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3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5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0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March 1, 2014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March 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March 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March 1,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March 1,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March 1,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March 1,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March 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March 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Olearn-PRML4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Kousuke</a:t>
            </a:r>
            <a:r>
              <a:rPr lang="en-US" dirty="0" smtClean="0"/>
              <a:t> Takeuchi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Learning-PRML1_p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76" y="3987959"/>
            <a:ext cx="4971431" cy="1398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解</a:t>
            </a:r>
            <a:r>
              <a:rPr lang="en-US" altLang="ja-JP" dirty="0" err="1" smtClean="0"/>
              <a:t>θ</a:t>
            </a:r>
            <a:r>
              <a:rPr lang="ja-JP" altLang="en-US" dirty="0" smtClean="0"/>
              <a:t>を解析的に求める</a:t>
            </a:r>
            <a:r>
              <a:rPr lang="en-US" altLang="ja-JP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先ほどのラグランジュ双対問題によって変換された問題について、</a:t>
            </a:r>
            <a:r>
              <a:rPr lang="en-US" altLang="ja-JP" dirty="0" err="1" smtClean="0"/>
              <a:t>λ</a:t>
            </a:r>
            <a:r>
              <a:rPr lang="ja-JP" altLang="en-US" dirty="0" smtClean="0"/>
              <a:t>は</a:t>
            </a:r>
            <a:r>
              <a:rPr lang="en-US" altLang="ja-JP" dirty="0" smtClean="0"/>
              <a:t>R</a:t>
            </a:r>
            <a:r>
              <a:rPr lang="ja-JP" altLang="en-US" dirty="0" smtClean="0"/>
              <a:t>から求められる</a:t>
            </a:r>
            <a:endParaRPr lang="en-US" altLang="ja-JP" dirty="0" smtClean="0"/>
          </a:p>
          <a:p>
            <a:r>
              <a:rPr lang="en-US" altLang="ja-JP" dirty="0" err="1" smtClean="0"/>
              <a:t>λ</a:t>
            </a:r>
            <a:r>
              <a:rPr lang="ja-JP" altLang="en-US" dirty="0" smtClean="0"/>
              <a:t>を</a:t>
            </a:r>
            <a:r>
              <a:rPr lang="en-US" altLang="ja-JP" dirty="0" smtClean="0"/>
              <a:t>R</a:t>
            </a:r>
            <a:r>
              <a:rPr lang="ja-JP" altLang="en-US" dirty="0" smtClean="0"/>
              <a:t>から求めるのではなく、直接</a:t>
            </a:r>
            <a:r>
              <a:rPr lang="en-US" altLang="ja-JP" dirty="0" err="1" smtClean="0"/>
              <a:t>λ</a:t>
            </a:r>
            <a:r>
              <a:rPr lang="ja-JP" altLang="en-US" dirty="0" smtClean="0"/>
              <a:t>を適当に指定すると、より簡単に</a:t>
            </a:r>
            <a:r>
              <a:rPr lang="en-US" altLang="ja-JP" dirty="0" err="1" smtClean="0"/>
              <a:t>θ</a:t>
            </a:r>
            <a:r>
              <a:rPr lang="ja-JP" altLang="en-US" dirty="0" smtClean="0"/>
              <a:t>を求めることが出来る</a:t>
            </a:r>
            <a:endParaRPr lang="en-US" altLang="ja-JP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|</a:t>
            </a:r>
            <a:r>
              <a:rPr lang="en-US" altLang="ja-JP" dirty="0" err="1" smtClean="0"/>
              <a:t>θ</a:t>
            </a:r>
            <a:r>
              <a:rPr lang="en-US" dirty="0" smtClean="0"/>
              <a:t>|: </a:t>
            </a:r>
            <a:r>
              <a:rPr lang="ja-JP" altLang="en-US" dirty="0" smtClean="0"/>
              <a:t>正規化項、</a:t>
            </a:r>
            <a:r>
              <a:rPr lang="en-US" altLang="ja-JP" dirty="0" err="1" smtClean="0"/>
              <a:t>λ</a:t>
            </a:r>
            <a:r>
              <a:rPr lang="en-US" altLang="ja-JP" dirty="0" smtClean="0"/>
              <a:t>: </a:t>
            </a:r>
            <a:r>
              <a:rPr lang="ja-JP" altLang="en-US" dirty="0" smtClean="0"/>
              <a:t>正規化パラメータと呼ぶ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3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解</a:t>
            </a:r>
            <a:r>
              <a:rPr lang="en-US" altLang="ja-JP" dirty="0" err="1"/>
              <a:t>θ</a:t>
            </a:r>
            <a:r>
              <a:rPr lang="ja-JP" altLang="en-US" dirty="0"/>
              <a:t>を解析的に求める</a:t>
            </a:r>
            <a:r>
              <a:rPr lang="en-US" altLang="ja-JP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θ</a:t>
            </a:r>
            <a:r>
              <a:rPr lang="ja-JP" altLang="en-US" dirty="0" smtClean="0"/>
              <a:t>に関して偏微分して、それを</a:t>
            </a:r>
            <a:r>
              <a:rPr lang="en-US" altLang="ja-JP" dirty="0" smtClean="0"/>
              <a:t>0</a:t>
            </a:r>
            <a:r>
              <a:rPr lang="ja-JP" altLang="en-US" dirty="0" smtClean="0"/>
              <a:t>とおけば</a:t>
            </a:r>
            <a:endParaRPr lang="en-US" altLang="ja-JP" dirty="0" smtClean="0"/>
          </a:p>
          <a:p>
            <a:pPr marL="68580" indent="0">
              <a:buNone/>
            </a:pPr>
            <a:r>
              <a:rPr lang="ja-JP" altLang="en-US" dirty="0" smtClean="0"/>
              <a:t>　以下のように</a:t>
            </a:r>
            <a:r>
              <a:rPr lang="en-US" altLang="ja-JP" dirty="0" err="1" smtClean="0"/>
              <a:t>θ</a:t>
            </a:r>
            <a:r>
              <a:rPr lang="ja-JP" altLang="en-US" dirty="0" smtClean="0"/>
              <a:t>を求められる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sz="2300" dirty="0" smtClean="0"/>
          </a:p>
          <a:p>
            <a:r>
              <a:rPr lang="en-US" altLang="ja-JP" sz="2300" dirty="0" err="1" smtClean="0"/>
              <a:t>λ</a:t>
            </a:r>
            <a:r>
              <a:rPr lang="en-US" altLang="ja-JP" sz="2300" dirty="0" err="1" smtClean="0">
                <a:latin typeface="Bell MT"/>
                <a:cs typeface="Bell MT"/>
              </a:rPr>
              <a:t>I</a:t>
            </a:r>
            <a:r>
              <a:rPr lang="ja-JP" altLang="en-US" sz="2300" dirty="0" smtClean="0"/>
              <a:t>を加えることにより、逆行列の計算を安定化</a:t>
            </a:r>
            <a:endParaRPr lang="en-US" altLang="ja-JP" sz="2300" dirty="0"/>
          </a:p>
          <a:p>
            <a:r>
              <a:rPr lang="ja-JP" altLang="en-US" dirty="0" smtClean="0"/>
              <a:t>この</a:t>
            </a:r>
            <a:r>
              <a:rPr lang="en-US" altLang="ja-JP" dirty="0" smtClean="0"/>
              <a:t>LS</a:t>
            </a:r>
            <a:r>
              <a:rPr lang="ja-JP" altLang="en-US" dirty="0" smtClean="0"/>
              <a:t>学習をリッジ回帰と呼ぶ場合がある</a:t>
            </a:r>
            <a:endParaRPr lang="en-US" altLang="ja-JP" dirty="0" smtClean="0"/>
          </a:p>
        </p:txBody>
      </p:sp>
      <p:pic>
        <p:nvPicPr>
          <p:cNvPr id="4" name="Picture 3" descr="OLearning-PRML1_p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82" y="3251011"/>
            <a:ext cx="3975455" cy="8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7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リッジ回帰プログラム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株価予想プログラムを作る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525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株価データの取得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RFinanceYJ</a:t>
            </a:r>
            <a:r>
              <a:rPr lang="ja-JP" altLang="en-US" dirty="0" smtClean="0"/>
              <a:t>というライブラリを使うことによって、株価データを取得する。</a:t>
            </a:r>
            <a:endParaRPr lang="en-US" altLang="ja-JP" dirty="0" smtClean="0"/>
          </a:p>
          <a:p>
            <a:r>
              <a:rPr lang="en-US" sz="1800" dirty="0" err="1"/>
              <a:t>quoteStockTsData</a:t>
            </a:r>
            <a:r>
              <a:rPr lang="en-US" sz="1800" dirty="0" smtClean="0"/>
              <a:t>(&lt;</a:t>
            </a:r>
            <a:r>
              <a:rPr lang="ja-JP" altLang="en-US" sz="1800" dirty="0" smtClean="0"/>
              <a:t>証券コード</a:t>
            </a:r>
            <a:r>
              <a:rPr lang="en-US" altLang="ja-JP" sz="1800" dirty="0"/>
              <a:t>&gt;</a:t>
            </a:r>
            <a:r>
              <a:rPr lang="en-US" sz="1800" dirty="0" smtClean="0"/>
              <a:t>,  </a:t>
            </a:r>
            <a:r>
              <a:rPr lang="en-US" sz="1800" dirty="0"/>
              <a:t>since</a:t>
            </a:r>
            <a:r>
              <a:rPr lang="en-US" sz="1800" dirty="0" smtClean="0"/>
              <a:t>=&lt;</a:t>
            </a:r>
            <a:r>
              <a:rPr lang="ja-JP" altLang="en-US" sz="1800" dirty="0" smtClean="0"/>
              <a:t>取得開始日</a:t>
            </a:r>
            <a:r>
              <a:rPr lang="en-US" sz="1800" dirty="0" smtClean="0"/>
              <a:t>&gt;)</a:t>
            </a:r>
          </a:p>
          <a:p>
            <a:pPr marL="68580" indent="0">
              <a:buNone/>
            </a:pPr>
            <a:r>
              <a:rPr lang="ja-JP" altLang="en-US" dirty="0" smtClean="0"/>
              <a:t>　</a:t>
            </a:r>
            <a:r>
              <a:rPr lang="ja-JP" altLang="en-US" sz="1800" dirty="0" smtClean="0"/>
              <a:t>で株価取得</a:t>
            </a:r>
            <a:endParaRPr lang="en-US" altLang="ja-JP" sz="1800" dirty="0" smtClean="0"/>
          </a:p>
          <a:p>
            <a:endParaRPr lang="en-US" altLang="ja-JP" dirty="0"/>
          </a:p>
          <a:p>
            <a:r>
              <a:rPr lang="en-US" altLang="ja-JP" dirty="0" smtClean="0"/>
              <a:t>ggplot2</a:t>
            </a:r>
            <a:r>
              <a:rPr lang="ja-JP" altLang="en-US" dirty="0" smtClean="0"/>
              <a:t>ライブラリを使ってグラフを作成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0593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dirty="0" smtClean="0"/>
              <a:t>トヨタの株価を表示してみる（プログラム）</a:t>
            </a:r>
            <a:endParaRPr lang="en-US" dirty="0"/>
          </a:p>
        </p:txBody>
      </p:sp>
      <p:pic>
        <p:nvPicPr>
          <p:cNvPr id="4" name="Picture 3" descr="RStud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0" y="2335881"/>
            <a:ext cx="7144434" cy="1605917"/>
          </a:xfrm>
          <a:prstGeom prst="rect">
            <a:avLst/>
          </a:prstGeom>
        </p:spPr>
      </p:pic>
      <p:pic>
        <p:nvPicPr>
          <p:cNvPr id="6" name="Picture 5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0" y="4116989"/>
            <a:ext cx="5016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7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トヨタの株価を表示してみる</a:t>
            </a:r>
            <a:r>
              <a:rPr lang="ja-JP" altLang="en-US" dirty="0" smtClean="0"/>
              <a:t>（</a:t>
            </a:r>
            <a:r>
              <a:rPr lang="ja-JP" altLang="en-US" dirty="0" smtClean="0"/>
              <a:t>出力グラフ</a:t>
            </a:r>
            <a:r>
              <a:rPr lang="ja-JP" altLang="en-US" dirty="0" smtClean="0"/>
              <a:t>）</a:t>
            </a:r>
            <a:endParaRPr lang="en-US" dirty="0"/>
          </a:p>
        </p:txBody>
      </p:sp>
      <p:pic>
        <p:nvPicPr>
          <p:cNvPr id="4" name="Picture 3" descr="rid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82" y="2379679"/>
            <a:ext cx="5138596" cy="381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3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線形モデルの計算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線形モデルを使って回帰するので、計画行列を計算するための関数を用意</a:t>
            </a:r>
            <a:endParaRPr lang="en-US" dirty="0"/>
          </a:p>
        </p:txBody>
      </p:sp>
      <p:pic>
        <p:nvPicPr>
          <p:cNvPr id="4" name="Picture 3" descr="RStud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09" y="3372428"/>
            <a:ext cx="64008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60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pPr algn="ctr"/>
            <a:r>
              <a:rPr lang="ja-JP" altLang="en-US" dirty="0" smtClean="0"/>
              <a:t>リッジ回帰で</a:t>
            </a:r>
            <a:r>
              <a:rPr lang="en-US" altLang="ja-JP" dirty="0" err="1" smtClean="0"/>
              <a:t>θ</a:t>
            </a:r>
            <a:r>
              <a:rPr lang="ja-JP" altLang="en-US" dirty="0" smtClean="0"/>
              <a:t>を計算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16134"/>
            <a:ext cx="6777317" cy="3508977"/>
          </a:xfrm>
        </p:spPr>
        <p:txBody>
          <a:bodyPr/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上の数式を計算する</a:t>
            </a:r>
            <a:r>
              <a:rPr lang="en-US" altLang="ja-JP" dirty="0" smtClean="0"/>
              <a:t>R</a:t>
            </a:r>
            <a:r>
              <a:rPr lang="ja-JP" altLang="en-US" dirty="0" smtClean="0"/>
              <a:t>の関数「</a:t>
            </a:r>
            <a:r>
              <a:rPr lang="en-US" altLang="ja-JP" dirty="0" err="1" smtClean="0"/>
              <a:t>ridge_regression</a:t>
            </a:r>
            <a:r>
              <a:rPr lang="ja-JP" altLang="en-US" dirty="0" smtClean="0"/>
              <a:t>」を作成。</a:t>
            </a:r>
            <a:endParaRPr lang="en-US" dirty="0"/>
          </a:p>
        </p:txBody>
      </p:sp>
      <p:pic>
        <p:nvPicPr>
          <p:cNvPr id="4" name="Picture 3" descr="OLearning-PRML1_p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82" y="1901477"/>
            <a:ext cx="3975455" cy="859558"/>
          </a:xfrm>
          <a:prstGeom prst="rect">
            <a:avLst/>
          </a:prstGeom>
        </p:spPr>
      </p:pic>
      <p:pic>
        <p:nvPicPr>
          <p:cNvPr id="5" name="Picture 4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61" y="4243049"/>
            <a:ext cx="6671457" cy="15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1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75087"/>
            <a:ext cx="7024744" cy="1143000"/>
          </a:xfrm>
        </p:spPr>
        <p:txBody>
          <a:bodyPr/>
          <a:lstStyle/>
          <a:p>
            <a:r>
              <a:rPr lang="en-US" altLang="ja-JP" dirty="0" err="1" smtClean="0"/>
              <a:t>θ</a:t>
            </a:r>
            <a:r>
              <a:rPr lang="ja-JP" altLang="en-US" dirty="0" smtClean="0"/>
              <a:t>を用いて近似関数を作成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4613365"/>
            <a:ext cx="6777317" cy="1219264"/>
          </a:xfrm>
        </p:spPr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返り値</a:t>
            </a:r>
            <a:r>
              <a:rPr lang="en-US" altLang="ja-JP" dirty="0" smtClean="0"/>
              <a:t>: f(1)..f(n)</a:t>
            </a:r>
            <a:r>
              <a:rPr lang="ja-JP" altLang="en-US" dirty="0" smtClean="0"/>
              <a:t>をベクトル化したもの</a:t>
            </a:r>
            <a:endParaRPr lang="en-US" altLang="ja-JP" dirty="0" smtClean="0"/>
          </a:p>
        </p:txBody>
      </p:sp>
      <p:pic>
        <p:nvPicPr>
          <p:cNvPr id="4" name="Picture 3" descr="RStud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03" y="1839506"/>
            <a:ext cx="61595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63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id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09" y="2010071"/>
            <a:ext cx="5157466" cy="3827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73759"/>
            <a:ext cx="7024744" cy="827533"/>
          </a:xfrm>
        </p:spPr>
        <p:txBody>
          <a:bodyPr/>
          <a:lstStyle/>
          <a:p>
            <a:pPr algn="ctr"/>
            <a:r>
              <a:rPr lang="ja-JP" altLang="en-US" dirty="0" smtClean="0"/>
              <a:t>実行結果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3912" y="2010070"/>
            <a:ext cx="2394117" cy="4340605"/>
          </a:xfrm>
        </p:spPr>
        <p:txBody>
          <a:bodyPr/>
          <a:lstStyle/>
          <a:p>
            <a:pPr marL="68580" indent="0">
              <a:buNone/>
            </a:pPr>
            <a:r>
              <a:rPr lang="ja-JP" altLang="en-US" dirty="0" smtClean="0"/>
              <a:t>ノイズの影響を受けない、</a:t>
            </a:r>
            <a:endParaRPr lang="en-US" altLang="ja-JP" dirty="0" smtClean="0"/>
          </a:p>
          <a:p>
            <a:pPr marL="68580" indent="0">
              <a:buNone/>
            </a:pPr>
            <a:r>
              <a:rPr lang="ja-JP" altLang="en-US" dirty="0" smtClean="0"/>
              <a:t>なめらかな回帰が出来ていることが分かる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8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 smtClean="0"/>
              <a:t>最小二乗学習の問題点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3263002" cy="3508977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単純で高精度であるが、雑音に弱い</a:t>
            </a:r>
            <a:endParaRPr lang="en-US" altLang="ja-JP" sz="2000" dirty="0" smtClean="0"/>
          </a:p>
          <a:p>
            <a:r>
              <a:rPr lang="ja-JP" altLang="en-US" sz="2000" dirty="0" smtClean="0"/>
              <a:t>例えば、以下の様な定数関数に見えるグラフに対しても、雑音にも学習を適応してしまうため、単純なはずのデータに対する出力モデルが複雑になってしまう。</a:t>
            </a:r>
            <a:endParaRPr lang="en-US" altLang="ja-JP" sz="2000" dirty="0" smtClean="0"/>
          </a:p>
        </p:txBody>
      </p:sp>
      <p:pic>
        <p:nvPicPr>
          <p:cNvPr id="4" name="Picture 3" descr="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495" y="2667681"/>
            <a:ext cx="4034600" cy="299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21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8083"/>
            <a:ext cx="7024744" cy="1143000"/>
          </a:xfrm>
        </p:spPr>
        <p:txBody>
          <a:bodyPr/>
          <a:lstStyle/>
          <a:p>
            <a:pPr algn="ctr"/>
            <a:r>
              <a:rPr lang="ja-JP" altLang="en-US" dirty="0" smtClean="0"/>
              <a:t>回帰学習の評価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02468"/>
            <a:ext cx="6777317" cy="3508977"/>
          </a:xfrm>
        </p:spPr>
        <p:txBody>
          <a:bodyPr/>
          <a:lstStyle/>
          <a:p>
            <a:r>
              <a:rPr lang="ja-JP" altLang="en-US" dirty="0" smtClean="0"/>
              <a:t>そもそも最小二乗学習は「誤差」を少なくする学習なので、「誤差」が少ないほど良い学習ができていると評価できる。</a:t>
            </a:r>
            <a:endParaRPr lang="en-US" altLang="ja-JP" dirty="0" smtClean="0"/>
          </a:p>
          <a:p>
            <a:r>
              <a:rPr lang="ja-JP" altLang="en-US" dirty="0" smtClean="0"/>
              <a:t>リッジ回帰の、そもそもの問題は以下のように誤差を最小化する</a:t>
            </a:r>
            <a:r>
              <a:rPr lang="en-US" altLang="ja-JP" dirty="0" err="1" smtClean="0"/>
              <a:t>λ</a:t>
            </a:r>
            <a:r>
              <a:rPr lang="ja-JP" altLang="en-US" dirty="0" smtClean="0"/>
              <a:t>を探すことであった。</a:t>
            </a:r>
            <a:endParaRPr lang="en-US" altLang="ja-JP" dirty="0" smtClean="0"/>
          </a:p>
          <a:p>
            <a:r>
              <a:rPr lang="ja-JP" altLang="en-US" dirty="0" smtClean="0"/>
              <a:t>従って、</a:t>
            </a:r>
            <a:r>
              <a:rPr lang="en-US" altLang="ja-JP" dirty="0" err="1" smtClean="0"/>
              <a:t>λ</a:t>
            </a:r>
            <a:r>
              <a:rPr lang="ja-JP" altLang="en-US" dirty="0" smtClean="0"/>
              <a:t>の値を変えながら誤差を評価し、誤差が最小になる</a:t>
            </a:r>
            <a:r>
              <a:rPr lang="en-US" altLang="ja-JP" dirty="0" err="1" smtClean="0"/>
              <a:t>λ</a:t>
            </a:r>
            <a:r>
              <a:rPr lang="ja-JP" altLang="en-US" dirty="0" smtClean="0"/>
              <a:t>を決定すれば良い。</a:t>
            </a:r>
            <a:endParaRPr lang="en-US" altLang="ja-JP" dirty="0" smtClean="0"/>
          </a:p>
        </p:txBody>
      </p:sp>
      <p:pic>
        <p:nvPicPr>
          <p:cNvPr id="4" name="Picture 3" descr="OLearning-PRML1_p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68" y="4940989"/>
            <a:ext cx="6540031" cy="11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24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課題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リッジ回帰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ja-JP" altLang="en-US" dirty="0" smtClean="0"/>
              <a:t>以下の中から１つを選んでやってみよう</a:t>
            </a:r>
            <a:endParaRPr lang="en-US" altLang="ja-JP" dirty="0" smtClean="0"/>
          </a:p>
          <a:p>
            <a:endParaRPr lang="en-US" dirty="0"/>
          </a:p>
          <a:p>
            <a:r>
              <a:rPr lang="ja-JP" altLang="en-US" dirty="0" smtClean="0"/>
              <a:t>株価のリッジ回帰プログラムに、</a:t>
            </a:r>
            <a:r>
              <a:rPr lang="en-US" altLang="ja-JP" dirty="0" err="1" smtClean="0"/>
              <a:t>λ</a:t>
            </a:r>
            <a:r>
              <a:rPr lang="ja-JP" altLang="en-US" dirty="0" smtClean="0"/>
              <a:t>の評価・最適化を行うプログラムを追加</a:t>
            </a:r>
            <a:endParaRPr lang="en-US" altLang="ja-JP" dirty="0"/>
          </a:p>
          <a:p>
            <a:r>
              <a:rPr lang="ja-JP" altLang="en-US" dirty="0" smtClean="0"/>
              <a:t>線形モデルの代わりにカーネルモデルを用いて株価の回帰をするプログラムを作成</a:t>
            </a:r>
            <a:endParaRPr lang="en-US" altLang="ja-JP" dirty="0" smtClean="0"/>
          </a:p>
          <a:p>
            <a:r>
              <a:rPr lang="ja-JP" altLang="en-US" dirty="0" smtClean="0"/>
              <a:t>株価の代わりに、梅田の気象データを用いてリッジ回帰をやってみる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457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3200" dirty="0" smtClean="0"/>
              <a:t>(</a:t>
            </a:r>
            <a:r>
              <a:rPr lang="ja-JP" altLang="en-US" sz="3200" dirty="0" smtClean="0"/>
              <a:t>過学習の</a:t>
            </a:r>
            <a:r>
              <a:rPr lang="en-US" altLang="ja-JP" sz="3200" dirty="0" smtClean="0"/>
              <a:t>)</a:t>
            </a:r>
            <a:r>
              <a:rPr lang="ja-JP" altLang="en-US" sz="3200" dirty="0" smtClean="0"/>
              <a:t>問題はなぜ起こるのか？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線形モデルに対する</a:t>
            </a:r>
            <a:r>
              <a:rPr lang="en-US" altLang="ja-JP" dirty="0" smtClean="0"/>
              <a:t>LS(</a:t>
            </a:r>
            <a:r>
              <a:rPr lang="ja-JP" altLang="en-US" dirty="0" smtClean="0"/>
              <a:t>最小二乗</a:t>
            </a:r>
            <a:r>
              <a:rPr lang="en-US" altLang="ja-JP" dirty="0" smtClean="0"/>
              <a:t>)</a:t>
            </a:r>
            <a:r>
              <a:rPr lang="ja-JP" altLang="en-US" dirty="0" smtClean="0"/>
              <a:t>学習は、パラメータ</a:t>
            </a:r>
            <a:r>
              <a:rPr lang="en-US" altLang="ja-JP" dirty="0" err="1" smtClean="0"/>
              <a:t>θ</a:t>
            </a:r>
            <a:r>
              <a:rPr lang="ja-JP" altLang="en-US" dirty="0" smtClean="0"/>
              <a:t>を自由に動かせるため、雑音に反応しやすい</a:t>
            </a:r>
            <a:endParaRPr lang="en-US" altLang="ja-JP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altLang="ja-JP" dirty="0" smtClean="0"/>
          </a:p>
          <a:p>
            <a:pPr marL="68580" indent="0">
              <a:buNone/>
            </a:pPr>
            <a:r>
              <a:rPr lang="en-US" altLang="ja-JP" dirty="0" smtClean="0"/>
              <a:t>→ </a:t>
            </a:r>
            <a:r>
              <a:rPr lang="en-US" altLang="ja-JP" dirty="0" err="1" smtClean="0">
                <a:solidFill>
                  <a:schemeClr val="accent3"/>
                </a:solidFill>
              </a:rPr>
              <a:t>θ</a:t>
            </a:r>
            <a:r>
              <a:rPr lang="ja-JP" altLang="en-US" dirty="0" smtClean="0">
                <a:solidFill>
                  <a:schemeClr val="accent3"/>
                </a:solidFill>
              </a:rPr>
              <a:t>に制約を付ける</a:t>
            </a:r>
            <a:r>
              <a:rPr lang="ja-JP" altLang="en-US" dirty="0" smtClean="0"/>
              <a:t>ことにより、雑音に反応</a:t>
            </a:r>
            <a:endParaRPr lang="en-US" altLang="ja-JP" dirty="0" smtClean="0"/>
          </a:p>
          <a:p>
            <a:pPr marL="68580" indent="0">
              <a:buNone/>
            </a:pPr>
            <a:r>
              <a:rPr lang="en-US" altLang="ja-JP" dirty="0" smtClean="0"/>
              <a:t>     </a:t>
            </a:r>
            <a:r>
              <a:rPr lang="ja-JP" altLang="en-US" dirty="0" smtClean="0"/>
              <a:t>しないようにする。</a:t>
            </a:r>
            <a:endParaRPr lang="en-US" dirty="0" smtClean="0"/>
          </a:p>
        </p:txBody>
      </p:sp>
      <p:pic>
        <p:nvPicPr>
          <p:cNvPr id="4" name="Picture 3" descr="OLearning-PRML1_p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94" y="3142351"/>
            <a:ext cx="36068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7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正射影行列によるパラメータの制約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3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altLang="ja-JP" dirty="0" smtClean="0"/>
              <a:t>θ</a:t>
            </a:r>
            <a:r>
              <a:rPr lang="ja-JP" altLang="en-US" dirty="0" smtClean="0"/>
              <a:t>の制約</a:t>
            </a:r>
            <a:r>
              <a:rPr lang="en-US" altLang="ja-JP" dirty="0" smtClean="0"/>
              <a:t>(1)  </a:t>
            </a:r>
            <a:r>
              <a:rPr lang="ja-JP" altLang="en-US" dirty="0" smtClean="0"/>
              <a:t>正射影行列</a:t>
            </a:r>
            <a:r>
              <a:rPr lang="en-US" altLang="ja-JP" dirty="0" smtClean="0"/>
              <a:t>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subject to: </a:t>
            </a:r>
            <a:r>
              <a:rPr lang="ja-JP" altLang="en-US" dirty="0" smtClean="0">
                <a:solidFill>
                  <a:schemeClr val="accent5"/>
                </a:solidFill>
              </a:rPr>
              <a:t>制約条件</a:t>
            </a:r>
            <a:endParaRPr lang="en-US" altLang="ja-JP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P</a:t>
            </a:r>
            <a:r>
              <a:rPr lang="ja-JP" altLang="en-US" dirty="0" smtClean="0"/>
              <a:t>は値域</a:t>
            </a:r>
            <a:r>
              <a:rPr lang="en-US" altLang="ja-JP" dirty="0" smtClean="0"/>
              <a:t>R(P)</a:t>
            </a:r>
            <a:r>
              <a:rPr lang="ja-JP" altLang="en-US" dirty="0" smtClean="0"/>
              <a:t>への正射影行列と呼ぶ</a:t>
            </a:r>
            <a:endParaRPr lang="en-US" altLang="ja-JP" dirty="0" smtClean="0"/>
          </a:p>
          <a:p>
            <a:r>
              <a:rPr lang="en-US" altLang="ja-JP" dirty="0" smtClean="0"/>
              <a:t>P</a:t>
            </a:r>
            <a:r>
              <a:rPr lang="ja-JP" altLang="en-US" dirty="0" smtClean="0"/>
              <a:t>は対角行列、</a:t>
            </a:r>
            <a:r>
              <a:rPr lang="en-US" altLang="ja-JP" dirty="0" smtClean="0"/>
              <a:t>P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=P</a:t>
            </a:r>
            <a:r>
              <a:rPr lang="ja-JP" altLang="en-US" dirty="0" smtClean="0"/>
              <a:t>を満たす</a:t>
            </a:r>
            <a:r>
              <a:rPr lang="en-US" altLang="ja-JP" dirty="0" smtClean="0"/>
              <a:t>(</a:t>
            </a:r>
            <a:r>
              <a:rPr lang="ja-JP" altLang="en-US" dirty="0" smtClean="0"/>
              <a:t>証明略</a:t>
            </a:r>
            <a:r>
              <a:rPr lang="en-US" altLang="ja-JP" dirty="0" smtClean="0"/>
              <a:t>)</a:t>
            </a:r>
          </a:p>
          <a:p>
            <a:pPr marL="68580" indent="0">
              <a:buNone/>
            </a:pPr>
            <a:endParaRPr lang="en-US" altLang="ja-JP" dirty="0"/>
          </a:p>
          <a:p>
            <a:pPr marL="68580" indent="0">
              <a:buNone/>
            </a:pPr>
            <a:r>
              <a:rPr lang="en-US" altLang="ja-JP" dirty="0" smtClean="0"/>
              <a:t>→ </a:t>
            </a:r>
            <a:r>
              <a:rPr lang="en-US" altLang="ja-JP" dirty="0" err="1" smtClean="0"/>
              <a:t>θ</a:t>
            </a:r>
            <a:r>
              <a:rPr lang="ja-JP" altLang="en-US" dirty="0" smtClean="0"/>
              <a:t>は</a:t>
            </a:r>
            <a:r>
              <a:rPr lang="en-US" altLang="ja-JP" dirty="0" smtClean="0"/>
              <a:t>P</a:t>
            </a:r>
            <a:r>
              <a:rPr lang="ja-JP" altLang="en-US" dirty="0" smtClean="0"/>
              <a:t>の値域</a:t>
            </a:r>
            <a:r>
              <a:rPr lang="en-US" altLang="ja-JP" dirty="0" smtClean="0"/>
              <a:t>R(P)</a:t>
            </a:r>
            <a:r>
              <a:rPr lang="ja-JP" altLang="en-US" dirty="0" smtClean="0"/>
              <a:t>の外に出られなくなる</a:t>
            </a:r>
            <a:endParaRPr lang="en-US" altLang="ja-JP" dirty="0" smtClean="0"/>
          </a:p>
        </p:txBody>
      </p:sp>
      <p:pic>
        <p:nvPicPr>
          <p:cNvPr id="4" name="Picture 3" descr="OLearning-PRML1_p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9" y="2323652"/>
            <a:ext cx="55245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7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制約条件を使った回帰の結果</a:t>
            </a:r>
            <a:endParaRPr lang="en-US" dirty="0"/>
          </a:p>
        </p:txBody>
      </p:sp>
      <p:pic>
        <p:nvPicPr>
          <p:cNvPr id="4" name="Picture 3" descr="Scan_5_jpe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07" y="2759259"/>
            <a:ext cx="6852127" cy="29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</a:t>
            </a:r>
            <a:r>
              <a:rPr lang="en-US" sz="3200" baseline="-25000" dirty="0" smtClean="0"/>
              <a:t>2</a:t>
            </a:r>
            <a:r>
              <a:rPr lang="ja-JP" altLang="en-US" sz="3200" dirty="0" smtClean="0"/>
              <a:t>制約付き最小二乗学習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18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dirty="0" smtClean="0"/>
              <a:t>正射影行列による制約の問題点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3036645"/>
            <a:ext cx="6777317" cy="2795984"/>
          </a:xfrm>
        </p:spPr>
        <p:txBody>
          <a:bodyPr/>
          <a:lstStyle/>
          <a:p>
            <a:r>
              <a:rPr lang="ja-JP" altLang="en-US" dirty="0" smtClean="0"/>
              <a:t>正射影行列</a:t>
            </a:r>
            <a:r>
              <a:rPr lang="en-US" altLang="ja-JP" dirty="0" smtClean="0"/>
              <a:t>P</a:t>
            </a:r>
            <a:r>
              <a:rPr lang="ja-JP" altLang="en-US" dirty="0" smtClean="0"/>
              <a:t>は多くの自由度を持つため、実用上扱いにくい</a:t>
            </a:r>
            <a:endParaRPr lang="en-US" altLang="ja-JP" dirty="0" smtClean="0"/>
          </a:p>
          <a:p>
            <a:endParaRPr lang="en-US" dirty="0"/>
          </a:p>
          <a:p>
            <a:pPr marL="68580" indent="0">
              <a:buNone/>
            </a:pPr>
            <a:r>
              <a:rPr lang="en-US" altLang="ja-JP" dirty="0" smtClean="0"/>
              <a:t>→ </a:t>
            </a:r>
            <a:r>
              <a:rPr lang="ja-JP" altLang="en-US" dirty="0" smtClean="0"/>
              <a:t>自由度が少ない「</a:t>
            </a:r>
            <a:r>
              <a:rPr lang="en-US" altLang="ja-JP" dirty="0" smtClean="0">
                <a:solidFill>
                  <a:schemeClr val="accent3"/>
                </a:solidFill>
              </a:rPr>
              <a:t>l</a:t>
            </a:r>
            <a:r>
              <a:rPr lang="en-US" altLang="ja-JP" baseline="-25000" dirty="0" smtClean="0">
                <a:solidFill>
                  <a:schemeClr val="accent3"/>
                </a:solidFill>
              </a:rPr>
              <a:t>2</a:t>
            </a:r>
            <a:r>
              <a:rPr lang="ja-JP" altLang="en-US" dirty="0" smtClean="0">
                <a:solidFill>
                  <a:schemeClr val="accent3"/>
                </a:solidFill>
              </a:rPr>
              <a:t>制約付き</a:t>
            </a:r>
            <a:r>
              <a:rPr lang="en-US" altLang="ja-JP" dirty="0" smtClean="0">
                <a:solidFill>
                  <a:schemeClr val="accent3"/>
                </a:solidFill>
              </a:rPr>
              <a:t>LS</a:t>
            </a:r>
            <a:r>
              <a:rPr lang="ja-JP" altLang="en-US" dirty="0" smtClean="0">
                <a:solidFill>
                  <a:schemeClr val="accent3"/>
                </a:solidFill>
              </a:rPr>
              <a:t>学習</a:t>
            </a:r>
            <a:r>
              <a:rPr lang="ja-JP" altLang="en-US" dirty="0" smtClean="0"/>
              <a:t>」を使う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7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altLang="ja-JP" dirty="0"/>
              <a:t>θ</a:t>
            </a:r>
            <a:r>
              <a:rPr lang="ja-JP" altLang="en-US" dirty="0"/>
              <a:t>の制約</a:t>
            </a:r>
            <a:r>
              <a:rPr lang="en-US" altLang="ja-JP" dirty="0"/>
              <a:t>(2)  l</a:t>
            </a:r>
            <a:r>
              <a:rPr lang="en-US" altLang="ja-JP" baseline="-25000" dirty="0"/>
              <a:t>2</a:t>
            </a:r>
            <a:r>
              <a:rPr lang="ja-JP" altLang="en-US" dirty="0"/>
              <a:t>制約付き</a:t>
            </a:r>
            <a:r>
              <a:rPr lang="en-US" altLang="ja-JP" dirty="0"/>
              <a:t>LS</a:t>
            </a:r>
            <a:r>
              <a:rPr lang="ja-JP" altLang="en-US" dirty="0"/>
              <a:t>学習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ja-JP" altLang="en-US" dirty="0" smtClean="0"/>
              <a:t>半径</a:t>
            </a:r>
            <a:r>
              <a:rPr lang="en-US" altLang="ja-JP" dirty="0" smtClean="0"/>
              <a:t>R</a:t>
            </a:r>
            <a:r>
              <a:rPr lang="ja-JP" altLang="en-US" dirty="0" smtClean="0"/>
              <a:t>の超球内で</a:t>
            </a:r>
            <a:r>
              <a:rPr lang="en-US" altLang="ja-JP" dirty="0" err="1" smtClean="0"/>
              <a:t>θ</a:t>
            </a:r>
            <a:r>
              <a:rPr lang="ja-JP" altLang="en-US" dirty="0" smtClean="0"/>
              <a:t>の解を探す</a:t>
            </a:r>
            <a:endParaRPr lang="en-US" altLang="ja-JP" dirty="0" smtClean="0"/>
          </a:p>
          <a:p>
            <a:r>
              <a:rPr lang="ja-JP" altLang="en-US" dirty="0" smtClean="0"/>
              <a:t>ラグランジュ双対問題を用いれば、より簡単な問題に変換出来る</a:t>
            </a:r>
            <a:endParaRPr lang="en-US" dirty="0"/>
          </a:p>
        </p:txBody>
      </p:sp>
      <p:pic>
        <p:nvPicPr>
          <p:cNvPr id="4" name="Picture 3" descr="OLearning-PRML1_p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68" y="2323652"/>
            <a:ext cx="5602530" cy="918062"/>
          </a:xfrm>
          <a:prstGeom prst="rect">
            <a:avLst/>
          </a:prstGeom>
        </p:spPr>
      </p:pic>
      <p:pic>
        <p:nvPicPr>
          <p:cNvPr id="5" name="Picture 4" descr="OLearning-PRML1_pd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68" y="4691717"/>
            <a:ext cx="6540031" cy="11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16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459</TotalTime>
  <Words>636</Words>
  <Application>Microsoft Macintosh PowerPoint</Application>
  <PresentationFormat>On-screen Show (4:3)</PresentationFormat>
  <Paragraphs>81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Austin</vt:lpstr>
      <vt:lpstr>Olearn-PRML4</vt:lpstr>
      <vt:lpstr>最小二乗学習の問題点</vt:lpstr>
      <vt:lpstr>(過学習の)問題はなぜ起こるのか？</vt:lpstr>
      <vt:lpstr>SECTION1</vt:lpstr>
      <vt:lpstr>θの制約(1)  正射影行列P</vt:lpstr>
      <vt:lpstr>制約条件を使った回帰の結果</vt:lpstr>
      <vt:lpstr>SECTION2</vt:lpstr>
      <vt:lpstr>正射影行列による制約の問題点</vt:lpstr>
      <vt:lpstr>θの制約(2)  l2制約付きLS学習</vt:lpstr>
      <vt:lpstr>解θを解析的に求める(1)</vt:lpstr>
      <vt:lpstr>解θを解析的に求める(2)</vt:lpstr>
      <vt:lpstr>リッジ回帰プログラム</vt:lpstr>
      <vt:lpstr>株価データの取得</vt:lpstr>
      <vt:lpstr>トヨタの株価を表示してみる（プログラム）</vt:lpstr>
      <vt:lpstr>トヨタの株価を表示してみる（出力グラフ）</vt:lpstr>
      <vt:lpstr>線形モデルの計算</vt:lpstr>
      <vt:lpstr>リッジ回帰でθを計算</vt:lpstr>
      <vt:lpstr>θを用いて近似関数を作成</vt:lpstr>
      <vt:lpstr>実行結果</vt:lpstr>
      <vt:lpstr>回帰学習の評価</vt:lpstr>
      <vt:lpstr>課題: リッジ回帰</vt:lpstr>
    </vt:vector>
  </TitlesOfParts>
  <Company>person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Olearn-PRML4</dc:title>
  <dc:creator>宏佑 竹内</dc:creator>
  <cp:lastModifiedBy>宏佑 竹内</cp:lastModifiedBy>
  <cp:revision>51</cp:revision>
  <dcterms:created xsi:type="dcterms:W3CDTF">2014-03-01T01:03:56Z</dcterms:created>
  <dcterms:modified xsi:type="dcterms:W3CDTF">2014-03-01T08:50:52Z</dcterms:modified>
</cp:coreProperties>
</file>