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7" r:id="rId2"/>
    <p:sldId id="308" r:id="rId3"/>
    <p:sldId id="309" r:id="rId4"/>
    <p:sldId id="305" r:id="rId5"/>
    <p:sldId id="306" r:id="rId6"/>
    <p:sldId id="310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96405"/>
  </p:normalViewPr>
  <p:slideViewPr>
    <p:cSldViewPr snapToGrid="0" snapToObjects="1">
      <p:cViewPr>
        <p:scale>
          <a:sx n="125" d="100"/>
          <a:sy n="125" d="100"/>
        </p:scale>
        <p:origin x="2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ED1-80E9-1840-8CCE-1E49D53FC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1F52-DDBF-C94B-87D3-890BE9B75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CAB9B-8239-4947-904C-69F9F4A5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F9AA-B7AE-594B-879D-2EEB8EF7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DEDA-776C-A440-971E-39782420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3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D0D-5A76-E340-A4A4-CA87AB12A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55BC5-3301-B849-82E7-BE1242FAE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B263C-2D84-DD46-A2BB-58FF01FA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9B030-78FA-B245-A57C-8310231C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9570A-09E9-0945-9915-46550F55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9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70AE5-78AA-1F44-9E49-4B77FF9D0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E02AB-B555-FE4B-846C-B0862543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AE20A-934A-A74F-A3DC-AFBD1250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89E2-96AF-E042-B2B4-E65DFB4A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22D1C-7EE4-9B42-9FFB-5126603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5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33D5-C53D-EA4D-8E14-DE992606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024A4-4479-C44B-BDB7-EABBFD16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4267-A315-5349-8B8C-A71745CE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1052B-B491-074D-99AB-74B5A7A9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3F75-989E-934A-859D-08A871C1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8FD4-8D9A-4643-847F-2B7FE5BA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60C8A-3DC7-D842-816B-42F6F5E4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02015-83C1-FC43-A092-217E040E3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14DE-1652-964D-840E-62851720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7B82-83C0-C741-B261-465EBC9D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F249-108C-8047-8E7D-A328061B0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02E6-5B11-2A45-A91C-4171F7863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678A9-F35A-F248-9AE2-E14A701A4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371A9-5CBA-6249-8BA6-8752BAEC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A86A0-BA84-0F41-87E3-DE266E727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24653-58A0-F042-8FBD-6BC07BA0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24C7-84D3-9945-91FD-DB72B08A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13BB-EC81-1541-92A0-EA007E2A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64BBDD-6292-0E4F-87BC-24586EE5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B8695-1F34-B546-88FF-630F4B097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0DFCF-00E1-0145-AD06-684213E54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C09BC-E2C8-9E44-84F5-08404B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9FD41-35CC-9549-A871-12F8BC6E8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07AE2-DEA8-9D47-96CA-89BB37E1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91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0B297-2C68-354D-852B-34A67E38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6F445-EAD8-7246-9F07-AA0CA47A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8C7F3-AD7F-D14B-BE10-D89ABDDF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061C8-7234-0B42-8D58-511B3753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8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B9EBC-E87E-754D-9857-4A3CC94C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DD1CA-6B15-4E47-9818-736BA1DBE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22FE1-DE6E-554E-89C7-4DBEE120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BB8-E988-4041-92F1-DE946F50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58344-2333-3845-AF8A-F7499AD45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4B263-A5DD-6C4B-90D5-912DF266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C52E9-03AC-E043-9B59-9FEDAB96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8349-1712-654B-A5AE-979B608A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F80A5-B018-6245-85D4-9376136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51D5-E90F-ED4B-9B07-384EF786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EE6DD-FFAB-EA4C-B459-F13BF6614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527C-5001-9949-9A7B-F755C2850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EBA0BB-397A-E04C-9400-20C4C3B5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137EE-87A5-9546-85D3-1692150F7E7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1DF16-844C-6D4A-8845-07CE5DC8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B895-6C9F-BD44-B5E3-705DE9F1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216DD-A97F-D441-8718-5C46E9EC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D9F40-7413-D34C-9647-23B182DE8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3C3CF-BDDA-A243-8328-3E6C9DE65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137EE-87A5-9546-85D3-1692150F7E7C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0143-7F89-4343-A6BF-5EFA8B64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0EA8E-E334-394B-B867-5FC555624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E78EB-977E-0346-88F0-3FEEFB52D6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20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01722" y="21138"/>
            <a:ext cx="10334764" cy="6200543"/>
            <a:chOff x="461988" y="22671"/>
            <a:chExt cx="11195381" cy="74083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EE9ECA-3BFE-E84E-BF80-15B8D7D016ED}"/>
                </a:ext>
              </a:extLst>
            </p:cNvPr>
            <p:cNvSpPr/>
            <p:nvPr/>
          </p:nvSpPr>
          <p:spPr>
            <a:xfrm>
              <a:off x="3287023" y="22671"/>
              <a:ext cx="5554220" cy="38867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Background of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respondent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Socio-demographics, political views.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E34E1A-0424-5A47-9037-6FE6756585CD}"/>
                </a:ext>
              </a:extLst>
            </p:cNvPr>
            <p:cNvSpPr/>
            <p:nvPr/>
          </p:nvSpPr>
          <p:spPr>
            <a:xfrm>
              <a:off x="464488" y="642400"/>
              <a:ext cx="11190381" cy="4044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Global climate scheme (G) and National redistribution (R)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Description, comprehension questions, support, second-order beliefs.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3597" y="1049243"/>
              <a:ext cx="536" cy="258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531993-C51E-8345-983F-F104882119AF}"/>
                </a:ext>
              </a:extLst>
            </p:cNvPr>
            <p:cNvSpPr/>
            <p:nvPr/>
          </p:nvSpPr>
          <p:spPr>
            <a:xfrm>
              <a:off x="476003" y="1313364"/>
              <a:ext cx="11175186" cy="3961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List experiment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Assessment of hidden support for the Global climate scheme (G), National redistribution scheme (R), Coal exit (C) and Marriage only for opposite-sex couples (O)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76003" y="2128109"/>
              <a:ext cx="11178867" cy="4023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Conjoint analysis (a): support for G conditional on R+C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Preference between G+R+C vs. R+C, support for G+R+C.</a:t>
              </a:r>
              <a:endParaRPr lang="en-US" sz="11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64489" y="2793004"/>
              <a:ext cx="11190381" cy="230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Conjoint </a:t>
              </a:r>
              <a:r>
                <a:rPr lang="en-US" sz="1200" b="1" dirty="0">
                  <a:solidFill>
                    <a:schemeClr val="tx1"/>
                  </a:solidFill>
                </a:rPr>
                <a:t>analysis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(b): support for G or C conditional on R </a:t>
              </a:r>
              <a:r>
                <a:rPr lang="en-US" sz="1100" dirty="0" smtClean="0">
                  <a:solidFill>
                    <a:schemeClr val="tx1"/>
                  </a:solidFill>
                </a:rPr>
                <a:t>Preference for…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76003" y="4197029"/>
              <a:ext cx="11178868" cy="442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i="1" dirty="0" err="1" smtClean="0">
                  <a:solidFill>
                    <a:schemeClr val="tx1"/>
                  </a:solidFill>
                </a:rPr>
                <a:t>Only</a:t>
              </a:r>
              <a:r>
                <a:rPr lang="fr-FR" sz="1100" i="1" dirty="0" smtClean="0">
                  <a:solidFill>
                    <a:schemeClr val="tx1"/>
                  </a:solidFill>
                </a:rPr>
                <a:t> for non-Republican </a:t>
              </a:r>
              <a:r>
                <a:rPr lang="fr-FR" sz="1100" i="1" dirty="0" err="1" smtClean="0">
                  <a:solidFill>
                    <a:schemeClr val="tx1"/>
                  </a:solidFill>
                </a:rPr>
                <a:t>respondents</a:t>
              </a:r>
              <a:r>
                <a:rPr lang="fr-FR" sz="1100" b="1" dirty="0" smtClean="0">
                  <a:solidFill>
                    <a:schemeClr val="tx1"/>
                  </a:solidFill>
                </a:rPr>
                <a:t> </a:t>
              </a:r>
              <a:r>
                <a:rPr lang="fr-FR" sz="1200" b="1" dirty="0" smtClean="0">
                  <a:solidFill>
                    <a:schemeClr val="tx1"/>
                  </a:solidFill>
                </a:rPr>
                <a:t>Conjoint </a:t>
              </a:r>
              <a:r>
                <a:rPr lang="fr-FR" sz="1200" b="1" dirty="0" err="1" smtClean="0">
                  <a:solidFill>
                    <a:schemeClr val="tx1"/>
                  </a:solidFill>
                </a:rPr>
                <a:t>analysis</a:t>
              </a:r>
              <a:r>
                <a:rPr lang="fr-FR" sz="1200" b="1" dirty="0" smtClean="0">
                  <a:solidFill>
                    <a:schemeClr val="tx1"/>
                  </a:solidFill>
                </a:rPr>
                <a:t> (d): influence of G </a:t>
              </a:r>
              <a:r>
                <a:rPr lang="fr-FR" sz="1200" b="1" dirty="0" err="1" smtClean="0">
                  <a:solidFill>
                    <a:schemeClr val="tx1"/>
                  </a:solidFill>
                </a:rPr>
                <a:t>endorsement</a:t>
              </a:r>
              <a:r>
                <a:rPr lang="fr-FR" sz="1200" b="1" dirty="0" smtClean="0">
                  <a:solidFill>
                    <a:schemeClr val="tx1"/>
                  </a:solidFill>
                </a:rPr>
                <a:t> on vote at Democratic </a:t>
              </a:r>
              <a:r>
                <a:rPr lang="fr-FR" sz="1200" b="1" dirty="0" err="1" smtClean="0">
                  <a:solidFill>
                    <a:schemeClr val="tx1"/>
                  </a:solidFill>
                </a:rPr>
                <a:t>primary</a:t>
              </a:r>
              <a:endParaRPr lang="en-US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Preference among two fictitious candidates at the 2024 Democratic primary, with platforms randomly drawn. In the second question, Bundle A contains G and Bundle B does not.</a:t>
              </a:r>
              <a:endParaRPr lang="en-US" sz="110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3862393" y="1711149"/>
              <a:ext cx="1447795" cy="1728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R / G / C / 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6705599" y="1709472"/>
              <a:ext cx="1533525" cy="179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 / 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A57CD6-F8BC-A440-A205-01DEA033FD8B}"/>
                </a:ext>
              </a:extLst>
            </p:cNvPr>
            <p:cNvSpPr/>
            <p:nvPr/>
          </p:nvSpPr>
          <p:spPr>
            <a:xfrm>
              <a:off x="9458324" y="1709472"/>
              <a:ext cx="1522789" cy="17900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R / C / 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105593" y="1712501"/>
              <a:ext cx="1375672" cy="1763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G / C / O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3862393" y="3023858"/>
              <a:ext cx="1447795" cy="203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>
                  <a:solidFill>
                    <a:schemeClr val="tx1"/>
                  </a:solidFill>
                </a:rPr>
                <a:t>G+R+C </a:t>
              </a:r>
              <a:r>
                <a:rPr lang="fr-CH" sz="1100" dirty="0" smtClean="0">
                  <a:solidFill>
                    <a:schemeClr val="tx1"/>
                  </a:solidFill>
                </a:rPr>
                <a:t>vs. 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6705599" y="3024056"/>
              <a:ext cx="1533525" cy="201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G+R vs. </a:t>
              </a:r>
              <a:r>
                <a:rPr lang="en-US" sz="11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CA57CD6-F8BC-A440-A205-01DEA033FD8B}"/>
                </a:ext>
              </a:extLst>
            </p:cNvPr>
            <p:cNvSpPr/>
            <p:nvPr/>
          </p:nvSpPr>
          <p:spPr>
            <a:xfrm>
              <a:off x="9458324" y="3024056"/>
              <a:ext cx="1522789" cy="196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C+R vs. 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105591" y="3027996"/>
              <a:ext cx="1375672" cy="2023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C+R vs. G+R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64489" y="3470113"/>
              <a:ext cx="11190382" cy="266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Conjoint </a:t>
              </a:r>
              <a:r>
                <a:rPr lang="en-US" sz="1200" b="1" dirty="0">
                  <a:solidFill>
                    <a:schemeClr val="tx1"/>
                  </a:solidFill>
                </a:rPr>
                <a:t>analysis 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(c): influence of G endorsement on vote for President </a:t>
              </a:r>
              <a:r>
                <a:rPr lang="en-US" sz="1100" dirty="0" smtClean="0">
                  <a:solidFill>
                    <a:schemeClr val="tx1"/>
                  </a:solidFill>
                </a:rPr>
                <a:t>Among 2024 fictitious platforms, preference for…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298192" y="3734759"/>
              <a:ext cx="3086100" cy="210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err="1" smtClean="0">
                  <a:solidFill>
                    <a:schemeClr val="tx1"/>
                  </a:solidFill>
                </a:rPr>
                <a:t>Democrat</a:t>
              </a:r>
              <a:r>
                <a:rPr lang="fr-CH" sz="1100" dirty="0" smtClean="0">
                  <a:solidFill>
                    <a:schemeClr val="tx1"/>
                  </a:solidFill>
                </a:rPr>
                <a:t> (incl. G) </a:t>
              </a:r>
              <a:r>
                <a:rPr lang="fr-CH" sz="1100" dirty="0">
                  <a:solidFill>
                    <a:schemeClr val="tx1"/>
                  </a:solidFill>
                </a:rPr>
                <a:t>vs. Republican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702709" y="3736817"/>
              <a:ext cx="2986087" cy="2103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err="1" smtClean="0">
                  <a:solidFill>
                    <a:schemeClr val="tx1"/>
                  </a:solidFill>
                </a:rPr>
                <a:t>Democrat</a:t>
              </a:r>
              <a:r>
                <a:rPr lang="fr-CH" sz="1100" dirty="0" smtClean="0">
                  <a:solidFill>
                    <a:schemeClr val="tx1"/>
                  </a:solidFill>
                </a:rPr>
                <a:t> vs. Republican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78501" y="5578698"/>
              <a:ext cx="11178868" cy="266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Petition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300691" y="5844277"/>
              <a:ext cx="3086100" cy="18959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>
                  <a:solidFill>
                    <a:schemeClr val="tx1"/>
                  </a:solidFill>
                </a:rPr>
                <a:t>R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702709" y="5845888"/>
              <a:ext cx="2986087" cy="1922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G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6057" y="403647"/>
              <a:ext cx="537" cy="2387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7399" y="2536160"/>
              <a:ext cx="536" cy="2568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2815" y="4637379"/>
              <a:ext cx="537" cy="2387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AE34E1A-0424-5A47-9037-6FE6756585CD}"/>
                </a:ext>
              </a:extLst>
            </p:cNvPr>
            <p:cNvSpPr/>
            <p:nvPr/>
          </p:nvSpPr>
          <p:spPr>
            <a:xfrm>
              <a:off x="461988" y="7007073"/>
              <a:ext cx="11195380" cy="423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Values, prioritization of policies, and feedback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Values include amount donated to charities, interest in politics, vote in last election, universalistic vs. egoistic values, split of 100 points among 6 policies, open-field for feedback.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66862" y="1705826"/>
              <a:ext cx="0" cy="4149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61536" y="3024056"/>
              <a:ext cx="0" cy="4504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61536" y="3739440"/>
              <a:ext cx="0" cy="457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34655" y="5851252"/>
              <a:ext cx="0" cy="38293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473943" y="4886543"/>
              <a:ext cx="11175185" cy="2663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Donation lottery </a:t>
              </a:r>
              <a:r>
                <a:rPr lang="en-US" sz="1100" dirty="0" smtClean="0">
                  <a:solidFill>
                    <a:schemeClr val="tx1"/>
                  </a:solidFill>
                </a:rPr>
                <a:t>In case of a win, share given to a poor…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296133" y="5153860"/>
              <a:ext cx="3086100" cy="1913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 err="1" smtClean="0">
                  <a:solidFill>
                    <a:schemeClr val="tx1"/>
                  </a:solidFill>
                </a:rPr>
                <a:t>African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698152" y="5152910"/>
              <a:ext cx="2986087" cy="191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American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030097" y="5153227"/>
              <a:ext cx="5899" cy="4257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06336" y="5221542"/>
            <a:ext cx="10332456" cy="372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err="1" smtClean="0">
                <a:solidFill>
                  <a:schemeClr val="tx1"/>
                </a:solidFill>
              </a:rPr>
              <a:t>Realistic</a:t>
            </a:r>
            <a:r>
              <a:rPr lang="fr-FR" sz="1200" b="1" dirty="0" smtClean="0">
                <a:solidFill>
                  <a:schemeClr val="tx1"/>
                </a:solidFill>
              </a:rPr>
              <a:t> global </a:t>
            </a:r>
            <a:r>
              <a:rPr lang="fr-FR" sz="12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200" b="1" dirty="0" smtClean="0">
                <a:solidFill>
                  <a:schemeClr val="tx1"/>
                </a:solidFill>
              </a:rPr>
              <a:t> </a:t>
            </a:r>
            <a:r>
              <a:rPr lang="fr-FR" sz="1200" b="1" dirty="0" err="1" smtClean="0">
                <a:solidFill>
                  <a:schemeClr val="tx1"/>
                </a:solidFill>
              </a:rPr>
              <a:t>policies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Support for rich countries funding compensation, mitigation, adaptation, for global taxes or fair-trade policies; should foreign aid increase or decrease (how and why</a:t>
            </a:r>
            <a:r>
              <a:rPr lang="en-US" sz="1100" dirty="0" smtClean="0">
                <a:solidFill>
                  <a:schemeClr val="tx1"/>
                </a:solidFill>
              </a:rPr>
              <a:t>).</a:t>
            </a:r>
            <a:endParaRPr lang="en-US" sz="11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4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58151" y="5600700"/>
            <a:ext cx="497" cy="262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30228"/>
            <a:ext cx="5554220" cy="3886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 of </a:t>
            </a:r>
            <a:r>
              <a:rPr lang="en-US" sz="1400" b="1" dirty="0" smtClean="0">
                <a:solidFill>
                  <a:schemeClr val="tx1"/>
                </a:solidFill>
              </a:rPr>
              <a:t>respondent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views.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464489" y="674264"/>
            <a:ext cx="11190382" cy="4044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climate scheme (G) and National redistribution (R)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1915893"/>
            <a:ext cx="11190381" cy="230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wealth tax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3878260"/>
            <a:ext cx="11178868" cy="442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 smtClean="0">
                <a:solidFill>
                  <a:schemeClr val="tx1"/>
                </a:solidFill>
              </a:rPr>
              <a:t>Realistic</a:t>
            </a:r>
            <a:r>
              <a:rPr lang="fr-FR" sz="1400" b="1" dirty="0" smtClean="0">
                <a:solidFill>
                  <a:schemeClr val="tx1"/>
                </a:solidFill>
              </a:rPr>
              <a:t> global </a:t>
            </a:r>
            <a:r>
              <a:rPr lang="fr-FR" sz="14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4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err="1" smtClean="0">
                <a:solidFill>
                  <a:schemeClr val="tx1"/>
                </a:solidFill>
              </a:rPr>
              <a:t>policies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Support for damage compensation, renewable energy development, adaptation fund; should U.S. foreign </a:t>
            </a:r>
            <a:r>
              <a:rPr lang="en-US" sz="1200" dirty="0">
                <a:solidFill>
                  <a:schemeClr val="tx1"/>
                </a:solidFill>
              </a:rPr>
              <a:t>aid increase (and under what </a:t>
            </a:r>
            <a:r>
              <a:rPr lang="en-US" sz="1200" dirty="0" smtClean="0">
                <a:solidFill>
                  <a:schemeClr val="tx1"/>
                </a:solidFill>
              </a:rPr>
              <a:t>conditions) </a:t>
            </a:r>
            <a:r>
              <a:rPr lang="en-US" sz="1200" dirty="0">
                <a:solidFill>
                  <a:schemeClr val="tx1"/>
                </a:solidFill>
              </a:rPr>
              <a:t>or </a:t>
            </a:r>
            <a:r>
              <a:rPr lang="en-US" sz="1200" dirty="0" smtClean="0">
                <a:solidFill>
                  <a:schemeClr val="tx1"/>
                </a:solidFill>
              </a:rPr>
              <a:t>decrease (and why).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17025" y="2146945"/>
            <a:ext cx="2434272" cy="203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Global </a:t>
            </a:r>
            <a:r>
              <a:rPr lang="fr-CH" sz="1200" dirty="0" err="1" smtClean="0">
                <a:solidFill>
                  <a:schemeClr val="tx1"/>
                </a:solidFill>
              </a:rPr>
              <a:t>then</a:t>
            </a:r>
            <a:r>
              <a:rPr lang="fr-CH" sz="1200" dirty="0" smtClean="0">
                <a:solidFill>
                  <a:schemeClr val="tx1"/>
                </a:solidFill>
              </a:rPr>
              <a:t> national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support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392487" y="2146945"/>
            <a:ext cx="2518757" cy="201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Share of revenues for LDCs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167580" y="2146945"/>
            <a:ext cx="2219557" cy="196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Half vs. no revenues for LDCs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698270" y="2146170"/>
            <a:ext cx="2252748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National </a:t>
            </a:r>
            <a:r>
              <a:rPr lang="fr-CH" sz="1200" dirty="0" err="1" smtClean="0">
                <a:solidFill>
                  <a:schemeClr val="tx1"/>
                </a:solidFill>
              </a:rPr>
              <a:t>then</a:t>
            </a:r>
            <a:r>
              <a:rPr lang="fr-CH" sz="1200" dirty="0" smtClean="0">
                <a:solidFill>
                  <a:schemeClr val="tx1"/>
                </a:solidFill>
              </a:rPr>
              <a:t> Global </a:t>
            </a:r>
            <a:r>
              <a:rPr lang="fr-CH" sz="1200" dirty="0" err="1" smtClean="0">
                <a:solidFill>
                  <a:schemeClr val="tx1"/>
                </a:solidFill>
              </a:rPr>
              <a:t>tax</a:t>
            </a:r>
            <a:r>
              <a:rPr lang="fr-CH" sz="1200" dirty="0" smtClean="0">
                <a:solidFill>
                  <a:schemeClr val="tx1"/>
                </a:solidFill>
              </a:rPr>
              <a:t> support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2593002"/>
            <a:ext cx="11190382" cy="3828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Foreign aid in public spending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Guess what share it is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2977803"/>
            <a:ext cx="3086100" cy="210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∅ No info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2975808"/>
            <a:ext cx="2986087" cy="210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Info </a:t>
            </a:r>
            <a:r>
              <a:rPr lang="fr-CH" sz="1200" dirty="0" err="1" smtClean="0">
                <a:solidFill>
                  <a:schemeClr val="tx1"/>
                </a:solidFill>
              </a:rPr>
              <a:t>that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is</a:t>
            </a:r>
            <a:r>
              <a:rPr lang="fr-CH" sz="1200" dirty="0" smtClean="0">
                <a:solidFill>
                  <a:schemeClr val="tx1"/>
                </a:solidFill>
              </a:rPr>
              <a:t> 0.4%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4063" y="42462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2815" y="431861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476004" y="4568534"/>
            <a:ext cx="11178866" cy="423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Values and open-ended question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open-field (for feedback or on poverty).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58920" y="1083362"/>
            <a:ext cx="759" cy="373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2146945"/>
            <a:ext cx="0" cy="450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51261" y="167714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8326" y="1456767"/>
            <a:ext cx="5554220" cy="230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Support for G and R.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217025" y="1080017"/>
            <a:ext cx="2434272" cy="203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G’s</a:t>
            </a:r>
            <a:r>
              <a:rPr lang="fr-CH" sz="1200" dirty="0" smtClean="0">
                <a:solidFill>
                  <a:schemeClr val="tx1"/>
                </a:solidFill>
              </a:rPr>
              <a:t> pros &amp; cons (</a:t>
            </a:r>
            <a:r>
              <a:rPr lang="fr-CH" sz="1200" dirty="0" err="1" smtClean="0">
                <a:solidFill>
                  <a:schemeClr val="tx1"/>
                </a:solidFill>
              </a:rPr>
              <a:t>closed</a:t>
            </a:r>
            <a:r>
              <a:rPr lang="fr-CH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392487" y="1081452"/>
            <a:ext cx="2518757" cy="201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>
                <a:solidFill>
                  <a:schemeClr val="tx1"/>
                </a:solidFill>
              </a:rPr>
              <a:t>G’s</a:t>
            </a:r>
            <a:r>
              <a:rPr lang="fr-CH" sz="1200" dirty="0">
                <a:solidFill>
                  <a:schemeClr val="tx1"/>
                </a:solidFill>
              </a:rPr>
              <a:t> pros &amp; </a:t>
            </a:r>
            <a:r>
              <a:rPr lang="fr-CH" sz="1200" dirty="0" smtClean="0">
                <a:solidFill>
                  <a:schemeClr val="tx1"/>
                </a:solidFill>
              </a:rPr>
              <a:t>cons (open-</a:t>
            </a:r>
            <a:r>
              <a:rPr lang="fr-CH" sz="1200" dirty="0" err="1" smtClean="0">
                <a:solidFill>
                  <a:schemeClr val="tx1"/>
                </a:solidFill>
              </a:rPr>
              <a:t>ended</a:t>
            </a:r>
            <a:r>
              <a:rPr lang="fr-CH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167579" y="1080017"/>
            <a:ext cx="2219557" cy="196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Info on support for G and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698270" y="1080017"/>
            <a:ext cx="2252748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∅ (Control group)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1810" y="3273379"/>
            <a:ext cx="5554220" cy="2307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Share that should go to foreign aid.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6058920" y="2984493"/>
            <a:ext cx="760" cy="288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765561" y="3503816"/>
            <a:ext cx="4568824" cy="2103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If more (</a:t>
            </a:r>
            <a:r>
              <a:rPr lang="fr-CH" sz="1200" dirty="0" err="1" smtClean="0">
                <a:solidFill>
                  <a:schemeClr val="tx1"/>
                </a:solidFill>
              </a:rPr>
              <a:t>less</a:t>
            </a:r>
            <a:r>
              <a:rPr lang="fr-CH" sz="1200" dirty="0" smtClean="0">
                <a:solidFill>
                  <a:schemeClr val="tx1"/>
                </a:solidFill>
              </a:rPr>
              <a:t>) </a:t>
            </a:r>
            <a:r>
              <a:rPr lang="fr-CH" sz="1200" dirty="0" err="1" smtClean="0">
                <a:solidFill>
                  <a:schemeClr val="tx1"/>
                </a:solidFill>
              </a:rPr>
              <a:t>than</a:t>
            </a:r>
            <a:r>
              <a:rPr lang="fr-CH" sz="1200" dirty="0" smtClean="0">
                <a:solidFill>
                  <a:schemeClr val="tx1"/>
                </a:solidFill>
              </a:rPr>
              <a:t> 0.4%, how to finance </a:t>
            </a:r>
            <a:r>
              <a:rPr lang="fr-CH" sz="1200" dirty="0" err="1" smtClean="0">
                <a:solidFill>
                  <a:schemeClr val="tx1"/>
                </a:solidFill>
              </a:rPr>
              <a:t>it</a:t>
            </a:r>
            <a:r>
              <a:rPr lang="fr-CH" sz="1200" dirty="0" smtClean="0">
                <a:solidFill>
                  <a:schemeClr val="tx1"/>
                </a:solidFill>
              </a:rPr>
              <a:t> (or use the </a:t>
            </a:r>
            <a:r>
              <a:rPr lang="fr-CH" sz="1200" dirty="0" err="1" smtClean="0">
                <a:solidFill>
                  <a:schemeClr val="tx1"/>
                </a:solidFill>
              </a:rPr>
              <a:t>spared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spending</a:t>
            </a:r>
            <a:r>
              <a:rPr lang="fr-CH" sz="1200" dirty="0" smtClean="0">
                <a:solidFill>
                  <a:schemeClr val="tx1"/>
                </a:solidFill>
              </a:rPr>
              <a:t>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2641687" y="3186206"/>
            <a:ext cx="762" cy="303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3352" y="3504111"/>
            <a:ext cx="759" cy="373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863870" y="4992432"/>
            <a:ext cx="6296890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Feedback [2 out of 3 chances to </a:t>
            </a:r>
            <a:r>
              <a:rPr lang="fr-CH" sz="1200" dirty="0" err="1" smtClean="0">
                <a:solidFill>
                  <a:schemeClr val="tx1"/>
                </a:solidFill>
              </a:rPr>
              <a:t>get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this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branch</a:t>
            </a:r>
            <a:r>
              <a:rPr lang="fr-CH" sz="1200" dirty="0" smtClean="0">
                <a:solidFill>
                  <a:schemeClr val="tx1"/>
                </a:solidFill>
              </a:rPr>
              <a:t>]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031240" y="4992432"/>
            <a:ext cx="3510280" cy="2023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What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should</a:t>
            </a:r>
            <a:r>
              <a:rPr lang="fr-CH" sz="1200" dirty="0" smtClean="0">
                <a:solidFill>
                  <a:schemeClr val="tx1"/>
                </a:solidFill>
              </a:rPr>
              <a:t> </a:t>
            </a:r>
            <a:r>
              <a:rPr lang="fr-CH" sz="1200" dirty="0" err="1" smtClean="0">
                <a:solidFill>
                  <a:schemeClr val="tx1"/>
                </a:solidFill>
              </a:rPr>
              <a:t>rich</a:t>
            </a:r>
            <a:r>
              <a:rPr lang="fr-CH" sz="1200" dirty="0" smtClean="0">
                <a:solidFill>
                  <a:schemeClr val="tx1"/>
                </a:solidFill>
              </a:rPr>
              <a:t> countries do </a:t>
            </a:r>
            <a:r>
              <a:rPr lang="fr-CH" sz="1200" dirty="0" err="1" smtClean="0">
                <a:solidFill>
                  <a:schemeClr val="tx1"/>
                </a:solidFill>
              </a:rPr>
              <a:t>against</a:t>
            </a:r>
            <a:r>
              <a:rPr lang="fr-CH" sz="1200" dirty="0" smtClean="0">
                <a:solidFill>
                  <a:schemeClr val="tx1"/>
                </a:solidFill>
              </a:rPr>
              <a:t> global </a:t>
            </a:r>
            <a:r>
              <a:rPr lang="fr-CH" sz="1200" dirty="0" err="1" smtClean="0">
                <a:solidFill>
                  <a:schemeClr val="tx1"/>
                </a:solidFill>
              </a:rPr>
              <a:t>poverty</a:t>
            </a:r>
            <a:r>
              <a:rPr lang="fr-CH" sz="1200" dirty="0" smtClean="0">
                <a:solidFill>
                  <a:schemeClr val="tx1"/>
                </a:solidFill>
              </a:rPr>
              <a:t>?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57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24715" y="6431340"/>
            <a:ext cx="9953116" cy="329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Values, conjoint analysis (d), prioritization of policies, ETS2, and feedback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Amount donated, interest in politics, vote in last election, universalistic vs. egoistic values, conjoint analysis, </a:t>
            </a:r>
            <a:r>
              <a:rPr lang="en-US" sz="1050" dirty="0">
                <a:solidFill>
                  <a:schemeClr val="tx1"/>
                </a:solidFill>
              </a:rPr>
              <a:t>split of 100 points among 6 policies</a:t>
            </a:r>
            <a:r>
              <a:rPr lang="en-US" sz="1050" dirty="0" smtClean="0">
                <a:solidFill>
                  <a:schemeClr val="tx1"/>
                </a:solidFill>
              </a:rPr>
              <a:t>, questions on the ETS2, feedback.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5976583" y="5090767"/>
            <a:ext cx="0" cy="329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20849" y="5890321"/>
            <a:ext cx="9960264" cy="344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>
                <a:solidFill>
                  <a:schemeClr val="tx1"/>
                </a:solidFill>
              </a:rPr>
              <a:t>Realistic</a:t>
            </a:r>
            <a:r>
              <a:rPr lang="fr-FR" sz="1100" b="1" dirty="0" smtClean="0">
                <a:solidFill>
                  <a:schemeClr val="tx1"/>
                </a:solidFill>
              </a:rPr>
              <a:t> global </a:t>
            </a:r>
            <a:r>
              <a:rPr lang="fr-FR" sz="11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100" b="1" dirty="0" smtClean="0">
                <a:solidFill>
                  <a:schemeClr val="tx1"/>
                </a:solidFill>
              </a:rPr>
              <a:t> </a:t>
            </a:r>
            <a:r>
              <a:rPr lang="fr-FR" sz="1100" b="1" dirty="0" err="1" smtClean="0">
                <a:solidFill>
                  <a:schemeClr val="tx1"/>
                </a:solidFill>
              </a:rPr>
              <a:t>policies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Support for rich countries funding compensation, mitigation, adaptation, for global taxes or fair-trade policies; should foreign </a:t>
            </a:r>
            <a:r>
              <a:rPr lang="en-US" sz="1050" dirty="0">
                <a:solidFill>
                  <a:schemeClr val="tx1"/>
                </a:solidFill>
              </a:rPr>
              <a:t>aid increase </a:t>
            </a:r>
            <a:r>
              <a:rPr lang="en-US" sz="1050" dirty="0" smtClean="0">
                <a:solidFill>
                  <a:schemeClr val="tx1"/>
                </a:solidFill>
              </a:rPr>
              <a:t>or decrease (how and why).</a:t>
            </a:r>
            <a:endParaRPr lang="en-US" sz="1100" dirty="0">
              <a:solidFill>
                <a:schemeClr val="tx1"/>
              </a:solidFill>
              <a:effectLst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10590" y="4890615"/>
            <a:ext cx="9970523" cy="297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Foreign aid in public spending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Guess what share it is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099355" y="5188203"/>
            <a:ext cx="2749686" cy="163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∅ No info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111608" y="5188370"/>
            <a:ext cx="2660575" cy="163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Info about </a:t>
            </a:r>
            <a:r>
              <a:rPr lang="fr-CH" sz="1050" dirty="0" err="1" smtClean="0">
                <a:solidFill>
                  <a:schemeClr val="tx1"/>
                </a:solidFill>
              </a:rPr>
              <a:t>what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it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is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5980825" y="6232836"/>
            <a:ext cx="478" cy="185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520796" y="5419829"/>
            <a:ext cx="4948757" cy="179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Share that should go to foreign aid.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255919" y="5599298"/>
            <a:ext cx="4192112" cy="163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If more (</a:t>
            </a:r>
            <a:r>
              <a:rPr lang="fr-CH" sz="1050" dirty="0" err="1" smtClean="0">
                <a:solidFill>
                  <a:schemeClr val="tx1"/>
                </a:solidFill>
              </a:rPr>
              <a:t>less</a:t>
            </a:r>
            <a:r>
              <a:rPr lang="fr-CH" sz="1050" dirty="0" smtClean="0">
                <a:solidFill>
                  <a:schemeClr val="tx1"/>
                </a:solidFill>
              </a:rPr>
              <a:t>) </a:t>
            </a:r>
            <a:r>
              <a:rPr lang="fr-CH" sz="1050" dirty="0" err="1" smtClean="0">
                <a:solidFill>
                  <a:schemeClr val="tx1"/>
                </a:solidFill>
              </a:rPr>
              <a:t>than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actual</a:t>
            </a:r>
            <a:r>
              <a:rPr lang="fr-CH" sz="1050" dirty="0" smtClean="0">
                <a:solidFill>
                  <a:schemeClr val="tx1"/>
                </a:solidFill>
              </a:rPr>
              <a:t>, how to finance </a:t>
            </a:r>
            <a:r>
              <a:rPr lang="fr-CH" sz="1050" dirty="0" err="1" smtClean="0">
                <a:solidFill>
                  <a:schemeClr val="tx1"/>
                </a:solidFill>
              </a:rPr>
              <a:t>it</a:t>
            </a:r>
            <a:r>
              <a:rPr lang="fr-CH" sz="1050" dirty="0" smtClean="0">
                <a:solidFill>
                  <a:schemeClr val="tx1"/>
                </a:solidFill>
              </a:rPr>
              <a:t> (or use the </a:t>
            </a:r>
            <a:r>
              <a:rPr lang="fr-CH" sz="1050" dirty="0" err="1" smtClean="0">
                <a:solidFill>
                  <a:schemeClr val="tx1"/>
                </a:solidFill>
              </a:rPr>
              <a:t>spared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spending</a:t>
            </a:r>
            <a:r>
              <a:rPr lang="fr-CH" sz="1050" dirty="0" smtClean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2970102" y="5352024"/>
            <a:ext cx="679" cy="235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5981303" y="5599298"/>
            <a:ext cx="676" cy="290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e 37"/>
          <p:cNvGrpSpPr/>
          <p:nvPr/>
        </p:nvGrpSpPr>
        <p:grpSpPr>
          <a:xfrm>
            <a:off x="1010589" y="30228"/>
            <a:ext cx="9970524" cy="4395727"/>
            <a:chOff x="1010589" y="30228"/>
            <a:chExt cx="10279712" cy="469630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EE9ECA-3BFE-E84E-BF80-15B8D7D016ED}"/>
                </a:ext>
              </a:extLst>
            </p:cNvPr>
            <p:cNvSpPr/>
            <p:nvPr/>
          </p:nvSpPr>
          <p:spPr>
            <a:xfrm>
              <a:off x="3603275" y="30228"/>
              <a:ext cx="5101920" cy="3266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Background of 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respondent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Socio-demographics, political views.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E34E1A-0424-5A47-9037-6FE6756585CD}"/>
                </a:ext>
              </a:extLst>
            </p:cNvPr>
            <p:cNvSpPr/>
            <p:nvPr/>
          </p:nvSpPr>
          <p:spPr>
            <a:xfrm>
              <a:off x="1010589" y="550992"/>
              <a:ext cx="10279108" cy="3398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Global climate scheme (G) and National redistribution (R)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Description, comprehension questions, support, second-order beliefs.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3742" y="892867"/>
              <a:ext cx="492" cy="216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531993-C51E-8345-983F-F104882119AF}"/>
                </a:ext>
              </a:extLst>
            </p:cNvPr>
            <p:cNvSpPr/>
            <p:nvPr/>
          </p:nvSpPr>
          <p:spPr>
            <a:xfrm>
              <a:off x="1021166" y="1114810"/>
              <a:ext cx="10265150" cy="3328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List experiment 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Assessment of hidden support for the Global climate scheme (G), National redistribution scheme (R), Coal exit (C) and Marriage only for opposite-sex couples (O)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1021166" y="1694669"/>
              <a:ext cx="10268531" cy="3380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Conjoint analysis (a): support for G conditional on R+C</a:t>
              </a:r>
              <a:endParaRPr lang="en-US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Preference between G+R+C vs. R+C, support for G+R+C.</a:t>
              </a:r>
              <a:endParaRPr lang="en-US" sz="1050" dirty="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1010590" y="2253387"/>
              <a:ext cx="10279108" cy="1939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Conjoint </a:t>
              </a:r>
              <a:r>
                <a:rPr lang="en-US" sz="1100" b="1" dirty="0">
                  <a:solidFill>
                    <a:schemeClr val="tx1"/>
                  </a:solidFill>
                </a:rPr>
                <a:t>analysis 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(b): support for G or C conditional on R </a:t>
              </a:r>
              <a:r>
                <a:rPr lang="en-US" sz="1050" dirty="0" smtClean="0">
                  <a:solidFill>
                    <a:schemeClr val="tx1"/>
                  </a:solidFill>
                </a:rPr>
                <a:t>Preference for…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4131790" y="1446122"/>
              <a:ext cx="1329896" cy="1452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 smtClean="0">
                  <a:solidFill>
                    <a:schemeClr val="tx1"/>
                  </a:solidFill>
                </a:rPr>
                <a:t>R / G / C / O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6743464" y="1447829"/>
              <a:ext cx="1408644" cy="150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C / O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A57CD6-F8BC-A440-A205-01DEA033FD8B}"/>
                </a:ext>
              </a:extLst>
            </p:cNvPr>
            <p:cNvSpPr/>
            <p:nvPr/>
          </p:nvSpPr>
          <p:spPr>
            <a:xfrm>
              <a:off x="9272024" y="1447829"/>
              <a:ext cx="1398783" cy="1504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R / C / O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599486" y="1447698"/>
              <a:ext cx="1263646" cy="1481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 smtClean="0">
                  <a:solidFill>
                    <a:schemeClr val="tx1"/>
                  </a:solidFill>
                </a:rPr>
                <a:t>G / C / O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4131790" y="2448921"/>
              <a:ext cx="1329896" cy="1711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>
                  <a:solidFill>
                    <a:schemeClr val="tx1"/>
                  </a:solidFill>
                </a:rPr>
                <a:t>G+R+C </a:t>
              </a:r>
              <a:r>
                <a:rPr lang="fr-CH" sz="1050" dirty="0" smtClean="0">
                  <a:solidFill>
                    <a:schemeClr val="tx1"/>
                  </a:solidFill>
                </a:rPr>
                <a:t>vs. 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6743464" y="2448124"/>
              <a:ext cx="1408644" cy="1693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G+R vs. </a:t>
              </a:r>
              <a:r>
                <a:rPr lang="en-US" sz="105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CA57CD6-F8BC-A440-A205-01DEA033FD8B}"/>
                </a:ext>
              </a:extLst>
            </p:cNvPr>
            <p:cNvSpPr/>
            <p:nvPr/>
          </p:nvSpPr>
          <p:spPr>
            <a:xfrm>
              <a:off x="9272024" y="2448124"/>
              <a:ext cx="1398783" cy="1648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</a:rPr>
                <a:t>C+R vs. 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599486" y="2448398"/>
              <a:ext cx="1263646" cy="1700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 smtClean="0">
                  <a:solidFill>
                    <a:schemeClr val="tx1"/>
                  </a:solidFill>
                </a:rPr>
                <a:t>C+R vs. G+R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1010590" y="2670293"/>
              <a:ext cx="10279109" cy="223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Conjoint </a:t>
              </a:r>
              <a:r>
                <a:rPr lang="en-US" sz="1100" b="1" dirty="0">
                  <a:solidFill>
                    <a:schemeClr val="tx1"/>
                  </a:solidFill>
                </a:rPr>
                <a:t>analysis </a:t>
              </a:r>
              <a:r>
                <a:rPr lang="en-US" sz="1100" b="1" dirty="0" smtClean="0">
                  <a:solidFill>
                    <a:schemeClr val="tx1"/>
                  </a:solidFill>
                </a:rPr>
                <a:t>(c): influence of G endorsement on voting preference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050" dirty="0" smtClean="0">
                  <a:solidFill>
                    <a:schemeClr val="tx1"/>
                  </a:solidFill>
                </a:rPr>
                <a:t>Among fictitious platforms, preference for…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287801" y="2895940"/>
              <a:ext cx="2834788" cy="1769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>
                  <a:solidFill>
                    <a:schemeClr val="tx1"/>
                  </a:solidFill>
                </a:rPr>
                <a:t>Progressive</a:t>
              </a:r>
              <a:r>
                <a:rPr lang="fr-CH" sz="1050" dirty="0" smtClean="0">
                  <a:solidFill>
                    <a:schemeClr val="tx1"/>
                  </a:solidFill>
                </a:rPr>
                <a:t> (incl. G) </a:t>
              </a:r>
              <a:r>
                <a:rPr lang="fr-CH" sz="1050" dirty="0">
                  <a:solidFill>
                    <a:schemeClr val="tx1"/>
                  </a:solidFill>
                </a:rPr>
                <a:t>vs. Conservative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2145684" y="2894124"/>
              <a:ext cx="2742919" cy="1767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 smtClean="0">
                  <a:solidFill>
                    <a:schemeClr val="tx1"/>
                  </a:solidFill>
                </a:rPr>
                <a:t>Progressive vs. Conservative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1021166" y="3161942"/>
              <a:ext cx="10268532" cy="223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Petition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287801" y="3385773"/>
              <a:ext cx="2834788" cy="159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>
                  <a:solidFill>
                    <a:schemeClr val="tx1"/>
                  </a:solidFill>
                </a:rPr>
                <a:t>R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2145683" y="3386464"/>
              <a:ext cx="2742919" cy="1615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 smtClean="0">
                  <a:solidFill>
                    <a:schemeClr val="tx1"/>
                  </a:solidFill>
                </a:rPr>
                <a:t>G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5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6002" y="350366"/>
              <a:ext cx="493" cy="2006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7235" y="2037558"/>
              <a:ext cx="492" cy="2158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131737" y="2898499"/>
              <a:ext cx="0" cy="2634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1021166" y="3714626"/>
              <a:ext cx="10265149" cy="223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G’s Pros and cons 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287801" y="3938457"/>
              <a:ext cx="2834788" cy="1607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smtClean="0">
                  <a:solidFill>
                    <a:schemeClr val="tx1"/>
                  </a:solidFill>
                </a:rPr>
                <a:t>Open-</a:t>
              </a:r>
              <a:r>
                <a:rPr lang="fr-FR" sz="1050" dirty="0" err="1" smtClean="0">
                  <a:solidFill>
                    <a:schemeClr val="tx1"/>
                  </a:solidFill>
                </a:rPr>
                <a:t>ended</a:t>
              </a:r>
              <a:r>
                <a:rPr lang="fr-FR" sz="1050" dirty="0" smtClean="0">
                  <a:solidFill>
                    <a:schemeClr val="tx1"/>
                  </a:solidFill>
                </a:rPr>
                <a:t> question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2145684" y="3938457"/>
              <a:ext cx="2742919" cy="160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 err="1" smtClean="0">
                  <a:solidFill>
                    <a:schemeClr val="tx1"/>
                  </a:solidFill>
                </a:rPr>
                <a:t>Closed</a:t>
              </a:r>
              <a:r>
                <a:rPr lang="fr-CH" sz="1050" dirty="0" smtClean="0">
                  <a:solidFill>
                    <a:schemeClr val="tx1"/>
                  </a:solidFill>
                </a:rPr>
                <a:t> question (matrix)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156741" y="1444600"/>
              <a:ext cx="986" cy="241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151849" y="2447542"/>
              <a:ext cx="2386" cy="2231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124862" y="3944528"/>
              <a:ext cx="1" cy="272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124862" y="3390971"/>
              <a:ext cx="0" cy="3217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1025152" y="4223287"/>
              <a:ext cx="10265149" cy="223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Donation lottery </a:t>
              </a:r>
              <a:r>
                <a:rPr lang="en-US" sz="1050" dirty="0" smtClean="0">
                  <a:solidFill>
                    <a:schemeClr val="tx1"/>
                  </a:solidFill>
                </a:rPr>
                <a:t>In case of a win, share given to a poor…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7291786" y="4446937"/>
              <a:ext cx="2834788" cy="1607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dirty="0" err="1" smtClean="0">
                  <a:solidFill>
                    <a:schemeClr val="tx1"/>
                  </a:solidFill>
                </a:rPr>
                <a:t>African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2149669" y="4447118"/>
              <a:ext cx="2742919" cy="1605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050" dirty="0" err="1" smtClean="0">
                  <a:solidFill>
                    <a:schemeClr val="tx1"/>
                  </a:solidFill>
                </a:rPr>
                <a:t>From</a:t>
              </a:r>
              <a:r>
                <a:rPr lang="fr-CH" sz="1050" dirty="0" smtClean="0">
                  <a:solidFill>
                    <a:schemeClr val="tx1"/>
                  </a:solidFill>
                </a:rPr>
                <a:t> </a:t>
              </a:r>
              <a:r>
                <a:rPr lang="fr-CH" sz="1050" dirty="0" err="1" smtClean="0">
                  <a:solidFill>
                    <a:schemeClr val="tx1"/>
                  </a:solidFill>
                </a:rPr>
                <a:t>own</a:t>
              </a:r>
              <a:r>
                <a:rPr lang="fr-CH" sz="1050" dirty="0" smtClean="0">
                  <a:solidFill>
                    <a:schemeClr val="tx1"/>
                  </a:solidFill>
                </a:rPr>
                <a:t> country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130280" y="4453845"/>
              <a:ext cx="1" cy="272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e 38"/>
          <p:cNvGrpSpPr/>
          <p:nvPr/>
        </p:nvGrpSpPr>
        <p:grpSpPr>
          <a:xfrm>
            <a:off x="1024715" y="4435990"/>
            <a:ext cx="9952532" cy="454402"/>
            <a:chOff x="975842" y="4435989"/>
            <a:chExt cx="11190381" cy="68149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975842" y="4435989"/>
              <a:ext cx="11190381" cy="230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Global wealth tax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3728378" y="4667041"/>
              <a:ext cx="2434272" cy="203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Global </a:t>
              </a:r>
              <a:r>
                <a:rPr lang="fr-CH" sz="1100" dirty="0" err="1" smtClean="0">
                  <a:solidFill>
                    <a:schemeClr val="tx1"/>
                  </a:solidFill>
                </a:rPr>
                <a:t>then</a:t>
              </a:r>
              <a:r>
                <a:rPr lang="fr-CH" sz="1100" dirty="0" smtClean="0">
                  <a:solidFill>
                    <a:schemeClr val="tx1"/>
                  </a:solidFill>
                </a:rPr>
                <a:t> national </a:t>
              </a:r>
              <a:r>
                <a:rPr lang="fr-CH" sz="1100" dirty="0" err="1" smtClean="0">
                  <a:solidFill>
                    <a:schemeClr val="tx1"/>
                  </a:solidFill>
                </a:rPr>
                <a:t>tax</a:t>
              </a:r>
              <a:r>
                <a:rPr lang="fr-CH" sz="1100" dirty="0" smtClean="0">
                  <a:solidFill>
                    <a:schemeClr val="tx1"/>
                  </a:solidFill>
                </a:rPr>
                <a:t> support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6903840" y="4667041"/>
              <a:ext cx="2518757" cy="201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Share of revenues for LDCs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CA57CD6-F8BC-A440-A205-01DEA033FD8B}"/>
                </a:ext>
              </a:extLst>
            </p:cNvPr>
            <p:cNvSpPr/>
            <p:nvPr/>
          </p:nvSpPr>
          <p:spPr>
            <a:xfrm>
              <a:off x="9678933" y="4667041"/>
              <a:ext cx="2219557" cy="196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Half vs. no revenues for LDCs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209623" y="4670765"/>
              <a:ext cx="2357545" cy="196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National </a:t>
              </a:r>
              <a:r>
                <a:rPr lang="fr-CH" sz="1100" dirty="0" err="1" smtClean="0">
                  <a:solidFill>
                    <a:schemeClr val="tx1"/>
                  </a:solidFill>
                </a:rPr>
                <a:t>then</a:t>
              </a:r>
              <a:r>
                <a:rPr lang="fr-CH" sz="1100" dirty="0" smtClean="0">
                  <a:solidFill>
                    <a:schemeClr val="tx1"/>
                  </a:solidFill>
                </a:rPr>
                <a:t> Global </a:t>
              </a:r>
              <a:r>
                <a:rPr lang="fr-CH" sz="1100" dirty="0" err="1" smtClean="0">
                  <a:solidFill>
                    <a:schemeClr val="tx1"/>
                  </a:solidFill>
                </a:rPr>
                <a:t>tax</a:t>
              </a:r>
              <a:r>
                <a:rPr lang="fr-CH" sz="1100" dirty="0" smtClean="0">
                  <a:solidFill>
                    <a:schemeClr val="tx1"/>
                  </a:solidFill>
                </a:rPr>
                <a:t> support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572889" y="4667041"/>
              <a:ext cx="0" cy="4504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2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38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 of </a:t>
            </a:r>
            <a:r>
              <a:rPr lang="en-US" sz="1400" b="1" dirty="0" smtClean="0">
                <a:solidFill>
                  <a:schemeClr val="tx1"/>
                </a:solidFill>
              </a:rPr>
              <a:t>respondent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views.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619729"/>
            <a:ext cx="5554220" cy="40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climate scheme (G) and National redistribution (R)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063597" y="1024191"/>
            <a:ext cx="536" cy="258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290693"/>
            <a:ext cx="11175186" cy="396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List experiment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Assessment of hidden support for the Global climate scheme (G), National redistribution scheme (R), Coal exit (C) and Marriage only for opposite-sex couples (O)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5592" y="2105438"/>
            <a:ext cx="9875521" cy="40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analysis (a): support for G conditional on R+C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between G+R+C vs. R+C, support for G+R+C.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2770333"/>
            <a:ext cx="11190381" cy="230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(b): support for G or C conditional on R </a:t>
            </a:r>
            <a:r>
              <a:rPr lang="en-US" sz="1200" dirty="0" smtClean="0">
                <a:solidFill>
                  <a:schemeClr val="tx1"/>
                </a:solidFill>
              </a:rPr>
              <a:t>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174358"/>
            <a:ext cx="11178868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Only</a:t>
            </a:r>
            <a:r>
              <a:rPr lang="fr-FR" sz="1400" i="1" dirty="0" smtClean="0">
                <a:solidFill>
                  <a:schemeClr val="tx1"/>
                </a:solidFill>
              </a:rPr>
              <a:t> for non-Republican </a:t>
            </a:r>
            <a:r>
              <a:rPr lang="fr-FR" sz="1400" i="1" dirty="0" err="1" smtClean="0">
                <a:solidFill>
                  <a:schemeClr val="tx1"/>
                </a:solidFill>
              </a:rPr>
              <a:t>respondents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smtClean="0">
                <a:solidFill>
                  <a:schemeClr val="tx1"/>
                </a:solidFill>
              </a:rPr>
              <a:t>Conjoint </a:t>
            </a:r>
            <a:r>
              <a:rPr lang="fr-FR" sz="1400" b="1" dirty="0" err="1" smtClean="0">
                <a:solidFill>
                  <a:schemeClr val="tx1"/>
                </a:solidFill>
              </a:rPr>
              <a:t>analysis</a:t>
            </a:r>
            <a:r>
              <a:rPr lang="fr-FR" sz="1400" b="1" dirty="0" smtClean="0">
                <a:solidFill>
                  <a:schemeClr val="tx1"/>
                </a:solidFill>
              </a:rPr>
              <a:t> (d): influence of G </a:t>
            </a:r>
            <a:r>
              <a:rPr lang="fr-FR" sz="1400" b="1" dirty="0" err="1" smtClean="0">
                <a:solidFill>
                  <a:schemeClr val="tx1"/>
                </a:solidFill>
              </a:rPr>
              <a:t>endorsement</a:t>
            </a:r>
            <a:r>
              <a:rPr lang="fr-FR" sz="1400" b="1" dirty="0" smtClean="0">
                <a:solidFill>
                  <a:schemeClr val="tx1"/>
                </a:solidFill>
              </a:rPr>
              <a:t> on vote at Democratic </a:t>
            </a:r>
            <a:r>
              <a:rPr lang="fr-FR" sz="1400" b="1" dirty="0" err="1" smtClean="0">
                <a:solidFill>
                  <a:schemeClr val="tx1"/>
                </a:solidFill>
              </a:rPr>
              <a:t>primary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among two fictitious candidates at the 2024 Democratic primary, with platforms randomly drawn. In the second question, Bundle A contains G and Bundle B does not.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1688478"/>
            <a:ext cx="1447795" cy="172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R / G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1690605"/>
            <a:ext cx="1533525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1690605"/>
            <a:ext cx="1522789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3" y="1689830"/>
            <a:ext cx="1375672" cy="1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2999257"/>
            <a:ext cx="1447795" cy="2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G+R+C </a:t>
            </a:r>
            <a:r>
              <a:rPr lang="fr-CH" sz="1200" dirty="0" smtClean="0">
                <a:solidFill>
                  <a:schemeClr val="tx1"/>
                </a:solidFill>
              </a:rPr>
              <a:t>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3001385"/>
            <a:ext cx="1533525" cy="201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G+R vs. </a:t>
            </a:r>
            <a:r>
              <a:rPr lang="en-US" sz="1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3001385"/>
            <a:ext cx="1522789" cy="196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C+R 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2" y="3000610"/>
            <a:ext cx="1375672" cy="202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C+R vs. G+R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05592" y="3447442"/>
            <a:ext cx="9875521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(c): influence of G endorsement on vote for President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Among 2024 fictitious platforms, 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38963" y="3716508"/>
            <a:ext cx="3086100" cy="210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(incl. G) </a:t>
            </a:r>
            <a:r>
              <a:rPr lang="fr-CH" sz="1200" dirty="0">
                <a:solidFill>
                  <a:schemeClr val="tx1"/>
                </a:solidFill>
              </a:rPr>
              <a:t>vs. Republican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985962" y="3716723"/>
            <a:ext cx="2986087" cy="210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vs. Republican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60401" y="5562305"/>
            <a:ext cx="9875521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Petition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16367" y="5826610"/>
            <a:ext cx="3086100" cy="15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963366" y="5826825"/>
            <a:ext cx="2986087" cy="150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6057" y="38097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851112" y="1859349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4678220" y="1869520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7468032" y="1877832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0278515" y="1877831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6325" y="2515994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835552" y="3208027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4678757" y="320802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7468569" y="319908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10248144" y="3197538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540580" y="3931363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8540882" y="3931362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2815" y="460994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518521" y="5979045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8495691" y="5981267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60401" y="6217873"/>
            <a:ext cx="9875521" cy="42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Values and feedback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</a:t>
            </a:r>
            <a:r>
              <a:rPr lang="en-US" sz="1200" dirty="0">
                <a:solidFill>
                  <a:schemeClr val="tx1"/>
                </a:solidFill>
              </a:rPr>
              <a:t>open-field </a:t>
            </a:r>
            <a:r>
              <a:rPr lang="en-US" sz="1200" dirty="0" smtClean="0">
                <a:solidFill>
                  <a:schemeClr val="tx1"/>
                </a:solidFill>
              </a:rPr>
              <a:t>for feedback.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060401" y="4864880"/>
            <a:ext cx="9875521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Donation lottery </a:t>
            </a:r>
            <a:r>
              <a:rPr lang="en-US" sz="1200" dirty="0" smtClean="0">
                <a:solidFill>
                  <a:schemeClr val="tx1"/>
                </a:solidFill>
              </a:rPr>
              <a:t>In case of a win, share given to a poor…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38962" y="5129183"/>
            <a:ext cx="3086100" cy="19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African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985962" y="5129398"/>
            <a:ext cx="2986087" cy="191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American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3518521" y="5323183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8495691" y="5325405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3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3287023" y="0"/>
            <a:ext cx="5554220" cy="388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Background of </a:t>
            </a:r>
            <a:r>
              <a:rPr lang="en-US" sz="1400" b="1" dirty="0" smtClean="0">
                <a:solidFill>
                  <a:schemeClr val="tx1"/>
                </a:solidFill>
              </a:rPr>
              <a:t>respondent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Socio-demographics, political views.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3287023" y="619729"/>
            <a:ext cx="5554220" cy="404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Global climate scheme (G) and National redistribution (R)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Description, comprehension questions, support, second-order beliefs.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6063597" y="1024191"/>
            <a:ext cx="536" cy="258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76003" y="1290693"/>
            <a:ext cx="11175186" cy="3961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List experiment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Assessment of hidden support for the Global climate scheme (G), National redistribution scheme (R), Coal exit (C) and Marriage only for opposite-sex couples (O)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2105438"/>
            <a:ext cx="11178867" cy="4023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analysis (a): support for G conditional on R+C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between G+R+C vs. R+C, support for G+R+C.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2770333"/>
            <a:ext cx="11190381" cy="2308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(b): support for G or C conditional on R </a:t>
            </a:r>
            <a:r>
              <a:rPr lang="en-US" sz="1200" dirty="0" smtClean="0">
                <a:solidFill>
                  <a:schemeClr val="tx1"/>
                </a:solidFill>
              </a:rPr>
              <a:t>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174358"/>
            <a:ext cx="11178868" cy="442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 err="1" smtClean="0">
                <a:solidFill>
                  <a:schemeClr val="tx1"/>
                </a:solidFill>
              </a:rPr>
              <a:t>Only</a:t>
            </a:r>
            <a:r>
              <a:rPr lang="fr-FR" sz="1400" i="1" dirty="0" smtClean="0">
                <a:solidFill>
                  <a:schemeClr val="tx1"/>
                </a:solidFill>
              </a:rPr>
              <a:t> for non-Republican </a:t>
            </a:r>
            <a:r>
              <a:rPr lang="fr-FR" sz="1400" i="1" dirty="0" err="1" smtClean="0">
                <a:solidFill>
                  <a:schemeClr val="tx1"/>
                </a:solidFill>
              </a:rPr>
              <a:t>respondents</a:t>
            </a:r>
            <a:r>
              <a:rPr lang="fr-FR" sz="1600" b="1" dirty="0" smtClean="0">
                <a:solidFill>
                  <a:schemeClr val="tx1"/>
                </a:solidFill>
              </a:rPr>
              <a:t> </a:t>
            </a:r>
            <a:r>
              <a:rPr lang="fr-FR" sz="1400" b="1" dirty="0" smtClean="0">
                <a:solidFill>
                  <a:schemeClr val="tx1"/>
                </a:solidFill>
              </a:rPr>
              <a:t>Conjoint </a:t>
            </a:r>
            <a:r>
              <a:rPr lang="fr-FR" sz="1400" b="1" dirty="0" err="1" smtClean="0">
                <a:solidFill>
                  <a:schemeClr val="tx1"/>
                </a:solidFill>
              </a:rPr>
              <a:t>analysis</a:t>
            </a:r>
            <a:r>
              <a:rPr lang="fr-FR" sz="1400" b="1" dirty="0" smtClean="0">
                <a:solidFill>
                  <a:schemeClr val="tx1"/>
                </a:solidFill>
              </a:rPr>
              <a:t> (d): influence of G </a:t>
            </a:r>
            <a:r>
              <a:rPr lang="fr-FR" sz="1400" b="1" dirty="0" err="1" smtClean="0">
                <a:solidFill>
                  <a:schemeClr val="tx1"/>
                </a:solidFill>
              </a:rPr>
              <a:t>endorsement</a:t>
            </a:r>
            <a:r>
              <a:rPr lang="fr-FR" sz="1400" b="1" dirty="0" smtClean="0">
                <a:solidFill>
                  <a:schemeClr val="tx1"/>
                </a:solidFill>
              </a:rPr>
              <a:t> on vote at Democratic </a:t>
            </a:r>
            <a:r>
              <a:rPr lang="fr-FR" sz="1400" b="1" dirty="0" err="1" smtClean="0">
                <a:solidFill>
                  <a:schemeClr val="tx1"/>
                </a:solidFill>
              </a:rPr>
              <a:t>primary</a:t>
            </a:r>
            <a:endParaRPr lang="en-US" sz="1600" b="1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Preference among two fictitious candidates at the 2024 Democratic primary, with platforms randomly drawn. In the second question, Bundle A contains G and Bundle B does not.</a:t>
            </a:r>
            <a:endParaRPr lang="en-US" sz="1200" dirty="0">
              <a:solidFill>
                <a:schemeClr val="tx1"/>
              </a:solidFill>
              <a:effectLst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1688478"/>
            <a:ext cx="1447795" cy="172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R / G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1690605"/>
            <a:ext cx="1533525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1690605"/>
            <a:ext cx="1522789" cy="17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 / C / 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3" y="1689830"/>
            <a:ext cx="1375672" cy="176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 / C / 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862393" y="2999257"/>
            <a:ext cx="1447795" cy="203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G+R+C </a:t>
            </a:r>
            <a:r>
              <a:rPr lang="fr-CH" sz="1200" dirty="0" smtClean="0">
                <a:solidFill>
                  <a:schemeClr val="tx1"/>
                </a:solidFill>
              </a:rPr>
              <a:t>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705599" y="3001385"/>
            <a:ext cx="1533525" cy="201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G+R vs. </a:t>
            </a:r>
            <a:r>
              <a:rPr lang="en-US" sz="1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9458324" y="3001385"/>
            <a:ext cx="1522789" cy="1961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C+R vs. 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105592" y="3000610"/>
            <a:ext cx="1375672" cy="2023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C+R vs. G+R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64489" y="3447442"/>
            <a:ext cx="11190382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Conjoint </a:t>
            </a:r>
            <a:r>
              <a:rPr lang="en-US" sz="1400" b="1" dirty="0">
                <a:solidFill>
                  <a:schemeClr val="tx1"/>
                </a:solidFill>
              </a:rPr>
              <a:t>analysis </a:t>
            </a:r>
            <a:r>
              <a:rPr lang="en-US" sz="1400" b="1" dirty="0" smtClean="0">
                <a:solidFill>
                  <a:schemeClr val="tx1"/>
                </a:solidFill>
              </a:rPr>
              <a:t>(c): influence of G endorsement on vote for President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Among 2024 fictitious platforms, preference for…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3716508"/>
            <a:ext cx="3086100" cy="2106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(incl. G) </a:t>
            </a:r>
            <a:r>
              <a:rPr lang="fr-CH" sz="1200" dirty="0">
                <a:solidFill>
                  <a:schemeClr val="tx1"/>
                </a:solidFill>
              </a:rPr>
              <a:t>vs. Republican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3716723"/>
            <a:ext cx="2986087" cy="2103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err="1" smtClean="0">
                <a:solidFill>
                  <a:schemeClr val="tx1"/>
                </a:solidFill>
              </a:rPr>
              <a:t>Democrat</a:t>
            </a:r>
            <a:r>
              <a:rPr lang="fr-CH" sz="1200" dirty="0" smtClean="0">
                <a:solidFill>
                  <a:schemeClr val="tx1"/>
                </a:solidFill>
              </a:rPr>
              <a:t> vs. Republican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4863102"/>
            <a:ext cx="11178868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Petition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5130582"/>
            <a:ext cx="3086100" cy="15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>
                <a:solidFill>
                  <a:schemeClr val="tx1"/>
                </a:solidFill>
              </a:rPr>
              <a:t>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1" y="5137438"/>
            <a:ext cx="2986087" cy="150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G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6057" y="380976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67399" y="2513489"/>
            <a:ext cx="536" cy="256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042815" y="4614708"/>
            <a:ext cx="537" cy="23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76003" y="5520817"/>
            <a:ext cx="11175185" cy="266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Donation lottery </a:t>
            </a:r>
            <a:r>
              <a:rPr lang="en-US" sz="1200" dirty="0" smtClean="0">
                <a:solidFill>
                  <a:schemeClr val="tx1"/>
                </a:solidFill>
              </a:rPr>
              <a:t>In case of a win, share given to a poor…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98193" y="5788134"/>
            <a:ext cx="3086100" cy="191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 smtClean="0">
                <a:solidFill>
                  <a:schemeClr val="tx1"/>
                </a:solidFill>
              </a:rPr>
              <a:t>African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700212" y="5787184"/>
            <a:ext cx="2986087" cy="191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dirty="0" smtClean="0">
                <a:solidFill>
                  <a:schemeClr val="tx1"/>
                </a:solidFill>
              </a:rPr>
              <a:t>American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060401" y="6217873"/>
            <a:ext cx="9875521" cy="42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Values and feedback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Amount donated to charities, interest in politics, vote in last election, universalistic vs. egoistic values, </a:t>
            </a:r>
            <a:r>
              <a:rPr lang="en-US" sz="1200" dirty="0">
                <a:solidFill>
                  <a:schemeClr val="tx1"/>
                </a:solidFill>
              </a:rPr>
              <a:t>open-field </a:t>
            </a:r>
            <a:r>
              <a:rPr lang="en-US" sz="1200" dirty="0" smtClean="0">
                <a:solidFill>
                  <a:schemeClr val="tx1"/>
                </a:solidFill>
              </a:rPr>
              <a:t>for feedback.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6862" y="1683155"/>
            <a:ext cx="0" cy="414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3001385"/>
            <a:ext cx="0" cy="4504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61536" y="3716769"/>
            <a:ext cx="0" cy="457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32157" y="5787501"/>
            <a:ext cx="5899" cy="4257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032157" y="5135656"/>
            <a:ext cx="0" cy="382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8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Connecteur droit 113"/>
          <p:cNvCxnSpPr/>
          <p:nvPr/>
        </p:nvCxnSpPr>
        <p:spPr>
          <a:xfrm>
            <a:off x="8654415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876675" y="0"/>
            <a:ext cx="0" cy="685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212816" y="6518907"/>
            <a:ext cx="9953116" cy="329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Values, </a:t>
            </a:r>
            <a:r>
              <a:rPr lang="en-US" sz="1100" b="1" i="1" dirty="0" smtClean="0">
                <a:solidFill>
                  <a:schemeClr val="tx1"/>
                </a:solidFill>
              </a:rPr>
              <a:t>only</a:t>
            </a:r>
            <a:r>
              <a:rPr lang="en-US" sz="1100" b="1" dirty="0" smtClean="0">
                <a:solidFill>
                  <a:schemeClr val="tx1"/>
                </a:solidFill>
              </a:rPr>
              <a:t> </a:t>
            </a:r>
            <a:r>
              <a:rPr lang="en-US" sz="1100" b="1" i="1" dirty="0" err="1" smtClean="0">
                <a:solidFill>
                  <a:schemeClr val="tx1"/>
                </a:solidFill>
              </a:rPr>
              <a:t>Eu</a:t>
            </a:r>
            <a:r>
              <a:rPr lang="en-US" sz="1100" b="1" dirty="0" smtClean="0">
                <a:solidFill>
                  <a:schemeClr val="tx1"/>
                </a:solidFill>
              </a:rPr>
              <a:t>: conjoint analysis (d), prioritization of policies, </a:t>
            </a:r>
            <a:r>
              <a:rPr lang="en-US" sz="1100" b="1" i="1" dirty="0">
                <a:solidFill>
                  <a:schemeClr val="tx1"/>
                </a:solidFill>
              </a:rPr>
              <a:t>only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i="1" dirty="0" err="1">
                <a:solidFill>
                  <a:schemeClr val="tx1"/>
                </a:solidFill>
              </a:rPr>
              <a:t>Eu</a:t>
            </a:r>
            <a:r>
              <a:rPr lang="en-US" sz="1100" b="1" dirty="0">
                <a:solidFill>
                  <a:schemeClr val="tx1"/>
                </a:solidFill>
              </a:rPr>
              <a:t>: ETS2</a:t>
            </a:r>
            <a:r>
              <a:rPr lang="en-US" sz="1100" b="1" dirty="0" smtClean="0">
                <a:solidFill>
                  <a:schemeClr val="tx1"/>
                </a:solidFill>
              </a:rPr>
              <a:t>, and feedback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Amount donated, interest in politics, vote in last election, universalistic vs. egoistic values, conjoint analysis, </a:t>
            </a:r>
            <a:r>
              <a:rPr lang="en-US" sz="1050" dirty="0">
                <a:solidFill>
                  <a:schemeClr val="tx1"/>
                </a:solidFill>
              </a:rPr>
              <a:t>split of 100 points among 6 policies</a:t>
            </a:r>
            <a:r>
              <a:rPr lang="en-US" sz="1050" dirty="0" smtClean="0">
                <a:solidFill>
                  <a:schemeClr val="tx1"/>
                </a:solidFill>
              </a:rPr>
              <a:t>, questions on the ETS2, feedback.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208950" y="5977888"/>
            <a:ext cx="9960264" cy="3445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>
                <a:solidFill>
                  <a:schemeClr val="tx1"/>
                </a:solidFill>
              </a:rPr>
              <a:t>Other</a:t>
            </a:r>
            <a:r>
              <a:rPr lang="fr-FR" sz="1100" b="1" dirty="0" smtClean="0">
                <a:solidFill>
                  <a:schemeClr val="tx1"/>
                </a:solidFill>
              </a:rPr>
              <a:t> global </a:t>
            </a:r>
            <a:r>
              <a:rPr lang="fr-FR" sz="11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100" b="1" dirty="0" smtClean="0">
                <a:solidFill>
                  <a:schemeClr val="tx1"/>
                </a:solidFill>
              </a:rPr>
              <a:t> </a:t>
            </a:r>
            <a:r>
              <a:rPr lang="fr-FR" sz="1100" b="1" dirty="0" err="1" smtClean="0">
                <a:solidFill>
                  <a:schemeClr val="tx1"/>
                </a:solidFill>
              </a:rPr>
              <a:t>policies</a:t>
            </a:r>
            <a:endParaRPr lang="en-US" sz="120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Support for rich countries funding compensation, mitigation, adaptation, for global taxes or fair-trade policies; should foreign </a:t>
            </a:r>
            <a:r>
              <a:rPr lang="en-US" sz="1050" dirty="0">
                <a:solidFill>
                  <a:schemeClr val="tx1"/>
                </a:solidFill>
              </a:rPr>
              <a:t>aid increase </a:t>
            </a:r>
            <a:r>
              <a:rPr lang="en-US" sz="1050" dirty="0" smtClean="0">
                <a:solidFill>
                  <a:schemeClr val="tx1"/>
                </a:solidFill>
              </a:rPr>
              <a:t>or decrease (how and why).</a:t>
            </a:r>
            <a:endParaRPr lang="en-US" sz="11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68926" y="6320403"/>
            <a:ext cx="478" cy="185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1198690" y="239302"/>
            <a:ext cx="9970523" cy="305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Background of </a:t>
            </a:r>
            <a:r>
              <a:rPr lang="en-US" sz="1100" b="1" dirty="0" smtClean="0">
                <a:solidFill>
                  <a:schemeClr val="tx1"/>
                </a:solidFill>
              </a:rPr>
              <a:t>respondent</a:t>
            </a:r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Socio-demographics, political views.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1180838" y="736213"/>
            <a:ext cx="9969938" cy="318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Global climate scheme (G) and National redistribution (R)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Description, comprehension questions, </a:t>
            </a:r>
            <a:r>
              <a:rPr lang="en-US" sz="1050" i="1" dirty="0" smtClean="0">
                <a:solidFill>
                  <a:schemeClr val="tx1"/>
                </a:solidFill>
              </a:rPr>
              <a:t>only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i="1" dirty="0" smtClean="0">
                <a:solidFill>
                  <a:schemeClr val="tx1"/>
                </a:solidFill>
              </a:rPr>
              <a:t>US2</a:t>
            </a:r>
            <a:r>
              <a:rPr lang="en-US" sz="1050" dirty="0" smtClean="0">
                <a:solidFill>
                  <a:schemeClr val="tx1"/>
                </a:solidFill>
              </a:rPr>
              <a:t>: control/info on support for G and R/G’s pros &amp; cons closed/open-ended, support, second-order beliefs.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70081" y="1053302"/>
            <a:ext cx="477" cy="203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1191880" y="1261040"/>
            <a:ext cx="7465774" cy="311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List experiment 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Assessment of hidden support for the Global climate scheme (G), National redistribution (R), Climate policy (C) and Other example (O)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91881" y="1803786"/>
            <a:ext cx="7465774" cy="316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Conjoint analysis (a): support for G conditional on R+C</a:t>
            </a:r>
            <a:endParaRPr lang="en-US" sz="1100" b="1" dirty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Preference between G+R+C vs. R+C, support for G+R+C.</a:t>
            </a:r>
            <a:endParaRPr lang="en-US" sz="1050" dirty="0"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81622" y="2326744"/>
            <a:ext cx="7476032" cy="181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Conjoint </a:t>
            </a:r>
            <a:r>
              <a:rPr lang="en-US" sz="1100" b="1" dirty="0">
                <a:solidFill>
                  <a:schemeClr val="tx1"/>
                </a:solidFill>
              </a:rPr>
              <a:t>analysis </a:t>
            </a:r>
            <a:r>
              <a:rPr lang="en-US" sz="1100" b="1" dirty="0" smtClean="0">
                <a:solidFill>
                  <a:schemeClr val="tx1"/>
                </a:solidFill>
              </a:rPr>
              <a:t>(b): support for G or C conditional on R </a:t>
            </a:r>
            <a:r>
              <a:rPr lang="en-US" sz="1050" dirty="0" smtClean="0">
                <a:solidFill>
                  <a:schemeClr val="tx1"/>
                </a:solidFill>
              </a:rPr>
              <a:t>Preference for…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163020" y="1577822"/>
            <a:ext cx="967224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R / G / C / 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5066222" y="1578201"/>
            <a:ext cx="1024498" cy="140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 / 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6916540" y="1578044"/>
            <a:ext cx="1017325" cy="140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 / C / 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522293" y="1577822"/>
            <a:ext cx="919041" cy="13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G / C / 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81623" y="2716967"/>
            <a:ext cx="7476032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Conjoint </a:t>
            </a:r>
            <a:r>
              <a:rPr lang="en-US" sz="1100" b="1" dirty="0">
                <a:solidFill>
                  <a:schemeClr val="tx1"/>
                </a:solidFill>
              </a:rPr>
              <a:t>analysis </a:t>
            </a:r>
            <a:r>
              <a:rPr lang="en-US" sz="1100" b="1" dirty="0" smtClean="0">
                <a:solidFill>
                  <a:schemeClr val="tx1"/>
                </a:solidFill>
              </a:rPr>
              <a:t>(c</a:t>
            </a:r>
            <a:r>
              <a:rPr lang="en-US" sz="1100" dirty="0" smtClean="0">
                <a:solidFill>
                  <a:schemeClr val="tx1"/>
                </a:solidFill>
              </a:rPr>
              <a:t>, </a:t>
            </a:r>
            <a:r>
              <a:rPr lang="en-US" sz="1100" i="1" dirty="0" smtClean="0">
                <a:solidFill>
                  <a:schemeClr val="tx1"/>
                </a:solidFill>
              </a:rPr>
              <a:t>only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i="1" dirty="0" smtClean="0">
                <a:solidFill>
                  <a:schemeClr val="tx1"/>
                </a:solidFill>
              </a:rPr>
              <a:t>US1</a:t>
            </a:r>
            <a:r>
              <a:rPr lang="en-US" sz="1100" dirty="0">
                <a:solidFill>
                  <a:schemeClr val="tx1"/>
                </a:solidFill>
              </a:rPr>
              <a:t>: d</a:t>
            </a:r>
            <a:r>
              <a:rPr lang="en-US" sz="1100" b="1" dirty="0" smtClean="0">
                <a:solidFill>
                  <a:schemeClr val="tx1"/>
                </a:solidFill>
              </a:rPr>
              <a:t>): influence of G endorsement on voting preference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050" dirty="0" smtClean="0">
                <a:solidFill>
                  <a:schemeClr val="tx1"/>
                </a:solidFill>
              </a:rPr>
              <a:t>Among fictitious platforms, preference for…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5825874" y="2928172"/>
            <a:ext cx="2599831" cy="165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Progressive (incl. G) </a:t>
            </a:r>
            <a:r>
              <a:rPr lang="fr-CH" sz="1050" dirty="0">
                <a:solidFill>
                  <a:schemeClr val="tx1"/>
                </a:solidFill>
              </a:rPr>
              <a:t>vs. Conservative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380875" y="2926472"/>
            <a:ext cx="2279999" cy="165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Progressive vs. Conservative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79298" y="3184390"/>
            <a:ext cx="7478356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Petition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7257449" y="3393895"/>
            <a:ext cx="489552" cy="139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>
                <a:solidFill>
                  <a:schemeClr val="tx1"/>
                </a:solidFill>
              </a:rPr>
              <a:t>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2269993" y="3394543"/>
            <a:ext cx="473687" cy="14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G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71490" y="548427"/>
            <a:ext cx="478" cy="187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4789838" y="2930567"/>
            <a:ext cx="0" cy="246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3886200" y="3599155"/>
            <a:ext cx="4771454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G’s Pros and cons 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6916540" y="3808659"/>
            <a:ext cx="1563439" cy="157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smtClean="0">
                <a:solidFill>
                  <a:schemeClr val="tx1"/>
                </a:solidFill>
              </a:rPr>
              <a:t>Open-</a:t>
            </a:r>
            <a:r>
              <a:rPr lang="fr-FR" sz="1050" dirty="0" err="1" smtClean="0">
                <a:solidFill>
                  <a:schemeClr val="tx1"/>
                </a:solidFill>
              </a:rPr>
              <a:t>ended</a:t>
            </a:r>
            <a:r>
              <a:rPr lang="fr-FR" sz="1050" dirty="0" smtClean="0">
                <a:solidFill>
                  <a:schemeClr val="tx1"/>
                </a:solidFill>
              </a:rPr>
              <a:t> question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022790" y="3808195"/>
            <a:ext cx="1546160" cy="150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err="1" smtClean="0">
                <a:solidFill>
                  <a:schemeClr val="tx1"/>
                </a:solidFill>
              </a:rPr>
              <a:t>Closed</a:t>
            </a:r>
            <a:r>
              <a:rPr lang="fr-CH" sz="1050" dirty="0" smtClean="0">
                <a:solidFill>
                  <a:schemeClr val="tx1"/>
                </a:solidFill>
              </a:rPr>
              <a:t> question (matrix)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222638" y="3814343"/>
            <a:ext cx="1" cy="225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190733" y="3392518"/>
            <a:ext cx="0" cy="208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1179299" y="4042733"/>
            <a:ext cx="7478356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Donation lottery </a:t>
            </a:r>
            <a:r>
              <a:rPr lang="en-US" sz="1050" dirty="0" smtClean="0">
                <a:solidFill>
                  <a:schemeClr val="tx1"/>
                </a:solidFill>
              </a:rPr>
              <a:t>In case of a win, share given to a poor…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380876" y="4252238"/>
            <a:ext cx="1309426" cy="156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err="1" smtClean="0">
                <a:solidFill>
                  <a:schemeClr val="tx1"/>
                </a:solidFill>
              </a:rPr>
              <a:t>From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own</a:t>
            </a:r>
            <a:r>
              <a:rPr lang="fr-CH" sz="1050" dirty="0" smtClean="0">
                <a:solidFill>
                  <a:schemeClr val="tx1"/>
                </a:solidFill>
              </a:rPr>
              <a:t> country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2978290" y="4258588"/>
            <a:ext cx="0" cy="1715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23948" y="-83130"/>
            <a:ext cx="1148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		US1				Eu				US2</a:t>
            </a:r>
            <a:endParaRPr lang="en-US" i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3163020" y="2510937"/>
            <a:ext cx="967224" cy="135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>
                <a:solidFill>
                  <a:schemeClr val="tx1"/>
                </a:solidFill>
              </a:rPr>
              <a:t>G+R+C vs. 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5066222" y="2511316"/>
            <a:ext cx="1024498" cy="140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G+R vs. G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A57CD6-F8BC-A440-A205-01DEA033FD8B}"/>
              </a:ext>
            </a:extLst>
          </p:cNvPr>
          <p:cNvSpPr/>
          <p:nvPr/>
        </p:nvSpPr>
        <p:spPr>
          <a:xfrm>
            <a:off x="6916540" y="2511159"/>
            <a:ext cx="1017325" cy="140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C+R vs. 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1522293" y="2510937"/>
            <a:ext cx="919041" cy="138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>
                <a:solidFill>
                  <a:schemeClr val="tx1"/>
                </a:solidFill>
              </a:rPr>
              <a:t>C+R vs. G+R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4795519" y="2124729"/>
            <a:ext cx="477" cy="202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4795040" y="1569722"/>
            <a:ext cx="956" cy="2257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4790295" y="2508473"/>
            <a:ext cx="2314" cy="208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7526893" y="5174686"/>
            <a:ext cx="0" cy="329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3886200" y="4974534"/>
            <a:ext cx="7264577" cy="2977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Foreign aid in public spending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Guess what share it is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40684CA-782B-514F-971F-6845E8C0FFA6}"/>
              </a:ext>
            </a:extLst>
          </p:cNvPr>
          <p:cNvSpPr/>
          <p:nvPr/>
        </p:nvSpPr>
        <p:spPr>
          <a:xfrm>
            <a:off x="8466034" y="5272121"/>
            <a:ext cx="2002926" cy="163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∅ No info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668680" y="5272289"/>
            <a:ext cx="1938015" cy="163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Info about </a:t>
            </a:r>
            <a:r>
              <a:rPr lang="fr-CH" sz="1050" dirty="0" err="1" smtClean="0">
                <a:solidFill>
                  <a:schemeClr val="tx1"/>
                </a:solidFill>
              </a:rPr>
              <a:t>what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it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is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6398257" y="5503748"/>
            <a:ext cx="3604772" cy="1794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Share that should go to foreign aid.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4063892" y="5683217"/>
            <a:ext cx="2959208" cy="163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smtClean="0">
                <a:solidFill>
                  <a:schemeClr val="tx1"/>
                </a:solidFill>
              </a:rPr>
              <a:t>If more (</a:t>
            </a:r>
            <a:r>
              <a:rPr lang="fr-CH" sz="1050" dirty="0" err="1" smtClean="0">
                <a:solidFill>
                  <a:schemeClr val="tx1"/>
                </a:solidFill>
              </a:rPr>
              <a:t>less</a:t>
            </a:r>
            <a:r>
              <a:rPr lang="fr-CH" sz="1050" dirty="0" smtClean="0">
                <a:solidFill>
                  <a:schemeClr val="tx1"/>
                </a:solidFill>
              </a:rPr>
              <a:t>) </a:t>
            </a:r>
            <a:r>
              <a:rPr lang="fr-CH" sz="1050" dirty="0" err="1" smtClean="0">
                <a:solidFill>
                  <a:schemeClr val="tx1"/>
                </a:solidFill>
              </a:rPr>
              <a:t>than</a:t>
            </a:r>
            <a:r>
              <a:rPr lang="fr-CH" sz="1050" dirty="0" smtClean="0">
                <a:solidFill>
                  <a:schemeClr val="tx1"/>
                </a:solidFill>
              </a:rPr>
              <a:t> </a:t>
            </a:r>
            <a:r>
              <a:rPr lang="fr-CH" sz="1050" dirty="0" err="1" smtClean="0">
                <a:solidFill>
                  <a:schemeClr val="tx1"/>
                </a:solidFill>
              </a:rPr>
              <a:t>actual</a:t>
            </a:r>
            <a:r>
              <a:rPr lang="fr-CH" sz="1050" dirty="0" smtClean="0">
                <a:solidFill>
                  <a:schemeClr val="tx1"/>
                </a:solidFill>
              </a:rPr>
              <a:t>, how to </a:t>
            </a:r>
            <a:r>
              <a:rPr lang="fr-CH" sz="1050" dirty="0">
                <a:solidFill>
                  <a:schemeClr val="tx1"/>
                </a:solidFill>
              </a:rPr>
              <a:t>finance (or use) </a:t>
            </a:r>
            <a:r>
              <a:rPr lang="fr-CH" sz="1050" dirty="0" err="1" smtClean="0">
                <a:solidFill>
                  <a:schemeClr val="tx1"/>
                </a:solidFill>
              </a:rPr>
              <a:t>it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5625313" y="5435943"/>
            <a:ext cx="679" cy="2359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7531613" y="5683217"/>
            <a:ext cx="676" cy="290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e 99"/>
          <p:cNvGrpSpPr/>
          <p:nvPr/>
        </p:nvGrpSpPr>
        <p:grpSpPr>
          <a:xfrm>
            <a:off x="3886201" y="4519909"/>
            <a:ext cx="7264576" cy="454402"/>
            <a:chOff x="951181" y="4435989"/>
            <a:chExt cx="11215043" cy="681497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2C06E10-03E7-594B-91A0-D06A47971C2A}"/>
                </a:ext>
              </a:extLst>
            </p:cNvPr>
            <p:cNvSpPr/>
            <p:nvPr/>
          </p:nvSpPr>
          <p:spPr>
            <a:xfrm>
              <a:off x="951181" y="4435989"/>
              <a:ext cx="11215043" cy="2308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Global wealth tax</a:t>
              </a:r>
              <a:endParaRPr 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3728378" y="4667041"/>
              <a:ext cx="2434272" cy="2036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Global </a:t>
              </a:r>
              <a:r>
                <a:rPr lang="fr-CH" sz="1100" dirty="0" err="1" smtClean="0">
                  <a:solidFill>
                    <a:schemeClr val="tx1"/>
                  </a:solidFill>
                </a:rPr>
                <a:t>then</a:t>
              </a:r>
              <a:r>
                <a:rPr lang="fr-CH" sz="1100" dirty="0" smtClean="0">
                  <a:solidFill>
                    <a:schemeClr val="tx1"/>
                  </a:solidFill>
                </a:rPr>
                <a:t> </a:t>
              </a:r>
              <a:r>
                <a:rPr lang="fr-CH" sz="1100" dirty="0">
                  <a:solidFill>
                    <a:schemeClr val="tx1"/>
                  </a:solidFill>
                </a:rPr>
                <a:t>N</a:t>
              </a:r>
              <a:r>
                <a:rPr lang="fr-CH" sz="1100" dirty="0" smtClean="0">
                  <a:solidFill>
                    <a:schemeClr val="tx1"/>
                  </a:solidFill>
                </a:rPr>
                <a:t>ational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40684CA-782B-514F-971F-6845E8C0FFA6}"/>
                </a:ext>
              </a:extLst>
            </p:cNvPr>
            <p:cNvSpPr/>
            <p:nvPr/>
          </p:nvSpPr>
          <p:spPr>
            <a:xfrm>
              <a:off x="6903840" y="4667041"/>
              <a:ext cx="2518757" cy="2015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Share for LDCs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CA57CD6-F8BC-A440-A205-01DEA033FD8B}"/>
                </a:ext>
              </a:extLst>
            </p:cNvPr>
            <p:cNvSpPr/>
            <p:nvPr/>
          </p:nvSpPr>
          <p:spPr>
            <a:xfrm>
              <a:off x="9678933" y="4667041"/>
              <a:ext cx="2219557" cy="1961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Half vs. zero for LDCs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88C780-1020-FE43-A609-8F79330ADBFE}"/>
                </a:ext>
              </a:extLst>
            </p:cNvPr>
            <p:cNvSpPr/>
            <p:nvPr/>
          </p:nvSpPr>
          <p:spPr>
            <a:xfrm>
              <a:off x="1209623" y="4670765"/>
              <a:ext cx="2357545" cy="196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100" dirty="0" smtClean="0">
                  <a:solidFill>
                    <a:schemeClr val="tx1"/>
                  </a:solidFill>
                </a:rPr>
                <a:t>National </a:t>
              </a:r>
              <a:r>
                <a:rPr lang="fr-CH" sz="1100" dirty="0" err="1" smtClean="0">
                  <a:solidFill>
                    <a:schemeClr val="tx1"/>
                  </a:solidFill>
                </a:rPr>
                <a:t>then</a:t>
              </a:r>
              <a:r>
                <a:rPr lang="fr-CH" sz="1100" dirty="0" smtClean="0">
                  <a:solidFill>
                    <a:schemeClr val="tx1"/>
                  </a:solidFill>
                </a:rPr>
                <a:t> Global 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09" name="Straight Arrow Connector 6">
              <a:extLst>
                <a:ext uri="{FF2B5EF4-FFF2-40B4-BE49-F238E27FC236}">
                  <a16:creationId xmlns:a16="http://schemas.microsoft.com/office/drawing/2014/main" id="{BA31DAC9-4FF0-4F42-B53D-9A00039ECA80}"/>
                </a:ext>
              </a:extLst>
            </p:cNvPr>
            <p:cNvCxnSpPr>
              <a:cxnSpLocks/>
            </p:cNvCxnSpPr>
            <p:nvPr/>
          </p:nvCxnSpPr>
          <p:spPr>
            <a:xfrm>
              <a:off x="6572889" y="4667041"/>
              <a:ext cx="0" cy="4504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9809259" y="1064231"/>
            <a:ext cx="478" cy="3447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2978290" y="3399241"/>
            <a:ext cx="0" cy="6476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688C780-1020-FE43-A609-8F79330ADBFE}"/>
              </a:ext>
            </a:extLst>
          </p:cNvPr>
          <p:cNvSpPr/>
          <p:nvPr/>
        </p:nvSpPr>
        <p:spPr>
          <a:xfrm>
            <a:off x="7170553" y="4251330"/>
            <a:ext cx="1309426" cy="156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050" dirty="0" err="1" smtClean="0">
                <a:solidFill>
                  <a:schemeClr val="tx1"/>
                </a:solidFill>
              </a:rPr>
              <a:t>African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04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Connecteur droit 113"/>
          <p:cNvCxnSpPr/>
          <p:nvPr/>
        </p:nvCxnSpPr>
        <p:spPr>
          <a:xfrm>
            <a:off x="7044769" y="928549"/>
            <a:ext cx="9938" cy="47575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5231351" y="937923"/>
            <a:ext cx="1" cy="474821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4026687" y="5389879"/>
            <a:ext cx="4383199" cy="196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Universalistic v</a:t>
            </a:r>
            <a:r>
              <a:rPr lang="en-US" sz="1100" b="1" dirty="0" smtClean="0">
                <a:solidFill>
                  <a:schemeClr val="tx1"/>
                </a:solidFill>
              </a:rPr>
              <a:t>alues</a:t>
            </a:r>
            <a:r>
              <a:rPr lang="en-US" sz="1100" b="1" dirty="0" smtClean="0">
                <a:solidFill>
                  <a:schemeClr val="tx1"/>
                </a:solidFill>
              </a:rPr>
              <a:t>, </a:t>
            </a:r>
            <a:r>
              <a:rPr lang="en-US" sz="1100" b="1" dirty="0" smtClean="0">
                <a:solidFill>
                  <a:schemeClr val="tx1"/>
                </a:solidFill>
              </a:rPr>
              <a:t>prioritization </a:t>
            </a:r>
            <a:r>
              <a:rPr lang="en-US" sz="1100" b="1" dirty="0" smtClean="0">
                <a:solidFill>
                  <a:schemeClr val="tx1"/>
                </a:solidFill>
              </a:rPr>
              <a:t>of policies, </a:t>
            </a:r>
            <a:r>
              <a:rPr lang="en-US" sz="1100" b="1" dirty="0" smtClean="0">
                <a:solidFill>
                  <a:schemeClr val="tx1"/>
                </a:solidFill>
              </a:rPr>
              <a:t>and feedback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026687" y="5016969"/>
            <a:ext cx="4383199" cy="186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 err="1" smtClean="0">
                <a:solidFill>
                  <a:schemeClr val="tx1"/>
                </a:solidFill>
              </a:rPr>
              <a:t>Other</a:t>
            </a:r>
            <a:r>
              <a:rPr lang="fr-FR" sz="1100" b="1" dirty="0" smtClean="0">
                <a:solidFill>
                  <a:schemeClr val="tx1"/>
                </a:solidFill>
              </a:rPr>
              <a:t> global </a:t>
            </a:r>
            <a:r>
              <a:rPr lang="fr-FR" sz="1100" b="1" dirty="0" err="1" smtClean="0">
                <a:solidFill>
                  <a:schemeClr val="tx1"/>
                </a:solidFill>
              </a:rPr>
              <a:t>redistributive</a:t>
            </a:r>
            <a:r>
              <a:rPr lang="fr-FR" sz="1100" b="1" dirty="0" smtClean="0">
                <a:solidFill>
                  <a:schemeClr val="tx1"/>
                </a:solidFill>
              </a:rPr>
              <a:t> </a:t>
            </a:r>
            <a:r>
              <a:rPr lang="fr-FR" sz="1100" b="1" dirty="0" err="1" smtClean="0">
                <a:solidFill>
                  <a:schemeClr val="tx1"/>
                </a:solidFill>
              </a:rPr>
              <a:t>policies</a:t>
            </a:r>
            <a:endParaRPr lang="en-US" sz="11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6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202224" y="5213645"/>
            <a:ext cx="478" cy="185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4EE9ECA-3BFE-E84E-BF80-15B8D7D016ED}"/>
              </a:ext>
            </a:extLst>
          </p:cNvPr>
          <p:cNvSpPr/>
          <p:nvPr/>
        </p:nvSpPr>
        <p:spPr>
          <a:xfrm>
            <a:off x="4026688" y="1276845"/>
            <a:ext cx="4383198" cy="2060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Background of </a:t>
            </a:r>
            <a:r>
              <a:rPr lang="en-US" sz="1100" b="1" dirty="0" smtClean="0">
                <a:solidFill>
                  <a:schemeClr val="tx1"/>
                </a:solidFill>
              </a:rPr>
              <a:t>respondent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E34E1A-0424-5A47-9037-6FE6756585CD}"/>
              </a:ext>
            </a:extLst>
          </p:cNvPr>
          <p:cNvSpPr/>
          <p:nvPr/>
        </p:nvSpPr>
        <p:spPr>
          <a:xfrm>
            <a:off x="4026688" y="1680158"/>
            <a:ext cx="4383198" cy="318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Global climate scheme (G) </a:t>
            </a:r>
            <a:r>
              <a:rPr lang="en-US" sz="1100" dirty="0" smtClean="0">
                <a:solidFill>
                  <a:schemeClr val="tx1"/>
                </a:solidFill>
              </a:rPr>
              <a:t>and National redistribution (R</a:t>
            </a:r>
            <a:r>
              <a:rPr lang="en-US" sz="1100" dirty="0" smtClean="0">
                <a:solidFill>
                  <a:schemeClr val="tx1"/>
                </a:solidFill>
              </a:rPr>
              <a:t>)</a:t>
            </a:r>
            <a:endParaRPr lang="en-US" sz="1100" dirty="0" smtClean="0">
              <a:solidFill>
                <a:schemeClr val="tx1"/>
              </a:solidFill>
            </a:endParaRP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Description, comprehension questions, </a:t>
            </a:r>
            <a:r>
              <a:rPr lang="en-US" sz="1050" dirty="0" smtClean="0">
                <a:solidFill>
                  <a:schemeClr val="tx1"/>
                </a:solidFill>
              </a:rPr>
              <a:t>support</a:t>
            </a:r>
            <a:r>
              <a:rPr lang="en-US" sz="1050" dirty="0" smtClean="0">
                <a:solidFill>
                  <a:schemeClr val="tx1"/>
                </a:solidFill>
              </a:rPr>
              <a:t>, second-order beliefs.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70083" y="1991225"/>
            <a:ext cx="477" cy="203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31993-C51E-8345-983F-F104882119AF}"/>
              </a:ext>
            </a:extLst>
          </p:cNvPr>
          <p:cNvSpPr/>
          <p:nvPr/>
        </p:nvSpPr>
        <p:spPr>
          <a:xfrm>
            <a:off x="4026687" y="2198964"/>
            <a:ext cx="3018081" cy="213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List experiment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026687" y="2617693"/>
            <a:ext cx="3018082" cy="195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Conjoint </a:t>
            </a:r>
            <a:r>
              <a:rPr lang="en-US" sz="1100" b="1" dirty="0" smtClean="0">
                <a:solidFill>
                  <a:schemeClr val="tx1"/>
                </a:solidFill>
              </a:rPr>
              <a:t>analysis</a:t>
            </a:r>
            <a:endParaRPr lang="en-US" sz="1050" dirty="0">
              <a:solidFill>
                <a:schemeClr val="tx1"/>
              </a:solidFill>
              <a:effectLst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026687" y="3020871"/>
            <a:ext cx="3044268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Petition</a:t>
            </a:r>
            <a:endParaRPr lang="en-US" sz="1100" dirty="0" smtClean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171490" y="1486350"/>
            <a:ext cx="478" cy="1877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5231351" y="3444851"/>
            <a:ext cx="1823355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G’s Pros and cons 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5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213523" y="3660039"/>
            <a:ext cx="1" cy="225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200670" y="3238214"/>
            <a:ext cx="0" cy="208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4026687" y="3895962"/>
            <a:ext cx="3028019" cy="209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Donation </a:t>
            </a:r>
            <a:r>
              <a:rPr lang="en-US" sz="1100" b="1" dirty="0" smtClean="0">
                <a:solidFill>
                  <a:schemeClr val="tx1"/>
                </a:solidFill>
              </a:rPr>
              <a:t>lottery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4617296" y="4108116"/>
            <a:ext cx="0" cy="9088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4351019" y="866261"/>
            <a:ext cx="3771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US1</a:t>
            </a:r>
            <a:r>
              <a:rPr lang="fr-FR" i="1" dirty="0" smtClean="0"/>
              <a:t>	</a:t>
            </a:r>
            <a:r>
              <a:rPr lang="fr-FR" i="1" dirty="0" smtClean="0"/>
              <a:t>              Eu</a:t>
            </a:r>
            <a:r>
              <a:rPr lang="fr-FR" i="1" dirty="0" smtClean="0"/>
              <a:t>	</a:t>
            </a:r>
            <a:r>
              <a:rPr lang="fr-FR" i="1" dirty="0" smtClean="0"/>
              <a:t>        US2</a:t>
            </a:r>
            <a:endParaRPr lang="en-US" i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5231351" y="4664472"/>
            <a:ext cx="3178535" cy="1850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Foreign </a:t>
            </a:r>
            <a:r>
              <a:rPr lang="en-US" sz="1100" b="1" dirty="0" smtClean="0">
                <a:solidFill>
                  <a:schemeClr val="tx1"/>
                </a:solidFill>
              </a:rPr>
              <a:t>aid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2C06E10-03E7-594B-91A0-D06A47971C2A}"/>
              </a:ext>
            </a:extLst>
          </p:cNvPr>
          <p:cNvSpPr/>
          <p:nvPr/>
        </p:nvSpPr>
        <p:spPr>
          <a:xfrm>
            <a:off x="5231352" y="4276278"/>
            <a:ext cx="3178534" cy="1717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tx1"/>
                </a:solidFill>
              </a:rPr>
              <a:t>Global wealth tax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111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7790151" y="1998278"/>
            <a:ext cx="0" cy="2278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4617296" y="3238214"/>
            <a:ext cx="0" cy="657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5506789" y="2412520"/>
            <a:ext cx="2" cy="213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5506789" y="2819254"/>
            <a:ext cx="477" cy="203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 flipH="1">
            <a:off x="6829350" y="4458230"/>
            <a:ext cx="477" cy="2030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216494" y="4105467"/>
            <a:ext cx="1793" cy="170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6">
            <a:extLst>
              <a:ext uri="{FF2B5EF4-FFF2-40B4-BE49-F238E27FC236}">
                <a16:creationId xmlns:a16="http://schemas.microsoft.com/office/drawing/2014/main" id="{BA31DAC9-4FF0-4F42-B53D-9A00039ECA80}"/>
              </a:ext>
            </a:extLst>
          </p:cNvPr>
          <p:cNvCxnSpPr>
            <a:cxnSpLocks/>
          </p:cNvCxnSpPr>
          <p:nvPr/>
        </p:nvCxnSpPr>
        <p:spPr>
          <a:xfrm>
            <a:off x="6200670" y="4847832"/>
            <a:ext cx="1793" cy="170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1867</Words>
  <Application>Microsoft Office PowerPoint</Application>
  <PresentationFormat>Grand écran</PresentationFormat>
  <Paragraphs>220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beatrice ferrario</dc:creator>
  <cp:lastModifiedBy>fabre</cp:lastModifiedBy>
  <cp:revision>77</cp:revision>
  <cp:lastPrinted>2022-11-26T17:08:39Z</cp:lastPrinted>
  <dcterms:created xsi:type="dcterms:W3CDTF">2020-08-03T08:49:35Z</dcterms:created>
  <dcterms:modified xsi:type="dcterms:W3CDTF">2024-08-22T11:52:58Z</dcterms:modified>
</cp:coreProperties>
</file>