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2"/>
  </p:notesMasterIdLst>
  <p:sldIdLst>
    <p:sldId id="256" r:id="rId2"/>
    <p:sldId id="275" r:id="rId3"/>
    <p:sldId id="257" r:id="rId4"/>
    <p:sldId id="258" r:id="rId5"/>
    <p:sldId id="295" r:id="rId6"/>
    <p:sldId id="259" r:id="rId7"/>
    <p:sldId id="292" r:id="rId8"/>
    <p:sldId id="293" r:id="rId9"/>
    <p:sldId id="294" r:id="rId10"/>
    <p:sldId id="260" r:id="rId11"/>
    <p:sldId id="290" r:id="rId12"/>
    <p:sldId id="291" r:id="rId13"/>
    <p:sldId id="279" r:id="rId14"/>
    <p:sldId id="280" r:id="rId15"/>
    <p:sldId id="281" r:id="rId16"/>
    <p:sldId id="261" r:id="rId17"/>
    <p:sldId id="262" r:id="rId18"/>
    <p:sldId id="311" r:id="rId19"/>
    <p:sldId id="312" r:id="rId20"/>
    <p:sldId id="313" r:id="rId21"/>
    <p:sldId id="314" r:id="rId22"/>
    <p:sldId id="263" r:id="rId23"/>
    <p:sldId id="276" r:id="rId24"/>
    <p:sldId id="264" r:id="rId25"/>
    <p:sldId id="277" r:id="rId26"/>
    <p:sldId id="307" r:id="rId27"/>
    <p:sldId id="308" r:id="rId28"/>
    <p:sldId id="309" r:id="rId29"/>
    <p:sldId id="310" r:id="rId30"/>
    <p:sldId id="278" r:id="rId31"/>
    <p:sldId id="297" r:id="rId32"/>
    <p:sldId id="298" r:id="rId33"/>
    <p:sldId id="299" r:id="rId34"/>
    <p:sldId id="296" r:id="rId35"/>
    <p:sldId id="282" r:id="rId36"/>
    <p:sldId id="283" r:id="rId37"/>
    <p:sldId id="269" r:id="rId38"/>
    <p:sldId id="302" r:id="rId39"/>
    <p:sldId id="303" r:id="rId40"/>
    <p:sldId id="304" r:id="rId41"/>
    <p:sldId id="305" r:id="rId42"/>
    <p:sldId id="306" r:id="rId43"/>
    <p:sldId id="271" r:id="rId44"/>
    <p:sldId id="270" r:id="rId45"/>
    <p:sldId id="267" r:id="rId46"/>
    <p:sldId id="287" r:id="rId47"/>
    <p:sldId id="288" r:id="rId48"/>
    <p:sldId id="289" r:id="rId49"/>
    <p:sldId id="286" r:id="rId50"/>
    <p:sldId id="284" r:id="rId5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64BE-3B2F-48C7-8207-A5C87EFFB1F5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BCF3E-4D51-499C-9CA4-AAB02DEB207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39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2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39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3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0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0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9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22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3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06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15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5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153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278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19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0379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612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0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441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5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25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255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3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779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8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974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16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77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477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038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03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428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31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10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5169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3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234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449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595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6470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9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75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28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2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015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CF3E-4D51-499C-9CA4-AAB02DEB20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60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jpeg"/><Relationship Id="rId5" Type="http://schemas.openxmlformats.org/officeDocument/2006/relationships/image" Target="../media/image28.png"/><Relationship Id="rId10" Type="http://schemas.openxmlformats.org/officeDocument/2006/relationships/image" Target="../media/image33.jpeg"/><Relationship Id="rId4" Type="http://schemas.openxmlformats.org/officeDocument/2006/relationships/image" Target="../media/image27.png"/><Relationship Id="rId9" Type="http://schemas.openxmlformats.org/officeDocument/2006/relationships/image" Target="../media/image32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5370750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>
                <a:solidFill>
                  <a:srgbClr val="00B050"/>
                </a:solidFill>
              </a:rPr>
              <a:t>Adrien Fabre</a:t>
            </a:r>
          </a:p>
          <a:p>
            <a:pPr algn="ctr"/>
            <a:r>
              <a:rPr lang="fr-FR" b="1" dirty="0" smtClean="0">
                <a:solidFill>
                  <a:srgbClr val="00B050"/>
                </a:solidFill>
              </a:rPr>
              <a:t>CNRS, CIRED</a:t>
            </a: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871" y="625656"/>
            <a:ext cx="825932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36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67221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</p:txBody>
      </p:sp>
    </p:spTree>
    <p:extLst>
      <p:ext uri="{BB962C8B-B14F-4D97-AF65-F5344CB8AC3E}">
        <p14:creationId xmlns:p14="http://schemas.microsoft.com/office/powerpoint/2010/main" val="195041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3425"/>
          </a:xfrm>
        </p:spPr>
        <p:txBody>
          <a:bodyPr/>
          <a:lstStyle/>
          <a:p>
            <a:r>
              <a:rPr lang="fr-FR" dirty="0" smtClean="0"/>
              <a:t>Un Plan Mondial pour le Climat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1657350"/>
            <a:ext cx="8596668" cy="4762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fr-FR" sz="3200" dirty="0" smtClean="0"/>
              <a:t>Plafonnement des émissions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sz="2000" dirty="0" smtClean="0"/>
              <a:t> Émissions décroissant en conformité avec le budget carbone</a:t>
            </a:r>
            <a:br>
              <a:rPr lang="fr-FR" sz="20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Principe pollueur – payeur</a:t>
            </a:r>
            <a:br>
              <a:rPr lang="fr-FR" sz="3200" dirty="0" smtClean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Régulation des entreprises à la source des émissions</a:t>
            </a:r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 smtClean="0"/>
          </a:p>
          <a:p>
            <a:pPr>
              <a:buFont typeface="+mj-lt"/>
              <a:buAutoNum type="arabicPeriod"/>
            </a:pPr>
            <a:r>
              <a:rPr lang="fr-FR" sz="3200" dirty="0" smtClean="0"/>
              <a:t>Partage égalitaire </a:t>
            </a:r>
            <a:r>
              <a:rPr lang="fr-FR" sz="3200" smtClean="0"/>
              <a:t>des </a:t>
            </a:r>
            <a:r>
              <a:rPr lang="fr-FR" sz="3200" smtClean="0"/>
              <a:t>recettes</a:t>
            </a:r>
            <a:r>
              <a:rPr lang="fr-FR" sz="3200" dirty="0"/>
              <a:t/>
            </a:r>
            <a:br>
              <a:rPr lang="fr-FR" sz="3200" dirty="0"/>
            </a:br>
            <a:r>
              <a:rPr lang="fr-FR" sz="3200" dirty="0" smtClean="0"/>
              <a:t>	</a:t>
            </a:r>
            <a:r>
              <a:rPr lang="fr-FR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 </a:t>
            </a:r>
            <a:r>
              <a:rPr lang="fr-FR" sz="2000" dirty="0" smtClean="0"/>
              <a:t>Revenu de base de 50€/mois qui éradique l’extrême pauvreté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3113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Un trajectoire d’émissions maîtrisée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4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3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 smtClean="0"/>
              <a:t>	 Le prix du carbone estimé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2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02" y="904875"/>
            <a:ext cx="8784697" cy="5712454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96383" y="0"/>
            <a:ext cx="8819091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revenu de base autour de 50€/mois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6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96384" y="0"/>
            <a:ext cx="8596668" cy="1320800"/>
          </a:xfrm>
        </p:spPr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/>
              <a:t> </a:t>
            </a:r>
            <a:r>
              <a:rPr lang="fr-FR" dirty="0" smtClean="0"/>
              <a:t>Un important transfert Nord-Sud</a:t>
            </a:r>
            <a:endParaRPr lang="en-US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83159"/>
            <a:ext cx="12192000" cy="60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5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 Plan largement soutenu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7" y="2719226"/>
            <a:ext cx="10085394" cy="2195673"/>
          </a:xfrm>
        </p:spPr>
      </p:pic>
      <p:sp>
        <p:nvSpPr>
          <p:cNvPr id="5" name="ZoneTexte 4"/>
          <p:cNvSpPr txBox="1"/>
          <p:nvPr/>
        </p:nvSpPr>
        <p:spPr>
          <a:xfrm>
            <a:off x="1397000" y="5057394"/>
            <a:ext cx="8521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Oui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à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Soutenez-vous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le plan mondial pour le climat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? Oui/Non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034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optimiste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8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42453"/>
            <a:ext cx="12203021" cy="6116189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prudent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62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7930" y="419620"/>
            <a:ext cx="9515475" cy="1320800"/>
          </a:xfrm>
        </p:spPr>
        <p:txBody>
          <a:bodyPr/>
          <a:lstStyle/>
          <a:p>
            <a:r>
              <a:rPr lang="fr-FR" dirty="0" smtClean="0"/>
              <a:t>Les pays à hauts revenus 100 fois plus riches que les pays à bas revenus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523" y="1902345"/>
            <a:ext cx="5260290" cy="4276724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953559" y="6264794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PIB par habitant ajusté au coût de la vie (par rapport à la moyenne mondiale, 2022)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08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21" y="751978"/>
            <a:ext cx="12203021" cy="6116190"/>
          </a:xfrm>
        </p:spPr>
      </p:pic>
      <p:sp>
        <p:nvSpPr>
          <p:cNvPr id="5" name="ZoneTexte 4"/>
          <p:cNvSpPr txBox="1"/>
          <p:nvPr/>
        </p:nvSpPr>
        <p:spPr>
          <a:xfrm>
            <a:off x="5676900" y="6153150"/>
            <a:ext cx="4791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Scénario central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456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1134" y="0"/>
            <a:ext cx="8596668" cy="1320800"/>
          </a:xfrm>
        </p:spPr>
        <p:txBody>
          <a:bodyPr/>
          <a:lstStyle/>
          <a:p>
            <a:r>
              <a:rPr lang="fr-FR" dirty="0" smtClean="0"/>
              <a:t>Quels pays pour une union </a:t>
            </a:r>
            <a:r>
              <a:rPr lang="fr-FR" dirty="0"/>
              <a:t>écologique </a:t>
            </a:r>
            <a:r>
              <a:rPr lang="fr-FR" dirty="0" smtClean="0"/>
              <a:t>?</a:t>
            </a:r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64" y="1320800"/>
            <a:ext cx="11559785" cy="46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77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avantage électoral à soutenir le Plan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16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7357" y="6423007"/>
            <a:ext cx="9156622" cy="4669762"/>
          </a:xfrm>
        </p:spPr>
        <p:txBody>
          <a:bodyPr/>
          <a:lstStyle/>
          <a:p>
            <a:r>
              <a:rPr lang="fr-FR" dirty="0" smtClean="0"/>
              <a:t>+11 points pour un programme progressiste s’il inclut le Plan (PMC)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373" y="777175"/>
            <a:ext cx="5455842" cy="12424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05" y="2201490"/>
            <a:ext cx="3930594" cy="267413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2" y="2019595"/>
            <a:ext cx="3942771" cy="317875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4373" y="5223450"/>
            <a:ext cx="5455842" cy="585229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412634" y="5820052"/>
            <a:ext cx="8861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sz="1400" dirty="0" smtClean="0">
                <a:solidFill>
                  <a:schemeClr val="accent2"/>
                </a:solidFill>
              </a:rPr>
              <a:t>Candidat A avec PMC</a:t>
            </a:r>
            <a:r>
              <a:rPr lang="fr-FR" sz="1400" dirty="0" smtClean="0"/>
              <a:t>		</a:t>
            </a:r>
            <a:r>
              <a:rPr lang="fr-FR" sz="1400" dirty="0"/>
              <a:t> </a:t>
            </a:r>
            <a:r>
              <a:rPr lang="fr-FR" sz="1400" dirty="0" smtClean="0"/>
              <a:t>     </a:t>
            </a:r>
            <a:r>
              <a:rPr lang="fr-FR" sz="1400" dirty="0" smtClean="0">
                <a:solidFill>
                  <a:schemeClr val="accent2"/>
                </a:solidFill>
              </a:rPr>
              <a:t>56%</a:t>
            </a:r>
            <a:r>
              <a:rPr lang="fr-FR" sz="1400" dirty="0" smtClean="0"/>
              <a:t>			     37%			    16%	</a:t>
            </a:r>
          </a:p>
          <a:p>
            <a:r>
              <a:rPr lang="fr-FR" sz="1400" dirty="0" smtClean="0">
                <a:solidFill>
                  <a:srgbClr val="0070C0"/>
                </a:solidFill>
              </a:rPr>
              <a:t>Candidat A sans PMC		</a:t>
            </a:r>
            <a:r>
              <a:rPr lang="fr-FR" sz="1400" dirty="0">
                <a:solidFill>
                  <a:srgbClr val="0070C0"/>
                </a:solidFill>
              </a:rPr>
              <a:t> </a:t>
            </a:r>
            <a:r>
              <a:rPr lang="fr-FR" sz="1400" dirty="0" smtClean="0">
                <a:solidFill>
                  <a:srgbClr val="0070C0"/>
                </a:solidFill>
              </a:rPr>
              <a:t>     45</a:t>
            </a:r>
            <a:r>
              <a:rPr lang="fr-FR" sz="1400" dirty="0">
                <a:solidFill>
                  <a:srgbClr val="0070C0"/>
                </a:solidFill>
              </a:rPr>
              <a:t>%</a:t>
            </a:r>
            <a:r>
              <a:rPr lang="fr-FR" sz="1400" dirty="0"/>
              <a:t>			     </a:t>
            </a:r>
            <a:r>
              <a:rPr lang="fr-FR" sz="1400" dirty="0" smtClean="0"/>
              <a:t>28%</a:t>
            </a:r>
            <a:r>
              <a:rPr lang="fr-FR" sz="1400" dirty="0"/>
              <a:t>			    </a:t>
            </a:r>
            <a:r>
              <a:rPr lang="fr-FR" sz="1400" dirty="0" smtClean="0"/>
              <a:t>19</a:t>
            </a:r>
            <a:r>
              <a:rPr lang="fr-FR" sz="1400" dirty="0"/>
              <a:t>%	</a:t>
            </a:r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677334" y="58437"/>
            <a:ext cx="8596668" cy="1320800"/>
          </a:xfrm>
        </p:spPr>
        <p:txBody>
          <a:bodyPr/>
          <a:lstStyle/>
          <a:p>
            <a:r>
              <a:rPr lang="fr-FR" dirty="0" smtClean="0"/>
              <a:t>Un avantage électoral à soutenir le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29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83127" y="58437"/>
            <a:ext cx="9190875" cy="1320800"/>
          </a:xfrm>
        </p:spPr>
        <p:txBody>
          <a:bodyPr/>
          <a:lstStyle/>
          <a:p>
            <a:r>
              <a:rPr lang="fr-FR" dirty="0" smtClean="0"/>
              <a:t>Un vrai soutien à la redistribution mondiale</a:t>
            </a:r>
            <a:endParaRPr lang="en-US" dirty="0"/>
          </a:p>
        </p:txBody>
      </p:sp>
      <p:pic>
        <p:nvPicPr>
          <p:cNvPr id="11" name="Espace réservé du contenu 10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4189"/>
            <a:ext cx="10856421" cy="4933811"/>
          </a:xfrm>
        </p:spPr>
      </p:pic>
      <p:sp>
        <p:nvSpPr>
          <p:cNvPr id="10" name="ZoneTexte 9"/>
          <p:cNvSpPr txBox="1"/>
          <p:nvPr/>
        </p:nvSpPr>
        <p:spPr>
          <a:xfrm>
            <a:off x="382385" y="718837"/>
            <a:ext cx="88916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Effet de la présence d’une mesure sur la probabilité de préférer le programme</a:t>
            </a:r>
            <a:r>
              <a:rPr lang="fr-FR" dirty="0"/>
              <a:t>.</a:t>
            </a:r>
            <a:endParaRPr lang="en-US" dirty="0"/>
          </a:p>
          <a:p>
            <a:r>
              <a:rPr lang="fr-FR" dirty="0" smtClean="0"/>
              <a:t>Imaginez </a:t>
            </a:r>
            <a:r>
              <a:rPr lang="fr-FR" dirty="0"/>
              <a:t>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055805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3" y="5135880"/>
            <a:ext cx="9000067" cy="1286482"/>
          </a:xfrm>
        </p:spPr>
        <p:txBody>
          <a:bodyPr/>
          <a:lstStyle/>
          <a:p>
            <a:r>
              <a:rPr lang="fr-FR" dirty="0" smtClean="0">
                <a:solidFill>
                  <a:schemeClr val="accent1"/>
                </a:solidFill>
              </a:rPr>
              <a:t>Une </a:t>
            </a:r>
            <a:r>
              <a:rPr lang="fr-FR" dirty="0">
                <a:solidFill>
                  <a:schemeClr val="accent1"/>
                </a:solidFill>
              </a:rPr>
              <a:t>majorité de la </a:t>
            </a:r>
            <a:r>
              <a:rPr lang="fr-FR" dirty="0" smtClean="0">
                <a:solidFill>
                  <a:schemeClr val="accent1"/>
                </a:solidFill>
              </a:rPr>
              <a:t>population est sincèrement favorable au Plan.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3127" y="58437"/>
            <a:ext cx="9190875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dirty="0" smtClean="0"/>
              <a:t>Un vrai soutien au Plan</a:t>
            </a:r>
            <a:endParaRPr lang="en-US" dirty="0"/>
          </a:p>
        </p:txBody>
      </p:sp>
      <p:sp>
        <p:nvSpPr>
          <p:cNvPr id="7" name="ZoneTexte 6"/>
          <p:cNvSpPr txBox="1"/>
          <p:nvPr/>
        </p:nvSpPr>
        <p:spPr>
          <a:xfrm>
            <a:off x="382385" y="718837"/>
            <a:ext cx="8891617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Imaginez que la gauche ou le centre gauche gagne les prochaines élections en 2027. Voici deux </a:t>
            </a:r>
            <a:r>
              <a:rPr lang="fr-FR" dirty="0" smtClean="0"/>
              <a:t>programmes possibles </a:t>
            </a:r>
            <a:r>
              <a:rPr lang="fr-FR" dirty="0"/>
              <a:t>sur lesquels elle pourrait faire campagne (...), lequel de ces programmes préférez-vous </a:t>
            </a:r>
            <a:r>
              <a:rPr lang="fr-FR" dirty="0" smtClean="0"/>
              <a:t>? (% préférant A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avec PMC</a:t>
            </a:r>
            <a:r>
              <a:rPr lang="fr-FR" dirty="0" smtClean="0"/>
              <a:t> à B </a:t>
            </a:r>
            <a:r>
              <a:rPr lang="fr-F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sans PMC</a:t>
            </a:r>
            <a:r>
              <a:rPr lang="fr-FR" dirty="0" smtClean="0"/>
              <a:t>)</a:t>
            </a:r>
          </a:p>
          <a:p>
            <a:r>
              <a:rPr lang="fr-FR" sz="1600" dirty="0" smtClean="0"/>
              <a:t>*Aux États-Unis, question présentée comme la primaire démocrate et posée seulement aux </a:t>
            </a:r>
            <a:r>
              <a:rPr lang="fr-FR" sz="1600" i="1" dirty="0" smtClean="0"/>
              <a:t>démocrates</a:t>
            </a:r>
            <a:r>
              <a:rPr lang="fr-FR" sz="1600" dirty="0" smtClean="0"/>
              <a:t>, </a:t>
            </a:r>
            <a:r>
              <a:rPr lang="fr-FR" sz="1600" i="1" dirty="0" smtClean="0"/>
              <a:t>indépendants</a:t>
            </a:r>
            <a:r>
              <a:rPr lang="fr-FR" sz="1600" dirty="0" smtClean="0"/>
              <a:t>, et </a:t>
            </a:r>
            <a:r>
              <a:rPr lang="fr-FR" sz="1600" i="1" dirty="0" smtClean="0"/>
              <a:t>non-Affiliés</a:t>
            </a:r>
            <a:r>
              <a:rPr lang="fr-FR" sz="1600" dirty="0" smtClean="0"/>
              <a:t>.</a:t>
            </a:r>
            <a:endParaRPr lang="en-US" sz="16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27" y="2211553"/>
            <a:ext cx="12108873" cy="220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0" y="2227811"/>
            <a:ext cx="9208914" cy="18204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19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4073236"/>
            <a:ext cx="9208914" cy="12219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16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6662"/>
            <a:ext cx="9821161" cy="5186456"/>
          </a:xfrm>
        </p:spPr>
      </p:pic>
      <p:sp>
        <p:nvSpPr>
          <p:cNvPr id="6" name="ZoneTexte 5"/>
          <p:cNvSpPr txBox="1"/>
          <p:nvPr/>
        </p:nvSpPr>
        <p:spPr>
          <a:xfrm>
            <a:off x="555624" y="6533118"/>
            <a:ext cx="8143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N=8 000)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0" y="5277897"/>
            <a:ext cx="9208914" cy="12552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97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246" y="254577"/>
            <a:ext cx="8596668" cy="1320800"/>
          </a:xfrm>
        </p:spPr>
        <p:txBody>
          <a:bodyPr/>
          <a:lstStyle/>
          <a:p>
            <a:r>
              <a:rPr lang="fr-FR" dirty="0" smtClean="0"/>
              <a:t>La redistribution mondiale est </a:t>
            </a:r>
            <a:br>
              <a:rPr lang="fr-FR" dirty="0" smtClean="0"/>
            </a:br>
            <a:r>
              <a:rPr lang="fr-FR" dirty="0" smtClean="0"/>
              <a:t>largement soutenue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1659" y="2740446"/>
            <a:ext cx="94378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Part </a:t>
            </a:r>
            <a:r>
              <a:rPr lang="en-US" dirty="0"/>
              <a:t>de </a:t>
            </a:r>
            <a:r>
              <a:rPr lang="en-US" dirty="0" err="1"/>
              <a:t>l'impôt</a:t>
            </a:r>
            <a:r>
              <a:rPr lang="en-US" dirty="0"/>
              <a:t> sur la </a:t>
            </a:r>
            <a:r>
              <a:rPr lang="en-US" dirty="0" smtClean="0"/>
              <a:t>fortune </a:t>
            </a:r>
            <a:r>
              <a:rPr lang="en-US" dirty="0" err="1" smtClean="0"/>
              <a:t>mondial</a:t>
            </a:r>
            <a:r>
              <a:rPr lang="en-US" dirty="0" smtClean="0"/>
              <a:t> qui </a:t>
            </a:r>
            <a:r>
              <a:rPr lang="en-US" dirty="0" err="1"/>
              <a:t>devrait</a:t>
            </a:r>
            <a:r>
              <a:rPr lang="en-US" dirty="0"/>
              <a:t> </a:t>
            </a:r>
            <a:r>
              <a:rPr lang="en-US" dirty="0" err="1" smtClean="0"/>
              <a:t>revenir</a:t>
            </a:r>
            <a:r>
              <a:rPr lang="en-US" dirty="0" smtClean="0"/>
              <a:t> </a:t>
            </a:r>
            <a:r>
              <a:rPr lang="en-US" dirty="0"/>
              <a:t>aux pays à </a:t>
            </a:r>
            <a:r>
              <a:rPr lang="en-US" dirty="0" err="1" smtClean="0"/>
              <a:t>faibles</a:t>
            </a:r>
            <a:r>
              <a:rPr lang="en-US" dirty="0" smtClean="0"/>
              <a:t> </a:t>
            </a:r>
            <a:r>
              <a:rPr lang="en-US" dirty="0" err="1" smtClean="0"/>
              <a:t>revenus</a:t>
            </a:r>
            <a:endParaRPr lang="en-US" dirty="0" smtClean="0"/>
          </a:p>
          <a:p>
            <a:pPr algn="ctr"/>
            <a:r>
              <a:rPr lang="fr-FR" dirty="0" smtClean="0"/>
              <a:t>(en %, réponse moyenne)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440" y="3514209"/>
            <a:ext cx="5646799" cy="185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69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410095"/>
            <a:ext cx="8596668" cy="1320800"/>
          </a:xfrm>
        </p:spPr>
        <p:txBody>
          <a:bodyPr/>
          <a:lstStyle/>
          <a:p>
            <a:r>
              <a:rPr lang="fr-FR" dirty="0" smtClean="0"/>
              <a:t>Les négociations climat dans l’impasse…</a:t>
            </a:r>
            <a:endParaRPr lang="en-US" dirty="0"/>
          </a:p>
        </p:txBody>
      </p:sp>
      <p:pic>
        <p:nvPicPr>
          <p:cNvPr id="1026" name="Picture 2" descr="cop-28_5-finances-def-hd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80" y="1423324"/>
            <a:ext cx="5004262" cy="5004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29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36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158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884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5217" y="983090"/>
            <a:ext cx="9558866" cy="4872963"/>
          </a:xfrm>
        </p:spPr>
        <p:txBody>
          <a:bodyPr/>
          <a:lstStyle/>
          <a:p>
            <a:r>
              <a:rPr lang="fr-FR" dirty="0" smtClean="0"/>
              <a:t>Une « union écologique » de pays ambitieux.</a:t>
            </a:r>
          </a:p>
          <a:p>
            <a:r>
              <a:rPr lang="fr-FR" dirty="0" smtClean="0"/>
              <a:t>Un prix mondial du carbone, de nouvelles taxes sur les plus riches.</a:t>
            </a:r>
          </a:p>
          <a:p>
            <a:r>
              <a:rPr lang="fr-FR" dirty="0" smtClean="0"/>
              <a:t>Les nouvelles taxes collectent 3-4% du </a:t>
            </a:r>
            <a:r>
              <a:rPr lang="fr-FR" dirty="0"/>
              <a:t>PIB</a:t>
            </a:r>
            <a:r>
              <a:rPr lang="fr-FR" dirty="0" smtClean="0"/>
              <a:t> mondial.</a:t>
            </a:r>
          </a:p>
          <a:p>
            <a:r>
              <a:rPr lang="fr-FR" dirty="0" smtClean="0"/>
              <a:t>Chaque pays contribue 1% de son PIB.</a:t>
            </a:r>
          </a:p>
          <a:p>
            <a:r>
              <a:rPr lang="fr-FR" dirty="0" smtClean="0"/>
              <a:t>Les contributions sont réparties proportionnellement à la population des pays.</a:t>
            </a:r>
          </a:p>
          <a:p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9488"/>
            <a:ext cx="10909300" cy="161574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384300" y="33301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7703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" y="738821"/>
            <a:ext cx="12185549" cy="6119179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Transferts </a:t>
            </a:r>
            <a:r>
              <a:rPr lang="fr-FR" b="1" dirty="0"/>
              <a:t>internationaux </a:t>
            </a:r>
            <a:r>
              <a:rPr lang="fr-FR" dirty="0" smtClean="0"/>
              <a:t>financés </a:t>
            </a:r>
            <a:r>
              <a:rPr lang="fr-FR" dirty="0"/>
              <a:t>par de nouvelles taxes mondiales</a:t>
            </a:r>
            <a:r>
              <a:rPr lang="fr-FR" dirty="0" smtClean="0"/>
              <a:t>.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766 Mds $/an en transferts Nord-Sud.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649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6200" y="78421"/>
            <a:ext cx="9925050" cy="1320800"/>
          </a:xfrm>
        </p:spPr>
        <p:txBody>
          <a:bodyPr/>
          <a:lstStyle/>
          <a:p>
            <a:r>
              <a:rPr lang="fr-FR" dirty="0" smtClean="0"/>
              <a:t>Une vision partagée vers la justice climatique</a:t>
            </a:r>
            <a:endParaRPr lang="en-US" dirty="0"/>
          </a:p>
        </p:txBody>
      </p:sp>
      <p:sp>
        <p:nvSpPr>
          <p:cNvPr id="5" name="ZoneTexte 4"/>
          <p:cNvSpPr txBox="1"/>
          <p:nvPr/>
        </p:nvSpPr>
        <p:spPr>
          <a:xfrm>
            <a:off x="914400" y="1056856"/>
            <a:ext cx="1127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Recettes estimées de nouvelles </a:t>
            </a:r>
            <a:r>
              <a:rPr lang="fr-FR" dirty="0"/>
              <a:t>taxes mondiales (en milliards de dollars par an).</a:t>
            </a:r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" y="738821"/>
            <a:ext cx="12178949" cy="611917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352799" y="6038850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Gain </a:t>
            </a:r>
            <a:r>
              <a:rPr lang="fr-FR" b="1" dirty="0" smtClean="0"/>
              <a:t>pour </a:t>
            </a:r>
            <a:r>
              <a:rPr lang="fr-FR" b="1" dirty="0"/>
              <a:t>les budgets des États </a:t>
            </a:r>
            <a:r>
              <a:rPr lang="fr-FR" dirty="0" smtClean="0"/>
              <a:t>de </a:t>
            </a:r>
            <a:r>
              <a:rPr lang="fr-FR" dirty="0"/>
              <a:t>nouvelles taxes et </a:t>
            </a:r>
            <a:r>
              <a:rPr lang="fr-FR" dirty="0" smtClean="0"/>
              <a:t>transferts nets. </a:t>
            </a:r>
          </a:p>
          <a:p>
            <a:pPr algn="ctr"/>
            <a:r>
              <a:rPr lang="fr-FR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►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smtClean="0"/>
              <a:t>Tous les États profitent d’un gain budgétaire.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046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</p:txBody>
      </p:sp>
    </p:spTree>
    <p:extLst>
      <p:ext uri="{BB962C8B-B14F-4D97-AF65-F5344CB8AC3E}">
        <p14:creationId xmlns:p14="http://schemas.microsoft.com/office/powerpoint/2010/main" val="35408354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7844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72607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3005" y="401504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53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</p:txBody>
      </p:sp>
    </p:spTree>
    <p:extLst>
      <p:ext uri="{BB962C8B-B14F-4D97-AF65-F5344CB8AC3E}">
        <p14:creationId xmlns:p14="http://schemas.microsoft.com/office/powerpoint/2010/main" val="25895464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politique ?</a:t>
            </a:r>
          </a:p>
        </p:txBody>
      </p:sp>
    </p:spTree>
    <p:extLst>
      <p:ext uri="{BB962C8B-B14F-4D97-AF65-F5344CB8AC3E}">
        <p14:creationId xmlns:p14="http://schemas.microsoft.com/office/powerpoint/2010/main" val="5510194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</a:t>
            </a:r>
            <a:r>
              <a:rPr lang="en-US" dirty="0" smtClean="0"/>
              <a:t>  </a:t>
            </a:r>
            <a:r>
              <a:rPr lang="fr-FR" strike="sngStrike" dirty="0" smtClean="0"/>
              <a:t>Absence de soutien dans la population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 smtClean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Absence </a:t>
            </a:r>
            <a:r>
              <a:rPr lang="en-US" strike="sngStrike" dirty="0" err="1" smtClean="0">
                <a:solidFill>
                  <a:schemeClr val="tx1"/>
                </a:solidFill>
              </a:rPr>
              <a:t>d’avantage</a:t>
            </a:r>
            <a:r>
              <a:rPr lang="en-US" strike="sngStrike" dirty="0" smtClean="0">
                <a:solidFill>
                  <a:schemeClr val="tx1"/>
                </a:solidFill>
              </a:rPr>
              <a:t> </a:t>
            </a:r>
            <a:r>
              <a:rPr lang="en-US" strike="sngStrike" dirty="0" err="1" smtClean="0">
                <a:solidFill>
                  <a:schemeClr val="tx1"/>
                </a:solidFill>
              </a:rPr>
              <a:t>électoral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Sous-estimation du </a:t>
            </a:r>
            <a:r>
              <a:rPr lang="en-US" strike="sngStrike" dirty="0" err="1" smtClean="0">
                <a:solidFill>
                  <a:schemeClr val="tx1"/>
                </a:solidFill>
              </a:rPr>
              <a:t>soutien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b="1" dirty="0">
                <a:solidFill>
                  <a:schemeClr val="accent5"/>
                </a:solidFill>
              </a:rPr>
              <a:t>✗  </a:t>
            </a:r>
            <a:r>
              <a:rPr lang="en-US" strike="sngStrike" dirty="0" smtClean="0">
                <a:solidFill>
                  <a:schemeClr val="tx1"/>
                </a:solidFill>
              </a:rPr>
              <a:t>Incohérence avec des </a:t>
            </a:r>
            <a:r>
              <a:rPr lang="en-US" strike="sngStrike" dirty="0" err="1" smtClean="0">
                <a:solidFill>
                  <a:schemeClr val="tx1"/>
                </a:solidFill>
              </a:rPr>
              <a:t>valeurs</a:t>
            </a:r>
            <a:r>
              <a:rPr lang="en-US" strike="sngStrike" dirty="0" smtClean="0">
                <a:solidFill>
                  <a:schemeClr val="tx1"/>
                </a:solidFill>
              </a:rPr>
              <a:t> sous-</a:t>
            </a:r>
            <a:r>
              <a:rPr lang="en-US" strike="sngStrike" dirty="0" err="1" smtClean="0">
                <a:solidFill>
                  <a:schemeClr val="tx1"/>
                </a:solidFill>
              </a:rPr>
              <a:t>jacentes</a:t>
            </a:r>
            <a:r>
              <a:rPr lang="en-US" strike="sngStrike" dirty="0" smtClean="0">
                <a:solidFill>
                  <a:schemeClr val="tx1"/>
                </a:solidFill>
              </a:rPr>
              <a:t> ?</a:t>
            </a:r>
            <a:endParaRPr lang="fr-FR" strike="sngStrike" dirty="0"/>
          </a:p>
          <a:p>
            <a:pPr>
              <a:spcAft>
                <a:spcPts val="600"/>
              </a:spcAft>
            </a:pPr>
            <a:r>
              <a:rPr lang="fr-FR" dirty="0" smtClean="0"/>
              <a:t>Biais nationaliste dans la réflexion et le débat politiques ?</a:t>
            </a:r>
          </a:p>
          <a:p>
            <a:pPr>
              <a:spcAft>
                <a:spcPts val="600"/>
              </a:spcAft>
            </a:pPr>
            <a:r>
              <a:rPr lang="fr-FR" dirty="0" smtClean="0"/>
              <a:t>Manque de propositions détaillées et de plaidoyer ?</a:t>
            </a:r>
          </a:p>
        </p:txBody>
      </p:sp>
    </p:spTree>
    <p:extLst>
      <p:ext uri="{BB962C8B-B14F-4D97-AF65-F5344CB8AC3E}">
        <p14:creationId xmlns:p14="http://schemas.microsoft.com/office/powerpoint/2010/main" val="766473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739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Pourquoi la redistribution mondiale </a:t>
            </a:r>
            <a:br>
              <a:rPr lang="fr-FR" dirty="0" smtClean="0"/>
            </a:br>
            <a:r>
              <a:rPr lang="fr-FR" dirty="0" smtClean="0"/>
              <a:t>est-elle absente du débat public ?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34" y="2204172"/>
            <a:ext cx="7792537" cy="1000265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22" y="3478213"/>
            <a:ext cx="7800949" cy="20477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2473473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►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2863" y="5630306"/>
            <a:ext cx="10137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Propositions soutenues par 20 listes </a:t>
            </a:r>
            <a:r>
              <a:rPr lang="fr-FR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 10 pays </a:t>
            </a:r>
            <a:r>
              <a:rPr lang="fr-FR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aux élections européennes et des ONG, dont :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 descr="La France insoumise — Wikipé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14" y="6134760"/>
            <a:ext cx="1125445" cy="54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ge d'accueil - Les élu⋅es écologistes de Montpelli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38" y="5525963"/>
            <a:ext cx="2378139" cy="168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naissance (parti) — Wikipé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747" y="6111335"/>
            <a:ext cx="591566" cy="5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OXFAM international | Note Praxi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851" y="5912277"/>
            <a:ext cx="1069548" cy="10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 que plaident les quatre motions du Parti socialiste pour les  collectivités locale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601" y="6055395"/>
            <a:ext cx="932180" cy="621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350.org - France (@350France) / X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422" y="6111336"/>
            <a:ext cx="622204" cy="622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TTAC - CNAJEP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937" y="6069038"/>
            <a:ext cx="417553" cy="68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Ecolo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3262" y="6089119"/>
            <a:ext cx="611153" cy="61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491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268227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85712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2713646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faire </a:t>
            </a:r>
            <a:r>
              <a:rPr lang="fr-FR" dirty="0"/>
              <a:t>pour la justice </a:t>
            </a:r>
            <a:r>
              <a:rPr lang="fr-FR" dirty="0" smtClean="0"/>
              <a:t>climatique ?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4908" y="2265364"/>
            <a:ext cx="9809692" cy="3880773"/>
          </a:xfrm>
        </p:spPr>
        <p:txBody>
          <a:bodyPr/>
          <a:lstStyle/>
          <a:p>
            <a:r>
              <a:rPr lang="fr-FR" sz="2800" dirty="0" smtClean="0"/>
              <a:t>Une campagne de sensibilisation ?</a:t>
            </a:r>
          </a:p>
          <a:p>
            <a:endParaRPr lang="fr-FR" sz="2800" dirty="0"/>
          </a:p>
          <a:p>
            <a:r>
              <a:rPr lang="fr-FR" sz="2800" dirty="0" smtClean="0"/>
              <a:t>Une coalition internationale de pays, partis et collectifs ?</a:t>
            </a:r>
            <a:br>
              <a:rPr lang="fr-FR" sz="2800" dirty="0" smtClean="0"/>
            </a:br>
            <a:endParaRPr lang="fr-FR" sz="2800" dirty="0" smtClean="0"/>
          </a:p>
          <a:p>
            <a:r>
              <a:rPr lang="fr-FR" sz="2800" dirty="0"/>
              <a:t>Une grève mondiale </a:t>
            </a:r>
            <a:r>
              <a:rPr lang="fr-FR" sz="2800" dirty="0" smtClean="0"/>
              <a:t>?</a:t>
            </a:r>
            <a:br>
              <a:rPr lang="fr-FR" sz="2800" dirty="0" smtClean="0"/>
            </a:b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091892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3" y="1196340"/>
            <a:ext cx="7780020" cy="5661660"/>
          </a:xfrm>
          <a:prstGeom prst="rect">
            <a:avLst/>
          </a:prstGeom>
        </p:spPr>
      </p:pic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659823" y="152400"/>
            <a:ext cx="8596668" cy="1320800"/>
          </a:xfrm>
        </p:spPr>
        <p:txBody>
          <a:bodyPr/>
          <a:lstStyle/>
          <a:p>
            <a:r>
              <a:rPr lang="fr-FR" dirty="0" smtClean="0"/>
              <a:t>Pour aller plus loin :</a:t>
            </a:r>
            <a:endParaRPr lang="en-US" dirty="0"/>
          </a:p>
        </p:txBody>
      </p:sp>
      <p:sp>
        <p:nvSpPr>
          <p:cNvPr id="6" name="ZoneTexte 5"/>
          <p:cNvSpPr txBox="1"/>
          <p:nvPr/>
        </p:nvSpPr>
        <p:spPr>
          <a:xfrm>
            <a:off x="659823" y="731520"/>
            <a:ext cx="833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Aussi en PDF (français ou anglais) gratuit : bit.ly/</a:t>
            </a:r>
            <a:r>
              <a:rPr lang="fr-FR" dirty="0" err="1" smtClean="0"/>
              <a:t>plan_mondial_climat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7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14416" cy="1320800"/>
          </a:xfrm>
        </p:spPr>
        <p:txBody>
          <a:bodyPr/>
          <a:lstStyle/>
          <a:p>
            <a:r>
              <a:rPr lang="fr-FR" dirty="0" smtClean="0"/>
              <a:t>… Malgré un fort soutien à une </a:t>
            </a:r>
            <a:br>
              <a:rPr lang="fr-FR" dirty="0" smtClean="0"/>
            </a:br>
            <a:r>
              <a:rPr lang="fr-FR" dirty="0" smtClean="0"/>
              <a:t>politique climatique à l’échelle mondiale</a:t>
            </a:r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808"/>
            <a:ext cx="12192000" cy="3666583"/>
          </a:xfrm>
          <a:prstGeom prst="rect">
            <a:avLst/>
          </a:prstGeom>
        </p:spPr>
      </p:pic>
      <p:sp>
        <p:nvSpPr>
          <p:cNvPr id="4" name="Rectangle à coins arrondis 3"/>
          <p:cNvSpPr/>
          <p:nvPr/>
        </p:nvSpPr>
        <p:spPr>
          <a:xfrm>
            <a:off x="108067" y="4397432"/>
            <a:ext cx="11762508" cy="11554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0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277534" y="515588"/>
            <a:ext cx="8596668" cy="1320800"/>
          </a:xfrm>
        </p:spPr>
        <p:txBody>
          <a:bodyPr/>
          <a:lstStyle/>
          <a:p>
            <a:r>
              <a:rPr lang="fr-FR" dirty="0" smtClean="0"/>
              <a:t>Merci pour votre attention !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3836063"/>
            <a:ext cx="10971741" cy="3021937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</a:t>
            </a:r>
            <a:r>
              <a:rPr lang="fr-FR" sz="2000" b="1" dirty="0" smtClean="0"/>
              <a:t>Sources</a:t>
            </a:r>
            <a:endParaRPr lang="fr-FR" b="1" dirty="0" smtClean="0"/>
          </a:p>
          <a:p>
            <a:r>
              <a:rPr lang="fr-FR" dirty="0" smtClean="0"/>
              <a:t>Enquêtes : Fabre, </a:t>
            </a:r>
            <a:r>
              <a:rPr lang="fr-FR" dirty="0" err="1" smtClean="0"/>
              <a:t>Douenne</a:t>
            </a:r>
            <a:r>
              <a:rPr lang="fr-FR" dirty="0" smtClean="0"/>
              <a:t> &amp; </a:t>
            </a:r>
            <a:r>
              <a:rPr lang="fr-FR" dirty="0" err="1" smtClean="0"/>
              <a:t>Mattauch</a:t>
            </a:r>
            <a:r>
              <a:rPr lang="fr-FR" dirty="0" smtClean="0"/>
              <a:t>, </a:t>
            </a:r>
            <a:r>
              <a:rPr lang="en-US" i="1" dirty="0"/>
              <a:t>International Attitudes Toward Global </a:t>
            </a:r>
            <a:r>
              <a:rPr lang="en-US" i="1" dirty="0" smtClean="0"/>
              <a:t>Policies</a:t>
            </a:r>
            <a:r>
              <a:rPr lang="fr-FR" dirty="0" smtClean="0"/>
              <a:t> (2023)</a:t>
            </a:r>
          </a:p>
          <a:p>
            <a:r>
              <a:rPr lang="fr-FR" dirty="0" smtClean="0"/>
              <a:t>Trajectoires : Fabre, </a:t>
            </a:r>
            <a:r>
              <a:rPr lang="fr-FR" i="1" dirty="0" smtClean="0"/>
              <a:t>Un Plan mondial pour le climat et contre l’extrême pauvreté</a:t>
            </a:r>
            <a:r>
              <a:rPr lang="fr-FR" dirty="0" smtClean="0"/>
              <a:t> (2024)</a:t>
            </a:r>
          </a:p>
          <a:p>
            <a:r>
              <a:rPr lang="fr-FR" dirty="0" smtClean="0"/>
              <a:t>Nouvelles taxes : Fabre et al., </a:t>
            </a:r>
            <a:r>
              <a:rPr lang="fr-FR" i="1" dirty="0" smtClean="0"/>
              <a:t>A </a:t>
            </a:r>
            <a:r>
              <a:rPr lang="fr-FR" i="1" dirty="0" err="1" smtClean="0"/>
              <a:t>shared</a:t>
            </a:r>
            <a:r>
              <a:rPr lang="fr-FR" i="1" dirty="0" smtClean="0"/>
              <a:t> vision </a:t>
            </a:r>
            <a:r>
              <a:rPr lang="fr-FR" i="1" dirty="0" err="1" smtClean="0"/>
              <a:t>towards</a:t>
            </a:r>
            <a:r>
              <a:rPr lang="fr-FR" i="1" dirty="0" smtClean="0"/>
              <a:t> global </a:t>
            </a:r>
            <a:r>
              <a:rPr lang="fr-FR" i="1" dirty="0" err="1" smtClean="0"/>
              <a:t>climate</a:t>
            </a:r>
            <a:r>
              <a:rPr lang="fr-FR" i="1" dirty="0" smtClean="0"/>
              <a:t> justice </a:t>
            </a:r>
            <a:r>
              <a:rPr lang="fr-FR" dirty="0" smtClean="0"/>
              <a:t>(2025)</a:t>
            </a:r>
          </a:p>
          <a:p>
            <a:endParaRPr lang="en-US" dirty="0"/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677334" y="3140176"/>
            <a:ext cx="10971741" cy="3021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b="1" dirty="0" smtClean="0"/>
              <a:t>     </a:t>
            </a:r>
            <a:r>
              <a:rPr lang="fr-FR" sz="2000" b="1" dirty="0" smtClean="0"/>
              <a:t>Lien vers tous documents utiles, vidéo, livre… :</a:t>
            </a:r>
            <a:r>
              <a:rPr lang="fr-FR" b="1" dirty="0"/>
              <a:t> </a:t>
            </a:r>
            <a:r>
              <a:rPr lang="fr-FR" b="1" dirty="0" smtClean="0"/>
              <a:t> </a:t>
            </a:r>
            <a:r>
              <a:rPr lang="en-US" sz="2800" b="1" dirty="0" smtClean="0">
                <a:solidFill>
                  <a:schemeClr val="accent1"/>
                </a:solidFill>
              </a:rPr>
              <a:t>bit.ly/</a:t>
            </a:r>
            <a:r>
              <a:rPr lang="en-US" sz="2800" b="1" dirty="0" err="1" smtClean="0">
                <a:solidFill>
                  <a:schemeClr val="accent1"/>
                </a:solidFill>
              </a:rPr>
              <a:t>gra_pmc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283488"/>
            <a:ext cx="771525" cy="771525"/>
          </a:xfrm>
          <a:prstGeom prst="rect">
            <a:avLst/>
          </a:prstGeom>
        </p:spPr>
      </p:pic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92844"/>
            <a:ext cx="5972175" cy="7666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81350" y="2438417"/>
            <a:ext cx="500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err="1" smtClean="0"/>
              <a:t>adrien_fabre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00949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33005" y="3882044"/>
            <a:ext cx="11762508" cy="35181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4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24692" y="4522123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1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1317" y="5550477"/>
            <a:ext cx="11762508" cy="3740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238124"/>
            <a:ext cx="8923866" cy="2524125"/>
          </a:xfrm>
        </p:spPr>
        <p:txBody>
          <a:bodyPr>
            <a:normAutofit/>
          </a:bodyPr>
          <a:lstStyle/>
          <a:p>
            <a:r>
              <a:rPr lang="fr-FR" dirty="0" smtClean="0"/>
              <a:t>Large majorité en faveur d’un  plafonnement des émissions</a:t>
            </a:r>
            <a:br>
              <a:rPr lang="fr-FR" dirty="0" smtClean="0"/>
            </a:br>
            <a:r>
              <a:rPr lang="fr-FR" dirty="0" smtClean="0"/>
              <a:t>Consensus pour une répartition égalitaire des permis d’émissions.</a:t>
            </a:r>
            <a:endParaRPr lang="en-US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35" y="2543175"/>
            <a:ext cx="12202035" cy="3381375"/>
          </a:xfrm>
        </p:spPr>
      </p:pic>
      <p:sp>
        <p:nvSpPr>
          <p:cNvPr id="5" name="ZoneTexte 4"/>
          <p:cNvSpPr txBox="1"/>
          <p:nvPr/>
        </p:nvSpPr>
        <p:spPr>
          <a:xfrm>
            <a:off x="905404" y="6051550"/>
            <a:ext cx="938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% de réponses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Assez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 ou </a:t>
            </a:r>
            <a:r>
              <a:rPr lang="fr-F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Très favorable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, hors réponses </a:t>
            </a:r>
            <a:r>
              <a:rPr lang="fr-F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Indifférent⋅e</a:t>
            </a:r>
            <a:r>
              <a:rPr lang="fr-FR" dirty="0" smtClean="0">
                <a:latin typeface="Calibri" panose="020F0502020204030204" pitchFamily="34" charset="0"/>
                <a:cs typeface="Calibri" panose="020F0502020204030204" pitchFamily="34" charset="0"/>
              </a:rPr>
              <a:t> (N=40 680) 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16378" y="4855324"/>
            <a:ext cx="11822607" cy="70589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5110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2065</TotalTime>
  <Words>1547</Words>
  <Application>Microsoft Office PowerPoint</Application>
  <PresentationFormat>Grand écran</PresentationFormat>
  <Paragraphs>199</Paragraphs>
  <Slides>50</Slides>
  <Notes>50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6" baseType="lpstr">
      <vt:lpstr>Arial</vt:lpstr>
      <vt:lpstr>Calibri</vt:lpstr>
      <vt:lpstr>Times New Roman</vt:lpstr>
      <vt:lpstr>Trebuchet MS</vt:lpstr>
      <vt:lpstr>Wingdings 3</vt:lpstr>
      <vt:lpstr>Facette</vt:lpstr>
      <vt:lpstr>Présentation PowerPoint</vt:lpstr>
      <vt:lpstr>Les pays à hauts revenus 100 fois plus riches que les pays à bas revenus</vt:lpstr>
      <vt:lpstr>Les négociations climat dans l’impasse…</vt:lpstr>
      <vt:lpstr>… Malgré un fort soutien à une  politique climatique à l’échelle mondiale</vt:lpstr>
      <vt:lpstr>… Malgré un fort soutien à une  politique climatique à l’échelle mondiale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Large majorité en faveur d’un  plafonnement des émissions Consensus pour une répartition égalitaire des permis d’émissions.</vt:lpstr>
      <vt:lpstr>Un Plan Mondial pour le Climat</vt:lpstr>
      <vt:lpstr>Un Plan Mondial pour le Climat</vt:lpstr>
      <vt:lpstr>Un Plan Mondial pour le Climat</vt:lpstr>
      <vt:lpstr>  Un trajectoire d’émissions maîtrisée</vt:lpstr>
      <vt:lpstr>  Le prix du carbone estimé</vt:lpstr>
      <vt:lpstr>► Un revenu de base autour de 50€/mois</vt:lpstr>
      <vt:lpstr>► Un important transfert Nord-Sud</vt:lpstr>
      <vt:lpstr>Un Plan largement soutenu</vt:lpstr>
      <vt:lpstr>Quels pays pour une union écologique ?</vt:lpstr>
      <vt:lpstr>Quels pays pour une union écologique ?</vt:lpstr>
      <vt:lpstr>Quels pays pour une union écologique ?</vt:lpstr>
      <vt:lpstr>Quels pays pour une union écologique ?</vt:lpstr>
      <vt:lpstr>Un avantage électoral à soutenir le Plan</vt:lpstr>
      <vt:lpstr>Un avantage électoral à soutenir le Plan</vt:lpstr>
      <vt:lpstr>Un vrai soutien à la redistribution mondiale</vt:lpstr>
      <vt:lpstr>Présentation PowerPoint</vt:lpstr>
      <vt:lpstr>La redistribution mondiale est  largement soutenue</vt:lpstr>
      <vt:lpstr>La redistribution mondiale est  largement soutenue</vt:lpstr>
      <vt:lpstr>La redistribution mondiale est  largement soutenue</vt:lpstr>
      <vt:lpstr>La redistribution mondiale est  largement soutenue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Une vision partagée vers la justice climatique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Pourquoi la redistribution mondiale  est-elle absente du débat public ?</vt:lpstr>
      <vt:lpstr>Que faire pour la justice climatique ?</vt:lpstr>
      <vt:lpstr>Que faire pour la justice climatique ?</vt:lpstr>
      <vt:lpstr>Que faire pour la justice climatique ?</vt:lpstr>
      <vt:lpstr>Que faire pour la justice climatique ?</vt:lpstr>
      <vt:lpstr>Pour aller plus loin :</vt:lpstr>
      <vt:lpstr>Merci pour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fabre</dc:creator>
  <cp:lastModifiedBy>fabre</cp:lastModifiedBy>
  <cp:revision>47</cp:revision>
  <cp:lastPrinted>2024-11-15T15:30:01Z</cp:lastPrinted>
  <dcterms:created xsi:type="dcterms:W3CDTF">2024-11-05T16:05:57Z</dcterms:created>
  <dcterms:modified xsi:type="dcterms:W3CDTF">2024-11-15T15:33:48Z</dcterms:modified>
</cp:coreProperties>
</file>