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95" r:id="rId6"/>
    <p:sldId id="259" r:id="rId7"/>
    <p:sldId id="292" r:id="rId8"/>
    <p:sldId id="293" r:id="rId9"/>
    <p:sldId id="294" r:id="rId10"/>
    <p:sldId id="260" r:id="rId11"/>
    <p:sldId id="290" r:id="rId12"/>
    <p:sldId id="291" r:id="rId13"/>
    <p:sldId id="279" r:id="rId14"/>
    <p:sldId id="280" r:id="rId15"/>
    <p:sldId id="281" r:id="rId16"/>
    <p:sldId id="261" r:id="rId17"/>
    <p:sldId id="262" r:id="rId18"/>
    <p:sldId id="311" r:id="rId19"/>
    <p:sldId id="312" r:id="rId20"/>
    <p:sldId id="313" r:id="rId21"/>
    <p:sldId id="314" r:id="rId22"/>
    <p:sldId id="263" r:id="rId23"/>
    <p:sldId id="276" r:id="rId24"/>
    <p:sldId id="264" r:id="rId25"/>
    <p:sldId id="277" r:id="rId26"/>
    <p:sldId id="307" r:id="rId27"/>
    <p:sldId id="308" r:id="rId28"/>
    <p:sldId id="309" r:id="rId29"/>
    <p:sldId id="310" r:id="rId30"/>
    <p:sldId id="278" r:id="rId31"/>
    <p:sldId id="297" r:id="rId32"/>
    <p:sldId id="298" r:id="rId33"/>
    <p:sldId id="299" r:id="rId34"/>
    <p:sldId id="296" r:id="rId35"/>
    <p:sldId id="282" r:id="rId36"/>
    <p:sldId id="283" r:id="rId37"/>
    <p:sldId id="269" r:id="rId38"/>
    <p:sldId id="302" r:id="rId39"/>
    <p:sldId id="303" r:id="rId40"/>
    <p:sldId id="304" r:id="rId41"/>
    <p:sldId id="305" r:id="rId42"/>
    <p:sldId id="306" r:id="rId43"/>
    <p:sldId id="271" r:id="rId44"/>
    <p:sldId id="270" r:id="rId45"/>
    <p:sldId id="267" r:id="rId46"/>
    <p:sldId id="287" r:id="rId47"/>
    <p:sldId id="288" r:id="rId48"/>
    <p:sldId id="289" r:id="rId49"/>
    <p:sldId id="286" r:id="rId50"/>
    <p:sldId id="28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3707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rgbClr val="00B050"/>
                </a:solidFill>
              </a:rPr>
              <a:t>Adrien Fabre</a:t>
            </a:r>
          </a:p>
          <a:p>
            <a:pPr algn="ctr"/>
            <a:r>
              <a:rPr lang="fr-FR" b="1" dirty="0" smtClean="0">
                <a:solidFill>
                  <a:srgbClr val="00B050"/>
                </a:solidFill>
              </a:rPr>
              <a:t>CNRS, CIRED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71" y="625656"/>
            <a:ext cx="825932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6722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Principe pollueur – payeur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Régulation des entreprises à la source des émissions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95041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Principe pollueur – payeur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Régulation des entreprises à la source des émissions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Partage égalitaire des  recettes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/>
              <a:t>Revenu de base de 50€/mois qui éradique l’extrême pauvreté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1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 smtClean="0"/>
              <a:t>	 </a:t>
            </a:r>
            <a:r>
              <a:rPr lang="fr-FR" dirty="0" smtClean="0"/>
              <a:t>Un </a:t>
            </a:r>
            <a:r>
              <a:rPr lang="fr-FR" dirty="0" smtClean="0"/>
              <a:t>trajectoire d’émissions maîtrisée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 smtClean="0"/>
              <a:t>	 Le prix du carbone estimé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/>
              <a:t> </a:t>
            </a:r>
            <a:r>
              <a:rPr lang="fr-FR" dirty="0" smtClean="0"/>
              <a:t>Un </a:t>
            </a:r>
            <a:r>
              <a:rPr lang="fr-FR" dirty="0" smtClean="0"/>
              <a:t>revenu de base autour de 50€/mois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384" y="0"/>
            <a:ext cx="8596668" cy="13208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/>
              <a:t> </a:t>
            </a:r>
            <a:r>
              <a:rPr lang="fr-FR" dirty="0" smtClean="0"/>
              <a:t>Un important transfert Nord-Sud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3159"/>
            <a:ext cx="12192000" cy="60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Plan largement soutenu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7" y="2719226"/>
            <a:ext cx="10085394" cy="2195673"/>
          </a:xfrm>
        </p:spPr>
      </p:pic>
      <p:sp>
        <p:nvSpPr>
          <p:cNvPr id="5" name="ZoneTexte 4"/>
          <p:cNvSpPr txBox="1"/>
          <p:nvPr/>
        </p:nvSpPr>
        <p:spPr>
          <a:xfrm>
            <a:off x="1397000" y="5057394"/>
            <a:ext cx="852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Oui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Soutenez-vous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le plan mondial pour le climat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? Oui/Non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51978"/>
            <a:ext cx="12203021" cy="6116189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optimiste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42453"/>
            <a:ext cx="12203021" cy="6116189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prudent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930" y="419620"/>
            <a:ext cx="9515475" cy="1320800"/>
          </a:xfrm>
        </p:spPr>
        <p:txBody>
          <a:bodyPr/>
          <a:lstStyle/>
          <a:p>
            <a:r>
              <a:rPr lang="fr-FR" dirty="0" smtClean="0"/>
              <a:t>Les pays à hauts revenus 100 fois plus riches que les pays à bas revenus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523" y="1902345"/>
            <a:ext cx="5260290" cy="42767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559" y="6264794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PIB par habitant ajusté au coût de la vie (par rapport à la moyenne mondiale, 2022)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0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51978"/>
            <a:ext cx="12203021" cy="6116190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central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4" y="1320800"/>
            <a:ext cx="11559785" cy="4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8437"/>
            <a:ext cx="8596668" cy="1320800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smtClean="0"/>
              <a:t>avantage électoral à soutenir le Plan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73" y="777175"/>
            <a:ext cx="5455842" cy="1242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" y="2201490"/>
            <a:ext cx="3930594" cy="26741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2019595"/>
            <a:ext cx="3942771" cy="3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7357" y="6423007"/>
            <a:ext cx="9156622" cy="4669762"/>
          </a:xfrm>
        </p:spPr>
        <p:txBody>
          <a:bodyPr/>
          <a:lstStyle/>
          <a:p>
            <a:r>
              <a:rPr lang="fr-FR" dirty="0" smtClean="0"/>
              <a:t>+11 points pour un programme progressiste s’il inclut le Plan (PMC)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73" y="777175"/>
            <a:ext cx="5455842" cy="1242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" y="2201490"/>
            <a:ext cx="3930594" cy="26741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2019595"/>
            <a:ext cx="3942771" cy="31787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373" y="5223450"/>
            <a:ext cx="5455842" cy="58522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2634" y="5820052"/>
            <a:ext cx="8861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Candidat A avec PMC</a:t>
            </a:r>
            <a:r>
              <a:rPr lang="fr-FR" sz="1400" dirty="0" smtClean="0"/>
              <a:t>		</a:t>
            </a:r>
            <a:r>
              <a:rPr lang="fr-FR" sz="1400" dirty="0"/>
              <a:t> </a:t>
            </a:r>
            <a:r>
              <a:rPr lang="fr-FR" sz="1400" dirty="0" smtClean="0"/>
              <a:t>     </a:t>
            </a:r>
            <a:r>
              <a:rPr lang="fr-FR" sz="1400" dirty="0" smtClean="0">
                <a:solidFill>
                  <a:schemeClr val="accent2"/>
                </a:solidFill>
              </a:rPr>
              <a:t>56%</a:t>
            </a:r>
            <a:r>
              <a:rPr lang="fr-FR" sz="1400" dirty="0" smtClean="0"/>
              <a:t>			     37%			    16%	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Candidat A sans PMC		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 smtClean="0">
                <a:solidFill>
                  <a:srgbClr val="0070C0"/>
                </a:solidFill>
              </a:rPr>
              <a:t>     45</a:t>
            </a:r>
            <a:r>
              <a:rPr lang="fr-FR" sz="1400" dirty="0">
                <a:solidFill>
                  <a:srgbClr val="0070C0"/>
                </a:solidFill>
              </a:rPr>
              <a:t>%</a:t>
            </a:r>
            <a:r>
              <a:rPr lang="fr-FR" sz="1400" dirty="0"/>
              <a:t>			     </a:t>
            </a:r>
            <a:r>
              <a:rPr lang="fr-FR" sz="1400" dirty="0" smtClean="0"/>
              <a:t>28%</a:t>
            </a:r>
            <a:r>
              <a:rPr lang="fr-FR" sz="1400" dirty="0"/>
              <a:t>			    </a:t>
            </a:r>
            <a:r>
              <a:rPr lang="fr-FR" sz="1400" dirty="0" smtClean="0"/>
              <a:t>19</a:t>
            </a:r>
            <a:r>
              <a:rPr lang="fr-FR" sz="1400" dirty="0"/>
              <a:t>%	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677334" y="58437"/>
            <a:ext cx="8596668" cy="1320800"/>
          </a:xfrm>
        </p:spPr>
        <p:txBody>
          <a:bodyPr/>
          <a:lstStyle/>
          <a:p>
            <a:r>
              <a:rPr lang="fr-FR" dirty="0" smtClean="0"/>
              <a:t>Un </a:t>
            </a:r>
            <a:r>
              <a:rPr lang="fr-FR" dirty="0" smtClean="0"/>
              <a:t>avantage électoral à soutenir le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2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127" y="58437"/>
            <a:ext cx="9190875" cy="1320800"/>
          </a:xfrm>
        </p:spPr>
        <p:txBody>
          <a:bodyPr/>
          <a:lstStyle/>
          <a:p>
            <a:r>
              <a:rPr lang="fr-FR" dirty="0" smtClean="0"/>
              <a:t>Un vrai soutien à la redistribution mondiale</a:t>
            </a:r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189"/>
            <a:ext cx="10856421" cy="4933811"/>
          </a:xfrm>
        </p:spPr>
      </p:pic>
      <p:sp>
        <p:nvSpPr>
          <p:cNvPr id="10" name="ZoneTexte 9"/>
          <p:cNvSpPr txBox="1"/>
          <p:nvPr/>
        </p:nvSpPr>
        <p:spPr>
          <a:xfrm>
            <a:off x="382385" y="718837"/>
            <a:ext cx="889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la présence d’une mesure sur la probabilité de préférer le programme</a:t>
            </a:r>
            <a:r>
              <a:rPr lang="fr-FR" dirty="0"/>
              <a:t>.</a:t>
            </a:r>
            <a:endParaRPr lang="en-US" dirty="0"/>
          </a:p>
          <a:p>
            <a:r>
              <a:rPr lang="fr-FR" dirty="0" smtClean="0"/>
              <a:t>Imaginez </a:t>
            </a:r>
            <a:r>
              <a:rPr lang="fr-FR" dirty="0"/>
              <a:t>que la gauche ou le centre gauche gagne les prochaines élections en 2027. Voici deux </a:t>
            </a:r>
            <a:r>
              <a:rPr lang="fr-FR" dirty="0" smtClean="0"/>
              <a:t>programmes possibles </a:t>
            </a:r>
            <a:r>
              <a:rPr lang="fr-FR" dirty="0"/>
              <a:t>sur lesquels elle pourrait faire campagne (...), lequel de ces programmes préférez-vous </a:t>
            </a:r>
            <a:r>
              <a:rPr lang="fr-FR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5580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5135880"/>
            <a:ext cx="9000067" cy="1286482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Une </a:t>
            </a:r>
            <a:r>
              <a:rPr lang="fr-FR" dirty="0">
                <a:solidFill>
                  <a:schemeClr val="accent1"/>
                </a:solidFill>
              </a:rPr>
              <a:t>majorité de la </a:t>
            </a:r>
            <a:r>
              <a:rPr lang="fr-FR" dirty="0" smtClean="0">
                <a:solidFill>
                  <a:schemeClr val="accent1"/>
                </a:solidFill>
              </a:rPr>
              <a:t>population est sincèrement favorable au Plan.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127" y="58437"/>
            <a:ext cx="919087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Un vrai soutien au Plan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82385" y="718837"/>
            <a:ext cx="889161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Imaginez que la gauche ou le centre gauche gagne les prochaines élections en 2027. Voici deux </a:t>
            </a:r>
            <a:r>
              <a:rPr lang="fr-FR" dirty="0" smtClean="0"/>
              <a:t>programmes possibles </a:t>
            </a:r>
            <a:r>
              <a:rPr lang="fr-FR" dirty="0"/>
              <a:t>sur lesquels elle pourrait faire campagne (...), lequel de ces programmes préférez-vous </a:t>
            </a:r>
            <a:r>
              <a:rPr lang="fr-FR" dirty="0" smtClean="0"/>
              <a:t>? (% préférant A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avec PMC</a:t>
            </a:r>
            <a:r>
              <a:rPr lang="fr-FR" dirty="0" smtClean="0"/>
              <a:t> à B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 PMC</a:t>
            </a:r>
            <a:r>
              <a:rPr lang="fr-FR" dirty="0" smtClean="0"/>
              <a:t>)</a:t>
            </a:r>
          </a:p>
          <a:p>
            <a:r>
              <a:rPr lang="fr-FR" sz="1600" dirty="0" smtClean="0"/>
              <a:t>*Aux États-Unis, question présentée comme la primaire démocrate et posée seulement aux </a:t>
            </a:r>
            <a:r>
              <a:rPr lang="fr-FR" sz="1600" i="1" dirty="0" smtClean="0"/>
              <a:t>démocrates</a:t>
            </a:r>
            <a:r>
              <a:rPr lang="fr-FR" sz="1600" dirty="0" smtClean="0"/>
              <a:t>, </a:t>
            </a:r>
            <a:r>
              <a:rPr lang="fr-FR" sz="1600" i="1" dirty="0" smtClean="0"/>
              <a:t>indépendants</a:t>
            </a:r>
            <a:r>
              <a:rPr lang="fr-FR" sz="1600" dirty="0" smtClean="0"/>
              <a:t>, et </a:t>
            </a:r>
            <a:r>
              <a:rPr lang="fr-FR" sz="1600" i="1" dirty="0" smtClean="0"/>
              <a:t>non-Affiliés</a:t>
            </a:r>
            <a:r>
              <a:rPr lang="fr-FR" sz="1600" dirty="0" smtClean="0"/>
              <a:t>.</a:t>
            </a:r>
            <a:endParaRPr lang="en-US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2211553"/>
            <a:ext cx="12108873" cy="2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0" y="2227811"/>
            <a:ext cx="9208914" cy="1820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0" y="4073236"/>
            <a:ext cx="9208914" cy="12219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0" y="5277897"/>
            <a:ext cx="9208914" cy="1255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59" y="2740446"/>
            <a:ext cx="9437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Part </a:t>
            </a:r>
            <a:r>
              <a:rPr lang="en-US" dirty="0"/>
              <a:t>de </a:t>
            </a:r>
            <a:r>
              <a:rPr lang="en-US" dirty="0" err="1"/>
              <a:t>l'impôt</a:t>
            </a:r>
            <a:r>
              <a:rPr lang="en-US" dirty="0"/>
              <a:t> sur la </a:t>
            </a:r>
            <a:r>
              <a:rPr lang="en-US" dirty="0" smtClean="0"/>
              <a:t>fortune </a:t>
            </a:r>
            <a:r>
              <a:rPr lang="en-US" dirty="0" err="1" smtClean="0"/>
              <a:t>mondial</a:t>
            </a:r>
            <a:r>
              <a:rPr lang="en-US" dirty="0" smtClean="0"/>
              <a:t> qui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 smtClean="0"/>
              <a:t>revenir</a:t>
            </a:r>
            <a:r>
              <a:rPr lang="en-US" dirty="0" smtClean="0"/>
              <a:t> </a:t>
            </a:r>
            <a:r>
              <a:rPr lang="en-US" dirty="0"/>
              <a:t>aux pays à </a:t>
            </a:r>
            <a:r>
              <a:rPr lang="en-US" dirty="0" err="1" smtClean="0"/>
              <a:t>faibles</a:t>
            </a:r>
            <a:r>
              <a:rPr lang="en-US" dirty="0" smtClean="0"/>
              <a:t> </a:t>
            </a:r>
            <a:r>
              <a:rPr lang="en-US" dirty="0" err="1" smtClean="0"/>
              <a:t>revenus</a:t>
            </a:r>
            <a:endParaRPr lang="en-US" dirty="0" smtClean="0"/>
          </a:p>
          <a:p>
            <a:pPr algn="ctr"/>
            <a:r>
              <a:rPr lang="fr-FR" dirty="0" smtClean="0"/>
              <a:t>(en %, réponse moyenne)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40" y="3514209"/>
            <a:ext cx="5646799" cy="18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10095"/>
            <a:ext cx="8596668" cy="1320800"/>
          </a:xfrm>
        </p:spPr>
        <p:txBody>
          <a:bodyPr/>
          <a:lstStyle/>
          <a:p>
            <a:r>
              <a:rPr lang="fr-FR" dirty="0" smtClean="0"/>
              <a:t>Les négociations climat dans l’impasse…</a:t>
            </a:r>
            <a:endParaRPr lang="en-US" dirty="0"/>
          </a:p>
        </p:txBody>
      </p:sp>
      <p:pic>
        <p:nvPicPr>
          <p:cNvPr id="1026" name="Picture 2" descr="cop-28_5-finances-def-h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423324"/>
            <a:ext cx="5004262" cy="50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9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6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r>
              <a:rPr lang="fr-FR" dirty="0" smtClean="0"/>
              <a:t>Chaque pays contribue 1% de son PIB.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88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r>
              <a:rPr lang="fr-FR" dirty="0" smtClean="0"/>
              <a:t>Chaque pays contribue 1% de son PIB.</a:t>
            </a:r>
          </a:p>
          <a:p>
            <a:r>
              <a:rPr lang="fr-FR" dirty="0" smtClean="0"/>
              <a:t>Les contributions sont réparties proportionnellement à la population des pays.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0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14400" y="10568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" y="738821"/>
            <a:ext cx="12185549" cy="611917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52799" y="6038850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Transferts </a:t>
            </a:r>
            <a:r>
              <a:rPr lang="fr-FR" b="1" dirty="0"/>
              <a:t>internationaux </a:t>
            </a:r>
            <a:r>
              <a:rPr lang="fr-FR" dirty="0" smtClean="0"/>
              <a:t>financés </a:t>
            </a:r>
            <a:r>
              <a:rPr lang="fr-FR" dirty="0"/>
              <a:t>par de nouvelles taxes mondiales</a:t>
            </a:r>
            <a:r>
              <a:rPr lang="fr-FR" dirty="0" smtClean="0"/>
              <a:t>.</a:t>
            </a:r>
          </a:p>
          <a:p>
            <a:pPr algn="ctr"/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/>
              <a:t>766 Mds $/an en transferts Nord-Sud.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14400" y="10568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" y="738821"/>
            <a:ext cx="12178949" cy="61191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52799" y="6038850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Gain </a:t>
            </a:r>
            <a:r>
              <a:rPr lang="fr-FR" b="1" dirty="0" smtClean="0"/>
              <a:t>pour </a:t>
            </a:r>
            <a:r>
              <a:rPr lang="fr-FR" b="1" dirty="0"/>
              <a:t>les budgets des États </a:t>
            </a:r>
            <a:r>
              <a:rPr lang="fr-FR" dirty="0" smtClean="0"/>
              <a:t>de </a:t>
            </a:r>
            <a:r>
              <a:rPr lang="fr-FR" dirty="0"/>
              <a:t>nouvelles taxes et </a:t>
            </a:r>
            <a:r>
              <a:rPr lang="fr-FR" dirty="0" smtClean="0"/>
              <a:t>transferts nets. </a:t>
            </a:r>
          </a:p>
          <a:p>
            <a:pPr algn="ctr"/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/>
              <a:t>Tous les États profitent d’un gain budgétaire.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</p:txBody>
      </p:sp>
    </p:spTree>
    <p:extLst>
      <p:ext uri="{BB962C8B-B14F-4D97-AF65-F5344CB8AC3E}">
        <p14:creationId xmlns:p14="http://schemas.microsoft.com/office/powerpoint/2010/main" val="3540835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844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260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14416" cy="1320800"/>
          </a:xfrm>
        </p:spPr>
        <p:txBody>
          <a:bodyPr/>
          <a:lstStyle/>
          <a:p>
            <a:r>
              <a:rPr lang="fr-FR" dirty="0" smtClean="0"/>
              <a:t>… Malgré un fort soutien à une </a:t>
            </a:r>
            <a:br>
              <a:rPr lang="fr-FR" dirty="0" smtClean="0"/>
            </a:br>
            <a:r>
              <a:rPr lang="fr-FR" dirty="0" smtClean="0"/>
              <a:t>politique climatique à l’échelle mondiale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08"/>
            <a:ext cx="12192000" cy="366658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3005" y="4015047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3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589546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  <a:p>
            <a:pPr>
              <a:spcAft>
                <a:spcPts val="600"/>
              </a:spcAft>
            </a:pPr>
            <a:r>
              <a:rPr lang="fr-FR" dirty="0" smtClean="0"/>
              <a:t>Biais nationaliste dans la réflexion politique ?</a:t>
            </a:r>
          </a:p>
        </p:txBody>
      </p:sp>
    </p:spTree>
    <p:extLst>
      <p:ext uri="{BB962C8B-B14F-4D97-AF65-F5344CB8AC3E}">
        <p14:creationId xmlns:p14="http://schemas.microsoft.com/office/powerpoint/2010/main" val="551019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  <a:p>
            <a:pPr>
              <a:spcAft>
                <a:spcPts val="600"/>
              </a:spcAft>
            </a:pPr>
            <a:r>
              <a:rPr lang="fr-FR" dirty="0" smtClean="0"/>
              <a:t>Biais nationaliste dans la réflexion et le débat politiques ?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Manque de propositions détaillées et de plaidoyer ?</a:t>
            </a:r>
          </a:p>
        </p:txBody>
      </p:sp>
    </p:spTree>
    <p:extLst>
      <p:ext uri="{BB962C8B-B14F-4D97-AF65-F5344CB8AC3E}">
        <p14:creationId xmlns:p14="http://schemas.microsoft.com/office/powerpoint/2010/main" val="76647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4" y="2204172"/>
            <a:ext cx="7792537" cy="1000265"/>
          </a:xfrm>
        </p:spPr>
      </p:pic>
      <p:sp>
        <p:nvSpPr>
          <p:cNvPr id="6" name="ZoneTexte 5"/>
          <p:cNvSpPr txBox="1"/>
          <p:nvPr/>
        </p:nvSpPr>
        <p:spPr>
          <a:xfrm>
            <a:off x="677334" y="24734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►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3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4" y="2204172"/>
            <a:ext cx="7792537" cy="100026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2" y="3478213"/>
            <a:ext cx="7800949" cy="20477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24734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►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2863" y="5630306"/>
            <a:ext cx="101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Propositions soutenues par 20 listes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 10 pays </a:t>
            </a:r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aux élections européennes et des ONG, dont :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La France insoumise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14" y="6134760"/>
            <a:ext cx="1125445" cy="54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 d'accueil - Les élu⋅es écologistes de Montpelli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8" y="5525963"/>
            <a:ext cx="2378139" cy="168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naissance (parti) — Wikipé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47" y="6111335"/>
            <a:ext cx="591566" cy="5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XFAM international | Note Prax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51" y="5912277"/>
            <a:ext cx="1069548" cy="10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 que plaident les quatre motions du Parti socialiste pour les  collectivités local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01" y="6055395"/>
            <a:ext cx="932180" cy="6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50.org - France (@350France) / 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22" y="6111336"/>
            <a:ext cx="622204" cy="6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TTAC - CNAJEP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37" y="6069038"/>
            <a:ext cx="417553" cy="68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col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62" y="6089119"/>
            <a:ext cx="611153" cy="6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91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26822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85712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r>
              <a:rPr lang="fr-FR" sz="2800" dirty="0"/>
              <a:t>Une grève mondiale </a:t>
            </a:r>
            <a:r>
              <a:rPr lang="fr-FR" sz="2800" dirty="0" smtClean="0"/>
              <a:t>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1364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r>
              <a:rPr lang="fr-FR" sz="2800" dirty="0"/>
              <a:t>Une grève mondiale </a:t>
            </a:r>
            <a:r>
              <a:rPr lang="fr-FR" sz="2800" dirty="0" smtClean="0"/>
              <a:t>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91892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3" y="1196340"/>
            <a:ext cx="7780020" cy="566166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59823" y="152400"/>
            <a:ext cx="8596668" cy="1320800"/>
          </a:xfrm>
        </p:spPr>
        <p:txBody>
          <a:bodyPr/>
          <a:lstStyle/>
          <a:p>
            <a:r>
              <a:rPr lang="fr-FR" dirty="0" smtClean="0"/>
              <a:t>Pour aller plus loin :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9823" y="731520"/>
            <a:ext cx="8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Aussi en PDF (français ou anglais) gratuit : bit.ly/</a:t>
            </a:r>
            <a:r>
              <a:rPr lang="fr-FR" dirty="0" err="1" smtClean="0"/>
              <a:t>plan_mondial_climat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14416" cy="1320800"/>
          </a:xfrm>
        </p:spPr>
        <p:txBody>
          <a:bodyPr/>
          <a:lstStyle/>
          <a:p>
            <a:r>
              <a:rPr lang="fr-FR" dirty="0" smtClean="0"/>
              <a:t>… Malgré un fort soutien à une </a:t>
            </a:r>
            <a:br>
              <a:rPr lang="fr-FR" dirty="0" smtClean="0"/>
            </a:br>
            <a:r>
              <a:rPr lang="fr-FR" dirty="0" smtClean="0"/>
              <a:t>politique climatique à l’échelle mondiale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08"/>
            <a:ext cx="12192000" cy="3666583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08067" y="4397432"/>
            <a:ext cx="11762508" cy="1155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0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7534" y="515588"/>
            <a:ext cx="8596668" cy="1320800"/>
          </a:xfrm>
        </p:spPr>
        <p:txBody>
          <a:bodyPr/>
          <a:lstStyle/>
          <a:p>
            <a:r>
              <a:rPr lang="fr-FR" dirty="0" smtClean="0"/>
              <a:t>Merci pour votre attention 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836063"/>
            <a:ext cx="10971741" cy="302193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</a:t>
            </a:r>
            <a:r>
              <a:rPr lang="fr-FR" sz="2000" b="1" dirty="0" smtClean="0"/>
              <a:t>Sources</a:t>
            </a:r>
            <a:endParaRPr lang="fr-FR" b="1" dirty="0" smtClean="0"/>
          </a:p>
          <a:p>
            <a:r>
              <a:rPr lang="fr-FR" dirty="0" smtClean="0"/>
              <a:t>Enquêtes : Fabre, </a:t>
            </a:r>
            <a:r>
              <a:rPr lang="fr-FR" dirty="0" err="1" smtClean="0"/>
              <a:t>Douenne</a:t>
            </a:r>
            <a:r>
              <a:rPr lang="fr-FR" dirty="0" smtClean="0"/>
              <a:t> &amp; </a:t>
            </a:r>
            <a:r>
              <a:rPr lang="fr-FR" dirty="0" err="1" smtClean="0"/>
              <a:t>Mattauch</a:t>
            </a:r>
            <a:r>
              <a:rPr lang="fr-FR" dirty="0" smtClean="0"/>
              <a:t>, </a:t>
            </a:r>
            <a:r>
              <a:rPr lang="en-US" i="1" dirty="0"/>
              <a:t>International Attitudes Toward Global </a:t>
            </a:r>
            <a:r>
              <a:rPr lang="en-US" i="1" dirty="0" smtClean="0"/>
              <a:t>Policies</a:t>
            </a:r>
            <a:r>
              <a:rPr lang="fr-FR" dirty="0" smtClean="0"/>
              <a:t> (2023)</a:t>
            </a:r>
          </a:p>
          <a:p>
            <a:r>
              <a:rPr lang="fr-FR" dirty="0" smtClean="0"/>
              <a:t>Trajectoires : Fabre, </a:t>
            </a:r>
            <a:r>
              <a:rPr lang="fr-FR" i="1" dirty="0" smtClean="0"/>
              <a:t>Un Plan mondial pour le climat et contre l’extrême pauvreté</a:t>
            </a:r>
            <a:r>
              <a:rPr lang="fr-FR" dirty="0" smtClean="0"/>
              <a:t> (2024)</a:t>
            </a:r>
          </a:p>
          <a:p>
            <a:r>
              <a:rPr lang="fr-FR" dirty="0" smtClean="0"/>
              <a:t>Nouvelles taxes : Fabre et al., </a:t>
            </a:r>
            <a:r>
              <a:rPr lang="fr-FR" i="1" dirty="0" smtClean="0"/>
              <a:t>A </a:t>
            </a:r>
            <a:r>
              <a:rPr lang="fr-FR" i="1" dirty="0" err="1" smtClean="0"/>
              <a:t>shared</a:t>
            </a:r>
            <a:r>
              <a:rPr lang="fr-FR" i="1" dirty="0" smtClean="0"/>
              <a:t> vision </a:t>
            </a:r>
            <a:r>
              <a:rPr lang="fr-FR" i="1" dirty="0" err="1" smtClean="0"/>
              <a:t>towards</a:t>
            </a:r>
            <a:r>
              <a:rPr lang="fr-FR" i="1" dirty="0" smtClean="0"/>
              <a:t> global </a:t>
            </a:r>
            <a:r>
              <a:rPr lang="fr-FR" i="1" dirty="0" err="1" smtClean="0"/>
              <a:t>climate</a:t>
            </a:r>
            <a:r>
              <a:rPr lang="fr-FR" i="1" dirty="0" smtClean="0"/>
              <a:t> justice </a:t>
            </a:r>
            <a:r>
              <a:rPr lang="fr-FR" dirty="0" smtClean="0"/>
              <a:t>(2025)</a:t>
            </a:r>
          </a:p>
          <a:p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7334" y="3140176"/>
            <a:ext cx="10971741" cy="302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dirty="0" smtClean="0"/>
              <a:t>     </a:t>
            </a:r>
            <a:r>
              <a:rPr lang="fr-FR" sz="2000" b="1" dirty="0" smtClean="0"/>
              <a:t>Lien vers tous documents utiles, vidéo, livre… :</a:t>
            </a:r>
            <a:r>
              <a:rPr lang="fr-FR" b="1" dirty="0"/>
              <a:t> </a:t>
            </a:r>
            <a:r>
              <a:rPr lang="fr-FR" b="1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bit.ly/</a:t>
            </a:r>
            <a:r>
              <a:rPr lang="en-US" sz="2800" b="1" dirty="0" err="1" smtClean="0">
                <a:solidFill>
                  <a:schemeClr val="accent1"/>
                </a:solidFill>
              </a:rPr>
              <a:t>gra_pmc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3488"/>
            <a:ext cx="771525" cy="771525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92844"/>
            <a:ext cx="5972175" cy="766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81350" y="2438417"/>
            <a:ext cx="50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adrien_fabre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09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005" y="3882044"/>
            <a:ext cx="11762508" cy="351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24692" y="4522123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1317" y="5550477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16378" y="4855324"/>
            <a:ext cx="11822607" cy="7058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1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2059</TotalTime>
  <Words>1497</Words>
  <Application>Microsoft Office PowerPoint</Application>
  <PresentationFormat>Grand écran</PresentationFormat>
  <Paragraphs>149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Les pays à hauts revenus 100 fois plus riches que les pays à bas revenus</vt:lpstr>
      <vt:lpstr>Les négociations climat dans l’impasse…</vt:lpstr>
      <vt:lpstr>… Malgré un fort soutien à une  politique climatique à l’échelle mondiale</vt:lpstr>
      <vt:lpstr>… Malgré un fort soutien à une  politique climatique à l’échelle mondiale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Un Plan Mondial pour le Climat</vt:lpstr>
      <vt:lpstr>Un Plan Mondial pour le Climat</vt:lpstr>
      <vt:lpstr>Un Plan Mondial pour le Climat</vt:lpstr>
      <vt:lpstr>  Un trajectoire d’émissions maîtrisée</vt:lpstr>
      <vt:lpstr>  Le prix du carbone estimé</vt:lpstr>
      <vt:lpstr>► Un revenu de base autour de 50€/mois</vt:lpstr>
      <vt:lpstr>► Un important transfert Nord-Sud</vt:lpstr>
      <vt:lpstr>Un Plan largement soutenu</vt:lpstr>
      <vt:lpstr>Quels pays pour une union écologique ?</vt:lpstr>
      <vt:lpstr>Quels pays pour une union écologique ?</vt:lpstr>
      <vt:lpstr>Quels pays pour une union écologique ?</vt:lpstr>
      <vt:lpstr>Quels pays pour une union écologique ?</vt:lpstr>
      <vt:lpstr>Un avantage électoral à soutenir le Plan</vt:lpstr>
      <vt:lpstr>Un avantage électoral à soutenir le Plan</vt:lpstr>
      <vt:lpstr>Un vrai soutien à la redistribution mondiale</vt:lpstr>
      <vt:lpstr>Présentation PowerPoint</vt:lpstr>
      <vt:lpstr>La redistribution mondiale est  largement soutenue</vt:lpstr>
      <vt:lpstr>La redistribution mondiale est  largement soutenue</vt:lpstr>
      <vt:lpstr>La redistribution mondiale est  largement soutenue</vt:lpstr>
      <vt:lpstr>La redistribution mondiale est  largement soutenue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Que faire pour la justice climatique ?</vt:lpstr>
      <vt:lpstr>Que faire pour la justice climatique ?</vt:lpstr>
      <vt:lpstr>Que faire pour la justice climatique ?</vt:lpstr>
      <vt:lpstr>Que faire pour la justice climatique ?</vt:lpstr>
      <vt:lpstr>Pour aller plus loin 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fabre</dc:creator>
  <cp:lastModifiedBy>fabre</cp:lastModifiedBy>
  <cp:revision>46</cp:revision>
  <dcterms:created xsi:type="dcterms:W3CDTF">2024-11-05T16:05:57Z</dcterms:created>
  <dcterms:modified xsi:type="dcterms:W3CDTF">2024-11-12T23:20:43Z</dcterms:modified>
</cp:coreProperties>
</file>