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 smtClean="0">
                <a:solidFill>
                  <a:schemeClr val="tx1"/>
                </a:solidFill>
              </a:rPr>
              <a:t>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2105438"/>
            <a:ext cx="9875521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</a:t>
            </a:r>
            <a:r>
              <a:rPr lang="en-US" sz="1200" dirty="0" smtClean="0">
                <a:solidFill>
                  <a:schemeClr val="tx1"/>
                </a:solidFill>
              </a:rPr>
              <a:t>fictitious candidates at the 2024 Democratic primary, with platforms randomly drawn. In the second question, Bundle A contains G and Bundle B does not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344744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82997" y="486310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5127407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5127622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51112" y="185934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220" y="18695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032" y="187783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78515" y="1877831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325" y="251599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35552" y="320802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757" y="320802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569" y="319908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48144" y="319753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0580" y="393136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40882" y="393136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0994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1117" y="527984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18287" y="528206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2" y="5520817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5785120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3" y="5785335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</a:t>
            </a:r>
            <a:r>
              <a:rPr lang="fr-CH" sz="1200" dirty="0" smtClean="0">
                <a:solidFill>
                  <a:schemeClr val="tx1"/>
                </a:solidFill>
              </a:rPr>
              <a:t>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2" y="59791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2" y="598134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 smtClean="0">
                <a:solidFill>
                  <a:schemeClr val="tx1"/>
                </a:solidFill>
              </a:rPr>
              <a:t>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05438"/>
            <a:ext cx="11178867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</a:t>
            </a:r>
            <a:r>
              <a:rPr lang="en-US" sz="1200" dirty="0" smtClean="0">
                <a:solidFill>
                  <a:schemeClr val="tx1"/>
                </a:solidFill>
              </a:rPr>
              <a:t>fictitious candidates at the 2024 Democratic primary, with platforms randomly drawn. In the second question, Bundle A contains G and Bundle B does not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47442"/>
            <a:ext cx="11190382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63102"/>
            <a:ext cx="11178868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30582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37438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13489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1470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20817"/>
            <a:ext cx="11175185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788134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787184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</a:t>
            </a:r>
            <a:r>
              <a:rPr lang="fr-CH" sz="1200" dirty="0" smtClean="0">
                <a:solidFill>
                  <a:schemeClr val="tx1"/>
                </a:solidFill>
              </a:rPr>
              <a:t>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683155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0138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16769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787501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35656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22671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 smtClean="0">
                <a:solidFill>
                  <a:schemeClr val="tx1"/>
                </a:solidFill>
              </a:rPr>
              <a:t>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8" y="642400"/>
            <a:ext cx="11190381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3597" y="1049243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313364"/>
            <a:ext cx="11175186" cy="39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28109"/>
            <a:ext cx="11178867" cy="402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93004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97029"/>
            <a:ext cx="11178868" cy="44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</a:t>
            </a:r>
            <a:r>
              <a:rPr lang="en-US" sz="1200" dirty="0" smtClean="0">
                <a:solidFill>
                  <a:schemeClr val="tx1"/>
                </a:solidFill>
              </a:rPr>
              <a:t>fictitious candidates at the 2024 Democratic primary, with platforms randomly drawn. In the second question, Bundle A contains G and Bundle B does not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711149"/>
            <a:ext cx="1447795" cy="172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713276"/>
            <a:ext cx="1533525" cy="179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713276"/>
            <a:ext cx="1522789" cy="179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712501"/>
            <a:ext cx="1375672" cy="176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3021928"/>
            <a:ext cx="1447795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24056"/>
            <a:ext cx="1533525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24056"/>
            <a:ext cx="1522789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23281"/>
            <a:ext cx="1375672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70113"/>
            <a:ext cx="11190382" cy="266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39179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39394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85773"/>
            <a:ext cx="11178868" cy="266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53253"/>
            <a:ext cx="3086100" cy="189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52963"/>
            <a:ext cx="2986087" cy="192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40364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36160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3737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43488"/>
            <a:ext cx="11175185" cy="266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810805"/>
            <a:ext cx="3086100" cy="191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809855"/>
            <a:ext cx="2986087" cy="191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</a:t>
            </a:r>
            <a:r>
              <a:rPr lang="fr-CH" sz="1200" dirty="0" smtClean="0">
                <a:solidFill>
                  <a:schemeClr val="tx1"/>
                </a:solidFill>
              </a:rPr>
              <a:t>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40544"/>
            <a:ext cx="9875521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705826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24056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39440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810172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58327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30228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200" dirty="0" smtClean="0">
                <a:solidFill>
                  <a:schemeClr val="tx1"/>
                </a:solidFill>
              </a:rPr>
              <a:t>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9" y="674264"/>
            <a:ext cx="11190382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1915893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wealth tax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3878260"/>
            <a:ext cx="11178868" cy="44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400" b="1" dirty="0" smtClean="0">
                <a:solidFill>
                  <a:schemeClr val="tx1"/>
                </a:solidFill>
              </a:rPr>
              <a:t> global </a:t>
            </a:r>
            <a:r>
              <a:rPr lang="fr-FR" sz="14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damage compensation, renewable energy development, adaptation fund; should U.S. foreign </a:t>
            </a:r>
            <a:r>
              <a:rPr lang="en-US" sz="1200" dirty="0">
                <a:solidFill>
                  <a:schemeClr val="tx1"/>
                </a:solidFill>
              </a:rPr>
              <a:t>aid increase (and under what </a:t>
            </a:r>
            <a:r>
              <a:rPr lang="en-US" sz="1200" dirty="0" smtClean="0">
                <a:solidFill>
                  <a:schemeClr val="tx1"/>
                </a:solidFill>
              </a:rPr>
              <a:t>conditions)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 smtClean="0">
                <a:solidFill>
                  <a:schemeClr val="tx1"/>
                </a:solidFill>
              </a:rPr>
              <a:t>decrease (and why).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2153823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Global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national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214694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of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2146945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 vs. no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21461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National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593002"/>
            <a:ext cx="11190382" cy="38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Foreign aid in federal budget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 what share it 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2970830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No 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2975808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Info </a:t>
            </a:r>
            <a:r>
              <a:rPr lang="fr-CH" sz="1200" dirty="0" err="1" smtClean="0">
                <a:solidFill>
                  <a:schemeClr val="tx1"/>
                </a:solidFill>
              </a:rPr>
              <a:t>that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is</a:t>
            </a:r>
            <a:r>
              <a:rPr lang="fr-CH" sz="1200" dirty="0" smtClean="0">
                <a:solidFill>
                  <a:schemeClr val="tx1"/>
                </a:solidFill>
              </a:rPr>
              <a:t> 1%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4063" y="4246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31861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700212" y="4568534"/>
            <a:ext cx="8684081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8920" y="1083362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214694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1261" y="167714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8326" y="1456767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G and 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1080017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G’s</a:t>
            </a:r>
            <a:r>
              <a:rPr lang="fr-CH" sz="1200" dirty="0" smtClean="0">
                <a:solidFill>
                  <a:schemeClr val="tx1"/>
                </a:solidFill>
              </a:rPr>
              <a:t> pros &amp; cons (</a:t>
            </a:r>
            <a:r>
              <a:rPr lang="fr-CH" sz="1200" dirty="0" err="1" smtClean="0">
                <a:solidFill>
                  <a:schemeClr val="tx1"/>
                </a:solidFill>
              </a:rPr>
              <a:t>closed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107859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>
                <a:solidFill>
                  <a:schemeClr val="tx1"/>
                </a:solidFill>
              </a:rPr>
              <a:t>G’s</a:t>
            </a:r>
            <a:r>
              <a:rPr lang="fr-CH" sz="1200" dirty="0">
                <a:solidFill>
                  <a:schemeClr val="tx1"/>
                </a:solidFill>
              </a:rPr>
              <a:t> pros &amp; </a:t>
            </a:r>
            <a:r>
              <a:rPr lang="fr-CH" sz="1200" dirty="0" smtClean="0">
                <a:solidFill>
                  <a:schemeClr val="tx1"/>
                </a:solidFill>
              </a:rPr>
              <a:t>cons (open-</a:t>
            </a:r>
            <a:r>
              <a:rPr lang="fr-CH" sz="1200" dirty="0" err="1" smtClean="0">
                <a:solidFill>
                  <a:schemeClr val="tx1"/>
                </a:solidFill>
              </a:rPr>
              <a:t>ended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1081452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 on support for G and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10813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(Control group)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1810" y="3273379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058920" y="2984493"/>
            <a:ext cx="760" cy="28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866776" y="3508206"/>
            <a:ext cx="4493416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1%,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64168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3352" y="3504111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603275" y="30228"/>
            <a:ext cx="5101920" cy="326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of </a:t>
            </a:r>
            <a:r>
              <a:rPr lang="en-US" sz="1200" b="1" dirty="0" smtClean="0">
                <a:solidFill>
                  <a:schemeClr val="tx1"/>
                </a:solidFill>
              </a:rPr>
              <a:t>respondent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Socio-demographics, political </a:t>
            </a:r>
            <a:r>
              <a:rPr lang="en-US" sz="1100" dirty="0" smtClean="0">
                <a:solidFill>
                  <a:schemeClr val="tx1"/>
                </a:solidFill>
              </a:rPr>
              <a:t>views.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10589" y="550992"/>
            <a:ext cx="10279108" cy="33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Global climate scheme (G) and National redistribution (R)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3742" y="892867"/>
            <a:ext cx="492" cy="21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021166" y="1114810"/>
            <a:ext cx="10265150" cy="33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1694669"/>
            <a:ext cx="10268531" cy="33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Preference between G+R+C vs. R+C, support for G+R+C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253387"/>
            <a:ext cx="10279108" cy="19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100" dirty="0" smtClean="0">
                <a:solidFill>
                  <a:schemeClr val="tx1"/>
                </a:solidFill>
              </a:rPr>
              <a:t>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1443305"/>
            <a:ext cx="1329896" cy="145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R / 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1445092"/>
            <a:ext cx="1408644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1445092"/>
            <a:ext cx="1398783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1444441"/>
            <a:ext cx="1263646" cy="148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2445754"/>
            <a:ext cx="1329896" cy="171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G+R+C </a:t>
            </a:r>
            <a:r>
              <a:rPr lang="fr-CH" sz="1100" dirty="0" smtClean="0">
                <a:solidFill>
                  <a:schemeClr val="tx1"/>
                </a:solidFill>
              </a:rPr>
              <a:t>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2448124"/>
            <a:ext cx="1408644" cy="16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G+R vs. </a:t>
            </a:r>
            <a:r>
              <a:rPr lang="en-US" sz="1100" dirty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2448124"/>
            <a:ext cx="1398783" cy="16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C+R 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2446891"/>
            <a:ext cx="1263646" cy="17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C+R vs. G+R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670293"/>
            <a:ext cx="1027910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(c): influence of G endorsement on voting preference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Among fictitious platforms, 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2896974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Progressive</a:t>
            </a:r>
            <a:r>
              <a:rPr lang="fr-CH" sz="1100" dirty="0" smtClean="0">
                <a:solidFill>
                  <a:schemeClr val="tx1"/>
                </a:solidFill>
              </a:rPr>
              <a:t> (incl. G) </a:t>
            </a:r>
            <a:r>
              <a:rPr lang="fr-CH" sz="1100" dirty="0">
                <a:solidFill>
                  <a:schemeClr val="tx1"/>
                </a:solidFill>
              </a:rPr>
              <a:t>vs. Conservative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2897155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Progressive vs. Conservative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161942"/>
            <a:ext cx="10268532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Petition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379722"/>
            <a:ext cx="2834788" cy="159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3" y="3386464"/>
            <a:ext cx="2742919" cy="16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6002" y="350366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7235" y="2037558"/>
            <a:ext cx="492" cy="215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1737" y="2898499"/>
            <a:ext cx="0" cy="263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714626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G’s Pros and cons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937032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Open-</a:t>
            </a:r>
            <a:r>
              <a:rPr lang="fr-FR" sz="1100" dirty="0" err="1" smtClean="0">
                <a:solidFill>
                  <a:schemeClr val="tx1"/>
                </a:solidFill>
              </a:rPr>
              <a:t>ended</a:t>
            </a:r>
            <a:r>
              <a:rPr lang="fr-FR" sz="1100" dirty="0" smtClean="0">
                <a:solidFill>
                  <a:schemeClr val="tx1"/>
                </a:solidFill>
              </a:rPr>
              <a:t> question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3938457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Closed</a:t>
            </a:r>
            <a:r>
              <a:rPr lang="fr-CH" sz="1100" dirty="0" smtClean="0">
                <a:solidFill>
                  <a:schemeClr val="tx1"/>
                </a:solidFill>
              </a:rPr>
              <a:t> question (matrix)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622066" y="6404853"/>
            <a:ext cx="9071321" cy="35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Values and feedback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100" dirty="0">
                <a:solidFill>
                  <a:schemeClr val="tx1"/>
                </a:solidFill>
              </a:rPr>
              <a:t>open-field </a:t>
            </a:r>
            <a:r>
              <a:rPr lang="en-US" sz="1100" dirty="0" smtClean="0">
                <a:solidFill>
                  <a:schemeClr val="tx1"/>
                </a:solidFill>
              </a:rPr>
              <a:t>for feedback.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6741" y="1444600"/>
            <a:ext cx="986" cy="24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1849" y="2447542"/>
            <a:ext cx="2386" cy="2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944528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390971"/>
            <a:ext cx="0" cy="32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5152" y="4223287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1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1786" y="4447916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African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9669" y="4447118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From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own</a:t>
            </a:r>
            <a:r>
              <a:rPr lang="fr-CH" sz="1100" dirty="0" smtClean="0">
                <a:solidFill>
                  <a:schemeClr val="tx1"/>
                </a:solidFill>
              </a:rPr>
              <a:t> country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956588"/>
            <a:ext cx="0" cy="35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5820372"/>
            <a:ext cx="10268532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Support for damage compensation, renewable energy development, adaptation fund; should U.S. foreign </a:t>
            </a:r>
            <a:r>
              <a:rPr lang="en-US" sz="1100" dirty="0">
                <a:solidFill>
                  <a:schemeClr val="tx1"/>
                </a:solidFill>
              </a:rPr>
              <a:t>aid increase (and under what </a:t>
            </a:r>
            <a:r>
              <a:rPr lang="en-US" sz="1100" dirty="0" smtClean="0">
                <a:solidFill>
                  <a:schemeClr val="tx1"/>
                </a:solidFill>
              </a:rPr>
              <a:t>conditions) </a:t>
            </a:r>
            <a:r>
              <a:rPr lang="en-US" sz="1100" dirty="0">
                <a:solidFill>
                  <a:schemeClr val="tx1"/>
                </a:solidFill>
              </a:rPr>
              <a:t>or </a:t>
            </a:r>
            <a:r>
              <a:rPr lang="en-US" sz="1100" dirty="0" smtClean="0">
                <a:solidFill>
                  <a:schemeClr val="tx1"/>
                </a:solidFill>
              </a:rPr>
              <a:t>decrease (and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740357"/>
            <a:ext cx="10279109" cy="321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Guess what share it is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5057849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∅ No 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5062032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Info about </a:t>
            </a:r>
            <a:r>
              <a:rPr lang="fr-CH" sz="1100" dirty="0" err="1" smtClean="0">
                <a:solidFill>
                  <a:schemeClr val="tx1"/>
                </a:solidFill>
              </a:rPr>
              <a:t>what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4653" y="6190402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598486" y="5312084"/>
            <a:ext cx="5101920" cy="19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63512" y="5509412"/>
            <a:ext cx="4321857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If more (</a:t>
            </a:r>
            <a:r>
              <a:rPr lang="fr-CH" sz="1100" dirty="0" err="1" smtClean="0">
                <a:solidFill>
                  <a:schemeClr val="tx1"/>
                </a:solidFill>
              </a:rPr>
              <a:t>less</a:t>
            </a:r>
            <a:r>
              <a:rPr lang="fr-CH" sz="1100" dirty="0" smtClean="0">
                <a:solidFill>
                  <a:schemeClr val="tx1"/>
                </a:solidFill>
              </a:rPr>
              <a:t>) </a:t>
            </a:r>
            <a:r>
              <a:rPr lang="fr-CH" sz="1100" dirty="0" err="1" smtClean="0">
                <a:solidFill>
                  <a:schemeClr val="tx1"/>
                </a:solidFill>
              </a:rPr>
              <a:t>than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actual</a:t>
            </a:r>
            <a:r>
              <a:rPr lang="fr-CH" sz="1100" dirty="0" smtClean="0">
                <a:solidFill>
                  <a:schemeClr val="tx1"/>
                </a:solidFill>
              </a:rPr>
              <a:t>, how to finance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(or use the </a:t>
            </a:r>
            <a:r>
              <a:rPr lang="fr-CH" sz="1100" dirty="0" err="1" smtClean="0">
                <a:solidFill>
                  <a:schemeClr val="tx1"/>
                </a:solidFill>
              </a:rPr>
              <a:t>spared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spending</a:t>
            </a:r>
            <a:r>
              <a:rPr lang="fr-CH" sz="110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030749" y="5238832"/>
            <a:ext cx="700" cy="25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5146" y="5505971"/>
            <a:ext cx="697" cy="314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453845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1303</Words>
  <Application>Microsoft Office PowerPoint</Application>
  <PresentationFormat>Grand écran</PresentationFormat>
  <Paragraphs>153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57</cp:revision>
  <cp:lastPrinted>2022-11-26T17:08:39Z</cp:lastPrinted>
  <dcterms:created xsi:type="dcterms:W3CDTF">2020-08-03T08:49:35Z</dcterms:created>
  <dcterms:modified xsi:type="dcterms:W3CDTF">2022-11-26T20:47:39Z</dcterms:modified>
</cp:coreProperties>
</file>