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  <p:sldId id="308" r:id="rId3"/>
    <p:sldId id="309" r:id="rId4"/>
    <p:sldId id="305" r:id="rId5"/>
    <p:sldId id="306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01722" y="21138"/>
            <a:ext cx="10334764" cy="6200543"/>
            <a:chOff x="461988" y="22671"/>
            <a:chExt cx="11195381" cy="7408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EE9ECA-3BFE-E84E-BF80-15B8D7D016ED}"/>
                </a:ext>
              </a:extLst>
            </p:cNvPr>
            <p:cNvSpPr/>
            <p:nvPr/>
          </p:nvSpPr>
          <p:spPr>
            <a:xfrm>
              <a:off x="3287023" y="22671"/>
              <a:ext cx="5554220" cy="388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Background of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respondent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Socio-demographics, political views.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4488" y="642400"/>
              <a:ext cx="11190381" cy="404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Global climate scheme (G) and National redistribution (R)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Description, comprehension questions, support, second-order beliefs.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597" y="1049243"/>
              <a:ext cx="536" cy="258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531993-C51E-8345-983F-F104882119AF}"/>
                </a:ext>
              </a:extLst>
            </p:cNvPr>
            <p:cNvSpPr/>
            <p:nvPr/>
          </p:nvSpPr>
          <p:spPr>
            <a:xfrm>
              <a:off x="476003" y="1313364"/>
              <a:ext cx="11175186" cy="396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List experiment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Assessment of hidden support for the Global climate scheme (G), National redistribution scheme (R), Coal exit (C) and Marriage only for opposite-sex couples (O)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2128109"/>
              <a:ext cx="11178867" cy="402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analysis (a): support for G conditional on R+C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between G+R+C vs. R+C, support for G+R+C.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2793004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(b): support for G or C conditional on R </a:t>
              </a:r>
              <a:r>
                <a:rPr lang="en-US" sz="1100" dirty="0" smtClean="0">
                  <a:solidFill>
                    <a:schemeClr val="tx1"/>
                  </a:solidFill>
                </a:rPr>
                <a:t>Preference for…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4197029"/>
              <a:ext cx="11178868" cy="442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i="1" dirty="0" err="1" smtClean="0">
                  <a:solidFill>
                    <a:schemeClr val="tx1"/>
                  </a:solidFill>
                </a:rPr>
                <a:t>Only</a:t>
              </a:r>
              <a:r>
                <a:rPr lang="fr-FR" sz="1100" i="1" dirty="0" smtClean="0">
                  <a:solidFill>
                    <a:schemeClr val="tx1"/>
                  </a:solidFill>
                </a:rPr>
                <a:t> for non-Republican </a:t>
              </a:r>
              <a:r>
                <a:rPr lang="fr-FR" sz="1100" i="1" dirty="0" err="1" smtClean="0">
                  <a:solidFill>
                    <a:schemeClr val="tx1"/>
                  </a:solidFill>
                </a:rPr>
                <a:t>respondents</a:t>
              </a:r>
              <a:r>
                <a:rPr lang="fr-FR" sz="11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analysis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(d): influence of G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endorsement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on vote at Democratic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primary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among two fictitious candidates at the 2024 Democratic primary, with platforms randomly drawn. In the second question, Bundle A contains G and Bundle B does not.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1711149"/>
              <a:ext cx="1447795" cy="172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R / 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1709472"/>
              <a:ext cx="1533525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1709472"/>
              <a:ext cx="1522789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3" y="1712501"/>
              <a:ext cx="1375672" cy="176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3023858"/>
              <a:ext cx="1447795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G+R+C </a:t>
              </a:r>
              <a:r>
                <a:rPr lang="fr-CH" sz="1100" dirty="0" smtClean="0">
                  <a:solidFill>
                    <a:schemeClr val="tx1"/>
                  </a:solidFill>
                </a:rPr>
                <a:t>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3024056"/>
              <a:ext cx="1533525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G+R vs. </a:t>
              </a:r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3024056"/>
              <a:ext cx="1522789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C+R 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1" y="3027996"/>
              <a:ext cx="1375672" cy="202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C+R vs. G+R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3470113"/>
              <a:ext cx="11190382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(c): influence of G endorsement on vote for President </a:t>
              </a:r>
              <a:r>
                <a:rPr lang="en-US" sz="1100" dirty="0" smtClean="0">
                  <a:solidFill>
                    <a:schemeClr val="tx1"/>
                  </a:solidFill>
                </a:rPr>
                <a:t>Among 2024 fictitious platforms, preference for…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8192" y="3734759"/>
              <a:ext cx="3086100" cy="210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(incl. G) </a:t>
              </a:r>
              <a:r>
                <a:rPr lang="fr-CH" sz="1100" dirty="0">
                  <a:solidFill>
                    <a:schemeClr val="tx1"/>
                  </a:solidFill>
                </a:rPr>
                <a:t>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3736817"/>
              <a:ext cx="2986087" cy="21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8501" y="5578698"/>
              <a:ext cx="11178868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Petition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300691" y="5844277"/>
              <a:ext cx="3086100" cy="189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5845888"/>
              <a:ext cx="2986087" cy="192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057" y="403647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399" y="2536160"/>
              <a:ext cx="536" cy="2568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815" y="4637379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1988" y="7007073"/>
              <a:ext cx="11195380" cy="423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Values, prioritization of policies, and feedback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Values include amount donated to charities, interest in politics, vote in last election, universalistic vs. egoistic values, split of 100 points among 6 policies, open-field for feedback.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6862" y="1705826"/>
              <a:ext cx="0" cy="414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024056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739440"/>
              <a:ext cx="0" cy="457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4655" y="5851252"/>
              <a:ext cx="0" cy="382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3943" y="4886543"/>
              <a:ext cx="11175185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Donation lottery </a:t>
              </a:r>
              <a:r>
                <a:rPr lang="en-US" sz="1100" dirty="0" smtClean="0">
                  <a:solidFill>
                    <a:schemeClr val="tx1"/>
                  </a:solidFill>
                </a:rPr>
                <a:t>In case of a win, share given to a poor…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6133" y="5153860"/>
              <a:ext cx="3086100" cy="191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African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698152" y="5152910"/>
              <a:ext cx="2986087" cy="191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American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0097" y="5153227"/>
              <a:ext cx="5899" cy="42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06336" y="5221542"/>
            <a:ext cx="10332456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aid increase or decrease (how and why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8151" y="5600700"/>
            <a:ext cx="497" cy="262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30228"/>
            <a:ext cx="5554220" cy="38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4489" y="674264"/>
            <a:ext cx="11190382" cy="404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1915893"/>
            <a:ext cx="11190381" cy="23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wealth tax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2146945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Global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national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2146945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of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80" y="2146945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 vs. no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2146170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National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593002"/>
            <a:ext cx="11190382" cy="38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Guess what share it is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2977803"/>
            <a:ext cx="3086100" cy="21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No 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2975808"/>
            <a:ext cx="2986087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Info </a:t>
            </a:r>
            <a:r>
              <a:rPr lang="fr-CH" sz="1200" dirty="0" err="1" smtClean="0">
                <a:solidFill>
                  <a:schemeClr val="tx1"/>
                </a:solidFill>
              </a:rPr>
              <a:t>that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is</a:t>
            </a:r>
            <a:r>
              <a:rPr lang="fr-CH" sz="1200" dirty="0" smtClean="0">
                <a:solidFill>
                  <a:schemeClr val="tx1"/>
                </a:solidFill>
              </a:rPr>
              <a:t> 0.4%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4063" y="4246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9487" y="3877974"/>
            <a:ext cx="11178866" cy="42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open-ended question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open-field (for feedback or on poverty).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8920" y="1083362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214694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1261" y="167714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8326" y="1456767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G and 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1080017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G’s</a:t>
            </a:r>
            <a:r>
              <a:rPr lang="fr-CH" sz="1200" dirty="0" smtClean="0">
                <a:solidFill>
                  <a:schemeClr val="tx1"/>
                </a:solidFill>
              </a:rPr>
              <a:t> pros &amp; cons (</a:t>
            </a:r>
            <a:r>
              <a:rPr lang="fr-CH" sz="1200" dirty="0" err="1" smtClean="0">
                <a:solidFill>
                  <a:schemeClr val="tx1"/>
                </a:solidFill>
              </a:rPr>
              <a:t>closed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1081452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>
                <a:solidFill>
                  <a:schemeClr val="tx1"/>
                </a:solidFill>
              </a:rPr>
              <a:t>G’s</a:t>
            </a:r>
            <a:r>
              <a:rPr lang="fr-CH" sz="1200" dirty="0">
                <a:solidFill>
                  <a:schemeClr val="tx1"/>
                </a:solidFill>
              </a:rPr>
              <a:t> pros &amp; </a:t>
            </a:r>
            <a:r>
              <a:rPr lang="fr-CH" sz="1200" dirty="0" smtClean="0">
                <a:solidFill>
                  <a:schemeClr val="tx1"/>
                </a:solidFill>
              </a:rPr>
              <a:t>cons (open-</a:t>
            </a:r>
            <a:r>
              <a:rPr lang="fr-CH" sz="1200" dirty="0" err="1" smtClean="0">
                <a:solidFill>
                  <a:schemeClr val="tx1"/>
                </a:solidFill>
              </a:rPr>
              <a:t>ended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79" y="1080017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 on support for G and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1080017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(Control group)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1810" y="3273379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058920" y="2984493"/>
            <a:ext cx="760" cy="28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765561" y="3503816"/>
            <a:ext cx="4568824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If more (</a:t>
            </a:r>
            <a:r>
              <a:rPr lang="fr-CH" sz="1200" dirty="0" err="1" smtClean="0">
                <a:solidFill>
                  <a:schemeClr val="tx1"/>
                </a:solidFill>
              </a:rPr>
              <a:t>less</a:t>
            </a:r>
            <a:r>
              <a:rPr lang="fr-CH" sz="1200" dirty="0" smtClean="0">
                <a:solidFill>
                  <a:schemeClr val="tx1"/>
                </a:solidFill>
              </a:rPr>
              <a:t>) </a:t>
            </a:r>
            <a:r>
              <a:rPr lang="fr-CH" sz="1200" dirty="0" err="1" smtClean="0">
                <a:solidFill>
                  <a:schemeClr val="tx1"/>
                </a:solidFill>
              </a:rPr>
              <a:t>than</a:t>
            </a:r>
            <a:r>
              <a:rPr lang="fr-CH" sz="1200" dirty="0" smtClean="0">
                <a:solidFill>
                  <a:schemeClr val="tx1"/>
                </a:solidFill>
              </a:rPr>
              <a:t> 0.4%, how to finance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(or use the </a:t>
            </a:r>
            <a:r>
              <a:rPr lang="fr-CH" sz="1200" dirty="0" err="1" smtClean="0">
                <a:solidFill>
                  <a:schemeClr val="tx1"/>
                </a:solidFill>
              </a:rPr>
              <a:t>spared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spending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641687" y="3186206"/>
            <a:ext cx="762" cy="30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3352" y="3504111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857353" y="4301872"/>
            <a:ext cx="629689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Feedback [2 out of 3 chances to </a:t>
            </a:r>
            <a:r>
              <a:rPr lang="fr-CH" sz="1200" dirty="0" err="1" smtClean="0">
                <a:solidFill>
                  <a:schemeClr val="tx1"/>
                </a:solidFill>
              </a:rPr>
              <a:t>get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this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branch</a:t>
            </a:r>
            <a:r>
              <a:rPr lang="fr-CH" sz="1200" dirty="0" smtClean="0">
                <a:solidFill>
                  <a:schemeClr val="tx1"/>
                </a:solidFill>
              </a:rPr>
              <a:t>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024723" y="4301872"/>
            <a:ext cx="351028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What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should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rich</a:t>
            </a:r>
            <a:r>
              <a:rPr lang="fr-CH" sz="1200" dirty="0" smtClean="0">
                <a:solidFill>
                  <a:schemeClr val="tx1"/>
                </a:solidFill>
              </a:rPr>
              <a:t> countries do </a:t>
            </a:r>
            <a:r>
              <a:rPr lang="fr-CH" sz="1200" dirty="0" err="1" smtClean="0">
                <a:solidFill>
                  <a:schemeClr val="tx1"/>
                </a:solidFill>
              </a:rPr>
              <a:t>against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poverty</a:t>
            </a:r>
            <a:r>
              <a:rPr lang="fr-CH" sz="12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24715" y="6431340"/>
            <a:ext cx="9953116" cy="329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Values, conjoint analysis (d), prioritization of policies, ETS2, and feedback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Amount donated, interest in politics, vote in last election, universalistic vs. egoistic values, conjoint analysis, </a:t>
            </a:r>
            <a:r>
              <a:rPr lang="en-US" sz="1050" dirty="0">
                <a:solidFill>
                  <a:schemeClr val="tx1"/>
                </a:solidFill>
              </a:rPr>
              <a:t>split of 100 points among 6 policies</a:t>
            </a:r>
            <a:r>
              <a:rPr lang="en-US" sz="1050" dirty="0" smtClean="0">
                <a:solidFill>
                  <a:schemeClr val="tx1"/>
                </a:solidFill>
              </a:rPr>
              <a:t>, questions on the ETS2, feedback.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6583" y="5090767"/>
            <a:ext cx="0" cy="329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0849" y="5890321"/>
            <a:ext cx="9960264" cy="34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100" b="1" dirty="0" smtClean="0">
                <a:solidFill>
                  <a:schemeClr val="tx1"/>
                </a:solidFill>
              </a:rPr>
              <a:t> global </a:t>
            </a:r>
            <a:r>
              <a:rPr lang="fr-FR" sz="11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</a:t>
            </a:r>
            <a:r>
              <a:rPr lang="en-US" sz="1050" dirty="0">
                <a:solidFill>
                  <a:schemeClr val="tx1"/>
                </a:solidFill>
              </a:rPr>
              <a:t>aid increase </a:t>
            </a:r>
            <a:r>
              <a:rPr lang="en-US" sz="1050" dirty="0" smtClean="0">
                <a:solidFill>
                  <a:schemeClr val="tx1"/>
                </a:solidFill>
              </a:rPr>
              <a:t>or decrease (how 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4890615"/>
            <a:ext cx="9970523" cy="297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Guess what share it is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099355" y="5188203"/>
            <a:ext cx="2749686" cy="163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∅ No info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1608" y="5188370"/>
            <a:ext cx="2660575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Info about </a:t>
            </a:r>
            <a:r>
              <a:rPr lang="fr-CH" sz="1050" dirty="0" err="1" smtClean="0">
                <a:solidFill>
                  <a:schemeClr val="tx1"/>
                </a:solidFill>
              </a:rPr>
              <a:t>what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980825" y="6232836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520796" y="5419829"/>
            <a:ext cx="4948757" cy="179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 that should go to foreign aid.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255919" y="5599298"/>
            <a:ext cx="4192112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If more (</a:t>
            </a:r>
            <a:r>
              <a:rPr lang="fr-CH" sz="1050" dirty="0" err="1" smtClean="0">
                <a:solidFill>
                  <a:schemeClr val="tx1"/>
                </a:solidFill>
              </a:rPr>
              <a:t>less</a:t>
            </a:r>
            <a:r>
              <a:rPr lang="fr-CH" sz="1050" dirty="0" smtClean="0">
                <a:solidFill>
                  <a:schemeClr val="tx1"/>
                </a:solidFill>
              </a:rPr>
              <a:t>) </a:t>
            </a:r>
            <a:r>
              <a:rPr lang="fr-CH" sz="1050" dirty="0" err="1" smtClean="0">
                <a:solidFill>
                  <a:schemeClr val="tx1"/>
                </a:solidFill>
              </a:rPr>
              <a:t>than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actual</a:t>
            </a:r>
            <a:r>
              <a:rPr lang="fr-CH" sz="1050" dirty="0" smtClean="0">
                <a:solidFill>
                  <a:schemeClr val="tx1"/>
                </a:solidFill>
              </a:rPr>
              <a:t>, how to finance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r>
              <a:rPr lang="fr-CH" sz="1050" dirty="0" smtClean="0">
                <a:solidFill>
                  <a:schemeClr val="tx1"/>
                </a:solidFill>
              </a:rPr>
              <a:t> (or use the </a:t>
            </a:r>
            <a:r>
              <a:rPr lang="fr-CH" sz="1050" dirty="0" err="1" smtClean="0">
                <a:solidFill>
                  <a:schemeClr val="tx1"/>
                </a:solidFill>
              </a:rPr>
              <a:t>spared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spending</a:t>
            </a:r>
            <a:r>
              <a:rPr lang="fr-CH" sz="105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970102" y="5352024"/>
            <a:ext cx="679" cy="235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981303" y="5599298"/>
            <a:ext cx="676" cy="29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1010589" y="30228"/>
            <a:ext cx="9970524" cy="4395727"/>
            <a:chOff x="1010589" y="30228"/>
            <a:chExt cx="10279712" cy="46963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EE9ECA-3BFE-E84E-BF80-15B8D7D016ED}"/>
                </a:ext>
              </a:extLst>
            </p:cNvPr>
            <p:cNvSpPr/>
            <p:nvPr/>
          </p:nvSpPr>
          <p:spPr>
            <a:xfrm>
              <a:off x="3603275" y="30228"/>
              <a:ext cx="5101920" cy="32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Background of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respondent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Socio-demographics, political views.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1010589" y="550992"/>
              <a:ext cx="10279108" cy="339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Global climate scheme (G) and National redistribution (R)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Description, comprehension questions, support, second-order beliefs.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742" y="892867"/>
              <a:ext cx="492" cy="216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531993-C51E-8345-983F-F104882119AF}"/>
                </a:ext>
              </a:extLst>
            </p:cNvPr>
            <p:cNvSpPr/>
            <p:nvPr/>
          </p:nvSpPr>
          <p:spPr>
            <a:xfrm>
              <a:off x="1021166" y="1114810"/>
              <a:ext cx="10265150" cy="332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List experiment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Assessment of hidden support for the Global climate scheme (G), National redistribution scheme (R), Coal exit (C) and Marriage only for opposite-sex couples (O)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1166" y="1694669"/>
              <a:ext cx="10268531" cy="33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Conjoint analysis (a): support for G conditional on R+C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Preference between G+R+C vs. R+C, support for G+R+C.</a:t>
              </a:r>
              <a:endParaRPr lang="en-US" sz="105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10590" y="2253387"/>
              <a:ext cx="10279108" cy="19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100" b="1" dirty="0">
                  <a:solidFill>
                    <a:schemeClr val="tx1"/>
                  </a:solidFill>
                </a:rPr>
                <a:t>analysis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(b): support for G or C conditional on R </a:t>
              </a:r>
              <a:r>
                <a:rPr lang="en-US" sz="1050" dirty="0" smtClean="0">
                  <a:solidFill>
                    <a:schemeClr val="tx1"/>
                  </a:solidFill>
                </a:rPr>
                <a:t>Preference for…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4131790" y="1446122"/>
              <a:ext cx="1329896" cy="145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R / G / C / 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43464" y="1447829"/>
              <a:ext cx="1408644" cy="15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 / 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272024" y="1447829"/>
              <a:ext cx="1398783" cy="15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 / C / 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599486" y="1447698"/>
              <a:ext cx="1263646" cy="148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G / C / 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4131790" y="2448921"/>
              <a:ext cx="1329896" cy="17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>
                  <a:solidFill>
                    <a:schemeClr val="tx1"/>
                  </a:solidFill>
                </a:rPr>
                <a:t>G+R+C </a:t>
              </a:r>
              <a:r>
                <a:rPr lang="fr-CH" sz="1050" dirty="0" smtClean="0">
                  <a:solidFill>
                    <a:schemeClr val="tx1"/>
                  </a:solidFill>
                </a:rPr>
                <a:t>vs. 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43464" y="2448124"/>
              <a:ext cx="1408644" cy="16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G+R vs. </a:t>
              </a:r>
              <a:r>
                <a:rPr lang="en-US" sz="105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272024" y="2448124"/>
              <a:ext cx="1398783" cy="164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C+R vs. 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599486" y="2448398"/>
              <a:ext cx="1263646" cy="170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C+R vs. G+R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10590" y="2670293"/>
              <a:ext cx="10279109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100" b="1" dirty="0">
                  <a:solidFill>
                    <a:schemeClr val="tx1"/>
                  </a:solidFill>
                </a:rPr>
                <a:t>analysis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(c): influence of G endorsement on voting preference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Among fictitious platforms, preference for…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87801" y="2895940"/>
              <a:ext cx="2834788" cy="176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>
                  <a:solidFill>
                    <a:schemeClr val="tx1"/>
                  </a:solidFill>
                </a:rPr>
                <a:t>Progressive</a:t>
              </a:r>
              <a:r>
                <a:rPr lang="fr-CH" sz="1050" dirty="0" smtClean="0">
                  <a:solidFill>
                    <a:schemeClr val="tx1"/>
                  </a:solidFill>
                </a:rPr>
                <a:t> (incl. G) </a:t>
              </a:r>
              <a:r>
                <a:rPr lang="fr-CH" sz="1050" dirty="0">
                  <a:solidFill>
                    <a:schemeClr val="tx1"/>
                  </a:solidFill>
                </a:rPr>
                <a:t>vs. Conservative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5684" y="2894124"/>
              <a:ext cx="2742919" cy="176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Progressive vs. Conservative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1166" y="3161942"/>
              <a:ext cx="10268532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Petition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87801" y="3385773"/>
              <a:ext cx="2834788" cy="159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>
                  <a:solidFill>
                    <a:schemeClr val="tx1"/>
                  </a:solidFill>
                </a:rPr>
                <a:t>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5683" y="3386464"/>
              <a:ext cx="2742919" cy="161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002" y="350366"/>
              <a:ext cx="493" cy="200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235" y="2037558"/>
              <a:ext cx="492" cy="215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31737" y="2898499"/>
              <a:ext cx="0" cy="263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1166" y="3714626"/>
              <a:ext cx="10265149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G’s Pros and cons 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87801" y="3938457"/>
              <a:ext cx="2834788" cy="160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tx1"/>
                  </a:solidFill>
                </a:rPr>
                <a:t>Open-</a:t>
              </a:r>
              <a:r>
                <a:rPr lang="fr-FR" sz="1050" dirty="0" err="1" smtClean="0">
                  <a:solidFill>
                    <a:schemeClr val="tx1"/>
                  </a:solidFill>
                </a:rPr>
                <a:t>ended</a:t>
              </a:r>
              <a:r>
                <a:rPr lang="fr-FR" sz="1050" dirty="0" smtClean="0">
                  <a:solidFill>
                    <a:schemeClr val="tx1"/>
                  </a:solidFill>
                </a:rPr>
                <a:t> question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5684" y="3938457"/>
              <a:ext cx="2742919" cy="160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err="1" smtClean="0">
                  <a:solidFill>
                    <a:schemeClr val="tx1"/>
                  </a:solidFill>
                </a:rPr>
                <a:t>Closed</a:t>
              </a:r>
              <a:r>
                <a:rPr lang="fr-CH" sz="1050" dirty="0" smtClean="0">
                  <a:solidFill>
                    <a:schemeClr val="tx1"/>
                  </a:solidFill>
                </a:rPr>
                <a:t> question (matrix)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741" y="1444600"/>
              <a:ext cx="986" cy="24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51849" y="2447542"/>
              <a:ext cx="2386" cy="22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62" y="3944528"/>
              <a:ext cx="1" cy="272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62" y="3390971"/>
              <a:ext cx="0" cy="321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5152" y="4223287"/>
              <a:ext cx="10265149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Donation lottery </a:t>
              </a:r>
              <a:r>
                <a:rPr lang="en-US" sz="1050" dirty="0" smtClean="0">
                  <a:solidFill>
                    <a:schemeClr val="tx1"/>
                  </a:solidFill>
                </a:rPr>
                <a:t>In case of a win, share given to a poor…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1786" y="4446937"/>
              <a:ext cx="2834788" cy="160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>
                  <a:solidFill>
                    <a:schemeClr val="tx1"/>
                  </a:solidFill>
                </a:rPr>
                <a:t>African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9669" y="4447118"/>
              <a:ext cx="2742919" cy="160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err="1" smtClean="0">
                  <a:solidFill>
                    <a:schemeClr val="tx1"/>
                  </a:solidFill>
                </a:rPr>
                <a:t>From</a:t>
              </a:r>
              <a:r>
                <a:rPr lang="fr-CH" sz="1050" dirty="0" smtClean="0">
                  <a:solidFill>
                    <a:schemeClr val="tx1"/>
                  </a:solidFill>
                </a:rPr>
                <a:t> </a:t>
              </a:r>
              <a:r>
                <a:rPr lang="fr-CH" sz="1050" dirty="0" err="1" smtClean="0">
                  <a:solidFill>
                    <a:schemeClr val="tx1"/>
                  </a:solidFill>
                </a:rPr>
                <a:t>own</a:t>
              </a:r>
              <a:r>
                <a:rPr lang="fr-CH" sz="1050" dirty="0" smtClean="0">
                  <a:solidFill>
                    <a:schemeClr val="tx1"/>
                  </a:solidFill>
                </a:rPr>
                <a:t> country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30280" y="4453845"/>
              <a:ext cx="1" cy="272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1024715" y="4435990"/>
            <a:ext cx="9952532" cy="454402"/>
            <a:chOff x="975842" y="4435989"/>
            <a:chExt cx="11190381" cy="68149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975842" y="4435989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Global wealth tax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728378" y="4667041"/>
              <a:ext cx="2434272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Global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national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tax</a:t>
              </a:r>
              <a:r>
                <a:rPr lang="fr-CH" sz="1100" dirty="0" smtClean="0">
                  <a:solidFill>
                    <a:schemeClr val="tx1"/>
                  </a:solidFill>
                </a:rPr>
                <a:t> support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903840" y="4667041"/>
              <a:ext cx="2518757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Share of revenues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678933" y="4667041"/>
              <a:ext cx="2219557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Half vs. no revenues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209623" y="4670765"/>
              <a:ext cx="2357545" cy="19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National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Global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tax</a:t>
              </a:r>
              <a:r>
                <a:rPr lang="fr-CH" sz="1100" dirty="0" smtClean="0">
                  <a:solidFill>
                    <a:schemeClr val="tx1"/>
                  </a:solidFill>
                </a:rPr>
                <a:t> support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572889" y="4667041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2105438"/>
            <a:ext cx="9875521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3447442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5562305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16367" y="5826610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63366" y="5826825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51112" y="1859349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220" y="18695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032" y="187783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78515" y="1877831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325" y="2515994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35552" y="320802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757" y="320802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569" y="319908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48144" y="319753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40580" y="393136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540882" y="393136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0994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97904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98126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4864880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2" y="5129183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5129398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32318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32540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2105438"/>
            <a:ext cx="11178867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3447442"/>
            <a:ext cx="11190382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863102"/>
            <a:ext cx="11178868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130582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1" y="5137438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7399" y="2513489"/>
            <a:ext cx="536" cy="2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1470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5520817"/>
            <a:ext cx="11175185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788134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5787184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6862" y="1683155"/>
            <a:ext cx="0" cy="414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00138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716769"/>
            <a:ext cx="0" cy="45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787501"/>
            <a:ext cx="5899" cy="4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135656"/>
            <a:ext cx="0" cy="38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onnecteur droit 113"/>
          <p:cNvCxnSpPr/>
          <p:nvPr/>
        </p:nvCxnSpPr>
        <p:spPr>
          <a:xfrm>
            <a:off x="8654415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876675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212816" y="6518907"/>
            <a:ext cx="9953116" cy="329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Values, </a:t>
            </a:r>
            <a:r>
              <a:rPr lang="en-US" sz="1100" b="1" i="1" dirty="0" smtClean="0">
                <a:solidFill>
                  <a:schemeClr val="tx1"/>
                </a:solidFill>
              </a:rPr>
              <a:t>only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i="1" dirty="0" err="1" smtClean="0">
                <a:solidFill>
                  <a:schemeClr val="tx1"/>
                </a:solidFill>
              </a:rPr>
              <a:t>Eu</a:t>
            </a:r>
            <a:r>
              <a:rPr lang="en-US" sz="1100" b="1" dirty="0" smtClean="0">
                <a:solidFill>
                  <a:schemeClr val="tx1"/>
                </a:solidFill>
              </a:rPr>
              <a:t>: conjoint analysis (d), prioritization of policies, </a:t>
            </a:r>
            <a:r>
              <a:rPr lang="en-US" sz="1100" b="1" i="1" dirty="0">
                <a:solidFill>
                  <a:schemeClr val="tx1"/>
                </a:solidFill>
              </a:rPr>
              <a:t>only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i="1" dirty="0" err="1">
                <a:solidFill>
                  <a:schemeClr val="tx1"/>
                </a:solidFill>
              </a:rPr>
              <a:t>Eu</a:t>
            </a:r>
            <a:r>
              <a:rPr lang="en-US" sz="1100" b="1" dirty="0">
                <a:solidFill>
                  <a:schemeClr val="tx1"/>
                </a:solidFill>
              </a:rPr>
              <a:t>: ETS2</a:t>
            </a:r>
            <a:r>
              <a:rPr lang="en-US" sz="1100" b="1" dirty="0" smtClean="0">
                <a:solidFill>
                  <a:schemeClr val="tx1"/>
                </a:solidFill>
              </a:rPr>
              <a:t>, and feedback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Amount donated, interest in politics, vote in last election, universalistic vs. egoistic values, conjoint analysis, </a:t>
            </a:r>
            <a:r>
              <a:rPr lang="en-US" sz="1050" i="1" dirty="0" smtClean="0">
                <a:solidFill>
                  <a:schemeClr val="tx1"/>
                </a:solidFill>
              </a:rPr>
              <a:t>not US2</a:t>
            </a:r>
            <a:r>
              <a:rPr lang="en-US" sz="1050" i="1" smtClean="0">
                <a:solidFill>
                  <a:schemeClr val="tx1"/>
                </a:solidFill>
              </a:rPr>
              <a:t>: </a:t>
            </a:r>
            <a:r>
              <a:rPr lang="en-US" sz="1050" smtClean="0">
                <a:solidFill>
                  <a:schemeClr val="tx1"/>
                </a:solidFill>
              </a:rPr>
              <a:t>prioritization, </a:t>
            </a:r>
            <a:r>
              <a:rPr lang="en-US" sz="1050" dirty="0" smtClean="0">
                <a:solidFill>
                  <a:schemeClr val="tx1"/>
                </a:solidFill>
              </a:rPr>
              <a:t>questions on the ETS2, feedback.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208950" y="5977888"/>
            <a:ext cx="7442226" cy="34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Other</a:t>
            </a:r>
            <a:r>
              <a:rPr lang="fr-FR" sz="1100" b="1" dirty="0" smtClean="0">
                <a:solidFill>
                  <a:schemeClr val="tx1"/>
                </a:solidFill>
              </a:rPr>
              <a:t> global </a:t>
            </a:r>
            <a:r>
              <a:rPr lang="fr-FR" sz="11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Support </a:t>
            </a:r>
            <a:r>
              <a:rPr lang="en-US" sz="1050" dirty="0" smtClean="0">
                <a:solidFill>
                  <a:schemeClr val="tx1"/>
                </a:solidFill>
              </a:rPr>
              <a:t>for climate justice policies, </a:t>
            </a:r>
            <a:r>
              <a:rPr lang="en-US" sz="1050" dirty="0" smtClean="0">
                <a:solidFill>
                  <a:schemeClr val="tx1"/>
                </a:solidFill>
              </a:rPr>
              <a:t>for global taxes or fair-trade policies; should foreign </a:t>
            </a:r>
            <a:r>
              <a:rPr lang="en-US" sz="1050" dirty="0">
                <a:solidFill>
                  <a:schemeClr val="tx1"/>
                </a:solidFill>
              </a:rPr>
              <a:t>aid increase </a:t>
            </a:r>
            <a:r>
              <a:rPr lang="en-US" sz="1050" dirty="0" smtClean="0">
                <a:solidFill>
                  <a:schemeClr val="tx1"/>
                </a:solidFill>
              </a:rPr>
              <a:t>or decrease (how 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68926" y="6320403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1198690" y="239302"/>
            <a:ext cx="9970523" cy="30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Background of </a:t>
            </a:r>
            <a:r>
              <a:rPr lang="en-US" sz="1100" b="1" dirty="0" smtClean="0">
                <a:solidFill>
                  <a:schemeClr val="tx1"/>
                </a:solidFill>
              </a:rPr>
              <a:t>respondent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Socio-demographics, political views.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180838" y="736213"/>
            <a:ext cx="9969938" cy="318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Description, comprehension questions, </a:t>
            </a:r>
            <a:r>
              <a:rPr lang="en-US" sz="1050" i="1" dirty="0" smtClean="0">
                <a:solidFill>
                  <a:schemeClr val="tx1"/>
                </a:solidFill>
              </a:rPr>
              <a:t>only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i="1" dirty="0" smtClean="0">
                <a:solidFill>
                  <a:schemeClr val="tx1"/>
                </a:solidFill>
              </a:rPr>
              <a:t>US2</a:t>
            </a:r>
            <a:r>
              <a:rPr lang="en-US" sz="1050" dirty="0" smtClean="0">
                <a:solidFill>
                  <a:schemeClr val="tx1"/>
                </a:solidFill>
              </a:rPr>
              <a:t>: control/info on support for G and R/G’s pros &amp; cons closed/open-ended, support, second-order beliefs.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0081" y="1053302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191880" y="1261040"/>
            <a:ext cx="7465774" cy="311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Assessment of hidden support for the Global climate scheme (G), National redistribution (R), Climate policy (C) and Other example (O)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91881" y="1803786"/>
            <a:ext cx="7465774" cy="316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05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81622" y="2326744"/>
            <a:ext cx="7476032" cy="181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</a:t>
            </a:r>
            <a:r>
              <a:rPr lang="en-US" sz="1100" b="1" dirty="0">
                <a:solidFill>
                  <a:schemeClr val="tx1"/>
                </a:solidFill>
              </a:rPr>
              <a:t>analysis </a:t>
            </a:r>
            <a:r>
              <a:rPr lang="en-US" sz="11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050" dirty="0" smtClean="0">
                <a:solidFill>
                  <a:schemeClr val="tx1"/>
                </a:solidFill>
              </a:rPr>
              <a:t>Preference for…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163020" y="1577822"/>
            <a:ext cx="96722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R / G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5066222" y="1578201"/>
            <a:ext cx="1024498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916540" y="1578044"/>
            <a:ext cx="1017325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22293" y="1577822"/>
            <a:ext cx="919041" cy="13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G / C / 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81623" y="2716967"/>
            <a:ext cx="7476032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</a:t>
            </a:r>
            <a:r>
              <a:rPr lang="en-US" sz="1100" b="1" dirty="0">
                <a:solidFill>
                  <a:schemeClr val="tx1"/>
                </a:solidFill>
              </a:rPr>
              <a:t>analysis </a:t>
            </a:r>
            <a:r>
              <a:rPr lang="en-US" sz="1100" b="1" dirty="0" smtClean="0">
                <a:solidFill>
                  <a:schemeClr val="tx1"/>
                </a:solidFill>
              </a:rPr>
              <a:t>(c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i="1" dirty="0" smtClean="0">
                <a:solidFill>
                  <a:schemeClr val="tx1"/>
                </a:solidFill>
              </a:rPr>
              <a:t>only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US1</a:t>
            </a:r>
            <a:r>
              <a:rPr lang="en-US" sz="1100" dirty="0">
                <a:solidFill>
                  <a:schemeClr val="tx1"/>
                </a:solidFill>
              </a:rPr>
              <a:t>: d</a:t>
            </a:r>
            <a:r>
              <a:rPr lang="en-US" sz="1100" b="1" dirty="0" smtClean="0">
                <a:solidFill>
                  <a:schemeClr val="tx1"/>
                </a:solidFill>
              </a:rPr>
              <a:t>): influence of G endorsement on voting preference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Among fictitious platforms, preference for…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5825874" y="2928172"/>
            <a:ext cx="2599831" cy="165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Progressive (incl. G) </a:t>
            </a:r>
            <a:r>
              <a:rPr lang="fr-CH" sz="1050" dirty="0">
                <a:solidFill>
                  <a:schemeClr val="tx1"/>
                </a:solidFill>
              </a:rPr>
              <a:t>vs. Conservative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380875" y="2926472"/>
            <a:ext cx="2279999" cy="16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Progressive vs. Conservative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79298" y="3184390"/>
            <a:ext cx="7478356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Petition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57449" y="3393895"/>
            <a:ext cx="489552" cy="139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269993" y="3394543"/>
            <a:ext cx="473687" cy="14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1490" y="548427"/>
            <a:ext cx="478" cy="187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789838" y="2930567"/>
            <a:ext cx="0" cy="24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3886200" y="3599155"/>
            <a:ext cx="4771454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G’s Pros and cons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16540" y="3808659"/>
            <a:ext cx="1563439" cy="157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Open-</a:t>
            </a:r>
            <a:r>
              <a:rPr lang="fr-FR" sz="1050" dirty="0" err="1" smtClean="0">
                <a:solidFill>
                  <a:schemeClr val="tx1"/>
                </a:solidFill>
              </a:rPr>
              <a:t>ended</a:t>
            </a:r>
            <a:r>
              <a:rPr lang="fr-FR" sz="1050" dirty="0" smtClean="0">
                <a:solidFill>
                  <a:schemeClr val="tx1"/>
                </a:solidFill>
              </a:rPr>
              <a:t> question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022790" y="3808195"/>
            <a:ext cx="1546160" cy="15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Closed</a:t>
            </a:r>
            <a:r>
              <a:rPr lang="fr-CH" sz="1050" dirty="0" smtClean="0">
                <a:solidFill>
                  <a:schemeClr val="tx1"/>
                </a:solidFill>
              </a:rPr>
              <a:t> question (matrix)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22638" y="3814343"/>
            <a:ext cx="1" cy="22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90733" y="3392518"/>
            <a:ext cx="0" cy="20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79299" y="4042733"/>
            <a:ext cx="7478356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05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380876" y="4252238"/>
            <a:ext cx="1309426" cy="156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From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own</a:t>
            </a:r>
            <a:r>
              <a:rPr lang="fr-CH" sz="1050" dirty="0" smtClean="0">
                <a:solidFill>
                  <a:schemeClr val="tx1"/>
                </a:solidFill>
              </a:rPr>
              <a:t> country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2978290" y="4258588"/>
            <a:ext cx="0" cy="1715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23948" y="-83130"/>
            <a:ext cx="114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		US1				Eu				US2</a:t>
            </a:r>
            <a:endParaRPr lang="en-US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163020" y="2510937"/>
            <a:ext cx="96722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G+R+C vs.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5066222" y="2511316"/>
            <a:ext cx="1024498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G+R vs. 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916540" y="2511159"/>
            <a:ext cx="1017325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C+R vs. 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22293" y="2510937"/>
            <a:ext cx="919041" cy="13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C+R vs. G+R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795519" y="2124729"/>
            <a:ext cx="477" cy="20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795040" y="1569722"/>
            <a:ext cx="956" cy="225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790295" y="2508473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526893" y="5174686"/>
            <a:ext cx="0" cy="329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3886200" y="4974534"/>
            <a:ext cx="7264577" cy="297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Guess what share it is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8466034" y="5272121"/>
            <a:ext cx="2002926" cy="163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∅ No info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668680" y="5272289"/>
            <a:ext cx="1938015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Info about </a:t>
            </a:r>
            <a:r>
              <a:rPr lang="fr-CH" sz="1050" dirty="0" err="1" smtClean="0">
                <a:solidFill>
                  <a:schemeClr val="tx1"/>
                </a:solidFill>
              </a:rPr>
              <a:t>what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6398257" y="5503748"/>
            <a:ext cx="3604772" cy="179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 that should go to foreign aid.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063892" y="5683217"/>
            <a:ext cx="2959208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If more (</a:t>
            </a:r>
            <a:r>
              <a:rPr lang="fr-CH" sz="1050" dirty="0" err="1" smtClean="0">
                <a:solidFill>
                  <a:schemeClr val="tx1"/>
                </a:solidFill>
              </a:rPr>
              <a:t>less</a:t>
            </a:r>
            <a:r>
              <a:rPr lang="fr-CH" sz="1050" dirty="0" smtClean="0">
                <a:solidFill>
                  <a:schemeClr val="tx1"/>
                </a:solidFill>
              </a:rPr>
              <a:t>) </a:t>
            </a:r>
            <a:r>
              <a:rPr lang="fr-CH" sz="1050" dirty="0" err="1" smtClean="0">
                <a:solidFill>
                  <a:schemeClr val="tx1"/>
                </a:solidFill>
              </a:rPr>
              <a:t>than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actual</a:t>
            </a:r>
            <a:r>
              <a:rPr lang="fr-CH" sz="1050" dirty="0" smtClean="0">
                <a:solidFill>
                  <a:schemeClr val="tx1"/>
                </a:solidFill>
              </a:rPr>
              <a:t>, how to </a:t>
            </a:r>
            <a:r>
              <a:rPr lang="fr-CH" sz="1050" dirty="0">
                <a:solidFill>
                  <a:schemeClr val="tx1"/>
                </a:solidFill>
              </a:rPr>
              <a:t>finance (or use)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625313" y="5435943"/>
            <a:ext cx="679" cy="235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531613" y="5683217"/>
            <a:ext cx="676" cy="29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e 99"/>
          <p:cNvGrpSpPr/>
          <p:nvPr/>
        </p:nvGrpSpPr>
        <p:grpSpPr>
          <a:xfrm>
            <a:off x="3886201" y="4519909"/>
            <a:ext cx="7264576" cy="454402"/>
            <a:chOff x="951181" y="4435989"/>
            <a:chExt cx="11215043" cy="68149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951181" y="4435989"/>
              <a:ext cx="11215043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Global wealth tax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728378" y="4667041"/>
              <a:ext cx="2434272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Global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</a:t>
              </a:r>
              <a:r>
                <a:rPr lang="fr-CH" sz="1100" dirty="0">
                  <a:solidFill>
                    <a:schemeClr val="tx1"/>
                  </a:solidFill>
                </a:rPr>
                <a:t>N</a:t>
              </a:r>
              <a:r>
                <a:rPr lang="fr-CH" sz="1100" dirty="0" smtClean="0">
                  <a:solidFill>
                    <a:schemeClr val="tx1"/>
                  </a:solidFill>
                </a:rPr>
                <a:t>ational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903840" y="4667041"/>
              <a:ext cx="2518757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Share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678933" y="4667041"/>
              <a:ext cx="2219557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Half vs. zero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209623" y="4670765"/>
              <a:ext cx="2357545" cy="19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National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Global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572889" y="4667041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9809259" y="1064231"/>
            <a:ext cx="478" cy="3447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2978290" y="3399241"/>
            <a:ext cx="0" cy="647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7170553" y="4251330"/>
            <a:ext cx="1309426" cy="156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African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9808204" y="5690217"/>
            <a:ext cx="15615" cy="82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onnecteur droit 113"/>
          <p:cNvCxnSpPr/>
          <p:nvPr/>
        </p:nvCxnSpPr>
        <p:spPr>
          <a:xfrm>
            <a:off x="7044769" y="928549"/>
            <a:ext cx="9938" cy="4757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231351" y="937923"/>
            <a:ext cx="1" cy="47482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026687" y="5389879"/>
            <a:ext cx="4383199" cy="19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Universalistic </a:t>
            </a:r>
            <a:r>
              <a:rPr lang="en-US" sz="1100" b="1" dirty="0" smtClean="0">
                <a:solidFill>
                  <a:schemeClr val="tx1"/>
                </a:solidFill>
              </a:rPr>
              <a:t>values, </a:t>
            </a:r>
            <a:r>
              <a:rPr lang="en-US" sz="1100" b="1" i="1" dirty="0" smtClean="0">
                <a:solidFill>
                  <a:schemeClr val="tx1"/>
                </a:solidFill>
              </a:rPr>
              <a:t>not US2</a:t>
            </a:r>
            <a:r>
              <a:rPr lang="en-US" sz="1100" b="1" dirty="0" smtClean="0">
                <a:solidFill>
                  <a:schemeClr val="tx1"/>
                </a:solidFill>
              </a:rPr>
              <a:t>: prioritization </a:t>
            </a:r>
            <a:r>
              <a:rPr lang="en-US" sz="1100" b="1" dirty="0" smtClean="0">
                <a:solidFill>
                  <a:schemeClr val="tx1"/>
                </a:solidFill>
              </a:rPr>
              <a:t>of policies, and feedback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5016969"/>
            <a:ext cx="3028019" cy="18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Other</a:t>
            </a:r>
            <a:r>
              <a:rPr lang="fr-FR" sz="1100" b="1" dirty="0" smtClean="0">
                <a:solidFill>
                  <a:schemeClr val="tx1"/>
                </a:solidFill>
              </a:rPr>
              <a:t> global </a:t>
            </a:r>
            <a:r>
              <a:rPr lang="fr-FR" sz="11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202224" y="5213645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4026688" y="1276845"/>
            <a:ext cx="4383198" cy="20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Background of </a:t>
            </a:r>
            <a:r>
              <a:rPr lang="en-US" sz="1100" b="1" dirty="0" smtClean="0">
                <a:solidFill>
                  <a:schemeClr val="tx1"/>
                </a:solidFill>
              </a:rPr>
              <a:t>respondent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026688" y="1680158"/>
            <a:ext cx="4383198" cy="318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climate scheme (G) </a:t>
            </a:r>
            <a:r>
              <a:rPr lang="en-US" sz="1100" dirty="0" smtClean="0">
                <a:solidFill>
                  <a:schemeClr val="tx1"/>
                </a:solidFill>
              </a:rPr>
              <a:t>and National redistribution (R)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0083" y="1991225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026687" y="2198964"/>
            <a:ext cx="3018081" cy="213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List experiment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2617693"/>
            <a:ext cx="3018082" cy="195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analysis</a:t>
            </a:r>
            <a:endParaRPr lang="en-US" sz="1050" dirty="0">
              <a:solidFill>
                <a:schemeClr val="tx1"/>
              </a:solidFill>
              <a:effectLst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3020871"/>
            <a:ext cx="3044268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Petition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1490" y="1486350"/>
            <a:ext cx="478" cy="187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5231351" y="3444851"/>
            <a:ext cx="1823355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G’s Pros and cons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13523" y="3660039"/>
            <a:ext cx="1" cy="22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00670" y="3238214"/>
            <a:ext cx="0" cy="20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3895962"/>
            <a:ext cx="3028019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Donation lottery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617296" y="4108116"/>
            <a:ext cx="0" cy="908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1019" y="866261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US1	              Eu	        US2</a:t>
            </a:r>
            <a:endParaRPr lang="en-US" i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5231351" y="4664472"/>
            <a:ext cx="3178535" cy="185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Foreign aid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5231352" y="4276278"/>
            <a:ext cx="3178534" cy="171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wealth tax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790151" y="1998278"/>
            <a:ext cx="0" cy="22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617296" y="3238214"/>
            <a:ext cx="0" cy="657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506789" y="2412520"/>
            <a:ext cx="2" cy="21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506789" y="2819254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829350" y="4458230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16494" y="4105467"/>
            <a:ext cx="1793" cy="170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00670" y="4847832"/>
            <a:ext cx="1793" cy="170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790151" y="4854928"/>
            <a:ext cx="1793" cy="534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1828</Words>
  <Application>Microsoft Office PowerPoint</Application>
  <PresentationFormat>Grand écran</PresentationFormat>
  <Paragraphs>218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</cp:lastModifiedBy>
  <cp:revision>82</cp:revision>
  <cp:lastPrinted>2022-11-26T17:08:39Z</cp:lastPrinted>
  <dcterms:created xsi:type="dcterms:W3CDTF">2020-08-03T08:49:35Z</dcterms:created>
  <dcterms:modified xsi:type="dcterms:W3CDTF">2024-08-24T15:48:18Z</dcterms:modified>
</cp:coreProperties>
</file>