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08" r:id="rId3"/>
    <p:sldId id="309" r:id="rId4"/>
    <p:sldId id="305" r:id="rId5"/>
    <p:sldId id="30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6405"/>
  </p:normalViewPr>
  <p:slideViewPr>
    <p:cSldViewPr snapToGrid="0" snapToObjects="1">
      <p:cViewPr varScale="1">
        <p:scale>
          <a:sx n="137" d="100"/>
          <a:sy n="137" d="100"/>
        </p:scale>
        <p:origin x="19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01722" y="21138"/>
            <a:ext cx="10334764" cy="6200543"/>
            <a:chOff x="461988" y="22671"/>
            <a:chExt cx="11195381" cy="7408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287023" y="22671"/>
              <a:ext cx="5554220" cy="388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respondent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4488" y="642400"/>
              <a:ext cx="11190381" cy="404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597" y="1049243"/>
              <a:ext cx="536" cy="258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476003" y="1313364"/>
              <a:ext cx="11175186" cy="396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2128109"/>
              <a:ext cx="11178867" cy="402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2793004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100" dirty="0" smtClean="0">
                  <a:solidFill>
                    <a:schemeClr val="tx1"/>
                  </a:solidFill>
                </a:rPr>
                <a:t>Preference for…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4197029"/>
              <a:ext cx="11178868" cy="442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i="1" dirty="0" err="1" smtClean="0">
                  <a:solidFill>
                    <a:schemeClr val="tx1"/>
                  </a:solidFill>
                </a:rPr>
                <a:t>Only</a:t>
              </a:r>
              <a:r>
                <a:rPr lang="fr-FR" sz="1100" i="1" dirty="0" smtClean="0">
                  <a:solidFill>
                    <a:schemeClr val="tx1"/>
                  </a:solidFill>
                </a:rPr>
                <a:t> for non-Republican </a:t>
              </a:r>
              <a:r>
                <a:rPr lang="fr-FR" sz="1100" i="1" dirty="0" err="1" smtClean="0">
                  <a:solidFill>
                    <a:schemeClr val="tx1"/>
                  </a:solidFill>
                </a:rPr>
                <a:t>respondents</a:t>
              </a:r>
              <a:r>
                <a:rPr lang="fr-FR" sz="11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analysis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(d): influence of G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endorsement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on vote at Democratic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primary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among two fictitious candidates at the 2024 Democratic primary, with platforms randomly drawn. In the second question, Bundle A contains G and Bundle B does not.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1711149"/>
              <a:ext cx="1447795" cy="172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R / 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1709472"/>
              <a:ext cx="1533525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1709472"/>
              <a:ext cx="1522789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3" y="1712501"/>
              <a:ext cx="1375672" cy="176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3023858"/>
              <a:ext cx="1447795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G+R+C </a:t>
              </a:r>
              <a:r>
                <a:rPr lang="fr-CH" sz="1100" dirty="0" smtClean="0">
                  <a:solidFill>
                    <a:schemeClr val="tx1"/>
                  </a:solidFill>
                </a:rPr>
                <a:t>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3024056"/>
              <a:ext cx="1533525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3024056"/>
              <a:ext cx="1522789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C+R 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1" y="3027996"/>
              <a:ext cx="1375672" cy="202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C+R vs. G+R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3470113"/>
              <a:ext cx="11190382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(c): influence of G endorsement on vote for President </a:t>
              </a:r>
              <a:r>
                <a:rPr lang="en-US" sz="1100" dirty="0" smtClean="0">
                  <a:solidFill>
                    <a:schemeClr val="tx1"/>
                  </a:solidFill>
                </a:rPr>
                <a:t>Among 2024 fictitious platforms, preference for…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8192" y="3734759"/>
              <a:ext cx="3086100" cy="210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100" dirty="0">
                  <a:solidFill>
                    <a:schemeClr val="tx1"/>
                  </a:solidFill>
                </a:rPr>
                <a:t>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3736817"/>
              <a:ext cx="2986087" cy="21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8501" y="5578698"/>
              <a:ext cx="11178868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Petition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300691" y="5844277"/>
              <a:ext cx="3086100" cy="1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5845888"/>
              <a:ext cx="2986087" cy="192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057" y="403647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399" y="2536160"/>
              <a:ext cx="536" cy="256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815" y="4637379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1988" y="7007073"/>
              <a:ext cx="11195380" cy="423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Values, prioritization of policies, and feedback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Values include amount donated to charities, interest in politics, vote in last election, universalistic vs. egoistic values, split of 100 points among 6 policies, open-field for feedback.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6862" y="1705826"/>
              <a:ext cx="0" cy="414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024056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739440"/>
              <a:ext cx="0" cy="457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4655" y="5851252"/>
              <a:ext cx="0" cy="382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3943" y="4886543"/>
              <a:ext cx="11175185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100" dirty="0" smtClean="0">
                  <a:solidFill>
                    <a:schemeClr val="tx1"/>
                  </a:solidFill>
                </a:rPr>
                <a:t>In case of a win, share given to a poor…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6133" y="5153860"/>
              <a:ext cx="3086100" cy="191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African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698152" y="5152910"/>
              <a:ext cx="2986087" cy="191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American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0097" y="5153227"/>
              <a:ext cx="5899" cy="42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06336" y="5221542"/>
            <a:ext cx="10332456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aid increase or decrease (how and why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8151" y="5600700"/>
            <a:ext cx="497" cy="262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30228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9" y="674264"/>
            <a:ext cx="11190382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1915893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wealth tax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3878260"/>
            <a:ext cx="11178868" cy="44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400" b="1" dirty="0" smtClean="0">
                <a:solidFill>
                  <a:schemeClr val="tx1"/>
                </a:solidFill>
              </a:rPr>
              <a:t> global </a:t>
            </a:r>
            <a:r>
              <a:rPr lang="fr-FR" sz="14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damage compensation, renewable energy development, adaptation fund; should U.S. foreign </a:t>
            </a:r>
            <a:r>
              <a:rPr lang="en-US" sz="1200" dirty="0">
                <a:solidFill>
                  <a:schemeClr val="tx1"/>
                </a:solidFill>
              </a:rPr>
              <a:t>aid increase (and under what </a:t>
            </a:r>
            <a:r>
              <a:rPr lang="en-US" sz="1200" dirty="0" smtClean="0">
                <a:solidFill>
                  <a:schemeClr val="tx1"/>
                </a:solidFill>
              </a:rPr>
              <a:t>conditions)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 smtClean="0">
                <a:solidFill>
                  <a:schemeClr val="tx1"/>
                </a:solidFill>
              </a:rPr>
              <a:t>decrease (and why).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2146945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Global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national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214694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of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2146945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 vs. no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21461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National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593002"/>
            <a:ext cx="11190382" cy="38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 what share it 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2977803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No 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2975808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Info </a:t>
            </a:r>
            <a:r>
              <a:rPr lang="fr-CH" sz="1200" dirty="0" err="1" smtClean="0">
                <a:solidFill>
                  <a:schemeClr val="tx1"/>
                </a:solidFill>
              </a:rPr>
              <a:t>that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is</a:t>
            </a:r>
            <a:r>
              <a:rPr lang="fr-CH" sz="1200" dirty="0" smtClean="0">
                <a:solidFill>
                  <a:schemeClr val="tx1"/>
                </a:solidFill>
              </a:rPr>
              <a:t> 0.4%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4063" y="4246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31861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76004" y="4568534"/>
            <a:ext cx="11178866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open-ended question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open-field (for feedback or on poverty).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8920" y="1083362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214694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1261" y="167714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8326" y="1456767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G and 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1080017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G’s</a:t>
            </a:r>
            <a:r>
              <a:rPr lang="fr-CH" sz="1200" dirty="0" smtClean="0">
                <a:solidFill>
                  <a:schemeClr val="tx1"/>
                </a:solidFill>
              </a:rPr>
              <a:t> pros &amp; cons (</a:t>
            </a:r>
            <a:r>
              <a:rPr lang="fr-CH" sz="1200" dirty="0" err="1" smtClean="0">
                <a:solidFill>
                  <a:schemeClr val="tx1"/>
                </a:solidFill>
              </a:rPr>
              <a:t>closed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1081452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>
                <a:solidFill>
                  <a:schemeClr val="tx1"/>
                </a:solidFill>
              </a:rPr>
              <a:t>G’s</a:t>
            </a:r>
            <a:r>
              <a:rPr lang="fr-CH" sz="1200" dirty="0">
                <a:solidFill>
                  <a:schemeClr val="tx1"/>
                </a:solidFill>
              </a:rPr>
              <a:t> pros &amp; </a:t>
            </a:r>
            <a:r>
              <a:rPr lang="fr-CH" sz="1200" dirty="0" smtClean="0">
                <a:solidFill>
                  <a:schemeClr val="tx1"/>
                </a:solidFill>
              </a:rPr>
              <a:t>cons (open-</a:t>
            </a:r>
            <a:r>
              <a:rPr lang="fr-CH" sz="1200" dirty="0" err="1" smtClean="0">
                <a:solidFill>
                  <a:schemeClr val="tx1"/>
                </a:solidFill>
              </a:rPr>
              <a:t>ended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79" y="1080017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 on support for G and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1080017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(Control group)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1810" y="3273379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058920" y="2984493"/>
            <a:ext cx="760" cy="28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65561" y="3503816"/>
            <a:ext cx="4568824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0.4%,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64168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3352" y="3504111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863870" y="4992432"/>
            <a:ext cx="629689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Feedback [2 out of 3 chances to </a:t>
            </a:r>
            <a:r>
              <a:rPr lang="fr-CH" sz="1200" dirty="0" err="1" smtClean="0">
                <a:solidFill>
                  <a:schemeClr val="tx1"/>
                </a:solidFill>
              </a:rPr>
              <a:t>get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this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branch</a:t>
            </a:r>
            <a:r>
              <a:rPr lang="fr-CH" sz="1200" dirty="0" smtClean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031240" y="4992432"/>
            <a:ext cx="351028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What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should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rich</a:t>
            </a:r>
            <a:r>
              <a:rPr lang="fr-CH" sz="1200" dirty="0" smtClean="0">
                <a:solidFill>
                  <a:schemeClr val="tx1"/>
                </a:solidFill>
              </a:rPr>
              <a:t> countries do </a:t>
            </a:r>
            <a:r>
              <a:rPr lang="fr-CH" sz="1200" dirty="0" err="1" smtClean="0">
                <a:solidFill>
                  <a:schemeClr val="tx1"/>
                </a:solidFill>
              </a:rPr>
              <a:t>against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poverty</a:t>
            </a:r>
            <a:r>
              <a:rPr lang="fr-CH" sz="12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603275" y="30228"/>
            <a:ext cx="5101920" cy="326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Background of </a:t>
            </a:r>
            <a:r>
              <a:rPr lang="en-US" sz="1200" b="1" dirty="0" smtClean="0">
                <a:solidFill>
                  <a:schemeClr val="tx1"/>
                </a:solidFill>
              </a:rPr>
              <a:t>respondent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10589" y="550992"/>
            <a:ext cx="10279108" cy="339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3742" y="892867"/>
            <a:ext cx="492" cy="216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021166" y="1114810"/>
            <a:ext cx="10265150" cy="332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1694669"/>
            <a:ext cx="10268531" cy="338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253387"/>
            <a:ext cx="10279108" cy="193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100" dirty="0" smtClean="0">
                <a:solidFill>
                  <a:schemeClr val="tx1"/>
                </a:solidFill>
              </a:rPr>
              <a:t>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1446122"/>
            <a:ext cx="1329896" cy="145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R / 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1447829"/>
            <a:ext cx="1408644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1447829"/>
            <a:ext cx="1398783" cy="150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R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1447698"/>
            <a:ext cx="1263646" cy="148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131790" y="2448921"/>
            <a:ext cx="1329896" cy="1711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G+R+C </a:t>
            </a:r>
            <a:r>
              <a:rPr lang="fr-CH" sz="1100" dirty="0" smtClean="0">
                <a:solidFill>
                  <a:schemeClr val="tx1"/>
                </a:solidFill>
              </a:rPr>
              <a:t>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43464" y="2448124"/>
            <a:ext cx="1408644" cy="1693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G+R vs. </a:t>
            </a:r>
            <a:r>
              <a:rPr lang="en-US" sz="11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272024" y="2448124"/>
            <a:ext cx="1398783" cy="1648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C+R vs. 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99486" y="2448398"/>
            <a:ext cx="1263646" cy="1700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C+R vs. G+R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2670293"/>
            <a:ext cx="1027910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Conjoint </a:t>
            </a:r>
            <a:r>
              <a:rPr lang="en-US" sz="1200" b="1" dirty="0">
                <a:solidFill>
                  <a:schemeClr val="tx1"/>
                </a:solidFill>
              </a:rPr>
              <a:t>analysis </a:t>
            </a:r>
            <a:r>
              <a:rPr lang="en-US" sz="1200" b="1" dirty="0" smtClean="0">
                <a:solidFill>
                  <a:schemeClr val="tx1"/>
                </a:solidFill>
              </a:rPr>
              <a:t>(c): influence of G endorsement on voting preference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100" dirty="0" smtClean="0">
                <a:solidFill>
                  <a:schemeClr val="tx1"/>
                </a:solidFill>
              </a:rPr>
              <a:t>Among fictitious platforms, preference for…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2895940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Progressive</a:t>
            </a:r>
            <a:r>
              <a:rPr lang="fr-CH" sz="1100" dirty="0" smtClean="0">
                <a:solidFill>
                  <a:schemeClr val="tx1"/>
                </a:solidFill>
              </a:rPr>
              <a:t> (incl. G) </a:t>
            </a:r>
            <a:r>
              <a:rPr lang="fr-CH" sz="1100" dirty="0">
                <a:solidFill>
                  <a:schemeClr val="tx1"/>
                </a:solidFill>
              </a:rPr>
              <a:t>vs. Conservative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2894124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Progressive vs. Conservative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161942"/>
            <a:ext cx="10268532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Petition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385773"/>
            <a:ext cx="2834788" cy="159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solidFill>
                  <a:schemeClr val="tx1"/>
                </a:solidFill>
              </a:rPr>
              <a:t>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3" y="3386464"/>
            <a:ext cx="2742919" cy="16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G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6002" y="350366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57235" y="2037558"/>
            <a:ext cx="492" cy="215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1737" y="2898499"/>
            <a:ext cx="0" cy="263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3714626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G’s Pros and cons 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3938457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chemeClr val="tx1"/>
                </a:solidFill>
              </a:rPr>
              <a:t>Open-</a:t>
            </a:r>
            <a:r>
              <a:rPr lang="fr-FR" sz="1100" dirty="0" err="1" smtClean="0">
                <a:solidFill>
                  <a:schemeClr val="tx1"/>
                </a:solidFill>
              </a:rPr>
              <a:t>ended</a:t>
            </a:r>
            <a:r>
              <a:rPr lang="fr-FR" sz="1100" dirty="0" smtClean="0">
                <a:solidFill>
                  <a:schemeClr val="tx1"/>
                </a:solidFill>
              </a:rPr>
              <a:t> question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3938457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Closed</a:t>
            </a:r>
            <a:r>
              <a:rPr lang="fr-CH" sz="1100" dirty="0" smtClean="0">
                <a:solidFill>
                  <a:schemeClr val="tx1"/>
                </a:solidFill>
              </a:rPr>
              <a:t> question (matrix)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25152" y="6404853"/>
            <a:ext cx="10261163" cy="356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Values, conjoint analysis (d), prioritization of policies, ETS2, and feedback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Amount donated, interest in politics, vote in last election, universalistic vs. egoistic values, conjoint analysis, </a:t>
            </a:r>
            <a:r>
              <a:rPr lang="en-US" sz="1100" dirty="0">
                <a:solidFill>
                  <a:schemeClr val="tx1"/>
                </a:solidFill>
              </a:rPr>
              <a:t>split of 100 points among 6 policies</a:t>
            </a:r>
            <a:r>
              <a:rPr lang="en-US" sz="1100" dirty="0" smtClean="0">
                <a:solidFill>
                  <a:schemeClr val="tx1"/>
                </a:solidFill>
              </a:rPr>
              <a:t>, questions on the ETS2, feedback.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6741" y="1444600"/>
            <a:ext cx="986" cy="2411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1849" y="2447542"/>
            <a:ext cx="2386" cy="2231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944528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24862" y="3390971"/>
            <a:ext cx="0" cy="32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5152" y="4223287"/>
            <a:ext cx="10265149" cy="223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1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1786" y="4446937"/>
            <a:ext cx="2834788" cy="160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err="1" smtClean="0">
                <a:solidFill>
                  <a:schemeClr val="tx1"/>
                </a:solidFill>
              </a:rPr>
              <a:t>African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9669" y="4447118"/>
            <a:ext cx="2742919" cy="1605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err="1" smtClean="0">
                <a:solidFill>
                  <a:schemeClr val="tx1"/>
                </a:solidFill>
              </a:rPr>
              <a:t>From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own</a:t>
            </a:r>
            <a:r>
              <a:rPr lang="fr-CH" sz="1100" dirty="0" smtClean="0">
                <a:solidFill>
                  <a:schemeClr val="tx1"/>
                </a:solidFill>
              </a:rPr>
              <a:t> country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956588"/>
            <a:ext cx="0" cy="3554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1166" y="5820372"/>
            <a:ext cx="10268532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</a:t>
            </a:r>
            <a:r>
              <a:rPr lang="en-US" sz="1100" dirty="0">
                <a:solidFill>
                  <a:schemeClr val="tx1"/>
                </a:solidFill>
              </a:rPr>
              <a:t>aid increase </a:t>
            </a:r>
            <a:r>
              <a:rPr lang="en-US" sz="110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740357"/>
            <a:ext cx="10279109" cy="321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Guess what share it is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87801" y="5061851"/>
            <a:ext cx="2834788" cy="1769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∅ No 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45684" y="5062032"/>
            <a:ext cx="2742919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Info about </a:t>
            </a:r>
            <a:r>
              <a:rPr lang="fr-CH" sz="1100" dirty="0" err="1" smtClean="0">
                <a:solidFill>
                  <a:schemeClr val="tx1"/>
                </a:solidFill>
              </a:rPr>
              <a:t>what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is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4653" y="6190402"/>
            <a:ext cx="493" cy="2006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598486" y="5312084"/>
            <a:ext cx="5101920" cy="193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63512" y="5505971"/>
            <a:ext cx="4321857" cy="176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 smtClean="0">
                <a:solidFill>
                  <a:schemeClr val="tx1"/>
                </a:solidFill>
              </a:rPr>
              <a:t>If more (</a:t>
            </a:r>
            <a:r>
              <a:rPr lang="fr-CH" sz="1100" dirty="0" err="1" smtClean="0">
                <a:solidFill>
                  <a:schemeClr val="tx1"/>
                </a:solidFill>
              </a:rPr>
              <a:t>less</a:t>
            </a:r>
            <a:r>
              <a:rPr lang="fr-CH" sz="1100" dirty="0" smtClean="0">
                <a:solidFill>
                  <a:schemeClr val="tx1"/>
                </a:solidFill>
              </a:rPr>
              <a:t>) </a:t>
            </a:r>
            <a:r>
              <a:rPr lang="fr-CH" sz="1100" dirty="0" err="1" smtClean="0">
                <a:solidFill>
                  <a:schemeClr val="tx1"/>
                </a:solidFill>
              </a:rPr>
              <a:t>than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actual</a:t>
            </a:r>
            <a:r>
              <a:rPr lang="fr-CH" sz="1100" dirty="0" smtClean="0">
                <a:solidFill>
                  <a:schemeClr val="tx1"/>
                </a:solidFill>
              </a:rPr>
              <a:t>, how to finance </a:t>
            </a:r>
            <a:r>
              <a:rPr lang="fr-CH" sz="1100" dirty="0" err="1" smtClean="0">
                <a:solidFill>
                  <a:schemeClr val="tx1"/>
                </a:solidFill>
              </a:rPr>
              <a:t>it</a:t>
            </a:r>
            <a:r>
              <a:rPr lang="fr-CH" sz="1100" dirty="0" smtClean="0">
                <a:solidFill>
                  <a:schemeClr val="tx1"/>
                </a:solidFill>
              </a:rPr>
              <a:t> (or use the </a:t>
            </a:r>
            <a:r>
              <a:rPr lang="fr-CH" sz="1100" dirty="0" err="1" smtClean="0">
                <a:solidFill>
                  <a:schemeClr val="tx1"/>
                </a:solidFill>
              </a:rPr>
              <a:t>spared</a:t>
            </a:r>
            <a:r>
              <a:rPr lang="fr-CH" sz="1100" dirty="0" smtClean="0">
                <a:solidFill>
                  <a:schemeClr val="tx1"/>
                </a:solidFill>
              </a:rPr>
              <a:t> </a:t>
            </a:r>
            <a:r>
              <a:rPr lang="fr-CH" sz="1100" dirty="0" err="1" smtClean="0">
                <a:solidFill>
                  <a:schemeClr val="tx1"/>
                </a:solidFill>
              </a:rPr>
              <a:t>spending</a:t>
            </a:r>
            <a:r>
              <a:rPr lang="fr-CH" sz="1100" dirty="0" smtClean="0">
                <a:solidFill>
                  <a:schemeClr val="tx1"/>
                </a:solidFill>
              </a:rPr>
              <a:t>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030749" y="5238832"/>
            <a:ext cx="700" cy="2548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35146" y="5505971"/>
            <a:ext cx="697" cy="314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30280" y="4453845"/>
            <a:ext cx="1" cy="272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2105438"/>
            <a:ext cx="9875521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344744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5562305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367" y="5826610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63366" y="5826825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51112" y="185934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220" y="18695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032" y="187783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78515" y="1877831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325" y="251599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35552" y="320802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757" y="320802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569" y="319908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48144" y="319753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0580" y="393136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40882" y="393136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0994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97904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98126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4864880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2" y="5129183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5129398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32318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32540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05438"/>
            <a:ext cx="11178867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47442"/>
            <a:ext cx="11190382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63102"/>
            <a:ext cx="11178868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30582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37438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13489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1470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20817"/>
            <a:ext cx="11175185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788134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787184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683155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0138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16769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787501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35656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1400</Words>
  <Application>Microsoft Office PowerPoint</Application>
  <PresentationFormat>Grand écran</PresentationFormat>
  <Paragraphs>157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65</cp:revision>
  <cp:lastPrinted>2022-11-26T17:08:39Z</cp:lastPrinted>
  <dcterms:created xsi:type="dcterms:W3CDTF">2020-08-03T08:49:35Z</dcterms:created>
  <dcterms:modified xsi:type="dcterms:W3CDTF">2023-05-19T13:44:05Z</dcterms:modified>
</cp:coreProperties>
</file>