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304" r:id="rId5"/>
    <p:sldId id="297" r:id="rId6"/>
    <p:sldId id="298" r:id="rId7"/>
    <p:sldId id="299" r:id="rId8"/>
    <p:sldId id="302" r:id="rId9"/>
    <p:sldId id="303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Trust in government and in others, redistributive tastes.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considerations about climate change; supported climate policies.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change, 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94962" y="6092918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2345" y="6364705"/>
            <a:ext cx="9867569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Trust, 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society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Trust in government and in others, redistributive tastes.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Impacts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Climate Impacts + Climate </a:t>
            </a:r>
            <a:r>
              <a:rPr lang="en-US" sz="1200" dirty="0" smtClean="0">
                <a:solidFill>
                  <a:schemeClr val="tx1"/>
                </a:solidFill>
              </a:rPr>
              <a:t>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</p:spTree>
    <p:extLst>
      <p:ext uri="{BB962C8B-B14F-4D97-AF65-F5344CB8AC3E}">
        <p14:creationId xmlns:p14="http://schemas.microsoft.com/office/powerpoint/2010/main" val="6315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42683" y="1955767"/>
            <a:ext cx="10506633" cy="3053990"/>
            <a:chOff x="736600" y="2127609"/>
            <a:chExt cx="10506633" cy="3053990"/>
          </a:xfrm>
        </p:grpSpPr>
        <p:grpSp>
          <p:nvGrpSpPr>
            <p:cNvPr id="31" name="Group 30"/>
            <p:cNvGrpSpPr/>
            <p:nvPr/>
          </p:nvGrpSpPr>
          <p:grpSpPr>
            <a:xfrm>
              <a:off x="736600" y="2127609"/>
              <a:ext cx="10506633" cy="3053990"/>
              <a:chOff x="736600" y="2119142"/>
              <a:chExt cx="10506633" cy="305399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623" y="2119142"/>
                <a:ext cx="864348" cy="864348"/>
              </a:xfrm>
              <a:prstGeom prst="rect">
                <a:avLst/>
              </a:prstGeom>
            </p:spPr>
          </p:pic>
          <p:sp>
            <p:nvSpPr>
              <p:cNvPr id="35" name="TextBox 7"/>
              <p:cNvSpPr txBox="1"/>
              <p:nvPr/>
            </p:nvSpPr>
            <p:spPr>
              <a:xfrm>
                <a:off x="6057910" y="2362486"/>
                <a:ext cx="1422400" cy="41013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~2,000 respondents</a:t>
                </a:r>
              </a:p>
            </p:txBody>
          </p:sp>
          <p:sp>
            <p:nvSpPr>
              <p:cNvPr id="36" name="TextBox 8"/>
              <p:cNvSpPr txBox="1"/>
              <p:nvPr/>
            </p:nvSpPr>
            <p:spPr>
              <a:xfrm>
                <a:off x="736600" y="4324836"/>
                <a:ext cx="2082800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Control </a:t>
                </a:r>
              </a:p>
              <a:p>
                <a:pPr algn="ctr"/>
                <a:r>
                  <a:rPr lang="en-GB" sz="1800" dirty="0">
                    <a:solidFill>
                      <a:srgbClr val="04619A"/>
                    </a:solidFill>
                  </a:rPr>
                  <a:t>group</a:t>
                </a:r>
              </a:p>
            </p:txBody>
          </p:sp>
          <p:sp>
            <p:nvSpPr>
              <p:cNvPr id="37" name="TextBox 9"/>
              <p:cNvSpPr txBox="1"/>
              <p:nvPr/>
            </p:nvSpPr>
            <p:spPr>
              <a:xfrm>
                <a:off x="5706033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Climate 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8" name="TextBox 10"/>
              <p:cNvSpPr txBox="1"/>
              <p:nvPr/>
            </p:nvSpPr>
            <p:spPr>
              <a:xfrm>
                <a:off x="2945652" y="4324835"/>
                <a:ext cx="2531533" cy="848297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 anchor="ctr"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 smtClean="0">
                    <a:solidFill>
                      <a:srgbClr val="04619A"/>
                    </a:solidFill>
                  </a:rPr>
                  <a:t>C</a:t>
                </a:r>
                <a:r>
                  <a:rPr lang="en-GB" sz="1800" dirty="0" smtClean="0">
                    <a:solidFill>
                      <a:srgbClr val="04619A"/>
                    </a:solidFill>
                  </a:rPr>
                  <a:t>limate Impacts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sp>
            <p:nvSpPr>
              <p:cNvPr id="39" name="TextBox 11"/>
              <p:cNvSpPr txBox="1"/>
              <p:nvPr/>
            </p:nvSpPr>
            <p:spPr>
              <a:xfrm>
                <a:off x="8711700" y="4324836"/>
                <a:ext cx="2531533" cy="848296"/>
              </a:xfrm>
              <a:prstGeom prst="flowChartAlternateProcess">
                <a:avLst/>
              </a:prstGeom>
              <a:ln>
                <a:solidFill>
                  <a:srgbClr val="04619A"/>
                </a:solidFill>
              </a:ln>
            </p:spPr>
            <p:txBody>
              <a:bodyPr>
                <a:norm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  <a:p>
                <a:pPr algn="ctr"/>
                <a:r>
                  <a:rPr lang="en-GB" sz="1800" dirty="0" smtClean="0">
                    <a:solidFill>
                      <a:srgbClr val="04619A"/>
                    </a:solidFill>
                  </a:rPr>
                  <a:t>Climate + Policy</a:t>
                </a:r>
                <a:endParaRPr lang="en-GB" sz="1800" dirty="0">
                  <a:solidFill>
                    <a:srgbClr val="04619A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778000" y="3575564"/>
                <a:ext cx="8199466" cy="623088"/>
                <a:chOff x="1778000" y="3575564"/>
                <a:chExt cx="8199466" cy="623088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803400" y="3575564"/>
                  <a:ext cx="8174066" cy="623088"/>
                  <a:chOff x="1803400" y="3701747"/>
                  <a:chExt cx="8174066" cy="623088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1803400" y="3701750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4211418" y="3701749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6941417" y="3701748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9977466" y="3701747"/>
                    <a:ext cx="0" cy="623085"/>
                  </a:xfrm>
                  <a:prstGeom prst="straightConnector1">
                    <a:avLst/>
                  </a:prstGeom>
                  <a:ln w="28575">
                    <a:solidFill>
                      <a:srgbClr val="04619A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78000" y="3575564"/>
                  <a:ext cx="8188960" cy="756"/>
                </a:xfrm>
                <a:prstGeom prst="line">
                  <a:avLst/>
                </a:prstGeom>
                <a:ln w="28575">
                  <a:solidFill>
                    <a:srgbClr val="0461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5827797" y="2959675"/>
                <a:ext cx="1704" cy="615889"/>
              </a:xfrm>
              <a:prstGeom prst="line">
                <a:avLst/>
              </a:prstGeom>
              <a:ln w="28575">
                <a:solidFill>
                  <a:srgbClr val="04619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35"/>
              <p:cNvSpPr txBox="1"/>
              <p:nvPr/>
            </p:nvSpPr>
            <p:spPr>
              <a:xfrm>
                <a:off x="4798847" y="3111946"/>
                <a:ext cx="2057900" cy="31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400" i="1" dirty="0"/>
                  <a:t>Random assignment</a:t>
                </a:r>
              </a:p>
            </p:txBody>
          </p:sp>
        </p:grpSp>
        <p:sp>
          <p:nvSpPr>
            <p:cNvPr id="32" name="TextBox 42"/>
            <p:cNvSpPr txBox="1"/>
            <p:nvPr/>
          </p:nvSpPr>
          <p:spPr>
            <a:xfrm>
              <a:off x="1584729" y="3210413"/>
              <a:ext cx="792813" cy="260333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29%</a:t>
              </a:r>
              <a:endParaRPr lang="en-GB" dirty="0"/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80989" y="3208002"/>
              <a:ext cx="792807" cy="27532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 smtClean="0"/>
                <a:t>24%</a:t>
              </a:r>
              <a:endParaRPr lang="en-GB" dirty="0"/>
            </a:p>
          </p:txBody>
        </p:sp>
      </p:grpSp>
      <p:sp>
        <p:nvSpPr>
          <p:cNvPr id="21" name="TextBox 55"/>
          <p:cNvSpPr txBox="1"/>
          <p:nvPr/>
        </p:nvSpPr>
        <p:spPr>
          <a:xfrm>
            <a:off x="842683" y="5117530"/>
            <a:ext cx="2057900" cy="31070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No video information provided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5" y="5098194"/>
            <a:ext cx="734853" cy="660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28" y="5085508"/>
            <a:ext cx="1885219" cy="5871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76" y="5032950"/>
            <a:ext cx="638838" cy="5738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803" y="6064827"/>
            <a:ext cx="1640382" cy="510920"/>
          </a:xfrm>
          <a:prstGeom prst="rect">
            <a:avLst/>
          </a:prstGeom>
        </p:spPr>
      </p:pic>
      <p:sp>
        <p:nvSpPr>
          <p:cNvPr id="26" name="TextBox 62"/>
          <p:cNvSpPr txBox="1"/>
          <p:nvPr/>
        </p:nvSpPr>
        <p:spPr>
          <a:xfrm>
            <a:off x="10036861" y="5567063"/>
            <a:ext cx="442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b="1" dirty="0">
                <a:solidFill>
                  <a:srgbClr val="04619A"/>
                </a:solidFill>
                <a:latin typeface="Calibri (Body)"/>
              </a:rPr>
              <a:t>+</a:t>
            </a:r>
          </a:p>
        </p:txBody>
      </p:sp>
      <p:sp>
        <p:nvSpPr>
          <p:cNvPr id="27" name="TextBox 63"/>
          <p:cNvSpPr txBox="1"/>
          <p:nvPr/>
        </p:nvSpPr>
        <p:spPr>
          <a:xfrm>
            <a:off x="3809456" y="5119635"/>
            <a:ext cx="1837811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/>
              <a:t>Local impacts of climate change</a:t>
            </a:r>
          </a:p>
        </p:txBody>
      </p:sp>
      <p:sp>
        <p:nvSpPr>
          <p:cNvPr id="28" name="TextBox 64"/>
          <p:cNvSpPr txBox="1"/>
          <p:nvPr/>
        </p:nvSpPr>
        <p:spPr>
          <a:xfrm>
            <a:off x="5583268" y="5694741"/>
            <a:ext cx="3124606" cy="534217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Ban on combustion-car engines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Carbon tax w/ cash transfers</a:t>
            </a:r>
          </a:p>
          <a:p>
            <a:pPr marL="400500" indent="-342900">
              <a:buFont typeface="+mj-lt"/>
              <a:buAutoNum type="arabicPeriod"/>
            </a:pPr>
            <a:r>
              <a:rPr lang="en-GB" sz="1400" i="1" dirty="0"/>
              <a:t>Green infrastructure program</a:t>
            </a:r>
          </a:p>
        </p:txBody>
      </p:sp>
      <p:sp>
        <p:nvSpPr>
          <p:cNvPr id="49" name="TextBox 52"/>
          <p:cNvSpPr txBox="1"/>
          <p:nvPr/>
        </p:nvSpPr>
        <p:spPr>
          <a:xfrm>
            <a:off x="6815103" y="3050898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  <p:sp>
        <p:nvSpPr>
          <p:cNvPr id="50" name="TextBox 52"/>
          <p:cNvSpPr txBox="1"/>
          <p:nvPr/>
        </p:nvSpPr>
        <p:spPr>
          <a:xfrm>
            <a:off x="9784907" y="3038571"/>
            <a:ext cx="792807" cy="275324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24%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9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CA29E-7193-5748-A626-032B46B6E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2" y="3597973"/>
            <a:ext cx="5581812" cy="3143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9152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Carbon tax with cash transfers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3797" y="60911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Ban on combustion-engine cars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316" y="3066263"/>
            <a:ext cx="3704418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Green infrastructure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2316" y="61612"/>
            <a:ext cx="3484285" cy="479224"/>
          </a:xfrm>
          <a:prstGeom prst="flowChartAlternateProcess">
            <a:avLst/>
          </a:prstGeom>
          <a:solidFill>
            <a:srgbClr val="04619A"/>
          </a:solidFill>
          <a:ln>
            <a:solidFill>
              <a:srgbClr val="04619A"/>
            </a:solidFill>
          </a:ln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Local climate impact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6" y="658097"/>
            <a:ext cx="5080959" cy="2310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69" y="3642966"/>
            <a:ext cx="5452248" cy="30981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891" y="658097"/>
            <a:ext cx="4285611" cy="18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FD7825-9E69-384B-AADB-D1164F874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17523"/>
          <a:stretch/>
        </p:blipFill>
        <p:spPr>
          <a:xfrm>
            <a:off x="3004837" y="3154013"/>
            <a:ext cx="6099985" cy="1022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C3C0DC-B58B-4848-AB4A-D21A8C0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37" y="4362510"/>
            <a:ext cx="6338517" cy="22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DE7817-5565-224A-9221-326BB797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58" y="4241673"/>
            <a:ext cx="6074525" cy="16253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15" y="4157932"/>
            <a:ext cx="8068605" cy="16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9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012AF3-2F07-9C41-B142-1F791BFB0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1" y="4995996"/>
            <a:ext cx="5579818" cy="14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8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493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Background of respondent: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>
                <a:solidFill>
                  <a:schemeClr val="tx1"/>
                </a:solidFill>
              </a:rPr>
              <a:t>views, </a:t>
            </a:r>
            <a:r>
              <a:rPr lang="en-US" sz="1200" dirty="0" smtClean="0">
                <a:solidFill>
                  <a:schemeClr val="tx1"/>
                </a:solidFill>
              </a:rPr>
              <a:t>energy use, consumption habits.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3C31B2-E7EB-A645-8A41-7089211AE431}"/>
              </a:ext>
            </a:extLst>
          </p:cNvPr>
          <p:cNvCxnSpPr>
            <a:cxnSpLocks/>
          </p:cNvCxnSpPr>
          <p:nvPr/>
        </p:nvCxnSpPr>
        <p:spPr>
          <a:xfrm>
            <a:off x="6054830" y="495585"/>
            <a:ext cx="0" cy="23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711172"/>
            <a:ext cx="5554220" cy="48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Open-ended </a:t>
            </a:r>
            <a:r>
              <a:rPr lang="en-US" sz="1600" b="1" dirty="0" smtClean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Main considerations about climate change; supported climate policies.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45449" y="11870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465266"/>
            <a:ext cx="11175186" cy="30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Video Treatment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D9460C-94E5-2240-ACF0-59CAFA1C0CCF}"/>
              </a:ext>
            </a:extLst>
          </p:cNvPr>
          <p:cNvCxnSpPr>
            <a:cxnSpLocks/>
          </p:cNvCxnSpPr>
          <p:nvPr/>
        </p:nvCxnSpPr>
        <p:spPr>
          <a:xfrm>
            <a:off x="1831458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14D2EE-7405-9845-A648-1D735EDD6D3B}"/>
              </a:ext>
            </a:extLst>
          </p:cNvPr>
          <p:cNvCxnSpPr>
            <a:cxnSpLocks/>
          </p:cNvCxnSpPr>
          <p:nvPr/>
        </p:nvCxnSpPr>
        <p:spPr>
          <a:xfrm>
            <a:off x="4652918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9743B1-37C2-644D-9432-36B5B96E45C1}"/>
              </a:ext>
            </a:extLst>
          </p:cNvPr>
          <p:cNvCxnSpPr>
            <a:cxnSpLocks/>
          </p:cNvCxnSpPr>
          <p:nvPr/>
        </p:nvCxnSpPr>
        <p:spPr>
          <a:xfrm>
            <a:off x="7437306" y="2165818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E6044C-A6F1-5D44-BABD-BC7C527DDEDD}"/>
              </a:ext>
            </a:extLst>
          </p:cNvPr>
          <p:cNvCxnSpPr>
            <a:cxnSpLocks/>
          </p:cNvCxnSpPr>
          <p:nvPr/>
        </p:nvCxnSpPr>
        <p:spPr>
          <a:xfrm>
            <a:off x="10221696" y="2180786"/>
            <a:ext cx="0" cy="307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97279" y="2471211"/>
            <a:ext cx="9875521" cy="49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Knowledge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Factual, quantitative questions </a:t>
            </a:r>
            <a:r>
              <a:rPr lang="en-US" sz="1200" dirty="0" smtClean="0">
                <a:solidFill>
                  <a:schemeClr val="tx1"/>
                </a:solidFill>
              </a:rPr>
              <a:t>on climate dynamics, factors and impacts of climate change, footprints.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5756" y="29561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6561" y="3235862"/>
            <a:ext cx="9867569" cy="474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Attitudes towards climate change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Likelihood of climate stabilization, effects of climate </a:t>
            </a:r>
            <a:r>
              <a:rPr lang="en-US" sz="1200" dirty="0">
                <a:solidFill>
                  <a:schemeClr val="tx1"/>
                </a:solidFill>
              </a:rPr>
              <a:t>change, </a:t>
            </a:r>
            <a:r>
              <a:rPr lang="en-US" sz="1200" dirty="0" smtClean="0">
                <a:solidFill>
                  <a:schemeClr val="tx1"/>
                </a:solidFill>
              </a:rPr>
              <a:t>willingness to change own habits…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7088" y="3712822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14508" y="3999186"/>
            <a:ext cx="9867569" cy="635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Attitudes </a:t>
            </a:r>
            <a:r>
              <a:rPr lang="fr-CH" sz="1600" b="1" dirty="0" err="1" smtClean="0">
                <a:solidFill>
                  <a:schemeClr val="tx1"/>
                </a:solidFill>
              </a:rPr>
              <a:t>towards</a:t>
            </a:r>
            <a:r>
              <a:rPr lang="fr-CH" sz="1600" b="1" dirty="0" smtClean="0">
                <a:solidFill>
                  <a:schemeClr val="tx1"/>
                </a:solidFill>
              </a:rPr>
              <a:t> 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600" b="1" dirty="0" smtClean="0">
                <a:solidFill>
                  <a:schemeClr val="tx1"/>
                </a:solidFill>
              </a:rPr>
              <a:t>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Detailed</a:t>
            </a:r>
            <a:r>
              <a:rPr lang="fr-CH" sz="1200" dirty="0" smtClean="0">
                <a:solidFill>
                  <a:schemeClr val="tx1"/>
                </a:solidFill>
              </a:rPr>
              <a:t> attitudes on 3 important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ban of combustion-</a:t>
            </a:r>
            <a:r>
              <a:rPr lang="fr-CH" sz="1200" dirty="0" err="1" smtClean="0">
                <a:solidFill>
                  <a:schemeClr val="tx1"/>
                </a:solidFill>
              </a:rPr>
              <a:t>engine</a:t>
            </a:r>
            <a:r>
              <a:rPr lang="fr-CH" sz="1200" dirty="0" smtClean="0">
                <a:solidFill>
                  <a:schemeClr val="tx1"/>
                </a:solidFill>
              </a:rPr>
              <a:t> cars, green infrastructure program, </a:t>
            </a:r>
            <a:r>
              <a:rPr lang="fr-CH" sz="1200" dirty="0" err="1" smtClean="0">
                <a:solidFill>
                  <a:schemeClr val="tx1"/>
                </a:solidFill>
              </a:rPr>
              <a:t>carbon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with</a:t>
            </a:r>
            <a:r>
              <a:rPr lang="fr-CH" sz="1200" dirty="0" smtClean="0">
                <a:solidFill>
                  <a:schemeClr val="tx1"/>
                </a:solidFill>
              </a:rPr>
              <a:t> cash </a:t>
            </a:r>
            <a:r>
              <a:rPr lang="fr-CH" sz="1200" dirty="0" err="1" smtClean="0">
                <a:solidFill>
                  <a:schemeClr val="tx1"/>
                </a:solidFill>
              </a:rPr>
              <a:t>transfers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Support for </a:t>
            </a:r>
            <a:r>
              <a:rPr lang="fr-CH" sz="1200" dirty="0" err="1" smtClean="0">
                <a:solidFill>
                  <a:schemeClr val="tx1"/>
                </a:solidFill>
              </a:rPr>
              <a:t>various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climate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: taxes, standard, subsidies, </a:t>
            </a:r>
            <a:r>
              <a:rPr lang="fr-CH" sz="1200" dirty="0" err="1" smtClean="0">
                <a:solidFill>
                  <a:schemeClr val="tx1"/>
                </a:solidFill>
              </a:rPr>
              <a:t>mandatory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insulation</a:t>
            </a:r>
            <a:r>
              <a:rPr lang="fr-CH" sz="1200" dirty="0" smtClean="0">
                <a:solidFill>
                  <a:schemeClr val="tx1"/>
                </a:solidFill>
              </a:rPr>
              <a:t>, </a:t>
            </a:r>
            <a:r>
              <a:rPr lang="fr-CH" sz="1200" dirty="0" err="1" smtClean="0">
                <a:solidFill>
                  <a:schemeClr val="tx1"/>
                </a:solidFill>
              </a:rPr>
              <a:t>policies</a:t>
            </a:r>
            <a:r>
              <a:rPr lang="fr-CH" sz="1200" dirty="0" smtClean="0">
                <a:solidFill>
                  <a:schemeClr val="tx1"/>
                </a:solidFill>
              </a:rPr>
              <a:t> to </a:t>
            </a:r>
            <a:r>
              <a:rPr lang="fr-CH" sz="1200" dirty="0" err="1" smtClean="0">
                <a:solidFill>
                  <a:schemeClr val="tx1"/>
                </a:solidFill>
              </a:rPr>
              <a:t>reduce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beef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consumption</a:t>
            </a:r>
            <a:r>
              <a:rPr lang="fr-CH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76763" y="463448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31738" y="4906268"/>
            <a:ext cx="9867569" cy="461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smtClean="0">
                <a:solidFill>
                  <a:schemeClr val="tx1"/>
                </a:solidFill>
              </a:rPr>
              <a:t>International </a:t>
            </a:r>
            <a:r>
              <a:rPr lang="fr-CH" sz="1600" b="1" dirty="0" err="1" smtClean="0">
                <a:solidFill>
                  <a:schemeClr val="tx1"/>
                </a:solidFill>
              </a:rPr>
              <a:t>policies</a:t>
            </a:r>
            <a:r>
              <a:rPr lang="fr-CH" sz="1600" b="1" dirty="0" smtClean="0">
                <a:solidFill>
                  <a:schemeClr val="tx1"/>
                </a:solidFill>
              </a:rPr>
              <a:t> and </a:t>
            </a:r>
            <a:r>
              <a:rPr lang="fr-CH" sz="1600" b="1" dirty="0" err="1" smtClean="0">
                <a:solidFill>
                  <a:schemeClr val="tx1"/>
                </a:solidFill>
              </a:rPr>
              <a:t>burden</a:t>
            </a:r>
            <a:r>
              <a:rPr lang="fr-CH" sz="1600" b="1" dirty="0" smtClean="0">
                <a:solidFill>
                  <a:schemeClr val="tx1"/>
                </a:solidFill>
              </a:rPr>
              <a:t>-sharing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Fairness assessment of possible burden-sharing principles, support for global policies.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740714-574C-A041-9A34-06D95B6DE67D}"/>
              </a:ext>
            </a:extLst>
          </p:cNvPr>
          <p:cNvCxnSpPr>
            <a:cxnSpLocks/>
          </p:cNvCxnSpPr>
          <p:nvPr/>
        </p:nvCxnSpPr>
        <p:spPr>
          <a:xfrm>
            <a:off x="6085011" y="5368021"/>
            <a:ext cx="0" cy="27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41020" y="5639808"/>
            <a:ext cx="9867569" cy="442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>
                <a:solidFill>
                  <a:schemeClr val="tx1"/>
                </a:solidFill>
              </a:rPr>
              <a:t>Willingness</a:t>
            </a:r>
            <a:r>
              <a:rPr lang="fr-CH" sz="1600" b="1" dirty="0">
                <a:solidFill>
                  <a:schemeClr val="tx1"/>
                </a:solidFill>
              </a:rPr>
              <a:t> </a:t>
            </a:r>
            <a:r>
              <a:rPr lang="fr-CH" sz="1600" b="1" dirty="0" smtClean="0">
                <a:solidFill>
                  <a:schemeClr val="tx1"/>
                </a:solidFill>
              </a:rPr>
              <a:t>To </a:t>
            </a:r>
            <a:r>
              <a:rPr lang="fr-CH" sz="1600" b="1" dirty="0" err="1" smtClean="0">
                <a:solidFill>
                  <a:schemeClr val="tx1"/>
                </a:solidFill>
              </a:rPr>
              <a:t>Pay</a:t>
            </a:r>
            <a:r>
              <a:rPr lang="fr-CH" sz="1600" b="1" dirty="0">
                <a:solidFill>
                  <a:schemeClr val="tx1"/>
                </a:solidFill>
              </a:rPr>
              <a:t>, real </a:t>
            </a:r>
            <a:r>
              <a:rPr lang="fr-CH" sz="1600" b="1" dirty="0" err="1">
                <a:solidFill>
                  <a:schemeClr val="tx1"/>
                </a:solidFill>
              </a:rPr>
              <a:t>stake</a:t>
            </a:r>
            <a:r>
              <a:rPr lang="fr-CH" sz="1600" b="1" dirty="0">
                <a:solidFill>
                  <a:schemeClr val="tx1"/>
                </a:solidFill>
              </a:rPr>
              <a:t> questions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WTP (Yes/No on randomly drawn yearly contribution), share donated to reforestation if respondent wins $100 lottery, petition.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81318" y="1854741"/>
            <a:ext cx="2743200" cy="303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 err="1" smtClean="0">
                <a:solidFill>
                  <a:schemeClr val="tx1"/>
                </a:solidFill>
              </a:rPr>
              <a:t>Climate</a:t>
            </a:r>
            <a:r>
              <a:rPr lang="fr-CH" sz="1200" b="1" dirty="0" smtClean="0">
                <a:solidFill>
                  <a:schemeClr val="tx1"/>
                </a:solidFill>
              </a:rPr>
              <a:t>: </a:t>
            </a:r>
            <a:r>
              <a:rPr lang="fr-CH" sz="1200" dirty="0" smtClean="0">
                <a:solidFill>
                  <a:schemeClr val="tx1"/>
                </a:solidFill>
              </a:rPr>
              <a:t>local impacts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09233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Climate Policy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info on 3 </a:t>
            </a:r>
            <a:r>
              <a:rPr lang="en-US" sz="1200" dirty="0" smtClean="0">
                <a:solidFill>
                  <a:schemeClr val="tx1"/>
                </a:solidFill>
              </a:rPr>
              <a:t>policies</a:t>
            </a:r>
            <a:r>
              <a:rPr lang="en-US" sz="1200" b="1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8903358" y="1848556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Both</a:t>
            </a:r>
            <a:r>
              <a:rPr lang="en-US" sz="1200" b="1" dirty="0" smtClean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Climate Impacts + Climate Policy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4C8141-B909-4D41-8910-35C6CB116485}"/>
              </a:ext>
            </a:extLst>
          </p:cNvPr>
          <p:cNvSpPr/>
          <p:nvPr/>
        </p:nvSpPr>
        <p:spPr>
          <a:xfrm>
            <a:off x="459858" y="1856518"/>
            <a:ext cx="2743200" cy="30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 Video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Adrien Fabre</cp:lastModifiedBy>
  <cp:revision>33</cp:revision>
  <dcterms:created xsi:type="dcterms:W3CDTF">2020-08-03T08:49:35Z</dcterms:created>
  <dcterms:modified xsi:type="dcterms:W3CDTF">2021-11-24T10:55:47Z</dcterms:modified>
</cp:coreProperties>
</file>