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682" r:id="rId5"/>
    <p:sldMasterId id="2147483686" r:id="rId6"/>
    <p:sldMasterId id="2147483694" r:id="rId7"/>
  </p:sldMasterIdLst>
  <p:notesMasterIdLst>
    <p:notesMasterId r:id="rId18"/>
  </p:notesMasterIdLst>
  <p:sldIdLst>
    <p:sldId id="256" r:id="rId8"/>
    <p:sldId id="327" r:id="rId9"/>
    <p:sldId id="329" r:id="rId10"/>
    <p:sldId id="330" r:id="rId11"/>
    <p:sldId id="332" r:id="rId12"/>
    <p:sldId id="333" r:id="rId13"/>
    <p:sldId id="331" r:id="rId14"/>
    <p:sldId id="334" r:id="rId15"/>
    <p:sldId id="335" r:id="rId16"/>
    <p:sldId id="33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USE Tobias, ENV/EEI" initials="KTE" lastIdx="1" clrIdx="0">
    <p:extLst>
      <p:ext uri="{19B8F6BF-5375-455C-9EA6-DF929625EA0E}">
        <p15:presenceInfo xmlns:p15="http://schemas.microsoft.com/office/powerpoint/2012/main" userId="S-1-5-21-2146598497-832928401-1254845835-240018" providerId="AD"/>
      </p:ext>
    </p:extLst>
  </p:cmAuthor>
  <p:cmAuthor id="2" name="Fabre  Adrien" initials="FA" lastIdx="11" clrIdx="1">
    <p:extLst>
      <p:ext uri="{19B8F6BF-5375-455C-9EA6-DF929625EA0E}">
        <p15:presenceInfo xmlns:p15="http://schemas.microsoft.com/office/powerpoint/2012/main" userId="S-1-5-21-2025429265-764733703-1417001333-566182" providerId="AD"/>
      </p:ext>
    </p:extLst>
  </p:cmAuthor>
  <p:cmAuthor id="3" name="SANCHEZ CHICO, Ana" initials="ASC" lastIdx="25" clrIdx="2">
    <p:extLst>
      <p:ext uri="{19B8F6BF-5375-455C-9EA6-DF929625EA0E}">
        <p15:presenceInfo xmlns:p15="http://schemas.microsoft.com/office/powerpoint/2012/main" userId="SANCHEZ CHICO, 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19A"/>
    <a:srgbClr val="95C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 autoAdjust="0"/>
    <p:restoredTop sz="65352" autoAdjust="0"/>
  </p:normalViewPr>
  <p:slideViewPr>
    <p:cSldViewPr snapToGrid="0">
      <p:cViewPr varScale="1">
        <p:scale>
          <a:sx n="45" d="100"/>
          <a:sy n="45" d="100"/>
        </p:scale>
        <p:origin x="1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7BE1C-B277-4E0F-A19C-0C392F043CE1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485BA-0084-456A-94D1-516736826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7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600" indent="0">
              <a:buNone/>
            </a:pPr>
            <a:r>
              <a:rPr lang="en-US" sz="1200" b="1" u="sng" dirty="0" smtClean="0">
                <a:solidFill>
                  <a:srgbClr val="04619A"/>
                </a:solidFill>
                <a:latin typeface="Calibri (Body)"/>
              </a:rPr>
              <a:t>Motivation:</a:t>
            </a:r>
            <a:r>
              <a:rPr lang="en-US" sz="1200" b="1" u="sng" baseline="0" dirty="0" smtClean="0">
                <a:solidFill>
                  <a:srgbClr val="04619A"/>
                </a:solidFill>
                <a:latin typeface="Calibri (Body)"/>
              </a:rPr>
              <a:t>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4619A"/>
                </a:solidFill>
                <a:latin typeface="Calibri (Body)"/>
              </a:rPr>
              <a:t>Policies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to address climate change have been </a:t>
            </a:r>
            <a:r>
              <a:rPr lang="en-US" b="1" dirty="0" smtClean="0">
                <a:solidFill>
                  <a:srgbClr val="04619A"/>
                </a:solidFill>
                <a:latin typeface="Calibri (Body)"/>
              </a:rPr>
              <a:t>difficult to implement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4619A"/>
                </a:solidFill>
                <a:latin typeface="Calibri (Body)"/>
              </a:rPr>
              <a:t>The political economy and public acceptability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needs to play an important role in the design of climate policies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4619A"/>
                </a:solidFill>
                <a:latin typeface="Calibri (Body)"/>
              </a:rPr>
              <a:t>Resistance to climate change mitigation action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arises largely from: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Legitimate concerns about </a:t>
            </a:r>
            <a:r>
              <a:rPr lang="en-US" b="1" dirty="0" smtClean="0">
                <a:solidFill>
                  <a:srgbClr val="04619A"/>
                </a:solidFill>
                <a:latin typeface="Calibri (Body)"/>
              </a:rPr>
              <a:t>distributional and lifestyle impacts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4619A"/>
                </a:solidFill>
                <a:latin typeface="Calibri (Body)"/>
              </a:rPr>
              <a:t>Misconceptions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about the impacts of climate change and the effects of climate policies on the economy and the environment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4619A"/>
                </a:solidFill>
                <a:latin typeface="Calibri (Body)"/>
              </a:rPr>
              <a:t>Addressing concerns and misconceptions may be difficult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, as they are influenced by personal attributes, country specificities and political views</a:t>
            </a:r>
          </a:p>
          <a:p>
            <a:pPr marL="57600" indent="0">
              <a:buNone/>
            </a:pPr>
            <a:endParaRPr lang="en-US" sz="1200" b="1" dirty="0" smtClean="0">
              <a:solidFill>
                <a:srgbClr val="04619A"/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1200" b="1" u="sng" dirty="0" smtClean="0">
                <a:solidFill>
                  <a:srgbClr val="04619A"/>
                </a:solidFill>
                <a:latin typeface="Calibri (Body)"/>
              </a:rPr>
              <a:t>Limitations</a:t>
            </a:r>
            <a:r>
              <a:rPr lang="en-US" sz="1200" b="1" u="sng" baseline="0" dirty="0" smtClean="0">
                <a:solidFill>
                  <a:srgbClr val="04619A"/>
                </a:solidFill>
                <a:latin typeface="Calibri (Body)"/>
              </a:rPr>
              <a:t> of existing research: </a:t>
            </a:r>
            <a:endParaRPr lang="en-US" sz="1200" b="1" u="sng" dirty="0" smtClean="0">
              <a:solidFill>
                <a:srgbClr val="04619A"/>
              </a:solidFill>
              <a:latin typeface="Calibri (Body)"/>
            </a:endParaRP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rgbClr val="04619A"/>
                </a:solidFill>
                <a:latin typeface="Calibri (Body)"/>
              </a:rPr>
              <a:t>Scope is narrow: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typically limited to a single (developed) country, focus on carbon pricing, and international surveys include only very general questions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For reviews of the surveys, see: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Carattini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et al. 2018,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Drews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and van den Bergh, 2016</a:t>
            </a: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rgbClr val="04619A"/>
                </a:solidFill>
                <a:latin typeface="Calibri (Body)"/>
              </a:rPr>
              <a:t>Evidence is mainly descriptive</a:t>
            </a:r>
            <a:r>
              <a:rPr lang="en-US" sz="2800" dirty="0" smtClean="0">
                <a:solidFill>
                  <a:srgbClr val="04619A"/>
                </a:solidFill>
                <a:latin typeface="Calibri (Body)"/>
              </a:rPr>
              <a:t>: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cross-country evidence remains largely descriptive.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The effectiveness of information provision and the willingness to update perceptions and beliefs following new information remains unclear</a:t>
            </a: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rgbClr val="04619A"/>
                </a:solidFill>
                <a:latin typeface="Calibri (Body)"/>
              </a:rPr>
              <a:t>Comparability is limited: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it is difficult to know if differences in people’s perceptions and preferences are driven by individual survey characteristics (e.g. format and phrasing) or by true cross-country differences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Studies on willingness to support climate policies usually </a:t>
            </a:r>
            <a:r>
              <a:rPr lang="en-US" sz="2800" b="1" dirty="0" smtClean="0">
                <a:solidFill>
                  <a:srgbClr val="04619A"/>
                </a:solidFill>
                <a:latin typeface="Calibri (Body)"/>
              </a:rPr>
              <a:t>do not offer an incentive relying on an actual payment and tangible actions</a:t>
            </a:r>
          </a:p>
          <a:p>
            <a:pPr marL="57600" indent="0">
              <a:buNone/>
            </a:pPr>
            <a:endParaRPr lang="en-US" sz="1200" b="1" dirty="0" smtClean="0">
              <a:solidFill>
                <a:srgbClr val="04619A"/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1200" b="1" u="sng" dirty="0" smtClean="0">
                <a:solidFill>
                  <a:srgbClr val="04619A"/>
                </a:solidFill>
                <a:latin typeface="Calibri (Body)"/>
              </a:rPr>
              <a:t>Main research questions:</a:t>
            </a:r>
          </a:p>
          <a:p>
            <a:pPr marL="514800" lvl="1" indent="0">
              <a:buNone/>
            </a:pPr>
            <a:r>
              <a:rPr lang="en-US" sz="1200" b="1" dirty="0" smtClean="0">
                <a:solidFill>
                  <a:srgbClr val="04619A"/>
                </a:solidFill>
                <a:latin typeface="Calibri (Body)"/>
              </a:rPr>
              <a:t>Drivers of policy support: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reveal how social attitudes, values, and perceptions drive support or opposition for climate policies</a:t>
            </a:r>
          </a:p>
          <a:p>
            <a:pPr marL="514800" lvl="1" indent="0">
              <a:buNone/>
            </a:pPr>
            <a:r>
              <a:rPr lang="en-US" sz="1200" b="1" dirty="0" smtClean="0">
                <a:solidFill>
                  <a:srgbClr val="04619A"/>
                </a:solidFill>
                <a:latin typeface="Calibri (Body)"/>
              </a:rPr>
              <a:t>Cross-country comparisons: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analyze how social preferences on climate change mitigation policies differ between countries</a:t>
            </a:r>
          </a:p>
          <a:p>
            <a:pPr marL="514800" lvl="1" indent="0">
              <a:buNone/>
            </a:pPr>
            <a:r>
              <a:rPr lang="en-US" sz="1200" b="1" dirty="0" smtClean="0">
                <a:solidFill>
                  <a:srgbClr val="04619A"/>
                </a:solidFill>
                <a:latin typeface="Calibri (Body)"/>
              </a:rPr>
              <a:t>Effects of targeted information: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understand how perceptions may change after receiving new information on the effects of policies/climate change (in a video format) and how it translates into beliefs and support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85BA-0084-456A-94D1-5167368269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39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E485BA-0084-456A-94D1-51673682692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20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E485BA-0084-456A-94D1-51673682692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35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E485BA-0084-456A-94D1-51673682692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94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E485BA-0084-456A-94D1-51673682692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2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E485BA-0084-456A-94D1-51673682692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62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A45CE-8C35-8143-B5D5-1E5D5F1BBB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091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E485BA-0084-456A-94D1-51673682692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F195D6-6B6E-9A4C-908F-4EFF0E30DF7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239D1-5297-D644-8F65-81905D4C4214}"/>
              </a:ext>
            </a:extLst>
          </p:cNvPr>
          <p:cNvSpPr/>
          <p:nvPr userDrawn="1"/>
        </p:nvSpPr>
        <p:spPr>
          <a:xfrm>
            <a:off x="2552698" y="1777345"/>
            <a:ext cx="7086602" cy="31278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2996-23AC-A842-9581-2D26F4AA8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653921"/>
            <a:ext cx="7086601" cy="12109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8B8F228B-592A-C642-983F-58A5AD894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0207" y="4344568"/>
            <a:ext cx="1073150" cy="1187450"/>
          </a:xfrm>
          <a:prstGeom prst="rect">
            <a:avLst/>
          </a:prstGeom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D4653643-C00A-C14E-94CD-01698F4801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289" y="217432"/>
            <a:ext cx="1943842" cy="597577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BC12C03A-ACAC-9442-80FC-CD095504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1777345"/>
            <a:ext cx="7086601" cy="18104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1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8314C-FBFA-0C40-BD35-3E949A700E26}"/>
              </a:ext>
            </a:extLst>
          </p:cNvPr>
          <p:cNvCxnSpPr>
            <a:cxnSpLocks/>
          </p:cNvCxnSpPr>
          <p:nvPr userDrawn="1"/>
        </p:nvCxnSpPr>
        <p:spPr>
          <a:xfrm>
            <a:off x="558875" y="1058418"/>
            <a:ext cx="0" cy="579958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AD6357-6758-4E47-AB4C-14E165BCB698}"/>
              </a:ext>
            </a:extLst>
          </p:cNvPr>
          <p:cNvSpPr/>
          <p:nvPr userDrawn="1"/>
        </p:nvSpPr>
        <p:spPr>
          <a:xfrm>
            <a:off x="0" y="745435"/>
            <a:ext cx="12192000" cy="52992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E2330EA-86A1-2F4D-82AC-D056801E9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8850" y="5670550"/>
            <a:ext cx="1073150" cy="11874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689B2-E807-AA42-93BA-B738CD043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6644" y="2355574"/>
            <a:ext cx="10018712" cy="825016"/>
          </a:xfrm>
        </p:spPr>
        <p:txBody>
          <a:bodyPr/>
          <a:lstStyle>
            <a:lvl1pPr algn="ctr">
              <a:defRPr sz="3600" i="1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E3F3-A8B7-FD40-A6DC-501ABEC04D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7438" y="3181350"/>
            <a:ext cx="10031412" cy="123190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97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D6357-6758-4E47-AB4C-14E165BCB698}"/>
              </a:ext>
            </a:extLst>
          </p:cNvPr>
          <p:cNvSpPr/>
          <p:nvPr userDrawn="1"/>
        </p:nvSpPr>
        <p:spPr>
          <a:xfrm>
            <a:off x="0" y="1222525"/>
            <a:ext cx="12192000" cy="4741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E2330EA-86A1-2F4D-82AC-D056801E9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10" name="Title 19">
            <a:extLst>
              <a:ext uri="{FF2B5EF4-FFF2-40B4-BE49-F238E27FC236}">
                <a16:creationId xmlns:a16="http://schemas.microsoft.com/office/drawing/2014/main" id="{B0382315-D15E-2644-BA46-1785CFAA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7" y="6524547"/>
            <a:ext cx="95063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0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5963822"/>
            <a:ext cx="12192000" cy="894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0264" y="6068874"/>
            <a:ext cx="372717" cy="365125"/>
          </a:xfrm>
        </p:spPr>
        <p:txBody>
          <a:bodyPr/>
          <a:lstStyle/>
          <a:p>
            <a:fld id="{920B2743-D6F2-2641-A819-1C27F8D99F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9">
            <a:extLst>
              <a:ext uri="{FF2B5EF4-FFF2-40B4-BE49-F238E27FC236}">
                <a16:creationId xmlns:a16="http://schemas.microsoft.com/office/drawing/2014/main" id="{76ACB087-7968-B34F-9FE4-1786FE8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0" y="6543470"/>
            <a:ext cx="92340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8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5963822"/>
            <a:ext cx="12192000" cy="894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2651" y="6071084"/>
            <a:ext cx="372717" cy="365125"/>
          </a:xfrm>
        </p:spPr>
        <p:txBody>
          <a:bodyPr/>
          <a:lstStyle/>
          <a:p>
            <a:fld id="{920B2743-D6F2-2641-A819-1C27F8D99FC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8D95-17CB-0B4D-B46D-A16AC964D0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0975" y="119063"/>
            <a:ext cx="11825288" cy="563562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2E8585-1727-7544-8D80-23F3CF3575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975" y="5378789"/>
            <a:ext cx="10771188" cy="536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0" y="6543470"/>
            <a:ext cx="92340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0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5963822"/>
            <a:ext cx="12192000" cy="894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2651" y="6090615"/>
            <a:ext cx="372717" cy="365125"/>
          </a:xfrm>
        </p:spPr>
        <p:txBody>
          <a:bodyPr/>
          <a:lstStyle/>
          <a:p>
            <a:fld id="{920B2743-D6F2-2641-A819-1C27F8D99F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9">
            <a:extLst>
              <a:ext uri="{FF2B5EF4-FFF2-40B4-BE49-F238E27FC236}">
                <a16:creationId xmlns:a16="http://schemas.microsoft.com/office/drawing/2014/main" id="{76ACB087-7968-B34F-9FE4-1786FE8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0B7E-9C97-7342-BEB4-A75622D7D1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375" y="993775"/>
            <a:ext cx="7600950" cy="46513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F4E05D-A95C-404A-A043-B871FCB7A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89913" y="993775"/>
            <a:ext cx="3865562" cy="46513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0" y="6543470"/>
            <a:ext cx="92340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8314C-FBFA-0C40-BD35-3E949A700E26}"/>
              </a:ext>
            </a:extLst>
          </p:cNvPr>
          <p:cNvCxnSpPr>
            <a:cxnSpLocks/>
          </p:cNvCxnSpPr>
          <p:nvPr userDrawn="1"/>
        </p:nvCxnSpPr>
        <p:spPr>
          <a:xfrm>
            <a:off x="558875" y="1058418"/>
            <a:ext cx="0" cy="579958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AD6357-6758-4E47-AB4C-14E165BCB698}"/>
              </a:ext>
            </a:extLst>
          </p:cNvPr>
          <p:cNvSpPr/>
          <p:nvPr userDrawn="1"/>
        </p:nvSpPr>
        <p:spPr>
          <a:xfrm>
            <a:off x="0" y="745435"/>
            <a:ext cx="12192000" cy="52992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E2330EA-86A1-2F4D-82AC-D056801E9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8850" y="5670550"/>
            <a:ext cx="1073150" cy="118745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33A71AE-BF5F-C34B-BB6F-DD4443FA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A1E2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A1E2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689B2-E807-AA42-93BA-B738CD043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6644" y="2355574"/>
            <a:ext cx="10018712" cy="825016"/>
          </a:xfrm>
        </p:spPr>
        <p:txBody>
          <a:bodyPr/>
          <a:lstStyle>
            <a:lvl1pPr algn="ctr">
              <a:defRPr sz="3600" i="1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52D29764-081A-A34A-9C72-66068FB13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9721" y="642884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Noto Sans Disp" panose="020B0502040504020204" pitchFamily="34" charset="0"/>
                <a:ea typeface="Noto Sans Disp" panose="020B0502040504020204" pitchFamily="34" charset="0"/>
                <a:cs typeface="Noto Sans Disp" panose="020B050204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A1E2C"/>
                </a:solidFill>
                <a:effectLst/>
                <a:uLnTx/>
                <a:uFillTx/>
                <a:latin typeface="Noto Sans Disp" panose="020B0502040504020204" pitchFamily="34" charset="0"/>
              </a:rPr>
              <a:t>Presentation Title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E3F3-A8B7-FD40-A6DC-501ABEC04D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7438" y="3181350"/>
            <a:ext cx="10031412" cy="123190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79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D6357-6758-4E47-AB4C-14E165BCB698}"/>
              </a:ext>
            </a:extLst>
          </p:cNvPr>
          <p:cNvSpPr/>
          <p:nvPr userDrawn="1"/>
        </p:nvSpPr>
        <p:spPr>
          <a:xfrm>
            <a:off x="0" y="1222525"/>
            <a:ext cx="12192000" cy="50430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E2330EA-86A1-2F4D-82AC-D056801E9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33A71AE-BF5F-C34B-BB6F-DD4443FA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A1E2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A1E2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06AFC9D-0688-B645-8553-CC5C6B1D4C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0744" y="6543115"/>
            <a:ext cx="943253" cy="227510"/>
          </a:xfrm>
          <a:prstGeom prst="rect">
            <a:avLst/>
          </a:prstGeom>
        </p:spPr>
      </p:pic>
      <p:sp>
        <p:nvSpPr>
          <p:cNvPr id="10" name="Title 19">
            <a:extLst>
              <a:ext uri="{FF2B5EF4-FFF2-40B4-BE49-F238E27FC236}">
                <a16:creationId xmlns:a16="http://schemas.microsoft.com/office/drawing/2014/main" id="{B0382315-D15E-2644-BA46-1785CFAA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>
            <a:lvl1pPr>
              <a:defRPr>
                <a:solidFill>
                  <a:srgbClr val="04619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18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5963822"/>
            <a:ext cx="12192000" cy="894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6062" y="6181420"/>
            <a:ext cx="372717" cy="365125"/>
          </a:xfrm>
        </p:spPr>
        <p:txBody>
          <a:bodyPr/>
          <a:lstStyle>
            <a:lvl1pPr>
              <a:defRPr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C0A124-AF38-9148-9D80-0161447D7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622" y="6543115"/>
            <a:ext cx="919721" cy="227510"/>
          </a:xfrm>
          <a:prstGeom prst="rect">
            <a:avLst/>
          </a:prstGeom>
        </p:spPr>
      </p:pic>
      <p:sp>
        <p:nvSpPr>
          <p:cNvPr id="11" name="Title 19">
            <a:extLst>
              <a:ext uri="{FF2B5EF4-FFF2-40B4-BE49-F238E27FC236}">
                <a16:creationId xmlns:a16="http://schemas.microsoft.com/office/drawing/2014/main" id="{76ACB087-7968-B34F-9FE4-1786FE8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6469063"/>
            <a:ext cx="12192000" cy="388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822225" y="6503183"/>
            <a:ext cx="372717" cy="365125"/>
          </a:xfrm>
        </p:spPr>
        <p:txBody>
          <a:bodyPr/>
          <a:lstStyle>
            <a:lvl1pPr>
              <a:defRPr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C0A124-AF38-9148-9D80-0161447D78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622" y="6543115"/>
            <a:ext cx="919721" cy="2275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8D95-17CB-0B4D-B46D-A16AC964D0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0975" y="119063"/>
            <a:ext cx="11825288" cy="563562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2E8585-1727-7544-8D80-23F3CF3575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975" y="5843588"/>
            <a:ext cx="10771188" cy="536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3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5963822"/>
            <a:ext cx="12192000" cy="894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32" y="6158560"/>
            <a:ext cx="372717" cy="365125"/>
          </a:xfrm>
        </p:spPr>
        <p:txBody>
          <a:bodyPr/>
          <a:lstStyle>
            <a:lvl1pPr>
              <a:defRPr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C0A124-AF38-9148-9D80-0161447D7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622" y="6543115"/>
            <a:ext cx="919721" cy="227510"/>
          </a:xfrm>
          <a:prstGeom prst="rect">
            <a:avLst/>
          </a:prstGeom>
        </p:spPr>
      </p:pic>
      <p:sp>
        <p:nvSpPr>
          <p:cNvPr id="11" name="Title 19">
            <a:extLst>
              <a:ext uri="{FF2B5EF4-FFF2-40B4-BE49-F238E27FC236}">
                <a16:creationId xmlns:a16="http://schemas.microsoft.com/office/drawing/2014/main" id="{76ACB087-7968-B34F-9FE4-1786FE8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64" y="365126"/>
            <a:ext cx="8720270" cy="381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0B7E-9C97-7342-BEB4-A75622D7D1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375" y="993775"/>
            <a:ext cx="7600950" cy="52784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F4E05D-A95C-404A-A043-B871FCB7A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89913" y="993775"/>
            <a:ext cx="3865562" cy="46513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42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9F195D6-6B6E-9A4C-908F-4EFF0E30DF7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461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E239D1-5297-D644-8F65-81905D4C4214}"/>
              </a:ext>
            </a:extLst>
          </p:cNvPr>
          <p:cNvSpPr/>
          <p:nvPr userDrawn="1"/>
        </p:nvSpPr>
        <p:spPr>
          <a:xfrm>
            <a:off x="2552698" y="1777345"/>
            <a:ext cx="7086602" cy="3127892"/>
          </a:xfrm>
          <a:prstGeom prst="rect">
            <a:avLst/>
          </a:prstGeom>
          <a:solidFill>
            <a:srgbClr val="95CC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8B8F228B-592A-C642-983F-58A5AD894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0207" y="4344568"/>
            <a:ext cx="1073150" cy="1187450"/>
          </a:xfrm>
          <a:prstGeom prst="rect">
            <a:avLst/>
          </a:prstGeom>
        </p:spPr>
      </p:pic>
      <p:pic>
        <p:nvPicPr>
          <p:cNvPr id="27" name="Picture 26" descr="A picture containing logo&#10;&#10;Description automatically generated">
            <a:extLst>
              <a:ext uri="{FF2B5EF4-FFF2-40B4-BE49-F238E27FC236}">
                <a16:creationId xmlns:a16="http://schemas.microsoft.com/office/drawing/2014/main" id="{D4653643-C00A-C14E-94CD-01698F4801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289" y="217432"/>
            <a:ext cx="1943842" cy="5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4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C9A931-D2A2-0442-8A8B-3C9FBE512F3D}"/>
              </a:ext>
            </a:extLst>
          </p:cNvPr>
          <p:cNvSpPr/>
          <p:nvPr userDrawn="1"/>
        </p:nvSpPr>
        <p:spPr>
          <a:xfrm>
            <a:off x="0" y="6482932"/>
            <a:ext cx="12192000" cy="375067"/>
          </a:xfrm>
          <a:prstGeom prst="rect">
            <a:avLst/>
          </a:prstGeom>
          <a:solidFill>
            <a:srgbClr val="0461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FC8D95-17CB-0B4D-B46D-A16AC964D02D}"/>
              </a:ext>
            </a:extLst>
          </p:cNvPr>
          <p:cNvSpPr txBox="1">
            <a:spLocks/>
          </p:cNvSpPr>
          <p:nvPr userDrawn="1"/>
        </p:nvSpPr>
        <p:spPr>
          <a:xfrm>
            <a:off x="180975" y="119063"/>
            <a:ext cx="11825288" cy="563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Noto Sans Disp" panose="020B050204050402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Noto Sans Disp" panose="020B050204050402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Noto Sans Disp" panose="020B050204050402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Noto Sans Disp" panose="020B050204050402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1E2C"/>
              </a:solidFill>
              <a:effectLst/>
              <a:uLnTx/>
              <a:uFillTx/>
              <a:latin typeface="Lato" panose="020F0502020204030203" pitchFamily="34" charset="0"/>
            </a:endParaRP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C0A124-AF38-9148-9D80-0161447D7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622" y="6543115"/>
            <a:ext cx="919721" cy="227510"/>
          </a:xfrm>
          <a:prstGeom prst="rect">
            <a:avLst/>
          </a:prstGeom>
        </p:spPr>
      </p:pic>
      <p:sp>
        <p:nvSpPr>
          <p:cNvPr id="16" name="Slide Number Placeholder 35">
            <a:extLst>
              <a:ext uri="{FF2B5EF4-FFF2-40B4-BE49-F238E27FC236}">
                <a16:creationId xmlns:a16="http://schemas.microsoft.com/office/drawing/2014/main" id="{4235ED64-AC31-1248-BEF8-712AE0DBAD62}"/>
              </a:ext>
            </a:extLst>
          </p:cNvPr>
          <p:cNvSpPr txBox="1">
            <a:spLocks/>
          </p:cNvSpPr>
          <p:nvPr userDrawn="1"/>
        </p:nvSpPr>
        <p:spPr>
          <a:xfrm>
            <a:off x="11764433" y="6595533"/>
            <a:ext cx="430509" cy="27277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20B2743-D6F2-2641-A819-1C27F8D99FCC}" type="slidenum">
              <a:rPr lang="en-US" sz="120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167AF48-F01F-D74B-8C0A-3D42319CE3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3893" y="5963822"/>
            <a:ext cx="808107" cy="8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AD6357-6758-4E47-AB4C-14E165BCB698}"/>
              </a:ext>
            </a:extLst>
          </p:cNvPr>
          <p:cNvSpPr/>
          <p:nvPr userDrawn="1"/>
        </p:nvSpPr>
        <p:spPr>
          <a:xfrm>
            <a:off x="0" y="745435"/>
            <a:ext cx="12192000" cy="5299229"/>
          </a:xfrm>
          <a:prstGeom prst="rect">
            <a:avLst/>
          </a:prstGeom>
          <a:solidFill>
            <a:srgbClr val="0461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E2330EA-86A1-2F4D-82AC-D056801E9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8850" y="5670550"/>
            <a:ext cx="1073150" cy="1187450"/>
          </a:xfrm>
          <a:prstGeom prst="rect">
            <a:avLst/>
          </a:prstGeom>
        </p:spPr>
      </p:pic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B33A71AE-BF5F-C34B-BB6F-DD4443FA0490}"/>
              </a:ext>
            </a:extLst>
          </p:cNvPr>
          <p:cNvSpPr txBox="1">
            <a:spLocks/>
          </p:cNvSpPr>
          <p:nvPr userDrawn="1"/>
        </p:nvSpPr>
        <p:spPr>
          <a:xfrm>
            <a:off x="5909642" y="6455740"/>
            <a:ext cx="372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A1E2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A1E2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3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BC642-7B78-684E-9576-844179F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325B1-AD86-F442-BB83-7D030C00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90BD-3924-3A43-847A-93E618CD3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9642" y="6455740"/>
            <a:ext cx="372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4715B7-704B-5F47-A206-E784C487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24" y="64557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9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4619A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FDC90BD-3924-3A43-847A-93E618CD31CD}"/>
              </a:ext>
            </a:extLst>
          </p:cNvPr>
          <p:cNvSpPr txBox="1">
            <a:spLocks/>
          </p:cNvSpPr>
          <p:nvPr userDrawn="1"/>
        </p:nvSpPr>
        <p:spPr>
          <a:xfrm>
            <a:off x="5909642" y="6455740"/>
            <a:ext cx="372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5A4715B7-704B-5F47-A206-E784C487452B}"/>
              </a:ext>
            </a:extLst>
          </p:cNvPr>
          <p:cNvSpPr txBox="1">
            <a:spLocks/>
          </p:cNvSpPr>
          <p:nvPr userDrawn="1"/>
        </p:nvSpPr>
        <p:spPr>
          <a:xfrm>
            <a:off x="273424" y="64557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rtl="0" eaLnBrk="1" latinLnBrk="0" hangingPunct="1">
        <a:spcBef>
          <a:spcPts val="768"/>
        </a:spcBef>
        <a:buClr>
          <a:schemeClr val="tx1"/>
        </a:buClr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latinLnBrk="0" hangingPunct="1">
        <a:spcBef>
          <a:spcPts val="672"/>
        </a:spcBef>
        <a:buClr>
          <a:schemeClr val="tx1"/>
        </a:buClr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rtl="0" eaLnBrk="1" latinLnBrk="0" hangingPunct="1">
        <a:spcBef>
          <a:spcPts val="576"/>
        </a:spcBef>
        <a:buClr>
          <a:schemeClr val="tx1"/>
        </a:buClr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BC642-7B78-684E-9576-844179F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325B1-AD86-F442-BB83-7D030C00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90BD-3924-3A43-847A-93E618CD3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9642" y="6455740"/>
            <a:ext cx="372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4715B7-704B-5F47-A206-E784C487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24" y="64557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39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BC642-7B78-684E-9576-844179F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325B1-AD86-F442-BB83-7D030C00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90BD-3924-3A43-847A-93E618CD3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9642" y="6455740"/>
            <a:ext cx="372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fld id="{920B2743-D6F2-2641-A819-1C27F8D99FCC}" type="slidenum">
              <a:rPr lang="en-US" smtClean="0"/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4715B7-704B-5F47-A206-E784C487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24" y="64557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defRPr>
            </a:lvl1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6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Disp" panose="020B050204050402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2583758" y="2043583"/>
            <a:ext cx="7077953" cy="131014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Public Acceptability of Climate Change Mitigation Policies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2610653" y="3704665"/>
            <a:ext cx="7077953" cy="11900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sz="2400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Selected</a:t>
            </a:r>
            <a:r>
              <a:rPr lang="fr-FR" sz="24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400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Preliminary</a:t>
            </a:r>
            <a:r>
              <a:rPr lang="fr-FR" sz="24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400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  <a:r>
              <a:rPr lang="fr-FR" sz="24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400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fr-FR" sz="24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the U.S. Survey </a:t>
            </a:r>
          </a:p>
          <a:p>
            <a:pPr marL="0" indent="0" algn="ctr">
              <a:buNone/>
            </a:pPr>
            <a:r>
              <a:rPr lang="fr-FR" sz="24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Partial </a:t>
            </a:r>
            <a:r>
              <a:rPr lang="fr-FR" sz="2400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</a:t>
            </a:r>
            <a:r>
              <a:rPr lang="fr-FR" sz="24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1,789 </a:t>
            </a:r>
            <a:r>
              <a:rPr lang="fr-FR" sz="2400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respondents</a:t>
            </a:r>
            <a:endParaRPr lang="fr-FR" sz="2400" i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9970" y="5900738"/>
            <a:ext cx="713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+mj-lt"/>
              </a:rPr>
              <a:t>Laurence Boone - OECD Chief Economist</a:t>
            </a:r>
            <a:endParaRPr lang="en-GB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+mj-lt"/>
              </a:rPr>
              <a:t>30 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0340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CE0963-98C8-8843-8592-3F5B8C18BB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1565" y="1208091"/>
            <a:ext cx="11628867" cy="4525200"/>
          </a:xfrm>
          <a:prstGeom prst="rect">
            <a:avLst/>
          </a:prstGeom>
        </p:spPr>
        <p:txBody>
          <a:bodyPr numCol="2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Socio-demographics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Household composition and energy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Open-ended question about climate change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Information video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Climate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Climate attitudes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Policy 1: Ban on sale of combustion-engine cars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Policy 2: Green infrastructure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Policy 3: Carbon tax with cash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Preferences for climate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Willingness to pay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International burden-sharing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Housing policies/Preferences for bans vs. incentives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Trust, perceptions of institutions, inequality, and the future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Feedback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918DE-672D-DA41-9E4C-1A2D79A54F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237600"/>
            <a:ext cx="12192001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 structure</a:t>
            </a:r>
            <a:endParaRPr lang="en-US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24000" y="1044847"/>
            <a:ext cx="10896000" cy="48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2700" b="1" dirty="0">
                <a:solidFill>
                  <a:srgbClr val="04619A"/>
                </a:solidFill>
                <a:latin typeface="Calibri (Body)"/>
              </a:rPr>
              <a:t>Motivation: </a:t>
            </a:r>
            <a:r>
              <a:rPr lang="en-US" sz="2700" b="1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Public </a:t>
            </a:r>
            <a:r>
              <a:rPr lang="en-US" sz="27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acceptability</a:t>
            </a:r>
            <a:r>
              <a:rPr lang="en-US" sz="27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</a:t>
            </a:r>
            <a:r>
              <a:rPr lang="en-US" sz="27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needs to play an important role in the design of climate policies</a:t>
            </a:r>
          </a:p>
          <a:p>
            <a:pPr marL="57600" indent="0">
              <a:buNone/>
            </a:pPr>
            <a:endParaRPr lang="en-GB" sz="2700" b="1" dirty="0" smtClean="0">
              <a:solidFill>
                <a:srgbClr val="04619A"/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GB" sz="2700" b="1" dirty="0" smtClean="0">
                <a:solidFill>
                  <a:srgbClr val="04619A"/>
                </a:solidFill>
                <a:latin typeface="Calibri (Body)"/>
              </a:rPr>
              <a:t>Overall </a:t>
            </a:r>
            <a:r>
              <a:rPr lang="en-GB" sz="2700" b="1" dirty="0">
                <a:solidFill>
                  <a:srgbClr val="04619A"/>
                </a:solidFill>
                <a:latin typeface="Calibri (Body)"/>
              </a:rPr>
              <a:t>goal: 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contribute to </a:t>
            </a:r>
            <a:r>
              <a:rPr lang="en-GB" sz="27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construct country-specific advice 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on policies </a:t>
            </a:r>
            <a:r>
              <a:rPr lang="en-US" sz="27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to deal with the transition to a low-carbon economy</a:t>
            </a:r>
          </a:p>
          <a:p>
            <a:pPr marL="0" indent="0">
              <a:buNone/>
            </a:pPr>
            <a:endParaRPr lang="en-US" sz="27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04619A"/>
                </a:solidFill>
                <a:latin typeface="Calibri (Body)"/>
              </a:rPr>
              <a:t>Mechanism: 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understand </a:t>
            </a:r>
            <a:r>
              <a:rPr lang="en-US" sz="27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people’s perceptions about climate change and preferences</a:t>
            </a:r>
            <a:r>
              <a:rPr lang="en-US" sz="27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 over available climate policies</a:t>
            </a:r>
          </a:p>
          <a:p>
            <a:pPr marL="0" indent="0">
              <a:buNone/>
            </a:pPr>
            <a:endParaRPr lang="en-US" sz="27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04619A"/>
                </a:solidFill>
                <a:latin typeface="Calibri (Body)"/>
              </a:rPr>
              <a:t>Methodology: </a:t>
            </a:r>
            <a:r>
              <a:rPr lang="en-US" sz="27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large-scale cross-country surveys </a:t>
            </a:r>
            <a:r>
              <a:rPr lang="en-US" sz="27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with three different and randomized </a:t>
            </a:r>
            <a:r>
              <a:rPr lang="en-US" sz="2700" b="1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groups provided with information </a:t>
            </a:r>
            <a:r>
              <a:rPr lang="en-US" sz="27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about the impacts of climate change and related policies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alibri (Body)"/>
              </a:rPr>
              <a:t>~2,000 respondents/country, representative of the population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37600"/>
            <a:ext cx="12192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objectives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8000" y="875355"/>
            <a:ext cx="11544000" cy="1987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600" indent="0">
              <a:buNone/>
            </a:pPr>
            <a:r>
              <a:rPr lang="en-US" sz="2200" b="1" dirty="0" smtClean="0">
                <a:solidFill>
                  <a:srgbClr val="04619A"/>
                </a:solidFill>
                <a:latin typeface="Calibri (Body)"/>
              </a:rPr>
              <a:t>Sample: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current preliminary results</a:t>
            </a:r>
            <a:r>
              <a:rPr lang="en-GB" sz="22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 </a:t>
            </a:r>
            <a:r>
              <a:rPr lang="en-GB" sz="2200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are based on a </a:t>
            </a:r>
            <a:r>
              <a:rPr lang="en-GB" sz="2200" b="1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partial sample </a:t>
            </a:r>
            <a:r>
              <a:rPr lang="en-GB" sz="2200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of 1,789 respondents. The full sample is expected to be 2,000</a:t>
            </a:r>
          </a:p>
          <a:p>
            <a:pPr marL="57600" indent="0">
              <a:buNone/>
            </a:pPr>
            <a:endParaRPr lang="en-GB" sz="500" dirty="0" smtClean="0">
              <a:solidFill>
                <a:srgbClr val="04619A"/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GB" sz="2200" b="1" dirty="0" smtClean="0">
                <a:solidFill>
                  <a:srgbClr val="04619A"/>
                </a:solidFill>
                <a:latin typeface="Calibri (Body)"/>
              </a:rPr>
              <a:t>Representativeness</a:t>
            </a:r>
            <a:r>
              <a:rPr lang="en-GB" sz="2200" dirty="0" smtClean="0">
                <a:solidFill>
                  <a:srgbClr val="04619A"/>
                </a:solidFill>
                <a:latin typeface="Calibri (Body)"/>
              </a:rPr>
              <a:t>: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representative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along the education, income, and wealth dimensions but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not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(yet) representative along the race/ethnicity, political views, and age dimensions</a:t>
            </a:r>
            <a:endParaRPr lang="en-GB" sz="2200" dirty="0" smtClean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37600"/>
            <a:ext cx="12192000" cy="44778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U.S. Survey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8000" y="2842242"/>
            <a:ext cx="11376540" cy="3563867"/>
            <a:chOff x="648000" y="2260115"/>
            <a:chExt cx="11376540" cy="3563867"/>
          </a:xfrm>
        </p:grpSpPr>
        <p:grpSp>
          <p:nvGrpSpPr>
            <p:cNvPr id="11" name="Group 10"/>
            <p:cNvGrpSpPr/>
            <p:nvPr/>
          </p:nvGrpSpPr>
          <p:grpSpPr>
            <a:xfrm>
              <a:off x="1128541" y="3026740"/>
              <a:ext cx="5307304" cy="2503992"/>
              <a:chOff x="1255541" y="3547440"/>
              <a:chExt cx="5307304" cy="25039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2129741" y="3598240"/>
                <a:ext cx="4433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2">
                        <a:lumMod val="10000"/>
                      </a:schemeClr>
                    </a:solidFill>
                    <a:latin typeface="Calibri (Body)"/>
                  </a:rPr>
                  <a:t>Ban on combustion-engine </a:t>
                </a:r>
                <a:r>
                  <a:rPr lang="en-GB" sz="2000" dirty="0" smtClean="0">
                    <a:solidFill>
                      <a:schemeClr val="bg2">
                        <a:lumMod val="10000"/>
                      </a:schemeClr>
                    </a:solidFill>
                    <a:latin typeface="Calibri (Body)"/>
                  </a:rPr>
                  <a:t>cars</a:t>
                </a:r>
                <a:endParaRPr lang="en-GB" sz="2000" dirty="0">
                  <a:solidFill>
                    <a:schemeClr val="bg2">
                      <a:lumMod val="10000"/>
                    </a:schemeClr>
                  </a:solidFill>
                  <a:latin typeface="Calibri (Body)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29741" y="4555438"/>
                <a:ext cx="4433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2">
                        <a:lumMod val="10000"/>
                      </a:schemeClr>
                    </a:solidFill>
                    <a:latin typeface="Calibri (Body)"/>
                  </a:rPr>
                  <a:t>Green infrastructure program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29741" y="5482722"/>
                <a:ext cx="4433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2">
                        <a:lumMod val="10000"/>
                      </a:schemeClr>
                    </a:solidFill>
                    <a:latin typeface="Calibri (Body)"/>
                  </a:rPr>
                  <a:t>Carbon tax with cash transfers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r="68504"/>
              <a:stretch/>
            </p:blipFill>
            <p:spPr>
              <a:xfrm>
                <a:off x="1255541" y="3547440"/>
                <a:ext cx="745586" cy="73731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l="68027" t="-689" r="477" b="689"/>
              <a:stretch/>
            </p:blipFill>
            <p:spPr>
              <a:xfrm>
                <a:off x="1260228" y="4386838"/>
                <a:ext cx="745586" cy="73731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/>
              <a:srcRect l="32619" t="2067" r="35885" b="-2067"/>
              <a:stretch/>
            </p:blipFill>
            <p:spPr>
              <a:xfrm>
                <a:off x="1255541" y="5314122"/>
                <a:ext cx="745586" cy="73731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648000" y="2260115"/>
              <a:ext cx="5130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>
                  <a:solidFill>
                    <a:srgbClr val="04619A"/>
                  </a:solidFill>
                  <a:latin typeface="Calibri (Body)"/>
                </a:rPr>
                <a:t>Key climate policies studied</a:t>
              </a:r>
              <a:r>
                <a:rPr lang="en-GB" sz="2200" b="1" dirty="0" smtClean="0">
                  <a:solidFill>
                    <a:srgbClr val="04619A"/>
                  </a:solidFill>
                  <a:latin typeface="Calibri (Body)"/>
                </a:rPr>
                <a:t>:</a:t>
              </a:r>
              <a:endParaRPr lang="en-GB" sz="2200" dirty="0">
                <a:solidFill>
                  <a:schemeClr val="bg2">
                    <a:lumMod val="10000"/>
                  </a:schemeClr>
                </a:solidFill>
                <a:latin typeface="Calibri (Body)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7500" y="2260115"/>
              <a:ext cx="5130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04619A"/>
                  </a:solidFill>
                  <a:latin typeface="Calibri (Body)"/>
                </a:rPr>
                <a:t>Other aspects studied:</a:t>
              </a:r>
              <a:endParaRPr lang="en-GB" sz="2200" dirty="0">
                <a:solidFill>
                  <a:schemeClr val="bg2">
                    <a:lumMod val="10000"/>
                  </a:schemeClr>
                </a:solidFill>
                <a:latin typeface="Calibri (Body)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90657" y="2807772"/>
              <a:ext cx="5133883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2000">
                  <a:solidFill>
                    <a:schemeClr val="bg2">
                      <a:lumMod val="10000"/>
                    </a:schemeClr>
                  </a:solidFill>
                  <a:latin typeface="Calibri (Body)"/>
                </a:defRPr>
              </a:lvl1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dirty="0"/>
                <a:t>Attitudes and knowledge about climate change and its </a:t>
              </a:r>
              <a:r>
                <a:rPr lang="en-GB" dirty="0" smtClean="0"/>
                <a:t>impacts</a:t>
              </a:r>
            </a:p>
            <a:p>
              <a:endParaRPr lang="en-GB" sz="5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dirty="0" smtClean="0"/>
                <a:t>Preferences </a:t>
              </a:r>
              <a:r>
                <a:rPr lang="en-GB" dirty="0"/>
                <a:t>for other policies </a:t>
              </a:r>
              <a:endParaRPr lang="en-GB" dirty="0" smtClean="0"/>
            </a:p>
            <a:p>
              <a:r>
                <a:rPr lang="en-GB" dirty="0"/>
                <a:t> </a:t>
              </a:r>
              <a:r>
                <a:rPr lang="en-GB" dirty="0" smtClean="0"/>
                <a:t>    (</a:t>
              </a:r>
              <a:r>
                <a:rPr lang="en-GB" dirty="0"/>
                <a:t>e.g., insulation of buildings</a:t>
              </a:r>
              <a:r>
                <a:rPr lang="en-GB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5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dirty="0"/>
                <a:t>Willingness to pay </a:t>
              </a:r>
              <a:r>
                <a:rPr lang="en-GB" dirty="0" smtClean="0"/>
                <a:t>for climate policies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5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dirty="0" smtClean="0"/>
                <a:t>Willingness to change behaviour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5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dirty="0" smtClean="0"/>
                <a:t>International burden-sharing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5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dirty="0" smtClean="0"/>
                <a:t>Effects of targeted information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801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37600"/>
            <a:ext cx="12192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Carbon tax with cash transfers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71" y="858914"/>
            <a:ext cx="110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Do you agree or disagree with the following statements? A carbon tax with cash transfers would. . .</a:t>
            </a:r>
            <a:endParaRPr lang="en-GB" sz="16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561" y="4670953"/>
            <a:ext cx="1075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solidFill>
                  <a:schemeClr val="bg2">
                    <a:lumMod val="10000"/>
                  </a:schemeClr>
                </a:solidFill>
                <a:latin typeface="+mj-lt"/>
              </a:defRPr>
            </a:lvl1pPr>
          </a:lstStyle>
          <a:p>
            <a:r>
              <a:rPr lang="en-US" sz="1600" dirty="0"/>
              <a:t>Do you support or oppose a carbon tax with cash transfers?</a:t>
            </a:r>
            <a:endParaRPr lang="en-GB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06" y="1360747"/>
            <a:ext cx="8446625" cy="324767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687629" y="5148820"/>
            <a:ext cx="7356302" cy="1282362"/>
            <a:chOff x="2687629" y="5148820"/>
            <a:chExt cx="7356302" cy="128236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7629" y="5554562"/>
              <a:ext cx="7356302" cy="8766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0482" y="5148820"/>
              <a:ext cx="7187396" cy="266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4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37600"/>
            <a:ext cx="12192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 on combustion-engine cars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71" y="858914"/>
            <a:ext cx="110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you agree or disagree with the following statements? A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ban on combustion-</a:t>
            </a:r>
            <a:r>
              <a:rPr lang="en-US" sz="1600" b="1" dirty="0" smtClean="0">
                <a:solidFill>
                  <a:srgbClr val="E6E6E6">
                    <a:lumMod val="10000"/>
                  </a:srgbClr>
                </a:solidFill>
                <a:latin typeface="Arial"/>
              </a:rPr>
              <a:t>engine cars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would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. .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560" y="4690328"/>
            <a:ext cx="1075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solidFill>
                  <a:schemeClr val="bg2">
                    <a:lumMod val="10000"/>
                  </a:schemeClr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you support or oppose a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ban on combustion-engine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cars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standard_effect_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99" y="1411561"/>
            <a:ext cx="8693838" cy="304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standard_support_U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5" t="26855" b="-8512"/>
          <a:stretch/>
        </p:blipFill>
        <p:spPr bwMode="auto">
          <a:xfrm>
            <a:off x="2890095" y="5511800"/>
            <a:ext cx="698780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standard_support_U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-6855" b="76086"/>
          <a:stretch/>
        </p:blipFill>
        <p:spPr bwMode="auto">
          <a:xfrm>
            <a:off x="1803957" y="5095553"/>
            <a:ext cx="8411322" cy="33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37600"/>
            <a:ext cx="12192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infrastructure program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71" y="858914"/>
            <a:ext cx="110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you agree or disagree with the following statements? A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infrastructure program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would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. .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560" y="4690328"/>
            <a:ext cx="1075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solidFill>
                  <a:schemeClr val="bg2">
                    <a:lumMod val="10000"/>
                  </a:schemeClr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you support or oppose </a:t>
            </a:r>
            <a:r>
              <a:rPr lang="en-US" sz="1600" dirty="0" smtClean="0">
                <a:solidFill>
                  <a:srgbClr val="E6E6E6">
                    <a:lumMod val="10000"/>
                  </a:srgbClr>
                </a:solidFill>
                <a:latin typeface="Arial"/>
              </a:rPr>
              <a:t>a green infrastructure program?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323" y="5492425"/>
            <a:ext cx="6991350" cy="866775"/>
          </a:xfrm>
          <a:prstGeom prst="rect">
            <a:avLst/>
          </a:prstGeom>
        </p:spPr>
      </p:pic>
      <p:pic>
        <p:nvPicPr>
          <p:cNvPr id="10" name="Picture 3" descr="standard_support_U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-6855" b="76086"/>
          <a:stretch/>
        </p:blipFill>
        <p:spPr bwMode="auto">
          <a:xfrm>
            <a:off x="1803957" y="5095553"/>
            <a:ext cx="8411322" cy="33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900" y="10136"/>
            <a:ext cx="3009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Do we want this policy? 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If so, Adrien, are these latest results? 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98" y="1461710"/>
            <a:ext cx="10560040" cy="30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International burden-sharing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70" y="858914"/>
            <a:ext cx="1157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>
                <a:solidFill>
                  <a:srgbClr val="E6E6E6">
                    <a:lumMod val="10000"/>
                  </a:srgbClr>
                </a:solidFill>
                <a:latin typeface="Arial"/>
              </a:rPr>
              <a:t>At which level(s) </a:t>
            </a:r>
            <a:r>
              <a:rPr lang="en-US" sz="1600" b="1" dirty="0" smtClean="0">
                <a:solidFill>
                  <a:srgbClr val="E6E6E6">
                    <a:lumMod val="10000"/>
                  </a:srgbClr>
                </a:solidFill>
                <a:latin typeface="Arial"/>
              </a:rPr>
              <a:t>do you </a:t>
            </a:r>
            <a:r>
              <a:rPr lang="en-US" sz="1600" b="1" dirty="0">
                <a:solidFill>
                  <a:srgbClr val="E6E6E6">
                    <a:lumMod val="10000"/>
                  </a:srgbClr>
                </a:solidFill>
                <a:latin typeface="Arial"/>
              </a:rPr>
              <a:t>think public policies to </a:t>
            </a:r>
            <a:r>
              <a:rPr lang="en-US" sz="1600" b="1" dirty="0" smtClean="0">
                <a:solidFill>
                  <a:srgbClr val="E6E6E6">
                    <a:lumMod val="10000"/>
                  </a:srgbClr>
                </a:solidFill>
                <a:latin typeface="Arial"/>
              </a:rPr>
              <a:t>tackle climate </a:t>
            </a:r>
            <a:r>
              <a:rPr lang="en-US" sz="1600" b="1" dirty="0">
                <a:solidFill>
                  <a:srgbClr val="E6E6E6">
                    <a:lumMod val="10000"/>
                  </a:srgbClr>
                </a:solidFill>
                <a:latin typeface="Arial"/>
              </a:rPr>
              <a:t>change need to be put </a:t>
            </a:r>
            <a:r>
              <a:rPr lang="en-US" sz="1600" b="1" dirty="0" smtClean="0">
                <a:solidFill>
                  <a:srgbClr val="E6E6E6">
                    <a:lumMod val="10000"/>
                  </a:srgbClr>
                </a:solidFill>
                <a:latin typeface="Arial"/>
              </a:rPr>
              <a:t>in place? </a:t>
            </a:r>
            <a:r>
              <a:rPr lang="en-US" sz="1400" i="1" dirty="0" smtClean="0">
                <a:solidFill>
                  <a:srgbClr val="E6E6E6">
                    <a:lumMod val="10000"/>
                  </a:srgbClr>
                </a:solidFill>
                <a:latin typeface="Arial"/>
              </a:rPr>
              <a:t>Multiple answers possible </a:t>
            </a:r>
            <a:endParaRPr kumimoji="0" lang="en-GB" sz="1400" i="1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10000"/>
                </a:srgb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0460" y="3301558"/>
            <a:ext cx="1075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>
                <a:solidFill>
                  <a:schemeClr val="bg2">
                    <a:lumMod val="1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z="1600" dirty="0">
                <a:solidFill>
                  <a:srgbClr val="E6E6E6">
                    <a:lumMod val="10000"/>
                  </a:srgbClr>
                </a:solidFill>
              </a:rPr>
              <a:t>To achieve a given reduction of greenhouse gas emissions globally, costly investments are needed.</a:t>
            </a:r>
          </a:p>
          <a:p>
            <a:pPr lvl="0"/>
            <a:r>
              <a:rPr lang="en-US" sz="1600" dirty="0">
                <a:solidFill>
                  <a:srgbClr val="E6E6E6">
                    <a:lumMod val="10000"/>
                  </a:srgbClr>
                </a:solidFill>
              </a:rPr>
              <a:t>Ideally, how should countries bear the costs of fighting climate change?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37" y="1228734"/>
            <a:ext cx="3525994" cy="2072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3886333"/>
            <a:ext cx="8706957" cy="25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24025" y="959122"/>
            <a:ext cx="10896000" cy="48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2700" b="1" dirty="0" smtClean="0">
                <a:solidFill>
                  <a:srgbClr val="04619A"/>
                </a:solidFill>
                <a:latin typeface="Calibri (Body)"/>
              </a:rPr>
              <a:t>Support for climate policies: </a:t>
            </a:r>
            <a:r>
              <a:rPr lang="en-US" sz="2700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Overall there is more support than opposition, particularly for the green infrastructure program</a:t>
            </a:r>
          </a:p>
          <a:p>
            <a:pPr marL="57600" indent="0">
              <a:buNone/>
            </a:pPr>
            <a:endParaRPr lang="en-US" sz="2700" b="1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2700" b="1" dirty="0">
                <a:solidFill>
                  <a:srgbClr val="04619A"/>
                </a:solidFill>
                <a:latin typeface="Calibri (Body)"/>
              </a:rPr>
              <a:t>Policies’ </a:t>
            </a:r>
            <a:r>
              <a:rPr lang="en-US" sz="2700" b="1" dirty="0" smtClean="0">
                <a:solidFill>
                  <a:srgbClr val="04619A"/>
                </a:solidFill>
                <a:latin typeface="Calibri (Body)"/>
              </a:rPr>
              <a:t>properties: </a:t>
            </a:r>
            <a:r>
              <a:rPr lang="en-US" sz="2700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Most people believe that climate policies will be effective at reducing emissions, air pollution, etc. However, they also think these policies are costly</a:t>
            </a:r>
          </a:p>
          <a:p>
            <a:pPr marL="57600" indent="0">
              <a:buNone/>
            </a:pPr>
            <a:endParaRPr lang="en-US" sz="2700" b="1" dirty="0" smtClean="0">
              <a:solidFill>
                <a:srgbClr val="04619A"/>
              </a:solidFill>
              <a:latin typeface="Calibri (Body)"/>
            </a:endParaRPr>
          </a:p>
          <a:p>
            <a:pPr marL="57600" indent="0">
              <a:buNone/>
            </a:pPr>
            <a:r>
              <a:rPr lang="en-US" sz="2700" b="1" dirty="0" smtClean="0">
                <a:solidFill>
                  <a:srgbClr val="04619A"/>
                </a:solidFill>
                <a:latin typeface="Calibri (Body)"/>
              </a:rPr>
              <a:t>International action: </a:t>
            </a:r>
          </a:p>
          <a:p>
            <a:pPr marL="514800" indent="-457200"/>
            <a:r>
              <a:rPr lang="en-US" sz="2700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The majority thinks that the U.S. should do more, regardless of whether other countries do more or less</a:t>
            </a:r>
          </a:p>
          <a:p>
            <a:pPr marL="514800" indent="-457200"/>
            <a:r>
              <a:rPr lang="en-US" sz="2700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The polluter-pays principle is the preferred burden-sharing approach </a:t>
            </a:r>
          </a:p>
          <a:p>
            <a:pPr marL="514800" indent="-457200"/>
            <a:r>
              <a:rPr lang="en-US" sz="2700" dirty="0" smtClean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Attributing higher burden on high-income countries receives relative majority support 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37600"/>
            <a:ext cx="12192000" cy="1022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b="1" dirty="0" err="1" smtClean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lang="fr-FR" b="1" dirty="0" smtClean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 smtClean="0">
                <a:solidFill>
                  <a:srgbClr val="0461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  <a:endParaRPr lang="en-GB" b="1" dirty="0">
              <a:solidFill>
                <a:srgbClr val="0461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7297" y="1951702"/>
            <a:ext cx="4491425" cy="825016"/>
          </a:xfrm>
        </p:spPr>
        <p:txBody>
          <a:bodyPr>
            <a:normAutofit/>
          </a:bodyPr>
          <a:lstStyle/>
          <a:p>
            <a:pPr algn="l"/>
            <a:r>
              <a:rPr lang="es-ES" sz="5000" b="1" dirty="0" err="1"/>
              <a:t>Thank</a:t>
            </a:r>
            <a:r>
              <a:rPr lang="es-ES" sz="5000" b="1" dirty="0"/>
              <a:t> </a:t>
            </a:r>
            <a:r>
              <a:rPr lang="es-ES" sz="5000" b="1" dirty="0" err="1"/>
              <a:t>you</a:t>
            </a:r>
            <a:endParaRPr lang="es-ES" sz="5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157913"/>
            <a:ext cx="37306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2743-D6F2-2641-A819-1C27F8D99F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Noto Sans Disp" panose="020B050204050402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Noto Sans Disp" panose="020B050204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C27F17-7E2A-4443-8593-E1AC8BF84728}"/>
              </a:ext>
            </a:extLst>
          </p:cNvPr>
          <p:cNvSpPr txBox="1"/>
          <p:nvPr/>
        </p:nvSpPr>
        <p:spPr>
          <a:xfrm>
            <a:off x="674167" y="2810684"/>
            <a:ext cx="3481722" cy="389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more information: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A632D3-EF9C-C944-87E7-DD12F7254E62}"/>
              </a:ext>
            </a:extLst>
          </p:cNvPr>
          <p:cNvSpPr txBox="1"/>
          <p:nvPr/>
        </p:nvSpPr>
        <p:spPr>
          <a:xfrm>
            <a:off x="4740535" y="2895671"/>
            <a:ext cx="2824491" cy="28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laurence</a:t>
            </a:r>
            <a:r>
              <a:rPr kumimoji="0" lang="fr-FR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r>
              <a:rPr kumimoji="0" lang="fr-FR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boone</a:t>
            </a:r>
            <a:r>
              <a:rPr kumimoji="0" lang="fr-FR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@oecd.org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09E58E-5461-CB4B-AE06-0B1515A1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912" y="289567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Theme1">
  <a:themeElements>
    <a:clrScheme name="Custom 1">
      <a:dk1>
        <a:srgbClr val="0A1E2C"/>
      </a:dk1>
      <a:lt1>
        <a:srgbClr val="FFFFFF"/>
      </a:lt1>
      <a:dk2>
        <a:srgbClr val="04619A"/>
      </a:dk2>
      <a:lt2>
        <a:srgbClr val="E6EBE8"/>
      </a:lt2>
      <a:accent1>
        <a:srgbClr val="03B89D"/>
      </a:accent1>
      <a:accent2>
        <a:srgbClr val="99D1C9"/>
      </a:accent2>
      <a:accent3>
        <a:srgbClr val="FFC20B"/>
      </a:accent3>
      <a:accent4>
        <a:srgbClr val="0A1E2C"/>
      </a:accent4>
      <a:accent5>
        <a:srgbClr val="5D5E5D"/>
      </a:accent5>
      <a:accent6>
        <a:srgbClr val="70AD47"/>
      </a:accent6>
      <a:hlink>
        <a:srgbClr val="0563C1"/>
      </a:hlink>
      <a:folHlink>
        <a:srgbClr val="F3792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PresentationTemplate" id="{F0C167E4-D160-0148-BF3C-E1FBCA1E9ED9}" vid="{C9CF138B-225B-BA4E-891C-1A969DA66CED}"/>
    </a:ext>
  </a:extLst>
</a:theme>
</file>

<file path=ppt/theme/theme2.xml><?xml version="1.0" encoding="utf-8"?>
<a:theme xmlns:a="http://schemas.openxmlformats.org/drawingml/2006/main" name="OECD_English_white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Custom 1">
      <a:dk1>
        <a:srgbClr val="0A1E2C"/>
      </a:dk1>
      <a:lt1>
        <a:srgbClr val="FFFFFF"/>
      </a:lt1>
      <a:dk2>
        <a:srgbClr val="04619A"/>
      </a:dk2>
      <a:lt2>
        <a:srgbClr val="E6EBE8"/>
      </a:lt2>
      <a:accent1>
        <a:srgbClr val="03B89D"/>
      </a:accent1>
      <a:accent2>
        <a:srgbClr val="99D1C9"/>
      </a:accent2>
      <a:accent3>
        <a:srgbClr val="FFC20B"/>
      </a:accent3>
      <a:accent4>
        <a:srgbClr val="0A1E2C"/>
      </a:accent4>
      <a:accent5>
        <a:srgbClr val="5D5E5D"/>
      </a:accent5>
      <a:accent6>
        <a:srgbClr val="70AD47"/>
      </a:accent6>
      <a:hlink>
        <a:srgbClr val="0563C1"/>
      </a:hlink>
      <a:folHlink>
        <a:srgbClr val="F3792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PresentationTemplate" id="{F0C167E4-D160-0148-BF3C-E1FBCA1E9ED9}" vid="{C9CF138B-225B-BA4E-891C-1A969DA66CED}"/>
    </a:ext>
  </a:extLst>
</a:theme>
</file>

<file path=ppt/theme/theme4.xml><?xml version="1.0" encoding="utf-8"?>
<a:theme xmlns:a="http://schemas.openxmlformats.org/drawingml/2006/main" name="2_Theme1">
  <a:themeElements>
    <a:clrScheme name="Custom 1">
      <a:dk1>
        <a:srgbClr val="0A1E2C"/>
      </a:dk1>
      <a:lt1>
        <a:srgbClr val="FFFFFF"/>
      </a:lt1>
      <a:dk2>
        <a:srgbClr val="04619A"/>
      </a:dk2>
      <a:lt2>
        <a:srgbClr val="E6EBE8"/>
      </a:lt2>
      <a:accent1>
        <a:srgbClr val="03B89D"/>
      </a:accent1>
      <a:accent2>
        <a:srgbClr val="99D1C9"/>
      </a:accent2>
      <a:accent3>
        <a:srgbClr val="FFC20B"/>
      </a:accent3>
      <a:accent4>
        <a:srgbClr val="0A1E2C"/>
      </a:accent4>
      <a:accent5>
        <a:srgbClr val="5D5E5D"/>
      </a:accent5>
      <a:accent6>
        <a:srgbClr val="70AD47"/>
      </a:accent6>
      <a:hlink>
        <a:srgbClr val="0563C1"/>
      </a:hlink>
      <a:folHlink>
        <a:srgbClr val="F3792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PresentationTemplate" id="{F0C167E4-D160-0148-BF3C-E1FBCA1E9ED9}" vid="{C9CF138B-225B-BA4E-891C-1A969DA66CE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4C469DA0857744B2E25B15AB61C57C" ma:contentTypeVersion="10" ma:contentTypeDescription="Crée un document." ma:contentTypeScope="" ma:versionID="810ad552c50cb2980813411aaee59030">
  <xsd:schema xmlns:xsd="http://www.w3.org/2001/XMLSchema" xmlns:xs="http://www.w3.org/2001/XMLSchema" xmlns:p="http://schemas.microsoft.com/office/2006/metadata/properties" xmlns:ns3="96a9e30f-a77c-4cdd-aa33-614d5f6400ab" targetNamespace="http://schemas.microsoft.com/office/2006/metadata/properties" ma:root="true" ma:fieldsID="762275a899cf9fd0e3fd59345ec3ede8" ns3:_="">
    <xsd:import namespace="96a9e30f-a77c-4cdd-aa33-614d5f6400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9e30f-a77c-4cdd-aa33-614d5f640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CF8FFB-DED9-411E-8F49-8C4EC98258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9088AB-B720-49E0-933D-D400F3E3A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a9e30f-a77c-4cdd-aa33-614d5f6400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FA7335-C80C-479A-8415-E4C9B844518F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96a9e30f-a77c-4cdd-aa33-614d5f6400a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875</Words>
  <Application>Microsoft Office PowerPoint</Application>
  <PresentationFormat>Widescreen</PresentationFormat>
  <Paragraphs>112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(Body)</vt:lpstr>
      <vt:lpstr>Georgia</vt:lpstr>
      <vt:lpstr>Lato</vt:lpstr>
      <vt:lpstr>Noto Sans Disp</vt:lpstr>
      <vt:lpstr>1_Theme1</vt:lpstr>
      <vt:lpstr>OECD_English_white</vt:lpstr>
      <vt:lpstr>Theme1</vt:lpstr>
      <vt:lpstr>2_Theme1</vt:lpstr>
      <vt:lpstr>Public Acceptability of Climate Change Mitigation Policies</vt:lpstr>
      <vt:lpstr>Project objectives</vt:lpstr>
      <vt:lpstr>U.S. Survey</vt:lpstr>
      <vt:lpstr>Carbon tax with cash transfers</vt:lpstr>
      <vt:lpstr>Ban on combustion-engine cars</vt:lpstr>
      <vt:lpstr>Green infrastructure program</vt:lpstr>
      <vt:lpstr>International burden-sharing</vt:lpstr>
      <vt:lpstr>Selected findings</vt:lpstr>
      <vt:lpstr>PowerPoint Presentation</vt:lpstr>
      <vt:lpstr>Survey structure</vt:lpstr>
    </vt:vector>
  </TitlesOfParts>
  <Company>OECD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KRUSE Tobias, ENV/EEI</dc:creator>
  <cp:lastModifiedBy>SANCHEZ CHICO, Ana</cp:lastModifiedBy>
  <cp:revision>270</cp:revision>
  <cp:lastPrinted>2021-04-01T16:03:10Z</cp:lastPrinted>
  <dcterms:created xsi:type="dcterms:W3CDTF">2020-01-20T09:37:19Z</dcterms:created>
  <dcterms:modified xsi:type="dcterms:W3CDTF">2021-04-28T19:40:49Z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0x0101000E4C469DA0857744B2E25B15AB61C57C</vt:lpwstr>
  </property>
</Properties>
</file>