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4" r:id="rId2"/>
    <p:sldId id="295" r:id="rId3"/>
    <p:sldId id="296" r:id="rId4"/>
    <p:sldId id="304" r:id="rId5"/>
    <p:sldId id="297" r:id="rId6"/>
    <p:sldId id="298" r:id="rId7"/>
    <p:sldId id="299" r:id="rId8"/>
    <p:sldId id="302" r:id="rId9"/>
    <p:sldId id="303" r:id="rId10"/>
    <p:sldId id="300" r:id="rId11"/>
    <p:sldId id="30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8ED1-80E9-1840-8CCE-1E49D53FC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01F52-DDBF-C94B-87D3-890BE9B75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CAB9B-8239-4947-904C-69F9F4A5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BF9AA-B7AE-594B-879D-2EEB8EF7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ADEDA-776C-A440-971E-39782420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3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0D0D-5A76-E340-A4A4-CA87AB12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55BC5-3301-B849-82E7-BE1242FAE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B263C-2D84-DD46-A2BB-58FF01FA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B030-78FA-B245-A57C-8310231C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9570A-09E9-0945-9915-46550F55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9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70AE5-78AA-1F44-9E49-4B77FF9D0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E02AB-B555-FE4B-846C-B0862543E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AE20A-934A-A74F-A3DC-AFBD1250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889E2-96AF-E042-B2B4-E65DFB4A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22D1C-7EE4-9B42-9FFB-5126603F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5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33D5-C53D-EA4D-8E14-DE992606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024A4-4479-C44B-BDB7-EABBFD16C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34267-A315-5349-8B8C-A71745CE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1052B-B491-074D-99AB-74B5A7A9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83F75-989E-934A-859D-08A871C1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7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8FD4-8D9A-4643-847F-2B7FE5BA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60C8A-3DC7-D842-816B-42F6F5E44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02015-83C1-FC43-A092-217E040E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D14DE-1652-964D-840E-62851720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37B82-83C0-C741-B261-465EBC9D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9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F249-108C-8047-8E7D-A328061B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202E6-5B11-2A45-A91C-4171F7863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678A9-F35A-F248-9AE2-E14A701A4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371A9-5CBA-6249-8BA6-8752BAEC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A86A0-BA84-0F41-87E3-DE266E72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24653-58A0-F042-8FBD-6BC07BA0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5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B24C7-84D3-9945-91FD-DB72B08A7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013BB-EC81-1541-92A0-EA007E2A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4BBDD-6292-0E4F-87BC-24586EE53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B8695-1F34-B546-88FF-630F4B097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0DFCF-00E1-0145-AD06-684213E54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C09BC-E2C8-9E44-84F5-08404BD9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9FD41-35CC-9549-A871-12F8BC6E8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07AE2-DEA8-9D47-96CA-89BB37E1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9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B297-2C68-354D-852B-34A67E38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6F445-EAD8-7246-9F07-AA0CA47A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8C7F3-AD7F-D14B-BE10-D89ABDDF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061C8-7234-0B42-8D58-511B3753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8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B9EBC-E87E-754D-9857-4A3CC94C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DD1CA-6B15-4E47-9818-736BA1DB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22FE1-DE6E-554E-89C7-4DBEE120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4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98BB8-E988-4041-92F1-DE946F50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58344-2333-3845-AF8A-F7499AD45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4B263-A5DD-6C4B-90D5-912DF266A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C52E9-03AC-E043-9B59-9FEDAB96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C8349-1712-654B-A5AE-979B608A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F80A5-B018-6245-85D4-93761367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1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51D5-E90F-ED4B-9B07-384EF786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EE6DD-FFAB-EA4C-B459-F13BF6614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9527C-5001-9949-9A7B-F755C2850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BA0BB-397A-E04C-9400-20C4C3B5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1DF16-844C-6D4A-8845-07CE5DC8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FB895-6C9F-BD44-B5E3-705DE9F1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216DD-A97F-D441-8718-5C46E9EC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D9F40-7413-D34C-9647-23B182DE8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3C3CF-BDDA-A243-8328-3E6C9DE65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137EE-87A5-9546-85D3-1692150F7E7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50143-7F89-4343-A6BF-5EFA8B645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0EA8E-E334-394B-B867-5FC555624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2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34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Main considerations about climate change; supported climate policies.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ED9460C-94E5-2240-ACF0-59CAFA1C0CCF}"/>
              </a:ext>
            </a:extLst>
          </p:cNvPr>
          <p:cNvCxnSpPr>
            <a:cxnSpLocks/>
          </p:cNvCxnSpPr>
          <p:nvPr/>
        </p:nvCxnSpPr>
        <p:spPr>
          <a:xfrm>
            <a:off x="1831458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714D2EE-7405-9845-A648-1D735EDD6D3B}"/>
              </a:ext>
            </a:extLst>
          </p:cNvPr>
          <p:cNvCxnSpPr>
            <a:cxnSpLocks/>
          </p:cNvCxnSpPr>
          <p:nvPr/>
        </p:nvCxnSpPr>
        <p:spPr>
          <a:xfrm>
            <a:off x="4652918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9743B1-37C2-644D-9432-36B5B96E45C1}"/>
              </a:ext>
            </a:extLst>
          </p:cNvPr>
          <p:cNvCxnSpPr>
            <a:cxnSpLocks/>
          </p:cNvCxnSpPr>
          <p:nvPr/>
        </p:nvCxnSpPr>
        <p:spPr>
          <a:xfrm>
            <a:off x="7437306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CE6044C-A6F1-5D44-BABD-BC7C527DDEDD}"/>
              </a:ext>
            </a:extLst>
          </p:cNvPr>
          <p:cNvCxnSpPr>
            <a:cxnSpLocks/>
          </p:cNvCxnSpPr>
          <p:nvPr/>
        </p:nvCxnSpPr>
        <p:spPr>
          <a:xfrm>
            <a:off x="10221696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97279" y="2471211"/>
            <a:ext cx="9875521" cy="49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on climate dynamics, factors and impacts of climate change, footprints.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5756" y="29561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6561" y="3235862"/>
            <a:ext cx="9867569" cy="474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Attitudes towards climate change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Likelihood of climate stabilization, effects of climate </a:t>
            </a:r>
            <a:r>
              <a:rPr lang="en-US" sz="1200" dirty="0">
                <a:solidFill>
                  <a:schemeClr val="tx1"/>
                </a:solidFill>
              </a:rPr>
              <a:t>change, </a:t>
            </a:r>
            <a:r>
              <a:rPr lang="en-US" sz="1200" dirty="0" smtClean="0">
                <a:solidFill>
                  <a:schemeClr val="tx1"/>
                </a:solidFill>
              </a:rPr>
              <a:t>willingness to change own habits…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7088" y="37128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14508" y="3999186"/>
            <a:ext cx="9867569" cy="635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Attitudes </a:t>
            </a:r>
            <a:r>
              <a:rPr lang="fr-CH" sz="1600" b="1" dirty="0" err="1" smtClean="0">
                <a:solidFill>
                  <a:schemeClr val="tx1"/>
                </a:solidFill>
              </a:rPr>
              <a:t>towards</a:t>
            </a:r>
            <a:r>
              <a:rPr lang="fr-CH" sz="1600" b="1" dirty="0" smtClean="0">
                <a:solidFill>
                  <a:schemeClr val="tx1"/>
                </a:solidFill>
              </a:rPr>
              <a:t> 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600" b="1" dirty="0" smtClean="0">
                <a:solidFill>
                  <a:schemeClr val="tx1"/>
                </a:solidFill>
              </a:rPr>
              <a:t>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Detailed</a:t>
            </a:r>
            <a:r>
              <a:rPr lang="fr-CH" sz="1200" dirty="0" smtClean="0">
                <a:solidFill>
                  <a:schemeClr val="tx1"/>
                </a:solidFill>
              </a:rPr>
              <a:t> attitudes on 3 important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ban of combustion-</a:t>
            </a:r>
            <a:r>
              <a:rPr lang="fr-CH" sz="1200" dirty="0" err="1" smtClean="0">
                <a:solidFill>
                  <a:schemeClr val="tx1"/>
                </a:solidFill>
              </a:rPr>
              <a:t>engine</a:t>
            </a:r>
            <a:r>
              <a:rPr lang="fr-CH" sz="1200" dirty="0" smtClean="0">
                <a:solidFill>
                  <a:schemeClr val="tx1"/>
                </a:solidFill>
              </a:rPr>
              <a:t> cars, green infrastructure program, </a:t>
            </a:r>
            <a:r>
              <a:rPr lang="fr-CH" sz="1200" dirty="0" err="1" smtClean="0">
                <a:solidFill>
                  <a:schemeClr val="tx1"/>
                </a:solidFill>
              </a:rPr>
              <a:t>carbon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tax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with</a:t>
            </a:r>
            <a:r>
              <a:rPr lang="fr-CH" sz="1200" dirty="0" smtClean="0">
                <a:solidFill>
                  <a:schemeClr val="tx1"/>
                </a:solidFill>
              </a:rPr>
              <a:t> cash </a:t>
            </a:r>
            <a:r>
              <a:rPr lang="fr-CH" sz="1200" dirty="0" err="1" smtClean="0">
                <a:solidFill>
                  <a:schemeClr val="tx1"/>
                </a:solidFill>
              </a:rPr>
              <a:t>transfers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Support for </a:t>
            </a:r>
            <a:r>
              <a:rPr lang="fr-CH" sz="1200" dirty="0" err="1" smtClean="0">
                <a:solidFill>
                  <a:schemeClr val="tx1"/>
                </a:solidFill>
              </a:rPr>
              <a:t>various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climate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taxes, standard, subsidies, </a:t>
            </a:r>
            <a:r>
              <a:rPr lang="fr-CH" sz="1200" dirty="0" err="1" smtClean="0">
                <a:solidFill>
                  <a:schemeClr val="tx1"/>
                </a:solidFill>
              </a:rPr>
              <a:t>mandatory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insulation</a:t>
            </a:r>
            <a:r>
              <a:rPr lang="fr-CH" sz="1200" dirty="0" smtClean="0">
                <a:solidFill>
                  <a:schemeClr val="tx1"/>
                </a:solidFill>
              </a:rPr>
              <a:t>,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 to </a:t>
            </a:r>
            <a:r>
              <a:rPr lang="fr-CH" sz="1200" dirty="0" err="1" smtClean="0">
                <a:solidFill>
                  <a:schemeClr val="tx1"/>
                </a:solidFill>
              </a:rPr>
              <a:t>reduce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beef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consumption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6763" y="46344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31738" y="4906268"/>
            <a:ext cx="9867569" cy="461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International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r>
              <a:rPr lang="fr-CH" sz="1600" b="1" dirty="0" smtClean="0">
                <a:solidFill>
                  <a:schemeClr val="tx1"/>
                </a:solidFill>
              </a:rPr>
              <a:t> and </a:t>
            </a:r>
            <a:r>
              <a:rPr lang="fr-CH" sz="1600" b="1" dirty="0" err="1" smtClean="0">
                <a:solidFill>
                  <a:schemeClr val="tx1"/>
                </a:solidFill>
              </a:rPr>
              <a:t>burden</a:t>
            </a:r>
            <a:r>
              <a:rPr lang="fr-CH" sz="1600" b="1" dirty="0" smtClean="0">
                <a:solidFill>
                  <a:schemeClr val="tx1"/>
                </a:solidFill>
              </a:rPr>
              <a:t>-sharing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Fairness assessment of possible burden-sharing principles, support for global policies.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85011" y="536802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41020" y="5639808"/>
            <a:ext cx="9867569" cy="442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>
                <a:solidFill>
                  <a:schemeClr val="tx1"/>
                </a:solidFill>
              </a:rPr>
              <a:t>Willingness</a:t>
            </a:r>
            <a:r>
              <a:rPr lang="fr-CH" sz="1600" b="1" dirty="0">
                <a:solidFill>
                  <a:schemeClr val="tx1"/>
                </a:solidFill>
              </a:rPr>
              <a:t> </a:t>
            </a:r>
            <a:r>
              <a:rPr lang="fr-CH" sz="1600" b="1" dirty="0" smtClean="0">
                <a:solidFill>
                  <a:schemeClr val="tx1"/>
                </a:solidFill>
              </a:rPr>
              <a:t>To </a:t>
            </a:r>
            <a:r>
              <a:rPr lang="fr-CH" sz="1600" b="1" dirty="0" err="1" smtClean="0">
                <a:solidFill>
                  <a:schemeClr val="tx1"/>
                </a:solidFill>
              </a:rPr>
              <a:t>Pay</a:t>
            </a:r>
            <a:r>
              <a:rPr lang="fr-CH" sz="1600" b="1" dirty="0">
                <a:solidFill>
                  <a:schemeClr val="tx1"/>
                </a:solidFill>
              </a:rPr>
              <a:t>, real </a:t>
            </a:r>
            <a:r>
              <a:rPr lang="fr-CH" sz="1600" b="1" dirty="0" err="1">
                <a:solidFill>
                  <a:schemeClr val="tx1"/>
                </a:solidFill>
              </a:rPr>
              <a:t>stake</a:t>
            </a:r>
            <a:r>
              <a:rPr lang="fr-CH" sz="1600" b="1" dirty="0">
                <a:solidFill>
                  <a:schemeClr val="tx1"/>
                </a:solidFill>
              </a:rPr>
              <a:t> questions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WTP (Yes/No on randomly drawn yearly contribution), share donated to reforestation if respondent wins $100 lottery, petition.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94962" y="6092918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42345" y="6364705"/>
            <a:ext cx="9867569" cy="4429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Trust, attitudes </a:t>
            </a:r>
            <a:r>
              <a:rPr lang="fr-CH" sz="1600" b="1" dirty="0" err="1" smtClean="0">
                <a:solidFill>
                  <a:schemeClr val="tx1"/>
                </a:solidFill>
              </a:rPr>
              <a:t>towards</a:t>
            </a:r>
            <a:r>
              <a:rPr lang="fr-CH" sz="1600" b="1" dirty="0" smtClean="0">
                <a:solidFill>
                  <a:schemeClr val="tx1"/>
                </a:solidFill>
              </a:rPr>
              <a:t> society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Trust in government and in others, redistributive tastes.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281318" y="1854741"/>
            <a:ext cx="2743200" cy="303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600" b="1" smtClean="0">
                <a:solidFill>
                  <a:schemeClr val="tx1"/>
                </a:solidFill>
              </a:rPr>
              <a:t> Impacts</a:t>
            </a:r>
            <a:r>
              <a:rPr lang="fr-CH" sz="1200" b="1" smtClean="0">
                <a:solidFill>
                  <a:schemeClr val="tx1"/>
                </a:solidFill>
              </a:rPr>
              <a:t>: </a:t>
            </a:r>
            <a:r>
              <a:rPr lang="fr-CH" sz="1200" dirty="0" smtClean="0">
                <a:solidFill>
                  <a:schemeClr val="tx1"/>
                </a:solidFill>
              </a:rPr>
              <a:t>local impacts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09233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Climate Policy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info on 3 policies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890335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Both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</a:rPr>
              <a:t>Climate Impacts + Climate Policy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4C8141-B909-4D41-8910-35C6CB116485}"/>
              </a:ext>
            </a:extLst>
          </p:cNvPr>
          <p:cNvSpPr/>
          <p:nvPr/>
        </p:nvSpPr>
        <p:spPr>
          <a:xfrm>
            <a:off x="459858" y="1856518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No Video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95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Main considerations about climate change; supported climate policies.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D9460C-94E5-2240-ACF0-59CAFA1C0CCF}"/>
              </a:ext>
            </a:extLst>
          </p:cNvPr>
          <p:cNvCxnSpPr>
            <a:cxnSpLocks/>
          </p:cNvCxnSpPr>
          <p:nvPr/>
        </p:nvCxnSpPr>
        <p:spPr>
          <a:xfrm>
            <a:off x="1831458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14D2EE-7405-9845-A648-1D735EDD6D3B}"/>
              </a:ext>
            </a:extLst>
          </p:cNvPr>
          <p:cNvCxnSpPr>
            <a:cxnSpLocks/>
          </p:cNvCxnSpPr>
          <p:nvPr/>
        </p:nvCxnSpPr>
        <p:spPr>
          <a:xfrm>
            <a:off x="4652918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9743B1-37C2-644D-9432-36B5B96E45C1}"/>
              </a:ext>
            </a:extLst>
          </p:cNvPr>
          <p:cNvCxnSpPr>
            <a:cxnSpLocks/>
          </p:cNvCxnSpPr>
          <p:nvPr/>
        </p:nvCxnSpPr>
        <p:spPr>
          <a:xfrm>
            <a:off x="7437306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E6044C-A6F1-5D44-BABD-BC7C527DDEDD}"/>
              </a:ext>
            </a:extLst>
          </p:cNvPr>
          <p:cNvCxnSpPr>
            <a:cxnSpLocks/>
          </p:cNvCxnSpPr>
          <p:nvPr/>
        </p:nvCxnSpPr>
        <p:spPr>
          <a:xfrm>
            <a:off x="10221696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97279" y="2471211"/>
            <a:ext cx="9875521" cy="49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on climate dynamics, factors and impacts of climate change, footprints.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5756" y="29561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6561" y="3235862"/>
            <a:ext cx="9867569" cy="474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Attitudes towards climate change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Likelihood of climate stabilization, effects of climate change, willingness to change own habits…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7088" y="37128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14508" y="3999186"/>
            <a:ext cx="9867569" cy="635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Attitudes </a:t>
            </a:r>
            <a:r>
              <a:rPr lang="fr-CH" sz="1600" b="1" dirty="0" err="1" smtClean="0">
                <a:solidFill>
                  <a:schemeClr val="tx1"/>
                </a:solidFill>
              </a:rPr>
              <a:t>towards</a:t>
            </a:r>
            <a:r>
              <a:rPr lang="fr-CH" sz="1600" b="1" dirty="0" smtClean="0">
                <a:solidFill>
                  <a:schemeClr val="tx1"/>
                </a:solidFill>
              </a:rPr>
              <a:t> 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600" b="1" dirty="0" smtClean="0">
                <a:solidFill>
                  <a:schemeClr val="tx1"/>
                </a:solidFill>
              </a:rPr>
              <a:t>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Detailed</a:t>
            </a:r>
            <a:r>
              <a:rPr lang="fr-CH" sz="1200" dirty="0" smtClean="0">
                <a:solidFill>
                  <a:schemeClr val="tx1"/>
                </a:solidFill>
              </a:rPr>
              <a:t> attitudes on 3 important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ban of combustion-</a:t>
            </a:r>
            <a:r>
              <a:rPr lang="fr-CH" sz="1200" dirty="0" err="1" smtClean="0">
                <a:solidFill>
                  <a:schemeClr val="tx1"/>
                </a:solidFill>
              </a:rPr>
              <a:t>engine</a:t>
            </a:r>
            <a:r>
              <a:rPr lang="fr-CH" sz="1200" dirty="0" smtClean="0">
                <a:solidFill>
                  <a:schemeClr val="tx1"/>
                </a:solidFill>
              </a:rPr>
              <a:t> cars, green infrastructure program, </a:t>
            </a:r>
            <a:r>
              <a:rPr lang="fr-CH" sz="1200" dirty="0" err="1" smtClean="0">
                <a:solidFill>
                  <a:schemeClr val="tx1"/>
                </a:solidFill>
              </a:rPr>
              <a:t>carbon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tax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with</a:t>
            </a:r>
            <a:r>
              <a:rPr lang="fr-CH" sz="1200" dirty="0" smtClean="0">
                <a:solidFill>
                  <a:schemeClr val="tx1"/>
                </a:solidFill>
              </a:rPr>
              <a:t> cash </a:t>
            </a:r>
            <a:r>
              <a:rPr lang="fr-CH" sz="1200" dirty="0" err="1" smtClean="0">
                <a:solidFill>
                  <a:schemeClr val="tx1"/>
                </a:solidFill>
              </a:rPr>
              <a:t>transfers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Support for </a:t>
            </a:r>
            <a:r>
              <a:rPr lang="fr-CH" sz="1200" dirty="0" err="1" smtClean="0">
                <a:solidFill>
                  <a:schemeClr val="tx1"/>
                </a:solidFill>
              </a:rPr>
              <a:t>various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climate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taxes, standard, subsidies, </a:t>
            </a:r>
            <a:r>
              <a:rPr lang="fr-CH" sz="1200" dirty="0" err="1" smtClean="0">
                <a:solidFill>
                  <a:schemeClr val="tx1"/>
                </a:solidFill>
              </a:rPr>
              <a:t>mandatory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insulation</a:t>
            </a:r>
            <a:r>
              <a:rPr lang="fr-CH" sz="1200" dirty="0" smtClean="0">
                <a:solidFill>
                  <a:schemeClr val="tx1"/>
                </a:solidFill>
              </a:rPr>
              <a:t>,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 to </a:t>
            </a:r>
            <a:r>
              <a:rPr lang="fr-CH" sz="1200" dirty="0" err="1" smtClean="0">
                <a:solidFill>
                  <a:schemeClr val="tx1"/>
                </a:solidFill>
              </a:rPr>
              <a:t>reduce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beef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consumption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6763" y="46344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31738" y="4906268"/>
            <a:ext cx="9867569" cy="461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International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r>
              <a:rPr lang="fr-CH" sz="1600" b="1" dirty="0" smtClean="0">
                <a:solidFill>
                  <a:schemeClr val="tx1"/>
                </a:solidFill>
              </a:rPr>
              <a:t> and </a:t>
            </a:r>
            <a:r>
              <a:rPr lang="fr-CH" sz="1600" b="1" dirty="0" err="1" smtClean="0">
                <a:solidFill>
                  <a:schemeClr val="tx1"/>
                </a:solidFill>
              </a:rPr>
              <a:t>burden</a:t>
            </a:r>
            <a:r>
              <a:rPr lang="fr-CH" sz="1600" b="1" dirty="0" smtClean="0">
                <a:solidFill>
                  <a:schemeClr val="tx1"/>
                </a:solidFill>
              </a:rPr>
              <a:t>-sharing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Fairness assessment of possible burden-sharing principles, support for global policies.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85011" y="536802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41020" y="5639808"/>
            <a:ext cx="9867569" cy="442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>
                <a:solidFill>
                  <a:schemeClr val="tx1"/>
                </a:solidFill>
              </a:rPr>
              <a:t>Willingness</a:t>
            </a:r>
            <a:r>
              <a:rPr lang="fr-CH" sz="1600" b="1" dirty="0">
                <a:solidFill>
                  <a:schemeClr val="tx1"/>
                </a:solidFill>
              </a:rPr>
              <a:t> </a:t>
            </a:r>
            <a:r>
              <a:rPr lang="fr-CH" sz="1600" b="1" dirty="0" smtClean="0">
                <a:solidFill>
                  <a:schemeClr val="tx1"/>
                </a:solidFill>
              </a:rPr>
              <a:t>To </a:t>
            </a:r>
            <a:r>
              <a:rPr lang="fr-CH" sz="1600" b="1" dirty="0" err="1" smtClean="0">
                <a:solidFill>
                  <a:schemeClr val="tx1"/>
                </a:solidFill>
              </a:rPr>
              <a:t>Pay</a:t>
            </a:r>
            <a:r>
              <a:rPr lang="fr-CH" sz="1600" b="1" dirty="0">
                <a:solidFill>
                  <a:schemeClr val="tx1"/>
                </a:solidFill>
              </a:rPr>
              <a:t>, real </a:t>
            </a:r>
            <a:r>
              <a:rPr lang="fr-CH" sz="1600" b="1" dirty="0" err="1">
                <a:solidFill>
                  <a:schemeClr val="tx1"/>
                </a:solidFill>
              </a:rPr>
              <a:t>stake</a:t>
            </a:r>
            <a:r>
              <a:rPr lang="fr-CH" sz="1600" b="1" dirty="0">
                <a:solidFill>
                  <a:schemeClr val="tx1"/>
                </a:solidFill>
              </a:rPr>
              <a:t> questions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WTP (Yes/No on randomly drawn yearly contribution), share donated to reforestation if respondent wins $100 lottery, petition.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94962" y="6092918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42345" y="6364705"/>
            <a:ext cx="9867569" cy="442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Trust, attitudes </a:t>
            </a:r>
            <a:r>
              <a:rPr lang="fr-CH" sz="1600" b="1" dirty="0" err="1" smtClean="0">
                <a:solidFill>
                  <a:schemeClr val="tx1"/>
                </a:solidFill>
              </a:rPr>
              <a:t>towards</a:t>
            </a:r>
            <a:r>
              <a:rPr lang="fr-CH" sz="1600" b="1" dirty="0" smtClean="0">
                <a:solidFill>
                  <a:schemeClr val="tx1"/>
                </a:solidFill>
              </a:rPr>
              <a:t> society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Trust in government and in others, redistributive tastes.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281318" y="1854741"/>
            <a:ext cx="2743200" cy="303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600" b="1" dirty="0" smtClean="0">
                <a:solidFill>
                  <a:schemeClr val="tx1"/>
                </a:solidFill>
              </a:rPr>
              <a:t> Impacts</a:t>
            </a:r>
            <a:r>
              <a:rPr lang="fr-CH" sz="1200" b="1" dirty="0" smtClean="0">
                <a:solidFill>
                  <a:schemeClr val="tx1"/>
                </a:solidFill>
              </a:rPr>
              <a:t>: </a:t>
            </a:r>
            <a:r>
              <a:rPr lang="fr-CH" sz="1200" dirty="0" smtClean="0">
                <a:solidFill>
                  <a:schemeClr val="tx1"/>
                </a:solidFill>
              </a:rPr>
              <a:t>local impacts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09233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Climate Policy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info on 3 policies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890335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Both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Climate Impacts + Climate Policy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C8141-B909-4D41-8910-35C6CB116485}"/>
              </a:ext>
            </a:extLst>
          </p:cNvPr>
          <p:cNvSpPr/>
          <p:nvPr/>
        </p:nvSpPr>
        <p:spPr>
          <a:xfrm>
            <a:off x="459858" y="1856518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No Video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Main considerations about climate change; supported climate policies.</a:t>
            </a:r>
          </a:p>
        </p:txBody>
      </p:sp>
    </p:spTree>
    <p:extLst>
      <p:ext uri="{BB962C8B-B14F-4D97-AF65-F5344CB8AC3E}">
        <p14:creationId xmlns:p14="http://schemas.microsoft.com/office/powerpoint/2010/main" val="63157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Main considerations about climate change; supported climate policies.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842683" y="1955767"/>
            <a:ext cx="10506633" cy="3053990"/>
            <a:chOff x="736600" y="2127609"/>
            <a:chExt cx="10506633" cy="3053990"/>
          </a:xfrm>
        </p:grpSpPr>
        <p:grpSp>
          <p:nvGrpSpPr>
            <p:cNvPr id="31" name="Group 30"/>
            <p:cNvGrpSpPr/>
            <p:nvPr/>
          </p:nvGrpSpPr>
          <p:grpSpPr>
            <a:xfrm>
              <a:off x="736600" y="2127609"/>
              <a:ext cx="10506633" cy="3053990"/>
              <a:chOff x="736600" y="2119142"/>
              <a:chExt cx="10506633" cy="3053990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5623" y="2119142"/>
                <a:ext cx="864348" cy="864348"/>
              </a:xfrm>
              <a:prstGeom prst="rect">
                <a:avLst/>
              </a:prstGeom>
            </p:spPr>
          </p:pic>
          <p:sp>
            <p:nvSpPr>
              <p:cNvPr id="35" name="TextBox 7"/>
              <p:cNvSpPr txBox="1"/>
              <p:nvPr/>
            </p:nvSpPr>
            <p:spPr>
              <a:xfrm>
                <a:off x="6057910" y="2362486"/>
                <a:ext cx="1422400" cy="410135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400" i="1" dirty="0"/>
                  <a:t>~2,000 respondents</a:t>
                </a:r>
              </a:p>
            </p:txBody>
          </p:sp>
          <p:sp>
            <p:nvSpPr>
              <p:cNvPr id="36" name="TextBox 8"/>
              <p:cNvSpPr txBox="1"/>
              <p:nvPr/>
            </p:nvSpPr>
            <p:spPr>
              <a:xfrm>
                <a:off x="736600" y="4324836"/>
                <a:ext cx="2082800" cy="848296"/>
              </a:xfrm>
              <a:prstGeom prst="flowChartAlternateProcess">
                <a:avLst/>
              </a:prstGeom>
              <a:ln>
                <a:solidFill>
                  <a:srgbClr val="04619A"/>
                </a:solidFill>
              </a:ln>
            </p:spPr>
            <p:txBody>
              <a:bodyPr>
                <a:norm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800" dirty="0">
                    <a:solidFill>
                      <a:srgbClr val="04619A"/>
                    </a:solidFill>
                  </a:rPr>
                  <a:t>Control </a:t>
                </a:r>
              </a:p>
              <a:p>
                <a:pPr algn="ctr"/>
                <a:r>
                  <a:rPr lang="en-GB" sz="1800" dirty="0">
                    <a:solidFill>
                      <a:srgbClr val="04619A"/>
                    </a:solidFill>
                  </a:rPr>
                  <a:t>group</a:t>
                </a:r>
              </a:p>
            </p:txBody>
          </p:sp>
          <p:sp>
            <p:nvSpPr>
              <p:cNvPr id="37" name="TextBox 9"/>
              <p:cNvSpPr txBox="1"/>
              <p:nvPr/>
            </p:nvSpPr>
            <p:spPr>
              <a:xfrm>
                <a:off x="5706033" y="4324836"/>
                <a:ext cx="2531533" cy="848296"/>
              </a:xfrm>
              <a:prstGeom prst="flowChartAlternateProcess">
                <a:avLst/>
              </a:prstGeom>
              <a:ln>
                <a:solidFill>
                  <a:srgbClr val="04619A"/>
                </a:solidFill>
              </a:ln>
            </p:spPr>
            <p:txBody>
              <a:bodyPr anchor="ctr">
                <a:norm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800" dirty="0" smtClean="0">
                    <a:solidFill>
                      <a:srgbClr val="04619A"/>
                    </a:solidFill>
                  </a:rPr>
                  <a:t>Climate Policy</a:t>
                </a:r>
                <a:endParaRPr lang="en-GB" sz="1800" dirty="0">
                  <a:solidFill>
                    <a:srgbClr val="04619A"/>
                  </a:solidFill>
                </a:endParaRPr>
              </a:p>
            </p:txBody>
          </p:sp>
          <p:sp>
            <p:nvSpPr>
              <p:cNvPr id="38" name="TextBox 10"/>
              <p:cNvSpPr txBox="1"/>
              <p:nvPr/>
            </p:nvSpPr>
            <p:spPr>
              <a:xfrm>
                <a:off x="2945652" y="4324835"/>
                <a:ext cx="2531533" cy="848297"/>
              </a:xfrm>
              <a:prstGeom prst="flowChartAlternateProcess">
                <a:avLst/>
              </a:prstGeom>
              <a:ln>
                <a:solidFill>
                  <a:srgbClr val="04619A"/>
                </a:solidFill>
              </a:ln>
            </p:spPr>
            <p:txBody>
              <a:bodyPr anchor="ctr">
                <a:norm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dirty="0" smtClean="0">
                    <a:solidFill>
                      <a:srgbClr val="04619A"/>
                    </a:solidFill>
                  </a:rPr>
                  <a:t>C</a:t>
                </a:r>
                <a:r>
                  <a:rPr lang="en-GB" sz="1800" dirty="0" smtClean="0">
                    <a:solidFill>
                      <a:srgbClr val="04619A"/>
                    </a:solidFill>
                  </a:rPr>
                  <a:t>limate Impacts</a:t>
                </a:r>
                <a:endParaRPr lang="en-GB" sz="1800" dirty="0">
                  <a:solidFill>
                    <a:srgbClr val="04619A"/>
                  </a:solidFill>
                </a:endParaRPr>
              </a:p>
            </p:txBody>
          </p:sp>
          <p:sp>
            <p:nvSpPr>
              <p:cNvPr id="39" name="TextBox 11"/>
              <p:cNvSpPr txBox="1"/>
              <p:nvPr/>
            </p:nvSpPr>
            <p:spPr>
              <a:xfrm>
                <a:off x="8711700" y="4324836"/>
                <a:ext cx="2531533" cy="848296"/>
              </a:xfrm>
              <a:prstGeom prst="flowChartAlternateProcess">
                <a:avLst/>
              </a:prstGeom>
              <a:ln>
                <a:solidFill>
                  <a:srgbClr val="04619A"/>
                </a:solidFill>
              </a:ln>
            </p:spPr>
            <p:txBody>
              <a:bodyPr>
                <a:norm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  <a:p>
                <a:pPr algn="ctr"/>
                <a:r>
                  <a:rPr lang="en-GB" sz="1800" dirty="0" smtClean="0">
                    <a:solidFill>
                      <a:srgbClr val="04619A"/>
                    </a:solidFill>
                  </a:rPr>
                  <a:t>Climate + Policy</a:t>
                </a:r>
                <a:endParaRPr lang="en-GB" sz="1800" dirty="0">
                  <a:solidFill>
                    <a:srgbClr val="04619A"/>
                  </a:solidFill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1778000" y="3575564"/>
                <a:ext cx="8199466" cy="623088"/>
                <a:chOff x="1778000" y="3575564"/>
                <a:chExt cx="8199466" cy="623088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1803400" y="3575564"/>
                  <a:ext cx="8174066" cy="623088"/>
                  <a:chOff x="1803400" y="3701747"/>
                  <a:chExt cx="8174066" cy="623088"/>
                </a:xfrm>
              </p:grpSpPr>
              <p:cxnSp>
                <p:nvCxnSpPr>
                  <p:cNvPr id="45" name="Straight Arrow Connector 44"/>
                  <p:cNvCxnSpPr/>
                  <p:nvPr/>
                </p:nvCxnSpPr>
                <p:spPr>
                  <a:xfrm>
                    <a:off x="1803400" y="3701750"/>
                    <a:ext cx="0" cy="623085"/>
                  </a:xfrm>
                  <a:prstGeom prst="straightConnector1">
                    <a:avLst/>
                  </a:prstGeom>
                  <a:ln w="28575">
                    <a:solidFill>
                      <a:srgbClr val="04619A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Arrow Connector 45"/>
                  <p:cNvCxnSpPr/>
                  <p:nvPr/>
                </p:nvCxnSpPr>
                <p:spPr>
                  <a:xfrm>
                    <a:off x="4211418" y="3701749"/>
                    <a:ext cx="0" cy="623085"/>
                  </a:xfrm>
                  <a:prstGeom prst="straightConnector1">
                    <a:avLst/>
                  </a:prstGeom>
                  <a:ln w="28575">
                    <a:solidFill>
                      <a:srgbClr val="04619A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6941417" y="3701748"/>
                    <a:ext cx="0" cy="623085"/>
                  </a:xfrm>
                  <a:prstGeom prst="straightConnector1">
                    <a:avLst/>
                  </a:prstGeom>
                  <a:ln w="28575">
                    <a:solidFill>
                      <a:srgbClr val="04619A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/>
                  <p:cNvCxnSpPr/>
                  <p:nvPr/>
                </p:nvCxnSpPr>
                <p:spPr>
                  <a:xfrm>
                    <a:off x="9977466" y="3701747"/>
                    <a:ext cx="0" cy="623085"/>
                  </a:xfrm>
                  <a:prstGeom prst="straightConnector1">
                    <a:avLst/>
                  </a:prstGeom>
                  <a:ln w="28575">
                    <a:solidFill>
                      <a:srgbClr val="04619A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778000" y="3575564"/>
                  <a:ext cx="8188960" cy="756"/>
                </a:xfrm>
                <a:prstGeom prst="line">
                  <a:avLst/>
                </a:prstGeom>
                <a:ln w="28575">
                  <a:solidFill>
                    <a:srgbClr val="04619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Connector 40"/>
              <p:cNvCxnSpPr/>
              <p:nvPr/>
            </p:nvCxnSpPr>
            <p:spPr>
              <a:xfrm>
                <a:off x="5827797" y="2959675"/>
                <a:ext cx="1704" cy="615889"/>
              </a:xfrm>
              <a:prstGeom prst="line">
                <a:avLst/>
              </a:prstGeom>
              <a:ln w="28575">
                <a:solidFill>
                  <a:srgbClr val="04619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35"/>
              <p:cNvSpPr txBox="1"/>
              <p:nvPr/>
            </p:nvSpPr>
            <p:spPr>
              <a:xfrm>
                <a:off x="4798847" y="3111946"/>
                <a:ext cx="2057900" cy="31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400" i="1" dirty="0"/>
                  <a:t>Random assignment</a:t>
                </a:r>
              </a:p>
            </p:txBody>
          </p:sp>
        </p:grpSp>
        <p:sp>
          <p:nvSpPr>
            <p:cNvPr id="32" name="TextBox 42"/>
            <p:cNvSpPr txBox="1"/>
            <p:nvPr/>
          </p:nvSpPr>
          <p:spPr>
            <a:xfrm>
              <a:off x="1584729" y="3210413"/>
              <a:ext cx="792813" cy="260333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 smtClean="0"/>
                <a:t>29%</a:t>
              </a:r>
              <a:endParaRPr lang="en-GB" dirty="0"/>
            </a:p>
          </p:txBody>
        </p:sp>
        <p:sp>
          <p:nvSpPr>
            <p:cNvPr id="33" name="TextBox 52"/>
            <p:cNvSpPr txBox="1"/>
            <p:nvPr/>
          </p:nvSpPr>
          <p:spPr>
            <a:xfrm>
              <a:off x="3980989" y="3208002"/>
              <a:ext cx="792807" cy="275324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 smtClean="0"/>
                <a:t>24%</a:t>
              </a:r>
              <a:endParaRPr lang="en-GB" dirty="0"/>
            </a:p>
          </p:txBody>
        </p:sp>
      </p:grpSp>
      <p:sp>
        <p:nvSpPr>
          <p:cNvPr id="21" name="TextBox 55"/>
          <p:cNvSpPr txBox="1"/>
          <p:nvPr/>
        </p:nvSpPr>
        <p:spPr>
          <a:xfrm>
            <a:off x="842683" y="5117530"/>
            <a:ext cx="2057900" cy="310703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i="1" dirty="0"/>
              <a:t>No video information provided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295" y="5098194"/>
            <a:ext cx="734853" cy="66007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428" y="5085508"/>
            <a:ext cx="1885219" cy="58717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876" y="5032950"/>
            <a:ext cx="638838" cy="5738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8803" y="6064827"/>
            <a:ext cx="1640382" cy="510920"/>
          </a:xfrm>
          <a:prstGeom prst="rect">
            <a:avLst/>
          </a:prstGeom>
        </p:spPr>
      </p:pic>
      <p:sp>
        <p:nvSpPr>
          <p:cNvPr id="26" name="TextBox 62"/>
          <p:cNvSpPr txBox="1"/>
          <p:nvPr/>
        </p:nvSpPr>
        <p:spPr>
          <a:xfrm>
            <a:off x="10036861" y="5567063"/>
            <a:ext cx="4428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000" b="1" dirty="0">
                <a:solidFill>
                  <a:srgbClr val="04619A"/>
                </a:solidFill>
                <a:latin typeface="Calibri (Body)"/>
              </a:rPr>
              <a:t>+</a:t>
            </a:r>
          </a:p>
        </p:txBody>
      </p:sp>
      <p:sp>
        <p:nvSpPr>
          <p:cNvPr id="27" name="TextBox 63"/>
          <p:cNvSpPr txBox="1"/>
          <p:nvPr/>
        </p:nvSpPr>
        <p:spPr>
          <a:xfrm>
            <a:off x="3809456" y="5119635"/>
            <a:ext cx="1837811" cy="534217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i="1" dirty="0"/>
              <a:t>Local impacts of climate change</a:t>
            </a:r>
          </a:p>
        </p:txBody>
      </p:sp>
      <p:sp>
        <p:nvSpPr>
          <p:cNvPr id="28" name="TextBox 64"/>
          <p:cNvSpPr txBox="1"/>
          <p:nvPr/>
        </p:nvSpPr>
        <p:spPr>
          <a:xfrm>
            <a:off x="5583268" y="5694741"/>
            <a:ext cx="3124606" cy="534217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500" indent="-342900">
              <a:buFont typeface="+mj-lt"/>
              <a:buAutoNum type="arabicPeriod"/>
            </a:pPr>
            <a:r>
              <a:rPr lang="en-GB" sz="1400" i="1" dirty="0"/>
              <a:t>Ban on combustion-car engines</a:t>
            </a:r>
          </a:p>
          <a:p>
            <a:pPr marL="400500" indent="-342900">
              <a:buFont typeface="+mj-lt"/>
              <a:buAutoNum type="arabicPeriod"/>
            </a:pPr>
            <a:r>
              <a:rPr lang="en-GB" sz="1400" i="1" dirty="0"/>
              <a:t>Carbon tax w/ cash transfers</a:t>
            </a:r>
          </a:p>
          <a:p>
            <a:pPr marL="400500" indent="-342900">
              <a:buFont typeface="+mj-lt"/>
              <a:buAutoNum type="arabicPeriod"/>
            </a:pPr>
            <a:r>
              <a:rPr lang="en-GB" sz="1400" i="1" dirty="0"/>
              <a:t>Green infrastructure program</a:t>
            </a:r>
          </a:p>
        </p:txBody>
      </p:sp>
      <p:sp>
        <p:nvSpPr>
          <p:cNvPr id="49" name="TextBox 52"/>
          <p:cNvSpPr txBox="1"/>
          <p:nvPr/>
        </p:nvSpPr>
        <p:spPr>
          <a:xfrm>
            <a:off x="6815103" y="3050898"/>
            <a:ext cx="792807" cy="275324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24%</a:t>
            </a:r>
            <a:endParaRPr lang="en-GB" dirty="0"/>
          </a:p>
        </p:txBody>
      </p:sp>
      <p:sp>
        <p:nvSpPr>
          <p:cNvPr id="50" name="TextBox 52"/>
          <p:cNvSpPr txBox="1"/>
          <p:nvPr/>
        </p:nvSpPr>
        <p:spPr>
          <a:xfrm>
            <a:off x="9784907" y="3038571"/>
            <a:ext cx="792807" cy="275324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24%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398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2CA29E-7193-5748-A626-032B46B6E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12" y="3597973"/>
            <a:ext cx="5581812" cy="31431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79152" y="3066263"/>
            <a:ext cx="3704418" cy="479224"/>
          </a:xfrm>
          <a:prstGeom prst="flowChartAlternateProcess">
            <a:avLst/>
          </a:prstGeom>
          <a:solidFill>
            <a:srgbClr val="04619A"/>
          </a:solidFill>
          <a:ln>
            <a:solidFill>
              <a:srgbClr val="04619A"/>
            </a:solidFill>
          </a:ln>
        </p:spPr>
        <p:txBody>
          <a:bodyPr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Carbon tax with cash transfers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73797" y="60911"/>
            <a:ext cx="3704418" cy="479224"/>
          </a:xfrm>
          <a:prstGeom prst="flowChartAlternateProcess">
            <a:avLst/>
          </a:prstGeom>
          <a:solidFill>
            <a:srgbClr val="04619A"/>
          </a:solidFill>
          <a:ln>
            <a:solidFill>
              <a:srgbClr val="04619A"/>
            </a:solidFill>
          </a:ln>
        </p:spPr>
        <p:txBody>
          <a:bodyPr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Ban on combustion-engine cars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2316" y="3066263"/>
            <a:ext cx="3704418" cy="479224"/>
          </a:xfrm>
          <a:prstGeom prst="flowChartAlternateProcess">
            <a:avLst/>
          </a:prstGeom>
          <a:solidFill>
            <a:srgbClr val="04619A"/>
          </a:solidFill>
          <a:ln>
            <a:solidFill>
              <a:srgbClr val="04619A"/>
            </a:solidFill>
          </a:ln>
        </p:spPr>
        <p:txBody>
          <a:bodyPr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Green infrastructure program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2316" y="61612"/>
            <a:ext cx="3484285" cy="479224"/>
          </a:xfrm>
          <a:prstGeom prst="flowChartAlternateProcess">
            <a:avLst/>
          </a:prstGeom>
          <a:solidFill>
            <a:srgbClr val="04619A"/>
          </a:solidFill>
          <a:ln>
            <a:solidFill>
              <a:srgbClr val="04619A"/>
            </a:solidFill>
          </a:ln>
        </p:spPr>
        <p:txBody>
          <a:bodyPr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Local climate impact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66" y="658097"/>
            <a:ext cx="5080959" cy="23106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69" y="3642966"/>
            <a:ext cx="5452248" cy="30981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6891" y="658097"/>
            <a:ext cx="4285611" cy="182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9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Main considerations about climate change; supported climate policies.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ED9460C-94E5-2240-ACF0-59CAFA1C0CCF}"/>
              </a:ext>
            </a:extLst>
          </p:cNvPr>
          <p:cNvCxnSpPr>
            <a:cxnSpLocks/>
          </p:cNvCxnSpPr>
          <p:nvPr/>
        </p:nvCxnSpPr>
        <p:spPr>
          <a:xfrm>
            <a:off x="1831458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14D2EE-7405-9845-A648-1D735EDD6D3B}"/>
              </a:ext>
            </a:extLst>
          </p:cNvPr>
          <p:cNvCxnSpPr>
            <a:cxnSpLocks/>
          </p:cNvCxnSpPr>
          <p:nvPr/>
        </p:nvCxnSpPr>
        <p:spPr>
          <a:xfrm>
            <a:off x="4652918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9743B1-37C2-644D-9432-36B5B96E45C1}"/>
              </a:ext>
            </a:extLst>
          </p:cNvPr>
          <p:cNvCxnSpPr>
            <a:cxnSpLocks/>
          </p:cNvCxnSpPr>
          <p:nvPr/>
        </p:nvCxnSpPr>
        <p:spPr>
          <a:xfrm>
            <a:off x="7437306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CE6044C-A6F1-5D44-BABD-BC7C527DDEDD}"/>
              </a:ext>
            </a:extLst>
          </p:cNvPr>
          <p:cNvCxnSpPr>
            <a:cxnSpLocks/>
          </p:cNvCxnSpPr>
          <p:nvPr/>
        </p:nvCxnSpPr>
        <p:spPr>
          <a:xfrm>
            <a:off x="10221696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97279" y="2471211"/>
            <a:ext cx="9875521" cy="4967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on climate dynamics, factors and impacts of climate change, footprints.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281318" y="1854741"/>
            <a:ext cx="2743200" cy="303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600" b="1" dirty="0" smtClean="0">
                <a:solidFill>
                  <a:schemeClr val="tx1"/>
                </a:solidFill>
              </a:rPr>
              <a:t> Impacts</a:t>
            </a:r>
            <a:r>
              <a:rPr lang="fr-CH" sz="1200" b="1" dirty="0" smtClean="0">
                <a:solidFill>
                  <a:schemeClr val="tx1"/>
                </a:solidFill>
              </a:rPr>
              <a:t>: </a:t>
            </a:r>
            <a:r>
              <a:rPr lang="fr-CH" sz="1200" dirty="0" smtClean="0">
                <a:solidFill>
                  <a:schemeClr val="tx1"/>
                </a:solidFill>
              </a:rPr>
              <a:t>local impacts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09233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Climate Policy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info on 3 policies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890335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Both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</a:rPr>
              <a:t>Climate Impacts + Climate Policy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C8141-B909-4D41-8910-35C6CB116485}"/>
              </a:ext>
            </a:extLst>
          </p:cNvPr>
          <p:cNvSpPr/>
          <p:nvPr/>
        </p:nvSpPr>
        <p:spPr>
          <a:xfrm>
            <a:off x="459858" y="1856518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No Video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6FD7825-9E69-384B-AADB-D1164F874C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" t="17523"/>
          <a:stretch/>
        </p:blipFill>
        <p:spPr>
          <a:xfrm>
            <a:off x="3004837" y="3154013"/>
            <a:ext cx="6099985" cy="1022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FC3C0DC-B58B-4848-AB4A-D21A8C0C0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837" y="4362510"/>
            <a:ext cx="6338517" cy="228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2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Main considerations about climate change; supported climate policies.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D9460C-94E5-2240-ACF0-59CAFA1C0CCF}"/>
              </a:ext>
            </a:extLst>
          </p:cNvPr>
          <p:cNvCxnSpPr>
            <a:cxnSpLocks/>
          </p:cNvCxnSpPr>
          <p:nvPr/>
        </p:nvCxnSpPr>
        <p:spPr>
          <a:xfrm>
            <a:off x="1831458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14D2EE-7405-9845-A648-1D735EDD6D3B}"/>
              </a:ext>
            </a:extLst>
          </p:cNvPr>
          <p:cNvCxnSpPr>
            <a:cxnSpLocks/>
          </p:cNvCxnSpPr>
          <p:nvPr/>
        </p:nvCxnSpPr>
        <p:spPr>
          <a:xfrm>
            <a:off x="4652918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9743B1-37C2-644D-9432-36B5B96E45C1}"/>
              </a:ext>
            </a:extLst>
          </p:cNvPr>
          <p:cNvCxnSpPr>
            <a:cxnSpLocks/>
          </p:cNvCxnSpPr>
          <p:nvPr/>
        </p:nvCxnSpPr>
        <p:spPr>
          <a:xfrm>
            <a:off x="7437306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E6044C-A6F1-5D44-BABD-BC7C527DDEDD}"/>
              </a:ext>
            </a:extLst>
          </p:cNvPr>
          <p:cNvCxnSpPr>
            <a:cxnSpLocks/>
          </p:cNvCxnSpPr>
          <p:nvPr/>
        </p:nvCxnSpPr>
        <p:spPr>
          <a:xfrm>
            <a:off x="10221696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97279" y="2471211"/>
            <a:ext cx="9875521" cy="49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on climate dynamics, factors and impacts of climate change, footprints.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5756" y="29561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6561" y="3235862"/>
            <a:ext cx="9867569" cy="4749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Attitudes towards climate change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Likelihood of climate stabilization, effects of climate </a:t>
            </a:r>
            <a:r>
              <a:rPr lang="en-US" sz="1200" dirty="0">
                <a:solidFill>
                  <a:schemeClr val="tx1"/>
                </a:solidFill>
              </a:rPr>
              <a:t>change, </a:t>
            </a:r>
            <a:r>
              <a:rPr lang="en-US" sz="1200" dirty="0" smtClean="0">
                <a:solidFill>
                  <a:schemeClr val="tx1"/>
                </a:solidFill>
              </a:rPr>
              <a:t>willingness to change own habits…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281318" y="1854741"/>
            <a:ext cx="2743200" cy="303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600" b="1" dirty="0" smtClean="0">
                <a:solidFill>
                  <a:schemeClr val="tx1"/>
                </a:solidFill>
              </a:rPr>
              <a:t> Impacts</a:t>
            </a:r>
            <a:r>
              <a:rPr lang="fr-CH" sz="1200" b="1" dirty="0" smtClean="0">
                <a:solidFill>
                  <a:schemeClr val="tx1"/>
                </a:solidFill>
              </a:rPr>
              <a:t>: </a:t>
            </a:r>
            <a:r>
              <a:rPr lang="fr-CH" sz="1200" dirty="0" smtClean="0">
                <a:solidFill>
                  <a:schemeClr val="tx1"/>
                </a:solidFill>
              </a:rPr>
              <a:t>local impacts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09233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Climate Policy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info on 3 policies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890335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Both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</a:rPr>
              <a:t>Climate Impacts + Climate Policy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94C8141-B909-4D41-8910-35C6CB116485}"/>
              </a:ext>
            </a:extLst>
          </p:cNvPr>
          <p:cNvSpPr/>
          <p:nvPr/>
        </p:nvSpPr>
        <p:spPr>
          <a:xfrm>
            <a:off x="459858" y="1856518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No Video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6DE7817-5565-224A-9221-326BB7973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058" y="4241673"/>
            <a:ext cx="6074525" cy="162534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215" y="4157932"/>
            <a:ext cx="8068605" cy="164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9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Main considerations about climate change; supported climate policies.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D9460C-94E5-2240-ACF0-59CAFA1C0CCF}"/>
              </a:ext>
            </a:extLst>
          </p:cNvPr>
          <p:cNvCxnSpPr>
            <a:cxnSpLocks/>
          </p:cNvCxnSpPr>
          <p:nvPr/>
        </p:nvCxnSpPr>
        <p:spPr>
          <a:xfrm>
            <a:off x="1831458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14D2EE-7405-9845-A648-1D735EDD6D3B}"/>
              </a:ext>
            </a:extLst>
          </p:cNvPr>
          <p:cNvCxnSpPr>
            <a:cxnSpLocks/>
          </p:cNvCxnSpPr>
          <p:nvPr/>
        </p:nvCxnSpPr>
        <p:spPr>
          <a:xfrm>
            <a:off x="4652918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9743B1-37C2-644D-9432-36B5B96E45C1}"/>
              </a:ext>
            </a:extLst>
          </p:cNvPr>
          <p:cNvCxnSpPr>
            <a:cxnSpLocks/>
          </p:cNvCxnSpPr>
          <p:nvPr/>
        </p:nvCxnSpPr>
        <p:spPr>
          <a:xfrm>
            <a:off x="7437306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CE6044C-A6F1-5D44-BABD-BC7C527DDEDD}"/>
              </a:ext>
            </a:extLst>
          </p:cNvPr>
          <p:cNvCxnSpPr>
            <a:cxnSpLocks/>
          </p:cNvCxnSpPr>
          <p:nvPr/>
        </p:nvCxnSpPr>
        <p:spPr>
          <a:xfrm>
            <a:off x="10221696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97279" y="2471211"/>
            <a:ext cx="9875521" cy="49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on climate dynamics, factors and impacts of climate change, footprints.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5756" y="29561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6561" y="3235862"/>
            <a:ext cx="9867569" cy="474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Attitudes towards climate change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Likelihood of climate stabilization, effects of climate </a:t>
            </a:r>
            <a:r>
              <a:rPr lang="en-US" sz="1200" dirty="0">
                <a:solidFill>
                  <a:schemeClr val="tx1"/>
                </a:solidFill>
              </a:rPr>
              <a:t>change, </a:t>
            </a:r>
            <a:r>
              <a:rPr lang="en-US" sz="1200" dirty="0" smtClean="0">
                <a:solidFill>
                  <a:schemeClr val="tx1"/>
                </a:solidFill>
              </a:rPr>
              <a:t>willingness to change own habits…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7088" y="37128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14508" y="3999186"/>
            <a:ext cx="9867569" cy="6352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Attitudes </a:t>
            </a:r>
            <a:r>
              <a:rPr lang="fr-CH" sz="1600" b="1" dirty="0" err="1" smtClean="0">
                <a:solidFill>
                  <a:schemeClr val="tx1"/>
                </a:solidFill>
              </a:rPr>
              <a:t>towards</a:t>
            </a:r>
            <a:r>
              <a:rPr lang="fr-CH" sz="1600" b="1" dirty="0" smtClean="0">
                <a:solidFill>
                  <a:schemeClr val="tx1"/>
                </a:solidFill>
              </a:rPr>
              <a:t> 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600" b="1" dirty="0" smtClean="0">
                <a:solidFill>
                  <a:schemeClr val="tx1"/>
                </a:solidFill>
              </a:rPr>
              <a:t>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Detailed</a:t>
            </a:r>
            <a:r>
              <a:rPr lang="fr-CH" sz="1200" dirty="0" smtClean="0">
                <a:solidFill>
                  <a:schemeClr val="tx1"/>
                </a:solidFill>
              </a:rPr>
              <a:t> attitudes on 3 important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ban of combustion-</a:t>
            </a:r>
            <a:r>
              <a:rPr lang="fr-CH" sz="1200" dirty="0" err="1" smtClean="0">
                <a:solidFill>
                  <a:schemeClr val="tx1"/>
                </a:solidFill>
              </a:rPr>
              <a:t>engine</a:t>
            </a:r>
            <a:r>
              <a:rPr lang="fr-CH" sz="1200" dirty="0" smtClean="0">
                <a:solidFill>
                  <a:schemeClr val="tx1"/>
                </a:solidFill>
              </a:rPr>
              <a:t> cars, green infrastructure program, </a:t>
            </a:r>
            <a:r>
              <a:rPr lang="fr-CH" sz="1200" dirty="0" err="1" smtClean="0">
                <a:solidFill>
                  <a:schemeClr val="tx1"/>
                </a:solidFill>
              </a:rPr>
              <a:t>carbon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tax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with</a:t>
            </a:r>
            <a:r>
              <a:rPr lang="fr-CH" sz="1200" dirty="0" smtClean="0">
                <a:solidFill>
                  <a:schemeClr val="tx1"/>
                </a:solidFill>
              </a:rPr>
              <a:t> cash </a:t>
            </a:r>
            <a:r>
              <a:rPr lang="fr-CH" sz="1200" dirty="0" err="1" smtClean="0">
                <a:solidFill>
                  <a:schemeClr val="tx1"/>
                </a:solidFill>
              </a:rPr>
              <a:t>transfers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Support for </a:t>
            </a:r>
            <a:r>
              <a:rPr lang="fr-CH" sz="1200" dirty="0" err="1" smtClean="0">
                <a:solidFill>
                  <a:schemeClr val="tx1"/>
                </a:solidFill>
              </a:rPr>
              <a:t>various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climate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taxes, standard, subsidies, </a:t>
            </a:r>
            <a:r>
              <a:rPr lang="fr-CH" sz="1200" dirty="0" err="1" smtClean="0">
                <a:solidFill>
                  <a:schemeClr val="tx1"/>
                </a:solidFill>
              </a:rPr>
              <a:t>mandatory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insulation</a:t>
            </a:r>
            <a:r>
              <a:rPr lang="fr-CH" sz="1200" dirty="0" smtClean="0">
                <a:solidFill>
                  <a:schemeClr val="tx1"/>
                </a:solidFill>
              </a:rPr>
              <a:t>,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 to </a:t>
            </a:r>
            <a:r>
              <a:rPr lang="fr-CH" sz="1200" dirty="0" err="1" smtClean="0">
                <a:solidFill>
                  <a:schemeClr val="tx1"/>
                </a:solidFill>
              </a:rPr>
              <a:t>reduce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beef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consumption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281318" y="1854741"/>
            <a:ext cx="2743200" cy="303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600" b="1" dirty="0" smtClean="0">
                <a:solidFill>
                  <a:schemeClr val="tx1"/>
                </a:solidFill>
              </a:rPr>
              <a:t> Impacts</a:t>
            </a:r>
            <a:r>
              <a:rPr lang="fr-CH" sz="1200" b="1" dirty="0" smtClean="0">
                <a:solidFill>
                  <a:schemeClr val="tx1"/>
                </a:solidFill>
              </a:rPr>
              <a:t>: </a:t>
            </a:r>
            <a:r>
              <a:rPr lang="fr-CH" sz="1200" dirty="0" smtClean="0">
                <a:solidFill>
                  <a:schemeClr val="tx1"/>
                </a:solidFill>
              </a:rPr>
              <a:t>local impacts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09233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Climate Policy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info on 3 policies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890335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Both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</a:rPr>
              <a:t>Climate Impacts + Climate Policy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94C8141-B909-4D41-8910-35C6CB116485}"/>
              </a:ext>
            </a:extLst>
          </p:cNvPr>
          <p:cNvSpPr/>
          <p:nvPr/>
        </p:nvSpPr>
        <p:spPr>
          <a:xfrm>
            <a:off x="459858" y="1856518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No Video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1012AF3-2F07-9C41-B142-1F791BFB0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091" y="4995996"/>
            <a:ext cx="5579818" cy="143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2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Main considerations about climate change; supported climate policies.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D9460C-94E5-2240-ACF0-59CAFA1C0CCF}"/>
              </a:ext>
            </a:extLst>
          </p:cNvPr>
          <p:cNvCxnSpPr>
            <a:cxnSpLocks/>
          </p:cNvCxnSpPr>
          <p:nvPr/>
        </p:nvCxnSpPr>
        <p:spPr>
          <a:xfrm>
            <a:off x="1831458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14D2EE-7405-9845-A648-1D735EDD6D3B}"/>
              </a:ext>
            </a:extLst>
          </p:cNvPr>
          <p:cNvCxnSpPr>
            <a:cxnSpLocks/>
          </p:cNvCxnSpPr>
          <p:nvPr/>
        </p:nvCxnSpPr>
        <p:spPr>
          <a:xfrm>
            <a:off x="4652918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89743B1-37C2-644D-9432-36B5B96E45C1}"/>
              </a:ext>
            </a:extLst>
          </p:cNvPr>
          <p:cNvCxnSpPr>
            <a:cxnSpLocks/>
          </p:cNvCxnSpPr>
          <p:nvPr/>
        </p:nvCxnSpPr>
        <p:spPr>
          <a:xfrm>
            <a:off x="7437306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E6044C-A6F1-5D44-BABD-BC7C527DDEDD}"/>
              </a:ext>
            </a:extLst>
          </p:cNvPr>
          <p:cNvCxnSpPr>
            <a:cxnSpLocks/>
          </p:cNvCxnSpPr>
          <p:nvPr/>
        </p:nvCxnSpPr>
        <p:spPr>
          <a:xfrm>
            <a:off x="10221696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97279" y="2471211"/>
            <a:ext cx="9875521" cy="49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on climate dynamics, factors and impacts of climate change, footprints.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5756" y="29561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6561" y="3235862"/>
            <a:ext cx="9867569" cy="474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Attitudes towards climate change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Likelihood of climate stabilization, effects of climate </a:t>
            </a:r>
            <a:r>
              <a:rPr lang="en-US" sz="1200" dirty="0">
                <a:solidFill>
                  <a:schemeClr val="tx1"/>
                </a:solidFill>
              </a:rPr>
              <a:t>change, </a:t>
            </a:r>
            <a:r>
              <a:rPr lang="en-US" sz="1200" dirty="0" smtClean="0">
                <a:solidFill>
                  <a:schemeClr val="tx1"/>
                </a:solidFill>
              </a:rPr>
              <a:t>willingness to change own habits…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7088" y="37128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14508" y="3999186"/>
            <a:ext cx="9867569" cy="635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Attitudes </a:t>
            </a:r>
            <a:r>
              <a:rPr lang="fr-CH" sz="1600" b="1" dirty="0" err="1" smtClean="0">
                <a:solidFill>
                  <a:schemeClr val="tx1"/>
                </a:solidFill>
              </a:rPr>
              <a:t>towards</a:t>
            </a:r>
            <a:r>
              <a:rPr lang="fr-CH" sz="1600" b="1" dirty="0" smtClean="0">
                <a:solidFill>
                  <a:schemeClr val="tx1"/>
                </a:solidFill>
              </a:rPr>
              <a:t> 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600" b="1" dirty="0" smtClean="0">
                <a:solidFill>
                  <a:schemeClr val="tx1"/>
                </a:solidFill>
              </a:rPr>
              <a:t>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Detailed</a:t>
            </a:r>
            <a:r>
              <a:rPr lang="fr-CH" sz="1200" dirty="0" smtClean="0">
                <a:solidFill>
                  <a:schemeClr val="tx1"/>
                </a:solidFill>
              </a:rPr>
              <a:t> attitudes on 3 important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ban of combustion-</a:t>
            </a:r>
            <a:r>
              <a:rPr lang="fr-CH" sz="1200" dirty="0" err="1" smtClean="0">
                <a:solidFill>
                  <a:schemeClr val="tx1"/>
                </a:solidFill>
              </a:rPr>
              <a:t>engine</a:t>
            </a:r>
            <a:r>
              <a:rPr lang="fr-CH" sz="1200" dirty="0" smtClean="0">
                <a:solidFill>
                  <a:schemeClr val="tx1"/>
                </a:solidFill>
              </a:rPr>
              <a:t> cars, green infrastructure program, </a:t>
            </a:r>
            <a:r>
              <a:rPr lang="fr-CH" sz="1200" dirty="0" err="1" smtClean="0">
                <a:solidFill>
                  <a:schemeClr val="tx1"/>
                </a:solidFill>
              </a:rPr>
              <a:t>carbon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tax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with</a:t>
            </a:r>
            <a:r>
              <a:rPr lang="fr-CH" sz="1200" dirty="0" smtClean="0">
                <a:solidFill>
                  <a:schemeClr val="tx1"/>
                </a:solidFill>
              </a:rPr>
              <a:t> cash </a:t>
            </a:r>
            <a:r>
              <a:rPr lang="fr-CH" sz="1200" dirty="0" err="1" smtClean="0">
                <a:solidFill>
                  <a:schemeClr val="tx1"/>
                </a:solidFill>
              </a:rPr>
              <a:t>transfers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Support for </a:t>
            </a:r>
            <a:r>
              <a:rPr lang="fr-CH" sz="1200" dirty="0" err="1" smtClean="0">
                <a:solidFill>
                  <a:schemeClr val="tx1"/>
                </a:solidFill>
              </a:rPr>
              <a:t>various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climate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taxes, standard, subsidies, </a:t>
            </a:r>
            <a:r>
              <a:rPr lang="fr-CH" sz="1200" dirty="0" err="1" smtClean="0">
                <a:solidFill>
                  <a:schemeClr val="tx1"/>
                </a:solidFill>
              </a:rPr>
              <a:t>mandatory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insulation</a:t>
            </a:r>
            <a:r>
              <a:rPr lang="fr-CH" sz="1200" dirty="0" smtClean="0">
                <a:solidFill>
                  <a:schemeClr val="tx1"/>
                </a:solidFill>
              </a:rPr>
              <a:t>,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 to </a:t>
            </a:r>
            <a:r>
              <a:rPr lang="fr-CH" sz="1200" dirty="0" err="1" smtClean="0">
                <a:solidFill>
                  <a:schemeClr val="tx1"/>
                </a:solidFill>
              </a:rPr>
              <a:t>reduce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beef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consumption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6763" y="46344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31738" y="4906268"/>
            <a:ext cx="9867569" cy="4610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International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r>
              <a:rPr lang="fr-CH" sz="1600" b="1" dirty="0" smtClean="0">
                <a:solidFill>
                  <a:schemeClr val="tx1"/>
                </a:solidFill>
              </a:rPr>
              <a:t> and </a:t>
            </a:r>
            <a:r>
              <a:rPr lang="fr-CH" sz="1600" b="1" dirty="0" err="1" smtClean="0">
                <a:solidFill>
                  <a:schemeClr val="tx1"/>
                </a:solidFill>
              </a:rPr>
              <a:t>burden</a:t>
            </a:r>
            <a:r>
              <a:rPr lang="fr-CH" sz="1600" b="1" dirty="0" smtClean="0">
                <a:solidFill>
                  <a:schemeClr val="tx1"/>
                </a:solidFill>
              </a:rPr>
              <a:t>-sharing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Fairness assessment of possible burden-sharing principles, support for global policies.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281318" y="1854741"/>
            <a:ext cx="2743200" cy="303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600" b="1" dirty="0" smtClean="0">
                <a:solidFill>
                  <a:schemeClr val="tx1"/>
                </a:solidFill>
              </a:rPr>
              <a:t> Impacts</a:t>
            </a:r>
            <a:r>
              <a:rPr lang="fr-CH" sz="1200" b="1" dirty="0" smtClean="0">
                <a:solidFill>
                  <a:schemeClr val="tx1"/>
                </a:solidFill>
              </a:rPr>
              <a:t>: </a:t>
            </a:r>
            <a:r>
              <a:rPr lang="fr-CH" sz="1200" dirty="0" smtClean="0">
                <a:solidFill>
                  <a:schemeClr val="tx1"/>
                </a:solidFill>
              </a:rPr>
              <a:t>local impacts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09233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Climate Policy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info on 3 policies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890335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Both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</a:rPr>
              <a:t>Climate Impacts + Climate Policy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94C8141-B909-4D41-8910-35C6CB116485}"/>
              </a:ext>
            </a:extLst>
          </p:cNvPr>
          <p:cNvSpPr/>
          <p:nvPr/>
        </p:nvSpPr>
        <p:spPr>
          <a:xfrm>
            <a:off x="459858" y="1856518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No Video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787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Main considerations about climate change; supported climate policies.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D9460C-94E5-2240-ACF0-59CAFA1C0CCF}"/>
              </a:ext>
            </a:extLst>
          </p:cNvPr>
          <p:cNvCxnSpPr>
            <a:cxnSpLocks/>
          </p:cNvCxnSpPr>
          <p:nvPr/>
        </p:nvCxnSpPr>
        <p:spPr>
          <a:xfrm>
            <a:off x="1831458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14D2EE-7405-9845-A648-1D735EDD6D3B}"/>
              </a:ext>
            </a:extLst>
          </p:cNvPr>
          <p:cNvCxnSpPr>
            <a:cxnSpLocks/>
          </p:cNvCxnSpPr>
          <p:nvPr/>
        </p:nvCxnSpPr>
        <p:spPr>
          <a:xfrm>
            <a:off x="4652918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89743B1-37C2-644D-9432-36B5B96E45C1}"/>
              </a:ext>
            </a:extLst>
          </p:cNvPr>
          <p:cNvCxnSpPr>
            <a:cxnSpLocks/>
          </p:cNvCxnSpPr>
          <p:nvPr/>
        </p:nvCxnSpPr>
        <p:spPr>
          <a:xfrm>
            <a:off x="7437306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E6044C-A6F1-5D44-BABD-BC7C527DDEDD}"/>
              </a:ext>
            </a:extLst>
          </p:cNvPr>
          <p:cNvCxnSpPr>
            <a:cxnSpLocks/>
          </p:cNvCxnSpPr>
          <p:nvPr/>
        </p:nvCxnSpPr>
        <p:spPr>
          <a:xfrm>
            <a:off x="10221696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97279" y="2471211"/>
            <a:ext cx="9875521" cy="49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on climate dynamics, factors and impacts of climate change, footprints.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5756" y="29561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6561" y="3235862"/>
            <a:ext cx="9867569" cy="474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Attitudes towards climate change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Likelihood of climate stabilization, effects of climate </a:t>
            </a:r>
            <a:r>
              <a:rPr lang="en-US" sz="1200" dirty="0">
                <a:solidFill>
                  <a:schemeClr val="tx1"/>
                </a:solidFill>
              </a:rPr>
              <a:t>change, </a:t>
            </a:r>
            <a:r>
              <a:rPr lang="en-US" sz="1200" dirty="0" smtClean="0">
                <a:solidFill>
                  <a:schemeClr val="tx1"/>
                </a:solidFill>
              </a:rPr>
              <a:t>willingness to change own habits…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7088" y="37128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14508" y="3999186"/>
            <a:ext cx="9867569" cy="635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Attitudes </a:t>
            </a:r>
            <a:r>
              <a:rPr lang="fr-CH" sz="1600" b="1" dirty="0" err="1" smtClean="0">
                <a:solidFill>
                  <a:schemeClr val="tx1"/>
                </a:solidFill>
              </a:rPr>
              <a:t>towards</a:t>
            </a:r>
            <a:r>
              <a:rPr lang="fr-CH" sz="1600" b="1" dirty="0" smtClean="0">
                <a:solidFill>
                  <a:schemeClr val="tx1"/>
                </a:solidFill>
              </a:rPr>
              <a:t> 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600" b="1" dirty="0" smtClean="0">
                <a:solidFill>
                  <a:schemeClr val="tx1"/>
                </a:solidFill>
              </a:rPr>
              <a:t>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Detailed</a:t>
            </a:r>
            <a:r>
              <a:rPr lang="fr-CH" sz="1200" dirty="0" smtClean="0">
                <a:solidFill>
                  <a:schemeClr val="tx1"/>
                </a:solidFill>
              </a:rPr>
              <a:t> attitudes on 3 important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ban of combustion-</a:t>
            </a:r>
            <a:r>
              <a:rPr lang="fr-CH" sz="1200" dirty="0" err="1" smtClean="0">
                <a:solidFill>
                  <a:schemeClr val="tx1"/>
                </a:solidFill>
              </a:rPr>
              <a:t>engine</a:t>
            </a:r>
            <a:r>
              <a:rPr lang="fr-CH" sz="1200" dirty="0" smtClean="0">
                <a:solidFill>
                  <a:schemeClr val="tx1"/>
                </a:solidFill>
              </a:rPr>
              <a:t> cars, green infrastructure program, </a:t>
            </a:r>
            <a:r>
              <a:rPr lang="fr-CH" sz="1200" dirty="0" err="1" smtClean="0">
                <a:solidFill>
                  <a:schemeClr val="tx1"/>
                </a:solidFill>
              </a:rPr>
              <a:t>carbon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tax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with</a:t>
            </a:r>
            <a:r>
              <a:rPr lang="fr-CH" sz="1200" dirty="0" smtClean="0">
                <a:solidFill>
                  <a:schemeClr val="tx1"/>
                </a:solidFill>
              </a:rPr>
              <a:t> cash </a:t>
            </a:r>
            <a:r>
              <a:rPr lang="fr-CH" sz="1200" dirty="0" err="1" smtClean="0">
                <a:solidFill>
                  <a:schemeClr val="tx1"/>
                </a:solidFill>
              </a:rPr>
              <a:t>transfers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Support for </a:t>
            </a:r>
            <a:r>
              <a:rPr lang="fr-CH" sz="1200" dirty="0" err="1" smtClean="0">
                <a:solidFill>
                  <a:schemeClr val="tx1"/>
                </a:solidFill>
              </a:rPr>
              <a:t>various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climate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taxes, standard, subsidies, </a:t>
            </a:r>
            <a:r>
              <a:rPr lang="fr-CH" sz="1200" dirty="0" err="1" smtClean="0">
                <a:solidFill>
                  <a:schemeClr val="tx1"/>
                </a:solidFill>
              </a:rPr>
              <a:t>mandatory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insulation</a:t>
            </a:r>
            <a:r>
              <a:rPr lang="fr-CH" sz="1200" dirty="0" smtClean="0">
                <a:solidFill>
                  <a:schemeClr val="tx1"/>
                </a:solidFill>
              </a:rPr>
              <a:t>,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 to </a:t>
            </a:r>
            <a:r>
              <a:rPr lang="fr-CH" sz="1200" dirty="0" err="1" smtClean="0">
                <a:solidFill>
                  <a:schemeClr val="tx1"/>
                </a:solidFill>
              </a:rPr>
              <a:t>reduce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beef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consumption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6763" y="46344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31738" y="4906268"/>
            <a:ext cx="9867569" cy="461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International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r>
              <a:rPr lang="fr-CH" sz="1600" b="1" dirty="0" smtClean="0">
                <a:solidFill>
                  <a:schemeClr val="tx1"/>
                </a:solidFill>
              </a:rPr>
              <a:t> and </a:t>
            </a:r>
            <a:r>
              <a:rPr lang="fr-CH" sz="1600" b="1" dirty="0" err="1" smtClean="0">
                <a:solidFill>
                  <a:schemeClr val="tx1"/>
                </a:solidFill>
              </a:rPr>
              <a:t>burden</a:t>
            </a:r>
            <a:r>
              <a:rPr lang="fr-CH" sz="1600" b="1" dirty="0" smtClean="0">
                <a:solidFill>
                  <a:schemeClr val="tx1"/>
                </a:solidFill>
              </a:rPr>
              <a:t>-sharing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Fairness assessment of possible burden-sharing principles, support for global policies.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85011" y="536802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41020" y="5639808"/>
            <a:ext cx="9867569" cy="4429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>
                <a:solidFill>
                  <a:schemeClr val="tx1"/>
                </a:solidFill>
              </a:rPr>
              <a:t>Willingness</a:t>
            </a:r>
            <a:r>
              <a:rPr lang="fr-CH" sz="1600" b="1" dirty="0">
                <a:solidFill>
                  <a:schemeClr val="tx1"/>
                </a:solidFill>
              </a:rPr>
              <a:t> </a:t>
            </a:r>
            <a:r>
              <a:rPr lang="fr-CH" sz="1600" b="1" dirty="0" smtClean="0">
                <a:solidFill>
                  <a:schemeClr val="tx1"/>
                </a:solidFill>
              </a:rPr>
              <a:t>To </a:t>
            </a:r>
            <a:r>
              <a:rPr lang="fr-CH" sz="1600" b="1" dirty="0" err="1" smtClean="0">
                <a:solidFill>
                  <a:schemeClr val="tx1"/>
                </a:solidFill>
              </a:rPr>
              <a:t>Pay</a:t>
            </a:r>
            <a:r>
              <a:rPr lang="fr-CH" sz="1600" b="1" dirty="0">
                <a:solidFill>
                  <a:schemeClr val="tx1"/>
                </a:solidFill>
              </a:rPr>
              <a:t>, real </a:t>
            </a:r>
            <a:r>
              <a:rPr lang="fr-CH" sz="1600" b="1" dirty="0" err="1">
                <a:solidFill>
                  <a:schemeClr val="tx1"/>
                </a:solidFill>
              </a:rPr>
              <a:t>stake</a:t>
            </a:r>
            <a:r>
              <a:rPr lang="fr-CH" sz="1600" b="1" dirty="0">
                <a:solidFill>
                  <a:schemeClr val="tx1"/>
                </a:solidFill>
              </a:rPr>
              <a:t> questions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WTP (Yes/No on randomly drawn yearly contribution), share donated to reforestation if respondent wins $100 lottery, petition.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281318" y="1854741"/>
            <a:ext cx="2743200" cy="303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600" b="1" dirty="0" smtClean="0">
                <a:solidFill>
                  <a:schemeClr val="tx1"/>
                </a:solidFill>
              </a:rPr>
              <a:t> Impacts</a:t>
            </a:r>
            <a:r>
              <a:rPr lang="fr-CH" sz="1200" b="1" dirty="0" smtClean="0">
                <a:solidFill>
                  <a:schemeClr val="tx1"/>
                </a:solidFill>
              </a:rPr>
              <a:t>: </a:t>
            </a:r>
            <a:r>
              <a:rPr lang="fr-CH" sz="1200" dirty="0" smtClean="0">
                <a:solidFill>
                  <a:schemeClr val="tx1"/>
                </a:solidFill>
              </a:rPr>
              <a:t>local impacts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09233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Climate Policy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info on 3 policies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890335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Both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</a:rPr>
              <a:t>Climate Impacts + Climate Policy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94C8141-B909-4D41-8910-35C6CB116485}"/>
              </a:ext>
            </a:extLst>
          </p:cNvPr>
          <p:cNvSpPr/>
          <p:nvPr/>
        </p:nvSpPr>
        <p:spPr>
          <a:xfrm>
            <a:off x="459858" y="1856518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No Video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57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1157</Words>
  <Application>Microsoft Office PowerPoint</Application>
  <PresentationFormat>Widescreen</PresentationFormat>
  <Paragraphs>155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(Body)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beatrice ferrario</dc:creator>
  <cp:lastModifiedBy>Adrien Fabre</cp:lastModifiedBy>
  <cp:revision>35</cp:revision>
  <dcterms:created xsi:type="dcterms:W3CDTF">2020-08-03T08:49:35Z</dcterms:created>
  <dcterms:modified xsi:type="dcterms:W3CDTF">2021-11-24T11:53:06Z</dcterms:modified>
</cp:coreProperties>
</file>