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82" r:id="rId5"/>
    <p:sldMasterId id="2147483686" r:id="rId6"/>
    <p:sldMasterId id="2147483694" r:id="rId7"/>
  </p:sldMasterIdLst>
  <p:notesMasterIdLst>
    <p:notesMasterId r:id="rId31"/>
  </p:notesMasterIdLst>
  <p:sldIdLst>
    <p:sldId id="256" r:id="rId8"/>
    <p:sldId id="257" r:id="rId9"/>
    <p:sldId id="291" r:id="rId10"/>
    <p:sldId id="294" r:id="rId11"/>
    <p:sldId id="305" r:id="rId12"/>
    <p:sldId id="316" r:id="rId13"/>
    <p:sldId id="322" r:id="rId14"/>
    <p:sldId id="317" r:id="rId15"/>
    <p:sldId id="296" r:id="rId16"/>
    <p:sldId id="319" r:id="rId17"/>
    <p:sldId id="308" r:id="rId18"/>
    <p:sldId id="318" r:id="rId19"/>
    <p:sldId id="299" r:id="rId20"/>
    <p:sldId id="300" r:id="rId21"/>
    <p:sldId id="326" r:id="rId22"/>
    <p:sldId id="323" r:id="rId23"/>
    <p:sldId id="302" r:id="rId24"/>
    <p:sldId id="325" r:id="rId25"/>
    <p:sldId id="314" r:id="rId26"/>
    <p:sldId id="313" r:id="rId27"/>
    <p:sldId id="324" r:id="rId28"/>
    <p:sldId id="315" r:id="rId29"/>
    <p:sldId id="29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SE Tobias, ENV/EEI" initials="KTE" lastIdx="1" clrIdx="0">
    <p:extLst>
      <p:ext uri="{19B8F6BF-5375-455C-9EA6-DF929625EA0E}">
        <p15:presenceInfo xmlns:p15="http://schemas.microsoft.com/office/powerpoint/2012/main" userId="S-1-5-21-2146598497-832928401-1254845835-240018" providerId="AD"/>
      </p:ext>
    </p:extLst>
  </p:cmAuthor>
  <p:cmAuthor id="2" name="Fabre  Adrien" initials="FA" lastIdx="11" clrIdx="1">
    <p:extLst>
      <p:ext uri="{19B8F6BF-5375-455C-9EA6-DF929625EA0E}">
        <p15:presenceInfo xmlns:p15="http://schemas.microsoft.com/office/powerpoint/2012/main" userId="S-1-5-21-2025429265-764733703-1417001333-566182" providerId="AD"/>
      </p:ext>
    </p:extLst>
  </p:cmAuthor>
  <p:cmAuthor id="3" name="SANCHEZ CHICO, Ana" initials="ASC" lastIdx="25" clrIdx="2">
    <p:extLst>
      <p:ext uri="{19B8F6BF-5375-455C-9EA6-DF929625EA0E}">
        <p15:presenceInfo xmlns:p15="http://schemas.microsoft.com/office/powerpoint/2012/main" userId="SANCHEZ CHICO, 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9A"/>
    <a:srgbClr val="95C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80859" autoAdjust="0"/>
  </p:normalViewPr>
  <p:slideViewPr>
    <p:cSldViewPr snapToGrid="0">
      <p:cViewPr varScale="1">
        <p:scale>
          <a:sx n="76" d="100"/>
          <a:sy n="76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7BE1C-B277-4E0F-A19C-0C392F043CE1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85BA-0084-456A-94D1-516736826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A45CE-8C35-8143-B5D5-1E5D5F1BBB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60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11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1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0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600" indent="0">
              <a:buNone/>
            </a:pPr>
            <a:endParaRPr lang="en-US" sz="1200" b="1" dirty="0">
              <a:solidFill>
                <a:srgbClr val="04619A"/>
              </a:solidFill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1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6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6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2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62F9-6B2E-4891-A9B9-45C1A4731046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46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F195D6-6B6E-9A4C-908F-4EFF0E30DF7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239D1-5297-D644-8F65-81905D4C4214}"/>
              </a:ext>
            </a:extLst>
          </p:cNvPr>
          <p:cNvSpPr/>
          <p:nvPr userDrawn="1"/>
        </p:nvSpPr>
        <p:spPr>
          <a:xfrm>
            <a:off x="2552698" y="1777345"/>
            <a:ext cx="7086602" cy="3127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2996-23AC-A842-9581-2D26F4AA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653921"/>
            <a:ext cx="7086601" cy="12109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B8F228B-592A-C642-983F-58A5AD894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0207" y="4344568"/>
            <a:ext cx="1073150" cy="118745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D4653643-C00A-C14E-94CD-01698F480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289" y="217432"/>
            <a:ext cx="1943842" cy="597577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BC12C03A-ACAC-9442-80FC-CD095504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1777345"/>
            <a:ext cx="7086601" cy="18104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1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8314C-FBFA-0C40-BD35-3E949A700E26}"/>
              </a:ext>
            </a:extLst>
          </p:cNvPr>
          <p:cNvCxnSpPr>
            <a:cxnSpLocks/>
          </p:cNvCxnSpPr>
          <p:nvPr userDrawn="1"/>
        </p:nvCxnSpPr>
        <p:spPr>
          <a:xfrm>
            <a:off x="558875" y="1058418"/>
            <a:ext cx="0" cy="579958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745435"/>
            <a:ext cx="12192000" cy="5299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8850" y="5670550"/>
            <a:ext cx="1073150" cy="11874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689B2-E807-AA42-93BA-B738CD043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6644" y="2355574"/>
            <a:ext cx="10018712" cy="825016"/>
          </a:xfrm>
        </p:spPr>
        <p:txBody>
          <a:bodyPr/>
          <a:lstStyle>
            <a:lvl1pPr algn="ctr">
              <a:defRPr sz="3600" i="1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E3F3-A8B7-FD40-A6DC-501ABEC04D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7438" y="3181350"/>
            <a:ext cx="10031412" cy="123190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97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1222525"/>
            <a:ext cx="12192000" cy="4741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B0382315-D15E-2644-BA46-1785CFAA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7" y="6524547"/>
            <a:ext cx="95063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0264" y="6068874"/>
            <a:ext cx="372717" cy="365125"/>
          </a:xfrm>
        </p:spPr>
        <p:txBody>
          <a:bodyPr/>
          <a:lstStyle/>
          <a:p>
            <a:fld id="{920B2743-D6F2-2641-A819-1C27F8D99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" y="6543470"/>
            <a:ext cx="923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8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2651" y="6071084"/>
            <a:ext cx="372717" cy="365125"/>
          </a:xfrm>
        </p:spPr>
        <p:txBody>
          <a:bodyPr/>
          <a:lstStyle/>
          <a:p>
            <a:fld id="{920B2743-D6F2-2641-A819-1C27F8D99F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8D95-17CB-0B4D-B46D-A16AC964D0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0975" y="119063"/>
            <a:ext cx="11825288" cy="56356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2E8585-1727-7544-8D80-23F3CF3575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975" y="5378789"/>
            <a:ext cx="10771188" cy="536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" y="6543470"/>
            <a:ext cx="923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2651" y="6090615"/>
            <a:ext cx="372717" cy="365125"/>
          </a:xfrm>
        </p:spPr>
        <p:txBody>
          <a:bodyPr/>
          <a:lstStyle/>
          <a:p>
            <a:fld id="{920B2743-D6F2-2641-A819-1C27F8D99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0B7E-9C97-7342-BEB4-A75622D7D1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375" y="993775"/>
            <a:ext cx="7600950" cy="46513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F4E05D-A95C-404A-A043-B871FCB7A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9913" y="993775"/>
            <a:ext cx="3865562" cy="4651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" y="6543470"/>
            <a:ext cx="923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8314C-FBFA-0C40-BD35-3E949A700E26}"/>
              </a:ext>
            </a:extLst>
          </p:cNvPr>
          <p:cNvCxnSpPr>
            <a:cxnSpLocks/>
          </p:cNvCxnSpPr>
          <p:nvPr userDrawn="1"/>
        </p:nvCxnSpPr>
        <p:spPr>
          <a:xfrm>
            <a:off x="558875" y="1058418"/>
            <a:ext cx="0" cy="579958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745435"/>
            <a:ext cx="12192000" cy="5299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8850" y="5670550"/>
            <a:ext cx="1073150" cy="118745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3A71AE-BF5F-C34B-BB6F-DD4443F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689B2-E807-AA42-93BA-B738CD043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6644" y="2355574"/>
            <a:ext cx="10018712" cy="825016"/>
          </a:xfrm>
        </p:spPr>
        <p:txBody>
          <a:bodyPr/>
          <a:lstStyle>
            <a:lvl1pPr algn="ctr">
              <a:defRPr sz="3600" i="1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52D29764-081A-A34A-9C72-66068FB1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9721" y="642884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Noto Sans Disp" panose="020B0502040504020204" pitchFamily="34" charset="0"/>
                <a:ea typeface="Noto Sans Disp" panose="020B0502040504020204" pitchFamily="34" charset="0"/>
                <a:cs typeface="Noto Sans Disp" panose="020B050204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Noto Sans Disp" panose="020B0502040504020204" pitchFamily="34" charset="0"/>
              </a:rPr>
              <a:t>Presentation 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E3F3-A8B7-FD40-A6DC-501ABEC04D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7438" y="3181350"/>
            <a:ext cx="10031412" cy="123190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7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1222525"/>
            <a:ext cx="12192000" cy="5043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3A71AE-BF5F-C34B-BB6F-DD4443F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06AFC9D-0688-B645-8553-CC5C6B1D4C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0744" y="6543115"/>
            <a:ext cx="943253" cy="227510"/>
          </a:xfrm>
          <a:prstGeom prst="rect">
            <a:avLst/>
          </a:prstGeo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B0382315-D15E-2644-BA46-1785CFAA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>
            <a:lvl1pPr>
              <a:defRPr>
                <a:solidFill>
                  <a:srgbClr val="04619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18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6062" y="6181420"/>
            <a:ext cx="372717" cy="365125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6469063"/>
            <a:ext cx="12192000" cy="388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822225" y="6503183"/>
            <a:ext cx="372717" cy="365125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8D95-17CB-0B4D-B46D-A16AC964D0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0975" y="119063"/>
            <a:ext cx="11825288" cy="56356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2E8585-1727-7544-8D80-23F3CF3575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975" y="5843588"/>
            <a:ext cx="10771188" cy="536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3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32" y="6158560"/>
            <a:ext cx="372717" cy="365125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0B7E-9C97-7342-BEB4-A75622D7D1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375" y="993775"/>
            <a:ext cx="7600950" cy="52784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F4E05D-A95C-404A-A043-B871FCB7A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9913" y="993775"/>
            <a:ext cx="3865562" cy="4651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42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9F195D6-6B6E-9A4C-908F-4EFF0E30DF7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461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239D1-5297-D644-8F65-81905D4C4214}"/>
              </a:ext>
            </a:extLst>
          </p:cNvPr>
          <p:cNvSpPr/>
          <p:nvPr userDrawn="1"/>
        </p:nvSpPr>
        <p:spPr>
          <a:xfrm>
            <a:off x="2552698" y="1777345"/>
            <a:ext cx="7086602" cy="3127892"/>
          </a:xfrm>
          <a:prstGeom prst="rect">
            <a:avLst/>
          </a:prstGeom>
          <a:solidFill>
            <a:srgbClr val="95CC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8B8F228B-592A-C642-983F-58A5AD894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0207" y="4344568"/>
            <a:ext cx="1073150" cy="1187450"/>
          </a:xfrm>
          <a:prstGeom prst="rect">
            <a:avLst/>
          </a:prstGeom>
        </p:spPr>
      </p:pic>
      <p:pic>
        <p:nvPicPr>
          <p:cNvPr id="27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D4653643-C00A-C14E-94CD-01698F480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289" y="217432"/>
            <a:ext cx="1943842" cy="5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6482932"/>
            <a:ext cx="12192000" cy="375067"/>
          </a:xfrm>
          <a:prstGeom prst="rect">
            <a:avLst/>
          </a:prstGeom>
          <a:solidFill>
            <a:srgbClr val="0461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FC8D95-17CB-0B4D-B46D-A16AC964D02D}"/>
              </a:ext>
            </a:extLst>
          </p:cNvPr>
          <p:cNvSpPr txBox="1">
            <a:spLocks/>
          </p:cNvSpPr>
          <p:nvPr userDrawn="1"/>
        </p:nvSpPr>
        <p:spPr>
          <a:xfrm>
            <a:off x="180975" y="119063"/>
            <a:ext cx="11825288" cy="563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1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 txBox="1">
            <a:spLocks/>
          </p:cNvSpPr>
          <p:nvPr userDrawn="1"/>
        </p:nvSpPr>
        <p:spPr>
          <a:xfrm>
            <a:off x="11764433" y="6595533"/>
            <a:ext cx="430509" cy="27277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0B2743-D6F2-2641-A819-1C27F8D99FCC}" type="slidenum">
              <a:rPr lang="en-US" sz="120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745435"/>
            <a:ext cx="12192000" cy="5299229"/>
          </a:xfrm>
          <a:prstGeom prst="rect">
            <a:avLst/>
          </a:prstGeom>
          <a:solidFill>
            <a:srgbClr val="0461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8850" y="5670550"/>
            <a:ext cx="1073150" cy="1187450"/>
          </a:xfrm>
          <a:prstGeom prst="rect">
            <a:avLst/>
          </a:prstGeom>
        </p:spPr>
      </p:pic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B33A71AE-BF5F-C34B-BB6F-DD4443FA0490}"/>
              </a:ext>
            </a:extLst>
          </p:cNvPr>
          <p:cNvSpPr txBox="1">
            <a:spLocks/>
          </p:cNvSpPr>
          <p:nvPr userDrawn="1"/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642-7B78-684E-9576-844179F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25B1-AD86-F442-BB83-7D030C0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4619A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 txBox="1">
            <a:spLocks/>
          </p:cNvSpPr>
          <p:nvPr userDrawn="1"/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 txBox="1">
            <a:spLocks/>
          </p:cNvSpPr>
          <p:nvPr userDrawn="1"/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642-7B78-684E-9576-844179F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25B1-AD86-F442-BB83-7D030C0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39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642-7B78-684E-9576-844179F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25B1-AD86-F442-BB83-7D030C0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fld id="{920B2743-D6F2-2641-A819-1C27F8D99FCC}" type="slidenum">
              <a:rPr lang="en-US" smtClean="0"/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6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economicslab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harvard.edu/files/stantcheva/files/alesina_miano_stantcheva_immigration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j.mp/2FrXwYC" TargetMode="External"/><Relationship Id="rId5" Type="http://schemas.openxmlformats.org/officeDocument/2006/relationships/hyperlink" Target="https://scholar.harvard.edu/files/stantcheva/files/alesina_stantcheva_diversity.pdf" TargetMode="External"/><Relationship Id="rId4" Type="http://schemas.openxmlformats.org/officeDocument/2006/relationships/hyperlink" Target="https://scholar.harvard.edu/files/stantcheva/files/polarization_reality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583758" y="2043583"/>
            <a:ext cx="7077953" cy="131014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Public Acceptability of Climate Change Mitigation Policies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610653" y="3704665"/>
            <a:ext cx="7077953" cy="11900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sz="2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Building </a:t>
            </a:r>
            <a:r>
              <a:rPr lang="fr-FR" sz="2400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evidence</a:t>
            </a:r>
            <a:r>
              <a:rPr lang="fr-FR" sz="2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FR" sz="2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large </a:t>
            </a:r>
            <a:r>
              <a:rPr lang="fr-FR" sz="2400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scale</a:t>
            </a:r>
            <a:r>
              <a:rPr lang="fr-FR" sz="2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</a:t>
            </a:r>
          </a:p>
          <a:p>
            <a:pPr marL="0" indent="0" algn="ctr">
              <a:buNone/>
            </a:pPr>
            <a:r>
              <a:rPr lang="fr-FR" sz="2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cross-country </a:t>
            </a:r>
            <a:r>
              <a:rPr lang="fr-FR" sz="2400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surveys</a:t>
            </a:r>
            <a:endParaRPr lang="en-GB" sz="2400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9970" y="5900738"/>
            <a:ext cx="713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OECD Economics Department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1 April 2021</a:t>
            </a:r>
          </a:p>
        </p:txBody>
      </p:sp>
    </p:spTree>
    <p:extLst>
      <p:ext uri="{BB962C8B-B14F-4D97-AF65-F5344CB8AC3E}">
        <p14:creationId xmlns:p14="http://schemas.microsoft.com/office/powerpoint/2010/main" val="203402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E0963-98C8-8843-8592-3F5B8C18BB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565" y="1208091"/>
            <a:ext cx="11628867" cy="4525200"/>
          </a:xfrm>
          <a:prstGeom prst="rect">
            <a:avLst/>
          </a:prstGeom>
        </p:spPr>
        <p:txBody>
          <a:bodyPr numCol="2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Socio-demographics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Household composition and energy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Open-ended question about climate change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Information video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Climate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Climate attitudes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Policy 1: Ban on sale of combustion-engine cars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Policy 2: Green infrastructure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Policy 3: Carbon tax with cash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Preferences for climate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Willingness to pay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International burden-sharing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Housing policies/Preferences for bans vs. incentives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Trust, perceptions of institutions, inequality, and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Feedback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918DE-672D-DA41-9E4C-1A2D79A54F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37600"/>
            <a:ext cx="12192001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structure</a:t>
            </a:r>
            <a:endParaRPr lang="en-US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611" y="5681382"/>
            <a:ext cx="53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4619A"/>
                </a:solidFill>
                <a:latin typeface="Calibri (Body)"/>
              </a:rPr>
              <a:t>Total number of questions: 110</a:t>
            </a:r>
          </a:p>
          <a:p>
            <a:r>
              <a:rPr lang="en-GB" b="1" dirty="0">
                <a:solidFill>
                  <a:srgbClr val="04619A"/>
                </a:solidFill>
                <a:latin typeface="Calibri (Body)"/>
              </a:rPr>
              <a:t>Median survey completion time: 28’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35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video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41" y="4399942"/>
            <a:ext cx="3469309" cy="1953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8087" y="3920718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365" y="3920718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4332" y="1236158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500" y="1260000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75" y="1904511"/>
            <a:ext cx="3325283" cy="1512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723" y="1836686"/>
            <a:ext cx="2900035" cy="16479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623" y="4687063"/>
            <a:ext cx="3236160" cy="13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Climate knowledge examples: </a:t>
            </a:r>
            <a:b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of the impacts of climate change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281081" y="1792439"/>
            <a:ext cx="6099985" cy="10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81" y="3347278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39999" y="598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Climate attitudes examples: </a:t>
            </a:r>
            <a:b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climate risks to climate policies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ED1F2-8029-994B-BDCE-A9A451A54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1" y="2952240"/>
            <a:ext cx="6690717" cy="34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E7817-5565-224A-9221-326BB797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91" y="1260000"/>
            <a:ext cx="6074525" cy="16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3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 preferences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9E1B2-4DDA-4B49-8DDD-37CE9053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46" y="2880322"/>
            <a:ext cx="5649292" cy="3158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46" y="1074228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WTP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AFDE9-6EC5-A04F-B14B-2E4F4A26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52" y="882231"/>
            <a:ext cx="8134897" cy="50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1733" y="2589655"/>
            <a:ext cx="11446934" cy="56682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sz="3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Highlights from pilot survey in U.S.</a:t>
            </a:r>
          </a:p>
        </p:txBody>
      </p:sp>
    </p:spTree>
    <p:extLst>
      <p:ext uri="{BB962C8B-B14F-4D97-AF65-F5344CB8AC3E}">
        <p14:creationId xmlns:p14="http://schemas.microsoft.com/office/powerpoint/2010/main" val="406153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32000" y="899266"/>
            <a:ext cx="11544000" cy="5129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600" indent="0">
              <a:buNone/>
            </a:pPr>
            <a:r>
              <a:rPr lang="en-US" sz="2000" b="1" dirty="0">
                <a:solidFill>
                  <a:srgbClr val="04619A"/>
                </a:solidFill>
                <a:latin typeface="Calibri (Body)"/>
              </a:rPr>
              <a:t>Sample: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582 respondents, not representative along the education, ethnicity/race, vote and occupation dimensions</a:t>
            </a:r>
          </a:p>
          <a:p>
            <a:pPr marL="57600" indent="0">
              <a:buNone/>
            </a:pPr>
            <a:endParaRPr lang="en-US" sz="500" b="1" dirty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000" b="1" dirty="0">
                <a:solidFill>
                  <a:srgbClr val="04619A"/>
                </a:solidFill>
                <a:latin typeface="Calibri (Body)"/>
              </a:rPr>
              <a:t>Causes of climate change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: a majority (67%) attributes climate change to human activity</a:t>
            </a:r>
          </a:p>
          <a:p>
            <a:pPr marL="57600" indent="0">
              <a:buNone/>
            </a:pPr>
            <a:endParaRPr lang="en-US" sz="5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000" b="1" dirty="0">
                <a:solidFill>
                  <a:srgbClr val="04619A"/>
                </a:solidFill>
                <a:latin typeface="Calibri (Body)"/>
              </a:rPr>
              <a:t>Support for policies: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A majority supports each climate policy proposed, with the except of carbon taxes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Preferred use of carbon tax revenues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: earmarking to green investments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Least-favored use of revenues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: compensating affected firms</a:t>
            </a:r>
          </a:p>
          <a:p>
            <a:pPr marL="57600" indent="0">
              <a:buNone/>
            </a:pPr>
            <a:endParaRPr lang="en-US" sz="10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000" b="1" dirty="0">
                <a:solidFill>
                  <a:srgbClr val="04619A"/>
                </a:solidFill>
                <a:latin typeface="Calibri (Body)"/>
              </a:rPr>
              <a:t>Effectiveness to reduce GHG emissions: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carbon tax with cash transfers is seen as the least cost-effective policy to reduce emissions (57% believe it’s cost-effective) followed by a green infrastructure program (60%) and an emission limit for cars (64%)</a:t>
            </a:r>
          </a:p>
          <a:p>
            <a:pPr marL="57600" indent="0">
              <a:buNone/>
            </a:pPr>
            <a:endParaRPr lang="en-US" sz="10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000" b="1" dirty="0">
                <a:solidFill>
                  <a:srgbClr val="04619A"/>
                </a:solidFill>
                <a:latin typeface="Calibri (Body)"/>
              </a:rPr>
              <a:t>Effect of targeted information: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targeted and clear information campaigns on the mechanisms of carbon taxes can significantly increase support for this type of policy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Pilot: key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9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for main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policies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F6C3A-C252-7F46-8905-E6EF9E97CF91}"/>
              </a:ext>
            </a:extLst>
          </p:cNvPr>
          <p:cNvSpPr txBox="1"/>
          <p:nvPr/>
        </p:nvSpPr>
        <p:spPr>
          <a:xfrm>
            <a:off x="569433" y="5830003"/>
            <a:ext cx="1104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Notes:</a:t>
            </a:r>
            <a:r>
              <a:rPr lang="en" sz="12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582 respondents. Representative along the gender, age, income, region and rural/urban dimensions but not representative along the education, ethnicity/race, vote and occupation dimensions. Weighted along the gender, income, region, living in a metropolitan area, age, and race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2705-322B-F341-B84A-7D425DE9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0" y="2110636"/>
            <a:ext cx="11852720" cy="2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for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climate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policies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083F00-5DE1-924E-B3C4-52FA224575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9" y="1643196"/>
            <a:ext cx="10380540" cy="3597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F6C3A-C252-7F46-8905-E6EF9E97CF91}"/>
              </a:ext>
            </a:extLst>
          </p:cNvPr>
          <p:cNvSpPr txBox="1"/>
          <p:nvPr/>
        </p:nvSpPr>
        <p:spPr>
          <a:xfrm>
            <a:off x="569433" y="5830003"/>
            <a:ext cx="1104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Notes:</a:t>
            </a:r>
            <a:r>
              <a:rPr lang="en" sz="12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582 respondents. Representative along the gender, age, income, region and rural/urban dimensions but not representative along the education, ethnicity/race, vote and occupation dimensions. Weighted along the gender, income, region, living in a metropolitan area, age, and race dimensions</a:t>
            </a:r>
          </a:p>
        </p:txBody>
      </p:sp>
    </p:spTree>
    <p:extLst>
      <p:ext uri="{BB962C8B-B14F-4D97-AF65-F5344CB8AC3E}">
        <p14:creationId xmlns:p14="http://schemas.microsoft.com/office/powerpoint/2010/main" val="94271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21440" y="1091012"/>
            <a:ext cx="11592653" cy="4525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4619A"/>
                </a:solidFill>
                <a:latin typeface="Calibri (Body)"/>
              </a:rPr>
              <a:t>Policies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 address climate change have been </a:t>
            </a:r>
            <a:r>
              <a:rPr lang="en-US" b="1" dirty="0">
                <a:solidFill>
                  <a:srgbClr val="04619A"/>
                </a:solidFill>
                <a:latin typeface="Calibri (Body)"/>
              </a:rPr>
              <a:t>difficult to implement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4619A"/>
                </a:solidFill>
                <a:latin typeface="Calibri (Body)"/>
              </a:rPr>
              <a:t>The political economy and public acceptability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needs to play an important role in the design of climate policies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4619A"/>
                </a:solidFill>
                <a:latin typeface="Calibri (Body)"/>
              </a:rPr>
              <a:t>Resistance to climate change mitigation action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arises largely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Legitimate concerns about </a:t>
            </a:r>
            <a:r>
              <a:rPr lang="en-US" b="1" dirty="0">
                <a:solidFill>
                  <a:srgbClr val="04619A"/>
                </a:solidFill>
                <a:latin typeface="Calibri (Body)"/>
              </a:rPr>
              <a:t>distributional and lifestyle impacts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4619A"/>
                </a:solidFill>
                <a:latin typeface="Calibri (Body)"/>
              </a:rPr>
              <a:t>Misconceptions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about the impacts of climate change and the effects of climate policies on the economy and the environment</a:t>
            </a:r>
          </a:p>
          <a:p>
            <a:pPr marL="5760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b="1" dirty="0">
                <a:solidFill>
                  <a:srgbClr val="04619A"/>
                </a:solidFill>
                <a:latin typeface="Calibri (Body)"/>
              </a:rPr>
              <a:t>Addressing concerns and misconceptions may be difficult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as they are influenced by personal attributes, country specificities and political views</a:t>
            </a:r>
          </a:p>
          <a:p>
            <a:pPr marL="5760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24153"/>
            <a:ext cx="12192000" cy="54232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9878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18533" y="237600"/>
            <a:ext cx="12310533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bear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fighting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climate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change? 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0E6F87-D173-9745-AB86-ABBB13CCDE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2" y="1853237"/>
            <a:ext cx="11463936" cy="315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F6C3A-C252-7F46-8905-E6EF9E97CF91}"/>
              </a:ext>
            </a:extLst>
          </p:cNvPr>
          <p:cNvSpPr txBox="1"/>
          <p:nvPr/>
        </p:nvSpPr>
        <p:spPr>
          <a:xfrm>
            <a:off x="569433" y="5830003"/>
            <a:ext cx="1104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Notes:</a:t>
            </a:r>
            <a:r>
              <a:rPr lang="en" sz="12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582 respondents. Representative along the gender, age, income, region and rural/urban dimensions but not representative along the education, ethnicity/race, vote and occupation dimensions. Weighted along the gender, income, region, living in a metropolitan area, age, and race dimensions</a:t>
            </a:r>
          </a:p>
        </p:txBody>
      </p:sp>
    </p:spTree>
    <p:extLst>
      <p:ext uri="{BB962C8B-B14F-4D97-AF65-F5344CB8AC3E}">
        <p14:creationId xmlns:p14="http://schemas.microsoft.com/office/powerpoint/2010/main" val="157441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7297" y="1951702"/>
            <a:ext cx="4491425" cy="825016"/>
          </a:xfrm>
        </p:spPr>
        <p:txBody>
          <a:bodyPr>
            <a:normAutofit/>
          </a:bodyPr>
          <a:lstStyle/>
          <a:p>
            <a:pPr algn="l"/>
            <a:r>
              <a:rPr lang="es-ES" sz="5000" b="1" dirty="0" err="1"/>
              <a:t>Thank</a:t>
            </a:r>
            <a:r>
              <a:rPr lang="es-ES" sz="5000" b="1" dirty="0"/>
              <a:t> </a:t>
            </a:r>
            <a:r>
              <a:rPr lang="es-ES" sz="5000" b="1" dirty="0" err="1"/>
              <a:t>you</a:t>
            </a:r>
            <a:endParaRPr lang="es-ES" sz="5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157913"/>
            <a:ext cx="37306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Noto Sans Disp" panose="020B050204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C27F17-7E2A-4443-8593-E1AC8BF84728}"/>
              </a:ext>
            </a:extLst>
          </p:cNvPr>
          <p:cNvSpPr txBox="1"/>
          <p:nvPr/>
        </p:nvSpPr>
        <p:spPr>
          <a:xfrm>
            <a:off x="674167" y="2810684"/>
            <a:ext cx="3481722" cy="389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more information:</a:t>
            </a:r>
            <a:r>
              <a:rPr kumimoji="0" lang="en-US" sz="2533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25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A632D3-EF9C-C944-87E7-DD12F7254E62}"/>
              </a:ext>
            </a:extLst>
          </p:cNvPr>
          <p:cNvSpPr txBox="1"/>
          <p:nvPr/>
        </p:nvSpPr>
        <p:spPr>
          <a:xfrm>
            <a:off x="4740535" y="2895671"/>
            <a:ext cx="2824491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laurence</a:t>
            </a:r>
            <a:r>
              <a:rPr lang="fr-FR" sz="186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867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boone</a:t>
            </a:r>
            <a:r>
              <a:rPr kumimoji="0" lang="fr-F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@oecd.org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09E58E-5461-CB4B-AE06-0B1515A1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12" y="289567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24000" y="1134533"/>
            <a:ext cx="10958400" cy="499266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OECD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Laurence Boone, Chief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Economist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Tomasz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Kozluk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Councellor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to Chief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Economist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Antoine Dechezleprêtre, Senior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Economist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Tobias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Kruse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Junior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Economist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Ana Sanchez-Chico, Junior Policy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Analyst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Harvard 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University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Prof Stefanie Stantcheva, Economics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Department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Bluebery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Planterose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Social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Economics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Lab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  <a:hlinkClick r:id="rId3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ETH Zürich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Adrien Fabre,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Post-Doctoral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researcher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2133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 err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team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1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4733" y="958533"/>
            <a:ext cx="11781267" cy="452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Alesina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A., A.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Miano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and S. Stantcheva (2018). Immigration and Redistribution,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NBER Working Paper,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24733,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https://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scholar.harvard.edu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/files/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stantcheva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/files/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3"/>
              </a:rPr>
              <a:t>alesina_miano_stantcheva_immigration.pdf</a:t>
            </a:r>
            <a:endParaRPr lang="en-US" sz="1400" dirty="0">
              <a:latin typeface="Calibri (Body)"/>
            </a:endParaRPr>
          </a:p>
          <a:p>
            <a:pPr marL="0" indent="0">
              <a:buNone/>
            </a:pPr>
            <a:endParaRPr lang="en-US" sz="500" dirty="0">
              <a:latin typeface="Calibri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Alesina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A., A.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Miano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and S. Stantcheva (2020). The Polarization of Reality,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American Economic Review: Papers and Proceedings,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110, 324-328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.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4"/>
              </a:rPr>
              <a:t>https://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4"/>
              </a:rPr>
              <a:t>scholar.harvard.edu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4"/>
              </a:rPr>
              <a:t>/files/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4"/>
              </a:rPr>
              <a:t>stantcheva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4"/>
              </a:rPr>
              <a:t>/files/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4"/>
              </a:rPr>
              <a:t>polarization_reality.pdf</a:t>
            </a:r>
            <a:endParaRPr lang="en-US" sz="500" dirty="0">
              <a:latin typeface="Calibri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Alesina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A., and S. Stantcheva (2020). Diversity, Immigration, and Redistribution,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American Economic Review: Paper and Proceedings,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110, 329-334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.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5"/>
              </a:rPr>
              <a:t>https://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5"/>
              </a:rPr>
              <a:t>scholar.harvard.edu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5"/>
              </a:rPr>
              <a:t>/files/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5"/>
              </a:rPr>
              <a:t>stantcheva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  <a:hlinkClick r:id="rId5"/>
              </a:rPr>
              <a:t>/files/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  <a:hlinkClick r:id="rId5"/>
              </a:rPr>
              <a:t>alesina_stantcheva_diversity.pdf</a:t>
            </a:r>
            <a:endParaRPr lang="en-US" sz="1400" dirty="0">
              <a:latin typeface="Calibri (Body)"/>
            </a:endParaRPr>
          </a:p>
          <a:p>
            <a:pPr marL="0" indent="0">
              <a:buNone/>
            </a:pPr>
            <a:endParaRPr lang="en-US" sz="500" dirty="0">
              <a:latin typeface="Calibri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Carattini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S., M.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Carvalho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and S.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Fankhauser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(2018). Overcoming public resistance to carbon taxes,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WIRES Climate Change,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Vol. 9 (5), pp. 1-26. </a:t>
            </a:r>
          </a:p>
          <a:p>
            <a:pPr marL="0" indent="0">
              <a:buNone/>
            </a:pPr>
            <a:endParaRPr lang="en-US" sz="5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Cohn, A., E. Fehr, and M. A.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Maréchal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(2014). Business culture and dishonesty in the banking industry,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Nature,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516, 86-89. </a:t>
            </a:r>
          </a:p>
          <a:p>
            <a:pPr marL="0" indent="0">
              <a:buNone/>
            </a:pPr>
            <a:endParaRPr lang="en-US" sz="5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Douenne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T., and A. Fabre (2019). French Attitudes on Climate Change, Carbon Taxation and Other Climate Policies,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Ecological Economics,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169: 106496.</a:t>
            </a:r>
          </a:p>
          <a:p>
            <a:pPr marL="0" indent="0">
              <a:buNone/>
            </a:pPr>
            <a:endParaRPr lang="en-US" sz="5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Drews, S., and J.C.J.M, van den Bergh (2016). What explains public support for climate policies? A review of empirical and experimental studies,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Climate Policy,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Vol. 16 (7), pp. 855-876.</a:t>
            </a:r>
          </a:p>
          <a:p>
            <a:pPr marL="0" indent="0">
              <a:buNone/>
            </a:pPr>
            <a:endParaRPr lang="en-US" sz="500" dirty="0">
              <a:latin typeface="Calibri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Rodrik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D., and R. Di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Tella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(2019). Labor Market Shocks and the Demand for Trade Protection: Evidence from Online Surveys, Copy at </a:t>
            </a:r>
            <a:r>
              <a:rPr lang="en-US" sz="1400" dirty="0">
                <a:latin typeface="Calibri (Body)"/>
                <a:hlinkClick r:id="rId6"/>
              </a:rPr>
              <a:t>http://j.mp/2FrXwYC</a:t>
            </a:r>
            <a:r>
              <a:rPr lang="en-US" sz="1400" dirty="0">
                <a:latin typeface="Calibri (Body)"/>
              </a:rPr>
              <a:t> . </a:t>
            </a:r>
            <a:endParaRPr lang="en-GB" sz="14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0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03099" y="1155600"/>
            <a:ext cx="11738742" cy="5256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4619A"/>
                </a:solidFill>
                <a:latin typeface="Calibri (Body)"/>
              </a:rPr>
              <a:t>Scope is narrow: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typically limited to a single (developed) country, focus on carbon pricing, and international surveys include only very general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For reviews of the surveys, see: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Carattini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et al. 2018, Drews and van den Bergh, 2016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4619A"/>
                </a:solidFill>
                <a:latin typeface="Calibri (Body)"/>
              </a:rPr>
              <a:t>Evidence is mainly descriptive</a:t>
            </a:r>
            <a:r>
              <a:rPr lang="en-US" sz="2800" dirty="0">
                <a:solidFill>
                  <a:srgbClr val="04619A"/>
                </a:solidFill>
                <a:latin typeface="Calibri (Body)"/>
              </a:rPr>
              <a:t>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cross-country evidence remains largely descriptive.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The effectiveness of information provision and the willingness to update perceptions and beliefs following new information remains unclear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4619A"/>
                </a:solidFill>
                <a:latin typeface="Calibri (Body)"/>
              </a:rPr>
              <a:t>Comparability is limited: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it is difficult to know if differences in people’s perceptions and preferences are driven by individual survey characteristics (e.g. format and phrasing) or by true cross-country differences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Studies on willingness to support climate policies usually </a:t>
            </a:r>
            <a:r>
              <a:rPr lang="en-US" sz="2800" b="1" dirty="0">
                <a:solidFill>
                  <a:srgbClr val="04619A"/>
                </a:solidFill>
                <a:latin typeface="Calibri (Body)"/>
              </a:rPr>
              <a:t>do not offer an incentive relying on an actual payment and tangible actions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existing research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9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16467" y="1345142"/>
            <a:ext cx="11387667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The OECD has started to conduct </a:t>
            </a:r>
            <a:r>
              <a:rPr lang="en-US" sz="2400" b="1" dirty="0">
                <a:solidFill>
                  <a:srgbClr val="04619A"/>
                </a:solidFill>
                <a:latin typeface="Calibri (Body)"/>
              </a:rPr>
              <a:t>large-scale surveys across multiple countries using a homogeneous methodology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alibri (Body)"/>
              </a:rPr>
              <a:t>analyse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country-specific perception of climate change impacts and acceptability of various climate policies</a:t>
            </a:r>
          </a:p>
          <a:p>
            <a:pPr marL="0" indent="0">
              <a:buNone/>
            </a:pPr>
            <a:endParaRPr lang="en-US" sz="2800" b="1" dirty="0">
              <a:solidFill>
                <a:srgbClr val="04619A"/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4619A"/>
                </a:solidFill>
                <a:latin typeface="Calibri (Body)"/>
              </a:rPr>
              <a:t>Ongoing or planned: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United States, France, Denmark, India, Spain</a:t>
            </a:r>
          </a:p>
          <a:p>
            <a:pPr marL="0" indent="0">
              <a:buNone/>
            </a:pPr>
            <a:endParaRPr lang="en-US" sz="2400" b="1" dirty="0">
              <a:solidFill>
                <a:srgbClr val="04619A"/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4619A"/>
                </a:solidFill>
                <a:latin typeface="Calibri (Body)"/>
              </a:rPr>
              <a:t>Further countries considered: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United Kingdom, Germany…</a:t>
            </a:r>
          </a:p>
          <a:p>
            <a:pPr marL="0" indent="0">
              <a:buNone/>
            </a:pPr>
            <a:endParaRPr lang="en-US" sz="2800" b="1" dirty="0">
              <a:solidFill>
                <a:srgbClr val="04619A"/>
              </a:solidFill>
              <a:latin typeface="Calibri (Body)"/>
            </a:endParaRPr>
          </a:p>
          <a:p>
            <a:pPr marL="0" indent="0">
              <a:buNone/>
            </a:pPr>
            <a:endParaRPr lang="en-US" sz="2800" b="1" dirty="0">
              <a:solidFill>
                <a:srgbClr val="04619A"/>
              </a:solidFill>
              <a:latin typeface="Calibri (Body)"/>
            </a:endParaRPr>
          </a:p>
          <a:p>
            <a:pPr marL="0" indent="0">
              <a:buNone/>
            </a:pPr>
            <a:endParaRPr lang="en-GB" sz="2800" b="1" dirty="0">
              <a:solidFill>
                <a:srgbClr val="04619A"/>
              </a:solidFill>
              <a:latin typeface="Calibri (Body)"/>
            </a:endParaRPr>
          </a:p>
          <a:p>
            <a:pPr marL="0" indent="0">
              <a:buNone/>
            </a:pPr>
            <a:endParaRPr lang="en-GB" sz="2800" b="1" dirty="0">
              <a:solidFill>
                <a:srgbClr val="04619A"/>
              </a:solidFill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" y="238125"/>
            <a:ext cx="12192000" cy="10223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OECD project</a:t>
            </a:r>
          </a:p>
        </p:txBody>
      </p:sp>
    </p:spTree>
    <p:extLst>
      <p:ext uri="{BB962C8B-B14F-4D97-AF65-F5344CB8AC3E}">
        <p14:creationId xmlns:p14="http://schemas.microsoft.com/office/powerpoint/2010/main" val="710645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24000" y="1044847"/>
            <a:ext cx="10896000" cy="4809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GB" sz="2500" b="1" dirty="0">
                <a:solidFill>
                  <a:srgbClr val="04619A"/>
                </a:solidFill>
                <a:latin typeface="Calibri (Body)"/>
              </a:rPr>
              <a:t>Overall goal: </a:t>
            </a:r>
            <a:r>
              <a:rPr lang="en-GB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contribute to </a:t>
            </a:r>
            <a:r>
              <a:rPr lang="en-GB" sz="25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construct country-specific advice </a:t>
            </a:r>
            <a:r>
              <a:rPr lang="en-GB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on policies 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 deal with the transition to a low-carbon economy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4619A"/>
                </a:solidFill>
                <a:latin typeface="Calibri (Body)"/>
              </a:rPr>
              <a:t>Mechanism: </a:t>
            </a:r>
            <a:r>
              <a:rPr lang="en-GB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understand </a:t>
            </a: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people’s perceptions about climate change and preferences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over available climate policies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4619A"/>
                </a:solidFill>
                <a:latin typeface="Calibri (Body)"/>
              </a:rPr>
              <a:t>Methodology: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large-scale cross-country surveys 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with three different and randomized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groups provided with information 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about the impacts of climate change and related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~2,000 respondents/country, representative of the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50893" y="1260000"/>
            <a:ext cx="11216901" cy="525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600" indent="0">
              <a:buNone/>
            </a:pPr>
            <a:r>
              <a:rPr lang="en-US" sz="2500" b="1" dirty="0">
                <a:solidFill>
                  <a:srgbClr val="04619A"/>
                </a:solidFill>
                <a:latin typeface="Calibri (Body)"/>
              </a:rPr>
              <a:t>Drivers of policy support: 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reveal how social attitudes, values, and perceptions drive support or opposition for climate policies</a:t>
            </a:r>
          </a:p>
          <a:p>
            <a:pPr marL="57600" indent="0">
              <a:buNone/>
            </a:pPr>
            <a:endParaRPr lang="en-US" sz="25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500" b="1" dirty="0">
                <a:solidFill>
                  <a:srgbClr val="04619A"/>
                </a:solidFill>
                <a:latin typeface="Calibri (Body)"/>
              </a:rPr>
              <a:t>Cross-country comparisons: 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analyze how social preferences on climate change mitigation policies differ between countries</a:t>
            </a:r>
          </a:p>
          <a:p>
            <a:pPr marL="57600" indent="0">
              <a:buNone/>
            </a:pPr>
            <a:endParaRPr lang="en-US" sz="25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500" b="1" dirty="0">
                <a:solidFill>
                  <a:srgbClr val="04619A"/>
                </a:solidFill>
                <a:latin typeface="Calibri (Body)"/>
              </a:rPr>
              <a:t>Effects of targeted information: 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understand how perceptions may change after receiving new information on the effects of policies/climate change (in a video format) and how it translates into beliefs and support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53447" y="239876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research questions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16800" y="890938"/>
            <a:ext cx="11473600" cy="14495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60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Targeted information consists in 2-5min. video either informing the participant about the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effects of the three main climate policies,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or underlying the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effects of climate change in their country</a:t>
            </a:r>
          </a:p>
          <a:p>
            <a:pPr marL="57600" indent="0">
              <a:buNone/>
            </a:pPr>
            <a:endParaRPr lang="en-GB" sz="2000" b="1" dirty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endParaRPr lang="en-GB" sz="2000" b="1" dirty="0">
              <a:solidFill>
                <a:srgbClr val="04619A"/>
              </a:solidFill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62141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information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42683" y="1700816"/>
            <a:ext cx="10506633" cy="3053990"/>
            <a:chOff x="736600" y="2127609"/>
            <a:chExt cx="10506633" cy="3053990"/>
          </a:xfrm>
        </p:grpSpPr>
        <p:grpSp>
          <p:nvGrpSpPr>
            <p:cNvPr id="42" name="Group 41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57600" indent="0">
                  <a:spcBef>
                    <a:spcPts val="768"/>
                  </a:spcBef>
                  <a:buClr>
                    <a:schemeClr val="tx1"/>
                  </a:buClr>
                  <a:buFont typeface="Arial" pitchFamily="34" charset="0"/>
                  <a:buNone/>
                  <a:defRPr kumimoji="0" sz="2400">
                    <a:solidFill>
                      <a:schemeClr val="bg2">
                        <a:lumMod val="25000"/>
                      </a:schemeClr>
                    </a:solidFill>
                    <a:latin typeface="Calibri (Body)"/>
                  </a:defRPr>
                </a:lvl1pPr>
                <a:lvl2pPr marL="741600" indent="-284400">
                  <a:spcBef>
                    <a:spcPts val="672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800"/>
                </a:lvl2pPr>
                <a:lvl3pPr marL="1144800" indent="-230400">
                  <a:spcBef>
                    <a:spcPts val="576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kumimoji="0" sz="2400"/>
                </a:lvl3pPr>
                <a:lvl4pPr marL="16020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000"/>
                </a:lvl4pPr>
                <a:lvl5pPr marL="20592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kumimoji="0" sz="2000"/>
                </a:lvl5pPr>
                <a:lvl6pPr marL="1609344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>
                    <a:solidFill>
                      <a:schemeClr val="accent3"/>
                    </a:solidFill>
                  </a:defRPr>
                </a:lvl6pPr>
                <a:lvl7pPr marL="182880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>
                    <a:solidFill>
                      <a:schemeClr val="accent3"/>
                    </a:solidFill>
                  </a:defRPr>
                </a:lvl7pPr>
                <a:lvl8pPr marL="2029968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>
                    <a:solidFill>
                      <a:schemeClr val="accent3"/>
                    </a:solidFill>
                  </a:defRPr>
                </a:lvl8pPr>
                <a:lvl9pPr marL="224028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baseline="0">
                    <a:solidFill>
                      <a:schemeClr val="accent3"/>
                    </a:solidFill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lvl1pPr marL="57600" indent="0">
                  <a:spcBef>
                    <a:spcPts val="768"/>
                  </a:spcBef>
                  <a:buClr>
                    <a:schemeClr val="tx1"/>
                  </a:buClr>
                  <a:buFont typeface="Arial" pitchFamily="34" charset="0"/>
                  <a:buNone/>
                  <a:defRPr kumimoji="0" sz="2400">
                    <a:solidFill>
                      <a:schemeClr val="bg2">
                        <a:lumMod val="25000"/>
                      </a:schemeClr>
                    </a:solidFill>
                    <a:latin typeface="Calibri (Body)"/>
                  </a:defRPr>
                </a:lvl1pPr>
                <a:lvl2pPr marL="741600" indent="-284400">
                  <a:spcBef>
                    <a:spcPts val="672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800"/>
                </a:lvl2pPr>
                <a:lvl3pPr marL="1144800" indent="-230400">
                  <a:spcBef>
                    <a:spcPts val="576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kumimoji="0" sz="2400"/>
                </a:lvl3pPr>
                <a:lvl4pPr marL="16020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000"/>
                </a:lvl4pPr>
                <a:lvl5pPr marL="20592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kumimoji="0" sz="2000"/>
                </a:lvl5pPr>
                <a:lvl6pPr marL="1609344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>
                    <a:solidFill>
                      <a:schemeClr val="accent3"/>
                    </a:solidFill>
                  </a:defRPr>
                </a:lvl6pPr>
                <a:lvl7pPr marL="182880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>
                    <a:solidFill>
                      <a:schemeClr val="accent3"/>
                    </a:solidFill>
                  </a:defRPr>
                </a:lvl7pPr>
                <a:lvl8pPr marL="2029968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>
                    <a:solidFill>
                      <a:schemeClr val="accent3"/>
                    </a:solidFill>
                  </a:defRPr>
                </a:lvl8pPr>
                <a:lvl9pPr marL="224028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baseline="0">
                    <a:solidFill>
                      <a:schemeClr val="accent3"/>
                    </a:solidFill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lvl1pPr marL="57600" indent="0">
                  <a:spcBef>
                    <a:spcPts val="768"/>
                  </a:spcBef>
                  <a:buClr>
                    <a:schemeClr val="tx1"/>
                  </a:buClr>
                  <a:buFont typeface="Arial" pitchFamily="34" charset="0"/>
                  <a:buNone/>
                  <a:defRPr kumimoji="0" sz="2400">
                    <a:solidFill>
                      <a:schemeClr val="bg2">
                        <a:lumMod val="25000"/>
                      </a:schemeClr>
                    </a:solidFill>
                    <a:latin typeface="Calibri (Body)"/>
                  </a:defRPr>
                </a:lvl1pPr>
                <a:lvl2pPr marL="741600" indent="-284400">
                  <a:spcBef>
                    <a:spcPts val="672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800"/>
                </a:lvl2pPr>
                <a:lvl3pPr marL="1144800" indent="-230400">
                  <a:spcBef>
                    <a:spcPts val="576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kumimoji="0" sz="2400"/>
                </a:lvl3pPr>
                <a:lvl4pPr marL="16020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000"/>
                </a:lvl4pPr>
                <a:lvl5pPr marL="20592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kumimoji="0" sz="2000"/>
                </a:lvl5pPr>
                <a:lvl6pPr marL="1609344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>
                    <a:solidFill>
                      <a:schemeClr val="accent3"/>
                    </a:solidFill>
                  </a:defRPr>
                </a:lvl6pPr>
                <a:lvl7pPr marL="182880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>
                    <a:solidFill>
                      <a:schemeClr val="accent3"/>
                    </a:solidFill>
                  </a:defRPr>
                </a:lvl7pPr>
                <a:lvl8pPr marL="2029968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>
                    <a:solidFill>
                      <a:schemeClr val="accent3"/>
                    </a:solidFill>
                  </a:defRPr>
                </a:lvl8pPr>
                <a:lvl9pPr marL="224028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baseline="0">
                    <a:solidFill>
                      <a:schemeClr val="accent3"/>
                    </a:solidFill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Policy video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lvl1pPr marL="57600" indent="0">
                  <a:spcBef>
                    <a:spcPts val="768"/>
                  </a:spcBef>
                  <a:buClr>
                    <a:schemeClr val="tx1"/>
                  </a:buClr>
                  <a:buFont typeface="Arial" pitchFamily="34" charset="0"/>
                  <a:buNone/>
                  <a:defRPr kumimoji="0" sz="2400">
                    <a:solidFill>
                      <a:schemeClr val="bg2">
                        <a:lumMod val="25000"/>
                      </a:schemeClr>
                    </a:solidFill>
                    <a:latin typeface="Calibri (Body)"/>
                  </a:defRPr>
                </a:lvl1pPr>
                <a:lvl2pPr marL="741600" indent="-284400">
                  <a:spcBef>
                    <a:spcPts val="672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800"/>
                </a:lvl2pPr>
                <a:lvl3pPr marL="1144800" indent="-230400">
                  <a:spcBef>
                    <a:spcPts val="576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kumimoji="0" sz="2400"/>
                </a:lvl3pPr>
                <a:lvl4pPr marL="16020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000"/>
                </a:lvl4pPr>
                <a:lvl5pPr marL="20592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kumimoji="0" sz="2000"/>
                </a:lvl5pPr>
                <a:lvl6pPr marL="1609344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>
                    <a:solidFill>
                      <a:schemeClr val="accent3"/>
                    </a:solidFill>
                  </a:defRPr>
                </a:lvl6pPr>
                <a:lvl7pPr marL="182880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>
                    <a:solidFill>
                      <a:schemeClr val="accent3"/>
                    </a:solidFill>
                  </a:defRPr>
                </a:lvl7pPr>
                <a:lvl8pPr marL="2029968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>
                    <a:solidFill>
                      <a:schemeClr val="accent3"/>
                    </a:solidFill>
                  </a:defRPr>
                </a:lvl8pPr>
                <a:lvl9pPr marL="224028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baseline="0">
                    <a:solidFill>
                      <a:schemeClr val="accent3"/>
                    </a:solidFill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Climate impact video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lvl1pPr marL="57600" indent="0">
                  <a:spcBef>
                    <a:spcPts val="768"/>
                  </a:spcBef>
                  <a:buClr>
                    <a:schemeClr val="tx1"/>
                  </a:buClr>
                  <a:buFont typeface="Arial" pitchFamily="34" charset="0"/>
                  <a:buNone/>
                  <a:defRPr kumimoji="0" sz="2400">
                    <a:solidFill>
                      <a:schemeClr val="bg2">
                        <a:lumMod val="25000"/>
                      </a:schemeClr>
                    </a:solidFill>
                    <a:latin typeface="Calibri (Body)"/>
                  </a:defRPr>
                </a:lvl1pPr>
                <a:lvl2pPr marL="741600" indent="-284400">
                  <a:spcBef>
                    <a:spcPts val="672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800"/>
                </a:lvl2pPr>
                <a:lvl3pPr marL="1144800" indent="-230400">
                  <a:spcBef>
                    <a:spcPts val="576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kumimoji="0" sz="2400"/>
                </a:lvl3pPr>
                <a:lvl4pPr marL="16020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000"/>
                </a:lvl4pPr>
                <a:lvl5pPr marL="20592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kumimoji="0" sz="2000"/>
                </a:lvl5pPr>
                <a:lvl6pPr marL="1609344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>
                    <a:solidFill>
                      <a:schemeClr val="accent3"/>
                    </a:solidFill>
                  </a:defRPr>
                </a:lvl6pPr>
                <a:lvl7pPr marL="182880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>
                    <a:solidFill>
                      <a:schemeClr val="accent3"/>
                    </a:solidFill>
                  </a:defRPr>
                </a:lvl7pPr>
                <a:lvl8pPr marL="2029968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>
                    <a:solidFill>
                      <a:schemeClr val="accent3"/>
                    </a:solidFill>
                  </a:defRPr>
                </a:lvl8pPr>
                <a:lvl9pPr marL="224028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baseline="0">
                    <a:solidFill>
                      <a:schemeClr val="accent3"/>
                    </a:solidFill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Climate impact + policy video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lvl1pPr marL="57600" indent="0">
                  <a:spcBef>
                    <a:spcPts val="768"/>
                  </a:spcBef>
                  <a:buClr>
                    <a:schemeClr val="tx1"/>
                  </a:buClr>
                  <a:buFont typeface="Arial" pitchFamily="34" charset="0"/>
                  <a:buNone/>
                  <a:defRPr kumimoji="0" sz="2400">
                    <a:solidFill>
                      <a:schemeClr val="bg2">
                        <a:lumMod val="25000"/>
                      </a:schemeClr>
                    </a:solidFill>
                    <a:latin typeface="Calibri (Body)"/>
                  </a:defRPr>
                </a:lvl1pPr>
                <a:lvl2pPr marL="741600" indent="-284400">
                  <a:spcBef>
                    <a:spcPts val="672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800"/>
                </a:lvl2pPr>
                <a:lvl3pPr marL="1144800" indent="-230400">
                  <a:spcBef>
                    <a:spcPts val="576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kumimoji="0" sz="2400"/>
                </a:lvl3pPr>
                <a:lvl4pPr marL="16020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kumimoji="0" sz="2000"/>
                </a:lvl4pPr>
                <a:lvl5pPr marL="2059200" indent="-230400">
                  <a:spcBef>
                    <a:spcPts val="48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kumimoji="0" sz="2000"/>
                </a:lvl5pPr>
                <a:lvl6pPr marL="1609344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>
                    <a:solidFill>
                      <a:schemeClr val="accent3"/>
                    </a:solidFill>
                  </a:defRPr>
                </a:lvl6pPr>
                <a:lvl7pPr marL="182880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>
                    <a:solidFill>
                      <a:schemeClr val="accent3"/>
                    </a:solidFill>
                  </a:defRPr>
                </a:lvl7pPr>
                <a:lvl8pPr marL="2029968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>
                    <a:solidFill>
                      <a:schemeClr val="accent3"/>
                    </a:solidFill>
                  </a:defRPr>
                </a:lvl8pPr>
                <a:lvl9pPr marL="2240280" indent="-182880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baseline="0">
                    <a:solidFill>
                      <a:schemeClr val="accent3"/>
                    </a:solidFill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378467" y="3693720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57600" indent="0" algn="ctr">
                <a:spcBef>
                  <a:spcPts val="768"/>
                </a:spcBef>
                <a:buClr>
                  <a:schemeClr val="tx1"/>
                </a:buClr>
                <a:buFont typeface="Arial" pitchFamily="34" charset="0"/>
                <a:buNone/>
                <a:defRPr kumimoji="0" sz="1400" i="1">
                  <a:solidFill>
                    <a:schemeClr val="bg2">
                      <a:lumMod val="25000"/>
                    </a:schemeClr>
                  </a:solidFill>
                  <a:latin typeface="Calibri (Body)"/>
                </a:defRPr>
              </a:lvl1pPr>
              <a:lvl2pPr marL="741600" indent="-284400">
                <a:spcBef>
                  <a:spcPts val="672"/>
                </a:spcBef>
                <a:buClr>
                  <a:schemeClr val="tx1"/>
                </a:buClr>
                <a:buFont typeface="Arial" pitchFamily="34" charset="0"/>
                <a:buChar char="–"/>
                <a:defRPr kumimoji="0" sz="2800"/>
              </a:lvl2pPr>
              <a:lvl3pPr marL="1144800" indent="-230400">
                <a:spcBef>
                  <a:spcPts val="576"/>
                </a:spcBef>
                <a:buClr>
                  <a:schemeClr val="tx1"/>
                </a:buClr>
                <a:buFont typeface="Arial" pitchFamily="34" charset="0"/>
                <a:buChar char="•"/>
                <a:defRPr kumimoji="0" sz="2400"/>
              </a:lvl3pPr>
              <a:lvl4pPr marL="1602000" indent="-230400">
                <a:spcBef>
                  <a:spcPts val="480"/>
                </a:spcBef>
                <a:buClr>
                  <a:schemeClr val="tx1"/>
                </a:buClr>
                <a:buFont typeface="Arial" pitchFamily="34" charset="0"/>
                <a:buChar char="–"/>
                <a:defRPr kumimoji="0" sz="2000"/>
              </a:lvl4pPr>
              <a:lvl5pPr marL="2059200" indent="-230400">
                <a:spcBef>
                  <a:spcPts val="480"/>
                </a:spcBef>
                <a:buClr>
                  <a:schemeClr val="tx1"/>
                </a:buClr>
                <a:buFont typeface="Arial" pitchFamily="34" charset="0"/>
                <a:buChar char="»"/>
                <a:defRPr kumimoji="0" sz="2000"/>
              </a:lvl5pPr>
              <a:lvl6pPr marL="1609344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>
                  <a:solidFill>
                    <a:schemeClr val="accent3"/>
                  </a:solidFill>
                </a:defRPr>
              </a:lvl6pPr>
              <a:lvl7pPr marL="1828800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>
                  <a:solidFill>
                    <a:schemeClr val="accent3"/>
                  </a:solidFill>
                </a:defRPr>
              </a:lvl7pPr>
              <a:lvl8pPr marL="2029968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>
                  <a:solidFill>
                    <a:schemeClr val="accent3"/>
                  </a:solidFill>
                </a:defRPr>
              </a:lvl8pPr>
              <a:lvl9pPr marL="2240280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baseline="0">
                  <a:solidFill>
                    <a:schemeClr val="accent3"/>
                  </a:solidFill>
                </a:defRPr>
              </a:lvl9pPr>
            </a:lstStyle>
            <a:p>
              <a:r>
                <a:rPr lang="en-GB" dirty="0"/>
                <a:t>29.4%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052" y="3686224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57600" indent="0" algn="ctr">
                <a:spcBef>
                  <a:spcPts val="768"/>
                </a:spcBef>
                <a:buClr>
                  <a:schemeClr val="tx1"/>
                </a:buClr>
                <a:buFont typeface="Arial" pitchFamily="34" charset="0"/>
                <a:buNone/>
                <a:defRPr kumimoji="0" sz="1400" i="1">
                  <a:solidFill>
                    <a:schemeClr val="bg2">
                      <a:lumMod val="25000"/>
                    </a:schemeClr>
                  </a:solidFill>
                  <a:latin typeface="Calibri (Body)"/>
                </a:defRPr>
              </a:lvl1pPr>
              <a:lvl2pPr marL="741600" indent="-284400">
                <a:spcBef>
                  <a:spcPts val="672"/>
                </a:spcBef>
                <a:buClr>
                  <a:schemeClr val="tx1"/>
                </a:buClr>
                <a:buFont typeface="Arial" pitchFamily="34" charset="0"/>
                <a:buChar char="–"/>
                <a:defRPr kumimoji="0" sz="2800"/>
              </a:lvl2pPr>
              <a:lvl3pPr marL="1144800" indent="-230400">
                <a:spcBef>
                  <a:spcPts val="576"/>
                </a:spcBef>
                <a:buClr>
                  <a:schemeClr val="tx1"/>
                </a:buClr>
                <a:buFont typeface="Arial" pitchFamily="34" charset="0"/>
                <a:buChar char="•"/>
                <a:defRPr kumimoji="0" sz="2400"/>
              </a:lvl3pPr>
              <a:lvl4pPr marL="1602000" indent="-230400">
                <a:spcBef>
                  <a:spcPts val="480"/>
                </a:spcBef>
                <a:buClr>
                  <a:schemeClr val="tx1"/>
                </a:buClr>
                <a:buFont typeface="Arial" pitchFamily="34" charset="0"/>
                <a:buChar char="–"/>
                <a:defRPr kumimoji="0" sz="2000"/>
              </a:lvl4pPr>
              <a:lvl5pPr marL="2059200" indent="-230400">
                <a:spcBef>
                  <a:spcPts val="480"/>
                </a:spcBef>
                <a:buClr>
                  <a:schemeClr val="tx1"/>
                </a:buClr>
                <a:buFont typeface="Arial" pitchFamily="34" charset="0"/>
                <a:buChar char="»"/>
                <a:defRPr kumimoji="0" sz="2000"/>
              </a:lvl5pPr>
              <a:lvl6pPr marL="1609344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>
                  <a:solidFill>
                    <a:schemeClr val="accent3"/>
                  </a:solidFill>
                </a:defRPr>
              </a:lvl6pPr>
              <a:lvl7pPr marL="1828800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>
                  <a:solidFill>
                    <a:schemeClr val="accent3"/>
                  </a:solidFill>
                </a:defRPr>
              </a:lvl7pPr>
              <a:lvl8pPr marL="2029968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>
                  <a:solidFill>
                    <a:schemeClr val="accent3"/>
                  </a:solidFill>
                </a:defRPr>
              </a:lvl8pPr>
              <a:lvl9pPr marL="2240280" indent="-182880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baseline="0">
                  <a:solidFill>
                    <a:schemeClr val="accent3"/>
                  </a:solidFill>
                </a:defRPr>
              </a:lvl9pPr>
            </a:lstStyle>
            <a:p>
              <a:r>
                <a:rPr lang="en-GB" dirty="0"/>
                <a:t>23.5%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42683" y="4862579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5" y="4843243"/>
            <a:ext cx="734853" cy="66007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428" y="4830557"/>
            <a:ext cx="1885219" cy="58717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76" y="4777999"/>
            <a:ext cx="638838" cy="57383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8803" y="5809876"/>
            <a:ext cx="1640382" cy="5109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0036861" y="5312112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09456" y="4864684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83268" y="5439790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57600" indent="0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2400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BC811A-F917-2544-937E-39DF0EFC38EB}"/>
              </a:ext>
            </a:extLst>
          </p:cNvPr>
          <p:cNvSpPr txBox="1"/>
          <p:nvPr/>
        </p:nvSpPr>
        <p:spPr>
          <a:xfrm>
            <a:off x="6651319" y="3288694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57600" indent="0" algn="ctr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1400" i="1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r>
              <a:rPr lang="en-GB" dirty="0"/>
              <a:t>23.5%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63E23B-8B32-824A-BE2D-5B78FE130912}"/>
              </a:ext>
            </a:extLst>
          </p:cNvPr>
          <p:cNvSpPr txBox="1"/>
          <p:nvPr/>
        </p:nvSpPr>
        <p:spPr>
          <a:xfrm>
            <a:off x="9654867" y="3290172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57600" indent="0" algn="ctr">
              <a:spcBef>
                <a:spcPts val="768"/>
              </a:spcBef>
              <a:buClr>
                <a:schemeClr val="tx1"/>
              </a:buClr>
              <a:buFont typeface="Arial" pitchFamily="34" charset="0"/>
              <a:buNone/>
              <a:defRPr kumimoji="0" sz="1400" i="1">
                <a:solidFill>
                  <a:schemeClr val="bg2">
                    <a:lumMod val="25000"/>
                  </a:schemeClr>
                </a:solidFill>
                <a:latin typeface="Calibri (Body)"/>
              </a:defRPr>
            </a:lvl1pPr>
            <a:lvl2pPr marL="741600" indent="-284400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/>
            </a:lvl2pPr>
            <a:lvl3pPr marL="1144800" indent="-230400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/>
            </a:lvl3pPr>
            <a:lvl4pPr marL="16020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/>
            </a:lvl4pPr>
            <a:lvl5pPr marL="2059200" indent="-230400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/>
            </a:lvl5pPr>
            <a:lvl6pPr marL="1609344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>
                <a:solidFill>
                  <a:schemeClr val="accent3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>
                <a:solidFill>
                  <a:schemeClr val="accent3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>
                <a:solidFill>
                  <a:schemeClr val="accent3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baseline="0">
                <a:solidFill>
                  <a:schemeClr val="accent3"/>
                </a:solidFill>
              </a:defRPr>
            </a:lvl9pPr>
          </a:lstStyle>
          <a:p>
            <a:r>
              <a:rPr lang="en-GB" dirty="0"/>
              <a:t>23.5%</a:t>
            </a:r>
          </a:p>
        </p:txBody>
      </p:sp>
    </p:spTree>
    <p:extLst>
      <p:ext uri="{BB962C8B-B14F-4D97-AF65-F5344CB8AC3E}">
        <p14:creationId xmlns:p14="http://schemas.microsoft.com/office/powerpoint/2010/main" val="356520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6ED54-1772-114E-9BDB-88A9A332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937"/>
            <a:ext cx="12192000" cy="26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1733" y="2589655"/>
            <a:ext cx="11446934" cy="56682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sz="3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structure</a:t>
            </a:r>
          </a:p>
        </p:txBody>
      </p:sp>
    </p:spTree>
    <p:extLst>
      <p:ext uri="{BB962C8B-B14F-4D97-AF65-F5344CB8AC3E}">
        <p14:creationId xmlns:p14="http://schemas.microsoft.com/office/powerpoint/2010/main" val="2063278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Theme1">
  <a:themeElements>
    <a:clrScheme name="Custom 1">
      <a:dk1>
        <a:srgbClr val="0A1E2C"/>
      </a:dk1>
      <a:lt1>
        <a:srgbClr val="FFFFFF"/>
      </a:lt1>
      <a:dk2>
        <a:srgbClr val="04619A"/>
      </a:dk2>
      <a:lt2>
        <a:srgbClr val="E6EBE8"/>
      </a:lt2>
      <a:accent1>
        <a:srgbClr val="03B89D"/>
      </a:accent1>
      <a:accent2>
        <a:srgbClr val="99D1C9"/>
      </a:accent2>
      <a:accent3>
        <a:srgbClr val="FFC20B"/>
      </a:accent3>
      <a:accent4>
        <a:srgbClr val="0A1E2C"/>
      </a:accent4>
      <a:accent5>
        <a:srgbClr val="5D5E5D"/>
      </a:accent5>
      <a:accent6>
        <a:srgbClr val="70AD47"/>
      </a:accent6>
      <a:hlink>
        <a:srgbClr val="0563C1"/>
      </a:hlink>
      <a:folHlink>
        <a:srgbClr val="F379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PresentationTemplate" id="{F0C167E4-D160-0148-BF3C-E1FBCA1E9ED9}" vid="{C9CF138B-225B-BA4E-891C-1A969DA66CED}"/>
    </a:ext>
  </a:extLst>
</a:theme>
</file>

<file path=ppt/theme/theme2.xml><?xml version="1.0" encoding="utf-8"?>
<a:theme xmlns:a="http://schemas.openxmlformats.org/drawingml/2006/main" name="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Custom 1">
      <a:dk1>
        <a:srgbClr val="0A1E2C"/>
      </a:dk1>
      <a:lt1>
        <a:srgbClr val="FFFFFF"/>
      </a:lt1>
      <a:dk2>
        <a:srgbClr val="04619A"/>
      </a:dk2>
      <a:lt2>
        <a:srgbClr val="E6EBE8"/>
      </a:lt2>
      <a:accent1>
        <a:srgbClr val="03B89D"/>
      </a:accent1>
      <a:accent2>
        <a:srgbClr val="99D1C9"/>
      </a:accent2>
      <a:accent3>
        <a:srgbClr val="FFC20B"/>
      </a:accent3>
      <a:accent4>
        <a:srgbClr val="0A1E2C"/>
      </a:accent4>
      <a:accent5>
        <a:srgbClr val="5D5E5D"/>
      </a:accent5>
      <a:accent6>
        <a:srgbClr val="70AD47"/>
      </a:accent6>
      <a:hlink>
        <a:srgbClr val="0563C1"/>
      </a:hlink>
      <a:folHlink>
        <a:srgbClr val="F379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PresentationTemplate" id="{F0C167E4-D160-0148-BF3C-E1FBCA1E9ED9}" vid="{C9CF138B-225B-BA4E-891C-1A969DA66CED}"/>
    </a:ext>
  </a:extLst>
</a:theme>
</file>

<file path=ppt/theme/theme4.xml><?xml version="1.0" encoding="utf-8"?>
<a:theme xmlns:a="http://schemas.openxmlformats.org/drawingml/2006/main" name="2_Theme1">
  <a:themeElements>
    <a:clrScheme name="Custom 1">
      <a:dk1>
        <a:srgbClr val="0A1E2C"/>
      </a:dk1>
      <a:lt1>
        <a:srgbClr val="FFFFFF"/>
      </a:lt1>
      <a:dk2>
        <a:srgbClr val="04619A"/>
      </a:dk2>
      <a:lt2>
        <a:srgbClr val="E6EBE8"/>
      </a:lt2>
      <a:accent1>
        <a:srgbClr val="03B89D"/>
      </a:accent1>
      <a:accent2>
        <a:srgbClr val="99D1C9"/>
      </a:accent2>
      <a:accent3>
        <a:srgbClr val="FFC20B"/>
      </a:accent3>
      <a:accent4>
        <a:srgbClr val="0A1E2C"/>
      </a:accent4>
      <a:accent5>
        <a:srgbClr val="5D5E5D"/>
      </a:accent5>
      <a:accent6>
        <a:srgbClr val="70AD47"/>
      </a:accent6>
      <a:hlink>
        <a:srgbClr val="0563C1"/>
      </a:hlink>
      <a:folHlink>
        <a:srgbClr val="F3792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PresentationTemplate" id="{F0C167E4-D160-0148-BF3C-E1FBCA1E9ED9}" vid="{C9CF138B-225B-BA4E-891C-1A969DA66CE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ECD white">
    <a:dk1>
      <a:srgbClr val="727272"/>
    </a:dk1>
    <a:lt1>
      <a:sysClr val="window" lastClr="FFFFFF"/>
    </a:lt1>
    <a:dk2>
      <a:srgbClr val="006299"/>
    </a:dk2>
    <a:lt2>
      <a:srgbClr val="E6E6E6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C469DA0857744B2E25B15AB61C57C" ma:contentTypeVersion="10" ma:contentTypeDescription="Crée un document." ma:contentTypeScope="" ma:versionID="810ad552c50cb2980813411aaee59030">
  <xsd:schema xmlns:xsd="http://www.w3.org/2001/XMLSchema" xmlns:xs="http://www.w3.org/2001/XMLSchema" xmlns:p="http://schemas.microsoft.com/office/2006/metadata/properties" xmlns:ns3="96a9e30f-a77c-4cdd-aa33-614d5f6400ab" targetNamespace="http://schemas.microsoft.com/office/2006/metadata/properties" ma:root="true" ma:fieldsID="762275a899cf9fd0e3fd59345ec3ede8" ns3:_="">
    <xsd:import namespace="96a9e30f-a77c-4cdd-aa33-614d5f6400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9e30f-a77c-4cdd-aa33-614d5f640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A7335-C80C-479A-8415-E4C9B844518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96a9e30f-a77c-4cdd-aa33-614d5f6400a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9088AB-B720-49E0-933D-D400F3E3A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a9e30f-a77c-4cdd-aa33-614d5f6400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CF8FFB-DED9-411E-8F49-8C4EC98258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1406</Words>
  <Application>Microsoft Macintosh PowerPoint</Application>
  <PresentationFormat>Widescreen</PresentationFormat>
  <Paragraphs>161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(Body)</vt:lpstr>
      <vt:lpstr>Georgia</vt:lpstr>
      <vt:lpstr>Lato</vt:lpstr>
      <vt:lpstr>Noto Sans Disp</vt:lpstr>
      <vt:lpstr>Wingdings</vt:lpstr>
      <vt:lpstr>1_Theme1</vt:lpstr>
      <vt:lpstr>OECD_English_white</vt:lpstr>
      <vt:lpstr>Theme1</vt:lpstr>
      <vt:lpstr>2_Theme1</vt:lpstr>
      <vt:lpstr>Public Acceptability of Climate Change Mitigation Policies</vt:lpstr>
      <vt:lpstr>Motivation</vt:lpstr>
      <vt:lpstr>Limitations of existing research</vt:lpstr>
      <vt:lpstr>The OECD project</vt:lpstr>
      <vt:lpstr>Project objectives</vt:lpstr>
      <vt:lpstr>Main research questions</vt:lpstr>
      <vt:lpstr>Targeted information</vt:lpstr>
      <vt:lpstr>Timeline</vt:lpstr>
      <vt:lpstr>Survey structure</vt:lpstr>
      <vt:lpstr>Survey structure</vt:lpstr>
      <vt:lpstr>Information video examples</vt:lpstr>
      <vt:lpstr>Climate knowledge examples:  Understanding of the impacts of climate change</vt:lpstr>
      <vt:lpstr>Climate attitudes examples:  From climate risks to climate policies</vt:lpstr>
      <vt:lpstr>Policy preferences examples</vt:lpstr>
      <vt:lpstr>WTP example</vt:lpstr>
      <vt:lpstr>Highlights from pilot survey in U.S.</vt:lpstr>
      <vt:lpstr>U.S. Pilot: key results</vt:lpstr>
      <vt:lpstr>Support for main policies</vt:lpstr>
      <vt:lpstr>Support for different climate policies</vt:lpstr>
      <vt:lpstr>How should countries bear the costs of fighting climate change? </vt:lpstr>
      <vt:lpstr>PowerPoint Presentation</vt:lpstr>
      <vt:lpstr>Research team</vt:lpstr>
      <vt:lpstr>Literature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KRUSE Tobias, ENV/EEI</dc:creator>
  <cp:lastModifiedBy>Bluebery PLANTEROSE</cp:lastModifiedBy>
  <cp:revision>247</cp:revision>
  <cp:lastPrinted>2021-04-01T16:03:10Z</cp:lastPrinted>
  <dcterms:created xsi:type="dcterms:W3CDTF">2020-01-20T09:37:19Z</dcterms:created>
  <dcterms:modified xsi:type="dcterms:W3CDTF">2021-04-01T16:05:10Z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0x0101000E4C469DA0857744B2E25B15AB61C57C</vt:lpwstr>
  </property>
</Properties>
</file>