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6405"/>
  </p:normalViewPr>
  <p:slideViewPr>
    <p:cSldViewPr snapToGrid="0" snapToObjects="1">
      <p:cViewPr>
        <p:scale>
          <a:sx n="200" d="100"/>
          <a:sy n="200" d="100"/>
        </p:scale>
        <p:origin x="-2586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9" y="5236732"/>
            <a:ext cx="9960264" cy="34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Global redistribution: how, </a:t>
            </a:r>
            <a:r>
              <a:rPr lang="fr-FR" sz="1100" b="1" dirty="0" err="1" smtClean="0">
                <a:solidFill>
                  <a:schemeClr val="tx1"/>
                </a:solidFill>
              </a:rPr>
              <a:t>why</a:t>
            </a:r>
            <a:r>
              <a:rPr lang="fr-FR" sz="1100" b="1" dirty="0">
                <a:solidFill>
                  <a:schemeClr val="tx1"/>
                </a:solidFill>
              </a:rPr>
              <a:t>,</a:t>
            </a:r>
            <a:r>
              <a:rPr lang="fr-FR" sz="1100" b="1" dirty="0" smtClean="0">
                <a:solidFill>
                  <a:schemeClr val="tx1"/>
                </a:solidFill>
              </a:rPr>
              <a:t> radical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r>
              <a:rPr lang="fr-FR" sz="1100" b="1" dirty="0" smtClean="0">
                <a:solidFill>
                  <a:schemeClr val="tx1"/>
                </a:solidFill>
              </a:rPr>
              <a:t>  </a:t>
            </a:r>
            <a:r>
              <a:rPr lang="fr-FR" sz="1050" dirty="0" err="1" smtClean="0">
                <a:solidFill>
                  <a:schemeClr val="tx1"/>
                </a:solidFill>
              </a:rPr>
              <a:t>Preferred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>
                <a:solidFill>
                  <a:schemeClr val="tx1"/>
                </a:solidFill>
              </a:rPr>
              <a:t>way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smtClean="0">
                <a:solidFill>
                  <a:schemeClr val="tx1"/>
                </a:solidFill>
              </a:rPr>
              <a:t>for </a:t>
            </a:r>
            <a:r>
              <a:rPr lang="fr-FR" sz="1050" dirty="0" err="1" smtClean="0">
                <a:solidFill>
                  <a:schemeClr val="tx1"/>
                </a:solidFill>
              </a:rPr>
              <a:t>transfers</a:t>
            </a:r>
            <a:r>
              <a:rPr lang="fr-FR" sz="1050" dirty="0" smtClean="0">
                <a:solidFill>
                  <a:schemeClr val="tx1"/>
                </a:solidFill>
              </a:rPr>
              <a:t>, support global </a:t>
            </a:r>
            <a:r>
              <a:rPr lang="fr-FR" sz="1050" dirty="0" err="1" smtClean="0">
                <a:solidFill>
                  <a:schemeClr val="tx1"/>
                </a:solidFill>
              </a:rPr>
              <a:t>income</a:t>
            </a:r>
            <a:r>
              <a:rPr lang="fr-FR" sz="1050" dirty="0" smtClean="0">
                <a:solidFill>
                  <a:schemeClr val="tx1"/>
                </a:solidFill>
              </a:rPr>
              <a:t> convergence, participation in </a:t>
            </a:r>
            <a:r>
              <a:rPr lang="fr-FR" sz="1050" dirty="0" err="1" smtClean="0">
                <a:solidFill>
                  <a:schemeClr val="tx1"/>
                </a:solidFill>
              </a:rPr>
              <a:t>hypothetical</a:t>
            </a:r>
            <a:r>
              <a:rPr lang="fr-FR" sz="1050" dirty="0" smtClean="0">
                <a:solidFill>
                  <a:schemeClr val="tx1"/>
                </a:solidFill>
              </a:rPr>
              <a:t> global </a:t>
            </a:r>
            <a:r>
              <a:rPr lang="fr-FR" sz="1050" dirty="0" err="1" smtClean="0">
                <a:solidFill>
                  <a:schemeClr val="tx1"/>
                </a:solidFill>
              </a:rPr>
              <a:t>sustainability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movement</a:t>
            </a:r>
            <a:r>
              <a:rPr lang="fr-FR" sz="1050" dirty="0" smtClean="0">
                <a:solidFill>
                  <a:schemeClr val="tx1"/>
                </a:solidFill>
              </a:rPr>
              <a:t>, influence of global redistribution on vote [not SA, RU], </a:t>
            </a:r>
            <a:r>
              <a:rPr lang="fr-FR" sz="1050" dirty="0" err="1" smtClean="0">
                <a:solidFill>
                  <a:schemeClr val="tx1"/>
                </a:solidFill>
              </a:rPr>
              <a:t>reasons</a:t>
            </a:r>
            <a:r>
              <a:rPr lang="fr-FR" sz="1050" dirty="0" smtClean="0">
                <a:solidFill>
                  <a:schemeClr val="tx1"/>
                </a:solidFill>
              </a:rPr>
              <a:t> for </a:t>
            </a:r>
            <a:r>
              <a:rPr lang="fr-FR" sz="1050" dirty="0" err="1" smtClean="0">
                <a:solidFill>
                  <a:schemeClr val="tx1"/>
                </a:solidFill>
              </a:rPr>
              <a:t>helping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LICs</a:t>
            </a:r>
            <a:r>
              <a:rPr lang="fr-FR" sz="1050" dirty="0" smtClean="0">
                <a:solidFill>
                  <a:schemeClr val="tx1"/>
                </a:solidFill>
              </a:rPr>
              <a:t>, support for </a:t>
            </a:r>
            <a:r>
              <a:rPr lang="fr-FR" sz="1050" dirty="0" err="1" smtClean="0">
                <a:solidFill>
                  <a:schemeClr val="tx1"/>
                </a:solidFill>
              </a:rPr>
              <a:t>reparations</a:t>
            </a:r>
            <a:r>
              <a:rPr lang="fr-FR" sz="1050" dirty="0" smtClean="0">
                <a:solidFill>
                  <a:schemeClr val="tx1"/>
                </a:solidFill>
              </a:rPr>
              <a:t> [in former colonial states], </a:t>
            </a:r>
            <a:r>
              <a:rPr lang="fr-FR" sz="1050" dirty="0" err="1" smtClean="0">
                <a:solidFill>
                  <a:schemeClr val="tx1"/>
                </a:solidFill>
              </a:rPr>
              <a:t>preferred</a:t>
            </a:r>
            <a:r>
              <a:rPr lang="fr-FR" sz="1050" dirty="0" smtClean="0">
                <a:solidFill>
                  <a:schemeClr val="tx1"/>
                </a:solidFill>
              </a:rPr>
              <a:t> custom global redistribution.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865675"/>
            <a:ext cx="9970523" cy="15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Radical tax </a:t>
            </a:r>
            <a:r>
              <a:rPr lang="en-US" sz="1100" dirty="0" smtClean="0">
                <a:solidFill>
                  <a:schemeClr val="tx1"/>
                </a:solidFill>
              </a:rPr>
              <a:t>Support for an additional income tax on the global top [1% or 3%] to finance global poverty reduction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9355" y="5023564"/>
            <a:ext cx="2749686" cy="16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Top 3%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608" y="5023731"/>
            <a:ext cx="2660575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Top 1%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80825" y="5579247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525293" y="30228"/>
            <a:ext cx="4948467" cy="30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Background of </a:t>
            </a:r>
            <a:r>
              <a:rPr lang="en-US" sz="1100" b="1" dirty="0" smtClean="0">
                <a:solidFill>
                  <a:schemeClr val="tx1"/>
                </a:solidFill>
              </a:rPr>
              <a:t>respondent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Socio-demographics, </a:t>
            </a:r>
            <a:r>
              <a:rPr lang="en-US" sz="1050" dirty="0" smtClean="0">
                <a:solidFill>
                  <a:schemeClr val="tx1"/>
                </a:solidFill>
              </a:rPr>
              <a:t>vote, likelihood of becoming a millionaire.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10589" y="517662"/>
            <a:ext cx="9969938" cy="18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Open-ended field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99049" y="704655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020848" y="912393"/>
            <a:ext cx="9956400" cy="198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analysis </a:t>
            </a:r>
            <a:r>
              <a:rPr lang="en-US" sz="1100" dirty="0">
                <a:solidFill>
                  <a:schemeClr val="tx1"/>
                </a:solidFill>
              </a:rPr>
              <a:t>P</a:t>
            </a:r>
            <a:r>
              <a:rPr lang="en-US" sz="1100" dirty="0" smtClean="0">
                <a:solidFill>
                  <a:schemeClr val="tx1"/>
                </a:solidFill>
              </a:rPr>
              <a:t>reference between two random </a:t>
            </a:r>
            <a:r>
              <a:rPr lang="en-US" sz="1100" dirty="0" smtClean="0">
                <a:solidFill>
                  <a:schemeClr val="tx1"/>
                </a:solidFill>
              </a:rPr>
              <a:t>programs [not asked in </a:t>
            </a:r>
            <a:r>
              <a:rPr lang="en-US" sz="1100" dirty="0">
                <a:solidFill>
                  <a:schemeClr val="tx1"/>
                </a:solidFill>
              </a:rPr>
              <a:t>SA, RU</a:t>
            </a:r>
            <a:r>
              <a:rPr lang="en-US" sz="1100" dirty="0" smtClean="0">
                <a:solidFill>
                  <a:schemeClr val="tx1"/>
                </a:solidFill>
              </a:rPr>
              <a:t>]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8" y="1347071"/>
            <a:ext cx="9959679" cy="19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Revenue split </a:t>
            </a:r>
            <a:r>
              <a:rPr lang="en-US" sz="1100" dirty="0">
                <a:solidFill>
                  <a:schemeClr val="tx1"/>
                </a:solidFill>
              </a:rPr>
              <a:t>P</a:t>
            </a:r>
            <a:r>
              <a:rPr lang="en-US" sz="1100" dirty="0" smtClean="0">
                <a:solidFill>
                  <a:schemeClr val="tx1"/>
                </a:solidFill>
              </a:rPr>
              <a:t>referred revenue use for a global wealth tax among 5 categories, including some global </a:t>
            </a:r>
            <a:r>
              <a:rPr lang="en-US" sz="1100" dirty="0" smtClean="0">
                <a:solidFill>
                  <a:schemeClr val="tx1"/>
                </a:solidFill>
              </a:rPr>
              <a:t>uses [Asked differently in RU]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1745338"/>
            <a:ext cx="9969938" cy="181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Warm global: moral substitute treatment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627544" y="1928357"/>
            <a:ext cx="2362877" cy="160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Donation </a:t>
            </a:r>
            <a:r>
              <a:rPr lang="fr-CH" sz="1050" dirty="0" err="1" smtClean="0">
                <a:solidFill>
                  <a:schemeClr val="tx1"/>
                </a:solidFill>
              </a:rPr>
              <a:t>lottery</a:t>
            </a:r>
            <a:r>
              <a:rPr lang="fr-CH" sz="1050" dirty="0" smtClean="0">
                <a:solidFill>
                  <a:schemeClr val="tx1"/>
                </a:solidFill>
              </a:rPr>
              <a:t> (</a:t>
            </a:r>
            <a:r>
              <a:rPr lang="fr-CH" sz="1050" dirty="0" err="1" smtClean="0">
                <a:solidFill>
                  <a:schemeClr val="tx1"/>
                </a:solidFill>
              </a:rPr>
              <a:t>share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donated</a:t>
            </a:r>
            <a:r>
              <a:rPr lang="fr-CH" sz="1050" dirty="0" smtClean="0">
                <a:solidFill>
                  <a:schemeClr val="tx1"/>
                </a:solidFill>
              </a:rPr>
              <a:t> if won)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8183460" y="1926814"/>
            <a:ext cx="2344367" cy="158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Support for a National Climate Scheme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94592" y="1925765"/>
            <a:ext cx="1225639" cy="159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∅ (control group)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135560"/>
            <a:ext cx="9969939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Climate Scheme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Support and belief of support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8998" y="2342002"/>
            <a:ext cx="2749525" cy="165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>
                <a:solidFill>
                  <a:schemeClr val="tx1"/>
                </a:solidFill>
              </a:rPr>
              <a:t>Belief</a:t>
            </a:r>
            <a:r>
              <a:rPr lang="fr-CH" sz="1050" dirty="0">
                <a:solidFill>
                  <a:schemeClr val="tx1"/>
                </a:solidFill>
              </a:rPr>
              <a:t> of support </a:t>
            </a:r>
            <a:r>
              <a:rPr lang="fr-CH" sz="1050" dirty="0" err="1" smtClean="0">
                <a:solidFill>
                  <a:schemeClr val="tx1"/>
                </a:solidFill>
              </a:rPr>
              <a:t>among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fellow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citizens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81773" y="2345066"/>
            <a:ext cx="3447427" cy="16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Belief</a:t>
            </a:r>
            <a:r>
              <a:rPr lang="fr-CH" sz="1050" dirty="0" smtClean="0">
                <a:solidFill>
                  <a:schemeClr val="tx1"/>
                </a:solidFill>
              </a:rPr>
              <a:t> of support </a:t>
            </a:r>
            <a:r>
              <a:rPr lang="fr-CH" sz="1050" dirty="0" err="1" smtClean="0">
                <a:solidFill>
                  <a:schemeClr val="tx1"/>
                </a:solidFill>
              </a:rPr>
              <a:t>among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Americans</a:t>
            </a:r>
            <a:r>
              <a:rPr lang="fr-CH" sz="1050" dirty="0" smtClean="0">
                <a:solidFill>
                  <a:schemeClr val="tx1"/>
                </a:solidFill>
              </a:rPr>
              <a:t> [</a:t>
            </a:r>
            <a:r>
              <a:rPr lang="fr-CH" sz="1050" dirty="0" err="1" smtClean="0">
                <a:solidFill>
                  <a:schemeClr val="tx1"/>
                </a:solidFill>
              </a:rPr>
              <a:t>Europeans</a:t>
            </a:r>
            <a:r>
              <a:rPr lang="fr-CH" sz="1050" dirty="0" smtClean="0">
                <a:solidFill>
                  <a:schemeClr val="tx1"/>
                </a:solidFill>
              </a:rPr>
              <a:t> in the U.S.]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8" y="2595742"/>
            <a:ext cx="9959680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Internationa</a:t>
            </a:r>
            <a:r>
              <a:rPr lang="en-US" sz="1100" b="1" dirty="0" smtClean="0">
                <a:solidFill>
                  <a:schemeClr val="tx1"/>
                </a:solidFill>
              </a:rPr>
              <a:t>l Climate Scheme </a:t>
            </a:r>
            <a:r>
              <a:rPr lang="en-US" sz="1100" dirty="0" smtClean="0">
                <a:solidFill>
                  <a:schemeClr val="tx1"/>
                </a:solidFill>
              </a:rPr>
              <a:t>Support for a given participation scenario (always including Global South countries)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01241" y="329876"/>
            <a:ext cx="478" cy="187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000688" y="1540643"/>
            <a:ext cx="1750" cy="204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7706" y="2340848"/>
            <a:ext cx="0" cy="24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8" y="3453875"/>
            <a:ext cx="9956399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Realistic policies </a:t>
            </a:r>
            <a:r>
              <a:rPr lang="en-US" sz="1100" dirty="0" smtClean="0">
                <a:solidFill>
                  <a:schemeClr val="tx1"/>
                </a:solidFill>
              </a:rPr>
              <a:t>Likelihood of global redistribution in next years, support for realistic global redistributive policies, preferred amount for the climat</a:t>
            </a:r>
            <a:r>
              <a:rPr lang="en-US" sz="1100" dirty="0" smtClean="0">
                <a:solidFill>
                  <a:schemeClr val="tx1"/>
                </a:solidFill>
              </a:rPr>
              <a:t>e finance goal</a:t>
            </a:r>
            <a:r>
              <a:rPr lang="en-US" sz="1100" dirty="0" smtClean="0">
                <a:solidFill>
                  <a:schemeClr val="tx1"/>
                </a:solidFill>
              </a:rPr>
              <a:t> (NCQG)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8998" y="3663380"/>
            <a:ext cx="2749525" cy="150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NCQG: figures </a:t>
            </a:r>
            <a:r>
              <a:rPr lang="fr-FR" sz="1050" dirty="0" err="1" smtClean="0">
                <a:solidFill>
                  <a:schemeClr val="tx1"/>
                </a:solidFill>
              </a:rPr>
              <a:t>wit</a:t>
            </a:r>
            <a:r>
              <a:rPr lang="fr-FR" sz="1050" dirty="0" err="1" smtClean="0">
                <a:solidFill>
                  <a:schemeClr val="tx1"/>
                </a:solidFill>
              </a:rPr>
              <a:t>h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interpretation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543" y="3663380"/>
            <a:ext cx="2660419" cy="15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NCQG </a:t>
            </a:r>
            <a:r>
              <a:rPr lang="fr-CH" sz="1050" dirty="0" err="1" smtClean="0">
                <a:solidFill>
                  <a:schemeClr val="tx1"/>
                </a:solidFill>
              </a:rPr>
              <a:t>wording</a:t>
            </a:r>
            <a:r>
              <a:rPr lang="fr-CH" sz="1050" dirty="0" smtClean="0">
                <a:solidFill>
                  <a:schemeClr val="tx1"/>
                </a:solidFill>
              </a:rPr>
              <a:t>: </a:t>
            </a:r>
            <a:r>
              <a:rPr lang="fr-CH" sz="1050" dirty="0" err="1" smtClean="0">
                <a:solidFill>
                  <a:schemeClr val="tx1"/>
                </a:solidFill>
              </a:rPr>
              <a:t>grant-equivalent</a:t>
            </a:r>
            <a:r>
              <a:rPr lang="fr-CH" sz="1050" dirty="0" smtClean="0">
                <a:solidFill>
                  <a:schemeClr val="tx1"/>
                </a:solidFill>
              </a:rPr>
              <a:t> figures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01958" y="1113006"/>
            <a:ext cx="956" cy="225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671479" y="1933525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1037" y="3669063"/>
            <a:ext cx="1" cy="255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4714" y="3929980"/>
            <a:ext cx="9956399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International wealth tax </a:t>
            </a:r>
            <a:r>
              <a:rPr lang="en-US" sz="1050" dirty="0">
                <a:solidFill>
                  <a:schemeClr val="tx1"/>
                </a:solidFill>
              </a:rPr>
              <a:t>Support for a given participation scenario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4648200" y="4139317"/>
            <a:ext cx="2628900" cy="144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HIC (all </a:t>
            </a:r>
            <a:r>
              <a:rPr lang="fr-FR" sz="1050" dirty="0" err="1" smtClean="0">
                <a:solidFill>
                  <a:schemeClr val="tx1"/>
                </a:solidFill>
              </a:rPr>
              <a:t>HICs</a:t>
            </a:r>
            <a:r>
              <a:rPr lang="fr-FR" sz="1050" dirty="0" smtClean="0">
                <a:solidFill>
                  <a:schemeClr val="tx1"/>
                </a:solidFill>
              </a:rPr>
              <a:t> but not China and </a:t>
            </a:r>
            <a:r>
              <a:rPr lang="fr-FR" sz="1050" dirty="0" err="1" smtClean="0">
                <a:solidFill>
                  <a:schemeClr val="tx1"/>
                </a:solidFill>
              </a:rPr>
              <a:t>others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LMICs</a:t>
            </a:r>
            <a:r>
              <a:rPr lang="fr-FR" sz="105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5409" y="4139486"/>
            <a:ext cx="1656492" cy="14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Global (all countries)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037911" y="4131528"/>
            <a:ext cx="1" cy="255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1024715" y="4411051"/>
            <a:ext cx="9952532" cy="454402"/>
            <a:chOff x="975842" y="4435989"/>
            <a:chExt cx="11190381" cy="6814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975842" y="4435989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>
                  <a:solidFill>
                    <a:schemeClr val="tx1"/>
                  </a:solidFill>
                </a:rPr>
                <a:t>Scenarios 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Preferred</a:t>
              </a:r>
              <a:r>
                <a:rPr lang="fr-FR" sz="1100" dirty="0" smtClean="0">
                  <a:solidFill>
                    <a:schemeClr val="tx1"/>
                  </a:solidFill>
                </a:rPr>
                <a:t> future: 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sustainability</a:t>
              </a:r>
              <a:r>
                <a:rPr lang="fr-FR" sz="1100" dirty="0" smtClean="0">
                  <a:solidFill>
                    <a:schemeClr val="tx1"/>
                  </a:solidFill>
                </a:rPr>
                <a:t> vs. 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lifestyle</a:t>
              </a:r>
              <a:r>
                <a:rPr lang="fr-FR" sz="1100" dirty="0" smtClean="0">
                  <a:solidFill>
                    <a:schemeClr val="tx1"/>
                  </a:solidFill>
                </a:rPr>
                <a:t> 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preservation</a:t>
              </a:r>
              <a:r>
                <a:rPr lang="fr-FR" sz="1100" dirty="0" smtClean="0">
                  <a:solidFill>
                    <a:schemeClr val="tx1"/>
                  </a:solidFill>
                </a:rPr>
                <a:t> 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30" y="4667042"/>
              <a:ext cx="0" cy="450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37912" y="707743"/>
            <a:ext cx="1289896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Needs</a:t>
            </a:r>
            <a:r>
              <a:rPr lang="fr-CH" sz="1050" dirty="0" smtClean="0">
                <a:solidFill>
                  <a:schemeClr val="tx1"/>
                </a:solidFill>
              </a:rPr>
              <a:t> or </a:t>
            </a:r>
            <a:r>
              <a:rPr lang="fr-CH" sz="1050" dirty="0" err="1" smtClean="0">
                <a:solidFill>
                  <a:schemeClr val="tx1"/>
                </a:solidFill>
              </a:rPr>
              <a:t>wishes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571033" y="702990"/>
            <a:ext cx="1366276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Important issue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023541" y="702990"/>
            <a:ext cx="1356711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Greatest injustice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81773" y="702868"/>
            <a:ext cx="1225639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>
                <a:solidFill>
                  <a:schemeClr val="tx1"/>
                </a:solidFill>
              </a:rPr>
              <a:t>C</a:t>
            </a:r>
            <a:r>
              <a:rPr lang="fr-CH" sz="1050" dirty="0" err="1" smtClean="0">
                <a:solidFill>
                  <a:schemeClr val="tx1"/>
                </a:solidFill>
              </a:rPr>
              <a:t>oncerns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896100" y="1537324"/>
            <a:ext cx="3276600" cy="151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5 </a:t>
            </a:r>
            <a:r>
              <a:rPr lang="fr-CH" sz="1050" dirty="0" err="1" smtClean="0">
                <a:solidFill>
                  <a:schemeClr val="tx1"/>
                </a:solidFill>
              </a:rPr>
              <a:t>categories</a:t>
            </a:r>
            <a:r>
              <a:rPr lang="fr-CH" sz="1050" dirty="0" smtClean="0">
                <a:solidFill>
                  <a:schemeClr val="tx1"/>
                </a:solidFill>
              </a:rPr>
              <a:t> at </a:t>
            </a:r>
            <a:r>
              <a:rPr lang="fr-CH" sz="1050" dirty="0" err="1" smtClean="0">
                <a:solidFill>
                  <a:schemeClr val="tx1"/>
                </a:solidFill>
              </a:rPr>
              <a:t>random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among</a:t>
            </a:r>
            <a:r>
              <a:rPr lang="fr-CH" sz="1050" dirty="0" smtClean="0">
                <a:solidFill>
                  <a:schemeClr val="tx1"/>
                </a:solidFill>
              </a:rPr>
              <a:t> 13 (9 national, 4 global)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542" y="1537972"/>
            <a:ext cx="2660419" cy="151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5 </a:t>
            </a:r>
            <a:r>
              <a:rPr lang="fr-FR" sz="1050" dirty="0" err="1" smtClean="0">
                <a:solidFill>
                  <a:schemeClr val="tx1"/>
                </a:solidFill>
              </a:rPr>
              <a:t>broad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categories</a:t>
            </a:r>
            <a:r>
              <a:rPr lang="fr-FR" sz="1050" dirty="0" smtClean="0">
                <a:solidFill>
                  <a:schemeClr val="tx1"/>
                </a:solidFill>
              </a:rPr>
              <a:t> (4 national, 1 global)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472773" y="2806650"/>
            <a:ext cx="2165000" cy="14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High (</a:t>
            </a:r>
            <a:r>
              <a:rPr lang="fr-CH" sz="1050" dirty="0" err="1" smtClean="0">
                <a:solidFill>
                  <a:schemeClr val="tx1"/>
                </a:solidFill>
              </a:rPr>
              <a:t>with</a:t>
            </a:r>
            <a:r>
              <a:rPr lang="fr-CH" sz="1050" dirty="0" smtClean="0">
                <a:solidFill>
                  <a:schemeClr val="tx1"/>
                </a:solidFill>
              </a:rPr>
              <a:t> visible gains and </a:t>
            </a:r>
            <a:r>
              <a:rPr lang="fr-CH" sz="1050" dirty="0" err="1" smtClean="0">
                <a:solidFill>
                  <a:schemeClr val="tx1"/>
                </a:solidFill>
              </a:rPr>
              <a:t>losses</a:t>
            </a:r>
            <a:r>
              <a:rPr lang="fr-CH" sz="105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296974" y="2806651"/>
            <a:ext cx="2240139" cy="147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Mid (with China and no HIC)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765094" y="2806651"/>
            <a:ext cx="1974036" cy="147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Low (with EU, without China)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32636" y="2804370"/>
            <a:ext cx="2096760" cy="14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High (</a:t>
            </a:r>
            <a:r>
              <a:rPr lang="fr-CH" sz="1050" dirty="0" err="1" smtClean="0">
                <a:solidFill>
                  <a:schemeClr val="tx1"/>
                </a:solidFill>
              </a:rPr>
              <a:t>with</a:t>
            </a:r>
            <a:r>
              <a:rPr lang="fr-CH" sz="1050" dirty="0" smtClean="0">
                <a:solidFill>
                  <a:schemeClr val="tx1"/>
                </a:solidFill>
              </a:rPr>
              <a:t> China, EU, </a:t>
            </a:r>
            <a:r>
              <a:rPr lang="fr-CH" sz="1050" dirty="0" err="1" smtClean="0">
                <a:solidFill>
                  <a:schemeClr val="tx1"/>
                </a:solidFill>
              </a:rPr>
              <a:t>other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HICs</a:t>
            </a:r>
            <a:r>
              <a:rPr lang="fr-CH" sz="105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022742" y="1932897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772399" y="4139317"/>
            <a:ext cx="3208713" cy="144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>
                <a:solidFill>
                  <a:schemeClr val="tx1"/>
                </a:solidFill>
              </a:rPr>
              <a:t>Intl</a:t>
            </a:r>
            <a:r>
              <a:rPr lang="fr-FR" sz="1050" dirty="0" smtClean="0">
                <a:solidFill>
                  <a:schemeClr val="tx1"/>
                </a:solidFill>
              </a:rPr>
              <a:t> (</a:t>
            </a:r>
            <a:r>
              <a:rPr lang="fr-FR" sz="1050" dirty="0" err="1" smtClean="0">
                <a:solidFill>
                  <a:schemeClr val="tx1"/>
                </a:solidFill>
              </a:rPr>
              <a:t>s</a:t>
            </a:r>
            <a:r>
              <a:rPr lang="fr-FR" sz="1050" dirty="0" err="1" smtClean="0">
                <a:solidFill>
                  <a:schemeClr val="tx1"/>
                </a:solidFill>
              </a:rPr>
              <a:t>ome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e.g</a:t>
            </a:r>
            <a:r>
              <a:rPr lang="fr-FR" sz="1050" dirty="0" smtClean="0">
                <a:solidFill>
                  <a:schemeClr val="tx1"/>
                </a:solidFill>
              </a:rPr>
              <a:t>. EU, </a:t>
            </a:r>
            <a:r>
              <a:rPr lang="fr-FR" sz="1050" dirty="0" err="1" smtClean="0">
                <a:solidFill>
                  <a:schemeClr val="tx1"/>
                </a:solidFill>
              </a:rPr>
              <a:t>Brazil</a:t>
            </a:r>
            <a:r>
              <a:rPr lang="fr-FR" sz="1050" dirty="0" smtClean="0">
                <a:solidFill>
                  <a:schemeClr val="tx1"/>
                </a:solidFill>
              </a:rPr>
              <a:t> but not </a:t>
            </a:r>
            <a:r>
              <a:rPr lang="fr-FR" sz="1050" dirty="0" err="1" smtClean="0">
                <a:solidFill>
                  <a:schemeClr val="tx1"/>
                </a:solidFill>
              </a:rPr>
              <a:t>others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</a:rPr>
              <a:t>e.g</a:t>
            </a:r>
            <a:r>
              <a:rPr lang="fr-FR" sz="1050" dirty="0" smtClean="0">
                <a:solidFill>
                  <a:schemeClr val="tx1"/>
                </a:solidFill>
              </a:rPr>
              <a:t>. U.S., China)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679454" y="4139238"/>
            <a:ext cx="1" cy="255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8998" y="4565080"/>
            <a:ext cx="2749525" cy="150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A: </a:t>
            </a:r>
            <a:r>
              <a:rPr lang="fr-CH" sz="1050" dirty="0" err="1" smtClean="0">
                <a:solidFill>
                  <a:schemeClr val="tx1"/>
                </a:solidFill>
              </a:rPr>
              <a:t>Lifestyle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>
                <a:solidFill>
                  <a:schemeClr val="tx1"/>
                </a:solidFill>
              </a:rPr>
              <a:t>preservation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>
                <a:solidFill>
                  <a:schemeClr val="tx1"/>
                </a:solidFill>
              </a:rPr>
              <a:t>/ B</a:t>
            </a:r>
            <a:r>
              <a:rPr lang="fr-CH" sz="1050" dirty="0" smtClean="0">
                <a:solidFill>
                  <a:schemeClr val="tx1"/>
                </a:solidFill>
              </a:rPr>
              <a:t>: </a:t>
            </a:r>
            <a:r>
              <a:rPr lang="fr-CH" sz="1000" dirty="0" err="1">
                <a:solidFill>
                  <a:schemeClr val="tx1"/>
                </a:solidFill>
              </a:rPr>
              <a:t>Sustainability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543" y="4565080"/>
            <a:ext cx="2660419" cy="15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A: </a:t>
            </a:r>
            <a:r>
              <a:rPr lang="fr-CH" sz="1050" dirty="0" err="1" smtClean="0">
                <a:solidFill>
                  <a:schemeClr val="tx1"/>
                </a:solidFill>
              </a:rPr>
              <a:t>Sustainability</a:t>
            </a:r>
            <a:r>
              <a:rPr lang="fr-CH" sz="1050" dirty="0" smtClean="0">
                <a:solidFill>
                  <a:schemeClr val="tx1"/>
                </a:solidFill>
              </a:rPr>
              <a:t> / B: </a:t>
            </a:r>
            <a:r>
              <a:rPr lang="fr-CH" sz="1050" dirty="0" err="1" smtClean="0">
                <a:solidFill>
                  <a:schemeClr val="tx1"/>
                </a:solidFill>
              </a:rPr>
              <a:t>Lifestyle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preservation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21104" y="5774468"/>
            <a:ext cx="9969938" cy="18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Well-being </a:t>
            </a:r>
            <a:r>
              <a:rPr lang="en-US" sz="1100" dirty="0" smtClean="0">
                <a:solidFill>
                  <a:schemeClr val="tx1"/>
                </a:solidFill>
              </a:rPr>
              <a:t>How satisfied are you (WVS)? or How do you feel from worst to best possible life (Gallup)? From [0 or 1] to 10.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8511" y="5024753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37912" y="5957691"/>
            <a:ext cx="1289896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WVS, 1-10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571033" y="5961251"/>
            <a:ext cx="1366276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Gallup, 0-10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023541" y="5961251"/>
            <a:ext cx="1356711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Gallup, 1-10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81773" y="5961129"/>
            <a:ext cx="1225639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WVS, 0-10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8511" y="5966756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3360" y="3053206"/>
            <a:ext cx="9969938" cy="181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Warm global: realism treatment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110079" y="3233890"/>
            <a:ext cx="2749525" cy="150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∅ No information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22624" y="3233890"/>
            <a:ext cx="2660419" cy="15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 on </a:t>
            </a:r>
            <a:r>
              <a:rPr lang="fr-FR" sz="1000" dirty="0" err="1" smtClean="0">
                <a:solidFill>
                  <a:schemeClr val="tx1"/>
                </a:solidFill>
              </a:rPr>
              <a:t>current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 err="1" smtClean="0">
                <a:solidFill>
                  <a:schemeClr val="tx1"/>
                </a:solidFill>
              </a:rPr>
              <a:t>negotiations</a:t>
            </a:r>
            <a:r>
              <a:rPr lang="fr-FR" sz="1000" dirty="0" smtClean="0">
                <a:solidFill>
                  <a:schemeClr val="tx1"/>
                </a:solidFill>
              </a:rPr>
              <a:t> on global </a:t>
            </a:r>
            <a:r>
              <a:rPr lang="fr-FR" sz="1000" dirty="0" err="1" smtClean="0">
                <a:solidFill>
                  <a:schemeClr val="tx1"/>
                </a:solidFill>
              </a:rPr>
              <a:t>policies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65038" y="3240220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7706" y="2798049"/>
            <a:ext cx="0" cy="24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015307" y="6193737"/>
            <a:ext cx="9956400" cy="198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Comprehension, synthetic </a:t>
            </a:r>
            <a:r>
              <a:rPr lang="en-US" sz="1100" b="1" dirty="0" smtClean="0">
                <a:solidFill>
                  <a:schemeClr val="tx1"/>
                </a:solidFill>
              </a:rPr>
              <a:t>questions </a:t>
            </a:r>
            <a:r>
              <a:rPr lang="en-US" sz="1100" dirty="0">
                <a:solidFill>
                  <a:schemeClr val="tx1"/>
                </a:solidFill>
              </a:rPr>
              <a:t>Price changes following the GCs, “my taxes should solve global problems”, moral </a:t>
            </a:r>
            <a:r>
              <a:rPr lang="en-US" sz="1100" dirty="0" smtClean="0">
                <a:solidFill>
                  <a:schemeClr val="tx1"/>
                </a:solidFill>
              </a:rPr>
              <a:t>circle (group defend when voting)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5307" y="6628415"/>
            <a:ext cx="9959679" cy="19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Feedback 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Is </a:t>
            </a:r>
            <a:r>
              <a:rPr lang="en-US" sz="1100" dirty="0">
                <a:solidFill>
                  <a:schemeClr val="tx1"/>
                </a:solidFill>
              </a:rPr>
              <a:t>survey biased, comment open-field, voluntary to be interviewed.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96417" y="6394350"/>
            <a:ext cx="956" cy="225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472</Words>
  <Application>Microsoft Office PowerPoint</Application>
  <PresentationFormat>Grand écran</PresentationFormat>
  <Paragraphs>47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90</cp:revision>
  <cp:lastPrinted>2022-11-26T17:08:39Z</cp:lastPrinted>
  <dcterms:created xsi:type="dcterms:W3CDTF">2020-08-03T08:49:35Z</dcterms:created>
  <dcterms:modified xsi:type="dcterms:W3CDTF">2025-03-29T18:23:08Z</dcterms:modified>
</cp:coreProperties>
</file>