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75" r:id="rId5"/>
    <p:sldId id="259" r:id="rId6"/>
    <p:sldId id="269" r:id="rId7"/>
    <p:sldId id="263" r:id="rId8"/>
    <p:sldId id="270" r:id="rId9"/>
    <p:sldId id="271" r:id="rId10"/>
    <p:sldId id="273" r:id="rId11"/>
    <p:sldId id="272" r:id="rId12"/>
    <p:sldId id="274" r:id="rId13"/>
    <p:sldId id="266" r:id="rId14"/>
    <p:sldId id="265" r:id="rId15"/>
    <p:sldId id="278" r:id="rId16"/>
    <p:sldId id="280" r:id="rId17"/>
    <p:sldId id="279" r:id="rId18"/>
    <p:sldId id="281" r:id="rId19"/>
    <p:sldId id="264" r:id="rId20"/>
    <p:sldId id="276" r:id="rId21"/>
    <p:sldId id="261" r:id="rId22"/>
    <p:sldId id="262" r:id="rId23"/>
    <p:sldId id="267" r:id="rId24"/>
    <p:sldId id="268" r:id="rId25"/>
    <p:sldId id="26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5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248544-38AF-9643-BD5A-DCAC5D51DA06}" type="datetimeFigureOut">
              <a:rPr lang="en-US" smtClean="0"/>
              <a:t>12/6/16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EEFB57-B05B-024F-B2C8-CE44A0422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93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EFB57-B05B-024F-B2C8-CE44A04226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56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955A-123A-AA45-8493-39634973F5E1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8017-8F7F-9A40-B5DC-6256A91C0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93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955A-123A-AA45-8493-39634973F5E1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8017-8F7F-9A40-B5DC-6256A91C0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18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955A-123A-AA45-8493-39634973F5E1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8017-8F7F-9A40-B5DC-6256A91C0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7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955A-123A-AA45-8493-39634973F5E1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8017-8F7F-9A40-B5DC-6256A91C0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955A-123A-AA45-8493-39634973F5E1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8017-8F7F-9A40-B5DC-6256A91C0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2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955A-123A-AA45-8493-39634973F5E1}" type="datetimeFigureOut">
              <a:rPr lang="en-US" smtClean="0"/>
              <a:t>12/6/16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8017-8F7F-9A40-B5DC-6256A91C0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61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955A-123A-AA45-8493-39634973F5E1}" type="datetimeFigureOut">
              <a:rPr lang="en-US" smtClean="0"/>
              <a:t>12/6/16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8017-8F7F-9A40-B5DC-6256A91C0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05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955A-123A-AA45-8493-39634973F5E1}" type="datetimeFigureOut">
              <a:rPr lang="en-US" smtClean="0"/>
              <a:t>12/6/16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8017-8F7F-9A40-B5DC-6256A91C0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6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955A-123A-AA45-8493-39634973F5E1}" type="datetimeFigureOut">
              <a:rPr lang="en-US" smtClean="0"/>
              <a:t>12/6/16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8017-8F7F-9A40-B5DC-6256A91C0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23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955A-123A-AA45-8493-39634973F5E1}" type="datetimeFigureOut">
              <a:rPr lang="en-US" smtClean="0"/>
              <a:t>12/6/16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8017-8F7F-9A40-B5DC-6256A91C0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89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955A-123A-AA45-8493-39634973F5E1}" type="datetimeFigureOut">
              <a:rPr lang="en-US" smtClean="0"/>
              <a:t>12/6/16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8017-8F7F-9A40-B5DC-6256A91C0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65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0955A-123A-AA45-8493-39634973F5E1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A8017-8F7F-9A40-B5DC-6256A91C0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48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en_us/insights/analytics/machine-learning.html" TargetMode="External"/><Relationship Id="rId4" Type="http://schemas.openxmlformats.org/officeDocument/2006/relationships/hyperlink" Target="http://www.sas.com/en_us/insights/big-data/what-is-big-data.html" TargetMode="External"/><Relationship Id="rId5" Type="http://schemas.openxmlformats.org/officeDocument/2006/relationships/hyperlink" Target="http://stats.nba.com/stats/playbyplayv2?EndPeriod=10&amp;EndRange=55800&amp;GameID=0021600003&amp;RangeType=2&amp;Season=2015-16&amp;SeasonType=Regular+Season&amp;StartPeriod=1&amp;StartRange=0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7093"/>
            <a:ext cx="7772400" cy="2693357"/>
          </a:xfrm>
        </p:spPr>
        <p:txBody>
          <a:bodyPr/>
          <a:lstStyle/>
          <a:p>
            <a:r>
              <a:rPr lang="en-US" dirty="0" smtClean="0"/>
              <a:t>Speed Up Comparison - Applying Parallelism in 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009900"/>
            <a:ext cx="7772400" cy="2462894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sz="3800" b="1" dirty="0" smtClean="0">
                <a:solidFill>
                  <a:schemeClr val="tx1"/>
                </a:solidFill>
              </a:rPr>
              <a:t>K-Means Clustering in MPI vs </a:t>
            </a:r>
            <a:r>
              <a:rPr lang="en-US" sz="3800" b="1" dirty="0" smtClean="0">
                <a:solidFill>
                  <a:schemeClr val="tx1"/>
                </a:solidFill>
              </a:rPr>
              <a:t>in Spark </a:t>
            </a:r>
            <a:r>
              <a:rPr lang="en-US" sz="3800" b="1" dirty="0" err="1" smtClean="0">
                <a:solidFill>
                  <a:schemeClr val="tx1"/>
                </a:solidFill>
              </a:rPr>
              <a:t>MLlib</a:t>
            </a:r>
            <a:endParaRPr lang="en-US" sz="3800" b="1" dirty="0" smtClean="0">
              <a:solidFill>
                <a:schemeClr val="tx1"/>
              </a:solidFill>
            </a:endParaRPr>
          </a:p>
          <a:p>
            <a:endParaRPr lang="en-US" dirty="0" smtClean="0"/>
          </a:p>
          <a:p>
            <a:r>
              <a:rPr lang="en-US" dirty="0" err="1" smtClean="0"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Binwei</a:t>
            </a:r>
            <a:r>
              <a:rPr lang="en-US" dirty="0" smtClean="0"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Xu</a:t>
            </a:r>
            <a:r>
              <a:rPr lang="en-US" dirty="0" smtClean="0"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 &amp; Brandon Liang</a:t>
            </a:r>
            <a:endParaRPr lang="en-US" dirty="0">
              <a:solidFill>
                <a:schemeClr val="tx1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17215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6101"/>
            <a:ext cx="8229600" cy="931266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Aggregated Data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7114529"/>
              </p:ext>
            </p:extLst>
          </p:nvPr>
        </p:nvGraphicFramePr>
        <p:xfrm>
          <a:off x="457200" y="1600200"/>
          <a:ext cx="8229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Margin Before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Margin After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Occurrences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 smtClean="0"/>
                        <a:t>…...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......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…...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2931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</a:t>
            </a:r>
            <a:endParaRPr lang="en-US" dirty="0"/>
          </a:p>
        </p:txBody>
      </p:sp>
      <p:pic>
        <p:nvPicPr>
          <p:cNvPr id="4" name="Content Placeholder 3" descr="Screen Shot 2016-12-05 at 11.58.36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572273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6-12-05 at 11.58.46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1094398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Final Dataset &amp; Goal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dirty="0" smtClean="0"/>
              <a:t>Dataset:</a:t>
            </a:r>
          </a:p>
          <a:p>
            <a:pPr lvl="1"/>
            <a:r>
              <a:rPr lang="en-US" dirty="0" smtClean="0"/>
              <a:t>360 Team-Season Pairs</a:t>
            </a:r>
          </a:p>
          <a:p>
            <a:pPr lvl="1"/>
            <a:r>
              <a:rPr lang="en-US" dirty="0" smtClean="0"/>
              <a:t>56 Features (Dimension)</a:t>
            </a:r>
          </a:p>
          <a:p>
            <a:r>
              <a:rPr lang="en-US" dirty="0" smtClean="0"/>
              <a:t>Unsupervised Clustering</a:t>
            </a:r>
          </a:p>
          <a:p>
            <a:pPr lvl="1"/>
            <a:r>
              <a:rPr lang="en-US" dirty="0" smtClean="0"/>
              <a:t># </a:t>
            </a:r>
            <a:r>
              <a:rPr lang="en-US" dirty="0" smtClean="0"/>
              <a:t>Clusters: K</a:t>
            </a:r>
            <a:endParaRPr lang="en-US" dirty="0" smtClean="0"/>
          </a:p>
          <a:p>
            <a:pPr lvl="1"/>
            <a:r>
              <a:rPr lang="en-US" dirty="0" smtClean="0"/>
              <a:t># </a:t>
            </a:r>
            <a:r>
              <a:rPr lang="en-US" dirty="0" smtClean="0"/>
              <a:t>Iterations: N</a:t>
            </a:r>
            <a:endParaRPr lang="en-US" dirty="0" smtClean="0"/>
          </a:p>
          <a:p>
            <a:r>
              <a:rPr lang="en-US" dirty="0" smtClean="0"/>
              <a:t>Goal: Compare </a:t>
            </a:r>
            <a:r>
              <a:rPr lang="en-US" dirty="0" smtClean="0"/>
              <a:t>Runtime in MPI vs in Spark </a:t>
            </a:r>
            <a:r>
              <a:rPr lang="en-US" dirty="0" err="1" smtClean="0"/>
              <a:t>MLlib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531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br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667" y="2605876"/>
            <a:ext cx="4498666" cy="3373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0750"/>
            <a:ext cx="8229600" cy="64833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Clustering </a:t>
            </a:r>
            <a:r>
              <a:rPr lang="en-US" altLang="zh-CN" dirty="0" smtClean="0">
                <a:solidFill>
                  <a:schemeClr val="bg1"/>
                </a:solidFill>
              </a:rPr>
              <a:t>Algorithm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3075"/>
            <a:ext cx="8229600" cy="4825997"/>
          </a:xfrm>
        </p:spPr>
        <p:txBody>
          <a:bodyPr>
            <a:normAutofit/>
          </a:bodyPr>
          <a:lstStyle/>
          <a:p>
            <a:r>
              <a:rPr lang="en-US" dirty="0" smtClean="0"/>
              <a:t>K-Means</a:t>
            </a:r>
            <a:r>
              <a:rPr lang="zh-CN" altLang="en-US" dirty="0" smtClean="0"/>
              <a:t> </a:t>
            </a:r>
            <a:r>
              <a:rPr lang="en-US" altLang="zh-CN" dirty="0" smtClean="0"/>
              <a:t>Clustering</a:t>
            </a:r>
          </a:p>
          <a:p>
            <a:pPr lvl="1"/>
            <a:r>
              <a:rPr lang="en-US" altLang="zh-CN" dirty="0" smtClean="0"/>
              <a:t>Euclidean Distance</a:t>
            </a:r>
          </a:p>
          <a:p>
            <a:pPr lvl="1"/>
            <a:r>
              <a:rPr lang="en-US" altLang="zh-CN" dirty="0" smtClean="0"/>
              <a:t>Unsupervised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759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3327396" y="3168065"/>
            <a:ext cx="1884218" cy="17272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69"/>
            <a:ext cx="8229600" cy="62128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Implementation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1539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KMeansClustering</a:t>
            </a:r>
            <a:r>
              <a:rPr lang="en-US" dirty="0" smtClean="0"/>
              <a:t> with MPI</a:t>
            </a:r>
          </a:p>
          <a:p>
            <a:pPr lvl="1"/>
            <a:r>
              <a:rPr lang="en-US" dirty="0" smtClean="0"/>
              <a:t>n iterations;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 machines;</a:t>
            </a:r>
          </a:p>
          <a:p>
            <a:pPr lvl="1"/>
            <a:r>
              <a:rPr lang="en-US" dirty="0" smtClean="0"/>
              <a:t>k clusters;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23636" y="3177301"/>
            <a:ext cx="1884218" cy="17272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108363" y="3325084"/>
            <a:ext cx="1514764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03747" y="3523664"/>
            <a:ext cx="1514764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108369" y="3906973"/>
            <a:ext cx="1514764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103746" y="4105554"/>
            <a:ext cx="1514764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108369" y="4294897"/>
            <a:ext cx="1514764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103746" y="4493481"/>
            <a:ext cx="1514764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108363" y="4692061"/>
            <a:ext cx="1514764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108363" y="3713009"/>
            <a:ext cx="1514764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512123" y="3315848"/>
            <a:ext cx="151476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507507" y="3514428"/>
            <a:ext cx="151476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512129" y="3897737"/>
            <a:ext cx="151476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507506" y="4096318"/>
            <a:ext cx="151476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512129" y="4285661"/>
            <a:ext cx="151476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507506" y="4484245"/>
            <a:ext cx="151476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512123" y="4682825"/>
            <a:ext cx="151476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512123" y="3703773"/>
            <a:ext cx="151476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516416" y="3403894"/>
            <a:ext cx="6623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…</a:t>
            </a:r>
            <a:endParaRPr lang="en-US" sz="5400" dirty="0"/>
          </a:p>
        </p:txBody>
      </p:sp>
      <p:sp>
        <p:nvSpPr>
          <p:cNvPr id="27" name="Rounded Rectangle 26"/>
          <p:cNvSpPr/>
          <p:nvPr/>
        </p:nvSpPr>
        <p:spPr>
          <a:xfrm>
            <a:off x="6492988" y="3168065"/>
            <a:ext cx="1884218" cy="17272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6677715" y="3315848"/>
            <a:ext cx="1514764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673099" y="3514428"/>
            <a:ext cx="1514764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677721" y="3897737"/>
            <a:ext cx="1514764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673098" y="4096318"/>
            <a:ext cx="1514764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677721" y="4285661"/>
            <a:ext cx="1514764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673098" y="4484245"/>
            <a:ext cx="1514764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677715" y="4682825"/>
            <a:ext cx="1514764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677715" y="3703773"/>
            <a:ext cx="1514764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Left Brace 36"/>
          <p:cNvSpPr/>
          <p:nvPr/>
        </p:nvSpPr>
        <p:spPr>
          <a:xfrm rot="5400000" flipH="1">
            <a:off x="4411116" y="2487285"/>
            <a:ext cx="381980" cy="5481957"/>
          </a:xfrm>
          <a:prstGeom prst="leftBrace">
            <a:avLst>
              <a:gd name="adj1" fmla="val 9207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334663" y="5336130"/>
            <a:ext cx="553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45567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5241"/>
            <a:ext cx="8229600" cy="62128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Implementation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212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From the entire dataset, we </a:t>
            </a:r>
            <a:r>
              <a:rPr lang="en-US" dirty="0" smtClean="0"/>
              <a:t>randomly picked </a:t>
            </a:r>
            <a:r>
              <a:rPr lang="en-US" dirty="0" smtClean="0"/>
              <a:t>k points to be the centers of clusters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23636" y="2153082"/>
            <a:ext cx="1884218" cy="334500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108363" y="3075711"/>
            <a:ext cx="1514764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03747" y="3265055"/>
            <a:ext cx="1514764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108369" y="3657600"/>
            <a:ext cx="1514764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103746" y="3856181"/>
            <a:ext cx="1514764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108369" y="4045524"/>
            <a:ext cx="1514764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103746" y="4244108"/>
            <a:ext cx="1514764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108363" y="4442688"/>
            <a:ext cx="1514764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108363" y="3463636"/>
            <a:ext cx="1514764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Left Brace 36"/>
          <p:cNvSpPr/>
          <p:nvPr/>
        </p:nvSpPr>
        <p:spPr>
          <a:xfrm flipH="1">
            <a:off x="6678030" y="2475346"/>
            <a:ext cx="377450" cy="2342654"/>
          </a:xfrm>
          <a:prstGeom prst="leftBrace">
            <a:avLst>
              <a:gd name="adj1" fmla="val 92078"/>
              <a:gd name="adj2" fmla="val 50169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222846" y="3378164"/>
            <a:ext cx="394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k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1103753" y="4632032"/>
            <a:ext cx="1514764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108375" y="5024577"/>
            <a:ext cx="1514764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103752" y="5223158"/>
            <a:ext cx="1514764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108369" y="4830613"/>
            <a:ext cx="1514764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103746" y="2286002"/>
            <a:ext cx="1514764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099130" y="2475346"/>
            <a:ext cx="1514764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103752" y="2867891"/>
            <a:ext cx="1514764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103746" y="2673927"/>
            <a:ext cx="1514764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257968" y="3463636"/>
            <a:ext cx="1514764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257968" y="3156598"/>
            <a:ext cx="1514764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257968" y="4442688"/>
            <a:ext cx="1514764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253345" y="2579328"/>
            <a:ext cx="1514764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253351" y="2867891"/>
            <a:ext cx="1514764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257968" y="4724400"/>
            <a:ext cx="1514764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5400000">
            <a:off x="4849163" y="3629997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15" name="Right Arrow 14"/>
          <p:cNvSpPr/>
          <p:nvPr/>
        </p:nvSpPr>
        <p:spPr>
          <a:xfrm>
            <a:off x="3195915" y="3508201"/>
            <a:ext cx="517237" cy="12425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74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6223349" y="3429135"/>
            <a:ext cx="1884218" cy="17272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5241"/>
            <a:ext cx="8229600" cy="62128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Implementation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244436" y="3429135"/>
            <a:ext cx="1884218" cy="17272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429163" y="3576918"/>
            <a:ext cx="1514764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424547" y="3775498"/>
            <a:ext cx="1514764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429169" y="4158807"/>
            <a:ext cx="1514764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424546" y="4357388"/>
            <a:ext cx="1514764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429169" y="4546731"/>
            <a:ext cx="1514764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424546" y="4745315"/>
            <a:ext cx="1514764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429163" y="4943895"/>
            <a:ext cx="1514764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429163" y="3964843"/>
            <a:ext cx="1514764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408076" y="3576918"/>
            <a:ext cx="151476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03460" y="3775498"/>
            <a:ext cx="151476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08082" y="4158807"/>
            <a:ext cx="151476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403459" y="4357388"/>
            <a:ext cx="151476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408082" y="4546731"/>
            <a:ext cx="151476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403459" y="4745315"/>
            <a:ext cx="151476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408076" y="4943895"/>
            <a:ext cx="151476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408076" y="3964843"/>
            <a:ext cx="151476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204549" y="3679711"/>
            <a:ext cx="6623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…</a:t>
            </a:r>
            <a:endParaRPr lang="en-US" sz="5400" dirty="0"/>
          </a:p>
        </p:txBody>
      </p:sp>
      <p:sp>
        <p:nvSpPr>
          <p:cNvPr id="37" name="Left Brace 36"/>
          <p:cNvSpPr/>
          <p:nvPr/>
        </p:nvSpPr>
        <p:spPr>
          <a:xfrm rot="5400000" flipH="1">
            <a:off x="4706177" y="1625547"/>
            <a:ext cx="279199" cy="7661738"/>
          </a:xfrm>
          <a:prstGeom prst="leftBrace">
            <a:avLst>
              <a:gd name="adj1" fmla="val 9207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596601" y="5377937"/>
            <a:ext cx="49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m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6291" y="935617"/>
            <a:ext cx="8031018" cy="174678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Broadcast the centers to all machines</a:t>
            </a:r>
          </a:p>
          <a:p>
            <a:r>
              <a:rPr lang="en-US" sz="2400" dirty="0" smtClean="0"/>
              <a:t>For each iteration, in each machines, run </a:t>
            </a:r>
            <a:r>
              <a:rPr lang="en-US" sz="2400" dirty="0" err="1" smtClean="0"/>
              <a:t>KMeansClustering</a:t>
            </a:r>
            <a:r>
              <a:rPr lang="en-US" sz="2400" dirty="0" smtClean="0"/>
              <a:t> – Euclidean Distance with each center</a:t>
            </a:r>
          </a:p>
          <a:p>
            <a:r>
              <a:rPr lang="en-US" sz="2400" dirty="0" smtClean="0"/>
              <a:t>Update each data point to the cluster with which it has the       smallest distance</a:t>
            </a:r>
            <a:endParaRPr lang="en-US" sz="2400" dirty="0"/>
          </a:p>
        </p:txBody>
      </p:sp>
      <p:sp>
        <p:nvSpPr>
          <p:cNvPr id="43" name="Oval 42"/>
          <p:cNvSpPr/>
          <p:nvPr/>
        </p:nvSpPr>
        <p:spPr>
          <a:xfrm>
            <a:off x="4436261" y="3144718"/>
            <a:ext cx="221673" cy="22167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854293" y="3149336"/>
            <a:ext cx="221673" cy="22167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272325" y="3144717"/>
            <a:ext cx="221673" cy="22167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690357" y="3144716"/>
            <a:ext cx="221673" cy="221673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85359" y="3149338"/>
            <a:ext cx="221673" cy="22167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03391" y="3153956"/>
            <a:ext cx="221673" cy="22167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221423" y="3149337"/>
            <a:ext cx="221673" cy="22167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639455" y="3149336"/>
            <a:ext cx="221673" cy="221673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Brace 52"/>
          <p:cNvSpPr/>
          <p:nvPr/>
        </p:nvSpPr>
        <p:spPr>
          <a:xfrm rot="16200000">
            <a:off x="5121151" y="2060233"/>
            <a:ext cx="160078" cy="1878065"/>
          </a:xfrm>
          <a:prstGeom prst="rightBrace">
            <a:avLst>
              <a:gd name="adj1" fmla="val 82456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067450" y="249773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k</a:t>
            </a:r>
            <a:endParaRPr lang="en-US" dirty="0"/>
          </a:p>
        </p:txBody>
      </p:sp>
      <p:sp>
        <p:nvSpPr>
          <p:cNvPr id="55" name="Right Brace 54"/>
          <p:cNvSpPr/>
          <p:nvPr/>
        </p:nvSpPr>
        <p:spPr>
          <a:xfrm rot="16200000">
            <a:off x="1085285" y="2026837"/>
            <a:ext cx="160078" cy="1878065"/>
          </a:xfrm>
          <a:prstGeom prst="rightBrace">
            <a:avLst>
              <a:gd name="adj1" fmla="val 82456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029422" y="253635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k</a:t>
            </a:r>
            <a:endParaRPr lang="en-US" dirty="0"/>
          </a:p>
        </p:txBody>
      </p:sp>
      <p:sp>
        <p:nvSpPr>
          <p:cNvPr id="57" name="Multiply 56"/>
          <p:cNvSpPr/>
          <p:nvPr/>
        </p:nvSpPr>
        <p:spPr>
          <a:xfrm>
            <a:off x="385359" y="3443067"/>
            <a:ext cx="221673" cy="267701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Multiply 57"/>
          <p:cNvSpPr/>
          <p:nvPr/>
        </p:nvSpPr>
        <p:spPr>
          <a:xfrm>
            <a:off x="1221422" y="3641647"/>
            <a:ext cx="221673" cy="267701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Multiply 58"/>
          <p:cNvSpPr/>
          <p:nvPr/>
        </p:nvSpPr>
        <p:spPr>
          <a:xfrm>
            <a:off x="1639455" y="3831867"/>
            <a:ext cx="221673" cy="267701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Multiply 59"/>
          <p:cNvSpPr/>
          <p:nvPr/>
        </p:nvSpPr>
        <p:spPr>
          <a:xfrm>
            <a:off x="4854294" y="3445458"/>
            <a:ext cx="221673" cy="267701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Multiply 60"/>
          <p:cNvSpPr/>
          <p:nvPr/>
        </p:nvSpPr>
        <p:spPr>
          <a:xfrm>
            <a:off x="799220" y="4022252"/>
            <a:ext cx="221673" cy="267701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Multiply 61"/>
          <p:cNvSpPr/>
          <p:nvPr/>
        </p:nvSpPr>
        <p:spPr>
          <a:xfrm>
            <a:off x="1221423" y="4228115"/>
            <a:ext cx="221673" cy="267701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Multiply 62"/>
          <p:cNvSpPr/>
          <p:nvPr/>
        </p:nvSpPr>
        <p:spPr>
          <a:xfrm>
            <a:off x="1641423" y="4412880"/>
            <a:ext cx="221673" cy="267701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Multiply 63"/>
          <p:cNvSpPr/>
          <p:nvPr/>
        </p:nvSpPr>
        <p:spPr>
          <a:xfrm>
            <a:off x="385359" y="4611464"/>
            <a:ext cx="221673" cy="267701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ultiply 64"/>
          <p:cNvSpPr/>
          <p:nvPr/>
        </p:nvSpPr>
        <p:spPr>
          <a:xfrm>
            <a:off x="807749" y="4810044"/>
            <a:ext cx="221673" cy="267701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ultiply 65"/>
          <p:cNvSpPr/>
          <p:nvPr/>
        </p:nvSpPr>
        <p:spPr>
          <a:xfrm>
            <a:off x="4403789" y="3636290"/>
            <a:ext cx="221673" cy="267701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ultiply 66"/>
          <p:cNvSpPr/>
          <p:nvPr/>
        </p:nvSpPr>
        <p:spPr>
          <a:xfrm>
            <a:off x="5690356" y="3827651"/>
            <a:ext cx="221673" cy="267701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ultiply 67"/>
          <p:cNvSpPr/>
          <p:nvPr/>
        </p:nvSpPr>
        <p:spPr>
          <a:xfrm>
            <a:off x="4845777" y="4018743"/>
            <a:ext cx="221673" cy="267701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Multiply 68"/>
          <p:cNvSpPr/>
          <p:nvPr/>
        </p:nvSpPr>
        <p:spPr>
          <a:xfrm>
            <a:off x="5273493" y="4231889"/>
            <a:ext cx="221673" cy="267701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Multiply 69"/>
          <p:cNvSpPr/>
          <p:nvPr/>
        </p:nvSpPr>
        <p:spPr>
          <a:xfrm>
            <a:off x="5690355" y="4412879"/>
            <a:ext cx="221673" cy="267701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Multiply 70"/>
          <p:cNvSpPr/>
          <p:nvPr/>
        </p:nvSpPr>
        <p:spPr>
          <a:xfrm>
            <a:off x="5284553" y="4607933"/>
            <a:ext cx="221673" cy="267701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Multiply 71"/>
          <p:cNvSpPr/>
          <p:nvPr/>
        </p:nvSpPr>
        <p:spPr>
          <a:xfrm>
            <a:off x="4407634" y="4819426"/>
            <a:ext cx="221673" cy="267701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03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5241"/>
            <a:ext cx="8229600" cy="62128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Implementation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2127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From each machines to root machines, </a:t>
            </a:r>
            <a:r>
              <a:rPr lang="en-US" altLang="zh-CN" sz="2400" dirty="0" smtClean="0"/>
              <a:t>use </a:t>
            </a:r>
            <a:r>
              <a:rPr lang="en-US" sz="2400" dirty="0" err="1" smtClean="0"/>
              <a:t>allGather</a:t>
            </a:r>
            <a:r>
              <a:rPr lang="en-US" sz="2400" dirty="0" smtClean="0"/>
              <a:t> to collect points with respect to clusters and calculate the means to generate new centers;</a:t>
            </a:r>
          </a:p>
        </p:txBody>
      </p:sp>
      <p:sp>
        <p:nvSpPr>
          <p:cNvPr id="31" name="Oval 30"/>
          <p:cNvSpPr/>
          <p:nvPr/>
        </p:nvSpPr>
        <p:spPr>
          <a:xfrm>
            <a:off x="1452332" y="2286000"/>
            <a:ext cx="221673" cy="22167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375891" y="2285998"/>
            <a:ext cx="221673" cy="22167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299450" y="2285999"/>
            <a:ext cx="221673" cy="22167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223009" y="2290618"/>
            <a:ext cx="221673" cy="221673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671942" y="2678528"/>
            <a:ext cx="1791855" cy="86574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847433" y="2807839"/>
            <a:ext cx="144051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842817" y="3006419"/>
            <a:ext cx="144051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847439" y="3389728"/>
            <a:ext cx="144051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847433" y="3195764"/>
            <a:ext cx="144051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671941" y="3592934"/>
            <a:ext cx="1791855" cy="72044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/>
          <p:nvPr/>
        </p:nvCxnSpPr>
        <p:spPr>
          <a:xfrm>
            <a:off x="833500" y="3731478"/>
            <a:ext cx="145914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828877" y="3930062"/>
            <a:ext cx="145914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833494" y="4128642"/>
            <a:ext cx="145914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671941" y="4368786"/>
            <a:ext cx="1791856" cy="1283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/>
          <p:cNvCxnSpPr/>
          <p:nvPr/>
        </p:nvCxnSpPr>
        <p:spPr>
          <a:xfrm>
            <a:off x="856668" y="4516569"/>
            <a:ext cx="1440512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852052" y="4715149"/>
            <a:ext cx="1440512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856674" y="5098458"/>
            <a:ext cx="1440512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852051" y="5297039"/>
            <a:ext cx="1440512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856674" y="5486382"/>
            <a:ext cx="1440512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856668" y="4904494"/>
            <a:ext cx="1440512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306616" y="5389608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</a:t>
            </a:r>
            <a:endParaRPr lang="en-US" sz="3600" dirty="0"/>
          </a:p>
        </p:txBody>
      </p:sp>
      <p:sp>
        <p:nvSpPr>
          <p:cNvPr id="88" name="Rounded Rectangle 87"/>
          <p:cNvSpPr/>
          <p:nvPr/>
        </p:nvSpPr>
        <p:spPr>
          <a:xfrm>
            <a:off x="2634672" y="2685443"/>
            <a:ext cx="1791855" cy="72044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/>
          <p:cNvCxnSpPr/>
          <p:nvPr/>
        </p:nvCxnSpPr>
        <p:spPr>
          <a:xfrm>
            <a:off x="2796231" y="2823987"/>
            <a:ext cx="1459142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2791608" y="3022571"/>
            <a:ext cx="1459142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2796225" y="3221151"/>
            <a:ext cx="1459142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2634671" y="3468247"/>
            <a:ext cx="1791856" cy="128384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/>
          <p:cNvCxnSpPr/>
          <p:nvPr/>
        </p:nvCxnSpPr>
        <p:spPr>
          <a:xfrm>
            <a:off x="2819398" y="3616030"/>
            <a:ext cx="144051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2814782" y="3814610"/>
            <a:ext cx="144051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2819404" y="4197919"/>
            <a:ext cx="144051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2814781" y="4396500"/>
            <a:ext cx="144051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2819404" y="4585843"/>
            <a:ext cx="144051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2819398" y="4003955"/>
            <a:ext cx="144051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/>
          <p:cNvSpPr/>
          <p:nvPr/>
        </p:nvSpPr>
        <p:spPr>
          <a:xfrm>
            <a:off x="2634671" y="4808729"/>
            <a:ext cx="1791855" cy="72044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Connector 99"/>
          <p:cNvCxnSpPr/>
          <p:nvPr/>
        </p:nvCxnSpPr>
        <p:spPr>
          <a:xfrm>
            <a:off x="2796230" y="4947273"/>
            <a:ext cx="1459142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2791607" y="5145857"/>
            <a:ext cx="1459142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2796224" y="5344437"/>
            <a:ext cx="1459142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234895" y="5373506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</a:t>
            </a:r>
            <a:endParaRPr lang="en-US" sz="3600" dirty="0"/>
          </a:p>
        </p:txBody>
      </p:sp>
      <p:sp>
        <p:nvSpPr>
          <p:cNvPr id="104" name="TextBox 103"/>
          <p:cNvSpPr txBox="1"/>
          <p:nvPr/>
        </p:nvSpPr>
        <p:spPr>
          <a:xfrm>
            <a:off x="5158454" y="3551588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</a:t>
            </a:r>
            <a:endParaRPr lang="en-US" sz="3600" dirty="0"/>
          </a:p>
        </p:txBody>
      </p:sp>
      <p:sp>
        <p:nvSpPr>
          <p:cNvPr id="105" name="TextBox 104"/>
          <p:cNvSpPr txBox="1"/>
          <p:nvPr/>
        </p:nvSpPr>
        <p:spPr>
          <a:xfrm>
            <a:off x="7082013" y="3537488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80293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5241"/>
            <a:ext cx="8229600" cy="62128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Implementation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2127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MPI</a:t>
            </a:r>
          </a:p>
          <a:p>
            <a:pPr lvl="1"/>
            <a:r>
              <a:rPr lang="en-US" dirty="0" smtClean="0"/>
              <a:t>Implement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/>
              <a:t>s</a:t>
            </a:r>
            <a:r>
              <a:rPr lang="en-US" altLang="zh-CN" dirty="0" smtClean="0"/>
              <a:t>cratch </a:t>
            </a:r>
            <a:r>
              <a:rPr lang="en-US" altLang="zh-CN" dirty="0" smtClean="0"/>
              <a:t>(</a:t>
            </a:r>
            <a:r>
              <a:rPr lang="en-US" altLang="zh-CN" dirty="0"/>
              <a:t>W</a:t>
            </a:r>
            <a:r>
              <a:rPr lang="en-US" altLang="zh-CN" dirty="0" smtClean="0"/>
              <a:t>hy? Thinner layer)</a:t>
            </a:r>
          </a:p>
          <a:p>
            <a:pPr lvl="2"/>
            <a:r>
              <a:rPr lang="en-US" altLang="zh-CN" dirty="0" smtClean="0"/>
              <a:t>Data </a:t>
            </a:r>
            <a:r>
              <a:rPr lang="en-US" altLang="zh-CN" dirty="0" smtClean="0"/>
              <a:t>parsing </a:t>
            </a:r>
            <a:r>
              <a:rPr lang="en-US" altLang="zh-CN" dirty="0" smtClean="0"/>
              <a:t>and </a:t>
            </a:r>
            <a:r>
              <a:rPr lang="en-US" altLang="zh-CN" dirty="0" smtClean="0"/>
              <a:t>arranging</a:t>
            </a:r>
            <a:endParaRPr lang="en-US" altLang="zh-CN" dirty="0" smtClean="0"/>
          </a:p>
          <a:p>
            <a:pPr lvl="1"/>
            <a:r>
              <a:rPr lang="en-US" dirty="0" smtClean="0"/>
              <a:t>Very</a:t>
            </a:r>
            <a:r>
              <a:rPr lang="zh-CN" altLang="en-US" dirty="0" smtClean="0"/>
              <a:t> </a:t>
            </a:r>
            <a:r>
              <a:rPr lang="en-US" altLang="zh-CN" dirty="0"/>
              <a:t>m</a:t>
            </a:r>
            <a:r>
              <a:rPr lang="en-US" altLang="zh-CN" dirty="0" smtClean="0"/>
              <a:t>uch</a:t>
            </a:r>
            <a:r>
              <a:rPr lang="zh-CN" altLang="en-US" dirty="0" smtClean="0"/>
              <a:t> </a:t>
            </a:r>
            <a:r>
              <a:rPr lang="en-US" altLang="zh-CN" dirty="0"/>
              <a:t>l</a:t>
            </a:r>
            <a:r>
              <a:rPr lang="en-US" altLang="zh-CN" dirty="0" smtClean="0"/>
              <a:t>ike Homework</a:t>
            </a:r>
            <a:r>
              <a:rPr lang="zh-CN" altLang="en-US" dirty="0" smtClean="0"/>
              <a:t> </a:t>
            </a:r>
            <a:r>
              <a:rPr lang="zh-CN" altLang="zh-CN" dirty="0" smtClean="0"/>
              <a:t>4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Parallel</a:t>
            </a:r>
            <a:r>
              <a:rPr lang="zh-CN" altLang="en-US" dirty="0" smtClean="0"/>
              <a:t> </a:t>
            </a:r>
            <a:r>
              <a:rPr lang="en-US" altLang="zh-CN" dirty="0" smtClean="0"/>
              <a:t>Sorting</a:t>
            </a:r>
          </a:p>
          <a:p>
            <a:r>
              <a:rPr lang="en-US" dirty="0" smtClean="0"/>
              <a:t>Spark</a:t>
            </a:r>
            <a:endParaRPr lang="en-US" dirty="0" smtClean="0"/>
          </a:p>
          <a:p>
            <a:pPr lvl="1"/>
            <a:r>
              <a:rPr lang="en-US" dirty="0" smtClean="0"/>
              <a:t>Thicker</a:t>
            </a:r>
            <a:r>
              <a:rPr lang="zh-CN" altLang="en-US" dirty="0" smtClean="0"/>
              <a:t> </a:t>
            </a:r>
            <a:r>
              <a:rPr lang="en-US" altLang="zh-CN" dirty="0"/>
              <a:t>l</a:t>
            </a:r>
            <a:r>
              <a:rPr lang="en-US" altLang="zh-CN" dirty="0" smtClean="0"/>
              <a:t>ayer</a:t>
            </a:r>
            <a:endParaRPr lang="en-US" dirty="0" smtClean="0"/>
          </a:p>
          <a:p>
            <a:pPr lvl="1"/>
            <a:r>
              <a:rPr lang="en-US" dirty="0" err="1" smtClean="0"/>
              <a:t>MLlib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en-US" altLang="zh-CN" dirty="0" smtClean="0"/>
              <a:t>handy</a:t>
            </a:r>
            <a:endParaRPr lang="en-US" dirty="0" smtClean="0"/>
          </a:p>
          <a:p>
            <a:r>
              <a:rPr lang="en-US" dirty="0" smtClean="0"/>
              <a:t>Google</a:t>
            </a:r>
            <a:r>
              <a:rPr lang="zh-CN" altLang="en-US" dirty="0" smtClean="0"/>
              <a:t> </a:t>
            </a:r>
            <a:r>
              <a:rPr lang="en-US" altLang="zh-CN" dirty="0" smtClean="0"/>
              <a:t>Cloud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Platform</a:t>
            </a:r>
            <a:r>
              <a:rPr lang="zh-CN" altLang="en-US" dirty="0" smtClean="0"/>
              <a:t> </a:t>
            </a:r>
            <a:r>
              <a:rPr lang="en-US" altLang="zh-CN" dirty="0" smtClean="0"/>
              <a:t>Virtual</a:t>
            </a:r>
            <a:r>
              <a:rPr lang="zh-CN" altLang="en-US" dirty="0" smtClean="0"/>
              <a:t> </a:t>
            </a:r>
            <a:r>
              <a:rPr lang="en-US" altLang="zh-CN" dirty="0" smtClean="0"/>
              <a:t>Machine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Clusters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520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7620"/>
            <a:ext cx="8229600" cy="70441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Big Data and Machine Learning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3037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Big</a:t>
            </a:r>
            <a:r>
              <a:rPr lang="zh-CN" altLang="en-US" sz="2800" dirty="0" smtClean="0"/>
              <a:t> </a:t>
            </a:r>
            <a:r>
              <a:rPr lang="en-US" altLang="zh-CN" sz="2800" dirty="0"/>
              <a:t>Data:</a:t>
            </a:r>
            <a:r>
              <a:rPr lang="zh-CN" altLang="en-US" sz="2800" dirty="0"/>
              <a:t> </a:t>
            </a:r>
            <a:r>
              <a:rPr lang="en-US" altLang="zh-CN" sz="2800" dirty="0"/>
              <a:t>Volume,</a:t>
            </a:r>
            <a:r>
              <a:rPr lang="zh-CN" altLang="en-US" sz="2800" dirty="0"/>
              <a:t> </a:t>
            </a:r>
            <a:r>
              <a:rPr lang="en-US" altLang="zh-CN" sz="2800" dirty="0"/>
              <a:t>Velocity,</a:t>
            </a:r>
            <a:r>
              <a:rPr lang="zh-CN" altLang="en-US" sz="2800" dirty="0"/>
              <a:t> </a:t>
            </a:r>
            <a:r>
              <a:rPr lang="en-US" altLang="zh-CN" sz="2800" dirty="0"/>
              <a:t>Complexity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smtClean="0"/>
              <a:t>Machine </a:t>
            </a:r>
            <a:r>
              <a:rPr lang="en-US" sz="2800" dirty="0" smtClean="0"/>
              <a:t>learning</a:t>
            </a:r>
            <a:r>
              <a:rPr lang="en-US" altLang="zh-CN" sz="2800" dirty="0" smtClean="0"/>
              <a:t>: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 </a:t>
            </a:r>
            <a:r>
              <a:rPr lang="en-US" sz="2800" dirty="0" smtClean="0"/>
              <a:t>method </a:t>
            </a:r>
            <a:r>
              <a:rPr lang="en-US" sz="2800" dirty="0"/>
              <a:t>of data analysis that automates analytical model building. 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Algorithms iteratively </a:t>
            </a:r>
            <a:r>
              <a:rPr lang="en-US" sz="2800" dirty="0"/>
              <a:t>learn from data, </a:t>
            </a:r>
            <a:r>
              <a:rPr lang="en-US" sz="2800" dirty="0" smtClean="0"/>
              <a:t>allowing</a:t>
            </a:r>
            <a:r>
              <a:rPr lang="zh-CN" altLang="en-US" sz="2800" dirty="0" smtClean="0"/>
              <a:t> </a:t>
            </a:r>
            <a:r>
              <a:rPr lang="en-US" sz="2800" dirty="0" smtClean="0"/>
              <a:t>computers </a:t>
            </a:r>
            <a:r>
              <a:rPr lang="en-US" sz="2800" dirty="0"/>
              <a:t>to find hidden insights without being explicitly programmed where to look</a:t>
            </a:r>
            <a:r>
              <a:rPr lang="en-US" sz="2800" dirty="0" smtClean="0"/>
              <a:t>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406454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434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Code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Snippet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MPI</a:t>
            </a:r>
            <a:endParaRPr lang="en-US" dirty="0"/>
          </a:p>
        </p:txBody>
      </p:sp>
      <p:pic>
        <p:nvPicPr>
          <p:cNvPr id="4" name="Picture 3" descr="Screen Shot 2016-12-05 at 11.17.5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982"/>
            <a:ext cx="9144000" cy="5154259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40145" y="3186545"/>
            <a:ext cx="4599710" cy="147782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839856" y="3260436"/>
            <a:ext cx="69272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532582" y="3091159"/>
            <a:ext cx="3281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l</a:t>
            </a:r>
            <a:r>
              <a:rPr lang="en-US" sz="1600" dirty="0" smtClean="0">
                <a:solidFill>
                  <a:srgbClr val="C00000"/>
                </a:solidFill>
              </a:rPr>
              <a:t>ocal receiving buffer in root machine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08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434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Code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Snippet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MPI</a:t>
            </a:r>
            <a:endParaRPr lang="en-US" dirty="0"/>
          </a:p>
        </p:txBody>
      </p:sp>
      <p:pic>
        <p:nvPicPr>
          <p:cNvPr id="4" name="Picture 3" descr="Screen Shot 2016-12-05 at 11.17.5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982"/>
            <a:ext cx="9144000" cy="5154259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40145" y="5624944"/>
            <a:ext cx="4599710" cy="147782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839856" y="5689597"/>
            <a:ext cx="69272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532582" y="5520320"/>
            <a:ext cx="2735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t</a:t>
            </a:r>
            <a:r>
              <a:rPr lang="en-US" sz="1600" dirty="0" smtClean="0">
                <a:solidFill>
                  <a:srgbClr val="C00000"/>
                </a:solidFill>
              </a:rPr>
              <a:t>hen broadcast to all machines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462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128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Code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Snippet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Spark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MLlib</a:t>
            </a:r>
            <a:endParaRPr lang="en-US" dirty="0"/>
          </a:p>
        </p:txBody>
      </p:sp>
      <p:pic>
        <p:nvPicPr>
          <p:cNvPr id="4" name="Picture 3" descr="Screen Shot 2016-12-05 at 11.27.1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9144000" cy="40923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002268"/>
            <a:ext cx="2742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Spark </a:t>
            </a:r>
            <a:r>
              <a:rPr lang="en-US" dirty="0" err="1" smtClean="0"/>
              <a:t>KMeansClustering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552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503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Hypothesis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2964"/>
            <a:ext cx="8229600" cy="4525963"/>
          </a:xfrm>
        </p:spPr>
        <p:txBody>
          <a:bodyPr/>
          <a:lstStyle/>
          <a:p>
            <a:r>
              <a:rPr lang="en-US" dirty="0" smtClean="0"/>
              <a:t>Anticipate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MPI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faster</a:t>
            </a:r>
          </a:p>
          <a:p>
            <a:pPr lvl="1"/>
            <a:r>
              <a:rPr lang="en-US" altLang="zh-CN" dirty="0" smtClean="0"/>
              <a:t>High </a:t>
            </a:r>
            <a:r>
              <a:rPr lang="en-US" altLang="zh-CN" dirty="0"/>
              <a:t>p</a:t>
            </a:r>
            <a:r>
              <a:rPr lang="en-US" altLang="zh-CN" dirty="0" smtClean="0"/>
              <a:t>erformance oriented</a:t>
            </a:r>
          </a:p>
          <a:p>
            <a:pPr lvl="1"/>
            <a:r>
              <a:rPr lang="en-US" altLang="zh-CN" dirty="0" smtClean="0"/>
              <a:t>Multi-core/multi-machine</a:t>
            </a:r>
          </a:p>
          <a:p>
            <a:pPr lvl="1"/>
            <a:r>
              <a:rPr lang="en-US" altLang="zh-CN" dirty="0" smtClean="0"/>
              <a:t>Suitable for iterative </a:t>
            </a:r>
            <a:r>
              <a:rPr lang="en-US" altLang="zh-CN" dirty="0"/>
              <a:t>c</a:t>
            </a:r>
            <a:r>
              <a:rPr lang="en-US" altLang="zh-CN" dirty="0" smtClean="0"/>
              <a:t>omputation</a:t>
            </a:r>
          </a:p>
          <a:p>
            <a:pPr lvl="1"/>
            <a:endParaRPr lang="en-US" altLang="zh-CN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075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274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 Results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6782"/>
            <a:ext cx="8229600" cy="4525963"/>
          </a:xfrm>
        </p:spPr>
        <p:txBody>
          <a:bodyPr/>
          <a:lstStyle/>
          <a:p>
            <a:r>
              <a:rPr lang="en-US" dirty="0" smtClean="0"/>
              <a:t>30 Clusters</a:t>
            </a:r>
          </a:p>
          <a:p>
            <a:r>
              <a:rPr lang="en-US" dirty="0" smtClean="0"/>
              <a:t>100 Iterations</a:t>
            </a:r>
          </a:p>
          <a:p>
            <a:r>
              <a:rPr lang="en-US" dirty="0" smtClean="0"/>
              <a:t>Spark: </a:t>
            </a:r>
            <a:r>
              <a:rPr lang="en-US" dirty="0"/>
              <a:t>3.284 </a:t>
            </a:r>
            <a:r>
              <a:rPr lang="en-US" dirty="0" smtClean="0"/>
              <a:t>seconds</a:t>
            </a:r>
          </a:p>
          <a:p>
            <a:r>
              <a:rPr lang="en-US" dirty="0" smtClean="0"/>
              <a:t>MPI – In Progress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421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81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Reference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0745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http://www.sas.com/en_us/insights/analytics/machine-</a:t>
            </a:r>
            <a:r>
              <a:rPr lang="en-US" dirty="0" smtClean="0">
                <a:hlinkClick r:id="rId3"/>
              </a:rPr>
              <a:t>learning.html</a:t>
            </a:r>
            <a:endParaRPr lang="en-US" dirty="0"/>
          </a:p>
          <a:p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://www.sas.com/en_us/insights/big-data/what-is-big-</a:t>
            </a:r>
            <a:r>
              <a:rPr lang="en-US" dirty="0" smtClean="0">
                <a:hlinkClick r:id="rId4"/>
              </a:rPr>
              <a:t>data.html</a:t>
            </a:r>
            <a:endParaRPr lang="en-US" dirty="0" smtClean="0"/>
          </a:p>
          <a:p>
            <a:r>
              <a:rPr lang="en-US" dirty="0">
                <a:hlinkClick r:id="rId5"/>
              </a:rPr>
              <a:t>http://stats.nba.com/stats/playbyplayv2?EndPeriod=10&amp;EndRange=55800&amp;GameID=0021600003&amp;RangeType=2&amp;Season=2015-16&amp;SeasonType=Regular+Season&amp;StartPeriod=1&amp;StartRange=</a:t>
            </a:r>
            <a:r>
              <a:rPr lang="en-US" dirty="0" smtClean="0">
                <a:hlinkClick r:id="rId5"/>
              </a:rPr>
              <a:t>0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807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echatIMG1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427" y="2140656"/>
            <a:ext cx="6113638" cy="30568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2436"/>
            <a:ext cx="8229600" cy="64178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Challenge: </a:t>
            </a:r>
            <a:r>
              <a:rPr lang="en-US" altLang="zh-CN" dirty="0" smtClean="0">
                <a:solidFill>
                  <a:schemeClr val="bg1"/>
                </a:solidFill>
              </a:rPr>
              <a:t>Runtime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9229"/>
            <a:ext cx="8229600" cy="4525963"/>
          </a:xfrm>
        </p:spPr>
        <p:txBody>
          <a:bodyPr/>
          <a:lstStyle/>
          <a:p>
            <a:r>
              <a:rPr lang="en-US" dirty="0" smtClean="0"/>
              <a:t>Big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Data:</a:t>
            </a:r>
            <a:r>
              <a:rPr lang="zh-CN" altLang="en-US" dirty="0" smtClean="0"/>
              <a:t> </a:t>
            </a:r>
            <a:r>
              <a:rPr lang="en-US" altLang="zh-CN" dirty="0" smtClean="0"/>
              <a:t>Volume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Complexity</a:t>
            </a:r>
          </a:p>
          <a:p>
            <a:r>
              <a:rPr lang="en-US" dirty="0" smtClean="0"/>
              <a:t>Machine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Learning:</a:t>
            </a:r>
            <a:r>
              <a:rPr lang="zh-CN" altLang="en-US" dirty="0" smtClean="0"/>
              <a:t> </a:t>
            </a:r>
            <a:r>
              <a:rPr lang="en-US" altLang="zh-CN" dirty="0" smtClean="0"/>
              <a:t>Iterative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Computation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Left Brace 4"/>
          <p:cNvSpPr/>
          <p:nvPr/>
        </p:nvSpPr>
        <p:spPr>
          <a:xfrm rot="16200000">
            <a:off x="4338279" y="4018035"/>
            <a:ext cx="255008" cy="2613890"/>
          </a:xfrm>
          <a:prstGeom prst="leftBrace">
            <a:avLst>
              <a:gd name="adj1" fmla="val 108333"/>
              <a:gd name="adj2" fmla="val 50001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46364" y="5396381"/>
            <a:ext cx="1838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 iterations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88718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434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Concurrency or </a:t>
            </a:r>
            <a:r>
              <a:rPr lang="en-US" dirty="0">
                <a:solidFill>
                  <a:schemeClr val="bg1"/>
                </a:solidFill>
              </a:rPr>
              <a:t>Parallelism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5327"/>
            <a:ext cx="8229600" cy="4525963"/>
          </a:xfrm>
        </p:spPr>
        <p:txBody>
          <a:bodyPr/>
          <a:lstStyle/>
          <a:p>
            <a:r>
              <a:rPr lang="en-US" dirty="0" smtClean="0"/>
              <a:t>Concurrent:</a:t>
            </a:r>
          </a:p>
          <a:p>
            <a:pPr lvl="1"/>
            <a:r>
              <a:rPr lang="en-US" dirty="0" smtClean="0"/>
              <a:t>Computation Executed in Parallel instead of Sequentially</a:t>
            </a:r>
          </a:p>
          <a:p>
            <a:r>
              <a:rPr lang="en-US" dirty="0" smtClean="0"/>
              <a:t>Parallel:</a:t>
            </a:r>
          </a:p>
          <a:p>
            <a:pPr lvl="1"/>
            <a:r>
              <a:rPr lang="en-US" dirty="0" smtClean="0"/>
              <a:t>Distribution of Data</a:t>
            </a:r>
          </a:p>
          <a:p>
            <a:r>
              <a:rPr lang="en-US" dirty="0" smtClean="0"/>
              <a:t>Use </a:t>
            </a:r>
            <a:r>
              <a:rPr lang="en-US" dirty="0"/>
              <a:t>Parallelism for </a:t>
            </a:r>
            <a:r>
              <a:rPr lang="en-US" dirty="0">
                <a:solidFill>
                  <a:srgbClr val="C00000"/>
                </a:solidFill>
              </a:rPr>
              <a:t>SPEEDUP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932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510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Parallelism Alternatives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9145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MPI</a:t>
            </a:r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dirty="0" smtClean="0"/>
              <a:t>Message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Passing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Interface</a:t>
            </a:r>
          </a:p>
          <a:p>
            <a:pPr marL="914400" lvl="1" indent="-514350"/>
            <a:r>
              <a:rPr lang="en-US" altLang="zh-CN" dirty="0" smtClean="0"/>
              <a:t>Distributed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Memory</a:t>
            </a:r>
          </a:p>
          <a:p>
            <a:pPr marL="914400" lvl="1" indent="-514350"/>
            <a:r>
              <a:rPr lang="en-US" altLang="zh-CN" dirty="0" smtClean="0"/>
              <a:t>Multi-Machine Processes</a:t>
            </a:r>
          </a:p>
          <a:p>
            <a:pPr marL="914400" lvl="1" indent="-514350"/>
            <a:r>
              <a:rPr lang="en-US" altLang="zh-CN" dirty="0" smtClean="0"/>
              <a:t>Communication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via</a:t>
            </a:r>
            <a:r>
              <a:rPr lang="zh-CN" altLang="en-US" dirty="0" smtClean="0"/>
              <a:t> </a:t>
            </a:r>
            <a:r>
              <a:rPr lang="en-US" altLang="zh-CN" dirty="0" smtClean="0"/>
              <a:t>Collective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Operation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Apache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Spark</a:t>
            </a:r>
          </a:p>
          <a:p>
            <a:pPr marL="914400" lvl="1" indent="-514350"/>
            <a:r>
              <a:rPr lang="en-US" dirty="0" smtClean="0"/>
              <a:t>Resilient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Distributed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Dataset</a:t>
            </a:r>
          </a:p>
          <a:p>
            <a:pPr marL="914400" lvl="1" indent="-514350"/>
            <a:r>
              <a:rPr lang="en-US" altLang="zh-CN" dirty="0" smtClean="0"/>
              <a:t>In</a:t>
            </a:r>
            <a:r>
              <a:rPr lang="en-US" altLang="zh-CN" dirty="0"/>
              <a:t>-</a:t>
            </a:r>
            <a:r>
              <a:rPr lang="en-US" altLang="zh-CN" dirty="0" smtClean="0"/>
              <a:t>Memory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Computation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Clusters (Upgrade over MapReduce)</a:t>
            </a:r>
          </a:p>
          <a:p>
            <a:pPr marL="914400" lvl="1" indent="-514350"/>
            <a:r>
              <a:rPr lang="en-US" dirty="0" smtClean="0"/>
              <a:t>Transformation &amp; Action (Reduce &amp; Aggregation)</a:t>
            </a:r>
          </a:p>
          <a:p>
            <a:pPr marL="914400" lvl="1" indent="-514350"/>
            <a:r>
              <a:rPr lang="en-US" dirty="0" smtClean="0"/>
              <a:t>Fault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Tolerant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090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81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Context of Problem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407" y="1101436"/>
            <a:ext cx="869417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NBA Play-By-Play Data</a:t>
            </a:r>
          </a:p>
          <a:p>
            <a:r>
              <a:rPr lang="en-US" dirty="0" smtClean="0"/>
              <a:t>Volume:</a:t>
            </a:r>
          </a:p>
          <a:p>
            <a:pPr lvl="1"/>
            <a:r>
              <a:rPr lang="en-US" dirty="0" smtClean="0"/>
              <a:t>12 Seasons, 30 Teams, 1230 Games, 400+Positions</a:t>
            </a:r>
          </a:p>
          <a:p>
            <a:r>
              <a:rPr lang="en-US" dirty="0" smtClean="0"/>
              <a:t>Focus:</a:t>
            </a:r>
          </a:p>
          <a:p>
            <a:pPr lvl="1"/>
            <a:r>
              <a:rPr lang="en-US" dirty="0" smtClean="0"/>
              <a:t>Margin Range -&gt; Position Count</a:t>
            </a:r>
          </a:p>
          <a:p>
            <a:r>
              <a:rPr lang="en-US" dirty="0" smtClean="0"/>
              <a:t>Goal:</a:t>
            </a:r>
          </a:p>
          <a:p>
            <a:pPr lvl="1"/>
            <a:r>
              <a:rPr lang="en-US" dirty="0" smtClean="0"/>
              <a:t>Classify Each Team by Cluster using Unsupervised Clustering </a:t>
            </a:r>
            <a:r>
              <a:rPr lang="en-US" dirty="0" smtClean="0"/>
              <a:t>on </a:t>
            </a:r>
            <a:r>
              <a:rPr lang="en-US" dirty="0" smtClean="0"/>
              <a:t>Margin-Position% Break Down</a:t>
            </a:r>
          </a:p>
        </p:txBody>
      </p:sp>
    </p:spTree>
    <p:extLst>
      <p:ext uri="{BB962C8B-B14F-4D97-AF65-F5344CB8AC3E}">
        <p14:creationId xmlns:p14="http://schemas.microsoft.com/office/powerpoint/2010/main" val="4259538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434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</a:t>
            </a:r>
            <a:r>
              <a:rPr lang="en-US" altLang="zh-CN" dirty="0" smtClean="0">
                <a:solidFill>
                  <a:schemeClr val="bg1"/>
                </a:solidFill>
              </a:rPr>
              <a:t>riginal </a:t>
            </a:r>
            <a:r>
              <a:rPr lang="en-US" dirty="0" smtClean="0">
                <a:solidFill>
                  <a:schemeClr val="bg1"/>
                </a:solidFill>
              </a:rPr>
              <a:t>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NBA Play-By-Play Data</a:t>
            </a:r>
          </a:p>
          <a:p>
            <a:endParaRPr lang="en-US" dirty="0"/>
          </a:p>
        </p:txBody>
      </p:sp>
      <p:pic>
        <p:nvPicPr>
          <p:cNvPr id="5" name="Picture 4" descr="Screen Shot 2016-12-05 at 11.36.3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34" y="1230745"/>
            <a:ext cx="8098932" cy="449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437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Screen Shot 2016-12-05 at 11.50.44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3" t="3003" r="-202" b="24650"/>
          <a:stretch/>
        </p:blipFill>
        <p:spPr>
          <a:xfrm>
            <a:off x="-73891" y="905167"/>
            <a:ext cx="9236364" cy="5024581"/>
          </a:xfrm>
        </p:spPr>
      </p:pic>
    </p:spTree>
    <p:extLst>
      <p:ext uri="{BB962C8B-B14F-4D97-AF65-F5344CB8AC3E}">
        <p14:creationId xmlns:p14="http://schemas.microsoft.com/office/powerpoint/2010/main" val="1839277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6-12-05 at 11.53.45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7" t="2962" r="1620" b="22558"/>
          <a:stretch/>
        </p:blipFill>
        <p:spPr>
          <a:xfrm>
            <a:off x="-18473" y="886691"/>
            <a:ext cx="9162473" cy="5107710"/>
          </a:xfrm>
        </p:spPr>
      </p:pic>
    </p:spTree>
    <p:extLst>
      <p:ext uri="{BB962C8B-B14F-4D97-AF65-F5344CB8AC3E}">
        <p14:creationId xmlns:p14="http://schemas.microsoft.com/office/powerpoint/2010/main" val="1592878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6671</TotalTime>
  <Words>593</Words>
  <Application>Microsoft Macintosh PowerPoint</Application>
  <PresentationFormat>On-screen Show (4:3)</PresentationFormat>
  <Paragraphs>143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Speed Up Comparison - Applying Parallelism in Machine Learning</vt:lpstr>
      <vt:lpstr>Big Data and Machine Learning</vt:lpstr>
      <vt:lpstr>Challenge: Runtime</vt:lpstr>
      <vt:lpstr>Concurrency or Parallelism?</vt:lpstr>
      <vt:lpstr>Parallelism Alternatives</vt:lpstr>
      <vt:lpstr>Context of Problem</vt:lpstr>
      <vt:lpstr>Original Data</vt:lpstr>
      <vt:lpstr>PowerPoint Presentation</vt:lpstr>
      <vt:lpstr>PowerPoint Presentation</vt:lpstr>
      <vt:lpstr>Aggregated Data</vt:lpstr>
      <vt:lpstr>0</vt:lpstr>
      <vt:lpstr>PowerPoint Presentation</vt:lpstr>
      <vt:lpstr>Final Dataset &amp; Goal</vt:lpstr>
      <vt:lpstr>Clustering Algorithm</vt:lpstr>
      <vt:lpstr>Implementation</vt:lpstr>
      <vt:lpstr>Implementation</vt:lpstr>
      <vt:lpstr>Implementation</vt:lpstr>
      <vt:lpstr>Implementation</vt:lpstr>
      <vt:lpstr>Implementation</vt:lpstr>
      <vt:lpstr>Code Snippet</vt:lpstr>
      <vt:lpstr>Code Snippet</vt:lpstr>
      <vt:lpstr>Code Snippet</vt:lpstr>
      <vt:lpstr>Hypothesis</vt:lpstr>
      <vt:lpstr>Current Results</vt:lpstr>
      <vt:lpstr>Reference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Liang</dc:creator>
  <cp:lastModifiedBy>Brandon Liang</cp:lastModifiedBy>
  <cp:revision>77</cp:revision>
  <dcterms:created xsi:type="dcterms:W3CDTF">2016-12-01T17:00:16Z</dcterms:created>
  <dcterms:modified xsi:type="dcterms:W3CDTF">2016-12-06T17:30:34Z</dcterms:modified>
</cp:coreProperties>
</file>