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4" r:id="rId4"/>
  </p:sldMasterIdLst>
  <p:notesMasterIdLst>
    <p:notesMasterId r:id="rId19"/>
  </p:notesMasterIdLst>
  <p:handoutMasterIdLst>
    <p:handoutMasterId r:id="rId20"/>
  </p:handoutMasterIdLst>
  <p:sldIdLst>
    <p:sldId id="355" r:id="rId5"/>
    <p:sldId id="372" r:id="rId6"/>
    <p:sldId id="367" r:id="rId7"/>
    <p:sldId id="375" r:id="rId8"/>
    <p:sldId id="373" r:id="rId9"/>
    <p:sldId id="376" r:id="rId10"/>
    <p:sldId id="377" r:id="rId11"/>
    <p:sldId id="378" r:id="rId12"/>
    <p:sldId id="379" r:id="rId13"/>
    <p:sldId id="380" r:id="rId14"/>
    <p:sldId id="381" r:id="rId15"/>
    <p:sldId id="374" r:id="rId16"/>
    <p:sldId id="383" r:id="rId17"/>
    <p:sldId id="3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2" autoAdjust="0"/>
    <p:restoredTop sz="95026" autoAdjust="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A98339-849B-4A1B-94AD-C4117A0FF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D5E0A-DBC5-4154-AAB7-1A6EB3DE09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0A84D-7040-4B66-A8F2-FF3252F0E77C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0B103-107D-44C7-86CE-09C471DEAD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0EF81-D30D-4180-8B94-1BE4961093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1B87B-3F29-42F3-B07C-6AC1131073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13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9:28:52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9:28:54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9:29:01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9:29:03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9:29:0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52D08-8B84-4A6F-9F01-611184AC5843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C84E0-A62F-42E1-8B0C-7D28DFB478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7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1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2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4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raphic 10">
            <a:extLst>
              <a:ext uri="{FF2B5EF4-FFF2-40B4-BE49-F238E27FC236}">
                <a16:creationId xmlns:a16="http://schemas.microsoft.com/office/drawing/2014/main" id="{750609E5-CE3B-4880-AF1C-03AAE8F98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75989" y="443117"/>
            <a:ext cx="1066799" cy="1066799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Graphic 10">
            <a:extLst>
              <a:ext uri="{FF2B5EF4-FFF2-40B4-BE49-F238E27FC236}">
                <a16:creationId xmlns:a16="http://schemas.microsoft.com/office/drawing/2014/main" id="{30A1EBAD-5F9E-43E3-852F-53FD94BE2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3678849" y="710118"/>
            <a:ext cx="485348" cy="485348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12F733F-6A95-4365-941D-3C310EC06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949364" y="328201"/>
            <a:ext cx="418430" cy="41843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F2624E7-C182-4BF3-A1CE-10E080235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34" y="575423"/>
            <a:ext cx="5435027" cy="3234577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5400">
                <a:solidFill>
                  <a:srgbClr val="FFFFFF"/>
                </a:solidFill>
              </a:rPr>
              <a:t>Click to edit Master title style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E173997-1548-44F7-B0A4-108B77F0B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636" y="4004423"/>
            <a:ext cx="5435026" cy="2278154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</a:rPr>
              <a:t>Click to edit Master subtitle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A37CD930-076A-4257-8800-922EDF1A057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97600" y="574675"/>
            <a:ext cx="5445125" cy="57499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1" name="Date Placeholder 4">
            <a:extLst>
              <a:ext uri="{FF2B5EF4-FFF2-40B4-BE49-F238E27FC236}">
                <a16:creationId xmlns:a16="http://schemas.microsoft.com/office/drawing/2014/main" id="{B17F4254-E7F3-482D-83B2-F40E678D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fld id="{9DA5F060-EE90-487F-8F27-3B0C2305BEBA}" type="datetime3">
              <a:rPr lang="en-US" smtClean="0">
                <a:solidFill>
                  <a:srgbClr val="FFFFFF"/>
                </a:solidFill>
              </a:rPr>
              <a:t>6 February 2023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69A3213B-8554-4293-925C-3977950B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The Rules and System Tests of ChessTutor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" name="Slide Number Placeholder 6">
            <a:extLst>
              <a:ext uri="{FF2B5EF4-FFF2-40B4-BE49-F238E27FC236}">
                <a16:creationId xmlns:a16="http://schemas.microsoft.com/office/drawing/2014/main" id="{E6081EFA-FDDB-48B1-8F8F-506DAA8F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A5EAFD9-C10D-423D-877A-A7E344B8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725987" y="6085893"/>
            <a:ext cx="261660" cy="26166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52E34FD-F45A-4FC4-A537-1CD327317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234728" y="5325178"/>
            <a:ext cx="418430" cy="41843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0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1B714E7-4FD4-46B0-8831-48EB663CF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28748170-3B03-4983-B18A-BD3434F6A1E0}"/>
                </a:ext>
              </a:extLst>
            </p:cNvPr>
            <p:cNvSpPr/>
            <p:nvPr/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8763577F-7D99-42DD-8DEE-6CC576187D1E}"/>
                </a:ext>
              </a:extLst>
            </p:cNvPr>
            <p:cNvSpPr/>
            <p:nvPr/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4EF5F2E5-90C0-417E-8B26-0927E3086B9A}"/>
                </a:ext>
              </a:extLst>
            </p:cNvPr>
            <p:cNvSpPr/>
            <p:nvPr/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648150F6-4F74-4696-AF2C-455208042AA2}"/>
                </a:ext>
              </a:extLst>
            </p:cNvPr>
            <p:cNvSpPr/>
            <p:nvPr/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DF341ACE-BA74-497F-B0A2-112DCBB28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490825"/>
          </a:xfrm>
        </p:spPr>
        <p:txBody>
          <a:bodyPr anchor="ctr">
            <a:normAutofit/>
          </a:bodyPr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algn="ct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 panose="020B0502040204020203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3858BEB-3028-46B2-A113-0312EFEC21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92541" y="2346854"/>
            <a:ext cx="4360512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04B6002D-221D-4D66-93ED-DAD87E6478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92191" y="2899269"/>
            <a:ext cx="4360862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37B583B4-9EAA-4C7A-8DE1-DF310A0D244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7397" y="2346854"/>
            <a:ext cx="4360512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25">
            <a:extLst>
              <a:ext uri="{FF2B5EF4-FFF2-40B4-BE49-F238E27FC236}">
                <a16:creationId xmlns:a16="http://schemas.microsoft.com/office/drawing/2014/main" id="{694B9F6A-3683-47F2-8548-EA26CEADE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7047" y="2899269"/>
            <a:ext cx="4360862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8" name="Date Placeholder 4">
            <a:extLst>
              <a:ext uri="{FF2B5EF4-FFF2-40B4-BE49-F238E27FC236}">
                <a16:creationId xmlns:a16="http://schemas.microsoft.com/office/drawing/2014/main" id="{1FDFCFD6-336A-4319-8946-39E7EC2C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AC2772FF-C1BD-4180-BCE9-DDC5C31BC67E}" type="datetime3">
              <a:rPr lang="en-US" smtClean="0"/>
              <a:t>6 February 2023</a:t>
            </a:fld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EDA87BDB-4AAD-4508-9D8E-9413194A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The Rules and System Tests of ChessTutor</a:t>
            </a:r>
            <a:endParaRPr lang="en-US" dirty="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972B28B4-16BA-417A-B46D-DBD7D41F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3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8A1D0A1-1FD1-4F94-B2C0-06C2E203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58CFF91A-90A9-4CD1-A803-636F9F1304A4}"/>
                </a:ext>
              </a:extLst>
            </p:cNvPr>
            <p:cNvSpPr/>
            <p:nvPr/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4FBC4BC7-0780-43F3-A67A-65EB564F696D}"/>
                </a:ext>
              </a:extLst>
            </p:cNvPr>
            <p:cNvSpPr/>
            <p:nvPr/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1CE0ABAF-CF8C-4E0D-A844-F01B6E85B2E3}"/>
                </a:ext>
              </a:extLst>
            </p:cNvPr>
            <p:cNvSpPr/>
            <p:nvPr/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5E894DEB-17BA-46D9-AF52-DFC04FC4E93A}"/>
                </a:ext>
              </a:extLst>
            </p:cNvPr>
            <p:cNvSpPr/>
            <p:nvPr/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30AFDACD-10D0-493F-9AA6-0C0AC883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490825"/>
          </a:xfrm>
        </p:spPr>
        <p:txBody>
          <a:bodyPr anchor="ctr">
            <a:normAutofit/>
          </a:bodyPr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algn="ct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 panose="020B0502040204020203" pitchFamily="34" charset="0"/>
            </a:endParaRPr>
          </a:p>
        </p:txBody>
      </p:sp>
      <p:sp>
        <p:nvSpPr>
          <p:cNvPr id="20" name="Text Placeholder 23">
            <a:extLst>
              <a:ext uri="{FF2B5EF4-FFF2-40B4-BE49-F238E27FC236}">
                <a16:creationId xmlns:a16="http://schemas.microsoft.com/office/drawing/2014/main" id="{FCFF65AC-D857-44D4-8C75-42685EEC82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1992" y="2346854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Text Placeholder 25">
            <a:extLst>
              <a:ext uri="{FF2B5EF4-FFF2-40B4-BE49-F238E27FC236}">
                <a16:creationId xmlns:a16="http://schemas.microsoft.com/office/drawing/2014/main" id="{CBC02743-732C-4B86-AB3D-5C05A02D0D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641" y="2899269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01F8B39A-529F-4E49-AE13-52EC4704DEB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3829" y="2346854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3" name="Text Placeholder 25">
            <a:extLst>
              <a:ext uri="{FF2B5EF4-FFF2-40B4-BE49-F238E27FC236}">
                <a16:creationId xmlns:a16="http://schemas.microsoft.com/office/drawing/2014/main" id="{2A6AE7B0-4281-44CE-83E8-FF70EB548A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3478" y="2899269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9D1E92C6-323C-467F-8117-84624685E70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017" y="2333139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5" name="Text Placeholder 25">
            <a:extLst>
              <a:ext uri="{FF2B5EF4-FFF2-40B4-BE49-F238E27FC236}">
                <a16:creationId xmlns:a16="http://schemas.microsoft.com/office/drawing/2014/main" id="{E292D7CF-B506-4D5A-9747-949D560789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05666" y="2885554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39C4FF29-BCBF-4D15-B2D8-AE2E1F38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F29C122-D389-47D9-AEC4-297126CFF1BF}" type="datetime3">
              <a:rPr lang="en-US" smtClean="0"/>
              <a:t>6 February 2023</a:t>
            </a:fld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308F6E4A-924F-4513-8E2C-B2815410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The Rules and System Tests of ChessTutor</a:t>
            </a:r>
            <a:endParaRPr lang="en-US" dirty="0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54E5349C-86B2-431A-A9BA-60665D17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4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BE28B89-23CB-4E2C-9090-24A7CDF75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986" y="173174"/>
            <a:ext cx="11687253" cy="6145490"/>
            <a:chOff x="127986" y="173174"/>
            <a:chExt cx="11687253" cy="6145490"/>
          </a:xfrm>
        </p:grpSpPr>
        <p:sp useBgFill="1">
          <p:nvSpPr>
            <p:cNvPr id="10" name="Graphic 10">
              <a:extLst>
                <a:ext uri="{FF2B5EF4-FFF2-40B4-BE49-F238E27FC236}">
                  <a16:creationId xmlns:a16="http://schemas.microsoft.com/office/drawing/2014/main" id="{26535BF8-E789-4325-8C4F-264426E02116}"/>
                </a:ext>
              </a:extLst>
            </p:cNvPr>
            <p:cNvSpPr/>
            <p:nvPr/>
          </p:nvSpPr>
          <p:spPr>
            <a:xfrm rot="18900000" flipH="1">
              <a:off x="10799652" y="173174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B78DBD66-1754-4720-8E59-A61B23F58E27}"/>
                </a:ext>
              </a:extLst>
            </p:cNvPr>
            <p:cNvSpPr/>
            <p:nvPr/>
          </p:nvSpPr>
          <p:spPr>
            <a:xfrm rot="10800000" flipH="1">
              <a:off x="10187575" y="200771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75D17540-387A-482A-B432-46A1EFB58756}"/>
                </a:ext>
              </a:extLst>
            </p:cNvPr>
            <p:cNvSpPr/>
            <p:nvPr/>
          </p:nvSpPr>
          <p:spPr>
            <a:xfrm rot="10800000" flipH="1">
              <a:off x="127986" y="6031517"/>
              <a:ext cx="287147" cy="287147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E29BA681-D191-4B3E-B7AD-D4DD1956C66B}"/>
                </a:ext>
              </a:extLst>
            </p:cNvPr>
            <p:cNvSpPr/>
            <p:nvPr/>
          </p:nvSpPr>
          <p:spPr>
            <a:xfrm rot="10800000" flipH="1">
              <a:off x="9714204" y="733387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B0E8379E-F532-476C-8A66-79F96DB2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252" y="544786"/>
            <a:ext cx="6400800" cy="1683971"/>
          </a:xfrm>
        </p:spPr>
        <p:txBody>
          <a:bodyPr anchor="b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  <a:endParaRPr lang="en-US" dirty="0">
              <a:cs typeface="Segoe UI" panose="020B0502040204020203" pitchFamily="34" charset="0"/>
            </a:endParaRPr>
          </a:p>
        </p:txBody>
      </p:sp>
      <p:sp>
        <p:nvSpPr>
          <p:cNvPr id="28" name="Picture Placeholder 22">
            <a:extLst>
              <a:ext uri="{FF2B5EF4-FFF2-40B4-BE49-F238E27FC236}">
                <a16:creationId xmlns:a16="http://schemas.microsoft.com/office/drawing/2014/main" id="{C1B7FDD6-4D3A-4AE1-B7D0-86DC45B0EA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25" y="574675"/>
            <a:ext cx="4022725" cy="186736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9" name="Picture Placeholder 24">
            <a:extLst>
              <a:ext uri="{FF2B5EF4-FFF2-40B4-BE49-F238E27FC236}">
                <a16:creationId xmlns:a16="http://schemas.microsoft.com/office/drawing/2014/main" id="{31A33AED-20A4-4373-814A-DA708A6CBE4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2925" y="2519163"/>
            <a:ext cx="4022725" cy="184304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0" name="Picture Placeholder 26">
            <a:extLst>
              <a:ext uri="{FF2B5EF4-FFF2-40B4-BE49-F238E27FC236}">
                <a16:creationId xmlns:a16="http://schemas.microsoft.com/office/drawing/2014/main" id="{912C8FB0-089E-45C8-820C-1DB37CF6EDD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2925" y="4439331"/>
            <a:ext cx="4022725" cy="187933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7E06B4D-C658-4E45-A3F7-F9764B197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252" y="2409776"/>
            <a:ext cx="6400800" cy="3714837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buClr>
                <a:schemeClr val="accent6"/>
              </a:buClr>
              <a:defRPr/>
            </a:lvl1pPr>
          </a:lstStyle>
          <a:p>
            <a:pPr lvl="0">
              <a:lnSpc>
                <a:spcPct val="120000"/>
              </a:lnSpc>
              <a:buFont typeface="Aller" panose="020B0603020203020204" pitchFamily="34" charset="0"/>
              <a:buChar char="+"/>
            </a:pPr>
            <a:r>
              <a:rPr lang="en-US" sz="1800">
                <a:cs typeface="Segoe UI" panose="020B0502040204020203" pitchFamily="34" charset="0"/>
              </a:rPr>
              <a:t>Click to edit Master text styles</a:t>
            </a:r>
          </a:p>
        </p:txBody>
      </p:sp>
      <p:sp>
        <p:nvSpPr>
          <p:cNvPr id="19" name="Date Placeholder 4">
            <a:extLst>
              <a:ext uri="{FF2B5EF4-FFF2-40B4-BE49-F238E27FC236}">
                <a16:creationId xmlns:a16="http://schemas.microsoft.com/office/drawing/2014/main" id="{15A75550-8D38-4A9F-85E4-7A0AAC04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fld id="{3D3260C9-FEC8-4AB0-83E0-DB8F8EF799E8}" type="datetime3">
              <a:rPr lang="en-US" smtClean="0"/>
              <a:t>6 February 2023</a:t>
            </a:fld>
            <a:endParaRPr lang="en-US" dirty="0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38B8FA61-4080-4FE6-A841-33EBEFFA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The Rules and System Tests of ChessTutor</a:t>
            </a:r>
            <a:endParaRPr lang="en-US" dirty="0"/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D100CF52-3E48-4F45-8364-508D4B71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6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Graphic 10">
            <a:extLst>
              <a:ext uri="{FF2B5EF4-FFF2-40B4-BE49-F238E27FC236}">
                <a16:creationId xmlns:a16="http://schemas.microsoft.com/office/drawing/2014/main" id="{700F5C96-E2D7-4D19-99B6-D56001B8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10891156" y="241085"/>
            <a:ext cx="925287" cy="925287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Oval 9">
            <a:extLst>
              <a:ext uri="{FF2B5EF4-FFF2-40B4-BE49-F238E27FC236}">
                <a16:creationId xmlns:a16="http://schemas.microsoft.com/office/drawing/2014/main" id="{C3AFF211-012D-43E4-B59F-BAFA07FEE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734076" y="1394142"/>
            <a:ext cx="261660" cy="261660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25CA5D-5FF0-4FEA-A2FC-2239486D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11238347" cy="1502704"/>
          </a:xfrm>
        </p:spPr>
        <p:txBody>
          <a:bodyPr anchor="ctr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  <a:endParaRPr lang="en-US" dirty="0"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76CE4-35AA-4B7D-B1D9-AFEC56F1F97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1" y="2286000"/>
            <a:ext cx="5435600" cy="40052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 baseline="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CA50A35E-7645-4F70-8ADA-229A6593E79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07125" y="2286000"/>
            <a:ext cx="5435600" cy="40386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0190A104-68BF-4430-B596-8DF4AAFD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fld id="{FE0C94EC-93C5-41D8-B4E5-07C768919F5D}" type="datetime3">
              <a:rPr lang="en-US" smtClean="0"/>
              <a:t>6 February 2023</a:t>
            </a:fld>
            <a:endParaRPr lang="en-US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8CCC4275-F340-400B-8C07-11B2A7B2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The Rules and System Tests of ChessTutor</a:t>
            </a:r>
            <a:endParaRPr lang="en-US" dirty="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C38366E-8B47-475F-9F64-91C075E2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DDE94BA-93DF-4A00-A48C-185D23B2F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0848" y="728905"/>
            <a:ext cx="5922952" cy="318427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DBB12C2-98A6-4E7C-8122-E2EE21BFC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967" y="4072044"/>
            <a:ext cx="5942079" cy="1495379"/>
          </a:xfrm>
        </p:spPr>
        <p:txBody>
          <a:bodyPr/>
          <a:lstStyle>
            <a:lvl1pPr marL="0" indent="0">
              <a:buClr>
                <a:schemeClr val="accent6"/>
              </a:buClr>
              <a:buNone/>
              <a:defRPr/>
            </a:lvl1pPr>
          </a:lstStyle>
          <a:p>
            <a:pPr algn="l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Date Placeholder 10">
            <a:extLst>
              <a:ext uri="{FF2B5EF4-FFF2-40B4-BE49-F238E27FC236}">
                <a16:creationId xmlns:a16="http://schemas.microsoft.com/office/drawing/2014/main" id="{AC49D1E9-8FDA-48E9-88F2-80DF0F22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fld id="{82F0176D-CFCC-4BEF-BE50-9A992A9EB693}" type="datetime3">
              <a:rPr lang="en-US" smtClean="0"/>
              <a:t>6 February 2023</a:t>
            </a:fld>
            <a:endParaRPr lang="en-US" dirty="0"/>
          </a:p>
        </p:txBody>
      </p:sp>
      <p:sp>
        <p:nvSpPr>
          <p:cNvPr id="19" name="Footer Placeholder 11">
            <a:extLst>
              <a:ext uri="{FF2B5EF4-FFF2-40B4-BE49-F238E27FC236}">
                <a16:creationId xmlns:a16="http://schemas.microsoft.com/office/drawing/2014/main" id="{C4FC0EA3-7981-40EF-88D1-1AAF5E60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The Rules and System Tests of ChessTutor</a:t>
            </a:r>
            <a:endParaRPr lang="en-US" dirty="0"/>
          </a:p>
        </p:txBody>
      </p:sp>
      <p:sp>
        <p:nvSpPr>
          <p:cNvPr id="20" name="Slide Number Placeholder 12">
            <a:extLst>
              <a:ext uri="{FF2B5EF4-FFF2-40B4-BE49-F238E27FC236}">
                <a16:creationId xmlns:a16="http://schemas.microsoft.com/office/drawing/2014/main" id="{E6BA146E-DA8D-460D-962E-8D54A903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D93F340-CFEF-4E87-A7A5-E9177B914D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9450" y="574675"/>
            <a:ext cx="4311650" cy="2820988"/>
          </a:xfrm>
          <a:custGeom>
            <a:avLst/>
            <a:gdLst>
              <a:gd name="connsiteX0" fmla="*/ 337233 w 4311650"/>
              <a:gd name="connsiteY0" fmla="*/ 0 h 2820988"/>
              <a:gd name="connsiteX1" fmla="*/ 1035594 w 4311650"/>
              <a:gd name="connsiteY1" fmla="*/ 0 h 2820988"/>
              <a:gd name="connsiteX2" fmla="*/ 1035443 w 4311650"/>
              <a:gd name="connsiteY2" fmla="*/ 749 h 2820988"/>
              <a:gd name="connsiteX3" fmla="*/ 1209844 w 4311650"/>
              <a:gd name="connsiteY3" fmla="*/ 175150 h 2820988"/>
              <a:gd name="connsiteX4" fmla="*/ 1384245 w 4311650"/>
              <a:gd name="connsiteY4" fmla="*/ 749 h 2820988"/>
              <a:gd name="connsiteX5" fmla="*/ 1384094 w 4311650"/>
              <a:gd name="connsiteY5" fmla="*/ 0 h 2820988"/>
              <a:gd name="connsiteX6" fmla="*/ 4311650 w 4311650"/>
              <a:gd name="connsiteY6" fmla="*/ 0 h 2820988"/>
              <a:gd name="connsiteX7" fmla="*/ 4311650 w 4311650"/>
              <a:gd name="connsiteY7" fmla="*/ 2820988 h 2820988"/>
              <a:gd name="connsiteX8" fmla="*/ 0 w 4311650"/>
              <a:gd name="connsiteY8" fmla="*/ 2820988 h 2820988"/>
              <a:gd name="connsiteX9" fmla="*/ 0 w 4311650"/>
              <a:gd name="connsiteY9" fmla="*/ 337233 h 2820988"/>
              <a:gd name="connsiteX10" fmla="*/ 100372 w 4311650"/>
              <a:gd name="connsiteY10" fmla="*/ 236861 h 2820988"/>
              <a:gd name="connsiteX11" fmla="*/ 328865 w 4311650"/>
              <a:gd name="connsiteY11" fmla="*/ 465355 h 2820988"/>
              <a:gd name="connsiteX12" fmla="*/ 459438 w 4311650"/>
              <a:gd name="connsiteY12" fmla="*/ 465355 h 2820988"/>
              <a:gd name="connsiteX13" fmla="*/ 459438 w 4311650"/>
              <a:gd name="connsiteY13" fmla="*/ 334783 h 2820988"/>
              <a:gd name="connsiteX14" fmla="*/ 230944 w 4311650"/>
              <a:gd name="connsiteY14" fmla="*/ 106289 h 282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11650" h="2820988">
                <a:moveTo>
                  <a:pt x="337233" y="0"/>
                </a:moveTo>
                <a:lnTo>
                  <a:pt x="1035594" y="0"/>
                </a:lnTo>
                <a:lnTo>
                  <a:pt x="1035443" y="749"/>
                </a:lnTo>
                <a:cubicBezTo>
                  <a:pt x="1035443" y="97068"/>
                  <a:pt x="1113525" y="175150"/>
                  <a:pt x="1209844" y="175150"/>
                </a:cubicBezTo>
                <a:cubicBezTo>
                  <a:pt x="1306163" y="175150"/>
                  <a:pt x="1384245" y="97068"/>
                  <a:pt x="1384245" y="749"/>
                </a:cubicBezTo>
                <a:lnTo>
                  <a:pt x="1384094" y="0"/>
                </a:lnTo>
                <a:lnTo>
                  <a:pt x="4311650" y="0"/>
                </a:lnTo>
                <a:lnTo>
                  <a:pt x="4311650" y="2820988"/>
                </a:lnTo>
                <a:lnTo>
                  <a:pt x="0" y="2820988"/>
                </a:lnTo>
                <a:lnTo>
                  <a:pt x="0" y="337233"/>
                </a:lnTo>
                <a:lnTo>
                  <a:pt x="100372" y="236861"/>
                </a:lnTo>
                <a:lnTo>
                  <a:pt x="328865" y="465355"/>
                </a:lnTo>
                <a:cubicBezTo>
                  <a:pt x="364921" y="501411"/>
                  <a:pt x="423382" y="501411"/>
                  <a:pt x="459438" y="465355"/>
                </a:cubicBezTo>
                <a:cubicBezTo>
                  <a:pt x="495494" y="429299"/>
                  <a:pt x="495498" y="370842"/>
                  <a:pt x="459438" y="334783"/>
                </a:cubicBezTo>
                <a:lnTo>
                  <a:pt x="230944" y="10628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CE34FBF6-A149-4B42-B3B9-271F169AFF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9450" y="3487738"/>
            <a:ext cx="4311650" cy="2833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DB6B12-76FD-4280-86DE-B351366A1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65908" y="173174"/>
            <a:ext cx="1797787" cy="1668695"/>
            <a:chOff x="265908" y="173174"/>
            <a:chExt cx="1797787" cy="1668695"/>
          </a:xfrm>
        </p:grpSpPr>
        <p:sp useBgFill="1">
          <p:nvSpPr>
            <p:cNvPr id="21" name="Graphic 10">
              <a:extLst>
                <a:ext uri="{FF2B5EF4-FFF2-40B4-BE49-F238E27FC236}">
                  <a16:creationId xmlns:a16="http://schemas.microsoft.com/office/drawing/2014/main" id="{0DCFA73E-0BBC-4BDD-A0D3-396BC9C659B0}"/>
                </a:ext>
              </a:extLst>
            </p:cNvPr>
            <p:cNvSpPr/>
            <p:nvPr/>
          </p:nvSpPr>
          <p:spPr>
            <a:xfrm rot="2700000">
              <a:off x="272028" y="173174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CA1CA5DB-AEE4-4355-8599-F7BD50C85C79}"/>
                </a:ext>
              </a:extLst>
            </p:cNvPr>
            <p:cNvSpPr/>
            <p:nvPr/>
          </p:nvSpPr>
          <p:spPr>
            <a:xfrm rot="10800000">
              <a:off x="265908" y="1557961"/>
              <a:ext cx="283908" cy="283908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005B60E-16D1-4A97-8788-9718DAF6AA95}"/>
                </a:ext>
              </a:extLst>
            </p:cNvPr>
            <p:cNvSpPr/>
            <p:nvPr/>
          </p:nvSpPr>
          <p:spPr>
            <a:xfrm rot="10800000">
              <a:off x="1714894" y="401024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26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FE2DC9A-7C93-4FE3-B388-FB7A243D9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386498"/>
          </a:xfr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>
                <a:latin typeface="Aller" panose="020B0603020203020204" pitchFamily="34" charset="0"/>
                <a:cs typeface="Segoe UI" panose="020B0502040204020203" pitchFamily="34" charset="0"/>
              </a:rPr>
              <a:t>Click to edit Master title style</a:t>
            </a:r>
            <a:endParaRPr lang="en-US" dirty="0">
              <a:latin typeface="Aller" panose="020B0603020203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8A406E-B859-428A-BEC7-33F294F0F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69500" y="206142"/>
            <a:ext cx="2102143" cy="1530997"/>
            <a:chOff x="9969500" y="206142"/>
            <a:chExt cx="2102143" cy="1530997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3B215ABC-BA07-4988-85DE-DE8F4BC0E073}"/>
                </a:ext>
              </a:extLst>
            </p:cNvPr>
            <p:cNvSpPr/>
            <p:nvPr/>
          </p:nvSpPr>
          <p:spPr>
            <a:xfrm rot="2700000">
              <a:off x="11146356" y="206142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D909885A-5D3C-4D71-A937-69B3D935C302}"/>
                </a:ext>
              </a:extLst>
            </p:cNvPr>
            <p:cNvSpPr/>
            <p:nvPr/>
          </p:nvSpPr>
          <p:spPr>
            <a:xfrm rot="10800000">
              <a:off x="10972800" y="1475479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1C2CCEA3-5FBC-4911-BC8F-47522E1C7A48}"/>
                </a:ext>
              </a:extLst>
            </p:cNvPr>
            <p:cNvSpPr/>
            <p:nvPr/>
          </p:nvSpPr>
          <p:spPr>
            <a:xfrm rot="10800000">
              <a:off x="9969500" y="380388"/>
              <a:ext cx="642322" cy="642322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Date Placeholder 2">
            <a:extLst>
              <a:ext uri="{FF2B5EF4-FFF2-40B4-BE49-F238E27FC236}">
                <a16:creationId xmlns:a16="http://schemas.microsoft.com/office/drawing/2014/main" id="{CEBDC8E3-DB7D-444D-B9B6-36628B96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fld id="{02D832FD-C9CB-4839-94C8-002FFB210D6A}" type="datetime3">
              <a:rPr lang="en-US" smtClean="0"/>
              <a:t>6 February 2023</a:t>
            </a:fld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04CF7828-4D00-4A80-A2C2-488A6CBE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The Rules and System Tests of ChessTutor</a:t>
            </a:r>
            <a:endParaRPr lang="en-US" dirty="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1A7427F8-39B8-4BCB-8133-43D6D1AB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EF69E-6727-40D9-9752-CE0768FA07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335088" y="1952625"/>
            <a:ext cx="9521825" cy="404971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1420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693AFB7-EE11-42A5-A443-CEE872841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386498"/>
          </a:xfr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>
                <a:latin typeface="Aller" panose="020B0603020203020204" pitchFamily="34" charset="0"/>
                <a:cs typeface="Segoe UI" panose="020B0502040204020203" pitchFamily="34" charset="0"/>
              </a:rPr>
              <a:t>Click to edit Master title style</a:t>
            </a:r>
            <a:endParaRPr lang="en-US" dirty="0">
              <a:latin typeface="Aller" panose="020B0603020203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365C1B-8502-4C76-A183-977A61681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69500" y="206142"/>
            <a:ext cx="2102143" cy="1530997"/>
            <a:chOff x="9969500" y="206142"/>
            <a:chExt cx="2102143" cy="1530997"/>
          </a:xfrm>
        </p:grpSpPr>
        <p:sp useBgFill="1">
          <p:nvSpPr>
            <p:cNvPr id="8" name="Graphic 10">
              <a:extLst>
                <a:ext uri="{FF2B5EF4-FFF2-40B4-BE49-F238E27FC236}">
                  <a16:creationId xmlns:a16="http://schemas.microsoft.com/office/drawing/2014/main" id="{8B301D95-DC48-420E-A7BA-A8B0209F7CC6}"/>
                </a:ext>
              </a:extLst>
            </p:cNvPr>
            <p:cNvSpPr/>
            <p:nvPr/>
          </p:nvSpPr>
          <p:spPr>
            <a:xfrm rot="2700000">
              <a:off x="11146356" y="206142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9" name="Oval 8">
              <a:extLst>
                <a:ext uri="{FF2B5EF4-FFF2-40B4-BE49-F238E27FC236}">
                  <a16:creationId xmlns:a16="http://schemas.microsoft.com/office/drawing/2014/main" id="{4437A3E9-B343-4F63-8EB3-E20E196ADA6F}"/>
                </a:ext>
              </a:extLst>
            </p:cNvPr>
            <p:cNvSpPr/>
            <p:nvPr/>
          </p:nvSpPr>
          <p:spPr>
            <a:xfrm rot="10800000">
              <a:off x="10972800" y="1475479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0" name="Oval 9">
              <a:extLst>
                <a:ext uri="{FF2B5EF4-FFF2-40B4-BE49-F238E27FC236}">
                  <a16:creationId xmlns:a16="http://schemas.microsoft.com/office/drawing/2014/main" id="{1CE068AC-F212-42BF-A1F0-707A57D7DE65}"/>
                </a:ext>
              </a:extLst>
            </p:cNvPr>
            <p:cNvSpPr/>
            <p:nvPr/>
          </p:nvSpPr>
          <p:spPr>
            <a:xfrm rot="10800000">
              <a:off x="9969500" y="380388"/>
              <a:ext cx="642322" cy="642322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0538589D-580E-49A3-9B5F-41A31152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fld id="{4996C0CE-F399-4A90-844A-548F24169007}" type="datetime3">
              <a:rPr lang="en-US" smtClean="0"/>
              <a:t>6 February 2023</a:t>
            </a:fld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9AFEC8BE-6E4C-4E48-A75A-8F63DDB2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The Rules and System Tests of ChessTutor</a:t>
            </a:r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3CE8A72A-AC7D-4CE3-9724-0A703AEE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0B9E2-00B0-4447-A8A1-C344DC673C6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62125" y="2362200"/>
            <a:ext cx="8639175" cy="3314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44336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4A9F27B-681F-4AFD-B774-93B4D7E7C4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25" y="0"/>
            <a:ext cx="11106150" cy="6303588"/>
          </a:xfrm>
          <a:custGeom>
            <a:avLst/>
            <a:gdLst>
              <a:gd name="connsiteX0" fmla="*/ 0 w 11106150"/>
              <a:gd name="connsiteY0" fmla="*/ 0 h 6303588"/>
              <a:gd name="connsiteX1" fmla="*/ 11106150 w 11106150"/>
              <a:gd name="connsiteY1" fmla="*/ 0 h 6303588"/>
              <a:gd name="connsiteX2" fmla="*/ 11106150 w 11106150"/>
              <a:gd name="connsiteY2" fmla="*/ 5562639 h 6303588"/>
              <a:gd name="connsiteX3" fmla="*/ 11105955 w 11106150"/>
              <a:gd name="connsiteY3" fmla="*/ 5562599 h 6303588"/>
              <a:gd name="connsiteX4" fmla="*/ 10938762 w 11106150"/>
              <a:gd name="connsiteY4" fmla="*/ 5729792 h 6303588"/>
              <a:gd name="connsiteX5" fmla="*/ 11105955 w 11106150"/>
              <a:gd name="connsiteY5" fmla="*/ 5896985 h 6303588"/>
              <a:gd name="connsiteX6" fmla="*/ 11106150 w 11106150"/>
              <a:gd name="connsiteY6" fmla="*/ 5896946 h 6303588"/>
              <a:gd name="connsiteX7" fmla="*/ 11106150 w 11106150"/>
              <a:gd name="connsiteY7" fmla="*/ 6303588 h 6303588"/>
              <a:gd name="connsiteX8" fmla="*/ 0 w 11106150"/>
              <a:gd name="connsiteY8" fmla="*/ 6303588 h 6303588"/>
              <a:gd name="connsiteX9" fmla="*/ 0 w 11106150"/>
              <a:gd name="connsiteY9" fmla="*/ 1178324 h 6303588"/>
              <a:gd name="connsiteX10" fmla="*/ 195 w 11106150"/>
              <a:gd name="connsiteY10" fmla="*/ 1178130 h 6303588"/>
              <a:gd name="connsiteX11" fmla="*/ 194290 w 11106150"/>
              <a:gd name="connsiteY11" fmla="*/ 1372225 h 6303588"/>
              <a:gd name="connsiteX12" fmla="*/ 305205 w 11106150"/>
              <a:gd name="connsiteY12" fmla="*/ 1372225 h 6303588"/>
              <a:gd name="connsiteX13" fmla="*/ 305205 w 11106150"/>
              <a:gd name="connsiteY13" fmla="*/ 1261310 h 6303588"/>
              <a:gd name="connsiteX14" fmla="*/ 111110 w 11106150"/>
              <a:gd name="connsiteY14" fmla="*/ 1067214 h 6303588"/>
              <a:gd name="connsiteX15" fmla="*/ 305202 w 11106150"/>
              <a:gd name="connsiteY15" fmla="*/ 873123 h 6303588"/>
              <a:gd name="connsiteX16" fmla="*/ 305202 w 11106150"/>
              <a:gd name="connsiteY16" fmla="*/ 762207 h 6303588"/>
              <a:gd name="connsiteX17" fmla="*/ 194286 w 11106150"/>
              <a:gd name="connsiteY17" fmla="*/ 762207 h 6303588"/>
              <a:gd name="connsiteX18" fmla="*/ 191 w 11106150"/>
              <a:gd name="connsiteY18" fmla="*/ 956302 h 6303588"/>
              <a:gd name="connsiteX19" fmla="*/ 0 w 11106150"/>
              <a:gd name="connsiteY19" fmla="*/ 956111 h 630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106150" h="6303588">
                <a:moveTo>
                  <a:pt x="0" y="0"/>
                </a:moveTo>
                <a:lnTo>
                  <a:pt x="11106150" y="0"/>
                </a:lnTo>
                <a:lnTo>
                  <a:pt x="11106150" y="5562639"/>
                </a:lnTo>
                <a:lnTo>
                  <a:pt x="11105955" y="5562599"/>
                </a:lnTo>
                <a:cubicBezTo>
                  <a:pt x="11013617" y="5562599"/>
                  <a:pt x="10938762" y="5637454"/>
                  <a:pt x="10938762" y="5729792"/>
                </a:cubicBezTo>
                <a:cubicBezTo>
                  <a:pt x="10938762" y="5822130"/>
                  <a:pt x="11013617" y="5896985"/>
                  <a:pt x="11105955" y="5896985"/>
                </a:cubicBezTo>
                <a:lnTo>
                  <a:pt x="11106150" y="5896946"/>
                </a:lnTo>
                <a:lnTo>
                  <a:pt x="11106150" y="6303588"/>
                </a:lnTo>
                <a:lnTo>
                  <a:pt x="0" y="6303588"/>
                </a:lnTo>
                <a:lnTo>
                  <a:pt x="0" y="1178324"/>
                </a:lnTo>
                <a:lnTo>
                  <a:pt x="195" y="1178130"/>
                </a:lnTo>
                <a:lnTo>
                  <a:pt x="194290" y="1372225"/>
                </a:lnTo>
                <a:cubicBezTo>
                  <a:pt x="224917" y="1402853"/>
                  <a:pt x="274577" y="1402853"/>
                  <a:pt x="305205" y="1372225"/>
                </a:cubicBezTo>
                <a:cubicBezTo>
                  <a:pt x="335833" y="1341597"/>
                  <a:pt x="335836" y="1291941"/>
                  <a:pt x="305205" y="1261310"/>
                </a:cubicBezTo>
                <a:lnTo>
                  <a:pt x="111110" y="1067214"/>
                </a:lnTo>
                <a:lnTo>
                  <a:pt x="305202" y="873123"/>
                </a:lnTo>
                <a:cubicBezTo>
                  <a:pt x="335830" y="842495"/>
                  <a:pt x="335833" y="792838"/>
                  <a:pt x="305202" y="762207"/>
                </a:cubicBezTo>
                <a:cubicBezTo>
                  <a:pt x="274574" y="731580"/>
                  <a:pt x="224914" y="731580"/>
                  <a:pt x="194286" y="762207"/>
                </a:cubicBezTo>
                <a:lnTo>
                  <a:pt x="191" y="956302"/>
                </a:lnTo>
                <a:lnTo>
                  <a:pt x="0" y="95611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F2BD1-012F-4FC1-8150-5ABFB71D80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9675" y="1188084"/>
            <a:ext cx="4886325" cy="3353435"/>
          </a:xfrm>
        </p:spPr>
        <p:txBody>
          <a:bodyPr anchor="t"/>
          <a:lstStyle>
            <a:lvl1pPr>
              <a:lnSpc>
                <a:spcPct val="110000"/>
              </a:lnSpc>
              <a:spcBef>
                <a:spcPts val="1000"/>
              </a:spcBef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CA5CDEBD-7143-4A5E-8992-1CC22CCB7D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09675" y="4744720"/>
            <a:ext cx="4886325" cy="80264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insert subtitle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3310B848-1DD7-4FAE-9A29-A903AB28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fld id="{D3A422A3-B4C8-4E65-B081-C5970B2BCAAF}" type="datetime3">
              <a:rPr lang="en-US" smtClean="0"/>
              <a:t>6 February 2023</a:t>
            </a:fld>
            <a:endParaRPr lang="en-US" dirty="0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C4EABCE6-B9A0-4478-8470-10FE3275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The Rules and System Tests of ChessTutor</a:t>
            </a:r>
            <a:endParaRPr lang="en-US" dirty="0"/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7BC00746-548B-44E3-BCF4-D999C038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47AB42-9344-4388-8186-987D011AC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72" y="635870"/>
            <a:ext cx="11704301" cy="5261115"/>
            <a:chOff x="111772" y="635870"/>
            <a:chExt cx="11704301" cy="52611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AF670C5B-6404-41AC-9E4B-7079704AD98F}"/>
                </a:ext>
              </a:extLst>
            </p:cNvPr>
            <p:cNvSpPr/>
            <p:nvPr/>
          </p:nvSpPr>
          <p:spPr>
            <a:xfrm rot="2700000">
              <a:off x="111772" y="635870"/>
              <a:ext cx="862695" cy="862695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06EEC11D-FD72-4E2C-9BE7-0ADDCC1FCDA0}"/>
                </a:ext>
              </a:extLst>
            </p:cNvPr>
            <p:cNvSpPr/>
            <p:nvPr/>
          </p:nvSpPr>
          <p:spPr>
            <a:xfrm rot="10800000">
              <a:off x="11481688" y="5562600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57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C926DD1-2816-4B16-9809-3DD34B7D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4786"/>
            <a:ext cx="11238346" cy="836339"/>
          </a:xfrm>
        </p:spPr>
        <p:txBody>
          <a:bodyPr anchor="t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  <a:endParaRPr lang="en-US" dirty="0">
              <a:cs typeface="Segoe UI" panose="020B050204020402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584E3F-FDB4-479B-BC59-3152EAFFA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134054" y="381222"/>
            <a:ext cx="1776608" cy="1547254"/>
            <a:chOff x="10134054" y="381222"/>
            <a:chExt cx="1776608" cy="1547254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192E3F94-4B07-4FE3-90A9-AF47C6013652}"/>
                </a:ext>
              </a:extLst>
            </p:cNvPr>
            <p:cNvSpPr/>
            <p:nvPr/>
          </p:nvSpPr>
          <p:spPr>
            <a:xfrm rot="2700000">
              <a:off x="1089507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62F713CE-DF71-4FAD-B02B-77E8F93B0926}"/>
                </a:ext>
              </a:extLst>
            </p:cNvPr>
            <p:cNvSpPr/>
            <p:nvPr/>
          </p:nvSpPr>
          <p:spPr>
            <a:xfrm rot="10800000">
              <a:off x="1031836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CC3EC1C1-7E3D-4CDF-A1AA-25385A5AA5D8}"/>
                </a:ext>
              </a:extLst>
            </p:cNvPr>
            <p:cNvSpPr/>
            <p:nvPr/>
          </p:nvSpPr>
          <p:spPr>
            <a:xfrm rot="10800000">
              <a:off x="10134054" y="381222"/>
              <a:ext cx="544496" cy="54449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8B388008-154C-4BD4-8E16-D1CB0E1D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fld id="{DE4279C7-9B4A-43C1-9840-A790EC3F3964}" type="datetime3">
              <a:rPr lang="en-US" smtClean="0"/>
              <a:t>6 February 2023</a:t>
            </a:fld>
            <a:endParaRPr lang="en-US" dirty="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355FD3E6-3F42-47F9-9F0F-A5E7C7CB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The Rules and System Tests of ChessTutor</a:t>
            </a:r>
            <a:endParaRPr lang="en-US" dirty="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585F908B-6798-4558-9125-E8DBC196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1084A-D16F-4367-BA81-D50E03436FD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0525" y="1962150"/>
            <a:ext cx="11407775" cy="43513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4351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85333DF-B319-4AE9-B2FF-17CB683E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4786"/>
            <a:ext cx="11238346" cy="836339"/>
          </a:xfrm>
        </p:spPr>
        <p:txBody>
          <a:bodyPr anchor="t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  <a:endParaRPr lang="en-US" dirty="0">
              <a:cs typeface="Segoe UI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F11C6D-F71D-4B7F-AD15-0A80B92C5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134054" y="381222"/>
            <a:ext cx="1776608" cy="1547254"/>
            <a:chOff x="10134054" y="381222"/>
            <a:chExt cx="1776608" cy="1547254"/>
          </a:xfrm>
        </p:grpSpPr>
        <p:sp useBgFill="1">
          <p:nvSpPr>
            <p:cNvPr id="10" name="Graphic 10">
              <a:extLst>
                <a:ext uri="{FF2B5EF4-FFF2-40B4-BE49-F238E27FC236}">
                  <a16:creationId xmlns:a16="http://schemas.microsoft.com/office/drawing/2014/main" id="{F52E1B51-6BF3-46E9-83D0-40BE41AA989E}"/>
                </a:ext>
              </a:extLst>
            </p:cNvPr>
            <p:cNvSpPr/>
            <p:nvPr/>
          </p:nvSpPr>
          <p:spPr>
            <a:xfrm rot="2700000">
              <a:off x="1089507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C1A0293A-61AB-498F-82D7-9E412D08B068}"/>
                </a:ext>
              </a:extLst>
            </p:cNvPr>
            <p:cNvSpPr/>
            <p:nvPr/>
          </p:nvSpPr>
          <p:spPr>
            <a:xfrm rot="10800000">
              <a:off x="1031836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CB8032AC-458F-4F48-BA3C-C13B0F57919F}"/>
                </a:ext>
              </a:extLst>
            </p:cNvPr>
            <p:cNvSpPr/>
            <p:nvPr/>
          </p:nvSpPr>
          <p:spPr>
            <a:xfrm rot="10800000">
              <a:off x="10134054" y="381222"/>
              <a:ext cx="544496" cy="54449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CAE2E565-A9C5-4946-9768-81039DDD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fld id="{CC067FD3-2226-4B72-87D7-010C6F2A8C3B}" type="datetime3">
              <a:rPr lang="en-US" smtClean="0"/>
              <a:t>6 February 2023</a:t>
            </a:fld>
            <a:endParaRPr lang="en-US" dirty="0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F6BD62A-8CCF-46F6-87F7-FCCDDA65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The Rules and System Tests of ChessTutor</a:t>
            </a:r>
            <a:endParaRPr lang="en-US" dirty="0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B6E5353-4510-49A8-9DF3-C3BD16C5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017C2-1A42-4672-97A5-440ECADBAD7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3401" y="2105024"/>
            <a:ext cx="11125200" cy="40100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066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8570F-A431-4A08-BD1C-2892EF090474}" type="datetime3">
              <a:rPr lang="en-US" smtClean="0"/>
              <a:t>6 February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Rules and System Tests of ChessTutor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25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6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7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8" name="Oval 27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9" name="Oval 28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30" name="Oval 29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" name="Picture Placeholder 18" descr="Close Up of a chess board">
            <a:extLst>
              <a:ext uri="{FF2B5EF4-FFF2-40B4-BE49-F238E27FC236}">
                <a16:creationId xmlns:a16="http://schemas.microsoft.com/office/drawing/2014/main" id="{39881573-7C25-4F17-A03E-E8E1E0E8860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2F6F869-F143-4607-BEE5-AA6FEB71E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9996" y="152400"/>
            <a:ext cx="1942299" cy="1746255"/>
            <a:chOff x="559425" y="995030"/>
            <a:chExt cx="1942299" cy="1746255"/>
          </a:xfrm>
        </p:grpSpPr>
        <p:sp useBgFill="1">
          <p:nvSpPr>
            <p:cNvPr id="35" name="Graphic 10">
              <a:extLst>
                <a:ext uri="{FF2B5EF4-FFF2-40B4-BE49-F238E27FC236}">
                  <a16:creationId xmlns:a16="http://schemas.microsoft.com/office/drawing/2014/main" id="{C75470B2-BBA7-4280-A6F6-FAE9E9F1C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559425" y="99503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36" name="Oval 35">
              <a:extLst>
                <a:ext uri="{FF2B5EF4-FFF2-40B4-BE49-F238E27FC236}">
                  <a16:creationId xmlns:a16="http://schemas.microsoft.com/office/drawing/2014/main" id="{9A54C6CC-DDAA-4A39-ADF6-3C8475C59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286000" y="1378534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37" name="Oval 36">
              <a:extLst>
                <a:ext uri="{FF2B5EF4-FFF2-40B4-BE49-F238E27FC236}">
                  <a16:creationId xmlns:a16="http://schemas.microsoft.com/office/drawing/2014/main" id="{0CB44DA0-4772-4F1E-982F-12BAC7C58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66629" y="2406900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7C02446-FDEC-4634-8936-6FBB0F9FD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3125636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606FF93-30AD-4496-9EB4-A16588DB9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2383"/>
            <a:ext cx="9144000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Rules of Chess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380F03BD-5CC3-47DD-B082-722AE47BF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78782"/>
            <a:ext cx="9144000" cy="69788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abd15 – Abdullah</a:t>
            </a:r>
          </a:p>
          <a:p>
            <a:pPr algn="ctr"/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mib60 - Micah </a:t>
            </a:r>
          </a:p>
          <a:p>
            <a:pPr algn="ctr"/>
            <a:endParaRPr lang="en-US" sz="17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4937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34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54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55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56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57" name="Oval 38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8" name="Oval 39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9" name="Oval 40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60" name="Rectangle 42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44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698EC-DDEC-EF99-7540-A1F1ABED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9317" y="719605"/>
            <a:ext cx="5253476" cy="26070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 King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878A2E42-0F99-A4F1-B9FA-BD43030C721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906" r="-64"/>
          <a:stretch/>
        </p:blipFill>
        <p:spPr>
          <a:xfrm>
            <a:off x="660973" y="724990"/>
            <a:ext cx="5435027" cy="5450043"/>
          </a:xfrm>
          <a:prstGeom prst="rect">
            <a:avLst/>
          </a:prstGeom>
        </p:spPr>
      </p:pic>
      <p:grpSp>
        <p:nvGrpSpPr>
          <p:cNvPr id="62" name="Group 46">
            <a:extLst>
              <a:ext uri="{FF2B5EF4-FFF2-40B4-BE49-F238E27FC236}">
                <a16:creationId xmlns:a16="http://schemas.microsoft.com/office/drawing/2014/main" id="{CFFF7460-A026-41FE-A687-6B4C4CCC0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87001" y="191574"/>
            <a:ext cx="1831110" cy="1762342"/>
            <a:chOff x="10287001" y="191574"/>
            <a:chExt cx="1831110" cy="1762342"/>
          </a:xfrm>
        </p:grpSpPr>
        <p:sp useBgFill="1">
          <p:nvSpPr>
            <p:cNvPr id="63" name="Graphic 10">
              <a:extLst>
                <a:ext uri="{FF2B5EF4-FFF2-40B4-BE49-F238E27FC236}">
                  <a16:creationId xmlns:a16="http://schemas.microsoft.com/office/drawing/2014/main" id="{6A1169BD-112E-43BB-8D48-FDBDAAE29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H="1">
              <a:off x="10943942" y="191574"/>
              <a:ext cx="1174169" cy="117416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64" name="Oval 48">
              <a:extLst>
                <a:ext uri="{FF2B5EF4-FFF2-40B4-BE49-F238E27FC236}">
                  <a16:creationId xmlns:a16="http://schemas.microsoft.com/office/drawing/2014/main" id="{87B8976F-6C52-452B-9DCF-5E38EBC09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10287001" y="729383"/>
              <a:ext cx="260890" cy="18501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65" name="Oval 49">
              <a:extLst>
                <a:ext uri="{FF2B5EF4-FFF2-40B4-BE49-F238E27FC236}">
                  <a16:creationId xmlns:a16="http://schemas.microsoft.com/office/drawing/2014/main" id="{2C8BD7C6-BB77-4E39-810E-7202C07CF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11125200" y="1665988"/>
              <a:ext cx="287928" cy="287928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73F0-A907-F90D-9F43-754DE037CE6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81075" y="3527700"/>
            <a:ext cx="5277522" cy="27731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</a:pPr>
            <a:r>
              <a:rPr lang="en-US" dirty="0"/>
              <a:t>Moves 1 in any direction</a:t>
            </a:r>
          </a:p>
          <a:p>
            <a:pPr indent="-228600">
              <a:lnSpc>
                <a:spcPct val="90000"/>
              </a:lnSpc>
            </a:pPr>
            <a:r>
              <a:rPr lang="en-US" dirty="0"/>
              <a:t>Cannot move into check</a:t>
            </a:r>
          </a:p>
          <a:p>
            <a:pPr indent="-228600">
              <a:lnSpc>
                <a:spcPct val="90000"/>
              </a:lnSpc>
            </a:pPr>
            <a:r>
              <a:rPr lang="en-US" dirty="0"/>
              <a:t>Captures 1 space in any direction </a:t>
            </a:r>
          </a:p>
          <a:p>
            <a:pPr indent="-228600">
              <a:lnSpc>
                <a:spcPct val="90000"/>
              </a:lnSpc>
            </a:pPr>
            <a:r>
              <a:rPr lang="en-US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93CFC-E338-B4E4-CC1A-064BA15F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467C243-30C3-49B8-81DC-9D3DADF3B094}" type="datetime3">
              <a:rPr lang="en-US" smtClean="0"/>
              <a:pPr>
                <a:spcAft>
                  <a:spcPts val="600"/>
                </a:spcAft>
              </a:pPr>
              <a:t>6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1EC7C-84CF-2EB0-FC1F-57A35873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The Rules and System Tests of ChessTutor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8C45E-FC30-C15C-1DF7-A8E18D73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A5D71E-5CDF-4C93-8A75-5B916FDC5BEA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4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32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33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34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35" name="Oval 34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36" name="Oval 35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37" name="Oval 36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Close up of chess pieces">
            <a:extLst>
              <a:ext uri="{FF2B5EF4-FFF2-40B4-BE49-F238E27FC236}">
                <a16:creationId xmlns:a16="http://schemas.microsoft.com/office/drawing/2014/main" id="{02CB9E76-CF38-0429-284B-168AC58C4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9ECC79D-12AA-4AB2-AA58-D0472E094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F2056-F0E9-5711-6C96-319B46AA9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410" y="728905"/>
            <a:ext cx="4567990" cy="31842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Special rules of chess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AE7D8-425E-3E63-AFFC-86FA5EE92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410" y="4072044"/>
            <a:ext cx="4567990" cy="149537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F6F869-F143-4607-BEE5-AA6FEB71E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77400" y="254882"/>
            <a:ext cx="1942299" cy="2505141"/>
            <a:chOff x="559425" y="344186"/>
            <a:chExt cx="1942299" cy="2505141"/>
          </a:xfrm>
        </p:grpSpPr>
        <p:sp useBgFill="1">
          <p:nvSpPr>
            <p:cNvPr id="44" name="Graphic 10">
              <a:extLst>
                <a:ext uri="{FF2B5EF4-FFF2-40B4-BE49-F238E27FC236}">
                  <a16:creationId xmlns:a16="http://schemas.microsoft.com/office/drawing/2014/main" id="{C75470B2-BBA7-4280-A6F6-FAE9E9F1C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559425" y="99503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45" name="Oval 44">
              <a:extLst>
                <a:ext uri="{FF2B5EF4-FFF2-40B4-BE49-F238E27FC236}">
                  <a16:creationId xmlns:a16="http://schemas.microsoft.com/office/drawing/2014/main" id="{9A54C6CC-DDAA-4A39-ADF6-3C8475C59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286000" y="1378534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46" name="Oval 45">
              <a:extLst>
                <a:ext uri="{FF2B5EF4-FFF2-40B4-BE49-F238E27FC236}">
                  <a16:creationId xmlns:a16="http://schemas.microsoft.com/office/drawing/2014/main" id="{714358CC-CF77-4F38-89E2-D6A3ABD0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10155" y="3441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47" name="Oval 46">
              <a:extLst>
                <a:ext uri="{FF2B5EF4-FFF2-40B4-BE49-F238E27FC236}">
                  <a16:creationId xmlns:a16="http://schemas.microsoft.com/office/drawing/2014/main" id="{0CB44DA0-4772-4F1E-982F-12BAC7C58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838200" y="2514942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1907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5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7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8" name="Oval 17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9" name="Oval 18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E1711-B572-F341-860A-10CCDF02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38599"/>
            <a:ext cx="5273648" cy="22354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Pawn Promotions</a:t>
            </a:r>
          </a:p>
        </p:txBody>
      </p:sp>
      <p:pic>
        <p:nvPicPr>
          <p:cNvPr id="9" name="Picture Placeholder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D84D805-820C-53EA-E5C4-EEACEC5966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7245" r="1088"/>
          <a:stretch/>
        </p:blipFill>
        <p:spPr>
          <a:xfrm>
            <a:off x="543119" y="521542"/>
            <a:ext cx="11105762" cy="3297722"/>
          </a:xfrm>
          <a:prstGeom prst="rect">
            <a:avLst/>
          </a:prstGeom>
        </p:spPr>
      </p:pic>
      <p:sp useBgFill="1">
        <p:nvSpPr>
          <p:cNvPr id="26" name="Oval 25">
            <a:extLst>
              <a:ext uri="{FF2B5EF4-FFF2-40B4-BE49-F238E27FC236}">
                <a16:creationId xmlns:a16="http://schemas.microsoft.com/office/drawing/2014/main" id="{65C83237-C1FB-420E-8995-1E6881393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5508" y="881137"/>
            <a:ext cx="355222" cy="355222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8" name="Graphic 10">
            <a:extLst>
              <a:ext uri="{FF2B5EF4-FFF2-40B4-BE49-F238E27FC236}">
                <a16:creationId xmlns:a16="http://schemas.microsoft.com/office/drawing/2014/main" id="{4BCD9D1F-84E2-4A60-A132-DFA8429F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11452" y="692724"/>
            <a:ext cx="696112" cy="732049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30" name="Oval 29">
            <a:extLst>
              <a:ext uri="{FF2B5EF4-FFF2-40B4-BE49-F238E27FC236}">
                <a16:creationId xmlns:a16="http://schemas.microsoft.com/office/drawing/2014/main" id="{70B05BFF-06FA-4C5E-AAAD-4D93B51F7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817521" y="1698704"/>
            <a:ext cx="261660" cy="261660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611F3-30AB-3E1F-85D9-74DD6EA71E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4852" y="4038599"/>
            <a:ext cx="5484030" cy="22354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</a:pPr>
            <a:r>
              <a:rPr lang="en-US" sz="1000" dirty="0"/>
              <a:t>Pawns have a special perk when they reach enemies back rank they get a promotion</a:t>
            </a:r>
          </a:p>
          <a:p>
            <a:pPr indent="-228600">
              <a:lnSpc>
                <a:spcPct val="90000"/>
              </a:lnSpc>
            </a:pPr>
            <a:r>
              <a:rPr lang="en-US" sz="1000" dirty="0"/>
              <a:t>Pawns can promote to a: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Rook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Queen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Bishop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Knight</a:t>
            </a:r>
          </a:p>
          <a:p>
            <a:pPr indent="-228600">
              <a:lnSpc>
                <a:spcPct val="90000"/>
              </a:lnSpc>
            </a:pPr>
            <a:r>
              <a:rPr lang="en-US" sz="1000" dirty="0"/>
              <a:t>Pawns cannot Promote to a king</a:t>
            </a:r>
          </a:p>
          <a:p>
            <a:pPr indent="-228600">
              <a:lnSpc>
                <a:spcPct val="90000"/>
              </a:lnSpc>
            </a:pPr>
            <a:r>
              <a:rPr lang="en-US" sz="1000" dirty="0"/>
              <a:t>Pawns can promote by capturing a piece on the back rank </a:t>
            </a:r>
          </a:p>
          <a:p>
            <a:pPr indent="-228600">
              <a:lnSpc>
                <a:spcPct val="90000"/>
              </a:lnSpc>
            </a:pPr>
            <a:endParaRPr lang="en-US" sz="10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9C004-8AF1-2441-6E3C-F1B11CCE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3B877BC-2197-42FD-8B43-D079BB730506}" type="datetime3">
              <a:rPr lang="en-US" smtClean="0"/>
              <a:pPr>
                <a:spcAft>
                  <a:spcPts val="600"/>
                </a:spcAft>
              </a:pPr>
              <a:t>6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9C2D4-11E7-D721-3942-DACEF870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The Rules and System Tests of ChessTutor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61399-90AF-A9D1-2AE3-15C5CAE6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A5D71E-5CDF-4C93-8A75-5B916FDC5BEA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26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5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7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8" name="Oval 17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9" name="Oval 18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30424-41D1-333E-15B4-54B57C056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38599"/>
            <a:ext cx="5273648" cy="22354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 Passant 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A688EA0-0A83-DBF1-3F68-38145CAB4C8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"/>
          <a:stretch/>
        </p:blipFill>
        <p:spPr>
          <a:xfrm>
            <a:off x="2798311" y="521542"/>
            <a:ext cx="6595378" cy="329772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C3DADED-7815-4306-B3F8-55867BED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39400" y="448962"/>
            <a:ext cx="1495636" cy="1646739"/>
            <a:chOff x="10439400" y="448962"/>
            <a:chExt cx="1495636" cy="1646739"/>
          </a:xfrm>
        </p:grpSpPr>
        <p:sp useBgFill="1">
          <p:nvSpPr>
            <p:cNvPr id="27" name="Graphic 10">
              <a:extLst>
                <a:ext uri="{FF2B5EF4-FFF2-40B4-BE49-F238E27FC236}">
                  <a16:creationId xmlns:a16="http://schemas.microsoft.com/office/drawing/2014/main" id="{4BCD9D1F-84E2-4A60-A132-DFA8429F5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20956" y="508019"/>
              <a:ext cx="696112" cy="73204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8" name="Oval 27">
              <a:extLst>
                <a:ext uri="{FF2B5EF4-FFF2-40B4-BE49-F238E27FC236}">
                  <a16:creationId xmlns:a16="http://schemas.microsoft.com/office/drawing/2014/main" id="{70B05BFF-06FA-4C5E-AAAD-4D93B51F7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029204" y="18340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9" name="Oval 28">
              <a:extLst>
                <a:ext uri="{FF2B5EF4-FFF2-40B4-BE49-F238E27FC236}">
                  <a16:creationId xmlns:a16="http://schemas.microsoft.com/office/drawing/2014/main" id="{65C83237-C1FB-420E-8995-1E6881393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439400" y="448962"/>
              <a:ext cx="425081" cy="42508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95C82-94C3-0394-DB36-D060BDCC654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4852" y="4038599"/>
            <a:ext cx="5484030" cy="22354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</a:pPr>
            <a:r>
              <a:rPr lang="en-US" sz="1000" dirty="0" err="1"/>
              <a:t>En</a:t>
            </a:r>
            <a:r>
              <a:rPr lang="en-US" sz="1000" dirty="0"/>
              <a:t> Passant is French term that when translated means “by the way” or “</a:t>
            </a:r>
            <a:r>
              <a:rPr lang="en-US" sz="1000" dirty="0" err="1"/>
              <a:t>incidentily</a:t>
            </a:r>
            <a:r>
              <a:rPr lang="en-US" sz="1000" dirty="0"/>
              <a:t>”</a:t>
            </a:r>
          </a:p>
          <a:p>
            <a:pPr indent="-228600">
              <a:lnSpc>
                <a:spcPct val="90000"/>
              </a:lnSpc>
            </a:pPr>
            <a:r>
              <a:rPr lang="en-US" sz="1000" dirty="0"/>
              <a:t>The </a:t>
            </a:r>
            <a:r>
              <a:rPr lang="en-US" sz="1000" dirty="0" err="1"/>
              <a:t>En</a:t>
            </a:r>
            <a:r>
              <a:rPr lang="en-US" sz="1000" dirty="0"/>
              <a:t> Passant  rule states that a pawn making a first move of two squares instead of one may nevertheless be immediately captured by an adjacent pawn on the forth rank.</a:t>
            </a:r>
          </a:p>
          <a:p>
            <a:pPr indent="-228600">
              <a:lnSpc>
                <a:spcPct val="90000"/>
              </a:lnSpc>
            </a:pPr>
            <a:r>
              <a:rPr lang="en-US" sz="1000" dirty="0"/>
              <a:t>This was instated around the same time that the double move option for the pawn was as before if a pawn from the starting rank went to the 3</a:t>
            </a:r>
            <a:r>
              <a:rPr lang="en-US" sz="1000" baseline="30000" dirty="0"/>
              <a:t>rd</a:t>
            </a:r>
            <a:r>
              <a:rPr lang="en-US" sz="1000" dirty="0"/>
              <a:t> rank as a pawn could only move 1 place forward a enemy pawn on the 4</a:t>
            </a:r>
            <a:r>
              <a:rPr lang="en-US" sz="1000" baseline="30000" dirty="0"/>
              <a:t>th</a:t>
            </a:r>
            <a:r>
              <a:rPr lang="en-US" sz="1000" dirty="0"/>
              <a:t> rank would have captured it</a:t>
            </a:r>
          </a:p>
          <a:p>
            <a:pPr indent="-228600">
              <a:lnSpc>
                <a:spcPct val="90000"/>
              </a:lnSpc>
            </a:pPr>
            <a:r>
              <a:rPr lang="en-US" sz="1000" dirty="0"/>
              <a:t>It is the only capture in chess which the piece that is capturing does not end up on the same space as the captured piece</a:t>
            </a:r>
          </a:p>
          <a:p>
            <a:pPr indent="-228600">
              <a:lnSpc>
                <a:spcPct val="90000"/>
              </a:lnSpc>
            </a:pPr>
            <a:r>
              <a:rPr lang="en-US" sz="1000" dirty="0" err="1"/>
              <a:t>En</a:t>
            </a:r>
            <a:r>
              <a:rPr lang="en-US" sz="1000" dirty="0"/>
              <a:t> Passant is only allowed right after the pawn has moved if </a:t>
            </a:r>
            <a:r>
              <a:rPr lang="en-US" sz="1000" dirty="0" err="1"/>
              <a:t>En</a:t>
            </a:r>
            <a:r>
              <a:rPr lang="en-US" sz="1000" dirty="0"/>
              <a:t> passant is not taken immediately it no longer is available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B30F7-6AD5-752E-D412-E9F5A7CA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E0C94EC-93C5-41D8-B4E5-07C768919F5D}" type="datetime3">
              <a:rPr lang="en-US" smtClean="0"/>
              <a:pPr>
                <a:spcAft>
                  <a:spcPts val="600"/>
                </a:spcAft>
              </a:pPr>
              <a:t>6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A445E-C03E-4F4F-CC6D-9E5653D7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The Rules and System Tests of ChessTutor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AEBF5-10B5-B71D-E43E-DD53FB91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A5D71E-5CDF-4C93-8A75-5B916FDC5BEA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37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5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7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8" name="Oval 17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9" name="Oval 18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CC4DD-0DB0-A342-A3C8-7B745CDF9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38599"/>
            <a:ext cx="5273648" cy="22354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Castling for the King and Rook</a:t>
            </a:r>
          </a:p>
        </p:txBody>
      </p:sp>
      <p:pic>
        <p:nvPicPr>
          <p:cNvPr id="9" name="Picture Placeholder 8" descr="A picture containing text, grass&#10;&#10;Description automatically generated">
            <a:extLst>
              <a:ext uri="{FF2B5EF4-FFF2-40B4-BE49-F238E27FC236}">
                <a16:creationId xmlns:a16="http://schemas.microsoft.com/office/drawing/2014/main" id="{217B1801-F901-5282-D33C-FCBDB6702F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89" r="-1" b="398"/>
          <a:stretch/>
        </p:blipFill>
        <p:spPr>
          <a:xfrm>
            <a:off x="1732000" y="521541"/>
            <a:ext cx="8727999" cy="3284617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C3DADED-7815-4306-B3F8-55867BED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39400" y="448962"/>
            <a:ext cx="1495636" cy="1646739"/>
            <a:chOff x="10439400" y="448962"/>
            <a:chExt cx="1495636" cy="1646739"/>
          </a:xfrm>
        </p:grpSpPr>
        <p:sp useBgFill="1">
          <p:nvSpPr>
            <p:cNvPr id="27" name="Graphic 10">
              <a:extLst>
                <a:ext uri="{FF2B5EF4-FFF2-40B4-BE49-F238E27FC236}">
                  <a16:creationId xmlns:a16="http://schemas.microsoft.com/office/drawing/2014/main" id="{4BCD9D1F-84E2-4A60-A132-DFA8429F5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20956" y="508019"/>
              <a:ext cx="696112" cy="73204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8" name="Oval 27">
              <a:extLst>
                <a:ext uri="{FF2B5EF4-FFF2-40B4-BE49-F238E27FC236}">
                  <a16:creationId xmlns:a16="http://schemas.microsoft.com/office/drawing/2014/main" id="{70B05BFF-06FA-4C5E-AAAD-4D93B51F7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029204" y="18340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9" name="Oval 28">
              <a:extLst>
                <a:ext uri="{FF2B5EF4-FFF2-40B4-BE49-F238E27FC236}">
                  <a16:creationId xmlns:a16="http://schemas.microsoft.com/office/drawing/2014/main" id="{65C83237-C1FB-420E-8995-1E6881393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439400" y="448962"/>
              <a:ext cx="425081" cy="42508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6D59B-D331-BFB0-5422-A33C1926AE6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4852" y="4038599"/>
            <a:ext cx="5484030" cy="2235493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indent="-228600">
              <a:lnSpc>
                <a:spcPct val="90000"/>
              </a:lnSpc>
            </a:pPr>
            <a:r>
              <a:rPr lang="en-US" sz="1500" dirty="0"/>
              <a:t>If the King and the rook you want to castle with have not moved and there are no pieces between them the king can castle</a:t>
            </a:r>
          </a:p>
          <a:p>
            <a:pPr indent="-228600">
              <a:lnSpc>
                <a:spcPct val="90000"/>
              </a:lnSpc>
            </a:pPr>
            <a:r>
              <a:rPr lang="en-US" sz="1500" dirty="0"/>
              <a:t>Castling entails the king moving 2 places to the left or the right and the corresponding rook on that side moving next to the king on the outside.</a:t>
            </a:r>
          </a:p>
          <a:p>
            <a:pPr indent="-228600">
              <a:lnSpc>
                <a:spcPct val="90000"/>
              </a:lnSpc>
            </a:pPr>
            <a:r>
              <a:rPr lang="en-US" sz="1500" dirty="0"/>
              <a:t>Castling is not permitted when a enemy piece can move in between the rook and the king or the king is in check</a:t>
            </a:r>
          </a:p>
          <a:p>
            <a:pPr indent="-228600">
              <a:lnSpc>
                <a:spcPct val="90000"/>
              </a:lnSpc>
            </a:pPr>
            <a:r>
              <a:rPr lang="en-US" sz="1500" dirty="0"/>
              <a:t>If the king or the rook that you want to castle with has moved Castling rights are cancelled either for that rook or for you if the king has moved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94A11-9DE5-93E1-1523-F30EC3B9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E0C94EC-93C5-41D8-B4E5-07C768919F5D}" type="datetime3">
              <a:rPr lang="en-US" smtClean="0"/>
              <a:pPr>
                <a:spcAft>
                  <a:spcPts val="600"/>
                </a:spcAft>
              </a:pPr>
              <a:t>6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C125-AD83-0A50-BF61-19D6402D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The Rules and System Tests of ChessTutor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D21D7-7738-9820-773F-5056289A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A5D71E-5CDF-4C93-8A75-5B916FDC5BEA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0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32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51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52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53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54" name="Oval 36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5" name="Oval 37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6" name="Oval 38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57" name="Rectangle 40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42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9" name="Group 44">
            <a:extLst>
              <a:ext uri="{FF2B5EF4-FFF2-40B4-BE49-F238E27FC236}">
                <a16:creationId xmlns:a16="http://schemas.microsoft.com/office/drawing/2014/main" id="{32F22277-28F3-4652-A8B9-595FEC038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67696" y="205093"/>
            <a:ext cx="1542002" cy="1464024"/>
            <a:chOff x="10367696" y="205093"/>
            <a:chExt cx="1542002" cy="1464024"/>
          </a:xfrm>
        </p:grpSpPr>
        <p:sp useBgFill="1">
          <p:nvSpPr>
            <p:cNvPr id="60" name="Graphic 10">
              <a:extLst>
                <a:ext uri="{FF2B5EF4-FFF2-40B4-BE49-F238E27FC236}">
                  <a16:creationId xmlns:a16="http://schemas.microsoft.com/office/drawing/2014/main" id="{0624384F-5964-4E36-9BE1-4B11F4F47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367696" y="205093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1" name="Oval 46">
              <a:extLst>
                <a:ext uri="{FF2B5EF4-FFF2-40B4-BE49-F238E27FC236}">
                  <a16:creationId xmlns:a16="http://schemas.microsoft.com/office/drawing/2014/main" id="{E6015858-3324-45CD-B7CC-DC3EBA346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45496" y="1407457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62" name="Oval 47">
              <a:extLst>
                <a:ext uri="{FF2B5EF4-FFF2-40B4-BE49-F238E27FC236}">
                  <a16:creationId xmlns:a16="http://schemas.microsoft.com/office/drawing/2014/main" id="{1CD59C48-CE2E-4CF8-A164-AE15EF367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484617" y="448081"/>
              <a:ext cx="425081" cy="42508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4B3E83B9-222A-4520-83DF-65CC433DA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11238347" cy="12892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17FA55F-C7EA-4BF4-8024-B7D78BD78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003800"/>
            <a:ext cx="6324601" cy="428771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buClr>
                <a:schemeClr val="accent1"/>
              </a:buClr>
            </a:pPr>
            <a:r>
              <a:rPr lang="en-US" sz="1800"/>
              <a:t>Objective of Chess</a:t>
            </a:r>
          </a:p>
          <a:p>
            <a:pPr>
              <a:lnSpc>
                <a:spcPct val="90000"/>
              </a:lnSpc>
              <a:buClr>
                <a:schemeClr val="accent1"/>
              </a:buClr>
            </a:pPr>
            <a:r>
              <a:rPr lang="en-US" sz="1800"/>
              <a:t>Rules of Chess</a:t>
            </a:r>
          </a:p>
          <a:p>
            <a:pPr lvl="1"/>
            <a:r>
              <a:rPr lang="en-US" sz="1800"/>
              <a:t>Rules of pieces</a:t>
            </a:r>
          </a:p>
          <a:p>
            <a:pPr lvl="1"/>
            <a:r>
              <a:rPr lang="en-US" sz="1800"/>
              <a:t>Special Rules</a:t>
            </a:r>
          </a:p>
          <a:p>
            <a:pPr>
              <a:lnSpc>
                <a:spcPct val="90000"/>
              </a:lnSpc>
              <a:buClr>
                <a:schemeClr val="accent1"/>
              </a:buClr>
            </a:pPr>
            <a:r>
              <a:rPr lang="en-US" sz="1800"/>
              <a:t>Probable System tests </a:t>
            </a:r>
          </a:p>
        </p:txBody>
      </p:sp>
      <p:pic>
        <p:nvPicPr>
          <p:cNvPr id="28" name="Picture Placeholder 27" descr="Close Up of a chess board">
            <a:extLst>
              <a:ext uri="{FF2B5EF4-FFF2-40B4-BE49-F238E27FC236}">
                <a16:creationId xmlns:a16="http://schemas.microsoft.com/office/drawing/2014/main" id="{418F3B9B-6683-4DCF-8F6A-173C94E52C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3331" r="35303" b="-5"/>
          <a:stretch/>
        </p:blipFill>
        <p:spPr>
          <a:xfrm>
            <a:off x="7156103" y="2008869"/>
            <a:ext cx="2202067" cy="2117270"/>
          </a:xfrm>
          <a:prstGeom prst="rect">
            <a:avLst/>
          </a:prstGeom>
        </p:spPr>
      </p:pic>
      <p:pic>
        <p:nvPicPr>
          <p:cNvPr id="13" name="Picture Placeholder 12" descr="Cogs brainstorming">
            <a:extLst>
              <a:ext uri="{FF2B5EF4-FFF2-40B4-BE49-F238E27FC236}">
                <a16:creationId xmlns:a16="http://schemas.microsoft.com/office/drawing/2014/main" id="{22858132-76FC-4F1E-BBD7-969497F1A04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28" r="15430" b="1"/>
          <a:stretch/>
        </p:blipFill>
        <p:spPr>
          <a:xfrm>
            <a:off x="9440116" y="2008869"/>
            <a:ext cx="2202067" cy="2117270"/>
          </a:xfrm>
          <a:prstGeom prst="rect">
            <a:avLst/>
          </a:prstGeom>
        </p:spPr>
      </p:pic>
      <p:pic>
        <p:nvPicPr>
          <p:cNvPr id="19" name="Picture Placeholder 18" descr="Close up of grey chess piece casting a shadow">
            <a:extLst>
              <a:ext uri="{FF2B5EF4-FFF2-40B4-BE49-F238E27FC236}">
                <a16:creationId xmlns:a16="http://schemas.microsoft.com/office/drawing/2014/main" id="{4DDD4EE5-D9CF-4433-8027-E8390EC16D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3" b="-3"/>
          <a:stretch/>
        </p:blipFill>
        <p:spPr>
          <a:xfrm>
            <a:off x="7156103" y="4206435"/>
            <a:ext cx="4486081" cy="2117270"/>
          </a:xfrm>
          <a:prstGeom prst="rect">
            <a:avLst/>
          </a:prstGeom>
        </p:spPr>
      </p:pic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FC983FB1-C97B-41D3-9FB3-3965A27A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5653D39-3439-452E-A0B9-E88FC01E551D}" type="datetime3">
              <a:rPr lang="en-US" smtClean="0"/>
              <a:pPr>
                <a:spcAft>
                  <a:spcPts val="600"/>
                </a:spcAft>
              </a:pPr>
              <a:t>6 February 2023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B6B03491-29ED-44F3-91B1-95FE8D2D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The Rules and System Tests of ChessTutor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E8C61C62-3469-4549-83A6-FB9E93FF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A5D71E-5CDF-4C93-8A75-5B916FDC5BEA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1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26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7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8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9" name="Oval 28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30" name="Oval 29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31" name="Oval 30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AF26B4-1569-483F-8223-4C515A87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Placeholder 19" descr="Close Up of a chess board">
            <a:extLst>
              <a:ext uri="{FF2B5EF4-FFF2-40B4-BE49-F238E27FC236}">
                <a16:creationId xmlns:a16="http://schemas.microsoft.com/office/drawing/2014/main" id="{0BB4AD80-C4C9-48DF-AEB9-18EC3A7926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15393" r="-1" b="-1"/>
          <a:stretch/>
        </p:blipFill>
        <p:spPr>
          <a:xfrm>
            <a:off x="-7797" y="10"/>
            <a:ext cx="12188952" cy="6857990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1AC8529D-DF13-4349-856C-DA814518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38" name="Graphic 10">
              <a:extLst>
                <a:ext uri="{FF2B5EF4-FFF2-40B4-BE49-F238E27FC236}">
                  <a16:creationId xmlns:a16="http://schemas.microsoft.com/office/drawing/2014/main" id="{23EB0175-B014-4375-9C83-BA3BC758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39" name="Oval 38">
              <a:extLst>
                <a:ext uri="{FF2B5EF4-FFF2-40B4-BE49-F238E27FC236}">
                  <a16:creationId xmlns:a16="http://schemas.microsoft.com/office/drawing/2014/main" id="{23CA1A51-8DB4-445D-8FE3-498DB75C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40" name="Oval 39">
              <a:extLst>
                <a:ext uri="{FF2B5EF4-FFF2-40B4-BE49-F238E27FC236}">
                  <a16:creationId xmlns:a16="http://schemas.microsoft.com/office/drawing/2014/main" id="{75DDD5AB-14AC-434C-95CC-18B81FAD3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41" name="Oval 40">
              <a:extLst>
                <a:ext uri="{FF2B5EF4-FFF2-40B4-BE49-F238E27FC236}">
                  <a16:creationId xmlns:a16="http://schemas.microsoft.com/office/drawing/2014/main" id="{673FC915-211E-480B-8EC6-9659D9FC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EA80DA9C-57E0-4991-B11A-51E13256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BF00274-58B0-4B5F-A440-AEB4BC1D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6"/>
            <a:ext cx="10531448" cy="22105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 : Objective of Chess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4D1A5DC-1100-480C-87E4-0AFD1C3CED9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992663" y="2948363"/>
            <a:ext cx="8188032" cy="3176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The objective of chess is to checkmate the king.</a:t>
            </a:r>
          </a:p>
          <a:p>
            <a:pPr marL="285750"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The word checkmate means that there is no way for the king to move to a place where he is safe from The enemy pieces on the next turn such that he is captured on the next turn. </a:t>
            </a:r>
          </a:p>
          <a:p>
            <a:pPr marL="285750"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There is a lesser checkmate called check this is called out when the king will be captured on the next turn but the king can </a:t>
            </a:r>
            <a:r>
              <a:rPr lang="en-US" dirty="0" err="1">
                <a:solidFill>
                  <a:srgbClr val="FFFFFF"/>
                </a:solidFill>
              </a:rPr>
              <a:t>escape.if</a:t>
            </a:r>
            <a:r>
              <a:rPr lang="en-US" dirty="0">
                <a:solidFill>
                  <a:srgbClr val="FFFFFF"/>
                </a:solidFill>
              </a:rPr>
              <a:t> he does a specific move.</a:t>
            </a:r>
          </a:p>
          <a:p>
            <a:pPr marL="285750"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This is done by using the pieces together on the board such as the Bishop, Rook, Knight, Pawn, and Queen.</a:t>
            </a:r>
          </a:p>
          <a:p>
            <a:pPr indent="-228600" algn="ctr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16D38BCC-7EC3-40A8-BEB0-9776AA47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8AB70CB-D4ED-4BAB-BDFF-E5C76B0E44D9}" type="datetime3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 February 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1DA6959-13CE-4DC3-99FD-86C2A5F8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The Rules and System Tests of ChessTutor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A6642A3-9BB0-4B52-BD06-47FF8A2F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A5D71E-5CDF-4C93-8A75-5B916FDC5BE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918C23BF-2500-45DF-A596-0FF5E464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474676" y="5428705"/>
            <a:ext cx="425081" cy="425081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6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53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54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55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56" name="Oval 55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7" name="Oval 56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8" name="Oval 57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Battle between pawn and king">
            <a:extLst>
              <a:ext uri="{FF2B5EF4-FFF2-40B4-BE49-F238E27FC236}">
                <a16:creationId xmlns:a16="http://schemas.microsoft.com/office/drawing/2014/main" id="{25AB40B5-ADBB-BA31-F982-285CEF3EA5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E2F6F869-F143-4607-BEE5-AA6FEB71E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9996" y="152400"/>
            <a:ext cx="1942299" cy="1746255"/>
            <a:chOff x="559425" y="995030"/>
            <a:chExt cx="1942299" cy="1746255"/>
          </a:xfrm>
        </p:grpSpPr>
        <p:sp useBgFill="1">
          <p:nvSpPr>
            <p:cNvPr id="63" name="Graphic 10">
              <a:extLst>
                <a:ext uri="{FF2B5EF4-FFF2-40B4-BE49-F238E27FC236}">
                  <a16:creationId xmlns:a16="http://schemas.microsoft.com/office/drawing/2014/main" id="{C75470B2-BBA7-4280-A6F6-FAE9E9F1C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559425" y="99503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4" name="Oval 63">
              <a:extLst>
                <a:ext uri="{FF2B5EF4-FFF2-40B4-BE49-F238E27FC236}">
                  <a16:creationId xmlns:a16="http://schemas.microsoft.com/office/drawing/2014/main" id="{9A54C6CC-DDAA-4A39-ADF6-3C8475C59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286000" y="1378534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5" name="Oval 64">
              <a:extLst>
                <a:ext uri="{FF2B5EF4-FFF2-40B4-BE49-F238E27FC236}">
                  <a16:creationId xmlns:a16="http://schemas.microsoft.com/office/drawing/2014/main" id="{0CB44DA0-4772-4F1E-982F-12BAC7C58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66629" y="2406900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37C02446-FDEC-4634-8936-6FBB0F9FD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3125636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5E61D-60D9-D04A-8DBE-6FD0BAF4B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2383"/>
            <a:ext cx="9144000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Rules of chess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4F095-D484-0536-9102-36AC0E0FF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78782"/>
            <a:ext cx="9144000" cy="69788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85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57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58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59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0" name="Oval 59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61" name="Oval 60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62" name="Oval 61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535CA0C-12DF-4D39-A308-5830770D2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581" y="3841035"/>
            <a:ext cx="832449" cy="1066917"/>
            <a:chOff x="131581" y="3690543"/>
            <a:chExt cx="832449" cy="1066917"/>
          </a:xfrm>
        </p:grpSpPr>
        <p:sp useBgFill="1">
          <p:nvSpPr>
            <p:cNvPr id="69" name="Graphic 10">
              <a:extLst>
                <a:ext uri="{FF2B5EF4-FFF2-40B4-BE49-F238E27FC236}">
                  <a16:creationId xmlns:a16="http://schemas.microsoft.com/office/drawing/2014/main" id="{5F31FA39-8A8C-4BBF-8608-9E2A096FB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49950" y="3672574"/>
              <a:ext cx="696112" cy="73204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70" name="Oval 69">
              <a:extLst>
                <a:ext uri="{FF2B5EF4-FFF2-40B4-BE49-F238E27FC236}">
                  <a16:creationId xmlns:a16="http://schemas.microsoft.com/office/drawing/2014/main" id="{B0ABDD19-5DE8-475F-AD6E-B26461A16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31581" y="4495800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B698EC-DDEC-EF99-7540-A1F1ABED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38599"/>
            <a:ext cx="5273648" cy="22354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 Pawn</a:t>
            </a:r>
          </a:p>
        </p:txBody>
      </p:sp>
      <p:pic>
        <p:nvPicPr>
          <p:cNvPr id="33" name="Picture Placeholder 32" descr="A picture containing grass&#10;&#10;Description automatically generated">
            <a:extLst>
              <a:ext uri="{FF2B5EF4-FFF2-40B4-BE49-F238E27FC236}">
                <a16:creationId xmlns:a16="http://schemas.microsoft.com/office/drawing/2014/main" id="{20A296A8-40F5-46C3-AE48-061BB197594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189" t="1" r="398" b="298"/>
          <a:stretch/>
        </p:blipFill>
        <p:spPr>
          <a:xfrm>
            <a:off x="2860080" y="521542"/>
            <a:ext cx="3312119" cy="3297722"/>
          </a:xfrm>
          <a:prstGeom prst="rect">
            <a:avLst/>
          </a:prstGeom>
        </p:spPr>
      </p:pic>
      <p:pic>
        <p:nvPicPr>
          <p:cNvPr id="35" name="Picture 34" descr="Shape, square&#10;&#10;Description automatically generated">
            <a:extLst>
              <a:ext uri="{FF2B5EF4-FFF2-40B4-BE49-F238E27FC236}">
                <a16:creationId xmlns:a16="http://schemas.microsoft.com/office/drawing/2014/main" id="{DE918E8F-E32A-1C89-7686-3136B2DC01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92"/>
          <a:stretch/>
        </p:blipFill>
        <p:spPr>
          <a:xfrm>
            <a:off x="6324600" y="583908"/>
            <a:ext cx="3280634" cy="323535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73F0-A907-F90D-9F43-754DE037CE6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4851" y="4038599"/>
            <a:ext cx="5654639" cy="22354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</a:pPr>
            <a:r>
              <a:rPr lang="en-US" dirty="0"/>
              <a:t>Moves 1 place forwards </a:t>
            </a:r>
          </a:p>
          <a:p>
            <a:pPr indent="-228600">
              <a:lnSpc>
                <a:spcPct val="90000"/>
              </a:lnSpc>
            </a:pPr>
            <a:r>
              <a:rPr lang="en-US" dirty="0"/>
              <a:t>Can move 2 places on it’s first move</a:t>
            </a:r>
          </a:p>
          <a:p>
            <a:pPr indent="-228600">
              <a:lnSpc>
                <a:spcPct val="90000"/>
              </a:lnSpc>
            </a:pPr>
            <a:r>
              <a:rPr lang="en-US" dirty="0"/>
              <a:t>Cannot move back</a:t>
            </a:r>
          </a:p>
          <a:p>
            <a:pPr indent="-228600">
              <a:lnSpc>
                <a:spcPct val="90000"/>
              </a:lnSpc>
            </a:pPr>
            <a:r>
              <a:rPr lang="en-US" dirty="0"/>
              <a:t>Captures 1 space forward diagonally</a:t>
            </a:r>
          </a:p>
          <a:p>
            <a:pPr indent="-228600">
              <a:lnSpc>
                <a:spcPct val="90000"/>
              </a:lnSpc>
            </a:pPr>
            <a:r>
              <a:rPr lang="en-US" dirty="0"/>
              <a:t>Has Promotions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93CFC-E338-B4E4-CC1A-064BA15F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467C243-30C3-49B8-81DC-9D3DADF3B094}" type="datetime3">
              <a:rPr lang="en-US" smtClean="0"/>
              <a:pPr>
                <a:spcAft>
                  <a:spcPts val="600"/>
                </a:spcAft>
              </a:pPr>
              <a:t>6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1EC7C-84CF-2EB0-FC1F-57A35873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The Rules and System Tests of ChessTutor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8C45E-FC30-C15C-1DF7-A8E18D73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A5D71E-5CDF-4C93-8A75-5B916FDC5BE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66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21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2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3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4" name="Oval 23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5" name="Oval 24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6" name="Oval 25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35CA0C-12DF-4D39-A308-5830770D2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581" y="3841035"/>
            <a:ext cx="832449" cy="1066917"/>
            <a:chOff x="131581" y="3690543"/>
            <a:chExt cx="832449" cy="1066917"/>
          </a:xfrm>
        </p:grpSpPr>
        <p:sp useBgFill="1">
          <p:nvSpPr>
            <p:cNvPr id="33" name="Graphic 10">
              <a:extLst>
                <a:ext uri="{FF2B5EF4-FFF2-40B4-BE49-F238E27FC236}">
                  <a16:creationId xmlns:a16="http://schemas.microsoft.com/office/drawing/2014/main" id="{5F31FA39-8A8C-4BBF-8608-9E2A096FB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49950" y="3672574"/>
              <a:ext cx="696112" cy="73204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34" name="Oval 33">
              <a:extLst>
                <a:ext uri="{FF2B5EF4-FFF2-40B4-BE49-F238E27FC236}">
                  <a16:creationId xmlns:a16="http://schemas.microsoft.com/office/drawing/2014/main" id="{B0ABDD19-5DE8-475F-AD6E-B26461A16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31581" y="4495800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B698EC-DDEC-EF99-7540-A1F1ABED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38599"/>
            <a:ext cx="5273648" cy="22354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Bishop</a:t>
            </a:r>
          </a:p>
        </p:txBody>
      </p:sp>
      <p:pic>
        <p:nvPicPr>
          <p:cNvPr id="15" name="Picture 14" descr="A picture containing text, iPod, electronics&#10;&#10;Description automatically generated">
            <a:extLst>
              <a:ext uri="{FF2B5EF4-FFF2-40B4-BE49-F238E27FC236}">
                <a16:creationId xmlns:a16="http://schemas.microsoft.com/office/drawing/2014/main" id="{4A085168-4CBF-E7FE-343C-9E966456DA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7"/>
          <a:stretch/>
        </p:blipFill>
        <p:spPr>
          <a:xfrm>
            <a:off x="2816826" y="521542"/>
            <a:ext cx="3355374" cy="3297722"/>
          </a:xfrm>
          <a:prstGeom prst="rect">
            <a:avLst/>
          </a:prstGeom>
        </p:spPr>
      </p:pic>
      <p:pic>
        <p:nvPicPr>
          <p:cNvPr id="13" name="Picture Placeholder 12" descr="A picture containing text, iPod, green, electronics&#10;&#10;Description automatically generated">
            <a:extLst>
              <a:ext uri="{FF2B5EF4-FFF2-40B4-BE49-F238E27FC236}">
                <a16:creationId xmlns:a16="http://schemas.microsoft.com/office/drawing/2014/main" id="{303D5C9D-11F7-B01B-B940-674A3A31ABE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154" b="-467"/>
          <a:stretch/>
        </p:blipFill>
        <p:spPr>
          <a:xfrm>
            <a:off x="6324600" y="521542"/>
            <a:ext cx="3287432" cy="32977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73F0-A907-F90D-9F43-754DE037CE6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4851" y="4038599"/>
            <a:ext cx="5654639" cy="22354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</a:pPr>
            <a:r>
              <a:rPr lang="en-US" dirty="0"/>
              <a:t>Only Moves Diagonally for infinity </a:t>
            </a:r>
          </a:p>
          <a:p>
            <a:pPr indent="-228600">
              <a:lnSpc>
                <a:spcPct val="90000"/>
              </a:lnSpc>
            </a:pPr>
            <a:r>
              <a:rPr lang="en-US" dirty="0"/>
              <a:t>Captures Diagonally on its trajectory </a:t>
            </a:r>
          </a:p>
          <a:p>
            <a:pPr indent="-228600">
              <a:lnSpc>
                <a:spcPct val="90000"/>
              </a:lnSpc>
            </a:pPr>
            <a:r>
              <a:rPr lang="en-US" dirty="0"/>
              <a:t>Can move Forwards and Back</a:t>
            </a:r>
          </a:p>
          <a:p>
            <a:pPr indent="-228600">
              <a:lnSpc>
                <a:spcPct val="90000"/>
              </a:lnSpc>
            </a:pPr>
            <a:r>
              <a:rPr lang="en-US" dirty="0"/>
              <a:t>Have 2 of them one on the Dark Squares and one on the Light Squares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93CFC-E338-B4E4-CC1A-064BA15F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467C243-30C3-49B8-81DC-9D3DADF3B094}" type="datetime3">
              <a:rPr lang="en-US" smtClean="0"/>
              <a:pPr>
                <a:spcAft>
                  <a:spcPts val="600"/>
                </a:spcAft>
              </a:pPr>
              <a:t>6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1EC7C-84CF-2EB0-FC1F-57A35873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The Rules and System Tests of ChessTutor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8C45E-FC30-C15C-1DF7-A8E18D73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A5D71E-5CDF-4C93-8A75-5B916FDC5BE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7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22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3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4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5" name="Oval 24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6" name="Oval 25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7" name="Oval 26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4" y="-38771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B066A89-BA08-409E-BF1D-71D6C39A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23084" y="191574"/>
            <a:ext cx="1895027" cy="1762342"/>
            <a:chOff x="10223084" y="191574"/>
            <a:chExt cx="1895027" cy="1762342"/>
          </a:xfrm>
        </p:grpSpPr>
        <p:sp useBgFill="1">
          <p:nvSpPr>
            <p:cNvPr id="34" name="Graphic 10">
              <a:extLst>
                <a:ext uri="{FF2B5EF4-FFF2-40B4-BE49-F238E27FC236}">
                  <a16:creationId xmlns:a16="http://schemas.microsoft.com/office/drawing/2014/main" id="{A09BB2E8-0252-4F38-A13E-B929AFA12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H="1">
              <a:off x="10943942" y="191574"/>
              <a:ext cx="1174169" cy="117416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35" name="Oval 34">
              <a:extLst>
                <a:ext uri="{FF2B5EF4-FFF2-40B4-BE49-F238E27FC236}">
                  <a16:creationId xmlns:a16="http://schemas.microsoft.com/office/drawing/2014/main" id="{A0D3C392-71B4-457F-AA1D-9B225D99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10223084" y="627530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36" name="Oval 35">
              <a:extLst>
                <a:ext uri="{FF2B5EF4-FFF2-40B4-BE49-F238E27FC236}">
                  <a16:creationId xmlns:a16="http://schemas.microsoft.com/office/drawing/2014/main" id="{1824CB17-7DEC-473F-BD6E-A578E6D2E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11125200" y="1665988"/>
              <a:ext cx="287928" cy="287928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B698EC-DDEC-EF99-7540-A1F1ABED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9317" y="719605"/>
            <a:ext cx="5253476" cy="26070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Rook</a:t>
            </a:r>
          </a:p>
        </p:txBody>
      </p:sp>
      <p:pic>
        <p:nvPicPr>
          <p:cNvPr id="16" name="Picture 15" descr="A picture containing grass, green&#10;&#10;Description automatically generated">
            <a:extLst>
              <a:ext uri="{FF2B5EF4-FFF2-40B4-BE49-F238E27FC236}">
                <a16:creationId xmlns:a16="http://schemas.microsoft.com/office/drawing/2014/main" id="{56DE488F-0005-EEC8-1565-57CA2F942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52" y="618957"/>
            <a:ext cx="5416348" cy="2708174"/>
          </a:xfrm>
          <a:prstGeom prst="rect">
            <a:avLst/>
          </a:prstGeom>
        </p:spPr>
      </p:pic>
      <p:pic>
        <p:nvPicPr>
          <p:cNvPr id="14" name="Picture Placeholder 13" descr="Shape, square&#10;&#10;Description automatically generated">
            <a:extLst>
              <a:ext uri="{FF2B5EF4-FFF2-40B4-BE49-F238E27FC236}">
                <a16:creationId xmlns:a16="http://schemas.microsoft.com/office/drawing/2014/main" id="{D9B0FDCE-8F2E-E2F7-8214-63902950869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-1" r="1064" b="1167"/>
          <a:stretch/>
        </p:blipFill>
        <p:spPr>
          <a:xfrm>
            <a:off x="1988764" y="3526737"/>
            <a:ext cx="2798123" cy="27952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73F0-A907-F90D-9F43-754DE037CE6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81075" y="3527700"/>
            <a:ext cx="5277522" cy="27731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</a:pPr>
            <a:r>
              <a:rPr lang="en-US" dirty="0"/>
              <a:t>Moves in a straight line infinitely </a:t>
            </a:r>
          </a:p>
          <a:p>
            <a:pPr indent="-228600">
              <a:lnSpc>
                <a:spcPct val="90000"/>
              </a:lnSpc>
            </a:pPr>
            <a:r>
              <a:rPr lang="en-US" dirty="0"/>
              <a:t>Captures on its trajectory </a:t>
            </a:r>
          </a:p>
          <a:p>
            <a:pPr indent="-228600">
              <a:lnSpc>
                <a:spcPct val="90000"/>
              </a:lnSpc>
            </a:pPr>
            <a:r>
              <a:rPr lang="en-US" dirty="0"/>
              <a:t>Can move back, Front, Left, and Right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93CFC-E338-B4E4-CC1A-064BA15F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467C243-30C3-49B8-81DC-9D3DADF3B094}" type="datetime3">
              <a:rPr lang="en-US" smtClean="0"/>
              <a:pPr>
                <a:spcAft>
                  <a:spcPts val="600"/>
                </a:spcAft>
              </a:pPr>
              <a:t>6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1EC7C-84CF-2EB0-FC1F-57A35873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The Rules and System Tests of ChessTutor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8C45E-FC30-C15C-1DF7-A8E18D73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A5D71E-5CDF-4C93-8A75-5B916FDC5BEA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3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50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70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71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72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73" name="Oval 54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74" name="Oval 55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75" name="Oval 56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76" name="Rectangle 5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60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698EC-DDEC-EF99-7540-A1F1ABED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9317" y="719605"/>
            <a:ext cx="5253476" cy="26070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 Knight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Picture Placeholder 11" descr="Shape, background pattern, square&#10;&#10;Description automatically generated">
            <a:extLst>
              <a:ext uri="{FF2B5EF4-FFF2-40B4-BE49-F238E27FC236}">
                <a16:creationId xmlns:a16="http://schemas.microsoft.com/office/drawing/2014/main" id="{0F45D604-7F45-3AEF-1DBE-9E3D99E443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-1334" b="602"/>
          <a:stretch/>
        </p:blipFill>
        <p:spPr>
          <a:xfrm>
            <a:off x="660973" y="695426"/>
            <a:ext cx="5435027" cy="5509171"/>
          </a:xfrm>
          <a:prstGeom prst="rect">
            <a:avLst/>
          </a:prstGeom>
        </p:spPr>
      </p:pic>
      <p:grpSp>
        <p:nvGrpSpPr>
          <p:cNvPr id="78" name="Group 62">
            <a:extLst>
              <a:ext uri="{FF2B5EF4-FFF2-40B4-BE49-F238E27FC236}">
                <a16:creationId xmlns:a16="http://schemas.microsoft.com/office/drawing/2014/main" id="{CFFF7460-A026-41FE-A687-6B4C4CCC0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87001" y="191574"/>
            <a:ext cx="1831110" cy="1762342"/>
            <a:chOff x="10287001" y="191574"/>
            <a:chExt cx="1831110" cy="1762342"/>
          </a:xfrm>
        </p:grpSpPr>
        <p:sp useBgFill="1">
          <p:nvSpPr>
            <p:cNvPr id="79" name="Graphic 10">
              <a:extLst>
                <a:ext uri="{FF2B5EF4-FFF2-40B4-BE49-F238E27FC236}">
                  <a16:creationId xmlns:a16="http://schemas.microsoft.com/office/drawing/2014/main" id="{6A1169BD-112E-43BB-8D48-FDBDAAE29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H="1">
              <a:off x="10943942" y="191574"/>
              <a:ext cx="1174169" cy="117416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80" name="Oval 64">
              <a:extLst>
                <a:ext uri="{FF2B5EF4-FFF2-40B4-BE49-F238E27FC236}">
                  <a16:creationId xmlns:a16="http://schemas.microsoft.com/office/drawing/2014/main" id="{87B8976F-6C52-452B-9DCF-5E38EBC09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10287001" y="729383"/>
              <a:ext cx="260890" cy="18501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81" name="Oval 65">
              <a:extLst>
                <a:ext uri="{FF2B5EF4-FFF2-40B4-BE49-F238E27FC236}">
                  <a16:creationId xmlns:a16="http://schemas.microsoft.com/office/drawing/2014/main" id="{2C8BD7C6-BB77-4E39-810E-7202C07CF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11125200" y="1665988"/>
              <a:ext cx="287928" cy="287928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73F0-A907-F90D-9F43-754DE037CE6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81075" y="3527700"/>
            <a:ext cx="5277522" cy="27731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</a:pPr>
            <a:r>
              <a:rPr lang="en-US" dirty="0"/>
              <a:t>Moves in a L shape radially </a:t>
            </a:r>
          </a:p>
          <a:p>
            <a:pPr indent="-228600">
              <a:lnSpc>
                <a:spcPct val="90000"/>
              </a:lnSpc>
            </a:pPr>
            <a:r>
              <a:rPr lang="en-US" dirty="0"/>
              <a:t>Captures by landing on the piece at the tip of the L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93CFC-E338-B4E4-CC1A-064BA15F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467C243-30C3-49B8-81DC-9D3DADF3B094}" type="datetime3">
              <a:rPr lang="en-US" smtClean="0"/>
              <a:pPr>
                <a:spcAft>
                  <a:spcPts val="600"/>
                </a:spcAft>
              </a:pPr>
              <a:t>6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1EC7C-84CF-2EB0-FC1F-57A35873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The Rules and System Tests of ChessTutor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8C45E-FC30-C15C-1DF7-A8E18D73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A5D71E-5CDF-4C93-8A75-5B916FDC5BE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F66CAEB-EFAA-8FDE-FD13-2222125B566A}"/>
                  </a:ext>
                </a:extLst>
              </p14:cNvPr>
              <p14:cNvContentPartPr/>
              <p14:nvPr/>
            </p14:nvContentPartPr>
            <p14:xfrm>
              <a:off x="11791695" y="2343135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F66CAEB-EFAA-8FDE-FD13-2222125B56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82695" y="233413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7FA7BAD-55DB-C182-BB00-45D9C52948A6}"/>
                  </a:ext>
                </a:extLst>
              </p14:cNvPr>
              <p14:cNvContentPartPr/>
              <p14:nvPr/>
            </p14:nvContentPartPr>
            <p14:xfrm>
              <a:off x="11677575" y="3219375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FA7BAD-55DB-C182-BB00-45D9C52948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68575" y="321037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DFA81E1-72A6-90FB-053B-4AE11876B3FA}"/>
                  </a:ext>
                </a:extLst>
              </p14:cNvPr>
              <p14:cNvContentPartPr/>
              <p14:nvPr/>
            </p14:nvContentPartPr>
            <p14:xfrm>
              <a:off x="12639675" y="1104735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DFA81E1-72A6-90FB-053B-4AE11876B3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30675" y="109573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15F7FE9-DD7E-17A3-CAF8-85B7E84E79E4}"/>
                  </a:ext>
                </a:extLst>
              </p14:cNvPr>
              <p14:cNvContentPartPr/>
              <p14:nvPr/>
            </p14:nvContentPartPr>
            <p14:xfrm>
              <a:off x="12887355" y="1209495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15F7FE9-DD7E-17A3-CAF8-85B7E84E79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78355" y="120049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275BF48-B020-D2BD-D248-742DEEE89512}"/>
                  </a:ext>
                </a:extLst>
              </p14:cNvPr>
              <p14:cNvContentPartPr/>
              <p14:nvPr/>
            </p14:nvContentPartPr>
            <p14:xfrm>
              <a:off x="12620595" y="2257455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275BF48-B020-D2BD-D248-742DEEE895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11595" y="224845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805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B17503-A320-4347-8684-B4ABF4CC8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3822" y="191574"/>
            <a:ext cx="11714289" cy="5607349"/>
            <a:chOff x="403822" y="191574"/>
            <a:chExt cx="11714289" cy="5607349"/>
          </a:xfrm>
        </p:grpSpPr>
        <p:sp useBgFill="1">
          <p:nvSpPr>
            <p:cNvPr id="30" name="Graphic 10">
              <a:extLst>
                <a:ext uri="{FF2B5EF4-FFF2-40B4-BE49-F238E27FC236}">
                  <a16:creationId xmlns:a16="http://schemas.microsoft.com/office/drawing/2014/main" id="{6A1169BD-112E-43BB-8D48-FDBDAAE29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H="1">
              <a:off x="10943942" y="191574"/>
              <a:ext cx="1174169" cy="117416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31" name="Oval 30">
              <a:extLst>
                <a:ext uri="{FF2B5EF4-FFF2-40B4-BE49-F238E27FC236}">
                  <a16:creationId xmlns:a16="http://schemas.microsoft.com/office/drawing/2014/main" id="{87B8976F-6C52-452B-9DCF-5E38EBC09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10223084" y="627530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32" name="Oval 31">
              <a:extLst>
                <a:ext uri="{FF2B5EF4-FFF2-40B4-BE49-F238E27FC236}">
                  <a16:creationId xmlns:a16="http://schemas.microsoft.com/office/drawing/2014/main" id="{EC429FA5-672C-4A76-9769-EAB81DCEE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403822" y="5410200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33" name="Oval 32">
              <a:extLst>
                <a:ext uri="{FF2B5EF4-FFF2-40B4-BE49-F238E27FC236}">
                  <a16:creationId xmlns:a16="http://schemas.microsoft.com/office/drawing/2014/main" id="{2C8BD7C6-BB77-4E39-810E-7202C07CF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11125200" y="1665988"/>
              <a:ext cx="287928" cy="287928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B698EC-DDEC-EF99-7540-A1F1ABED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9317" y="719605"/>
            <a:ext cx="5253476" cy="26070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Queen</a:t>
            </a:r>
          </a:p>
        </p:txBody>
      </p:sp>
      <p:pic>
        <p:nvPicPr>
          <p:cNvPr id="12" name="Picture Placeholder 11" descr="Shape, background pattern&#10;&#10;Description automatically generated">
            <a:extLst>
              <a:ext uri="{FF2B5EF4-FFF2-40B4-BE49-F238E27FC236}">
                <a16:creationId xmlns:a16="http://schemas.microsoft.com/office/drawing/2014/main" id="{9391CF8E-26B6-DD72-4021-168EE577B56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704" r="2961" b="4"/>
          <a:stretch/>
        </p:blipFill>
        <p:spPr>
          <a:xfrm>
            <a:off x="660973" y="575423"/>
            <a:ext cx="5435027" cy="57491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73F0-A907-F90D-9F43-754DE037CE6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81075" y="3527700"/>
            <a:ext cx="5277522" cy="27731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</a:pPr>
            <a:r>
              <a:rPr lang="en-US" dirty="0"/>
              <a:t>Acts as a combination of the Bishop and the rook</a:t>
            </a:r>
          </a:p>
          <a:p>
            <a:pPr indent="-228600">
              <a:lnSpc>
                <a:spcPct val="90000"/>
              </a:lnSpc>
            </a:pPr>
            <a:r>
              <a:rPr lang="en-US" dirty="0"/>
              <a:t>Captures in its trajectory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93CFC-E338-B4E4-CC1A-064BA15F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467C243-30C3-49B8-81DC-9D3DADF3B094}" type="datetime3">
              <a:rPr lang="en-US" smtClean="0"/>
              <a:pPr>
                <a:spcAft>
                  <a:spcPts val="600"/>
                </a:spcAft>
              </a:pPr>
              <a:t>6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1EC7C-84CF-2EB0-FC1F-57A35873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The Rules and System Tests of ChessTutor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8C45E-FC30-C15C-1DF7-A8E18D73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A5D71E-5CDF-4C93-8A75-5B916FDC5BEA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61718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E232BF-B213-4F24-BBD3-1528B29F12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275531-F059-4661-BC99-5916D63128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6806A6F-3B78-4957-BAA5-95F2FE58D1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 design</Template>
  <TotalTime>550</TotalTime>
  <Words>687</Words>
  <Application>Microsoft Office PowerPoint</Application>
  <PresentationFormat>Widescreen</PresentationFormat>
  <Paragraphs>99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Aller</vt:lpstr>
      <vt:lpstr>Arial</vt:lpstr>
      <vt:lpstr>Calibri</vt:lpstr>
      <vt:lpstr>Courier New</vt:lpstr>
      <vt:lpstr>Open sans</vt:lpstr>
      <vt:lpstr>Segoe UI</vt:lpstr>
      <vt:lpstr>MinimalXOVTI</vt:lpstr>
      <vt:lpstr>The Rules of Chess</vt:lpstr>
      <vt:lpstr>Agenda</vt:lpstr>
      <vt:lpstr>Introduction : Objective of Chess </vt:lpstr>
      <vt:lpstr>Rules of chess</vt:lpstr>
      <vt:lpstr>The  Pawn</vt:lpstr>
      <vt:lpstr>The Bishop</vt:lpstr>
      <vt:lpstr>The Rook</vt:lpstr>
      <vt:lpstr>The  Knight</vt:lpstr>
      <vt:lpstr>The Queen</vt:lpstr>
      <vt:lpstr>The  King</vt:lpstr>
      <vt:lpstr>Special rules of chess </vt:lpstr>
      <vt:lpstr>Pawn Promotions</vt:lpstr>
      <vt:lpstr>En Passant </vt:lpstr>
      <vt:lpstr>Castling for the King and Rook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Rules and System Tests of ChessTutor</dc:title>
  <dc:creator>Abdullah Durrani</dc:creator>
  <cp:lastModifiedBy>Abdullah Durrani</cp:lastModifiedBy>
  <cp:revision>2</cp:revision>
  <dcterms:created xsi:type="dcterms:W3CDTF">2023-02-04T12:15:12Z</dcterms:created>
  <dcterms:modified xsi:type="dcterms:W3CDTF">2023-02-06T13:43:31Z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