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7" r:id="rId6"/>
    <p:sldId id="287" r:id="rId7"/>
    <p:sldId id="268" r:id="rId8"/>
    <p:sldId id="269" r:id="rId9"/>
    <p:sldId id="291" r:id="rId10"/>
    <p:sldId id="292" r:id="rId11"/>
    <p:sldId id="286" r:id="rId12"/>
    <p:sldId id="280" r:id="rId13"/>
    <p:sldId id="290" r:id="rId14"/>
    <p:sldId id="281" r:id="rId15"/>
    <p:sldId id="283" r:id="rId16"/>
    <p:sldId id="282" r:id="rId17"/>
    <p:sldId id="288" r:id="rId18"/>
    <p:sldId id="274" r:id="rId19"/>
    <p:sldId id="270" r:id="rId20"/>
    <p:sldId id="289" r:id="rId21"/>
    <p:sldId id="279" r:id="rId22"/>
    <p:sldId id="275" r:id="rId23"/>
    <p:sldId id="276" r:id="rId24"/>
    <p:sldId id="277" r:id="rId25"/>
    <p:sldId id="278"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se Case 1" id="{D0C3D820-3847-8D40-A4E4-3ACF26CB9770}">
          <p14:sldIdLst>
            <p14:sldId id="256"/>
          </p14:sldIdLst>
        </p14:section>
        <p14:section name="Use Case 2" id="{06518EC2-0DFB-5E4A-BCAE-BA1401E2C8A7}">
          <p14:sldIdLst>
            <p14:sldId id="257"/>
          </p14:sldIdLst>
        </p14:section>
        <p14:section name="Use Case 8" id="{CFB3B4CA-0EB1-3A48-9C60-087579EE10B5}">
          <p14:sldIdLst>
            <p14:sldId id="265"/>
            <p14:sldId id="266"/>
          </p14:sldIdLst>
        </p14:section>
        <p14:section name="Use Case 3, 4 &amp; 11" id="{64DF636C-86F1-0D48-9AE0-4ECB9E25D94F}">
          <p14:sldIdLst>
            <p14:sldId id="267"/>
            <p14:sldId id="287"/>
          </p14:sldIdLst>
        </p14:section>
        <p14:section name="Use Case 5" id="{8441A816-826E-F745-9DE8-36B60830F70B}">
          <p14:sldIdLst>
            <p14:sldId id="268"/>
            <p14:sldId id="269"/>
          </p14:sldIdLst>
        </p14:section>
        <p14:section name="Use Case 6" id="{76A58FD7-DA4D-C540-8F54-6CB5AADE7EF7}">
          <p14:sldIdLst>
            <p14:sldId id="291"/>
            <p14:sldId id="292"/>
          </p14:sldIdLst>
        </p14:section>
        <p14:section name="Use Case 19" id="{CCA1ECE4-CFDC-4E4A-84E6-B72CA00A8DDE}">
          <p14:sldIdLst>
            <p14:sldId id="286"/>
          </p14:sldIdLst>
        </p14:section>
        <p14:section name="Use Case 13" id="{2F9329B0-4000-6E49-BB45-135E4EF6F40A}">
          <p14:sldIdLst>
            <p14:sldId id="280"/>
          </p14:sldIdLst>
        </p14:section>
        <p14:section name="Use Case 10" id="{AE90671E-397C-7B43-99EC-F89153A49EEB}">
          <p14:sldIdLst>
            <p14:sldId id="290"/>
          </p14:sldIdLst>
        </p14:section>
        <p14:section name="Use Case 17" id="{F9DC7A14-AAF1-E441-8A70-D033117A48CA}">
          <p14:sldIdLst>
            <p14:sldId id="281"/>
            <p14:sldId id="283"/>
          </p14:sldIdLst>
        </p14:section>
        <p14:section name="Use Case 18" id="{56239ADB-8E98-404F-9ED3-4B26FD8AD836}">
          <p14:sldIdLst>
            <p14:sldId id="282"/>
            <p14:sldId id="288"/>
          </p14:sldIdLst>
        </p14:section>
        <p14:section name="Use Case 7" id="{AEFA3F94-938B-324F-BB6D-742703E26869}">
          <p14:sldIdLst>
            <p14:sldId id="274"/>
          </p14:sldIdLst>
        </p14:section>
        <p14:section name="Use Case 14" id="{159D75A0-A0ED-0D4B-A7A5-9FAB3C9DD950}">
          <p14:sldIdLst>
            <p14:sldId id="270"/>
            <p14:sldId id="289"/>
          </p14:sldIdLst>
        </p14:section>
        <p14:section name="Use Case 15" id="{CAF4BC01-80C6-194B-A892-0C07A895D6A8}">
          <p14:sldIdLst>
            <p14:sldId id="279"/>
          </p14:sldIdLst>
        </p14:section>
        <p14:section name="Use Case 9" id="{0C3C442D-4645-D846-9485-26834B33F6D9}">
          <p14:sldIdLst>
            <p14:sldId id="275"/>
            <p14:sldId id="276"/>
            <p14:sldId id="277"/>
            <p14:sldId id="278"/>
          </p14:sldIdLst>
        </p14:section>
        <p14:section name="Use Case 10" id="{E50E5328-BBBD-8742-8772-9A651984FBD9}">
          <p14:sldIdLst>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p:scale>
          <a:sx n="84" d="100"/>
          <a:sy n="84" d="100"/>
        </p:scale>
        <p:origin x="-8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2/22/23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2/22/23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3.sv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8.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8.png"/><Relationship Id="rId5" Type="http://schemas.openxmlformats.org/officeDocument/2006/relationships/image" Target="../media/image14.png"/><Relationship Id="rId1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6186309"/>
          </a:xfrm>
          <a:prstGeom prst="rect">
            <a:avLst/>
          </a:prstGeom>
          <a:noFill/>
        </p:spPr>
        <p:txBody>
          <a:bodyPr wrap="square" rtlCol="0">
            <a:spAutoFit/>
          </a:bodyPr>
          <a:lstStyle/>
          <a:p>
            <a:r>
              <a:rPr lang="en-US" b="1" dirty="0"/>
              <a:t>UC01</a:t>
            </a:r>
          </a:p>
          <a:p>
            <a:endParaRPr lang="en-US" dirty="0"/>
          </a:p>
          <a:p>
            <a:r>
              <a:rPr lang="en-US" dirty="0"/>
              <a:t>After launching game, user is shown main menu.</a:t>
            </a:r>
          </a:p>
          <a:p>
            <a:endParaRPr lang="en-US" dirty="0"/>
          </a:p>
          <a:p>
            <a:r>
              <a:rPr lang="en-US" dirty="0"/>
              <a:t>New game, creates a new game and leads to the user being able to choose their </a:t>
            </a:r>
            <a:r>
              <a:rPr lang="en-US" dirty="0" err="1"/>
              <a:t>colours</a:t>
            </a:r>
            <a:r>
              <a:rPr lang="en-US" dirty="0"/>
              <a:t> (UC02).</a:t>
            </a:r>
          </a:p>
          <a:p>
            <a:endParaRPr lang="en-US" dirty="0"/>
          </a:p>
          <a:p>
            <a:r>
              <a:rPr lang="en-US" dirty="0"/>
              <a:t>Load game, brings up the file explorer to previously saved games (UC08).</a:t>
            </a:r>
          </a:p>
          <a:p>
            <a:endParaRPr lang="en-US" dirty="0"/>
          </a:p>
          <a:p>
            <a:r>
              <a:rPr lang="en-US" dirty="0"/>
              <a:t>Replay game, brings up the file explorer to previously completed and saved games (UC09)</a:t>
            </a:r>
          </a:p>
          <a:p>
            <a:endParaRPr lang="en-US" dirty="0"/>
          </a:p>
          <a:p>
            <a:r>
              <a:rPr lang="en-US" dirty="0"/>
              <a:t>Quit game, quits the application (UC10).</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2585323"/>
          </a:xfrm>
          <a:prstGeom prst="rect">
            <a:avLst/>
          </a:prstGeom>
          <a:noFill/>
        </p:spPr>
        <p:txBody>
          <a:bodyPr wrap="square" rtlCol="0">
            <a:spAutoFit/>
          </a:bodyPr>
          <a:lstStyle/>
          <a:p>
            <a:r>
              <a:rPr lang="en-US" b="1" dirty="0"/>
              <a:t>UC06</a:t>
            </a:r>
          </a:p>
          <a:p>
            <a:endParaRPr lang="en-US" dirty="0"/>
          </a:p>
          <a:p>
            <a:r>
              <a:rPr lang="en-US" dirty="0"/>
              <a:t>The user left clicks on the piece they would like to promote to, and the pawn is replaced with that piece on the playing board. The pawn is placed into the taken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17" name="Rectangle 16">
            <a:extLst>
              <a:ext uri="{FF2B5EF4-FFF2-40B4-BE49-F238E27FC236}">
                <a16:creationId xmlns:a16="http://schemas.microsoft.com/office/drawing/2014/main" id="{130A598F-31FA-2076-AE4D-E36C1671AB66}"/>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clipart, gear&#10;&#10;Description automatically generated">
            <a:extLst>
              <a:ext uri="{FF2B5EF4-FFF2-40B4-BE49-F238E27FC236}">
                <a16:creationId xmlns:a16="http://schemas.microsoft.com/office/drawing/2014/main" id="{CA0351BB-D672-9B78-4E32-B9FC0CA00FB7}"/>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F4BE66AB-EF22-0692-0F11-4B94C5F83C77}"/>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E0E8495-51C6-ACE1-20BD-840C8914EF0F}"/>
              </a:ext>
            </a:extLst>
          </p:cNvPr>
          <p:cNvPicPr>
            <a:picLocks noChangeAspect="1"/>
          </p:cNvPicPr>
          <p:nvPr/>
        </p:nvPicPr>
        <p:blipFill>
          <a:blip r:embed="rId9"/>
          <a:stretch>
            <a:fillRect/>
          </a:stretch>
        </p:blipFill>
        <p:spPr>
          <a:xfrm>
            <a:off x="3050470" y="-22034"/>
            <a:ext cx="609600" cy="60960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C6CFB8E-93FA-B785-DF7E-2677FE1785AA}"/>
              </a:ext>
            </a:extLst>
          </p:cNvPr>
          <p:cNvPicPr>
            <a:picLocks noChangeAspect="1"/>
          </p:cNvPicPr>
          <p:nvPr/>
        </p:nvPicPr>
        <p:blipFill>
          <a:blip r:embed="rId8"/>
          <a:stretch>
            <a:fillRect/>
          </a:stretch>
        </p:blipFill>
        <p:spPr>
          <a:xfrm>
            <a:off x="2360055"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1625" y="31006"/>
            <a:ext cx="914400" cy="9144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5764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1FCF7CFA-6D1E-D959-C2A9-BA0A4EC4DD0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UC19</a:t>
            </a:r>
          </a:p>
          <a:p>
            <a:endParaRPr lang="en-US" dirty="0"/>
          </a:p>
          <a:p>
            <a:r>
              <a:rPr lang="en-US" dirty="0"/>
              <a:t>If the user selects a pawn and</a:t>
            </a:r>
          </a:p>
          <a:p>
            <a:r>
              <a:rPr lang="en-US" dirty="0" err="1"/>
              <a:t>en</a:t>
            </a:r>
            <a:r>
              <a:rPr lang="en-US" dirty="0"/>
              <a:t> passant is available, this is shown with a circle around the piece being taken. With a yellow pawn indicating where the piece will end up after taking the opponents pawn circled in yellow. </a:t>
            </a:r>
          </a:p>
          <a:p>
            <a:endParaRPr lang="en-US" dirty="0"/>
          </a:p>
          <a:p>
            <a:r>
              <a:rPr lang="en-US"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812273"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0513" y="343658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6312" y="3632611"/>
            <a:ext cx="914400" cy="914400"/>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9396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FE842252-DE86-C86B-CCA9-9272609E8484}"/>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UC13</a:t>
            </a:r>
          </a:p>
          <a:p>
            <a:endParaRPr lang="en-US" dirty="0"/>
          </a:p>
          <a:p>
            <a:r>
              <a:rPr lang="en-US" dirty="0"/>
              <a:t>If castling is available, the user will be prompted when left clicking and selecting the king. </a:t>
            </a:r>
          </a:p>
          <a:p>
            <a:endParaRPr lang="en-US" dirty="0"/>
          </a:p>
          <a:p>
            <a:r>
              <a:rPr lang="en-US"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253671" y="2702540"/>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837031"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837031" y="196191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3564" y="5813356"/>
            <a:ext cx="914400" cy="9144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5">
            <a:duotone>
              <a:schemeClr val="accent4">
                <a:shade val="45000"/>
                <a:satMod val="135000"/>
              </a:schemeClr>
              <a:prstClr val="white"/>
            </a:duotone>
            <a:alphaModFix/>
          </a:blip>
          <a:stretch>
            <a:fillRect/>
          </a:stretch>
        </p:blipFill>
        <p:spPr>
          <a:xfrm>
            <a:off x="5608520" y="5571078"/>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66F1104C-A77A-A835-93BC-07930D035BDE}"/>
              </a:ext>
            </a:extLst>
          </p:cNvPr>
          <p:cNvPicPr>
            <a:picLocks noChangeAspect="1"/>
          </p:cNvPicPr>
          <p:nvPr/>
        </p:nvPicPr>
        <p:blipFill>
          <a:blip r:embed="rId8">
            <a:duotone>
              <a:schemeClr val="accent4">
                <a:shade val="45000"/>
                <a:satMod val="135000"/>
              </a:schemeClr>
              <a:prstClr val="white"/>
            </a:duotone>
            <a:alphaModFix/>
          </a:blip>
          <a:stretch>
            <a:fillRect/>
          </a:stretch>
        </p:blipFill>
        <p:spPr>
          <a:xfrm>
            <a:off x="4888762" y="5600941"/>
            <a:ext cx="609600" cy="609600"/>
          </a:xfrm>
          <a:prstGeom prst="rect">
            <a:avLst/>
          </a:prstGeom>
          <a:effectLst/>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6"/>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61249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UC10</a:t>
            </a:r>
          </a:p>
          <a:p>
            <a:endParaRPr lang="en-US" dirty="0"/>
          </a:p>
          <a:p>
            <a:r>
              <a:rPr lang="en-US" dirty="0"/>
              <a:t>At any point, either user can select to quit the game and go back to the main menu. </a:t>
            </a:r>
          </a:p>
          <a:p>
            <a:endParaRPr lang="en-US" dirty="0"/>
          </a:p>
          <a:p>
            <a:r>
              <a:rPr lang="en-US" dirty="0"/>
              <a:t>After selecting quit the user is prompted with are you sure you want to quit in case of a miss click.</a:t>
            </a:r>
          </a:p>
        </p:txBody>
      </p:sp>
      <p:pic>
        <p:nvPicPr>
          <p:cNvPr id="14" name="Picture 13" descr="A picture containing background pattern&#10;&#10;Description automatically generated">
            <a:extLst>
              <a:ext uri="{FF2B5EF4-FFF2-40B4-BE49-F238E27FC236}">
                <a16:creationId xmlns:a16="http://schemas.microsoft.com/office/drawing/2014/main" id="{4AEADC80-C430-B998-0D53-D2C1B73652D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UC17 &amp; UC21</a:t>
            </a:r>
          </a:p>
          <a:p>
            <a:endParaRPr lang="en-US" dirty="0"/>
          </a:p>
          <a:p>
            <a:r>
              <a:rPr lang="en-US" dirty="0"/>
              <a:t>On either users turn; they have the option to declare if they would like to call for a draw and end the game.</a:t>
            </a:r>
          </a:p>
          <a:p>
            <a:endParaRPr lang="en-US" dirty="0"/>
          </a:p>
          <a:p>
            <a:r>
              <a:rPr lang="en-US" dirty="0"/>
              <a:t>If one user selects to draw this prompts the other user.</a:t>
            </a:r>
          </a:p>
        </p:txBody>
      </p:sp>
      <p:pic>
        <p:nvPicPr>
          <p:cNvPr id="16" name="Picture 15" descr="A picture containing background pattern&#10;&#10;Description automatically generated">
            <a:extLst>
              <a:ext uri="{FF2B5EF4-FFF2-40B4-BE49-F238E27FC236}">
                <a16:creationId xmlns:a16="http://schemas.microsoft.com/office/drawing/2014/main" id="{DEEB571E-E249-63ED-E22B-F59A64E71EB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UC17</a:t>
            </a:r>
          </a:p>
          <a:p>
            <a:endParaRPr lang="en-US" dirty="0"/>
          </a:p>
          <a:p>
            <a:r>
              <a:rPr lang="en-US" dirty="0"/>
              <a:t>The prompt is shown to determine if the user would like to accept or decline the draw.</a:t>
            </a:r>
          </a:p>
          <a:p>
            <a:endParaRPr lang="en-US" dirty="0"/>
          </a:p>
          <a:p>
            <a:r>
              <a:rPr lang="en-US" dirty="0"/>
              <a:t>If accepted this will prompt the end game menu where the user can select to save the game to replay later.</a:t>
            </a:r>
          </a:p>
          <a:p>
            <a:endParaRPr lang="en-US" dirty="0"/>
          </a:p>
          <a:p>
            <a:r>
              <a:rPr lang="en-US" dirty="0"/>
              <a:t>If declined, the game will continue.</a:t>
            </a:r>
          </a:p>
        </p:txBody>
      </p:sp>
      <p:pic>
        <p:nvPicPr>
          <p:cNvPr id="91" name="Picture 90" descr="A picture containing background pattern&#10;&#10;Description automatically generated">
            <a:extLst>
              <a:ext uri="{FF2B5EF4-FFF2-40B4-BE49-F238E27FC236}">
                <a16:creationId xmlns:a16="http://schemas.microsoft.com/office/drawing/2014/main" id="{04B14D32-4BA3-2E48-6B11-0D4FB821A1F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854036" y="2138031"/>
            <a:ext cx="259080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UC18 &amp; UC21</a:t>
            </a:r>
          </a:p>
          <a:p>
            <a:endParaRPr lang="en-US" dirty="0"/>
          </a:p>
          <a:p>
            <a:r>
              <a:rPr lang="en-US" dirty="0"/>
              <a:t>Whosever turn it is, they have the option to resign the game. By clicking on resign they are prompted with an are you sure message in case of a miss click.</a:t>
            </a:r>
          </a:p>
          <a:p>
            <a:endParaRPr lang="en-US" dirty="0"/>
          </a:p>
          <a:p>
            <a:r>
              <a:rPr lang="en-US" dirty="0"/>
              <a:t>Yes, will lead to the next prompt (next slide).</a:t>
            </a:r>
          </a:p>
          <a:p>
            <a:endParaRPr lang="en-US" dirty="0"/>
          </a:p>
          <a:p>
            <a:r>
              <a:rPr lang="en-US" dirty="0"/>
              <a:t>No, will allow the game to continue.</a:t>
            </a:r>
          </a:p>
        </p:txBody>
      </p:sp>
      <p:pic>
        <p:nvPicPr>
          <p:cNvPr id="25" name="Picture 24" descr="A picture containing background pattern&#10;&#10;Description automatically generated">
            <a:extLst>
              <a:ext uri="{FF2B5EF4-FFF2-40B4-BE49-F238E27FC236}">
                <a16:creationId xmlns:a16="http://schemas.microsoft.com/office/drawing/2014/main" id="{CD5935EA-A68C-547F-00FD-D601CBF7C61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UC18 &amp; UC21</a:t>
            </a:r>
          </a:p>
          <a:p>
            <a:endParaRPr lang="en-US" dirty="0"/>
          </a:p>
          <a:p>
            <a:r>
              <a:rPr lang="en-US" dirty="0"/>
              <a:t>After yes has been selected, there is the option to save the replay or quit. </a:t>
            </a:r>
          </a:p>
          <a:p>
            <a:endParaRPr lang="en-US" dirty="0"/>
          </a:p>
          <a:p>
            <a:r>
              <a:rPr lang="en-US" dirty="0"/>
              <a:t>Saving the replay will save the game file with other completed games for replaying the match later with opening up the file explorer.</a:t>
            </a:r>
          </a:p>
          <a:p>
            <a:endParaRPr lang="en-US" dirty="0"/>
          </a:p>
          <a:p>
            <a:r>
              <a:rPr lang="en-US" dirty="0"/>
              <a:t>Quit will take the user back to the main menu</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UC07</a:t>
            </a:r>
          </a:p>
          <a:p>
            <a:endParaRPr lang="en-US" dirty="0"/>
          </a:p>
          <a:p>
            <a:r>
              <a:rPr lang="en-US" dirty="0"/>
              <a:t>If the user would like to save the game to resume later, they can click save game which brings up a file explorer to select the location. </a:t>
            </a:r>
          </a:p>
          <a:p>
            <a:endParaRPr lang="en-US" dirty="0"/>
          </a:p>
          <a:p>
            <a:r>
              <a:rPr lang="en-US" dirty="0"/>
              <a:t>The user then saves the game in the desired location and can quit the game or carry on playing.</a:t>
            </a:r>
          </a:p>
        </p:txBody>
      </p:sp>
      <p:pic>
        <p:nvPicPr>
          <p:cNvPr id="10" name="Picture 9" descr="A picture containing background pattern&#10;&#10;Description automatically generated">
            <a:extLst>
              <a:ext uri="{FF2B5EF4-FFF2-40B4-BE49-F238E27FC236}">
                <a16:creationId xmlns:a16="http://schemas.microsoft.com/office/drawing/2014/main" id="{B030BA24-F114-AB26-7543-46D1B9F5AF27}"/>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078313"/>
          </a:xfrm>
          <a:prstGeom prst="rect">
            <a:avLst/>
          </a:prstGeom>
          <a:noFill/>
        </p:spPr>
        <p:txBody>
          <a:bodyPr wrap="square" rtlCol="0">
            <a:spAutoFit/>
          </a:bodyPr>
          <a:lstStyle/>
          <a:p>
            <a:r>
              <a:rPr lang="en-US" b="1" dirty="0"/>
              <a:t>UC14</a:t>
            </a:r>
          </a:p>
          <a:p>
            <a:endParaRPr lang="en-US" dirty="0"/>
          </a:p>
          <a:p>
            <a:r>
              <a:rPr lang="en-US" dirty="0"/>
              <a:t>When a king is placed into check by the opposing user, the cell underneath the king will turn yellow.</a:t>
            </a:r>
          </a:p>
          <a:p>
            <a:endParaRPr lang="en-US" dirty="0"/>
          </a:p>
          <a:p>
            <a:r>
              <a:rPr lang="en-US" dirty="0"/>
              <a:t>If the user selects the king to move, the dots shown will only show valid moves to get the user of out check.</a:t>
            </a:r>
          </a:p>
          <a:p>
            <a:endParaRPr lang="en-US" dirty="0"/>
          </a:p>
          <a:p>
            <a:r>
              <a:rPr lang="en-US" dirty="0"/>
              <a:t>If other pieces can be moved to get the king out of check then when a piece is selected the moves are shown. </a:t>
            </a:r>
          </a:p>
          <a:p>
            <a:endParaRPr lang="en-US" dirty="0"/>
          </a:p>
          <a:p>
            <a:r>
              <a:rPr lang="en-US" dirty="0"/>
              <a:t>If a user selects a </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829F187D-4F28-EB90-FEA6-752E041C49E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801314"/>
          </a:xfrm>
          <a:prstGeom prst="rect">
            <a:avLst/>
          </a:prstGeom>
          <a:noFill/>
        </p:spPr>
        <p:txBody>
          <a:bodyPr wrap="square" rtlCol="0">
            <a:spAutoFit/>
          </a:bodyPr>
          <a:lstStyle/>
          <a:p>
            <a:r>
              <a:rPr lang="en-US" b="1" dirty="0"/>
              <a:t>UC02</a:t>
            </a:r>
          </a:p>
          <a:p>
            <a:endParaRPr lang="en-US" dirty="0"/>
          </a:p>
          <a:p>
            <a:r>
              <a:rPr lang="en-US" dirty="0"/>
              <a:t>Brings up menu for the user to enter player names and select </a:t>
            </a:r>
            <a:r>
              <a:rPr lang="en-GB" dirty="0"/>
              <a:t>colour</a:t>
            </a:r>
            <a:r>
              <a:rPr lang="en-US" dirty="0"/>
              <a:t> with a check box, changing one check box automatically changes the other check box.</a:t>
            </a:r>
          </a:p>
          <a:p>
            <a:r>
              <a:rPr lang="en-US" dirty="0"/>
              <a:t>Start will begin the game with the selected settings.</a:t>
            </a:r>
          </a:p>
          <a:p>
            <a:endParaRPr lang="en-US" dirty="0"/>
          </a:p>
          <a:p>
            <a:r>
              <a:rPr lang="en-US" b="1" dirty="0"/>
              <a:t>UC16</a:t>
            </a:r>
          </a:p>
          <a:p>
            <a:endParaRPr lang="en-US" b="1" dirty="0"/>
          </a:p>
          <a:p>
            <a:r>
              <a:rPr lang="en-US" dirty="0"/>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21" y="2840264"/>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1549" y="1841679"/>
            <a:ext cx="914400" cy="914400"/>
          </a:xfrm>
          <a:prstGeom prst="rect">
            <a:avLst/>
          </a:prstGeom>
        </p:spPr>
      </p:pic>
      <p:pic>
        <p:nvPicPr>
          <p:cNvPr id="10" name="Graphic 9" descr="Checkbox Ticked with solid fill">
            <a:extLst>
              <a:ext uri="{FF2B5EF4-FFF2-40B4-BE49-F238E27FC236}">
                <a16:creationId xmlns:a16="http://schemas.microsoft.com/office/drawing/2014/main" id="{D1D6AFA8-4482-600E-DEAE-C7E345D81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730" y="2569808"/>
            <a:ext cx="914400" cy="914400"/>
          </a:xfrm>
          <a:prstGeom prst="rect">
            <a:avLst/>
          </a:prstGeom>
        </p:spPr>
      </p:pic>
      <p:sp>
        <p:nvSpPr>
          <p:cNvPr id="14" name="Rectangle 13">
            <a:extLst>
              <a:ext uri="{FF2B5EF4-FFF2-40B4-BE49-F238E27FC236}">
                <a16:creationId xmlns:a16="http://schemas.microsoft.com/office/drawing/2014/main" id="{7888AF95-81E5-27B8-F437-FEB3D22A1347}"/>
              </a:ext>
            </a:extLst>
          </p:cNvPr>
          <p:cNvSpPr/>
          <p:nvPr/>
        </p:nvSpPr>
        <p:spPr>
          <a:xfrm>
            <a:off x="6011330" y="2067637"/>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791F37-B703-2286-55A9-474BA0A2E093}"/>
              </a:ext>
            </a:extLst>
          </p:cNvPr>
          <p:cNvSpPr/>
          <p:nvPr/>
        </p:nvSpPr>
        <p:spPr>
          <a:xfrm>
            <a:off x="5380149" y="2798408"/>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219718" y="42983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1893194" y="21121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1893194" y="2840264"/>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5251865"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592208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UC14</a:t>
            </a:r>
          </a:p>
          <a:p>
            <a:endParaRPr lang="en-US" dirty="0"/>
          </a:p>
          <a:p>
            <a:r>
              <a:rPr lang="en-US" dirty="0"/>
              <a:t>If other pieces can be moved to get the king out of check, then when a piece is selected only the moves that get the king out of check are shown.</a:t>
            </a:r>
          </a:p>
          <a:p>
            <a:endParaRPr lang="en-US" dirty="0"/>
          </a:p>
          <a:p>
            <a:r>
              <a:rPr lang="en-US" dirty="0"/>
              <a:t>If a user selects a piece that does not allow the king to get out of check, no moves are shown, and the user cannot move that piece. </a:t>
            </a:r>
          </a:p>
          <a:p>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7F2D41BE-5996-F890-E006-BC704C0F82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36E33B46-A5D3-2D90-6F9F-EC5C0D61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524315"/>
          </a:xfrm>
          <a:prstGeom prst="rect">
            <a:avLst/>
          </a:prstGeom>
          <a:noFill/>
        </p:spPr>
        <p:txBody>
          <a:bodyPr wrap="square" rtlCol="0">
            <a:spAutoFit/>
          </a:bodyPr>
          <a:lstStyle/>
          <a:p>
            <a:r>
              <a:rPr lang="en-US" b="1" dirty="0"/>
              <a:t>UC15 &amp; UC21</a:t>
            </a:r>
          </a:p>
          <a:p>
            <a:endParaRPr lang="en-US" dirty="0"/>
          </a:p>
          <a:p>
            <a:r>
              <a:rPr lang="en-US" dirty="0"/>
              <a:t>When checkmate is played the game ends, and the cell the king is in is highlighted red. </a:t>
            </a:r>
          </a:p>
          <a:p>
            <a:endParaRPr lang="en-US" dirty="0"/>
          </a:p>
          <a:p>
            <a:r>
              <a:rPr lang="en-US" dirty="0"/>
              <a:t>It allows the user to save the replay if they would like to replay it later. </a:t>
            </a:r>
          </a:p>
          <a:p>
            <a:endParaRPr lang="en-US" dirty="0"/>
          </a:p>
          <a:p>
            <a:r>
              <a:rPr lang="en-US" dirty="0"/>
              <a:t>Save replay brings up the file explorer to allow the user to save to a desired location.</a:t>
            </a:r>
          </a:p>
          <a:p>
            <a:endParaRPr lang="en-US" dirty="0"/>
          </a:p>
          <a:p>
            <a:r>
              <a:rPr lang="en-US"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3741FE3-1E11-D780-82DA-907424621A3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UC09</a:t>
            </a:r>
          </a:p>
          <a:p>
            <a:endParaRPr lang="en-US" dirty="0"/>
          </a:p>
          <a:p>
            <a:r>
              <a:rPr lang="en-US" dirty="0"/>
              <a:t>If the user would like to replay a previously completed and saved game, they can select Replay Game. </a:t>
            </a:r>
          </a:p>
          <a:p>
            <a:endParaRPr lang="en-US" dirty="0"/>
          </a:p>
          <a:p>
            <a:r>
              <a:rPr lang="en-US" dirty="0"/>
              <a:t>This will lead to the file explorer being launched.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A8FD0C14-F21C-845F-BE79-1FBB2F63836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UC09</a:t>
            </a:r>
          </a:p>
          <a:p>
            <a:endParaRPr lang="en-US" dirty="0"/>
          </a:p>
          <a:p>
            <a:r>
              <a:rPr lang="en-US" dirty="0"/>
              <a:t>A file explorer is launched so the user can navigate to a previously completed game and load it to replay a previous game. </a:t>
            </a:r>
          </a:p>
          <a:p>
            <a:endParaRPr lang="en-US" dirty="0"/>
          </a:p>
          <a:p>
            <a:r>
              <a:rPr lang="en-US"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a:blip r:embed="rId2"/>
          <a:stretch>
            <a:fillRect/>
          </a:stretch>
        </p:blipFill>
        <p:spPr>
          <a:xfrm>
            <a:off x="0" y="0"/>
            <a:ext cx="8314267" cy="685800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UC09</a:t>
            </a:r>
          </a:p>
          <a:p>
            <a:endParaRPr lang="en-US" b="1" dirty="0"/>
          </a:p>
          <a:p>
            <a:r>
              <a:rPr lang="en-US" dirty="0"/>
              <a:t>The board is loaded from the starting point with arrows to indicate back and forward moves that allow the user to progress through the game. </a:t>
            </a:r>
          </a:p>
          <a:p>
            <a:endParaRPr lang="en-US" dirty="0"/>
          </a:p>
          <a:p>
            <a:r>
              <a:rPr lang="en-US"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ackground pattern&#10;&#10;Description automatically generated">
            <a:extLst>
              <a:ext uri="{FF2B5EF4-FFF2-40B4-BE49-F238E27FC236}">
                <a16:creationId xmlns:a16="http://schemas.microsoft.com/office/drawing/2014/main" id="{844E742F-B700-3C78-33F7-1EBCDA52A19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UC09</a:t>
            </a:r>
          </a:p>
          <a:p>
            <a:endParaRPr lang="en-US" b="1" dirty="0"/>
          </a:p>
          <a:p>
            <a:r>
              <a:rPr lang="en-US" dirty="0"/>
              <a:t>After each click of either the forward or back arrow the moves are shown, and the user can play all the way through the saved game. Any taken pieces are also shown in the trays at either side of the board.</a:t>
            </a:r>
          </a:p>
          <a:p>
            <a:endParaRPr lang="en-US" dirty="0"/>
          </a:p>
          <a:p>
            <a:r>
              <a:rPr lang="en-US"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97E4E743-9DFA-A97B-BE60-CC311B261D8C}"/>
              </a:ext>
            </a:extLst>
          </p:cNvPr>
          <p:cNvPicPr>
            <a:picLocks noChangeAspect="1"/>
          </p:cNvPicPr>
          <p:nvPr/>
        </p:nvPicPr>
        <p:blipFill>
          <a:blip r:embed="rId2"/>
          <a:stretch>
            <a:fillRect/>
          </a:stretch>
        </p:blipFill>
        <p:spPr>
          <a:xfrm>
            <a:off x="39769" y="31206"/>
            <a:ext cx="8314267" cy="6858000"/>
          </a:xfrm>
          <a:prstGeom prst="rect">
            <a:avLst/>
          </a:prstGeom>
        </p:spPr>
      </p:pic>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background pattern&#10;&#10;Description automatically generated">
            <a:extLst>
              <a:ext uri="{FF2B5EF4-FFF2-40B4-BE49-F238E27FC236}">
                <a16:creationId xmlns:a16="http://schemas.microsoft.com/office/drawing/2014/main" id="{15999FA5-D1A9-8518-73DF-DA90C8B8ED4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CA4BB4E4-885A-BAAB-C4A8-051CFC211A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UC10</a:t>
            </a:r>
          </a:p>
          <a:p>
            <a:endParaRPr lang="en-US" dirty="0"/>
          </a:p>
          <a:p>
            <a:r>
              <a:rPr lang="en-US"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AA39C968-5B43-ECFA-F235-CCAD9ADA4B8F}"/>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UC10</a:t>
            </a:r>
          </a:p>
          <a:p>
            <a:endParaRPr lang="en-US" dirty="0"/>
          </a:p>
          <a:p>
            <a:r>
              <a:rPr lang="en-US" dirty="0"/>
              <a:t>If the user quits the game, there is another menu to confirm the quit.</a:t>
            </a:r>
          </a:p>
          <a:p>
            <a:endParaRPr lang="en-US" dirty="0"/>
          </a:p>
          <a:p>
            <a:r>
              <a:rPr lang="en-US" dirty="0"/>
              <a:t>Yes, quits the </a:t>
            </a:r>
            <a:r>
              <a:rPr lang="en-US"/>
              <a:t>game.</a:t>
            </a:r>
          </a:p>
          <a:p>
            <a:endParaRPr lang="en-US" dirty="0"/>
          </a:p>
          <a:p>
            <a:r>
              <a:rPr lang="en-US"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8B614662-B8DF-85A7-294A-7EFED913C7F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754326"/>
          </a:xfrm>
          <a:prstGeom prst="rect">
            <a:avLst/>
          </a:prstGeom>
          <a:noFill/>
        </p:spPr>
        <p:txBody>
          <a:bodyPr wrap="square" rtlCol="0">
            <a:spAutoFit/>
          </a:bodyPr>
          <a:lstStyle/>
          <a:p>
            <a:r>
              <a:rPr lang="en-US" b="1" dirty="0"/>
              <a:t>UC08</a:t>
            </a:r>
          </a:p>
          <a:p>
            <a:endParaRPr lang="en-US" dirty="0"/>
          </a:p>
          <a:p>
            <a:r>
              <a:rPr lang="en-US" dirty="0"/>
              <a:t>Load game will bring up the file explorer allowing the user to search for previously unfinished games that were saved.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50C73B6F-F1EA-EBEC-8AB3-C706F81172C0}"/>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UC08</a:t>
            </a:r>
          </a:p>
          <a:p>
            <a:endParaRPr lang="en-US" dirty="0"/>
          </a:p>
          <a:p>
            <a:r>
              <a:rPr lang="en-US" dirty="0"/>
              <a:t>After user selects load game, a file browser is popped up with the user able to choose a save game. </a:t>
            </a:r>
          </a:p>
          <a:p>
            <a:endParaRPr lang="en-US" dirty="0"/>
          </a:p>
          <a:p>
            <a:r>
              <a:rPr lang="en-US" dirty="0"/>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30326993-E7D9-9244-BBCE-23F20EBFAFF2}"/>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UC03 &amp; UC11</a:t>
            </a:r>
          </a:p>
          <a:p>
            <a:endParaRPr lang="en-US" dirty="0"/>
          </a:p>
          <a:p>
            <a:r>
              <a:rPr lang="en-US" dirty="0"/>
              <a:t>User selects piece with a single left click to play. This displays all potential moves for this piece with dots. </a:t>
            </a:r>
          </a:p>
          <a:p>
            <a:endParaRPr lang="en-US" dirty="0"/>
          </a:p>
          <a:p>
            <a:r>
              <a:rPr lang="en-US" dirty="0"/>
              <a:t>The user will then left click again on the cell they would like to move the selected piece to.</a:t>
            </a:r>
          </a:p>
          <a:p>
            <a:endParaRPr lang="en-US" dirty="0"/>
          </a:p>
          <a:p>
            <a:r>
              <a:rPr lang="en-US"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30481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5B301FD6-8EC4-CCB6-5E9D-45164C9393E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UC03, UC04 &amp; UC11</a:t>
            </a:r>
          </a:p>
          <a:p>
            <a:endParaRPr lang="en-US" dirty="0"/>
          </a:p>
          <a:p>
            <a:r>
              <a:rPr lang="en-US" dirty="0"/>
              <a:t>Once the user has selected the desired cell, the piece is moved to that position and the play switches to the opposing user. </a:t>
            </a:r>
          </a:p>
          <a:p>
            <a:endParaRPr lang="en-US" dirty="0"/>
          </a:p>
          <a:p>
            <a:r>
              <a:rPr lang="en-US"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1423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5954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4404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picture containing background pattern&#10;&#10;Description automatically generated">
            <a:extLst>
              <a:ext uri="{FF2B5EF4-FFF2-40B4-BE49-F238E27FC236}">
                <a16:creationId xmlns:a16="http://schemas.microsoft.com/office/drawing/2014/main" id="{7AECB500-90F2-4B19-D6A2-407A094D454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UC05</a:t>
            </a:r>
          </a:p>
          <a:p>
            <a:endParaRPr lang="en-US" dirty="0"/>
          </a:p>
          <a:p>
            <a:r>
              <a:rPr lang="en-US" dirty="0"/>
              <a:t>As in UC11, after the user has left clicked on a piece to select it, the potential moves for that piece.</a:t>
            </a:r>
          </a:p>
          <a:p>
            <a:endParaRPr lang="en-US" dirty="0"/>
          </a:p>
          <a:p>
            <a:r>
              <a:rPr lang="en-US"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3" name="Picture 42" descr="A picture containing text, clipart&#10;&#10;Description automatically generated">
              <a:extLst>
                <a:ext uri="{FF2B5EF4-FFF2-40B4-BE49-F238E27FC236}">
                  <a16:creationId xmlns:a16="http://schemas.microsoft.com/office/drawing/2014/main" id="{2C23C362-D7F4-F2D8-58E6-B1E93D5F4E2E}"/>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645" y="5754100"/>
            <a:ext cx="914400" cy="914400"/>
          </a:xfrm>
          <a:prstGeom prst="rect">
            <a:avLst/>
          </a:prstGeom>
        </p:spPr>
      </p:pic>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9277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UC05 &amp; UC12</a:t>
            </a:r>
          </a:p>
          <a:p>
            <a:endParaRPr lang="en-US" dirty="0"/>
          </a:p>
          <a:p>
            <a:r>
              <a:rPr lang="en-US" dirty="0"/>
              <a:t>If the user wants to capture the opponent's piece, they left click on the piece, and it is removed form the board.</a:t>
            </a:r>
          </a:p>
          <a:p>
            <a:endParaRPr lang="en-US" dirty="0"/>
          </a:p>
          <a:p>
            <a:r>
              <a:rPr lang="en-US" dirty="0"/>
              <a:t>After a piece has been captured, it is placed on the side tray with other discarded pieces. Play changes to the opposing user.</a:t>
            </a:r>
          </a:p>
          <a:p>
            <a:endParaRPr lang="en-US" dirty="0"/>
          </a:p>
        </p:txBody>
      </p:sp>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8" name="Rectangle 7">
            <a:extLst>
              <a:ext uri="{FF2B5EF4-FFF2-40B4-BE49-F238E27FC236}">
                <a16:creationId xmlns:a16="http://schemas.microsoft.com/office/drawing/2014/main" id="{ACBE70AF-0FB9-72B3-58FB-F4B36E3C990D}"/>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3050470"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2360055"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2862322"/>
          </a:xfrm>
          <a:prstGeom prst="rect">
            <a:avLst/>
          </a:prstGeom>
          <a:noFill/>
        </p:spPr>
        <p:txBody>
          <a:bodyPr wrap="square" rtlCol="0">
            <a:spAutoFit/>
          </a:bodyPr>
          <a:lstStyle/>
          <a:p>
            <a:r>
              <a:rPr lang="en-US" b="1" dirty="0"/>
              <a:t>UC06</a:t>
            </a:r>
          </a:p>
          <a:p>
            <a:endParaRPr lang="en-US" dirty="0"/>
          </a:p>
          <a:p>
            <a:r>
              <a:rPr lang="en-US"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1581</Words>
  <Application>Microsoft Macintosh PowerPoint</Application>
  <PresentationFormat>Widescreen</PresentationFormat>
  <Paragraphs>334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Jack Morgan Book [jab153]</cp:lastModifiedBy>
  <cp:revision>132</cp:revision>
  <dcterms:created xsi:type="dcterms:W3CDTF">2023-02-13T16:22:06Z</dcterms:created>
  <dcterms:modified xsi:type="dcterms:W3CDTF">2023-02-22T14:45:25Z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