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6" r:id="rId3"/>
    <p:sldId id="257" r:id="rId4"/>
    <p:sldId id="265" r:id="rId5"/>
    <p:sldId id="266" r:id="rId6"/>
    <p:sldId id="275" r:id="rId7"/>
    <p:sldId id="276" r:id="rId8"/>
    <p:sldId id="277" r:id="rId9"/>
    <p:sldId id="278" r:id="rId10"/>
    <p:sldId id="284" r:id="rId11"/>
    <p:sldId id="285" r:id="rId12"/>
    <p:sldId id="290" r:id="rId13"/>
    <p:sldId id="267" r:id="rId14"/>
    <p:sldId id="287" r:id="rId15"/>
    <p:sldId id="268" r:id="rId16"/>
    <p:sldId id="269" r:id="rId17"/>
    <p:sldId id="291" r:id="rId18"/>
    <p:sldId id="292" r:id="rId19"/>
    <p:sldId id="280" r:id="rId20"/>
    <p:sldId id="286" r:id="rId21"/>
    <p:sldId id="270" r:id="rId22"/>
    <p:sldId id="289" r:id="rId23"/>
    <p:sldId id="279" r:id="rId24"/>
    <p:sldId id="274" r:id="rId25"/>
    <p:sldId id="281" r:id="rId26"/>
    <p:sldId id="283" r:id="rId27"/>
    <p:sldId id="282" r:id="rId28"/>
    <p:sldId id="288" r:id="rId29"/>
    <p:sldId id="295"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EC3A9-B3A3-2D49-AC31-E4D9B4213C87}">
          <p14:sldIdLst>
            <p14:sldId id="294"/>
          </p14:sldIdLst>
        </p14:section>
        <p14:section name="Use Case 01" id="{D0C3D820-3847-8D40-A4E4-3ACF26CB9770}">
          <p14:sldIdLst>
            <p14:sldId id="256"/>
          </p14:sldIdLst>
        </p14:section>
        <p14:section name="Use Case 02" id="{06518EC2-0DFB-5E4A-BCAE-BA1401E2C8A7}">
          <p14:sldIdLst>
            <p14:sldId id="257"/>
          </p14:sldIdLst>
        </p14:section>
        <p14:section name="Use Case 03" id="{CFB3B4CA-0EB1-3A48-9C60-087579EE10B5}">
          <p14:sldIdLst>
            <p14:sldId id="265"/>
            <p14:sldId id="266"/>
          </p14:sldIdLst>
        </p14:section>
        <p14:section name="Use Case 04" id="{0C3C442D-4645-D846-9485-26834B33F6D9}">
          <p14:sldIdLst>
            <p14:sldId id="275"/>
            <p14:sldId id="276"/>
            <p14:sldId id="277"/>
            <p14:sldId id="278"/>
          </p14:sldIdLst>
        </p14:section>
        <p14:section name="Use Case 06" id="{E50E5328-BBBD-8742-8772-9A651984FBD9}">
          <p14:sldIdLst>
            <p14:sldId id="284"/>
            <p14:sldId id="285"/>
            <p14:sldId id="290"/>
          </p14:sldIdLst>
        </p14:section>
        <p14:section name="Use Case 07, 08 &amp; 10" id="{64DF636C-86F1-0D48-9AE0-4ECB9E25D94F}">
          <p14:sldIdLst>
            <p14:sldId id="267"/>
            <p14:sldId id="287"/>
          </p14:sldIdLst>
        </p14:section>
        <p14:section name="Use Case 09" id="{8441A816-826E-F745-9DE8-36B60830F70B}">
          <p14:sldIdLst>
            <p14:sldId id="268"/>
            <p14:sldId id="269"/>
          </p14:sldIdLst>
        </p14:section>
        <p14:section name="Use Case 11" id="{76A58FD7-DA4D-C540-8F54-6CB5AADE7EF7}">
          <p14:sldIdLst>
            <p14:sldId id="291"/>
            <p14:sldId id="292"/>
          </p14:sldIdLst>
        </p14:section>
        <p14:section name="Use Case 13" id="{2F9329B0-4000-6E49-BB45-135E4EF6F40A}">
          <p14:sldIdLst>
            <p14:sldId id="280"/>
          </p14:sldIdLst>
        </p14:section>
        <p14:section name="Use Case 14" id="{CCA1ECE4-CFDC-4E4A-84E6-B72CA00A8DDE}">
          <p14:sldIdLst>
            <p14:sldId id="286"/>
          </p14:sldIdLst>
        </p14:section>
        <p14:section name="Use Case 15" id="{159D75A0-A0ED-0D4B-A7A5-9FAB3C9DD950}">
          <p14:sldIdLst>
            <p14:sldId id="270"/>
            <p14:sldId id="289"/>
          </p14:sldIdLst>
        </p14:section>
        <p14:section name="Use Case 16" id="{CAF4BC01-80C6-194B-A892-0C07A895D6A8}">
          <p14:sldIdLst>
            <p14:sldId id="279"/>
          </p14:sldIdLst>
        </p14:section>
        <p14:section name="Use Case 17" id="{AEFA3F94-938B-324F-BB6D-742703E26869}">
          <p14:sldIdLst>
            <p14:sldId id="274"/>
          </p14:sldIdLst>
        </p14:section>
        <p14:section name="Use Case 18" id="{F9DC7A14-AAF1-E441-8A70-D033117A48CA}">
          <p14:sldIdLst>
            <p14:sldId id="281"/>
            <p14:sldId id="283"/>
          </p14:sldIdLst>
        </p14:section>
        <p14:section name="Use Case 19" id="{56239ADB-8E98-404F-9ED3-4B26FD8AD836}">
          <p14:sldIdLst>
            <p14:sldId id="282"/>
            <p14:sldId id="288"/>
            <p14:sldId id="295"/>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3.sv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ABA-8EB4-7420-6AE2-790595158E58}"/>
              </a:ext>
            </a:extLst>
          </p:cNvPr>
          <p:cNvSpPr>
            <a:spLocks noGrp="1"/>
          </p:cNvSpPr>
          <p:nvPr>
            <p:ph type="ctrTitle"/>
          </p:nvPr>
        </p:nvSpPr>
        <p:spPr/>
        <p:txBody>
          <a:bodyPr/>
          <a:lstStyle/>
          <a:p>
            <a:r>
              <a:rPr lang="en-US" dirty="0"/>
              <a:t>UI Specification Prototype Presentation</a:t>
            </a:r>
          </a:p>
        </p:txBody>
      </p:sp>
      <p:sp>
        <p:nvSpPr>
          <p:cNvPr id="3" name="Subtitle 2">
            <a:extLst>
              <a:ext uri="{FF2B5EF4-FFF2-40B4-BE49-F238E27FC236}">
                <a16:creationId xmlns:a16="http://schemas.microsoft.com/office/drawing/2014/main" id="{B102E2F3-940B-3142-B038-41A3B366AD6B}"/>
              </a:ext>
            </a:extLst>
          </p:cNvPr>
          <p:cNvSpPr>
            <a:spLocks noGrp="1"/>
          </p:cNvSpPr>
          <p:nvPr>
            <p:ph type="subTitle" idx="1"/>
          </p:nvPr>
        </p:nvSpPr>
        <p:spPr/>
        <p:txBody>
          <a:bodyPr/>
          <a:lstStyle/>
          <a:p>
            <a:r>
              <a:rPr lang="en-US" dirty="0"/>
              <a:t>Config Ref: SE.G02.UISpec</a:t>
            </a:r>
          </a:p>
        </p:txBody>
      </p:sp>
      <p:sp>
        <p:nvSpPr>
          <p:cNvPr id="4" name="TextBox 3">
            <a:extLst>
              <a:ext uri="{FF2B5EF4-FFF2-40B4-BE49-F238E27FC236}">
                <a16:creationId xmlns:a16="http://schemas.microsoft.com/office/drawing/2014/main" id="{0EBE8D03-7AC1-519F-8FFD-07DEBCA313AF}"/>
              </a:ext>
            </a:extLst>
          </p:cNvPr>
          <p:cNvSpPr txBox="1"/>
          <p:nvPr/>
        </p:nvSpPr>
        <p:spPr>
          <a:xfrm>
            <a:off x="9075175" y="6341806"/>
            <a:ext cx="3116826" cy="369332"/>
          </a:xfrm>
          <a:prstGeom prst="rect">
            <a:avLst/>
          </a:prstGeom>
          <a:noFill/>
        </p:spPr>
        <p:txBody>
          <a:bodyPr wrap="square" rtlCol="0">
            <a:spAutoFit/>
          </a:bodyPr>
          <a:lstStyle/>
          <a:p>
            <a:r>
              <a:rPr lang="en-US" dirty="0"/>
              <a:t>Authors: JAB153, WIA14, TPR3</a:t>
            </a:r>
            <a:endParaRPr lang="en-GB" dirty="0"/>
          </a:p>
        </p:txBody>
      </p:sp>
    </p:spTree>
    <p:extLst>
      <p:ext uri="{BB962C8B-B14F-4D97-AF65-F5344CB8AC3E}">
        <p14:creationId xmlns:p14="http://schemas.microsoft.com/office/powerpoint/2010/main" val="323300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CA4BB4E4-885A-BAAB-C4A8-051CFC211A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UC05 - Quit</a:t>
            </a:r>
          </a:p>
          <a:p>
            <a:endParaRPr lang="en-US" dirty="0"/>
          </a:p>
          <a:p>
            <a:r>
              <a:rPr lang="en-US"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AA39C968-5B43-ECFA-F235-CCAD9ADA4B8F}"/>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215991"/>
          </a:xfrm>
          <a:prstGeom prst="rect">
            <a:avLst/>
          </a:prstGeom>
          <a:noFill/>
        </p:spPr>
        <p:txBody>
          <a:bodyPr wrap="square" rtlCol="0">
            <a:spAutoFit/>
          </a:bodyPr>
          <a:lstStyle/>
          <a:p>
            <a:r>
              <a:rPr lang="en-US" b="1" dirty="0"/>
              <a:t>UC05 - Quit</a:t>
            </a:r>
          </a:p>
          <a:p>
            <a:endParaRPr lang="en-US" dirty="0"/>
          </a:p>
          <a:p>
            <a:r>
              <a:rPr lang="en-US" sz="1400" dirty="0"/>
              <a:t>If the user quits the game, there is another menu to confirm the quit.</a:t>
            </a:r>
          </a:p>
          <a:p>
            <a:endParaRPr lang="en-US" sz="1400" dirty="0"/>
          </a:p>
          <a:p>
            <a:r>
              <a:rPr lang="en-US" sz="1400" dirty="0"/>
              <a:t>Yes, quits the game.</a:t>
            </a:r>
          </a:p>
          <a:p>
            <a:endParaRPr lang="en-US" sz="1400" dirty="0"/>
          </a:p>
          <a:p>
            <a:r>
              <a:rPr lang="en-US" sz="1400"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UC05 - Quit</a:t>
            </a:r>
          </a:p>
          <a:p>
            <a:endParaRPr lang="en-US" dirty="0"/>
          </a:p>
          <a:p>
            <a:r>
              <a:rPr lang="en-US" sz="1400" dirty="0"/>
              <a:t>At any point, either user can select to quit the game and go back to the main menu. </a:t>
            </a:r>
          </a:p>
          <a:p>
            <a:endParaRPr lang="en-US" sz="1400" dirty="0"/>
          </a:p>
          <a:p>
            <a:r>
              <a:rPr lang="en-US" sz="1400" dirty="0"/>
              <a:t>After selecting quit the user is prompted with are you sure you want to quit in case of a miss click.</a:t>
            </a:r>
          </a:p>
        </p:txBody>
      </p:sp>
      <p:pic>
        <p:nvPicPr>
          <p:cNvPr id="14" name="Picture 13" descr="A picture containing background pattern&#10;&#10;Description automatically generated">
            <a:extLst>
              <a:ext uri="{FF2B5EF4-FFF2-40B4-BE49-F238E27FC236}">
                <a16:creationId xmlns:a16="http://schemas.microsoft.com/office/drawing/2014/main" id="{4AEADC80-C430-B998-0D53-D2C1B73652D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30326993-E7D9-9244-BBCE-23F20EBFAFF2}"/>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31763"/>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sz="1400" dirty="0"/>
              <a:t>User selects piece with a single left click to play. This displays all potential moves for this piece with dots. </a:t>
            </a:r>
          </a:p>
          <a:p>
            <a:endParaRPr lang="en-US" sz="1400" dirty="0"/>
          </a:p>
          <a:p>
            <a:r>
              <a:rPr lang="en-US" sz="1400" dirty="0"/>
              <a:t>The user will then left click again on the cell they would like to move the selected piece to.</a:t>
            </a:r>
          </a:p>
          <a:p>
            <a:endParaRPr lang="en-US" sz="1400" dirty="0"/>
          </a:p>
          <a:p>
            <a:r>
              <a:rPr lang="en-US" sz="1400"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3048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background pattern&#10;&#10;Description automatically generated">
            <a:extLst>
              <a:ext uri="{FF2B5EF4-FFF2-40B4-BE49-F238E27FC236}">
                <a16:creationId xmlns:a16="http://schemas.microsoft.com/office/drawing/2014/main" id="{5B301FD6-8EC4-CCB6-5E9D-45164C9393E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816429"/>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UC07 </a:t>
            </a:r>
            <a:r>
              <a:rPr lang="en-US" b="1" dirty="0">
                <a:latin typeface="Calibri (Body)"/>
              </a:rPr>
              <a:t>- </a:t>
            </a:r>
            <a:r>
              <a:rPr lang="en-GB" sz="1800" b="1" i="0" u="none" strike="noStrike" baseline="0" dirty="0">
                <a:solidFill>
                  <a:srgbClr val="000000"/>
                </a:solidFill>
                <a:latin typeface="Calibri (Body)"/>
              </a:rPr>
              <a:t>Move piece</a:t>
            </a:r>
            <a:r>
              <a:rPr lang="en-GB" sz="1800" b="0" i="0" u="none" strike="noStrike" baseline="0" dirty="0">
                <a:solidFill>
                  <a:srgbClr val="000000"/>
                </a:solidFill>
                <a:latin typeface="Calibri (Body)"/>
              </a:rPr>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sz="1400" dirty="0"/>
              <a:t>Once the user has selected the desired cell, the piece is moved to that position and the play switches to the opposing user. </a:t>
            </a:r>
          </a:p>
          <a:p>
            <a:endParaRPr lang="en-US" sz="1400" dirty="0"/>
          </a:p>
          <a:p>
            <a:r>
              <a:rPr lang="en-US" sz="1400"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2947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4430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5928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picture containing background pattern&#10;&#10;Description automatically generated">
            <a:extLst>
              <a:ext uri="{FF2B5EF4-FFF2-40B4-BE49-F238E27FC236}">
                <a16:creationId xmlns:a16="http://schemas.microsoft.com/office/drawing/2014/main" id="{7AECB500-90F2-4B19-D6A2-407A094D454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93899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endParaRPr lang="en-US" dirty="0"/>
          </a:p>
          <a:p>
            <a:r>
              <a:rPr lang="en-US" sz="1400" dirty="0"/>
              <a:t>As in UC10, after the user has left clicked on a piece to select it, the potential moves for that piece.</a:t>
            </a:r>
          </a:p>
          <a:p>
            <a:endParaRPr lang="en-US" sz="1400" dirty="0"/>
          </a:p>
          <a:p>
            <a:r>
              <a:rPr lang="en-US" sz="1400"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3" name="Picture 42" descr="A picture containing text, clipart&#10;&#10;Description automatically generated">
              <a:extLst>
                <a:ext uri="{FF2B5EF4-FFF2-40B4-BE49-F238E27FC236}">
                  <a16:creationId xmlns:a16="http://schemas.microsoft.com/office/drawing/2014/main" id="{2C23C362-D7F4-F2D8-58E6-B1E93D5F4E2E}"/>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1645" y="5754100"/>
            <a:ext cx="914400" cy="914400"/>
          </a:xfrm>
          <a:prstGeom prst="rect">
            <a:avLst/>
          </a:prstGeom>
        </p:spPr>
      </p:pic>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92770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r>
              <a:rPr lang="en-US" b="1" dirty="0"/>
              <a:t>UC11 - </a:t>
            </a:r>
            <a:r>
              <a:rPr lang="en-GB" sz="1800" b="1" i="0" u="none" strike="noStrike" baseline="0" dirty="0">
                <a:solidFill>
                  <a:srgbClr val="000000"/>
                </a:solidFill>
              </a:rPr>
              <a:t>See all removed pieces </a:t>
            </a:r>
            <a:endParaRPr lang="en-US" b="1" dirty="0"/>
          </a:p>
          <a:p>
            <a:endParaRPr lang="en-US" sz="1400" dirty="0"/>
          </a:p>
          <a:p>
            <a:r>
              <a:rPr lang="en-US" sz="1400" dirty="0"/>
              <a:t>If the user wants to capture the opponent's piece, they left click on the piece, and it is removed form the board.</a:t>
            </a:r>
          </a:p>
          <a:p>
            <a:endParaRPr lang="en-US" sz="1400" dirty="0"/>
          </a:p>
          <a:p>
            <a:r>
              <a:rPr lang="en-US" sz="1400" dirty="0"/>
              <a:t>After a piece has been captured, it is placed on the side tray with other discarded pieces. Play changes to the opposing user.</a:t>
            </a:r>
          </a:p>
          <a:p>
            <a:endParaRPr lang="en-US" dirty="0"/>
          </a:p>
        </p:txBody>
      </p:sp>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8" name="Rectangle 7">
            <a:extLst>
              <a:ext uri="{FF2B5EF4-FFF2-40B4-BE49-F238E27FC236}">
                <a16:creationId xmlns:a16="http://schemas.microsoft.com/office/drawing/2014/main" id="{ACBE70AF-0FB9-72B3-58FB-F4B36E3C990D}"/>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3050470"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2360055"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1938992"/>
          </a:xfrm>
          <a:prstGeom prst="rect">
            <a:avLst/>
          </a:prstGeom>
          <a:noFill/>
        </p:spPr>
        <p:txBody>
          <a:bodyPr wrap="square" rtlCol="0">
            <a:spAutoFit/>
          </a:bodyPr>
          <a:lstStyle/>
          <a:p>
            <a:r>
              <a:rPr lang="en-US" b="1" dirty="0"/>
              <a:t>UC11 - </a:t>
            </a:r>
            <a:r>
              <a:rPr lang="en-GB" sz="1800" b="1" i="0" u="none" strike="noStrike" baseline="0" dirty="0">
                <a:solidFill>
                  <a:srgbClr val="000000"/>
                </a:solidFill>
              </a:rPr>
              <a:t>See all removed pieces </a:t>
            </a:r>
            <a:endParaRPr lang="en-US" b="1" dirty="0"/>
          </a:p>
          <a:p>
            <a:endParaRPr lang="en-US" dirty="0"/>
          </a:p>
          <a:p>
            <a:r>
              <a:rPr lang="en-US" sz="1400" dirty="0"/>
              <a:t>The user has got into a position to promote their pawn by placing it on the back row of the opposing user. They then have the option to choose a piece to promote to, these are indicated at the top by the four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61003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80053" y="274933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1938992"/>
          </a:xfrm>
          <a:prstGeom prst="rect">
            <a:avLst/>
          </a:prstGeom>
          <a:noFill/>
        </p:spPr>
        <p:txBody>
          <a:bodyPr wrap="square" rtlCol="0">
            <a:spAutoFit/>
          </a:bodyPr>
          <a:lstStyle/>
          <a:p>
            <a:r>
              <a:rPr lang="en-US" b="1" dirty="0"/>
              <a:t>UC11 - </a:t>
            </a:r>
            <a:r>
              <a:rPr lang="en-GB" sz="1800" b="1" i="0" u="none" strike="noStrike" baseline="0" dirty="0">
                <a:solidFill>
                  <a:srgbClr val="000000"/>
                </a:solidFill>
              </a:rPr>
              <a:t>See all removed pieces </a:t>
            </a:r>
            <a:endParaRPr lang="en-US" b="1" dirty="0"/>
          </a:p>
          <a:p>
            <a:endParaRPr lang="en-US" dirty="0"/>
          </a:p>
          <a:p>
            <a:r>
              <a:rPr lang="en-US" sz="1400" dirty="0"/>
              <a:t>The user left clicks on the piece they would like to promote to, and the pawn is replaced with that piece on the playing board. The pawn is placed into the captured piece tray of their respective colour.</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17" name="Rectangle 16">
            <a:extLst>
              <a:ext uri="{FF2B5EF4-FFF2-40B4-BE49-F238E27FC236}">
                <a16:creationId xmlns:a16="http://schemas.microsoft.com/office/drawing/2014/main" id="{130A598F-31FA-2076-AE4D-E36C1671AB66}"/>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text, clipart, gear&#10;&#10;Description automatically generated">
            <a:extLst>
              <a:ext uri="{FF2B5EF4-FFF2-40B4-BE49-F238E27FC236}">
                <a16:creationId xmlns:a16="http://schemas.microsoft.com/office/drawing/2014/main" id="{CA0351BB-D672-9B78-4E32-B9FC0CA00FB7}"/>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F4BE66AB-EF22-0692-0F11-4B94C5F83C77}"/>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E0E8495-51C6-ACE1-20BD-840C8914EF0F}"/>
              </a:ext>
            </a:extLst>
          </p:cNvPr>
          <p:cNvPicPr>
            <a:picLocks noChangeAspect="1"/>
          </p:cNvPicPr>
          <p:nvPr/>
        </p:nvPicPr>
        <p:blipFill>
          <a:blip r:embed="rId9"/>
          <a:stretch>
            <a:fillRect/>
          </a:stretch>
        </p:blipFill>
        <p:spPr>
          <a:xfrm>
            <a:off x="3050470" y="-22034"/>
            <a:ext cx="609600" cy="609600"/>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C6CFB8E-93FA-B785-DF7E-2677FE1785AA}"/>
              </a:ext>
            </a:extLst>
          </p:cNvPr>
          <p:cNvPicPr>
            <a:picLocks noChangeAspect="1"/>
          </p:cNvPicPr>
          <p:nvPr/>
        </p:nvPicPr>
        <p:blipFill>
          <a:blip r:embed="rId8"/>
          <a:stretch>
            <a:fillRect/>
          </a:stretch>
        </p:blipFill>
        <p:spPr>
          <a:xfrm>
            <a:off x="2360055"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1625" y="31006"/>
            <a:ext cx="914400" cy="9144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576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FE842252-DE86-C86B-CCA9-9272609E8484}"/>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938992"/>
          </a:xfrm>
          <a:prstGeom prst="rect">
            <a:avLst/>
          </a:prstGeom>
          <a:noFill/>
        </p:spPr>
        <p:txBody>
          <a:bodyPr wrap="square" rtlCol="0">
            <a:spAutoFit/>
          </a:bodyPr>
          <a:lstStyle/>
          <a:p>
            <a:r>
              <a:rPr lang="en-US" b="1" dirty="0"/>
              <a:t>UC12 - </a:t>
            </a:r>
            <a:r>
              <a:rPr lang="en-GB" sz="1800" b="1" i="0" u="none" strike="noStrike" baseline="0" dirty="0">
                <a:solidFill>
                  <a:srgbClr val="000000"/>
                </a:solidFill>
                <a:latin typeface="Calibri (Body)"/>
              </a:rPr>
              <a:t>Prompt Castling move </a:t>
            </a:r>
            <a:endParaRPr lang="en-US" b="1" dirty="0">
              <a:latin typeface="Calibri (Body)"/>
            </a:endParaRPr>
          </a:p>
          <a:p>
            <a:endParaRPr lang="en-US" dirty="0"/>
          </a:p>
          <a:p>
            <a:r>
              <a:rPr lang="en-US" sz="1400" dirty="0"/>
              <a:t>If castling is available, the user will be prompted when left clicking and selecting the king. </a:t>
            </a:r>
          </a:p>
          <a:p>
            <a:endParaRPr lang="en-US" sz="1400" dirty="0"/>
          </a:p>
          <a:p>
            <a:r>
              <a:rPr lang="en-US" sz="1400"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08520" y="2755861"/>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8" y="201076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03564" y="5813356"/>
            <a:ext cx="914400" cy="9144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5">
            <a:duotone>
              <a:schemeClr val="accent4">
                <a:shade val="45000"/>
                <a:satMod val="135000"/>
              </a:schemeClr>
              <a:prstClr val="white"/>
            </a:duotone>
            <a:alphaModFix/>
          </a:blip>
          <a:stretch>
            <a:fillRect/>
          </a:stretch>
        </p:blipFill>
        <p:spPr>
          <a:xfrm>
            <a:off x="5608520" y="5571078"/>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66F1104C-A77A-A835-93BC-07930D035BDE}"/>
              </a:ext>
            </a:extLst>
          </p:cNvPr>
          <p:cNvPicPr>
            <a:picLocks noChangeAspect="1"/>
          </p:cNvPicPr>
          <p:nvPr/>
        </p:nvPicPr>
        <p:blipFill>
          <a:blip r:embed="rId8">
            <a:duotone>
              <a:schemeClr val="accent4">
                <a:shade val="45000"/>
                <a:satMod val="135000"/>
              </a:schemeClr>
              <a:prstClr val="white"/>
            </a:duotone>
            <a:alphaModFix/>
          </a:blip>
          <a:stretch>
            <a:fillRect/>
          </a:stretch>
        </p:blipFill>
        <p:spPr>
          <a:xfrm>
            <a:off x="4888762" y="5600941"/>
            <a:ext cx="609600" cy="609600"/>
          </a:xfrm>
          <a:prstGeom prst="rect">
            <a:avLst/>
          </a:prstGeom>
          <a:effectLst/>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6"/>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61249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78532"/>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p>
          <a:p>
            <a:pPr algn="l"/>
            <a:r>
              <a:rPr lang="en-US" sz="1400" b="1" i="0" dirty="0">
                <a:effectLst/>
                <a:latin typeface="Calibri (Body)"/>
              </a:rPr>
              <a:t>Task</a:t>
            </a:r>
            <a:r>
              <a:rPr lang="en-US" sz="1400" b="0" i="0" dirty="0">
                <a:effectLst/>
                <a:latin typeface="Calibri (Body)"/>
              </a:rPr>
              <a:t>: Starting a new chess game</a:t>
            </a:r>
          </a:p>
          <a:p>
            <a:pPr algn="l"/>
            <a:endParaRPr lang="en-US" sz="1400" b="0" i="0" dirty="0">
              <a:effectLst/>
              <a:latin typeface="Calibri (Body)"/>
            </a:endParaRPr>
          </a:p>
          <a:p>
            <a:pPr algn="l"/>
            <a:r>
              <a:rPr lang="en-US" sz="1400" b="1" i="0" dirty="0">
                <a:effectLst/>
                <a:latin typeface="Calibri (Body)"/>
              </a:rPr>
              <a:t>Action</a:t>
            </a:r>
            <a:r>
              <a:rPr lang="en-US" sz="1400" b="0" i="0" dirty="0">
                <a:effectLst/>
                <a:latin typeface="Calibri (Body)"/>
              </a:rPr>
              <a:t>:</a:t>
            </a:r>
          </a:p>
          <a:p>
            <a:pPr marL="285750" indent="-285750" algn="l">
              <a:buFont typeface="Arial" panose="020B0604020202020204" pitchFamily="34" charset="0"/>
              <a:buChar char="•"/>
            </a:pPr>
            <a:r>
              <a:rPr lang="en-US" sz="1400" b="0" i="0" dirty="0">
                <a:effectLst/>
                <a:latin typeface="Calibri (Body)"/>
              </a:rPr>
              <a:t>Starting the game leads to the main menu.</a:t>
            </a:r>
          </a:p>
          <a:p>
            <a:pPr marL="285750" indent="-285750" algn="l">
              <a:buFont typeface="Arial" panose="020B0604020202020204" pitchFamily="34" charset="0"/>
              <a:buChar char="•"/>
            </a:pPr>
            <a:r>
              <a:rPr lang="en-US" sz="1400" b="0" i="0" dirty="0">
                <a:effectLst/>
                <a:latin typeface="Calibri (Body)"/>
              </a:rPr>
              <a:t>Choosing "Start game" creates a new game and allows the user to select their colors.</a:t>
            </a:r>
          </a:p>
          <a:p>
            <a:pPr marL="285750" indent="-285750" algn="l">
              <a:buFont typeface="Arial" panose="020B0604020202020204" pitchFamily="34" charset="0"/>
              <a:buChar char="•"/>
            </a:pPr>
            <a:r>
              <a:rPr lang="en-US" sz="1400" b="0" i="0" dirty="0">
                <a:effectLst/>
                <a:latin typeface="Calibri (Body)"/>
              </a:rPr>
              <a:t>Choosing "Load game" opens the file explorer to access previously saved games.</a:t>
            </a:r>
          </a:p>
          <a:p>
            <a:pPr marL="285750" indent="-285750" algn="l">
              <a:buFont typeface="Arial" panose="020B0604020202020204" pitchFamily="34" charset="0"/>
              <a:buChar char="•"/>
            </a:pPr>
            <a:r>
              <a:rPr lang="en-US" sz="1400" b="0" i="0" dirty="0">
                <a:effectLst/>
                <a:latin typeface="Calibri (Body)"/>
              </a:rPr>
              <a:t>Choosing "Replay game" opens the file explorer to access previously completed and saved games.</a:t>
            </a:r>
          </a:p>
          <a:p>
            <a:pPr marL="285750" indent="-285750" algn="l">
              <a:buFont typeface="Arial" panose="020B0604020202020204" pitchFamily="34" charset="0"/>
              <a:buChar char="•"/>
            </a:pPr>
            <a:r>
              <a:rPr lang="en-US" sz="1400" b="0" i="0" dirty="0">
                <a:effectLst/>
                <a:latin typeface="Calibri (Body)"/>
              </a:rPr>
              <a:t>Choosing "Quit game" exits the application.</a:t>
            </a:r>
          </a:p>
          <a:p>
            <a:pPr algn="l"/>
            <a:endParaRPr lang="en-US" sz="1400" b="0" i="0" dirty="0">
              <a:effectLst/>
              <a:latin typeface="Calibri (Body)"/>
            </a:endParaRPr>
          </a:p>
          <a:p>
            <a:pPr algn="l"/>
            <a:r>
              <a:rPr lang="en-US" sz="1400" b="1" i="0" dirty="0">
                <a:effectLst/>
                <a:latin typeface="Calibri (Body)"/>
              </a:rPr>
              <a:t>Result</a:t>
            </a:r>
            <a:r>
              <a:rPr lang="en-US" sz="1400" b="0" i="0" dirty="0">
                <a:effectLst/>
                <a:latin typeface="Calibri (Body)"/>
              </a:rPr>
              <a:t>: The main menu provides options to start a new game, load a saved game, replay a completed game, or quit the application. The user can also choose their preferred colors before starting a new game.</a:t>
            </a:r>
            <a:endParaRPr lang="en-US" sz="1400" dirty="0">
              <a:latin typeface="Calibri (Body)"/>
            </a:endParaRP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1FCF7CFA-6D1E-D959-C2A9-BA0A4EC4DD0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UC13 - </a:t>
            </a:r>
            <a:r>
              <a:rPr lang="en-GB" b="1" dirty="0">
                <a:solidFill>
                  <a:srgbClr val="000000"/>
                </a:solidFill>
                <a:latin typeface="Calibri (Body)"/>
              </a:rPr>
              <a:t>P</a:t>
            </a:r>
            <a:r>
              <a:rPr lang="en-GB" sz="1800" b="1" i="0" u="none" strike="noStrike" baseline="0" dirty="0">
                <a:solidFill>
                  <a:srgbClr val="000000"/>
                </a:solidFill>
                <a:latin typeface="Calibri (Body)"/>
              </a:rPr>
              <a:t>rompt </a:t>
            </a:r>
            <a:r>
              <a:rPr lang="en-GB" sz="1800" b="1" i="0" u="none" strike="noStrike" baseline="0" dirty="0" err="1">
                <a:solidFill>
                  <a:srgbClr val="000000"/>
                </a:solidFill>
                <a:latin typeface="Calibri (Body)"/>
              </a:rPr>
              <a:t>En</a:t>
            </a:r>
            <a:r>
              <a:rPr lang="en-GB" sz="1800" b="1" i="0" u="none" strike="noStrike" baseline="0" dirty="0">
                <a:solidFill>
                  <a:srgbClr val="000000"/>
                </a:solidFill>
                <a:latin typeface="Calibri (Body)"/>
              </a:rPr>
              <a:t> passant </a:t>
            </a:r>
            <a:endParaRPr lang="en-US" b="1" dirty="0">
              <a:latin typeface="Calibri (Body)"/>
            </a:endParaRPr>
          </a:p>
          <a:p>
            <a:endParaRPr lang="en-US" dirty="0"/>
          </a:p>
          <a:p>
            <a:r>
              <a:rPr lang="en-US" sz="1400" dirty="0"/>
              <a:t>If the user selects a pawn and</a:t>
            </a:r>
          </a:p>
          <a:p>
            <a:r>
              <a:rPr lang="en-US" sz="1400" dirty="0"/>
              <a:t>en passant is available, this is shown with a circle around the piece being captured. With a yellow pawn indicating where the piece will end up after taking the opponents pawn circled in yellow. </a:t>
            </a:r>
          </a:p>
          <a:p>
            <a:endParaRPr lang="en-US" sz="1400" dirty="0"/>
          </a:p>
          <a:p>
            <a:r>
              <a:rPr lang="en-US" sz="1400"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15562"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0513" y="343658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46312" y="3632611"/>
            <a:ext cx="914400" cy="914400"/>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9396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16977"/>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b="1" dirty="0"/>
              <a:t>Task: </a:t>
            </a:r>
            <a:r>
              <a:rPr lang="en-US" sz="1400" dirty="0"/>
              <a:t>Put king in check</a:t>
            </a:r>
            <a:endParaRPr lang="en-US" sz="1400" b="1" dirty="0"/>
          </a:p>
          <a:p>
            <a:endParaRPr lang="en-US" sz="1400" b="1" dirty="0"/>
          </a:p>
          <a:p>
            <a:r>
              <a:rPr lang="en-US" sz="1400" b="1" dirty="0"/>
              <a:t>Action:</a:t>
            </a:r>
          </a:p>
          <a:p>
            <a:pPr marL="285750" indent="-285750">
              <a:buFont typeface="Arial" panose="020B0604020202020204" pitchFamily="34" charset="0"/>
              <a:buChar char="•"/>
            </a:pPr>
            <a:r>
              <a:rPr lang="en-US" sz="1400" dirty="0"/>
              <a:t>When a king is placed into check by the opposing user, the cell underneath the king will turn yellow.</a:t>
            </a:r>
          </a:p>
          <a:p>
            <a:pPr marL="285750" indent="-285750">
              <a:buFont typeface="Arial" panose="020B0604020202020204" pitchFamily="34" charset="0"/>
              <a:buChar char="•"/>
            </a:pPr>
            <a:r>
              <a:rPr lang="en-US" sz="1400" dirty="0"/>
              <a:t>If the user selects the king to move, the dots shown will only show valid moves to get the user of out check.</a:t>
            </a:r>
          </a:p>
          <a:p>
            <a:pPr marL="285750" indent="-285750">
              <a:buFont typeface="Arial" panose="020B0604020202020204" pitchFamily="34" charset="0"/>
              <a:buChar char="•"/>
            </a:pPr>
            <a:r>
              <a:rPr lang="en-US" sz="1400" dirty="0"/>
              <a:t>If other pieces can be moved to get the king out of check then when a piece is selected the moves are shown. </a:t>
            </a:r>
          </a:p>
          <a:p>
            <a:pPr marL="285750" indent="-285750">
              <a:buFont typeface="Arial" panose="020B0604020202020204" pitchFamily="34" charset="0"/>
              <a:buChar char="•"/>
            </a:pPr>
            <a:r>
              <a:rPr lang="en-US" sz="1400" dirty="0"/>
              <a:t>If a user selects a piece that cannot protect the king, its potential moves will not be shown.</a:t>
            </a:r>
          </a:p>
          <a:p>
            <a:endParaRPr lang="en-US" sz="1400" dirty="0"/>
          </a:p>
          <a:p>
            <a:r>
              <a:rPr lang="en-US" sz="1400" b="1" dirty="0"/>
              <a:t>Result: </a:t>
            </a:r>
          </a:p>
          <a:p>
            <a:r>
              <a:rPr lang="en-US" sz="1400" dirty="0"/>
              <a:t>The player should only be able to move the king out of check. If the player tries to perform another action, then the game will display a prompt letting them know they are in check and need to get their king out of check.</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dirty="0"/>
              <a:t>If other pieces can be moved to get the king out of check, then when a piece is selected only the moves that get the king out of check are shown.</a:t>
            </a:r>
          </a:p>
          <a:p>
            <a:endParaRPr lang="en-US" sz="1400" dirty="0"/>
          </a:p>
          <a:p>
            <a:r>
              <a:rPr lang="en-US" sz="1400" dirty="0"/>
              <a:t>If a user selects a piece that does not allow the king to get out of check, no moves are shown, and the user cannot move that piece. </a:t>
            </a:r>
          </a:p>
          <a:p>
            <a:endParaRPr lang="en-US" dirty="0"/>
          </a:p>
        </p:txBody>
      </p:sp>
      <p:pic>
        <p:nvPicPr>
          <p:cNvPr id="11" name="Picture 10" descr="A picture containing background pattern&#10;&#10;Description automatically generated">
            <a:extLst>
              <a:ext uri="{FF2B5EF4-FFF2-40B4-BE49-F238E27FC236}">
                <a16:creationId xmlns:a16="http://schemas.microsoft.com/office/drawing/2014/main" id="{7F2D41BE-5996-F890-E006-BC704C0F82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sp>
        <p:nvSpPr>
          <p:cNvPr id="14" name="Rectangle 13">
            <a:extLst>
              <a:ext uri="{FF2B5EF4-FFF2-40B4-BE49-F238E27FC236}">
                <a16:creationId xmlns:a16="http://schemas.microsoft.com/office/drawing/2014/main" id="{90FDA148-E93A-689B-A912-88CD1DFC7920}"/>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36E33B46-A5D3-2D90-6F9F-EC5C0D61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724096"/>
          </a:xfrm>
          <a:prstGeom prst="rect">
            <a:avLst/>
          </a:prstGeom>
          <a:noFill/>
        </p:spPr>
        <p:txBody>
          <a:bodyPr wrap="square" rtlCol="0">
            <a:spAutoFit/>
          </a:bodyPr>
          <a:lstStyle/>
          <a:p>
            <a:r>
              <a:rPr lang="en-US" b="1" dirty="0"/>
              <a:t>UC15 - </a:t>
            </a:r>
            <a:r>
              <a:rPr lang="en-GB" sz="1800" b="1" i="0" u="none" strike="noStrike" baseline="0" dirty="0">
                <a:solidFill>
                  <a:srgbClr val="000000"/>
                </a:solidFill>
              </a:rPr>
              <a:t>Checkmate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When checkmate is played the game ends, and the cell the king is in is highlighted red. </a:t>
            </a:r>
          </a:p>
          <a:p>
            <a:endParaRPr lang="en-US" sz="1400" dirty="0"/>
          </a:p>
          <a:p>
            <a:r>
              <a:rPr lang="en-US" sz="1400" dirty="0"/>
              <a:t>It allows the user to save the replay if they would like to replay it later. </a:t>
            </a:r>
          </a:p>
          <a:p>
            <a:endParaRPr lang="en-US" sz="1400" dirty="0"/>
          </a:p>
          <a:p>
            <a:r>
              <a:rPr lang="en-US" sz="1400" dirty="0"/>
              <a:t>Save replay brings up the file explorer to allow the user to save to a desired location.</a:t>
            </a:r>
          </a:p>
          <a:p>
            <a:endParaRPr lang="en-US" sz="1400" dirty="0"/>
          </a:p>
          <a:p>
            <a:r>
              <a:rPr lang="en-US" sz="1400"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UC16 - </a:t>
            </a:r>
            <a:r>
              <a:rPr lang="en-GB" sz="1800" b="1" i="0" u="none" strike="noStrike" baseline="0" dirty="0">
                <a:solidFill>
                  <a:srgbClr val="000000"/>
                </a:solidFill>
              </a:rPr>
              <a:t>Save game </a:t>
            </a:r>
            <a:endParaRPr lang="en-US" b="1" dirty="0"/>
          </a:p>
          <a:p>
            <a:endParaRPr lang="en-US" dirty="0"/>
          </a:p>
          <a:p>
            <a:r>
              <a:rPr lang="en-US" sz="1400" dirty="0"/>
              <a:t>If the user would like to save the game to resume later, they can click save game which brings up a file explorer to select the location. </a:t>
            </a:r>
          </a:p>
          <a:p>
            <a:endParaRPr lang="en-US" sz="1400" dirty="0"/>
          </a:p>
          <a:p>
            <a:r>
              <a:rPr lang="en-US" sz="1400" dirty="0"/>
              <a:t>The user then saves the game in the desired location and can quit the game or carry on playing.</a:t>
            </a:r>
          </a:p>
        </p:txBody>
      </p:sp>
      <p:pic>
        <p:nvPicPr>
          <p:cNvPr id="10" name="Picture 9" descr="A picture containing background pattern&#10;&#10;Description automatically generated">
            <a:extLst>
              <a:ext uri="{FF2B5EF4-FFF2-40B4-BE49-F238E27FC236}">
                <a16:creationId xmlns:a16="http://schemas.microsoft.com/office/drawing/2014/main" id="{B030BA24-F114-AB26-7543-46D1B9F5AF27}"/>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215991"/>
          </a:xfrm>
          <a:prstGeom prst="rect">
            <a:avLst/>
          </a:prstGeom>
          <a:noFill/>
        </p:spPr>
        <p:txBody>
          <a:bodyPr wrap="square" rtlCol="0">
            <a:spAutoFit/>
          </a:bodyPr>
          <a:lstStyle/>
          <a:p>
            <a:r>
              <a:rPr lang="en-US" b="1" dirty="0"/>
              <a:t>UC17 - </a:t>
            </a:r>
            <a:r>
              <a:rPr lang="en-GB" sz="1800" b="1" i="0" u="none" strike="noStrike" baseline="0" dirty="0">
                <a:solidFill>
                  <a:srgbClr val="000000"/>
                </a:solidFill>
              </a:rPr>
              <a:t>Offer draw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On either users turn; they have the option to declare if they would like to call for a draw and end the game.</a:t>
            </a:r>
          </a:p>
          <a:p>
            <a:endParaRPr lang="en-US" sz="1400" dirty="0"/>
          </a:p>
          <a:p>
            <a:r>
              <a:rPr lang="en-US" sz="1400" dirty="0"/>
              <a:t>If one user selects to draw this prompts the other user.</a:t>
            </a:r>
          </a:p>
        </p:txBody>
      </p:sp>
      <p:pic>
        <p:nvPicPr>
          <p:cNvPr id="16" name="Picture 15" descr="A picture containing background pattern&#10;&#10;Description automatically generated">
            <a:extLst>
              <a:ext uri="{FF2B5EF4-FFF2-40B4-BE49-F238E27FC236}">
                <a16:creationId xmlns:a16="http://schemas.microsoft.com/office/drawing/2014/main" id="{DEEB571E-E249-63ED-E22B-F59A64E71EB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endParaRPr lang="en-US" b="1" dirty="0"/>
          </a:p>
          <a:p>
            <a:endParaRPr lang="en-US" dirty="0"/>
          </a:p>
          <a:p>
            <a:r>
              <a:rPr lang="en-US" sz="1400" dirty="0"/>
              <a:t>The prompt is shown to determine if the user would like to accept or decline the draw.</a:t>
            </a:r>
          </a:p>
          <a:p>
            <a:endParaRPr lang="en-US" sz="1400" dirty="0"/>
          </a:p>
          <a:p>
            <a:r>
              <a:rPr lang="en-US" sz="1400" dirty="0"/>
              <a:t>If accepted this will prompt the end game menu where the user can select to save the game to replay later.</a:t>
            </a:r>
          </a:p>
          <a:p>
            <a:endParaRPr lang="en-US" sz="1400" dirty="0"/>
          </a:p>
          <a:p>
            <a:r>
              <a:rPr lang="en-US" sz="1400" dirty="0"/>
              <a:t>If declined, the game will continue.</a:t>
            </a:r>
          </a:p>
        </p:txBody>
      </p:sp>
      <p:pic>
        <p:nvPicPr>
          <p:cNvPr id="91" name="Picture 90" descr="A picture containing background pattern&#10;&#10;Description automatically generated">
            <a:extLst>
              <a:ext uri="{FF2B5EF4-FFF2-40B4-BE49-F238E27FC236}">
                <a16:creationId xmlns:a16="http://schemas.microsoft.com/office/drawing/2014/main" id="{04B14D32-4BA3-2E48-6B11-0D4FB821A1F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634034" y="2031351"/>
            <a:ext cx="2944384"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has offered a draw. Mohammed, do you Accept?</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sz="1400" dirty="0"/>
              <a:t>Whosever turn it is, they have the option to resign the game. By clicking on resign they are prompted with an are you sure message in case of a miss click.</a:t>
            </a:r>
          </a:p>
          <a:p>
            <a:endParaRPr lang="en-US" sz="1400" dirty="0"/>
          </a:p>
          <a:p>
            <a:r>
              <a:rPr lang="en-US" sz="1400" dirty="0"/>
              <a:t>Yes, will lead to the next prompt (next slide).</a:t>
            </a:r>
          </a:p>
          <a:p>
            <a:endParaRPr lang="en-US" sz="1400" dirty="0"/>
          </a:p>
          <a:p>
            <a:r>
              <a:rPr lang="en-US" sz="1400" dirty="0"/>
              <a:t>No, will allow the game to continue.</a:t>
            </a:r>
          </a:p>
        </p:txBody>
      </p:sp>
      <p:pic>
        <p:nvPicPr>
          <p:cNvPr id="25" name="Picture 24" descr="A picture containing background pattern&#10;&#10;Description automatically generated">
            <a:extLst>
              <a:ext uri="{FF2B5EF4-FFF2-40B4-BE49-F238E27FC236}">
                <a16:creationId xmlns:a16="http://schemas.microsoft.com/office/drawing/2014/main" id="{CD5935EA-A68C-547F-00FD-D601CBF7C61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48840" y="2165852"/>
            <a:ext cx="393192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are you sure you want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457293" y="2870454"/>
            <a:ext cx="1287897"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457294" y="3571372"/>
            <a:ext cx="1287896"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354765"/>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dirty="0"/>
              <a:t>After yes has been selected, </a:t>
            </a:r>
            <a:r>
              <a:rPr lang="en-US" sz="1400" dirty="0"/>
              <a:t>there is the option to save the replay or quit. </a:t>
            </a:r>
          </a:p>
          <a:p>
            <a:endParaRPr lang="en-US" sz="1400" dirty="0"/>
          </a:p>
          <a:p>
            <a:r>
              <a:rPr lang="en-US" sz="1400" dirty="0"/>
              <a:t>Saving the replay will save the game file with other completed games for replaying the match later with opening up the file explorer.</a:t>
            </a:r>
          </a:p>
          <a:p>
            <a:endParaRPr lang="en-US" sz="1400" dirty="0"/>
          </a:p>
          <a:p>
            <a:r>
              <a:rPr lang="en-US" sz="1400" dirty="0"/>
              <a:t>Quit will take the user back to the main menu</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095751" y="286014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127370" y="359128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016210"/>
          </a:xfrm>
          <a:prstGeom prst="rect">
            <a:avLst/>
          </a:prstGeom>
          <a:noFill/>
        </p:spPr>
        <p:txBody>
          <a:bodyPr wrap="square" rtlCol="0">
            <a:spAutoFit/>
          </a:bodyPr>
          <a:lstStyle/>
          <a:p>
            <a:r>
              <a:rPr lang="en-US" b="1" dirty="0"/>
              <a:t>EC02 - Move piece</a:t>
            </a:r>
          </a:p>
          <a:p>
            <a:endParaRPr lang="en-US" dirty="0"/>
          </a:p>
          <a:p>
            <a:r>
              <a:rPr lang="en-US" sz="1400" b="1" dirty="0"/>
              <a:t>Task:</a:t>
            </a:r>
            <a:r>
              <a:rPr lang="en-US" sz="1400" dirty="0"/>
              <a:t> Select enemy piece</a:t>
            </a:r>
          </a:p>
          <a:p>
            <a:endParaRPr lang="en-US" sz="1400" dirty="0"/>
          </a:p>
          <a:p>
            <a:r>
              <a:rPr lang="en-US" sz="1400" b="1" dirty="0"/>
              <a:t>Action:</a:t>
            </a:r>
          </a:p>
          <a:p>
            <a:r>
              <a:rPr lang="en-US" sz="1400" dirty="0"/>
              <a:t>The white player will attempt to select the black player’s piece</a:t>
            </a:r>
          </a:p>
          <a:p>
            <a:endParaRPr lang="en-US" sz="1400" dirty="0"/>
          </a:p>
          <a:p>
            <a:r>
              <a:rPr lang="en-US" sz="1400" b="1" dirty="0"/>
              <a:t>Result: </a:t>
            </a:r>
          </a:p>
          <a:p>
            <a:r>
              <a:rPr lang="en-US" sz="1400" dirty="0"/>
              <a:t>The game will display a popup explaining to the player that they cannot select their opponent's piece, as well as reminding them of which player they are.</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923330"/>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You cannot select you opponent’s piece, your pieces are white at the bottom on the screen.</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2" name="TextBox 1">
            <a:extLst>
              <a:ext uri="{FF2B5EF4-FFF2-40B4-BE49-F238E27FC236}">
                <a16:creationId xmlns:a16="http://schemas.microsoft.com/office/drawing/2014/main" id="{194ACFF6-CAD8-6516-D28B-8C1EB1EFBC2B}"/>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29924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background pattern&#10;&#10;Description automatically generated">
            <a:extLst>
              <a:ext uri="{FF2B5EF4-FFF2-40B4-BE49-F238E27FC236}">
                <a16:creationId xmlns:a16="http://schemas.microsoft.com/office/drawing/2014/main" id="{829F187D-4F28-EB90-FEA6-752E041C49E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754874"/>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latin typeface="Calibri (Body)"/>
            </a:endParaRPr>
          </a:p>
          <a:p>
            <a:r>
              <a:rPr lang="en-US" sz="1400" dirty="0">
                <a:latin typeface="Calibri (Body)"/>
              </a:rPr>
              <a:t>Brings up menu for the user to enter player names and select </a:t>
            </a:r>
            <a:r>
              <a:rPr lang="en-GB" sz="1400" dirty="0">
                <a:latin typeface="Calibri (Body)"/>
              </a:rPr>
              <a:t>colour</a:t>
            </a:r>
            <a:r>
              <a:rPr lang="en-US" sz="1400" dirty="0">
                <a:latin typeface="Calibri (Body)"/>
              </a:rPr>
              <a:t> with a check box, changing one check box automatically changes the other check box.</a:t>
            </a:r>
          </a:p>
          <a:p>
            <a:r>
              <a:rPr lang="en-US" sz="1400" dirty="0">
                <a:latin typeface="Calibri (Body)"/>
              </a:rPr>
              <a:t>Start will begin the game with the selected settings.</a:t>
            </a:r>
          </a:p>
          <a:p>
            <a:endParaRPr lang="en-US" dirty="0">
              <a:latin typeface="Calibri (Body)"/>
            </a:endParaRPr>
          </a:p>
          <a:p>
            <a:r>
              <a:rPr lang="en-US" b="1" dirty="0">
                <a:latin typeface="Calibri (Body)"/>
              </a:rPr>
              <a:t>UC04</a:t>
            </a:r>
            <a:r>
              <a:rPr lang="en-US" dirty="0">
                <a:latin typeface="Calibri (Body)"/>
              </a:rPr>
              <a:t> </a:t>
            </a:r>
            <a:r>
              <a:rPr lang="en-US" b="1" dirty="0">
                <a:latin typeface="Calibri (Body)"/>
              </a:rPr>
              <a:t>- </a:t>
            </a:r>
            <a:r>
              <a:rPr lang="en-GB" sz="1800" b="1" i="0" u="none" strike="noStrike" baseline="0" dirty="0">
                <a:solidFill>
                  <a:srgbClr val="000000"/>
                </a:solidFill>
                <a:latin typeface="Calibri (Body)"/>
              </a:rPr>
              <a:t>Back button </a:t>
            </a:r>
            <a:endParaRPr lang="en-US" b="1" dirty="0">
              <a:latin typeface="Calibri (Body)"/>
            </a:endParaRPr>
          </a:p>
          <a:p>
            <a:endParaRPr lang="en-US" b="1" dirty="0">
              <a:latin typeface="Calibri (Body)"/>
            </a:endParaRPr>
          </a:p>
          <a:p>
            <a:r>
              <a:rPr lang="en-US" sz="1400" dirty="0">
                <a:latin typeface="Calibri (Body)"/>
              </a:rPr>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21" y="2840264"/>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9790" y="1841679"/>
            <a:ext cx="914400" cy="914400"/>
          </a:xfrm>
          <a:prstGeom prst="rect">
            <a:avLst/>
          </a:prstGeom>
        </p:spPr>
      </p:pic>
      <p:pic>
        <p:nvPicPr>
          <p:cNvPr id="10" name="Graphic 9" descr="Checkbox Ticked with solid fill">
            <a:extLst>
              <a:ext uri="{FF2B5EF4-FFF2-40B4-BE49-F238E27FC236}">
                <a16:creationId xmlns:a16="http://schemas.microsoft.com/office/drawing/2014/main" id="{D1D6AFA8-4482-600E-DEAE-C7E345D81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2730" y="2569808"/>
            <a:ext cx="914400" cy="914400"/>
          </a:xfrm>
          <a:prstGeom prst="rect">
            <a:avLst/>
          </a:prstGeom>
        </p:spPr>
      </p:pic>
      <p:sp>
        <p:nvSpPr>
          <p:cNvPr id="14" name="Rectangle 13">
            <a:extLst>
              <a:ext uri="{FF2B5EF4-FFF2-40B4-BE49-F238E27FC236}">
                <a16:creationId xmlns:a16="http://schemas.microsoft.com/office/drawing/2014/main" id="{7888AF95-81E5-27B8-F437-FEB3D22A1347}"/>
              </a:ext>
            </a:extLst>
          </p:cNvPr>
          <p:cNvSpPr/>
          <p:nvPr/>
        </p:nvSpPr>
        <p:spPr>
          <a:xfrm>
            <a:off x="6011330" y="2067637"/>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9791F37-B703-2286-55A9-474BA0A2E093}"/>
              </a:ext>
            </a:extLst>
          </p:cNvPr>
          <p:cNvSpPr/>
          <p:nvPr/>
        </p:nvSpPr>
        <p:spPr>
          <a:xfrm>
            <a:off x="5328390" y="2798408"/>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219718" y="42983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1893194" y="21121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1893194" y="2840264"/>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523861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592208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t>EC09 - Check</a:t>
            </a:r>
          </a:p>
          <a:p>
            <a:endParaRPr lang="en-US" dirty="0"/>
          </a:p>
          <a:p>
            <a:r>
              <a:rPr lang="en-US" sz="1400" b="1" dirty="0"/>
              <a:t>Task: </a:t>
            </a:r>
            <a:r>
              <a:rPr lang="en-US" sz="1400" dirty="0"/>
              <a:t>Attempt to move a piece that cannot protect the king </a:t>
            </a:r>
          </a:p>
          <a:p>
            <a:endParaRPr lang="en-US" sz="1400" dirty="0"/>
          </a:p>
          <a:p>
            <a:r>
              <a:rPr lang="en-US" sz="1400" b="1" dirty="0"/>
              <a:t>Action: </a:t>
            </a:r>
          </a:p>
          <a:p>
            <a:r>
              <a:rPr lang="en-US" sz="1400" dirty="0"/>
              <a:t>The player will try to select a piece that cannot help the king</a:t>
            </a:r>
          </a:p>
          <a:p>
            <a:endParaRPr lang="en-US" sz="1400" dirty="0"/>
          </a:p>
          <a:p>
            <a:r>
              <a:rPr lang="en-US" sz="1400" b="1" dirty="0"/>
              <a:t>Result: </a:t>
            </a:r>
          </a:p>
          <a:p>
            <a:r>
              <a:rPr lang="en-US" sz="1400" dirty="0"/>
              <a:t>The game will display a popup explaining to the player that they must protect their king, either by moving the king or another piece that can block the attack.</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54690" y="1444090"/>
            <a:ext cx="914400" cy="914400"/>
          </a:xfrm>
          <a:prstGeom prst="rect">
            <a:avLst/>
          </a:prstGeom>
        </p:spPr>
      </p:pic>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3" name="TextBox 2">
            <a:extLst>
              <a:ext uri="{FF2B5EF4-FFF2-40B4-BE49-F238E27FC236}">
                <a16:creationId xmlns:a16="http://schemas.microsoft.com/office/drawing/2014/main" id="{393B04AD-4FC6-2AE2-8FD4-2F9CE7945590}"/>
              </a:ext>
            </a:extLst>
          </p:cNvPr>
          <p:cNvSpPr txBox="1"/>
          <p:nvPr/>
        </p:nvSpPr>
        <p:spPr>
          <a:xfrm>
            <a:off x="2159924" y="2165852"/>
            <a:ext cx="3966667" cy="923330"/>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Your king is in check! You must either move your king out of danger or block the danger using a piece that can.</a:t>
            </a:r>
          </a:p>
        </p:txBody>
      </p:sp>
      <p:sp>
        <p:nvSpPr>
          <p:cNvPr id="4" name="TextBox 3">
            <a:extLst>
              <a:ext uri="{FF2B5EF4-FFF2-40B4-BE49-F238E27FC236}">
                <a16:creationId xmlns:a16="http://schemas.microsoft.com/office/drawing/2014/main" id="{6D0FDF6F-FD40-FA68-0302-C3B10255CBE5}"/>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1189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8B614662-B8DF-85A7-294A-7EFED913C7F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601533"/>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pPr algn="l"/>
            <a:r>
              <a:rPr lang="en-US" sz="1400" b="0" i="0" dirty="0">
                <a:effectLst/>
                <a:latin typeface="Calibri (Body)"/>
              </a:rPr>
              <a:t>Task: Loading </a:t>
            </a:r>
            <a:r>
              <a:rPr lang="en-US" sz="1400" dirty="0">
                <a:latin typeface="Calibri (Body)"/>
              </a:rPr>
              <a:t>a chess game save</a:t>
            </a:r>
            <a:r>
              <a:rPr lang="en-US" sz="1400" b="0" i="0" dirty="0">
                <a:effectLst/>
                <a:latin typeface="Calibri (Body)"/>
              </a:rPr>
              <a:t>.</a:t>
            </a:r>
          </a:p>
          <a:p>
            <a:pPr algn="l"/>
            <a:endParaRPr lang="en-US" sz="1400" b="0" i="0" dirty="0">
              <a:effectLst/>
              <a:latin typeface="Calibri (Body)"/>
            </a:endParaRPr>
          </a:p>
          <a:p>
            <a:pPr algn="l"/>
            <a:r>
              <a:rPr lang="en-US" sz="1400" b="0" i="0" dirty="0">
                <a:effectLst/>
                <a:latin typeface="Calibri (Body)"/>
              </a:rPr>
              <a:t>Action:</a:t>
            </a:r>
          </a:p>
          <a:p>
            <a:pPr marL="285750" indent="-285750" algn="l">
              <a:buFont typeface="Arial" panose="020B0604020202020204" pitchFamily="34" charset="0"/>
              <a:buChar char="•"/>
            </a:pPr>
            <a:r>
              <a:rPr lang="en-US" sz="1400" b="0" i="0" dirty="0">
                <a:effectLst/>
                <a:latin typeface="Calibri (Body)"/>
              </a:rPr>
              <a:t>Upon selecting "Load game," a file explorer is launched.</a:t>
            </a:r>
          </a:p>
          <a:p>
            <a:pPr marL="285750" indent="-285750" algn="l">
              <a:buFont typeface="Arial" panose="020B0604020202020204" pitchFamily="34" charset="0"/>
              <a:buChar char="•"/>
            </a:pPr>
            <a:r>
              <a:rPr lang="en-US" sz="1400" b="0" i="0" dirty="0">
                <a:effectLst/>
                <a:latin typeface="Calibri (Body)"/>
              </a:rPr>
              <a:t>The user can search for previously saved games that were left unfinished.</a:t>
            </a:r>
          </a:p>
          <a:p>
            <a:pPr marL="285750" indent="-285750" algn="l">
              <a:buFont typeface="Arial" panose="020B0604020202020204" pitchFamily="34" charset="0"/>
              <a:buChar char="•"/>
            </a:pPr>
            <a:r>
              <a:rPr lang="en-US" sz="1400" b="0" i="0" dirty="0">
                <a:effectLst/>
                <a:latin typeface="Calibri (Body)"/>
              </a:rPr>
              <a:t>After selecting a save game, the game board is set to the state it was saved in.</a:t>
            </a:r>
          </a:p>
          <a:p>
            <a:pPr marL="285750" indent="-285750" algn="l">
              <a:buFont typeface="Arial" panose="020B0604020202020204" pitchFamily="34" charset="0"/>
              <a:buChar char="•"/>
            </a:pPr>
            <a:r>
              <a:rPr lang="en-US" sz="1400" b="0" i="0" dirty="0">
                <a:effectLst/>
                <a:latin typeface="Calibri (Body)"/>
              </a:rPr>
              <a:t>The user can continue playing the game from the saved state.</a:t>
            </a:r>
          </a:p>
          <a:p>
            <a:pPr algn="l"/>
            <a:endParaRPr lang="en-US" sz="1400" b="0" i="0" dirty="0">
              <a:effectLst/>
              <a:latin typeface="Calibri (Body)"/>
            </a:endParaRPr>
          </a:p>
          <a:p>
            <a:pPr algn="l"/>
            <a:r>
              <a:rPr lang="en-US" sz="1400" b="0" i="0" dirty="0">
                <a:effectLst/>
                <a:latin typeface="Calibri (Body)"/>
              </a:rPr>
              <a:t>Result: The "Load game" feature allows the user to retrieve and resume previously saved games. By launching a file explorer, the user can select the desired saved game and load it into the game application. This restores the game board to the saved state, allowing the user to continue playing from where they left off.</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50C73B6F-F1EA-EBEC-8AB3-C706F81172C0}"/>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r>
              <a:rPr lang="en-US" sz="1400" b="1" dirty="0">
                <a:latin typeface="Calibri (Body)"/>
              </a:rPr>
              <a:t>Task: </a:t>
            </a:r>
            <a:r>
              <a:rPr lang="en-US" sz="1400" dirty="0">
                <a:latin typeface="Calibri (Body)"/>
              </a:rPr>
              <a:t>Player needs to load an old game</a:t>
            </a:r>
            <a:endParaRPr lang="en-US" sz="1400" b="1" dirty="0">
              <a:latin typeface="Calibri (Body)"/>
            </a:endParaRPr>
          </a:p>
          <a:p>
            <a:r>
              <a:rPr lang="en-US" sz="1400" b="1" dirty="0">
                <a:latin typeface="Calibri (Body)"/>
              </a:rPr>
              <a:t>Action:</a:t>
            </a:r>
          </a:p>
          <a:p>
            <a:endParaRPr lang="en-US" sz="1400" dirty="0">
              <a:latin typeface="Calibri (Body)"/>
            </a:endParaRPr>
          </a:p>
          <a:p>
            <a:endParaRPr lang="en-US" sz="1400" b="1" dirty="0">
              <a:latin typeface="Calibri (Body)"/>
            </a:endParaRPr>
          </a:p>
          <a:p>
            <a:r>
              <a:rPr lang="en-US" sz="1400" b="1" dirty="0">
                <a:latin typeface="Calibri (Body)"/>
              </a:rPr>
              <a:t>Result:</a:t>
            </a:r>
          </a:p>
          <a:p>
            <a:r>
              <a:rPr lang="en-US" sz="1400" dirty="0">
                <a:latin typeface="Calibri (Body)"/>
              </a:rPr>
              <a:t>After user selects load game, a file browser is popped up with the user able to choose a save game. </a:t>
            </a:r>
          </a:p>
          <a:p>
            <a:endParaRPr lang="en-US" sz="1400" dirty="0">
              <a:latin typeface="Calibri (Body)"/>
            </a:endParaRPr>
          </a:p>
          <a:p>
            <a:r>
              <a:rPr lang="en-US" sz="1400" dirty="0">
                <a:latin typeface="Calibri (Body)"/>
              </a:rPr>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E3741FE3-1E11-D780-82DA-907424621A3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pPr algn="l"/>
            <a:r>
              <a:rPr lang="en-US" sz="1400" b="0" i="0" dirty="0">
                <a:effectLst/>
                <a:latin typeface="Calibri (Body)"/>
              </a:rPr>
              <a:t>Task: Loading a replay and navigating a previous game</a:t>
            </a:r>
          </a:p>
          <a:p>
            <a:pPr algn="l"/>
            <a:endParaRPr lang="en-US" sz="1400" b="0" i="0" dirty="0">
              <a:effectLst/>
              <a:latin typeface="Calibri (Body)"/>
            </a:endParaRPr>
          </a:p>
          <a:p>
            <a:r>
              <a:rPr lang="en-US" sz="1400" b="0" i="0" dirty="0">
                <a:effectLst/>
                <a:latin typeface="Calibri (Body)"/>
              </a:rPr>
              <a:t>Action: The player will click the replay butto</a:t>
            </a:r>
            <a:r>
              <a:rPr lang="en-US" sz="1400" dirty="0">
                <a:latin typeface="Calibri (Body)"/>
              </a:rPr>
              <a:t>n, which will lead to the file explorer being launched. The player will then select a replay which will display </a:t>
            </a:r>
            <a:endParaRPr lang="en-US" sz="1400" b="0" i="0" dirty="0">
              <a:effectLst/>
              <a:latin typeface="Calibri (Body)"/>
            </a:endParaRPr>
          </a:p>
          <a:p>
            <a:pPr algn="l"/>
            <a:endParaRPr lang="en-US" sz="1400" b="0" i="0" dirty="0">
              <a:effectLst/>
              <a:latin typeface="Calibri (Body)"/>
            </a:endParaRPr>
          </a:p>
          <a:p>
            <a:r>
              <a:rPr lang="en-US" sz="1400" b="0" i="0" dirty="0">
                <a:effectLst/>
                <a:latin typeface="Calibri (Body)"/>
              </a:rPr>
              <a:t>Result: The player will then be able to navigate, step by step through a previous game to see exactly how it was played.</a:t>
            </a:r>
          </a:p>
          <a:p>
            <a:endParaRPr lang="en-US" sz="1400"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A8FD0C14-F21C-845F-BE79-1FBB2F63836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r>
              <a:rPr lang="en-US" sz="1400" dirty="0"/>
              <a:t>A file explorer is launched so the user can navigate to a previously completed game and load it to replay a previous game. </a:t>
            </a:r>
          </a:p>
          <a:p>
            <a:endParaRPr lang="en-US" sz="1400" dirty="0"/>
          </a:p>
          <a:p>
            <a:r>
              <a:rPr lang="en-US" sz="1400"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a:blip r:embed="rId2"/>
          <a:stretch>
            <a:fillRect/>
          </a:stretch>
        </p:blipFill>
        <p:spPr>
          <a:xfrm>
            <a:off x="0" y="0"/>
            <a:ext cx="8314267" cy="685800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The board is loaded from the starting point with arrows to indicate back and forward moves that allow the user to progress through the game. </a:t>
            </a:r>
          </a:p>
          <a:p>
            <a:endParaRPr lang="en-US" sz="1400" dirty="0"/>
          </a:p>
          <a:p>
            <a:r>
              <a:rPr lang="en-US" sz="1400"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ackground pattern&#10;&#10;Description automatically generated">
            <a:extLst>
              <a:ext uri="{FF2B5EF4-FFF2-40B4-BE49-F238E27FC236}">
                <a16:creationId xmlns:a16="http://schemas.microsoft.com/office/drawing/2014/main" id="{844E742F-B700-3C78-33F7-1EBCDA52A19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After each click of either the forward or back arrow the moves are shown, and the user can play all the way through the saved game. Any captured pieces are also shown in the trays at either side of the board.</a:t>
            </a:r>
          </a:p>
          <a:p>
            <a:endParaRPr lang="en-US" sz="1400" dirty="0"/>
          </a:p>
          <a:p>
            <a:r>
              <a:rPr lang="en-US" sz="1400"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ackground pattern&#10;&#10;Description automatically generated">
            <a:extLst>
              <a:ext uri="{FF2B5EF4-FFF2-40B4-BE49-F238E27FC236}">
                <a16:creationId xmlns:a16="http://schemas.microsoft.com/office/drawing/2014/main" id="{97E4E743-9DFA-A97B-BE60-CC311B261D8C}"/>
              </a:ext>
            </a:extLst>
          </p:cNvPr>
          <p:cNvPicPr>
            <a:picLocks noChangeAspect="1"/>
          </p:cNvPicPr>
          <p:nvPr/>
        </p:nvPicPr>
        <p:blipFill>
          <a:blip r:embed="rId2"/>
          <a:stretch>
            <a:fillRect/>
          </a:stretch>
        </p:blipFill>
        <p:spPr>
          <a:xfrm>
            <a:off x="39769" y="31206"/>
            <a:ext cx="8314267" cy="6858000"/>
          </a:xfrm>
          <a:prstGeom prst="rect">
            <a:avLst/>
          </a:prstGeom>
        </p:spPr>
      </p:pic>
      <p:sp>
        <p:nvSpPr>
          <p:cNvPr id="10" name="Right Arrow 9">
            <a:extLst>
              <a:ext uri="{FF2B5EF4-FFF2-40B4-BE49-F238E27FC236}">
                <a16:creationId xmlns:a16="http://schemas.microsoft.com/office/drawing/2014/main" id="{5A3FB0FB-A279-CB62-524F-D6B94C76B3B7}"/>
              </a:ext>
            </a:extLst>
          </p:cNvPr>
          <p:cNvSpPr/>
          <p:nvPr/>
        </p:nvSpPr>
        <p:spPr>
          <a:xfrm>
            <a:off x="4218725"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background pattern&#10;&#10;Description automatically generated">
            <a:extLst>
              <a:ext uri="{FF2B5EF4-FFF2-40B4-BE49-F238E27FC236}">
                <a16:creationId xmlns:a16="http://schemas.microsoft.com/office/drawing/2014/main" id="{15999FA5-D1A9-8518-73DF-DA90C8B8ED4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50AFEF1E-E20B-FC26-C659-38DE2279AD9D}"/>
              </a:ext>
            </a:extLst>
          </p:cNvPr>
          <p:cNvSpPr/>
          <p:nvPr/>
        </p:nvSpPr>
        <p:spPr>
          <a:xfrm rot="10800000">
            <a:off x="3482247" y="7234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2174</Words>
  <Application>Microsoft Office PowerPoint</Application>
  <PresentationFormat>Widescreen</PresentationFormat>
  <Paragraphs>401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(Body)</vt:lpstr>
      <vt:lpstr>Calibri Light</vt:lpstr>
      <vt:lpstr>Office Theme</vt:lpstr>
      <vt:lpstr>UI Specification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Thomas Roethenbaugh</cp:lastModifiedBy>
  <cp:revision>174</cp:revision>
  <dcterms:created xsi:type="dcterms:W3CDTF">2023-02-13T16:22:06Z</dcterms:created>
  <dcterms:modified xsi:type="dcterms:W3CDTF">2023-04-27T09:08:38Z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