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3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29"/>
  </p:handoutMasterIdLst>
  <p:sldIdLst>
    <p:sldId id="258" r:id="rId3"/>
    <p:sldId id="359" r:id="rId5"/>
    <p:sldId id="485" r:id="rId6"/>
    <p:sldId id="517" r:id="rId7"/>
    <p:sldId id="518" r:id="rId8"/>
    <p:sldId id="605" r:id="rId9"/>
    <p:sldId id="606" r:id="rId10"/>
    <p:sldId id="607" r:id="rId11"/>
    <p:sldId id="569" r:id="rId12"/>
    <p:sldId id="588" r:id="rId13"/>
    <p:sldId id="589" r:id="rId14"/>
    <p:sldId id="542" r:id="rId15"/>
    <p:sldId id="590" r:id="rId16"/>
    <p:sldId id="591" r:id="rId17"/>
    <p:sldId id="592" r:id="rId18"/>
    <p:sldId id="593" r:id="rId19"/>
    <p:sldId id="597" r:id="rId20"/>
    <p:sldId id="599" r:id="rId21"/>
    <p:sldId id="598" r:id="rId22"/>
    <p:sldId id="600" r:id="rId23"/>
    <p:sldId id="580" r:id="rId24"/>
    <p:sldId id="626" r:id="rId25"/>
    <p:sldId id="623" r:id="rId26"/>
    <p:sldId id="601" r:id="rId27"/>
    <p:sldId id="318" r:id="rId28"/>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9" autoAdjust="0"/>
    <p:restoredTop sz="88349" autoAdjust="0"/>
  </p:normalViewPr>
  <p:slideViewPr>
    <p:cSldViewPr snapToGrid="0" showGuides="1">
      <p:cViewPr varScale="1">
        <p:scale>
          <a:sx n="115" d="100"/>
          <a:sy n="115" d="100"/>
        </p:scale>
        <p:origin x="240" y="192"/>
      </p:cViewPr>
      <p:guideLst>
        <p:guide orient="horz" pos="205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35.xml"/><Relationship Id="rId35" Type="http://schemas.openxmlformats.org/officeDocument/2006/relationships/customXml" Target="../customXml/item1.xml"/><Relationship Id="rId34" Type="http://schemas.openxmlformats.org/officeDocument/2006/relationships/customXmlProps" Target="../customXml/itemProps34.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0751" tIns="45376" rIns="90751" bIns="45376" anchor="t"/>
          <a:lstStyle/>
          <a:p>
            <a:pPr lvl="0"/>
            <a:endParaRPr lang="zh-CN" altLang="en-US" dirty="0">
              <a:solidFill>
                <a:srgbClr val="FF0000"/>
              </a:solidFill>
              <a:ea typeface="宋体" pitchFamily="2" charset="-122"/>
            </a:endParaRPr>
          </a:p>
        </p:txBody>
      </p:sp>
      <p:sp>
        <p:nvSpPr>
          <p:cNvPr id="8196" name="灯片编号占位符 3"/>
          <p:cNvSpPr txBox="1">
            <a:spLocks noGrp="1"/>
          </p:cNvSpPr>
          <p:nvPr>
            <p:ph type="sldNum" sz="quarter"/>
          </p:nvPr>
        </p:nvSpPr>
        <p:spPr>
          <a:xfrm>
            <a:off x="3814763" y="9371013"/>
            <a:ext cx="2919412" cy="493712"/>
          </a:xfrm>
          <a:prstGeom prst="rect">
            <a:avLst/>
          </a:prstGeom>
          <a:noFill/>
          <a:ln w="9525">
            <a:noFill/>
          </a:ln>
        </p:spPr>
        <p:txBody>
          <a:bodyPr lIns="90751" tIns="45376" rIns="90751" bIns="45376" anchor="b"/>
          <a:lstStyle/>
          <a:p>
            <a:pPr lvl="0" algn="r" defTabSz="908050">
              <a:spcBef>
                <a:spcPct val="0"/>
              </a:spcBef>
            </a:pPr>
            <a:fld id="{9A0DB2DC-4C9A-4742-B13C-FB6460FD3503}" type="slidenum">
              <a:rPr lang="zh-CN" altLang="en-US" sz="1100" dirty="0">
                <a:ea typeface="宋体" pitchFamily="2" charset="-122"/>
              </a:rPr>
            </a:fld>
            <a:endParaRPr lang="zh-CN" altLang="en-US" sz="1100" dirty="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0"/>
            <a:ext cx="2616200" cy="55213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609600"/>
            <a:ext cx="7645400" cy="55213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1139825"/>
          </a:xfrm>
        </p:spPr>
        <p:txBody>
          <a:bodyPr/>
          <a:lstStyle/>
          <a:p>
            <a:r>
              <a:rPr lang="en-US" dirty="0"/>
              <a:t>Click to edit Master title style</a:t>
            </a:r>
            <a:endParaRPr lang="en-US" dirty="0"/>
          </a:p>
        </p:txBody>
      </p:sp>
      <p:sp>
        <p:nvSpPr>
          <p:cNvPr id="3" name="Text Placeholder 2"/>
          <p:cNvSpPr>
            <a:spLocks noGrp="1"/>
          </p:cNvSpPr>
          <p:nvPr>
            <p:ph type="body" sz="half" idx="1"/>
          </p:nvPr>
        </p:nvSpPr>
        <p:spPr>
          <a:xfrm>
            <a:off x="812800" y="1676400"/>
            <a:ext cx="5130800" cy="44545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46800" y="1676400"/>
            <a:ext cx="5130800" cy="44545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lvl1pPr>
              <a:buFont typeface="Wingdings" panose="05000000000000000000" pitchFamily="2" charset="2"/>
              <a:buChar char="u"/>
              <a:defRPr>
                <a:solidFill>
                  <a:schemeClr val="tx2">
                    <a:lumMod val="75000"/>
                  </a:schemeClr>
                </a:solidFill>
              </a:defRPr>
            </a:lvl1pPr>
            <a:lvl2pPr>
              <a:buFont typeface="Wingdings" panose="05000000000000000000"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76400"/>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46800" y="1676400"/>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pic>
        <p:nvPicPr>
          <p:cNvPr id="4101" name="图片 7" descr="QQ截图20120331111200.png"/>
          <p:cNvPicPr>
            <a:picLocks noChangeAspect="1"/>
          </p:cNvPicPr>
          <p:nvPr userDrawn="1"/>
        </p:nvPicPr>
        <p:blipFill>
          <a:blip r:embed="rId2"/>
          <a:stretch>
            <a:fillRect/>
          </a:stretch>
        </p:blipFill>
        <p:spPr>
          <a:xfrm>
            <a:off x="2235200" y="4457700"/>
            <a:ext cx="4356100" cy="419100"/>
          </a:xfrm>
          <a:prstGeom prst="rect">
            <a:avLst/>
          </a:prstGeom>
          <a:noFill/>
          <a:ln w="9525">
            <a:noFill/>
          </a:ln>
        </p:spPr>
      </p:pic>
      <p:pic>
        <p:nvPicPr>
          <p:cNvPr id="4102" name="图片 8" descr="QQ截图20120331111200.png"/>
          <p:cNvPicPr>
            <a:picLocks noChangeAspect="1"/>
          </p:cNvPicPr>
          <p:nvPr userDrawn="1"/>
        </p:nvPicPr>
        <p:blipFill>
          <a:blip r:embed="rId2"/>
          <a:stretch>
            <a:fillRect/>
          </a:stretch>
        </p:blipFill>
        <p:spPr>
          <a:xfrm>
            <a:off x="660400" y="6210300"/>
            <a:ext cx="5638800" cy="419100"/>
          </a:xfrm>
          <a:prstGeom prst="rect">
            <a:avLst/>
          </a:prstGeom>
          <a:noFill/>
          <a:ln w="9525">
            <a:noFill/>
          </a:ln>
        </p:spPr>
      </p:pic>
      <p:sp>
        <p:nvSpPr>
          <p:cNvPr id="10" name="Rectangle 6"/>
          <p:cNvSpPr>
            <a:spLocks noGrp="1" noChangeArrowheads="1"/>
          </p:cNvSpPr>
          <p:nvPr>
            <p:ph type="sldNum" sz="quarter" idx="4"/>
          </p:nvPr>
        </p:nvSpPr>
        <p:spPr bwMode="auto">
          <a:xfrm>
            <a:off x="8534400" y="6243638"/>
            <a:ext cx="2844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0149BB-F647-44C5-94EB-237C02DBF943}"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dirty="0"/>
              <a:t>Click to edit Master title style</a:t>
            </a:r>
            <a:endParaRPr lang="en-US" dirty="0"/>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sz="3200" b="0" i="0" u="none" strike="noStrike" kern="0" cap="none" spc="0" normalizeH="0" baseline="0" noProof="0">
              <a:ln>
                <a:noFill/>
              </a:ln>
              <a:solidFill>
                <a:srgbClr val="002673"/>
              </a:solidFill>
              <a:effectLst/>
              <a:uLnTx/>
              <a:uFillTx/>
              <a:latin typeface="楷体_GB2312" pitchFamily="1" charset="-122"/>
              <a:ea typeface="楷体_GB2312" pitchFamily="1" charset="-122"/>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812800" y="609600"/>
            <a:ext cx="10464800" cy="1139825"/>
          </a:xfrm>
          <a:prstGeom prst="rect">
            <a:avLst/>
          </a:prstGeom>
          <a:noFill/>
          <a:ln w="9525">
            <a:noFill/>
          </a:ln>
        </p:spPr>
        <p:txBody>
          <a:bodyPr/>
          <a:lstStyle/>
          <a:p>
            <a:pPr lvl="0"/>
            <a:r>
              <a:rPr lang="en-US" altLang="en-US" dirty="0"/>
              <a:t>Click to edit Master title style</a:t>
            </a:r>
            <a:endParaRPr lang="en-US" altLang="en-US" dirty="0"/>
          </a:p>
        </p:txBody>
      </p:sp>
      <p:sp>
        <p:nvSpPr>
          <p:cNvPr id="1027" name="Rectangle 3"/>
          <p:cNvSpPr>
            <a:spLocks noGrp="1"/>
          </p:cNvSpPr>
          <p:nvPr>
            <p:ph type="body" idx="1"/>
          </p:nvPr>
        </p:nvSpPr>
        <p:spPr>
          <a:xfrm>
            <a:off x="812800" y="1687513"/>
            <a:ext cx="10464800" cy="4454525"/>
          </a:xfrm>
          <a:prstGeom prst="rect">
            <a:avLst/>
          </a:prstGeom>
          <a:noFill/>
          <a:ln w="9525">
            <a:noFill/>
          </a:ln>
        </p:spPr>
        <p:txBody>
          <a:bodyPr/>
          <a:lstStyle/>
          <a:p>
            <a:pPr lvl="0"/>
            <a:r>
              <a:rPr lang="en-US" altLang="en-US" dirty="0"/>
              <a:t>Click to edit Master text styles</a:t>
            </a:r>
            <a:endParaRPr lang="en-US" altLang="en-US" dirty="0"/>
          </a:p>
          <a:p>
            <a:pPr lvl="1"/>
            <a:r>
              <a:rPr lang="en-US" altLang="en-US" dirty="0"/>
              <a:t>Second levelsdfsdf</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6502" name="Rectangle 6"/>
          <p:cNvSpPr>
            <a:spLocks noGrp="1" noChangeArrowheads="1"/>
          </p:cNvSpPr>
          <p:nvPr>
            <p:ph type="sldNum" sz="quarter" idx="4"/>
          </p:nvPr>
        </p:nvSpPr>
        <p:spPr bwMode="auto">
          <a:xfrm>
            <a:off x="8534400" y="6243638"/>
            <a:ext cx="2844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1029" name="Freeform 7"/>
          <p:cNvSpPr/>
          <p:nvPr/>
        </p:nvSpPr>
        <p:spPr>
          <a:xfrm>
            <a:off x="711200" y="533400"/>
            <a:ext cx="10668000" cy="6096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sz="2000">
              <a:latin typeface="Segoe Print" panose="02000600000000000000" charset="0"/>
            </a:endParaRPr>
          </a:p>
        </p:txBody>
      </p:sp>
      <p:sp>
        <p:nvSpPr>
          <p:cNvPr id="1030" name="Line 8"/>
          <p:cNvSpPr/>
          <p:nvPr/>
        </p:nvSpPr>
        <p:spPr>
          <a:xfrm>
            <a:off x="711200" y="6172200"/>
            <a:ext cx="10668000" cy="0"/>
          </a:xfrm>
          <a:prstGeom prst="line">
            <a:avLst/>
          </a:prstGeom>
          <a:ln w="19050" cap="flat" cmpd="sng">
            <a:solidFill>
              <a:schemeClr val="accent1"/>
            </a:solidFill>
            <a:prstDash val="solid"/>
            <a:headEnd type="none" w="med" len="med"/>
            <a:tailEnd type="none" w="med" len="med"/>
          </a:ln>
        </p:spPr>
      </p:sp>
      <p:pic>
        <p:nvPicPr>
          <p:cNvPr id="1031" name="图片 8" descr="360桌面截图20120410134902副本副本.gif"/>
          <p:cNvPicPr>
            <a:picLocks noChangeAspect="1"/>
          </p:cNvPicPr>
          <p:nvPr userDrawn="1"/>
        </p:nvPicPr>
        <p:blipFill>
          <a:blip r:embed="rId13"/>
          <a:stretch>
            <a:fillRect/>
          </a:stretch>
        </p:blipFill>
        <p:spPr>
          <a:xfrm>
            <a:off x="711200" y="6194425"/>
            <a:ext cx="4622800"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rgbClr val="002673"/>
          </a:solidFill>
          <a:latin typeface="新宋体" panose="02010609030101010101" charset="-122"/>
          <a:ea typeface="新宋体" panose="02010609030101010101"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400">
          <a:solidFill>
            <a:srgbClr val="002673"/>
          </a:solidFill>
          <a:latin typeface="新宋体" panose="02010609030101010101" charset="-122"/>
          <a:ea typeface="新宋体" panose="02010609030101010101"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rgbClr val="002673"/>
          </a:solidFill>
          <a:latin typeface="新宋体" panose="02010609030101010101" charset="-122"/>
          <a:ea typeface="新宋体" panose="02010609030101010101"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400">
          <a:solidFill>
            <a:srgbClr val="002673"/>
          </a:solidFill>
          <a:latin typeface="新宋体" panose="02010609030101010101" charset="-122"/>
          <a:ea typeface="新宋体" panose="02010609030101010101"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400">
          <a:solidFill>
            <a:srgbClr val="002673"/>
          </a:solidFill>
          <a:latin typeface="新宋体" panose="02010609030101010101" charset="-122"/>
          <a:ea typeface="新宋体" panose="02010609030101010101" charset="-122"/>
        </a:defRPr>
      </a:lvl5pPr>
      <a:lvl6pPr marL="21386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14.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image" Target="../media/image22.png"/><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image" Target="../media/image23.png"/><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2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2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28.xml"/><Relationship Id="rId2" Type="http://schemas.openxmlformats.org/officeDocument/2006/relationships/image" Target="../media/image28.png"/><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716115" y="1701647"/>
            <a:ext cx="11023930" cy="996007"/>
          </a:xfrm>
        </p:spPr>
        <p:txBody>
          <a:bodyPr vert="horz" wrap="square" lIns="91440" tIns="45720" rIns="91440" bIns="45720" anchor="t"/>
          <a:lstStyle/>
          <a:p>
            <a:pPr algn="ctr">
              <a:buClrTx/>
              <a:buSzTx/>
              <a:buFontTx/>
            </a:pPr>
            <a:r>
              <a:rPr lang="en-US" altLang="zh-CN" sz="4000" b="1" dirty="0">
                <a:solidFill>
                  <a:schemeClr val="tx2"/>
                </a:solidFill>
                <a:latin typeface="Times New Roman" panose="02020603050405020304" charset="0"/>
                <a:ea typeface="黑体" panose="02010609060101010101" pitchFamily="49" charset="-122"/>
                <a:cs typeface="Times New Roman" panose="02020603050405020304" charset="0"/>
              </a:rPr>
              <a:t>Detecting Mislabelled Samples in Popular Graph Learning Benchmarks</a:t>
            </a:r>
            <a:endParaRPr lang="en-US" altLang="zh-CN" sz="4000" b="1" dirty="0">
              <a:solidFill>
                <a:schemeClr val="tx2"/>
              </a:solidFill>
              <a:latin typeface="Times New Roman" panose="02020603050405020304" charset="0"/>
              <a:ea typeface="黑体" panose="02010609060101010101" pitchFamily="49" charset="-122"/>
              <a:cs typeface="Times New Roman" panose="02020603050405020304" charset="0"/>
            </a:endParaRPr>
          </a:p>
        </p:txBody>
      </p:sp>
      <p:sp>
        <p:nvSpPr>
          <p:cNvPr id="2" name="文本框 1"/>
          <p:cNvSpPr txBox="1"/>
          <p:nvPr/>
        </p:nvSpPr>
        <p:spPr>
          <a:xfrm>
            <a:off x="9075515" y="5353938"/>
            <a:ext cx="2337435" cy="460375"/>
          </a:xfrm>
          <a:prstGeom prst="rect">
            <a:avLst/>
          </a:prstGeom>
          <a:noFill/>
        </p:spPr>
        <p:txBody>
          <a:bodyPr wrap="square" rtlCol="0">
            <a:spAutoFit/>
          </a:bodyPr>
          <a:lstStyle/>
          <a:p>
            <a:r>
              <a:rPr lang="zh-CN" altLang="en-US" sz="2400" dirty="0">
                <a:latin typeface="Times New Roman" panose="02020603050405020304" charset="0"/>
                <a:cs typeface="Times New Roman" panose="02020603050405020304" charset="0"/>
              </a:rPr>
              <a:t>汇报人：马浩</a:t>
            </a:r>
            <a:endParaRPr lang="zh-CN" altLang="en-US" sz="2400" dirty="0">
              <a:latin typeface="Times New Roman" panose="02020603050405020304" charset="0"/>
              <a:cs typeface="Times New Roman" panose="02020603050405020304" charset="0"/>
            </a:endParaRPr>
          </a:p>
        </p:txBody>
      </p:sp>
      <p:sp>
        <p:nvSpPr>
          <p:cNvPr id="6" name="文本框 5"/>
          <p:cNvSpPr txBox="1"/>
          <p:nvPr/>
        </p:nvSpPr>
        <p:spPr>
          <a:xfrm>
            <a:off x="5279044" y="3060767"/>
            <a:ext cx="189988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Times New Roman" panose="02020603050405020304" charset="0"/>
                <a:ea typeface="微软雅黑 Light" panose="020B0502040204020203" pitchFamily="34" charset="-122"/>
                <a:cs typeface="Times New Roman" panose="02020603050405020304" charset="0"/>
              </a:rPr>
              <a:t>ICML 2023</a:t>
            </a: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charset="0"/>
              <a:ea typeface="微软雅黑 Light" panose="020B0502040204020203" pitchFamily="34" charset="-122"/>
              <a:cs typeface="Times New Roman" panose="02020603050405020304" charset="0"/>
            </a:endParaRPr>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4" name="图片 3"/>
          <p:cNvPicPr>
            <a:picLocks noChangeAspect="1"/>
          </p:cNvPicPr>
          <p:nvPr/>
        </p:nvPicPr>
        <p:blipFill>
          <a:blip r:embed="rId1"/>
          <a:stretch>
            <a:fillRect/>
          </a:stretch>
        </p:blipFill>
        <p:spPr>
          <a:xfrm>
            <a:off x="2849880" y="3429000"/>
            <a:ext cx="6591300" cy="1193800"/>
          </a:xfrm>
          <a:prstGeom prst="rect">
            <a:avLst/>
          </a:prstGeom>
        </p:spPr>
      </p:pic>
    </p:spTree>
    <p:custDataLst>
      <p:tags r:id="rId2"/>
    </p:custDataLst>
  </p:cSld>
  <p:clrMapOvr>
    <a:masterClrMapping/>
  </p:clrMapOvr>
  <p:transition spd="slow" advTm="317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sym typeface="+mn-ea"/>
              </a:rPr>
              <a:t>Thinking</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3" name="图片 2"/>
          <p:cNvPicPr>
            <a:picLocks noChangeAspect="1"/>
          </p:cNvPicPr>
          <p:nvPr/>
        </p:nvPicPr>
        <p:blipFill>
          <a:blip r:embed="rId1"/>
          <a:stretch>
            <a:fillRect/>
          </a:stretch>
        </p:blipFill>
        <p:spPr>
          <a:xfrm>
            <a:off x="1599565" y="1351280"/>
            <a:ext cx="3082290" cy="3752215"/>
          </a:xfrm>
          <a:prstGeom prst="rect">
            <a:avLst/>
          </a:prstGeom>
        </p:spPr>
      </p:pic>
      <p:pic>
        <p:nvPicPr>
          <p:cNvPr id="5" name="图片 4"/>
          <p:cNvPicPr>
            <a:picLocks noChangeAspect="1"/>
          </p:cNvPicPr>
          <p:nvPr/>
        </p:nvPicPr>
        <p:blipFill>
          <a:blip r:embed="rId2"/>
          <a:stretch>
            <a:fillRect/>
          </a:stretch>
        </p:blipFill>
        <p:spPr>
          <a:xfrm>
            <a:off x="5478780" y="1497965"/>
            <a:ext cx="5135245" cy="3101975"/>
          </a:xfrm>
          <a:prstGeom prst="rect">
            <a:avLst/>
          </a:prstGeom>
        </p:spPr>
      </p:pic>
      <p:sp>
        <p:nvSpPr>
          <p:cNvPr id="6" name="文本框 5"/>
          <p:cNvSpPr txBox="1"/>
          <p:nvPr/>
        </p:nvSpPr>
        <p:spPr>
          <a:xfrm>
            <a:off x="1282700" y="5191760"/>
            <a:ext cx="3715385" cy="583565"/>
          </a:xfrm>
          <a:prstGeom prst="rect">
            <a:avLst/>
          </a:prstGeom>
          <a:noFill/>
        </p:spPr>
        <p:txBody>
          <a:bodyPr wrap="square" rtlCol="0" anchor="t">
            <a:spAutoFit/>
          </a:bodyPr>
          <a:p>
            <a:pPr indent="0" algn="ctr">
              <a:buFont typeface="Arial" panose="020B0604020202020204" pitchFamily="34" charset="0"/>
              <a:buNone/>
            </a:pPr>
            <a:r>
              <a:rPr lang="zh-CN" altLang="en-US" sz="3200" dirty="0">
                <a:latin typeface="Times New Roman" panose="02020603050405020304" charset="0"/>
                <a:cs typeface="Times New Roman" panose="02020603050405020304" charset="0"/>
                <a:sym typeface="+mn-ea"/>
              </a:rPr>
              <a:t>样本相互独立</a:t>
            </a:r>
            <a:endParaRPr lang="zh-CN" altLang="en-US" sz="3200" dirty="0">
              <a:latin typeface="Times New Roman" panose="02020603050405020304" charset="0"/>
              <a:cs typeface="Times New Roman" panose="02020603050405020304" charset="0"/>
              <a:sym typeface="+mn-ea"/>
            </a:endParaRPr>
          </a:p>
        </p:txBody>
      </p:sp>
      <p:sp>
        <p:nvSpPr>
          <p:cNvPr id="8" name="文本框 7"/>
          <p:cNvSpPr txBox="1"/>
          <p:nvPr/>
        </p:nvSpPr>
        <p:spPr>
          <a:xfrm>
            <a:off x="6369050" y="5191760"/>
            <a:ext cx="3877310" cy="583565"/>
          </a:xfrm>
          <a:prstGeom prst="rect">
            <a:avLst/>
          </a:prstGeom>
          <a:noFill/>
        </p:spPr>
        <p:txBody>
          <a:bodyPr wrap="square" rtlCol="0" anchor="t">
            <a:spAutoFit/>
          </a:bodyPr>
          <a:p>
            <a:r>
              <a:rPr lang="zh-CN" altLang="en-US" sz="3200" dirty="0">
                <a:latin typeface="Times New Roman" panose="02020603050405020304" charset="0"/>
                <a:cs typeface="Times New Roman" panose="02020603050405020304" charset="0"/>
              </a:rPr>
              <a:t>节点之间</a:t>
            </a:r>
            <a:r>
              <a:rPr lang="zh-CN" altLang="en-US" sz="3200" dirty="0">
                <a:latin typeface="Times New Roman" panose="02020603050405020304" charset="0"/>
                <a:cs typeface="Times New Roman" panose="02020603050405020304" charset="0"/>
              </a:rPr>
              <a:t>有依赖关系</a:t>
            </a:r>
            <a:endParaRPr lang="zh-CN" altLang="en-US" sz="3200" dirty="0">
              <a:latin typeface="Times New Roman" panose="02020603050405020304" charset="0"/>
              <a:cs typeface="Times New Roman" panose="02020603050405020304" charset="0"/>
            </a:endParaRPr>
          </a:p>
        </p:txBody>
      </p:sp>
    </p:spTree>
    <p:custDataLst>
      <p:tags r:id="rId3"/>
    </p:custDataLst>
  </p:cSld>
  <p:clrMapOvr>
    <a:masterClrMapping/>
  </p:clrMapOvr>
  <p:transition spd="slow" advTm="317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Thinking</a:t>
            </a:r>
            <a:endParaRPr lang="en-US" altLang="zh-CN"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4" name="文本框 3"/>
          <p:cNvSpPr txBox="1"/>
          <p:nvPr/>
        </p:nvSpPr>
        <p:spPr>
          <a:xfrm>
            <a:off x="963295" y="1553845"/>
            <a:ext cx="8380095" cy="583565"/>
          </a:xfrm>
          <a:prstGeom prst="rect">
            <a:avLst/>
          </a:prstGeom>
          <a:noFill/>
        </p:spPr>
        <p:txBody>
          <a:bodyPr wrap="square" rtlCol="0" anchor="t">
            <a:spAutoFit/>
          </a:bodyPr>
          <a:p>
            <a:r>
              <a:rPr lang="zh-CN" altLang="en-US" sz="3200" dirty="0">
                <a:latin typeface="Times New Roman" panose="02020603050405020304" charset="0"/>
                <a:cs typeface="Times New Roman" panose="02020603050405020304" charset="0"/>
                <a:sym typeface="+mn-ea"/>
              </a:rPr>
              <a:t>如何利用节点</a:t>
            </a:r>
            <a:r>
              <a:rPr lang="zh-CN" altLang="en-US" sz="3200" dirty="0">
                <a:latin typeface="Times New Roman" panose="02020603050405020304" charset="0"/>
                <a:cs typeface="Times New Roman" panose="02020603050405020304" charset="0"/>
                <a:sym typeface="+mn-ea"/>
              </a:rPr>
              <a:t>的依赖关系去判断误标记</a:t>
            </a:r>
            <a:r>
              <a:rPr lang="zh-CN" altLang="en-US" sz="3200" dirty="0">
                <a:latin typeface="Times New Roman" panose="02020603050405020304" charset="0"/>
                <a:cs typeface="Times New Roman" panose="02020603050405020304" charset="0"/>
                <a:sym typeface="+mn-ea"/>
              </a:rPr>
              <a:t>节点？</a:t>
            </a:r>
            <a:endParaRPr lang="zh-CN" altLang="en-US" sz="3200" dirty="0">
              <a:latin typeface="Times New Roman" panose="02020603050405020304" charset="0"/>
              <a:cs typeface="Times New Roman" panose="02020603050405020304" charset="0"/>
              <a:sym typeface="+mn-ea"/>
            </a:endParaRPr>
          </a:p>
        </p:txBody>
      </p:sp>
      <p:sp>
        <p:nvSpPr>
          <p:cNvPr id="9" name="椭圆 8"/>
          <p:cNvSpPr/>
          <p:nvPr/>
        </p:nvSpPr>
        <p:spPr>
          <a:xfrm>
            <a:off x="4116705" y="2546985"/>
            <a:ext cx="260985" cy="260985"/>
          </a:xfrm>
          <a:prstGeom prst="ellipse">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0" name="椭圆 9"/>
          <p:cNvSpPr/>
          <p:nvPr/>
        </p:nvSpPr>
        <p:spPr>
          <a:xfrm>
            <a:off x="2804795" y="3408680"/>
            <a:ext cx="260985" cy="260985"/>
          </a:xfrm>
          <a:prstGeom prst="ellipse">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1" name="椭圆 10"/>
          <p:cNvSpPr/>
          <p:nvPr/>
        </p:nvSpPr>
        <p:spPr>
          <a:xfrm>
            <a:off x="3855720" y="3528060"/>
            <a:ext cx="260985" cy="260985"/>
          </a:xfrm>
          <a:prstGeom prst="ellipse">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2" name="椭圆 11"/>
          <p:cNvSpPr/>
          <p:nvPr/>
        </p:nvSpPr>
        <p:spPr>
          <a:xfrm>
            <a:off x="3444875" y="2673985"/>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3" name="椭圆 12"/>
          <p:cNvSpPr/>
          <p:nvPr/>
        </p:nvSpPr>
        <p:spPr>
          <a:xfrm>
            <a:off x="2360295" y="2800985"/>
            <a:ext cx="260985" cy="260985"/>
          </a:xfrm>
          <a:prstGeom prst="ellipse">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4" name="椭圆 13"/>
          <p:cNvSpPr/>
          <p:nvPr/>
        </p:nvSpPr>
        <p:spPr>
          <a:xfrm>
            <a:off x="4788535" y="3848735"/>
            <a:ext cx="260985" cy="260985"/>
          </a:xfrm>
          <a:prstGeom prst="ellipse">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5" name="椭圆 14"/>
          <p:cNvSpPr/>
          <p:nvPr/>
        </p:nvSpPr>
        <p:spPr>
          <a:xfrm>
            <a:off x="6184265" y="2429510"/>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6" name="椭圆 15"/>
          <p:cNvSpPr/>
          <p:nvPr/>
        </p:nvSpPr>
        <p:spPr>
          <a:xfrm>
            <a:off x="5821680" y="2951480"/>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7" name="椭圆 16"/>
          <p:cNvSpPr/>
          <p:nvPr/>
        </p:nvSpPr>
        <p:spPr>
          <a:xfrm>
            <a:off x="6898640" y="3544570"/>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8" name="椭圆 17"/>
          <p:cNvSpPr/>
          <p:nvPr/>
        </p:nvSpPr>
        <p:spPr>
          <a:xfrm>
            <a:off x="7001510" y="2690495"/>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
        <p:nvSpPr>
          <p:cNvPr id="19" name="椭圆 18"/>
          <p:cNvSpPr/>
          <p:nvPr/>
        </p:nvSpPr>
        <p:spPr>
          <a:xfrm>
            <a:off x="5923280" y="3805555"/>
            <a:ext cx="260985" cy="260985"/>
          </a:xfrm>
          <a:prstGeom prst="ellipse">
            <a:avLst/>
          </a:prstGeom>
          <a:solidFill>
            <a:srgbClr val="FFC000"/>
          </a:solidFill>
          <a:ln>
            <a:headEnd type="none" w="med" len="med"/>
            <a:tailEnd type="none" w="med" len="med"/>
          </a:ln>
        </p:spPr>
        <p:style>
          <a:lnRef idx="0">
            <a:srgbClr val="FFFFFF"/>
          </a:lnRef>
          <a:fillRef idx="1">
            <a:schemeClr val="accent1"/>
          </a:fillRef>
          <a:effectRef idx="0">
            <a:srgbClr val="FFFFFF"/>
          </a:effectRef>
          <a:fontRef idx="minor">
            <a:schemeClr val="lt1"/>
          </a:fontRef>
        </p:style>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cxnSp>
        <p:nvCxnSpPr>
          <p:cNvPr id="20" name="直接连接符 19"/>
          <p:cNvCxnSpPr>
            <a:stCxn id="12" idx="2"/>
            <a:endCxn id="13" idx="6"/>
          </p:cNvCxnSpPr>
          <p:nvPr/>
        </p:nvCxnSpPr>
        <p:spPr>
          <a:xfrm flipH="1">
            <a:off x="2621280" y="2804795"/>
            <a:ext cx="823595" cy="127000"/>
          </a:xfrm>
          <a:prstGeom prst="line">
            <a:avLst/>
          </a:prstGeom>
          <a:noFill/>
          <a:ln w="12700" cap="flat" cmpd="sng" algn="ctr">
            <a:solidFill>
              <a:schemeClr val="tx1"/>
            </a:solidFill>
            <a:prstDash val="solid"/>
            <a:round/>
            <a:headEnd type="none" w="med" len="med"/>
            <a:tailEnd type="none" w="med" len="med"/>
          </a:ln>
        </p:spPr>
      </p:cxnSp>
      <p:cxnSp>
        <p:nvCxnSpPr>
          <p:cNvPr id="21" name="直接连接符 20"/>
          <p:cNvCxnSpPr>
            <a:stCxn id="12" idx="3"/>
            <a:endCxn id="10" idx="7"/>
          </p:cNvCxnSpPr>
          <p:nvPr/>
        </p:nvCxnSpPr>
        <p:spPr>
          <a:xfrm flipH="1">
            <a:off x="3027680" y="2896870"/>
            <a:ext cx="455295" cy="549910"/>
          </a:xfrm>
          <a:prstGeom prst="line">
            <a:avLst/>
          </a:prstGeom>
          <a:noFill/>
          <a:ln w="12700" cap="flat" cmpd="sng" algn="ctr">
            <a:solidFill>
              <a:schemeClr val="tx1"/>
            </a:solidFill>
            <a:prstDash val="solid"/>
            <a:round/>
            <a:headEnd type="none" w="med" len="med"/>
            <a:tailEnd type="none" w="med" len="med"/>
          </a:ln>
        </p:spPr>
      </p:cxnSp>
      <p:cxnSp>
        <p:nvCxnSpPr>
          <p:cNvPr id="22" name="直接连接符 21"/>
          <p:cNvCxnSpPr>
            <a:stCxn id="11" idx="2"/>
            <a:endCxn id="10" idx="6"/>
          </p:cNvCxnSpPr>
          <p:nvPr/>
        </p:nvCxnSpPr>
        <p:spPr>
          <a:xfrm flipH="1" flipV="1">
            <a:off x="3065780" y="3539490"/>
            <a:ext cx="789940" cy="119380"/>
          </a:xfrm>
          <a:prstGeom prst="line">
            <a:avLst/>
          </a:prstGeom>
          <a:noFill/>
          <a:ln w="12700" cap="flat" cmpd="sng" algn="ctr">
            <a:solidFill>
              <a:schemeClr val="tx1"/>
            </a:solidFill>
            <a:prstDash val="solid"/>
            <a:round/>
            <a:headEnd type="none" w="med" len="med"/>
            <a:tailEnd type="none" w="med" len="med"/>
          </a:ln>
        </p:spPr>
      </p:cxnSp>
      <p:cxnSp>
        <p:nvCxnSpPr>
          <p:cNvPr id="23" name="直接连接符 22"/>
          <p:cNvCxnSpPr>
            <a:stCxn id="12" idx="5"/>
            <a:endCxn id="11" idx="1"/>
          </p:cNvCxnSpPr>
          <p:nvPr/>
        </p:nvCxnSpPr>
        <p:spPr>
          <a:xfrm>
            <a:off x="3667760" y="2896870"/>
            <a:ext cx="226060" cy="669290"/>
          </a:xfrm>
          <a:prstGeom prst="line">
            <a:avLst/>
          </a:prstGeom>
          <a:noFill/>
          <a:ln w="12700" cap="flat" cmpd="sng" algn="ctr">
            <a:solidFill>
              <a:schemeClr val="tx1"/>
            </a:solidFill>
            <a:prstDash val="solid"/>
            <a:round/>
            <a:headEnd type="none" w="med" len="med"/>
            <a:tailEnd type="none" w="med" len="med"/>
          </a:ln>
        </p:spPr>
      </p:cxnSp>
      <p:cxnSp>
        <p:nvCxnSpPr>
          <p:cNvPr id="24" name="直接连接符 23"/>
          <p:cNvCxnSpPr>
            <a:stCxn id="9" idx="2"/>
            <a:endCxn id="12" idx="6"/>
          </p:cNvCxnSpPr>
          <p:nvPr/>
        </p:nvCxnSpPr>
        <p:spPr>
          <a:xfrm flipH="1">
            <a:off x="3705860" y="2677795"/>
            <a:ext cx="410845" cy="127000"/>
          </a:xfrm>
          <a:prstGeom prst="line">
            <a:avLst/>
          </a:prstGeom>
          <a:noFill/>
          <a:ln w="12700" cap="flat" cmpd="sng" algn="ctr">
            <a:solidFill>
              <a:schemeClr val="tx1"/>
            </a:solidFill>
            <a:prstDash val="solid"/>
            <a:round/>
            <a:headEnd type="none" w="med" len="med"/>
            <a:tailEnd type="none" w="med" len="med"/>
          </a:ln>
        </p:spPr>
      </p:cxnSp>
      <p:cxnSp>
        <p:nvCxnSpPr>
          <p:cNvPr id="25" name="直接连接符 24"/>
          <p:cNvCxnSpPr>
            <a:stCxn id="14" idx="2"/>
            <a:endCxn id="11" idx="5"/>
          </p:cNvCxnSpPr>
          <p:nvPr/>
        </p:nvCxnSpPr>
        <p:spPr>
          <a:xfrm flipH="1" flipV="1">
            <a:off x="4078605" y="3750945"/>
            <a:ext cx="709930" cy="228600"/>
          </a:xfrm>
          <a:prstGeom prst="line">
            <a:avLst/>
          </a:prstGeom>
          <a:noFill/>
          <a:ln w="12700" cap="flat" cmpd="sng" algn="ctr">
            <a:solidFill>
              <a:schemeClr val="tx1"/>
            </a:solidFill>
            <a:prstDash val="solid"/>
            <a:round/>
            <a:headEnd type="none" w="med" len="med"/>
            <a:tailEnd type="none" w="med" len="med"/>
          </a:ln>
        </p:spPr>
      </p:cxnSp>
      <p:cxnSp>
        <p:nvCxnSpPr>
          <p:cNvPr id="26" name="直接连接符 25"/>
          <p:cNvCxnSpPr>
            <a:stCxn id="9" idx="4"/>
            <a:endCxn id="14" idx="1"/>
          </p:cNvCxnSpPr>
          <p:nvPr/>
        </p:nvCxnSpPr>
        <p:spPr>
          <a:xfrm>
            <a:off x="4247515" y="2807970"/>
            <a:ext cx="579120" cy="1078865"/>
          </a:xfrm>
          <a:prstGeom prst="line">
            <a:avLst/>
          </a:prstGeom>
          <a:noFill/>
          <a:ln w="12700" cap="flat" cmpd="sng" algn="ctr">
            <a:solidFill>
              <a:schemeClr val="tx1"/>
            </a:solidFill>
            <a:prstDash val="solid"/>
            <a:round/>
            <a:headEnd type="none" w="med" len="med"/>
            <a:tailEnd type="none" w="med" len="med"/>
          </a:ln>
        </p:spPr>
      </p:cxnSp>
      <p:cxnSp>
        <p:nvCxnSpPr>
          <p:cNvPr id="27" name="直接连接符 26"/>
          <p:cNvCxnSpPr>
            <a:stCxn id="16" idx="2"/>
            <a:endCxn id="9" idx="6"/>
          </p:cNvCxnSpPr>
          <p:nvPr/>
        </p:nvCxnSpPr>
        <p:spPr>
          <a:xfrm flipH="1" flipV="1">
            <a:off x="4377690" y="2677795"/>
            <a:ext cx="1443990" cy="404495"/>
          </a:xfrm>
          <a:prstGeom prst="line">
            <a:avLst/>
          </a:prstGeom>
          <a:noFill/>
          <a:ln w="12700" cap="flat" cmpd="sng" algn="ctr">
            <a:solidFill>
              <a:schemeClr val="tx1"/>
            </a:solidFill>
            <a:prstDash val="solid"/>
            <a:round/>
            <a:headEnd type="none" w="med" len="med"/>
            <a:tailEnd type="none" w="med" len="med"/>
          </a:ln>
        </p:spPr>
      </p:cxnSp>
      <p:cxnSp>
        <p:nvCxnSpPr>
          <p:cNvPr id="28" name="直接连接符 27"/>
          <p:cNvCxnSpPr>
            <a:stCxn id="19" idx="2"/>
            <a:endCxn id="14" idx="6"/>
          </p:cNvCxnSpPr>
          <p:nvPr/>
        </p:nvCxnSpPr>
        <p:spPr>
          <a:xfrm flipH="1">
            <a:off x="5049520" y="3936365"/>
            <a:ext cx="873760" cy="43180"/>
          </a:xfrm>
          <a:prstGeom prst="line">
            <a:avLst/>
          </a:prstGeom>
          <a:noFill/>
          <a:ln w="12700" cap="flat" cmpd="sng" algn="ctr">
            <a:solidFill>
              <a:schemeClr val="tx1"/>
            </a:solidFill>
            <a:prstDash val="solid"/>
            <a:round/>
            <a:headEnd type="none" w="med" len="med"/>
            <a:tailEnd type="none" w="med" len="med"/>
          </a:ln>
        </p:spPr>
      </p:cxnSp>
      <p:cxnSp>
        <p:nvCxnSpPr>
          <p:cNvPr id="29" name="直接连接符 28"/>
          <p:cNvCxnSpPr>
            <a:stCxn id="16" idx="4"/>
            <a:endCxn id="19" idx="0"/>
          </p:cNvCxnSpPr>
          <p:nvPr/>
        </p:nvCxnSpPr>
        <p:spPr>
          <a:xfrm>
            <a:off x="5952490" y="3212465"/>
            <a:ext cx="101600" cy="593090"/>
          </a:xfrm>
          <a:prstGeom prst="line">
            <a:avLst/>
          </a:prstGeom>
          <a:noFill/>
          <a:ln w="12700" cap="flat" cmpd="sng" algn="ctr">
            <a:solidFill>
              <a:schemeClr val="tx1"/>
            </a:solidFill>
            <a:prstDash val="solid"/>
            <a:round/>
            <a:headEnd type="none" w="med" len="med"/>
            <a:tailEnd type="none" w="med" len="med"/>
          </a:ln>
        </p:spPr>
      </p:cxnSp>
      <p:cxnSp>
        <p:nvCxnSpPr>
          <p:cNvPr id="30" name="直接连接符 29"/>
          <p:cNvCxnSpPr>
            <a:stCxn id="15" idx="3"/>
            <a:endCxn id="16" idx="7"/>
          </p:cNvCxnSpPr>
          <p:nvPr/>
        </p:nvCxnSpPr>
        <p:spPr>
          <a:xfrm flipH="1">
            <a:off x="6044565" y="2652395"/>
            <a:ext cx="177800" cy="337185"/>
          </a:xfrm>
          <a:prstGeom prst="line">
            <a:avLst/>
          </a:prstGeom>
          <a:noFill/>
          <a:ln w="12700" cap="flat" cmpd="sng" algn="ctr">
            <a:solidFill>
              <a:schemeClr val="tx1"/>
            </a:solidFill>
            <a:prstDash val="solid"/>
            <a:round/>
            <a:headEnd type="none" w="med" len="med"/>
            <a:tailEnd type="none" w="med" len="med"/>
          </a:ln>
        </p:spPr>
      </p:cxnSp>
      <p:cxnSp>
        <p:nvCxnSpPr>
          <p:cNvPr id="31" name="直接连接符 30"/>
          <p:cNvCxnSpPr>
            <a:stCxn id="15" idx="5"/>
            <a:endCxn id="18" idx="2"/>
          </p:cNvCxnSpPr>
          <p:nvPr/>
        </p:nvCxnSpPr>
        <p:spPr>
          <a:xfrm>
            <a:off x="6407150" y="2652395"/>
            <a:ext cx="594360" cy="168910"/>
          </a:xfrm>
          <a:prstGeom prst="line">
            <a:avLst/>
          </a:prstGeom>
          <a:noFill/>
          <a:ln w="12700" cap="flat" cmpd="sng" algn="ctr">
            <a:solidFill>
              <a:schemeClr val="tx1"/>
            </a:solidFill>
            <a:prstDash val="solid"/>
            <a:round/>
            <a:headEnd type="none" w="med" len="med"/>
            <a:tailEnd type="none" w="med" len="med"/>
          </a:ln>
        </p:spPr>
      </p:cxnSp>
      <p:cxnSp>
        <p:nvCxnSpPr>
          <p:cNvPr id="32" name="直接连接符 31"/>
          <p:cNvCxnSpPr>
            <a:stCxn id="16" idx="6"/>
            <a:endCxn id="18" idx="2"/>
          </p:cNvCxnSpPr>
          <p:nvPr/>
        </p:nvCxnSpPr>
        <p:spPr>
          <a:xfrm flipV="1">
            <a:off x="6082665" y="2821305"/>
            <a:ext cx="918845" cy="260985"/>
          </a:xfrm>
          <a:prstGeom prst="line">
            <a:avLst/>
          </a:prstGeom>
          <a:noFill/>
          <a:ln w="12700" cap="flat" cmpd="sng" algn="ctr">
            <a:solidFill>
              <a:schemeClr val="tx1"/>
            </a:solidFill>
            <a:prstDash val="solid"/>
            <a:round/>
            <a:headEnd type="none" w="med" len="med"/>
            <a:tailEnd type="none" w="med" len="med"/>
          </a:ln>
        </p:spPr>
      </p:cxnSp>
      <p:cxnSp>
        <p:nvCxnSpPr>
          <p:cNvPr id="33" name="直接连接符 32"/>
          <p:cNvCxnSpPr>
            <a:stCxn id="17" idx="2"/>
            <a:endCxn id="19" idx="6"/>
          </p:cNvCxnSpPr>
          <p:nvPr/>
        </p:nvCxnSpPr>
        <p:spPr>
          <a:xfrm flipH="1">
            <a:off x="6184265" y="3675380"/>
            <a:ext cx="714375" cy="260985"/>
          </a:xfrm>
          <a:prstGeom prst="line">
            <a:avLst/>
          </a:prstGeom>
          <a:noFill/>
          <a:ln w="12700" cap="flat" cmpd="sng" algn="ctr">
            <a:solidFill>
              <a:schemeClr val="tx1"/>
            </a:solidFill>
            <a:prstDash val="solid"/>
            <a:round/>
            <a:headEnd type="none" w="med" len="med"/>
            <a:tailEnd type="none" w="med" len="med"/>
          </a:ln>
        </p:spPr>
      </p:cxnSp>
      <p:cxnSp>
        <p:nvCxnSpPr>
          <p:cNvPr id="34" name="直接连接符 33"/>
          <p:cNvCxnSpPr>
            <a:stCxn id="17" idx="1"/>
            <a:endCxn id="16" idx="5"/>
          </p:cNvCxnSpPr>
          <p:nvPr/>
        </p:nvCxnSpPr>
        <p:spPr>
          <a:xfrm flipH="1" flipV="1">
            <a:off x="6044565" y="3174365"/>
            <a:ext cx="892175" cy="408305"/>
          </a:xfrm>
          <a:prstGeom prst="line">
            <a:avLst/>
          </a:prstGeom>
          <a:noFill/>
          <a:ln w="12700" cap="flat" cmpd="sng" algn="ctr">
            <a:solidFill>
              <a:schemeClr val="tx1"/>
            </a:solidFill>
            <a:prstDash val="solid"/>
            <a:round/>
            <a:headEnd type="none" w="med" len="med"/>
            <a:tailEnd type="none" w="med" len="med"/>
          </a:ln>
        </p:spPr>
      </p:cxnSp>
      <p:sp>
        <p:nvSpPr>
          <p:cNvPr id="35" name="文本框 34"/>
          <p:cNvSpPr txBox="1"/>
          <p:nvPr/>
        </p:nvSpPr>
        <p:spPr>
          <a:xfrm>
            <a:off x="963295" y="4622165"/>
            <a:ext cx="8380095" cy="583565"/>
          </a:xfrm>
          <a:prstGeom prst="rect">
            <a:avLst/>
          </a:prstGeom>
          <a:noFill/>
        </p:spPr>
        <p:txBody>
          <a:bodyPr wrap="square" rtlCol="0" anchor="t">
            <a:spAutoFit/>
          </a:bodyPr>
          <a:p>
            <a:r>
              <a:rPr lang="zh-CN" altLang="en-US" sz="3200" dirty="0">
                <a:latin typeface="Times New Roman" panose="02020603050405020304" charset="0"/>
                <a:cs typeface="Times New Roman" panose="02020603050405020304" charset="0"/>
              </a:rPr>
              <a:t>节点的真实标签往往与其邻居的标签保持一致</a:t>
            </a:r>
            <a:endParaRPr lang="zh-CN" altLang="en-US" sz="3200" dirty="0">
              <a:latin typeface="Times New Roman" panose="02020603050405020304" charset="0"/>
              <a:cs typeface="Times New Roman" panose="02020603050405020304" charset="0"/>
            </a:endParaRPr>
          </a:p>
        </p:txBody>
      </p:sp>
    </p:spTree>
    <p:custDataLst>
      <p:tags r:id="rId1"/>
    </p:custDataLst>
  </p:cSld>
  <p:clrMapOvr>
    <a:masterClrMapping/>
  </p:clrMapOvr>
  <p:transition spd="slow" advTm="31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en-US" sz="2400" b="1" dirty="0">
                <a:latin typeface="Times New Roman" panose="02020603050405020304" charset="0"/>
                <a:ea typeface="黑体" panose="02010609060101010101" pitchFamily="49" charset="-122"/>
                <a:cs typeface="Times New Roman" panose="02020603050405020304" charset="0"/>
              </a:rPr>
              <a:t>Overview</a:t>
            </a:r>
            <a:endParaRPr lang="en-US" sz="2400" b="1" dirty="0">
              <a:latin typeface="Times New Roman" panose="02020603050405020304" charset="0"/>
              <a:ea typeface="黑体" panose="02010609060101010101" pitchFamily="49"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2648585" y="1471295"/>
            <a:ext cx="6894830" cy="3914775"/>
          </a:xfrm>
          <a:prstGeom prst="rect">
            <a:avLst/>
          </a:prstGeom>
        </p:spPr>
      </p:pic>
      <p:sp>
        <p:nvSpPr>
          <p:cNvPr id="6" name="文本框 5"/>
          <p:cNvSpPr txBox="1"/>
          <p:nvPr/>
        </p:nvSpPr>
        <p:spPr>
          <a:xfrm>
            <a:off x="3048000" y="5244465"/>
            <a:ext cx="6096000" cy="645160"/>
          </a:xfrm>
          <a:prstGeom prst="rect">
            <a:avLst/>
          </a:prstGeom>
          <a:noFill/>
        </p:spPr>
        <p:txBody>
          <a:bodyPr wrap="square" rtlCol="0" anchor="t">
            <a:spAutoFit/>
          </a:bodyPr>
          <a:p>
            <a:r>
              <a:rPr lang="zh-CN" altLang="en-US"/>
              <a:t>主要关注样本的标签与其邻域内的标签以及基分类器预测之间的一致性</a:t>
            </a:r>
            <a:endParaRPr lang="zh-CN" altLang="en-US"/>
          </a:p>
        </p:txBody>
      </p:sp>
    </p:spTree>
    <p:custDataLst>
      <p:tags r:id="rId3"/>
    </p:custDataLst>
  </p:cSld>
  <p:clrMapOvr>
    <a:masterClrMapping/>
  </p:clrMapOvr>
  <p:transition spd="slow" advTm="317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zh-CN" altLang="en-US" sz="2400" b="1" dirty="0">
                <a:latin typeface="Times New Roman" panose="02020603050405020304" charset="0"/>
                <a:ea typeface="黑体" panose="02010609060101010101" pitchFamily="49" charset="-122"/>
                <a:cs typeface="Times New Roman" panose="02020603050405020304" charset="0"/>
              </a:rPr>
              <a:t>邻域</a:t>
            </a:r>
            <a:r>
              <a:rPr lang="zh-CN" altLang="en-US" sz="2400" b="1" dirty="0">
                <a:latin typeface="Times New Roman" panose="02020603050405020304" charset="0"/>
                <a:ea typeface="黑体" panose="02010609060101010101" pitchFamily="49" charset="-122"/>
                <a:cs typeface="Times New Roman" panose="02020603050405020304" charset="0"/>
              </a:rPr>
              <a:t>聚合</a:t>
            </a:r>
            <a:endParaRPr lang="zh-CN" altLang="en-US" sz="2400" b="1" dirty="0">
              <a:latin typeface="Times New Roman" panose="02020603050405020304" charset="0"/>
              <a:ea typeface="黑体" panose="02010609060101010101" pitchFamily="49" charset="-122"/>
              <a:cs typeface="Times New Roman" panose="02020603050405020304" charset="0"/>
            </a:endParaRPr>
          </a:p>
        </p:txBody>
      </p:sp>
      <p:sp>
        <p:nvSpPr>
          <p:cNvPr id="7" name="文本框 6"/>
          <p:cNvSpPr txBox="1"/>
          <p:nvPr/>
        </p:nvSpPr>
        <p:spPr>
          <a:xfrm>
            <a:off x="1574165" y="1855470"/>
            <a:ext cx="2389505"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定义</a:t>
            </a:r>
            <a:r>
              <a:rPr lang="en-US" altLang="zh-CN" sz="2000" dirty="0">
                <a:latin typeface="Times New Roman" panose="02020603050405020304" charset="0"/>
                <a:cs typeface="Times New Roman" panose="02020603050405020304" charset="0"/>
                <a:sym typeface="+mn-ea"/>
              </a:rPr>
              <a:t>k</a:t>
            </a:r>
            <a:r>
              <a:rPr lang="zh-CN" altLang="en-US" sz="2000" dirty="0">
                <a:latin typeface="Times New Roman" panose="02020603050405020304" charset="0"/>
                <a:cs typeface="Times New Roman" panose="02020603050405020304" charset="0"/>
                <a:sym typeface="+mn-ea"/>
              </a:rPr>
              <a:t>跳聚合</a:t>
            </a:r>
            <a:r>
              <a:rPr lang="zh-CN" altLang="en-US" sz="2000" dirty="0">
                <a:latin typeface="Times New Roman" panose="02020603050405020304" charset="0"/>
                <a:cs typeface="Times New Roman" panose="02020603050405020304" charset="0"/>
                <a:sym typeface="+mn-ea"/>
              </a:rPr>
              <a:t>矩阵为：</a:t>
            </a:r>
            <a:endParaRPr lang="zh-CN" altLang="en-US" sz="2000" dirty="0">
              <a:latin typeface="Times New Roman" panose="02020603050405020304" charset="0"/>
              <a:cs typeface="Times New Roman" panose="02020603050405020304" charset="0"/>
              <a:sym typeface="+mn-ea"/>
            </a:endParaRPr>
          </a:p>
        </p:txBody>
      </p:sp>
      <p:pic>
        <p:nvPicPr>
          <p:cNvPr id="9" name="图片 8"/>
          <p:cNvPicPr>
            <a:picLocks noChangeAspect="1"/>
          </p:cNvPicPr>
          <p:nvPr/>
        </p:nvPicPr>
        <p:blipFill>
          <a:blip r:embed="rId2"/>
          <a:stretch>
            <a:fillRect/>
          </a:stretch>
        </p:blipFill>
        <p:spPr>
          <a:xfrm>
            <a:off x="2736850" y="2254250"/>
            <a:ext cx="4392930" cy="739140"/>
          </a:xfrm>
          <a:prstGeom prst="rect">
            <a:avLst/>
          </a:prstGeom>
        </p:spPr>
      </p:pic>
      <p:sp>
        <p:nvSpPr>
          <p:cNvPr id="10" name="文本框 9"/>
          <p:cNvSpPr txBox="1"/>
          <p:nvPr/>
        </p:nvSpPr>
        <p:spPr>
          <a:xfrm>
            <a:off x="1574165" y="3229610"/>
            <a:ext cx="8022590"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其中</a:t>
            </a:r>
            <a:r>
              <a:rPr lang="en-US" altLang="zh-CN" sz="2000" dirty="0">
                <a:latin typeface="Times New Roman" panose="02020603050405020304" charset="0"/>
                <a:cs typeface="Times New Roman" panose="02020603050405020304" charset="0"/>
                <a:sym typeface="+mn-ea"/>
              </a:rPr>
              <a:t>                                                    , D</a:t>
            </a:r>
            <a:r>
              <a:rPr lang="zh-CN" altLang="en-US" sz="2000" dirty="0">
                <a:latin typeface="Times New Roman" panose="02020603050405020304" charset="0"/>
                <a:cs typeface="Times New Roman" panose="02020603050405020304" charset="0"/>
                <a:sym typeface="+mn-ea"/>
              </a:rPr>
              <a:t>为度矩阵，</a:t>
            </a:r>
            <a:r>
              <a:rPr lang="en-US" altLang="zh-CN" sz="2000" dirty="0">
                <a:latin typeface="Times New Roman" panose="02020603050405020304" charset="0"/>
                <a:cs typeface="Times New Roman" panose="02020603050405020304" charset="0"/>
                <a:sym typeface="+mn-ea"/>
              </a:rPr>
              <a:t>zero</a:t>
            </a:r>
            <a:r>
              <a:rPr lang="zh-CN" altLang="en-US" sz="2000" dirty="0">
                <a:latin typeface="Times New Roman" panose="02020603050405020304" charset="0"/>
                <a:cs typeface="Times New Roman" panose="02020603050405020304" charset="0"/>
                <a:sym typeface="+mn-ea"/>
              </a:rPr>
              <a:t>将对角元素转为</a:t>
            </a:r>
            <a:r>
              <a:rPr lang="en-US" altLang="zh-CN" sz="2000" dirty="0">
                <a:latin typeface="Times New Roman" panose="02020603050405020304" charset="0"/>
                <a:cs typeface="Times New Roman" panose="02020603050405020304" charset="0"/>
                <a:sym typeface="+mn-ea"/>
              </a:rPr>
              <a:t>0</a:t>
            </a:r>
            <a:endParaRPr lang="en-US" altLang="zh-CN" sz="2000" dirty="0">
              <a:latin typeface="Times New Roman" panose="02020603050405020304" charset="0"/>
              <a:cs typeface="Times New Roman" panose="02020603050405020304" charset="0"/>
              <a:sym typeface="+mn-ea"/>
            </a:endParaRPr>
          </a:p>
        </p:txBody>
      </p:sp>
      <p:pic>
        <p:nvPicPr>
          <p:cNvPr id="12" name="334E55B0-647D-440b-865C-3EC943EB4CBC-1" descr="wpsoffice"/>
          <p:cNvPicPr>
            <a:picLocks noChangeAspect="1"/>
          </p:cNvPicPr>
          <p:nvPr/>
        </p:nvPicPr>
        <p:blipFill>
          <a:blip r:embed="rId3"/>
          <a:stretch>
            <a:fillRect/>
          </a:stretch>
        </p:blipFill>
        <p:spPr>
          <a:xfrm>
            <a:off x="2292350" y="3229610"/>
            <a:ext cx="3121660" cy="346075"/>
          </a:xfrm>
          <a:prstGeom prst="rect">
            <a:avLst/>
          </a:prstGeom>
        </p:spPr>
      </p:pic>
      <p:sp>
        <p:nvSpPr>
          <p:cNvPr id="13" name="文本框 12"/>
          <p:cNvSpPr txBox="1"/>
          <p:nvPr/>
        </p:nvSpPr>
        <p:spPr>
          <a:xfrm>
            <a:off x="3024505" y="3828415"/>
            <a:ext cx="2389505"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对标签进行</a:t>
            </a:r>
            <a:r>
              <a:rPr lang="zh-CN" altLang="en-US" sz="2000" dirty="0">
                <a:latin typeface="Times New Roman" panose="02020603050405020304" charset="0"/>
                <a:cs typeface="Times New Roman" panose="02020603050405020304" charset="0"/>
                <a:sym typeface="+mn-ea"/>
              </a:rPr>
              <a:t>传播</a:t>
            </a:r>
            <a:endParaRPr lang="zh-CN" altLang="en-US" sz="2000" dirty="0">
              <a:latin typeface="Times New Roman" panose="02020603050405020304" charset="0"/>
              <a:cs typeface="Times New Roman" panose="02020603050405020304" charset="0"/>
              <a:sym typeface="+mn-ea"/>
            </a:endParaRPr>
          </a:p>
        </p:txBody>
      </p:sp>
      <p:pic>
        <p:nvPicPr>
          <p:cNvPr id="14" name="334E55B0-647D-440b-865C-3EC943EB4CBC-2" descr="wpsoffice"/>
          <p:cNvPicPr>
            <a:picLocks noChangeAspect="1"/>
          </p:cNvPicPr>
          <p:nvPr/>
        </p:nvPicPr>
        <p:blipFill>
          <a:blip r:embed="rId4"/>
          <a:stretch>
            <a:fillRect/>
          </a:stretch>
        </p:blipFill>
        <p:spPr>
          <a:xfrm>
            <a:off x="5051425" y="3775710"/>
            <a:ext cx="2389505" cy="497205"/>
          </a:xfrm>
          <a:prstGeom prst="rect">
            <a:avLst/>
          </a:prstGeom>
        </p:spPr>
      </p:pic>
      <p:sp>
        <p:nvSpPr>
          <p:cNvPr id="15" name="文本框 14"/>
          <p:cNvSpPr txBox="1"/>
          <p:nvPr/>
        </p:nvSpPr>
        <p:spPr>
          <a:xfrm>
            <a:off x="3024505" y="4479925"/>
            <a:ext cx="2389505"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对</a:t>
            </a:r>
            <a:r>
              <a:rPr lang="zh-CN" altLang="en-US" sz="2000" dirty="0">
                <a:latin typeface="Times New Roman" panose="02020603050405020304" charset="0"/>
                <a:cs typeface="Times New Roman" panose="02020603050405020304" charset="0"/>
                <a:sym typeface="+mn-ea"/>
              </a:rPr>
              <a:t>预测进行</a:t>
            </a:r>
            <a:r>
              <a:rPr lang="zh-CN" altLang="en-US" sz="2000" dirty="0">
                <a:latin typeface="Times New Roman" panose="02020603050405020304" charset="0"/>
                <a:cs typeface="Times New Roman" panose="02020603050405020304" charset="0"/>
                <a:sym typeface="+mn-ea"/>
              </a:rPr>
              <a:t>传播</a:t>
            </a:r>
            <a:endParaRPr lang="zh-CN" altLang="en-US" sz="2000" dirty="0">
              <a:latin typeface="Times New Roman" panose="02020603050405020304" charset="0"/>
              <a:cs typeface="Times New Roman" panose="02020603050405020304" charset="0"/>
              <a:sym typeface="+mn-ea"/>
            </a:endParaRPr>
          </a:p>
        </p:txBody>
      </p:sp>
      <p:pic>
        <p:nvPicPr>
          <p:cNvPr id="17" name="334E55B0-647D-440b-865C-3EC943EB4CBC-3" descr="wpsoffice"/>
          <p:cNvPicPr>
            <a:picLocks noChangeAspect="1"/>
          </p:cNvPicPr>
          <p:nvPr/>
        </p:nvPicPr>
        <p:blipFill>
          <a:blip r:embed="rId5"/>
          <a:stretch>
            <a:fillRect/>
          </a:stretch>
        </p:blipFill>
        <p:spPr>
          <a:xfrm>
            <a:off x="5051425" y="4420235"/>
            <a:ext cx="2389505" cy="523240"/>
          </a:xfrm>
          <a:prstGeom prst="rect">
            <a:avLst/>
          </a:prstGeom>
        </p:spPr>
      </p:pic>
    </p:spTree>
    <p:custDataLst>
      <p:tags r:id="rId6"/>
    </p:custDataLst>
  </p:cSld>
  <p:clrMapOvr>
    <a:masterClrMapping/>
  </p:clrMapOvr>
  <p:transition spd="slow" advTm="317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zh-CN" altLang="en-US" sz="2400" b="1" dirty="0">
                <a:latin typeface="Times New Roman" panose="02020603050405020304" charset="0"/>
                <a:ea typeface="黑体" panose="02010609060101010101" pitchFamily="49" charset="-122"/>
                <a:cs typeface="Times New Roman" panose="02020603050405020304" charset="0"/>
              </a:rPr>
              <a:t>标签</a:t>
            </a:r>
            <a:r>
              <a:rPr lang="zh-CN" altLang="en-US" sz="2400" b="1" dirty="0">
                <a:latin typeface="Times New Roman" panose="02020603050405020304" charset="0"/>
                <a:ea typeface="黑体" panose="02010609060101010101" pitchFamily="49" charset="-122"/>
                <a:cs typeface="Times New Roman" panose="02020603050405020304" charset="0"/>
              </a:rPr>
              <a:t>检测</a:t>
            </a:r>
            <a:endParaRPr lang="zh-CN" altLang="en-US" sz="2400" b="1" dirty="0">
              <a:latin typeface="Times New Roman" panose="02020603050405020304" charset="0"/>
              <a:ea typeface="黑体" panose="02010609060101010101" pitchFamily="49" charset="-122"/>
              <a:cs typeface="Times New Roman" panose="02020603050405020304" charset="0"/>
            </a:endParaRPr>
          </a:p>
        </p:txBody>
      </p:sp>
      <p:pic>
        <p:nvPicPr>
          <p:cNvPr id="8" name="图片 7"/>
          <p:cNvPicPr>
            <a:picLocks noChangeAspect="1"/>
          </p:cNvPicPr>
          <p:nvPr/>
        </p:nvPicPr>
        <p:blipFill>
          <a:blip r:embed="rId2"/>
          <a:stretch>
            <a:fillRect/>
          </a:stretch>
        </p:blipFill>
        <p:spPr>
          <a:xfrm>
            <a:off x="1155700" y="4899660"/>
            <a:ext cx="8816340" cy="951865"/>
          </a:xfrm>
          <a:prstGeom prst="rect">
            <a:avLst/>
          </a:prstGeom>
        </p:spPr>
      </p:pic>
      <p:pic>
        <p:nvPicPr>
          <p:cNvPr id="11" name="图片 10"/>
          <p:cNvPicPr>
            <a:picLocks noChangeAspect="1"/>
          </p:cNvPicPr>
          <p:nvPr/>
        </p:nvPicPr>
        <p:blipFill>
          <a:blip r:embed="rId3"/>
          <a:stretch>
            <a:fillRect/>
          </a:stretch>
        </p:blipFill>
        <p:spPr>
          <a:xfrm>
            <a:off x="1155700" y="2461895"/>
            <a:ext cx="8816975" cy="1209040"/>
          </a:xfrm>
          <a:prstGeom prst="rect">
            <a:avLst/>
          </a:prstGeom>
        </p:spPr>
      </p:pic>
      <p:sp>
        <p:nvSpPr>
          <p:cNvPr id="16" name="文本框 15"/>
          <p:cNvSpPr txBox="1"/>
          <p:nvPr/>
        </p:nvSpPr>
        <p:spPr>
          <a:xfrm>
            <a:off x="1283970" y="2032000"/>
            <a:ext cx="6096000"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将传播后的标签、预测与数据标注的标签进行比较</a:t>
            </a:r>
            <a:endParaRPr lang="zh-CN" altLang="en-US" sz="2000" dirty="0">
              <a:latin typeface="Times New Roman" panose="02020603050405020304" charset="0"/>
              <a:cs typeface="Times New Roman" panose="02020603050405020304" charset="0"/>
              <a:sym typeface="+mn-ea"/>
            </a:endParaRPr>
          </a:p>
        </p:txBody>
      </p:sp>
      <p:sp>
        <p:nvSpPr>
          <p:cNvPr id="18" name="文本框 17"/>
          <p:cNvSpPr txBox="1"/>
          <p:nvPr/>
        </p:nvSpPr>
        <p:spPr>
          <a:xfrm>
            <a:off x="1283970" y="4434205"/>
            <a:ext cx="6096000" cy="398780"/>
          </a:xfrm>
          <a:prstGeom prst="rect">
            <a:avLst/>
          </a:prstGeom>
          <a:noFill/>
        </p:spPr>
        <p:txBody>
          <a:bodyPr wrap="square" rtlCol="0" anchor="t">
            <a:spAutoFit/>
          </a:bodyPr>
          <a:p>
            <a:r>
              <a:rPr lang="zh-CN" altLang="en-US" sz="2000" dirty="0">
                <a:latin typeface="Times New Roman" panose="02020603050405020304" charset="0"/>
                <a:cs typeface="Times New Roman" panose="02020603050405020304" charset="0"/>
                <a:sym typeface="+mn-ea"/>
              </a:rPr>
              <a:t>损失函数使用</a:t>
            </a:r>
            <a:r>
              <a:rPr lang="en-US" altLang="zh-CN" sz="2000" dirty="0">
                <a:latin typeface="Times New Roman" panose="02020603050405020304" charset="0"/>
                <a:cs typeface="Times New Roman" panose="02020603050405020304" charset="0"/>
                <a:sym typeface="+mn-ea"/>
              </a:rPr>
              <a:t>L1</a:t>
            </a:r>
            <a:r>
              <a:rPr lang="zh-CN" altLang="en-US" sz="2000" dirty="0">
                <a:latin typeface="Times New Roman" panose="02020603050405020304" charset="0"/>
                <a:cs typeface="Times New Roman" panose="02020603050405020304" charset="0"/>
                <a:sym typeface="+mn-ea"/>
              </a:rPr>
              <a:t>损失函数</a:t>
            </a:r>
            <a:endParaRPr lang="zh-CN" altLang="en-US" sz="2000" dirty="0">
              <a:latin typeface="Times New Roman" panose="02020603050405020304" charset="0"/>
              <a:cs typeface="Times New Roman" panose="02020603050405020304" charset="0"/>
              <a:sym typeface="+mn-ea"/>
            </a:endParaRPr>
          </a:p>
        </p:txBody>
      </p:sp>
      <p:pic>
        <p:nvPicPr>
          <p:cNvPr id="19" name="334E55B0-647D-440b-865C-3EC943EB4CBC-4" descr="wpsoffice"/>
          <p:cNvPicPr>
            <a:picLocks noChangeAspect="1"/>
          </p:cNvPicPr>
          <p:nvPr/>
        </p:nvPicPr>
        <p:blipFill>
          <a:blip r:embed="rId4"/>
          <a:stretch>
            <a:fillRect/>
          </a:stretch>
        </p:blipFill>
        <p:spPr>
          <a:xfrm>
            <a:off x="3727450" y="3634105"/>
            <a:ext cx="4737100" cy="586105"/>
          </a:xfrm>
          <a:prstGeom prst="rect">
            <a:avLst/>
          </a:prstGeom>
        </p:spPr>
      </p:pic>
    </p:spTree>
    <p:custDataLst>
      <p:tags r:id="rId5"/>
    </p:custDataLst>
  </p:cSld>
  <p:clrMapOvr>
    <a:masterClrMapping/>
  </p:clrMapOvr>
  <p:transition spd="slow" advTm="317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zh-CN" altLang="en-US" sz="2400" b="1" dirty="0">
                <a:latin typeface="Times New Roman" panose="02020603050405020304" charset="0"/>
                <a:ea typeface="黑体" panose="02010609060101010101" pitchFamily="49" charset="-122"/>
                <a:cs typeface="Times New Roman" panose="02020603050405020304" charset="0"/>
              </a:rPr>
              <a:t>算法</a:t>
            </a:r>
            <a:r>
              <a:rPr lang="zh-CN" altLang="en-US" sz="2400" b="1" dirty="0">
                <a:latin typeface="Times New Roman" panose="02020603050405020304" charset="0"/>
                <a:ea typeface="黑体" panose="02010609060101010101" pitchFamily="49" charset="-122"/>
                <a:cs typeface="Times New Roman" panose="02020603050405020304" charset="0"/>
              </a:rPr>
              <a:t>流程</a:t>
            </a:r>
            <a:endParaRPr lang="zh-CN" altLang="en-US" sz="2400" b="1" dirty="0">
              <a:latin typeface="Times New Roman" panose="02020603050405020304" charset="0"/>
              <a:ea typeface="黑体" panose="02010609060101010101" pitchFamily="49"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3295650" y="946150"/>
            <a:ext cx="5600700" cy="4965700"/>
          </a:xfrm>
          <a:prstGeom prst="rect">
            <a:avLst/>
          </a:prstGeom>
        </p:spPr>
      </p:pic>
    </p:spTree>
    <p:custDataLst>
      <p:tags r:id="rId3"/>
    </p:custDataLst>
  </p:cSld>
  <p:clrMapOvr>
    <a:masterClrMapping/>
  </p:clrMapOvr>
  <p:transition spd="slow" advTm="317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Thin</a:t>
            </a:r>
            <a:r>
              <a:rPr lang="en-US" sz="4000" b="1" dirty="0">
                <a:latin typeface="Times New Roman" panose="02020603050405020304" charset="0"/>
                <a:ea typeface="黑体" panose="02010609060101010101" pitchFamily="49" charset="-122"/>
                <a:cs typeface="Times New Roman" panose="02020603050405020304" charset="0"/>
              </a:rPr>
              <a:t>king</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5" name="文本框 4"/>
          <p:cNvSpPr txBox="1"/>
          <p:nvPr/>
        </p:nvSpPr>
        <p:spPr>
          <a:xfrm>
            <a:off x="892810" y="1489710"/>
            <a:ext cx="8831580" cy="829945"/>
          </a:xfrm>
          <a:prstGeom prst="rect">
            <a:avLst/>
          </a:prstGeom>
          <a:noFill/>
        </p:spPr>
        <p:txBody>
          <a:bodyPr wrap="square" rtlCol="0" anchor="t">
            <a:spAutoFit/>
          </a:bodyPr>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sym typeface="+mn-ea"/>
              </a:rPr>
              <a:t>问题：检测模型已经有了，如何训练它呢？即如何知道检测模型训练数据的真实标签？</a:t>
            </a:r>
            <a:endParaRPr lang="zh-CN" altLang="en-US" sz="2400" dirty="0">
              <a:latin typeface="Times New Roman" panose="02020603050405020304" charset="0"/>
              <a:cs typeface="Times New Roman" panose="02020603050405020304" charset="0"/>
              <a:sym typeface="+mn-ea"/>
            </a:endParaRPr>
          </a:p>
        </p:txBody>
      </p:sp>
      <p:sp>
        <p:nvSpPr>
          <p:cNvPr id="3" name="文本框 2"/>
          <p:cNvSpPr txBox="1"/>
          <p:nvPr/>
        </p:nvSpPr>
        <p:spPr>
          <a:xfrm>
            <a:off x="1261110" y="3507740"/>
            <a:ext cx="8406130" cy="1198880"/>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rPr>
              <a:t>核心思想：标签噪音是与类别相关的，一张小老虎的图片更容易被错误标记为猫而不是狗，一个节点误标为类别 i 的概率取决于节点的实际类别 j</a:t>
            </a:r>
            <a:endParaRPr lang="zh-CN" altLang="en-US" sz="2400" dirty="0">
              <a:latin typeface="Times New Roman" panose="02020603050405020304" charset="0"/>
              <a:cs typeface="Times New Roman" panose="02020603050405020304" charset="0"/>
            </a:endParaRPr>
          </a:p>
        </p:txBody>
      </p:sp>
      <p:sp>
        <p:nvSpPr>
          <p:cNvPr id="4" name="文本框 3"/>
          <p:cNvSpPr txBox="1"/>
          <p:nvPr/>
        </p:nvSpPr>
        <p:spPr>
          <a:xfrm>
            <a:off x="1261110" y="2683510"/>
            <a:ext cx="3696970" cy="460375"/>
          </a:xfrm>
          <a:prstGeom prst="rect">
            <a:avLst/>
          </a:prstGeom>
          <a:noFill/>
        </p:spPr>
        <p:txBody>
          <a:bodyPr wrap="square" rtlCol="0">
            <a:spAutoFit/>
          </a:bodyPr>
          <a:p>
            <a:r>
              <a:rPr lang="zh-CN" altLang="en-US" sz="2400" dirty="0">
                <a:latin typeface="Times New Roman" panose="02020603050405020304" charset="0"/>
                <a:cs typeface="Times New Roman" panose="02020603050405020304" charset="0"/>
              </a:rPr>
              <a:t>生成错误标签数据集</a:t>
            </a:r>
            <a:endParaRPr lang="zh-CN" altLang="en-US" sz="2400" dirty="0">
              <a:latin typeface="Times New Roman" panose="02020603050405020304" charset="0"/>
              <a:cs typeface="Times New Roman" panose="02020603050405020304" charset="0"/>
            </a:endParaRPr>
          </a:p>
        </p:txBody>
      </p:sp>
    </p:spTree>
    <p:custDataLst>
      <p:tags r:id="rId1"/>
    </p:custDataLst>
  </p:cSld>
  <p:clrMapOvr>
    <a:masterClrMapping/>
  </p:clrMapOvr>
  <p:transition spd="slow" advTm="31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en-US" altLang="zh-CN" sz="2400" b="1" dirty="0">
                <a:latin typeface="Times New Roman" panose="02020603050405020304" charset="0"/>
                <a:ea typeface="黑体" panose="02010609060101010101" pitchFamily="49" charset="-122"/>
                <a:cs typeface="Times New Roman" panose="02020603050405020304" charset="0"/>
              </a:rPr>
              <a:t>Over</a:t>
            </a:r>
            <a:r>
              <a:rPr lang="en-US" altLang="zh-CN" sz="2400" b="1" dirty="0">
                <a:latin typeface="Times New Roman" panose="02020603050405020304" charset="0"/>
                <a:ea typeface="黑体" panose="02010609060101010101" pitchFamily="49" charset="-122"/>
                <a:cs typeface="Times New Roman" panose="02020603050405020304" charset="0"/>
              </a:rPr>
              <a:t>view</a:t>
            </a:r>
            <a:endParaRPr lang="en-US" altLang="zh-CN" sz="2400" b="1" dirty="0">
              <a:latin typeface="Times New Roman" panose="02020603050405020304" charset="0"/>
              <a:ea typeface="黑体" panose="02010609060101010101" pitchFamily="49"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2728595" y="1233170"/>
            <a:ext cx="7599680" cy="4485640"/>
          </a:xfrm>
          <a:prstGeom prst="rect">
            <a:avLst/>
          </a:prstGeom>
        </p:spPr>
      </p:pic>
    </p:spTree>
    <p:custDataLst>
      <p:tags r:id="rId3"/>
    </p:custDataLst>
  </p:cSld>
  <p:clrMapOvr>
    <a:masterClrMapping/>
  </p:clrMapOvr>
  <p:transition spd="slow" advTm="317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en-US" altLang="zh-CN" sz="2400" b="1" dirty="0">
                <a:latin typeface="Times New Roman" panose="02020603050405020304" charset="0"/>
                <a:ea typeface="黑体" panose="02010609060101010101" pitchFamily="49" charset="-122"/>
                <a:cs typeface="Times New Roman" panose="02020603050405020304" charset="0"/>
                <a:sym typeface="+mn-ea"/>
              </a:rPr>
              <a:t>误标签转移矩阵</a:t>
            </a:r>
            <a:endParaRPr lang="zh-CN" altLang="en-US" sz="2400" b="1" dirty="0">
              <a:latin typeface="Times New Roman" panose="02020603050405020304" charset="0"/>
              <a:ea typeface="黑体" panose="02010609060101010101" pitchFamily="49" charset="-122"/>
              <a:cs typeface="Times New Roman" panose="02020603050405020304" charset="0"/>
            </a:endParaRPr>
          </a:p>
        </p:txBody>
      </p:sp>
      <p:sp>
        <p:nvSpPr>
          <p:cNvPr id="4" name="文本框 3"/>
          <p:cNvSpPr txBox="1"/>
          <p:nvPr/>
        </p:nvSpPr>
        <p:spPr>
          <a:xfrm>
            <a:off x="2158365" y="1815465"/>
            <a:ext cx="7874635" cy="46037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rPr>
              <a:t>具有高置信度的基本分类器的预测很可能与真实标签匹配</a:t>
            </a:r>
            <a:endParaRPr lang="zh-CN" altLang="en-US" sz="2400" dirty="0">
              <a:latin typeface="Times New Roman" panose="02020603050405020304" charset="0"/>
              <a:cs typeface="Times New Roman" panose="02020603050405020304" charset="0"/>
            </a:endParaRPr>
          </a:p>
        </p:txBody>
      </p:sp>
      <p:sp>
        <p:nvSpPr>
          <p:cNvPr id="6" name="文本框 5"/>
          <p:cNvSpPr txBox="1"/>
          <p:nvPr/>
        </p:nvSpPr>
        <p:spPr>
          <a:xfrm>
            <a:off x="2158365" y="2435860"/>
            <a:ext cx="7875270" cy="82994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rPr>
              <a:t>可以认为置信度分数不低于一个阈值的预测是正确的，</a:t>
            </a:r>
            <a:r>
              <a:rPr lang="zh-CN" altLang="en-US" sz="2400" dirty="0">
                <a:latin typeface="Times New Roman" panose="02020603050405020304" charset="0"/>
                <a:cs typeface="Times New Roman" panose="02020603050405020304" charset="0"/>
              </a:rPr>
              <a:t>统计具有真实标签 j 和观察到的有噪声标签 i 的样本数量：</a:t>
            </a:r>
            <a:endParaRPr lang="zh-CN" altLang="en-US" sz="2400" dirty="0">
              <a:latin typeface="Times New Roman" panose="02020603050405020304" charset="0"/>
              <a:cs typeface="Times New Roman" panose="02020603050405020304" charset="0"/>
            </a:endParaRPr>
          </a:p>
        </p:txBody>
      </p:sp>
      <p:pic>
        <p:nvPicPr>
          <p:cNvPr id="8" name="图片 7"/>
          <p:cNvPicPr>
            <a:picLocks noChangeAspect="1"/>
          </p:cNvPicPr>
          <p:nvPr/>
        </p:nvPicPr>
        <p:blipFill>
          <a:blip r:embed="rId2"/>
          <a:stretch>
            <a:fillRect/>
          </a:stretch>
        </p:blipFill>
        <p:spPr>
          <a:xfrm>
            <a:off x="4108450" y="3265805"/>
            <a:ext cx="3975100" cy="1092200"/>
          </a:xfrm>
          <a:prstGeom prst="rect">
            <a:avLst/>
          </a:prstGeom>
        </p:spPr>
      </p:pic>
      <p:pic>
        <p:nvPicPr>
          <p:cNvPr id="9" name="图片 8"/>
          <p:cNvPicPr>
            <a:picLocks noChangeAspect="1"/>
          </p:cNvPicPr>
          <p:nvPr/>
        </p:nvPicPr>
        <p:blipFill>
          <a:blip r:embed="rId3"/>
          <a:stretch>
            <a:fillRect/>
          </a:stretch>
        </p:blipFill>
        <p:spPr>
          <a:xfrm>
            <a:off x="2698750" y="4164965"/>
            <a:ext cx="6794500" cy="1473200"/>
          </a:xfrm>
          <a:prstGeom prst="rect">
            <a:avLst/>
          </a:prstGeom>
        </p:spPr>
      </p:pic>
    </p:spTree>
    <p:custDataLst>
      <p:tags r:id="rId4"/>
    </p:custDataLst>
  </p:cSld>
  <p:clrMapOvr>
    <a:masterClrMapping/>
  </p:clrMapOvr>
  <p:transition spd="slow" advTm="317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en-US" altLang="zh-CN" sz="2400" b="1" dirty="0">
                <a:latin typeface="Times New Roman" panose="02020603050405020304" charset="0"/>
                <a:ea typeface="黑体" panose="02010609060101010101" pitchFamily="49" charset="-122"/>
                <a:cs typeface="Times New Roman" panose="02020603050405020304" charset="0"/>
              </a:rPr>
              <a:t>误标签转移矩阵</a:t>
            </a:r>
            <a:endParaRPr lang="en-US" altLang="zh-CN" sz="2400" b="1" dirty="0">
              <a:latin typeface="Times New Roman" panose="02020603050405020304" charset="0"/>
              <a:ea typeface="黑体" panose="02010609060101010101" pitchFamily="49" charset="-122"/>
              <a:cs typeface="Times New Roman" panose="02020603050405020304" charset="0"/>
            </a:endParaRPr>
          </a:p>
        </p:txBody>
      </p:sp>
      <p:pic>
        <p:nvPicPr>
          <p:cNvPr id="6" name="334E55B0-647D-440b-865C-3EC943EB4CBC-5" descr="/private/var/folders/l0/zqf48jlj4_z8zplf_dhq71y40000gn/T/com.kingsoft.wpsoffice.mac/wpsoffice.mYZiWDwpsoffice"/>
          <p:cNvPicPr>
            <a:picLocks noChangeAspect="1"/>
          </p:cNvPicPr>
          <p:nvPr/>
        </p:nvPicPr>
        <p:blipFill>
          <a:blip r:embed="rId2"/>
          <a:stretch>
            <a:fillRect/>
          </a:stretch>
        </p:blipFill>
        <p:spPr>
          <a:xfrm>
            <a:off x="3122295" y="3733165"/>
            <a:ext cx="5956300" cy="593090"/>
          </a:xfrm>
          <a:prstGeom prst="rect">
            <a:avLst/>
          </a:prstGeom>
        </p:spPr>
      </p:pic>
      <p:sp>
        <p:nvSpPr>
          <p:cNvPr id="7" name="文本框 6"/>
          <p:cNvSpPr txBox="1"/>
          <p:nvPr/>
        </p:nvSpPr>
        <p:spPr>
          <a:xfrm>
            <a:off x="1318260" y="4675505"/>
            <a:ext cx="8406130" cy="46037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rPr>
              <a:t>用于表示将节点的标签</a:t>
            </a:r>
            <a:r>
              <a:rPr lang="en-US" altLang="zh-CN" sz="2400" dirty="0">
                <a:latin typeface="Times New Roman" panose="02020603050405020304" charset="0"/>
                <a:cs typeface="Times New Roman" panose="02020603050405020304" charset="0"/>
              </a:rPr>
              <a:t>j</a:t>
            </a:r>
            <a:r>
              <a:rPr lang="zh-CN" altLang="en-US" sz="2400" dirty="0">
                <a:latin typeface="Times New Roman" panose="02020603050405020304" charset="0"/>
                <a:cs typeface="Times New Roman" panose="02020603050405020304" charset="0"/>
              </a:rPr>
              <a:t>误判为</a:t>
            </a:r>
            <a:r>
              <a:rPr lang="en-US" altLang="zh-CN" sz="2400" dirty="0">
                <a:latin typeface="Times New Roman" panose="02020603050405020304" charset="0"/>
                <a:cs typeface="Times New Roman" panose="02020603050405020304" charset="0"/>
              </a:rPr>
              <a:t>i</a:t>
            </a:r>
            <a:r>
              <a:rPr lang="zh-CN" altLang="en-US" sz="2400" dirty="0">
                <a:latin typeface="Times New Roman" panose="02020603050405020304" charset="0"/>
                <a:cs typeface="Times New Roman" panose="02020603050405020304" charset="0"/>
              </a:rPr>
              <a:t>的</a:t>
            </a:r>
            <a:r>
              <a:rPr lang="zh-CN" altLang="en-US" sz="2400" dirty="0">
                <a:latin typeface="Times New Roman" panose="02020603050405020304" charset="0"/>
                <a:cs typeface="Times New Roman" panose="02020603050405020304" charset="0"/>
              </a:rPr>
              <a:t>概率</a:t>
            </a:r>
            <a:endParaRPr lang="zh-CN" altLang="en-US" sz="2400" dirty="0">
              <a:latin typeface="Times New Roman" panose="02020603050405020304" charset="0"/>
              <a:cs typeface="Times New Roman" panose="02020603050405020304" charset="0"/>
            </a:endParaRPr>
          </a:p>
        </p:txBody>
      </p:sp>
      <p:pic>
        <p:nvPicPr>
          <p:cNvPr id="8" name="图片 7"/>
          <p:cNvPicPr>
            <a:picLocks noChangeAspect="1"/>
          </p:cNvPicPr>
          <p:nvPr/>
        </p:nvPicPr>
        <p:blipFill>
          <a:blip r:embed="rId3"/>
          <a:stretch>
            <a:fillRect/>
          </a:stretch>
        </p:blipFill>
        <p:spPr>
          <a:xfrm>
            <a:off x="2727325" y="1815465"/>
            <a:ext cx="6159500" cy="1752600"/>
          </a:xfrm>
          <a:prstGeom prst="rect">
            <a:avLst/>
          </a:prstGeom>
        </p:spPr>
      </p:pic>
    </p:spTree>
    <p:custDataLst>
      <p:tags r:id="rId4"/>
    </p:custDataLst>
  </p:cSld>
  <p:clrMapOvr>
    <a:masterClrMapping/>
  </p:clrMapOvr>
  <p:transition spd="slow" advTm="31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zh-CN" altLang="en-US" sz="4000" b="1" dirty="0">
                <a:latin typeface="Times New Roman" panose="02020603050405020304" charset="0"/>
                <a:ea typeface="黑体" panose="02010609060101010101" pitchFamily="49" charset="-122"/>
                <a:cs typeface="Times New Roman" panose="02020603050405020304" charset="0"/>
              </a:rPr>
              <a:t>作者</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3" name="图片 2"/>
          <p:cNvPicPr>
            <a:picLocks noChangeAspect="1"/>
          </p:cNvPicPr>
          <p:nvPr/>
        </p:nvPicPr>
        <p:blipFill>
          <a:blip r:embed="rId1"/>
          <a:stretch>
            <a:fillRect/>
          </a:stretch>
        </p:blipFill>
        <p:spPr>
          <a:xfrm>
            <a:off x="723265" y="1420495"/>
            <a:ext cx="10660380" cy="4307205"/>
          </a:xfrm>
          <a:prstGeom prst="rect">
            <a:avLst/>
          </a:prstGeom>
        </p:spPr>
      </p:pic>
    </p:spTree>
    <p:custDataLst>
      <p:tags r:id="rId2"/>
    </p:custDataLst>
  </p:cSld>
  <p:clrMapOvr>
    <a:masterClrMapping/>
  </p:clrMapOvr>
  <p:transition spd="slow" advTm="31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57892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Method</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标题 1"/>
          <p:cNvSpPr>
            <a:spLocks noGrp="1"/>
          </p:cNvSpPr>
          <p:nvPr>
            <p:custDataLst>
              <p:tags r:id="rId1"/>
            </p:custDataLst>
          </p:nvPr>
        </p:nvSpPr>
        <p:spPr>
          <a:xfrm>
            <a:off x="799465" y="1223010"/>
            <a:ext cx="9786620" cy="5924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3600">
                <a:solidFill>
                  <a:schemeClr val="tx2"/>
                </a:solidFill>
                <a:latin typeface="新宋体" panose="02010609030101010101" charset="-122"/>
                <a:ea typeface="新宋体" panose="02010609030101010101" charset="-122"/>
                <a:cs typeface="+mj-cs"/>
              </a:defRPr>
            </a:lvl1pPr>
            <a:lvl2pPr algn="l" rtl="0" eaLnBrk="0" fontAlgn="base" hangingPunct="0">
              <a:spcBef>
                <a:spcPct val="0"/>
              </a:spcBef>
              <a:spcAft>
                <a:spcPct val="0"/>
              </a:spcAft>
              <a:defRPr sz="3600">
                <a:solidFill>
                  <a:schemeClr val="tx2"/>
                </a:solidFill>
                <a:latin typeface="楷体_GB2312" pitchFamily="1" charset="-122"/>
                <a:ea typeface="楷体_GB2312" pitchFamily="1" charset="-122"/>
              </a:defRPr>
            </a:lvl2pPr>
            <a:lvl3pPr algn="l" rtl="0" eaLnBrk="0" fontAlgn="base" hangingPunct="0">
              <a:spcBef>
                <a:spcPct val="0"/>
              </a:spcBef>
              <a:spcAft>
                <a:spcPct val="0"/>
              </a:spcAft>
              <a:defRPr sz="3600">
                <a:solidFill>
                  <a:schemeClr val="tx2"/>
                </a:solidFill>
                <a:latin typeface="楷体_GB2312" pitchFamily="1" charset="-122"/>
                <a:ea typeface="楷体_GB2312" pitchFamily="1" charset="-122"/>
              </a:defRPr>
            </a:lvl3pPr>
            <a:lvl4pPr algn="l" rtl="0" eaLnBrk="0" fontAlgn="base" hangingPunct="0">
              <a:spcBef>
                <a:spcPct val="0"/>
              </a:spcBef>
              <a:spcAft>
                <a:spcPct val="0"/>
              </a:spcAft>
              <a:defRPr sz="3600">
                <a:solidFill>
                  <a:schemeClr val="tx2"/>
                </a:solidFill>
                <a:latin typeface="楷体_GB2312" pitchFamily="1" charset="-122"/>
                <a:ea typeface="楷体_GB2312" pitchFamily="1" charset="-122"/>
              </a:defRPr>
            </a:lvl4pPr>
            <a:lvl5pPr algn="l" rtl="0" eaLnBrk="0" fontAlgn="base" hangingPunct="0">
              <a:spcBef>
                <a:spcPct val="0"/>
              </a:spcBef>
              <a:spcAft>
                <a:spcPct val="0"/>
              </a:spcAft>
              <a:defRPr sz="3600">
                <a:solidFill>
                  <a:schemeClr val="tx2"/>
                </a:solidFill>
                <a:latin typeface="楷体_GB2312" pitchFamily="1" charset="-122"/>
                <a:ea typeface="楷体_GB2312" pitchFamily="1" charset="-122"/>
              </a:defRPr>
            </a:lvl5pPr>
            <a:lvl6pPr marL="457200" algn="l" rtl="0" eaLnBrk="0" fontAlgn="base" hangingPunct="0">
              <a:spcBef>
                <a:spcPct val="0"/>
              </a:spcBef>
              <a:spcAft>
                <a:spcPct val="0"/>
              </a:spcAft>
              <a:defRPr sz="4000">
                <a:solidFill>
                  <a:schemeClr val="tx2"/>
                </a:solidFill>
                <a:latin typeface="Bookman Old Style" panose="02050604050505020204" pitchFamily="18" charset="0"/>
              </a:defRPr>
            </a:lvl6pPr>
            <a:lvl7pPr marL="914400" algn="l" rtl="0" eaLnBrk="0" fontAlgn="base" hangingPunct="0">
              <a:spcBef>
                <a:spcPct val="0"/>
              </a:spcBef>
              <a:spcAft>
                <a:spcPct val="0"/>
              </a:spcAft>
              <a:defRPr sz="4000">
                <a:solidFill>
                  <a:schemeClr val="tx2"/>
                </a:solidFill>
                <a:latin typeface="Bookman Old Style" panose="02050604050505020204" pitchFamily="18" charset="0"/>
              </a:defRPr>
            </a:lvl7pPr>
            <a:lvl8pPr marL="1371600" algn="l" rtl="0" eaLnBrk="0" fontAlgn="base" hangingPunct="0">
              <a:spcBef>
                <a:spcPct val="0"/>
              </a:spcBef>
              <a:spcAft>
                <a:spcPct val="0"/>
              </a:spcAft>
              <a:defRPr sz="4000">
                <a:solidFill>
                  <a:schemeClr val="tx2"/>
                </a:solidFill>
                <a:latin typeface="Bookman Old Style" panose="02050604050505020204" pitchFamily="18" charset="0"/>
              </a:defRPr>
            </a:lvl8pPr>
            <a:lvl9pPr marL="1828800" algn="l" rtl="0" eaLnBrk="0" fontAlgn="base" hangingPunct="0">
              <a:spcBef>
                <a:spcPct val="0"/>
              </a:spcBef>
              <a:spcAft>
                <a:spcPct val="0"/>
              </a:spcAft>
              <a:defRPr sz="4000">
                <a:solidFill>
                  <a:schemeClr val="tx2"/>
                </a:solidFill>
                <a:latin typeface="Bookman Old Style" panose="02050604050505020204" pitchFamily="18" charset="0"/>
              </a:defRPr>
            </a:lvl9pPr>
          </a:lstStyle>
          <a:p>
            <a:pPr marL="457200" indent="-457200">
              <a:buFont typeface="Arial" panose="020B0604020202020204" pitchFamily="34" charset="0"/>
              <a:buChar char="•"/>
            </a:pPr>
            <a:r>
              <a:rPr lang="zh-CN" altLang="en-US" sz="2400" b="1" dirty="0">
                <a:latin typeface="Times New Roman" panose="02020603050405020304" charset="0"/>
                <a:ea typeface="黑体" panose="02010609060101010101" pitchFamily="49" charset="-122"/>
                <a:cs typeface="Times New Roman" panose="02020603050405020304" charset="0"/>
              </a:rPr>
              <a:t>算法流程</a:t>
            </a:r>
            <a:endParaRPr lang="zh-CN" altLang="en-US" sz="2400" b="1" dirty="0">
              <a:latin typeface="Times New Roman" panose="02020603050405020304" charset="0"/>
              <a:ea typeface="黑体" panose="02010609060101010101" pitchFamily="49"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2761615" y="1233170"/>
            <a:ext cx="3920490" cy="4702810"/>
          </a:xfrm>
          <a:prstGeom prst="rect">
            <a:avLst/>
          </a:prstGeom>
        </p:spPr>
      </p:pic>
      <p:graphicFrame>
        <p:nvGraphicFramePr>
          <p:cNvPr id="4" name="表格 3"/>
          <p:cNvGraphicFramePr/>
          <p:nvPr/>
        </p:nvGraphicFramePr>
        <p:xfrm>
          <a:off x="8174990" y="1386840"/>
          <a:ext cx="2552700" cy="1524000"/>
        </p:xfrm>
        <a:graphic>
          <a:graphicData uri="http://schemas.openxmlformats.org/drawingml/2006/table">
            <a:tbl>
              <a:tblPr firstRow="1" bandRow="1">
                <a:tableStyleId>{5C22544A-7EE6-4342-B048-85BDC9FD1C3A}</a:tableStyleId>
              </a:tblPr>
              <a:tblGrid>
                <a:gridCol w="638175"/>
                <a:gridCol w="638175"/>
                <a:gridCol w="638175"/>
                <a:gridCol w="638175"/>
              </a:tblGrid>
              <a:tr h="381000">
                <a:tc>
                  <a:txBody>
                    <a:bodyPr/>
                    <a:p>
                      <a:pPr algn="ctr">
                        <a:buNone/>
                      </a:pPr>
                      <a:r>
                        <a:rPr lang="en-US" altLang="zh-CN" sz="1000" b="0">
                          <a:solidFill>
                            <a:schemeClr val="bg1"/>
                          </a:solidFill>
                          <a:latin typeface="Times New Roman Regular" panose="02020603050405020304" charset="0"/>
                          <a:cs typeface="Times New Roman Regular" panose="02020603050405020304" charset="0"/>
                        </a:rPr>
                        <a:t>C</a:t>
                      </a:r>
                      <a:endParaRPr lang="en-US" altLang="zh-CN" sz="1000" b="0">
                        <a:solidFill>
                          <a:schemeClr val="bg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rPr>
                        <a:t>y*=dog</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sym typeface="+mn-ea"/>
                        </a:rPr>
                        <a:t>y*=fox</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sym typeface="+mn-ea"/>
                        </a:rPr>
                        <a:t>y*=cow</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y=dog</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100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40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20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sym typeface="+mn-ea"/>
                        </a:rPr>
                        <a:t>y=fox</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56</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60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sym typeface="+mn-ea"/>
                        </a:rPr>
                        <a:t>y=cow</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32</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12</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80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bl>
          </a:graphicData>
        </a:graphic>
      </p:graphicFrame>
      <p:graphicFrame>
        <p:nvGraphicFramePr>
          <p:cNvPr id="6" name="表格 5"/>
          <p:cNvGraphicFramePr/>
          <p:nvPr/>
        </p:nvGraphicFramePr>
        <p:xfrm>
          <a:off x="8174990" y="3671570"/>
          <a:ext cx="2552700" cy="1524000"/>
        </p:xfrm>
        <a:graphic>
          <a:graphicData uri="http://schemas.openxmlformats.org/drawingml/2006/table">
            <a:tbl>
              <a:tblPr firstRow="1" bandRow="1">
                <a:tableStyleId>{5C22544A-7EE6-4342-B048-85BDC9FD1C3A}</a:tableStyleId>
              </a:tblPr>
              <a:tblGrid>
                <a:gridCol w="638175"/>
                <a:gridCol w="638175"/>
                <a:gridCol w="638175"/>
                <a:gridCol w="638175"/>
              </a:tblGrid>
              <a:tr h="381000">
                <a:tc>
                  <a:txBody>
                    <a:bodyPr/>
                    <a:p>
                      <a:pPr algn="ctr">
                        <a:buNone/>
                      </a:pPr>
                      <a:r>
                        <a:rPr lang="en-US" altLang="zh-CN" sz="1000" b="0">
                          <a:solidFill>
                            <a:schemeClr val="bg1"/>
                          </a:solidFill>
                          <a:latin typeface="Times New Roman Regular" panose="02020603050405020304" charset="0"/>
                          <a:cs typeface="Times New Roman Regular" panose="02020603050405020304" charset="0"/>
                        </a:rPr>
                        <a:t>Q</a:t>
                      </a:r>
                      <a:endParaRPr lang="en-US" altLang="zh-CN" sz="1000" b="0">
                        <a:solidFill>
                          <a:schemeClr val="bg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rPr>
                        <a:t>y*=dog</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sym typeface="+mn-ea"/>
                        </a:rPr>
                        <a:t>y*=fox</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b="0">
                          <a:solidFill>
                            <a:schemeClr val="tx1"/>
                          </a:solidFill>
                          <a:latin typeface="Times New Roman Regular" panose="02020603050405020304" charset="0"/>
                          <a:cs typeface="Times New Roman Regular" panose="02020603050405020304" charset="0"/>
                          <a:sym typeface="+mn-ea"/>
                        </a:rPr>
                        <a:t>y*=cow</a:t>
                      </a:r>
                      <a:endParaRPr lang="en-US" altLang="zh-CN" sz="1000" b="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y=dog</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0.25</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0.1</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0.05</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sym typeface="+mn-ea"/>
                        </a:rPr>
                        <a:t>y=fox</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0.14</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0.15</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sz="1000">
                          <a:solidFill>
                            <a:schemeClr val="tx1"/>
                          </a:solidFill>
                          <a:latin typeface="Times New Roman Regular" panose="02020603050405020304" charset="0"/>
                          <a:cs typeface="Times New Roman Regular" panose="02020603050405020304" charset="0"/>
                          <a:sym typeface="+mn-ea"/>
                        </a:rPr>
                        <a:t>y=cow</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0.08</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0.03</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sz="1000">
                          <a:solidFill>
                            <a:schemeClr val="tx1"/>
                          </a:solidFill>
                          <a:latin typeface="Times New Roman Regular" panose="02020603050405020304" charset="0"/>
                          <a:cs typeface="Times New Roman Regular" panose="02020603050405020304" charset="0"/>
                        </a:rPr>
                        <a:t>0.2</a:t>
                      </a:r>
                      <a:endParaRPr lang="en-US" altLang="zh-CN" sz="1000">
                        <a:solidFill>
                          <a:schemeClr val="tx1"/>
                        </a:solidFill>
                        <a:latin typeface="Times New Roman Regular" panose="02020603050405020304" charset="0"/>
                        <a:cs typeface="Times New Roman Regular" panose="02020603050405020304" charset="0"/>
                      </a:endParaRPr>
                    </a:p>
                  </a:txBody>
                  <a:tcPr anchor="ctr" anchorCtr="0"/>
                </a:tc>
              </a:tr>
            </a:tbl>
          </a:graphicData>
        </a:graphic>
      </p:graphicFrame>
      <p:sp>
        <p:nvSpPr>
          <p:cNvPr id="7" name="下箭头 6"/>
          <p:cNvSpPr/>
          <p:nvPr/>
        </p:nvSpPr>
        <p:spPr>
          <a:xfrm>
            <a:off x="9210040" y="3134360"/>
            <a:ext cx="545465" cy="391795"/>
          </a:xfrm>
          <a:prstGeom prst="downArrow">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pPr>
            <a:endParaRPr kumimoji="0" lang="en-US" altLang="en-US" sz="2000" b="0" i="0" u="none" strike="noStrike" cap="none" normalizeH="0" baseline="0" smtClean="0">
              <a:ln>
                <a:noFill/>
              </a:ln>
              <a:solidFill>
                <a:srgbClr val="006699"/>
              </a:solidFill>
              <a:effectLst/>
              <a:latin typeface="Palatino Linotype" panose="02040502050505030304" pitchFamily="18" charset="0"/>
              <a:ea typeface="宋体" pitchFamily="2" charset="-122"/>
            </a:endParaRPr>
          </a:p>
        </p:txBody>
      </p:sp>
    </p:spTree>
    <p:custDataLst>
      <p:tags r:id="rId3"/>
    </p:custDataLst>
  </p:cSld>
  <p:clrMapOvr>
    <a:masterClrMapping/>
  </p:clrMapOvr>
  <p:transition spd="slow" advTm="3178"/>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92817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EXPERIMENTS</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矩形 2"/>
          <p:cNvSpPr/>
          <p:nvPr/>
        </p:nvSpPr>
        <p:spPr>
          <a:xfrm>
            <a:off x="1371600" y="1675061"/>
            <a:ext cx="8619969" cy="461665"/>
          </a:xfrm>
          <a:prstGeom prst="rect">
            <a:avLst/>
          </a:prstGeom>
        </p:spPr>
        <p:txBody>
          <a:bodyPr wrap="square">
            <a:spAutoFit/>
          </a:bodyPr>
          <a:lstStyle/>
          <a:p>
            <a:pPr marL="342900" indent="-342900">
              <a:buFont typeface="Arial" panose="020B0604020202020204" pitchFamily="34" charset="0"/>
              <a:buChar char="•"/>
            </a:pPr>
            <a:r>
              <a:rPr lang="zh-CN" altLang="en-US" sz="2400" dirty="0"/>
              <a:t>消融实验</a:t>
            </a:r>
            <a:endParaRPr lang="zh-CN" altLang="en-US" sz="2400" dirty="0"/>
          </a:p>
        </p:txBody>
      </p:sp>
      <p:pic>
        <p:nvPicPr>
          <p:cNvPr id="4" name="图片 3"/>
          <p:cNvPicPr>
            <a:picLocks noChangeAspect="1"/>
          </p:cNvPicPr>
          <p:nvPr/>
        </p:nvPicPr>
        <p:blipFill>
          <a:blip r:embed="rId1"/>
          <a:stretch>
            <a:fillRect/>
          </a:stretch>
        </p:blipFill>
        <p:spPr>
          <a:xfrm>
            <a:off x="1134745" y="1249680"/>
            <a:ext cx="9093835" cy="4901565"/>
          </a:xfrm>
          <a:prstGeom prst="rect">
            <a:avLst/>
          </a:prstGeom>
        </p:spPr>
      </p:pic>
    </p:spTree>
    <p:custDataLst>
      <p:tags r:id="rId2"/>
    </p:custDataLst>
  </p:cSld>
  <p:clrMapOvr>
    <a:masterClrMapping/>
  </p:clrMapOvr>
  <p:transition spd="slow" advTm="317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92817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EXPERIMENTS</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5" name="图片 4"/>
          <p:cNvPicPr>
            <a:picLocks noChangeAspect="1"/>
          </p:cNvPicPr>
          <p:nvPr/>
        </p:nvPicPr>
        <p:blipFill>
          <a:blip r:embed="rId1"/>
          <a:stretch>
            <a:fillRect/>
          </a:stretch>
        </p:blipFill>
        <p:spPr>
          <a:xfrm>
            <a:off x="2299970" y="2299970"/>
            <a:ext cx="7591425" cy="3228975"/>
          </a:xfrm>
          <a:prstGeom prst="rect">
            <a:avLst/>
          </a:prstGeom>
        </p:spPr>
      </p:pic>
    </p:spTree>
    <p:custDataLst>
      <p:tags r:id="rId2"/>
    </p:custDataLst>
  </p:cSld>
  <p:clrMapOvr>
    <a:masterClrMapping/>
  </p:clrMapOvr>
  <p:transition spd="slow" advTm="3178"/>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92817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EXPERIMENTS</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矩形 2"/>
          <p:cNvSpPr/>
          <p:nvPr/>
        </p:nvSpPr>
        <p:spPr>
          <a:xfrm>
            <a:off x="1371600" y="1675061"/>
            <a:ext cx="8619969" cy="461665"/>
          </a:xfrm>
          <a:prstGeom prst="rect">
            <a:avLst/>
          </a:prstGeom>
        </p:spPr>
        <p:txBody>
          <a:bodyPr wrap="square">
            <a:spAutoFit/>
          </a:bodyPr>
          <a:lstStyle/>
          <a:p>
            <a:pPr marL="342900" indent="-342900">
              <a:buFont typeface="Arial" panose="020B0604020202020204" pitchFamily="34" charset="0"/>
              <a:buChar char="•"/>
            </a:pPr>
            <a:r>
              <a:rPr lang="zh-CN" altLang="en-US" sz="2400" dirty="0"/>
              <a:t>消融实验</a:t>
            </a:r>
            <a:endParaRPr lang="zh-CN" altLang="en-US" sz="2400" dirty="0"/>
          </a:p>
        </p:txBody>
      </p:sp>
      <p:pic>
        <p:nvPicPr>
          <p:cNvPr id="5" name="图片 4"/>
          <p:cNvPicPr>
            <a:picLocks noChangeAspect="1"/>
          </p:cNvPicPr>
          <p:nvPr/>
        </p:nvPicPr>
        <p:blipFill>
          <a:blip r:embed="rId1"/>
          <a:stretch>
            <a:fillRect/>
          </a:stretch>
        </p:blipFill>
        <p:spPr>
          <a:xfrm>
            <a:off x="1471930" y="2197100"/>
            <a:ext cx="9248775" cy="3381375"/>
          </a:xfrm>
          <a:prstGeom prst="rect">
            <a:avLst/>
          </a:prstGeom>
        </p:spPr>
      </p:pic>
    </p:spTree>
    <p:custDataLst>
      <p:tags r:id="rId2"/>
    </p:custDataLst>
  </p:cSld>
  <p:clrMapOvr>
    <a:masterClrMapping/>
  </p:clrMapOvr>
  <p:transition spd="slow" advTm="3178"/>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892810" y="640715"/>
            <a:ext cx="9281795" cy="592455"/>
          </a:xfrm>
        </p:spPr>
        <p:txBody>
          <a:bodyPr vert="horz" wrap="square" lIns="91440" tIns="45720" rIns="91440" bIns="45720" anchor="t"/>
          <a:lstStyle/>
          <a:p>
            <a:r>
              <a:rPr lang="en-US" sz="4000" b="1" dirty="0">
                <a:latin typeface="Times New Roman" panose="02020603050405020304" charset="0"/>
                <a:ea typeface="黑体" panose="02010609060101010101" pitchFamily="49" charset="-122"/>
                <a:cs typeface="Times New Roman" panose="02020603050405020304" charset="0"/>
              </a:rPr>
              <a:t>EXPERIMENTS</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5" name="图片 4"/>
          <p:cNvPicPr>
            <a:picLocks noChangeAspect="1"/>
          </p:cNvPicPr>
          <p:nvPr/>
        </p:nvPicPr>
        <p:blipFill>
          <a:blip r:embed="rId1"/>
          <a:stretch>
            <a:fillRect/>
          </a:stretch>
        </p:blipFill>
        <p:spPr>
          <a:xfrm>
            <a:off x="3032760" y="1744345"/>
            <a:ext cx="6125845" cy="3369310"/>
          </a:xfrm>
          <a:prstGeom prst="rect">
            <a:avLst/>
          </a:prstGeom>
        </p:spPr>
      </p:pic>
    </p:spTree>
    <p:custDataLst>
      <p:tags r:id="rId2"/>
    </p:custDataLst>
  </p:cSld>
  <p:clrMapOvr>
    <a:masterClrMapping/>
  </p:clrMapOvr>
  <p:transition spd="slow" advTm="3178"/>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4960620" y="2703195"/>
            <a:ext cx="2621915" cy="952500"/>
          </a:xfrm>
        </p:spPr>
        <p:txBody>
          <a:bodyPr vert="horz" wrap="square" lIns="91440" tIns="45720" rIns="91440" bIns="45720" anchor="t"/>
          <a:lstStyle/>
          <a:p>
            <a:pPr algn="l">
              <a:buClrTx/>
              <a:buSzTx/>
              <a:buFontTx/>
            </a:pPr>
            <a:r>
              <a:rPr lang="en-US" sz="4000" b="1" dirty="0">
                <a:latin typeface="Times New Roman" panose="02020603050405020304" charset="0"/>
                <a:ea typeface="黑体" panose="02010609060101010101" pitchFamily="49" charset="-122"/>
                <a:cs typeface="Times New Roman" panose="02020603050405020304" charset="0"/>
              </a:rPr>
              <a:t>Thanks</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Tree>
    <p:custDataLst>
      <p:tags r:id="rId1"/>
    </p:custDataLst>
  </p:cSld>
  <p:clrMapOvr>
    <a:masterClrMapping/>
  </p:clrMapOvr>
  <p:transition spd="slow" advTm="317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Introduction</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3" name="文本框 2"/>
          <p:cNvSpPr txBox="1"/>
          <p:nvPr/>
        </p:nvSpPr>
        <p:spPr>
          <a:xfrm>
            <a:off x="1142365" y="1410970"/>
            <a:ext cx="9594850" cy="687070"/>
          </a:xfrm>
          <a:prstGeom prst="rect">
            <a:avLst/>
          </a:prstGeom>
          <a:noFill/>
        </p:spPr>
        <p:txBody>
          <a:bodyPr wrap="square" rtlCol="0">
            <a:noAutofit/>
          </a:bodyPr>
          <a:lstStyle/>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rPr>
              <a:t>数据与模型</a:t>
            </a:r>
            <a:endParaRPr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sz="2400" dirty="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1606550" y="2098040"/>
            <a:ext cx="8978900" cy="2159000"/>
          </a:xfrm>
          <a:prstGeom prst="rect">
            <a:avLst/>
          </a:prstGeom>
        </p:spPr>
      </p:pic>
      <p:sp>
        <p:nvSpPr>
          <p:cNvPr id="5" name="文本框 4"/>
          <p:cNvSpPr txBox="1"/>
          <p:nvPr/>
        </p:nvSpPr>
        <p:spPr>
          <a:xfrm>
            <a:off x="4027170" y="4808220"/>
            <a:ext cx="3615690" cy="922020"/>
          </a:xfrm>
          <a:prstGeom prst="rect">
            <a:avLst/>
          </a:prstGeom>
          <a:noFill/>
        </p:spPr>
        <p:txBody>
          <a:bodyPr wrap="square" rtlCol="0" anchor="t">
            <a:spAutoFit/>
          </a:bodyPr>
          <a:p>
            <a:r>
              <a:rPr lang="zh-CN" altLang="en-US" sz="5400" dirty="0">
                <a:solidFill>
                  <a:srgbClr val="FF0000"/>
                </a:solidFill>
                <a:latin typeface="Times New Roman" panose="02020603050405020304" charset="0"/>
                <a:cs typeface="Times New Roman" panose="02020603050405020304" charset="0"/>
                <a:sym typeface="+mn-ea"/>
              </a:rPr>
              <a:t>数据很重要！</a:t>
            </a:r>
            <a:endParaRPr lang="zh-CN" altLang="en-US" sz="5400" dirty="0">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ransition spd="slow" advTm="31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Introduction</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5" name="图片 4"/>
          <p:cNvPicPr>
            <a:picLocks noChangeAspect="1"/>
          </p:cNvPicPr>
          <p:nvPr/>
        </p:nvPicPr>
        <p:blipFill>
          <a:blip r:embed="rId1"/>
          <a:srcRect b="5640"/>
          <a:stretch>
            <a:fillRect/>
          </a:stretch>
        </p:blipFill>
        <p:spPr>
          <a:xfrm>
            <a:off x="444500" y="2458085"/>
            <a:ext cx="11303000" cy="2528570"/>
          </a:xfrm>
          <a:prstGeom prst="rect">
            <a:avLst/>
          </a:prstGeom>
        </p:spPr>
      </p:pic>
      <p:sp>
        <p:nvSpPr>
          <p:cNvPr id="6" name="文本框 5"/>
          <p:cNvSpPr txBox="1"/>
          <p:nvPr/>
        </p:nvSpPr>
        <p:spPr>
          <a:xfrm>
            <a:off x="1142365" y="1410970"/>
            <a:ext cx="9594850" cy="687070"/>
          </a:xfrm>
          <a:prstGeom prst="rect">
            <a:avLst/>
          </a:prstGeom>
          <a:noFill/>
        </p:spPr>
        <p:txBody>
          <a:bodyPr wrap="square" rtlCol="0">
            <a:noAutofit/>
          </a:bodyPr>
          <a:lstStyle/>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rPr>
              <a:t>标签错误</a:t>
            </a:r>
            <a:endParaRPr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sz="2400" dirty="0">
              <a:latin typeface="Times New Roman" panose="02020603050405020304" charset="0"/>
              <a:cs typeface="Times New Roman" panose="02020603050405020304" charset="0"/>
            </a:endParaRPr>
          </a:p>
        </p:txBody>
      </p:sp>
    </p:spTree>
    <p:custDataLst>
      <p:tags r:id="rId2"/>
    </p:custDataLst>
  </p:cSld>
  <p:clrMapOvr>
    <a:masterClrMapping/>
  </p:clrMapOvr>
  <p:transition spd="slow" advTm="317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Introduction</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4" name="图片 3"/>
          <p:cNvPicPr>
            <a:picLocks noChangeAspect="1"/>
          </p:cNvPicPr>
          <p:nvPr/>
        </p:nvPicPr>
        <p:blipFill>
          <a:blip r:embed="rId1"/>
          <a:stretch>
            <a:fillRect/>
          </a:stretch>
        </p:blipFill>
        <p:spPr>
          <a:xfrm>
            <a:off x="0" y="1905000"/>
            <a:ext cx="12192000" cy="3048000"/>
          </a:xfrm>
          <a:prstGeom prst="rect">
            <a:avLst/>
          </a:prstGeom>
        </p:spPr>
      </p:pic>
    </p:spTree>
    <p:custDataLst>
      <p:tags r:id="rId2"/>
    </p:custDataLst>
  </p:cSld>
  <p:clrMapOvr>
    <a:masterClrMapping/>
  </p:clrMapOvr>
  <p:transition spd="slow" advTm="317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Rated </a:t>
            </a:r>
            <a:r>
              <a:rPr lang="en-US" altLang="zh-CN" sz="4000" b="1" dirty="0">
                <a:latin typeface="Times New Roman" panose="02020603050405020304" charset="0"/>
                <a:ea typeface="黑体" panose="02010609060101010101" pitchFamily="49" charset="-122"/>
                <a:cs typeface="Times New Roman" panose="02020603050405020304" charset="0"/>
              </a:rPr>
              <a:t>Work</a:t>
            </a:r>
            <a:endParaRPr lang="en-US" altLang="zh-CN"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pic>
        <p:nvPicPr>
          <p:cNvPr id="3" name="图片 2"/>
          <p:cNvPicPr>
            <a:picLocks noChangeAspect="1"/>
          </p:cNvPicPr>
          <p:nvPr/>
        </p:nvPicPr>
        <p:blipFill>
          <a:blip r:embed="rId1"/>
          <a:stretch>
            <a:fillRect/>
          </a:stretch>
        </p:blipFill>
        <p:spPr>
          <a:xfrm>
            <a:off x="2638425" y="3114040"/>
            <a:ext cx="7055485" cy="2672080"/>
          </a:xfrm>
          <a:prstGeom prst="rect">
            <a:avLst/>
          </a:prstGeom>
        </p:spPr>
      </p:pic>
      <p:sp>
        <p:nvSpPr>
          <p:cNvPr id="5" name="文本框 4"/>
          <p:cNvSpPr txBox="1"/>
          <p:nvPr/>
        </p:nvSpPr>
        <p:spPr>
          <a:xfrm>
            <a:off x="963295" y="1424305"/>
            <a:ext cx="6096000" cy="460375"/>
          </a:xfrm>
          <a:prstGeom prst="rect">
            <a:avLst/>
          </a:prstGeom>
          <a:noFill/>
        </p:spPr>
        <p:txBody>
          <a:bodyPr wrap="square" rtlCol="0" anchor="t">
            <a:spAutoFit/>
          </a:bodyPr>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sym typeface="+mn-ea"/>
              </a:rPr>
              <a:t>现有的误标签</a:t>
            </a:r>
            <a:r>
              <a:rPr lang="zh-CN" altLang="en-US" sz="2400" dirty="0">
                <a:latin typeface="Times New Roman" panose="02020603050405020304" charset="0"/>
                <a:cs typeface="Times New Roman" panose="02020603050405020304" charset="0"/>
                <a:sym typeface="+mn-ea"/>
              </a:rPr>
              <a:t>检测方法</a:t>
            </a:r>
            <a:endParaRPr lang="zh-CN" altLang="en-US" sz="2400" dirty="0">
              <a:latin typeface="Times New Roman" panose="02020603050405020304" charset="0"/>
              <a:cs typeface="Times New Roman" panose="02020603050405020304" charset="0"/>
              <a:sym typeface="+mn-ea"/>
            </a:endParaRPr>
          </a:p>
        </p:txBody>
      </p:sp>
      <p:sp>
        <p:nvSpPr>
          <p:cNvPr id="6" name="文本框 5"/>
          <p:cNvSpPr txBox="1"/>
          <p:nvPr/>
        </p:nvSpPr>
        <p:spPr>
          <a:xfrm>
            <a:off x="963295" y="1884680"/>
            <a:ext cx="6096000" cy="46037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sym typeface="+mn-ea"/>
              </a:rPr>
              <a:t>基于训练动态的</a:t>
            </a:r>
            <a:r>
              <a:rPr lang="zh-CN" altLang="en-US" sz="2400" dirty="0">
                <a:latin typeface="Times New Roman" panose="02020603050405020304" charset="0"/>
                <a:cs typeface="Times New Roman" panose="02020603050405020304" charset="0"/>
                <a:sym typeface="+mn-ea"/>
              </a:rPr>
              <a:t>方法</a:t>
            </a:r>
            <a:endParaRPr lang="zh-CN" altLang="en-US" sz="2400" dirty="0">
              <a:latin typeface="Times New Roman" panose="02020603050405020304" charset="0"/>
              <a:cs typeface="Times New Roman" panose="02020603050405020304" charset="0"/>
              <a:sym typeface="+mn-ea"/>
            </a:endParaRPr>
          </a:p>
        </p:txBody>
      </p:sp>
      <p:sp>
        <p:nvSpPr>
          <p:cNvPr id="7" name="文本框 6"/>
          <p:cNvSpPr txBox="1"/>
          <p:nvPr/>
        </p:nvSpPr>
        <p:spPr>
          <a:xfrm>
            <a:off x="1051560" y="2345055"/>
            <a:ext cx="6096000" cy="645160"/>
          </a:xfrm>
          <a:prstGeom prst="rect">
            <a:avLst/>
          </a:prstGeom>
          <a:noFill/>
        </p:spPr>
        <p:txBody>
          <a:bodyPr wrap="square" rtlCol="0" anchor="t">
            <a:spAutoFit/>
          </a:bodyPr>
          <a:p>
            <a:r>
              <a:rPr lang="zh-CN" altLang="en-US"/>
              <a:t>核心思想：当存在正确和错误标记的混合目标时，网络往往会先拟合前者，然后再拟合后者。</a:t>
            </a:r>
            <a:endParaRPr lang="zh-CN" altLang="en-US"/>
          </a:p>
        </p:txBody>
      </p:sp>
    </p:spTree>
    <p:custDataLst>
      <p:tags r:id="rId2"/>
    </p:custDataLst>
  </p:cSld>
  <p:clrMapOvr>
    <a:masterClrMapping/>
  </p:clrMapOvr>
  <p:transition spd="slow" advTm="317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Rated </a:t>
            </a:r>
            <a:r>
              <a:rPr lang="en-US" altLang="zh-CN" sz="4000" b="1" dirty="0">
                <a:latin typeface="Times New Roman" panose="02020603050405020304" charset="0"/>
                <a:ea typeface="黑体" panose="02010609060101010101" pitchFamily="49" charset="-122"/>
                <a:cs typeface="Times New Roman" panose="02020603050405020304" charset="0"/>
              </a:rPr>
              <a:t>Work</a:t>
            </a:r>
            <a:endParaRPr lang="en-US" altLang="zh-CN"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5" name="文本框 4"/>
          <p:cNvSpPr txBox="1"/>
          <p:nvPr/>
        </p:nvSpPr>
        <p:spPr>
          <a:xfrm>
            <a:off x="963295" y="1424305"/>
            <a:ext cx="6096000" cy="460375"/>
          </a:xfrm>
          <a:prstGeom prst="rect">
            <a:avLst/>
          </a:prstGeom>
          <a:noFill/>
        </p:spPr>
        <p:txBody>
          <a:bodyPr wrap="square" rtlCol="0" anchor="t">
            <a:spAutoFit/>
          </a:bodyPr>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sym typeface="+mn-ea"/>
              </a:rPr>
              <a:t>现有的误标签</a:t>
            </a:r>
            <a:r>
              <a:rPr lang="zh-CN" altLang="en-US" sz="2400" dirty="0">
                <a:latin typeface="Times New Roman" panose="02020603050405020304" charset="0"/>
                <a:cs typeface="Times New Roman" panose="02020603050405020304" charset="0"/>
                <a:sym typeface="+mn-ea"/>
              </a:rPr>
              <a:t>检测方法</a:t>
            </a:r>
            <a:endParaRPr lang="zh-CN" altLang="en-US" sz="2400" dirty="0">
              <a:latin typeface="Times New Roman" panose="02020603050405020304" charset="0"/>
              <a:cs typeface="Times New Roman" panose="02020603050405020304" charset="0"/>
              <a:sym typeface="+mn-ea"/>
            </a:endParaRPr>
          </a:p>
        </p:txBody>
      </p:sp>
      <p:sp>
        <p:nvSpPr>
          <p:cNvPr id="6" name="文本框 5"/>
          <p:cNvSpPr txBox="1"/>
          <p:nvPr/>
        </p:nvSpPr>
        <p:spPr>
          <a:xfrm>
            <a:off x="963295" y="1884680"/>
            <a:ext cx="6096000" cy="46037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sym typeface="+mn-ea"/>
              </a:rPr>
              <a:t>噪声和真实标签的联合分布估计</a:t>
            </a:r>
            <a:endParaRPr lang="zh-CN" altLang="en-US" sz="2400" dirty="0">
              <a:latin typeface="Times New Roman" panose="02020603050405020304" charset="0"/>
              <a:cs typeface="Times New Roman" panose="02020603050405020304" charset="0"/>
              <a:sym typeface="+mn-ea"/>
            </a:endParaRPr>
          </a:p>
        </p:txBody>
      </p:sp>
      <p:sp>
        <p:nvSpPr>
          <p:cNvPr id="7" name="文本框 6"/>
          <p:cNvSpPr txBox="1"/>
          <p:nvPr/>
        </p:nvSpPr>
        <p:spPr>
          <a:xfrm>
            <a:off x="1051560" y="2345055"/>
            <a:ext cx="6096000" cy="922020"/>
          </a:xfrm>
          <a:prstGeom prst="rect">
            <a:avLst/>
          </a:prstGeom>
          <a:noFill/>
        </p:spPr>
        <p:txBody>
          <a:bodyPr wrap="square" rtlCol="0" anchor="t">
            <a:spAutoFit/>
          </a:bodyPr>
          <a:p>
            <a:r>
              <a:rPr lang="zh-CN" altLang="en-US"/>
              <a:t>核心思想：Confident Learning，使用概率阈值进行噪声估计，直接估计了嘈杂（已知）标签和未损坏（未知）标签之间的联合分布。</a:t>
            </a:r>
            <a:endParaRPr lang="zh-CN" altLang="en-US"/>
          </a:p>
        </p:txBody>
      </p:sp>
      <p:pic>
        <p:nvPicPr>
          <p:cNvPr id="4" name="图片 3"/>
          <p:cNvPicPr>
            <a:picLocks noChangeAspect="1"/>
          </p:cNvPicPr>
          <p:nvPr/>
        </p:nvPicPr>
        <p:blipFill>
          <a:blip r:embed="rId1"/>
          <a:stretch>
            <a:fillRect/>
          </a:stretch>
        </p:blipFill>
        <p:spPr>
          <a:xfrm>
            <a:off x="4359275" y="3088640"/>
            <a:ext cx="4038600" cy="2795270"/>
          </a:xfrm>
          <a:prstGeom prst="rect">
            <a:avLst/>
          </a:prstGeom>
        </p:spPr>
      </p:pic>
    </p:spTree>
    <p:custDataLst>
      <p:tags r:id="rId2"/>
    </p:custDataLst>
  </p:cSld>
  <p:clrMapOvr>
    <a:masterClrMapping/>
  </p:clrMapOvr>
  <p:transition spd="slow" advTm="317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rPr>
              <a:t>Rated </a:t>
            </a:r>
            <a:r>
              <a:rPr lang="en-US" altLang="zh-CN" sz="4000" b="1" dirty="0">
                <a:latin typeface="Times New Roman" panose="02020603050405020304" charset="0"/>
                <a:ea typeface="黑体" panose="02010609060101010101" pitchFamily="49" charset="-122"/>
                <a:cs typeface="Times New Roman" panose="02020603050405020304" charset="0"/>
              </a:rPr>
              <a:t>Work</a:t>
            </a:r>
            <a:endParaRPr lang="en-US" altLang="zh-CN"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5" name="文本框 4"/>
          <p:cNvSpPr txBox="1"/>
          <p:nvPr/>
        </p:nvSpPr>
        <p:spPr>
          <a:xfrm>
            <a:off x="963295" y="1424305"/>
            <a:ext cx="6096000" cy="460375"/>
          </a:xfrm>
          <a:prstGeom prst="rect">
            <a:avLst/>
          </a:prstGeom>
          <a:noFill/>
        </p:spPr>
        <p:txBody>
          <a:bodyPr wrap="square" rtlCol="0" anchor="t">
            <a:spAutoFit/>
          </a:bodyPr>
          <a:p>
            <a:pPr marL="342900" indent="-342900">
              <a:buFont typeface="Arial" panose="020B0604020202020204" pitchFamily="34" charset="0"/>
              <a:buChar char="•"/>
            </a:pPr>
            <a:r>
              <a:rPr lang="zh-CN" altLang="en-US" sz="2400" dirty="0">
                <a:latin typeface="Times New Roman" panose="02020603050405020304" charset="0"/>
                <a:cs typeface="Times New Roman" panose="02020603050405020304" charset="0"/>
                <a:sym typeface="+mn-ea"/>
              </a:rPr>
              <a:t>现有的误标签</a:t>
            </a:r>
            <a:r>
              <a:rPr lang="zh-CN" altLang="en-US" sz="2400" dirty="0">
                <a:latin typeface="Times New Roman" panose="02020603050405020304" charset="0"/>
                <a:cs typeface="Times New Roman" panose="02020603050405020304" charset="0"/>
                <a:sym typeface="+mn-ea"/>
              </a:rPr>
              <a:t>检测方法</a:t>
            </a:r>
            <a:endParaRPr lang="zh-CN" altLang="en-US" sz="2400" dirty="0">
              <a:latin typeface="Times New Roman" panose="02020603050405020304" charset="0"/>
              <a:cs typeface="Times New Roman" panose="02020603050405020304" charset="0"/>
              <a:sym typeface="+mn-ea"/>
            </a:endParaRPr>
          </a:p>
        </p:txBody>
      </p:sp>
      <p:sp>
        <p:nvSpPr>
          <p:cNvPr id="6" name="文本框 5"/>
          <p:cNvSpPr txBox="1"/>
          <p:nvPr/>
        </p:nvSpPr>
        <p:spPr>
          <a:xfrm>
            <a:off x="963295" y="1884680"/>
            <a:ext cx="6096000" cy="460375"/>
          </a:xfrm>
          <a:prstGeom prst="rect">
            <a:avLst/>
          </a:prstGeom>
          <a:noFill/>
        </p:spPr>
        <p:txBody>
          <a:bodyPr wrap="square" rtlCol="0" anchor="t">
            <a:spAutoFit/>
          </a:bodyPr>
          <a:p>
            <a:r>
              <a:rPr lang="zh-CN" altLang="en-US" sz="2400" dirty="0">
                <a:latin typeface="Times New Roman" panose="02020603050405020304" charset="0"/>
                <a:cs typeface="Times New Roman" panose="02020603050405020304" charset="0"/>
                <a:sym typeface="+mn-ea"/>
              </a:rPr>
              <a:t>基于</a:t>
            </a:r>
            <a:r>
              <a:rPr lang="zh-CN" altLang="en-US" sz="2400" dirty="0">
                <a:latin typeface="Times New Roman" panose="02020603050405020304" charset="0"/>
                <a:cs typeface="Times New Roman" panose="02020603050405020304" charset="0"/>
                <a:sym typeface="+mn-ea"/>
              </a:rPr>
              <a:t>特征相似性的</a:t>
            </a:r>
            <a:r>
              <a:rPr lang="zh-CN" altLang="en-US" sz="2400" dirty="0">
                <a:latin typeface="Times New Roman" panose="02020603050405020304" charset="0"/>
                <a:cs typeface="Times New Roman" panose="02020603050405020304" charset="0"/>
                <a:sym typeface="+mn-ea"/>
              </a:rPr>
              <a:t>方法</a:t>
            </a:r>
            <a:endParaRPr lang="zh-CN" altLang="en-US" sz="2400" dirty="0">
              <a:latin typeface="Times New Roman" panose="02020603050405020304" charset="0"/>
              <a:cs typeface="Times New Roman" panose="02020603050405020304" charset="0"/>
              <a:sym typeface="+mn-ea"/>
            </a:endParaRPr>
          </a:p>
        </p:txBody>
      </p:sp>
      <p:sp>
        <p:nvSpPr>
          <p:cNvPr id="7" name="文本框 6"/>
          <p:cNvSpPr txBox="1"/>
          <p:nvPr/>
        </p:nvSpPr>
        <p:spPr>
          <a:xfrm>
            <a:off x="1051560" y="2345055"/>
            <a:ext cx="6096000" cy="368300"/>
          </a:xfrm>
          <a:prstGeom prst="rect">
            <a:avLst/>
          </a:prstGeom>
          <a:noFill/>
        </p:spPr>
        <p:txBody>
          <a:bodyPr wrap="square" rtlCol="0" anchor="t">
            <a:spAutoFit/>
          </a:bodyPr>
          <a:p>
            <a:r>
              <a:rPr lang="zh-CN" altLang="en-US"/>
              <a:t>核心思想：特征相近的样本倾向于具有相同的真实标记。</a:t>
            </a:r>
            <a:endParaRPr lang="zh-CN" altLang="en-US"/>
          </a:p>
        </p:txBody>
      </p:sp>
      <p:pic>
        <p:nvPicPr>
          <p:cNvPr id="3" name="图片 2"/>
          <p:cNvPicPr>
            <a:picLocks noChangeAspect="1"/>
          </p:cNvPicPr>
          <p:nvPr/>
        </p:nvPicPr>
        <p:blipFill>
          <a:blip r:embed="rId1"/>
          <a:stretch>
            <a:fillRect/>
          </a:stretch>
        </p:blipFill>
        <p:spPr>
          <a:xfrm>
            <a:off x="4274185" y="2973070"/>
            <a:ext cx="4260215" cy="3079750"/>
          </a:xfrm>
          <a:prstGeom prst="rect">
            <a:avLst/>
          </a:prstGeom>
        </p:spPr>
      </p:pic>
    </p:spTree>
    <p:custDataLst>
      <p:tags r:id="rId2"/>
    </p:custDataLst>
  </p:cSld>
  <p:clrMapOvr>
    <a:masterClrMapping/>
  </p:clrMapOvr>
  <p:transition spd="slow" advTm="31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963114" y="758643"/>
            <a:ext cx="10405745" cy="592455"/>
          </a:xfrm>
        </p:spPr>
        <p:txBody>
          <a:bodyPr vert="horz" wrap="square" lIns="91440" tIns="45720" rIns="91440" bIns="45720" anchor="t"/>
          <a:lstStyle/>
          <a:p>
            <a:r>
              <a:rPr lang="en-US" altLang="zh-CN" sz="4000" b="1" dirty="0">
                <a:latin typeface="Times New Roman" panose="02020603050405020304" charset="0"/>
                <a:ea typeface="黑体" panose="02010609060101010101" pitchFamily="49" charset="-122"/>
                <a:cs typeface="Times New Roman" panose="02020603050405020304" charset="0"/>
                <a:sym typeface="+mn-ea"/>
              </a:rPr>
              <a:t>Thinking</a:t>
            </a:r>
            <a:endParaRPr lang="en-US" sz="4000" b="1" dirty="0">
              <a:latin typeface="Times New Roman" panose="02020603050405020304" charset="0"/>
              <a:ea typeface="黑体" panose="02010609060101010101" pitchFamily="49" charset="-122"/>
              <a:cs typeface="Times New Roman" panose="02020603050405020304" charset="0"/>
            </a:endParaRPr>
          </a:p>
        </p:txBody>
      </p:sp>
      <p:sp>
        <p:nvSpPr>
          <p:cNvPr id="2" name="灯片编号占位符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DE2DD9-886B-46E9-8D0C-E6C943ECD549}" type="slidenum">
              <a:rPr kumimoji="0" lang="en-US" altLang="en-US" sz="1200" b="0" i="0" u="none" strike="noStrike" kern="1200" cap="none" spc="0" normalizeH="0" baseline="0" noProof="0" smtClean="0">
                <a:ln>
                  <a:noFill/>
                </a:ln>
                <a:solidFill>
                  <a:schemeClr val="tx1"/>
                </a:solidFill>
                <a:effectLst/>
                <a:uLnTx/>
                <a:uFillTx/>
                <a:latin typeface="PMingLiU-ExtB" panose="02020500000000000000" charset="-120"/>
                <a:ea typeface="宋体" pitchFamily="2" charset="-122"/>
                <a:cs typeface="+mn-cs"/>
              </a:rPr>
            </a:fld>
            <a:endParaRPr kumimoji="0" lang="en-US" altLang="en-US" sz="1200" b="0" i="0" u="none" strike="noStrike" kern="1200" cap="none" spc="0" normalizeH="0" baseline="0" noProof="0">
              <a:ln>
                <a:noFill/>
              </a:ln>
              <a:solidFill>
                <a:schemeClr val="tx1"/>
              </a:solidFill>
              <a:effectLst/>
              <a:uLnTx/>
              <a:uFillTx/>
              <a:latin typeface="PMingLiU-ExtB" panose="02020500000000000000" charset="-120"/>
              <a:ea typeface="宋体" pitchFamily="2" charset="-122"/>
              <a:cs typeface="+mn-cs"/>
            </a:endParaRPr>
          </a:p>
        </p:txBody>
      </p:sp>
      <p:sp>
        <p:nvSpPr>
          <p:cNvPr id="4" name="文本框 3"/>
          <p:cNvSpPr txBox="1"/>
          <p:nvPr/>
        </p:nvSpPr>
        <p:spPr>
          <a:xfrm>
            <a:off x="3390900" y="4998085"/>
            <a:ext cx="6096000" cy="1076325"/>
          </a:xfrm>
          <a:prstGeom prst="rect">
            <a:avLst/>
          </a:prstGeom>
          <a:noFill/>
        </p:spPr>
        <p:txBody>
          <a:bodyPr wrap="square" rtlCol="0" anchor="t">
            <a:spAutoFit/>
          </a:bodyPr>
          <a:p>
            <a:pPr indent="0" algn="ctr">
              <a:buFont typeface="Arial" panose="020B0604020202020204" pitchFamily="34" charset="0"/>
              <a:buNone/>
            </a:pPr>
            <a:r>
              <a:rPr lang="zh-CN" altLang="en-US" sz="3200" dirty="0">
                <a:latin typeface="Times New Roman" panose="02020603050405020304" charset="0"/>
                <a:cs typeface="Times New Roman" panose="02020603050405020304" charset="0"/>
                <a:sym typeface="+mn-ea"/>
              </a:rPr>
              <a:t>图数据中是否也有类似现象？</a:t>
            </a:r>
            <a:endParaRPr lang="zh-CN" altLang="en-US" sz="3200" dirty="0">
              <a:latin typeface="Times New Roman" panose="02020603050405020304" charset="0"/>
              <a:cs typeface="Times New Roman" panose="02020603050405020304" charset="0"/>
              <a:sym typeface="+mn-ea"/>
            </a:endParaRPr>
          </a:p>
          <a:p>
            <a:pPr indent="0" algn="ctr">
              <a:buFont typeface="Arial" panose="020B0604020202020204" pitchFamily="34" charset="0"/>
              <a:buNone/>
            </a:pPr>
            <a:r>
              <a:rPr lang="zh-CN" altLang="en-US" sz="3200" dirty="0">
                <a:latin typeface="Times New Roman" panose="02020603050405020304" charset="0"/>
                <a:cs typeface="Times New Roman" panose="02020603050405020304" charset="0"/>
                <a:sym typeface="+mn-ea"/>
              </a:rPr>
              <a:t>与图片、文本有何不同？</a:t>
            </a:r>
            <a:endParaRPr lang="zh-CN" altLang="en-US" sz="3200" dirty="0">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3390900" y="1351280"/>
            <a:ext cx="5868670" cy="3477260"/>
          </a:xfrm>
          <a:prstGeom prst="rect">
            <a:avLst/>
          </a:prstGeom>
        </p:spPr>
      </p:pic>
    </p:spTree>
    <p:custDataLst>
      <p:tags r:id="rId2"/>
    </p:custDataLst>
  </p:cSld>
  <p:clrMapOvr>
    <a:masterClrMapping/>
  </p:clrMapOvr>
  <p:transition spd="slow" advTm="3178"/>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cover"/>
</p:tagLst>
</file>

<file path=ppt/tags/tag11.xml><?xml version="1.0" encoding="utf-8"?>
<p:tagLst xmlns:p="http://schemas.openxmlformats.org/presentationml/2006/main">
  <p:tag name="KSO_WM_SLIDE_MODEL_TYPE" val="cover"/>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SLIDE_MODEL_TYPE" val="cover"/>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SLIDE_MODEL_TYPE" val="cover"/>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SLIDE_MODEL_TYPE" val="cover"/>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20.xml><?xml version="1.0" encoding="utf-8"?>
<p:tagLst xmlns:p="http://schemas.openxmlformats.org/presentationml/2006/main">
  <p:tag name="KSO_WM_SLIDE_MODEL_TYPE" val="cover"/>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SLIDE_MODEL_TYPE" val="cover"/>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SLIDE_MODEL_TYPE" val="cover"/>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SLIDE_MODEL_TYPE" val="cover"/>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SLIDE_MODEL_TYPE" val="cover"/>
</p:tagLst>
</file>

<file path=ppt/tags/tag29.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30.xml><?xml version="1.0" encoding="utf-8"?>
<p:tagLst xmlns:p="http://schemas.openxmlformats.org/presentationml/2006/main">
  <p:tag name="KSO_WM_SLIDE_MODEL_TYPE" val="cover"/>
</p:tagLst>
</file>

<file path=ppt/tags/tag31.xml><?xml version="1.0" encoding="utf-8"?>
<p:tagLst xmlns:p="http://schemas.openxmlformats.org/presentationml/2006/main">
  <p:tag name="KSO_WM_SLIDE_MODEL_TYPE" val="cover"/>
</p:tagLst>
</file>

<file path=ppt/tags/tag32.xml><?xml version="1.0" encoding="utf-8"?>
<p:tagLst xmlns:p="http://schemas.openxmlformats.org/presentationml/2006/main">
  <p:tag name="KSO_WM_SLIDE_MODEL_TYPE" val="cover"/>
</p:tagLst>
</file>

<file path=ppt/tags/tag33.xml><?xml version="1.0" encoding="utf-8"?>
<p:tagLst xmlns:p="http://schemas.openxmlformats.org/presentationml/2006/main">
  <p:tag name="KSO_WM_SLIDE_MODEL_TYPE" val="cover"/>
</p:tagLst>
</file>

<file path=ppt/tags/tag35.xml><?xml version="1.0" encoding="utf-8"?>
<p:tagLst xmlns:p="http://schemas.openxmlformats.org/presentationml/2006/main">
  <p:tag name="KSO_WPP_MARK_KEY" val="a37a551c-1496-4fe4-8907-d19680dc7adb"/>
  <p:tag name="COMMONDATA" val="eyJoZGlkIjoiZjVhNGJiMWVmZTg4ZjFhYWZhYWFiMzBkODkwYWRkZmUifQ=="/>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SLIDE_MODEL_TYPE" val="cover"/>
</p:tagLst>
</file>

<file path=ppt/tags/tag6.xml><?xml version="1.0" encoding="utf-8"?>
<p:tagLst xmlns:p="http://schemas.openxmlformats.org/presentationml/2006/main">
  <p:tag name="KSO_WM_SLIDE_MODEL_TYPE" val="cover"/>
</p:tagLst>
</file>

<file path=ppt/tags/tag7.xml><?xml version="1.0" encoding="utf-8"?>
<p:tagLst xmlns:p="http://schemas.openxmlformats.org/presentationml/2006/main">
  <p:tag name="KSO_WM_SLIDE_MODEL_TYPE" val="cover"/>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KSO_WM_SLIDE_MODEL_TYPE" val="cover"/>
</p:tagLst>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defRPr kumimoji="0" lang="en-US" sz="2000" b="0" i="0" u="none" strike="noStrike" cap="none" normalizeH="0" baseline="0" smtClean="0">
            <a:ln>
              <a:noFill/>
            </a:ln>
            <a:solidFill>
              <a:srgbClr val="006699"/>
            </a:solidFill>
            <a:effectLst/>
            <a:latin typeface="Palatino Linotype" panose="02040502050505030304"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Char char="n"/>
          <a:defRPr kumimoji="0" lang="en-US" sz="2000" b="0" i="0" u="none" strike="noStrike" cap="none" normalizeH="0" baseline="0" smtClean="0">
            <a:ln>
              <a:noFill/>
            </a:ln>
            <a:solidFill>
              <a:srgbClr val="006699"/>
            </a:solidFill>
            <a:effectLst/>
            <a:latin typeface="Palatino Linotype" panose="02040502050505030304"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hScGJHUmxlMXh0WVhSb1ltWjdRWDE5UFZ4dFlYUm9ZbVo3UkgxZWV5MHhMeko5WEcxaGRHaGlabnRCZlZ4dFlYUm9ZbVo3UkgxZWV5MHhMeko5SUZ4ZCIsCgkiTGF0ZXhJbWdCYXNlNjQiIDogImlWQk9SdzBLR2dvQUFBQU5TVWhFVWdBQUFyOEFBQUJPQkFNQUFBRGJabU5JQUFBQU1GQk1WRVgvLy84QUFBQUFBQUFBQUFBQUFBQUFBQUFBQUFBQUFBQUFBQUFBQUFBQUFBQUFBQUFBQUFBQUFBQUFBQUFBQUFBdjNhQjdBQUFBRDNSU1RsTUFpYzN2M2F0VVJES1p1eUoyWmhCcmgzWmRBQUFBQ1hCSVdYTUFBQTdFQUFBT3hBR1ZLdzRiQUFBTmhFbEVRVlI0QWUxY1QyaGtTUmwvTS9uVG1VbTZFMWhkYnliT0tvaVh6T3dzb2d6NHdwcEJ4VDg5c2lDS3NwMkRCM0hCenNJdWk0aDA2MlZCa1E0cWVoRHRnSHExQnhSM1VUUU5IdHhiRDZpSHVXdzNlaEFjbk1UcGpPN01PcFpmL1gydjZ2dGV2WHJkcjVNY3RnNzlxcjc2NnZ2emUxWDFWZFdySklyZVNtOGhnQkU0dUlacHAwOVpIdC8wRzNIdWllczdrdU5GUCtPcDEzYi9mZW9tRUFaY1lEc0VOU0ZWWXNhT0Jjc2lheWZrTTVpcnNmK2RRYXVpUXpieW10VmtrTzd0QXMvWjdDQ0o4VlYySXltY25kend2dGVXUmNZdUFjSVBuMXYrQTd2bDVUekp5dG9tZitOT21qY2pyUExkK1BoZEJJZlRvUFRpWC85RGlLeS9vWWxmZllJOS9RNWQwTThtVEErTG03d1hzLzlxMnVrL1gyQjliRVRuV05HcU1UZDMvRTdNTWx0S3BVNUF0TVMybE5ZL2NhdllsWkZsUklXdFFYbXh6cXZPVGdmK01xTUFianlTcGkvWGovLzQyK2ZCNUJNMmVMRkg5Y0VGYmNhdjJDZSs5c3JiR0ZOV0twam5aWkVqL0JFTCtkTXIzUG42OStCdDk1RUJOWFlrYVozak5tUldHUE5QZmtqQVZJVGFLN2RqY3BBZk1pbDNpWDJVWndiTWpoVExPN0s2OHZiSFplYlVmeGNBM2VzVXdDdHNUeGkzSFA5Q1BEdU9LN08xdkFGcnJRYlZnd2NQcE9KZlBoenh6TkxKdm5lcHU5RHZ3dFhycjRHVmZkUkl4N2p6OTJSVnhSMk5xRVdaaEdlZStrSzdRd0dzWTl6bWhsVFhPdkdwYXdJM1NZQmJDdGltWGcxRHB4cE5JSHp5SmhUQUZiWWhCQzVxVzJBRWFnTW4xelRybGlUQU9zYjE1RXdSUlFkVVA1K2xhUlRBT3NaZFZETkZ0RXpPMUxNMGF3TFpGTUE2eHRYWWVFMktQTS9ZMWdUQ0oyOUNBYXhqM0NHN29nUnZNcjJjbkZ6VHJGdFNBT3NZQjNWcU5YcnVwQWNqQmJDT2NSQnkreEtXOVpPZXVTWjRHeFRBYyt5bWtBU3hUVTNHVmNiZW5FRDQ1RTBvZ0dObEFzUzJEU2w1eUpTbGt5dWFlVXNLWUIzallJNTdLQTJBWFQ2MWRaMmRkUVRBT3NieGdMQXZOVGNaMjUyZERlVklwZ0R1NmJQS09sTTU2TUhtR0tBY3ZUbFNDSUF2NnJQS2VhWnowSVBiT1lKT3Zab0F1TVl1SzdOK2MzeEw1bUF2ZCtwVHhPRllXYlhjKzZUS3dWNU9UbWFxZkJZZkJNRG54S0dKWmV4RlprQzM2RE1yRUQxNC9WOUlXNDlwMEpPcWI3TDNKb1V6a0NNQTFqRXVaZDBxVTV2bkZJMW5aK1lOQWJDT2NTa1RHTk5MNG9RWUU2QW50Y1Z5c0RwMTA5WDNQRjVzMEJBQU4xVmtTeG1UTlJaSmJ6WmRvOWo0eVU4L2w1SVdrTVVBTCtySWxyU21KaTZJRnZyTUxXR2NORWNBRE9MSFB5d2lqd0RZeExoRVRreDBGYWlsdmNFQWM4US91SnVJeTg5aGdFMk1TeHJQRWVPS1k3S1ZzRXlYb3dGR0I5RmVKUmpnWlR6ZEFwQ1hLU20wTnpUQXhVN3RNY0FIZUxvZEVyTkJCd0F1YmNGejhTb2szanNZNHptZGg1bHBSTUZCMGpEQVJJdzdZUFQzY3RxYm40SWxzYkJxekkxU2VTRDhoTFNBSkdLQWNZeURaZm8xMUxnTGVzbzl2QmI5Ulg5ZmVmVXZNU2d3TzF5a0hoTXd3SFA2c0NwaDNzem9GRjFRUlhzakIxZGZpbGorempQY0tMUERUUVJuNWpEQU1UbzRBeDF0VjBCTjZCbTU1R25LRnNCd0N2MllVQ0VQeWdQa1lvQnhqTHVRc1dIeWVHTUJER1o4SStabXlZUHlBS3NpQkRBUjQ3ckU3aExpSHFSK2lJcFFIZ2RnOFNVRklsMDdzRDBHZUJOdGlnZnNBNlEwanpjdXdQeXpFeVJhRGlFY0FYd2ViWXBYS0NkaGx3ZHBpNUE0TVFrQlhPdHhIWHEzcXoremNwcEp4OGxTRGdHTVkxeVZIWTlJOHp6ZUlJQ2pmd2p0TzBiUUY0MDFKdk54VTRsN01JNXhRL2FwaEYvbldrSVk2aUs2ZXBJbkFqaUNFUTNKcklyNGx6YzM5WTBtQlBBRk5NQ0dlQVVxbTdlRVdOSWJESERVNWR3SmM0TVg3YVFqQ1VoSFBiaWJxaFRhcS9vZ3lyakNNdzBoRVMva0xhWmlCUXh3dE02MW1MWEswcysyM1hSOVpIUWdnRkdNcXpLOFI1WE5HMXdQNldkRUFBeG55cERhV3ZPM1hLTzJ0NS9WZFFUQUtNWU44WVkraW1SVVlEaE1KNUlMNXdpQVJaOGRqNEpFSVlEUjlhUmhNaGhzaVQ1dkNJQmw3L3FRTFNPcjVQWmdkSmVybWhvTWlSQTUwek1LKzRTcFlJNEFPSXA1WDlrUEVvUUFkbU5jbGFXbVJrdWt6eHNLWU5oNFpmUjNTNndvdUFDakdEZE14WkdrdVZBQldzaHRVY0pXS0VjQlBPU3VKR0hPSjg4Rk9MbWVwRm9ONU5xcStpTWt4ZWNOQlREZldKdWpYQ1ROSnJnQW03dGNpbTJGeVlYbzdTUmM4NXFtVUJIcXU2MHlxMFFCTE1JNzNscFNJbHlBM1JpM29tN1B6TCtKV3Z1OG9RQ082dHo5c003bEF1ekd1SUhhMzlSdGdIdnNnWUM0ekNoSEFTejd5aHFDaENDNEFLODZBV0tnSXR6cUVXcnM4NFlFZU1pZHo0cVl0bmdYWUdidjQxYjBMS3N1VTZuR3NIbit2QUM0ekhONEN1QklhQW5xS3k3QVRveGIwV2QvblEwYmdZamZTc2oyaGdSNGxac1ZOckFjZ04wWU4zZ2tyVmxTSDJXVmJiQlFhZmVFNzBHZHkvV0lMcE1BQzZJeWdtNm1xUzdBK25xU3FoL29oZXY2RGQxQ1A3M2VrQUJMNGkwdHdQZDBBTlozdVZTVEZiMndPV2VmaE16QlYvQm1lT2Z5R1pEVWtRQVB1QmI3N1NZdHJKd0RzQlBqVnZRcDJ0L1I5aVB5ZWtNQ0xKY2RHNWIraklJRHNCUGpCdGRrczFyTDNuNDAyU013aTZlZ3pwV2gyeUdUQUhlRWxwc09LMVdFdXcvOUZQMkNuaElrYlNEUFFXTVF0NXZpRWxtdk55VEE4REloNFdqcFNvWnlpMW5RZFMzQTRCUkNuSU9DTUQzQXBJaE51SFlyMzJKUTV5TDBFaVFTNEZYaFNwOWdkMGxnVDNyd0gxb3hUbTYraEN3Y05yemVrQURMMEdBaDU1cWp5d1ByR05UNW01eDFhUkgvdGQ0V3ZNQTl2WmxyYTBsVFB6MEE3K2NKdjN2blpURDIvcGQrZjFkekRoL29ISDlDcFVscE9zLzd2ZkVBbkx1RXF0MTk5WGxRKzVsdjN4MHBwVlhyazJ2NnRSOHBEdkdBUXhnWXRBMWg4bDY2WXFvOENiQTg1N3FjSXhpbUI1MzZpdFdLY1hKSVN4WjB5ODd2RFExd25jdktYVWEwcEViNDFaM2RqbkVkVSs4Y1RLNktzQ09iVzhqbjRPQ3ZKZ0dHZXd5UXJQRkRTS25BWExiOTlMdTM0YU5PWDFZdnNZMFVIMXlZTXNrTzE4RGs5NFlHdUNmRVFTL3pwaGE3K3RUMnBlMFBYelVBZDZ3cHRXbU1zcWUzYUNoMnI3SnpXWk8yVjExZUpRbXdQTEcwSTBDZUlGNnZyK0FHOFBxOW9RSHVDbWgyQTZUYkxJMHd1T3BpbXlpakhCcHh0c1FDSlEvQWVvU0ZTOU5YY0FOYStMM3hBZHdQa0c2eDZQdktGaEVYWU1aYkE2bzY1R3RqaHNrb0pNQXlEbGdCSzBpNnZvS2J6NXpqRFEzd3V1akJlL25TYlE1OVg5bW1vaEtjMG9yWnB5RzAzRUQxaWxCNythV3NKSnE3N1R3QW8zblRiWXZLVm94RHRXbENqamMrZ0ROZFQ4dFA1KzBZbDY2eDhvZnE3TDhqQUxZUEwxS01meFBWNUE4NTVFbUE1VHhVR0dCekJUZGxUMFkyeHhzYTRJRy9iMldvaXZSOTVheDZSUitvRTFvWjVVaXdPR2VMeEZZUXlSV2tCMkNTMzJmbEF0dnhWYWZyY3J6eEFieWZsaE9TYjRRZGJjZnFLRlNlSldaR3VZVTRFMkh5RDBUTEJOaGN3YzEzTzhlYk1nRk83aXQ3ellLbzBKY01Fc0JkTDNkNHBRZmd3bE9FUHZ6TjE1N25qUS9nb25Pd09mejFtd1ZyLzVIazZBcUU5LzNzd2JVa3dISVZVUmpnT0c5cllxeks4NFlHZUYxNFhoUmc0cjZ5c1NPVk9UREhGd2RDVFdhVVM3VUp5WG9BTHJwTXE3RDlFSTJjSjg4Ykg4QjdvVW9VWHlzc2xxeWJveldwUE96VFNiNHRKTUJ5SnhlMi8wbFVFRmR3azBvN2wrY05EWEJYZEsxYnRxamNFbkZmbVdvVHN5MUZsbHY4M0RNUFNnaEI4d0JjZEt0Y0tNYjV2ZkVCdkV0NDRTRUZ4amhBdGErbHhPSkY3dWppZEU4UzRMRERIbGZ4TUhoVTVYcERBOXdUanQ5MDlmckxWZjJCMDg4R0drZWFZMTNvMmRmRjZaNGt3R0hIbGE3aVZuQmN5UFdHQnJqT0hTODZkQ3NKY0s3QjZmS0J2b1Z1cm53SFIreTBHSnduQVY0VnIvQUc1dlpTYWlOdmRhb3kxeHNhWUdGVjRiV04rUnFRTWdCbnUwSjQraWQ0UEdKaGFRb0o4SUZRVkRTYXBNWDY4OTIwSXlMdmVFTUNEQi82SVJVTnZYNUxUSzJRYmYwVUhTcEdsSjBoQVc0SlRUWmptU1hMRVZGd3ZDRUJodDBKcEtNeURUR3k1UDVZS0RBL082WjJtZ3dKY0pjcktUd1dnODNJOTRZRVdDNGVpMDVjWVZiTlczUDdrUHR2ZlowSmswSnhrUURIWEg3UlZSb2xuYWJsZTBNQ0xLOHM3Tkl5cDZSMnJEdFpoOXovNUlxMExidUU4MkQ1dFhMRGxsdGlLZDhiRXVBTzk5cjZ2RmFlVFEzcjlwb2NLL1JPdG96ellDbC9ObDJGWTVMdkRRbHdsd004bTNFRjM0bjJVMjlMZlE5UFVaSnNpMXRCSjNKUFRrMFJCN3o5N0tiZ0FHOG9nT1VpWWpaVE1IeGhzUHFUUU1XK3BhUWhMdU04dU1jQkR0NDFhTTNCendCdktJRGw5bklVcktZSTQ3eno3NUdHSEFGek9GRkVFdUlsZXJBTThqdUl0U3hDZ0RjVXdNTHBzSThUaFMxMTdyS3BLNEJ2RkpaRE5DQUFidkczNTZ6OGlaWVRrd0s4SVFDV3ErQzFpYlY2Ry9hY0FUdmhnVGlsQXdNc1QrdjJLT1p5YUFIZUVBQTMrV3VuQS92VVprRlVzT2QyT2QrSG5XTGthTWNBcjNOUFpoZmkrTTJPWEc4d3dMSlAyUTF6WEF1dkJ1RnRtN3ZIUVVnT01PM0tRaVVFOEF1bGljNndJOFFiQkhDbHpzM0svSmFlb1NxVVBPZkVPUDMzUmx1aEFqeDhEc0MxUHd0ODMrOXBNVzFWaURjdXdQOFUrSTUzcHRWTnQvLzFKaHUvTnJMcTVLNnhqRVczQmZDZDI4SVJkdC9XWnFtZXRoRGtqUVZ3N1hmZkYyK2RQVHV0YnFyOVkrcC9raVIvSWJaaWpvVDVCZjByVktNd1d1Wi9QTG5YRGhOUW5DdkVtOHovZURLYi83ZlZsUzhQZm8rVVAzSzYxK1FwNHFyc0pscFE4cncvTTN5anJ0R1M3WTBZVTRZdnlYeTIrUHNNYVJGaVVvZ2Nnb2NHK1BnSEk0SzNKRktJTnpUQUgvdEtTU2E0WXJwd2kvd1NwTzA0ZWVlU0FrUzRYVjV1RDM3eTV6OGV1UmFVV1E3eEJnTThmdC9uWGkvVGlyU3Mvd1BHNit0ZkZNcDNVU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YRnNnSUZ4dFlYUm9ZbVo3V1gxZWV5aHJLWDA5WEcxaGRHaGlabnRUZlY5N2EzMWNiV0YwYUdKbWUxbDlYRjA9IiwKCSJMYXRleEltZ0Jhc2U2NCIgOiAiaVZCT1J3MEtHZ29BQUFBTlNVaEVVZ0FBQWJvQUFBQmNCQU1BQUFEcXMyMmRBQUFBTUZCTVZFWC8vLzhBQUFBQUFBQUFBQUFBQUFBQUFBQUFBQUFBQUFBQUFBQUFBQUFBQUFBQUFBQUFBQUFBQUFBQUFBQUFBQUF2M2FCN0FBQUFEM1JTVGxNQVp1L2R6YnRVRUlsRUlqSjJtYXVPODkxNUFBQUFDWEJJV1hNQUFBN0VBQUFPeEFHVkt3NGJBQUFLQ2tsRVFWUjRBZFZiellza3R4V3YrZXlkbWQzdElaQ1RqZHZ1aFNURUh6M1pOY1RCSVQzeDJrZTdGMk5JQW9FYUNNSGdnMmRpRXVjUXlDd2JYM3d3TTRsUDlxWGIrQStZSnZrRGVpQUpPZlpjZkRTMXhCZ1RDSFRTT3hNN0gxNzVTU3JwdmFkU3RkUTdsV1JMTUYxUDB0UFQ3NVdlcENmVm15U1pMKzNOeDE0djdyVW4vSGl2RC96bDlTcHRmZDJQdC85UGYzbXRTaTlOQnhyditvTnZ2WFJ0aU5qWHhERm02a3BOek5BZENVaEV1NlQvV1YxMXNyZ3ZXWVYrZGhXMHMrVkFMSWhObXEwalBmNDdvdDRYcDVnQktxdjd6RnNWTjFDaGZjRnRjY21PSy9MVWlucHR1b2Q0KzRJUDFvYll3c282VWhOaW1NbUIrQnZYSWZzUHo5Y3N0OHBHcHllMk9mNTlNZUFGOWNvdGloMENXSWliSkFma0JUb3JlVlVkY3EwN0JPV2FFSWNrQzJSRC9Kc1gxQ3ZYcFJQcmdoQmtpVkdLVE03cXBROUR1eW8rSmZrVlFVZFNWZlRyUFBHVzJieHFpcytKcm9wY0ZDZHVVWDN5Kzh6WEdvbC91TkF2aVlmZG92cmt4OHp3eHN4T2xSYXJ6djVlSDlVQWFZOU50RlJ2Zm1zZm5kNDBXalNLeG1xcTd2OG54eTdVSk52bzNYa1JuZW5lOVA3WG9nVGhtcUFid29aUVcvdjRzV1FkejYxWllaTW9rUlVvL3NrSHo0Z3IzMzlGY1YwdUxGNkJ4cnk2MWI3MkxLU1g0Ty82MVE1NmtrMWRmczJVWFdTejZxTGE3bGJ1N29HL3VXMEVqdDBOM2xUTTlXejhTcDZNSVgxYmJxZ3BtdzlNVUF6eWxwSmtmb2gycGtqb3NoWHhMeUw3c2dBcmJQU09rMVdCM3VldTY1eVJCdEZrNDhCMkRPOXVXZlpUa2xxV1VSSis1REU4VXZ3U094TXNpcnRKOGo2Y2dTNEwzQWFQeE8wU0lITVUvMFpDZmU3RGp6c0tjZStjMm4ycDNXNUxTWkNtN2ZZakZzZWlMb1BTcjZpeUpvNFI1SS9nWFcxMERwUGtFcmxlYWFLUldqSHpFZ3ZRN2VjZ04ybThDdFN6MEgycGhGamtTMXFUYlM3bzlWdENmTzFkYWZ3eTdUUHRXbUNuL1VlaHVKRitTMVhMbjJZRjIvbFlpTk9CbGdoekcxSzVkcElyQmptc2dETFJSVkUyUFNMamtvell3RXpFd3d0M0JwS0pwQ1l6WGxJUlQ4TFJBODM3bHhMVWJPMWlrTVBDcDlLQXcraFJmVWM0djRDckl6NlpmSTl6SjhsaTBYOXhXVUw1MXdUMXppV3MyZHJGSVBjUE1GakdOcUxwNHp0TllKTVRYWDVwSkJtWHpxOWRKdWpHSXlkaFFEdXZhWExrU1Q3QUhEQVk1Z0MxMjZYYXlXNmZlZ0FyTmJYTU5nMjNOaVlQYjQxTmIxQTJvRjBFOHNRTThKQkM2SkU5SkVuWTJNRktDZWx4eGw3RjJFbTVKd1FEakV4QXV3amtDZXlhS20wUnlYRDZ2a0d5ZlpwYkVtZnJQNGFsbTlRRHVYanVWVVhhMlNZUkNvdE1TTHN3Y2pXUnBIclVORWZNTUdITkpMcnV5L1VHbGpSU1ZJbDJNQm1VLzJvVm5MV2JheVpwekpCbUlBZStzV1lhV3JsSmx4a203SGZiV0xlcmJvZ3k1d1I3L3YydUJTaU9zWnNrMlEyT1hSZzV5Q3NNc0dPWXNGVnZZYmVac3NHbWRNZElZaXlrUEo2VVc4QnR5dDRNYXhkRUR2THlBY2FaTkJMMFh0M3hNN3ZLSnBmVmg1TGZIUm80NS9jek05Q08zazBsSzJIdGdzZ2x2QllJaG1TaGRoMnpXeUhkTnJUOUxBdDV4emV4VGZyY3FvelNjenduZ0FCZk1EUzhHTll1aUZ6MnY2S1VFMS9Oc2NEYWZEc245ZU1DdVl5Rlk4OFFTaGNWa281bGErRzdzV1h6RVprRXNVUGFiRVJvRjBJdXhjRjR5R1JtVXQ4eHpJU2V6V0ZPeWlaTnVYS3VtUmJ3Q2UvY1ozTzF0dUZKRGZyb2hIYUVNSElKMVF6d2pzcUFJK25jNkRXczRuSUpVdGZPVGNtemd2ZnIzVEFTTGJ6MHQ2WGVNSFZnYnoxV3ltd3JkQ3N6NWdYa2lvOE5jTUV3MloyWUdqUzUwSUJtb3kzYkM1OHl0bmdPWXFTMEUzK1pvd213aHBCTGFZMk9FcTAvQmhRTVUrNkllNmJUL012a0JUbDJYYnVvckZFSDJMRE85elJINXJNM2JWOFJBa0xJbFloZC9lSTJJUVA4Y0t2QTB4SDZTUG1YeVVibk5GbEJKNkdDdTJpWTBIbWEvblhJdTUrVkN5QlhUZUdLUkNhNTN3QjU0b29qM3hHeS9Icm9mZkdkRHZKVjhCMGgzN3Mwa09kZmRpR1U1UVBJVlRNeXdMdjBESm5MWE1BTjc2ZG1uZnh5K3dmWTQ0Z2VtTEI0TGlyVGl1Vy8zNDFzRzBDdXBmUzEwRTJ2WWNMaURPdi9ySlJWOFAwT3p1WTBmV05XZjZTdXJ4dVZJVmVjK3RRR1IxQ2ZZY0t5VW41eEtwczNpbE9WOUI5SmdwL0FFdDBjWm9nSUlOY3Q5YXA1Q3A2NVR4SCszYnpRMTBWNmlDQzF2M2luTEwxTHVBdzVac3FKNmFHcG1QMmNqVnkzN1d2UmYrb1Fyd3VsOHBnSExNK3BSWDg0VGo0bk9PZzhkMXdRQW80bFQ0V2x1OWhFbHZSMXF4TGt1azArd0tjaVh4TWRTU256a1p6SzVJQzV2N1pXM3VHVnBSdVdDNGw4ZGJkTjRnWXZnRnlMNytaQ2ZZWUpGN2I4VElTSUpMVk96MyswNnM4V3FFdmM4U0ZmVHptYmNlc1ROMmlTOWdGT1JkN0tqMXp6am5JZTlCMnBqQVhuMkVEcndCMGFzdnc5WjlaNk9RajlzQXZ4a2N5WDlqSFMzTjRwWmFBWVgrSFlGUERud1F6VFBIQzhidDV5bnR6NkgzS2srckdUdHkwRVRUS1pBZVNhdDZzazR1ZFVKZ0YyaXRKM1YybHc3ZXR2RVAyMkxRWTNhTkpXU0dJMmNzMDZVbUxwbHpvbUlqV3h0YXhVWmtib2J4YnE3cUZnNDQ4ZG95Q3VtbTdRSkpNYlFLNTR0Y2QybTdVam1jdlRBY2tSY3FQb2w1TGFleUhYSDhyMU0xNmZYUFpSMDRMSUFITEZyM2xPQ20xTndiaGs4SDRiOE5KTSszbWVqZCtyNGNNamNTRm9ra29MSVplOElaNVZmSk5VZEhMOWtHVXJ5aHdvOWV4Y0x3Uk4wbTVDeUNWdmtPZm5WQ0xTZTBoV1NNbVBNZVFXcWNUSjBCMEdrUU5iREUrRjhGMVJienYvcXFJRzd6am5LZ1pOMHVZeHlHTjRxTXlLNllselJGVDN6RGZ6VG1CTG0yRWlNY2hqZUNyV2lJcExuUnRSZFNBNnlUazhRWk9rYlF6eUdCNGlzbW95TmRkMlJyRGNGWTd6akNkbzByREJNd1o1REE4UkdVTnVsQjN2M2ltZTcxTDNjSktDZHB0NUw1NmdTZEovRFBJWUhpSXlncHpyZkplNkorQU10RHZNZS9FRVRaTCtZNURIOEJDUkVlUmM1N3NVYjZhMDZERm9aNVlTVDlBazZUOEdlUXdQRVJsRHpuTytTOWszVkpBT1c0STlzZm1DSmhGQURQSVlIcFJZT1pYaVNHblpVR0RjYzRodTJJRkNIalNKQ0dLUXgvQ2d4TW9wVU9ZR0V3cHJwam13d0kwTDJLZ1ROSW5NTWNoamVGQmk1UlFaS2lWYlRscWpyamRvRWhIRUlJL2hRWW1WVTZBZDJ4T2tyekxNZS9FR1RTS0NHT1F4UENpeGNrcHFkenBBc2JCa21tbm5ENXBFMWhqa01Ud29zWEpLYWljK2crbWxrendqYkptTU4yalNWUDdmZkJVRUVLYVVkdUx1b2Vac1RDRFVhR0JhZVlNbVRXVll1MXMyeWhhQ2JOdVBZOFAvSFFYYVBRSGpKWDRvbmJUM1FEbnhUZHU1TjJoUzE4WWd6NlJjbTBvTzRiYXovd3FSaXVud2JRMmhyUjVuMWtyaDAxN1h6a0duODh5aWxvUWZlUXlQSTdicWJDb2dHdmxIaUpYY1Z2dURKaldBR09UWjlNcVQ4bDhUSU1GL0p2amZRTlhxT1BLeTZSQksza3R6L2M1MnNGNS9LWENESm5YOWZZQWNnWlpUdTAvcnVsOS9jRlZjZWVGTnl1Z1BtcVFjZGFiOVFaTjExb2hpOXdkTlVvNDYwLzZneVRwclJMSDdneVlwUjQzcGtxREpHbXRFb2NQZG45d3MzS0JKeWxKakdxNXFKWG8zYUxMR0dsSG9KVUdUbEtYR2RFblFaSTAxb3REOVFaT1VvODYwUDJpeXpocFI3RmwrMzhLREppbEhuV2wvMEdSSW95OEEzWGJaNTZ5MExCb0FBQUFBU1VWT1JLNUNZSUk9Igp9Cg=="/>
    </extobj>
    <extobj name="334E55B0-647D-440b-865C-3EC943EB4CBC-3">
      <extobjdata type="334E55B0-647D-440b-865C-3EC943EB4CBC" data="ewoJIkltZ1NldHRpbmdKc29uIiA6ICJ7XCJkcGlcIjpcIjYwMFwiLFwiZm9ybWF0XCI6XCJQTkdcIixcInRyYW5zcGFyZW50XCI6dHJ1ZSxcImF1dG9cIjpmYWxzZX0iLAoJIkxhdGV4IiA6ICJYRnNnWEcxaGRHaGlabnRRZlY1N0tHc3BmVDFjYldGMGFHSm1lMU45WDN0cmZWeHRZWFJvWW1aN1VIMGdYRjA9IiwKCSJMYXRleEltZ0Jhc2U2NCIgOiAiaVZCT1J3MEtHZ29BQUFBTlNVaEVVZ0FBQWFRQUFBQmNCQU1BQUFEVDFOekdBQUFBTUZCTVZFWC8vLzhBQUFBQUFBQUFBQUFBQUFBQUFBQUFBQUFBQUFBQUFBQUFBQUFBQUFBQUFBQUFBQUFBQUFBQUFBQUFBQUF2M2FCN0FBQUFEM1JTVGxNQXplL2RxNGxFRUpraVpyc3lkbFR3WFcraUFBQUFDWEJJV1hNQUFBN0VBQUFPeEFHVkt3NGJBQUFLZlVsRVFWUjRBZDFhVFd3a1J4VnVlKzM1OFhqSEc0V0luMHVQWmdNQ3NxaTl1NENJRW1tc1JiQVNsL0VKb2h6d0lDRnlIR2VWQ0VWUkdCOGlwQ1FJVzhwdEVkZ1NPVVNFYURZYlFUZ3hBMGpja0gxSmNrR2FGUkluRGw3UExBbkpMbHU4VjY5K1huWDFlTHAzRmp4TkhicGZ2WHBWOWI1K1ZhOWVWVmNRcEUyYmFRVnpJMWQ0T0ZuVnVVZVQrVG5nZHIrUXJHUkJ0SklMWnA1Ykd1NlFqdVUzbjNqcllwL3AyLzQzeStTSmJHb2o3UXBJSEZKQnJPY0ppTkcxWkZBOGZ3RWdHVDRTM1krZGJGNHlBNloyUnh3NWFwZHlPWnVxNHBwRjBSSC90Qm1rR25mY2ZDNXlWNFpzVldxTEQxeWw5MGR1UGhlNUpodDN3WWE0NlNwZEVnY3VJd2U1cWxobFdvYmlETXNCV1JRZnVZd2M1T2JGRGFhbDhMejJ4bTFXbkEreXl5ZExRWGdlcm1OY2ZEN3dnSllOSGlBc0NyRVowM3lCTzhSWTJXeG1xK0pEcGxoRmNKdkpna0x1SnRPY1k0UVY4UzhHa01qSVoza3lNOFhvaUQybXo3NjR5M0pFYmc4OTFtd3pCbUtIS1Rod2hpRVZISG9lZzFXWVJUSjBKaytQRnFuQzE0L1dqYklkc1dYb1hCRHU1QkZTL2VWd2ROMUdyM09pbGdza1dzbUM0RDU4V2NoMWQvQ2xvR3pqb0ZMQ1lOVFZzN3lMcjc4VkRSLzdMbzN6NWxhV3FrdzJ4QzJkazg1KzR0dk93blBhQ1ZOUHkyV3BjbXNUWXIwenVoMVhSSE16djU5dGtDS2o5NkZxeFluQzNMYm1ISVV4TXp6L2phZTBUT2lWQW1QMGtpNldiZk1RYmtHQWR5dUdCMEZWMkQ2cjhmMEdxNTZlZk5hcWNqa0l3bU1Hc3c4SnEzNk5yQXMxRTlObnJDYW5uTWg3WHR3S2dsZGhlN0VnN0hKVlJ1YTBxUkNCSmtlL2UvRTZLclFIV3RmR3RwZ01TUnp0eVJyWDYvVTZ0Z1cyQTZwZWx5UThIamZ0clZockFHOVhmQndzUjYwZ0tQRWppTmhHMTlUTlFuU2gxeDlqaFI4MUFWcDRIS1NLMVZRcVRRQmdkUFYxaHdUNmdMTFB2VVlDVzdxMDQwRHFRdkRUUGdkbHhkNVh0VVFRNEdpY01zRWtGWjlXYlF5QVBnNlNGQXRSUm5tdTR0VkxtTE8rMllFVUJGV0p5YmpvZmVzR29LbW1xQzJOMUtDMUlHSW5MTFlnUGRVV2R2UVdtNmhmN2ZqS0ljcFlaL3czekJwVlk1Qndta0Q2cEdweDM4NFo0RVRpY3ZNZHI2L0lpODQ5a1FtTUluekhWU01ENFg1V1NQQ3hJUjF0VWh0eFNFRVBTL1crcmkzV1RGZXdHSWxHN0RRRkN4dFRRNEtweWFPcUxtUnJ0dHNrS2dRUlppWHcrcGl1a2FnSGFWZVc3bEhwSVllMEJDVmYrYlhYUStpRWdWNXhDZ1oweWVNdVJGZzd2bG9JSWh3U2ZHMUk2cFRFZzBRalQrMlNIQ3RoVjBKOHZoL3JiWG9yYmJPNWpZMDNNa09pa2FlR2l3Y0piU0gwOHRuV3hzU2VUb25iNVgvRWVnZDI1QjdBb21UR0JCRDRNVlRRemc0SkI2cytHUEVna1EyVlkzYmNRd2ROL1l3WnNscnZxU0ZoajNkMWEvZ0duV284NzlNaEFyQWVENWRNVEZUTGcxU1VoZXFRcEdNOEl6UjdLTzdBYzl2dC9qNnNTemd1dUhvWWI1RnkwRjF5Q2xGSlhxZURES21mL0NKQUg3Q2FzbEJ4bk9oaFcwWkhLM1lKb1VyTzFHYnRwQ2JSYTd0QlZYWklLMUpyQXVsWktTQklXMUlqSjhacnlJazFKd09nUDdWa09UeW1qL0drMjFGckNyWGF5MndsZ2tUSElPTWdrWSt2c00wUWpFZzA1cHhjdEpvdDZqd0kzQzJWNW1aNVN4Kzd4V3NNN2hFU0xhYytwRWlhaVNBdHF1R0ovY0VJNzhOclhnWlRFWEprV25LMlZKcWI1UzJ0ZEpmWDJNOE1hVjRxUFE0U0gzamNCRERrc2RzVm5KWUZPL2FuMzlWaTBBcGJDb1pwUGpPa05BTVB4eGllNGx2ZGFjUUJKUGlnRmZSOWxFNU42bDRMam4zVFNuaDcwd29zMXFsN3k0bFJJWDRFN3ZIU3VJY2IxQWc3SVpMbXdRVVg0T3l2bWo1VzVCR0x5ZDREQVVjYW1HNjEwdGNOc1lJUENUNDJKRzh1cVhWSmZiT0JqVW5WNzdKRnRGS2pKU3Zqb3kwc2JaalpDSnE5UXZ6R0hDRk1xdTlCNmlCRzVjczhTUEIzQXBJZWI3dDJqS3ZmWmNYb0tLaXdnUHcrbkxadXlDN3g4ZkJmSjRHaDhoQ0Z1WlhheUJCcnN0U0RKTGNyeHRHeE0vRnQ5Vy9wVmZIbGFJdGF4dWQ5T0JQZmxmclE0K2luYkU3WlhtSlVpTUljMGdZeVZNampRU0ozdUtYYVdMSUwwOVBhY20vVWYydDdXSWJOKzdTSlFueXBGRHlPOWlhM0Y2SXdoeVRIcnZyaDRFSHFvclRkdmtTOFlrSmZKUjZySjVTblllR3VscVhSM3NSS0lZb3p6Y2hwS3A4VmgwUlRTZDlIQ1lLQlJaZllVV2Q2NzRBQnNaTzRQMC9zbEk3ckdLUTIxdGYzZ3VLUXlFZzdwaVgzWDYxaEcySmdqbDRNQzRuaW4zOHdMdG0yVFExYWJDMnN6NW1TTVVTSXNoWVNHZWxSSmV4Q0t2OVN0cXRQVTBERy9hUHU5eERkOFhuQXVTTGJTWHhZVFd6TlFVeXlaWXNTcVJEbFRVTlhHNWpWcHlscVhmcldyekM5K3lJTjZpL3labnJPaHBPWElMMDRacUdWSXdFNzhoTUZZbTVERUQ4NkNVNTBqMDBoU3QrU1NyLzV4Q1ZaZGJpbmE1Q1ZKRk0vUHF2TDVMdkRiNmM0SlpqWkhUUFZGdWpqNkNiNW01MXEydVoreGlWZ1doaFBmdlhkVng1ODNNb3BLblRGSVRkY04wSStwRythTWtrc2lUV1g0ZVI2eWVQT2tVbVYrWjZyNURWVlNSNGIrSDE0a0hnMDVVSWFubis1SDlkZzQ1aVJ0eWgvT01WcjNGUCs1NDZhRksyQm0za2J6SDNUYTlDUkZXYy81UnpGRVNTL2ttMWxRUzNLbG1PcHRwbWlsbmV2VlBIdlRGSHJSeUhtUE9NMVNaSWVteGlUSVFVOXUwckZHbG4yN3QvRUJESm0veUoveGdoTUxWMFZJSzFyMnJ5bmhiU2cxekRUb2liMlZRaWk4OU8vMVY4SVlTY3dyUDB0cjkxcElRV0RNV1phamc2OHpxWm12TkFBR3dtN3IxU2JhYmZkVU1xNFBKTkxNZkNDcWc1WVRTMGk1aEw5Y1V3b2M5YmRDc0RDYWVlVmFXdHFTTUVQVFZzT1VYUnk5eTNUUlJOb2x3Y0hBMnh6cHZ1WUhwSnU2Yi96TGx4WWN4cVdaakt1MUx0N2lyS3pEbWtodnVWQ2hZMXBOdXlPelFLZmRVaVYrRW5nSVVBeXZsUmQ4ckZ3OG1DbGlwMDRwRGh1ck0zQW8wcytMcUtUR1hnWjlrc1ZPOHBJYy94TnFhTXdkY2xuQmlCbDJTOVY0bTRhenlMMDlvSXUrY1FRbllpVjJxRFZtT1R0bDhBb200N091TW45VUhIMDNkUHZOeDVpTXFGc216RTRtV2FwNWZJcDZTejdKWURrUm5Ib3hWZFZSK3J1NlIvRVk5RVoyL2RKUUxLOVQ2WUFrcllKQ2VOYzBpRHA3dW5wNFVHd2F6ekc3SzlMZ01BZGpPanhkdFNuR0VpNHZjdHdKTUFDb3h4WXlSaEZBb0dKYUREQ0paOGdlQm9NZE1nT0YwL0VQYWh2bk9xRjQ4d0VDMWdEYkdEMjVwRllDOHFORmw1Z01qQnpNZkRzUlM5QWhBNVBUeVU0ZTlnTC9vZ2VmZHZDekFrazhSMVFteEpFNHViY0NRNGRkd3JEUGhROFAycFJNVDd6TUpmQU1QcGtDaTZMQ0xQbnhMdW5YWDJNbWdLU2UydnlySzN4djZWZ0xnMmJnT1AyZStEbXlxOEJOZHJVR3NEZDAyZmNJL0xZcmNsVkxVbnZFR3JiTlAzbFI3ZjExRG1BZEs3UWtJb01JL2w2eDlUZEZTTXpyNGhKc1lGUnUyWkVKUkdhQWlST0VCSk1sbXJES3NQMi96aXZudXh6dFNkQUdwNDkvd0NsQnkvVVR3eFNTWndEbmN0dmFFeS9ad2kya1RuOENlUE1pZnBGcGZRREYrdFJqUlhORGxrZDlhVXloZGZmanVBYWU0dHJCcGQ4ZnRGTDNESnhxVHpSUmJ6a0F4ZDQyU3FiSi9XVGRLVkxQckIvdXBGVW1rc2VnRUc5MmVGckxtRndwZUh1S1daRFBPbGZabzZReStTTTd0Q3hTb2kvN1JmMDNqMW5HR0xxMHQxVHVCRzhCYmZtYnNZSzg1bFZsM3prNWNiMldqNHh4TFNXSXc3ZHc0MGc2UFZqaGZuTXFvdkVEZmdSdVd3MkhQbUVvclRXdjhzMndFcW4vais4Zy81ZGRnV2NlRzg5MTliUnlwZlVtVVM1TWJwa3p2MTFZVDdmeFhDTkZGKzYva2dyRFlUL0FFenRXQWN0dG1SMkFBQUFBRWxGVGtTdVFtQ0MiCn0K"/>
    </extobj>
    <extobj name="334E55B0-647D-440b-865C-3EC943EB4CBC-4">
      <extobjdata type="334E55B0-647D-440b-865C-3EC943EB4CBC" data="ewoJIkltZ1NldHRpbmdKc29uIiA6ICJ7XCJkcGlcIjpcIjYwMFwiLFwiZm9ybWF0XCI6XCJQTkdcIixcInRyYW5zcGFyZW50XCI6dHJ1ZSxcImF1dG9cIjpmYWxzZX0iLAoJIkxhdGV4IiA6ICJYRnRjYldGMGFHSm1lMWw5WDN0emIyTnlaWDA5WEcxaGRHaGlabnROVEZCOUtGeHRZWFJvWW1aN1duMHBJRnhkIiwKCSJMYXRleEltZ0Jhc2U2NCIgOiAiaVZCT1J3MEtHZ29BQUFBTlNVaEVVZ0FBQXA4QUFBQlRCQU1BQUFBcmMzSGRBQUFBTUZCTVZFWC8vLzhBQUFBQUFBQUFBQUFBQUFBQUFBQUFBQUFBQUFBQUFBQUFBQUFBQUFBQUFBQUFBQUFBQUFBQUFBQUFBQUF2M2FCN0FBQUFEM1JTVGxNQVp1L2R6YnRVRUlsRUlqSjJtYXVPODkxNUFBQUFDWEJJV1hNQUFBN0VBQUFPeEFHVkt3NGJBQUFQK2tsRVFWUjRBZTFjYTRoa1J4Vys4K3g1enhvSUNJbzl6a2FOb3Q0MW14QVNrQjQzQmtTTnZVVEZJT0lkekEvL09aTnNFUHloUFVTQ1lKQWU4QkVWWXZjcStTTWtzd1FmaUVLM3hPQVBmL1FnK0VaNlNEWW9rZGhyejZ5dTJiamxPYWZxVkoyNmZidHY5L1JrdTV0TXdmU3R4NmxUcDc1N3pxbFRkZS9jSURoT2FRamN2NTFHTWZmbU5Jcmpkb2ZBWXJQc0NtMXl1Yk50R282cld4Rm9YRzJ0aTllY085aU1WeDJYMnlBd3BWSXRQZ2ptd3R2YmREK3VqaU9RLzFlOEpxbGMyV2NWemE2ZWZqK2tqOEhmWGJlRXJ2T3lyajh0NjVJNFhkZTZKY1ZwUDFGdGZzdk42bVdRSzYrbmNEZk83NjdUcTZvc1pKMjBsSnhwM3ZyM3h3UUJaNWZVbHNsbW1kSzdtdVZvV3EwbGtnbEFiVGRYWjdvTTd1SUFWZjlKa0dMQnlxd0JkVVhLbFVXWFZrQ1I1TDJTUkZNWEwzT3ZXb3lkTHU2YjV1STFrOGw2WkE2OFpWdnY2cGoxd0s0QzBQOGxDRkd3TWg4U1VIVndJc1oyMXQyNW91TXVjZ3pvaEtycXJqZXNycTZHbXFDNXV1cmlxWEh1MUh4cmJJd0JGaGRCMkZVakdQc3NJWTdSSVNSNkIxVGZDMWM5TlpnWnBMSWduY0lLelFsekRJSGF2eUNJSVB1Z3NoQTdRRFU3M1p0djdKd1N3Y0NFYmx2emVYMytZYVZ1L202QzNEN1pkUzlGV3RwcTY4RGhOV3FTbUdqVHZ0UktpelY1Skg5RnQyWE9QMGVkR1NEVEkzOWdNa0ZRcDNaMW40RmtWaGRYdUwzR3Vnb1Y4N3JOc0dhS1lFY3BLWnV0SDNBbVVoSEt1OUlpeHBpNlNoT1JRbmNOS0hEN0RQVmVrM3pIeUhmb21nWTJPNTh3VHRRdXBocTNxeGVRRzIwdVMxNTRBK01RKyswREtrWHFKWnpMdjF1R24xQi9wa2tlRnRCQVE3WXBHQmZVcmkxRndMeTViWXQxR3NzcE5OeE8yeFlrMmp5c21XdU9aSGh5a1hvUjV5SXN6TWhXVWora1NSNGEwQ25xZmxaTXRhRTJiU2tQclord0pXUHhwMnhGa0hQZWdXMytpbXVGM0k3eUlqZXZiWkNGU08yUkttM0hoWWl1emZVSHFPNHVvcHA1NVRRUVBhNE5vWEMxaW8rMW9kYWRSTVdXWnJSNHdkcVJEandIZ0ZaUVhLbEpLTlM4dXRvbm9Ocm1oVkpPdWFBcENISktDWDJrZTZxa0NrNUl0MjdpWE5FaG1Ha1ZlZUJZa2dBQUtJbUxteUdabHRSYXY0Qm04VWFKeGFVaVhHZ1FTb3VkSmtxSmNMQWdseHd0aVFkNFJmYVhnZzg2RDRDU0ErT3RDY3RUVU52OUFycERNSzB3eHlDU1lZNVNZc1JXaXc4eXFtazdCa0ZOSTM3QlZlV0cxT0pobG50b2ZrcVlKa2xkM0EvNkJiU0FiTjFxbmZGV1BpVkNLQkFDazdUNEFCekd1b092eGVhSDF1SUowQ3hPWjh1Smp6bFFnSDRCWFVhMnpuSVhQTVJrMEROR2hMRW9xQ1RMeHViZG9sWlJ6VTFmNEdFcG9ZWlNWSDNKazJnQjFvU2pBZFNDTUNGMU1xTjR0dzdERmpTZ1pVK0NaVWtlWkRYSk5wUGtFaUpuYmh2c0ZRRUYreEdhUlBLTXczeVBCbEFiSEZWaUt1Y2NZa1JveGZZOVU1NUNUeEdKZXBzQmExR0IyTU9aRUZCUUY5aTJlUEp0Z0UvdEYxQzluYlNBMXFWWGdmMjVIUy9SNG9NeHorV1NpRzRoS3cydHhaTVAxU2NWNjNhR2tNbURwZllMcVBhaDF1U1YyNmtId2F5QVMwY0Q4WDBQak81ME9HQ2JOMEtHUTJ2eEdsQ2EwcG9BZEJZZDJORUF5cFlNd1prM2dOVmNmVXpWR2dYbGhKY05Bcy9taDlqaU5hQWs3WC9GZktmUVJSME5vSHpzTXFQRTdqeVlkdHRRODJSZ1RReFAyWWEzZTh1RTVFWDFiUmhpaTllQTBvbWpVeGs4ZVFCejZ4ZlFBa0hBVDFjbXZVVkdvSmRzOFdqa2x3UlZzRUhjNklRYXdKVjNYMUlOUG8rTGtqa2NManRwNnFoTi9RSmFJZ2oyRE5mbGRtNHZUMlN0SngwVnR5ZEFGdWFCRGQ0ZnlPNGFyc04zMFlEUzdYZENabWp5L1FKYUpLUkExU21WZkh3c0VoU3pKWjEwTFB0dVZkajhobGpSTEo5aHlXaEFLY0poNHd3Z01EMEY4dlVMYUlpQTJrVys2RnV3blgrRllFL1k5MHpJM1Q2UWw0Z1FiSDZvTFY3N1VEamJnWFRGVG5LY1hGV2ZnT3J3RXU4TXBjZzdUT0phT3NlRHNYbnBjdlZnMkg1b0RFczdwcGVIMitJTm9BR0s2dVRQVXJaUFFFdkVzOHdRaGQ2aXpiVjZsNmJJa2RzNm5RRUEvUnJTZUlnVnJxL0ZaMzcyblhhcDdNdW5TOXJrOVhPd0UweVFJMlh0RDFDdG9IY3lTN2hsdXpZdk1oV0VQWEhmQTFaVEZvVFc1bjhkdHZIR0h2R1JGY3pSSW9rWisrRVEyeHZMQUZwQVdqYlBhWDIwM2hlZzUzUEkwYjFHQjh5cTNzQ21RR1JKRmcraHF0eGFBYm14K1FNbDk3QkpQSSswcm9UelNFNHkwTFJqR2tBcEtHRkhOcW1WNlRDQVhuc2RwamQrN1RrU29XbDFIdmFhN2lVSE83Z0ZhVTlVY1JhQ1k5ZWRLbk5tWHExUEZMblBxM0JkMHA0bUNkSTdrb1l6Z0ZKb3oxdVppcmExd3dEcWpkdmNjaU9DQjloMkpac3JVWWVFTlo2Q0RORWZlMVFNOTZ1Mit4Qm1ES0N3T0VHNm9BV010QzczQytnMWlTQ0VtNGE3QjRLKy9jbjdIaFZmcWt6SW11dzdQTFlETERDZ0pRUjBqd1NaTXh1N3ZnQTllYzhidkZtQkF5eDdGVlF3Ym5HM3RRVnFsRHhBSllvY0N1bWRDU1IySEdnbEEwcHZaN3hNb2l5YWlSd0swSGFUQVNlOTJkcFdJb1Jjdk9aUnRBSmFJWEl0cFVjNlJBVUdsS0ljdmEwcG1NZGpyejZnWmp0cExmN3h2MG92NGNJT3hrdnY1L2U0T0pSWEJoUWZsQnNsS2hxTjZRclFaei9PcmpGUDZ0TnVrbE5KR3FvQmNnRnEwVnZYUS9tdUEvSFY5TWtPb3QzQTE3dmVBbHBEUEtvNGZHZ0MxcTRBelZ2WDJCbFFlQkRjT3JVTnVnY3VDcW9iMjlDVUl3NW9BU2UzQWxNWjQxT01yZ0FOTFU2OUEyb3Mza1ZCa1JkYTVWZ1FleWRHU2tOcHdjVlR5UW5laUhRREtEdzg0K24yRGlpNEFVeGJ6QUhldUdEL2dWVWpycUVFSDFvZlB2Q2sxQTJnOCs1b3NqT2dTVDQwUzNnNmk0ZEFxYXlIcHQvUTdvVzVjcVEwVkw4c3R3Mm45L3pTVVRlQWpybVhFanNEQ2xpWSs4VG82S2ZYNGwwZHJKQTBvdzVvQmZWbERkNWo1RGl2RzBDWDNBbHl6NEFhaTY5YWhQMEhvd21CL1docEtMMlFkUldPYjgrYUdYWUQ2TEo3ZDZrem9BazdwU3plUWJudkFSb0xMbVJhbjRzTUJORERuWWVDL1BTUzVqVjQ0QWxtVDZrYlFFdnV3VTluUUdFZnpudzk5dFllb0haQ25IRUg2QUQyRENsZkJnSG9JYzlEVWVRY0treTViaGVKYmdCdHVBZTZuUUdGMjdYT3VPaXJlVVd4Nm1wMzNBb0hsVEQ4bG11alhFZEFQM2VtK1JGeHp6SnZPdFA4d0FYQjRJR0w0VTJQVWpuejVmMi9RT2FCZTVzZjNyUUVjOC9lc3Y4cFczS1pFcUtTbkRxZGh5S0RMSGI3aWp2czdRSlFJR0dQYTE0QWNaTDR1ZGJUelJwSnlVZUdTTjJROXA5MGd0b0owS0s2N1lWY2M1MUhuWS9VVFI5Vmx4MmlQMWJOajV4UmQyTDd1WU1JdGpBTDZ1Q2lzNit4bkxydG92TmZ6QWFlV1lja1o5TFBIWTdLNWV4T0tkQnZOVjV4KzcwdUFBV3ZkNGw1ZGRaUU1PQXRwcVNyNXU3dUI2bWt2T2VnMDl0ZUQzNDJ2eHVycGVJNTlRZmdVT2RqZ1V4RC9TTUlubkNBUGFVdUE3ZHZOTXRBSFZXbkFib0kvdEZ4aWdQZjZiRDUxU0Q0WWt6R3BJSFM2Z1NnNXJpeHlsMjZBTFFpL21Xc002Q3d4UGhBR0lzL3dhUFI2MHNjc1dGbHl6T2xUb0JtY3ZTNFlZYjkxWVo2Ty9Jb3NwK1pWcVM4bVhBUFhsU0RVWlI2Q0IvUE5JeFFtVWo5RGVrYjdsRTZGZytUQktDZ1JKaGdISjNTQWNXOTR5a21Ud0UwRnp2ZExOSmdVaVZyNGlrK01JMnQrVGhNZTVOZjBzY1FUNWlkQVpnelRjTys1RnRUdHlPRExOcmZFbmlwVUlWbjZaN0JMNlR2SzNvc0dWUmFYMkNoOWg1K0JLQkJIZWVvT1NPSGRFQXhrdFFTQVhrS29KSHpKY2ljbnJrbytZODJlSURvQmtlRlpYVkRla3J0QVMwUkxkemdDMFJZTksvbThyNWpScEd0dzR3dXdRdlRhNmloMkFHc1pBdnA1MEtqcVlXakJYUUhBWFZLbnc1b0EraDNVU0pNS1lEV0JHZWdOdjl1ZUlLNjBrOFJtTDNpaXVEUzlmR3NxR29QYUlPY0JiaGRvb1o3VTZZTVRJRXlXWFVWeStCRjFzQVBWREVrQXpYRmR5VExjSUdoekwzYllCK010WWRMVWtOcDY3Sm4rYVFDK2dPOEFWV21Ud0UwOXU0WHd1ZjlNOTM5V0pZS1VuRHhCZy9SSHRDUW9nWCtYNzJLdlRQNnlTbHN3ZWkrQTlCd0IzTmxqQ0N3WWk3L0lXSmQxM2pEY3JYQ1F4MzZtbmMyaThQSVIybHBnRDZKNU96MVV6WFVmL2ZMV0R5L014L01QVVBNK0VFMlRxZENTdVJOckMyZ29IRlZwSHhjYTN6T3VoZEZtd013aDAxaTFIZ1BiQmhBRzJIOTFSVlVDL00rUzVsRjc0Q2JxbnI4eWZ3Q3RPS250aE1vbVZnbE9nUDZoVjhSQkM2MFNkSFFLVVZXYWNhQ0tXSjY5T2VZdnZYNjM0VzZMQzJPRmhBcld2Q3cvYkFCZnJIZ1hhNkJjckNGL1kydEFrV3Ntb0tHcWlhZDh4eUFPc2syVG1UZ1N0Y3hNNTJUTG9lYWV2cFpYTld6Z0RkaGJ0WWRONVF5VTNvUWhOYk5tRW40b2dOM0pTY1UrNkxEcVNReFlGMFExVFhiMzh1UXB6TmtEVkl1MjZmdUVjcWJneVI0TncvK1pJakhyZjZCVHF4QnBWd1ppR2JaODg4RmRMMlpuenlpRHJZTmg4TmR0QUdSbk1iOWd5UUdEQmhESkhUZ0tISlN3ckZOVE1uTksxZ1hUMkJYWlZmWFlGci9pZ054Q24zN3EzdVVjVUEzcU5YcUJlKy9ZSlVDWTRiZk5lYXFyeFhQUDljTTYzZXYrMVM5bGxvQmRadVRnaWQrQjBCSjdib0JGTlJFeUZ2MytOdUNDekV3cnRxVU02bzNUOTZLbnppQ0JGOXdpZ05xTmlWM1VvOUlzZWxDOVM0dDVsWEpDdjkzVkl3VVJPcmdueS85OFplUCtUUzlsNWFhSjBtODA2dWgwZERnbVhjYU5nVlAvQTZBa2k1TUt2MVJKMlFIM0ZZU1pmRk0rR21Mb1plNTVIcENiTzRLNmJrYmlJOStwOGNkTUVEY1VnMkNaYzg0a0ZmRWxraU1jN3pJVTJsa2ZrcHFwUmRacDd3WUtyM250KzlGU0xlQUVCd24zeGdONVk1L3pnb2tJbnltRXRORFlYVFNPQzk0M1lsYzhLeXltejduSTBYM0RMejFtcUV2a1pyclg4RUMzTW02SzBMTWRjcVZSaWMzNDhWTnFYTFgzQjRzbGRZUXpPc0h6eEExN1pxYU9ublRyTGVtUXhOUWJBcW1ISWFLcWxISWdpTDBJcWIvU0xsenp4K1pGM3NMWk91d3RHNXBlaGh5QlhJYk1nekZsaVV2REFVSHNJZTFJNWU4VHdxa1NUL1h3NW9FVGxPcjVCTFpMaGowQ2MwZUZ2bDF5RlhpN25qY054YTVXMHlUYTVqYWQ2eHI2MEtxeFI0OExzUi9lOFJ5U1FOTFN6dFdMT3VOMzdMUVVEaDJ4bjhVbEljR2NHcDZDbXN4ZldsYlgwZmlkN0dYNktRZ3poalNaZ2Y3V0syUzQvcjBMbUlmMnRCSWlWM3Y1QlZrbHZXUENTbzJLZ2p5VzJtRERWRjdSaDRVcE1sVjVJY1RhWVRRUHNHTFRrM0greVdqY1F2bXYwdmM2eTJaUEIzSE5Qd0lidExpKzVBNXh1dGkwR0VnNlFHa2pPL2xPa3UvYUw0Q09XK09sYWVNdThqcVozTGlnekJQTjh2SUt2UlhJVDcxQzJaRHZkWHFQTnp3dEU3NDgrZ2syRXd2VWVpOFdkVTNtaGVJWnlaSE82WkZheEhuRE5KUDZhL0R3ZUt2WFFSTFVOUm5abk9OeTV0Y05STFgyZTRYbXAzWWxEdlBMMHZIUk45VUh6UmtEeW40VE90Q2FQK3JKNVBmMzRZZDFJMVlEUW5pcWpKbCtHZUdGcW56VVhPZGEwYmtXcGNuZUIxbEZsOGE3VWluRzJkejZ1NFg4c3A5QUxlbzN2SzhhbFp0Vi9DbW43Nm8xUHQwaGY4NUU2ejdPaHlQNU5YQnVtNGZuZDhKWG43VFJCNnozNzlKbzlUdDg0K2NhZDc5cUtQTjNKamJ2MC9idjY1ODRQbnc1RDJmWllMblBzazV2bjd2bHVhdHZ4OHRlMGZSdlM4QjgxeVNyZ1gzSUNDcCtiaU9FZGpZNzA0TElqN1E1STdIMTJRRUZycmJMQzEyNnhxU1Iza3QxUloxNkoweTVacDRWSmhDK2xwdm51R0RvRTVBVEhjZnIzWmk4OXBvcTNuSEVzbHpydkFUbWVUbTQxcUp3SFQ2SGoxam42ckxqc2Y1TmdnOFdXN1RZS3N6TDlycy93RUVMK3JveXZib3ZRQUFBQUJKUlU1RXJrSmdnZz09Igp9Cg=="/>
    </extobj>
    <extobj name="334E55B0-647D-440b-865C-3EC943EB4CBC-5">
      <extobjdata type="334E55B0-647D-440b-865C-3EC943EB4CBC" data="ewoJIkltZ1NldHRpbmdKc29uIiA6ICJ7XCJkcGlcIjpcIjYwMFwiLFwiZm9ybWF0XCI6XCJQTkdcIixcInRyYW5zcGFyZW50XCI6dHJ1ZSxcImF1dG9cIjpmYWxzZX0iLAoJIkxhdGV4IiA6ICJYRnNnWEcxaGRHaGlabnRjYUdGMGUxRjlmVjk3WEhScGJHUmxlM2w5UFdsOGVWNTdLbjA5YW4wOVhHMWhkR2hpWm50Y2FHRjBlMUY5ZlY5N1hIUnBiR1JsZTNsOVBXa3NlVjU3S24wOWFuMHZYRzFoZEdoaVpudGNhR0YwZTFGOWZWOTdlVjU3S24wOWFuMGdYRjA9IiwKCSJMYXRleEltZ0Jhc2U2NCIgOiAiaVZCT1J3MEtHZ29BQUFBTlNVaEVVZ0FBQkRzQUFBQnNCQU1BQUFDV1dhUk5BQUFBTUZCTVZFWC8vLzhBQUFBQUFBQUFBQUFBQUFBQUFBQUFBQUFBQUFBQUFBQUFBQUFBQUFBQUFBQUFBQUFBQUFBQUFBQUFBQUF2M2FCN0FBQUFEM1JTVGxNQUVMdG1JdDJaVk0ySjd6SkVkcXN1eENCdUFBQUFDWEJJV1hNQUFBN0VBQUFPeEFHVkt3NGJBQUFXNkVsRVFWUjRBZTA5VzR3c3gxWFZ1N04zSDNkZldEZ2dQN0pyQjRmSUlwcVZVQWc0Z2gwaUdSd0xNc3VOSXlSak1oc0hVSlNmV1FKVzRBTjIrUWpnaSt4WnBJQUVDTVlZSWo5aVovYUh5QjhSTzdJVWtDeHlkMEVoV0VGaTFna2Z4a0xNOVEwYjFtTjdpM1BxMWZYbzd1bXVudTJkR1c5L1RGZWRPblhxbkRQblZKMDZYVDFEaUhFRjd6R3E0MXk1YVcwOHBDdFNqbnZwNW5nb3JhOFVwZHIzK3VLTUFrS1Jja3hUZXJJOENrckp6K00ycGIrWG44cjVVeWhTamlhbDlFdm5MM0lCSE15Q3BMMjlBZ1k2NHlHS2xHTUNkRWJwMWhsTE5CVGt5eWpwL3cwRks3bVlLRkNPVWcxMVJ0L0l4ZTlvZEw2WFNVcDNSNFBiZUM2TGxPTWxyak82R3MvT21MVE10N2lvTjBaY25pTGxXQUNWbmQ1V28vUzRNdUphNjh0K0IwUjk1V3Z3OFVCZjFLRkdLRktPTGdSclcrUVNLTzI1b2RaSmZ1WVdRY2FuQ0ttRHdPMzgxTTZQUXBGeS9DRG83QlVROWUvZ3ZuWitJaGN3Y3RDQWFYS1prTXMxU3I5YndIaG5OVVNoY3NCeXpHZU41cmhIcDNOeTFzQmQ0UWhIcDRYS1VhY2lqVmhxMERmUHl1Q0hnaTZzbjV1Y2tmc28zUnNLbHJ5WUtGU09xZU8yWUhKaHpCY1hVbnRJZmgyZFVWNWNDcFdqRkU2elB5KzFONmIzanlpNVNvZXFPSUtGY1pGakJGVi93ZktGQmk0MGNLR0JzZEZBY0xVOU5ySmNDREp3RGN6U25ZSFR2Q0E0TmhxWWsvdnhzWkhvUXBBQmF1Q0F0Z2RJTFRPcDI3NTVWNHMrZStWVEk1d3BTaWx6OFBXSEg2UzlMNzczUXlueGh3T3QzclA1S0ZDTytWK0ZGRE8vSHF2WWZJeFgvUjlxVXRLVGI0eVFaTTVKbkFMbCtCbDQ1cUt1azYwUjBscFdWa3VmVVhKQzRRK3lkajgzL0duNnY4YllSY3J4VWFheUwvL2xiL3hwR1V1OWtjNG1HbHEwSzZVdUUvQy8vdTBuSG1ZeVAyOGpER3Q5Z203b3JCVXB4N3VZeXI3QWhyK0c1ZU54blQrQ09vcjNUQVZGbldlVzhvdE02dUgvV0tHNnp4WXBCenVVMWxzVEttSXp5ZW53Njh1TFEzWmk4bTlFVis2QlIxNkVDdS9Vb2N2YW1FWEswVVNQdWtNTmZvRFZFVDlucDRReEMzakVnOTVRZXA3SDZvZ2NubXpvSjJPTGxHTVJsYVFkVU9kSDF0dW1Zc2VqeHBhVDNWQVdkdFQ3cmJBK3ZLV1M4ZDVGa1hLVTBUdzBuWkZiRURBU1NzdjRkYkkzZVRSSElFRUxSVzFuSkhNZTZMUDBlamhza1hMZzZXTnF4Qm9scHJTOWtKMXhLZFZSMUNOZG12c1JNZ3FuNDR5VWVwRnlkRkJERzdyT3lEcUMvdG9BalVNRjM5V2d4NFlra3dqcUxSdXdvYXpvS2ZVaTViaU1DckxPWExMSjYyUW8xWlNIcVgyVTFKb3F5Z2pieVVPMW1MNWRMYVcranp3WEpNY2NqbVg5bWtFSlljWSt1eGdkblBFb2JNM2NOQWVwb3FSdm03QmhyT2w3aHlMbGFLSit6SHd0SVYwRXZqNk1hc3JCRTlzTjBvcEpnVzNiakpTQzJUNGtOVDJsWHFRY2ZLSll0YlN3aitaaGhLc1d3aWhXMlVTaFp3OVFDTDYySGcyN1BCUGFBbGlrSE54N3RpejFUS0Y1Mkk1bTRZeGNsVTJKenE4MjFGQlNlL1ljT3RsV3RMZExpcFJqQmJWRGJYV3cySGpNVGljRlROTHJ0cWdkQkZ1eGw0MXovblV0cFY2b0hFM1VqajNqRXBadEhyUGdneS9acS9aWGZZQUtHUHJnb3haK1JZWEtVVVBsNklsRXJqNkVqdlFMeXJZVkVNSVh6RjI3WVltSnVtYURoNnQrV1V1cEZ5a0hqMHlkQlprMFVHbWh4UTZYc3Z5NHFUSTdzS01zTXNQQXEzNDBpK28xUzU5UVF4VXBCNStwM01pc3pwU21XQnFIUXBPSlZMRkZZYzhVOUFjYU5zSXcxUFdVZXBGeXNQeG9oSExXbVM3Ync2Q2FRZkZRWmlJNTFGaGFmZGdmUUI1b2FlMGk1VmhpT3R0d2xMYk40TTVDN2VDTkVJQkpaRDV4UWU3aHgxemhjcU92b1pLc3EvRmRwQnhWTnRpT280dDlCbDkxNEtNTDRGR1creUNKNThXR1BNelN6TGRRT1E2WUdSdzUzem8zRzNkV2NSQkhCc0QzNm00bW1LdGI4ODRobEdoU3k5c1ZLa2VIbWNlbW94Sys2RngzNEtNTDRKbStpUHdYMDRDVEdCd3FRZldVZXFGeU5KbHkzQmlEbThjNFBaVGplN1NJR0lPYngvSlEyWVBGako1U0wxU09lcUo1dUJ0ZWkrOXpyZ1pmL2FlNHEyS3p4amV3c2ViaDROdjl6N091cGRUWlQ0dEdodExjekFjclI1Y1JQWFJrNTdPSGRlVEV3VHB2QURzVXk5VmlmenBIT1BpelJ3ZE1DTys1ZDk2eUpJMWYwMEttUXVVb242VjVuUG1FZldBYlJWaDN0aUk4d3pPUzVuRlpUOHNVS2dlZlBYWWQweDNFN0RHdm5YOXpCaGdJWUxFVjJvTlZlc2dlZ0h0ZDdPSXl6TFBISlMybFRncVZJOWs4OHNVZXMxcXF6LzZ5aXEvM1VXdEZjYlJRKzBRYkszK21JT2RkMEZQcS9jeWpNbEJtNjh6cE5oMmFmUGJJdDNPNVJOc08zZk1EOE5BMGRtT3JGa0w4TGVyak5VTGU3V2JRSE9aZkNGKzRjOXI4QVI5NHh1cXJwOVJGYU5wZkRvdEc5aXF5MFVrMGorc2gwWDg5L20rc3pPNkdvSDZsNFRLUHRQbUNtMUVqdmUvOG1IWjZMMDVReUtnZHhiWDV3NEhSdHRsYlQ2bVR0SEtZSkxMWEdCdmJ6RHlPbk40ckRMNmg0UGlML0I4akpPanVLRkJzUWZyVVFNMWo4c0VNaGhuRkduKzJvbTBCQkJJL2ZLV3lwa0h0WTE5OUdZVlBNWG5BaExRYU5WUStHTHc2c0daUUNJeVQ5Q25sTUNqNFZCZ2IrNmlKQ0NHckpqeW9ZZjNMUDFwUG9UVGxVd00xajQ0ZXZmdUlHL2RzaFNmVjFVWm5EdmMyZncvQ0h2VWZCRFlSNWhjWjAyVXgwMStnd0xwZU1RaE5Hc2YyVXNwaFVPQVZEelo0akxIakVEdEFjd2hmdkwzNStFTmZieURFeFhTNktwOGFxSG0wY3A5ZFEvWWo1Z1QrREVQdGFLYTNVS0RiWDJWTHFTT2JDWmhQZVVhMTZzNVpKaUdqZGtrN0djWWFaa3ozVFNlSFFaSlhQTmpnSjlPZWNJaXRNeWFZcXJDdGRRaEgvcnZwM20xUVBqVlE4OGgvbXJ5R0lybDdiWDdld3owdjU2Z2tBdkN6bFFpZ0MxcFJ4dWUyUlVEK2Nka0VWczA1eWxzT0R6WjRQSC9kNUFkcVRkUmxlRUQzYzRnUS9NZmpiYnozdVpSUDlUR1AxOXA5Q0JuTjlkeC9rVmxuSWhsRXNjS2ZZZVRib3psRVEwQ3dSOGdTL1BGRDBBNWhHVXNkODNtaGx4eWViUENwMVUyZWwxR1hLUUtOS0VtbFR5V2JSeW5ONmg2U24vLzFzT3hYT21EbUFkK1dlZkVzNUk0SkhGeHQ2V1NQVE1IYzFJbkkxNlljUlUrcFF4Y3ZPWHpaYUtIU1hOWmp3Q2tGNG1qSjVoR0VrVTBtcXQ3STdHVmk5OFhoR0xEM01GYkhLdjNlOHNTYjVHc3B3eFNyTjFhTmxEclVZeGlPQVF1Q3ZtelUwVHhVM0M2SWlWY0xjODY0Q2VaeEt3eUVLK3B0Y3NBQzdud2RYYlZIMmtjRmhNdW8zWnkzUGwrbVQxMTYvY08wOThlK2xJeVVPaER4a3NPWERhNGRtM1dlZXpteXdkbnFDZVpCLzRpUTJoYWtlQTZ6a2N5RHpYZUUxMjBTSGJTT1RGc0xtMEp5UFhpWlB2NDJQVzBuWXlXMHpsblRySjhjbm16d3BYZkxZbysvL0xGblFUTlc0ODBEY2cyZkpPVzkrVnJlOXpRem5QY2dwSXlHNEd4UkdnaDFnNitNc2lhaGY2UkZmemlwdlUvYnR2M295bE1PTHphNExhNWFMRlpSWjU2UnFTSVZieDdrUmZqUDNQcjNsK2t6eXdyYnA1RGx2QWNoK3lpVXZZN3lyTmlPeitocCsxeWo5TEVjY2hvcGRSelRVdzQvTnJxb05CNWxUTDdXZTVUUEdIVUU1bnRlaTR0a08xYUR0emRPdWgyYUp2Y1VTd0lhRHBETjZNczJBOERtejJ6NUYvVlRyYWYvZ2xIbUszbUZsZUhqeGRham9sajZUUW1MdWIvNDdHTnV5L3pkSjdzQ0tqWndsejlELytlN3JSdGJMbTRVNVBhclQzL1NoSnNwZFd6emtzT1hEVFpSc0FlQTdOZHZUMUY5L0RtRWxOTmtOMzB0eVR4STZjOXBXcFhGajVqbHZBY2hmS0xZUkhJdm9VM2h2enFURlN5cHROVk45QS9wbHhCTWlET25jN0Q2Uk5RSFZFMFVndkpKbzdmSEt0Tjh4WnFzMFljV1g0ZWZuV2FqMmZoMmZZRSsyVENUWU1STXFXTUhIem04MmVDUGVGQ2tkZFFVMHc1ektmV1Vpcmd1WVlzVjFqV2ZDczBqZ2dEOFl2WEpQNGZkRWt2Qnk4LytQbHB0M21zYjVjTXdnMmRLMmZmSTVza05RVG1vM1VFYVF1NVdjdGdjMUk1SXcxbCtiNzZ4UENOK3htK09wd3VxY0p0NWs3eVFibU5iZmc3U2RHOFpjbG9wZFd6emtNT2ZqUzRxYlFmMzE3MS9EK0JoRkZnS203UlZ1T2E2aE1HL1VkRjlTcGxIQklHdnRFNjc5NlNOMkRxOTkrVis0b0pjc2xrWnY5SjkrdnplclYyMEZKNFdST2ZBYXdKbTBUcjNYbkRSTFE2TS9weUFHY2ZONUpZM1lVbmxmNDViNVZId0xUQWRZMXJzSGplMzVCS2VnZk1qSlN2eFgzWDU4SkREbncyMmR3Rzl6S0NOZ0dYOHJmMWpzSzVMdUlJSmlPRlR5anhjQWgrZ3grM3U5OVVwVzhwaXFZbUdpVjRia3Z6dGZtZ3Ayc3ZvQ1p1RXUvMDg3VldzWC9oZGgybWt5M2RUc0xWZkptU2hoVDJzNnlrY0NWSEwxcGFUVE1MTXN5am1pWTRJNklES0VwcEdCWHZCOVMyTEdsWjdXN3l0dThvVzlncXY4YyttbVZKbndNeHlFT0xQUmdNNTNJVlZHRWpBSzZmSGhKMklDWGVBcmt2bzdCdGx3NmVVZVRnRXdEVVBTV1B2Y29OL0ZRWUp0OUs0ZzVDcWZ0elNSVWtKWWZ2MU55QzBZcUg0TnQwSWFpaTcrSElnRlZNQjA2RkhTRzJDL1FBcWYyS0pPTnJGb2w1RWJkbnNUMEUwUHlPU0tHV3h5QUN0RmYxc1YwMmpwSXFyZ0FWVDJURjhBNkNiTnF1SkR5dWx6cUNaNVdDOVBObGcwOGZiNUlDdnBGMzZLOHhsbE01Y2wwanBVOUk4WEFKQkN3SzEyaGFaeENmQmVNVlRCSGZFcjJNbDl6NktqY1BjN25DZXpaUG81L2ZqRjZRY1lSSkdncWljOGJURUpvSEp6My9jdlg0RVNDRXFmSkZyaktyNldGOUZUdmt5d3FZcDNsTFZ6ZVBIWFlJZnY5Sm1pTGZnZWc2eFlJWFYrSWVkVXVmUXJIS3dYcjVzZEZGSnIreHo4OWluUGF6K2ttTFJkWW1VUGlYTnd5VkFBcUNPWDBOSmpCSlBFWmE3WHdDa3FoV3dLZTZ5RmRpcWZYb3JOdzlJK2FBakhPOUpHaGdqUU5SYXdmcCtjclNEcVBDc2w2RWlPci9BNGlIQWh5bUUvZUtoc3AxTGtDTk9jeldQQUF1MkJUcXVuVkxuYlY1eStMSUJCZ3ZyWDVNTHkrWVNQY3ZzdWtSS241TG00UkpBR1FOOVpvNmxDSGd0L1BxMkJ6TjdBQjI0bmhIRW1BL3l0WVJwZmVVSlhCdjR6cVdUUENDaXp0azV0Z0JQa3pUNG9nS3hTd1ZxbWE1V0JkQ256SFNrblZJWEJBY2xSeFIvRGh2dlJxV0ovM0Q1TFN6aFVXMTV4YmlFYk5idnBrOUo4NGdtVU5MTlF5ZGlsV2ZaODVCNnhFL1VXSWlwcWdHYktlbHhCYkNuR3lncW5LQ1YxNzJIT0UyOXphcmw1R0FIVVEvQ1pZbFRLUDB5VzNHZ0NXTVh0SlZzMXdjUmZTWE13bUIxTzlyS0JpVUhEbUZmTGhzdm9LSW8vYzdudnNrOHFxZFpSeGFYTUgxS21FY2NnVS92Mlh4RjF1ZllYRjNqNjBFa1JpWWdoTU40blg3d2R4NW1CZm5QVUpLSW5EVmEycXdpMjZ4N044cGs1YXd4cDAvQVZzZkU2cmE1akpiNWt1OTBHYUFjRG0wRW1Hemc0ZHZ3MnVVOVNtMjRaM0VKMDZlRWVXUWh3TWMxUGllM29Bb0JvK0RKYVBPcDRKbkk4Skw1MHArVHBJUWRscHl3VXlLb08vQjBwQ3FxSU5lR2FuTHNvdkNkZ2psUHVpbDEyV0ZnY2tpQzV0MWtnMHkvRnVwTWV1cVNWRjRXbHdoOVNpNHVNRzRXQWlhYnZBYlJVVHNLN2dYNzNWWW9xdlJOYVgzU0xHU0VtakFBb0VUd0pNMUNSS2dKL1dPYXpIblNUYW1IM1FZa1IwaFFMNWxzUU1zUC9OWG5XN1IzNVZNZGRmeGhtKzN3b1NtRFMyZytwWmxIQmdJNmo2cHNoZk1LN2xjSWZ2dlZCeW45NG50L0VzemtpSkdZcHF1Y0ZPeEdsckcwMkQ5MG1JbEVhWXBzV0RjNWR1R2pSWHpLamJWb2lraXBoNTBHSTBkSVR5dFpiR2d0UzZDMFRWYXZTZlBJNEJLYVQybm1rWUdBeGtsWWxPWVZRZ1pTQWtsNVNtSkttc2VVMkkya0NCMnFaZ3dwR0tvSlNpbGlsMGdSWUo3YzB4b2lVdXBhcXl6bWtrTVNNZTRXRzFvYjdteVAyN0RlZjB0RlZ4bGNRdk1welR3eUVOQTRDWXN5MXhSQ0JsSXFnNmdQQWFYYjFaY3BOeTdTbmhPR2FVWnRmV0Z4T3NRK2NwRks2Qi9kQkJrTnZTRXFwYTYzODNJdU9WeHlBTEhZMEhEQS95RUxjdWY3WUlXV3NVY0dsOUI4U2pPUERBUTBUc0xpTm4wenJBeXV0STZpUG5ublZmZ1VrYThjYUowUE9IMVhSSTRUczZad3RlU013NnY4VTNvZEtGR2ZCRFNVejBaUUZGbFR4TEtTS1MwOTRhcFJNWXQ5NVREUnNaYU5EYTAvR0w2OElEV0lWeGFYMEh3cU5JOHNCUGlRMW1jWTcxb04rYXBWS2FoNjd0SVVtMVVSdUNka2MrRlo3eFloajFSTURpQjJZWUQ0WUtrV2pobVdWaFVWT1gxeHdIdzZ0K2dyaHlLdkNwbllVTDJ3QU5PR3VGaktnVDBHWUs0Z1hTS2xUNFhtMGRlbmtpaHlsbGJ4TnVoclRncXFVcHhkOFNCTlRIZVJ6NEo0cW9RSHI3V0t5ZE9pU0xyS0dNWnN4VnJrRTlzMWhTZW1MVkcvRkQ3WFV4Z1JoYjV5dUgweXNXRjByeXVsYlhDNDdSSXBmU28wRDV1QU1SeFdFaWhpczV4OXNEeklDM3hjWFBMc1U1ZXZHUEdCdXhwK0JhUGF5N3pmOUs4eDk0RzJSUkhhZWdkTDVqeTVKQmM5Tld4a0lZOGNrUVRoV01QMTZBWk1Gc3RybDZQWUxwSFNwMEx6c0FrNEl5ZFFSRnc1YlRuOWNnTDRZU0NVVmtaWmRiN1RoVHlOL01MamhtQlJ5aUkvK3ROVm1jNUxJcHp2cEZzVlhPSm1SQk9UVXJlNzVaSERwc1hySmhzR1RqaFZWVGc4ZzB2b1BxV2JCOThpKy9wVWZCeHRNSjY5b3RaUnNZeVNEcDg5OXMzOVF4VGhKaVkyOENrQ2V6cmJ3enRjQzN6MmdJZkJzZDdIRVdNK3JYa3lMcVZ1OTg0aGgwMksxUzAyREJ4WUN2aDFLc0FaWEVMM3FkQThNaEF3T0pFVks1eVg0UHozcGhUMVNORGFaOW1zb0NiV2lJUVJPcGhiTHE4aEJzdzFHS2JpQlNjeThRWUhxbGJ4bnZreTU4a2diV1kraHh5UkxKcHNtQ2l3OFBKTHVsUUdsOUI4Q2s0dXRBWGhEQVJNVmtUTkRPY2pVZnlBSzFMVWl1Zy93NVlKK0hiNWM5c0VxdnRnQUFzOEp3K1J0OGkrNHZQOE5xU01haUw5a2RBL3VzbWNKeGRFQ2pZYVY0UG1rRU9qRWhaTk5rSTRLM1ZBWEx3T0JUeURTMmcrcFpsSEJnSVdLN3hxaHZPUktINUE5SHU4bERFRUxUaS9QdGxxOUE4ZEptQ2VxZU5KSmJocVZENm1nc09yOENMRVBTZjlZeGZlMC80MDU4a1paWFUybmxYUElZZEZpVmROTml3VS9ncWxOcittZHduTnB6VHp5T3RUQ1hHMHhYcldhb05aaDdZUzNFZFB2dDE2THNXQVFlMmtmTExNeC92d3MzK3lJVVl1TmVqamQvZXU5WTlkb2prMTU4bDBLWFdrNUM5SEpCOG1HeFlLem8xd0hTbHdlcGZRZlNwY1hQTDZWRUljclhqMEs3QlQxMVFHV1VqajJ0WGVlNkl6b3RZSUMzYy9LUUlPYUpqYWthM3pyN2FlWEV2MFBva1pkVGZueWFhTWVLTlFEVmdPT1F3Nm9tS3lZV1BjaE5ieGZBaE43eEs2VDJubWtaNUFPR2hZU29xalF5eXZVbEFHU1h0eUZaVWtZS080SnN2cDduT3JCdDVCMnBqUzZBVVY4MEZ2dXBRNjBoaVVISUlma3cwQkRHOWZ1WHI4L3JBR1IreFR1NFRtVTVwNVpDQ2dEeXZLU1hGMEJIb20wT1ZQdDY3WTFtRWZCMDVCc0xwcklOVTk5N1h3Ky8rYklhR1VLWFhXWVVCeWlNRU5Oa0tHRWt0WlhVSTNEMFk0S3dISlRZckRGeEkxNS8wUi9qUEgxbm5QRkVUWDJ3eHBHdDdDaEF2MmZxYTVzTVlVSDdBSGFvZG9pK2xTNm1FSFZmS1dnMU13MlZCVWt3dFpYY0l4ajZ3RUpEdjhuUk5aTzhNN0xDcnNhKzB6dDBad1VPYXdBNTUrOWJIblJ6QUE0aTlmU2ZwTGF1OG9JU252L25LUUNEYjZET3JyRXNvOGZBbEl2c3hqc1JKNkJuYzQ2cklKWkxNN3ovd2JuSnN5UDE3a3dUQ011WVp2MTd5bGlYVVFmVXBkdzRncGVzdUJvanRzeEF3aXdiNHVvY3pEbHdCOFViVWo0RUo3SDFIeWREWjNlSnpRQnNvcHpnSlo0OCt3dHpMeFlUZCt2UkJLZzQ2elhaQk1PTVFFeXFiV2JWdWUxdE5ncVlyZWN1Qi9nanRzOUJuUzF5V1VlZmdTSUdRYmR3RHdBS1BkaDhVQk5VK3h0YUhVNTdjYklnYXJnMDd4cXJIRjZmNHd6Y2JCS1Q2WEtFd1ZzMXF1Q2ZyTS9sQ0tqbEVvM25LUUtEYWlSdEJndmk2aHpNT1hBR1o3SUo4NUpRNkVhaXlkVWZIU2NRVW92MlRNOEdtR1dwQnVYbjhBME9GbmROcHBlaGs0TXlqcHVwYWZNMW96Vm56bHdKY0VNN1BoNnhMS1BId0o0UCs4d1hPZjVvQ1UxbC9IUWUwL0Nma296Znd2TFFjYmd2Yk5weFZTNmxLMmZlay9uSTR4Q3orYzhTNGUyT3BndjdLdkhQamVjR1kyZkYxQ21ZY3ZBWnc5RHVHd2gvUk5QMTFsNlhVZi9jVGQ5RVk3U3hmRS9aZGwwYVBVT1A1Mmk0ckRxTm1vbE9tZDlFWWxXNTlZYkU4NWdGNTJObnhkUXBtSEx3R1lPSHFWb082WlE0alZYVkxEdGNieCt5dEpDSDNhNWwrbFY3N1JCeWU2ZWZxdTNxT1Y2Q1lQcUxjYzJkbndkUWxsSHI0RU1BOXdvMHg5QXpRUHJWNTA4ZENBcDBzbzg0Q1V1cTlQZmJiMjlCYzhPTDdvTXZ3YUdLNS9vaHgrZmIzRE9EejcvN0Y5aHlsMHpNVDk2VEdUNXgwbnp2OERwenQ3V3lBbEpWUUFBQUFBU1VWT1JLNUNZSUk9Igp9Cg=="/>
    </extobj>
  </extobjs>
</s:customData>
</file>

<file path=customXml/itemProps3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1140</Words>
  <Application>WPS 演示</Application>
  <PresentationFormat>宽屏</PresentationFormat>
  <Paragraphs>251</Paragraphs>
  <Slides>25</Slides>
  <Notes>25</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25</vt:i4>
      </vt:variant>
    </vt:vector>
  </HeadingPairs>
  <TitlesOfParts>
    <vt:vector size="57" baseType="lpstr">
      <vt:lpstr>Arial</vt:lpstr>
      <vt:lpstr>宋体</vt:lpstr>
      <vt:lpstr>Wingdings</vt:lpstr>
      <vt:lpstr>Palatino Linotype</vt:lpstr>
      <vt:lpstr>苹方-简</vt:lpstr>
      <vt:lpstr>汉仪书宋二KW</vt:lpstr>
      <vt:lpstr>Garamond</vt:lpstr>
      <vt:lpstr>PMingLiU-ExtB</vt:lpstr>
      <vt:lpstr>Segoe Print</vt:lpstr>
      <vt:lpstr>新宋体</vt:lpstr>
      <vt:lpstr>方正书宋_GBK</vt:lpstr>
      <vt:lpstr>楷体_GB2312</vt:lpstr>
      <vt:lpstr>汉仪楷体简</vt:lpstr>
      <vt:lpstr>Bookman Old Style</vt:lpstr>
      <vt:lpstr>微软雅黑</vt:lpstr>
      <vt:lpstr>汉仪旗黑</vt:lpstr>
      <vt:lpstr>Times New Roman</vt:lpstr>
      <vt:lpstr>黑体</vt:lpstr>
      <vt:lpstr>汉仪中黑KW</vt:lpstr>
      <vt:lpstr>微软雅黑 Light</vt:lpstr>
      <vt:lpstr>宋体-繁</vt:lpstr>
      <vt:lpstr>宋体</vt:lpstr>
      <vt:lpstr>Arial Unicode MS</vt:lpstr>
      <vt:lpstr>Calibri</vt:lpstr>
      <vt:lpstr>Helvetica Neue</vt:lpstr>
      <vt:lpstr>PMingLiU-ExtB</vt:lpstr>
      <vt:lpstr>Wingdings</vt:lpstr>
      <vt:lpstr>微软雅黑</vt:lpstr>
      <vt:lpstr>微软雅黑 Light</vt:lpstr>
      <vt:lpstr>黑体</vt:lpstr>
      <vt:lpstr>Times New Roman Regular</vt:lpstr>
      <vt:lpstr>Edge</vt:lpstr>
      <vt:lpstr>Detecting Mislabelled Samples in Popular Graph Learning Benchmarks</vt:lpstr>
      <vt:lpstr>作者</vt:lpstr>
      <vt:lpstr>Introduction</vt:lpstr>
      <vt:lpstr>Introduction</vt:lpstr>
      <vt:lpstr>Introduction</vt:lpstr>
      <vt:lpstr>Rated Work</vt:lpstr>
      <vt:lpstr>Rated Work</vt:lpstr>
      <vt:lpstr>Rated Work</vt:lpstr>
      <vt:lpstr>Thinking</vt:lpstr>
      <vt:lpstr>Thinking</vt:lpstr>
      <vt:lpstr>Thinking</vt:lpstr>
      <vt:lpstr>Method</vt:lpstr>
      <vt:lpstr>Method</vt:lpstr>
      <vt:lpstr>Method</vt:lpstr>
      <vt:lpstr>Method</vt:lpstr>
      <vt:lpstr>Thinking</vt:lpstr>
      <vt:lpstr>Method</vt:lpstr>
      <vt:lpstr>Method</vt:lpstr>
      <vt:lpstr>Method</vt:lpstr>
      <vt:lpstr>Method</vt:lpstr>
      <vt:lpstr>EXPERIMENTS</vt:lpstr>
      <vt:lpstr>EXPERIMENTS</vt:lpstr>
      <vt:lpstr>EXPERIMENTS</vt:lpstr>
      <vt:lpstr>EXPERIMENTS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Binary Codes for Collaborative Filtering</dc:title>
  <dc:creator>Stefan</dc:creator>
  <cp:lastModifiedBy>酒与茶</cp:lastModifiedBy>
  <cp:revision>301</cp:revision>
  <dcterms:created xsi:type="dcterms:W3CDTF">2023-09-27T07:14:24Z</dcterms:created>
  <dcterms:modified xsi:type="dcterms:W3CDTF">2023-09-27T07:14:24Z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2052-6.0.0.8068</vt:lpwstr>
  </property>
  <property fmtid="{D5CDD505-2E9C-101B-9397-08002B2CF9AE}" pid="3" name="ICV">
    <vt:lpwstr>79B68965A98745B29F52DA923B4D2C43_12</vt:lpwstr>
  </property>
</Properties>
</file>