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2" r:id="rId7"/>
    <p:sldId id="266" r:id="rId8"/>
    <p:sldId id="264" r:id="rId9"/>
    <p:sldId id="265" r:id="rId10"/>
    <p:sldId id="261" r:id="rId11"/>
    <p:sldId id="267" r:id="rId12"/>
    <p:sldId id="268" r:id="rId13"/>
    <p:sldId id="269" r:id="rId14"/>
    <p:sldId id="263" r:id="rId15"/>
    <p:sldId id="270" r:id="rId16"/>
    <p:sldId id="271" r:id="rId17"/>
    <p:sldId id="273" r:id="rId18"/>
    <p:sldId id="274" r:id="rId19"/>
    <p:sldId id="275" r:id="rId20"/>
    <p:sldId id="276" r:id="rId21"/>
    <p:sldId id="279" r:id="rId22"/>
    <p:sldId id="272" r:id="rId23"/>
    <p:sldId id="278" r:id="rId24"/>
    <p:sldId id="280" r:id="rId25"/>
    <p:sldId id="282" r:id="rId26"/>
    <p:sldId id="283" r:id="rId27"/>
    <p:sldId id="295" r:id="rId28"/>
    <p:sldId id="292" r:id="rId29"/>
    <p:sldId id="285" r:id="rId30"/>
    <p:sldId id="284" r:id="rId31"/>
    <p:sldId id="288" r:id="rId32"/>
    <p:sldId id="289" r:id="rId33"/>
    <p:sldId id="290" r:id="rId34"/>
    <p:sldId id="286" r:id="rId35"/>
    <p:sldId id="287" r:id="rId36"/>
    <p:sldId id="281" r:id="rId37"/>
    <p:sldId id="291" r:id="rId38"/>
    <p:sldId id="296" r:id="rId39"/>
    <p:sldId id="297" r:id="rId40"/>
    <p:sldId id="299" r:id="rId41"/>
    <p:sldId id="300" r:id="rId42"/>
    <p:sldId id="29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A874F-1C76-4CC9-8975-775EF92F4622}" type="datetimeFigureOut">
              <a:rPr lang="zh-CN" altLang="en-US" smtClean="0"/>
              <a:t>2023/9/21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6D563-2A36-4DA2-B21A-C011204BB0FA}" type="slidenum">
              <a:rPr lang="zh-CN" altLang="en-US" smtClean="0"/>
              <a:t>‹#›</a:t>
            </a:fld>
            <a:endParaRPr lang="zh-CN" altLang="en-US"/>
          </a:p>
        </p:txBody>
      </p:sp>
    </p:spTree>
    <p:extLst>
      <p:ext uri="{BB962C8B-B14F-4D97-AF65-F5344CB8AC3E}">
        <p14:creationId xmlns:p14="http://schemas.microsoft.com/office/powerpoint/2010/main" val="425082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6D563-2A36-4DA2-B21A-C011204BB0FA}" type="slidenum">
              <a:rPr lang="zh-CN" altLang="en-US" smtClean="0"/>
              <a:t>1</a:t>
            </a:fld>
            <a:endParaRPr lang="zh-CN" altLang="en-US"/>
          </a:p>
        </p:txBody>
      </p:sp>
    </p:spTree>
    <p:extLst>
      <p:ext uri="{BB962C8B-B14F-4D97-AF65-F5344CB8AC3E}">
        <p14:creationId xmlns:p14="http://schemas.microsoft.com/office/powerpoint/2010/main" val="192831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6D563-2A36-4DA2-B21A-C011204BB0FA}" type="slidenum">
              <a:rPr lang="zh-CN" altLang="en-US" smtClean="0"/>
              <a:t>28</a:t>
            </a:fld>
            <a:endParaRPr lang="zh-CN" altLang="en-US"/>
          </a:p>
        </p:txBody>
      </p:sp>
    </p:spTree>
    <p:extLst>
      <p:ext uri="{BB962C8B-B14F-4D97-AF65-F5344CB8AC3E}">
        <p14:creationId xmlns:p14="http://schemas.microsoft.com/office/powerpoint/2010/main" val="218334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3B3BC-9EE5-11C0-9AA5-4D07C62B6A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4B7C7B-1706-E3A3-589F-B286720C5D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DFA8E8D-788E-C60B-FCDF-C5CAB03E1AAF}"/>
              </a:ext>
            </a:extLst>
          </p:cNvPr>
          <p:cNvSpPr>
            <a:spLocks noGrp="1"/>
          </p:cNvSpPr>
          <p:nvPr>
            <p:ph type="dt" sz="half" idx="10"/>
          </p:nvPr>
        </p:nvSpPr>
        <p:spPr/>
        <p:txBody>
          <a:bodyPr/>
          <a:lstStyle/>
          <a:p>
            <a:fld id="{F494C7EA-F9C5-46ED-B89B-235ACAAFE47C}"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08305E05-5592-3736-4EF3-21785DA622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60F056-E2DD-9F71-AB28-93E4A682F013}"/>
              </a:ext>
            </a:extLst>
          </p:cNvPr>
          <p:cNvSpPr>
            <a:spLocks noGrp="1"/>
          </p:cNvSpPr>
          <p:nvPr>
            <p:ph type="sldNum" sz="quarter" idx="12"/>
          </p:nvPr>
        </p:nvSpPr>
        <p:spPr/>
        <p:txBody>
          <a:body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316764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CFA28-0142-9871-3F85-1AB26EDCE01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B10AB8-A4D3-2EC5-D0D9-9F24C3BEF3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4690A8-2590-7684-BD74-8910AE01CD02}"/>
              </a:ext>
            </a:extLst>
          </p:cNvPr>
          <p:cNvSpPr>
            <a:spLocks noGrp="1"/>
          </p:cNvSpPr>
          <p:nvPr>
            <p:ph type="dt" sz="half" idx="10"/>
          </p:nvPr>
        </p:nvSpPr>
        <p:spPr/>
        <p:txBody>
          <a:bodyPr/>
          <a:lstStyle/>
          <a:p>
            <a:fld id="{F494C7EA-F9C5-46ED-B89B-235ACAAFE47C}"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8E8F9A5A-B895-C0C1-FC5A-DEFE28894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9BA658-39C6-6CFD-8DE2-7E26CA0F9261}"/>
              </a:ext>
            </a:extLst>
          </p:cNvPr>
          <p:cNvSpPr>
            <a:spLocks noGrp="1"/>
          </p:cNvSpPr>
          <p:nvPr>
            <p:ph type="sldNum" sz="quarter" idx="12"/>
          </p:nvPr>
        </p:nvSpPr>
        <p:spPr/>
        <p:txBody>
          <a:body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151648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05C81D-09A6-38EA-0035-BF7BB9416BD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CF3B01-C7EE-894B-5540-2548E105DD0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798A6A-711C-8A33-A057-13C7232C3C48}"/>
              </a:ext>
            </a:extLst>
          </p:cNvPr>
          <p:cNvSpPr>
            <a:spLocks noGrp="1"/>
          </p:cNvSpPr>
          <p:nvPr>
            <p:ph type="dt" sz="half" idx="10"/>
          </p:nvPr>
        </p:nvSpPr>
        <p:spPr/>
        <p:txBody>
          <a:bodyPr/>
          <a:lstStyle/>
          <a:p>
            <a:fld id="{F494C7EA-F9C5-46ED-B89B-235ACAAFE47C}"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1A99D6FE-27FF-4348-A131-8041FC3E6D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103F35-818A-45F2-41BB-F49E3E758E23}"/>
              </a:ext>
            </a:extLst>
          </p:cNvPr>
          <p:cNvSpPr>
            <a:spLocks noGrp="1"/>
          </p:cNvSpPr>
          <p:nvPr>
            <p:ph type="sldNum" sz="quarter" idx="12"/>
          </p:nvPr>
        </p:nvSpPr>
        <p:spPr/>
        <p:txBody>
          <a:body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318375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F6DC7-21BC-7883-A271-7F5C542E12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CC2CD7-B3E2-9637-270B-AD81606C2C5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42F766-D103-953E-0ADA-E0542343E549}"/>
              </a:ext>
            </a:extLst>
          </p:cNvPr>
          <p:cNvSpPr>
            <a:spLocks noGrp="1"/>
          </p:cNvSpPr>
          <p:nvPr>
            <p:ph type="dt" sz="half" idx="10"/>
          </p:nvPr>
        </p:nvSpPr>
        <p:spPr/>
        <p:txBody>
          <a:bodyPr/>
          <a:lstStyle/>
          <a:p>
            <a:fld id="{F494C7EA-F9C5-46ED-B89B-235ACAAFE47C}"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E94535B8-63C0-11B4-603E-576E833A5C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2680D4-0F13-73DF-6AAE-D6F0FEC9A863}"/>
              </a:ext>
            </a:extLst>
          </p:cNvPr>
          <p:cNvSpPr>
            <a:spLocks noGrp="1"/>
          </p:cNvSpPr>
          <p:nvPr>
            <p:ph type="sldNum" sz="quarter" idx="12"/>
          </p:nvPr>
        </p:nvSpPr>
        <p:spPr/>
        <p:txBody>
          <a:body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396556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AC2CC-186E-5005-C77C-AF2106DC7C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4600369-2D83-AE3E-A8E2-D90BF6EF3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CE21B0-5E1F-BE89-6323-E7DD647FCD66}"/>
              </a:ext>
            </a:extLst>
          </p:cNvPr>
          <p:cNvSpPr>
            <a:spLocks noGrp="1"/>
          </p:cNvSpPr>
          <p:nvPr>
            <p:ph type="dt" sz="half" idx="10"/>
          </p:nvPr>
        </p:nvSpPr>
        <p:spPr/>
        <p:txBody>
          <a:bodyPr/>
          <a:lstStyle/>
          <a:p>
            <a:fld id="{F494C7EA-F9C5-46ED-B89B-235ACAAFE47C}"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1F372706-1892-16DE-4294-9CFE3343FA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86C2C7-4BAB-73F8-2064-8EF30649AA5D}"/>
              </a:ext>
            </a:extLst>
          </p:cNvPr>
          <p:cNvSpPr>
            <a:spLocks noGrp="1"/>
          </p:cNvSpPr>
          <p:nvPr>
            <p:ph type="sldNum" sz="quarter" idx="12"/>
          </p:nvPr>
        </p:nvSpPr>
        <p:spPr/>
        <p:txBody>
          <a:body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401438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247DE-01DD-DEAE-CF40-20173B19A8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FE53E4-7004-AB66-8E83-5F1D00A06E5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42CC11-FCC6-9B1F-8ED1-E27AB5FC10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5F7CFB2-E76A-5953-6B03-11756DC8EA47}"/>
              </a:ext>
            </a:extLst>
          </p:cNvPr>
          <p:cNvSpPr>
            <a:spLocks noGrp="1"/>
          </p:cNvSpPr>
          <p:nvPr>
            <p:ph type="dt" sz="half" idx="10"/>
          </p:nvPr>
        </p:nvSpPr>
        <p:spPr/>
        <p:txBody>
          <a:bodyPr/>
          <a:lstStyle/>
          <a:p>
            <a:fld id="{F494C7EA-F9C5-46ED-B89B-235ACAAFE47C}"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44370352-7E78-9E1F-0994-3DBFD6BA80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9EB748-7E17-B69B-CF2C-11AAE00FB277}"/>
              </a:ext>
            </a:extLst>
          </p:cNvPr>
          <p:cNvSpPr>
            <a:spLocks noGrp="1"/>
          </p:cNvSpPr>
          <p:nvPr>
            <p:ph type="sldNum" sz="quarter" idx="12"/>
          </p:nvPr>
        </p:nvSpPr>
        <p:spPr/>
        <p:txBody>
          <a:body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26658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0986A-8A65-BB7D-0875-466E31E276F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EC9575-D89C-7252-F03D-8946DD4E64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A826A2-0E1E-7C47-8432-056AEC7E4A9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15DECF7-2BC7-8D1E-9CBF-CE189E4D4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9427AC-6E87-48EF-5883-F66733FD43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4EF60C-D056-E05E-A08B-3622D4886FDC}"/>
              </a:ext>
            </a:extLst>
          </p:cNvPr>
          <p:cNvSpPr>
            <a:spLocks noGrp="1"/>
          </p:cNvSpPr>
          <p:nvPr>
            <p:ph type="dt" sz="half" idx="10"/>
          </p:nvPr>
        </p:nvSpPr>
        <p:spPr/>
        <p:txBody>
          <a:bodyPr/>
          <a:lstStyle/>
          <a:p>
            <a:fld id="{F494C7EA-F9C5-46ED-B89B-235ACAAFE47C}" type="datetimeFigureOut">
              <a:rPr lang="zh-CN" altLang="en-US" smtClean="0"/>
              <a:t>2023/9/21</a:t>
            </a:fld>
            <a:endParaRPr lang="zh-CN" altLang="en-US"/>
          </a:p>
        </p:txBody>
      </p:sp>
      <p:sp>
        <p:nvSpPr>
          <p:cNvPr id="8" name="页脚占位符 7">
            <a:extLst>
              <a:ext uri="{FF2B5EF4-FFF2-40B4-BE49-F238E27FC236}">
                <a16:creationId xmlns:a16="http://schemas.microsoft.com/office/drawing/2014/main" id="{158616D4-D239-3452-B8C2-46E6D6E293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8BBC02E-7FC6-45BF-B90A-2EB9F501554D}"/>
              </a:ext>
            </a:extLst>
          </p:cNvPr>
          <p:cNvSpPr>
            <a:spLocks noGrp="1"/>
          </p:cNvSpPr>
          <p:nvPr>
            <p:ph type="sldNum" sz="quarter" idx="12"/>
          </p:nvPr>
        </p:nvSpPr>
        <p:spPr/>
        <p:txBody>
          <a:body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609566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90A32-CB46-5E41-FBCB-2ACF9A6A1E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488A68-3546-21C8-2C93-49CCE5098E29}"/>
              </a:ext>
            </a:extLst>
          </p:cNvPr>
          <p:cNvSpPr>
            <a:spLocks noGrp="1"/>
          </p:cNvSpPr>
          <p:nvPr>
            <p:ph type="dt" sz="half" idx="10"/>
          </p:nvPr>
        </p:nvSpPr>
        <p:spPr/>
        <p:txBody>
          <a:bodyPr/>
          <a:lstStyle/>
          <a:p>
            <a:fld id="{F494C7EA-F9C5-46ED-B89B-235ACAAFE47C}" type="datetimeFigureOut">
              <a:rPr lang="zh-CN" altLang="en-US" smtClean="0"/>
              <a:t>2023/9/21</a:t>
            </a:fld>
            <a:endParaRPr lang="zh-CN" altLang="en-US"/>
          </a:p>
        </p:txBody>
      </p:sp>
      <p:sp>
        <p:nvSpPr>
          <p:cNvPr id="4" name="页脚占位符 3">
            <a:extLst>
              <a:ext uri="{FF2B5EF4-FFF2-40B4-BE49-F238E27FC236}">
                <a16:creationId xmlns:a16="http://schemas.microsoft.com/office/drawing/2014/main" id="{ECEE150A-98F8-A0CB-3B80-60B2E532B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5AD7D33-BCA2-81AC-2800-103531581390}"/>
              </a:ext>
            </a:extLst>
          </p:cNvPr>
          <p:cNvSpPr>
            <a:spLocks noGrp="1"/>
          </p:cNvSpPr>
          <p:nvPr>
            <p:ph type="sldNum" sz="quarter" idx="12"/>
          </p:nvPr>
        </p:nvSpPr>
        <p:spPr/>
        <p:txBody>
          <a:body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288319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56FB92-53AB-4AD9-FA08-019272D37E59}"/>
              </a:ext>
            </a:extLst>
          </p:cNvPr>
          <p:cNvSpPr>
            <a:spLocks noGrp="1"/>
          </p:cNvSpPr>
          <p:nvPr>
            <p:ph type="dt" sz="half" idx="10"/>
          </p:nvPr>
        </p:nvSpPr>
        <p:spPr/>
        <p:txBody>
          <a:bodyPr/>
          <a:lstStyle/>
          <a:p>
            <a:fld id="{F494C7EA-F9C5-46ED-B89B-235ACAAFE47C}" type="datetimeFigureOut">
              <a:rPr lang="zh-CN" altLang="en-US" smtClean="0"/>
              <a:t>2023/9/21</a:t>
            </a:fld>
            <a:endParaRPr lang="zh-CN" altLang="en-US"/>
          </a:p>
        </p:txBody>
      </p:sp>
      <p:sp>
        <p:nvSpPr>
          <p:cNvPr id="3" name="页脚占位符 2">
            <a:extLst>
              <a:ext uri="{FF2B5EF4-FFF2-40B4-BE49-F238E27FC236}">
                <a16:creationId xmlns:a16="http://schemas.microsoft.com/office/drawing/2014/main" id="{BA3AAFE0-B1D3-E5F3-13E6-5E520386D6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ED1F148-104C-E3D7-298B-A3876C393F36}"/>
              </a:ext>
            </a:extLst>
          </p:cNvPr>
          <p:cNvSpPr>
            <a:spLocks noGrp="1"/>
          </p:cNvSpPr>
          <p:nvPr>
            <p:ph type="sldNum" sz="quarter" idx="12"/>
          </p:nvPr>
        </p:nvSpPr>
        <p:spPr/>
        <p:txBody>
          <a:body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284514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AC716-6ED4-8F51-8EE1-F5E34A6E11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74BCCE-E77D-13BC-A109-C97457DA0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C7B1DA0-1883-C3CE-B5EE-B9A9139A7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FB7DE6-BFB2-58B0-1FF4-EEE33B9A0280}"/>
              </a:ext>
            </a:extLst>
          </p:cNvPr>
          <p:cNvSpPr>
            <a:spLocks noGrp="1"/>
          </p:cNvSpPr>
          <p:nvPr>
            <p:ph type="dt" sz="half" idx="10"/>
          </p:nvPr>
        </p:nvSpPr>
        <p:spPr/>
        <p:txBody>
          <a:bodyPr/>
          <a:lstStyle/>
          <a:p>
            <a:fld id="{F494C7EA-F9C5-46ED-B89B-235ACAAFE47C}"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BBE9D2D3-6E6B-D62E-728A-E8C6B25ED6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B54832-92EB-6588-0D6E-E08498A3F0E4}"/>
              </a:ext>
            </a:extLst>
          </p:cNvPr>
          <p:cNvSpPr>
            <a:spLocks noGrp="1"/>
          </p:cNvSpPr>
          <p:nvPr>
            <p:ph type="sldNum" sz="quarter" idx="12"/>
          </p:nvPr>
        </p:nvSpPr>
        <p:spPr/>
        <p:txBody>
          <a:body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141751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E9F3D-5B34-A726-7DA4-5440C2AC80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7A5CA09-E243-C862-3A86-7BFCE520F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C7AA3B-D012-0C7C-34FD-154C14679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C5930D-BF4A-A1DE-B7A1-4FA7E966ADE7}"/>
              </a:ext>
            </a:extLst>
          </p:cNvPr>
          <p:cNvSpPr>
            <a:spLocks noGrp="1"/>
          </p:cNvSpPr>
          <p:nvPr>
            <p:ph type="dt" sz="half" idx="10"/>
          </p:nvPr>
        </p:nvSpPr>
        <p:spPr/>
        <p:txBody>
          <a:bodyPr/>
          <a:lstStyle/>
          <a:p>
            <a:fld id="{F494C7EA-F9C5-46ED-B89B-235ACAAFE47C}"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182DE9FC-680B-48D6-68C0-1F8A688C5B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681699-B4FF-B974-D821-FCA1764EDE81}"/>
              </a:ext>
            </a:extLst>
          </p:cNvPr>
          <p:cNvSpPr>
            <a:spLocks noGrp="1"/>
          </p:cNvSpPr>
          <p:nvPr>
            <p:ph type="sldNum" sz="quarter" idx="12"/>
          </p:nvPr>
        </p:nvSpPr>
        <p:spPr/>
        <p:txBody>
          <a:body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426318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77B013A-250E-5BC0-1DA0-11F84F130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2825D9-BE6D-DA38-E411-D44E8C3E8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9DCF7A-B62D-4FA2-9762-C0E98AB62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4C7EA-F9C5-46ED-B89B-235ACAAFE47C}"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8C9F96AC-B6D8-19CA-EB94-9BD41D2257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4D11BB6-E4AA-9A20-0A2B-93BB6E1F1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53E9B-4A36-4818-B23F-E0A1A06B6142}" type="slidenum">
              <a:rPr lang="zh-CN" altLang="en-US" smtClean="0"/>
              <a:t>‹#›</a:t>
            </a:fld>
            <a:endParaRPr lang="zh-CN" altLang="en-US"/>
          </a:p>
        </p:txBody>
      </p:sp>
    </p:spTree>
    <p:extLst>
      <p:ext uri="{BB962C8B-B14F-4D97-AF65-F5344CB8AC3E}">
        <p14:creationId xmlns:p14="http://schemas.microsoft.com/office/powerpoint/2010/main" val="52358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42A3C-E9F3-DA6E-A759-56A85921A1B6}"/>
              </a:ext>
            </a:extLst>
          </p:cNvPr>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A Watermark for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Large Language Models</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05702444-1CD5-5D41-5E96-6B3F7C7B7886}"/>
              </a:ext>
            </a:extLst>
          </p:cNvPr>
          <p:cNvSpPr>
            <a:spLocks noGrp="1"/>
          </p:cNvSpPr>
          <p:nvPr>
            <p:ph type="subTitle"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John </a:t>
            </a:r>
            <a:r>
              <a:rPr lang="en-US" altLang="zh-CN" dirty="0" err="1">
                <a:latin typeface="Times New Roman" panose="02020603050405020304" pitchFamily="18" charset="0"/>
                <a:cs typeface="Times New Roman" panose="02020603050405020304" pitchFamily="18" charset="0"/>
              </a:rPr>
              <a:t>Kirchenbauer</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Jonas </a:t>
            </a:r>
            <a:r>
              <a:rPr lang="en-US" altLang="zh-CN" dirty="0" err="1">
                <a:latin typeface="Times New Roman" panose="02020603050405020304" pitchFamily="18" charset="0"/>
                <a:cs typeface="Times New Roman" panose="02020603050405020304" pitchFamily="18" charset="0"/>
              </a:rPr>
              <a:t>Geiping</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Yuxin</a:t>
            </a:r>
            <a:r>
              <a:rPr lang="en-US" altLang="zh-CN" dirty="0">
                <a:latin typeface="Times New Roman" panose="02020603050405020304" pitchFamily="18" charset="0"/>
                <a:cs typeface="Times New Roman" panose="02020603050405020304" pitchFamily="18" charset="0"/>
              </a:rPr>
              <a:t> Wen</a:t>
            </a:r>
          </a:p>
          <a:p>
            <a:r>
              <a:rPr lang="fi-FI" altLang="zh-CN" dirty="0">
                <a:latin typeface="Times New Roman" panose="02020603050405020304" pitchFamily="18" charset="0"/>
                <a:cs typeface="Times New Roman" panose="02020603050405020304" pitchFamily="18" charset="0"/>
              </a:rPr>
              <a:t>Jonathan Katz, Ian Miers, Tom Goldstein</a:t>
            </a:r>
          </a:p>
          <a:p>
            <a:endParaRPr lang="fi-FI"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University of Maryland</a:t>
            </a:r>
          </a:p>
        </p:txBody>
      </p:sp>
    </p:spTree>
    <p:extLst>
      <p:ext uri="{BB962C8B-B14F-4D97-AF65-F5344CB8AC3E}">
        <p14:creationId xmlns:p14="http://schemas.microsoft.com/office/powerpoint/2010/main" val="232937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AD8C7CC-9823-CB39-E219-F4D6C3DE5F47}"/>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Question</a:t>
            </a:r>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D8FDA9F0-9D05-670A-0199-241D361BC719}"/>
              </a:ext>
            </a:extLst>
          </p:cNvPr>
          <p:cNvSpPr txBox="1"/>
          <p:nvPr/>
        </p:nvSpPr>
        <p:spPr>
          <a:xfrm>
            <a:off x="4069793" y="2042048"/>
            <a:ext cx="5565320"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你能分辨出两篇新闻哪一个是</a:t>
            </a:r>
            <a:r>
              <a:rPr lang="en-US" altLang="zh-CN" dirty="0">
                <a:latin typeface="Times New Roman" panose="02020603050405020304" pitchFamily="18" charset="0"/>
                <a:ea typeface="华文楷体" panose="02010600040101010101" pitchFamily="2" charset="-122"/>
              </a:rPr>
              <a:t>LLM</a:t>
            </a:r>
            <a:r>
              <a:rPr lang="zh-CN" altLang="en-US" dirty="0">
                <a:latin typeface="Times New Roman" panose="02020603050405020304" pitchFamily="18" charset="0"/>
                <a:ea typeface="华文楷体" panose="02010600040101010101" pitchFamily="2" charset="-122"/>
              </a:rPr>
              <a:t>生成的吗？</a:t>
            </a:r>
          </a:p>
        </p:txBody>
      </p:sp>
      <p:sp>
        <p:nvSpPr>
          <p:cNvPr id="4" name="文本框 3">
            <a:extLst>
              <a:ext uri="{FF2B5EF4-FFF2-40B4-BE49-F238E27FC236}">
                <a16:creationId xmlns:a16="http://schemas.microsoft.com/office/drawing/2014/main" id="{56EACACB-4998-8CDF-2DBD-911C1F9B6886}"/>
              </a:ext>
            </a:extLst>
          </p:cNvPr>
          <p:cNvSpPr txBox="1"/>
          <p:nvPr/>
        </p:nvSpPr>
        <p:spPr>
          <a:xfrm>
            <a:off x="6361916" y="2891043"/>
            <a:ext cx="981074" cy="369332"/>
          </a:xfrm>
          <a:prstGeom prst="rect">
            <a:avLst/>
          </a:prstGeom>
          <a:noFill/>
        </p:spPr>
        <p:txBody>
          <a:bodyPr wrap="square">
            <a:spAutoFit/>
          </a:bodyPr>
          <a:lstStyle/>
          <a:p>
            <a:r>
              <a:rPr lang="en-US" altLang="zh-CN" dirty="0">
                <a:latin typeface="Times New Roman" panose="02020603050405020304" pitchFamily="18" charset="0"/>
                <a:ea typeface="华文楷体" panose="02010600040101010101" pitchFamily="2" charset="-122"/>
              </a:rPr>
              <a:t>Unable?</a:t>
            </a:r>
            <a:endParaRPr lang="zh-CN" altLang="en-US" dirty="0">
              <a:latin typeface="Times New Roman" panose="02020603050405020304" pitchFamily="18" charset="0"/>
              <a:ea typeface="华文楷体" panose="02010600040101010101" pitchFamily="2" charset="-122"/>
            </a:endParaRPr>
          </a:p>
        </p:txBody>
      </p:sp>
      <p:sp>
        <p:nvSpPr>
          <p:cNvPr id="6" name="箭头: 下 5">
            <a:extLst>
              <a:ext uri="{FF2B5EF4-FFF2-40B4-BE49-F238E27FC236}">
                <a16:creationId xmlns:a16="http://schemas.microsoft.com/office/drawing/2014/main" id="{DCA338A4-4D09-9DD3-7AF4-FFDCFBE5F679}"/>
              </a:ext>
            </a:extLst>
          </p:cNvPr>
          <p:cNvSpPr/>
          <p:nvPr/>
        </p:nvSpPr>
        <p:spPr>
          <a:xfrm>
            <a:off x="6142840" y="2704234"/>
            <a:ext cx="97971" cy="7429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50D1278-4856-900E-EC90-50386D94CFAF}"/>
              </a:ext>
            </a:extLst>
          </p:cNvPr>
          <p:cNvSpPr txBox="1"/>
          <p:nvPr/>
        </p:nvSpPr>
        <p:spPr>
          <a:xfrm>
            <a:off x="4659662" y="3796401"/>
            <a:ext cx="5565320" cy="369332"/>
          </a:xfrm>
          <a:prstGeom prst="rect">
            <a:avLst/>
          </a:prstGeom>
          <a:noFill/>
        </p:spPr>
        <p:txBody>
          <a:bodyPr wrap="square">
            <a:spAutoFit/>
          </a:bodyPr>
          <a:lstStyle/>
          <a:p>
            <a:r>
              <a:rPr lang="zh-CN" altLang="en-US" b="1" i="1" dirty="0">
                <a:solidFill>
                  <a:srgbClr val="FF0000"/>
                </a:solidFill>
                <a:latin typeface="Times New Roman" panose="02020603050405020304" pitchFamily="18" charset="0"/>
                <a:ea typeface="华文楷体" panose="02010600040101010101" pitchFamily="2" charset="-122"/>
              </a:rPr>
              <a:t>可能会出现或已经出现的情况</a:t>
            </a:r>
          </a:p>
        </p:txBody>
      </p:sp>
      <p:sp>
        <p:nvSpPr>
          <p:cNvPr id="9" name="文本框 8">
            <a:extLst>
              <a:ext uri="{FF2B5EF4-FFF2-40B4-BE49-F238E27FC236}">
                <a16:creationId xmlns:a16="http://schemas.microsoft.com/office/drawing/2014/main" id="{1944D28B-CE73-358D-CFDE-3823A5D0C4E7}"/>
              </a:ext>
            </a:extLst>
          </p:cNvPr>
          <p:cNvSpPr txBox="1"/>
          <p:nvPr/>
        </p:nvSpPr>
        <p:spPr>
          <a:xfrm>
            <a:off x="2499698" y="4511240"/>
            <a:ext cx="8705510" cy="1477328"/>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华文楷体" panose="02010600040101010101" pitchFamily="2" charset="-122"/>
              </a:rPr>
              <a:t>利用社交媒体平台上的自动机器人进行的社会工程和选举操纵活动</a:t>
            </a:r>
            <a:endParaRPr lang="en-US" altLang="zh-CN" dirty="0">
              <a:latin typeface="Times New Roman" panose="02020603050405020304" pitchFamily="18" charset="0"/>
              <a:ea typeface="华文楷体" panose="02010600040101010101" pitchFamily="2" charset="-122"/>
            </a:endParaRPr>
          </a:p>
          <a:p>
            <a:pPr marL="285750" indent="-285750">
              <a:buFont typeface="Arial" panose="020B0604020202020204" pitchFamily="34" charset="0"/>
              <a:buChar char="•"/>
            </a:pPr>
            <a:r>
              <a:rPr lang="zh-CN" altLang="en-US" dirty="0">
                <a:latin typeface="Times New Roman" panose="02020603050405020304" pitchFamily="18" charset="0"/>
                <a:ea typeface="华文楷体" panose="02010600040101010101" pitchFamily="2" charset="-122"/>
              </a:rPr>
              <a:t>创建假新闻和网络内容使用人工智能系统在学术写作和编码作业中作弊</a:t>
            </a:r>
            <a:endParaRPr lang="en-US" altLang="zh-CN" dirty="0">
              <a:latin typeface="Times New Roman" panose="02020603050405020304" pitchFamily="18" charset="0"/>
              <a:ea typeface="华文楷体" panose="02010600040101010101" pitchFamily="2" charset="-122"/>
            </a:endParaRPr>
          </a:p>
          <a:p>
            <a:pPr marL="285750" indent="-285750">
              <a:buFont typeface="Arial" panose="020B0604020202020204" pitchFamily="34" charset="0"/>
              <a:buChar char="•"/>
            </a:pPr>
            <a:r>
              <a:rPr lang="zh-CN" altLang="en-US" dirty="0">
                <a:latin typeface="Times New Roman" panose="02020603050405020304" pitchFamily="18" charset="0"/>
                <a:ea typeface="华文楷体" panose="02010600040101010101" pitchFamily="2" charset="-122"/>
              </a:rPr>
              <a:t>网络上合成数据</a:t>
            </a:r>
            <a:r>
              <a:rPr lang="en-US" altLang="zh-CN" dirty="0">
                <a:latin typeface="Times New Roman" panose="02020603050405020304" pitchFamily="18" charset="0"/>
                <a:ea typeface="华文楷体" panose="02010600040101010101" pitchFamily="2" charset="-122"/>
              </a:rPr>
              <a:t>(synthetic data)</a:t>
            </a:r>
            <a:r>
              <a:rPr lang="zh-CN" altLang="en-US" dirty="0">
                <a:latin typeface="Times New Roman" panose="02020603050405020304" pitchFamily="18" charset="0"/>
                <a:ea typeface="华文楷体" panose="02010600040101010101" pitchFamily="2" charset="-122"/>
              </a:rPr>
              <a:t>的激增使未来的数据集创建工作变得复杂，因为合成数据往往不如人类内容，必须在模型训练前检测和排除。</a:t>
            </a:r>
            <a:endParaRPr lang="en-US" altLang="zh-CN" dirty="0">
              <a:latin typeface="Times New Roman" panose="02020603050405020304" pitchFamily="18" charset="0"/>
              <a:ea typeface="华文楷体" panose="02010600040101010101" pitchFamily="2" charset="-122"/>
            </a:endParaRPr>
          </a:p>
          <a:p>
            <a:pPr marL="285750" indent="-285750">
              <a:buFont typeface="Arial" panose="020B0604020202020204" pitchFamily="34" charset="0"/>
              <a:buChar char="•"/>
            </a:pPr>
            <a:r>
              <a:rPr lang="en-US" altLang="zh-CN" dirty="0">
                <a:latin typeface="Times New Roman" panose="02020603050405020304" pitchFamily="18" charset="0"/>
                <a:ea typeface="华文楷体" panose="02010600040101010101" pitchFamily="2" charset="-122"/>
              </a:rPr>
              <a:t>…</a:t>
            </a:r>
            <a:endParaRPr lang="zh-CN" altLang="en-US" dirty="0">
              <a:latin typeface="Times New Roman" panose="02020603050405020304" pitchFamily="18" charset="0"/>
              <a:ea typeface="华文楷体" panose="02010600040101010101" pitchFamily="2" charset="-122"/>
            </a:endParaRPr>
          </a:p>
        </p:txBody>
      </p:sp>
      <p:sp>
        <p:nvSpPr>
          <p:cNvPr id="3" name="文本框 2">
            <a:extLst>
              <a:ext uri="{FF2B5EF4-FFF2-40B4-BE49-F238E27FC236}">
                <a16:creationId xmlns:a16="http://schemas.microsoft.com/office/drawing/2014/main" id="{AE61C7EB-4949-DE33-1A0D-540D98A6ECB7}"/>
              </a:ext>
            </a:extLst>
          </p:cNvPr>
          <p:cNvSpPr txBox="1"/>
          <p:nvPr/>
        </p:nvSpPr>
        <p:spPr>
          <a:xfrm>
            <a:off x="1025236" y="840509"/>
            <a:ext cx="575799" cy="369332"/>
          </a:xfrm>
          <a:prstGeom prst="rect">
            <a:avLst/>
          </a:prstGeom>
          <a:solidFill>
            <a:schemeClr val="accent2"/>
          </a:solidFill>
        </p:spPr>
        <p:txBody>
          <a:bodyPr wrap="none" rtlCol="0">
            <a:spAutoFit/>
          </a:bodyPr>
          <a:lstStyle/>
          <a:p>
            <a:r>
              <a:rPr lang="en-US" altLang="zh-CN" dirty="0"/>
              <a:t>*Q1</a:t>
            </a:r>
            <a:endParaRPr lang="zh-CN" altLang="en-US" dirty="0"/>
          </a:p>
        </p:txBody>
      </p:sp>
    </p:spTree>
    <p:extLst>
      <p:ext uri="{BB962C8B-B14F-4D97-AF65-F5344CB8AC3E}">
        <p14:creationId xmlns:p14="http://schemas.microsoft.com/office/powerpoint/2010/main" val="16968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FDA9F0-9D05-670A-0199-241D361BC719}"/>
              </a:ext>
            </a:extLst>
          </p:cNvPr>
          <p:cNvSpPr txBox="1"/>
          <p:nvPr/>
        </p:nvSpPr>
        <p:spPr>
          <a:xfrm>
            <a:off x="1396774" y="2637064"/>
            <a:ext cx="8500381" cy="2031325"/>
          </a:xfrm>
          <a:prstGeom prst="rect">
            <a:avLst/>
          </a:prstGeom>
          <a:noFill/>
        </p:spPr>
        <p:txBody>
          <a:bodyPr wrap="square">
            <a:spAutoFit/>
          </a:bodyPr>
          <a:lstStyle/>
          <a:p>
            <a:pPr algn="ctr"/>
            <a:r>
              <a:rPr lang="zh-CN" altLang="en-US" u="sng" dirty="0">
                <a:latin typeface="Times New Roman" panose="02020603050405020304" pitchFamily="18" charset="0"/>
                <a:ea typeface="华文楷体" panose="02010600040101010101" pitchFamily="2" charset="-122"/>
              </a:rPr>
              <a:t>检测和审计</a:t>
            </a:r>
            <a:endParaRPr lang="en-US" altLang="zh-CN" u="sng" dirty="0">
              <a:latin typeface="Times New Roman" panose="02020603050405020304" pitchFamily="18" charset="0"/>
              <a:ea typeface="华文楷体" panose="02010600040101010101" pitchFamily="2" charset="-122"/>
            </a:endParaRPr>
          </a:p>
          <a:p>
            <a:pPr algn="ctr"/>
            <a:endParaRPr lang="en-US" altLang="zh-CN" u="sng" dirty="0">
              <a:latin typeface="Times New Roman" panose="02020603050405020304" pitchFamily="18" charset="0"/>
              <a:ea typeface="华文楷体" panose="02010600040101010101" pitchFamily="2" charset="-122"/>
            </a:endParaRPr>
          </a:p>
          <a:p>
            <a:pPr algn="ctr"/>
            <a:endParaRPr lang="en-US" altLang="zh-CN" u="sng" dirty="0">
              <a:latin typeface="Times New Roman" panose="02020603050405020304" pitchFamily="18" charset="0"/>
              <a:ea typeface="华文楷体" panose="02010600040101010101" pitchFamily="2" charset="-122"/>
            </a:endParaRPr>
          </a:p>
          <a:p>
            <a:pPr algn="ctr"/>
            <a:r>
              <a:rPr lang="zh-CN" altLang="en-US" dirty="0">
                <a:latin typeface="Times New Roman" panose="02020603050405020304" pitchFamily="18" charset="0"/>
                <a:ea typeface="华文楷体" panose="02010600040101010101" pitchFamily="2" charset="-122"/>
              </a:rPr>
              <a:t>机器生成文本使用情况</a:t>
            </a:r>
            <a:endParaRPr lang="en-US" altLang="zh-CN" dirty="0">
              <a:latin typeface="Times New Roman" panose="02020603050405020304" pitchFamily="18" charset="0"/>
              <a:ea typeface="华文楷体" panose="02010600040101010101" pitchFamily="2" charset="-122"/>
            </a:endParaRPr>
          </a:p>
          <a:p>
            <a:pPr algn="ctr"/>
            <a:endParaRPr lang="en-US" altLang="zh-CN" dirty="0">
              <a:latin typeface="Times New Roman" panose="02020603050405020304" pitchFamily="18" charset="0"/>
              <a:ea typeface="华文楷体" panose="02010600040101010101" pitchFamily="2" charset="-122"/>
            </a:endParaRPr>
          </a:p>
          <a:p>
            <a:pPr algn="ctr"/>
            <a:endParaRPr lang="en-US" altLang="zh-CN" dirty="0">
              <a:latin typeface="Times New Roman" panose="02020603050405020304" pitchFamily="18" charset="0"/>
              <a:ea typeface="华文楷体" panose="02010600040101010101" pitchFamily="2" charset="-122"/>
            </a:endParaRPr>
          </a:p>
          <a:p>
            <a:pPr algn="ctr"/>
            <a:r>
              <a:rPr lang="zh-CN" altLang="en-US" dirty="0">
                <a:latin typeface="Times New Roman" panose="02020603050405020304" pitchFamily="18" charset="0"/>
                <a:ea typeface="华文楷体" panose="02010600040101010101" pitchFamily="2" charset="-122"/>
              </a:rPr>
              <a:t>成为</a:t>
            </a:r>
            <a:r>
              <a:rPr lang="en-US" altLang="zh-CN" dirty="0">
                <a:latin typeface="Times New Roman" panose="02020603050405020304" pitchFamily="18" charset="0"/>
                <a:ea typeface="华文楷体" panose="02010600040101010101" pitchFamily="2" charset="-122"/>
              </a:rPr>
              <a:t>LLM</a:t>
            </a:r>
            <a:r>
              <a:rPr lang="zh-CN" altLang="en-US" dirty="0">
                <a:latin typeface="Times New Roman" panose="02020603050405020304" pitchFamily="18" charset="0"/>
                <a:ea typeface="华文楷体" panose="02010600040101010101" pitchFamily="2" charset="-122"/>
              </a:rPr>
              <a:t>减少危害的</a:t>
            </a:r>
            <a:r>
              <a:rPr lang="zh-CN" altLang="en-US" dirty="0">
                <a:solidFill>
                  <a:srgbClr val="FF0000"/>
                </a:solidFill>
                <a:latin typeface="Times New Roman" panose="02020603050405020304" pitchFamily="18" charset="0"/>
                <a:ea typeface="华文楷体" panose="02010600040101010101" pitchFamily="2" charset="-122"/>
              </a:rPr>
              <a:t>关键</a:t>
            </a:r>
          </a:p>
        </p:txBody>
      </p:sp>
      <p:sp>
        <p:nvSpPr>
          <p:cNvPr id="10" name="箭头: 下 9">
            <a:extLst>
              <a:ext uri="{FF2B5EF4-FFF2-40B4-BE49-F238E27FC236}">
                <a16:creationId xmlns:a16="http://schemas.microsoft.com/office/drawing/2014/main" id="{122F893C-CAA9-6FAD-CAD4-E10BA1AC20EB}"/>
              </a:ext>
            </a:extLst>
          </p:cNvPr>
          <p:cNvSpPr/>
          <p:nvPr/>
        </p:nvSpPr>
        <p:spPr>
          <a:xfrm>
            <a:off x="5589814" y="3106799"/>
            <a:ext cx="125185" cy="3120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953D2116-5A5B-775C-4272-1B445E4D731B}"/>
              </a:ext>
            </a:extLst>
          </p:cNvPr>
          <p:cNvSpPr/>
          <p:nvPr/>
        </p:nvSpPr>
        <p:spPr>
          <a:xfrm>
            <a:off x="5589814" y="3922106"/>
            <a:ext cx="125185" cy="3120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标题 4">
            <a:extLst>
              <a:ext uri="{FF2B5EF4-FFF2-40B4-BE49-F238E27FC236}">
                <a16:creationId xmlns:a16="http://schemas.microsoft.com/office/drawing/2014/main" id="{B67065E9-6D50-DE78-D53E-0B46838AA9F8}"/>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cs typeface="Times New Roman" panose="02020603050405020304" pitchFamily="18" charset="0"/>
              </a:rPr>
              <a:t>Motivation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57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a:extLst>
              <a:ext uri="{FF2B5EF4-FFF2-40B4-BE49-F238E27FC236}">
                <a16:creationId xmlns:a16="http://schemas.microsoft.com/office/drawing/2014/main" id="{B67065E9-6D50-DE78-D53E-0B46838AA9F8}"/>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cs typeface="Times New Roman" panose="02020603050405020304" pitchFamily="18" charset="0"/>
              </a:rPr>
              <a:t>Challenge</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6C91BED-E91F-7C6B-A597-9E4CA7CBA663}"/>
              </a:ext>
            </a:extLst>
          </p:cNvPr>
          <p:cNvSpPr txBox="1"/>
          <p:nvPr/>
        </p:nvSpPr>
        <p:spPr>
          <a:xfrm>
            <a:off x="3518808" y="2184116"/>
            <a:ext cx="4449536" cy="1384995"/>
          </a:xfrm>
          <a:prstGeom prst="rect">
            <a:avLst/>
          </a:prstGeom>
          <a:noFill/>
        </p:spPr>
        <p:txBody>
          <a:bodyPr wrap="square" rtlCol="0">
            <a:spAutoFit/>
          </a:bodyPr>
          <a:lstStyle/>
          <a:p>
            <a:pPr algn="ctr"/>
            <a:r>
              <a:rPr lang="en-US" altLang="zh-CN" sz="3200" dirty="0">
                <a:solidFill>
                  <a:srgbClr val="FF0000"/>
                </a:solidFill>
                <a:latin typeface="Times New Roman" panose="02020603050405020304" pitchFamily="18" charset="0"/>
                <a:cs typeface="Times New Roman" panose="02020603050405020304" pitchFamily="18" charset="0"/>
              </a:rPr>
              <a:t>How to?</a:t>
            </a:r>
          </a:p>
          <a:p>
            <a:pPr algn="ctr"/>
            <a:r>
              <a:rPr lang="zh-CN" altLang="en-US" b="1" i="1" dirty="0">
                <a:solidFill>
                  <a:srgbClr val="FF0000"/>
                </a:solidFill>
                <a:latin typeface="Times New Roman" panose="02020603050405020304" pitchFamily="18" charset="0"/>
                <a:ea typeface="华文楷体" panose="02010600040101010101" pitchFamily="2" charset="-122"/>
              </a:rPr>
              <a:t>更具体的问题</a:t>
            </a:r>
          </a:p>
          <a:p>
            <a:pPr algn="ctr"/>
            <a:endParaRPr lang="zh-CN" altLang="en-US" sz="3200" dirty="0">
              <a:solidFill>
                <a:srgbClr val="FF00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A3A3F063-0395-9BE5-FD2B-CD19E1C1E467}"/>
              </a:ext>
            </a:extLst>
          </p:cNvPr>
          <p:cNvSpPr txBox="1"/>
          <p:nvPr/>
        </p:nvSpPr>
        <p:spPr>
          <a:xfrm>
            <a:off x="1900408" y="3947781"/>
            <a:ext cx="8705510"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华文楷体" panose="02010600040101010101" pitchFamily="2" charset="-122"/>
              </a:rPr>
              <a:t>怎么检测人工生成的样本？ 二分类问题？（指标是什么？特征是什么？）</a:t>
            </a:r>
            <a:endParaRPr lang="en-US" altLang="zh-CN" dirty="0">
              <a:latin typeface="Times New Roman" panose="02020603050405020304" pitchFamily="18" charset="0"/>
              <a:ea typeface="华文楷体" panose="02010600040101010101" pitchFamily="2" charset="-122"/>
            </a:endParaRPr>
          </a:p>
        </p:txBody>
      </p:sp>
      <p:sp>
        <p:nvSpPr>
          <p:cNvPr id="16" name="文本框 15">
            <a:extLst>
              <a:ext uri="{FF2B5EF4-FFF2-40B4-BE49-F238E27FC236}">
                <a16:creationId xmlns:a16="http://schemas.microsoft.com/office/drawing/2014/main" id="{F0926C67-33C9-5F51-02E4-5355939B7537}"/>
              </a:ext>
            </a:extLst>
          </p:cNvPr>
          <p:cNvSpPr txBox="1"/>
          <p:nvPr/>
        </p:nvSpPr>
        <p:spPr>
          <a:xfrm>
            <a:off x="2696257" y="5347165"/>
            <a:ext cx="6094638" cy="369332"/>
          </a:xfrm>
          <a:prstGeom prst="rect">
            <a:avLst/>
          </a:prstGeom>
          <a:noFill/>
        </p:spPr>
        <p:txBody>
          <a:bodyPr wrap="square">
            <a:spAutoFit/>
          </a:bodyPr>
          <a:lstStyle/>
          <a:p>
            <a:pPr algn="ctr"/>
            <a:r>
              <a:rPr lang="en-US" altLang="zh-CN" b="1" i="1" dirty="0">
                <a:solidFill>
                  <a:srgbClr val="FF0000"/>
                </a:solidFill>
                <a:latin typeface="Times New Roman" panose="02020603050405020304" pitchFamily="18" charset="0"/>
                <a:ea typeface="华文楷体" panose="02010600040101010101" pitchFamily="2" charset="-122"/>
              </a:rPr>
              <a:t>HARD!</a:t>
            </a:r>
            <a:endParaRPr lang="zh-CN" altLang="en-US" b="1" i="1" dirty="0">
              <a:solidFill>
                <a:srgbClr val="FF0000"/>
              </a:solidFill>
              <a:latin typeface="Times New Roman" panose="02020603050405020304" pitchFamily="18" charset="0"/>
              <a:ea typeface="华文楷体" panose="02010600040101010101" pitchFamily="2" charset="-122"/>
            </a:endParaRPr>
          </a:p>
        </p:txBody>
      </p:sp>
      <p:sp>
        <p:nvSpPr>
          <p:cNvPr id="17" name="箭头: 下 16">
            <a:extLst>
              <a:ext uri="{FF2B5EF4-FFF2-40B4-BE49-F238E27FC236}">
                <a16:creationId xmlns:a16="http://schemas.microsoft.com/office/drawing/2014/main" id="{BFD71D2A-42E6-58CE-BEF9-3FE3F4CE4004}"/>
              </a:ext>
            </a:extLst>
          </p:cNvPr>
          <p:cNvSpPr/>
          <p:nvPr/>
        </p:nvSpPr>
        <p:spPr>
          <a:xfrm>
            <a:off x="5694590" y="3099668"/>
            <a:ext cx="97971" cy="7429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D73FAE88-D23C-C576-4C2F-D79B84F32DE5}"/>
              </a:ext>
            </a:extLst>
          </p:cNvPr>
          <p:cNvSpPr/>
          <p:nvPr/>
        </p:nvSpPr>
        <p:spPr>
          <a:xfrm>
            <a:off x="5694590" y="4452500"/>
            <a:ext cx="97971" cy="7429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C587684-6ECD-9309-EE15-FD8CA25BD96C}"/>
              </a:ext>
            </a:extLst>
          </p:cNvPr>
          <p:cNvSpPr txBox="1"/>
          <p:nvPr/>
        </p:nvSpPr>
        <p:spPr>
          <a:xfrm>
            <a:off x="10132290" y="1426519"/>
            <a:ext cx="575799" cy="369332"/>
          </a:xfrm>
          <a:prstGeom prst="rect">
            <a:avLst/>
          </a:prstGeom>
          <a:solidFill>
            <a:schemeClr val="accent2"/>
          </a:solidFill>
        </p:spPr>
        <p:txBody>
          <a:bodyPr wrap="none" rtlCol="0">
            <a:spAutoFit/>
          </a:bodyPr>
          <a:lstStyle/>
          <a:p>
            <a:r>
              <a:rPr lang="en-US" altLang="zh-CN" dirty="0"/>
              <a:t>*Q2</a:t>
            </a:r>
            <a:endParaRPr lang="zh-CN" altLang="en-US" dirty="0"/>
          </a:p>
        </p:txBody>
      </p:sp>
    </p:spTree>
    <p:extLst>
      <p:ext uri="{BB962C8B-B14F-4D97-AF65-F5344CB8AC3E}">
        <p14:creationId xmlns:p14="http://schemas.microsoft.com/office/powerpoint/2010/main" val="675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0926C67-33C9-5F51-02E4-5355939B7537}"/>
              </a:ext>
            </a:extLst>
          </p:cNvPr>
          <p:cNvSpPr txBox="1"/>
          <p:nvPr/>
        </p:nvSpPr>
        <p:spPr>
          <a:xfrm>
            <a:off x="2590121" y="849766"/>
            <a:ext cx="6094638" cy="523220"/>
          </a:xfrm>
          <a:prstGeom prst="rect">
            <a:avLst/>
          </a:prstGeom>
          <a:noFill/>
        </p:spPr>
        <p:txBody>
          <a:bodyPr wrap="square">
            <a:spAutoFit/>
          </a:bodyPr>
          <a:lstStyle/>
          <a:p>
            <a:pPr algn="ctr"/>
            <a:r>
              <a:rPr lang="en-US" altLang="zh-CN" sz="2800" b="1" i="1" dirty="0">
                <a:solidFill>
                  <a:srgbClr val="FF0000"/>
                </a:solidFill>
                <a:latin typeface="Times New Roman" panose="02020603050405020304" pitchFamily="18" charset="0"/>
                <a:ea typeface="华文楷体" panose="02010600040101010101" pitchFamily="2" charset="-122"/>
              </a:rPr>
              <a:t>FROM HARD TO EASY</a:t>
            </a:r>
            <a:endParaRPr lang="zh-CN" altLang="en-US" sz="2800" b="1" i="1" dirty="0">
              <a:solidFill>
                <a:srgbClr val="FF0000"/>
              </a:solidFill>
              <a:latin typeface="Times New Roman" panose="02020603050405020304" pitchFamily="18" charset="0"/>
              <a:ea typeface="华文楷体" panose="02010600040101010101" pitchFamily="2" charset="-122"/>
            </a:endParaRPr>
          </a:p>
        </p:txBody>
      </p:sp>
      <p:sp>
        <p:nvSpPr>
          <p:cNvPr id="5" name="文本框 4">
            <a:extLst>
              <a:ext uri="{FF2B5EF4-FFF2-40B4-BE49-F238E27FC236}">
                <a16:creationId xmlns:a16="http://schemas.microsoft.com/office/drawing/2014/main" id="{09FEC278-EB25-B16A-C730-8387CE911764}"/>
              </a:ext>
            </a:extLst>
          </p:cNvPr>
          <p:cNvSpPr txBox="1"/>
          <p:nvPr/>
        </p:nvSpPr>
        <p:spPr>
          <a:xfrm>
            <a:off x="999444" y="2629552"/>
            <a:ext cx="4642077"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二分类问题？（指标是什么？特征是什么？）</a:t>
            </a:r>
            <a:endParaRPr lang="zh-CN" altLang="en-US" dirty="0"/>
          </a:p>
        </p:txBody>
      </p:sp>
      <p:sp>
        <p:nvSpPr>
          <p:cNvPr id="6" name="箭头: 下 5">
            <a:extLst>
              <a:ext uri="{FF2B5EF4-FFF2-40B4-BE49-F238E27FC236}">
                <a16:creationId xmlns:a16="http://schemas.microsoft.com/office/drawing/2014/main" id="{5D3BD29D-C341-DA14-9C00-E091AE87E8D2}"/>
              </a:ext>
            </a:extLst>
          </p:cNvPr>
          <p:cNvSpPr/>
          <p:nvPr/>
        </p:nvSpPr>
        <p:spPr>
          <a:xfrm>
            <a:off x="2959554" y="3334185"/>
            <a:ext cx="97971" cy="7429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E5E3CDA-7C82-1E9B-8232-2FCDC7427BC9}"/>
              </a:ext>
            </a:extLst>
          </p:cNvPr>
          <p:cNvSpPr txBox="1"/>
          <p:nvPr/>
        </p:nvSpPr>
        <p:spPr>
          <a:xfrm>
            <a:off x="2269670" y="2256611"/>
            <a:ext cx="2258105" cy="369332"/>
          </a:xfrm>
          <a:prstGeom prst="rect">
            <a:avLst/>
          </a:prstGeom>
          <a:noFill/>
        </p:spPr>
        <p:txBody>
          <a:bodyPr wrap="square">
            <a:spAutoFit/>
          </a:bodyPr>
          <a:lstStyle/>
          <a:p>
            <a:r>
              <a:rPr lang="en-US" altLang="zh-CN" dirty="0">
                <a:latin typeface="Times New Roman" panose="02020603050405020304" pitchFamily="18" charset="0"/>
                <a:ea typeface="华文楷体" panose="02010600040101010101" pitchFamily="2" charset="-122"/>
              </a:rPr>
              <a:t>HARD?</a:t>
            </a:r>
          </a:p>
        </p:txBody>
      </p:sp>
      <p:sp>
        <p:nvSpPr>
          <p:cNvPr id="9" name="文本框 8">
            <a:extLst>
              <a:ext uri="{FF2B5EF4-FFF2-40B4-BE49-F238E27FC236}">
                <a16:creationId xmlns:a16="http://schemas.microsoft.com/office/drawing/2014/main" id="{65D16613-1B1A-48E6-BF2F-1BD109F6BED1}"/>
              </a:ext>
            </a:extLst>
          </p:cNvPr>
          <p:cNvSpPr txBox="1"/>
          <p:nvPr/>
        </p:nvSpPr>
        <p:spPr>
          <a:xfrm>
            <a:off x="2073727" y="4222448"/>
            <a:ext cx="2258105"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好难找，找不到</a:t>
            </a:r>
            <a:endParaRPr lang="en-US" altLang="zh-CN" dirty="0">
              <a:latin typeface="Times New Roman" panose="02020603050405020304" pitchFamily="18" charset="0"/>
              <a:ea typeface="华文楷体" panose="02010600040101010101" pitchFamily="2" charset="-122"/>
            </a:endParaRPr>
          </a:p>
        </p:txBody>
      </p:sp>
      <p:pic>
        <p:nvPicPr>
          <p:cNvPr id="11" name="图片 10">
            <a:extLst>
              <a:ext uri="{FF2B5EF4-FFF2-40B4-BE49-F238E27FC236}">
                <a16:creationId xmlns:a16="http://schemas.microsoft.com/office/drawing/2014/main" id="{9BF3D0D8-D2F8-1C8C-086A-8DC4D3BF0066}"/>
              </a:ext>
            </a:extLst>
          </p:cNvPr>
          <p:cNvPicPr>
            <a:picLocks noChangeAspect="1"/>
          </p:cNvPicPr>
          <p:nvPr/>
        </p:nvPicPr>
        <p:blipFill>
          <a:blip r:embed="rId2"/>
          <a:stretch>
            <a:fillRect/>
          </a:stretch>
        </p:blipFill>
        <p:spPr>
          <a:xfrm>
            <a:off x="8317366" y="4604264"/>
            <a:ext cx="1468609" cy="1440000"/>
          </a:xfrm>
          <a:prstGeom prst="rect">
            <a:avLst/>
          </a:prstGeom>
        </p:spPr>
      </p:pic>
      <p:pic>
        <p:nvPicPr>
          <p:cNvPr id="15" name="图片 14">
            <a:extLst>
              <a:ext uri="{FF2B5EF4-FFF2-40B4-BE49-F238E27FC236}">
                <a16:creationId xmlns:a16="http://schemas.microsoft.com/office/drawing/2014/main" id="{E1CF7876-0650-EE79-D4E1-B452C39BD019}"/>
              </a:ext>
            </a:extLst>
          </p:cNvPr>
          <p:cNvPicPr>
            <a:picLocks noChangeAspect="1"/>
          </p:cNvPicPr>
          <p:nvPr/>
        </p:nvPicPr>
        <p:blipFill>
          <a:blip r:embed="rId3"/>
          <a:stretch>
            <a:fillRect/>
          </a:stretch>
        </p:blipFill>
        <p:spPr>
          <a:xfrm>
            <a:off x="2257554" y="4604264"/>
            <a:ext cx="1404000" cy="1440000"/>
          </a:xfrm>
          <a:prstGeom prst="rect">
            <a:avLst/>
          </a:prstGeom>
        </p:spPr>
      </p:pic>
      <p:sp>
        <p:nvSpPr>
          <p:cNvPr id="20" name="箭头: 下 19">
            <a:extLst>
              <a:ext uri="{FF2B5EF4-FFF2-40B4-BE49-F238E27FC236}">
                <a16:creationId xmlns:a16="http://schemas.microsoft.com/office/drawing/2014/main" id="{781538F0-4CC5-F60A-9DC9-9420C9D20048}"/>
              </a:ext>
            </a:extLst>
          </p:cNvPr>
          <p:cNvSpPr/>
          <p:nvPr/>
        </p:nvSpPr>
        <p:spPr>
          <a:xfrm>
            <a:off x="8982074" y="3334185"/>
            <a:ext cx="97971" cy="7429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8D15549-6475-D12F-1734-FF2DB50CE3A2}"/>
              </a:ext>
            </a:extLst>
          </p:cNvPr>
          <p:cNvSpPr txBox="1"/>
          <p:nvPr/>
        </p:nvSpPr>
        <p:spPr>
          <a:xfrm>
            <a:off x="8511264" y="2256611"/>
            <a:ext cx="941622" cy="369332"/>
          </a:xfrm>
          <a:prstGeom prst="rect">
            <a:avLst/>
          </a:prstGeom>
          <a:noFill/>
        </p:spPr>
        <p:txBody>
          <a:bodyPr wrap="square">
            <a:spAutoFit/>
          </a:bodyPr>
          <a:lstStyle/>
          <a:p>
            <a:r>
              <a:rPr lang="en-US" altLang="zh-CN" dirty="0">
                <a:latin typeface="Times New Roman" panose="02020603050405020304" pitchFamily="18" charset="0"/>
                <a:ea typeface="华文楷体" panose="02010600040101010101" pitchFamily="2" charset="-122"/>
              </a:rPr>
              <a:t>EASY</a:t>
            </a:r>
            <a:r>
              <a:rPr lang="zh-CN" altLang="en-US" dirty="0">
                <a:latin typeface="Times New Roman" panose="02020603050405020304" pitchFamily="18" charset="0"/>
                <a:ea typeface="华文楷体" panose="02010600040101010101" pitchFamily="2" charset="-122"/>
              </a:rPr>
              <a:t>！</a:t>
            </a:r>
            <a:endParaRPr lang="en-US" altLang="zh-CN" dirty="0">
              <a:latin typeface="Times New Roman" panose="02020603050405020304" pitchFamily="18" charset="0"/>
              <a:ea typeface="华文楷体" panose="02010600040101010101" pitchFamily="2" charset="-122"/>
            </a:endParaRPr>
          </a:p>
        </p:txBody>
      </p:sp>
      <p:sp>
        <p:nvSpPr>
          <p:cNvPr id="22" name="文本框 21">
            <a:extLst>
              <a:ext uri="{FF2B5EF4-FFF2-40B4-BE49-F238E27FC236}">
                <a16:creationId xmlns:a16="http://schemas.microsoft.com/office/drawing/2014/main" id="{BCCE1076-7EF6-CEA9-B9E4-F8CB13CD6B07}"/>
              </a:ext>
            </a:extLst>
          </p:cNvPr>
          <p:cNvSpPr txBox="1"/>
          <p:nvPr/>
        </p:nvSpPr>
        <p:spPr>
          <a:xfrm>
            <a:off x="8684759" y="4222448"/>
            <a:ext cx="885827"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有了！</a:t>
            </a:r>
            <a:endParaRPr lang="en-US" altLang="zh-CN" dirty="0">
              <a:latin typeface="Times New Roman" panose="02020603050405020304" pitchFamily="18" charset="0"/>
              <a:ea typeface="华文楷体" panose="02010600040101010101" pitchFamily="2" charset="-122"/>
            </a:endParaRPr>
          </a:p>
        </p:txBody>
      </p:sp>
      <p:sp>
        <p:nvSpPr>
          <p:cNvPr id="23" name="文本框 22">
            <a:extLst>
              <a:ext uri="{FF2B5EF4-FFF2-40B4-BE49-F238E27FC236}">
                <a16:creationId xmlns:a16="http://schemas.microsoft.com/office/drawing/2014/main" id="{89F29AA9-83C4-14E3-4AE2-678AC5E2BA21}"/>
              </a:ext>
            </a:extLst>
          </p:cNvPr>
          <p:cNvSpPr txBox="1"/>
          <p:nvPr/>
        </p:nvSpPr>
        <p:spPr>
          <a:xfrm>
            <a:off x="7424325" y="2617284"/>
            <a:ext cx="3115499"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既然我不知道，那我就创造</a:t>
            </a:r>
            <a:endParaRPr lang="zh-CN" altLang="en-US" dirty="0"/>
          </a:p>
        </p:txBody>
      </p:sp>
      <p:pic>
        <p:nvPicPr>
          <p:cNvPr id="24" name="图片 23">
            <a:extLst>
              <a:ext uri="{FF2B5EF4-FFF2-40B4-BE49-F238E27FC236}">
                <a16:creationId xmlns:a16="http://schemas.microsoft.com/office/drawing/2014/main" id="{E38EF63A-7732-71AC-152C-5E75A2EAF01F}"/>
              </a:ext>
            </a:extLst>
          </p:cNvPr>
          <p:cNvPicPr>
            <a:picLocks noChangeAspect="1"/>
          </p:cNvPicPr>
          <p:nvPr/>
        </p:nvPicPr>
        <p:blipFill>
          <a:blip r:embed="rId4"/>
          <a:stretch>
            <a:fillRect/>
          </a:stretch>
        </p:blipFill>
        <p:spPr>
          <a:xfrm>
            <a:off x="9235919" y="3135536"/>
            <a:ext cx="1730681" cy="1105180"/>
          </a:xfrm>
          <a:prstGeom prst="rect">
            <a:avLst/>
          </a:prstGeom>
        </p:spPr>
      </p:pic>
      <p:sp>
        <p:nvSpPr>
          <p:cNvPr id="25" name="标题 1">
            <a:extLst>
              <a:ext uri="{FF2B5EF4-FFF2-40B4-BE49-F238E27FC236}">
                <a16:creationId xmlns:a16="http://schemas.microsoft.com/office/drawing/2014/main" id="{4FB46232-1DEE-F50F-621D-18FCF82628CD}"/>
              </a:ext>
            </a:extLst>
          </p:cNvPr>
          <p:cNvSpPr txBox="1">
            <a:spLocks/>
          </p:cNvSpPr>
          <p:nvPr/>
        </p:nvSpPr>
        <p:spPr>
          <a:xfrm>
            <a:off x="7438685" y="3428287"/>
            <a:ext cx="1827107" cy="540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u="sng" dirty="0">
                <a:solidFill>
                  <a:srgbClr val="FF0000"/>
                </a:solidFill>
                <a:latin typeface="Times New Roman" panose="02020603050405020304" pitchFamily="18" charset="0"/>
                <a:cs typeface="Times New Roman" panose="02020603050405020304" pitchFamily="18" charset="0"/>
              </a:rPr>
              <a:t>Watermark</a:t>
            </a:r>
            <a:endParaRPr lang="zh-CN" altLang="en-US" sz="1800" u="sng" dirty="0"/>
          </a:p>
        </p:txBody>
      </p:sp>
    </p:spTree>
    <p:extLst>
      <p:ext uri="{BB962C8B-B14F-4D97-AF65-F5344CB8AC3E}">
        <p14:creationId xmlns:p14="http://schemas.microsoft.com/office/powerpoint/2010/main" val="229018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6B8CE9B-6256-DA5A-875C-8466042294DE}"/>
              </a:ext>
            </a:extLst>
          </p:cNvPr>
          <p:cNvSpPr txBox="1">
            <a:spLocks/>
          </p:cNvSpPr>
          <p:nvPr/>
        </p:nvSpPr>
        <p:spPr>
          <a:xfrm>
            <a:off x="431006" y="1008380"/>
            <a:ext cx="5891212" cy="10527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u="sng" dirty="0">
                <a:solidFill>
                  <a:srgbClr val="FF0000"/>
                </a:solidFill>
                <a:latin typeface="Times New Roman" panose="02020603050405020304" pitchFamily="18" charset="0"/>
                <a:cs typeface="Times New Roman" panose="02020603050405020304" pitchFamily="18" charset="0"/>
              </a:rPr>
              <a:t>Watermark</a:t>
            </a:r>
            <a:endParaRPr lang="zh-CN" altLang="en-US" sz="3200" u="sng" dirty="0"/>
          </a:p>
        </p:txBody>
      </p:sp>
      <p:pic>
        <p:nvPicPr>
          <p:cNvPr id="8" name="图片 7">
            <a:extLst>
              <a:ext uri="{FF2B5EF4-FFF2-40B4-BE49-F238E27FC236}">
                <a16:creationId xmlns:a16="http://schemas.microsoft.com/office/drawing/2014/main" id="{62CD2D1D-4F88-D32D-45C4-172E5BCBD5D7}"/>
              </a:ext>
            </a:extLst>
          </p:cNvPr>
          <p:cNvPicPr>
            <a:picLocks noChangeAspect="1"/>
          </p:cNvPicPr>
          <p:nvPr/>
        </p:nvPicPr>
        <p:blipFill>
          <a:blip r:embed="rId2"/>
          <a:stretch>
            <a:fillRect/>
          </a:stretch>
        </p:blipFill>
        <p:spPr>
          <a:xfrm>
            <a:off x="571499" y="1841504"/>
            <a:ext cx="5610225" cy="3582583"/>
          </a:xfrm>
          <a:prstGeom prst="rect">
            <a:avLst/>
          </a:prstGeom>
        </p:spPr>
      </p:pic>
      <p:sp>
        <p:nvSpPr>
          <p:cNvPr id="12" name="文本框 11">
            <a:extLst>
              <a:ext uri="{FF2B5EF4-FFF2-40B4-BE49-F238E27FC236}">
                <a16:creationId xmlns:a16="http://schemas.microsoft.com/office/drawing/2014/main" id="{F04D2F0E-792D-1555-E4AA-FE641D2AFFE9}"/>
              </a:ext>
            </a:extLst>
          </p:cNvPr>
          <p:cNvSpPr txBox="1"/>
          <p:nvPr/>
        </p:nvSpPr>
        <p:spPr>
          <a:xfrm>
            <a:off x="6762750" y="2890158"/>
            <a:ext cx="4133850"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作用：</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验证货币、护照、邮票、政府文件、或者其他纸制文件的</a:t>
            </a:r>
            <a:r>
              <a:rPr lang="zh-CN" altLang="en-US" b="1" dirty="0">
                <a:latin typeface="楷体" panose="02010609060101010101" pitchFamily="49" charset="-122"/>
                <a:ea typeface="楷体" panose="02010609060101010101" pitchFamily="49" charset="-122"/>
              </a:rPr>
              <a:t>真实性</a:t>
            </a:r>
          </a:p>
        </p:txBody>
      </p:sp>
    </p:spTree>
    <p:extLst>
      <p:ext uri="{BB962C8B-B14F-4D97-AF65-F5344CB8AC3E}">
        <p14:creationId xmlns:p14="http://schemas.microsoft.com/office/powerpoint/2010/main" val="1853321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0926C67-33C9-5F51-02E4-5355939B7537}"/>
              </a:ext>
            </a:extLst>
          </p:cNvPr>
          <p:cNvSpPr txBox="1"/>
          <p:nvPr/>
        </p:nvSpPr>
        <p:spPr>
          <a:xfrm>
            <a:off x="2590121" y="849766"/>
            <a:ext cx="6094638" cy="523220"/>
          </a:xfrm>
          <a:prstGeom prst="rect">
            <a:avLst/>
          </a:prstGeom>
          <a:noFill/>
        </p:spPr>
        <p:txBody>
          <a:bodyPr wrap="square">
            <a:spAutoFit/>
          </a:bodyPr>
          <a:lstStyle/>
          <a:p>
            <a:pPr algn="ctr"/>
            <a:r>
              <a:rPr lang="en-US" altLang="zh-CN" sz="2800" b="1" i="1" dirty="0" err="1">
                <a:solidFill>
                  <a:srgbClr val="FF0000"/>
                </a:solidFill>
                <a:latin typeface="Times New Roman" panose="02020603050405020304" pitchFamily="18" charset="0"/>
                <a:ea typeface="华文楷体" panose="02010600040101010101" pitchFamily="2" charset="-122"/>
              </a:rPr>
              <a:t>WaterMark</a:t>
            </a:r>
            <a:r>
              <a:rPr lang="en-US" altLang="zh-CN" sz="2800" b="1" i="1" dirty="0">
                <a:solidFill>
                  <a:srgbClr val="FF0000"/>
                </a:solidFill>
                <a:latin typeface="Times New Roman" panose="02020603050405020304" pitchFamily="18" charset="0"/>
                <a:ea typeface="华文楷体" panose="02010600040101010101" pitchFamily="2" charset="-122"/>
              </a:rPr>
              <a:t> in LLM</a:t>
            </a:r>
            <a:r>
              <a:rPr lang="zh-CN" altLang="en-US" sz="2800" b="1" i="1" dirty="0">
                <a:solidFill>
                  <a:srgbClr val="FF0000"/>
                </a:solidFill>
                <a:latin typeface="Times New Roman" panose="02020603050405020304" pitchFamily="18" charset="0"/>
                <a:ea typeface="华文楷体" panose="02010600040101010101" pitchFamily="2" charset="-122"/>
              </a:rPr>
              <a:t>？</a:t>
            </a:r>
          </a:p>
        </p:txBody>
      </p:sp>
      <p:pic>
        <p:nvPicPr>
          <p:cNvPr id="3" name="图片 2">
            <a:extLst>
              <a:ext uri="{FF2B5EF4-FFF2-40B4-BE49-F238E27FC236}">
                <a16:creationId xmlns:a16="http://schemas.microsoft.com/office/drawing/2014/main" id="{6A69DA41-4930-CE49-43C6-C037FFFFEF59}"/>
              </a:ext>
            </a:extLst>
          </p:cNvPr>
          <p:cNvPicPr>
            <a:picLocks noChangeAspect="1"/>
          </p:cNvPicPr>
          <p:nvPr/>
        </p:nvPicPr>
        <p:blipFill>
          <a:blip r:embed="rId2"/>
          <a:stretch>
            <a:fillRect/>
          </a:stretch>
        </p:blipFill>
        <p:spPr>
          <a:xfrm>
            <a:off x="498021" y="2318047"/>
            <a:ext cx="5067980" cy="3498326"/>
          </a:xfrm>
          <a:prstGeom prst="rect">
            <a:avLst/>
          </a:prstGeom>
        </p:spPr>
      </p:pic>
      <p:pic>
        <p:nvPicPr>
          <p:cNvPr id="7" name="图片 6">
            <a:extLst>
              <a:ext uri="{FF2B5EF4-FFF2-40B4-BE49-F238E27FC236}">
                <a16:creationId xmlns:a16="http://schemas.microsoft.com/office/drawing/2014/main" id="{9FE4FD20-4652-5757-9C5D-D8C6DF8A2CF5}"/>
              </a:ext>
            </a:extLst>
          </p:cNvPr>
          <p:cNvPicPr>
            <a:picLocks noChangeAspect="1"/>
          </p:cNvPicPr>
          <p:nvPr/>
        </p:nvPicPr>
        <p:blipFill>
          <a:blip r:embed="rId3"/>
          <a:stretch>
            <a:fillRect/>
          </a:stretch>
        </p:blipFill>
        <p:spPr>
          <a:xfrm>
            <a:off x="6465434" y="1877786"/>
            <a:ext cx="4438650" cy="2057400"/>
          </a:xfrm>
          <a:prstGeom prst="rect">
            <a:avLst/>
          </a:prstGeom>
        </p:spPr>
      </p:pic>
      <p:sp>
        <p:nvSpPr>
          <p:cNvPr id="13" name="箭头: 下 12">
            <a:extLst>
              <a:ext uri="{FF2B5EF4-FFF2-40B4-BE49-F238E27FC236}">
                <a16:creationId xmlns:a16="http://schemas.microsoft.com/office/drawing/2014/main" id="{A8351A2D-E2CE-2DF9-4356-FD42BE7F95BA}"/>
              </a:ext>
            </a:extLst>
          </p:cNvPr>
          <p:cNvSpPr/>
          <p:nvPr/>
        </p:nvSpPr>
        <p:spPr>
          <a:xfrm rot="16200000">
            <a:off x="5966732" y="3686178"/>
            <a:ext cx="97971" cy="7429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46FB0AF3-B7C8-3165-32CF-C21BC8DFD6D1}"/>
              </a:ext>
            </a:extLst>
          </p:cNvPr>
          <p:cNvPicPr>
            <a:picLocks noChangeAspect="1"/>
          </p:cNvPicPr>
          <p:nvPr/>
        </p:nvPicPr>
        <p:blipFill>
          <a:blip r:embed="rId4"/>
          <a:stretch>
            <a:fillRect/>
          </a:stretch>
        </p:blipFill>
        <p:spPr>
          <a:xfrm>
            <a:off x="6465434" y="4344080"/>
            <a:ext cx="4476750" cy="1704975"/>
          </a:xfrm>
          <a:prstGeom prst="rect">
            <a:avLst/>
          </a:prstGeom>
        </p:spPr>
      </p:pic>
    </p:spTree>
    <p:extLst>
      <p:ext uri="{BB962C8B-B14F-4D97-AF65-F5344CB8AC3E}">
        <p14:creationId xmlns:p14="http://schemas.microsoft.com/office/powerpoint/2010/main" val="4238441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0926C67-33C9-5F51-02E4-5355939B7537}"/>
              </a:ext>
            </a:extLst>
          </p:cNvPr>
          <p:cNvSpPr txBox="1"/>
          <p:nvPr/>
        </p:nvSpPr>
        <p:spPr>
          <a:xfrm>
            <a:off x="2688093" y="1184502"/>
            <a:ext cx="6094638" cy="523220"/>
          </a:xfrm>
          <a:prstGeom prst="rect">
            <a:avLst/>
          </a:prstGeom>
          <a:noFill/>
        </p:spPr>
        <p:txBody>
          <a:bodyPr wrap="square">
            <a:spAutoFit/>
          </a:bodyPr>
          <a:lstStyle/>
          <a:p>
            <a:pPr algn="ctr"/>
            <a:r>
              <a:rPr lang="en-US" altLang="zh-CN" sz="2800" b="1" i="1" dirty="0" err="1">
                <a:solidFill>
                  <a:srgbClr val="FF0000"/>
                </a:solidFill>
                <a:latin typeface="Times New Roman" panose="02020603050405020304" pitchFamily="18" charset="0"/>
                <a:ea typeface="华文楷体" panose="02010600040101010101" pitchFamily="2" charset="-122"/>
              </a:rPr>
              <a:t>WaterMark</a:t>
            </a:r>
            <a:r>
              <a:rPr lang="en-US" altLang="zh-CN" sz="2800" b="1" i="1" dirty="0">
                <a:solidFill>
                  <a:srgbClr val="FF0000"/>
                </a:solidFill>
                <a:latin typeface="Times New Roman" panose="02020603050405020304" pitchFamily="18" charset="0"/>
                <a:ea typeface="华文楷体" panose="02010600040101010101" pitchFamily="2" charset="-122"/>
              </a:rPr>
              <a:t> in LLM</a:t>
            </a:r>
            <a:r>
              <a:rPr lang="zh-CN" altLang="en-US" sz="2800" b="1" i="1" dirty="0">
                <a:solidFill>
                  <a:srgbClr val="FF0000"/>
                </a:solidFill>
                <a:latin typeface="Times New Roman" panose="02020603050405020304" pitchFamily="18" charset="0"/>
                <a:ea typeface="华文楷体" panose="02010600040101010101" pitchFamily="2" charset="-122"/>
              </a:rPr>
              <a:t>？</a:t>
            </a:r>
          </a:p>
        </p:txBody>
      </p:sp>
      <p:pic>
        <p:nvPicPr>
          <p:cNvPr id="7" name="图片 6">
            <a:extLst>
              <a:ext uri="{FF2B5EF4-FFF2-40B4-BE49-F238E27FC236}">
                <a16:creationId xmlns:a16="http://schemas.microsoft.com/office/drawing/2014/main" id="{9FE4FD20-4652-5757-9C5D-D8C6DF8A2CF5}"/>
              </a:ext>
            </a:extLst>
          </p:cNvPr>
          <p:cNvPicPr>
            <a:picLocks noChangeAspect="1"/>
          </p:cNvPicPr>
          <p:nvPr/>
        </p:nvPicPr>
        <p:blipFill>
          <a:blip r:embed="rId2"/>
          <a:stretch>
            <a:fillRect/>
          </a:stretch>
        </p:blipFill>
        <p:spPr>
          <a:xfrm>
            <a:off x="930049" y="2701060"/>
            <a:ext cx="4438650" cy="2057400"/>
          </a:xfrm>
          <a:prstGeom prst="rect">
            <a:avLst/>
          </a:prstGeom>
        </p:spPr>
      </p:pic>
      <p:pic>
        <p:nvPicPr>
          <p:cNvPr id="2" name="图片 1">
            <a:extLst>
              <a:ext uri="{FF2B5EF4-FFF2-40B4-BE49-F238E27FC236}">
                <a16:creationId xmlns:a16="http://schemas.microsoft.com/office/drawing/2014/main" id="{3CEECDD1-CF81-82B6-39E9-AFA9A6E9BC30}"/>
              </a:ext>
            </a:extLst>
          </p:cNvPr>
          <p:cNvPicPr>
            <a:picLocks noChangeAspect="1"/>
          </p:cNvPicPr>
          <p:nvPr/>
        </p:nvPicPr>
        <p:blipFill>
          <a:blip r:embed="rId3"/>
          <a:stretch>
            <a:fillRect/>
          </a:stretch>
        </p:blipFill>
        <p:spPr>
          <a:xfrm>
            <a:off x="6179684" y="2877273"/>
            <a:ext cx="4476750" cy="1704975"/>
          </a:xfrm>
          <a:prstGeom prst="rect">
            <a:avLst/>
          </a:prstGeom>
        </p:spPr>
      </p:pic>
      <p:sp>
        <p:nvSpPr>
          <p:cNvPr id="5" name="文本框 4">
            <a:extLst>
              <a:ext uri="{FF2B5EF4-FFF2-40B4-BE49-F238E27FC236}">
                <a16:creationId xmlns:a16="http://schemas.microsoft.com/office/drawing/2014/main" id="{A7BE4CFC-C90A-E4E1-E084-E3E87C049612}"/>
              </a:ext>
            </a:extLst>
          </p:cNvPr>
          <p:cNvSpPr txBox="1"/>
          <p:nvPr/>
        </p:nvSpPr>
        <p:spPr>
          <a:xfrm>
            <a:off x="1692048" y="1707722"/>
            <a:ext cx="8578623" cy="646331"/>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定义：通过对其输出添加水印来缓解，即将信号嵌入生成的文本中，这些文本对人类来说是不可见的，但可以通过算法在文本中检测到。</a:t>
            </a:r>
          </a:p>
        </p:txBody>
      </p:sp>
      <p:sp>
        <p:nvSpPr>
          <p:cNvPr id="6" name="文本框 5">
            <a:extLst>
              <a:ext uri="{FF2B5EF4-FFF2-40B4-BE49-F238E27FC236}">
                <a16:creationId xmlns:a16="http://schemas.microsoft.com/office/drawing/2014/main" id="{FF83FDFF-CFFD-4D83-3667-4B59161B929F}"/>
              </a:ext>
            </a:extLst>
          </p:cNvPr>
          <p:cNvSpPr txBox="1"/>
          <p:nvPr/>
        </p:nvSpPr>
        <p:spPr>
          <a:xfrm>
            <a:off x="3009560" y="5578247"/>
            <a:ext cx="9182440" cy="923330"/>
          </a:xfrm>
          <a:prstGeom prst="rect">
            <a:avLst/>
          </a:prstGeom>
          <a:noFill/>
        </p:spPr>
        <p:txBody>
          <a:bodyPr wrap="square">
            <a:spAutoFit/>
          </a:bodyPr>
          <a:lstStyle/>
          <a:p>
            <a:r>
              <a:rPr lang="en-US" altLang="zh-CN" u="sng" dirty="0">
                <a:latin typeface="Arial Black" panose="020B0A04020102020204" pitchFamily="34" charset="0"/>
                <a:ea typeface="华文楷体" panose="02010600040101010101" pitchFamily="2" charset="-122"/>
                <a:cs typeface="Times New Roman" panose="02020603050405020304" pitchFamily="18" charset="0"/>
              </a:rPr>
              <a:t>IDEA: </a:t>
            </a:r>
          </a:p>
          <a:p>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通过提前将</a:t>
            </a:r>
            <a:r>
              <a:rPr lang="en-US" altLang="zh-CN" u="sng" dirty="0">
                <a:latin typeface="Arial Black" panose="020B0A04020102020204" pitchFamily="34" charset="0"/>
                <a:ea typeface="华文楷体" panose="02010600040101010101" pitchFamily="2" charset="-122"/>
                <a:cs typeface="Times New Roman" panose="02020603050405020304" pitchFamily="18" charset="0"/>
              </a:rPr>
              <a:t>token</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分袋，生成的</a:t>
            </a:r>
            <a:r>
              <a:rPr lang="en-US" altLang="zh-CN" u="sng" dirty="0">
                <a:latin typeface="Arial Black" panose="020B0A04020102020204" pitchFamily="34" charset="0"/>
                <a:ea typeface="华文楷体" panose="02010600040101010101" pitchFamily="2" charset="-122"/>
                <a:cs typeface="Times New Roman" panose="02020603050405020304" pitchFamily="18" charset="0"/>
              </a:rPr>
              <a:t>token</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有</a:t>
            </a:r>
            <a:r>
              <a:rPr lang="zh-CN" altLang="en-US" u="sng" dirty="0">
                <a:solidFill>
                  <a:srgbClr val="00B050"/>
                </a:solidFill>
                <a:latin typeface="Arial Black" panose="020B0A04020102020204" pitchFamily="34" charset="0"/>
                <a:ea typeface="华文楷体" panose="02010600040101010101" pitchFamily="2" charset="-122"/>
                <a:cs typeface="Times New Roman" panose="02020603050405020304" pitchFamily="18" charset="0"/>
              </a:rPr>
              <a:t>绿色</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和</a:t>
            </a:r>
            <a:r>
              <a:rPr lang="zh-CN" altLang="en-US" u="sng" dirty="0">
                <a:solidFill>
                  <a:srgbClr val="FF0000"/>
                </a:solidFill>
                <a:latin typeface="Arial Black" panose="020B0A04020102020204" pitchFamily="34" charset="0"/>
                <a:ea typeface="华文楷体" panose="02010600040101010101" pitchFamily="2" charset="-122"/>
                <a:cs typeface="Times New Roman" panose="02020603050405020304" pitchFamily="18" charset="0"/>
              </a:rPr>
              <a:t>红色</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a:t>
            </a:r>
            <a:endParaRPr lang="en-US" altLang="zh-CN" u="sng" dirty="0">
              <a:latin typeface="Arial Black" panose="020B0A04020102020204" pitchFamily="34" charset="0"/>
              <a:ea typeface="华文楷体" panose="02010600040101010101" pitchFamily="2" charset="-122"/>
              <a:cs typeface="Times New Roman" panose="02020603050405020304" pitchFamily="18" charset="0"/>
            </a:endParaRPr>
          </a:p>
          <a:p>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如果出现</a:t>
            </a:r>
            <a:r>
              <a:rPr lang="zh-CN" altLang="en-US" u="sng" dirty="0">
                <a:solidFill>
                  <a:srgbClr val="00B050"/>
                </a:solidFill>
                <a:latin typeface="Arial Black" panose="020B0A04020102020204" pitchFamily="34" charset="0"/>
                <a:ea typeface="华文楷体" panose="02010600040101010101" pitchFamily="2" charset="-122"/>
                <a:cs typeface="Times New Roman" panose="02020603050405020304" pitchFamily="18" charset="0"/>
              </a:rPr>
              <a:t>绿色</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的</a:t>
            </a:r>
            <a:r>
              <a:rPr lang="en-US" altLang="zh-CN" u="sng" dirty="0">
                <a:latin typeface="Arial Black" panose="020B0A04020102020204" pitchFamily="34" charset="0"/>
                <a:ea typeface="华文楷体" panose="02010600040101010101" pitchFamily="2" charset="-122"/>
                <a:cs typeface="Times New Roman" panose="02020603050405020304" pitchFamily="18" charset="0"/>
              </a:rPr>
              <a:t>token</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太多，那么就说明是机器生成的。</a:t>
            </a:r>
          </a:p>
        </p:txBody>
      </p:sp>
    </p:spTree>
    <p:extLst>
      <p:ext uri="{BB962C8B-B14F-4D97-AF65-F5344CB8AC3E}">
        <p14:creationId xmlns:p14="http://schemas.microsoft.com/office/powerpoint/2010/main" val="229761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5B3FAD0-EF0D-04BC-196E-279354A4FFEF}"/>
              </a:ext>
            </a:extLst>
          </p:cNvPr>
          <p:cNvSpPr>
            <a:spLocks noGrp="1"/>
          </p:cNvSpPr>
          <p:nvPr>
            <p:ph type="title"/>
          </p:nvPr>
        </p:nvSpPr>
        <p:spPr>
          <a:xfrm>
            <a:off x="838200" y="2553154"/>
            <a:ext cx="10515600" cy="1325563"/>
          </a:xfrm>
        </p:spPr>
        <p:txBody>
          <a:bodyPr/>
          <a:lstStyle/>
          <a:p>
            <a:pPr algn="ctr"/>
            <a:r>
              <a:rPr lang="en-US" altLang="zh-CN" dirty="0">
                <a:latin typeface="Times New Roman" panose="02020603050405020304" pitchFamily="18" charset="0"/>
                <a:cs typeface="Times New Roman" panose="02020603050405020304" pitchFamily="18" charset="0"/>
              </a:rPr>
              <a:t>STEP 2: Create </a:t>
            </a:r>
            <a:r>
              <a:rPr lang="en-US" altLang="zh-CN" dirty="0" err="1">
                <a:latin typeface="Times New Roman" panose="02020603050405020304" pitchFamily="18" charset="0"/>
                <a:cs typeface="Times New Roman" panose="02020603050405020304" pitchFamily="18" charset="0"/>
              </a:rPr>
              <a:t>WaterMark</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027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a:extLst>
              <a:ext uri="{FF2B5EF4-FFF2-40B4-BE49-F238E27FC236}">
                <a16:creationId xmlns:a16="http://schemas.microsoft.com/office/drawing/2014/main" id="{B67065E9-6D50-DE78-D53E-0B46838AA9F8}"/>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cs typeface="Times New Roman" panose="02020603050405020304" pitchFamily="18" charset="0"/>
              </a:rPr>
              <a:t>LLM PROCESS</a:t>
            </a:r>
            <a:endParaRPr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0CC6ECE5-976C-E4D7-C66C-AD0057BC71BC}"/>
              </a:ext>
            </a:extLst>
          </p:cNvPr>
          <p:cNvPicPr>
            <a:picLocks noChangeAspect="1"/>
          </p:cNvPicPr>
          <p:nvPr/>
        </p:nvPicPr>
        <p:blipFill>
          <a:blip r:embed="rId2"/>
          <a:stretch>
            <a:fillRect/>
          </a:stretch>
        </p:blipFill>
        <p:spPr>
          <a:xfrm>
            <a:off x="1077144" y="4074601"/>
            <a:ext cx="1828800" cy="285750"/>
          </a:xfrm>
          <a:prstGeom prst="rect">
            <a:avLst/>
          </a:prstGeom>
        </p:spPr>
      </p:pic>
      <p:sp>
        <p:nvSpPr>
          <p:cNvPr id="26" name="右大括号 25">
            <a:extLst>
              <a:ext uri="{FF2B5EF4-FFF2-40B4-BE49-F238E27FC236}">
                <a16:creationId xmlns:a16="http://schemas.microsoft.com/office/drawing/2014/main" id="{D80CD62D-E714-74E6-E1E3-714C7496F441}"/>
              </a:ext>
            </a:extLst>
          </p:cNvPr>
          <p:cNvSpPr/>
          <p:nvPr/>
        </p:nvSpPr>
        <p:spPr>
          <a:xfrm rot="5400000">
            <a:off x="1964330" y="2430839"/>
            <a:ext cx="258535" cy="2237014"/>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7" name="右大括号 26">
            <a:extLst>
              <a:ext uri="{FF2B5EF4-FFF2-40B4-BE49-F238E27FC236}">
                <a16:creationId xmlns:a16="http://schemas.microsoft.com/office/drawing/2014/main" id="{D8CEE0E5-7587-7C94-C84F-90AFFF2FC2D8}"/>
              </a:ext>
            </a:extLst>
          </p:cNvPr>
          <p:cNvSpPr/>
          <p:nvPr/>
        </p:nvSpPr>
        <p:spPr>
          <a:xfrm rot="5400000">
            <a:off x="4315644" y="2855754"/>
            <a:ext cx="258535" cy="139337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07479855-4798-FEC6-EE68-C51CAC3DF95F}"/>
              </a:ext>
            </a:extLst>
          </p:cNvPr>
          <p:cNvSpPr txBox="1"/>
          <p:nvPr/>
        </p:nvSpPr>
        <p:spPr>
          <a:xfrm>
            <a:off x="1145180" y="3653195"/>
            <a:ext cx="4133850"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正文（一段序列）</a:t>
            </a:r>
          </a:p>
        </p:txBody>
      </p:sp>
      <p:sp>
        <p:nvSpPr>
          <p:cNvPr id="29" name="文本框 28">
            <a:extLst>
              <a:ext uri="{FF2B5EF4-FFF2-40B4-BE49-F238E27FC236}">
                <a16:creationId xmlns:a16="http://schemas.microsoft.com/office/drawing/2014/main" id="{F3CEC4A8-7DB4-8587-BD9F-200C0C27FD4B}"/>
              </a:ext>
            </a:extLst>
          </p:cNvPr>
          <p:cNvSpPr txBox="1"/>
          <p:nvPr/>
        </p:nvSpPr>
        <p:spPr>
          <a:xfrm>
            <a:off x="3382195" y="3667451"/>
            <a:ext cx="2416629" cy="369332"/>
          </a:xfrm>
          <a:prstGeom prst="rect">
            <a:avLst/>
          </a:prstGeom>
          <a:noFill/>
        </p:spPr>
        <p:txBody>
          <a:bodyPr wrap="square">
            <a:spAutoFit/>
          </a:bodyPr>
          <a:lstStyle/>
          <a:p>
            <a:r>
              <a:rPr lang="en-US" altLang="zh-CN" dirty="0">
                <a:latin typeface="Times New Roman" panose="02020603050405020304" pitchFamily="18" charset="0"/>
                <a:ea typeface="华文楷体" panose="02010600040101010101" pitchFamily="2" charset="-122"/>
              </a:rPr>
              <a:t>Prompt</a:t>
            </a:r>
            <a:r>
              <a:rPr lang="zh-CN" altLang="en-US" dirty="0">
                <a:latin typeface="Times New Roman" panose="02020603050405020304" pitchFamily="18" charset="0"/>
                <a:ea typeface="华文楷体" panose="02010600040101010101" pitchFamily="2" charset="-122"/>
              </a:rPr>
              <a:t>（另一段序列）</a:t>
            </a:r>
          </a:p>
        </p:txBody>
      </p:sp>
      <p:pic>
        <p:nvPicPr>
          <p:cNvPr id="31" name="图片 30">
            <a:extLst>
              <a:ext uri="{FF2B5EF4-FFF2-40B4-BE49-F238E27FC236}">
                <a16:creationId xmlns:a16="http://schemas.microsoft.com/office/drawing/2014/main" id="{78F489AB-CF0C-FE04-AD53-5E52EE577BE9}"/>
              </a:ext>
            </a:extLst>
          </p:cNvPr>
          <p:cNvPicPr>
            <a:picLocks noChangeAspect="1"/>
          </p:cNvPicPr>
          <p:nvPr/>
        </p:nvPicPr>
        <p:blipFill>
          <a:blip r:embed="rId3"/>
          <a:stretch>
            <a:fillRect/>
          </a:stretch>
        </p:blipFill>
        <p:spPr>
          <a:xfrm>
            <a:off x="3821705" y="4051262"/>
            <a:ext cx="1419225" cy="361950"/>
          </a:xfrm>
          <a:prstGeom prst="rect">
            <a:avLst/>
          </a:prstGeom>
        </p:spPr>
      </p:pic>
      <p:sp>
        <p:nvSpPr>
          <p:cNvPr id="32" name="文本框 31">
            <a:extLst>
              <a:ext uri="{FF2B5EF4-FFF2-40B4-BE49-F238E27FC236}">
                <a16:creationId xmlns:a16="http://schemas.microsoft.com/office/drawing/2014/main" id="{F2FC5B8A-FDD2-66D7-DF4D-D59C2AB01EE0}"/>
              </a:ext>
            </a:extLst>
          </p:cNvPr>
          <p:cNvSpPr txBox="1"/>
          <p:nvPr/>
        </p:nvSpPr>
        <p:spPr>
          <a:xfrm>
            <a:off x="750234" y="3034788"/>
            <a:ext cx="5048590"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帮我写一首关于秋天的诗，以李白的风格撰写</a:t>
            </a:r>
          </a:p>
        </p:txBody>
      </p:sp>
      <p:sp>
        <p:nvSpPr>
          <p:cNvPr id="33" name="文本框 32">
            <a:extLst>
              <a:ext uri="{FF2B5EF4-FFF2-40B4-BE49-F238E27FC236}">
                <a16:creationId xmlns:a16="http://schemas.microsoft.com/office/drawing/2014/main" id="{4A59455B-2489-8EB0-DCCF-365B0634C54E}"/>
              </a:ext>
            </a:extLst>
          </p:cNvPr>
          <p:cNvSpPr txBox="1"/>
          <p:nvPr/>
        </p:nvSpPr>
        <p:spPr>
          <a:xfrm>
            <a:off x="8122875" y="3034788"/>
            <a:ext cx="2822121"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门前大桥下，一二三四五</a:t>
            </a:r>
          </a:p>
        </p:txBody>
      </p:sp>
      <p:sp>
        <p:nvSpPr>
          <p:cNvPr id="34" name="箭头: 下 33">
            <a:extLst>
              <a:ext uri="{FF2B5EF4-FFF2-40B4-BE49-F238E27FC236}">
                <a16:creationId xmlns:a16="http://schemas.microsoft.com/office/drawing/2014/main" id="{230DC4DD-8B3A-04FA-3F1C-2F7C800E6D2F}"/>
              </a:ext>
            </a:extLst>
          </p:cNvPr>
          <p:cNvSpPr/>
          <p:nvPr/>
        </p:nvSpPr>
        <p:spPr>
          <a:xfrm rot="16200000">
            <a:off x="6799576" y="2901849"/>
            <a:ext cx="97971" cy="7429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5" name="标题 1">
            <a:extLst>
              <a:ext uri="{FF2B5EF4-FFF2-40B4-BE49-F238E27FC236}">
                <a16:creationId xmlns:a16="http://schemas.microsoft.com/office/drawing/2014/main" id="{AF872955-4710-A8A2-5E14-5EA42706AA85}"/>
              </a:ext>
            </a:extLst>
          </p:cNvPr>
          <p:cNvSpPr txBox="1">
            <a:spLocks/>
          </p:cNvSpPr>
          <p:nvPr/>
        </p:nvSpPr>
        <p:spPr>
          <a:xfrm>
            <a:off x="5935007" y="2764615"/>
            <a:ext cx="1827107" cy="540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u="sng" dirty="0">
                <a:solidFill>
                  <a:srgbClr val="FF0000"/>
                </a:solidFill>
                <a:latin typeface="Times New Roman" panose="02020603050405020304" pitchFamily="18" charset="0"/>
                <a:cs typeface="Times New Roman" panose="02020603050405020304" pitchFamily="18" charset="0"/>
              </a:rPr>
              <a:t>LLM</a:t>
            </a:r>
            <a:endParaRPr lang="zh-CN" altLang="en-US" sz="1800" u="sng" dirty="0"/>
          </a:p>
        </p:txBody>
      </p:sp>
      <p:sp>
        <p:nvSpPr>
          <p:cNvPr id="36" name="文本框 35">
            <a:extLst>
              <a:ext uri="{FF2B5EF4-FFF2-40B4-BE49-F238E27FC236}">
                <a16:creationId xmlns:a16="http://schemas.microsoft.com/office/drawing/2014/main" id="{10CF12D6-95AC-817A-3AAE-509F0AB4C7C4}"/>
              </a:ext>
            </a:extLst>
          </p:cNvPr>
          <p:cNvSpPr txBox="1"/>
          <p:nvPr/>
        </p:nvSpPr>
        <p:spPr>
          <a:xfrm>
            <a:off x="9275695" y="3653195"/>
            <a:ext cx="1573555"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输出</a:t>
            </a:r>
            <a:endParaRPr lang="en-US" altLang="zh-CN" dirty="0">
              <a:latin typeface="Times New Roman" panose="02020603050405020304" pitchFamily="18" charset="0"/>
              <a:ea typeface="华文楷体" panose="02010600040101010101" pitchFamily="2" charset="-122"/>
            </a:endParaRPr>
          </a:p>
        </p:txBody>
      </p:sp>
      <p:pic>
        <p:nvPicPr>
          <p:cNvPr id="40" name="图片 39">
            <a:extLst>
              <a:ext uri="{FF2B5EF4-FFF2-40B4-BE49-F238E27FC236}">
                <a16:creationId xmlns:a16="http://schemas.microsoft.com/office/drawing/2014/main" id="{319DC370-8C45-AD93-1338-5D870BE6F6DD}"/>
              </a:ext>
            </a:extLst>
          </p:cNvPr>
          <p:cNvPicPr>
            <a:picLocks noChangeAspect="1"/>
          </p:cNvPicPr>
          <p:nvPr/>
        </p:nvPicPr>
        <p:blipFill>
          <a:blip r:embed="rId4"/>
          <a:stretch>
            <a:fillRect/>
          </a:stretch>
        </p:blipFill>
        <p:spPr>
          <a:xfrm>
            <a:off x="9344796" y="4022527"/>
            <a:ext cx="666750" cy="381000"/>
          </a:xfrm>
          <a:prstGeom prst="rect">
            <a:avLst/>
          </a:prstGeom>
        </p:spPr>
      </p:pic>
    </p:spTree>
    <p:extLst>
      <p:ext uri="{BB962C8B-B14F-4D97-AF65-F5344CB8AC3E}">
        <p14:creationId xmlns:p14="http://schemas.microsoft.com/office/powerpoint/2010/main" val="276500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a:extLst>
              <a:ext uri="{FF2B5EF4-FFF2-40B4-BE49-F238E27FC236}">
                <a16:creationId xmlns:a16="http://schemas.microsoft.com/office/drawing/2014/main" id="{B67065E9-6D50-DE78-D53E-0B46838AA9F8}"/>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cs typeface="Times New Roman" panose="02020603050405020304" pitchFamily="18" charset="0"/>
              </a:rPr>
              <a:t>LLM PROCESS</a:t>
            </a:r>
            <a:endParaRPr lang="zh-CN" altLang="en-US" dirty="0">
              <a:latin typeface="Times New Roman" panose="02020603050405020304" pitchFamily="18" charset="0"/>
              <a:cs typeface="Times New Roman" panose="02020603050405020304" pitchFamily="18" charset="0"/>
            </a:endParaRPr>
          </a:p>
        </p:txBody>
      </p:sp>
      <p:pic>
        <p:nvPicPr>
          <p:cNvPr id="42" name="图片 41">
            <a:extLst>
              <a:ext uri="{FF2B5EF4-FFF2-40B4-BE49-F238E27FC236}">
                <a16:creationId xmlns:a16="http://schemas.microsoft.com/office/drawing/2014/main" id="{A9AAA8DF-8F21-9474-2EC1-7EAA7BC31C10}"/>
              </a:ext>
            </a:extLst>
          </p:cNvPr>
          <p:cNvPicPr>
            <a:picLocks noChangeAspect="1"/>
          </p:cNvPicPr>
          <p:nvPr/>
        </p:nvPicPr>
        <p:blipFill>
          <a:blip r:embed="rId2"/>
          <a:stretch>
            <a:fillRect/>
          </a:stretch>
        </p:blipFill>
        <p:spPr>
          <a:xfrm>
            <a:off x="7378244" y="3860720"/>
            <a:ext cx="247650" cy="352425"/>
          </a:xfrm>
          <a:prstGeom prst="rect">
            <a:avLst/>
          </a:prstGeom>
        </p:spPr>
      </p:pic>
      <p:sp>
        <p:nvSpPr>
          <p:cNvPr id="43" name="文本框 42">
            <a:extLst>
              <a:ext uri="{FF2B5EF4-FFF2-40B4-BE49-F238E27FC236}">
                <a16:creationId xmlns:a16="http://schemas.microsoft.com/office/drawing/2014/main" id="{E95132F4-8737-7FF9-CCD3-1F808CDA67B6}"/>
              </a:ext>
            </a:extLst>
          </p:cNvPr>
          <p:cNvSpPr txBox="1"/>
          <p:nvPr/>
        </p:nvSpPr>
        <p:spPr>
          <a:xfrm>
            <a:off x="6912108" y="3576894"/>
            <a:ext cx="1573555"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输出概率</a:t>
            </a:r>
            <a:endParaRPr lang="en-US" altLang="zh-CN" dirty="0">
              <a:latin typeface="Times New Roman" panose="02020603050405020304" pitchFamily="18" charset="0"/>
              <a:ea typeface="华文楷体" panose="02010600040101010101" pitchFamily="2" charset="-122"/>
            </a:endParaRPr>
          </a:p>
        </p:txBody>
      </p:sp>
      <p:sp>
        <p:nvSpPr>
          <p:cNvPr id="44" name="文本框 43">
            <a:extLst>
              <a:ext uri="{FF2B5EF4-FFF2-40B4-BE49-F238E27FC236}">
                <a16:creationId xmlns:a16="http://schemas.microsoft.com/office/drawing/2014/main" id="{C70BA118-9A1E-EB1B-691B-4D56B184453E}"/>
              </a:ext>
            </a:extLst>
          </p:cNvPr>
          <p:cNvSpPr txBox="1"/>
          <p:nvPr/>
        </p:nvSpPr>
        <p:spPr>
          <a:xfrm>
            <a:off x="6417101" y="4247034"/>
            <a:ext cx="2251578" cy="369332"/>
          </a:xfrm>
          <a:prstGeom prst="rect">
            <a:avLst/>
          </a:prstGeom>
          <a:noFill/>
          <a:ln>
            <a:solidFill>
              <a:schemeClr val="tx1"/>
            </a:solidFill>
            <a:prstDash val="dash"/>
          </a:ln>
        </p:spPr>
        <p:txBody>
          <a:bodyPr wrap="none" rtlCol="0">
            <a:spAutoFit/>
          </a:bodyPr>
          <a:lstStyle/>
          <a:p>
            <a:r>
              <a:rPr lang="zh-CN" altLang="en-US" dirty="0">
                <a:latin typeface="Times New Roman" panose="02020603050405020304" pitchFamily="18" charset="0"/>
                <a:ea typeface="华文楷体" panose="02010600040101010101" pitchFamily="2" charset="-122"/>
              </a:rPr>
              <a:t>长度为词典 </a:t>
            </a:r>
            <a:r>
              <a:rPr lang="en-US" altLang="zh-CN" dirty="0">
                <a:latin typeface="Times New Roman" panose="02020603050405020304" pitchFamily="18" charset="0"/>
                <a:ea typeface="华文楷体" panose="02010600040101010101" pitchFamily="2" charset="-122"/>
              </a:rPr>
              <a:t>V</a:t>
            </a:r>
            <a:r>
              <a:rPr lang="zh-CN" altLang="en-US" dirty="0">
                <a:latin typeface="Times New Roman" panose="02020603050405020304" pitchFamily="18" charset="0"/>
                <a:ea typeface="华文楷体" panose="02010600040101010101" pitchFamily="2" charset="-122"/>
              </a:rPr>
              <a:t>的长度</a:t>
            </a:r>
          </a:p>
        </p:txBody>
      </p:sp>
      <p:sp>
        <p:nvSpPr>
          <p:cNvPr id="56" name="矩形 55">
            <a:extLst>
              <a:ext uri="{FF2B5EF4-FFF2-40B4-BE49-F238E27FC236}">
                <a16:creationId xmlns:a16="http://schemas.microsoft.com/office/drawing/2014/main" id="{CB6A8443-6A0D-D1E8-9B5E-5383D454A154}"/>
              </a:ext>
            </a:extLst>
          </p:cNvPr>
          <p:cNvSpPr/>
          <p:nvPr/>
        </p:nvSpPr>
        <p:spPr>
          <a:xfrm>
            <a:off x="1194707" y="3595810"/>
            <a:ext cx="1115785" cy="192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70DB4FAD-87C2-33F6-26A5-B399556D07D4}"/>
              </a:ext>
            </a:extLst>
          </p:cNvPr>
          <p:cNvSpPr txBox="1"/>
          <p:nvPr/>
        </p:nvSpPr>
        <p:spPr>
          <a:xfrm>
            <a:off x="893990" y="3763122"/>
            <a:ext cx="2121534" cy="369332"/>
          </a:xfrm>
          <a:prstGeom prst="rect">
            <a:avLst/>
          </a:prstGeom>
          <a:noFill/>
        </p:spPr>
        <p:txBody>
          <a:bodyPr wrap="square">
            <a:spAutoFit/>
          </a:bodyPr>
          <a:lstStyle/>
          <a:p>
            <a:r>
              <a:rPr lang="en-US" altLang="zh-CN" dirty="0">
                <a:latin typeface="Times New Roman" panose="02020603050405020304" pitchFamily="18" charset="0"/>
                <a:ea typeface="华文楷体" panose="02010600040101010101" pitchFamily="2" charset="-122"/>
              </a:rPr>
              <a:t>Prompt embedding</a:t>
            </a:r>
            <a:endParaRPr lang="zh-CN" altLang="en-US" dirty="0">
              <a:latin typeface="Times New Roman" panose="02020603050405020304" pitchFamily="18" charset="0"/>
              <a:ea typeface="华文楷体" panose="02010600040101010101" pitchFamily="2" charset="-122"/>
            </a:endParaRPr>
          </a:p>
        </p:txBody>
      </p:sp>
      <p:sp>
        <p:nvSpPr>
          <p:cNvPr id="63" name="文本框 62">
            <a:extLst>
              <a:ext uri="{FF2B5EF4-FFF2-40B4-BE49-F238E27FC236}">
                <a16:creationId xmlns:a16="http://schemas.microsoft.com/office/drawing/2014/main" id="{8423DE25-95D5-F803-D7A0-3C222A190771}"/>
              </a:ext>
            </a:extLst>
          </p:cNvPr>
          <p:cNvSpPr txBox="1"/>
          <p:nvPr/>
        </p:nvSpPr>
        <p:spPr>
          <a:xfrm>
            <a:off x="960745" y="3221151"/>
            <a:ext cx="1741553"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正文</a:t>
            </a:r>
            <a:r>
              <a:rPr lang="en-US" altLang="zh-CN" dirty="0">
                <a:latin typeface="Times New Roman" panose="02020603050405020304" pitchFamily="18" charset="0"/>
                <a:ea typeface="华文楷体" panose="02010600040101010101" pitchFamily="2" charset="-122"/>
              </a:rPr>
              <a:t>embedding</a:t>
            </a:r>
            <a:endParaRPr lang="zh-CN" altLang="en-US" dirty="0">
              <a:latin typeface="Times New Roman" panose="02020603050405020304" pitchFamily="18" charset="0"/>
              <a:ea typeface="华文楷体" panose="02010600040101010101" pitchFamily="2" charset="-122"/>
            </a:endParaRPr>
          </a:p>
        </p:txBody>
      </p:sp>
      <p:sp>
        <p:nvSpPr>
          <p:cNvPr id="64" name="右大括号 63">
            <a:extLst>
              <a:ext uri="{FF2B5EF4-FFF2-40B4-BE49-F238E27FC236}">
                <a16:creationId xmlns:a16="http://schemas.microsoft.com/office/drawing/2014/main" id="{40BCE3F0-0387-DCE3-B9FC-34A095CAA106}"/>
              </a:ext>
            </a:extLst>
          </p:cNvPr>
          <p:cNvSpPr/>
          <p:nvPr/>
        </p:nvSpPr>
        <p:spPr>
          <a:xfrm>
            <a:off x="3157379" y="3632349"/>
            <a:ext cx="258535" cy="630878"/>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7" name="箭头: 下 66">
            <a:extLst>
              <a:ext uri="{FF2B5EF4-FFF2-40B4-BE49-F238E27FC236}">
                <a16:creationId xmlns:a16="http://schemas.microsoft.com/office/drawing/2014/main" id="{EDD09E71-AD4F-AF74-29D6-9AB0BB0047B6}"/>
              </a:ext>
            </a:extLst>
          </p:cNvPr>
          <p:cNvSpPr/>
          <p:nvPr/>
        </p:nvSpPr>
        <p:spPr>
          <a:xfrm rot="16200000">
            <a:off x="3741272" y="3728969"/>
            <a:ext cx="97971" cy="43763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9" name="箭头: 下 68">
            <a:extLst>
              <a:ext uri="{FF2B5EF4-FFF2-40B4-BE49-F238E27FC236}">
                <a16:creationId xmlns:a16="http://schemas.microsoft.com/office/drawing/2014/main" id="{D32A976F-8D44-5D26-C699-9DDD14E66039}"/>
              </a:ext>
            </a:extLst>
          </p:cNvPr>
          <p:cNvSpPr/>
          <p:nvPr/>
        </p:nvSpPr>
        <p:spPr>
          <a:xfrm rot="16200000">
            <a:off x="6311840" y="3801181"/>
            <a:ext cx="145264" cy="29009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0" name="箭头: 下 69">
            <a:extLst>
              <a:ext uri="{FF2B5EF4-FFF2-40B4-BE49-F238E27FC236}">
                <a16:creationId xmlns:a16="http://schemas.microsoft.com/office/drawing/2014/main" id="{64B14779-C8CE-C1B1-8E11-2C309D2AC9F9}"/>
              </a:ext>
            </a:extLst>
          </p:cNvPr>
          <p:cNvSpPr/>
          <p:nvPr/>
        </p:nvSpPr>
        <p:spPr>
          <a:xfrm rot="16200000">
            <a:off x="8911908" y="3576311"/>
            <a:ext cx="97971" cy="7429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8EBD223-5199-5CE4-E5C8-EAD9FC68DA56}"/>
              </a:ext>
            </a:extLst>
          </p:cNvPr>
          <p:cNvSpPr txBox="1"/>
          <p:nvPr/>
        </p:nvSpPr>
        <p:spPr>
          <a:xfrm>
            <a:off x="4139298" y="3429000"/>
            <a:ext cx="2121534"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输出</a:t>
            </a:r>
            <a:r>
              <a:rPr lang="en-US" altLang="zh-CN" dirty="0">
                <a:latin typeface="Times New Roman" panose="02020603050405020304" pitchFamily="18" charset="0"/>
                <a:ea typeface="华文楷体" panose="02010600040101010101" pitchFamily="2" charset="-122"/>
              </a:rPr>
              <a:t> embedding</a:t>
            </a:r>
            <a:endParaRPr lang="zh-CN" altLang="en-US" dirty="0">
              <a:latin typeface="Times New Roman" panose="02020603050405020304" pitchFamily="18" charset="0"/>
              <a:ea typeface="华文楷体" panose="02010600040101010101" pitchFamily="2" charset="-122"/>
            </a:endParaRPr>
          </a:p>
        </p:txBody>
      </p:sp>
      <p:pic>
        <p:nvPicPr>
          <p:cNvPr id="5" name="图片 4">
            <a:extLst>
              <a:ext uri="{FF2B5EF4-FFF2-40B4-BE49-F238E27FC236}">
                <a16:creationId xmlns:a16="http://schemas.microsoft.com/office/drawing/2014/main" id="{EF632E50-D83B-7F0E-E2D0-D08642AE6E39}"/>
              </a:ext>
            </a:extLst>
          </p:cNvPr>
          <p:cNvPicPr>
            <a:picLocks noChangeAspect="1"/>
          </p:cNvPicPr>
          <p:nvPr/>
        </p:nvPicPr>
        <p:blipFill>
          <a:blip r:embed="rId3"/>
          <a:stretch>
            <a:fillRect/>
          </a:stretch>
        </p:blipFill>
        <p:spPr>
          <a:xfrm>
            <a:off x="10181593" y="3898800"/>
            <a:ext cx="228600" cy="285750"/>
          </a:xfrm>
          <a:prstGeom prst="rect">
            <a:avLst/>
          </a:prstGeom>
        </p:spPr>
      </p:pic>
      <p:sp>
        <p:nvSpPr>
          <p:cNvPr id="6" name="文本框 5">
            <a:extLst>
              <a:ext uri="{FF2B5EF4-FFF2-40B4-BE49-F238E27FC236}">
                <a16:creationId xmlns:a16="http://schemas.microsoft.com/office/drawing/2014/main" id="{0E318D04-40F5-4CB7-AE1A-E4801159B459}"/>
              </a:ext>
            </a:extLst>
          </p:cNvPr>
          <p:cNvSpPr txBox="1"/>
          <p:nvPr/>
        </p:nvSpPr>
        <p:spPr>
          <a:xfrm>
            <a:off x="9657700" y="3566340"/>
            <a:ext cx="1573555"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输出</a:t>
            </a:r>
            <a:r>
              <a:rPr lang="en-US" altLang="zh-CN" dirty="0">
                <a:latin typeface="Times New Roman" panose="02020603050405020304" pitchFamily="18" charset="0"/>
                <a:ea typeface="华文楷体" panose="02010600040101010101" pitchFamily="2" charset="-122"/>
              </a:rPr>
              <a:t>token</a:t>
            </a:r>
          </a:p>
        </p:txBody>
      </p:sp>
      <p:sp>
        <p:nvSpPr>
          <p:cNvPr id="7" name="文本框 6">
            <a:extLst>
              <a:ext uri="{FF2B5EF4-FFF2-40B4-BE49-F238E27FC236}">
                <a16:creationId xmlns:a16="http://schemas.microsoft.com/office/drawing/2014/main" id="{B6572D00-8E93-80F2-EEA7-EAF6CDB8A522}"/>
              </a:ext>
            </a:extLst>
          </p:cNvPr>
          <p:cNvSpPr txBox="1"/>
          <p:nvPr/>
        </p:nvSpPr>
        <p:spPr>
          <a:xfrm>
            <a:off x="8545591" y="3482177"/>
            <a:ext cx="1573555" cy="369332"/>
          </a:xfrm>
          <a:prstGeom prst="rect">
            <a:avLst/>
          </a:prstGeom>
          <a:noFill/>
        </p:spPr>
        <p:txBody>
          <a:bodyPr wrap="square">
            <a:spAutoFit/>
          </a:bodyPr>
          <a:lstStyle/>
          <a:p>
            <a:r>
              <a:rPr lang="en-US" altLang="zh-CN" i="1" dirty="0" err="1">
                <a:latin typeface="Times New Roman" panose="02020603050405020304" pitchFamily="18" charset="0"/>
                <a:ea typeface="华文楷体" panose="02010600040101010101" pitchFamily="2" charset="-122"/>
              </a:rPr>
              <a:t>softmax</a:t>
            </a:r>
            <a:endParaRPr lang="en-US" altLang="zh-CN" i="1" dirty="0">
              <a:latin typeface="Times New Roman" panose="02020603050405020304" pitchFamily="18" charset="0"/>
              <a:ea typeface="华文楷体" panose="02010600040101010101" pitchFamily="2" charset="-122"/>
            </a:endParaRPr>
          </a:p>
        </p:txBody>
      </p:sp>
      <p:sp>
        <p:nvSpPr>
          <p:cNvPr id="9" name="矩形 8">
            <a:extLst>
              <a:ext uri="{FF2B5EF4-FFF2-40B4-BE49-F238E27FC236}">
                <a16:creationId xmlns:a16="http://schemas.microsoft.com/office/drawing/2014/main" id="{BA21EB05-0D52-7C84-7632-FA590B8AAA37}"/>
              </a:ext>
            </a:extLst>
          </p:cNvPr>
          <p:cNvSpPr/>
          <p:nvPr/>
        </p:nvSpPr>
        <p:spPr>
          <a:xfrm>
            <a:off x="1191033" y="4142221"/>
            <a:ext cx="1115785" cy="1925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dk1"/>
              </a:solidFill>
            </a:endParaRPr>
          </a:p>
        </p:txBody>
      </p:sp>
      <p:sp>
        <p:nvSpPr>
          <p:cNvPr id="10" name="矩形 9">
            <a:extLst>
              <a:ext uri="{FF2B5EF4-FFF2-40B4-BE49-F238E27FC236}">
                <a16:creationId xmlns:a16="http://schemas.microsoft.com/office/drawing/2014/main" id="{D0C8817A-6314-207C-F45D-4F8E8D9CE0D0}"/>
              </a:ext>
            </a:extLst>
          </p:cNvPr>
          <p:cNvSpPr/>
          <p:nvPr/>
        </p:nvSpPr>
        <p:spPr>
          <a:xfrm>
            <a:off x="4475212" y="3849947"/>
            <a:ext cx="1115785" cy="1925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816302C-1F27-CD96-502A-DC9C4BEFEC74}"/>
              </a:ext>
            </a:extLst>
          </p:cNvPr>
          <p:cNvPicPr>
            <a:picLocks noChangeAspect="1"/>
          </p:cNvPicPr>
          <p:nvPr/>
        </p:nvPicPr>
        <p:blipFill>
          <a:blip r:embed="rId4"/>
          <a:stretch>
            <a:fillRect/>
          </a:stretch>
        </p:blipFill>
        <p:spPr>
          <a:xfrm>
            <a:off x="7789318" y="2736570"/>
            <a:ext cx="2343150" cy="485775"/>
          </a:xfrm>
          <a:prstGeom prst="rect">
            <a:avLst/>
          </a:prstGeom>
        </p:spPr>
      </p:pic>
    </p:spTree>
    <p:extLst>
      <p:ext uri="{BB962C8B-B14F-4D97-AF65-F5344CB8AC3E}">
        <p14:creationId xmlns:p14="http://schemas.microsoft.com/office/powerpoint/2010/main" val="187479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646BF-5542-63EF-E7C6-DCF29256B9D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Authors</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0E9842A-3071-A881-D0B5-998CF1B47141}"/>
              </a:ext>
            </a:extLst>
          </p:cNvPr>
          <p:cNvPicPr>
            <a:picLocks noChangeAspect="1"/>
          </p:cNvPicPr>
          <p:nvPr/>
        </p:nvPicPr>
        <p:blipFill>
          <a:blip r:embed="rId2"/>
          <a:stretch>
            <a:fillRect/>
          </a:stretch>
        </p:blipFill>
        <p:spPr>
          <a:xfrm>
            <a:off x="838200" y="1825625"/>
            <a:ext cx="10734675" cy="3417962"/>
          </a:xfrm>
          <a:prstGeom prst="rect">
            <a:avLst/>
          </a:prstGeom>
        </p:spPr>
      </p:pic>
    </p:spTree>
    <p:extLst>
      <p:ext uri="{BB962C8B-B14F-4D97-AF65-F5344CB8AC3E}">
        <p14:creationId xmlns:p14="http://schemas.microsoft.com/office/powerpoint/2010/main" val="3263030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a:extLst>
              <a:ext uri="{FF2B5EF4-FFF2-40B4-BE49-F238E27FC236}">
                <a16:creationId xmlns:a16="http://schemas.microsoft.com/office/drawing/2014/main" id="{A9AAA8DF-8F21-9474-2EC1-7EAA7BC31C10}"/>
              </a:ext>
            </a:extLst>
          </p:cNvPr>
          <p:cNvPicPr>
            <a:picLocks noChangeAspect="1"/>
          </p:cNvPicPr>
          <p:nvPr/>
        </p:nvPicPr>
        <p:blipFill>
          <a:blip r:embed="rId2"/>
          <a:stretch>
            <a:fillRect/>
          </a:stretch>
        </p:blipFill>
        <p:spPr>
          <a:xfrm>
            <a:off x="7484380" y="4636325"/>
            <a:ext cx="247650" cy="352425"/>
          </a:xfrm>
          <a:prstGeom prst="rect">
            <a:avLst/>
          </a:prstGeom>
        </p:spPr>
      </p:pic>
      <p:sp>
        <p:nvSpPr>
          <p:cNvPr id="43" name="文本框 42">
            <a:extLst>
              <a:ext uri="{FF2B5EF4-FFF2-40B4-BE49-F238E27FC236}">
                <a16:creationId xmlns:a16="http://schemas.microsoft.com/office/drawing/2014/main" id="{E95132F4-8737-7FF9-CCD3-1F808CDA67B6}"/>
              </a:ext>
            </a:extLst>
          </p:cNvPr>
          <p:cNvSpPr txBox="1"/>
          <p:nvPr/>
        </p:nvSpPr>
        <p:spPr>
          <a:xfrm>
            <a:off x="7018244" y="4352499"/>
            <a:ext cx="1573555"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输出概率</a:t>
            </a:r>
            <a:endParaRPr lang="en-US" altLang="zh-CN" dirty="0">
              <a:latin typeface="Times New Roman" panose="02020603050405020304" pitchFamily="18" charset="0"/>
              <a:ea typeface="华文楷体" panose="02010600040101010101" pitchFamily="2" charset="-122"/>
            </a:endParaRPr>
          </a:p>
        </p:txBody>
      </p:sp>
      <p:sp>
        <p:nvSpPr>
          <p:cNvPr id="44" name="文本框 43">
            <a:extLst>
              <a:ext uri="{FF2B5EF4-FFF2-40B4-BE49-F238E27FC236}">
                <a16:creationId xmlns:a16="http://schemas.microsoft.com/office/drawing/2014/main" id="{C70BA118-9A1E-EB1B-691B-4D56B184453E}"/>
              </a:ext>
            </a:extLst>
          </p:cNvPr>
          <p:cNvSpPr txBox="1"/>
          <p:nvPr/>
        </p:nvSpPr>
        <p:spPr>
          <a:xfrm>
            <a:off x="6523237" y="5022639"/>
            <a:ext cx="2251578" cy="369332"/>
          </a:xfrm>
          <a:prstGeom prst="rect">
            <a:avLst/>
          </a:prstGeom>
          <a:noFill/>
          <a:ln>
            <a:solidFill>
              <a:schemeClr val="tx1"/>
            </a:solidFill>
            <a:prstDash val="dash"/>
          </a:ln>
        </p:spPr>
        <p:txBody>
          <a:bodyPr wrap="none" rtlCol="0">
            <a:spAutoFit/>
          </a:bodyPr>
          <a:lstStyle/>
          <a:p>
            <a:r>
              <a:rPr lang="zh-CN" altLang="en-US" dirty="0">
                <a:latin typeface="Times New Roman" panose="02020603050405020304" pitchFamily="18" charset="0"/>
                <a:ea typeface="华文楷体" panose="02010600040101010101" pitchFamily="2" charset="-122"/>
              </a:rPr>
              <a:t>长度为词典 </a:t>
            </a:r>
            <a:r>
              <a:rPr lang="en-US" altLang="zh-CN" dirty="0">
                <a:latin typeface="Times New Roman" panose="02020603050405020304" pitchFamily="18" charset="0"/>
                <a:ea typeface="华文楷体" panose="02010600040101010101" pitchFamily="2" charset="-122"/>
              </a:rPr>
              <a:t>V</a:t>
            </a:r>
            <a:r>
              <a:rPr lang="zh-CN" altLang="en-US" dirty="0">
                <a:latin typeface="Times New Roman" panose="02020603050405020304" pitchFamily="18" charset="0"/>
                <a:ea typeface="华文楷体" panose="02010600040101010101" pitchFamily="2" charset="-122"/>
              </a:rPr>
              <a:t>的长度</a:t>
            </a:r>
          </a:p>
        </p:txBody>
      </p:sp>
      <p:sp>
        <p:nvSpPr>
          <p:cNvPr id="56" name="矩形 55">
            <a:extLst>
              <a:ext uri="{FF2B5EF4-FFF2-40B4-BE49-F238E27FC236}">
                <a16:creationId xmlns:a16="http://schemas.microsoft.com/office/drawing/2014/main" id="{CB6A8443-6A0D-D1E8-9B5E-5383D454A154}"/>
              </a:ext>
            </a:extLst>
          </p:cNvPr>
          <p:cNvSpPr/>
          <p:nvPr/>
        </p:nvSpPr>
        <p:spPr>
          <a:xfrm>
            <a:off x="1300843" y="4371415"/>
            <a:ext cx="1115785" cy="192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70DB4FAD-87C2-33F6-26A5-B399556D07D4}"/>
              </a:ext>
            </a:extLst>
          </p:cNvPr>
          <p:cNvSpPr txBox="1"/>
          <p:nvPr/>
        </p:nvSpPr>
        <p:spPr>
          <a:xfrm>
            <a:off x="1000126" y="4538727"/>
            <a:ext cx="2121534" cy="369332"/>
          </a:xfrm>
          <a:prstGeom prst="rect">
            <a:avLst/>
          </a:prstGeom>
          <a:noFill/>
        </p:spPr>
        <p:txBody>
          <a:bodyPr wrap="square">
            <a:spAutoFit/>
          </a:bodyPr>
          <a:lstStyle/>
          <a:p>
            <a:r>
              <a:rPr lang="en-US" altLang="zh-CN" dirty="0">
                <a:latin typeface="Times New Roman" panose="02020603050405020304" pitchFamily="18" charset="0"/>
                <a:ea typeface="华文楷体" panose="02010600040101010101" pitchFamily="2" charset="-122"/>
              </a:rPr>
              <a:t>Prompt embedding</a:t>
            </a:r>
            <a:endParaRPr lang="zh-CN" altLang="en-US" dirty="0">
              <a:latin typeface="Times New Roman" panose="02020603050405020304" pitchFamily="18" charset="0"/>
              <a:ea typeface="华文楷体" panose="02010600040101010101" pitchFamily="2" charset="-122"/>
            </a:endParaRPr>
          </a:p>
        </p:txBody>
      </p:sp>
      <p:sp>
        <p:nvSpPr>
          <p:cNvPr id="63" name="文本框 62">
            <a:extLst>
              <a:ext uri="{FF2B5EF4-FFF2-40B4-BE49-F238E27FC236}">
                <a16:creationId xmlns:a16="http://schemas.microsoft.com/office/drawing/2014/main" id="{8423DE25-95D5-F803-D7A0-3C222A190771}"/>
              </a:ext>
            </a:extLst>
          </p:cNvPr>
          <p:cNvSpPr txBox="1"/>
          <p:nvPr/>
        </p:nvSpPr>
        <p:spPr>
          <a:xfrm>
            <a:off x="1066881" y="3996756"/>
            <a:ext cx="1741553"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正文</a:t>
            </a:r>
            <a:r>
              <a:rPr lang="en-US" altLang="zh-CN" dirty="0">
                <a:latin typeface="Times New Roman" panose="02020603050405020304" pitchFamily="18" charset="0"/>
                <a:ea typeface="华文楷体" panose="02010600040101010101" pitchFamily="2" charset="-122"/>
              </a:rPr>
              <a:t>embedding</a:t>
            </a:r>
            <a:endParaRPr lang="zh-CN" altLang="en-US" dirty="0">
              <a:latin typeface="Times New Roman" panose="02020603050405020304" pitchFamily="18" charset="0"/>
              <a:ea typeface="华文楷体" panose="02010600040101010101" pitchFamily="2" charset="-122"/>
            </a:endParaRPr>
          </a:p>
        </p:txBody>
      </p:sp>
      <p:sp>
        <p:nvSpPr>
          <p:cNvPr id="64" name="右大括号 63">
            <a:extLst>
              <a:ext uri="{FF2B5EF4-FFF2-40B4-BE49-F238E27FC236}">
                <a16:creationId xmlns:a16="http://schemas.microsoft.com/office/drawing/2014/main" id="{40BCE3F0-0387-DCE3-B9FC-34A095CAA106}"/>
              </a:ext>
            </a:extLst>
          </p:cNvPr>
          <p:cNvSpPr/>
          <p:nvPr/>
        </p:nvSpPr>
        <p:spPr>
          <a:xfrm>
            <a:off x="3263515" y="4407954"/>
            <a:ext cx="258535" cy="630878"/>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7" name="箭头: 下 66">
            <a:extLst>
              <a:ext uri="{FF2B5EF4-FFF2-40B4-BE49-F238E27FC236}">
                <a16:creationId xmlns:a16="http://schemas.microsoft.com/office/drawing/2014/main" id="{EDD09E71-AD4F-AF74-29D6-9AB0BB0047B6}"/>
              </a:ext>
            </a:extLst>
          </p:cNvPr>
          <p:cNvSpPr/>
          <p:nvPr/>
        </p:nvSpPr>
        <p:spPr>
          <a:xfrm rot="16200000">
            <a:off x="3847408" y="4504574"/>
            <a:ext cx="97971" cy="43763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9" name="箭头: 下 68">
            <a:extLst>
              <a:ext uri="{FF2B5EF4-FFF2-40B4-BE49-F238E27FC236}">
                <a16:creationId xmlns:a16="http://schemas.microsoft.com/office/drawing/2014/main" id="{D32A976F-8D44-5D26-C699-9DDD14E66039}"/>
              </a:ext>
            </a:extLst>
          </p:cNvPr>
          <p:cNvSpPr/>
          <p:nvPr/>
        </p:nvSpPr>
        <p:spPr>
          <a:xfrm rot="16200000">
            <a:off x="6417976" y="4576786"/>
            <a:ext cx="145264" cy="29009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0" name="箭头: 下 69">
            <a:extLst>
              <a:ext uri="{FF2B5EF4-FFF2-40B4-BE49-F238E27FC236}">
                <a16:creationId xmlns:a16="http://schemas.microsoft.com/office/drawing/2014/main" id="{64B14779-C8CE-C1B1-8E11-2C309D2AC9F9}"/>
              </a:ext>
            </a:extLst>
          </p:cNvPr>
          <p:cNvSpPr/>
          <p:nvPr/>
        </p:nvSpPr>
        <p:spPr>
          <a:xfrm rot="16200000">
            <a:off x="9018044" y="4351916"/>
            <a:ext cx="97971" cy="7429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8EBD223-5199-5CE4-E5C8-EAD9FC68DA56}"/>
              </a:ext>
            </a:extLst>
          </p:cNvPr>
          <p:cNvSpPr txBox="1"/>
          <p:nvPr/>
        </p:nvSpPr>
        <p:spPr>
          <a:xfrm>
            <a:off x="4245434" y="4204605"/>
            <a:ext cx="2121534"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输出</a:t>
            </a:r>
            <a:r>
              <a:rPr lang="en-US" altLang="zh-CN" dirty="0">
                <a:latin typeface="Times New Roman" panose="02020603050405020304" pitchFamily="18" charset="0"/>
                <a:ea typeface="华文楷体" panose="02010600040101010101" pitchFamily="2" charset="-122"/>
              </a:rPr>
              <a:t> embedding</a:t>
            </a:r>
            <a:endParaRPr lang="zh-CN" altLang="en-US" dirty="0">
              <a:latin typeface="Times New Roman" panose="02020603050405020304" pitchFamily="18" charset="0"/>
              <a:ea typeface="华文楷体" panose="02010600040101010101" pitchFamily="2" charset="-122"/>
            </a:endParaRPr>
          </a:p>
        </p:txBody>
      </p:sp>
      <p:pic>
        <p:nvPicPr>
          <p:cNvPr id="5" name="图片 4">
            <a:extLst>
              <a:ext uri="{FF2B5EF4-FFF2-40B4-BE49-F238E27FC236}">
                <a16:creationId xmlns:a16="http://schemas.microsoft.com/office/drawing/2014/main" id="{EF632E50-D83B-7F0E-E2D0-D08642AE6E39}"/>
              </a:ext>
            </a:extLst>
          </p:cNvPr>
          <p:cNvPicPr>
            <a:picLocks noChangeAspect="1"/>
          </p:cNvPicPr>
          <p:nvPr/>
        </p:nvPicPr>
        <p:blipFill>
          <a:blip r:embed="rId3"/>
          <a:stretch>
            <a:fillRect/>
          </a:stretch>
        </p:blipFill>
        <p:spPr>
          <a:xfrm>
            <a:off x="10287729" y="4674405"/>
            <a:ext cx="228600" cy="285750"/>
          </a:xfrm>
          <a:prstGeom prst="rect">
            <a:avLst/>
          </a:prstGeom>
        </p:spPr>
      </p:pic>
      <p:sp>
        <p:nvSpPr>
          <p:cNvPr id="6" name="文本框 5">
            <a:extLst>
              <a:ext uri="{FF2B5EF4-FFF2-40B4-BE49-F238E27FC236}">
                <a16:creationId xmlns:a16="http://schemas.microsoft.com/office/drawing/2014/main" id="{0E318D04-40F5-4CB7-AE1A-E4801159B459}"/>
              </a:ext>
            </a:extLst>
          </p:cNvPr>
          <p:cNvSpPr txBox="1"/>
          <p:nvPr/>
        </p:nvSpPr>
        <p:spPr>
          <a:xfrm>
            <a:off x="9763836" y="4341945"/>
            <a:ext cx="1573555"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输出</a:t>
            </a:r>
            <a:r>
              <a:rPr lang="en-US" altLang="zh-CN" dirty="0">
                <a:latin typeface="Times New Roman" panose="02020603050405020304" pitchFamily="18" charset="0"/>
                <a:ea typeface="华文楷体" panose="02010600040101010101" pitchFamily="2" charset="-122"/>
              </a:rPr>
              <a:t>token</a:t>
            </a:r>
          </a:p>
        </p:txBody>
      </p:sp>
      <p:sp>
        <p:nvSpPr>
          <p:cNvPr id="7" name="文本框 6">
            <a:extLst>
              <a:ext uri="{FF2B5EF4-FFF2-40B4-BE49-F238E27FC236}">
                <a16:creationId xmlns:a16="http://schemas.microsoft.com/office/drawing/2014/main" id="{B6572D00-8E93-80F2-EEA7-EAF6CDB8A522}"/>
              </a:ext>
            </a:extLst>
          </p:cNvPr>
          <p:cNvSpPr txBox="1"/>
          <p:nvPr/>
        </p:nvSpPr>
        <p:spPr>
          <a:xfrm>
            <a:off x="8651727" y="4257782"/>
            <a:ext cx="1573555" cy="369332"/>
          </a:xfrm>
          <a:prstGeom prst="rect">
            <a:avLst/>
          </a:prstGeom>
          <a:noFill/>
        </p:spPr>
        <p:txBody>
          <a:bodyPr wrap="square">
            <a:spAutoFit/>
          </a:bodyPr>
          <a:lstStyle/>
          <a:p>
            <a:r>
              <a:rPr lang="en-US" altLang="zh-CN" i="1" dirty="0" err="1">
                <a:latin typeface="Times New Roman" panose="02020603050405020304" pitchFamily="18" charset="0"/>
                <a:ea typeface="华文楷体" panose="02010600040101010101" pitchFamily="2" charset="-122"/>
              </a:rPr>
              <a:t>softmax</a:t>
            </a:r>
            <a:endParaRPr lang="en-US" altLang="zh-CN" i="1" dirty="0">
              <a:latin typeface="Times New Roman" panose="02020603050405020304" pitchFamily="18" charset="0"/>
              <a:ea typeface="华文楷体" panose="02010600040101010101" pitchFamily="2" charset="-122"/>
            </a:endParaRPr>
          </a:p>
        </p:txBody>
      </p:sp>
      <p:sp>
        <p:nvSpPr>
          <p:cNvPr id="9" name="矩形 8">
            <a:extLst>
              <a:ext uri="{FF2B5EF4-FFF2-40B4-BE49-F238E27FC236}">
                <a16:creationId xmlns:a16="http://schemas.microsoft.com/office/drawing/2014/main" id="{BA21EB05-0D52-7C84-7632-FA590B8AAA37}"/>
              </a:ext>
            </a:extLst>
          </p:cNvPr>
          <p:cNvSpPr/>
          <p:nvPr/>
        </p:nvSpPr>
        <p:spPr>
          <a:xfrm>
            <a:off x="1297169" y="4917826"/>
            <a:ext cx="1115785" cy="1925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dk1"/>
              </a:solidFill>
            </a:endParaRPr>
          </a:p>
        </p:txBody>
      </p:sp>
      <p:sp>
        <p:nvSpPr>
          <p:cNvPr id="10" name="矩形 9">
            <a:extLst>
              <a:ext uri="{FF2B5EF4-FFF2-40B4-BE49-F238E27FC236}">
                <a16:creationId xmlns:a16="http://schemas.microsoft.com/office/drawing/2014/main" id="{D0C8817A-6314-207C-F45D-4F8E8D9CE0D0}"/>
              </a:ext>
            </a:extLst>
          </p:cNvPr>
          <p:cNvSpPr/>
          <p:nvPr/>
        </p:nvSpPr>
        <p:spPr>
          <a:xfrm>
            <a:off x="4581348" y="4625552"/>
            <a:ext cx="1115785" cy="1925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27B7F84-CFD4-481A-6730-FB11F5E0B7E2}"/>
              </a:ext>
            </a:extLst>
          </p:cNvPr>
          <p:cNvSpPr txBox="1"/>
          <p:nvPr/>
        </p:nvSpPr>
        <p:spPr>
          <a:xfrm>
            <a:off x="2770072" y="1708245"/>
            <a:ext cx="5881655" cy="923330"/>
          </a:xfrm>
          <a:prstGeom prst="rect">
            <a:avLst/>
          </a:prstGeom>
          <a:noFill/>
        </p:spPr>
        <p:txBody>
          <a:bodyPr wrap="square">
            <a:spAutoFit/>
          </a:bodyPr>
          <a:lstStyle/>
          <a:p>
            <a:pPr algn="ctr"/>
            <a:r>
              <a:rPr lang="en-US" altLang="zh-CN" u="sng" dirty="0">
                <a:latin typeface="Arial Black" panose="020B0A04020102020204" pitchFamily="34" charset="0"/>
                <a:ea typeface="华文楷体" panose="02010600040101010101" pitchFamily="2" charset="-122"/>
                <a:cs typeface="Times New Roman" panose="02020603050405020304" pitchFamily="18" charset="0"/>
              </a:rPr>
              <a:t>IDEA</a:t>
            </a:r>
          </a:p>
          <a:p>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通过提前将</a:t>
            </a:r>
            <a:r>
              <a:rPr lang="en-US" altLang="zh-CN" u="sng" dirty="0">
                <a:latin typeface="Arial Black" panose="020B0A04020102020204" pitchFamily="34" charset="0"/>
                <a:ea typeface="华文楷体" panose="02010600040101010101" pitchFamily="2" charset="-122"/>
                <a:cs typeface="Times New Roman" panose="02020603050405020304" pitchFamily="18" charset="0"/>
              </a:rPr>
              <a:t>token</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分袋，生成的</a:t>
            </a:r>
            <a:r>
              <a:rPr lang="en-US" altLang="zh-CN" u="sng" dirty="0">
                <a:latin typeface="Arial Black" panose="020B0A04020102020204" pitchFamily="34" charset="0"/>
                <a:ea typeface="华文楷体" panose="02010600040101010101" pitchFamily="2" charset="-122"/>
                <a:cs typeface="Times New Roman" panose="02020603050405020304" pitchFamily="18" charset="0"/>
              </a:rPr>
              <a:t>token</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有</a:t>
            </a:r>
            <a:r>
              <a:rPr lang="zh-CN" altLang="en-US" u="sng" dirty="0">
                <a:solidFill>
                  <a:srgbClr val="00B050"/>
                </a:solidFill>
                <a:latin typeface="Arial Black" panose="020B0A04020102020204" pitchFamily="34" charset="0"/>
                <a:ea typeface="华文楷体" panose="02010600040101010101" pitchFamily="2" charset="-122"/>
                <a:cs typeface="Times New Roman" panose="02020603050405020304" pitchFamily="18" charset="0"/>
              </a:rPr>
              <a:t>绿色</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和</a:t>
            </a:r>
            <a:r>
              <a:rPr lang="zh-CN" altLang="en-US" u="sng" dirty="0">
                <a:solidFill>
                  <a:srgbClr val="FF0000"/>
                </a:solidFill>
                <a:latin typeface="Arial Black" panose="020B0A04020102020204" pitchFamily="34" charset="0"/>
                <a:ea typeface="华文楷体" panose="02010600040101010101" pitchFamily="2" charset="-122"/>
                <a:cs typeface="Times New Roman" panose="02020603050405020304" pitchFamily="18" charset="0"/>
              </a:rPr>
              <a:t>红色</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a:t>
            </a:r>
            <a:endParaRPr lang="en-US" altLang="zh-CN" u="sng" dirty="0">
              <a:latin typeface="Arial Black" panose="020B0A04020102020204" pitchFamily="34" charset="0"/>
              <a:ea typeface="华文楷体" panose="02010600040101010101" pitchFamily="2" charset="-122"/>
              <a:cs typeface="Times New Roman" panose="02020603050405020304" pitchFamily="18" charset="0"/>
            </a:endParaRPr>
          </a:p>
          <a:p>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如果出现</a:t>
            </a:r>
            <a:r>
              <a:rPr lang="zh-CN" altLang="en-US" u="sng" dirty="0">
                <a:solidFill>
                  <a:srgbClr val="00B050"/>
                </a:solidFill>
                <a:latin typeface="Arial Black" panose="020B0A04020102020204" pitchFamily="34" charset="0"/>
                <a:ea typeface="华文楷体" panose="02010600040101010101" pitchFamily="2" charset="-122"/>
                <a:cs typeface="Times New Roman" panose="02020603050405020304" pitchFamily="18" charset="0"/>
              </a:rPr>
              <a:t>绿色</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的</a:t>
            </a:r>
            <a:r>
              <a:rPr lang="en-US" altLang="zh-CN" u="sng" dirty="0">
                <a:latin typeface="Arial Black" panose="020B0A04020102020204" pitchFamily="34" charset="0"/>
                <a:ea typeface="华文楷体" panose="02010600040101010101" pitchFamily="2" charset="-122"/>
                <a:cs typeface="Times New Roman" panose="02020603050405020304" pitchFamily="18" charset="0"/>
              </a:rPr>
              <a:t>token</a:t>
            </a:r>
            <a:r>
              <a:rPr lang="zh-CN" altLang="en-US" u="sng" dirty="0">
                <a:latin typeface="Arial Black" panose="020B0A04020102020204" pitchFamily="34" charset="0"/>
                <a:ea typeface="华文楷体" panose="02010600040101010101" pitchFamily="2" charset="-122"/>
                <a:cs typeface="Times New Roman" panose="02020603050405020304" pitchFamily="18" charset="0"/>
              </a:rPr>
              <a:t>太多，那么就说明是机器生成的。</a:t>
            </a:r>
          </a:p>
        </p:txBody>
      </p:sp>
      <p:sp>
        <p:nvSpPr>
          <p:cNvPr id="4" name="箭头: 下 3">
            <a:extLst>
              <a:ext uri="{FF2B5EF4-FFF2-40B4-BE49-F238E27FC236}">
                <a16:creationId xmlns:a16="http://schemas.microsoft.com/office/drawing/2014/main" id="{41F27D18-EE6B-05C7-E1EF-5896DC6E433A}"/>
              </a:ext>
            </a:extLst>
          </p:cNvPr>
          <p:cNvSpPr/>
          <p:nvPr/>
        </p:nvSpPr>
        <p:spPr>
          <a:xfrm>
            <a:off x="4267746" y="3295673"/>
            <a:ext cx="2858774" cy="202147"/>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A25383F-C921-99EA-3757-77419964DC69}"/>
              </a:ext>
            </a:extLst>
          </p:cNvPr>
          <p:cNvSpPr txBox="1"/>
          <p:nvPr/>
        </p:nvSpPr>
        <p:spPr>
          <a:xfrm>
            <a:off x="5338857" y="2940250"/>
            <a:ext cx="670056"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应用</a:t>
            </a:r>
          </a:p>
        </p:txBody>
      </p:sp>
      <p:sp>
        <p:nvSpPr>
          <p:cNvPr id="14" name="矩形 13">
            <a:extLst>
              <a:ext uri="{FF2B5EF4-FFF2-40B4-BE49-F238E27FC236}">
                <a16:creationId xmlns:a16="http://schemas.microsoft.com/office/drawing/2014/main" id="{E91F1516-556F-13B0-4035-05C25EAD60C0}"/>
              </a:ext>
            </a:extLst>
          </p:cNvPr>
          <p:cNvSpPr/>
          <p:nvPr/>
        </p:nvSpPr>
        <p:spPr>
          <a:xfrm>
            <a:off x="6171885" y="3993659"/>
            <a:ext cx="4955721" cy="1828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0AB466E-0C6F-2830-974C-4587AE38A854}"/>
              </a:ext>
            </a:extLst>
          </p:cNvPr>
          <p:cNvSpPr txBox="1"/>
          <p:nvPr/>
        </p:nvSpPr>
        <p:spPr>
          <a:xfrm>
            <a:off x="1025236" y="840509"/>
            <a:ext cx="575799" cy="369332"/>
          </a:xfrm>
          <a:prstGeom prst="rect">
            <a:avLst/>
          </a:prstGeom>
          <a:solidFill>
            <a:schemeClr val="accent2"/>
          </a:solidFill>
        </p:spPr>
        <p:txBody>
          <a:bodyPr wrap="none" rtlCol="0">
            <a:spAutoFit/>
          </a:bodyPr>
          <a:lstStyle/>
          <a:p>
            <a:r>
              <a:rPr lang="en-US" altLang="zh-CN" dirty="0"/>
              <a:t>*Q3</a:t>
            </a:r>
            <a:endParaRPr lang="zh-CN" altLang="en-US" dirty="0"/>
          </a:p>
        </p:txBody>
      </p:sp>
    </p:spTree>
    <p:extLst>
      <p:ext uri="{BB962C8B-B14F-4D97-AF65-F5344CB8AC3E}">
        <p14:creationId xmlns:p14="http://schemas.microsoft.com/office/powerpoint/2010/main" val="40985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a:extLst>
              <a:ext uri="{FF2B5EF4-FFF2-40B4-BE49-F238E27FC236}">
                <a16:creationId xmlns:a16="http://schemas.microsoft.com/office/drawing/2014/main" id="{B67065E9-6D50-DE78-D53E-0B46838AA9F8}"/>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cs typeface="Times New Roman" panose="02020603050405020304" pitchFamily="18" charset="0"/>
              </a:rPr>
              <a:t>Hard Watermark Create PROCESS</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D6B572F4-7A66-3A9E-CEDF-1B500AD792C5}"/>
              </a:ext>
            </a:extLst>
          </p:cNvPr>
          <p:cNvSpPr txBox="1"/>
          <p:nvPr/>
        </p:nvSpPr>
        <p:spPr>
          <a:xfrm>
            <a:off x="4027951" y="2022473"/>
            <a:ext cx="945016"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词典 </a:t>
            </a:r>
            <a:r>
              <a:rPr lang="en-US" altLang="zh-CN" dirty="0">
                <a:latin typeface="Times New Roman" panose="02020603050405020304" pitchFamily="18" charset="0"/>
                <a:ea typeface="华文楷体" panose="02010600040101010101" pitchFamily="2" charset="-122"/>
              </a:rPr>
              <a:t>V</a:t>
            </a:r>
            <a:endParaRPr lang="zh-CN" altLang="en-US" dirty="0"/>
          </a:p>
        </p:txBody>
      </p:sp>
      <p:sp>
        <p:nvSpPr>
          <p:cNvPr id="15" name="文本框 14">
            <a:extLst>
              <a:ext uri="{FF2B5EF4-FFF2-40B4-BE49-F238E27FC236}">
                <a16:creationId xmlns:a16="http://schemas.microsoft.com/office/drawing/2014/main" id="{E9EBA0D7-4700-DA33-B44C-CBF8B134B537}"/>
              </a:ext>
            </a:extLst>
          </p:cNvPr>
          <p:cNvSpPr txBox="1"/>
          <p:nvPr/>
        </p:nvSpPr>
        <p:spPr>
          <a:xfrm>
            <a:off x="5292755" y="1707034"/>
            <a:ext cx="1274448" cy="369332"/>
          </a:xfrm>
          <a:prstGeom prst="rect">
            <a:avLst/>
          </a:prstGeom>
          <a:solidFill>
            <a:schemeClr val="accent6"/>
          </a:solidFill>
        </p:spPr>
        <p:txBody>
          <a:bodyPr wrap="square">
            <a:spAutoFit/>
          </a:bodyPr>
          <a:lstStyle/>
          <a:p>
            <a:pPr algn="ctr"/>
            <a:r>
              <a:rPr lang="en-US" altLang="zh-CN" dirty="0">
                <a:latin typeface="Times New Roman" panose="02020603050405020304" pitchFamily="18" charset="0"/>
                <a:ea typeface="华文楷体" panose="02010600040101010101" pitchFamily="2" charset="-122"/>
              </a:rPr>
              <a:t>Green</a:t>
            </a:r>
            <a:r>
              <a:rPr lang="zh-CN" altLang="en-US" dirty="0">
                <a:latin typeface="Times New Roman" panose="02020603050405020304" pitchFamily="18" charset="0"/>
                <a:ea typeface="华文楷体" panose="02010600040101010101" pitchFamily="2" charset="-122"/>
              </a:rPr>
              <a:t>词典</a:t>
            </a:r>
            <a:endParaRPr lang="zh-CN" altLang="en-US" dirty="0"/>
          </a:p>
        </p:txBody>
      </p:sp>
      <p:sp>
        <p:nvSpPr>
          <p:cNvPr id="16" name="文本框 15">
            <a:extLst>
              <a:ext uri="{FF2B5EF4-FFF2-40B4-BE49-F238E27FC236}">
                <a16:creationId xmlns:a16="http://schemas.microsoft.com/office/drawing/2014/main" id="{F3C6E023-DDFB-731D-20FD-C9979503F149}"/>
              </a:ext>
            </a:extLst>
          </p:cNvPr>
          <p:cNvSpPr txBox="1"/>
          <p:nvPr/>
        </p:nvSpPr>
        <p:spPr>
          <a:xfrm>
            <a:off x="5292755" y="2325820"/>
            <a:ext cx="1274448" cy="369332"/>
          </a:xfrm>
          <a:prstGeom prst="rect">
            <a:avLst/>
          </a:prstGeom>
          <a:solidFill>
            <a:srgbClr val="FF0000"/>
          </a:solidFill>
        </p:spPr>
        <p:txBody>
          <a:bodyPr wrap="square">
            <a:spAutoFit/>
          </a:bodyPr>
          <a:lstStyle/>
          <a:p>
            <a:pPr algn="ctr"/>
            <a:r>
              <a:rPr lang="en-US" altLang="zh-CN" dirty="0">
                <a:latin typeface="Times New Roman" panose="02020603050405020304" pitchFamily="18" charset="0"/>
                <a:ea typeface="华文楷体" panose="02010600040101010101" pitchFamily="2" charset="-122"/>
              </a:rPr>
              <a:t>Red</a:t>
            </a:r>
            <a:r>
              <a:rPr lang="zh-CN" altLang="en-US" dirty="0">
                <a:latin typeface="Times New Roman" panose="02020603050405020304" pitchFamily="18" charset="0"/>
                <a:ea typeface="华文楷体" panose="02010600040101010101" pitchFamily="2" charset="-122"/>
              </a:rPr>
              <a:t>词典</a:t>
            </a:r>
            <a:endParaRPr lang="zh-CN" altLang="en-US" dirty="0"/>
          </a:p>
        </p:txBody>
      </p:sp>
      <p:sp>
        <p:nvSpPr>
          <p:cNvPr id="18" name="右大括号 17">
            <a:extLst>
              <a:ext uri="{FF2B5EF4-FFF2-40B4-BE49-F238E27FC236}">
                <a16:creationId xmlns:a16="http://schemas.microsoft.com/office/drawing/2014/main" id="{53B62F2B-0E07-AEC3-A0A7-E38B315226D1}"/>
              </a:ext>
            </a:extLst>
          </p:cNvPr>
          <p:cNvSpPr/>
          <p:nvPr/>
        </p:nvSpPr>
        <p:spPr>
          <a:xfrm rot="10800000">
            <a:off x="4972968" y="1891700"/>
            <a:ext cx="258535" cy="630878"/>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C36C4346-4456-FBF4-F68A-C314FFBC460C}"/>
              </a:ext>
            </a:extLst>
          </p:cNvPr>
          <p:cNvPicPr>
            <a:picLocks noChangeAspect="1"/>
          </p:cNvPicPr>
          <p:nvPr/>
        </p:nvPicPr>
        <p:blipFill>
          <a:blip r:embed="rId2"/>
          <a:stretch>
            <a:fillRect/>
          </a:stretch>
        </p:blipFill>
        <p:spPr>
          <a:xfrm>
            <a:off x="4613078" y="5311182"/>
            <a:ext cx="247650" cy="352425"/>
          </a:xfrm>
          <a:prstGeom prst="rect">
            <a:avLst/>
          </a:prstGeom>
        </p:spPr>
      </p:pic>
      <p:sp>
        <p:nvSpPr>
          <p:cNvPr id="3" name="文本框 2">
            <a:extLst>
              <a:ext uri="{FF2B5EF4-FFF2-40B4-BE49-F238E27FC236}">
                <a16:creationId xmlns:a16="http://schemas.microsoft.com/office/drawing/2014/main" id="{56E90AF7-47C5-13BD-C15A-6E9944F3C0DF}"/>
              </a:ext>
            </a:extLst>
          </p:cNvPr>
          <p:cNvSpPr txBox="1"/>
          <p:nvPr/>
        </p:nvSpPr>
        <p:spPr>
          <a:xfrm>
            <a:off x="4146942" y="5027356"/>
            <a:ext cx="1573555"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输出概率</a:t>
            </a:r>
            <a:endParaRPr lang="en-US" altLang="zh-CN" dirty="0">
              <a:latin typeface="Times New Roman" panose="02020603050405020304" pitchFamily="18" charset="0"/>
              <a:ea typeface="华文楷体" panose="02010600040101010101" pitchFamily="2" charset="-122"/>
            </a:endParaRPr>
          </a:p>
        </p:txBody>
      </p:sp>
      <p:sp>
        <p:nvSpPr>
          <p:cNvPr id="4" name="文本框 3">
            <a:extLst>
              <a:ext uri="{FF2B5EF4-FFF2-40B4-BE49-F238E27FC236}">
                <a16:creationId xmlns:a16="http://schemas.microsoft.com/office/drawing/2014/main" id="{9F0863A6-8917-5EF1-9C08-DC98EC415056}"/>
              </a:ext>
            </a:extLst>
          </p:cNvPr>
          <p:cNvSpPr txBox="1"/>
          <p:nvPr/>
        </p:nvSpPr>
        <p:spPr>
          <a:xfrm>
            <a:off x="939683" y="3617360"/>
            <a:ext cx="4108817" cy="646331"/>
          </a:xfrm>
          <a:prstGeom prst="rect">
            <a:avLst/>
          </a:prstGeom>
          <a:noFill/>
          <a:ln>
            <a:solidFill>
              <a:schemeClr val="tx1"/>
            </a:solidFill>
            <a:prstDash val="dash"/>
          </a:ln>
        </p:spPr>
        <p:txBody>
          <a:bodyPr wrap="none" rtlCol="0">
            <a:spAutoFit/>
          </a:bodyPr>
          <a:lstStyle/>
          <a:p>
            <a:pPr algn="ctr"/>
            <a:r>
              <a:rPr lang="zh-CN" altLang="en-US" dirty="0">
                <a:latin typeface="Times New Roman" panose="02020603050405020304" pitchFamily="18" charset="0"/>
                <a:ea typeface="华文楷体" panose="02010600040101010101" pitchFamily="2" charset="-122"/>
              </a:rPr>
              <a:t>词典 </a:t>
            </a:r>
            <a:r>
              <a:rPr lang="en-US" altLang="zh-CN" dirty="0">
                <a:latin typeface="Times New Roman" panose="02020603050405020304" pitchFamily="18" charset="0"/>
                <a:ea typeface="华文楷体" panose="02010600040101010101" pitchFamily="2" charset="-122"/>
              </a:rPr>
              <a:t>:</a:t>
            </a:r>
          </a:p>
          <a:p>
            <a:pPr algn="ctr"/>
            <a:r>
              <a:rPr lang="zh-CN" altLang="en-US" dirty="0">
                <a:latin typeface="Times New Roman" panose="02020603050405020304" pitchFamily="18" charset="0"/>
                <a:ea typeface="华文楷体" panose="02010600040101010101" pitchFamily="2" charset="-122"/>
              </a:rPr>
              <a:t>优秀，良好，晴朗，天气，可怕，欣赏</a:t>
            </a:r>
          </a:p>
        </p:txBody>
      </p:sp>
      <p:sp>
        <p:nvSpPr>
          <p:cNvPr id="6" name="箭头: 下 5">
            <a:extLst>
              <a:ext uri="{FF2B5EF4-FFF2-40B4-BE49-F238E27FC236}">
                <a16:creationId xmlns:a16="http://schemas.microsoft.com/office/drawing/2014/main" id="{1619D2EF-6B8F-2D41-1556-7E225F6BFBC1}"/>
              </a:ext>
            </a:extLst>
          </p:cNvPr>
          <p:cNvSpPr/>
          <p:nvPr/>
        </p:nvSpPr>
        <p:spPr>
          <a:xfrm rot="16200000">
            <a:off x="6146742" y="5026773"/>
            <a:ext cx="97971" cy="7429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A7C256FD-C84F-7FDA-5B81-8EB323F09983}"/>
              </a:ext>
            </a:extLst>
          </p:cNvPr>
          <p:cNvPicPr>
            <a:picLocks noChangeAspect="1"/>
          </p:cNvPicPr>
          <p:nvPr/>
        </p:nvPicPr>
        <p:blipFill>
          <a:blip r:embed="rId3"/>
          <a:stretch>
            <a:fillRect/>
          </a:stretch>
        </p:blipFill>
        <p:spPr>
          <a:xfrm>
            <a:off x="7416427" y="5349262"/>
            <a:ext cx="228600" cy="285750"/>
          </a:xfrm>
          <a:prstGeom prst="rect">
            <a:avLst/>
          </a:prstGeom>
        </p:spPr>
      </p:pic>
      <p:sp>
        <p:nvSpPr>
          <p:cNvPr id="8" name="文本框 7">
            <a:extLst>
              <a:ext uri="{FF2B5EF4-FFF2-40B4-BE49-F238E27FC236}">
                <a16:creationId xmlns:a16="http://schemas.microsoft.com/office/drawing/2014/main" id="{0CAA5AF2-3378-D47D-1551-53B33E90617C}"/>
              </a:ext>
            </a:extLst>
          </p:cNvPr>
          <p:cNvSpPr txBox="1"/>
          <p:nvPr/>
        </p:nvSpPr>
        <p:spPr>
          <a:xfrm>
            <a:off x="6892534" y="5016802"/>
            <a:ext cx="1573555" cy="369332"/>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输出</a:t>
            </a:r>
            <a:r>
              <a:rPr lang="en-US" altLang="zh-CN" dirty="0">
                <a:latin typeface="Times New Roman" panose="02020603050405020304" pitchFamily="18" charset="0"/>
                <a:ea typeface="华文楷体" panose="02010600040101010101" pitchFamily="2" charset="-122"/>
              </a:rPr>
              <a:t>token</a:t>
            </a:r>
          </a:p>
        </p:txBody>
      </p:sp>
      <p:sp>
        <p:nvSpPr>
          <p:cNvPr id="9" name="文本框 8">
            <a:extLst>
              <a:ext uri="{FF2B5EF4-FFF2-40B4-BE49-F238E27FC236}">
                <a16:creationId xmlns:a16="http://schemas.microsoft.com/office/drawing/2014/main" id="{7A9859DC-7A40-EA1E-D5DE-F3A6B8173E3B}"/>
              </a:ext>
            </a:extLst>
          </p:cNvPr>
          <p:cNvSpPr txBox="1"/>
          <p:nvPr/>
        </p:nvSpPr>
        <p:spPr>
          <a:xfrm>
            <a:off x="5755933" y="4932639"/>
            <a:ext cx="1573555" cy="369332"/>
          </a:xfrm>
          <a:prstGeom prst="rect">
            <a:avLst/>
          </a:prstGeom>
          <a:noFill/>
        </p:spPr>
        <p:txBody>
          <a:bodyPr wrap="square">
            <a:spAutoFit/>
          </a:bodyPr>
          <a:lstStyle/>
          <a:p>
            <a:r>
              <a:rPr lang="en-US" altLang="zh-CN" i="1" dirty="0" err="1">
                <a:latin typeface="Times New Roman" panose="02020603050405020304" pitchFamily="18" charset="0"/>
                <a:ea typeface="华文楷体" panose="02010600040101010101" pitchFamily="2" charset="-122"/>
              </a:rPr>
              <a:t>softmax</a:t>
            </a:r>
            <a:endParaRPr lang="en-US" altLang="zh-CN" i="1" dirty="0">
              <a:latin typeface="Times New Roman" panose="02020603050405020304" pitchFamily="18" charset="0"/>
              <a:ea typeface="华文楷体" panose="02010600040101010101" pitchFamily="2" charset="-122"/>
            </a:endParaRPr>
          </a:p>
        </p:txBody>
      </p:sp>
      <p:sp>
        <p:nvSpPr>
          <p:cNvPr id="10" name="文本框 9">
            <a:extLst>
              <a:ext uri="{FF2B5EF4-FFF2-40B4-BE49-F238E27FC236}">
                <a16:creationId xmlns:a16="http://schemas.microsoft.com/office/drawing/2014/main" id="{E7F7BBEF-85EE-6A3F-F83E-96DDC5620A26}"/>
              </a:ext>
            </a:extLst>
          </p:cNvPr>
          <p:cNvSpPr txBox="1"/>
          <p:nvPr/>
        </p:nvSpPr>
        <p:spPr>
          <a:xfrm>
            <a:off x="1626982" y="5769855"/>
            <a:ext cx="4360125" cy="646331"/>
          </a:xfrm>
          <a:prstGeom prst="rect">
            <a:avLst/>
          </a:prstGeom>
          <a:noFill/>
        </p:spPr>
        <p:txBody>
          <a:bodyPr wrap="square" rtlCol="0">
            <a:spAutoFit/>
          </a:bodyPr>
          <a:lstStyle/>
          <a:p>
            <a:pPr algn="ctr"/>
            <a:r>
              <a:rPr lang="en-US" altLang="zh-CN" dirty="0">
                <a:latin typeface="Times New Roman" panose="02020603050405020304" pitchFamily="18" charset="0"/>
                <a:ea typeface="华文楷体" panose="02010600040101010101" pitchFamily="2" charset="-122"/>
              </a:rPr>
              <a:t>[  0.3,      0.1,    0.2,     0.10,     0.15,  0.05]</a:t>
            </a:r>
          </a:p>
          <a:p>
            <a:pPr algn="ctr"/>
            <a:r>
              <a:rPr lang="en-US" altLang="zh-CN" dirty="0">
                <a:latin typeface="Times New Roman" panose="02020603050405020304" pitchFamily="18" charset="0"/>
                <a:ea typeface="华文楷体" panose="02010600040101010101" pitchFamily="2" charset="-122"/>
              </a:rPr>
              <a:t>[</a:t>
            </a:r>
            <a:r>
              <a:rPr lang="zh-CN" altLang="en-US" dirty="0">
                <a:solidFill>
                  <a:srgbClr val="FF0000"/>
                </a:solidFill>
                <a:latin typeface="Times New Roman" panose="02020603050405020304" pitchFamily="18" charset="0"/>
                <a:ea typeface="华文楷体" panose="02010600040101010101" pitchFamily="2" charset="-122"/>
              </a:rPr>
              <a:t>天气</a:t>
            </a:r>
            <a:r>
              <a:rPr lang="zh-CN" altLang="en-US" dirty="0">
                <a:latin typeface="Times New Roman" panose="02020603050405020304" pitchFamily="18" charset="0"/>
                <a:ea typeface="华文楷体" panose="02010600040101010101" pitchFamily="2" charset="-122"/>
              </a:rPr>
              <a:t>，</a:t>
            </a:r>
            <a:r>
              <a:rPr lang="zh-CN" altLang="en-US" dirty="0">
                <a:solidFill>
                  <a:srgbClr val="00B050"/>
                </a:solidFill>
                <a:latin typeface="Arial Black" panose="020B0A04020102020204" pitchFamily="34" charset="0"/>
                <a:ea typeface="华文楷体" panose="02010600040101010101" pitchFamily="2" charset="-122"/>
                <a:cs typeface="Times New Roman" panose="02020603050405020304" pitchFamily="18" charset="0"/>
              </a:rPr>
              <a:t>晴朗</a:t>
            </a:r>
            <a:r>
              <a:rPr lang="zh-CN" altLang="en-US" dirty="0">
                <a:latin typeface="Times New Roman" panose="02020603050405020304" pitchFamily="18" charset="0"/>
                <a:ea typeface="华文楷体" panose="02010600040101010101" pitchFamily="2" charset="-122"/>
              </a:rPr>
              <a:t>，</a:t>
            </a:r>
            <a:r>
              <a:rPr lang="zh-CN" altLang="en-US" dirty="0">
                <a:solidFill>
                  <a:srgbClr val="FF0000"/>
                </a:solidFill>
                <a:latin typeface="Times New Roman" panose="02020603050405020304" pitchFamily="18" charset="0"/>
                <a:ea typeface="华文楷体" panose="02010600040101010101" pitchFamily="2" charset="-122"/>
              </a:rPr>
              <a:t>可怕</a:t>
            </a:r>
            <a:r>
              <a:rPr lang="zh-CN" altLang="en-US" dirty="0">
                <a:latin typeface="Times New Roman" panose="02020603050405020304" pitchFamily="18" charset="0"/>
                <a:ea typeface="华文楷体" panose="02010600040101010101" pitchFamily="2" charset="-122"/>
              </a:rPr>
              <a:t>，</a:t>
            </a:r>
            <a:r>
              <a:rPr lang="zh-CN" altLang="en-US" dirty="0">
                <a:solidFill>
                  <a:srgbClr val="FF0000"/>
                </a:solidFill>
                <a:latin typeface="Times New Roman" panose="02020603050405020304" pitchFamily="18" charset="0"/>
                <a:ea typeface="华文楷体" panose="02010600040101010101" pitchFamily="2" charset="-122"/>
              </a:rPr>
              <a:t>欣赏</a:t>
            </a:r>
            <a:r>
              <a:rPr lang="zh-CN" altLang="en-US" dirty="0">
                <a:latin typeface="Times New Roman" panose="02020603050405020304" pitchFamily="18" charset="0"/>
                <a:ea typeface="华文楷体" panose="02010600040101010101" pitchFamily="2" charset="-122"/>
              </a:rPr>
              <a:t>，</a:t>
            </a:r>
            <a:r>
              <a:rPr lang="zh-CN" altLang="en-US" dirty="0">
                <a:solidFill>
                  <a:srgbClr val="00B050"/>
                </a:solidFill>
                <a:latin typeface="Arial Black" panose="020B0A04020102020204" pitchFamily="34" charset="0"/>
                <a:ea typeface="华文楷体" panose="02010600040101010101" pitchFamily="2" charset="-122"/>
                <a:cs typeface="Times New Roman" panose="02020603050405020304" pitchFamily="18" charset="0"/>
              </a:rPr>
              <a:t>良好</a:t>
            </a:r>
            <a:r>
              <a:rPr lang="en-US" altLang="zh-CN" dirty="0">
                <a:latin typeface="Times New Roman" panose="02020603050405020304" pitchFamily="18" charset="0"/>
                <a:ea typeface="华文楷体" panose="02010600040101010101" pitchFamily="2" charset="-122"/>
              </a:rPr>
              <a:t>,  </a:t>
            </a:r>
            <a:r>
              <a:rPr lang="zh-CN" altLang="en-US" dirty="0">
                <a:solidFill>
                  <a:srgbClr val="00B050"/>
                </a:solidFill>
                <a:latin typeface="Arial Black" panose="020B0A04020102020204" pitchFamily="34" charset="0"/>
                <a:ea typeface="华文楷体" panose="02010600040101010101" pitchFamily="2" charset="-122"/>
                <a:cs typeface="Times New Roman" panose="02020603050405020304" pitchFamily="18" charset="0"/>
              </a:rPr>
              <a:t>优秀</a:t>
            </a:r>
            <a:r>
              <a:rPr lang="en-US" altLang="zh-CN" dirty="0">
                <a:latin typeface="Times New Roman" panose="02020603050405020304" pitchFamily="18" charset="0"/>
                <a:ea typeface="华文楷体" panose="02010600040101010101" pitchFamily="2" charset="-122"/>
              </a:rPr>
              <a:t>]</a:t>
            </a:r>
            <a:endParaRPr lang="zh-CN" altLang="en-US" dirty="0">
              <a:latin typeface="Times New Roman" panose="02020603050405020304" pitchFamily="18" charset="0"/>
              <a:ea typeface="华文楷体" panose="02010600040101010101" pitchFamily="2" charset="-122"/>
            </a:endParaRPr>
          </a:p>
        </p:txBody>
      </p:sp>
      <p:sp>
        <p:nvSpPr>
          <p:cNvPr id="13" name="右大括号 12">
            <a:extLst>
              <a:ext uri="{FF2B5EF4-FFF2-40B4-BE49-F238E27FC236}">
                <a16:creationId xmlns:a16="http://schemas.microsoft.com/office/drawing/2014/main" id="{4B255D31-A3F0-92BF-0E30-C28DD4E3AB32}"/>
              </a:ext>
            </a:extLst>
          </p:cNvPr>
          <p:cNvSpPr/>
          <p:nvPr/>
        </p:nvSpPr>
        <p:spPr>
          <a:xfrm rot="10800000">
            <a:off x="5102235" y="3640540"/>
            <a:ext cx="258535" cy="630878"/>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464DC71B-8E4E-B427-51D7-64576F444D99}"/>
              </a:ext>
            </a:extLst>
          </p:cNvPr>
          <p:cNvSpPr txBox="1"/>
          <p:nvPr/>
        </p:nvSpPr>
        <p:spPr>
          <a:xfrm>
            <a:off x="5535407" y="3391485"/>
            <a:ext cx="3306514" cy="369332"/>
          </a:xfrm>
          <a:prstGeom prst="rect">
            <a:avLst/>
          </a:prstGeom>
          <a:solidFill>
            <a:schemeClr val="accent6"/>
          </a:solidFill>
        </p:spPr>
        <p:txBody>
          <a:bodyPr wrap="square">
            <a:spAutoFit/>
          </a:bodyPr>
          <a:lstStyle/>
          <a:p>
            <a:pPr algn="ctr"/>
            <a:r>
              <a:rPr lang="zh-CN" altLang="en-US" dirty="0">
                <a:latin typeface="Times New Roman" panose="02020603050405020304" pitchFamily="18" charset="0"/>
                <a:ea typeface="华文楷体" panose="02010600040101010101" pitchFamily="2" charset="-122"/>
              </a:rPr>
              <a:t>优秀，良好，晴朗</a:t>
            </a:r>
            <a:endParaRPr lang="zh-CN" altLang="en-US" dirty="0"/>
          </a:p>
        </p:txBody>
      </p:sp>
      <p:sp>
        <p:nvSpPr>
          <p:cNvPr id="23" name="文本框 22">
            <a:extLst>
              <a:ext uri="{FF2B5EF4-FFF2-40B4-BE49-F238E27FC236}">
                <a16:creationId xmlns:a16="http://schemas.microsoft.com/office/drawing/2014/main" id="{EF43F566-21C3-CECC-E0AA-956AB9D000D0}"/>
              </a:ext>
            </a:extLst>
          </p:cNvPr>
          <p:cNvSpPr txBox="1"/>
          <p:nvPr/>
        </p:nvSpPr>
        <p:spPr>
          <a:xfrm>
            <a:off x="5535407" y="4118960"/>
            <a:ext cx="3306514" cy="369332"/>
          </a:xfrm>
          <a:prstGeom prst="rect">
            <a:avLst/>
          </a:prstGeom>
          <a:solidFill>
            <a:srgbClr val="FF0000"/>
          </a:solidFill>
        </p:spPr>
        <p:txBody>
          <a:bodyPr wrap="square">
            <a:spAutoFit/>
          </a:bodyPr>
          <a:lstStyle/>
          <a:p>
            <a:pPr algn="ctr"/>
            <a:r>
              <a:rPr lang="zh-CN" altLang="en-US" dirty="0">
                <a:latin typeface="Times New Roman" panose="02020603050405020304" pitchFamily="18" charset="0"/>
                <a:ea typeface="华文楷体" panose="02010600040101010101" pitchFamily="2" charset="-122"/>
              </a:rPr>
              <a:t>天气，可怕，欣赏</a:t>
            </a:r>
            <a:endParaRPr lang="zh-CN" altLang="en-US" dirty="0"/>
          </a:p>
        </p:txBody>
      </p:sp>
      <p:sp>
        <p:nvSpPr>
          <p:cNvPr id="25" name="文本框 24">
            <a:extLst>
              <a:ext uri="{FF2B5EF4-FFF2-40B4-BE49-F238E27FC236}">
                <a16:creationId xmlns:a16="http://schemas.microsoft.com/office/drawing/2014/main" id="{49EF7EED-98F6-0652-0B94-89E29064C559}"/>
              </a:ext>
            </a:extLst>
          </p:cNvPr>
          <p:cNvSpPr txBox="1"/>
          <p:nvPr/>
        </p:nvSpPr>
        <p:spPr>
          <a:xfrm>
            <a:off x="7188664" y="6231520"/>
            <a:ext cx="1743065" cy="369332"/>
          </a:xfrm>
          <a:prstGeom prst="rect">
            <a:avLst/>
          </a:prstGeom>
          <a:noFill/>
        </p:spPr>
        <p:txBody>
          <a:bodyPr wrap="square">
            <a:spAutoFit/>
          </a:bodyPr>
          <a:lstStyle/>
          <a:p>
            <a:r>
              <a:rPr lang="zh-CN" altLang="en-US" dirty="0">
                <a:solidFill>
                  <a:srgbClr val="00B050"/>
                </a:solidFill>
                <a:latin typeface="Arial Black" panose="020B0A04020102020204" pitchFamily="34" charset="0"/>
                <a:ea typeface="华文楷体" panose="02010600040101010101" pitchFamily="2" charset="-122"/>
                <a:cs typeface="Times New Roman" panose="02020603050405020304" pitchFamily="18" charset="0"/>
              </a:rPr>
              <a:t>良好（有水印）</a:t>
            </a:r>
            <a:endParaRPr lang="zh-CN" altLang="en-US" dirty="0"/>
          </a:p>
        </p:txBody>
      </p:sp>
      <p:sp>
        <p:nvSpPr>
          <p:cNvPr id="26" name="右大括号 25">
            <a:extLst>
              <a:ext uri="{FF2B5EF4-FFF2-40B4-BE49-F238E27FC236}">
                <a16:creationId xmlns:a16="http://schemas.microsoft.com/office/drawing/2014/main" id="{F4F97CF5-55E5-A278-6422-F73BD3B3FF85}"/>
              </a:ext>
            </a:extLst>
          </p:cNvPr>
          <p:cNvSpPr/>
          <p:nvPr/>
        </p:nvSpPr>
        <p:spPr>
          <a:xfrm rot="10800000">
            <a:off x="6931712" y="5777581"/>
            <a:ext cx="258535" cy="630878"/>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4A158F13-1C79-9856-6F0B-EB1F68C89E09}"/>
              </a:ext>
            </a:extLst>
          </p:cNvPr>
          <p:cNvSpPr txBox="1"/>
          <p:nvPr/>
        </p:nvSpPr>
        <p:spPr>
          <a:xfrm>
            <a:off x="7188664" y="5624161"/>
            <a:ext cx="1743065" cy="369332"/>
          </a:xfrm>
          <a:prstGeom prst="rect">
            <a:avLst/>
          </a:prstGeom>
          <a:noFill/>
        </p:spPr>
        <p:txBody>
          <a:bodyPr wrap="square">
            <a:spAutoFit/>
          </a:bodyPr>
          <a:lstStyle/>
          <a:p>
            <a:r>
              <a:rPr lang="zh-CN" altLang="en-US" dirty="0">
                <a:solidFill>
                  <a:srgbClr val="FF0000"/>
                </a:solidFill>
                <a:latin typeface="Times New Roman" panose="02020603050405020304" pitchFamily="18" charset="0"/>
                <a:ea typeface="华文楷体" panose="02010600040101010101" pitchFamily="2" charset="-122"/>
              </a:rPr>
              <a:t>天气（没水印）</a:t>
            </a:r>
            <a:endParaRPr lang="zh-CN" altLang="en-US" dirty="0"/>
          </a:p>
        </p:txBody>
      </p:sp>
      <p:sp>
        <p:nvSpPr>
          <p:cNvPr id="5" name="文本框 4">
            <a:extLst>
              <a:ext uri="{FF2B5EF4-FFF2-40B4-BE49-F238E27FC236}">
                <a16:creationId xmlns:a16="http://schemas.microsoft.com/office/drawing/2014/main" id="{B4C9F80B-59A9-A72D-3E55-2E3FEA88FA30}"/>
              </a:ext>
            </a:extLst>
          </p:cNvPr>
          <p:cNvSpPr txBox="1"/>
          <p:nvPr/>
        </p:nvSpPr>
        <p:spPr>
          <a:xfrm>
            <a:off x="10964417" y="3640540"/>
            <a:ext cx="575799" cy="369332"/>
          </a:xfrm>
          <a:prstGeom prst="rect">
            <a:avLst/>
          </a:prstGeom>
          <a:solidFill>
            <a:schemeClr val="accent2"/>
          </a:solidFill>
        </p:spPr>
        <p:txBody>
          <a:bodyPr wrap="none" rtlCol="0">
            <a:spAutoFit/>
          </a:bodyPr>
          <a:lstStyle/>
          <a:p>
            <a:r>
              <a:rPr lang="en-US" altLang="zh-CN" dirty="0"/>
              <a:t>*Q4</a:t>
            </a:r>
            <a:endParaRPr lang="zh-CN" altLang="en-US" dirty="0"/>
          </a:p>
        </p:txBody>
      </p:sp>
    </p:spTree>
    <p:extLst>
      <p:ext uri="{BB962C8B-B14F-4D97-AF65-F5344CB8AC3E}">
        <p14:creationId xmlns:p14="http://schemas.microsoft.com/office/powerpoint/2010/main" val="2955486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A603DE-F976-18CA-4633-4DA3D3419CB8}"/>
              </a:ext>
            </a:extLst>
          </p:cNvPr>
          <p:cNvPicPr>
            <a:picLocks noChangeAspect="1"/>
          </p:cNvPicPr>
          <p:nvPr/>
        </p:nvPicPr>
        <p:blipFill>
          <a:blip r:embed="rId2"/>
          <a:stretch>
            <a:fillRect/>
          </a:stretch>
        </p:blipFill>
        <p:spPr>
          <a:xfrm>
            <a:off x="6163941" y="2005479"/>
            <a:ext cx="4668705" cy="3941307"/>
          </a:xfrm>
          <a:prstGeom prst="rect">
            <a:avLst/>
          </a:prstGeom>
        </p:spPr>
      </p:pic>
      <p:sp>
        <p:nvSpPr>
          <p:cNvPr id="6" name="文本框 5">
            <a:extLst>
              <a:ext uri="{FF2B5EF4-FFF2-40B4-BE49-F238E27FC236}">
                <a16:creationId xmlns:a16="http://schemas.microsoft.com/office/drawing/2014/main" id="{257D2DAA-18A9-26FF-2C76-64CD863CD26C}"/>
              </a:ext>
            </a:extLst>
          </p:cNvPr>
          <p:cNvSpPr txBox="1"/>
          <p:nvPr/>
        </p:nvSpPr>
        <p:spPr>
          <a:xfrm>
            <a:off x="1109463" y="2707251"/>
            <a:ext cx="4670851" cy="2308324"/>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算法：</a:t>
            </a:r>
            <a:endParaRPr lang="en-US" altLang="zh-CN" dirty="0">
              <a:latin typeface="Times New Roman" panose="02020603050405020304" pitchFamily="18" charset="0"/>
              <a:ea typeface="华文楷体" panose="02010600040101010101" pitchFamily="2" charset="-122"/>
            </a:endParaRPr>
          </a:p>
          <a:p>
            <a:pPr marL="342900" indent="-342900">
              <a:buAutoNum type="arabicPeriod"/>
            </a:pPr>
            <a:r>
              <a:rPr lang="en-US" altLang="zh-CN" dirty="0">
                <a:latin typeface="Times New Roman" panose="02020603050405020304" pitchFamily="18" charset="0"/>
                <a:ea typeface="华文楷体" panose="02010600040101010101" pitchFamily="2" charset="-122"/>
              </a:rPr>
              <a:t>LLM</a:t>
            </a:r>
            <a:r>
              <a:rPr lang="zh-CN" altLang="en-US" dirty="0">
                <a:latin typeface="Times New Roman" panose="02020603050405020304" pitchFamily="18" charset="0"/>
                <a:ea typeface="华文楷体" panose="02010600040101010101" pitchFamily="2" charset="-122"/>
              </a:rPr>
              <a:t>获取到概率向量</a:t>
            </a:r>
            <a:r>
              <a:rPr lang="en-US" altLang="zh-CN" dirty="0">
                <a:latin typeface="Times New Roman" panose="02020603050405020304" pitchFamily="18" charset="0"/>
                <a:ea typeface="华文楷体" panose="02010600040101010101" pitchFamily="2" charset="-122"/>
              </a:rPr>
              <a:t>p</a:t>
            </a:r>
            <a:r>
              <a:rPr lang="zh-CN" altLang="en-US" dirty="0">
                <a:latin typeface="Times New Roman" panose="02020603050405020304" pitchFamily="18" charset="0"/>
                <a:ea typeface="华文楷体" panose="02010600040101010101" pitchFamily="2" charset="-122"/>
              </a:rPr>
              <a:t>；</a:t>
            </a:r>
            <a:endParaRPr lang="en-US" altLang="zh-CN" dirty="0">
              <a:latin typeface="Times New Roman" panose="02020603050405020304" pitchFamily="18" charset="0"/>
              <a:ea typeface="华文楷体" panose="02010600040101010101" pitchFamily="2" charset="-122"/>
            </a:endParaRPr>
          </a:p>
          <a:p>
            <a:pPr marL="342900" indent="-342900">
              <a:buAutoNum type="arabicPeriod"/>
            </a:pPr>
            <a:r>
              <a:rPr lang="zh-CN" altLang="en-US" dirty="0">
                <a:latin typeface="Times New Roman" panose="02020603050405020304" pitchFamily="18" charset="0"/>
                <a:ea typeface="华文楷体" panose="02010600040101010101" pitchFamily="2" charset="-122"/>
              </a:rPr>
              <a:t>找到输入的最后一个</a:t>
            </a:r>
            <a:r>
              <a:rPr lang="en-US" altLang="zh-CN" dirty="0">
                <a:latin typeface="Times New Roman" panose="02020603050405020304" pitchFamily="18" charset="0"/>
                <a:ea typeface="华文楷体" panose="02010600040101010101" pitchFamily="2" charset="-122"/>
              </a:rPr>
              <a:t>token</a:t>
            </a:r>
            <a:r>
              <a:rPr lang="zh-CN" altLang="en-US" dirty="0">
                <a:latin typeface="Times New Roman" panose="02020603050405020304" pitchFamily="18" charset="0"/>
                <a:ea typeface="华文楷体" panose="02010600040101010101" pitchFamily="2" charset="-122"/>
              </a:rPr>
              <a:t>对应的</a:t>
            </a:r>
            <a:r>
              <a:rPr lang="en-US" altLang="zh-CN" dirty="0">
                <a:latin typeface="Times New Roman" panose="02020603050405020304" pitchFamily="18" charset="0"/>
                <a:ea typeface="华文楷体" panose="02010600040101010101" pitchFamily="2" charset="-122"/>
              </a:rPr>
              <a:t>hash</a:t>
            </a:r>
            <a:r>
              <a:rPr lang="zh-CN" altLang="en-US" dirty="0">
                <a:latin typeface="Times New Roman" panose="02020603050405020304" pitchFamily="18" charset="0"/>
                <a:ea typeface="华文楷体" panose="02010600040101010101" pitchFamily="2" charset="-122"/>
              </a:rPr>
              <a:t>值（每一个</a:t>
            </a:r>
            <a:r>
              <a:rPr lang="en-US" altLang="zh-CN" dirty="0">
                <a:latin typeface="Times New Roman" panose="02020603050405020304" pitchFamily="18" charset="0"/>
                <a:ea typeface="华文楷体" panose="02010600040101010101" pitchFamily="2" charset="-122"/>
              </a:rPr>
              <a:t>token</a:t>
            </a:r>
            <a:r>
              <a:rPr lang="zh-CN" altLang="en-US" dirty="0">
                <a:latin typeface="Times New Roman" panose="02020603050405020304" pitchFamily="18" charset="0"/>
                <a:ea typeface="华文楷体" panose="02010600040101010101" pitchFamily="2" charset="-122"/>
              </a:rPr>
              <a:t>都会有一个对应的值）；</a:t>
            </a:r>
            <a:endParaRPr lang="en-US" altLang="zh-CN" dirty="0">
              <a:latin typeface="Times New Roman" panose="02020603050405020304" pitchFamily="18" charset="0"/>
              <a:ea typeface="华文楷体" panose="02010600040101010101" pitchFamily="2" charset="-122"/>
            </a:endParaRPr>
          </a:p>
          <a:p>
            <a:pPr marL="342900" indent="-342900">
              <a:buAutoNum type="arabicPeriod"/>
            </a:pPr>
            <a:r>
              <a:rPr lang="zh-CN" altLang="en-US" dirty="0">
                <a:latin typeface="Times New Roman" panose="02020603050405020304" pitchFamily="18" charset="0"/>
                <a:ea typeface="华文楷体" panose="02010600040101010101" pitchFamily="2" charset="-122"/>
              </a:rPr>
              <a:t>以这个</a:t>
            </a:r>
            <a:r>
              <a:rPr lang="en-US" altLang="zh-CN" dirty="0">
                <a:latin typeface="Times New Roman" panose="02020603050405020304" pitchFamily="18" charset="0"/>
                <a:ea typeface="华文楷体" panose="02010600040101010101" pitchFamily="2" charset="-122"/>
              </a:rPr>
              <a:t>hash</a:t>
            </a:r>
            <a:r>
              <a:rPr lang="zh-CN" altLang="en-US" dirty="0">
                <a:latin typeface="Times New Roman" panose="02020603050405020304" pitchFamily="18" charset="0"/>
                <a:ea typeface="华文楷体" panose="02010600040101010101" pitchFamily="2" charset="-122"/>
              </a:rPr>
              <a:t>值作为一个随机种子去将词典划分为相同尺寸的</a:t>
            </a:r>
            <a:r>
              <a:rPr lang="en-US" altLang="zh-CN" dirty="0">
                <a:latin typeface="Times New Roman" panose="02020603050405020304" pitchFamily="18" charset="0"/>
                <a:ea typeface="华文楷体" panose="02010600040101010101" pitchFamily="2" charset="-122"/>
              </a:rPr>
              <a:t>Green</a:t>
            </a:r>
            <a:r>
              <a:rPr lang="zh-CN" altLang="en-US" dirty="0">
                <a:latin typeface="Times New Roman" panose="02020603050405020304" pitchFamily="18" charset="0"/>
                <a:ea typeface="华文楷体" panose="02010600040101010101" pitchFamily="2" charset="-122"/>
              </a:rPr>
              <a:t>和</a:t>
            </a:r>
            <a:r>
              <a:rPr lang="en-US" altLang="zh-CN" dirty="0">
                <a:latin typeface="Times New Roman" panose="02020603050405020304" pitchFamily="18" charset="0"/>
                <a:ea typeface="华文楷体" panose="02010600040101010101" pitchFamily="2" charset="-122"/>
              </a:rPr>
              <a:t>Red</a:t>
            </a:r>
            <a:r>
              <a:rPr lang="zh-CN" altLang="en-US" dirty="0">
                <a:latin typeface="Times New Roman" panose="02020603050405020304" pitchFamily="18" charset="0"/>
                <a:ea typeface="华文楷体" panose="02010600040101010101" pitchFamily="2" charset="-122"/>
              </a:rPr>
              <a:t>；</a:t>
            </a:r>
            <a:endParaRPr lang="en-US" altLang="zh-CN" dirty="0">
              <a:latin typeface="Times New Roman" panose="02020603050405020304" pitchFamily="18" charset="0"/>
              <a:ea typeface="华文楷体" panose="02010600040101010101" pitchFamily="2" charset="-122"/>
            </a:endParaRPr>
          </a:p>
          <a:p>
            <a:pPr marL="342900" indent="-342900">
              <a:buAutoNum type="arabicPeriod"/>
            </a:pPr>
            <a:r>
              <a:rPr lang="zh-CN" altLang="en-US" dirty="0">
                <a:latin typeface="Times New Roman" panose="02020603050405020304" pitchFamily="18" charset="0"/>
                <a:ea typeface="华文楷体" panose="02010600040101010101" pitchFamily="2" charset="-122"/>
              </a:rPr>
              <a:t>用</a:t>
            </a:r>
            <a:r>
              <a:rPr lang="en-US" altLang="zh-CN" dirty="0">
                <a:latin typeface="Times New Roman" panose="02020603050405020304" pitchFamily="18" charset="0"/>
                <a:ea typeface="华文楷体" panose="02010600040101010101" pitchFamily="2" charset="-122"/>
              </a:rPr>
              <a:t>p</a:t>
            </a:r>
            <a:r>
              <a:rPr lang="zh-CN" altLang="en-US" dirty="0">
                <a:latin typeface="Times New Roman" panose="02020603050405020304" pitchFamily="18" charset="0"/>
                <a:ea typeface="华文楷体" panose="02010600040101010101" pitchFamily="2" charset="-122"/>
              </a:rPr>
              <a:t>生成下一个</a:t>
            </a:r>
            <a:r>
              <a:rPr lang="en-US" altLang="zh-CN" dirty="0">
                <a:latin typeface="Times New Roman" panose="02020603050405020304" pitchFamily="18" charset="0"/>
                <a:ea typeface="华文楷体" panose="02010600040101010101" pitchFamily="2" charset="-122"/>
              </a:rPr>
              <a:t>token</a:t>
            </a:r>
            <a:r>
              <a:rPr lang="zh-CN" altLang="en-US" dirty="0">
                <a:latin typeface="Times New Roman" panose="02020603050405020304" pitchFamily="18" charset="0"/>
                <a:ea typeface="华文楷体" panose="02010600040101010101" pitchFamily="2" charset="-122"/>
              </a:rPr>
              <a:t>，要求只生成</a:t>
            </a:r>
            <a:r>
              <a:rPr lang="en-US" altLang="zh-CN" dirty="0">
                <a:latin typeface="Times New Roman" panose="02020603050405020304" pitchFamily="18" charset="0"/>
                <a:ea typeface="华文楷体" panose="02010600040101010101" pitchFamily="2" charset="-122"/>
              </a:rPr>
              <a:t>G</a:t>
            </a:r>
            <a:r>
              <a:rPr lang="zh-CN" altLang="en-US" dirty="0">
                <a:latin typeface="Times New Roman" panose="02020603050405020304" pitchFamily="18" charset="0"/>
                <a:ea typeface="华文楷体" panose="02010600040101010101" pitchFamily="2" charset="-122"/>
              </a:rPr>
              <a:t>中的</a:t>
            </a:r>
            <a:r>
              <a:rPr lang="en-US" altLang="zh-CN" dirty="0">
                <a:latin typeface="Times New Roman" panose="02020603050405020304" pitchFamily="18" charset="0"/>
                <a:ea typeface="华文楷体" panose="02010600040101010101" pitchFamily="2" charset="-122"/>
              </a:rPr>
              <a:t>token</a:t>
            </a:r>
            <a:r>
              <a:rPr lang="zh-CN" altLang="en-US" dirty="0">
                <a:latin typeface="Times New Roman" panose="02020603050405020304" pitchFamily="18" charset="0"/>
                <a:ea typeface="华文楷体" panose="02010600040101010101" pitchFamily="2" charset="-122"/>
              </a:rPr>
              <a:t>，不生成</a:t>
            </a:r>
            <a:r>
              <a:rPr lang="en-US" altLang="zh-CN" dirty="0">
                <a:latin typeface="Times New Roman" panose="02020603050405020304" pitchFamily="18" charset="0"/>
                <a:ea typeface="华文楷体" panose="02010600040101010101" pitchFamily="2" charset="-122"/>
              </a:rPr>
              <a:t>R</a:t>
            </a:r>
            <a:r>
              <a:rPr lang="zh-CN" altLang="en-US" dirty="0">
                <a:latin typeface="Times New Roman" panose="02020603050405020304" pitchFamily="18" charset="0"/>
                <a:ea typeface="华文楷体" panose="02010600040101010101" pitchFamily="2" charset="-122"/>
              </a:rPr>
              <a:t>中的</a:t>
            </a:r>
            <a:r>
              <a:rPr lang="en-US" altLang="zh-CN" dirty="0">
                <a:latin typeface="Times New Roman" panose="02020603050405020304" pitchFamily="18" charset="0"/>
                <a:ea typeface="华文楷体" panose="02010600040101010101" pitchFamily="2" charset="-122"/>
              </a:rPr>
              <a:t>token</a:t>
            </a:r>
            <a:r>
              <a:rPr lang="zh-CN" altLang="en-US" dirty="0">
                <a:latin typeface="Times New Roman" panose="02020603050405020304" pitchFamily="18" charset="0"/>
                <a:ea typeface="华文楷体" panose="02010600040101010101" pitchFamily="2" charset="-122"/>
              </a:rPr>
              <a:t>。</a:t>
            </a:r>
          </a:p>
        </p:txBody>
      </p:sp>
    </p:spTree>
    <p:extLst>
      <p:ext uri="{BB962C8B-B14F-4D97-AF65-F5344CB8AC3E}">
        <p14:creationId xmlns:p14="http://schemas.microsoft.com/office/powerpoint/2010/main" val="16715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4">
            <a:extLst>
              <a:ext uri="{FF2B5EF4-FFF2-40B4-BE49-F238E27FC236}">
                <a16:creationId xmlns:a16="http://schemas.microsoft.com/office/drawing/2014/main" id="{B67065E9-6D50-DE78-D53E-0B46838AA9F8}"/>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cs typeface="Times New Roman" panose="02020603050405020304" pitchFamily="18" charset="0"/>
              </a:rPr>
              <a:t>Problem</a:t>
            </a: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6AFD2FDA-65EE-A744-467E-8C6226965CC0}"/>
              </a:ext>
            </a:extLst>
          </p:cNvPr>
          <p:cNvSpPr txBox="1"/>
          <p:nvPr/>
        </p:nvSpPr>
        <p:spPr>
          <a:xfrm>
            <a:off x="4253592" y="1690688"/>
            <a:ext cx="2723823" cy="646331"/>
          </a:xfrm>
          <a:prstGeom prst="rect">
            <a:avLst/>
          </a:prstGeom>
          <a:noFill/>
        </p:spPr>
        <p:txBody>
          <a:bodyPr wrap="none" rtlCol="0">
            <a:spAutoFit/>
          </a:bodyPr>
          <a:lstStyle/>
          <a:p>
            <a:r>
              <a:rPr lang="zh-CN" altLang="en-US" dirty="0">
                <a:latin typeface="Times New Roman" panose="02020603050405020304" pitchFamily="18" charset="0"/>
                <a:ea typeface="华文楷体" panose="02010600040101010101" pitchFamily="2" charset="-122"/>
              </a:rPr>
              <a:t>我是重庆大学大四学生。</a:t>
            </a:r>
            <a:endParaRPr lang="en-US" altLang="zh-CN" dirty="0">
              <a:latin typeface="Times New Roman" panose="02020603050405020304" pitchFamily="18" charset="0"/>
              <a:ea typeface="华文楷体" panose="02010600040101010101" pitchFamily="2" charset="-122"/>
            </a:endParaRPr>
          </a:p>
          <a:p>
            <a:r>
              <a:rPr lang="zh-CN" altLang="en-US" dirty="0">
                <a:latin typeface="Times New Roman" panose="02020603050405020304" pitchFamily="18" charset="0"/>
                <a:ea typeface="华文楷体" panose="02010600040101010101" pitchFamily="2" charset="-122"/>
              </a:rPr>
              <a:t>你是梁平中学高三老师。</a:t>
            </a:r>
          </a:p>
        </p:txBody>
      </p:sp>
      <p:sp>
        <p:nvSpPr>
          <p:cNvPr id="20" name="文本框 19">
            <a:extLst>
              <a:ext uri="{FF2B5EF4-FFF2-40B4-BE49-F238E27FC236}">
                <a16:creationId xmlns:a16="http://schemas.microsoft.com/office/drawing/2014/main" id="{926B7EFE-0573-D26C-8B17-EBDBCFFDD2E9}"/>
              </a:ext>
            </a:extLst>
          </p:cNvPr>
          <p:cNvSpPr txBox="1"/>
          <p:nvPr/>
        </p:nvSpPr>
        <p:spPr>
          <a:xfrm>
            <a:off x="2034012" y="2940240"/>
            <a:ext cx="8123976" cy="369332"/>
          </a:xfrm>
          <a:prstGeom prst="rect">
            <a:avLst/>
          </a:prstGeom>
          <a:noFill/>
        </p:spPr>
        <p:txBody>
          <a:bodyPr wrap="square" rtlCol="0">
            <a:spAutoFit/>
          </a:bodyPr>
          <a:lstStyle/>
          <a:p>
            <a:r>
              <a:rPr lang="zh-CN" altLang="en-US" dirty="0">
                <a:latin typeface="Times New Roman" panose="02020603050405020304" pitchFamily="18" charset="0"/>
                <a:ea typeface="华文楷体" panose="02010600040101010101" pitchFamily="2" charset="-122"/>
              </a:rPr>
              <a:t>词典：我，是，重庆，大学，大四，学生，你，巴蜀，中学，高三，老师。</a:t>
            </a:r>
          </a:p>
        </p:txBody>
      </p:sp>
      <p:sp>
        <p:nvSpPr>
          <p:cNvPr id="21" name="文本框 20">
            <a:extLst>
              <a:ext uri="{FF2B5EF4-FFF2-40B4-BE49-F238E27FC236}">
                <a16:creationId xmlns:a16="http://schemas.microsoft.com/office/drawing/2014/main" id="{CF852EDB-67BC-68DC-A771-A99093C857F3}"/>
              </a:ext>
            </a:extLst>
          </p:cNvPr>
          <p:cNvSpPr txBox="1"/>
          <p:nvPr/>
        </p:nvSpPr>
        <p:spPr>
          <a:xfrm>
            <a:off x="2973617" y="3429000"/>
            <a:ext cx="8123976" cy="646331"/>
          </a:xfrm>
          <a:prstGeom prst="rect">
            <a:avLst/>
          </a:prstGeom>
          <a:noFill/>
        </p:spPr>
        <p:txBody>
          <a:bodyPr wrap="square" rtlCol="0">
            <a:spAutoFit/>
          </a:bodyPr>
          <a:lstStyle/>
          <a:p>
            <a:r>
              <a:rPr lang="en-US" altLang="zh-CN" dirty="0">
                <a:latin typeface="Times New Roman" panose="02020603050405020304" pitchFamily="18" charset="0"/>
                <a:ea typeface="华文楷体" panose="02010600040101010101" pitchFamily="2" charset="-122"/>
              </a:rPr>
              <a:t>Green</a:t>
            </a:r>
            <a:r>
              <a:rPr lang="zh-CN" altLang="en-US" dirty="0">
                <a:latin typeface="Times New Roman" panose="02020603050405020304" pitchFamily="18" charset="0"/>
                <a:ea typeface="华文楷体" panose="02010600040101010101" pitchFamily="2" charset="-122"/>
              </a:rPr>
              <a:t>词典：</a:t>
            </a:r>
            <a:r>
              <a:rPr lang="zh-CN" altLang="en-US" dirty="0">
                <a:solidFill>
                  <a:srgbClr val="00B050"/>
                </a:solidFill>
                <a:latin typeface="Arial Black" panose="020B0A04020102020204" pitchFamily="34" charset="0"/>
                <a:ea typeface="华文楷体" panose="02010600040101010101" pitchFamily="2" charset="-122"/>
                <a:cs typeface="Times New Roman" panose="02020603050405020304" pitchFamily="18" charset="0"/>
              </a:rPr>
              <a:t>我，是，梁平，大学，高三，老师</a:t>
            </a:r>
            <a:endParaRPr lang="en-US" altLang="zh-CN" dirty="0">
              <a:solidFill>
                <a:srgbClr val="00B050"/>
              </a:solidFill>
              <a:latin typeface="Arial Black" panose="020B0A04020102020204" pitchFamily="34"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rPr>
              <a:t>Red</a:t>
            </a:r>
            <a:r>
              <a:rPr lang="zh-CN" altLang="en-US" dirty="0">
                <a:latin typeface="Times New Roman" panose="02020603050405020304" pitchFamily="18" charset="0"/>
                <a:ea typeface="华文楷体" panose="02010600040101010101" pitchFamily="2" charset="-122"/>
              </a:rPr>
              <a:t>词典：</a:t>
            </a:r>
            <a:r>
              <a:rPr lang="zh-CN" altLang="en-US" dirty="0">
                <a:solidFill>
                  <a:srgbClr val="FF0000"/>
                </a:solidFill>
                <a:latin typeface="Times New Roman" panose="02020603050405020304" pitchFamily="18" charset="0"/>
                <a:ea typeface="华文楷体" panose="02010600040101010101" pitchFamily="2" charset="-122"/>
              </a:rPr>
              <a:t>你，重庆，中学，大四，学生</a:t>
            </a:r>
          </a:p>
        </p:txBody>
      </p:sp>
      <p:sp>
        <p:nvSpPr>
          <p:cNvPr id="22" name="文本框 21">
            <a:extLst>
              <a:ext uri="{FF2B5EF4-FFF2-40B4-BE49-F238E27FC236}">
                <a16:creationId xmlns:a16="http://schemas.microsoft.com/office/drawing/2014/main" id="{BA693B8D-CBB4-D607-3689-EE1C98E7A533}"/>
              </a:ext>
            </a:extLst>
          </p:cNvPr>
          <p:cNvSpPr txBox="1"/>
          <p:nvPr/>
        </p:nvSpPr>
        <p:spPr>
          <a:xfrm>
            <a:off x="5110490" y="5279630"/>
            <a:ext cx="1332416" cy="369332"/>
          </a:xfrm>
          <a:prstGeom prst="rect">
            <a:avLst/>
          </a:prstGeom>
          <a:noFill/>
        </p:spPr>
        <p:txBody>
          <a:bodyPr wrap="none" rtlCol="0">
            <a:spAutoFit/>
          </a:bodyPr>
          <a:lstStyle/>
          <a:p>
            <a:r>
              <a:rPr lang="zh-CN" altLang="en-US" dirty="0">
                <a:latin typeface="Times New Roman" panose="02020603050405020304" pitchFamily="18" charset="0"/>
                <a:ea typeface="华文楷体" panose="02010600040101010101" pitchFamily="2" charset="-122"/>
              </a:rPr>
              <a:t>梁平</a:t>
            </a:r>
            <a:r>
              <a:rPr lang="en-US" altLang="zh-CN" dirty="0">
                <a:latin typeface="Times New Roman" panose="02020603050405020304" pitchFamily="18" charset="0"/>
                <a:ea typeface="华文楷体" panose="02010600040101010101" pitchFamily="2" charset="-122"/>
              </a:rPr>
              <a:t>: </a:t>
            </a:r>
            <a:r>
              <a:rPr lang="zh-CN" altLang="en-US" dirty="0">
                <a:latin typeface="Times New Roman" panose="02020603050405020304" pitchFamily="18" charset="0"/>
                <a:ea typeface="华文楷体" panose="02010600040101010101" pitchFamily="2" charset="-122"/>
              </a:rPr>
              <a:t>大学</a:t>
            </a:r>
            <a:r>
              <a:rPr lang="en-US" altLang="zh-CN" dirty="0">
                <a:latin typeface="Times New Roman" panose="02020603050405020304" pitchFamily="18" charset="0"/>
                <a:ea typeface="华文楷体" panose="02010600040101010101" pitchFamily="2" charset="-122"/>
              </a:rPr>
              <a:t>?</a:t>
            </a:r>
          </a:p>
        </p:txBody>
      </p:sp>
      <p:sp>
        <p:nvSpPr>
          <p:cNvPr id="23" name="箭头: 下 22">
            <a:extLst>
              <a:ext uri="{FF2B5EF4-FFF2-40B4-BE49-F238E27FC236}">
                <a16:creationId xmlns:a16="http://schemas.microsoft.com/office/drawing/2014/main" id="{7C8DBD5D-E041-896A-0AD8-F2E8F661A09D}"/>
              </a:ext>
            </a:extLst>
          </p:cNvPr>
          <p:cNvSpPr/>
          <p:nvPr/>
        </p:nvSpPr>
        <p:spPr>
          <a:xfrm>
            <a:off x="5615503" y="4304934"/>
            <a:ext cx="97971" cy="7429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44B035B-4C09-F4F6-DC84-E67FD274D578}"/>
              </a:ext>
            </a:extLst>
          </p:cNvPr>
          <p:cNvSpPr txBox="1"/>
          <p:nvPr/>
        </p:nvSpPr>
        <p:spPr>
          <a:xfrm>
            <a:off x="3389570" y="4491743"/>
            <a:ext cx="5881655" cy="369332"/>
          </a:xfrm>
          <a:prstGeom prst="rect">
            <a:avLst/>
          </a:prstGeom>
          <a:noFill/>
        </p:spPr>
        <p:txBody>
          <a:bodyPr wrap="square">
            <a:spAutoFit/>
          </a:bodyPr>
          <a:lstStyle/>
          <a:p>
            <a:pPr algn="ctr"/>
            <a:r>
              <a:rPr lang="zh-CN" altLang="en-US" i="1" dirty="0">
                <a:latin typeface="Arial Black" panose="020B0A04020102020204" pitchFamily="34" charset="0"/>
                <a:ea typeface="华文楷体" panose="02010600040101010101" pitchFamily="2" charset="-122"/>
                <a:cs typeface="Times New Roman" panose="02020603050405020304" pitchFamily="18" charset="0"/>
              </a:rPr>
              <a:t>语义问题</a:t>
            </a:r>
          </a:p>
        </p:txBody>
      </p:sp>
    </p:spTree>
    <p:extLst>
      <p:ext uri="{BB962C8B-B14F-4D97-AF65-F5344CB8AC3E}">
        <p14:creationId xmlns:p14="http://schemas.microsoft.com/office/powerpoint/2010/main" val="4273690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D9C04AC3-6C9D-3026-453C-B574BAF1145E}"/>
              </a:ext>
            </a:extLst>
          </p:cNvPr>
          <p:cNvSpPr txBox="1"/>
          <p:nvPr/>
        </p:nvSpPr>
        <p:spPr>
          <a:xfrm>
            <a:off x="3612261" y="1363234"/>
            <a:ext cx="4339650" cy="369332"/>
          </a:xfrm>
          <a:prstGeom prst="rect">
            <a:avLst/>
          </a:prstGeom>
          <a:noFill/>
        </p:spPr>
        <p:txBody>
          <a:bodyPr wrap="none" rtlCol="0">
            <a:spAutoFit/>
          </a:bodyPr>
          <a:lstStyle/>
          <a:p>
            <a:r>
              <a:rPr lang="zh-CN" altLang="en-US" dirty="0">
                <a:latin typeface="Times New Roman" panose="02020603050405020304" pitchFamily="18" charset="0"/>
                <a:ea typeface="华文楷体" panose="02010600040101010101" pitchFamily="2" charset="-122"/>
              </a:rPr>
              <a:t>重新回顾，哪里的操作导致了这个原因？</a:t>
            </a:r>
          </a:p>
        </p:txBody>
      </p:sp>
      <p:pic>
        <p:nvPicPr>
          <p:cNvPr id="16" name="图片 15">
            <a:extLst>
              <a:ext uri="{FF2B5EF4-FFF2-40B4-BE49-F238E27FC236}">
                <a16:creationId xmlns:a16="http://schemas.microsoft.com/office/drawing/2014/main" id="{C24A0095-114D-83E0-1778-527989B149D8}"/>
              </a:ext>
            </a:extLst>
          </p:cNvPr>
          <p:cNvPicPr>
            <a:picLocks noChangeAspect="1"/>
          </p:cNvPicPr>
          <p:nvPr/>
        </p:nvPicPr>
        <p:blipFill>
          <a:blip r:embed="rId2"/>
          <a:stretch>
            <a:fillRect/>
          </a:stretch>
        </p:blipFill>
        <p:spPr>
          <a:xfrm>
            <a:off x="1175563" y="2168765"/>
            <a:ext cx="4668705" cy="3941307"/>
          </a:xfrm>
          <a:prstGeom prst="rect">
            <a:avLst/>
          </a:prstGeom>
        </p:spPr>
      </p:pic>
      <p:sp>
        <p:nvSpPr>
          <p:cNvPr id="17" name="矩形 16">
            <a:extLst>
              <a:ext uri="{FF2B5EF4-FFF2-40B4-BE49-F238E27FC236}">
                <a16:creationId xmlns:a16="http://schemas.microsoft.com/office/drawing/2014/main" id="{EBF81D37-C594-EC82-EB3A-46AB70D3EFFC}"/>
              </a:ext>
            </a:extLst>
          </p:cNvPr>
          <p:cNvSpPr/>
          <p:nvPr/>
        </p:nvSpPr>
        <p:spPr>
          <a:xfrm>
            <a:off x="1424233" y="4408715"/>
            <a:ext cx="4485129" cy="1363435"/>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10FCCE60-4D4F-4E1A-1B01-534FEAB76CE2}"/>
              </a:ext>
            </a:extLst>
          </p:cNvPr>
          <p:cNvSpPr txBox="1"/>
          <p:nvPr/>
        </p:nvSpPr>
        <p:spPr>
          <a:xfrm>
            <a:off x="6092938" y="4848820"/>
            <a:ext cx="4670851" cy="923330"/>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粗鲁的划分有问题</a:t>
            </a:r>
            <a:endParaRPr lang="en-US" altLang="zh-CN" dirty="0">
              <a:latin typeface="Times New Roman" panose="02020603050405020304" pitchFamily="18" charset="0"/>
              <a:ea typeface="华文楷体" panose="02010600040101010101" pitchFamily="2" charset="-122"/>
            </a:endParaRPr>
          </a:p>
          <a:p>
            <a:endParaRPr lang="en-US" altLang="zh-CN" dirty="0">
              <a:latin typeface="Times New Roman" panose="02020603050405020304" pitchFamily="18" charset="0"/>
              <a:ea typeface="华文楷体" panose="02010600040101010101" pitchFamily="2" charset="-122"/>
            </a:endParaRPr>
          </a:p>
          <a:p>
            <a:endParaRPr lang="zh-CN" altLang="en-US" dirty="0">
              <a:latin typeface="Times New Roman" panose="02020603050405020304" pitchFamily="18" charset="0"/>
              <a:ea typeface="华文楷体" panose="02010600040101010101" pitchFamily="2" charset="-122"/>
            </a:endParaRPr>
          </a:p>
        </p:txBody>
      </p:sp>
      <p:sp>
        <p:nvSpPr>
          <p:cNvPr id="2" name="文本框 1">
            <a:extLst>
              <a:ext uri="{FF2B5EF4-FFF2-40B4-BE49-F238E27FC236}">
                <a16:creationId xmlns:a16="http://schemas.microsoft.com/office/drawing/2014/main" id="{90097132-3B4D-7EFB-A163-A6463782EEDA}"/>
              </a:ext>
            </a:extLst>
          </p:cNvPr>
          <p:cNvSpPr txBox="1"/>
          <p:nvPr/>
        </p:nvSpPr>
        <p:spPr>
          <a:xfrm>
            <a:off x="10964417" y="3640540"/>
            <a:ext cx="575799" cy="369332"/>
          </a:xfrm>
          <a:prstGeom prst="rect">
            <a:avLst/>
          </a:prstGeom>
          <a:solidFill>
            <a:schemeClr val="accent2"/>
          </a:solidFill>
        </p:spPr>
        <p:txBody>
          <a:bodyPr wrap="none" rtlCol="0">
            <a:spAutoFit/>
          </a:bodyPr>
          <a:lstStyle/>
          <a:p>
            <a:r>
              <a:rPr lang="en-US" altLang="zh-CN" dirty="0"/>
              <a:t>*Q5</a:t>
            </a:r>
            <a:endParaRPr lang="zh-CN" altLang="en-US" dirty="0"/>
          </a:p>
        </p:txBody>
      </p:sp>
    </p:spTree>
    <p:extLst>
      <p:ext uri="{BB962C8B-B14F-4D97-AF65-F5344CB8AC3E}">
        <p14:creationId xmlns:p14="http://schemas.microsoft.com/office/powerpoint/2010/main" val="51751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6F073F5-DDD2-1227-A735-7150D5C79015}"/>
              </a:ext>
            </a:extLst>
          </p:cNvPr>
          <p:cNvPicPr>
            <a:picLocks noChangeAspect="1"/>
          </p:cNvPicPr>
          <p:nvPr/>
        </p:nvPicPr>
        <p:blipFill>
          <a:blip r:embed="rId2"/>
          <a:stretch>
            <a:fillRect/>
          </a:stretch>
        </p:blipFill>
        <p:spPr>
          <a:xfrm>
            <a:off x="938214" y="338137"/>
            <a:ext cx="4591050" cy="6181725"/>
          </a:xfrm>
          <a:prstGeom prst="rect">
            <a:avLst/>
          </a:prstGeom>
        </p:spPr>
      </p:pic>
      <p:sp>
        <p:nvSpPr>
          <p:cNvPr id="4" name="文本框 3">
            <a:extLst>
              <a:ext uri="{FF2B5EF4-FFF2-40B4-BE49-F238E27FC236}">
                <a16:creationId xmlns:a16="http://schemas.microsoft.com/office/drawing/2014/main" id="{E1DB7A85-CC4D-BE17-F260-25E87FF52504}"/>
              </a:ext>
            </a:extLst>
          </p:cNvPr>
          <p:cNvSpPr txBox="1"/>
          <p:nvPr/>
        </p:nvSpPr>
        <p:spPr>
          <a:xfrm>
            <a:off x="5341486" y="513288"/>
            <a:ext cx="6094638" cy="523220"/>
          </a:xfrm>
          <a:prstGeom prst="rect">
            <a:avLst/>
          </a:prstGeom>
          <a:noFill/>
        </p:spPr>
        <p:txBody>
          <a:bodyPr wrap="square">
            <a:spAutoFit/>
          </a:bodyPr>
          <a:lstStyle/>
          <a:p>
            <a:pPr algn="ctr"/>
            <a:r>
              <a:rPr lang="en-US" altLang="zh-CN" sz="2800" b="1" i="1" dirty="0">
                <a:solidFill>
                  <a:srgbClr val="FF0000"/>
                </a:solidFill>
                <a:latin typeface="Times New Roman" panose="02020603050405020304" pitchFamily="18" charset="0"/>
                <a:ea typeface="华文楷体" panose="02010600040101010101" pitchFamily="2" charset="-122"/>
              </a:rPr>
              <a:t>FROM HARD TO SOFT</a:t>
            </a:r>
            <a:endParaRPr lang="zh-CN" altLang="en-US" sz="2800" b="1" i="1" dirty="0">
              <a:solidFill>
                <a:srgbClr val="FF0000"/>
              </a:solidFill>
              <a:latin typeface="Times New Roman" panose="02020603050405020304" pitchFamily="18" charset="0"/>
              <a:ea typeface="华文楷体" panose="02010600040101010101" pitchFamily="2" charset="-122"/>
            </a:endParaRPr>
          </a:p>
        </p:txBody>
      </p:sp>
      <p:sp>
        <p:nvSpPr>
          <p:cNvPr id="5" name="文本框 4">
            <a:extLst>
              <a:ext uri="{FF2B5EF4-FFF2-40B4-BE49-F238E27FC236}">
                <a16:creationId xmlns:a16="http://schemas.microsoft.com/office/drawing/2014/main" id="{17E4950E-7484-5D8C-9A27-CBCE5E57D010}"/>
              </a:ext>
            </a:extLst>
          </p:cNvPr>
          <p:cNvSpPr txBox="1"/>
          <p:nvPr/>
        </p:nvSpPr>
        <p:spPr>
          <a:xfrm>
            <a:off x="6147268" y="1507101"/>
            <a:ext cx="4670851" cy="3416320"/>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算法：</a:t>
            </a:r>
            <a:endParaRPr lang="en-US" altLang="zh-CN" dirty="0">
              <a:latin typeface="Times New Roman" panose="02020603050405020304" pitchFamily="18" charset="0"/>
              <a:ea typeface="华文楷体" panose="02010600040101010101" pitchFamily="2" charset="-122"/>
            </a:endParaRPr>
          </a:p>
          <a:p>
            <a:pPr marL="342900" indent="-342900">
              <a:buAutoNum type="arabicPeriod"/>
            </a:pPr>
            <a:r>
              <a:rPr lang="en-US" altLang="zh-CN" dirty="0">
                <a:latin typeface="Times New Roman" panose="02020603050405020304" pitchFamily="18" charset="0"/>
                <a:ea typeface="华文楷体" panose="02010600040101010101" pitchFamily="2" charset="-122"/>
              </a:rPr>
              <a:t>LLM</a:t>
            </a:r>
            <a:r>
              <a:rPr lang="zh-CN" altLang="en-US" dirty="0">
                <a:latin typeface="Times New Roman" panose="02020603050405020304" pitchFamily="18" charset="0"/>
                <a:ea typeface="华文楷体" panose="02010600040101010101" pitchFamily="2" charset="-122"/>
              </a:rPr>
              <a:t>获取到概率向量；</a:t>
            </a:r>
            <a:endParaRPr lang="en-US" altLang="zh-CN" dirty="0">
              <a:latin typeface="Times New Roman" panose="02020603050405020304" pitchFamily="18" charset="0"/>
              <a:ea typeface="华文楷体" panose="02010600040101010101" pitchFamily="2" charset="-122"/>
            </a:endParaRPr>
          </a:p>
          <a:p>
            <a:pPr marL="342900" indent="-342900">
              <a:buAutoNum type="arabicPeriod"/>
            </a:pPr>
            <a:r>
              <a:rPr lang="zh-CN" altLang="en-US" dirty="0">
                <a:latin typeface="Times New Roman" panose="02020603050405020304" pitchFamily="18" charset="0"/>
                <a:ea typeface="华文楷体" panose="02010600040101010101" pitchFamily="2" charset="-122"/>
              </a:rPr>
              <a:t>找到输入的最后一个</a:t>
            </a:r>
            <a:r>
              <a:rPr lang="en-US" altLang="zh-CN" dirty="0">
                <a:latin typeface="Times New Roman" panose="02020603050405020304" pitchFamily="18" charset="0"/>
                <a:ea typeface="华文楷体" panose="02010600040101010101" pitchFamily="2" charset="-122"/>
              </a:rPr>
              <a:t>token</a:t>
            </a:r>
            <a:r>
              <a:rPr lang="zh-CN" altLang="en-US" dirty="0">
                <a:latin typeface="Times New Roman" panose="02020603050405020304" pitchFamily="18" charset="0"/>
                <a:ea typeface="华文楷体" panose="02010600040101010101" pitchFamily="2" charset="-122"/>
              </a:rPr>
              <a:t>对应的</a:t>
            </a:r>
            <a:r>
              <a:rPr lang="en-US" altLang="zh-CN" dirty="0">
                <a:latin typeface="Times New Roman" panose="02020603050405020304" pitchFamily="18" charset="0"/>
                <a:ea typeface="华文楷体" panose="02010600040101010101" pitchFamily="2" charset="-122"/>
              </a:rPr>
              <a:t>hash</a:t>
            </a:r>
            <a:r>
              <a:rPr lang="zh-CN" altLang="en-US" dirty="0">
                <a:latin typeface="Times New Roman" panose="02020603050405020304" pitchFamily="18" charset="0"/>
                <a:ea typeface="华文楷体" panose="02010600040101010101" pitchFamily="2" charset="-122"/>
              </a:rPr>
              <a:t>值（每一个</a:t>
            </a:r>
            <a:r>
              <a:rPr lang="en-US" altLang="zh-CN" dirty="0">
                <a:latin typeface="Times New Roman" panose="02020603050405020304" pitchFamily="18" charset="0"/>
                <a:ea typeface="华文楷体" panose="02010600040101010101" pitchFamily="2" charset="-122"/>
              </a:rPr>
              <a:t>token</a:t>
            </a:r>
            <a:r>
              <a:rPr lang="zh-CN" altLang="en-US" dirty="0">
                <a:latin typeface="Times New Roman" panose="02020603050405020304" pitchFamily="18" charset="0"/>
                <a:ea typeface="华文楷体" panose="02010600040101010101" pitchFamily="2" charset="-122"/>
              </a:rPr>
              <a:t>都会有一个对应的值）；</a:t>
            </a:r>
            <a:endParaRPr lang="en-US" altLang="zh-CN" dirty="0">
              <a:latin typeface="Times New Roman" panose="02020603050405020304" pitchFamily="18" charset="0"/>
              <a:ea typeface="华文楷体" panose="02010600040101010101" pitchFamily="2" charset="-122"/>
            </a:endParaRPr>
          </a:p>
          <a:p>
            <a:pPr marL="342900" indent="-342900">
              <a:buAutoNum type="arabicPeriod"/>
            </a:pPr>
            <a:endParaRPr lang="en-US" altLang="zh-CN" dirty="0">
              <a:latin typeface="Times New Roman" panose="02020603050405020304" pitchFamily="18" charset="0"/>
              <a:ea typeface="华文楷体" panose="02010600040101010101" pitchFamily="2" charset="-122"/>
            </a:endParaRPr>
          </a:p>
          <a:p>
            <a:pPr marL="342900" indent="-342900">
              <a:buAutoNum type="arabicPeriod"/>
            </a:pPr>
            <a:endParaRPr lang="en-US" altLang="zh-CN" dirty="0">
              <a:latin typeface="Times New Roman" panose="02020603050405020304" pitchFamily="18" charset="0"/>
              <a:ea typeface="华文楷体" panose="02010600040101010101" pitchFamily="2" charset="-122"/>
            </a:endParaRPr>
          </a:p>
          <a:p>
            <a:r>
              <a:rPr lang="en-US" altLang="zh-CN" dirty="0">
                <a:latin typeface="Times New Roman" panose="02020603050405020304" pitchFamily="18" charset="0"/>
                <a:ea typeface="华文楷体" panose="02010600040101010101" pitchFamily="2" charset="-122"/>
              </a:rPr>
              <a:t>Difference:</a:t>
            </a:r>
          </a:p>
          <a:p>
            <a:r>
              <a:rPr lang="en-US" altLang="zh-CN" dirty="0">
                <a:latin typeface="Times New Roman" panose="02020603050405020304" pitchFamily="18" charset="0"/>
                <a:ea typeface="华文楷体" panose="02010600040101010101" pitchFamily="2" charset="-122"/>
              </a:rPr>
              <a:t>3.</a:t>
            </a:r>
            <a:r>
              <a:rPr lang="zh-CN" altLang="en-US" dirty="0">
                <a:latin typeface="Times New Roman" panose="02020603050405020304" pitchFamily="18" charset="0"/>
                <a:ea typeface="华文楷体" panose="02010600040101010101" pitchFamily="2" charset="-122"/>
              </a:rPr>
              <a:t>以这个</a:t>
            </a:r>
            <a:r>
              <a:rPr lang="en-US" altLang="zh-CN" dirty="0">
                <a:latin typeface="Times New Roman" panose="02020603050405020304" pitchFamily="18" charset="0"/>
                <a:ea typeface="华文楷体" panose="02010600040101010101" pitchFamily="2" charset="-122"/>
              </a:rPr>
              <a:t>hash</a:t>
            </a:r>
            <a:r>
              <a:rPr lang="zh-CN" altLang="en-US" dirty="0">
                <a:latin typeface="Times New Roman" panose="02020603050405020304" pitchFamily="18" charset="0"/>
                <a:ea typeface="华文楷体" panose="02010600040101010101" pitchFamily="2" charset="-122"/>
              </a:rPr>
              <a:t>值作为一个随机种子去将词典划分为</a:t>
            </a:r>
            <a:r>
              <a:rPr lang="en-US" altLang="zh-CN" dirty="0">
                <a:latin typeface="Times New Roman" panose="02020603050405020304" pitchFamily="18" charset="0"/>
                <a:ea typeface="华文楷体" panose="02010600040101010101" pitchFamily="2" charset="-122"/>
              </a:rPr>
              <a:t>Green</a:t>
            </a:r>
            <a:r>
              <a:rPr lang="zh-CN" altLang="en-US" dirty="0">
                <a:latin typeface="Times New Roman" panose="02020603050405020304" pitchFamily="18" charset="0"/>
                <a:ea typeface="华文楷体" panose="02010600040101010101" pitchFamily="2" charset="-122"/>
              </a:rPr>
              <a:t>和</a:t>
            </a:r>
            <a:r>
              <a:rPr lang="en-US" altLang="zh-CN" dirty="0">
                <a:latin typeface="Times New Roman" panose="02020603050405020304" pitchFamily="18" charset="0"/>
                <a:ea typeface="华文楷体" panose="02010600040101010101" pitchFamily="2" charset="-122"/>
              </a:rPr>
              <a:t>Red</a:t>
            </a:r>
            <a:r>
              <a:rPr lang="zh-CN" altLang="en-US" dirty="0">
                <a:latin typeface="Times New Roman" panose="02020603050405020304" pitchFamily="18" charset="0"/>
                <a:ea typeface="华文楷体" panose="02010600040101010101" pitchFamily="2" charset="-122"/>
              </a:rPr>
              <a:t>，尺寸分别为</a:t>
            </a:r>
            <a:r>
              <a:rPr lang="en-US" altLang="zh-CN" dirty="0">
                <a:latin typeface="Times New Roman" panose="02020603050405020304" pitchFamily="18" charset="0"/>
                <a:ea typeface="华文楷体" panose="02010600040101010101" pitchFamily="2" charset="-122"/>
              </a:rPr>
              <a:t>\</a:t>
            </a:r>
            <a:r>
              <a:rPr lang="en-US" altLang="zh-CN" dirty="0" err="1">
                <a:latin typeface="Times New Roman" panose="02020603050405020304" pitchFamily="18" charset="0"/>
                <a:ea typeface="华文楷体" panose="02010600040101010101" pitchFamily="2" charset="-122"/>
              </a:rPr>
              <a:t>gamma|V</a:t>
            </a:r>
            <a:r>
              <a:rPr lang="en-US" altLang="zh-CN" dirty="0">
                <a:latin typeface="Times New Roman" panose="02020603050405020304" pitchFamily="18" charset="0"/>
                <a:ea typeface="华文楷体" panose="02010600040101010101" pitchFamily="2" charset="-122"/>
              </a:rPr>
              <a:t>|</a:t>
            </a:r>
            <a:r>
              <a:rPr lang="zh-CN" altLang="en-US" dirty="0">
                <a:latin typeface="Times New Roman" panose="02020603050405020304" pitchFamily="18" charset="0"/>
                <a:ea typeface="华文楷体" panose="02010600040101010101" pitchFamily="2" charset="-122"/>
              </a:rPr>
              <a:t>和</a:t>
            </a:r>
            <a:endParaRPr lang="en-US" altLang="zh-CN" dirty="0">
              <a:latin typeface="Times New Roman" panose="02020603050405020304" pitchFamily="18" charset="0"/>
              <a:ea typeface="华文楷体" panose="02010600040101010101" pitchFamily="2" charset="-122"/>
            </a:endParaRPr>
          </a:p>
          <a:p>
            <a:r>
              <a:rPr lang="en-US" altLang="zh-CN" dirty="0">
                <a:latin typeface="Times New Roman" panose="02020603050405020304" pitchFamily="18" charset="0"/>
                <a:ea typeface="华文楷体" panose="02010600040101010101" pitchFamily="2" charset="-122"/>
              </a:rPr>
              <a:t>(1-gamma)|V|</a:t>
            </a:r>
          </a:p>
          <a:p>
            <a:r>
              <a:rPr lang="en-US" altLang="zh-CN" dirty="0">
                <a:latin typeface="Times New Roman" panose="02020603050405020304" pitchFamily="18" charset="0"/>
                <a:ea typeface="华文楷体" panose="02010600040101010101" pitchFamily="2" charset="-122"/>
              </a:rPr>
              <a:t>4. </a:t>
            </a:r>
            <a:r>
              <a:rPr lang="zh-CN" altLang="en-US" dirty="0">
                <a:latin typeface="Times New Roman" panose="02020603050405020304" pitchFamily="18" charset="0"/>
                <a:ea typeface="华文楷体" panose="02010600040101010101" pitchFamily="2" charset="-122"/>
              </a:rPr>
              <a:t>计算一个</a:t>
            </a:r>
            <a:r>
              <a:rPr lang="en-US" altLang="zh-CN" dirty="0">
                <a:latin typeface="Times New Roman" panose="02020603050405020304" pitchFamily="18" charset="0"/>
                <a:ea typeface="华文楷体" panose="02010600040101010101" pitchFamily="2" charset="-122"/>
              </a:rPr>
              <a:t>p</a:t>
            </a:r>
            <a:r>
              <a:rPr lang="zh-CN" altLang="en-US" dirty="0">
                <a:latin typeface="Times New Roman" panose="02020603050405020304" pitchFamily="18" charset="0"/>
                <a:ea typeface="华文楷体" panose="02010600040101010101" pitchFamily="2" charset="-122"/>
              </a:rPr>
              <a:t>，使得绿色被采样的概率会更大</a:t>
            </a:r>
            <a:endParaRPr lang="en-US" altLang="zh-CN" dirty="0">
              <a:latin typeface="Times New Roman" panose="02020603050405020304" pitchFamily="18" charset="0"/>
              <a:ea typeface="华文楷体" panose="02010600040101010101" pitchFamily="2" charset="-122"/>
            </a:endParaRPr>
          </a:p>
          <a:p>
            <a:r>
              <a:rPr lang="en-US" altLang="zh-CN" dirty="0">
                <a:latin typeface="Times New Roman" panose="02020603050405020304" pitchFamily="18" charset="0"/>
                <a:ea typeface="华文楷体" panose="02010600040101010101" pitchFamily="2" charset="-122"/>
              </a:rPr>
              <a:t>5.</a:t>
            </a:r>
            <a:r>
              <a:rPr lang="zh-CN" altLang="en-US" dirty="0">
                <a:latin typeface="Times New Roman" panose="02020603050405020304" pitchFamily="18" charset="0"/>
                <a:ea typeface="华文楷体" panose="02010600040101010101" pitchFamily="2" charset="-122"/>
              </a:rPr>
              <a:t>用</a:t>
            </a:r>
            <a:r>
              <a:rPr lang="en-US" altLang="zh-CN" dirty="0">
                <a:latin typeface="Times New Roman" panose="02020603050405020304" pitchFamily="18" charset="0"/>
                <a:ea typeface="华文楷体" panose="02010600040101010101" pitchFamily="2" charset="-122"/>
              </a:rPr>
              <a:t>p</a:t>
            </a:r>
            <a:r>
              <a:rPr lang="zh-CN" altLang="en-US" dirty="0">
                <a:latin typeface="Times New Roman" panose="02020603050405020304" pitchFamily="18" charset="0"/>
                <a:ea typeface="华文楷体" panose="02010600040101010101" pitchFamily="2" charset="-122"/>
              </a:rPr>
              <a:t>生成下一个</a:t>
            </a:r>
            <a:r>
              <a:rPr lang="en-US" altLang="zh-CN" dirty="0">
                <a:latin typeface="Times New Roman" panose="02020603050405020304" pitchFamily="18" charset="0"/>
                <a:ea typeface="华文楷体" panose="02010600040101010101" pitchFamily="2" charset="-122"/>
              </a:rPr>
              <a:t>token</a:t>
            </a:r>
            <a:r>
              <a:rPr lang="zh-CN" altLang="en-US" dirty="0">
                <a:latin typeface="Times New Roman" panose="02020603050405020304" pitchFamily="18" charset="0"/>
                <a:ea typeface="华文楷体" panose="02010600040101010101" pitchFamily="2" charset="-122"/>
              </a:rPr>
              <a:t>。</a:t>
            </a:r>
            <a:endParaRPr lang="en-US" altLang="zh-CN" dirty="0">
              <a:latin typeface="Times New Roman" panose="02020603050405020304" pitchFamily="18" charset="0"/>
              <a:ea typeface="华文楷体" panose="02010600040101010101" pitchFamily="2" charset="-122"/>
            </a:endParaRPr>
          </a:p>
        </p:txBody>
      </p:sp>
      <p:pic>
        <p:nvPicPr>
          <p:cNvPr id="8" name="图片 7">
            <a:extLst>
              <a:ext uri="{FF2B5EF4-FFF2-40B4-BE49-F238E27FC236}">
                <a16:creationId xmlns:a16="http://schemas.microsoft.com/office/drawing/2014/main" id="{990725B0-21B3-23F7-26E3-A7572D542464}"/>
              </a:ext>
            </a:extLst>
          </p:cNvPr>
          <p:cNvPicPr>
            <a:picLocks noChangeAspect="1"/>
          </p:cNvPicPr>
          <p:nvPr/>
        </p:nvPicPr>
        <p:blipFill>
          <a:blip r:embed="rId3"/>
          <a:stretch>
            <a:fillRect/>
          </a:stretch>
        </p:blipFill>
        <p:spPr>
          <a:xfrm>
            <a:off x="7030811" y="5922384"/>
            <a:ext cx="3486150" cy="495300"/>
          </a:xfrm>
          <a:prstGeom prst="rect">
            <a:avLst/>
          </a:prstGeom>
        </p:spPr>
      </p:pic>
      <p:sp>
        <p:nvSpPr>
          <p:cNvPr id="9" name="文本框 8">
            <a:extLst>
              <a:ext uri="{FF2B5EF4-FFF2-40B4-BE49-F238E27FC236}">
                <a16:creationId xmlns:a16="http://schemas.microsoft.com/office/drawing/2014/main" id="{9E2FE1D7-6565-6005-2026-2A0EB19505DB}"/>
              </a:ext>
            </a:extLst>
          </p:cNvPr>
          <p:cNvSpPr txBox="1"/>
          <p:nvPr/>
        </p:nvSpPr>
        <p:spPr>
          <a:xfrm>
            <a:off x="5864338" y="5276053"/>
            <a:ext cx="6327662" cy="646331"/>
          </a:xfrm>
          <a:prstGeom prst="rect">
            <a:avLst/>
          </a:prstGeom>
          <a:noFill/>
        </p:spPr>
        <p:txBody>
          <a:bodyPr wrap="square">
            <a:spAutoFit/>
          </a:bodyPr>
          <a:lstStyle/>
          <a:p>
            <a:r>
              <a:rPr lang="zh-CN" altLang="en-US" i="1" dirty="0">
                <a:solidFill>
                  <a:srgbClr val="FF0000"/>
                </a:solidFill>
                <a:latin typeface="Arial Black" panose="020B0A04020102020204" pitchFamily="34" charset="0"/>
                <a:ea typeface="华文楷体" panose="02010600040101010101" pitchFamily="2" charset="-122"/>
              </a:rPr>
              <a:t>理论证明：</a:t>
            </a:r>
            <a:endParaRPr lang="en-US" altLang="zh-CN" i="1" dirty="0">
              <a:solidFill>
                <a:srgbClr val="FF0000"/>
              </a:solidFill>
              <a:latin typeface="Arial Black" panose="020B0A04020102020204" pitchFamily="34" charset="0"/>
              <a:ea typeface="华文楷体" panose="02010600040101010101" pitchFamily="2" charset="-122"/>
            </a:endParaRPr>
          </a:p>
          <a:p>
            <a:r>
              <a:rPr lang="zh-CN" altLang="en-US" i="1" dirty="0">
                <a:solidFill>
                  <a:srgbClr val="FF0000"/>
                </a:solidFill>
                <a:latin typeface="Arial Black" panose="020B0A04020102020204" pitchFamily="34" charset="0"/>
                <a:ea typeface="华文楷体" panose="02010600040101010101" pitchFamily="2" charset="-122"/>
              </a:rPr>
              <a:t>这种</a:t>
            </a:r>
            <a:r>
              <a:rPr lang="en-US" altLang="zh-CN" i="1" dirty="0">
                <a:solidFill>
                  <a:srgbClr val="FF0000"/>
                </a:solidFill>
                <a:latin typeface="Arial Black" panose="020B0A04020102020204" pitchFamily="34" charset="0"/>
                <a:ea typeface="华文楷体" panose="02010600040101010101" pitchFamily="2" charset="-122"/>
              </a:rPr>
              <a:t>soft</a:t>
            </a:r>
            <a:r>
              <a:rPr lang="zh-CN" altLang="en-US" i="1" dirty="0">
                <a:solidFill>
                  <a:srgbClr val="FF0000"/>
                </a:solidFill>
                <a:latin typeface="Arial Black" panose="020B0A04020102020204" pitchFamily="34" charset="0"/>
                <a:ea typeface="华文楷体" panose="02010600040101010101" pitchFamily="2" charset="-122"/>
              </a:rPr>
              <a:t>方法生成得</a:t>
            </a:r>
            <a:r>
              <a:rPr lang="en-US" altLang="zh-CN" i="1" dirty="0">
                <a:solidFill>
                  <a:srgbClr val="FF0000"/>
                </a:solidFill>
                <a:latin typeface="Arial Black" panose="020B0A04020102020204" pitchFamily="34" charset="0"/>
                <a:ea typeface="华文楷体" panose="02010600040101010101" pitchFamily="2" charset="-122"/>
              </a:rPr>
              <a:t>green</a:t>
            </a:r>
            <a:r>
              <a:rPr lang="zh-CN" altLang="en-US" i="1" dirty="0">
                <a:solidFill>
                  <a:srgbClr val="FF0000"/>
                </a:solidFill>
                <a:latin typeface="Arial Black" panose="020B0A04020102020204" pitchFamily="34" charset="0"/>
                <a:ea typeface="华文楷体" panose="02010600040101010101" pitchFamily="2" charset="-122"/>
              </a:rPr>
              <a:t>数量是有均值和方差的</a:t>
            </a:r>
          </a:p>
        </p:txBody>
      </p:sp>
    </p:spTree>
    <p:extLst>
      <p:ext uri="{BB962C8B-B14F-4D97-AF65-F5344CB8AC3E}">
        <p14:creationId xmlns:p14="http://schemas.microsoft.com/office/powerpoint/2010/main" val="1846573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A13327A-184F-0A20-DED5-C21E849A5CEC}"/>
              </a:ext>
            </a:extLst>
          </p:cNvPr>
          <p:cNvPicPr>
            <a:picLocks noChangeAspect="1"/>
          </p:cNvPicPr>
          <p:nvPr/>
        </p:nvPicPr>
        <p:blipFill>
          <a:blip r:embed="rId2"/>
          <a:stretch>
            <a:fillRect/>
          </a:stretch>
        </p:blipFill>
        <p:spPr>
          <a:xfrm>
            <a:off x="1144039" y="452437"/>
            <a:ext cx="10020300" cy="5953125"/>
          </a:xfrm>
          <a:prstGeom prst="rect">
            <a:avLst/>
          </a:prstGeom>
        </p:spPr>
      </p:pic>
      <p:sp>
        <p:nvSpPr>
          <p:cNvPr id="7" name="右大括号 6">
            <a:extLst>
              <a:ext uri="{FF2B5EF4-FFF2-40B4-BE49-F238E27FC236}">
                <a16:creationId xmlns:a16="http://schemas.microsoft.com/office/drawing/2014/main" id="{3A06E124-708A-9C30-F88F-96B47AFC6BF4}"/>
              </a:ext>
            </a:extLst>
          </p:cNvPr>
          <p:cNvSpPr/>
          <p:nvPr/>
        </p:nvSpPr>
        <p:spPr>
          <a:xfrm rot="10800000">
            <a:off x="827315" y="1006844"/>
            <a:ext cx="258535" cy="260682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右大括号 7">
            <a:extLst>
              <a:ext uri="{FF2B5EF4-FFF2-40B4-BE49-F238E27FC236}">
                <a16:creationId xmlns:a16="http://schemas.microsoft.com/office/drawing/2014/main" id="{54C61046-DF17-CAF5-8EB4-F8CF7E583B0D}"/>
              </a:ext>
            </a:extLst>
          </p:cNvPr>
          <p:cNvSpPr/>
          <p:nvPr/>
        </p:nvSpPr>
        <p:spPr>
          <a:xfrm rot="10800000">
            <a:off x="843513" y="3736571"/>
            <a:ext cx="258535" cy="260682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4949C21-36AD-A3F3-CDF6-85099E8CC26C}"/>
              </a:ext>
            </a:extLst>
          </p:cNvPr>
          <p:cNvSpPr txBox="1"/>
          <p:nvPr/>
        </p:nvSpPr>
        <p:spPr>
          <a:xfrm>
            <a:off x="-186293" y="1987089"/>
            <a:ext cx="1260411" cy="646331"/>
          </a:xfrm>
          <a:prstGeom prst="rect">
            <a:avLst/>
          </a:prstGeom>
          <a:noFill/>
        </p:spPr>
        <p:txBody>
          <a:bodyPr wrap="square">
            <a:spAutoFit/>
          </a:bodyPr>
          <a:lstStyle/>
          <a:p>
            <a:pPr algn="ctr"/>
            <a:r>
              <a:rPr lang="en-US" altLang="zh-CN" dirty="0">
                <a:latin typeface="Arial Black" panose="020B0A04020102020204" pitchFamily="34" charset="0"/>
                <a:ea typeface="华文楷体" panose="02010600040101010101" pitchFamily="2" charset="-122"/>
                <a:cs typeface="Times New Roman" panose="02020603050405020304" pitchFamily="18" charset="0"/>
              </a:rPr>
              <a:t>Good</a:t>
            </a:r>
          </a:p>
          <a:p>
            <a:pPr algn="ctr"/>
            <a:r>
              <a:rPr lang="en-US" altLang="zh-CN" dirty="0">
                <a:latin typeface="Arial Black" panose="020B0A04020102020204" pitchFamily="34" charset="0"/>
                <a:ea typeface="华文楷体" panose="02010600040101010101" pitchFamily="2" charset="-122"/>
                <a:cs typeface="Times New Roman" panose="02020603050405020304" pitchFamily="18" charset="0"/>
              </a:rPr>
              <a:t> case</a:t>
            </a:r>
            <a:endParaRPr lang="zh-CN" altLang="en-US" dirty="0">
              <a:latin typeface="Arial Black" panose="020B0A04020102020204" pitchFamily="34" charset="0"/>
              <a:ea typeface="华文楷体"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A9DFA30E-5C2D-3989-96D0-B286809D1CF2}"/>
              </a:ext>
            </a:extLst>
          </p:cNvPr>
          <p:cNvSpPr txBox="1"/>
          <p:nvPr/>
        </p:nvSpPr>
        <p:spPr>
          <a:xfrm>
            <a:off x="-858487" y="4593911"/>
            <a:ext cx="2604797" cy="646331"/>
          </a:xfrm>
          <a:prstGeom prst="rect">
            <a:avLst/>
          </a:prstGeom>
          <a:noFill/>
        </p:spPr>
        <p:txBody>
          <a:bodyPr wrap="square">
            <a:spAutoFit/>
          </a:bodyPr>
          <a:lstStyle/>
          <a:p>
            <a:pPr algn="ctr"/>
            <a:r>
              <a:rPr lang="en-US" altLang="zh-CN" dirty="0">
                <a:latin typeface="Arial Black" panose="020B0A04020102020204" pitchFamily="34" charset="0"/>
                <a:ea typeface="华文楷体" panose="02010600040101010101" pitchFamily="2" charset="-122"/>
                <a:cs typeface="Times New Roman" panose="02020603050405020304" pitchFamily="18" charset="0"/>
              </a:rPr>
              <a:t>Bad </a:t>
            </a:r>
          </a:p>
          <a:p>
            <a:pPr algn="ctr"/>
            <a:r>
              <a:rPr lang="en-US" altLang="zh-CN" dirty="0">
                <a:latin typeface="Arial Black" panose="020B0A04020102020204" pitchFamily="34" charset="0"/>
                <a:ea typeface="华文楷体" panose="02010600040101010101" pitchFamily="2" charset="-122"/>
                <a:cs typeface="Times New Roman" panose="02020603050405020304" pitchFamily="18" charset="0"/>
              </a:rPr>
              <a:t>case</a:t>
            </a:r>
            <a:endParaRPr lang="zh-CN" altLang="en-US" dirty="0">
              <a:latin typeface="Arial Black" panose="020B0A04020102020204" pitchFamily="34"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12759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D9C04AC3-6C9D-3026-453C-B574BAF1145E}"/>
              </a:ext>
            </a:extLst>
          </p:cNvPr>
          <p:cNvSpPr txBox="1"/>
          <p:nvPr/>
        </p:nvSpPr>
        <p:spPr>
          <a:xfrm>
            <a:off x="6933429" y="1301234"/>
            <a:ext cx="3877985" cy="369332"/>
          </a:xfrm>
          <a:prstGeom prst="rect">
            <a:avLst/>
          </a:prstGeom>
          <a:noFill/>
        </p:spPr>
        <p:txBody>
          <a:bodyPr wrap="none" rtlCol="0">
            <a:spAutoFit/>
          </a:bodyPr>
          <a:lstStyle/>
          <a:p>
            <a:r>
              <a:rPr lang="zh-CN" altLang="en-US" i="1" dirty="0">
                <a:latin typeface="Times New Roman" panose="02020603050405020304" pitchFamily="18" charset="0"/>
                <a:ea typeface="华文楷体" panose="02010600040101010101" pitchFamily="2" charset="-122"/>
              </a:rPr>
              <a:t>重新回顾，哪里可以增加破解难度？</a:t>
            </a:r>
          </a:p>
        </p:txBody>
      </p:sp>
      <p:sp>
        <p:nvSpPr>
          <p:cNvPr id="18" name="文本框 17">
            <a:extLst>
              <a:ext uri="{FF2B5EF4-FFF2-40B4-BE49-F238E27FC236}">
                <a16:creationId xmlns:a16="http://schemas.microsoft.com/office/drawing/2014/main" id="{10FCCE60-4D4F-4E1A-1B01-534FEAB76CE2}"/>
              </a:ext>
            </a:extLst>
          </p:cNvPr>
          <p:cNvSpPr txBox="1"/>
          <p:nvPr/>
        </p:nvSpPr>
        <p:spPr>
          <a:xfrm>
            <a:off x="5657522" y="2432356"/>
            <a:ext cx="4670851" cy="646331"/>
          </a:xfrm>
          <a:prstGeom prst="rect">
            <a:avLst/>
          </a:prstGeom>
          <a:noFill/>
        </p:spPr>
        <p:txBody>
          <a:bodyPr wrap="square">
            <a:spAutoFit/>
          </a:bodyPr>
          <a:lstStyle/>
          <a:p>
            <a:r>
              <a:rPr lang="en-US" altLang="zh-CN" dirty="0">
                <a:solidFill>
                  <a:srgbClr val="FF0000"/>
                </a:solidFill>
                <a:latin typeface="Times New Roman" panose="02020603050405020304" pitchFamily="18" charset="0"/>
                <a:ea typeface="华文楷体" panose="02010600040101010101" pitchFamily="2" charset="-122"/>
              </a:rPr>
              <a:t>Random Seed</a:t>
            </a:r>
            <a:r>
              <a:rPr lang="zh-CN" altLang="en-US" dirty="0">
                <a:solidFill>
                  <a:srgbClr val="FF0000"/>
                </a:solidFill>
                <a:latin typeface="Times New Roman" panose="02020603050405020304" pitchFamily="18" charset="0"/>
                <a:ea typeface="华文楷体" panose="02010600040101010101" pitchFamily="2" charset="-122"/>
              </a:rPr>
              <a:t>有改进空间</a:t>
            </a:r>
            <a:endParaRPr lang="en-US" altLang="zh-CN" dirty="0">
              <a:solidFill>
                <a:srgbClr val="FF0000"/>
              </a:solidFill>
              <a:latin typeface="Times New Roman" panose="02020603050405020304" pitchFamily="18" charset="0"/>
              <a:ea typeface="华文楷体" panose="02010600040101010101" pitchFamily="2" charset="-122"/>
            </a:endParaRPr>
          </a:p>
          <a:p>
            <a:endParaRPr lang="zh-CN" altLang="en-US" dirty="0">
              <a:solidFill>
                <a:srgbClr val="FF0000"/>
              </a:solidFill>
              <a:latin typeface="Times New Roman" panose="02020603050405020304" pitchFamily="18" charset="0"/>
              <a:ea typeface="华文楷体" panose="02010600040101010101" pitchFamily="2" charset="-122"/>
            </a:endParaRPr>
          </a:p>
        </p:txBody>
      </p:sp>
      <p:pic>
        <p:nvPicPr>
          <p:cNvPr id="2" name="图片 1">
            <a:extLst>
              <a:ext uri="{FF2B5EF4-FFF2-40B4-BE49-F238E27FC236}">
                <a16:creationId xmlns:a16="http://schemas.microsoft.com/office/drawing/2014/main" id="{68C01412-4436-E469-D315-2907914DAB70}"/>
              </a:ext>
            </a:extLst>
          </p:cNvPr>
          <p:cNvPicPr>
            <a:picLocks noChangeAspect="1"/>
          </p:cNvPicPr>
          <p:nvPr/>
        </p:nvPicPr>
        <p:blipFill>
          <a:blip r:embed="rId2"/>
          <a:stretch>
            <a:fillRect/>
          </a:stretch>
        </p:blipFill>
        <p:spPr>
          <a:xfrm>
            <a:off x="938214" y="338137"/>
            <a:ext cx="4591050" cy="6181725"/>
          </a:xfrm>
          <a:prstGeom prst="rect">
            <a:avLst/>
          </a:prstGeom>
        </p:spPr>
      </p:pic>
      <p:sp>
        <p:nvSpPr>
          <p:cNvPr id="17" name="矩形 16">
            <a:extLst>
              <a:ext uri="{FF2B5EF4-FFF2-40B4-BE49-F238E27FC236}">
                <a16:creationId xmlns:a16="http://schemas.microsoft.com/office/drawing/2014/main" id="{EBF81D37-C594-EC82-EB3A-46AB70D3EFFC}"/>
              </a:ext>
            </a:extLst>
          </p:cNvPr>
          <p:cNvSpPr/>
          <p:nvPr/>
        </p:nvSpPr>
        <p:spPr>
          <a:xfrm>
            <a:off x="1172393" y="2332860"/>
            <a:ext cx="4485129" cy="558122"/>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212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DB7A85-CC4D-BE17-F260-25E87FF52504}"/>
              </a:ext>
            </a:extLst>
          </p:cNvPr>
          <p:cNvSpPr txBox="1"/>
          <p:nvPr/>
        </p:nvSpPr>
        <p:spPr>
          <a:xfrm>
            <a:off x="5341486" y="513288"/>
            <a:ext cx="6094638" cy="523220"/>
          </a:xfrm>
          <a:prstGeom prst="rect">
            <a:avLst/>
          </a:prstGeom>
          <a:noFill/>
        </p:spPr>
        <p:txBody>
          <a:bodyPr wrap="square">
            <a:spAutoFit/>
          </a:bodyPr>
          <a:lstStyle/>
          <a:p>
            <a:pPr algn="ctr"/>
            <a:r>
              <a:rPr lang="en-US" altLang="zh-CN" sz="2800" b="1" i="1" dirty="0">
                <a:solidFill>
                  <a:srgbClr val="FF0000"/>
                </a:solidFill>
                <a:latin typeface="Times New Roman" panose="02020603050405020304" pitchFamily="18" charset="0"/>
                <a:ea typeface="华文楷体" panose="02010600040101010101" pitchFamily="2" charset="-122"/>
              </a:rPr>
              <a:t>FROM PUBLIC TO PRIVATE</a:t>
            </a:r>
            <a:endParaRPr lang="zh-CN" altLang="en-US" sz="2800" b="1" i="1" dirty="0">
              <a:solidFill>
                <a:srgbClr val="FF0000"/>
              </a:solidFill>
              <a:latin typeface="Times New Roman" panose="02020603050405020304" pitchFamily="18" charset="0"/>
              <a:ea typeface="华文楷体" panose="02010600040101010101" pitchFamily="2" charset="-122"/>
            </a:endParaRPr>
          </a:p>
        </p:txBody>
      </p:sp>
      <p:sp>
        <p:nvSpPr>
          <p:cNvPr id="5" name="文本框 4">
            <a:extLst>
              <a:ext uri="{FF2B5EF4-FFF2-40B4-BE49-F238E27FC236}">
                <a16:creationId xmlns:a16="http://schemas.microsoft.com/office/drawing/2014/main" id="{17E4950E-7484-5D8C-9A27-CBCE5E57D010}"/>
              </a:ext>
            </a:extLst>
          </p:cNvPr>
          <p:cNvSpPr txBox="1"/>
          <p:nvPr/>
        </p:nvSpPr>
        <p:spPr>
          <a:xfrm>
            <a:off x="6305550" y="1706292"/>
            <a:ext cx="4670851" cy="4524315"/>
          </a:xfrm>
          <a:prstGeom prst="rect">
            <a:avLst/>
          </a:prstGeom>
          <a:noFill/>
        </p:spPr>
        <p:txBody>
          <a:bodyPr wrap="square">
            <a:spAutoFit/>
          </a:bodyPr>
          <a:lstStyle/>
          <a:p>
            <a:r>
              <a:rPr lang="zh-CN" altLang="en-US" dirty="0">
                <a:latin typeface="Times New Roman" panose="02020603050405020304" pitchFamily="18" charset="0"/>
                <a:ea typeface="华文楷体" panose="02010600040101010101" pitchFamily="2" charset="-122"/>
              </a:rPr>
              <a:t>算法：</a:t>
            </a:r>
            <a:endParaRPr lang="en-US" altLang="zh-CN" dirty="0">
              <a:latin typeface="Times New Roman" panose="02020603050405020304" pitchFamily="18" charset="0"/>
              <a:ea typeface="华文楷体" panose="02010600040101010101" pitchFamily="2" charset="-122"/>
            </a:endParaRPr>
          </a:p>
          <a:p>
            <a:pPr marL="342900" indent="-342900">
              <a:buAutoNum type="arabicPeriod"/>
            </a:pPr>
            <a:r>
              <a:rPr lang="en-US" altLang="zh-CN" dirty="0">
                <a:latin typeface="Times New Roman" panose="02020603050405020304" pitchFamily="18" charset="0"/>
                <a:ea typeface="华文楷体" panose="02010600040101010101" pitchFamily="2" charset="-122"/>
              </a:rPr>
              <a:t>LLM</a:t>
            </a:r>
            <a:r>
              <a:rPr lang="zh-CN" altLang="en-US" dirty="0">
                <a:latin typeface="Times New Roman" panose="02020603050405020304" pitchFamily="18" charset="0"/>
                <a:ea typeface="华文楷体" panose="02010600040101010101" pitchFamily="2" charset="-122"/>
              </a:rPr>
              <a:t>获取到概率向量</a:t>
            </a:r>
            <a:r>
              <a:rPr lang="en-US" altLang="zh-CN" dirty="0">
                <a:latin typeface="Times New Roman" panose="02020603050405020304" pitchFamily="18" charset="0"/>
                <a:ea typeface="华文楷体" panose="02010600040101010101" pitchFamily="2" charset="-122"/>
              </a:rPr>
              <a:t>L</a:t>
            </a:r>
            <a:r>
              <a:rPr lang="zh-CN" altLang="en-US" dirty="0">
                <a:latin typeface="Times New Roman" panose="02020603050405020304" pitchFamily="18" charset="0"/>
                <a:ea typeface="华文楷体" panose="02010600040101010101" pitchFamily="2" charset="-122"/>
              </a:rPr>
              <a:t>；</a:t>
            </a:r>
            <a:endParaRPr lang="en-US" altLang="zh-CN" dirty="0">
              <a:latin typeface="Times New Roman" panose="02020603050405020304" pitchFamily="18" charset="0"/>
              <a:ea typeface="华文楷体" panose="02010600040101010101" pitchFamily="2" charset="-122"/>
            </a:endParaRPr>
          </a:p>
          <a:p>
            <a:pPr marL="342900" indent="-342900">
              <a:buAutoNum type="arabicPeriod"/>
            </a:pPr>
            <a:endParaRPr lang="en-US" altLang="zh-CN" dirty="0">
              <a:latin typeface="Times New Roman" panose="02020603050405020304" pitchFamily="18" charset="0"/>
              <a:ea typeface="华文楷体" panose="02010600040101010101" pitchFamily="2" charset="-122"/>
            </a:endParaRPr>
          </a:p>
          <a:p>
            <a:r>
              <a:rPr lang="en-US" altLang="zh-CN" dirty="0">
                <a:latin typeface="Times New Roman" panose="02020603050405020304" pitchFamily="18" charset="0"/>
                <a:ea typeface="华文楷体" panose="02010600040101010101" pitchFamily="2" charset="-122"/>
              </a:rPr>
              <a:t>Improvement:</a:t>
            </a:r>
          </a:p>
          <a:p>
            <a:pPr marL="342900" indent="-342900">
              <a:buAutoNum type="arabicPeriod"/>
            </a:pPr>
            <a:endParaRPr lang="en-US" altLang="zh-CN" dirty="0">
              <a:latin typeface="Times New Roman" panose="02020603050405020304" pitchFamily="18" charset="0"/>
              <a:ea typeface="华文楷体" panose="02010600040101010101" pitchFamily="2" charset="-122"/>
            </a:endParaRPr>
          </a:p>
          <a:p>
            <a:r>
              <a:rPr lang="en-US" altLang="zh-CN" dirty="0">
                <a:latin typeface="Times New Roman" panose="02020603050405020304" pitchFamily="18" charset="0"/>
                <a:ea typeface="华文楷体" panose="02010600040101010101" pitchFamily="2" charset="-122"/>
              </a:rPr>
              <a:t>2. </a:t>
            </a:r>
            <a:r>
              <a:rPr lang="zh-CN" altLang="en-US" dirty="0">
                <a:latin typeface="Times New Roman" panose="02020603050405020304" pitchFamily="18" charset="0"/>
                <a:ea typeface="华文楷体" panose="02010600040101010101" pitchFamily="2" charset="-122"/>
              </a:rPr>
              <a:t>将</a:t>
            </a:r>
            <a:r>
              <a:rPr lang="en-US" altLang="zh-CN" dirty="0">
                <a:latin typeface="Times New Roman" panose="02020603050405020304" pitchFamily="18" charset="0"/>
                <a:ea typeface="华文楷体" panose="02010600040101010101" pitchFamily="2" charset="-122"/>
              </a:rPr>
              <a:t>L</a:t>
            </a:r>
            <a:r>
              <a:rPr lang="zh-CN" altLang="en-US" dirty="0">
                <a:latin typeface="Times New Roman" panose="02020603050405020304" pitchFamily="18" charset="0"/>
                <a:ea typeface="华文楷体" panose="02010600040101010101" pitchFamily="2" charset="-122"/>
              </a:rPr>
              <a:t>降序排列，概率最大的</a:t>
            </a:r>
            <a:r>
              <a:rPr lang="en-US" altLang="zh-CN" dirty="0">
                <a:latin typeface="Times New Roman" panose="02020603050405020304" pitchFamily="18" charset="0"/>
                <a:ea typeface="华文楷体" panose="02010600040101010101" pitchFamily="2" charset="-122"/>
              </a:rPr>
              <a:t>token</a:t>
            </a:r>
            <a:r>
              <a:rPr lang="zh-CN" altLang="en-US" dirty="0">
                <a:latin typeface="Times New Roman" panose="02020603050405020304" pitchFamily="18" charset="0"/>
                <a:ea typeface="华文楷体" panose="02010600040101010101" pitchFamily="2" charset="-122"/>
              </a:rPr>
              <a:t>对应的是</a:t>
            </a:r>
            <a:r>
              <a:rPr lang="en-US" altLang="zh-CN" dirty="0">
                <a:latin typeface="Times New Roman" panose="02020603050405020304" pitchFamily="18" charset="0"/>
                <a:ea typeface="华文楷体" panose="02010600040101010101" pitchFamily="2" charset="-122"/>
              </a:rPr>
              <a:t>index</a:t>
            </a:r>
            <a:r>
              <a:rPr lang="zh-CN" altLang="en-US" dirty="0">
                <a:latin typeface="Times New Roman" panose="02020603050405020304" pitchFamily="18" charset="0"/>
                <a:ea typeface="华文楷体" panose="02010600040101010101" pitchFamily="2" charset="-122"/>
              </a:rPr>
              <a:t>等于</a:t>
            </a:r>
            <a:r>
              <a:rPr lang="en-US" altLang="zh-CN" dirty="0">
                <a:latin typeface="Times New Roman" panose="02020603050405020304" pitchFamily="18" charset="0"/>
                <a:ea typeface="华文楷体" panose="02010600040101010101" pitchFamily="2" charset="-122"/>
              </a:rPr>
              <a:t>0</a:t>
            </a:r>
            <a:r>
              <a:rPr lang="zh-CN" altLang="en-US" dirty="0">
                <a:latin typeface="Times New Roman" panose="02020603050405020304" pitchFamily="18" charset="0"/>
                <a:ea typeface="华文楷体" panose="02010600040101010101" pitchFamily="2" charset="-122"/>
              </a:rPr>
              <a:t>；</a:t>
            </a:r>
            <a:endParaRPr lang="en-US" altLang="zh-CN" dirty="0">
              <a:latin typeface="Times New Roman" panose="02020603050405020304" pitchFamily="18" charset="0"/>
              <a:ea typeface="华文楷体" panose="02010600040101010101" pitchFamily="2" charset="-122"/>
            </a:endParaRPr>
          </a:p>
          <a:p>
            <a:r>
              <a:rPr lang="en-US" altLang="zh-CN" dirty="0">
                <a:latin typeface="Times New Roman" panose="02020603050405020304" pitchFamily="18" charset="0"/>
                <a:ea typeface="华文楷体" panose="02010600040101010101" pitchFamily="2" charset="-122"/>
              </a:rPr>
              <a:t>3.</a:t>
            </a:r>
            <a:r>
              <a:rPr lang="zh-CN" altLang="en-US" dirty="0">
                <a:latin typeface="Times New Roman" panose="02020603050405020304" pitchFamily="18" charset="0"/>
                <a:ea typeface="华文楷体" panose="02010600040101010101" pitchFamily="2" charset="-122"/>
              </a:rPr>
              <a:t> 使用密钥（映射函数</a:t>
            </a:r>
            <a:r>
              <a:rPr lang="en-US" altLang="zh-CN" dirty="0">
                <a:latin typeface="Times New Roman" panose="02020603050405020304" pitchFamily="18" charset="0"/>
                <a:ea typeface="华文楷体" panose="02010600040101010101" pitchFamily="2" charset="-122"/>
              </a:rPr>
              <a:t>K</a:t>
            </a:r>
            <a:r>
              <a:rPr lang="zh-CN" altLang="en-US" dirty="0">
                <a:latin typeface="Times New Roman" panose="02020603050405020304" pitchFamily="18" charset="0"/>
                <a:ea typeface="华文楷体" panose="02010600040101010101" pitchFamily="2" charset="-122"/>
              </a:rPr>
              <a:t>）算出多个</a:t>
            </a:r>
            <a:r>
              <a:rPr lang="en-US" altLang="zh-CN" dirty="0">
                <a:latin typeface="Times New Roman" panose="02020603050405020304" pitchFamily="18" charset="0"/>
                <a:ea typeface="华文楷体" panose="02010600040101010101" pitchFamily="2" charset="-122"/>
              </a:rPr>
              <a:t>H</a:t>
            </a:r>
            <a:r>
              <a:rPr lang="zh-CN" altLang="en-US" dirty="0">
                <a:latin typeface="Times New Roman" panose="02020603050405020304" pitchFamily="18" charset="0"/>
                <a:ea typeface="华文楷体" panose="02010600040101010101" pitchFamily="2" charset="-122"/>
              </a:rPr>
              <a:t>值；</a:t>
            </a:r>
            <a:endParaRPr lang="en-US" altLang="zh-CN" dirty="0">
              <a:latin typeface="Times New Roman" panose="02020603050405020304" pitchFamily="18" charset="0"/>
              <a:ea typeface="华文楷体" panose="02010600040101010101" pitchFamily="2" charset="-122"/>
            </a:endParaRPr>
          </a:p>
          <a:p>
            <a:r>
              <a:rPr lang="en-US" altLang="zh-CN" dirty="0">
                <a:latin typeface="Times New Roman" panose="02020603050405020304" pitchFamily="18" charset="0"/>
                <a:ea typeface="华文楷体" panose="02010600040101010101" pitchFamily="2" charset="-122"/>
              </a:rPr>
              <a:t>4. </a:t>
            </a:r>
            <a:r>
              <a:rPr lang="zh-CN" altLang="en-US" dirty="0">
                <a:latin typeface="Times New Roman" panose="02020603050405020304" pitchFamily="18" charset="0"/>
                <a:ea typeface="华文楷体" panose="02010600040101010101" pitchFamily="2" charset="-122"/>
              </a:rPr>
              <a:t>找到这些</a:t>
            </a:r>
            <a:r>
              <a:rPr lang="en-US" altLang="zh-CN" dirty="0">
                <a:latin typeface="Times New Roman" panose="02020603050405020304" pitchFamily="18" charset="0"/>
                <a:ea typeface="华文楷体" panose="02010600040101010101" pitchFamily="2" charset="-122"/>
              </a:rPr>
              <a:t>H</a:t>
            </a:r>
            <a:r>
              <a:rPr lang="zh-CN" altLang="en-US" dirty="0">
                <a:latin typeface="Times New Roman" panose="02020603050405020304" pitchFamily="18" charset="0"/>
                <a:ea typeface="华文楷体" panose="02010600040101010101" pitchFamily="2" charset="-122"/>
              </a:rPr>
              <a:t>中最小的值</a:t>
            </a:r>
            <a:r>
              <a:rPr lang="en-US" altLang="zh-CN" dirty="0">
                <a:latin typeface="Times New Roman" panose="02020603050405020304" pitchFamily="18" charset="0"/>
                <a:ea typeface="华文楷体" panose="02010600040101010101" pitchFamily="2" charset="-122"/>
              </a:rPr>
              <a:t>H_{</a:t>
            </a:r>
            <a:r>
              <a:rPr lang="en-US" altLang="zh-CN" dirty="0" err="1">
                <a:latin typeface="Times New Roman" panose="02020603050405020304" pitchFamily="18" charset="0"/>
                <a:ea typeface="华文楷体" panose="02010600040101010101" pitchFamily="2" charset="-122"/>
              </a:rPr>
              <a:t>i</a:t>
            </a:r>
            <a:r>
              <a:rPr lang="en-US" altLang="zh-CN" dirty="0">
                <a:latin typeface="Times New Roman" panose="02020603050405020304" pitchFamily="18" charset="0"/>
                <a:ea typeface="华文楷体" panose="02010600040101010101" pitchFamily="2" charset="-122"/>
              </a:rPr>
              <a:t>}*</a:t>
            </a:r>
            <a:r>
              <a:rPr lang="zh-CN" altLang="en-US" dirty="0">
                <a:latin typeface="Times New Roman" panose="02020603050405020304" pitchFamily="18" charset="0"/>
                <a:ea typeface="华文楷体" panose="02010600040101010101" pitchFamily="2" charset="-122"/>
              </a:rPr>
              <a:t>；</a:t>
            </a:r>
            <a:endParaRPr lang="en-US" altLang="zh-CN" dirty="0">
              <a:latin typeface="Times New Roman" panose="02020603050405020304" pitchFamily="18" charset="0"/>
              <a:ea typeface="华文楷体" panose="02010600040101010101" pitchFamily="2" charset="-122"/>
            </a:endParaRPr>
          </a:p>
          <a:p>
            <a:r>
              <a:rPr lang="en-US" altLang="zh-CN" dirty="0">
                <a:latin typeface="Times New Roman" panose="02020603050405020304" pitchFamily="18" charset="0"/>
                <a:ea typeface="华文楷体" panose="02010600040101010101" pitchFamily="2" charset="-122"/>
              </a:rPr>
              <a:t>5. </a:t>
            </a:r>
            <a:r>
              <a:rPr lang="zh-CN" altLang="en-US" dirty="0">
                <a:latin typeface="Times New Roman" panose="02020603050405020304" pitchFamily="18" charset="0"/>
                <a:ea typeface="华文楷体" panose="02010600040101010101" pitchFamily="2" charset="-122"/>
              </a:rPr>
              <a:t>以</a:t>
            </a:r>
            <a:r>
              <a:rPr lang="en-US" altLang="zh-CN" dirty="0">
                <a:latin typeface="Times New Roman" panose="02020603050405020304" pitchFamily="18" charset="0"/>
                <a:ea typeface="华文楷体" panose="02010600040101010101" pitchFamily="2" charset="-122"/>
              </a:rPr>
              <a:t>H_{</a:t>
            </a:r>
            <a:r>
              <a:rPr lang="en-US" altLang="zh-CN" dirty="0" err="1">
                <a:latin typeface="Times New Roman" panose="02020603050405020304" pitchFamily="18" charset="0"/>
                <a:ea typeface="华文楷体" panose="02010600040101010101" pitchFamily="2" charset="-122"/>
              </a:rPr>
              <a:t>i</a:t>
            </a:r>
            <a:r>
              <a:rPr lang="en-US" altLang="zh-CN" dirty="0">
                <a:latin typeface="Times New Roman" panose="02020603050405020304" pitchFamily="18" charset="0"/>
                <a:ea typeface="华文楷体" panose="02010600040101010101" pitchFamily="2" charset="-122"/>
              </a:rPr>
              <a:t>}*</a:t>
            </a:r>
            <a:r>
              <a:rPr lang="zh-CN" altLang="en-US" dirty="0">
                <a:latin typeface="Times New Roman" panose="02020603050405020304" pitchFamily="18" charset="0"/>
                <a:ea typeface="华文楷体" panose="02010600040101010101" pitchFamily="2" charset="-122"/>
              </a:rPr>
              <a:t>为</a:t>
            </a:r>
            <a:r>
              <a:rPr lang="en-US" altLang="zh-CN" dirty="0">
                <a:latin typeface="Times New Roman" panose="02020603050405020304" pitchFamily="18" charset="0"/>
                <a:ea typeface="华文楷体" panose="02010600040101010101" pitchFamily="2" charset="-122"/>
              </a:rPr>
              <a:t>seed</a:t>
            </a:r>
            <a:r>
              <a:rPr lang="zh-CN" altLang="en-US" dirty="0">
                <a:latin typeface="Times New Roman" panose="02020603050405020304" pitchFamily="18" charset="0"/>
                <a:ea typeface="华文楷体" panose="02010600040101010101" pitchFamily="2" charset="-122"/>
              </a:rPr>
              <a:t>，生成</a:t>
            </a:r>
            <a:r>
              <a:rPr lang="en-US" altLang="zh-CN" dirty="0">
                <a:latin typeface="Times New Roman" panose="02020603050405020304" pitchFamily="18" charset="0"/>
                <a:ea typeface="华文楷体" panose="02010600040101010101" pitchFamily="2" charset="-122"/>
              </a:rPr>
              <a:t>green </a:t>
            </a:r>
            <a:r>
              <a:rPr lang="zh-CN" altLang="en-US" dirty="0">
                <a:latin typeface="Times New Roman" panose="02020603050405020304" pitchFamily="18" charset="0"/>
                <a:ea typeface="华文楷体" panose="02010600040101010101" pitchFamily="2" charset="-122"/>
              </a:rPr>
              <a:t>和 </a:t>
            </a:r>
            <a:r>
              <a:rPr lang="en-US" altLang="zh-CN" dirty="0">
                <a:latin typeface="Times New Roman" panose="02020603050405020304" pitchFamily="18" charset="0"/>
                <a:ea typeface="华文楷体" panose="02010600040101010101" pitchFamily="2" charset="-122"/>
              </a:rPr>
              <a:t>red list</a:t>
            </a:r>
            <a:r>
              <a:rPr lang="zh-CN" altLang="en-US" dirty="0">
                <a:latin typeface="Times New Roman" panose="02020603050405020304" pitchFamily="18" charset="0"/>
                <a:ea typeface="华文楷体" panose="02010600040101010101" pitchFamily="2" charset="-122"/>
              </a:rPr>
              <a:t>。</a:t>
            </a:r>
            <a:endParaRPr lang="en-US" altLang="zh-CN" dirty="0">
              <a:latin typeface="Times New Roman" panose="02020603050405020304" pitchFamily="18" charset="0"/>
              <a:ea typeface="华文楷体" panose="02010600040101010101" pitchFamily="2" charset="-122"/>
            </a:endParaRPr>
          </a:p>
          <a:p>
            <a:pPr marL="285750" indent="-285750">
              <a:buFont typeface="Arial" panose="020B0604020202020204" pitchFamily="34" charset="0"/>
              <a:buChar char="•"/>
            </a:pPr>
            <a:r>
              <a:rPr lang="zh-CN" altLang="en-US" dirty="0">
                <a:latin typeface="Times New Roman" panose="02020603050405020304" pitchFamily="18" charset="0"/>
                <a:ea typeface="华文楷体" panose="02010600040101010101" pitchFamily="2" charset="-122"/>
              </a:rPr>
              <a:t>如果</a:t>
            </a:r>
            <a:r>
              <a:rPr lang="en-US" altLang="zh-CN" dirty="0">
                <a:latin typeface="Times New Roman" panose="02020603050405020304" pitchFamily="18" charset="0"/>
                <a:ea typeface="华文楷体" panose="02010600040101010101" pitchFamily="2" charset="-122"/>
              </a:rPr>
              <a:t>k = 0 </a:t>
            </a:r>
            <a:r>
              <a:rPr lang="zh-CN" altLang="en-US" dirty="0">
                <a:latin typeface="Times New Roman" panose="02020603050405020304" pitchFamily="18" charset="0"/>
                <a:ea typeface="华文楷体" panose="02010600040101010101" pitchFamily="2" charset="-122"/>
              </a:rPr>
              <a:t>选到了</a:t>
            </a:r>
            <a:r>
              <a:rPr lang="en-US" altLang="zh-CN" dirty="0">
                <a:latin typeface="Times New Roman" panose="02020603050405020304" pitchFamily="18" charset="0"/>
                <a:ea typeface="华文楷体" panose="02010600040101010101" pitchFamily="2" charset="-122"/>
              </a:rPr>
              <a:t>green</a:t>
            </a:r>
            <a:r>
              <a:rPr lang="zh-CN" altLang="en-US" dirty="0">
                <a:latin typeface="Times New Roman" panose="02020603050405020304" pitchFamily="18" charset="0"/>
                <a:ea typeface="华文楷体" panose="02010600040101010101" pitchFamily="2" charset="-122"/>
              </a:rPr>
              <a:t>的</a:t>
            </a:r>
            <a:r>
              <a:rPr lang="en-US" altLang="zh-CN" dirty="0">
                <a:latin typeface="Times New Roman" panose="02020603050405020304" pitchFamily="18" charset="0"/>
                <a:ea typeface="华文楷体" panose="02010600040101010101" pitchFamily="2" charset="-122"/>
              </a:rPr>
              <a:t>token</a:t>
            </a:r>
            <a:r>
              <a:rPr lang="zh-CN" altLang="en-US" dirty="0">
                <a:latin typeface="Times New Roman" panose="02020603050405020304" pitchFamily="18" charset="0"/>
                <a:ea typeface="华文楷体" panose="02010600040101010101" pitchFamily="2" charset="-122"/>
              </a:rPr>
              <a:t>，就选到了；</a:t>
            </a:r>
            <a:endParaRPr lang="en-US" altLang="zh-CN" dirty="0">
              <a:latin typeface="Times New Roman" panose="02020603050405020304" pitchFamily="18" charset="0"/>
              <a:ea typeface="华文楷体" panose="02010600040101010101" pitchFamily="2" charset="-122"/>
            </a:endParaRPr>
          </a:p>
          <a:p>
            <a:pPr marL="285750" indent="-285750">
              <a:buFont typeface="Arial" panose="020B0604020202020204" pitchFamily="34" charset="0"/>
              <a:buChar char="•"/>
            </a:pPr>
            <a:r>
              <a:rPr lang="zh-CN" altLang="en-US" dirty="0">
                <a:latin typeface="Times New Roman" panose="02020603050405020304" pitchFamily="18" charset="0"/>
                <a:ea typeface="华文楷体" panose="02010600040101010101" pitchFamily="2" charset="-122"/>
              </a:rPr>
              <a:t>如果</a:t>
            </a:r>
            <a:r>
              <a:rPr lang="en-US" altLang="zh-CN" dirty="0">
                <a:latin typeface="Times New Roman" panose="02020603050405020304" pitchFamily="18" charset="0"/>
                <a:ea typeface="华文楷体" panose="02010600040101010101" pitchFamily="2" charset="-122"/>
              </a:rPr>
              <a:t>k = 0 </a:t>
            </a:r>
            <a:r>
              <a:rPr lang="zh-CN" altLang="en-US" dirty="0">
                <a:latin typeface="Times New Roman" panose="02020603050405020304" pitchFamily="18" charset="0"/>
                <a:ea typeface="华文楷体" panose="02010600040101010101" pitchFamily="2" charset="-122"/>
              </a:rPr>
              <a:t>选到的是</a:t>
            </a:r>
            <a:r>
              <a:rPr lang="en-US" altLang="zh-CN" dirty="0">
                <a:latin typeface="Times New Roman" panose="02020603050405020304" pitchFamily="18" charset="0"/>
                <a:ea typeface="华文楷体" panose="02010600040101010101" pitchFamily="2" charset="-122"/>
              </a:rPr>
              <a:t>red</a:t>
            </a:r>
            <a:r>
              <a:rPr lang="zh-CN" altLang="en-US" dirty="0">
                <a:latin typeface="Times New Roman" panose="02020603050405020304" pitchFamily="18" charset="0"/>
                <a:ea typeface="华文楷体" panose="02010600040101010101" pitchFamily="2" charset="-122"/>
              </a:rPr>
              <a:t>的</a:t>
            </a:r>
            <a:r>
              <a:rPr lang="en-US" altLang="zh-CN" dirty="0">
                <a:latin typeface="Times New Roman" panose="02020603050405020304" pitchFamily="18" charset="0"/>
                <a:ea typeface="华文楷体" panose="02010600040101010101" pitchFamily="2" charset="-122"/>
              </a:rPr>
              <a:t>token</a:t>
            </a:r>
            <a:r>
              <a:rPr lang="zh-CN" altLang="en-US" dirty="0">
                <a:latin typeface="Times New Roman" panose="02020603050405020304" pitchFamily="18" charset="0"/>
                <a:ea typeface="华文楷体" panose="02010600040101010101" pitchFamily="2" charset="-122"/>
              </a:rPr>
              <a:t>，那么做一个判断，看它是否在我们的约束范围内，如果在的话，那么就选这个红色的；</a:t>
            </a:r>
            <a:endParaRPr lang="en-US" altLang="zh-CN" dirty="0">
              <a:latin typeface="Times New Roman" panose="02020603050405020304" pitchFamily="18" charset="0"/>
              <a:ea typeface="华文楷体" panose="02010600040101010101" pitchFamily="2" charset="-122"/>
            </a:endParaRPr>
          </a:p>
          <a:p>
            <a:pPr marL="285750" indent="-285750">
              <a:buFont typeface="Arial" panose="020B0604020202020204" pitchFamily="34" charset="0"/>
              <a:buChar char="•"/>
            </a:pPr>
            <a:r>
              <a:rPr lang="zh-CN" altLang="en-US" dirty="0">
                <a:latin typeface="Times New Roman" panose="02020603050405020304" pitchFamily="18" charset="0"/>
                <a:ea typeface="华文楷体" panose="02010600040101010101" pitchFamily="2" charset="-122"/>
              </a:rPr>
              <a:t>如果都不满足的话，</a:t>
            </a:r>
            <a:r>
              <a:rPr lang="en-US" altLang="zh-CN" dirty="0">
                <a:latin typeface="Times New Roman" panose="02020603050405020304" pitchFamily="18" charset="0"/>
                <a:ea typeface="华文楷体" panose="02010600040101010101" pitchFamily="2" charset="-122"/>
              </a:rPr>
              <a:t>k=k+1</a:t>
            </a:r>
          </a:p>
          <a:p>
            <a:endParaRPr lang="en-US" altLang="zh-CN" dirty="0">
              <a:latin typeface="Times New Roman" panose="02020603050405020304" pitchFamily="18" charset="0"/>
              <a:ea typeface="华文楷体" panose="02010600040101010101" pitchFamily="2" charset="-122"/>
            </a:endParaRPr>
          </a:p>
        </p:txBody>
      </p:sp>
      <p:pic>
        <p:nvPicPr>
          <p:cNvPr id="6" name="图片 5">
            <a:extLst>
              <a:ext uri="{FF2B5EF4-FFF2-40B4-BE49-F238E27FC236}">
                <a16:creationId xmlns:a16="http://schemas.microsoft.com/office/drawing/2014/main" id="{0BAA594A-727B-B3AE-7205-98F32180E8C4}"/>
              </a:ext>
            </a:extLst>
          </p:cNvPr>
          <p:cNvPicPr>
            <a:picLocks noChangeAspect="1"/>
          </p:cNvPicPr>
          <p:nvPr/>
        </p:nvPicPr>
        <p:blipFill>
          <a:blip r:embed="rId3"/>
          <a:stretch>
            <a:fillRect/>
          </a:stretch>
        </p:blipFill>
        <p:spPr>
          <a:xfrm>
            <a:off x="914721" y="-95250"/>
            <a:ext cx="4426765" cy="6858000"/>
          </a:xfrm>
          <a:prstGeom prst="rect">
            <a:avLst/>
          </a:prstGeom>
        </p:spPr>
      </p:pic>
      <p:sp>
        <p:nvSpPr>
          <p:cNvPr id="7" name="文本框 6">
            <a:extLst>
              <a:ext uri="{FF2B5EF4-FFF2-40B4-BE49-F238E27FC236}">
                <a16:creationId xmlns:a16="http://schemas.microsoft.com/office/drawing/2014/main" id="{01E557B6-91FC-1F13-B529-6F6FB403BEF7}"/>
              </a:ext>
            </a:extLst>
          </p:cNvPr>
          <p:cNvSpPr txBox="1"/>
          <p:nvPr/>
        </p:nvSpPr>
        <p:spPr>
          <a:xfrm>
            <a:off x="5341486" y="1186734"/>
            <a:ext cx="6094638" cy="369332"/>
          </a:xfrm>
          <a:prstGeom prst="rect">
            <a:avLst/>
          </a:prstGeom>
          <a:noFill/>
        </p:spPr>
        <p:txBody>
          <a:bodyPr wrap="square">
            <a:spAutoFit/>
          </a:bodyPr>
          <a:lstStyle/>
          <a:p>
            <a:pPr algn="ctr"/>
            <a:r>
              <a:rPr lang="en-US" altLang="zh-CN" dirty="0">
                <a:solidFill>
                  <a:srgbClr val="FF0000"/>
                </a:solidFill>
                <a:latin typeface="Times New Roman" panose="02020603050405020304" pitchFamily="18" charset="0"/>
                <a:ea typeface="华文楷体" panose="02010600040101010101" pitchFamily="2" charset="-122"/>
              </a:rPr>
              <a:t>Idea:</a:t>
            </a:r>
            <a:r>
              <a:rPr lang="zh-CN" altLang="en-US" dirty="0">
                <a:solidFill>
                  <a:srgbClr val="FF0000"/>
                </a:solidFill>
                <a:latin typeface="Times New Roman" panose="02020603050405020304" pitchFamily="18" charset="0"/>
                <a:ea typeface="华文楷体" panose="02010600040101010101" pitchFamily="2" charset="-122"/>
              </a:rPr>
              <a:t>引入一个密钥</a:t>
            </a:r>
            <a:r>
              <a:rPr lang="en-US" altLang="zh-CN" dirty="0">
                <a:solidFill>
                  <a:srgbClr val="FF0000"/>
                </a:solidFill>
                <a:latin typeface="Times New Roman" panose="02020603050405020304" pitchFamily="18" charset="0"/>
                <a:ea typeface="华文楷体" panose="02010600040101010101" pitchFamily="2" charset="-122"/>
              </a:rPr>
              <a:t>K</a:t>
            </a:r>
            <a:endParaRPr lang="zh-CN" altLang="en-US" dirty="0">
              <a:solidFill>
                <a:srgbClr val="FF0000"/>
              </a:solidFill>
              <a:latin typeface="Times New Roman" panose="02020603050405020304" pitchFamily="18" charset="0"/>
              <a:ea typeface="华文楷体" panose="02010600040101010101" pitchFamily="2" charset="-122"/>
            </a:endParaRPr>
          </a:p>
        </p:txBody>
      </p:sp>
    </p:spTree>
    <p:extLst>
      <p:ext uri="{BB962C8B-B14F-4D97-AF65-F5344CB8AC3E}">
        <p14:creationId xmlns:p14="http://schemas.microsoft.com/office/powerpoint/2010/main" val="3638568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5B3FAD0-EF0D-04BC-196E-279354A4FFEF}"/>
              </a:ext>
            </a:extLst>
          </p:cNvPr>
          <p:cNvSpPr>
            <a:spLocks noGrp="1"/>
          </p:cNvSpPr>
          <p:nvPr>
            <p:ph type="title"/>
          </p:nvPr>
        </p:nvSpPr>
        <p:spPr>
          <a:xfrm>
            <a:off x="838200" y="2553154"/>
            <a:ext cx="10515600" cy="1325563"/>
          </a:xfrm>
        </p:spPr>
        <p:txBody>
          <a:bodyPr/>
          <a:lstStyle/>
          <a:p>
            <a:pPr algn="ctr"/>
            <a:r>
              <a:rPr lang="en-US" altLang="zh-CN" dirty="0">
                <a:latin typeface="Times New Roman" panose="02020603050405020304" pitchFamily="18" charset="0"/>
                <a:cs typeface="Times New Roman" panose="02020603050405020304" pitchFamily="18" charset="0"/>
              </a:rPr>
              <a:t>STEP 3: Detection of </a:t>
            </a:r>
            <a:r>
              <a:rPr lang="en-US" altLang="zh-CN" dirty="0" err="1">
                <a:latin typeface="Times New Roman" panose="02020603050405020304" pitchFamily="18" charset="0"/>
                <a:cs typeface="Times New Roman" panose="02020603050405020304" pitchFamily="18" charset="0"/>
              </a:rPr>
              <a:t>WaterMark</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83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646BF-5542-63EF-E7C6-DCF29256B9D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Authors</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71AAA00-A3C5-AB0B-1F83-71E21F06E8F7}"/>
              </a:ext>
            </a:extLst>
          </p:cNvPr>
          <p:cNvPicPr>
            <a:picLocks noChangeAspect="1"/>
          </p:cNvPicPr>
          <p:nvPr/>
        </p:nvPicPr>
        <p:blipFill>
          <a:blip r:embed="rId2"/>
          <a:stretch>
            <a:fillRect/>
          </a:stretch>
        </p:blipFill>
        <p:spPr>
          <a:xfrm>
            <a:off x="838200" y="1690688"/>
            <a:ext cx="10868025" cy="4289083"/>
          </a:xfrm>
          <a:prstGeom prst="rect">
            <a:avLst/>
          </a:prstGeom>
        </p:spPr>
      </p:pic>
    </p:spTree>
    <p:extLst>
      <p:ext uri="{BB962C8B-B14F-4D97-AF65-F5344CB8AC3E}">
        <p14:creationId xmlns:p14="http://schemas.microsoft.com/office/powerpoint/2010/main" val="2197580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3FB068C-0025-C9A1-EEDB-0DC7828A56E8}"/>
              </a:ext>
            </a:extLst>
          </p:cNvPr>
          <p:cNvSpPr txBox="1"/>
          <p:nvPr/>
        </p:nvSpPr>
        <p:spPr>
          <a:xfrm>
            <a:off x="4778149" y="705241"/>
            <a:ext cx="2430916" cy="369332"/>
          </a:xfrm>
          <a:prstGeom prst="rect">
            <a:avLst/>
          </a:prstGeom>
          <a:noFill/>
        </p:spPr>
        <p:txBody>
          <a:bodyPr wrap="square">
            <a:spAutoFit/>
          </a:bodyPr>
          <a:lstStyle/>
          <a:p>
            <a:r>
              <a:rPr lang="en-US" altLang="zh-CN" dirty="0">
                <a:latin typeface="Times New Roman" panose="02020603050405020304" pitchFamily="18" charset="0"/>
                <a:ea typeface="华文楷体" panose="02010600040101010101" pitchFamily="2" charset="-122"/>
              </a:rPr>
              <a:t>One Proportion z-test</a:t>
            </a:r>
            <a:endParaRPr lang="zh-CN" altLang="en-US" dirty="0">
              <a:latin typeface="Times New Roman" panose="02020603050405020304" pitchFamily="18" charset="0"/>
              <a:ea typeface="华文楷体" panose="02010600040101010101" pitchFamily="2" charset="-122"/>
            </a:endParaRPr>
          </a:p>
        </p:txBody>
      </p:sp>
      <p:pic>
        <p:nvPicPr>
          <p:cNvPr id="11" name="图片 10">
            <a:extLst>
              <a:ext uri="{FF2B5EF4-FFF2-40B4-BE49-F238E27FC236}">
                <a16:creationId xmlns:a16="http://schemas.microsoft.com/office/drawing/2014/main" id="{887D813D-865A-A99B-EFC7-EEF7297CA146}"/>
              </a:ext>
            </a:extLst>
          </p:cNvPr>
          <p:cNvPicPr>
            <a:picLocks noChangeAspect="1"/>
          </p:cNvPicPr>
          <p:nvPr/>
        </p:nvPicPr>
        <p:blipFill>
          <a:blip r:embed="rId2"/>
          <a:stretch>
            <a:fillRect/>
          </a:stretch>
        </p:blipFill>
        <p:spPr>
          <a:xfrm>
            <a:off x="2326245" y="1074573"/>
            <a:ext cx="2705100" cy="514350"/>
          </a:xfrm>
          <a:prstGeom prst="rect">
            <a:avLst/>
          </a:prstGeom>
        </p:spPr>
      </p:pic>
      <p:pic>
        <p:nvPicPr>
          <p:cNvPr id="13" name="图片 12">
            <a:extLst>
              <a:ext uri="{FF2B5EF4-FFF2-40B4-BE49-F238E27FC236}">
                <a16:creationId xmlns:a16="http://schemas.microsoft.com/office/drawing/2014/main" id="{3695AE95-A3E8-B36A-98B5-DF1D3421D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253" y="1958255"/>
            <a:ext cx="7861704" cy="4076910"/>
          </a:xfrm>
          <a:prstGeom prst="rect">
            <a:avLst/>
          </a:prstGeom>
        </p:spPr>
      </p:pic>
      <p:pic>
        <p:nvPicPr>
          <p:cNvPr id="19" name="图片 18">
            <a:extLst>
              <a:ext uri="{FF2B5EF4-FFF2-40B4-BE49-F238E27FC236}">
                <a16:creationId xmlns:a16="http://schemas.microsoft.com/office/drawing/2014/main" id="{DCDDAE88-0BF9-5850-C969-1BD61F8607B9}"/>
              </a:ext>
            </a:extLst>
          </p:cNvPr>
          <p:cNvPicPr>
            <a:picLocks noChangeAspect="1"/>
          </p:cNvPicPr>
          <p:nvPr/>
        </p:nvPicPr>
        <p:blipFill>
          <a:blip r:embed="rId4"/>
          <a:stretch>
            <a:fillRect/>
          </a:stretch>
        </p:blipFill>
        <p:spPr>
          <a:xfrm>
            <a:off x="5959611" y="2057577"/>
            <a:ext cx="4914900" cy="1533525"/>
          </a:xfrm>
          <a:prstGeom prst="rect">
            <a:avLst/>
          </a:prstGeom>
        </p:spPr>
      </p:pic>
      <p:sp>
        <p:nvSpPr>
          <p:cNvPr id="2" name="文本框 1">
            <a:extLst>
              <a:ext uri="{FF2B5EF4-FFF2-40B4-BE49-F238E27FC236}">
                <a16:creationId xmlns:a16="http://schemas.microsoft.com/office/drawing/2014/main" id="{2C48B899-8307-001D-BCF6-9FFC8804134F}"/>
              </a:ext>
            </a:extLst>
          </p:cNvPr>
          <p:cNvSpPr txBox="1"/>
          <p:nvPr/>
        </p:nvSpPr>
        <p:spPr>
          <a:xfrm>
            <a:off x="5927269" y="1095789"/>
            <a:ext cx="5036295" cy="369332"/>
          </a:xfrm>
          <a:prstGeom prst="rect">
            <a:avLst/>
          </a:prstGeom>
          <a:noFill/>
        </p:spPr>
        <p:txBody>
          <a:bodyPr wrap="square">
            <a:spAutoFit/>
          </a:bodyPr>
          <a:lstStyle/>
          <a:p>
            <a:r>
              <a:rPr lang="en-US" altLang="zh-CN" dirty="0">
                <a:latin typeface="Times New Roman" panose="02020603050405020304" pitchFamily="18" charset="0"/>
                <a:ea typeface="华文楷体" panose="02010600040101010101" pitchFamily="2" charset="-122"/>
              </a:rPr>
              <a:t>|s|_{G}</a:t>
            </a:r>
            <a:r>
              <a:rPr lang="zh-CN" altLang="en-US" dirty="0">
                <a:latin typeface="Times New Roman" panose="02020603050405020304" pitchFamily="18" charset="0"/>
                <a:ea typeface="华文楷体" panose="02010600040101010101" pitchFamily="2" charset="-122"/>
              </a:rPr>
              <a:t>是</a:t>
            </a:r>
            <a:r>
              <a:rPr lang="en-US" altLang="zh-CN" dirty="0">
                <a:latin typeface="Times New Roman" panose="02020603050405020304" pitchFamily="18" charset="0"/>
                <a:ea typeface="华文楷体" panose="02010600040101010101" pitchFamily="2" charset="-122"/>
              </a:rPr>
              <a:t>green list token</a:t>
            </a:r>
            <a:r>
              <a:rPr lang="zh-CN" altLang="en-US" dirty="0">
                <a:latin typeface="Times New Roman" panose="02020603050405020304" pitchFamily="18" charset="0"/>
                <a:ea typeface="华文楷体" panose="02010600040101010101" pitchFamily="2" charset="-122"/>
              </a:rPr>
              <a:t>的数量，</a:t>
            </a:r>
            <a:r>
              <a:rPr lang="en-US" altLang="zh-CN" dirty="0">
                <a:latin typeface="Times New Roman" panose="02020603050405020304" pitchFamily="18" charset="0"/>
                <a:ea typeface="华文楷体" panose="02010600040101010101" pitchFamily="2" charset="-122"/>
              </a:rPr>
              <a:t>T</a:t>
            </a:r>
            <a:r>
              <a:rPr lang="zh-CN" altLang="en-US" dirty="0">
                <a:latin typeface="Times New Roman" panose="02020603050405020304" pitchFamily="18" charset="0"/>
                <a:ea typeface="华文楷体" panose="02010600040101010101" pitchFamily="2" charset="-122"/>
              </a:rPr>
              <a:t>是句子的长度 </a:t>
            </a:r>
          </a:p>
        </p:txBody>
      </p:sp>
      <p:sp>
        <p:nvSpPr>
          <p:cNvPr id="4" name="文本框 3">
            <a:extLst>
              <a:ext uri="{FF2B5EF4-FFF2-40B4-BE49-F238E27FC236}">
                <a16:creationId xmlns:a16="http://schemas.microsoft.com/office/drawing/2014/main" id="{B711F06D-CE6A-E74D-FB0E-43AA4093DD89}"/>
              </a:ext>
            </a:extLst>
          </p:cNvPr>
          <p:cNvSpPr txBox="1"/>
          <p:nvPr/>
        </p:nvSpPr>
        <p:spPr>
          <a:xfrm>
            <a:off x="5033818" y="4927709"/>
            <a:ext cx="7158182" cy="369332"/>
          </a:xfrm>
          <a:prstGeom prst="rect">
            <a:avLst/>
          </a:prstGeom>
          <a:noFill/>
        </p:spPr>
        <p:txBody>
          <a:bodyPr wrap="square">
            <a:spAutoFit/>
          </a:bodyPr>
          <a:lstStyle/>
          <a:p>
            <a:r>
              <a:rPr lang="en-US" altLang="zh-CN" dirty="0">
                <a:latin typeface="Times New Roman" panose="02020603050405020304" pitchFamily="18" charset="0"/>
                <a:ea typeface="华文楷体" panose="02010600040101010101" pitchFamily="2" charset="-122"/>
              </a:rPr>
              <a:t>H0: The text sequence is generated with no knowledge of the red list rule. </a:t>
            </a:r>
            <a:endParaRPr lang="zh-CN" altLang="en-US" dirty="0">
              <a:latin typeface="Times New Roman" panose="02020603050405020304" pitchFamily="18" charset="0"/>
              <a:ea typeface="华文楷体" panose="02010600040101010101" pitchFamily="2" charset="-122"/>
            </a:endParaRPr>
          </a:p>
        </p:txBody>
      </p:sp>
    </p:spTree>
    <p:extLst>
      <p:ext uri="{BB962C8B-B14F-4D97-AF65-F5344CB8AC3E}">
        <p14:creationId xmlns:p14="http://schemas.microsoft.com/office/powerpoint/2010/main" val="3096946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EB6F9805-D49D-E81F-D39A-DFF84A335E5B}"/>
              </a:ext>
            </a:extLst>
          </p:cNvPr>
          <p:cNvSpPr>
            <a:spLocks noGrp="1"/>
          </p:cNvSpPr>
          <p:nvPr>
            <p:ph idx="1"/>
          </p:nvPr>
        </p:nvSpPr>
        <p:spPr>
          <a:xfrm>
            <a:off x="838200" y="717261"/>
            <a:ext cx="10515600" cy="594302"/>
          </a:xfrm>
        </p:spPr>
        <p:txBody>
          <a:bodyPr/>
          <a:lstStyle/>
          <a:p>
            <a:pPr marL="0" indent="0" algn="ctr">
              <a:buNone/>
            </a:pPr>
            <a:r>
              <a:rPr lang="en-US" altLang="zh-CN" b="1" dirty="0"/>
              <a:t>Watermark Strength vs Text Quality.</a:t>
            </a:r>
            <a:endParaRPr lang="zh-CN" altLang="en-US" b="1" dirty="0"/>
          </a:p>
        </p:txBody>
      </p:sp>
      <p:pic>
        <p:nvPicPr>
          <p:cNvPr id="7" name="图片 6">
            <a:extLst>
              <a:ext uri="{FF2B5EF4-FFF2-40B4-BE49-F238E27FC236}">
                <a16:creationId xmlns:a16="http://schemas.microsoft.com/office/drawing/2014/main" id="{A9A0AD79-B66D-9729-E202-1E1566E4ADA4}"/>
              </a:ext>
            </a:extLst>
          </p:cNvPr>
          <p:cNvPicPr>
            <a:picLocks noChangeAspect="1"/>
          </p:cNvPicPr>
          <p:nvPr/>
        </p:nvPicPr>
        <p:blipFill>
          <a:blip r:embed="rId2"/>
          <a:stretch>
            <a:fillRect/>
          </a:stretch>
        </p:blipFill>
        <p:spPr>
          <a:xfrm>
            <a:off x="3274723" y="1627043"/>
            <a:ext cx="5457825" cy="4324350"/>
          </a:xfrm>
          <a:prstGeom prst="rect">
            <a:avLst/>
          </a:prstGeom>
        </p:spPr>
      </p:pic>
    </p:spTree>
    <p:extLst>
      <p:ext uri="{BB962C8B-B14F-4D97-AF65-F5344CB8AC3E}">
        <p14:creationId xmlns:p14="http://schemas.microsoft.com/office/powerpoint/2010/main" val="3983793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EB6F9805-D49D-E81F-D39A-DFF84A335E5B}"/>
              </a:ext>
            </a:extLst>
          </p:cNvPr>
          <p:cNvSpPr>
            <a:spLocks noGrp="1"/>
          </p:cNvSpPr>
          <p:nvPr>
            <p:ph idx="1"/>
          </p:nvPr>
        </p:nvSpPr>
        <p:spPr>
          <a:xfrm>
            <a:off x="838200" y="1511588"/>
            <a:ext cx="10515600" cy="594302"/>
          </a:xfrm>
        </p:spPr>
        <p:txBody>
          <a:bodyPr/>
          <a:lstStyle/>
          <a:p>
            <a:pPr marL="0" indent="0" algn="ctr">
              <a:buNone/>
            </a:pPr>
            <a:r>
              <a:rPr lang="en-US" altLang="zh-CN" b="1" dirty="0"/>
              <a:t>Watermark Strength vs Number of Tokens.</a:t>
            </a:r>
            <a:endParaRPr lang="zh-CN" altLang="en-US" b="1" dirty="0"/>
          </a:p>
        </p:txBody>
      </p:sp>
      <p:pic>
        <p:nvPicPr>
          <p:cNvPr id="3" name="图片 2">
            <a:extLst>
              <a:ext uri="{FF2B5EF4-FFF2-40B4-BE49-F238E27FC236}">
                <a16:creationId xmlns:a16="http://schemas.microsoft.com/office/drawing/2014/main" id="{4D1415E1-A0EF-BDC1-C111-BAA91D1B009C}"/>
              </a:ext>
            </a:extLst>
          </p:cNvPr>
          <p:cNvPicPr>
            <a:picLocks noChangeAspect="1"/>
          </p:cNvPicPr>
          <p:nvPr/>
        </p:nvPicPr>
        <p:blipFill>
          <a:blip r:embed="rId2"/>
          <a:stretch>
            <a:fillRect/>
          </a:stretch>
        </p:blipFill>
        <p:spPr>
          <a:xfrm>
            <a:off x="3854739" y="2547793"/>
            <a:ext cx="4057650" cy="3295650"/>
          </a:xfrm>
          <a:prstGeom prst="rect">
            <a:avLst/>
          </a:prstGeom>
        </p:spPr>
      </p:pic>
    </p:spTree>
    <p:extLst>
      <p:ext uri="{BB962C8B-B14F-4D97-AF65-F5344CB8AC3E}">
        <p14:creationId xmlns:p14="http://schemas.microsoft.com/office/powerpoint/2010/main" val="901879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EB6F9805-D49D-E81F-D39A-DFF84A335E5B}"/>
              </a:ext>
            </a:extLst>
          </p:cNvPr>
          <p:cNvSpPr>
            <a:spLocks noGrp="1"/>
          </p:cNvSpPr>
          <p:nvPr>
            <p:ph idx="1"/>
          </p:nvPr>
        </p:nvSpPr>
        <p:spPr>
          <a:xfrm>
            <a:off x="838200" y="1511588"/>
            <a:ext cx="10515600" cy="594302"/>
          </a:xfrm>
        </p:spPr>
        <p:txBody>
          <a:bodyPr/>
          <a:lstStyle/>
          <a:p>
            <a:pPr marL="0" indent="0" algn="ctr">
              <a:buNone/>
            </a:pPr>
            <a:r>
              <a:rPr lang="en-US" altLang="zh-CN" b="1" dirty="0"/>
              <a:t>Performance and Sensitivity</a:t>
            </a:r>
            <a:endParaRPr lang="zh-CN" altLang="en-US" b="1" dirty="0"/>
          </a:p>
        </p:txBody>
      </p:sp>
      <p:pic>
        <p:nvPicPr>
          <p:cNvPr id="4" name="图片 3">
            <a:extLst>
              <a:ext uri="{FF2B5EF4-FFF2-40B4-BE49-F238E27FC236}">
                <a16:creationId xmlns:a16="http://schemas.microsoft.com/office/drawing/2014/main" id="{52259600-7850-BC5F-4356-42EBC616AD5E}"/>
              </a:ext>
            </a:extLst>
          </p:cNvPr>
          <p:cNvPicPr>
            <a:picLocks noChangeAspect="1"/>
          </p:cNvPicPr>
          <p:nvPr/>
        </p:nvPicPr>
        <p:blipFill>
          <a:blip r:embed="rId2"/>
          <a:stretch>
            <a:fillRect/>
          </a:stretch>
        </p:blipFill>
        <p:spPr>
          <a:xfrm>
            <a:off x="3365644" y="2105890"/>
            <a:ext cx="4965556" cy="4145556"/>
          </a:xfrm>
          <a:prstGeom prst="rect">
            <a:avLst/>
          </a:prstGeom>
        </p:spPr>
      </p:pic>
    </p:spTree>
    <p:extLst>
      <p:ext uri="{BB962C8B-B14F-4D97-AF65-F5344CB8AC3E}">
        <p14:creationId xmlns:p14="http://schemas.microsoft.com/office/powerpoint/2010/main" val="1278827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5B3FAD0-EF0D-04BC-196E-279354A4FFEF}"/>
              </a:ext>
            </a:extLst>
          </p:cNvPr>
          <p:cNvSpPr>
            <a:spLocks noGrp="1"/>
          </p:cNvSpPr>
          <p:nvPr>
            <p:ph type="title"/>
          </p:nvPr>
        </p:nvSpPr>
        <p:spPr>
          <a:xfrm>
            <a:off x="838200" y="2553154"/>
            <a:ext cx="10515600" cy="1325563"/>
          </a:xfrm>
        </p:spPr>
        <p:txBody>
          <a:bodyPr/>
          <a:lstStyle/>
          <a:p>
            <a:pPr algn="ctr"/>
            <a:r>
              <a:rPr lang="en-US" altLang="zh-CN">
                <a:latin typeface="Times New Roman" panose="02020603050405020304" pitchFamily="18" charset="0"/>
                <a:cs typeface="Times New Roman" panose="02020603050405020304" pitchFamily="18" charset="0"/>
              </a:rPr>
              <a:t>STEP </a:t>
            </a:r>
            <a:r>
              <a:rPr lang="en-US" altLang="zh-CN" dirty="0">
                <a:latin typeface="Times New Roman" panose="02020603050405020304" pitchFamily="18" charset="0"/>
                <a:cs typeface="Times New Roman" panose="02020603050405020304" pitchFamily="18" charset="0"/>
              </a:rPr>
              <a:t>4</a:t>
            </a:r>
            <a:r>
              <a:rPr lang="en-US" altLang="zh-CN">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Reasons of Best Paper</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10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C75F33-7712-7CED-A071-14593E08C2DC}"/>
              </a:ext>
            </a:extLst>
          </p:cNvPr>
          <p:cNvSpPr>
            <a:spLocks noGrp="1"/>
          </p:cNvSpPr>
          <p:nvPr>
            <p:ph idx="1"/>
          </p:nvPr>
        </p:nvSpPr>
        <p:spPr/>
        <p:txBody>
          <a:bodyPr/>
          <a:lstStyle/>
          <a:p>
            <a:pPr marL="0" indent="0" algn="ctr">
              <a:buNone/>
            </a:pPr>
            <a:r>
              <a:rPr lang="zh-CN" altLang="en-US" b="1" dirty="0">
                <a:solidFill>
                  <a:srgbClr val="121212"/>
                </a:solidFill>
                <a:latin typeface="-apple-system"/>
              </a:rPr>
              <a:t>短文本为什么很难检测？</a:t>
            </a:r>
            <a:endParaRPr lang="en-US" altLang="zh-CN" b="1" dirty="0">
              <a:solidFill>
                <a:srgbClr val="121212"/>
              </a:solidFill>
              <a:latin typeface="-apple-system"/>
            </a:endParaRPr>
          </a:p>
          <a:p>
            <a:pPr marL="0" indent="0">
              <a:buNone/>
            </a:pPr>
            <a:endParaRPr lang="zh-CN" altLang="en-US" dirty="0"/>
          </a:p>
        </p:txBody>
      </p:sp>
      <p:sp>
        <p:nvSpPr>
          <p:cNvPr id="4" name="文本框 3">
            <a:extLst>
              <a:ext uri="{FF2B5EF4-FFF2-40B4-BE49-F238E27FC236}">
                <a16:creationId xmlns:a16="http://schemas.microsoft.com/office/drawing/2014/main" id="{C837B14A-AE7F-6F6E-A444-7B088FC086A4}"/>
              </a:ext>
            </a:extLst>
          </p:cNvPr>
          <p:cNvSpPr txBox="1"/>
          <p:nvPr/>
        </p:nvSpPr>
        <p:spPr>
          <a:xfrm>
            <a:off x="2965677" y="3401129"/>
            <a:ext cx="6094638" cy="1477328"/>
          </a:xfrm>
          <a:prstGeom prst="rect">
            <a:avLst/>
          </a:prstGeom>
          <a:noFill/>
        </p:spPr>
        <p:txBody>
          <a:bodyPr wrap="square">
            <a:spAutoFit/>
          </a:bodyPr>
          <a:lstStyle/>
          <a:p>
            <a:r>
              <a:rPr lang="zh-CN" altLang="en-US" dirty="0">
                <a:latin typeface="Times New Roman" panose="02020603050405020304" pitchFamily="18" charset="0"/>
                <a:ea typeface="楷体" panose="02010609060101010101" pitchFamily="49" charset="-122"/>
              </a:rPr>
              <a:t>首先，人类和机器都为低熵提示提供相似（甚至不相同）的补全，因此无法区分它们。 </a:t>
            </a:r>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其次，很难对低熵文本加水印，因为对标记选择的任何更改都可能导致高复杂性、意外的标记，从而降低文本的质量。</a:t>
            </a:r>
          </a:p>
        </p:txBody>
      </p:sp>
    </p:spTree>
    <p:extLst>
      <p:ext uri="{BB962C8B-B14F-4D97-AF65-F5344CB8AC3E}">
        <p14:creationId xmlns:p14="http://schemas.microsoft.com/office/powerpoint/2010/main" val="1953354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C75F33-7712-7CED-A071-14593E08C2DC}"/>
              </a:ext>
            </a:extLst>
          </p:cNvPr>
          <p:cNvSpPr>
            <a:spLocks noGrp="1"/>
          </p:cNvSpPr>
          <p:nvPr>
            <p:ph idx="1"/>
          </p:nvPr>
        </p:nvSpPr>
        <p:spPr>
          <a:xfrm>
            <a:off x="838200" y="369747"/>
            <a:ext cx="10515600" cy="646253"/>
          </a:xfrm>
        </p:spPr>
        <p:txBody>
          <a:bodyPr/>
          <a:lstStyle/>
          <a:p>
            <a:pPr marL="0" indent="0" algn="ctr">
              <a:buNone/>
            </a:pPr>
            <a:r>
              <a:rPr lang="zh-CN" altLang="en-US" b="1" dirty="0">
                <a:solidFill>
                  <a:srgbClr val="121212"/>
                </a:solidFill>
                <a:latin typeface="-apple-system"/>
              </a:rPr>
              <a:t>短、重复文问题</a:t>
            </a:r>
            <a:endParaRPr lang="en-US" altLang="zh-CN" b="1" i="0" dirty="0">
              <a:solidFill>
                <a:srgbClr val="121212"/>
              </a:solidFill>
              <a:effectLst/>
              <a:latin typeface="-apple-system"/>
            </a:endParaRPr>
          </a:p>
          <a:p>
            <a:pPr marL="0" indent="0" algn="ctr">
              <a:buNone/>
            </a:pPr>
            <a:endParaRPr lang="zh-CN" altLang="en-US" dirty="0"/>
          </a:p>
        </p:txBody>
      </p:sp>
      <p:sp>
        <p:nvSpPr>
          <p:cNvPr id="8" name="文本框 7">
            <a:extLst>
              <a:ext uri="{FF2B5EF4-FFF2-40B4-BE49-F238E27FC236}">
                <a16:creationId xmlns:a16="http://schemas.microsoft.com/office/drawing/2014/main" id="{B3C94138-4E2E-C7DB-D269-EA9929909190}"/>
              </a:ext>
            </a:extLst>
          </p:cNvPr>
          <p:cNvSpPr txBox="1"/>
          <p:nvPr/>
        </p:nvSpPr>
        <p:spPr>
          <a:xfrm>
            <a:off x="1824460" y="1487054"/>
            <a:ext cx="8543079" cy="1754326"/>
          </a:xfrm>
          <a:prstGeom prst="rect">
            <a:avLst/>
          </a:prstGeom>
          <a:noFill/>
        </p:spPr>
        <p:txBody>
          <a:bodyPr wrap="square">
            <a:spAutoFit/>
          </a:bodyPr>
          <a:lstStyle/>
          <a:p>
            <a:r>
              <a:rPr lang="zh-CN" altLang="en-US" dirty="0">
                <a:latin typeface="Times New Roman" panose="02020603050405020304" pitchFamily="18" charset="0"/>
                <a:ea typeface="楷体" panose="02010609060101010101" pitchFamily="49" charset="-122"/>
              </a:rPr>
              <a:t>随机其实是伪随机，如果出现一些非常强的词，比如</a:t>
            </a:r>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Barack Obama</a:t>
            </a:r>
            <a:r>
              <a:rPr lang="zh-CN" altLang="en-US" dirty="0">
                <a:latin typeface="Times New Roman" panose="02020603050405020304" pitchFamily="18" charset="0"/>
                <a:ea typeface="楷体" panose="02010609060101010101" pitchFamily="49" charset="-122"/>
              </a:rPr>
              <a:t>”，他们会很大概率被输出。</a:t>
            </a:r>
            <a:endParaRPr lang="en-US" altLang="zh-CN" dirty="0">
              <a:latin typeface="Times New Roman" panose="02020603050405020304" pitchFamily="18" charset="0"/>
              <a:ea typeface="楷体" panose="02010609060101010101" pitchFamily="49" charset="-122"/>
            </a:endParaRPr>
          </a:p>
          <a:p>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重复使用这个词将导致绿色</a:t>
            </a:r>
            <a:r>
              <a:rPr lang="en-US" altLang="zh-CN" dirty="0">
                <a:latin typeface="Times New Roman" panose="02020603050405020304" pitchFamily="18" charset="0"/>
                <a:ea typeface="楷体" panose="02010609060101010101" pitchFamily="49" charset="-122"/>
              </a:rPr>
              <a:t>token</a:t>
            </a:r>
            <a:r>
              <a:rPr lang="zh-CN" altLang="en-US" dirty="0">
                <a:latin typeface="Times New Roman" panose="02020603050405020304" pitchFamily="18" charset="0"/>
                <a:ea typeface="楷体" panose="02010609060101010101" pitchFamily="49" charset="-122"/>
              </a:rPr>
              <a:t>数量高于预期。 在最坏的情况下，具有大量重复次数的人类生成的文本可能会被错误地标记为机器生成的。这种情况即使是真人写的也可能会被认为是</a:t>
            </a:r>
            <a:r>
              <a:rPr lang="en-US" altLang="zh-CN" dirty="0">
                <a:latin typeface="Times New Roman" panose="02020603050405020304" pitchFamily="18" charset="0"/>
                <a:ea typeface="楷体" panose="02010609060101010101" pitchFamily="49" charset="-122"/>
              </a:rPr>
              <a:t>LLM</a:t>
            </a:r>
            <a:r>
              <a:rPr lang="zh-CN" altLang="en-US" dirty="0">
                <a:latin typeface="Times New Roman" panose="02020603050405020304" pitchFamily="18" charset="0"/>
                <a:ea typeface="楷体" panose="02010609060101010101" pitchFamily="49" charset="-122"/>
              </a:rPr>
              <a:t>写出来的。</a:t>
            </a:r>
          </a:p>
        </p:txBody>
      </p:sp>
      <p:sp>
        <p:nvSpPr>
          <p:cNvPr id="9" name="文本框 8">
            <a:extLst>
              <a:ext uri="{FF2B5EF4-FFF2-40B4-BE49-F238E27FC236}">
                <a16:creationId xmlns:a16="http://schemas.microsoft.com/office/drawing/2014/main" id="{1E7E088B-5AC9-FEF9-CD89-F6B95DE4BD73}"/>
              </a:ext>
            </a:extLst>
          </p:cNvPr>
          <p:cNvSpPr txBox="1"/>
          <p:nvPr/>
        </p:nvSpPr>
        <p:spPr>
          <a:xfrm>
            <a:off x="1824460" y="4038600"/>
            <a:ext cx="8543079" cy="1200329"/>
          </a:xfrm>
          <a:prstGeom prst="rect">
            <a:avLst/>
          </a:prstGeom>
          <a:noFill/>
        </p:spPr>
        <p:txBody>
          <a:bodyPr wrap="square">
            <a:spAutoFit/>
          </a:bodyPr>
          <a:lstStyle/>
          <a:p>
            <a:r>
              <a:rPr lang="zh-CN" altLang="en-US" dirty="0">
                <a:latin typeface="Times New Roman" panose="02020603050405020304" pitchFamily="18" charset="0"/>
                <a:ea typeface="楷体" panose="02010609060101010101" pitchFamily="49" charset="-122"/>
              </a:rPr>
              <a:t>两个补救措施：</a:t>
            </a:r>
            <a:endParaRPr lang="en-US" altLang="zh-CN" dirty="0">
              <a:latin typeface="Times New Roman" panose="02020603050405020304" pitchFamily="18" charset="0"/>
              <a:ea typeface="楷体" panose="02010609060101010101" pitchFamily="49" charset="-122"/>
            </a:endParaRPr>
          </a:p>
          <a:p>
            <a:endParaRPr lang="en-US" altLang="zh-CN" dirty="0">
              <a:latin typeface="Times New Roman" panose="02020603050405020304" pitchFamily="18" charset="0"/>
              <a:ea typeface="楷体" panose="02010609060101010101" pitchFamily="49" charset="-122"/>
            </a:endParaRPr>
          </a:p>
          <a:p>
            <a:pPr indent="-28575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增加文本的长度</a:t>
            </a:r>
            <a:endParaRPr lang="en-US" altLang="zh-CN" dirty="0">
              <a:latin typeface="Times New Roman" panose="02020603050405020304" pitchFamily="18" charset="0"/>
              <a:ea typeface="楷体" panose="02010609060101010101" pitchFamily="49" charset="-122"/>
            </a:endParaRPr>
          </a:p>
          <a:p>
            <a:pPr indent="-28575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重复的词不进入计数</a:t>
            </a:r>
          </a:p>
        </p:txBody>
      </p:sp>
    </p:spTree>
    <p:extLst>
      <p:ext uri="{BB962C8B-B14F-4D97-AF65-F5344CB8AC3E}">
        <p14:creationId xmlns:p14="http://schemas.microsoft.com/office/powerpoint/2010/main" val="3787590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C75F33-7712-7CED-A071-14593E08C2DC}"/>
              </a:ext>
            </a:extLst>
          </p:cNvPr>
          <p:cNvSpPr>
            <a:spLocks noGrp="1"/>
          </p:cNvSpPr>
          <p:nvPr>
            <p:ph idx="1"/>
          </p:nvPr>
        </p:nvSpPr>
        <p:spPr>
          <a:xfrm>
            <a:off x="838200" y="369747"/>
            <a:ext cx="10515600" cy="646253"/>
          </a:xfrm>
        </p:spPr>
        <p:txBody>
          <a:bodyPr/>
          <a:lstStyle/>
          <a:p>
            <a:pPr marL="0" indent="0" algn="ctr">
              <a:buNone/>
            </a:pPr>
            <a:r>
              <a:rPr lang="en-US" altLang="zh-CN" b="1" dirty="0">
                <a:solidFill>
                  <a:srgbClr val="121212"/>
                </a:solidFill>
                <a:latin typeface="-apple-system"/>
              </a:rPr>
              <a:t>Attack on </a:t>
            </a:r>
            <a:r>
              <a:rPr lang="en-US" altLang="zh-CN" b="1" dirty="0" err="1">
                <a:solidFill>
                  <a:srgbClr val="121212"/>
                </a:solidFill>
                <a:latin typeface="-apple-system"/>
              </a:rPr>
              <a:t>WaterMark</a:t>
            </a:r>
            <a:endParaRPr lang="en-US" altLang="zh-CN" b="1" i="0" dirty="0">
              <a:solidFill>
                <a:srgbClr val="121212"/>
              </a:solidFill>
              <a:effectLst/>
              <a:latin typeface="-apple-system"/>
            </a:endParaRPr>
          </a:p>
          <a:p>
            <a:pPr marL="0" indent="0" algn="ctr">
              <a:buNone/>
            </a:pPr>
            <a:endParaRPr lang="zh-CN" altLang="en-US" dirty="0"/>
          </a:p>
        </p:txBody>
      </p:sp>
      <p:sp>
        <p:nvSpPr>
          <p:cNvPr id="5" name="文本框 4">
            <a:extLst>
              <a:ext uri="{FF2B5EF4-FFF2-40B4-BE49-F238E27FC236}">
                <a16:creationId xmlns:a16="http://schemas.microsoft.com/office/drawing/2014/main" id="{4F4DB150-C231-4101-4E8D-B85035D2DB2A}"/>
              </a:ext>
            </a:extLst>
          </p:cNvPr>
          <p:cNvSpPr txBox="1"/>
          <p:nvPr/>
        </p:nvSpPr>
        <p:spPr>
          <a:xfrm>
            <a:off x="838200" y="2413337"/>
            <a:ext cx="10725150"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人工替换：基本失去了机器写的目的；</a:t>
            </a:r>
            <a:endParaRPr lang="en-US" altLang="zh-CN" dirty="0">
              <a:latin typeface="Times New Roman" panose="02020603050405020304" pitchFamily="18" charset="0"/>
              <a:ea typeface="楷体" panose="02010609060101010101" pitchFamily="49" charset="-122"/>
            </a:endParaRPr>
          </a:p>
          <a:p>
            <a:pPr marL="285750" indent="-285750">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LLM</a:t>
            </a:r>
            <a:r>
              <a:rPr lang="zh-CN" altLang="en-US" dirty="0">
                <a:latin typeface="Times New Roman" panose="02020603050405020304" pitchFamily="18" charset="0"/>
                <a:ea typeface="楷体" panose="02010609060101010101" pitchFamily="49" charset="-122"/>
              </a:rPr>
              <a:t>再编码：质量可能会下降，如果自己有同级别的</a:t>
            </a:r>
            <a:r>
              <a:rPr lang="en-US" altLang="zh-CN" dirty="0">
                <a:latin typeface="Times New Roman" panose="02020603050405020304" pitchFamily="18" charset="0"/>
                <a:ea typeface="楷体" panose="02010609060101010101" pitchFamily="49" charset="-122"/>
              </a:rPr>
              <a:t>LLM</a:t>
            </a:r>
            <a:r>
              <a:rPr lang="zh-CN" altLang="en-US" dirty="0">
                <a:latin typeface="Times New Roman" panose="02020603050405020304" pitchFamily="18" charset="0"/>
                <a:ea typeface="楷体" panose="02010609060101010101" pitchFamily="49" charset="-122"/>
              </a:rPr>
              <a:t>也不需要使用这个带水印的</a:t>
            </a:r>
            <a:r>
              <a:rPr lang="en-US" altLang="zh-CN" dirty="0">
                <a:latin typeface="Times New Roman" panose="02020603050405020304" pitchFamily="18" charset="0"/>
                <a:ea typeface="楷体" panose="02010609060101010101" pitchFamily="49" charset="-122"/>
              </a:rPr>
              <a:t>LLM</a:t>
            </a:r>
          </a:p>
          <a:p>
            <a:pPr marL="285750" indent="-285750">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加入空格，拼写错误：在检测前做好规范化；</a:t>
            </a:r>
            <a:endParaRPr lang="en-US" altLang="zh-CN" dirty="0">
              <a:latin typeface="Times New Roman" panose="02020603050405020304" pitchFamily="18" charset="0"/>
              <a:ea typeface="楷体" panose="02010609060101010101" pitchFamily="49" charset="-122"/>
            </a:endParaRPr>
          </a:p>
          <a:p>
            <a:pPr marL="285750" indent="-285750">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Tokenization Attacks.  </a:t>
            </a:r>
            <a:r>
              <a:rPr lang="zh-CN" altLang="en-US" dirty="0">
                <a:latin typeface="Times New Roman" panose="02020603050405020304" pitchFamily="18" charset="0"/>
                <a:ea typeface="楷体" panose="02010609060101010101" pitchFamily="49" charset="-122"/>
              </a:rPr>
              <a:t>比如，</a:t>
            </a:r>
            <a:r>
              <a:rPr lang="en-US" altLang="zh-CN" dirty="0">
                <a:latin typeface="Times New Roman" panose="02020603050405020304" pitchFamily="18" charset="0"/>
                <a:ea typeface="楷体" panose="02010609060101010101" pitchFamily="49" charset="-122"/>
              </a:rPr>
              <a:t>I love China.  -&gt; I love\n China. </a:t>
            </a:r>
          </a:p>
          <a:p>
            <a:pPr marL="285750" indent="-285750">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Homoglyph Attack: </a:t>
            </a:r>
            <a:r>
              <a:rPr lang="zh-CN" altLang="en-US" dirty="0">
                <a:latin typeface="Times New Roman" panose="02020603050405020304" pitchFamily="18" charset="0"/>
                <a:ea typeface="楷体" panose="02010609060101010101" pitchFamily="49" charset="-122"/>
              </a:rPr>
              <a:t>从英文换为拉丁文</a:t>
            </a:r>
            <a:endParaRPr lang="en-US" altLang="zh-CN" dirty="0">
              <a:latin typeface="Times New Roman" panose="02020603050405020304" pitchFamily="18" charset="0"/>
              <a:ea typeface="楷体" panose="02010609060101010101" pitchFamily="49" charset="-122"/>
            </a:endParaRPr>
          </a:p>
          <a:p>
            <a:pPr marL="285750" indent="-285750">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Zero-Width Attacks: </a:t>
            </a:r>
            <a:r>
              <a:rPr lang="zh-CN" altLang="en-US" dirty="0">
                <a:latin typeface="Times New Roman" panose="02020603050405020304" pitchFamily="18" charset="0"/>
                <a:ea typeface="楷体" panose="02010609060101010101" pitchFamily="49" charset="-122"/>
              </a:rPr>
              <a:t>加入</a:t>
            </a:r>
            <a:r>
              <a:rPr lang="en-US" altLang="zh-CN" dirty="0">
                <a:latin typeface="Times New Roman" panose="02020603050405020304" pitchFamily="18" charset="0"/>
                <a:ea typeface="楷体" panose="02010609060101010101" pitchFamily="49" charset="-122"/>
              </a:rPr>
              <a:t>word</a:t>
            </a:r>
            <a:r>
              <a:rPr lang="zh-CN" altLang="en-US" dirty="0">
                <a:latin typeface="Times New Roman" panose="02020603050405020304" pitchFamily="18" charset="0"/>
                <a:ea typeface="楷体" panose="02010609060101010101" pitchFamily="49" charset="-122"/>
              </a:rPr>
              <a:t>识别不了的字符，看起来没变化，其实对于计算机来说加入了空格</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746948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C75F33-7712-7CED-A071-14593E08C2DC}"/>
              </a:ext>
            </a:extLst>
          </p:cNvPr>
          <p:cNvSpPr>
            <a:spLocks noGrp="1"/>
          </p:cNvSpPr>
          <p:nvPr>
            <p:ph idx="1"/>
          </p:nvPr>
        </p:nvSpPr>
        <p:spPr>
          <a:xfrm>
            <a:off x="838200" y="369747"/>
            <a:ext cx="10515600" cy="646253"/>
          </a:xfrm>
        </p:spPr>
        <p:txBody>
          <a:bodyPr/>
          <a:lstStyle/>
          <a:p>
            <a:pPr marL="0" indent="0" algn="ctr">
              <a:buNone/>
            </a:pPr>
            <a:r>
              <a:rPr lang="en-US" altLang="zh-CN" b="1" dirty="0">
                <a:solidFill>
                  <a:srgbClr val="121212"/>
                </a:solidFill>
                <a:latin typeface="-apple-system"/>
              </a:rPr>
              <a:t>Attack on </a:t>
            </a:r>
            <a:r>
              <a:rPr lang="en-US" altLang="zh-CN" b="1" dirty="0" err="1">
                <a:solidFill>
                  <a:srgbClr val="121212"/>
                </a:solidFill>
                <a:latin typeface="-apple-system"/>
              </a:rPr>
              <a:t>WaterMark</a:t>
            </a:r>
            <a:endParaRPr lang="en-US" altLang="zh-CN" b="1" i="0" dirty="0">
              <a:solidFill>
                <a:srgbClr val="121212"/>
              </a:solidFill>
              <a:effectLst/>
              <a:latin typeface="-apple-system"/>
            </a:endParaRPr>
          </a:p>
          <a:p>
            <a:pPr marL="0" indent="0" algn="ctr">
              <a:buNone/>
            </a:pPr>
            <a:endParaRPr lang="zh-CN" altLang="en-US" dirty="0"/>
          </a:p>
        </p:txBody>
      </p:sp>
      <p:sp>
        <p:nvSpPr>
          <p:cNvPr id="5" name="文本框 4">
            <a:extLst>
              <a:ext uri="{FF2B5EF4-FFF2-40B4-BE49-F238E27FC236}">
                <a16:creationId xmlns:a16="http://schemas.microsoft.com/office/drawing/2014/main" id="{4F4DB150-C231-4101-4E8D-B85035D2DB2A}"/>
              </a:ext>
            </a:extLst>
          </p:cNvPr>
          <p:cNvSpPr txBox="1"/>
          <p:nvPr/>
        </p:nvSpPr>
        <p:spPr>
          <a:xfrm>
            <a:off x="1171575" y="802114"/>
            <a:ext cx="10182225" cy="1200329"/>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Generative Attacks.</a:t>
            </a:r>
          </a:p>
          <a:p>
            <a:endParaRPr lang="en-US" altLang="zh-CN" dirty="0">
              <a:latin typeface="Times New Roman" panose="02020603050405020304" pitchFamily="18" charset="0"/>
              <a:ea typeface="楷体" panose="02010609060101010101" pitchFamily="49" charset="-122"/>
            </a:endParaRPr>
          </a:p>
          <a:p>
            <a:r>
              <a:rPr lang="en-US" altLang="zh-CN" dirty="0">
                <a:latin typeface="Times New Roman" panose="02020603050405020304" pitchFamily="18" charset="0"/>
                <a:ea typeface="楷体" panose="02010609060101010101" pitchFamily="49" charset="-122"/>
              </a:rPr>
              <a:t>Emoji Attack</a:t>
            </a:r>
            <a:r>
              <a:rPr lang="zh-CN" altLang="en-US" dirty="0">
                <a:latin typeface="Times New Roman" panose="02020603050405020304" pitchFamily="18" charset="0"/>
                <a:ea typeface="楷体" panose="02010609060101010101" pitchFamily="49" charset="-122"/>
              </a:rPr>
              <a:t>：每个词后面加表情</a:t>
            </a:r>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替换</a:t>
            </a:r>
            <a:r>
              <a:rPr lang="en-US" altLang="zh-CN" dirty="0">
                <a:latin typeface="Times New Roman" panose="02020603050405020304" pitchFamily="18" charset="0"/>
                <a:ea typeface="楷体" panose="02010609060101010101" pitchFamily="49" charset="-122"/>
              </a:rPr>
              <a:t>attack</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from a to e</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p:txBody>
      </p:sp>
      <p:pic>
        <p:nvPicPr>
          <p:cNvPr id="7" name="图片 6">
            <a:extLst>
              <a:ext uri="{FF2B5EF4-FFF2-40B4-BE49-F238E27FC236}">
                <a16:creationId xmlns:a16="http://schemas.microsoft.com/office/drawing/2014/main" id="{795FD871-8706-17BA-4B94-A2B9A8885420}"/>
              </a:ext>
            </a:extLst>
          </p:cNvPr>
          <p:cNvPicPr>
            <a:picLocks noChangeAspect="1"/>
          </p:cNvPicPr>
          <p:nvPr/>
        </p:nvPicPr>
        <p:blipFill>
          <a:blip r:embed="rId2"/>
          <a:stretch>
            <a:fillRect/>
          </a:stretch>
        </p:blipFill>
        <p:spPr>
          <a:xfrm>
            <a:off x="952500" y="2002443"/>
            <a:ext cx="11010623" cy="4485810"/>
          </a:xfrm>
          <a:prstGeom prst="rect">
            <a:avLst/>
          </a:prstGeom>
        </p:spPr>
      </p:pic>
    </p:spTree>
    <p:extLst>
      <p:ext uri="{BB962C8B-B14F-4D97-AF65-F5344CB8AC3E}">
        <p14:creationId xmlns:p14="http://schemas.microsoft.com/office/powerpoint/2010/main" val="974052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C75F33-7712-7CED-A071-14593E08C2DC}"/>
              </a:ext>
            </a:extLst>
          </p:cNvPr>
          <p:cNvSpPr>
            <a:spLocks noGrp="1"/>
          </p:cNvSpPr>
          <p:nvPr>
            <p:ph idx="1"/>
          </p:nvPr>
        </p:nvSpPr>
        <p:spPr>
          <a:xfrm>
            <a:off x="838199" y="293547"/>
            <a:ext cx="10515600" cy="646253"/>
          </a:xfrm>
        </p:spPr>
        <p:txBody>
          <a:bodyPr/>
          <a:lstStyle/>
          <a:p>
            <a:pPr marL="0" indent="0" algn="ctr">
              <a:buNone/>
            </a:pPr>
            <a:r>
              <a:rPr lang="en-US" altLang="zh-CN" b="1" dirty="0">
                <a:solidFill>
                  <a:srgbClr val="121212"/>
                </a:solidFill>
                <a:latin typeface="-apple-system"/>
              </a:rPr>
              <a:t>Attack on </a:t>
            </a:r>
            <a:r>
              <a:rPr lang="en-US" altLang="zh-CN" b="1" dirty="0" err="1">
                <a:solidFill>
                  <a:srgbClr val="121212"/>
                </a:solidFill>
                <a:latin typeface="-apple-system"/>
              </a:rPr>
              <a:t>WaterMark</a:t>
            </a:r>
            <a:endParaRPr lang="en-US" altLang="zh-CN" b="1" i="0" dirty="0">
              <a:solidFill>
                <a:srgbClr val="121212"/>
              </a:solidFill>
              <a:effectLst/>
              <a:latin typeface="-apple-system"/>
            </a:endParaRPr>
          </a:p>
          <a:p>
            <a:pPr marL="0" indent="0" algn="ctr">
              <a:buNone/>
            </a:pPr>
            <a:endParaRPr lang="zh-CN" altLang="en-US" dirty="0"/>
          </a:p>
        </p:txBody>
      </p:sp>
      <p:pic>
        <p:nvPicPr>
          <p:cNvPr id="4" name="图片 3">
            <a:extLst>
              <a:ext uri="{FF2B5EF4-FFF2-40B4-BE49-F238E27FC236}">
                <a16:creationId xmlns:a16="http://schemas.microsoft.com/office/drawing/2014/main" id="{F38D3D4E-CBCC-EB82-F814-B9C34E12C665}"/>
              </a:ext>
            </a:extLst>
          </p:cNvPr>
          <p:cNvPicPr>
            <a:picLocks noChangeAspect="1"/>
          </p:cNvPicPr>
          <p:nvPr/>
        </p:nvPicPr>
        <p:blipFill>
          <a:blip r:embed="rId2"/>
          <a:stretch>
            <a:fillRect/>
          </a:stretch>
        </p:blipFill>
        <p:spPr>
          <a:xfrm>
            <a:off x="3100386" y="1911904"/>
            <a:ext cx="5800725" cy="4410075"/>
          </a:xfrm>
          <a:prstGeom prst="rect">
            <a:avLst/>
          </a:prstGeom>
        </p:spPr>
      </p:pic>
      <p:sp>
        <p:nvSpPr>
          <p:cNvPr id="8" name="文本框 7">
            <a:extLst>
              <a:ext uri="{FF2B5EF4-FFF2-40B4-BE49-F238E27FC236}">
                <a16:creationId xmlns:a16="http://schemas.microsoft.com/office/drawing/2014/main" id="{06A060AC-33E2-62DD-1F56-9D8BC2D6EE69}"/>
              </a:ext>
            </a:extLst>
          </p:cNvPr>
          <p:cNvSpPr txBox="1"/>
          <p:nvPr/>
        </p:nvSpPr>
        <p:spPr>
          <a:xfrm>
            <a:off x="3171825" y="1193561"/>
            <a:ext cx="6429375"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Span Replacement Using a LM</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\epsilon</a:t>
            </a:r>
            <a:r>
              <a:rPr lang="zh-CN" altLang="en-US" dirty="0">
                <a:latin typeface="Times New Roman" panose="02020603050405020304" pitchFamily="18" charset="0"/>
                <a:ea typeface="楷体" panose="02010609060101010101" pitchFamily="49" charset="-122"/>
              </a:rPr>
              <a:t>是指的替换的比例</a:t>
            </a:r>
          </a:p>
        </p:txBody>
      </p:sp>
    </p:spTree>
    <p:extLst>
      <p:ext uri="{BB962C8B-B14F-4D97-AF65-F5344CB8AC3E}">
        <p14:creationId xmlns:p14="http://schemas.microsoft.com/office/powerpoint/2010/main" val="398560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646BF-5542-63EF-E7C6-DCF29256B9D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Authors</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99F3921-31F4-727C-9C57-8B9671CD2E40}"/>
              </a:ext>
            </a:extLst>
          </p:cNvPr>
          <p:cNvPicPr>
            <a:picLocks noChangeAspect="1"/>
          </p:cNvPicPr>
          <p:nvPr/>
        </p:nvPicPr>
        <p:blipFill>
          <a:blip r:embed="rId2"/>
          <a:stretch>
            <a:fillRect/>
          </a:stretch>
        </p:blipFill>
        <p:spPr>
          <a:xfrm>
            <a:off x="838200" y="1906307"/>
            <a:ext cx="10515600" cy="3780118"/>
          </a:xfrm>
          <a:prstGeom prst="rect">
            <a:avLst/>
          </a:prstGeom>
        </p:spPr>
      </p:pic>
    </p:spTree>
    <p:extLst>
      <p:ext uri="{BB962C8B-B14F-4D97-AF65-F5344CB8AC3E}">
        <p14:creationId xmlns:p14="http://schemas.microsoft.com/office/powerpoint/2010/main" val="325833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5DA8D-453A-DD3F-8F55-BF76B1D5CE2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Extend to Me</a:t>
            </a:r>
            <a:endParaRPr lang="zh-CN" altLang="en-US"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A4AB1992-7E85-28F8-3B8F-A2DF7D5E0D8C}"/>
              </a:ext>
            </a:extLst>
          </p:cNvPr>
          <p:cNvSpPr>
            <a:spLocks noGrp="1"/>
          </p:cNvSpPr>
          <p:nvPr>
            <p:ph idx="1"/>
          </p:nvPr>
        </p:nvSpPr>
        <p:spPr/>
        <p:txBody>
          <a:bodyPr/>
          <a:lstStyle/>
          <a:p>
            <a:pPr marL="285750" indent="-285750">
              <a:lnSpc>
                <a:spcPct val="200000"/>
              </a:lnSpc>
            </a:pPr>
            <a:r>
              <a:rPr lang="zh-CN" altLang="en-US" sz="1800" dirty="0">
                <a:latin typeface="Times New Roman" panose="02020603050405020304" pitchFamily="18" charset="0"/>
                <a:ea typeface="楷体" panose="02010609060101010101" pitchFamily="49" charset="-122"/>
              </a:rPr>
              <a:t>软约束可以用来做组推荐</a:t>
            </a:r>
            <a:r>
              <a:rPr lang="en-US" altLang="zh-CN" sz="1800" dirty="0" err="1">
                <a:latin typeface="Times New Roman" panose="02020603050405020304" pitchFamily="18" charset="0"/>
                <a:ea typeface="楷体" panose="02010609060101010101" pitchFamily="49" charset="-122"/>
              </a:rPr>
              <a:t>Leadship</a:t>
            </a:r>
            <a:r>
              <a:rPr lang="zh-CN" altLang="en-US" sz="1800" dirty="0">
                <a:latin typeface="Times New Roman" panose="02020603050405020304" pitchFamily="18" charset="0"/>
                <a:ea typeface="楷体" panose="02010609060101010101" pitchFamily="49" charset="-122"/>
              </a:rPr>
              <a:t>的判别</a:t>
            </a:r>
            <a:endParaRPr lang="en-US" altLang="zh-CN" sz="1800" dirty="0">
              <a:latin typeface="Times New Roman" panose="02020603050405020304" pitchFamily="18" charset="0"/>
              <a:ea typeface="楷体" panose="02010609060101010101" pitchFamily="49" charset="-122"/>
            </a:endParaRPr>
          </a:p>
          <a:p>
            <a:pPr marL="285750" indent="-285750">
              <a:lnSpc>
                <a:spcPct val="200000"/>
              </a:lnSpc>
            </a:pPr>
            <a:r>
              <a:rPr lang="en-US" altLang="zh-CN" sz="1800" dirty="0">
                <a:latin typeface="Times New Roman" panose="02020603050405020304" pitchFamily="18" charset="0"/>
                <a:ea typeface="楷体" panose="02010609060101010101" pitchFamily="49" charset="-122"/>
              </a:rPr>
              <a:t>Simple but effective </a:t>
            </a:r>
            <a:r>
              <a:rPr lang="zh-CN" altLang="en-US" sz="1800" dirty="0">
                <a:latin typeface="Times New Roman" panose="02020603050405020304" pitchFamily="18" charset="0"/>
                <a:ea typeface="楷体" panose="02010609060101010101" pitchFamily="49" charset="-122"/>
              </a:rPr>
              <a:t>是未来主流</a:t>
            </a:r>
            <a:endParaRPr lang="en-US" altLang="zh-CN" sz="1800" dirty="0">
              <a:latin typeface="Times New Roman" panose="02020603050405020304" pitchFamily="18" charset="0"/>
              <a:ea typeface="楷体" panose="02010609060101010101" pitchFamily="49" charset="-122"/>
            </a:endParaRPr>
          </a:p>
          <a:p>
            <a:pPr marL="285750" indent="-285750">
              <a:lnSpc>
                <a:spcPct val="200000"/>
              </a:lnSpc>
            </a:pPr>
            <a:r>
              <a:rPr lang="zh-CN" altLang="en-US" sz="1800" dirty="0">
                <a:latin typeface="Times New Roman" panose="02020603050405020304" pitchFamily="18" charset="0"/>
                <a:ea typeface="楷体" panose="02010609060101010101" pitchFamily="49" charset="-122"/>
              </a:rPr>
              <a:t>可以加水印来进行防御（用户交互的水印长什么样子呢？）</a:t>
            </a:r>
            <a:endParaRPr lang="en-US" altLang="zh-CN" sz="1800" dirty="0">
              <a:latin typeface="Times New Roman" panose="02020603050405020304" pitchFamily="18" charset="0"/>
              <a:ea typeface="楷体" panose="02010609060101010101" pitchFamily="49" charset="-122"/>
            </a:endParaRPr>
          </a:p>
          <a:p>
            <a:pPr marL="285750" indent="-285750">
              <a:lnSpc>
                <a:spcPct val="200000"/>
              </a:lnSpc>
            </a:pPr>
            <a:r>
              <a:rPr lang="zh-CN" altLang="en-US" sz="1800" dirty="0">
                <a:latin typeface="Times New Roman" panose="02020603050405020304" pitchFamily="18" charset="0"/>
                <a:ea typeface="楷体" panose="02010609060101010101" pitchFamily="49" charset="-122"/>
              </a:rPr>
              <a:t>文本攻击要考虑</a:t>
            </a:r>
            <a:r>
              <a:rPr lang="en-US" altLang="zh-CN" sz="1800" dirty="0">
                <a:latin typeface="Times New Roman" panose="02020603050405020304" pitchFamily="18" charset="0"/>
                <a:ea typeface="楷体" panose="02010609060101010101" pitchFamily="49" charset="-122"/>
              </a:rPr>
              <a:t>LM</a:t>
            </a:r>
            <a:r>
              <a:rPr lang="zh-CN" altLang="en-US" sz="1800" dirty="0">
                <a:latin typeface="Times New Roman" panose="02020603050405020304" pitchFamily="18" charset="0"/>
                <a:ea typeface="楷体" panose="02010609060101010101" pitchFamily="49" charset="-122"/>
              </a:rPr>
              <a:t>怎么处理文本</a:t>
            </a:r>
            <a:endParaRPr lang="en-US" altLang="zh-CN" sz="1800" dirty="0">
              <a:latin typeface="Times New Roman" panose="02020603050405020304" pitchFamily="18" charset="0"/>
              <a:ea typeface="楷体" panose="02010609060101010101" pitchFamily="49" charset="-122"/>
            </a:endParaRPr>
          </a:p>
          <a:p>
            <a:pPr marL="285750" indent="-285750">
              <a:lnSpc>
                <a:spcPct val="200000"/>
              </a:lnSpc>
            </a:pPr>
            <a:r>
              <a:rPr lang="zh-CN" altLang="en-US" sz="1800" dirty="0">
                <a:latin typeface="Times New Roman" panose="02020603050405020304" pitchFamily="18" charset="0"/>
                <a:ea typeface="楷体" panose="02010609060101010101" pitchFamily="49" charset="-122"/>
              </a:rPr>
              <a:t>考虑模态推荐攻击需要注意文本生成内容与交互的结合（一个天然的双层优化问题）</a:t>
            </a:r>
            <a:endParaRPr lang="en-US" altLang="zh-CN" sz="1800" dirty="0">
              <a:latin typeface="Times New Roman" panose="02020603050405020304" pitchFamily="18" charset="0"/>
              <a:ea typeface="楷体" panose="02010609060101010101" pitchFamily="49" charset="-122"/>
            </a:endParaRPr>
          </a:p>
          <a:p>
            <a:pPr marL="285750" indent="-285750">
              <a:lnSpc>
                <a:spcPct val="200000"/>
              </a:lnSpc>
            </a:pPr>
            <a:endParaRPr lang="zh-CN" altLang="en-US" sz="18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551307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42A3C-E9F3-DA6E-A759-56A85921A1B6}"/>
              </a:ext>
            </a:extLst>
          </p:cNvPr>
          <p:cNvSpPr>
            <a:spLocks noGrp="1"/>
          </p:cNvSpPr>
          <p:nvPr>
            <p:ph type="ctrTitle"/>
          </p:nvPr>
        </p:nvSpPr>
        <p:spPr/>
        <p:txBody>
          <a:bodyPr/>
          <a:lstStyle/>
          <a:p>
            <a:r>
              <a:rPr lang="en-US" altLang="zh-CN" dirty="0" err="1">
                <a:latin typeface="Times New Roman" panose="02020603050405020304" pitchFamily="18" charset="0"/>
                <a:cs typeface="Times New Roman" panose="02020603050405020304" pitchFamily="18" charset="0"/>
              </a:rPr>
              <a:t>ARLiB</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768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CC04BD8-6F1E-543F-748C-A9E529EC9001}"/>
              </a:ext>
            </a:extLst>
          </p:cNvPr>
          <p:cNvSpPr/>
          <p:nvPr/>
        </p:nvSpPr>
        <p:spPr>
          <a:xfrm>
            <a:off x="1962761" y="1200728"/>
            <a:ext cx="6959565" cy="4590473"/>
          </a:xfrm>
          <a:prstGeom prst="roundRect">
            <a:avLst>
              <a:gd name="adj" fmla="val 3397"/>
            </a:avLst>
          </a:prstGeom>
          <a:solidFill>
            <a:schemeClr val="bg1">
              <a:lumMod val="95000"/>
            </a:schemeClr>
          </a:solidFill>
          <a:ln>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F74EEE99-0A5D-25A9-BB88-E6B2F178F831}"/>
              </a:ext>
            </a:extLst>
          </p:cNvPr>
          <p:cNvSpPr/>
          <p:nvPr/>
        </p:nvSpPr>
        <p:spPr>
          <a:xfrm>
            <a:off x="2018860" y="2076621"/>
            <a:ext cx="6801867" cy="2912537"/>
          </a:xfrm>
          <a:prstGeom prst="roundRect">
            <a:avLst>
              <a:gd name="adj" fmla="val 6353"/>
            </a:avLst>
          </a:prstGeom>
          <a:solidFill>
            <a:schemeClr val="accent1">
              <a:lumMod val="60000"/>
              <a:lumOff val="40000"/>
              <a:alpha val="99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2C4C35B9-02BA-76EE-8B12-9080F7EBE323}"/>
              </a:ext>
            </a:extLst>
          </p:cNvPr>
          <p:cNvSpPr/>
          <p:nvPr/>
        </p:nvSpPr>
        <p:spPr>
          <a:xfrm>
            <a:off x="2018859" y="5087323"/>
            <a:ext cx="5108755" cy="622169"/>
          </a:xfrm>
          <a:prstGeom prst="roundRect">
            <a:avLst/>
          </a:prstGeom>
          <a:solidFill>
            <a:schemeClr val="accent1">
              <a:lumMod val="40000"/>
              <a:lumOff val="60000"/>
            </a:schemeClr>
          </a:solidFill>
          <a:ln>
            <a:solidFill>
              <a:schemeClr val="accent1">
                <a:lumMod val="40000"/>
                <a:lumOff val="60000"/>
              </a:schemeClr>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Configuration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7" name="矩形: 圆角 6">
            <a:extLst>
              <a:ext uri="{FF2B5EF4-FFF2-40B4-BE49-F238E27FC236}">
                <a16:creationId xmlns:a16="http://schemas.microsoft.com/office/drawing/2014/main" id="{B79397D9-9D31-EFE9-D7E4-35259B8D2C35}"/>
              </a:ext>
            </a:extLst>
          </p:cNvPr>
          <p:cNvSpPr/>
          <p:nvPr/>
        </p:nvSpPr>
        <p:spPr>
          <a:xfrm>
            <a:off x="5596123" y="5131903"/>
            <a:ext cx="1352959" cy="540000"/>
          </a:xfrm>
          <a:prstGeom prst="roundRect">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Attack</a:t>
            </a:r>
          </a:p>
          <a:p>
            <a:pPr algn="ctr"/>
            <a:r>
              <a:rPr lang="en-US" altLang="zh-CN" dirty="0">
                <a:solidFill>
                  <a:schemeClr val="tx1"/>
                </a:solidFill>
                <a:latin typeface="Times New Roman" panose="02020603050405020304" pitchFamily="18" charset="0"/>
                <a:cs typeface="Times New Roman" panose="02020603050405020304" pitchFamily="18" charset="0"/>
              </a:rPr>
              <a:t>Model</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矩形: 圆角 7">
            <a:extLst>
              <a:ext uri="{FF2B5EF4-FFF2-40B4-BE49-F238E27FC236}">
                <a16:creationId xmlns:a16="http://schemas.microsoft.com/office/drawing/2014/main" id="{AAED2572-9EF2-E7A6-561B-11751571FB8E}"/>
              </a:ext>
            </a:extLst>
          </p:cNvPr>
          <p:cNvSpPr/>
          <p:nvPr/>
        </p:nvSpPr>
        <p:spPr>
          <a:xfrm>
            <a:off x="3847566" y="5131903"/>
            <a:ext cx="1440000" cy="540000"/>
          </a:xfrm>
          <a:prstGeom prst="roundRect">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Times New Roman" panose="02020603050405020304" pitchFamily="18" charset="0"/>
                <a:cs typeface="Times New Roman" panose="02020603050405020304" pitchFamily="18" charset="0"/>
              </a:rPr>
              <a:t>Recommend Model</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6571AD8C-353E-A85F-33DD-696504290980}"/>
              </a:ext>
            </a:extLst>
          </p:cNvPr>
          <p:cNvSpPr/>
          <p:nvPr/>
        </p:nvSpPr>
        <p:spPr>
          <a:xfrm>
            <a:off x="2145581" y="2885687"/>
            <a:ext cx="1282856" cy="141606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DATA</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0" name="矩形: 圆角 9">
            <a:extLst>
              <a:ext uri="{FF2B5EF4-FFF2-40B4-BE49-F238E27FC236}">
                <a16:creationId xmlns:a16="http://schemas.microsoft.com/office/drawing/2014/main" id="{FC8C3510-8A09-44DB-0811-9924635183C1}"/>
              </a:ext>
            </a:extLst>
          </p:cNvPr>
          <p:cNvSpPr/>
          <p:nvPr/>
        </p:nvSpPr>
        <p:spPr>
          <a:xfrm>
            <a:off x="3849734" y="2888396"/>
            <a:ext cx="1432229" cy="1416061"/>
          </a:xfrm>
          <a:prstGeom prst="roundRect">
            <a:avLst>
              <a:gd name="adj" fmla="val 7822"/>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Recommend</a:t>
            </a:r>
          </a:p>
        </p:txBody>
      </p:sp>
      <p:sp>
        <p:nvSpPr>
          <p:cNvPr id="11" name="矩形: 圆角 10">
            <a:extLst>
              <a:ext uri="{FF2B5EF4-FFF2-40B4-BE49-F238E27FC236}">
                <a16:creationId xmlns:a16="http://schemas.microsoft.com/office/drawing/2014/main" id="{1A3B0412-FBC1-43E9-3C2C-4F49910492E5}"/>
              </a:ext>
            </a:extLst>
          </p:cNvPr>
          <p:cNvSpPr/>
          <p:nvPr/>
        </p:nvSpPr>
        <p:spPr>
          <a:xfrm>
            <a:off x="5531602" y="2885687"/>
            <a:ext cx="1440000" cy="1416060"/>
          </a:xfrm>
          <a:prstGeom prst="roundRect">
            <a:avLst>
              <a:gd name="adj" fmla="val 10403"/>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Attack</a:t>
            </a:r>
          </a:p>
        </p:txBody>
      </p:sp>
      <p:sp>
        <p:nvSpPr>
          <p:cNvPr id="12" name="矩形: 圆角 11">
            <a:extLst>
              <a:ext uri="{FF2B5EF4-FFF2-40B4-BE49-F238E27FC236}">
                <a16:creationId xmlns:a16="http://schemas.microsoft.com/office/drawing/2014/main" id="{8F5553EF-B209-C837-6B0C-7A49F63E8CE3}"/>
              </a:ext>
            </a:extLst>
          </p:cNvPr>
          <p:cNvSpPr/>
          <p:nvPr/>
        </p:nvSpPr>
        <p:spPr>
          <a:xfrm>
            <a:off x="3459858" y="1277115"/>
            <a:ext cx="5360868" cy="610054"/>
          </a:xfrm>
          <a:prstGeom prst="round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Logger</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3" name="矩形: 圆角 12">
            <a:extLst>
              <a:ext uri="{FF2B5EF4-FFF2-40B4-BE49-F238E27FC236}">
                <a16:creationId xmlns:a16="http://schemas.microsoft.com/office/drawing/2014/main" id="{7B78E966-B3DB-4554-D975-D487703EA842}"/>
              </a:ext>
            </a:extLst>
          </p:cNvPr>
          <p:cNvSpPr/>
          <p:nvPr/>
        </p:nvSpPr>
        <p:spPr>
          <a:xfrm>
            <a:off x="4422325" y="1409978"/>
            <a:ext cx="2514183" cy="380186"/>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Model Information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723D25B9-5D9D-C988-63F9-4BA9A81574E9}"/>
              </a:ext>
            </a:extLst>
          </p:cNvPr>
          <p:cNvSpPr/>
          <p:nvPr/>
        </p:nvSpPr>
        <p:spPr>
          <a:xfrm>
            <a:off x="7192211" y="1420169"/>
            <a:ext cx="1418552" cy="380186"/>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Result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2702C971-0143-23A4-50A2-8C1284D8A1BD}"/>
              </a:ext>
            </a:extLst>
          </p:cNvPr>
          <p:cNvSpPr txBox="1"/>
          <p:nvPr/>
        </p:nvSpPr>
        <p:spPr>
          <a:xfrm>
            <a:off x="3193042" y="2295134"/>
            <a:ext cx="140989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Manager</a:t>
            </a:r>
            <a:endParaRPr lang="zh-CN" altLang="en-US" dirty="0">
              <a:latin typeface="Times New Roman" panose="02020603050405020304" pitchFamily="18" charset="0"/>
              <a:cs typeface="Times New Roman" panose="02020603050405020304" pitchFamily="18" charset="0"/>
            </a:endParaRPr>
          </a:p>
        </p:txBody>
      </p:sp>
      <p:sp>
        <p:nvSpPr>
          <p:cNvPr id="16" name="箭头: 下 15">
            <a:extLst>
              <a:ext uri="{FF2B5EF4-FFF2-40B4-BE49-F238E27FC236}">
                <a16:creationId xmlns:a16="http://schemas.microsoft.com/office/drawing/2014/main" id="{ADBD48A5-D143-FABF-3F2D-851D7F2719FC}"/>
              </a:ext>
            </a:extLst>
          </p:cNvPr>
          <p:cNvSpPr/>
          <p:nvPr/>
        </p:nvSpPr>
        <p:spPr>
          <a:xfrm rot="16200000">
            <a:off x="3549858" y="3425171"/>
            <a:ext cx="180000" cy="360000"/>
          </a:xfrm>
          <a:prstGeom prst="downArrow">
            <a:avLst/>
          </a:prstGeom>
          <a:solidFill>
            <a:schemeClr val="tx1">
              <a:lumMod val="65000"/>
              <a:lumOff val="35000"/>
              <a:alpha val="9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箭头: 左右 16">
            <a:extLst>
              <a:ext uri="{FF2B5EF4-FFF2-40B4-BE49-F238E27FC236}">
                <a16:creationId xmlns:a16="http://schemas.microsoft.com/office/drawing/2014/main" id="{749570DB-D377-026B-4F3A-A22A32434142}"/>
              </a:ext>
            </a:extLst>
          </p:cNvPr>
          <p:cNvSpPr/>
          <p:nvPr/>
        </p:nvSpPr>
        <p:spPr>
          <a:xfrm>
            <a:off x="5330444" y="3970107"/>
            <a:ext cx="360000" cy="180000"/>
          </a:xfrm>
          <a:prstGeom prst="leftRightArrow">
            <a:avLst/>
          </a:prstGeom>
          <a:solidFill>
            <a:schemeClr val="tx1">
              <a:lumMod val="65000"/>
              <a:lumOff val="35000"/>
              <a:alpha val="9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8" name="箭头: 下 17">
            <a:extLst>
              <a:ext uri="{FF2B5EF4-FFF2-40B4-BE49-F238E27FC236}">
                <a16:creationId xmlns:a16="http://schemas.microsoft.com/office/drawing/2014/main" id="{6EFBE878-C31C-638D-128C-64249336490E}"/>
              </a:ext>
            </a:extLst>
          </p:cNvPr>
          <p:cNvSpPr/>
          <p:nvPr/>
        </p:nvSpPr>
        <p:spPr>
          <a:xfrm rot="16200000">
            <a:off x="5415181" y="3034482"/>
            <a:ext cx="180000" cy="360000"/>
          </a:xfrm>
          <a:prstGeom prst="downArrow">
            <a:avLst/>
          </a:prstGeom>
          <a:solidFill>
            <a:schemeClr val="tx1">
              <a:lumMod val="65000"/>
              <a:lumOff val="35000"/>
              <a:alpha val="9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59AFBC31-5737-9CDD-48B4-1EF113A58BD0}"/>
              </a:ext>
            </a:extLst>
          </p:cNvPr>
          <p:cNvSpPr/>
          <p:nvPr/>
        </p:nvSpPr>
        <p:spPr>
          <a:xfrm>
            <a:off x="7289332" y="2885687"/>
            <a:ext cx="1369677" cy="1416060"/>
          </a:xfrm>
          <a:prstGeom prst="roundRect">
            <a:avLst>
              <a:gd name="adj" fmla="val 22064"/>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Evaluation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0" name="矩形: 圆角 19">
            <a:extLst>
              <a:ext uri="{FF2B5EF4-FFF2-40B4-BE49-F238E27FC236}">
                <a16:creationId xmlns:a16="http://schemas.microsoft.com/office/drawing/2014/main" id="{664BDFAC-FBC1-A1E4-1F55-DE81DC73EC14}"/>
              </a:ext>
            </a:extLst>
          </p:cNvPr>
          <p:cNvSpPr/>
          <p:nvPr/>
        </p:nvSpPr>
        <p:spPr>
          <a:xfrm>
            <a:off x="7192210" y="5074130"/>
            <a:ext cx="1628516" cy="622169"/>
          </a:xfrm>
          <a:prstGeom prst="roundRect">
            <a:avLst>
              <a:gd name="adj" fmla="val 16729"/>
            </a:avLst>
          </a:prstGeom>
          <a:solidFill>
            <a:schemeClr val="accent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Utils</a:t>
            </a:r>
            <a:endParaRPr lang="zh-CN" altLang="en-US" dirty="0">
              <a:latin typeface="Times New Roman" panose="02020603050405020304" pitchFamily="18" charset="0"/>
              <a:cs typeface="Times New Roman" panose="02020603050405020304" pitchFamily="18" charset="0"/>
            </a:endParaRPr>
          </a:p>
        </p:txBody>
      </p:sp>
      <p:sp>
        <p:nvSpPr>
          <p:cNvPr id="21" name="箭头: 下 20">
            <a:extLst>
              <a:ext uri="{FF2B5EF4-FFF2-40B4-BE49-F238E27FC236}">
                <a16:creationId xmlns:a16="http://schemas.microsoft.com/office/drawing/2014/main" id="{80194F97-A6F5-5223-DFE6-61032151871C}"/>
              </a:ext>
            </a:extLst>
          </p:cNvPr>
          <p:cNvSpPr/>
          <p:nvPr/>
        </p:nvSpPr>
        <p:spPr>
          <a:xfrm rot="16200000">
            <a:off x="6931502" y="3036614"/>
            <a:ext cx="180000" cy="360000"/>
          </a:xfrm>
          <a:prstGeom prst="downArrow">
            <a:avLst/>
          </a:prstGeom>
          <a:solidFill>
            <a:schemeClr val="tx1">
              <a:lumMod val="65000"/>
              <a:lumOff val="35000"/>
              <a:alpha val="9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 name="箭头: 下 21">
            <a:extLst>
              <a:ext uri="{FF2B5EF4-FFF2-40B4-BE49-F238E27FC236}">
                <a16:creationId xmlns:a16="http://schemas.microsoft.com/office/drawing/2014/main" id="{EE832F52-1439-68AA-C983-51324A361E1C}"/>
              </a:ext>
            </a:extLst>
          </p:cNvPr>
          <p:cNvSpPr/>
          <p:nvPr/>
        </p:nvSpPr>
        <p:spPr>
          <a:xfrm rot="16200000">
            <a:off x="6931502" y="3907535"/>
            <a:ext cx="180000" cy="360000"/>
          </a:xfrm>
          <a:prstGeom prst="downArrow">
            <a:avLst/>
          </a:prstGeom>
          <a:solidFill>
            <a:schemeClr val="tx1">
              <a:lumMod val="65000"/>
              <a:lumOff val="35000"/>
              <a:alpha val="9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03596F9-DC1B-9FD8-6B3A-1C85BB1712F8}"/>
              </a:ext>
            </a:extLst>
          </p:cNvPr>
          <p:cNvSpPr/>
          <p:nvPr/>
        </p:nvSpPr>
        <p:spPr>
          <a:xfrm>
            <a:off x="1962762" y="1420169"/>
            <a:ext cx="1418551" cy="38018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latin typeface="Snap ITC" panose="04040A07060A02020202" pitchFamily="82" charset="0"/>
                <a:cs typeface="Times New Roman" panose="02020603050405020304" pitchFamily="18" charset="0"/>
              </a:rPr>
              <a:t>ARLib</a:t>
            </a:r>
            <a:endParaRPr lang="zh-CN" altLang="en-US" sz="2400" dirty="0">
              <a:solidFill>
                <a:schemeClr val="tx1"/>
              </a:solidFill>
              <a:latin typeface="Snap ITC" panose="04040A07060A02020202" pitchFamily="82" charset="0"/>
              <a:cs typeface="Times New Roman" panose="02020603050405020304" pitchFamily="18" charset="0"/>
            </a:endParaRPr>
          </a:p>
        </p:txBody>
      </p:sp>
      <p:sp>
        <p:nvSpPr>
          <p:cNvPr id="24" name="箭头: 下 23">
            <a:extLst>
              <a:ext uri="{FF2B5EF4-FFF2-40B4-BE49-F238E27FC236}">
                <a16:creationId xmlns:a16="http://schemas.microsoft.com/office/drawing/2014/main" id="{B43A2B51-51B9-06F1-BFBC-C68D85899447}"/>
              </a:ext>
            </a:extLst>
          </p:cNvPr>
          <p:cNvSpPr/>
          <p:nvPr/>
        </p:nvSpPr>
        <p:spPr>
          <a:xfrm rot="10800000">
            <a:off x="7855639" y="1895639"/>
            <a:ext cx="150828" cy="946600"/>
          </a:xfrm>
          <a:prstGeom prst="downArrow">
            <a:avLst/>
          </a:prstGeom>
          <a:solidFill>
            <a:schemeClr val="accent1">
              <a:lumMod val="20000"/>
              <a:lumOff val="80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A25C6E9E-F993-8575-23AD-293F4DEF3E5F}"/>
              </a:ext>
            </a:extLst>
          </p:cNvPr>
          <p:cNvSpPr/>
          <p:nvPr/>
        </p:nvSpPr>
        <p:spPr>
          <a:xfrm rot="10800000">
            <a:off x="4909541" y="1895639"/>
            <a:ext cx="150828" cy="946600"/>
          </a:xfrm>
          <a:prstGeom prst="downArrow">
            <a:avLst/>
          </a:prstGeom>
          <a:solidFill>
            <a:schemeClr val="accent1">
              <a:lumMod val="20000"/>
              <a:lumOff val="80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6" name="箭头: 下 25">
            <a:extLst>
              <a:ext uri="{FF2B5EF4-FFF2-40B4-BE49-F238E27FC236}">
                <a16:creationId xmlns:a16="http://schemas.microsoft.com/office/drawing/2014/main" id="{8AC16C83-C204-FC33-5910-046F0B340512}"/>
              </a:ext>
            </a:extLst>
          </p:cNvPr>
          <p:cNvSpPr/>
          <p:nvPr/>
        </p:nvSpPr>
        <p:spPr>
          <a:xfrm rot="10800000">
            <a:off x="4490432" y="4326239"/>
            <a:ext cx="157131" cy="761083"/>
          </a:xfrm>
          <a:prstGeom prst="downArrow">
            <a:avLst/>
          </a:prstGeom>
          <a:solidFill>
            <a:schemeClr val="accent1">
              <a:lumMod val="20000"/>
              <a:lumOff val="80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7DC8E1DF-6051-08B1-C317-912D58779CA5}"/>
              </a:ext>
            </a:extLst>
          </p:cNvPr>
          <p:cNvSpPr/>
          <p:nvPr/>
        </p:nvSpPr>
        <p:spPr>
          <a:xfrm rot="10800000">
            <a:off x="6242290" y="4326239"/>
            <a:ext cx="157131" cy="761083"/>
          </a:xfrm>
          <a:prstGeom prst="downArrow">
            <a:avLst/>
          </a:prstGeom>
          <a:solidFill>
            <a:schemeClr val="accent1">
              <a:lumMod val="20000"/>
              <a:lumOff val="80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8" name="箭头: 下 27">
            <a:extLst>
              <a:ext uri="{FF2B5EF4-FFF2-40B4-BE49-F238E27FC236}">
                <a16:creationId xmlns:a16="http://schemas.microsoft.com/office/drawing/2014/main" id="{FC1B562B-0CBA-F7AC-2621-7C96EB91E916}"/>
              </a:ext>
            </a:extLst>
          </p:cNvPr>
          <p:cNvSpPr/>
          <p:nvPr/>
        </p:nvSpPr>
        <p:spPr>
          <a:xfrm rot="10800000">
            <a:off x="6166875" y="1895639"/>
            <a:ext cx="150828" cy="946600"/>
          </a:xfrm>
          <a:prstGeom prst="downArrow">
            <a:avLst/>
          </a:prstGeom>
          <a:solidFill>
            <a:schemeClr val="accent1">
              <a:lumMod val="20000"/>
              <a:lumOff val="80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8058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646BF-5542-63EF-E7C6-DCF29256B9D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Authors</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6E46335-A1E9-F54B-6CFB-B699A4F3D2DC}"/>
              </a:ext>
            </a:extLst>
          </p:cNvPr>
          <p:cNvPicPr>
            <a:picLocks noChangeAspect="1"/>
          </p:cNvPicPr>
          <p:nvPr/>
        </p:nvPicPr>
        <p:blipFill>
          <a:blip r:embed="rId2"/>
          <a:stretch>
            <a:fillRect/>
          </a:stretch>
        </p:blipFill>
        <p:spPr>
          <a:xfrm>
            <a:off x="838200" y="1564540"/>
            <a:ext cx="10403124" cy="4817210"/>
          </a:xfrm>
          <a:prstGeom prst="rect">
            <a:avLst/>
          </a:prstGeom>
        </p:spPr>
      </p:pic>
    </p:spTree>
    <p:extLst>
      <p:ext uri="{BB962C8B-B14F-4D97-AF65-F5344CB8AC3E}">
        <p14:creationId xmlns:p14="http://schemas.microsoft.com/office/powerpoint/2010/main" val="379488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5DA8D-453A-DD3F-8F55-BF76B1D5CE25}"/>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C3532A2-FC7C-5285-B786-714ECE040D3F}"/>
              </a:ext>
            </a:extLst>
          </p:cNvPr>
          <p:cNvSpPr>
            <a:spLocks noGrp="1"/>
          </p:cNvSpPr>
          <p:nvPr>
            <p:ph idx="1"/>
          </p:nvPr>
        </p:nvSpPr>
        <p:spPr>
          <a:xfrm>
            <a:off x="3458936" y="1690688"/>
            <a:ext cx="5815693" cy="4351338"/>
          </a:xfrm>
        </p:spPr>
        <p:txBody>
          <a:bodyPr/>
          <a:lstStyle/>
          <a:p>
            <a:pPr marL="0" indent="0" algn="just">
              <a:lnSpc>
                <a:spcPct val="150000"/>
              </a:lnSpc>
              <a:buNone/>
            </a:pPr>
            <a:r>
              <a:rPr lang="en-US" altLang="zh-CN" dirty="0">
                <a:latin typeface="Times New Roman" panose="02020603050405020304" pitchFamily="18" charset="0"/>
                <a:cs typeface="Times New Roman" panose="02020603050405020304" pitchFamily="18" charset="0"/>
              </a:rPr>
              <a:t>Step 1: Understanding The Watermark</a:t>
            </a:r>
          </a:p>
          <a:p>
            <a:pPr marL="0" indent="0" algn="just">
              <a:lnSpc>
                <a:spcPct val="150000"/>
              </a:lnSpc>
              <a:buNone/>
            </a:pPr>
            <a:r>
              <a:rPr lang="en-US" altLang="zh-CN" dirty="0">
                <a:latin typeface="Times New Roman" panose="02020603050405020304" pitchFamily="18" charset="0"/>
                <a:cs typeface="Times New Roman" panose="02020603050405020304" pitchFamily="18" charset="0"/>
              </a:rPr>
              <a:t>Step 2: How To Create Watermark</a:t>
            </a:r>
          </a:p>
          <a:p>
            <a:pPr marL="0" indent="0" algn="just">
              <a:lnSpc>
                <a:spcPct val="150000"/>
              </a:lnSpc>
              <a:buNone/>
            </a:pPr>
            <a:r>
              <a:rPr lang="en-US" altLang="zh-CN" dirty="0">
                <a:latin typeface="Times New Roman" panose="02020603050405020304" pitchFamily="18" charset="0"/>
                <a:cs typeface="Times New Roman" panose="02020603050405020304" pitchFamily="18" charset="0"/>
              </a:rPr>
              <a:t>Step 3: Detection of </a:t>
            </a:r>
            <a:r>
              <a:rPr lang="en-US" altLang="zh-CN" dirty="0" err="1">
                <a:latin typeface="Times New Roman" panose="02020603050405020304" pitchFamily="18" charset="0"/>
                <a:cs typeface="Times New Roman" panose="02020603050405020304" pitchFamily="18" charset="0"/>
              </a:rPr>
              <a:t>WaterMark</a:t>
            </a:r>
            <a:endParaRPr lang="en-US" altLang="zh-CN"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zh-CN" dirty="0">
                <a:latin typeface="Times New Roman" panose="02020603050405020304" pitchFamily="18" charset="0"/>
                <a:cs typeface="Times New Roman" panose="02020603050405020304" pitchFamily="18" charset="0"/>
              </a:rPr>
              <a:t>Step 4: Why Best Paper</a:t>
            </a:r>
          </a:p>
          <a:p>
            <a:pPr marL="0" indent="0" algn="just">
              <a:lnSpc>
                <a:spcPct val="150000"/>
              </a:lnSpc>
              <a:buNone/>
            </a:pPr>
            <a:r>
              <a:rPr lang="en-US" altLang="zh-CN" dirty="0">
                <a:latin typeface="Times New Roman" panose="02020603050405020304" pitchFamily="18" charset="0"/>
                <a:cs typeface="Times New Roman" panose="02020603050405020304" pitchFamily="18" charset="0"/>
              </a:rPr>
              <a:t>Step 5: Extend to Me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98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5B3FAD0-EF0D-04BC-196E-279354A4FFEF}"/>
              </a:ext>
            </a:extLst>
          </p:cNvPr>
          <p:cNvSpPr>
            <a:spLocks noGrp="1"/>
          </p:cNvSpPr>
          <p:nvPr>
            <p:ph type="title"/>
          </p:nvPr>
        </p:nvSpPr>
        <p:spPr>
          <a:xfrm>
            <a:off x="838200" y="2553154"/>
            <a:ext cx="10515600" cy="1325563"/>
          </a:xfrm>
        </p:spPr>
        <p:txBody>
          <a:bodyPr/>
          <a:lstStyle/>
          <a:p>
            <a:pPr algn="ctr"/>
            <a:r>
              <a:rPr lang="en-US" altLang="zh-CN" dirty="0">
                <a:latin typeface="Times New Roman" panose="02020603050405020304" pitchFamily="18" charset="0"/>
                <a:cs typeface="Times New Roman" panose="02020603050405020304" pitchFamily="18" charset="0"/>
              </a:rPr>
              <a:t>STEP 1: Understand </a:t>
            </a:r>
            <a:r>
              <a:rPr lang="en-US" altLang="zh-CN" dirty="0" err="1">
                <a:latin typeface="Times New Roman" panose="02020603050405020304" pitchFamily="18" charset="0"/>
                <a:cs typeface="Times New Roman" panose="02020603050405020304" pitchFamily="18" charset="0"/>
              </a:rPr>
              <a:t>WaterMark</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88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6B8CE9B-6256-DA5A-875C-8466042294DE}"/>
              </a:ext>
            </a:extLst>
          </p:cNvPr>
          <p:cNvSpPr txBox="1">
            <a:spLocks/>
          </p:cNvSpPr>
          <p:nvPr/>
        </p:nvSpPr>
        <p:spPr>
          <a:xfrm>
            <a:off x="1338262" y="400050"/>
            <a:ext cx="9515475" cy="996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u="sng" dirty="0">
                <a:latin typeface="Times New Roman" panose="02020603050405020304" pitchFamily="18" charset="0"/>
                <a:cs typeface="Times New Roman" panose="02020603050405020304" pitchFamily="18" charset="0"/>
              </a:rPr>
              <a:t>True or False</a:t>
            </a:r>
            <a:endParaRPr lang="zh-CN" altLang="en-US" sz="3200" u="sng"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771B4B22-91F6-0D4B-EA51-B4B88EFE9F75}"/>
              </a:ext>
            </a:extLst>
          </p:cNvPr>
          <p:cNvSpPr txBox="1"/>
          <p:nvPr/>
        </p:nvSpPr>
        <p:spPr>
          <a:xfrm>
            <a:off x="704849" y="1396206"/>
            <a:ext cx="10782300" cy="5078313"/>
          </a:xfrm>
          <a:prstGeom prst="rect">
            <a:avLst/>
          </a:prstGeom>
          <a:noFill/>
        </p:spPr>
        <p:txBody>
          <a:bodyPr wrap="square">
            <a:spAutoFit/>
          </a:bodyPr>
          <a:lstStyle/>
          <a:p>
            <a:pPr algn="l"/>
            <a:r>
              <a:rPr lang="zh-CN" altLang="en-US" b="1" i="0" dirty="0">
                <a:effectLst/>
                <a:latin typeface="Times New Roman" panose="02020603050405020304" pitchFamily="18" charset="0"/>
                <a:ea typeface="华文楷体" panose="02010600040101010101" pitchFamily="2" charset="-122"/>
              </a:rPr>
              <a:t>标题：</a:t>
            </a:r>
            <a:r>
              <a:rPr lang="zh-CN" altLang="en-US" b="0" i="0" dirty="0">
                <a:effectLst/>
                <a:latin typeface="Times New Roman" panose="02020603050405020304" pitchFamily="18" charset="0"/>
                <a:ea typeface="华文楷体" panose="02010600040101010101" pitchFamily="2" charset="-122"/>
              </a:rPr>
              <a:t> 科学家宣布成功培育出耐旱超级水稻品种</a:t>
            </a:r>
          </a:p>
          <a:p>
            <a:pPr algn="l"/>
            <a:r>
              <a:rPr lang="zh-CN" altLang="en-US" b="1" i="0" dirty="0">
                <a:effectLst/>
                <a:latin typeface="Times New Roman" panose="02020603050405020304" pitchFamily="18" charset="0"/>
                <a:ea typeface="华文楷体" panose="02010600040101010101" pitchFamily="2" charset="-122"/>
              </a:rPr>
              <a:t>日期：</a:t>
            </a:r>
            <a:r>
              <a:rPr lang="zh-CN" altLang="en-US" b="0" i="0" dirty="0">
                <a:effectLst/>
                <a:latin typeface="Times New Roman" panose="02020603050405020304" pitchFamily="18" charset="0"/>
                <a:ea typeface="华文楷体" panose="02010600040101010101" pitchFamily="2" charset="-122"/>
              </a:rPr>
              <a:t> </a:t>
            </a:r>
            <a:r>
              <a:rPr lang="en-US" altLang="zh-CN" b="0" i="0" dirty="0">
                <a:effectLst/>
                <a:latin typeface="Times New Roman" panose="02020603050405020304" pitchFamily="18" charset="0"/>
                <a:ea typeface="华文楷体" panose="02010600040101010101" pitchFamily="2" charset="-122"/>
              </a:rPr>
              <a:t>2023</a:t>
            </a:r>
            <a:r>
              <a:rPr lang="zh-CN" altLang="en-US" b="0" i="0" dirty="0">
                <a:effectLst/>
                <a:latin typeface="Times New Roman" panose="02020603050405020304" pitchFamily="18" charset="0"/>
                <a:ea typeface="华文楷体" panose="02010600040101010101" pitchFamily="2" charset="-122"/>
              </a:rPr>
              <a:t>年</a:t>
            </a:r>
            <a:r>
              <a:rPr lang="en-US" altLang="zh-CN" b="0" i="0" dirty="0">
                <a:effectLst/>
                <a:latin typeface="Times New Roman" panose="02020603050405020304" pitchFamily="18" charset="0"/>
                <a:ea typeface="华文楷体" panose="02010600040101010101" pitchFamily="2" charset="-122"/>
              </a:rPr>
              <a:t>9</a:t>
            </a:r>
            <a:r>
              <a:rPr lang="zh-CN" altLang="en-US" b="0" i="0" dirty="0">
                <a:effectLst/>
                <a:latin typeface="Times New Roman" panose="02020603050405020304" pitchFamily="18" charset="0"/>
                <a:ea typeface="华文楷体" panose="02010600040101010101" pitchFamily="2" charset="-122"/>
              </a:rPr>
              <a:t>月</a:t>
            </a:r>
            <a:r>
              <a:rPr lang="en-US" altLang="zh-CN" dirty="0">
                <a:latin typeface="Times New Roman" panose="02020603050405020304" pitchFamily="18" charset="0"/>
                <a:ea typeface="华文楷体" panose="02010600040101010101" pitchFamily="2" charset="-122"/>
              </a:rPr>
              <a:t>12</a:t>
            </a:r>
            <a:r>
              <a:rPr lang="zh-CN" altLang="en-US" b="0" i="0" dirty="0">
                <a:effectLst/>
                <a:latin typeface="Times New Roman" panose="02020603050405020304" pitchFamily="18" charset="0"/>
                <a:ea typeface="华文楷体" panose="02010600040101010101" pitchFamily="2" charset="-122"/>
              </a:rPr>
              <a:t>日</a:t>
            </a:r>
          </a:p>
          <a:p>
            <a:pPr algn="l"/>
            <a:endParaRPr lang="zh-CN" altLang="en-US" b="0" i="0" dirty="0">
              <a:effectLst/>
              <a:latin typeface="Times New Roman" panose="02020603050405020304" pitchFamily="18" charset="0"/>
              <a:ea typeface="华文楷体" panose="02010600040101010101" pitchFamily="2" charset="-122"/>
            </a:endParaRPr>
          </a:p>
          <a:p>
            <a:pPr algn="l"/>
            <a:r>
              <a:rPr lang="zh-CN" altLang="en-US" b="0" i="0" dirty="0">
                <a:effectLst/>
                <a:latin typeface="Times New Roman" panose="02020603050405020304" pitchFamily="18" charset="0"/>
                <a:ea typeface="华文楷体" panose="02010600040101010101" pitchFamily="2" charset="-122"/>
              </a:rPr>
              <a:t>在今天的世界农业创新大会上，一项令人振奋的消息引起了与会者们的广泛关注：科学家们宣布成功培育出一种耐旱超级水稻品种，这可能是解决全球粮食安全问题的关键突破。</a:t>
            </a:r>
          </a:p>
          <a:p>
            <a:pPr algn="l"/>
            <a:r>
              <a:rPr lang="zh-CN" altLang="en-US" b="0" i="0" dirty="0">
                <a:effectLst/>
                <a:latin typeface="Times New Roman" panose="02020603050405020304" pitchFamily="18" charset="0"/>
                <a:ea typeface="华文楷体" panose="02010600040101010101" pitchFamily="2" charset="-122"/>
              </a:rPr>
              <a:t>这一创举来自于一个由国际科学家组成的团队，他们在过去十年里一直致力于开发旱地水稻的改良品种。这种新型水稻品种经过多年的研究和试验，已经在干旱条件下取得了显著的产量增加。</a:t>
            </a:r>
          </a:p>
          <a:p>
            <a:pPr algn="l"/>
            <a:r>
              <a:rPr lang="zh-CN" altLang="en-US" b="0" i="0" dirty="0">
                <a:effectLst/>
                <a:latin typeface="Times New Roman" panose="02020603050405020304" pitchFamily="18" charset="0"/>
                <a:ea typeface="华文楷体" panose="02010600040101010101" pitchFamily="2" charset="-122"/>
              </a:rPr>
              <a:t>该品种的成功培育得益于基因编辑和高级基因选择技术的应用，这使得科学家们能够精确地改变水稻的遗传组成，以提高其抗旱性。这一技术的突破不仅可以帮助农民在干旱地区提高产量，还有望减轻全球气候变化对粮食产量的不利影响。</a:t>
            </a:r>
          </a:p>
          <a:p>
            <a:pPr algn="l"/>
            <a:r>
              <a:rPr lang="zh-CN" altLang="en-US" b="0" i="0" dirty="0">
                <a:effectLst/>
                <a:latin typeface="Times New Roman" panose="02020603050405020304" pitchFamily="18" charset="0"/>
                <a:ea typeface="华文楷体" panose="02010600040101010101" pitchFamily="2" charset="-122"/>
              </a:rPr>
              <a:t>研究团队的领导科学家之一，</a:t>
            </a:r>
            <a:r>
              <a:rPr lang="en-US" altLang="zh-CN" b="0" i="0" dirty="0">
                <a:effectLst/>
                <a:latin typeface="Times New Roman" panose="02020603050405020304" pitchFamily="18" charset="0"/>
                <a:ea typeface="华文楷体" panose="02010600040101010101" pitchFamily="2" charset="-122"/>
              </a:rPr>
              <a:t>Dr. </a:t>
            </a:r>
            <a:r>
              <a:rPr lang="zh-CN" altLang="en-US" b="0" i="0" dirty="0">
                <a:effectLst/>
                <a:latin typeface="Times New Roman" panose="02020603050405020304" pitchFamily="18" charset="0"/>
                <a:ea typeface="华文楷体" panose="02010600040101010101" pitchFamily="2" charset="-122"/>
              </a:rPr>
              <a:t>安娜</a:t>
            </a:r>
            <a:r>
              <a:rPr lang="en-US" altLang="zh-CN" b="0" i="0" dirty="0">
                <a:effectLst/>
                <a:latin typeface="Times New Roman" panose="02020603050405020304" pitchFamily="18" charset="0"/>
                <a:ea typeface="华文楷体" panose="02010600040101010101" pitchFamily="2" charset="-122"/>
              </a:rPr>
              <a:t>·</a:t>
            </a:r>
            <a:r>
              <a:rPr lang="zh-CN" altLang="en-US" b="0" i="0" dirty="0">
                <a:effectLst/>
                <a:latin typeface="Times New Roman" panose="02020603050405020304" pitchFamily="18" charset="0"/>
                <a:ea typeface="华文楷体" panose="02010600040101010101" pitchFamily="2" charset="-122"/>
              </a:rPr>
              <a:t>罗德里格斯（</a:t>
            </a:r>
            <a:r>
              <a:rPr lang="en-US" altLang="zh-CN" b="0" i="0" dirty="0">
                <a:effectLst/>
                <a:latin typeface="Times New Roman" panose="02020603050405020304" pitchFamily="18" charset="0"/>
                <a:ea typeface="华文楷体" panose="02010600040101010101" pitchFamily="2" charset="-122"/>
              </a:rPr>
              <a:t>Anna Rodriguez</a:t>
            </a:r>
            <a:r>
              <a:rPr lang="zh-CN" altLang="en-US" b="0" i="0" dirty="0">
                <a:effectLst/>
                <a:latin typeface="Times New Roman" panose="02020603050405020304" pitchFamily="18" charset="0"/>
                <a:ea typeface="华文楷体" panose="02010600040101010101" pitchFamily="2" charset="-122"/>
              </a:rPr>
              <a:t>）博士，在发布会上表示：“这是一项历史性的突破，将有助于解决全球面临的食品危机。我们的目标是确保即使在最严重的气候条件下，农民仍然能够获得可持续的粮食产量。”</a:t>
            </a:r>
          </a:p>
          <a:p>
            <a:pPr algn="l"/>
            <a:r>
              <a:rPr lang="zh-CN" altLang="en-US" b="0" i="0" dirty="0">
                <a:effectLst/>
                <a:latin typeface="Times New Roman" panose="02020603050405020304" pitchFamily="18" charset="0"/>
                <a:ea typeface="华文楷体" panose="02010600040101010101" pitchFamily="2" charset="-122"/>
              </a:rPr>
              <a:t>世界各地的农业专家和政府代表都表示对这一消息感到兴奋，并表示他们将密切关注这一品种的进一步研发和实际种植情况。这一发现有望在未来几年内引领全球农业的转型，为数十亿人提供可靠的粮食来源，同时也有助于减轻气候变化对农业的压力。</a:t>
            </a:r>
          </a:p>
          <a:p>
            <a:pPr algn="l"/>
            <a:r>
              <a:rPr lang="zh-CN" altLang="en-US" b="0" i="0" dirty="0">
                <a:effectLst/>
                <a:latin typeface="Times New Roman" panose="02020603050405020304" pitchFamily="18" charset="0"/>
                <a:ea typeface="华文楷体" panose="02010600040101010101" pitchFamily="2" charset="-122"/>
              </a:rPr>
              <a:t>尽管这一突破令人鼓舞，但科学家们也强调，还需要更多的研究和测试来确保这一新水稻品种的安全性和可持续性。同时，他们呼吁国际社会共同努力，以应对全球气候变化和粮食安全的紧迫挑战。</a:t>
            </a:r>
          </a:p>
        </p:txBody>
      </p:sp>
    </p:spTree>
    <p:extLst>
      <p:ext uri="{BB962C8B-B14F-4D97-AF65-F5344CB8AC3E}">
        <p14:creationId xmlns:p14="http://schemas.microsoft.com/office/powerpoint/2010/main" val="391083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6B8CE9B-6256-DA5A-875C-8466042294DE}"/>
              </a:ext>
            </a:extLst>
          </p:cNvPr>
          <p:cNvSpPr txBox="1">
            <a:spLocks/>
          </p:cNvSpPr>
          <p:nvPr/>
        </p:nvSpPr>
        <p:spPr>
          <a:xfrm>
            <a:off x="1338262" y="400050"/>
            <a:ext cx="9515475" cy="996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u="sng" dirty="0">
                <a:latin typeface="Times New Roman" panose="02020603050405020304" pitchFamily="18" charset="0"/>
                <a:cs typeface="Times New Roman" panose="02020603050405020304" pitchFamily="18" charset="0"/>
              </a:rPr>
              <a:t>True or False</a:t>
            </a:r>
            <a:endParaRPr lang="zh-CN" altLang="en-US" sz="3200" u="sng"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771B4B22-91F6-0D4B-EA51-B4B88EFE9F75}"/>
              </a:ext>
            </a:extLst>
          </p:cNvPr>
          <p:cNvSpPr txBox="1"/>
          <p:nvPr/>
        </p:nvSpPr>
        <p:spPr>
          <a:xfrm>
            <a:off x="704849" y="1845241"/>
            <a:ext cx="10782300" cy="3416320"/>
          </a:xfrm>
          <a:prstGeom prst="rect">
            <a:avLst/>
          </a:prstGeom>
          <a:noFill/>
        </p:spPr>
        <p:txBody>
          <a:bodyPr wrap="square">
            <a:spAutoFit/>
          </a:bodyPr>
          <a:lstStyle/>
          <a:p>
            <a:pPr algn="l"/>
            <a:r>
              <a:rPr lang="zh-CN" altLang="en-US" b="1" i="0" dirty="0">
                <a:effectLst/>
                <a:latin typeface="Times New Roman" panose="02020603050405020304" pitchFamily="18" charset="0"/>
                <a:ea typeface="华文楷体" panose="02010600040101010101" pitchFamily="2" charset="-122"/>
              </a:rPr>
              <a:t>标题：</a:t>
            </a:r>
            <a:r>
              <a:rPr lang="zh-CN" altLang="en-US" b="0" i="0" dirty="0">
                <a:effectLst/>
                <a:latin typeface="Times New Roman" panose="02020603050405020304" pitchFamily="18" charset="0"/>
                <a:ea typeface="华文楷体" panose="02010600040101010101" pitchFamily="2" charset="-122"/>
              </a:rPr>
              <a:t>洋流停止流动？研究称全球变暖将触发气候危险“临界点”</a:t>
            </a:r>
            <a:endParaRPr lang="en-US" altLang="zh-CN" b="0" i="0" dirty="0">
              <a:effectLst/>
              <a:latin typeface="Times New Roman" panose="02020603050405020304" pitchFamily="18" charset="0"/>
              <a:ea typeface="华文楷体" panose="02010600040101010101" pitchFamily="2" charset="-122"/>
            </a:endParaRPr>
          </a:p>
          <a:p>
            <a:pPr algn="l"/>
            <a:r>
              <a:rPr lang="zh-CN" altLang="en-US" b="1" i="0" dirty="0">
                <a:effectLst/>
                <a:latin typeface="Times New Roman" panose="02020603050405020304" pitchFamily="18" charset="0"/>
                <a:ea typeface="华文楷体" panose="02010600040101010101" pitchFamily="2" charset="-122"/>
              </a:rPr>
              <a:t>日期：</a:t>
            </a:r>
            <a:r>
              <a:rPr lang="zh-CN" altLang="en-US" b="0" i="0" dirty="0">
                <a:effectLst/>
                <a:latin typeface="Times New Roman" panose="02020603050405020304" pitchFamily="18" charset="0"/>
                <a:ea typeface="华文楷体" panose="02010600040101010101" pitchFamily="2" charset="-122"/>
              </a:rPr>
              <a:t> </a:t>
            </a:r>
            <a:r>
              <a:rPr lang="en-US" altLang="zh-CN" b="0" i="0" dirty="0">
                <a:effectLst/>
                <a:latin typeface="Times New Roman" panose="02020603050405020304" pitchFamily="18" charset="0"/>
                <a:ea typeface="华文楷体" panose="02010600040101010101" pitchFamily="2" charset="-122"/>
              </a:rPr>
              <a:t>2023</a:t>
            </a:r>
            <a:r>
              <a:rPr lang="zh-CN" altLang="en-US" b="0" i="0" dirty="0">
                <a:effectLst/>
                <a:latin typeface="Times New Roman" panose="02020603050405020304" pitchFamily="18" charset="0"/>
                <a:ea typeface="华文楷体" panose="02010600040101010101" pitchFamily="2" charset="-122"/>
              </a:rPr>
              <a:t>年</a:t>
            </a:r>
            <a:r>
              <a:rPr lang="en-US" altLang="zh-CN" b="0" i="0" dirty="0">
                <a:effectLst/>
                <a:latin typeface="Times New Roman" panose="02020603050405020304" pitchFamily="18" charset="0"/>
                <a:ea typeface="华文楷体" panose="02010600040101010101" pitchFamily="2" charset="-122"/>
              </a:rPr>
              <a:t>7</a:t>
            </a:r>
            <a:r>
              <a:rPr lang="zh-CN" altLang="en-US" b="0" i="0" dirty="0">
                <a:effectLst/>
                <a:latin typeface="Times New Roman" panose="02020603050405020304" pitchFamily="18" charset="0"/>
                <a:ea typeface="华文楷体" panose="02010600040101010101" pitchFamily="2" charset="-122"/>
              </a:rPr>
              <a:t>月</a:t>
            </a:r>
            <a:r>
              <a:rPr lang="en-US" altLang="zh-CN" b="0" i="0" dirty="0">
                <a:effectLst/>
                <a:latin typeface="Times New Roman" panose="02020603050405020304" pitchFamily="18" charset="0"/>
                <a:ea typeface="华文楷体" panose="02010600040101010101" pitchFamily="2" charset="-122"/>
              </a:rPr>
              <a:t>27</a:t>
            </a:r>
            <a:r>
              <a:rPr lang="zh-CN" altLang="en-US" b="0" i="0" dirty="0">
                <a:effectLst/>
                <a:latin typeface="Times New Roman" panose="02020603050405020304" pitchFamily="18" charset="0"/>
                <a:ea typeface="华文楷体" panose="02010600040101010101" pitchFamily="2" charset="-122"/>
              </a:rPr>
              <a:t>日</a:t>
            </a:r>
            <a:endParaRPr lang="en-US" altLang="zh-CN" b="0" i="0" dirty="0">
              <a:effectLst/>
              <a:latin typeface="Times New Roman" panose="02020603050405020304" pitchFamily="18" charset="0"/>
              <a:ea typeface="华文楷体" panose="02010600040101010101" pitchFamily="2" charset="-122"/>
            </a:endParaRPr>
          </a:p>
          <a:p>
            <a:pPr algn="l"/>
            <a:endParaRPr lang="zh-CN" altLang="en-US" b="0" i="0" dirty="0">
              <a:effectLst/>
              <a:latin typeface="Times New Roman" panose="02020603050405020304" pitchFamily="18" charset="0"/>
              <a:ea typeface="华文楷体" panose="02010600040101010101" pitchFamily="2" charset="-122"/>
            </a:endParaRPr>
          </a:p>
          <a:p>
            <a:pPr algn="l"/>
            <a:r>
              <a:rPr lang="zh-CN" altLang="en-US" b="0" i="0" dirty="0">
                <a:effectLst/>
                <a:latin typeface="Times New Roman" panose="02020603050405020304" pitchFamily="18" charset="0"/>
                <a:ea typeface="华文楷体" panose="02010600040101010101" pitchFamily="2" charset="-122"/>
              </a:rPr>
              <a:t>上一次影响北大西洋周边气候的强大洋流网络出现大减速时，似乎令欧洲陷入了长达一千多年的严寒。</a:t>
            </a:r>
          </a:p>
          <a:p>
            <a:pPr algn="l"/>
            <a:r>
              <a:rPr lang="zh-CN" altLang="en-US" b="0" i="0" dirty="0">
                <a:effectLst/>
                <a:latin typeface="Times New Roman" panose="02020603050405020304" pitchFamily="18" charset="0"/>
                <a:ea typeface="华文楷体" panose="02010600040101010101" pitchFamily="2" charset="-122"/>
              </a:rPr>
              <a:t>那大约是在</a:t>
            </a:r>
            <a:r>
              <a:rPr lang="en-US" altLang="zh-CN" b="0" i="0" dirty="0">
                <a:effectLst/>
                <a:latin typeface="Times New Roman" panose="02020603050405020304" pitchFamily="18" charset="0"/>
                <a:ea typeface="华文楷体" panose="02010600040101010101" pitchFamily="2" charset="-122"/>
              </a:rPr>
              <a:t>1.28</a:t>
            </a:r>
            <a:r>
              <a:rPr lang="zh-CN" altLang="en-US" b="0" i="0" dirty="0">
                <a:effectLst/>
                <a:latin typeface="Times New Roman" panose="02020603050405020304" pitchFamily="18" charset="0"/>
                <a:ea typeface="华文楷体" panose="02010600040101010101" pitchFamily="2" charset="-122"/>
              </a:rPr>
              <a:t>万年前，当时的人类亲历者了了。但近几十年来，人类活动导致的气候变暖有可能令洋流再次减速，科学家们一直在努力搞清楚，洋流是否以及何时会再次经历大幅减弱，这将对全球大片地区的天气模式产生连锁反应。</a:t>
            </a:r>
          </a:p>
          <a:p>
            <a:pPr algn="l"/>
            <a:r>
              <a:rPr lang="zh-CN" altLang="en-US" b="0" i="0" dirty="0">
                <a:effectLst/>
                <a:latin typeface="Times New Roman" panose="02020603050405020304" pitchFamily="18" charset="0"/>
                <a:ea typeface="华文楷体" panose="02010600040101010101" pitchFamily="2" charset="-122"/>
              </a:rPr>
              <a:t>丹麦的两名研究人员本周给出了一个大胆的回答：到本世纪末，洋流可能会急剧减弱，甚至可能会完全停止流动。</a:t>
            </a:r>
          </a:p>
          <a:p>
            <a:pPr algn="l"/>
            <a:r>
              <a:rPr lang="zh-CN" altLang="en-US" b="0" i="0" dirty="0">
                <a:effectLst/>
                <a:latin typeface="Times New Roman" panose="02020603050405020304" pitchFamily="18" charset="0"/>
                <a:ea typeface="华文楷体" panose="02010600040101010101" pitchFamily="2" charset="-122"/>
              </a:rPr>
              <a:t>其中一名研究者、哥本哈根大学的统计学教授苏珊娜</a:t>
            </a:r>
            <a:r>
              <a:rPr lang="en-US" altLang="zh-CN" b="0" i="0" dirty="0">
                <a:effectLst/>
                <a:latin typeface="Times New Roman" panose="02020603050405020304" pitchFamily="18" charset="0"/>
                <a:ea typeface="华文楷体" panose="02010600040101010101" pitchFamily="2" charset="-122"/>
              </a:rPr>
              <a:t>·</a:t>
            </a:r>
            <a:r>
              <a:rPr lang="zh-CN" altLang="en-US" b="0" i="0" dirty="0">
                <a:effectLst/>
                <a:latin typeface="Times New Roman" panose="02020603050405020304" pitchFamily="18" charset="0"/>
                <a:ea typeface="华文楷体" panose="02010600040101010101" pitchFamily="2" charset="-122"/>
              </a:rPr>
              <a:t>迪特莱夫森在接受采访时表示，他们的分析表明，洋流的崩溃可能很快就会到来，这令研究人员也大吃一惊。气候科学家普遍认为大西洋环流本世纪会慢下来，但对于是否会在</a:t>
            </a:r>
            <a:r>
              <a:rPr lang="en-US" altLang="zh-CN" b="0" i="0" dirty="0">
                <a:effectLst/>
                <a:latin typeface="Times New Roman" panose="02020603050405020304" pitchFamily="18" charset="0"/>
                <a:ea typeface="华文楷体" panose="02010600040101010101" pitchFamily="2" charset="-122"/>
              </a:rPr>
              <a:t>2100</a:t>
            </a:r>
            <a:r>
              <a:rPr lang="zh-CN" altLang="en-US" b="0" i="0" dirty="0">
                <a:effectLst/>
                <a:latin typeface="Times New Roman" panose="02020603050405020304" pitchFamily="18" charset="0"/>
                <a:ea typeface="华文楷体" panose="02010600040101010101" pitchFamily="2" charset="-122"/>
              </a:rPr>
              <a:t>年之前停止流动尚未达成共识。</a:t>
            </a:r>
          </a:p>
        </p:txBody>
      </p:sp>
    </p:spTree>
    <p:extLst>
      <p:ext uri="{BB962C8B-B14F-4D97-AF65-F5344CB8AC3E}">
        <p14:creationId xmlns:p14="http://schemas.microsoft.com/office/powerpoint/2010/main" val="3188179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TotalTime>
  <Words>2015</Words>
  <Application>Microsoft Office PowerPoint</Application>
  <PresentationFormat>宽屏</PresentationFormat>
  <Paragraphs>224</Paragraphs>
  <Slides>42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-apple-system</vt:lpstr>
      <vt:lpstr>等线</vt:lpstr>
      <vt:lpstr>等线 Light</vt:lpstr>
      <vt:lpstr>楷体</vt:lpstr>
      <vt:lpstr>Arial</vt:lpstr>
      <vt:lpstr>Arial Black</vt:lpstr>
      <vt:lpstr>Snap ITC</vt:lpstr>
      <vt:lpstr>Times New Roman</vt:lpstr>
      <vt:lpstr>Office 主题​​</vt:lpstr>
      <vt:lpstr>A Watermark for  Large Language Models</vt:lpstr>
      <vt:lpstr>Authors</vt:lpstr>
      <vt:lpstr>Authors</vt:lpstr>
      <vt:lpstr>Authors</vt:lpstr>
      <vt:lpstr>Authors</vt:lpstr>
      <vt:lpstr>Outline</vt:lpstr>
      <vt:lpstr>STEP 1: Understand WaterMark</vt:lpstr>
      <vt:lpstr>PowerPoint 演示文稿</vt:lpstr>
      <vt:lpstr>PowerPoint 演示文稿</vt:lpstr>
      <vt:lpstr>Question</vt:lpstr>
      <vt:lpstr>Motivation</vt:lpstr>
      <vt:lpstr>Challenge</vt:lpstr>
      <vt:lpstr>PowerPoint 演示文稿</vt:lpstr>
      <vt:lpstr>PowerPoint 演示文稿</vt:lpstr>
      <vt:lpstr>PowerPoint 演示文稿</vt:lpstr>
      <vt:lpstr>PowerPoint 演示文稿</vt:lpstr>
      <vt:lpstr>STEP 2: Create WaterMark</vt:lpstr>
      <vt:lpstr>LLM PROCESS</vt:lpstr>
      <vt:lpstr>LLM PROCESS</vt:lpstr>
      <vt:lpstr>PowerPoint 演示文稿</vt:lpstr>
      <vt:lpstr>Hard Watermark Create PROCESS</vt:lpstr>
      <vt:lpstr>PowerPoint 演示文稿</vt:lpstr>
      <vt:lpstr>Problem</vt:lpstr>
      <vt:lpstr>PowerPoint 演示文稿</vt:lpstr>
      <vt:lpstr>PowerPoint 演示文稿</vt:lpstr>
      <vt:lpstr>PowerPoint 演示文稿</vt:lpstr>
      <vt:lpstr>PowerPoint 演示文稿</vt:lpstr>
      <vt:lpstr>PowerPoint 演示文稿</vt:lpstr>
      <vt:lpstr>STEP 3: Detection of WaterMark</vt:lpstr>
      <vt:lpstr>PowerPoint 演示文稿</vt:lpstr>
      <vt:lpstr>PowerPoint 演示文稿</vt:lpstr>
      <vt:lpstr>PowerPoint 演示文稿</vt:lpstr>
      <vt:lpstr>PowerPoint 演示文稿</vt:lpstr>
      <vt:lpstr>STEP 4: Reasons of Best Paper</vt:lpstr>
      <vt:lpstr>PowerPoint 演示文稿</vt:lpstr>
      <vt:lpstr>PowerPoint 演示文稿</vt:lpstr>
      <vt:lpstr>PowerPoint 演示文稿</vt:lpstr>
      <vt:lpstr>PowerPoint 演示文稿</vt:lpstr>
      <vt:lpstr>PowerPoint 演示文稿</vt:lpstr>
      <vt:lpstr>Extend to Me</vt:lpstr>
      <vt:lpstr>ARLiB</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Watermark for Large Language Models</dc:title>
  <dc:creator>王 宗威</dc:creator>
  <cp:lastModifiedBy>王 宗威</cp:lastModifiedBy>
  <cp:revision>51</cp:revision>
  <dcterms:created xsi:type="dcterms:W3CDTF">2023-09-15T16:43:06Z</dcterms:created>
  <dcterms:modified xsi:type="dcterms:W3CDTF">2023-09-21T16:15:36Z</dcterms:modified>
</cp:coreProperties>
</file>