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맑은 고딕" panose="020B0503020000020004" pitchFamily="50" charset="-127"/>
      <p:regular r:id="rId16"/>
      <p:bold r:id="rId17"/>
    </p:embeddedFont>
    <p:embeddedFont>
      <p:font typeface="에스코어 드림 5 Medium" panose="020B0503030302020204" pitchFamily="34" charset="-127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lwPObRu81RIs/yZFpZDFJpwPk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00" autoAdjust="0"/>
  </p:normalViewPr>
  <p:slideViewPr>
    <p:cSldViewPr snapToGrid="0">
      <p:cViewPr varScale="1">
        <p:scale>
          <a:sx n="107" d="100"/>
          <a:sy n="107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naptime.edaily.co.kr/?p=52534,?%B1%ED%8F%AD???%B1%EB%A7%A4%EB%A7??%94%EC??%B8%EC%84%B1%EB%B2%94%EC%A3%84,?%B8%EC%9C%84??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naptime.edaily.co.kr/?p=52534,?%B1%ED%8F%AD???%B1%EB%A7%A4%EB%A7??%94%EC??%B8%EC%84%B1%EB%B2%94%EC%A3%84,?%B8%EC%9C%84??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naptime.edaily.co.kr/?p=52534,?%B1%ED%8F%AD???%B1%EB%A7%A4%EB%A7??%94%EC??%B8%EC%84%B1%EB%B2%94%EC%A3%84,?%B8%EC%9C%84??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naptime.edaily.co.kr/?p=52534,?%B1%ED%8F%AD???%B1%EB%A7%A4%EB%A7??%94%EC??%B8%EC%84%B1%EB%B2%94%EC%A3%84,?%B8%EC%9C%84??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naptime.edaily.co.kr/?p=52534,?%B1%ED%8F%AD???%B1%EB%A7%A4%EB%A7??%94%EC??%B8%EC%84%B1%EB%B2%94%EC%A3%84,?%B8%EC%9C%84??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naptime.edaily.co.kr/?p=52534,?%B1%ED%8F%AD???%B1%EB%A7%A4%EB%A7??%94%EC??%B8%EC%84%B1%EB%B2%94%EC%A3%84,?%B8%EC%9C%84??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226f6bcb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f226f6bcb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f226f6bc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여기 </a:t>
            </a:r>
            <a:r>
              <a:rPr lang="en-US" altLang="ko-KR" dirty="0"/>
              <a:t>OCR </a:t>
            </a:r>
            <a:r>
              <a:rPr lang="ko-KR" altLang="en-US" dirty="0"/>
              <a:t>추가 해야함</a:t>
            </a:r>
            <a:endParaRPr dirty="0"/>
          </a:p>
        </p:txBody>
      </p:sp>
      <p:sp>
        <p:nvSpPr>
          <p:cNvPr id="255" name="Google Shape;255;gdf226f6bc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f226f6bcb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69" name="Google Shape;269;gdf226f6bc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f8ec939e6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무법지대 된 ‘트위터’... 신체 사진 올리는 일탈계정 난무 - 스냅타임 (edaily.co.kr)</a:t>
            </a:r>
            <a:endParaRPr/>
          </a:p>
        </p:txBody>
      </p:sp>
      <p:sp>
        <p:nvSpPr>
          <p:cNvPr id="281" name="Google Shape;281;gdf8ec939e6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f8ec939e6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무법지대 된 ‘트위터’... 신체 사진 올리는 일탈계정 난무 - 스냅타임 (edaily.co.kr)</a:t>
            </a:r>
            <a:endParaRPr/>
          </a:p>
        </p:txBody>
      </p:sp>
      <p:sp>
        <p:nvSpPr>
          <p:cNvPr id="316" name="Google Shape;316;gdf8ec939e6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f226f6bcb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무법지대 된 ‘트위터’... 신체 사진 올리는 일탈계정 난무 - 스냅타임 (edaily.co.kr)</a:t>
            </a:r>
            <a:endParaRPr/>
          </a:p>
        </p:txBody>
      </p:sp>
      <p:sp>
        <p:nvSpPr>
          <p:cNvPr id="88" name="Google Shape;88;gdf226f6bcb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f8ccd97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df8ccd97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무법지대 된 ‘트위터’... 신체 사진 올리는 일탈계정 난무 - 스냅타임 (edaily.co.kr)</a:t>
            </a: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f7ee0d5b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➤ 문제점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1) 미성년자도 쉽게 접근 가능 및 미성년자 제제 수단 X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- 미성년자 성매매 혹은 이용 가능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2) 성범죄 표적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</a:rPr>
              <a:t>* 미성년자 표적 가능성 (N번방 등) -&gt; 두려움에 지인에게 알리기를 힘들어함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그렇다면 이를 예방할 수 있는 현 상황은?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3)  현재 트위터 정책상 신고가 없을 경우 삭제 X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* 불법적인 요소 규제 X 이를 통해 불법 성매매 광고를 신고하지 않을 경우 삭제 X -&gt; 지속적인 영업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4) 인터넷시민감시단이 존재 하지만 모두 수작업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* 매우 효율성이 떨어짐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따라서 적극적인 대응이 필요 !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이에 여성단체들은 "트위터 필터링 기능등을 통해 자동으로 SNS 성매매 알선 광고 신고 환경 구축 필요"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df7ee0d5b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f8ec93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단계별 진행 현황으로 보이는게 좋을 듯 - 송</a:t>
            </a:r>
            <a:endParaRPr/>
          </a:p>
        </p:txBody>
      </p:sp>
      <p:sp>
        <p:nvSpPr>
          <p:cNvPr id="142" name="Google Shape;142;gdf8ec93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7ee0d5b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gdf7ee0d5b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f8ec939e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무법지대 된 ‘트위터’... 신체 사진 올리는 일탈계정 난무 - 스냅타임 (edaily.co.kr)</a:t>
            </a:r>
            <a:endParaRPr/>
          </a:p>
        </p:txBody>
      </p:sp>
      <p:sp>
        <p:nvSpPr>
          <p:cNvPr id="204" name="Google Shape;204;gdf8ec939e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f8ec939e6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무법지대 된 ‘트위터’... 신체 사진 올리는 일탈계정 난무 - 스냅타임 (edaily.co.kr)</a:t>
            </a:r>
            <a:endParaRPr/>
          </a:p>
        </p:txBody>
      </p:sp>
      <p:sp>
        <p:nvSpPr>
          <p:cNvPr id="241" name="Google Shape;241;gdf8ec939e6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D8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df226f6bcb_1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762" y="-20875"/>
            <a:ext cx="12311524" cy="689973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df226f6bcb_1_73"/>
          <p:cNvSpPr/>
          <p:nvPr/>
        </p:nvSpPr>
        <p:spPr>
          <a:xfrm>
            <a:off x="-59700" y="1475475"/>
            <a:ext cx="12311400" cy="2080800"/>
          </a:xfrm>
          <a:prstGeom prst="rect">
            <a:avLst/>
          </a:prstGeom>
          <a:solidFill>
            <a:srgbClr val="44546A">
              <a:alpha val="317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412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</a:t>
            </a:r>
            <a:r>
              <a:rPr lang="en-US" sz="3200" b="1" dirty="0" err="1">
                <a:solidFill>
                  <a:srgbClr val="CC412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불법</a:t>
            </a:r>
            <a:r>
              <a:rPr lang="en-US" sz="3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32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성매매</a:t>
            </a:r>
            <a:r>
              <a:rPr lang="en-US" sz="3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32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광고</a:t>
            </a:r>
            <a:r>
              <a:rPr lang="en-US" sz="3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32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수집</a:t>
            </a:r>
            <a:r>
              <a:rPr lang="en-US" sz="3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&amp;</a:t>
            </a:r>
            <a:endParaRPr sz="32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                </a:t>
            </a:r>
            <a:r>
              <a:rPr lang="en-US" sz="32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분석</a:t>
            </a:r>
            <a:r>
              <a:rPr lang="en-US" sz="32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32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통계</a:t>
            </a:r>
            <a:r>
              <a:rPr lang="en-US" sz="32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32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솔루션</a:t>
            </a:r>
            <a:endParaRPr sz="32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       1팀 - 송원석, </a:t>
            </a:r>
            <a:r>
              <a:rPr 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윤수민</a:t>
            </a:r>
            <a:r>
              <a:rPr 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강혜원</a:t>
            </a:r>
            <a:r>
              <a:rPr 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고현희</a:t>
            </a:r>
            <a:r>
              <a:rPr 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노승준</a:t>
            </a:r>
            <a:br>
              <a:rPr 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		</a:t>
            </a:r>
            <a:r>
              <a:rPr lang="en-US" sz="18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박윤수</a:t>
            </a:r>
            <a:r>
              <a:rPr lang="en-US" sz="18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박지현</a:t>
            </a:r>
            <a:r>
              <a:rPr lang="en-US" sz="18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이지선</a:t>
            </a:r>
            <a:r>
              <a:rPr lang="en-US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en-US" sz="18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전일신</a:t>
            </a:r>
            <a:endParaRPr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f226f6bcb_1_0"/>
          <p:cNvSpPr/>
          <p:nvPr/>
        </p:nvSpPr>
        <p:spPr>
          <a:xfrm>
            <a:off x="128516" y="1525421"/>
            <a:ext cx="11934900" cy="51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①</a:t>
            </a:r>
            <a:endParaRPr sz="18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258" name="Google Shape;258;gdf226f6bcb_1_0"/>
          <p:cNvSpPr/>
          <p:nvPr/>
        </p:nvSpPr>
        <p:spPr>
          <a:xfrm>
            <a:off x="128516" y="130849"/>
            <a:ext cx="11934900" cy="118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4D8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Ⅲ. ‘Trawler’ 개발 과정</a:t>
            </a:r>
            <a:endParaRPr sz="18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cxnSp>
        <p:nvCxnSpPr>
          <p:cNvPr id="259" name="Google Shape;259;gdf226f6bcb_1_0"/>
          <p:cNvCxnSpPr/>
          <p:nvPr/>
        </p:nvCxnSpPr>
        <p:spPr>
          <a:xfrm>
            <a:off x="11150858" y="61107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0" name="Google Shape;260;gdf226f6bcb_1_0"/>
          <p:cNvSpPr txBox="1"/>
          <p:nvPr/>
        </p:nvSpPr>
        <p:spPr>
          <a:xfrm>
            <a:off x="5051625" y="2153250"/>
            <a:ext cx="6450000" cy="301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①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필터링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우회</a:t>
            </a:r>
            <a:endParaRPr sz="1600" b="1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신고를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우회하기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위한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(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모음+자음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분리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특수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문자를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변환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하여</a:t>
            </a:r>
            <a:b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sz="1600" b="1" dirty="0" err="1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탐지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가능</a:t>
            </a:r>
            <a:b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endParaRPr sz="1600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② 사진 광고 탐지 </a:t>
            </a:r>
            <a:r>
              <a:rPr lang="en-US" altLang="ko-KR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(OCR)</a:t>
            </a:r>
            <a:endParaRPr lang="ko-KR" altLang="en-US" sz="1200" b="1" dirty="0">
              <a:solidFill>
                <a:srgbClr val="FF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성매매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미관련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내용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키워드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없이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사진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만을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이용한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광고</a:t>
            </a:r>
            <a:r>
              <a:rPr lang="en-US" sz="1600" b="1" dirty="0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탐지</a:t>
            </a:r>
            <a:endParaRPr sz="1600" b="1" dirty="0">
              <a:solidFill>
                <a:srgbClr val="0563C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OCR을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통해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사진에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있는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키워드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인식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후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광고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탐지</a:t>
            </a:r>
            <a:endParaRPr sz="1600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➥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단순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키워드로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탐지하기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어려운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성매매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광고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탐지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가능</a:t>
            </a:r>
            <a:endParaRPr sz="1600" b="1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1" name="Google Shape;261;gdf226f6bcb_1_0"/>
          <p:cNvSpPr txBox="1"/>
          <p:nvPr/>
        </p:nvSpPr>
        <p:spPr>
          <a:xfrm>
            <a:off x="330118" y="1814538"/>
            <a:ext cx="367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⧫  </a:t>
            </a:r>
            <a:r>
              <a:rPr lang="en-US" sz="16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필터링 우회 / 사진 광고 탐지</a:t>
            </a:r>
            <a:endParaRPr sz="1800" b="1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pic>
        <p:nvPicPr>
          <p:cNvPr id="262" name="Google Shape;262;gdf226f6bc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25" y="2424587"/>
            <a:ext cx="3125399" cy="3829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3" name="Google Shape;263;gdf226f6bcb_1_0"/>
          <p:cNvSpPr/>
          <p:nvPr/>
        </p:nvSpPr>
        <p:spPr>
          <a:xfrm>
            <a:off x="1056625" y="2424575"/>
            <a:ext cx="1338000" cy="2115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64" name="Google Shape;264;gdf226f6bcb_1_0"/>
          <p:cNvCxnSpPr/>
          <p:nvPr/>
        </p:nvCxnSpPr>
        <p:spPr>
          <a:xfrm>
            <a:off x="1664975" y="5498200"/>
            <a:ext cx="538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gdf226f6bcb_1_0"/>
          <p:cNvCxnSpPr/>
          <p:nvPr/>
        </p:nvCxnSpPr>
        <p:spPr>
          <a:xfrm rot="10800000" flipH="1">
            <a:off x="1664975" y="4479425"/>
            <a:ext cx="1218300" cy="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gdf226f6bcb_1_0"/>
          <p:cNvCxnSpPr/>
          <p:nvPr/>
        </p:nvCxnSpPr>
        <p:spPr>
          <a:xfrm rot="10800000" flipH="1">
            <a:off x="2394625" y="2522525"/>
            <a:ext cx="2352300" cy="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8D1FCE2-6FD8-4274-9492-B09583D92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701" y="2408101"/>
            <a:ext cx="3154295" cy="386279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FC514D4-1FBD-4179-9A36-487F4E081E65}"/>
              </a:ext>
            </a:extLst>
          </p:cNvPr>
          <p:cNvGrpSpPr/>
          <p:nvPr/>
        </p:nvGrpSpPr>
        <p:grpSpPr>
          <a:xfrm>
            <a:off x="1805906" y="2404018"/>
            <a:ext cx="3304227" cy="1361448"/>
            <a:chOff x="1805906" y="2404018"/>
            <a:chExt cx="3304227" cy="1361448"/>
          </a:xfrm>
        </p:grpSpPr>
        <p:sp>
          <p:nvSpPr>
            <p:cNvPr id="14" name="Google Shape;263;gdf226f6bcb_1_0">
              <a:extLst>
                <a:ext uri="{FF2B5EF4-FFF2-40B4-BE49-F238E27FC236}">
                  <a16:creationId xmlns:a16="http://schemas.microsoft.com/office/drawing/2014/main" id="{A6206C89-7BF0-4464-B44F-FE03B776089E}"/>
                </a:ext>
              </a:extLst>
            </p:cNvPr>
            <p:cNvSpPr/>
            <p:nvPr/>
          </p:nvSpPr>
          <p:spPr>
            <a:xfrm>
              <a:off x="1805906" y="2404018"/>
              <a:ext cx="1338000" cy="2115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5" name="Google Shape;266;gdf226f6bcb_1_0">
              <a:extLst>
                <a:ext uri="{FF2B5EF4-FFF2-40B4-BE49-F238E27FC236}">
                  <a16:creationId xmlns:a16="http://schemas.microsoft.com/office/drawing/2014/main" id="{B85D12EF-0403-45C1-AE12-53D1641E1D92}"/>
                </a:ext>
              </a:extLst>
            </p:cNvPr>
            <p:cNvCxnSpPr/>
            <p:nvPr/>
          </p:nvCxnSpPr>
          <p:spPr>
            <a:xfrm rot="10800000" flipH="1">
              <a:off x="2757833" y="3757098"/>
              <a:ext cx="2352300" cy="7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7334380-33F3-428A-8D01-8CD1736AE29D}"/>
                </a:ext>
              </a:extLst>
            </p:cNvPr>
            <p:cNvCxnSpPr/>
            <p:nvPr/>
          </p:nvCxnSpPr>
          <p:spPr>
            <a:xfrm>
              <a:off x="2757833" y="2636075"/>
              <a:ext cx="0" cy="11293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A2BAB6-C010-4BD3-BE81-C04F902F6566}"/>
              </a:ext>
            </a:extLst>
          </p:cNvPr>
          <p:cNvCxnSpPr>
            <a:cxnSpLocks/>
          </p:cNvCxnSpPr>
          <p:nvPr/>
        </p:nvCxnSpPr>
        <p:spPr>
          <a:xfrm flipH="1">
            <a:off x="1360834" y="4003591"/>
            <a:ext cx="3504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63;gdf226f6bcb_1_0">
            <a:extLst>
              <a:ext uri="{FF2B5EF4-FFF2-40B4-BE49-F238E27FC236}">
                <a16:creationId xmlns:a16="http://schemas.microsoft.com/office/drawing/2014/main" id="{BCDF7831-A0EA-4E79-8E1E-ADEE067CD796}"/>
              </a:ext>
            </a:extLst>
          </p:cNvPr>
          <p:cNvSpPr/>
          <p:nvPr/>
        </p:nvSpPr>
        <p:spPr>
          <a:xfrm>
            <a:off x="1360834" y="4917502"/>
            <a:ext cx="2548226" cy="107907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48A01-0376-4A54-B9DB-800020389903}"/>
              </a:ext>
            </a:extLst>
          </p:cNvPr>
          <p:cNvSpPr txBox="1"/>
          <p:nvPr/>
        </p:nvSpPr>
        <p:spPr>
          <a:xfrm>
            <a:off x="1056109" y="3794406"/>
            <a:ext cx="122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727A8-6149-476C-B691-111429ACDFB7}"/>
              </a:ext>
            </a:extLst>
          </p:cNvPr>
          <p:cNvSpPr txBox="1"/>
          <p:nvPr/>
        </p:nvSpPr>
        <p:spPr>
          <a:xfrm>
            <a:off x="1018653" y="4726640"/>
            <a:ext cx="1295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animBg="1"/>
      <p:bldP spid="22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f226f6bcb_1_17"/>
          <p:cNvSpPr/>
          <p:nvPr/>
        </p:nvSpPr>
        <p:spPr>
          <a:xfrm>
            <a:off x="128516" y="1525421"/>
            <a:ext cx="11934900" cy="51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①</a:t>
            </a:r>
            <a:endParaRPr sz="18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272" name="Google Shape;272;gdf226f6bcb_1_17"/>
          <p:cNvSpPr/>
          <p:nvPr/>
        </p:nvSpPr>
        <p:spPr>
          <a:xfrm>
            <a:off x="128516" y="130849"/>
            <a:ext cx="11934900" cy="118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4D8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28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Ⅲ. ‘Trawler’ 개발 과정</a:t>
            </a:r>
            <a:endParaRPr sz="18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cxnSp>
        <p:nvCxnSpPr>
          <p:cNvPr id="273" name="Google Shape;273;gdf226f6bcb_1_17"/>
          <p:cNvCxnSpPr/>
          <p:nvPr/>
        </p:nvCxnSpPr>
        <p:spPr>
          <a:xfrm>
            <a:off x="11150858" y="61107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4" name="Google Shape;274;gdf226f6bcb_1_17"/>
          <p:cNvSpPr txBox="1"/>
          <p:nvPr/>
        </p:nvSpPr>
        <p:spPr>
          <a:xfrm>
            <a:off x="5235850" y="2642100"/>
            <a:ext cx="64500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① 자료 제공을 위한 통계 자료 시각화</a:t>
            </a:r>
            <a:endParaRPr sz="1600" b="1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수집된 불법 성매매 광고들의 유형 통계표 자동 생성</a:t>
            </a:r>
            <a:endParaRPr sz="160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➥ 성매매 광고 관련 연구 및 통계에 사용될 수 있는 유의미한 자료 제공</a:t>
            </a:r>
            <a:endParaRPr sz="1600" b="1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5" name="Google Shape;275;gdf226f6bcb_1_17"/>
          <p:cNvSpPr txBox="1"/>
          <p:nvPr/>
        </p:nvSpPr>
        <p:spPr>
          <a:xfrm>
            <a:off x="330118" y="1814538"/>
            <a:ext cx="3679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⧫  </a:t>
            </a:r>
            <a:r>
              <a:rPr lang="en-US" sz="16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성매매 광고 탐지 결과 시각화</a:t>
            </a:r>
            <a:endParaRPr sz="1600" b="1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76" name="Google Shape;276;gdf226f6bcb_1_17"/>
          <p:cNvCxnSpPr>
            <a:cxnSpLocks/>
          </p:cNvCxnSpPr>
          <p:nvPr/>
        </p:nvCxnSpPr>
        <p:spPr>
          <a:xfrm>
            <a:off x="4696149" y="3023719"/>
            <a:ext cx="48307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7" name="Google Shape;277;gdf226f6bcb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50" y="2514956"/>
            <a:ext cx="4194599" cy="366264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df226f6bcb_1_17"/>
          <p:cNvSpPr/>
          <p:nvPr/>
        </p:nvSpPr>
        <p:spPr>
          <a:xfrm>
            <a:off x="501550" y="2514950"/>
            <a:ext cx="4194600" cy="37779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f8ec939e6_2_110"/>
          <p:cNvSpPr/>
          <p:nvPr/>
        </p:nvSpPr>
        <p:spPr>
          <a:xfrm>
            <a:off x="141791" y="1538051"/>
            <a:ext cx="11934900" cy="51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ㅇ</a:t>
            </a:r>
            <a:endParaRPr sz="18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284" name="Google Shape;284;gdf8ec939e6_2_110"/>
          <p:cNvSpPr/>
          <p:nvPr/>
        </p:nvSpPr>
        <p:spPr>
          <a:xfrm>
            <a:off x="128516" y="130849"/>
            <a:ext cx="11934900" cy="118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4D8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28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Ⅲ.</a:t>
            </a:r>
            <a:r>
              <a:rPr lang="en-US" sz="28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프로젝트 성과</a:t>
            </a:r>
            <a:endParaRPr sz="18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cxnSp>
        <p:nvCxnSpPr>
          <p:cNvPr id="285" name="Google Shape;285;gdf8ec939e6_2_110"/>
          <p:cNvCxnSpPr/>
          <p:nvPr/>
        </p:nvCxnSpPr>
        <p:spPr>
          <a:xfrm>
            <a:off x="11150858" y="61107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6" name="Google Shape;286;gdf8ec939e6_2_110"/>
          <p:cNvSpPr txBox="1"/>
          <p:nvPr/>
        </p:nvSpPr>
        <p:spPr>
          <a:xfrm>
            <a:off x="435200" y="1648125"/>
            <a:ext cx="4265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⧫  서울시 산하 인터넷 시민감시단과의 협업</a:t>
            </a: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87" name="Google Shape;287;gdf8ec939e6_2_110"/>
          <p:cNvSpPr/>
          <p:nvPr/>
        </p:nvSpPr>
        <p:spPr>
          <a:xfrm>
            <a:off x="2298863" y="4096200"/>
            <a:ext cx="174600" cy="200700"/>
          </a:xfrm>
          <a:prstGeom prst="ellipse">
            <a:avLst/>
          </a:prstGeom>
          <a:solidFill>
            <a:srgbClr val="004D86"/>
          </a:solidFill>
          <a:ln w="952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cxnSp>
        <p:nvCxnSpPr>
          <p:cNvPr id="288" name="Google Shape;288;gdf8ec939e6_2_110"/>
          <p:cNvCxnSpPr/>
          <p:nvPr/>
        </p:nvCxnSpPr>
        <p:spPr>
          <a:xfrm>
            <a:off x="2386154" y="4250699"/>
            <a:ext cx="0" cy="307500"/>
          </a:xfrm>
          <a:prstGeom prst="straightConnector1">
            <a:avLst/>
          </a:prstGeom>
          <a:noFill/>
          <a:ln w="19050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9" name="Google Shape;289;gdf8ec939e6_2_110"/>
          <p:cNvGrpSpPr/>
          <p:nvPr/>
        </p:nvGrpSpPr>
        <p:grpSpPr>
          <a:xfrm>
            <a:off x="6470583" y="1797675"/>
            <a:ext cx="2743351" cy="2309000"/>
            <a:chOff x="6466182" y="1993850"/>
            <a:chExt cx="2658801" cy="2309000"/>
          </a:xfrm>
        </p:grpSpPr>
        <p:grpSp>
          <p:nvGrpSpPr>
            <p:cNvPr id="290" name="Google Shape;290;gdf8ec939e6_2_110"/>
            <p:cNvGrpSpPr/>
            <p:nvPr/>
          </p:nvGrpSpPr>
          <p:grpSpPr>
            <a:xfrm>
              <a:off x="6466182" y="1993850"/>
              <a:ext cx="2658801" cy="1920300"/>
              <a:chOff x="6465725" y="1993850"/>
              <a:chExt cx="2523300" cy="1920300"/>
            </a:xfrm>
          </p:grpSpPr>
          <p:sp>
            <p:nvSpPr>
              <p:cNvPr id="291" name="Google Shape;291;gdf8ec939e6_2_110"/>
              <p:cNvSpPr/>
              <p:nvPr/>
            </p:nvSpPr>
            <p:spPr>
              <a:xfrm>
                <a:off x="6465725" y="1993850"/>
                <a:ext cx="2523300" cy="192030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rgbClr val="004D8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sym typeface="Arial"/>
                </a:endParaRPr>
              </a:p>
            </p:txBody>
          </p:sp>
          <p:sp>
            <p:nvSpPr>
              <p:cNvPr id="292" name="Google Shape;292;gdf8ec939e6_2_110"/>
              <p:cNvSpPr txBox="1"/>
              <p:nvPr/>
            </p:nvSpPr>
            <p:spPr>
              <a:xfrm>
                <a:off x="6465725" y="2168275"/>
                <a:ext cx="24027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500" b="1">
                    <a:solidFill>
                      <a:srgbClr val="004D86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Malgun Gothic"/>
                    <a:sym typeface="Malgun Gothic"/>
                  </a:rPr>
                  <a:t>2. 인터뷰 요구사항 반영</a:t>
                </a:r>
                <a:endParaRPr sz="1500" b="1" i="0" u="none" strike="noStrike" cap="none">
                  <a:solidFill>
                    <a:srgbClr val="004D86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Malgun Gothic"/>
                  <a:sym typeface="Malgun Gothic"/>
                </a:endParaRPr>
              </a:p>
            </p:txBody>
          </p:sp>
          <p:sp>
            <p:nvSpPr>
              <p:cNvPr id="293" name="Google Shape;293;gdf8ec939e6_2_110"/>
              <p:cNvSpPr txBox="1"/>
              <p:nvPr/>
            </p:nvSpPr>
            <p:spPr>
              <a:xfrm>
                <a:off x="6579116" y="2605275"/>
                <a:ext cx="2296500" cy="11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lang="en-US" sz="1300">
                    <a:solidFill>
                      <a:schemeClr val="dk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➤ </a:t>
                </a:r>
                <a:r>
                  <a:rPr lang="en-US" sz="1300">
                    <a:solidFill>
                      <a:schemeClr val="dk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Malgun Gothic"/>
                    <a:sym typeface="Malgun Gothic"/>
                  </a:rPr>
                  <a:t>불법 성매매 광고 수집</a:t>
                </a:r>
                <a:r>
                  <a:rPr lang="en-US" sz="1300" b="1">
                    <a:solidFill>
                      <a:srgbClr val="FF0000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Malgun Gothic"/>
                    <a:sym typeface="Malgun Gothic"/>
                  </a:rPr>
                  <a:t> </a:t>
                </a:r>
                <a:br>
                  <a:rPr lang="en-US" sz="1300" b="1">
                    <a:solidFill>
                      <a:srgbClr val="FF0000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Malgun Gothic"/>
                    <a:sym typeface="Malgun Gothic"/>
                  </a:rPr>
                </a:br>
                <a:r>
                  <a:rPr lang="en-US" sz="1300" b="1">
                    <a:solidFill>
                      <a:srgbClr val="FF0000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Malgun Gothic"/>
                    <a:sym typeface="Malgun Gothic"/>
                  </a:rPr>
                  <a:t>    자동화 </a:t>
                </a:r>
                <a:r>
                  <a:rPr lang="en-US" sz="130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Malgun Gothic"/>
                    <a:sym typeface="Malgun Gothic"/>
                  </a:rPr>
                  <a:t>솔루션 개발</a:t>
                </a:r>
                <a:endParaRPr sz="1300"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endParaRPr sz="1300">
                  <a:solidFill>
                    <a:schemeClr val="dk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lang="en-US" sz="1300">
                    <a:solidFill>
                      <a:schemeClr val="dk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➤ </a:t>
                </a:r>
                <a:r>
                  <a:rPr lang="en-US" sz="1300">
                    <a:solidFill>
                      <a:schemeClr val="dk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Malgun Gothic"/>
                    <a:sym typeface="Malgun Gothic"/>
                  </a:rPr>
                  <a:t>이미지 탐지를 위한 </a:t>
                </a:r>
                <a:br>
                  <a:rPr lang="en-US" sz="1300">
                    <a:solidFill>
                      <a:schemeClr val="dk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Malgun Gothic"/>
                    <a:sym typeface="Malgun Gothic"/>
                  </a:rPr>
                </a:br>
                <a:r>
                  <a:rPr lang="en-US" sz="1300">
                    <a:solidFill>
                      <a:schemeClr val="dk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Malgun Gothic"/>
                    <a:sym typeface="Malgun Gothic"/>
                  </a:rPr>
                  <a:t>    </a:t>
                </a:r>
                <a:r>
                  <a:rPr lang="en-US" sz="1300" b="1">
                    <a:solidFill>
                      <a:srgbClr val="FF0000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Malgun Gothic"/>
                    <a:sym typeface="Malgun Gothic"/>
                  </a:rPr>
                  <a:t>OCR </a:t>
                </a:r>
                <a:r>
                  <a:rPr lang="en-US" sz="1300">
                    <a:solidFill>
                      <a:schemeClr val="dk1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Malgun Gothic"/>
                    <a:sym typeface="Malgun Gothic"/>
                  </a:rPr>
                  <a:t>기능 도입</a:t>
                </a:r>
                <a:endParaRPr sz="1300">
                  <a:solidFill>
                    <a:schemeClr val="dk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94" name="Google Shape;294;gdf8ec939e6_2_110"/>
            <p:cNvSpPr/>
            <p:nvPr/>
          </p:nvSpPr>
          <p:spPr>
            <a:xfrm>
              <a:off x="7644725" y="4102150"/>
              <a:ext cx="174600" cy="200700"/>
            </a:xfrm>
            <a:prstGeom prst="ellipse">
              <a:avLst/>
            </a:prstGeom>
            <a:solidFill>
              <a:srgbClr val="004D86"/>
            </a:solidFill>
            <a:ln w="9525" cap="flat" cmpd="sng">
              <a:solidFill>
                <a:srgbClr val="004D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endParaRPr>
            </a:p>
          </p:txBody>
        </p:sp>
        <p:cxnSp>
          <p:nvCxnSpPr>
            <p:cNvPr id="295" name="Google Shape;295;gdf8ec939e6_2_110"/>
            <p:cNvCxnSpPr/>
            <p:nvPr/>
          </p:nvCxnSpPr>
          <p:spPr>
            <a:xfrm>
              <a:off x="7732029" y="3915299"/>
              <a:ext cx="0" cy="307500"/>
            </a:xfrm>
            <a:prstGeom prst="straightConnector1">
              <a:avLst/>
            </a:prstGeom>
            <a:noFill/>
            <a:ln w="19050" cap="flat" cmpd="sng">
              <a:solidFill>
                <a:srgbClr val="004D8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96" name="Google Shape;296;gdf8ec939e6_2_110"/>
          <p:cNvCxnSpPr/>
          <p:nvPr/>
        </p:nvCxnSpPr>
        <p:spPr>
          <a:xfrm rot="10800000" flipH="1">
            <a:off x="3778609" y="3981105"/>
            <a:ext cx="8271600" cy="30300"/>
          </a:xfrm>
          <a:prstGeom prst="straightConnector1">
            <a:avLst/>
          </a:prstGeom>
          <a:noFill/>
          <a:ln w="38100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7" name="Google Shape;297;gdf8ec939e6_2_110"/>
          <p:cNvSpPr/>
          <p:nvPr/>
        </p:nvSpPr>
        <p:spPr>
          <a:xfrm>
            <a:off x="4383538" y="3930695"/>
            <a:ext cx="133800" cy="152700"/>
          </a:xfrm>
          <a:prstGeom prst="chevron">
            <a:avLst>
              <a:gd name="adj" fmla="val 50000"/>
            </a:avLst>
          </a:prstGeom>
          <a:solidFill>
            <a:srgbClr val="004D86"/>
          </a:solidFill>
          <a:ln w="952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298" name="Google Shape;298;gdf8ec939e6_2_110"/>
          <p:cNvSpPr/>
          <p:nvPr/>
        </p:nvSpPr>
        <p:spPr>
          <a:xfrm>
            <a:off x="4509700" y="3930695"/>
            <a:ext cx="133800" cy="152700"/>
          </a:xfrm>
          <a:prstGeom prst="chevron">
            <a:avLst>
              <a:gd name="adj" fmla="val 50000"/>
            </a:avLst>
          </a:prstGeom>
          <a:solidFill>
            <a:srgbClr val="004D86"/>
          </a:solidFill>
          <a:ln w="952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299" name="Google Shape;299;gdf8ec939e6_2_110"/>
          <p:cNvSpPr/>
          <p:nvPr/>
        </p:nvSpPr>
        <p:spPr>
          <a:xfrm>
            <a:off x="9011888" y="3919900"/>
            <a:ext cx="133800" cy="152700"/>
          </a:xfrm>
          <a:prstGeom prst="chevron">
            <a:avLst>
              <a:gd name="adj" fmla="val 50000"/>
            </a:avLst>
          </a:prstGeom>
          <a:solidFill>
            <a:srgbClr val="004D86"/>
          </a:solidFill>
          <a:ln w="952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300" name="Google Shape;300;gdf8ec939e6_2_110"/>
          <p:cNvSpPr/>
          <p:nvPr/>
        </p:nvSpPr>
        <p:spPr>
          <a:xfrm>
            <a:off x="8876813" y="3919900"/>
            <a:ext cx="133800" cy="152700"/>
          </a:xfrm>
          <a:prstGeom prst="chevron">
            <a:avLst>
              <a:gd name="adj" fmla="val 50000"/>
            </a:avLst>
          </a:prstGeom>
          <a:solidFill>
            <a:srgbClr val="004D86"/>
          </a:solidFill>
          <a:ln w="952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grpSp>
        <p:nvGrpSpPr>
          <p:cNvPr id="301" name="Google Shape;301;gdf8ec939e6_2_110"/>
          <p:cNvGrpSpPr/>
          <p:nvPr/>
        </p:nvGrpSpPr>
        <p:grpSpPr>
          <a:xfrm>
            <a:off x="9221841" y="3896857"/>
            <a:ext cx="2743154" cy="2353214"/>
            <a:chOff x="9303198" y="3895900"/>
            <a:chExt cx="2549400" cy="2331300"/>
          </a:xfrm>
        </p:grpSpPr>
        <p:sp>
          <p:nvSpPr>
            <p:cNvPr id="302" name="Google Shape;302;gdf8ec939e6_2_110"/>
            <p:cNvSpPr/>
            <p:nvPr/>
          </p:nvSpPr>
          <p:spPr>
            <a:xfrm>
              <a:off x="9303198" y="4311700"/>
              <a:ext cx="2549400" cy="1915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04D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03" name="Google Shape;303;gdf8ec939e6_2_110"/>
            <p:cNvSpPr/>
            <p:nvPr/>
          </p:nvSpPr>
          <p:spPr>
            <a:xfrm>
              <a:off x="10490600" y="3895900"/>
              <a:ext cx="174600" cy="200700"/>
            </a:xfrm>
            <a:prstGeom prst="ellipse">
              <a:avLst/>
            </a:prstGeom>
            <a:solidFill>
              <a:srgbClr val="004D86"/>
            </a:solidFill>
            <a:ln w="9525" cap="flat" cmpd="sng">
              <a:solidFill>
                <a:srgbClr val="004D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endParaRPr>
            </a:p>
          </p:txBody>
        </p:sp>
        <p:cxnSp>
          <p:nvCxnSpPr>
            <p:cNvPr id="304" name="Google Shape;304;gdf8ec939e6_2_110"/>
            <p:cNvCxnSpPr/>
            <p:nvPr/>
          </p:nvCxnSpPr>
          <p:spPr>
            <a:xfrm>
              <a:off x="10577901" y="4074300"/>
              <a:ext cx="0" cy="240600"/>
            </a:xfrm>
            <a:prstGeom prst="straightConnector1">
              <a:avLst/>
            </a:prstGeom>
            <a:noFill/>
            <a:ln w="19050" cap="flat" cmpd="sng">
              <a:solidFill>
                <a:srgbClr val="004D8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05" name="Google Shape;305;gdf8ec939e6_2_110"/>
          <p:cNvSpPr/>
          <p:nvPr/>
        </p:nvSpPr>
        <p:spPr>
          <a:xfrm>
            <a:off x="4487044" y="4329600"/>
            <a:ext cx="2743149" cy="192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306" name="Google Shape;306;gdf8ec939e6_2_110"/>
          <p:cNvSpPr txBox="1"/>
          <p:nvPr/>
        </p:nvSpPr>
        <p:spPr>
          <a:xfrm>
            <a:off x="4583900" y="4992700"/>
            <a:ext cx="28059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➤ 불법 성매매 광고 탐지 </a:t>
            </a:r>
            <a:br>
              <a:rPr lang="en-US" sz="13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sz="13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</a:t>
            </a:r>
            <a:r>
              <a:rPr lang="en-US" sz="1300" b="1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수작업 어려움</a:t>
            </a:r>
            <a:endParaRPr sz="1300" b="1">
              <a:solidFill>
                <a:srgbClr val="FF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30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➤ </a:t>
            </a:r>
            <a:r>
              <a:rPr lang="en-US" sz="1300" b="1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이미지</a:t>
            </a:r>
            <a:r>
              <a:rPr lang="en-US" sz="13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 존재하는 성매매 광고</a:t>
            </a:r>
            <a:br>
              <a:rPr lang="en-US" sz="13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sz="13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</a:t>
            </a:r>
            <a:r>
              <a:rPr lang="en-US" sz="1300" b="1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탐지</a:t>
            </a:r>
            <a:r>
              <a:rPr lang="en-US" sz="13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필요성</a:t>
            </a:r>
            <a:endParaRPr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07" name="Google Shape;307;gdf8ec939e6_2_110"/>
          <p:cNvSpPr txBox="1"/>
          <p:nvPr/>
        </p:nvSpPr>
        <p:spPr>
          <a:xfrm>
            <a:off x="4370138" y="4558200"/>
            <a:ext cx="2987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>
                <a:solidFill>
                  <a:srgbClr val="004D8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1. 요구사항 확인 인터뷰 진행</a:t>
            </a:r>
            <a:endParaRPr sz="1500" b="1" i="0" u="none" strike="noStrike" cap="none">
              <a:solidFill>
                <a:srgbClr val="004D8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308" name="Google Shape;308;gdf8ec939e6_2_110"/>
          <p:cNvSpPr/>
          <p:nvPr/>
        </p:nvSpPr>
        <p:spPr>
          <a:xfrm>
            <a:off x="5764435" y="3909350"/>
            <a:ext cx="198695" cy="200700"/>
          </a:xfrm>
          <a:prstGeom prst="ellipse">
            <a:avLst/>
          </a:prstGeom>
          <a:solidFill>
            <a:srgbClr val="004D86"/>
          </a:solidFill>
          <a:ln w="952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cxnSp>
        <p:nvCxnSpPr>
          <p:cNvPr id="309" name="Google Shape;309;gdf8ec939e6_2_110"/>
          <p:cNvCxnSpPr>
            <a:endCxn id="305" idx="0"/>
          </p:cNvCxnSpPr>
          <p:nvPr/>
        </p:nvCxnSpPr>
        <p:spPr>
          <a:xfrm flipH="1">
            <a:off x="5858619" y="4053300"/>
            <a:ext cx="600" cy="276300"/>
          </a:xfrm>
          <a:prstGeom prst="straightConnector1">
            <a:avLst/>
          </a:prstGeom>
          <a:noFill/>
          <a:ln w="19050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0" name="Google Shape;310;gdf8ec939e6_2_110"/>
          <p:cNvSpPr txBox="1"/>
          <p:nvPr/>
        </p:nvSpPr>
        <p:spPr>
          <a:xfrm>
            <a:off x="9145700" y="4479200"/>
            <a:ext cx="2805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>
                <a:solidFill>
                  <a:srgbClr val="004D8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3. 불법 성매매 솔루션 도입</a:t>
            </a:r>
            <a:endParaRPr sz="1500" b="1">
              <a:solidFill>
                <a:srgbClr val="004D8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b="1">
              <a:solidFill>
                <a:srgbClr val="004D8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>
                <a:solidFill>
                  <a:srgbClr val="004D8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endParaRPr sz="1500" b="1" i="0" u="none" strike="noStrike" cap="none">
              <a:solidFill>
                <a:srgbClr val="004D8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311" name="Google Shape;311;gdf8ec939e6_2_110"/>
          <p:cNvSpPr/>
          <p:nvPr/>
        </p:nvSpPr>
        <p:spPr>
          <a:xfrm>
            <a:off x="456849" y="2312150"/>
            <a:ext cx="3248400" cy="3153900"/>
          </a:xfrm>
          <a:prstGeom prst="ellipse">
            <a:avLst/>
          </a:prstGeom>
          <a:solidFill>
            <a:srgbClr val="004D86">
              <a:alpha val="63470"/>
            </a:srgbClr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12" name="Google Shape;312;gdf8ec939e6_2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03" y="2409097"/>
            <a:ext cx="3204474" cy="32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df8ec939e6_2_110"/>
          <p:cNvSpPr txBox="1"/>
          <p:nvPr/>
        </p:nvSpPr>
        <p:spPr>
          <a:xfrm>
            <a:off x="9344963" y="4928375"/>
            <a:ext cx="2496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➤ </a:t>
            </a:r>
            <a:r>
              <a:rPr lang="en-US" sz="13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인터넷 시민감시단이</a:t>
            </a:r>
            <a:br>
              <a:rPr lang="en-US" sz="13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</a:br>
            <a:r>
              <a:rPr lang="en-US" sz="13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‘Trawler’</a:t>
            </a:r>
            <a:r>
              <a:rPr lang="en-US" sz="13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300" b="1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솔루션 도입</a:t>
            </a:r>
            <a:r>
              <a:rPr lang="en-US" sz="13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검토 중</a:t>
            </a:r>
            <a:endParaRPr sz="130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f8ec939e6_2_121"/>
          <p:cNvSpPr/>
          <p:nvPr/>
        </p:nvSpPr>
        <p:spPr>
          <a:xfrm>
            <a:off x="128516" y="1525421"/>
            <a:ext cx="11934900" cy="51891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D9D2E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319" name="Google Shape;319;gdf8ec939e6_2_121"/>
          <p:cNvSpPr/>
          <p:nvPr/>
        </p:nvSpPr>
        <p:spPr>
          <a:xfrm>
            <a:off x="128516" y="130849"/>
            <a:ext cx="11934900" cy="118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4D8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34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Ⅳ. </a:t>
            </a:r>
            <a:r>
              <a:rPr lang="en-US" sz="28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향후</a:t>
            </a:r>
            <a:r>
              <a:rPr lang="en-US" sz="28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계획 </a:t>
            </a:r>
            <a:r>
              <a:rPr lang="en-US" sz="28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및 기대효과</a:t>
            </a:r>
            <a:endParaRPr sz="18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cxnSp>
        <p:nvCxnSpPr>
          <p:cNvPr id="320" name="Google Shape;320;gdf8ec939e6_2_121"/>
          <p:cNvCxnSpPr/>
          <p:nvPr/>
        </p:nvCxnSpPr>
        <p:spPr>
          <a:xfrm>
            <a:off x="11150858" y="61107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1" name="Google Shape;321;gdf8ec939e6_2_121"/>
          <p:cNvSpPr/>
          <p:nvPr/>
        </p:nvSpPr>
        <p:spPr>
          <a:xfrm>
            <a:off x="2231528" y="1940400"/>
            <a:ext cx="2848800" cy="2903100"/>
          </a:xfrm>
          <a:prstGeom prst="ellipse">
            <a:avLst/>
          </a:prstGeom>
          <a:solidFill>
            <a:srgbClr val="C9DAF8">
              <a:alpha val="67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2" name="Google Shape;322;gdf8ec939e6_2_121"/>
          <p:cNvSpPr txBox="1"/>
          <p:nvPr/>
        </p:nvSpPr>
        <p:spPr>
          <a:xfrm>
            <a:off x="2079403" y="5791200"/>
            <a:ext cx="804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➤ </a:t>
            </a:r>
            <a:r>
              <a:rPr lang="en-US" sz="16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효율적인 </a:t>
            </a:r>
            <a:r>
              <a:rPr lang="en-US" sz="1600" b="1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불법 광고 모니터링</a:t>
            </a:r>
            <a:r>
              <a:rPr lang="en-US" sz="16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실현, </a:t>
            </a:r>
            <a:r>
              <a:rPr lang="en-US" sz="1600" b="1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안전</a:t>
            </a:r>
            <a:r>
              <a:rPr lang="en-US" sz="16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하고 </a:t>
            </a:r>
            <a:r>
              <a:rPr lang="en-US" sz="1600" b="1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깨끗</a:t>
            </a:r>
            <a:r>
              <a:rPr lang="en-US" sz="16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 </a:t>
            </a:r>
            <a:r>
              <a:rPr lang="en-US" sz="1600" b="1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인터넷 환경 조성</a:t>
            </a:r>
            <a:endParaRPr sz="1800" b="1" i="0" u="none" strike="noStrike" cap="none">
              <a:solidFill>
                <a:srgbClr val="FF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3" name="Google Shape;323;gdf8ec939e6_2_121"/>
          <p:cNvSpPr/>
          <p:nvPr/>
        </p:nvSpPr>
        <p:spPr>
          <a:xfrm>
            <a:off x="4665278" y="1929738"/>
            <a:ext cx="2848800" cy="2903100"/>
          </a:xfrm>
          <a:prstGeom prst="ellipse">
            <a:avLst/>
          </a:prstGeom>
          <a:solidFill>
            <a:srgbClr val="CFE2F3">
              <a:alpha val="73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4" name="Google Shape;324;gdf8ec939e6_2_121"/>
          <p:cNvSpPr/>
          <p:nvPr/>
        </p:nvSpPr>
        <p:spPr>
          <a:xfrm>
            <a:off x="7085253" y="1929738"/>
            <a:ext cx="2848800" cy="2903100"/>
          </a:xfrm>
          <a:prstGeom prst="ellipse">
            <a:avLst/>
          </a:prstGeom>
          <a:solidFill>
            <a:srgbClr val="D9D2E9">
              <a:alpha val="74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5" name="Google Shape;325;gdf8ec939e6_2_121"/>
          <p:cNvSpPr/>
          <p:nvPr/>
        </p:nvSpPr>
        <p:spPr>
          <a:xfrm>
            <a:off x="4665278" y="3180750"/>
            <a:ext cx="407700" cy="41460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6" name="Google Shape;326;gdf8ec939e6_2_121"/>
          <p:cNvSpPr/>
          <p:nvPr/>
        </p:nvSpPr>
        <p:spPr>
          <a:xfrm>
            <a:off x="7106378" y="3180750"/>
            <a:ext cx="407700" cy="41460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7" name="Google Shape;327;gdf8ec939e6_2_121"/>
          <p:cNvSpPr/>
          <p:nvPr/>
        </p:nvSpPr>
        <p:spPr>
          <a:xfrm>
            <a:off x="5025928" y="2382300"/>
            <a:ext cx="2229000" cy="1998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탐지 분야 확장</a:t>
            </a:r>
            <a:endParaRPr sz="1600" b="1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⠂</a:t>
            </a:r>
            <a:r>
              <a:rPr 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불법적 광고 탐지</a:t>
            </a:r>
            <a:br>
              <a:rPr 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br>
              <a:rPr 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⠂불법토토, 불법거래</a:t>
            </a:r>
            <a:br>
              <a:rPr lang="en-US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탐지로 분야 확장 가능</a:t>
            </a:r>
            <a:endParaRPr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8" name="Google Shape;328;gdf8ec939e6_2_121"/>
          <p:cNvSpPr/>
          <p:nvPr/>
        </p:nvSpPr>
        <p:spPr>
          <a:xfrm>
            <a:off x="7381478" y="2265675"/>
            <a:ext cx="2359500" cy="1998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탐지 기술 발전</a:t>
            </a:r>
            <a:endParaRPr sz="1600" b="1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⠂</a:t>
            </a:r>
            <a:r>
              <a:rPr 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AI 딥러닝 기술 활용</a:t>
            </a:r>
            <a:br>
              <a:rPr 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⠂키워드로 발견하기        힘든 광고 탐지</a:t>
            </a: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29" name="Google Shape;329;gdf8ec939e6_2_121"/>
          <p:cNvSpPr/>
          <p:nvPr/>
        </p:nvSpPr>
        <p:spPr>
          <a:xfrm>
            <a:off x="2340953" y="2265675"/>
            <a:ext cx="2524200" cy="1998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탐지 플랫폼 확장</a:t>
            </a:r>
            <a:endParaRPr sz="1600" b="1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⠂다양한 SNS 플랫폼 검사</a:t>
            </a:r>
            <a:br>
              <a:rPr 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⠂페이스북,인스타그램 등</a:t>
            </a:r>
            <a:br>
              <a:rPr lang="en-US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플랫폼 확장 가능</a:t>
            </a: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30" name="Google Shape;330;gdf8ec939e6_2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503" y="4832850"/>
            <a:ext cx="2594650" cy="4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df8ec939e6_2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6928" y="4832850"/>
            <a:ext cx="2594650" cy="4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df8ec939e6_2_121"/>
          <p:cNvSpPr/>
          <p:nvPr/>
        </p:nvSpPr>
        <p:spPr>
          <a:xfrm>
            <a:off x="5974328" y="4832850"/>
            <a:ext cx="216900" cy="773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D2E9"/>
          </a:solidFill>
          <a:ln w="9525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226f6bcb_1_58"/>
          <p:cNvSpPr/>
          <p:nvPr/>
        </p:nvSpPr>
        <p:spPr>
          <a:xfrm>
            <a:off x="128516" y="1525421"/>
            <a:ext cx="11934900" cy="51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gdf226f6bcb_1_58"/>
          <p:cNvSpPr/>
          <p:nvPr/>
        </p:nvSpPr>
        <p:spPr>
          <a:xfrm>
            <a:off x="128516" y="130849"/>
            <a:ext cx="11934900" cy="118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4D8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목  차</a:t>
            </a:r>
            <a:endParaRPr sz="36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cxnSp>
        <p:nvCxnSpPr>
          <p:cNvPr id="92" name="Google Shape;92;gdf226f6bcb_1_58"/>
          <p:cNvCxnSpPr/>
          <p:nvPr/>
        </p:nvCxnSpPr>
        <p:spPr>
          <a:xfrm>
            <a:off x="11150898" y="61106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gdf226f6bcb_1_58"/>
          <p:cNvSpPr txBox="1"/>
          <p:nvPr/>
        </p:nvSpPr>
        <p:spPr>
          <a:xfrm>
            <a:off x="901100" y="2054100"/>
            <a:ext cx="6199800" cy="3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Ⅰ. </a:t>
            </a:r>
            <a:r>
              <a:rPr lang="en-US" sz="30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현황</a:t>
            </a:r>
            <a:r>
              <a:rPr lang="en-US" sz="3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30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분석</a:t>
            </a:r>
            <a:endParaRPr sz="30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AutoNum type="arabicPeriod"/>
            </a:pPr>
            <a:r>
              <a:rPr 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SNS </a:t>
            </a:r>
            <a:r>
              <a:rPr 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불법</a:t>
            </a:r>
            <a:r>
              <a:rPr 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광고</a:t>
            </a:r>
            <a:r>
              <a:rPr 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실태</a:t>
            </a:r>
            <a:endParaRPr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AutoNum type="arabicPeriod"/>
            </a:pPr>
            <a:r>
              <a:rPr 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SNS </a:t>
            </a:r>
            <a:r>
              <a:rPr 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성매매</a:t>
            </a:r>
            <a:r>
              <a:rPr 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광고</a:t>
            </a:r>
            <a:r>
              <a:rPr 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문제점</a:t>
            </a:r>
            <a:endParaRPr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Ⅱ. </a:t>
            </a:r>
            <a:r>
              <a:rPr lang="en-US" sz="30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프로젝트</a:t>
            </a:r>
            <a:r>
              <a:rPr lang="en-US" sz="30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30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목적</a:t>
            </a:r>
            <a:endParaRPr sz="30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AutoNum type="arabicPeriod"/>
            </a:pPr>
            <a:r>
              <a:rPr 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프로젝트</a:t>
            </a:r>
            <a:r>
              <a:rPr 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성과</a:t>
            </a:r>
            <a:r>
              <a:rPr 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요약</a:t>
            </a:r>
            <a:endParaRPr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‘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Trawler’개발</a:t>
            </a:r>
            <a:endParaRPr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94" name="Google Shape;94;gdf226f6bcb_1_58"/>
          <p:cNvSpPr txBox="1"/>
          <p:nvPr/>
        </p:nvSpPr>
        <p:spPr>
          <a:xfrm>
            <a:off x="6594700" y="2027000"/>
            <a:ext cx="5764800" cy="3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Ⅲ. ‘Trawler’ </a:t>
            </a:r>
            <a:r>
              <a:rPr lang="en-US" sz="30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개발</a:t>
            </a:r>
            <a:r>
              <a:rPr lang="en-US" sz="30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과정</a:t>
            </a:r>
            <a:endParaRPr sz="3000" b="1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성매매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광고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수집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및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변화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대응</a:t>
            </a:r>
            <a:endParaRPr sz="1600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필터링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우회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및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사진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광고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탐지</a:t>
            </a:r>
            <a:endParaRPr sz="1600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성매매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광고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탐지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결과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시각화</a:t>
            </a:r>
            <a:endParaRPr sz="1600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서울시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산하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인터넷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시민감시단과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협업</a:t>
            </a:r>
            <a:endParaRPr sz="1600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Ⅳ. </a:t>
            </a:r>
            <a:r>
              <a:rPr lang="en-US" sz="30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향후</a:t>
            </a:r>
            <a:r>
              <a:rPr lang="en-US" sz="30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계획</a:t>
            </a:r>
            <a:r>
              <a:rPr lang="en-US" sz="30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및 </a:t>
            </a:r>
            <a:r>
              <a:rPr lang="en-US" sz="30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기대</a:t>
            </a:r>
            <a:r>
              <a:rPr lang="en-US" sz="30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효과</a:t>
            </a:r>
            <a:endParaRPr sz="3000" b="1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400" b="1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cxnSp>
        <p:nvCxnSpPr>
          <p:cNvPr id="95" name="Google Shape;95;gdf226f6bcb_1_58"/>
          <p:cNvCxnSpPr/>
          <p:nvPr/>
        </p:nvCxnSpPr>
        <p:spPr>
          <a:xfrm>
            <a:off x="6091500" y="2250000"/>
            <a:ext cx="9000" cy="3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gdf8ccd977f_0_0"/>
          <p:cNvCxnSpPr/>
          <p:nvPr/>
        </p:nvCxnSpPr>
        <p:spPr>
          <a:xfrm>
            <a:off x="11150898" y="61106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1" name="Google Shape;101;gdf8ccd977f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435" y="283253"/>
            <a:ext cx="4294500" cy="323740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02" name="Google Shape;102;gdf8ccd977f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6177" y="659725"/>
            <a:ext cx="4421999" cy="276927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03" name="Google Shape;103;gdf8ccd977f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42014" y="1901953"/>
            <a:ext cx="4214975" cy="41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df8ccd977f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13888" y="932688"/>
            <a:ext cx="6364224" cy="526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/>
          <p:nvPr/>
        </p:nvSpPr>
        <p:spPr>
          <a:xfrm>
            <a:off x="128516" y="1525421"/>
            <a:ext cx="11934900" cy="51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28516" y="130849"/>
            <a:ext cx="11934900" cy="118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4D8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Ⅰ.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현황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분석</a:t>
            </a:r>
            <a:endParaRPr sz="18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cxnSp>
        <p:nvCxnSpPr>
          <p:cNvPr id="112" name="Google Shape;112;p1"/>
          <p:cNvCxnSpPr/>
          <p:nvPr/>
        </p:nvCxnSpPr>
        <p:spPr>
          <a:xfrm>
            <a:off x="11150898" y="61106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"/>
          <p:cNvSpPr txBox="1"/>
          <p:nvPr/>
        </p:nvSpPr>
        <p:spPr>
          <a:xfrm>
            <a:off x="3306450" y="2306175"/>
            <a:ext cx="614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➤ 해외 5개 플랫폼 단속 현황 (2020.01~ 12) - 방송통신심의위원회</a:t>
            </a:r>
            <a:endParaRPr sz="1600" b="1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6400" y="2820225"/>
            <a:ext cx="7408724" cy="226867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115" name="Google Shape;115;p1"/>
          <p:cNvSpPr txBox="1"/>
          <p:nvPr/>
        </p:nvSpPr>
        <p:spPr>
          <a:xfrm>
            <a:off x="3066223" y="5269325"/>
            <a:ext cx="5999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다양한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법률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위반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중 ‘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성매매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음란’이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8,112건으로 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2위</a:t>
            </a:r>
            <a:br>
              <a:rPr lang="en-US" sz="1600" b="1" i="0" u="none" strike="noStrike" cap="none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</a:br>
            <a:r>
              <a:rPr lang="en-US" sz="1600" b="1" i="0" u="none" strike="noStrike" cap="none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그 중 90%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이상이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‘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트위터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SNS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’를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통해서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발생</a:t>
            </a:r>
            <a:endParaRPr sz="1900" b="1" i="0" u="none" strike="noStrike" cap="none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394668" y="1778175"/>
            <a:ext cx="367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⧫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SNS의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불법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광고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실태</a:t>
            </a:r>
            <a:endParaRPr sz="1600" b="1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7ee0d5b9_0_1"/>
          <p:cNvSpPr/>
          <p:nvPr/>
        </p:nvSpPr>
        <p:spPr>
          <a:xfrm>
            <a:off x="128516" y="1525421"/>
            <a:ext cx="11934900" cy="51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df7ee0d5b9_0_1"/>
          <p:cNvSpPr/>
          <p:nvPr/>
        </p:nvSpPr>
        <p:spPr>
          <a:xfrm>
            <a:off x="128516" y="130849"/>
            <a:ext cx="11934900" cy="118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4D8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Ⅰ.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현황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분석</a:t>
            </a:r>
            <a:endParaRPr sz="2800" b="1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cxnSp>
        <p:nvCxnSpPr>
          <p:cNvPr id="123" name="Google Shape;123;gdf7ee0d5b9_0_1"/>
          <p:cNvCxnSpPr/>
          <p:nvPr/>
        </p:nvCxnSpPr>
        <p:spPr>
          <a:xfrm>
            <a:off x="11150858" y="61107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gdf7ee0d5b9_0_1"/>
          <p:cNvSpPr txBox="1"/>
          <p:nvPr/>
        </p:nvSpPr>
        <p:spPr>
          <a:xfrm>
            <a:off x="2030343" y="2649525"/>
            <a:ext cx="2922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미성년자</a:t>
            </a:r>
            <a:r>
              <a:rPr lang="en-US" sz="1600" b="1" i="0" u="none" strike="noStrike" cap="none" dirty="0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접근</a:t>
            </a:r>
            <a:r>
              <a:rPr lang="en-US" sz="1600" b="1" i="0" u="none" strike="noStrike" cap="none" dirty="0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용이</a:t>
            </a:r>
            <a:endParaRPr sz="1600" b="1" i="0" u="none" strike="noStrike" cap="none" dirty="0">
              <a:solidFill>
                <a:srgbClr val="004B8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미성년자의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성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판매,구입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가능</a:t>
            </a:r>
            <a:endParaRPr sz="16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25" name="Google Shape;125;gdf7ee0d5b9_0_1"/>
          <p:cNvSpPr txBox="1"/>
          <p:nvPr/>
        </p:nvSpPr>
        <p:spPr>
          <a:xfrm>
            <a:off x="831243" y="4026663"/>
            <a:ext cx="4121700" cy="923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성매매</a:t>
            </a:r>
            <a:r>
              <a:rPr lang="en-US" sz="1600" b="1" i="0" u="none" strike="noStrike" cap="none" dirty="0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광고</a:t>
            </a:r>
            <a:r>
              <a:rPr lang="en-US" sz="1600" b="1" i="0" u="none" strike="noStrike" cap="none" dirty="0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차단</a:t>
            </a:r>
            <a:r>
              <a:rPr lang="en-US" sz="1600" b="1" i="0" u="none" strike="noStrike" cap="none" dirty="0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시스템</a:t>
            </a:r>
            <a:r>
              <a:rPr lang="en-US" sz="1600" b="1" i="0" u="none" strike="noStrike" cap="none" dirty="0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미흡</a:t>
            </a:r>
            <a:endParaRPr sz="1600" b="1" i="0" u="none" strike="noStrike" cap="none" dirty="0">
              <a:solidFill>
                <a:srgbClr val="004B8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rgbClr val="004B8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신고를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제외한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성매매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광고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단속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규제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없음</a:t>
            </a:r>
            <a:endParaRPr sz="16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26" name="Google Shape;126;gdf7ee0d5b9_0_1"/>
          <p:cNvSpPr txBox="1"/>
          <p:nvPr/>
        </p:nvSpPr>
        <p:spPr>
          <a:xfrm>
            <a:off x="7239043" y="4026675"/>
            <a:ext cx="4320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신고</a:t>
            </a:r>
            <a:r>
              <a:rPr lang="en-US" sz="1600" b="1" i="0" u="none" strike="noStrike" cap="none" dirty="0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관리</a:t>
            </a:r>
            <a:r>
              <a:rPr lang="en-US" sz="1600" b="1" i="0" u="none" strike="noStrike" cap="none" dirty="0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효율성</a:t>
            </a:r>
            <a:r>
              <a:rPr lang="en-US" sz="1600" b="1" i="0" u="none" strike="noStrike" cap="none" dirty="0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낮음</a:t>
            </a:r>
            <a:endParaRPr sz="1600" b="1" i="0" u="none" strike="noStrike" cap="none" dirty="0">
              <a:solidFill>
                <a:srgbClr val="004B8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인터넷시민감시단이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존재</a:t>
            </a:r>
            <a:endParaRPr sz="16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하지만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수작업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신고로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인해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효율성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낮음</a:t>
            </a:r>
            <a:endParaRPr sz="16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27" name="Google Shape;127;gdf7ee0d5b9_0_1"/>
          <p:cNvSpPr txBox="1"/>
          <p:nvPr/>
        </p:nvSpPr>
        <p:spPr>
          <a:xfrm>
            <a:off x="7239043" y="2649525"/>
            <a:ext cx="3679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성범죄</a:t>
            </a:r>
            <a:r>
              <a:rPr lang="en-US" sz="1600" b="1" i="0" u="none" strike="noStrike" cap="none" dirty="0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4B8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표적</a:t>
            </a:r>
            <a:endParaRPr sz="1600" b="1" i="0" u="none" strike="noStrike" cap="none" dirty="0">
              <a:solidFill>
                <a:srgbClr val="004B8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미성년자를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노린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표적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성범죄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가능성</a:t>
            </a:r>
            <a:endParaRPr sz="16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28" name="Google Shape;128;gdf7ee0d5b9_0_1"/>
          <p:cNvSpPr txBox="1"/>
          <p:nvPr/>
        </p:nvSpPr>
        <p:spPr>
          <a:xfrm>
            <a:off x="1889550" y="5524925"/>
            <a:ext cx="8412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➤  SNS 에서 자동으로 성매매 광고를 </a:t>
            </a:r>
            <a:r>
              <a:rPr lang="en-US" sz="1900" b="1" i="0" u="none" strike="noStrike" cap="none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탐지 및 신고</a:t>
            </a:r>
            <a:r>
              <a:rPr lang="en-US" sz="1900" b="0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가능한 환경 구축 </a:t>
            </a:r>
            <a:r>
              <a:rPr lang="en-US" sz="1900" b="1" i="0" u="none" strike="noStrike" cap="none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필요</a:t>
            </a:r>
            <a:endParaRPr sz="1900" b="1" i="0" u="none" strike="noStrike" cap="none">
              <a:solidFill>
                <a:srgbClr val="FF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29" name="Google Shape;129;gdf7ee0d5b9_0_1"/>
          <p:cNvSpPr txBox="1"/>
          <p:nvPr/>
        </p:nvSpPr>
        <p:spPr>
          <a:xfrm>
            <a:off x="330118" y="1814538"/>
            <a:ext cx="367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⧫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SNS의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성매매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광고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문제점</a:t>
            </a:r>
            <a:endParaRPr sz="1600" b="1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grpSp>
        <p:nvGrpSpPr>
          <p:cNvPr id="130" name="Google Shape;130;gdf7ee0d5b9_0_1"/>
          <p:cNvGrpSpPr/>
          <p:nvPr/>
        </p:nvGrpSpPr>
        <p:grpSpPr>
          <a:xfrm>
            <a:off x="4952953" y="2649518"/>
            <a:ext cx="2286093" cy="2286065"/>
            <a:chOff x="4596469" y="2878131"/>
            <a:chExt cx="2286093" cy="2286065"/>
          </a:xfrm>
        </p:grpSpPr>
        <p:grpSp>
          <p:nvGrpSpPr>
            <p:cNvPr id="131" name="Google Shape;131;gdf7ee0d5b9_0_1"/>
            <p:cNvGrpSpPr/>
            <p:nvPr/>
          </p:nvGrpSpPr>
          <p:grpSpPr>
            <a:xfrm>
              <a:off x="4596469" y="2878131"/>
              <a:ext cx="2286093" cy="2286065"/>
              <a:chOff x="4314925" y="2709050"/>
              <a:chExt cx="2479225" cy="2478925"/>
            </a:xfrm>
          </p:grpSpPr>
          <p:sp>
            <p:nvSpPr>
              <p:cNvPr id="132" name="Google Shape;132;gdf7ee0d5b9_0_1"/>
              <p:cNvSpPr/>
              <p:nvPr/>
            </p:nvSpPr>
            <p:spPr>
              <a:xfrm rot="-5400000">
                <a:off x="4314925" y="2709050"/>
                <a:ext cx="1188600" cy="1188600"/>
              </a:xfrm>
              <a:prstGeom prst="rtTriangle">
                <a:avLst/>
              </a:prstGeom>
              <a:solidFill>
                <a:srgbClr val="6D9EEB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gdf7ee0d5b9_0_1"/>
              <p:cNvSpPr/>
              <p:nvPr/>
            </p:nvSpPr>
            <p:spPr>
              <a:xfrm rot="10800000">
                <a:off x="4314925" y="3999375"/>
                <a:ext cx="1188600" cy="1188600"/>
              </a:xfrm>
              <a:prstGeom prst="rtTriangle">
                <a:avLst/>
              </a:prstGeom>
              <a:solidFill>
                <a:srgbClr val="31538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gdf7ee0d5b9_0_1"/>
              <p:cNvSpPr/>
              <p:nvPr/>
            </p:nvSpPr>
            <p:spPr>
              <a:xfrm>
                <a:off x="5605550" y="2709050"/>
                <a:ext cx="1188600" cy="1188600"/>
              </a:xfrm>
              <a:prstGeom prst="rtTriangle">
                <a:avLst/>
              </a:prstGeom>
              <a:solidFill>
                <a:srgbClr val="0B539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gdf7ee0d5b9_0_1"/>
              <p:cNvSpPr/>
              <p:nvPr/>
            </p:nvSpPr>
            <p:spPr>
              <a:xfrm rot="5400000">
                <a:off x="5605550" y="3999375"/>
                <a:ext cx="1188600" cy="1188600"/>
              </a:xfrm>
              <a:prstGeom prst="rtTriangle">
                <a:avLst/>
              </a:prstGeom>
              <a:solidFill>
                <a:srgbClr val="6D9EEB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" name="Google Shape;136;gdf7ee0d5b9_0_1"/>
            <p:cNvSpPr txBox="1"/>
            <p:nvPr/>
          </p:nvSpPr>
          <p:spPr>
            <a:xfrm>
              <a:off x="5157725" y="3507400"/>
              <a:ext cx="65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</a:t>
              </a:r>
              <a:endParaRPr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gdf7ee0d5b9_0_1"/>
            <p:cNvSpPr txBox="1"/>
            <p:nvPr/>
          </p:nvSpPr>
          <p:spPr>
            <a:xfrm>
              <a:off x="5862725" y="3507400"/>
              <a:ext cx="65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gdf7ee0d5b9_0_1"/>
            <p:cNvSpPr txBox="1"/>
            <p:nvPr/>
          </p:nvSpPr>
          <p:spPr>
            <a:xfrm>
              <a:off x="5115350" y="4152275"/>
              <a:ext cx="65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gdf7ee0d5b9_0_1"/>
            <p:cNvSpPr txBox="1"/>
            <p:nvPr/>
          </p:nvSpPr>
          <p:spPr>
            <a:xfrm>
              <a:off x="5862725" y="4152275"/>
              <a:ext cx="65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f8ec939e6_0_0"/>
          <p:cNvSpPr/>
          <p:nvPr/>
        </p:nvSpPr>
        <p:spPr>
          <a:xfrm>
            <a:off x="128516" y="1525421"/>
            <a:ext cx="11934900" cy="51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45" name="Google Shape;145;gdf8ec939e6_0_0"/>
          <p:cNvSpPr/>
          <p:nvPr/>
        </p:nvSpPr>
        <p:spPr>
          <a:xfrm>
            <a:off x="128516" y="130849"/>
            <a:ext cx="11934900" cy="118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4D8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4D8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Ⅱ.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프로젝트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목적</a:t>
            </a:r>
            <a:endParaRPr sz="18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cxnSp>
        <p:nvCxnSpPr>
          <p:cNvPr id="146" name="Google Shape;146;gdf8ec939e6_0_0"/>
          <p:cNvCxnSpPr/>
          <p:nvPr/>
        </p:nvCxnSpPr>
        <p:spPr>
          <a:xfrm>
            <a:off x="11213814" y="61104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gdf8ec939e6_0_0"/>
          <p:cNvCxnSpPr/>
          <p:nvPr/>
        </p:nvCxnSpPr>
        <p:spPr>
          <a:xfrm>
            <a:off x="112079" y="3967946"/>
            <a:ext cx="11934900" cy="0"/>
          </a:xfrm>
          <a:prstGeom prst="straightConnector1">
            <a:avLst/>
          </a:prstGeom>
          <a:noFill/>
          <a:ln w="38100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gdf8ec939e6_0_0"/>
          <p:cNvSpPr/>
          <p:nvPr/>
        </p:nvSpPr>
        <p:spPr>
          <a:xfrm>
            <a:off x="2298863" y="3867600"/>
            <a:ext cx="174600" cy="200700"/>
          </a:xfrm>
          <a:prstGeom prst="ellipse">
            <a:avLst/>
          </a:prstGeom>
          <a:solidFill>
            <a:srgbClr val="004D86"/>
          </a:solidFill>
          <a:ln w="952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49" name="Google Shape;149;gdf8ec939e6_0_0"/>
          <p:cNvSpPr/>
          <p:nvPr/>
        </p:nvSpPr>
        <p:spPr>
          <a:xfrm>
            <a:off x="9818663" y="3867600"/>
            <a:ext cx="174600" cy="200700"/>
          </a:xfrm>
          <a:prstGeom prst="ellipse">
            <a:avLst/>
          </a:prstGeom>
          <a:solidFill>
            <a:srgbClr val="004D86"/>
          </a:solidFill>
          <a:ln w="952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50" name="Google Shape;150;gdf8ec939e6_0_0"/>
          <p:cNvSpPr/>
          <p:nvPr/>
        </p:nvSpPr>
        <p:spPr>
          <a:xfrm>
            <a:off x="4716738" y="3867600"/>
            <a:ext cx="174600" cy="200700"/>
          </a:xfrm>
          <a:prstGeom prst="ellipse">
            <a:avLst/>
          </a:prstGeom>
          <a:solidFill>
            <a:srgbClr val="004D86"/>
          </a:solidFill>
          <a:ln w="952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51" name="Google Shape;151;gdf8ec939e6_0_0"/>
          <p:cNvSpPr/>
          <p:nvPr/>
        </p:nvSpPr>
        <p:spPr>
          <a:xfrm>
            <a:off x="7267700" y="3867600"/>
            <a:ext cx="174600" cy="200700"/>
          </a:xfrm>
          <a:prstGeom prst="ellipse">
            <a:avLst/>
          </a:prstGeom>
          <a:solidFill>
            <a:srgbClr val="004D86"/>
          </a:solidFill>
          <a:ln w="952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52" name="Google Shape;152;gdf8ec939e6_0_0"/>
          <p:cNvSpPr/>
          <p:nvPr/>
        </p:nvSpPr>
        <p:spPr>
          <a:xfrm>
            <a:off x="3402038" y="3891600"/>
            <a:ext cx="133800" cy="152700"/>
          </a:xfrm>
          <a:prstGeom prst="chevron">
            <a:avLst>
              <a:gd name="adj" fmla="val 50000"/>
            </a:avLst>
          </a:prstGeom>
          <a:solidFill>
            <a:srgbClr val="004D86"/>
          </a:solidFill>
          <a:ln w="952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53" name="Google Shape;153;gdf8ec939e6_0_0"/>
          <p:cNvSpPr/>
          <p:nvPr/>
        </p:nvSpPr>
        <p:spPr>
          <a:xfrm>
            <a:off x="3528200" y="3891600"/>
            <a:ext cx="133800" cy="152700"/>
          </a:xfrm>
          <a:prstGeom prst="chevron">
            <a:avLst>
              <a:gd name="adj" fmla="val 50000"/>
            </a:avLst>
          </a:prstGeom>
          <a:solidFill>
            <a:srgbClr val="004D86"/>
          </a:solidFill>
          <a:ln w="952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54" name="Google Shape;154;gdf8ec939e6_0_0"/>
          <p:cNvSpPr/>
          <p:nvPr/>
        </p:nvSpPr>
        <p:spPr>
          <a:xfrm>
            <a:off x="6012613" y="3891600"/>
            <a:ext cx="133800" cy="152700"/>
          </a:xfrm>
          <a:prstGeom prst="chevron">
            <a:avLst>
              <a:gd name="adj" fmla="val 50000"/>
            </a:avLst>
          </a:prstGeom>
          <a:solidFill>
            <a:srgbClr val="004D86"/>
          </a:solidFill>
          <a:ln w="952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55" name="Google Shape;155;gdf8ec939e6_0_0"/>
          <p:cNvSpPr/>
          <p:nvPr/>
        </p:nvSpPr>
        <p:spPr>
          <a:xfrm>
            <a:off x="5877538" y="3891600"/>
            <a:ext cx="133800" cy="152700"/>
          </a:xfrm>
          <a:prstGeom prst="chevron">
            <a:avLst>
              <a:gd name="adj" fmla="val 50000"/>
            </a:avLst>
          </a:prstGeom>
          <a:solidFill>
            <a:srgbClr val="004D86"/>
          </a:solidFill>
          <a:ln w="952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56" name="Google Shape;156;gdf8ec939e6_0_0"/>
          <p:cNvSpPr/>
          <p:nvPr/>
        </p:nvSpPr>
        <p:spPr>
          <a:xfrm>
            <a:off x="8753913" y="3891600"/>
            <a:ext cx="133800" cy="152700"/>
          </a:xfrm>
          <a:prstGeom prst="chevron">
            <a:avLst>
              <a:gd name="adj" fmla="val 50000"/>
            </a:avLst>
          </a:prstGeom>
          <a:solidFill>
            <a:srgbClr val="004D86"/>
          </a:solidFill>
          <a:ln w="952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57" name="Google Shape;157;gdf8ec939e6_0_0"/>
          <p:cNvSpPr/>
          <p:nvPr/>
        </p:nvSpPr>
        <p:spPr>
          <a:xfrm>
            <a:off x="8620113" y="3891600"/>
            <a:ext cx="133800" cy="152700"/>
          </a:xfrm>
          <a:prstGeom prst="chevron">
            <a:avLst>
              <a:gd name="adj" fmla="val 50000"/>
            </a:avLst>
          </a:prstGeom>
          <a:solidFill>
            <a:srgbClr val="004D86"/>
          </a:solidFill>
          <a:ln w="952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58" name="Google Shape;158;gdf8ec939e6_0_0"/>
          <p:cNvSpPr txBox="1"/>
          <p:nvPr/>
        </p:nvSpPr>
        <p:spPr>
          <a:xfrm>
            <a:off x="1472213" y="3421200"/>
            <a:ext cx="1827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이슈 확인</a:t>
            </a:r>
            <a:endParaRPr sz="1800" b="1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59" name="Google Shape;159;gdf8ec939e6_0_0"/>
          <p:cNvSpPr txBox="1"/>
          <p:nvPr/>
        </p:nvSpPr>
        <p:spPr>
          <a:xfrm>
            <a:off x="3894070" y="4099200"/>
            <a:ext cx="1827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자료 수집</a:t>
            </a:r>
            <a:endParaRPr sz="1700" b="1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60" name="Google Shape;160;gdf8ec939e6_0_0"/>
          <p:cNvSpPr txBox="1"/>
          <p:nvPr/>
        </p:nvSpPr>
        <p:spPr>
          <a:xfrm>
            <a:off x="6441063" y="3421200"/>
            <a:ext cx="1827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개발</a:t>
            </a:r>
            <a:endParaRPr sz="1700" b="1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61" name="Google Shape;161;gdf8ec939e6_0_0"/>
          <p:cNvSpPr txBox="1"/>
          <p:nvPr/>
        </p:nvSpPr>
        <p:spPr>
          <a:xfrm>
            <a:off x="8992038" y="4099200"/>
            <a:ext cx="1827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산출물</a:t>
            </a:r>
            <a:endParaRPr sz="1700" b="1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cxnSp>
        <p:nvCxnSpPr>
          <p:cNvPr id="162" name="Google Shape;162;gdf8ec939e6_0_0"/>
          <p:cNvCxnSpPr/>
          <p:nvPr/>
        </p:nvCxnSpPr>
        <p:spPr>
          <a:xfrm>
            <a:off x="2386154" y="4022099"/>
            <a:ext cx="0" cy="307500"/>
          </a:xfrm>
          <a:prstGeom prst="straightConnector1">
            <a:avLst/>
          </a:prstGeom>
          <a:noFill/>
          <a:ln w="19050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gdf8ec939e6_0_0"/>
          <p:cNvSpPr/>
          <p:nvPr/>
        </p:nvSpPr>
        <p:spPr>
          <a:xfrm>
            <a:off x="1184825" y="4329600"/>
            <a:ext cx="2402700" cy="191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64" name="Google Shape;164;gdf8ec939e6_0_0"/>
          <p:cNvSpPr/>
          <p:nvPr/>
        </p:nvSpPr>
        <p:spPr>
          <a:xfrm>
            <a:off x="6153675" y="4329600"/>
            <a:ext cx="2402700" cy="191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cxnSp>
        <p:nvCxnSpPr>
          <p:cNvPr id="165" name="Google Shape;165;gdf8ec939e6_0_0"/>
          <p:cNvCxnSpPr/>
          <p:nvPr/>
        </p:nvCxnSpPr>
        <p:spPr>
          <a:xfrm>
            <a:off x="7355029" y="4022099"/>
            <a:ext cx="0" cy="307500"/>
          </a:xfrm>
          <a:prstGeom prst="straightConnector1">
            <a:avLst/>
          </a:prstGeom>
          <a:noFill/>
          <a:ln w="19050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gdf8ec939e6_0_0"/>
          <p:cNvSpPr/>
          <p:nvPr/>
        </p:nvSpPr>
        <p:spPr>
          <a:xfrm>
            <a:off x="3602700" y="1765250"/>
            <a:ext cx="2402700" cy="191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67" name="Google Shape;167;gdf8ec939e6_0_0"/>
          <p:cNvSpPr/>
          <p:nvPr/>
        </p:nvSpPr>
        <p:spPr>
          <a:xfrm>
            <a:off x="8704650" y="1735525"/>
            <a:ext cx="2402700" cy="1915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cxnSp>
        <p:nvCxnSpPr>
          <p:cNvPr id="168" name="Google Shape;168;gdf8ec939e6_0_0"/>
          <p:cNvCxnSpPr/>
          <p:nvPr/>
        </p:nvCxnSpPr>
        <p:spPr>
          <a:xfrm>
            <a:off x="4804041" y="3680749"/>
            <a:ext cx="0" cy="307500"/>
          </a:xfrm>
          <a:prstGeom prst="straightConnector1">
            <a:avLst/>
          </a:prstGeom>
          <a:noFill/>
          <a:ln w="19050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gdf8ec939e6_0_0"/>
          <p:cNvCxnSpPr>
            <a:stCxn id="167" idx="2"/>
          </p:cNvCxnSpPr>
          <p:nvPr/>
        </p:nvCxnSpPr>
        <p:spPr>
          <a:xfrm>
            <a:off x="9906000" y="3651025"/>
            <a:ext cx="0" cy="216600"/>
          </a:xfrm>
          <a:prstGeom prst="straightConnector1">
            <a:avLst/>
          </a:prstGeom>
          <a:noFill/>
          <a:ln w="19050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gdf8ec939e6_0_0"/>
          <p:cNvSpPr txBox="1"/>
          <p:nvPr/>
        </p:nvSpPr>
        <p:spPr>
          <a:xfrm>
            <a:off x="3841950" y="1859475"/>
            <a:ext cx="1924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4D8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서울시 산하</a:t>
            </a:r>
            <a:br>
              <a:rPr lang="en-US" sz="1400" b="1" i="0" u="none" strike="noStrike" cap="none">
                <a:solidFill>
                  <a:srgbClr val="004D8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</a:br>
            <a:r>
              <a:rPr lang="en-US" sz="1400" b="1" i="0" u="none" strike="noStrike" cap="none">
                <a:solidFill>
                  <a:srgbClr val="004D8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인터넷 시민 감시단</a:t>
            </a:r>
            <a:endParaRPr sz="1400" b="1" i="0" u="none" strike="noStrike" cap="none">
              <a:solidFill>
                <a:srgbClr val="004D8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4D8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인터뷰 진행</a:t>
            </a:r>
            <a:endParaRPr sz="1400" b="1" i="0" u="none" strike="noStrike" cap="none">
              <a:solidFill>
                <a:srgbClr val="004D8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71" name="Google Shape;171;gdf8ec939e6_0_0"/>
          <p:cNvSpPr txBox="1"/>
          <p:nvPr/>
        </p:nvSpPr>
        <p:spPr>
          <a:xfrm>
            <a:off x="6392925" y="4545600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4D8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탐지 알고리즘 개발 </a:t>
            </a:r>
            <a:endParaRPr sz="1400" b="1" i="0" u="none" strike="noStrike" cap="none">
              <a:solidFill>
                <a:srgbClr val="004D8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72" name="Google Shape;172;gdf8ec939e6_0_0"/>
          <p:cNvSpPr txBox="1"/>
          <p:nvPr/>
        </p:nvSpPr>
        <p:spPr>
          <a:xfrm>
            <a:off x="8943900" y="1859475"/>
            <a:ext cx="192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4D8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홈페이지 구축 및 </a:t>
            </a:r>
            <a:endParaRPr sz="1400" b="1" i="0" u="none" strike="noStrike" cap="none">
              <a:solidFill>
                <a:srgbClr val="004D8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4D8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유관기관 미팅</a:t>
            </a:r>
            <a:endParaRPr sz="1400" b="1" i="0" u="none" strike="noStrike" cap="none">
              <a:solidFill>
                <a:srgbClr val="004D8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73" name="Google Shape;173;gdf8ec939e6_0_0"/>
          <p:cNvSpPr txBox="1"/>
          <p:nvPr/>
        </p:nvSpPr>
        <p:spPr>
          <a:xfrm>
            <a:off x="1424075" y="4545600"/>
            <a:ext cx="192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4D8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트위터 성매매 광고</a:t>
            </a:r>
            <a:endParaRPr sz="1400" b="1" i="0" u="none" strike="noStrike" cap="none">
              <a:solidFill>
                <a:srgbClr val="004D8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4D8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적발 1위</a:t>
            </a:r>
            <a:endParaRPr sz="1400" b="1" i="0" u="none" strike="noStrike" cap="none">
              <a:solidFill>
                <a:srgbClr val="004D8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74" name="Google Shape;174;gdf8ec939e6_0_0"/>
          <p:cNvSpPr txBox="1"/>
          <p:nvPr/>
        </p:nvSpPr>
        <p:spPr>
          <a:xfrm>
            <a:off x="6273375" y="5161800"/>
            <a:ext cx="216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성매매 광고 변화에 따른 </a:t>
            </a:r>
            <a:endParaRPr sz="13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검색 키워드</a:t>
            </a:r>
            <a:r>
              <a:rPr lang="en-US" sz="13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300" b="1" i="0" u="none" strike="noStrike" cap="none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자동 갱신</a:t>
            </a:r>
            <a:endParaRPr sz="1300" b="1" i="0" u="none" strike="noStrike" cap="none">
              <a:solidFill>
                <a:srgbClr val="FF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75" name="Google Shape;175;gdf8ec939e6_0_0"/>
          <p:cNvSpPr txBox="1"/>
          <p:nvPr/>
        </p:nvSpPr>
        <p:spPr>
          <a:xfrm>
            <a:off x="3594300" y="2617848"/>
            <a:ext cx="2419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성매매 광고 </a:t>
            </a:r>
            <a:r>
              <a:rPr lang="en-US" sz="1300" b="1" i="0" u="none" strike="noStrike" cap="none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수작업</a:t>
            </a:r>
            <a:r>
              <a:rPr lang="en-US" sz="13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endParaRPr sz="13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수집 한계점 확인</a:t>
            </a:r>
            <a:endParaRPr sz="13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76" name="Google Shape;176;gdf8ec939e6_0_0"/>
          <p:cNvSpPr txBox="1"/>
          <p:nvPr/>
        </p:nvSpPr>
        <p:spPr>
          <a:xfrm>
            <a:off x="1324325" y="5161800"/>
            <a:ext cx="2123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모니터링 및</a:t>
            </a:r>
            <a:r>
              <a:rPr lang="en-US" sz="13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br>
              <a:rPr lang="en-US" sz="13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</a:br>
            <a:r>
              <a:rPr lang="en-US" sz="1300" b="1" i="0" u="none" strike="noStrike" cap="none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신고 환경 구축</a:t>
            </a:r>
            <a:r>
              <a:rPr lang="en-US" sz="13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300" b="0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필요성</a:t>
            </a:r>
            <a:endParaRPr sz="13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77" name="Google Shape;177;gdf8ec939e6_0_0"/>
          <p:cNvSpPr txBox="1"/>
          <p:nvPr/>
        </p:nvSpPr>
        <p:spPr>
          <a:xfrm>
            <a:off x="8844150" y="2517800"/>
            <a:ext cx="2123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성매매 광고 탐지 홈페이지를 통해</a:t>
            </a:r>
            <a:r>
              <a:rPr lang="en-US" sz="13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endParaRPr sz="1300" b="1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탐지 및 통계 자료 </a:t>
            </a:r>
            <a:r>
              <a:rPr lang="en-US" sz="1300" b="0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제공</a:t>
            </a:r>
            <a:endParaRPr sz="13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78" name="Google Shape;178;gdf8ec939e6_0_0"/>
          <p:cNvSpPr txBox="1"/>
          <p:nvPr/>
        </p:nvSpPr>
        <p:spPr>
          <a:xfrm>
            <a:off x="330118" y="1814538"/>
            <a:ext cx="367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⧫  </a:t>
            </a:r>
            <a:r>
              <a:rPr lang="en-US" sz="16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성과 요약</a:t>
            </a:r>
            <a:endParaRPr sz="1600" b="1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f7ee0d5b9_3_0"/>
          <p:cNvSpPr/>
          <p:nvPr/>
        </p:nvSpPr>
        <p:spPr>
          <a:xfrm>
            <a:off x="128516" y="1525421"/>
            <a:ext cx="11934900" cy="51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84" name="Google Shape;184;gdf7ee0d5b9_3_0"/>
          <p:cNvSpPr/>
          <p:nvPr/>
        </p:nvSpPr>
        <p:spPr>
          <a:xfrm>
            <a:off x="128516" y="130849"/>
            <a:ext cx="11934900" cy="118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4D8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4D8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 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Ⅱ.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프로젝트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목적</a:t>
            </a:r>
            <a:endParaRPr sz="18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cxnSp>
        <p:nvCxnSpPr>
          <p:cNvPr id="185" name="Google Shape;185;gdf7ee0d5b9_3_0"/>
          <p:cNvCxnSpPr/>
          <p:nvPr/>
        </p:nvCxnSpPr>
        <p:spPr>
          <a:xfrm>
            <a:off x="11213814" y="61104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gdf7ee0d5b9_3_0"/>
          <p:cNvSpPr txBox="1"/>
          <p:nvPr/>
        </p:nvSpPr>
        <p:spPr>
          <a:xfrm>
            <a:off x="1083175" y="2901850"/>
            <a:ext cx="246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87" name="Google Shape;187;gdf7ee0d5b9_3_0"/>
          <p:cNvSpPr/>
          <p:nvPr/>
        </p:nvSpPr>
        <p:spPr>
          <a:xfrm>
            <a:off x="4863275" y="3068900"/>
            <a:ext cx="2564400" cy="280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188" name="Google Shape;188;gdf7ee0d5b9_3_0"/>
          <p:cNvSpPr/>
          <p:nvPr/>
        </p:nvSpPr>
        <p:spPr>
          <a:xfrm>
            <a:off x="8139079" y="3055157"/>
            <a:ext cx="2663400" cy="310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pic>
        <p:nvPicPr>
          <p:cNvPr id="189" name="Google Shape;189;gdf7ee0d5b9_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1017" y="1992900"/>
            <a:ext cx="695276" cy="69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df7ee0d5b9_3_0"/>
          <p:cNvSpPr txBox="1"/>
          <p:nvPr/>
        </p:nvSpPr>
        <p:spPr>
          <a:xfrm>
            <a:off x="1826150" y="2824413"/>
            <a:ext cx="2013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유관기관 협업</a:t>
            </a:r>
            <a:endParaRPr sz="1500" b="1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91" name="Google Shape;191;gdf7ee0d5b9_3_0"/>
          <p:cNvSpPr txBox="1"/>
          <p:nvPr/>
        </p:nvSpPr>
        <p:spPr>
          <a:xfrm>
            <a:off x="4863263" y="2841788"/>
            <a:ext cx="2465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효율적 데이터 수집</a:t>
            </a:r>
            <a:endParaRPr sz="1500" b="1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92" name="Google Shape;192;gdf7ee0d5b9_3_0"/>
          <p:cNvSpPr txBox="1"/>
          <p:nvPr/>
        </p:nvSpPr>
        <p:spPr>
          <a:xfrm>
            <a:off x="1500950" y="3362825"/>
            <a:ext cx="27588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marR="0" lvl="0" indent="-2324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en-US" sz="1500" b="0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유해 광고 데이터 셋 제공</a:t>
            </a:r>
            <a:endParaRPr sz="15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274320" marR="0" lvl="0" indent="-2324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en-US" sz="1500" b="0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국가 유해정보 감시기관과 협업</a:t>
            </a:r>
            <a:endParaRPr sz="15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안전한 온라인 환경 형성</a:t>
            </a:r>
            <a:endParaRPr sz="1300" b="1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93" name="Google Shape;193;gdf7ee0d5b9_3_0"/>
          <p:cNvSpPr txBox="1"/>
          <p:nvPr/>
        </p:nvSpPr>
        <p:spPr>
          <a:xfrm>
            <a:off x="8103800" y="3735275"/>
            <a:ext cx="2663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94" name="Google Shape;194;gdf7ee0d5b9_3_0"/>
          <p:cNvSpPr txBox="1"/>
          <p:nvPr/>
        </p:nvSpPr>
        <p:spPr>
          <a:xfrm>
            <a:off x="4863263" y="3302050"/>
            <a:ext cx="26121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marR="0" lvl="0" indent="-2324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기존의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수작업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방식을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자동화</a:t>
            </a:r>
            <a:endParaRPr sz="15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274320" marR="0" lvl="0" indent="-2324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효율적인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불법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유해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광고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모니터링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실행</a:t>
            </a:r>
            <a:endParaRPr sz="15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시간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단축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및 </a:t>
            </a:r>
            <a:endParaRPr sz="1500" b="1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인력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, </a:t>
            </a:r>
            <a:r>
              <a:rPr lang="en-US" sz="15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비용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절감</a:t>
            </a:r>
            <a:endParaRPr sz="1900" b="1" i="0" u="none" strike="noStrike" cap="none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95" name="Google Shape;195;gdf7ee0d5b9_3_0"/>
          <p:cNvSpPr txBox="1"/>
          <p:nvPr/>
        </p:nvSpPr>
        <p:spPr>
          <a:xfrm>
            <a:off x="8202800" y="2841788"/>
            <a:ext cx="2465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통계자료 제공</a:t>
            </a:r>
            <a:endParaRPr sz="1500" b="1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96" name="Google Shape;196;gdf7ee0d5b9_3_0"/>
          <p:cNvSpPr txBox="1"/>
          <p:nvPr/>
        </p:nvSpPr>
        <p:spPr>
          <a:xfrm>
            <a:off x="8103800" y="3302050"/>
            <a:ext cx="2758800" cy="297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marR="0" lvl="0" indent="-2324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수집된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데이터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분석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및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통계</a:t>
            </a:r>
            <a:endParaRPr sz="15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274320" marR="0" lvl="0" indent="-2324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구축한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홈페이지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게시를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통한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유의미한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자료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제공</a:t>
            </a:r>
            <a:endParaRPr sz="15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5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빅데이터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수집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후, </a:t>
            </a:r>
            <a:endParaRPr sz="1500" b="1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이를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다양한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연구에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1500" b="1" i="0" u="none" strike="noStrike" cap="none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활용</a:t>
            </a:r>
            <a:endParaRPr sz="1500" b="1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pic>
        <p:nvPicPr>
          <p:cNvPr id="197" name="Google Shape;197;gdf7ee0d5b9_3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5300" y="2004688"/>
            <a:ext cx="656100" cy="65612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98" name="Google Shape;198;gdf7ee0d5b9_3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7450" y="2106112"/>
            <a:ext cx="656100" cy="6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df7ee0d5b9_3_0"/>
          <p:cNvSpPr/>
          <p:nvPr/>
        </p:nvSpPr>
        <p:spPr>
          <a:xfrm>
            <a:off x="1469575" y="2823125"/>
            <a:ext cx="2663400" cy="3045300"/>
          </a:xfrm>
          <a:prstGeom prst="flowChartAlternateProcess">
            <a:avLst/>
          </a:prstGeom>
          <a:noFill/>
          <a:ln w="38100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200" name="Google Shape;200;gdf7ee0d5b9_3_0"/>
          <p:cNvSpPr/>
          <p:nvPr/>
        </p:nvSpPr>
        <p:spPr>
          <a:xfrm>
            <a:off x="4786688" y="2823125"/>
            <a:ext cx="2663400" cy="3045300"/>
          </a:xfrm>
          <a:prstGeom prst="flowChartAlternateProcess">
            <a:avLst/>
          </a:prstGeom>
          <a:noFill/>
          <a:ln w="38100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201" name="Google Shape;201;gdf7ee0d5b9_3_0"/>
          <p:cNvSpPr/>
          <p:nvPr/>
        </p:nvSpPr>
        <p:spPr>
          <a:xfrm>
            <a:off x="8103800" y="2856125"/>
            <a:ext cx="2663400" cy="3045300"/>
          </a:xfrm>
          <a:prstGeom prst="flowChartAlternateProcess">
            <a:avLst/>
          </a:prstGeom>
          <a:noFill/>
          <a:ln w="38100" cap="flat" cmpd="sng">
            <a:solidFill>
              <a:srgbClr val="004D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8ec939e6_2_0"/>
          <p:cNvSpPr/>
          <p:nvPr/>
        </p:nvSpPr>
        <p:spPr>
          <a:xfrm>
            <a:off x="128516" y="1526361"/>
            <a:ext cx="11934900" cy="51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207" name="Google Shape;207;gdf8ec939e6_2_0"/>
          <p:cNvSpPr/>
          <p:nvPr/>
        </p:nvSpPr>
        <p:spPr>
          <a:xfrm>
            <a:off x="128516" y="130849"/>
            <a:ext cx="11934900" cy="118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4D8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Ⅱ. </a:t>
            </a:r>
            <a:r>
              <a:rPr lang="en-US" sz="28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프로젝트</a:t>
            </a:r>
            <a:r>
              <a:rPr lang="en-US" sz="28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목적</a:t>
            </a:r>
            <a:endParaRPr sz="1800" b="0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cxnSp>
        <p:nvCxnSpPr>
          <p:cNvPr id="208" name="Google Shape;208;gdf8ec939e6_2_0"/>
          <p:cNvCxnSpPr/>
          <p:nvPr/>
        </p:nvCxnSpPr>
        <p:spPr>
          <a:xfrm>
            <a:off x="11150858" y="61107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gdf8ec939e6_2_0"/>
          <p:cNvSpPr/>
          <p:nvPr/>
        </p:nvSpPr>
        <p:spPr>
          <a:xfrm>
            <a:off x="3789301" y="1927165"/>
            <a:ext cx="4613400" cy="3333232"/>
          </a:xfrm>
          <a:prstGeom prst="triangle">
            <a:avLst>
              <a:gd name="adj" fmla="val 50000"/>
            </a:avLst>
          </a:prstGeom>
          <a:solidFill>
            <a:srgbClr val="F2F2F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211" name="Google Shape;211;gdf8ec939e6_2_0"/>
          <p:cNvSpPr/>
          <p:nvPr/>
        </p:nvSpPr>
        <p:spPr>
          <a:xfrm>
            <a:off x="4970001" y="2941715"/>
            <a:ext cx="2166900" cy="1663803"/>
          </a:xfrm>
          <a:prstGeom prst="triangle">
            <a:avLst>
              <a:gd name="adj" fmla="val 4964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pic>
        <p:nvPicPr>
          <p:cNvPr id="212" name="Google Shape;212;gdf8ec939e6_2_0" descr="단일 톱니바퀴 윤곽선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4037" y="3599390"/>
            <a:ext cx="838783" cy="76141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df8ec939e6_2_0"/>
          <p:cNvSpPr/>
          <p:nvPr/>
        </p:nvSpPr>
        <p:spPr>
          <a:xfrm>
            <a:off x="4410814" y="3008332"/>
            <a:ext cx="1033500" cy="971906"/>
          </a:xfrm>
          <a:prstGeom prst="ellipse">
            <a:avLst/>
          </a:prstGeom>
          <a:solidFill>
            <a:srgbClr val="92D05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214" name="Google Shape;214;gdf8ec939e6_2_0"/>
          <p:cNvSpPr/>
          <p:nvPr/>
        </p:nvSpPr>
        <p:spPr>
          <a:xfrm>
            <a:off x="6620106" y="3008332"/>
            <a:ext cx="1033500" cy="971906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215" name="Google Shape;215;gdf8ec939e6_2_0"/>
          <p:cNvSpPr/>
          <p:nvPr/>
        </p:nvSpPr>
        <p:spPr>
          <a:xfrm>
            <a:off x="5536678" y="4777337"/>
            <a:ext cx="1033500" cy="971906"/>
          </a:xfrm>
          <a:prstGeom prst="ellipse">
            <a:avLst/>
          </a:prstGeom>
          <a:solidFill>
            <a:srgbClr val="C55A1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216" name="Google Shape;216;gdf8ec939e6_2_0"/>
          <p:cNvSpPr/>
          <p:nvPr/>
        </p:nvSpPr>
        <p:spPr>
          <a:xfrm>
            <a:off x="4549183" y="3148182"/>
            <a:ext cx="756900" cy="69846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217" name="Google Shape;217;gdf8ec939e6_2_0"/>
          <p:cNvSpPr/>
          <p:nvPr/>
        </p:nvSpPr>
        <p:spPr>
          <a:xfrm>
            <a:off x="6758476" y="3148182"/>
            <a:ext cx="756900" cy="69846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218" name="Google Shape;218;gdf8ec939e6_2_0"/>
          <p:cNvSpPr/>
          <p:nvPr/>
        </p:nvSpPr>
        <p:spPr>
          <a:xfrm>
            <a:off x="5675049" y="4920139"/>
            <a:ext cx="756900" cy="69846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grpSp>
        <p:nvGrpSpPr>
          <p:cNvPr id="219" name="Google Shape;219;gdf8ec939e6_2_0"/>
          <p:cNvGrpSpPr/>
          <p:nvPr/>
        </p:nvGrpSpPr>
        <p:grpSpPr>
          <a:xfrm>
            <a:off x="5249147" y="1850045"/>
            <a:ext cx="1285507" cy="1295832"/>
            <a:chOff x="5219233" y="1119004"/>
            <a:chExt cx="1401403" cy="1556308"/>
          </a:xfrm>
        </p:grpSpPr>
        <p:cxnSp>
          <p:nvCxnSpPr>
            <p:cNvPr id="220" name="Google Shape;220;gdf8ec939e6_2_0"/>
            <p:cNvCxnSpPr/>
            <p:nvPr/>
          </p:nvCxnSpPr>
          <p:spPr>
            <a:xfrm rot="10800000" flipH="1">
              <a:off x="5219233" y="1212806"/>
              <a:ext cx="928551" cy="1462506"/>
            </a:xfrm>
            <a:prstGeom prst="straightConnector1">
              <a:avLst/>
            </a:prstGeom>
            <a:noFill/>
            <a:ln w="7620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1" name="Google Shape;221;gdf8ec939e6_2_0"/>
            <p:cNvCxnSpPr>
              <a:stCxn id="210" idx="0"/>
            </p:cNvCxnSpPr>
            <p:nvPr/>
          </p:nvCxnSpPr>
          <p:spPr>
            <a:xfrm>
              <a:off x="6142436" y="1211623"/>
              <a:ext cx="478200" cy="757800"/>
            </a:xfrm>
            <a:prstGeom prst="straightConnector1">
              <a:avLst/>
            </a:prstGeom>
            <a:noFill/>
            <a:ln w="76200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2" name="Google Shape;222;gdf8ec939e6_2_0"/>
            <p:cNvSpPr/>
            <p:nvPr/>
          </p:nvSpPr>
          <p:spPr>
            <a:xfrm>
              <a:off x="6094883" y="1119004"/>
              <a:ext cx="100199" cy="10140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endParaRPr>
            </a:p>
          </p:txBody>
        </p:sp>
      </p:grpSp>
      <p:cxnSp>
        <p:nvCxnSpPr>
          <p:cNvPr id="223" name="Google Shape;223;gdf8ec939e6_2_0"/>
          <p:cNvCxnSpPr/>
          <p:nvPr/>
        </p:nvCxnSpPr>
        <p:spPr>
          <a:xfrm>
            <a:off x="7396791" y="3893530"/>
            <a:ext cx="983100" cy="1369419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gdf8ec939e6_2_0"/>
          <p:cNvCxnSpPr>
            <a:cxnSpLocks/>
          </p:cNvCxnSpPr>
          <p:nvPr/>
        </p:nvCxnSpPr>
        <p:spPr>
          <a:xfrm flipH="1">
            <a:off x="7653606" y="5248548"/>
            <a:ext cx="737690" cy="6563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gdf8ec939e6_2_0"/>
          <p:cNvSpPr/>
          <p:nvPr/>
        </p:nvSpPr>
        <p:spPr>
          <a:xfrm rot="7069877">
            <a:off x="8379446" y="5239709"/>
            <a:ext cx="65392" cy="642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pic>
        <p:nvPicPr>
          <p:cNvPr id="227" name="Google Shape;227;gdf8ec939e6_2_0" descr="뇌 윤곽선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9006" y="4960570"/>
            <a:ext cx="711090" cy="6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df8ec939e6_2_0" descr="돋보기 아래의 벌레 윤곽선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3888" y="3199539"/>
            <a:ext cx="656582" cy="5960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gdf8ec939e6_2_0"/>
          <p:cNvCxnSpPr>
            <a:cxnSpLocks/>
          </p:cNvCxnSpPr>
          <p:nvPr/>
        </p:nvCxnSpPr>
        <p:spPr>
          <a:xfrm flipH="1" flipV="1">
            <a:off x="3790402" y="5250862"/>
            <a:ext cx="1778742" cy="8498"/>
          </a:xfrm>
          <a:prstGeom prst="straightConnector1">
            <a:avLst/>
          </a:prstGeom>
          <a:noFill/>
          <a:ln w="762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gdf8ec939e6_2_0"/>
          <p:cNvCxnSpPr>
            <a:cxnSpLocks/>
          </p:cNvCxnSpPr>
          <p:nvPr/>
        </p:nvCxnSpPr>
        <p:spPr>
          <a:xfrm rot="10800000" flipH="1">
            <a:off x="3807221" y="4627590"/>
            <a:ext cx="435000" cy="634083"/>
          </a:xfrm>
          <a:prstGeom prst="straightConnector1">
            <a:avLst/>
          </a:prstGeom>
          <a:noFill/>
          <a:ln w="76200" cap="flat" cmpd="sng">
            <a:solidFill>
              <a:srgbClr val="C55A1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1" name="Google Shape;231;gdf8ec939e6_2_0"/>
          <p:cNvSpPr/>
          <p:nvPr/>
        </p:nvSpPr>
        <p:spPr>
          <a:xfrm rot="14751862">
            <a:off x="3732643" y="5241413"/>
            <a:ext cx="65458" cy="64542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232" name="Google Shape;232;gdf8ec939e6_2_0"/>
          <p:cNvSpPr txBox="1"/>
          <p:nvPr/>
        </p:nvSpPr>
        <p:spPr>
          <a:xfrm>
            <a:off x="1115225" y="4970163"/>
            <a:ext cx="25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필터링 우회 / 사진 광고 탐지</a:t>
            </a:r>
            <a:endParaRPr b="1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grpSp>
        <p:nvGrpSpPr>
          <p:cNvPr id="233" name="Google Shape;233;gdf8ec939e6_2_0"/>
          <p:cNvGrpSpPr/>
          <p:nvPr/>
        </p:nvGrpSpPr>
        <p:grpSpPr>
          <a:xfrm>
            <a:off x="7709525" y="2781391"/>
            <a:ext cx="3974700" cy="839400"/>
            <a:chOff x="7709525" y="3168700"/>
            <a:chExt cx="3974700" cy="839400"/>
          </a:xfrm>
        </p:grpSpPr>
        <p:sp>
          <p:nvSpPr>
            <p:cNvPr id="234" name="Google Shape;234;gdf8ec939e6_2_0"/>
            <p:cNvSpPr/>
            <p:nvPr/>
          </p:nvSpPr>
          <p:spPr>
            <a:xfrm>
              <a:off x="7709525" y="3168700"/>
              <a:ext cx="3974700" cy="83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3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35" name="Google Shape;235;gdf8ec939e6_2_0"/>
            <p:cNvSpPr txBox="1"/>
            <p:nvPr/>
          </p:nvSpPr>
          <p:spPr>
            <a:xfrm>
              <a:off x="7794503" y="3331434"/>
              <a:ext cx="310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chemeClr val="dk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Malgun Gothic"/>
                  <a:sym typeface="Malgun Gothic"/>
                </a:rPr>
                <a:t>성매매 광고 탐지 결과 시각화</a:t>
              </a:r>
              <a:endParaRPr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236" name="Google Shape;236;gdf8ec939e6_2_0"/>
          <p:cNvSpPr txBox="1"/>
          <p:nvPr/>
        </p:nvSpPr>
        <p:spPr>
          <a:xfrm>
            <a:off x="2026350" y="5833900"/>
            <a:ext cx="80412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➤ </a:t>
            </a:r>
            <a:r>
              <a:rPr lang="en-US" sz="16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인터넷 시민 감시단</a:t>
            </a:r>
            <a:r>
              <a:rPr lang="en-US" sz="16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사용할 수 있는  </a:t>
            </a:r>
            <a:br>
              <a:rPr lang="en-US" sz="16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SNS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성매매</a:t>
            </a:r>
            <a:r>
              <a:rPr lang="en-US" sz="1600" b="1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광고</a:t>
            </a:r>
            <a:r>
              <a:rPr lang="en-US" sz="1600" b="0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탐지</a:t>
            </a:r>
            <a:r>
              <a:rPr lang="en-US" sz="16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</a:t>
            </a:r>
            <a:r>
              <a:rPr lang="en-US" sz="1600" b="1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통계화 </a:t>
            </a:r>
            <a:r>
              <a:rPr lang="en-US" sz="16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통합 솔루션</a:t>
            </a:r>
            <a:r>
              <a:rPr lang="en-US" sz="1600" b="0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  ‘</a:t>
            </a:r>
            <a:r>
              <a:rPr lang="en-US" sz="16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Trawler</a:t>
            </a:r>
            <a:r>
              <a:rPr lang="en-US" sz="1600" b="0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’개발</a:t>
            </a:r>
            <a:endParaRPr sz="16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sp>
        <p:nvSpPr>
          <p:cNvPr id="237" name="Google Shape;237;gdf8ec939e6_2_0"/>
          <p:cNvSpPr txBox="1"/>
          <p:nvPr/>
        </p:nvSpPr>
        <p:spPr>
          <a:xfrm>
            <a:off x="921125" y="2944113"/>
            <a:ext cx="34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성매매 광고 수집 / 변화 대응</a:t>
            </a:r>
            <a:endParaRPr b="1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238" name="Google Shape;238;gdf8ec939e6_2_0"/>
          <p:cNvSpPr txBox="1"/>
          <p:nvPr/>
        </p:nvSpPr>
        <p:spPr>
          <a:xfrm>
            <a:off x="330118" y="1814538"/>
            <a:ext cx="367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⧫  </a:t>
            </a:r>
            <a:r>
              <a:rPr lang="en-US" sz="16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</a:t>
            </a:r>
            <a:r>
              <a:rPr lang="en-US" sz="16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Trawler</a:t>
            </a:r>
            <a:r>
              <a:rPr lang="en-US" sz="160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 </a:t>
            </a:r>
            <a:r>
              <a:rPr lang="en-US" sz="16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</a:t>
            </a:r>
            <a:endParaRPr sz="1600" b="1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pic>
        <p:nvPicPr>
          <p:cNvPr id="5" name="그래픽 4" descr="3D 유리 윤곽선">
            <a:extLst>
              <a:ext uri="{FF2B5EF4-FFF2-40B4-BE49-F238E27FC236}">
                <a16:creationId xmlns:a16="http://schemas.microsoft.com/office/drawing/2014/main" id="{363EE75A-29E2-4B40-9E2E-39642E731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4875" y="3123762"/>
            <a:ext cx="727440" cy="727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f8ec939e6_2_39"/>
          <p:cNvSpPr/>
          <p:nvPr/>
        </p:nvSpPr>
        <p:spPr>
          <a:xfrm>
            <a:off x="128516" y="1525421"/>
            <a:ext cx="11934900" cy="51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①</a:t>
            </a:r>
            <a:endParaRPr sz="1800" b="0" i="0" u="none" strike="noStrike" cap="none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244" name="Google Shape;244;gdf8ec939e6_2_39"/>
          <p:cNvSpPr/>
          <p:nvPr/>
        </p:nvSpPr>
        <p:spPr>
          <a:xfrm>
            <a:off x="128516" y="130849"/>
            <a:ext cx="11934900" cy="118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4D8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Ⅲ. ‘Trawler’ 개발 과정</a:t>
            </a:r>
            <a:endParaRPr sz="1800" b="0" i="0" u="none" strike="noStrike" cap="none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cxnSp>
        <p:nvCxnSpPr>
          <p:cNvPr id="245" name="Google Shape;245;gdf8ec939e6_2_39"/>
          <p:cNvCxnSpPr/>
          <p:nvPr/>
        </p:nvCxnSpPr>
        <p:spPr>
          <a:xfrm>
            <a:off x="11150858" y="61107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6" name="Google Shape;246;gdf8ec939e6_2_39"/>
          <p:cNvSpPr txBox="1"/>
          <p:nvPr/>
        </p:nvSpPr>
        <p:spPr>
          <a:xfrm>
            <a:off x="5742075" y="2531550"/>
            <a:ext cx="64500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① SNS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불법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성매매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광고를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자동으로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탐지</a:t>
            </a:r>
            <a:endParaRPr sz="1600" b="1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DB에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저장되어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있는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검색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키워드를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통해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불법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성매매</a:t>
            </a:r>
            <a:r>
              <a:rPr lang="en-US" sz="1600" b="1" dirty="0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광고</a:t>
            </a:r>
            <a:r>
              <a:rPr lang="en-US" sz="1600" b="1" dirty="0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검색</a:t>
            </a:r>
            <a:endParaRPr sz="1600" b="1" dirty="0">
              <a:solidFill>
                <a:srgbClr val="0563C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불법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성매매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광고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게시자의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계정정보를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게시글로</a:t>
            </a:r>
            <a:r>
              <a:rPr lang="en-US" sz="1600" b="1" dirty="0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저장</a:t>
            </a:r>
            <a:b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endParaRPr sz="1600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②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동작시마다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키워드를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자동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업데이트하여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검색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범위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확장</a:t>
            </a:r>
            <a:endParaRPr sz="1600" b="1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게시글의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내용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중에서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키워드를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추출하여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자동</a:t>
            </a:r>
            <a:r>
              <a:rPr lang="en-US" sz="1600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으로</a:t>
            </a:r>
            <a: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br>
              <a:rPr lang="en-US" sz="1600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en-US" sz="1600" b="1" dirty="0" err="1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검색</a:t>
            </a:r>
            <a:r>
              <a:rPr lang="en-US" sz="1600" b="1" dirty="0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키워드</a:t>
            </a:r>
            <a:r>
              <a:rPr lang="en-US" sz="1600" b="1" dirty="0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rgbClr val="0563C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업데이트</a:t>
            </a:r>
            <a:endParaRPr sz="1600" b="1" dirty="0">
              <a:solidFill>
                <a:srgbClr val="0563C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➥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불법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성매매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광고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신고자가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단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시간에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효율적인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신고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가능</a:t>
            </a:r>
            <a:endParaRPr sz="1600" b="1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7" name="Google Shape;247;gdf8ec939e6_2_39"/>
          <p:cNvSpPr txBox="1"/>
          <p:nvPr/>
        </p:nvSpPr>
        <p:spPr>
          <a:xfrm>
            <a:off x="330118" y="1814538"/>
            <a:ext cx="367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⧫ 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성매매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광고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수집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/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변화</a:t>
            </a:r>
            <a:r>
              <a:rPr lang="en-US" sz="1600" b="1" dirty="0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대응</a:t>
            </a:r>
            <a:endParaRPr sz="1600" b="1" i="0" u="none" strike="noStrike" cap="none" dirty="0">
              <a:solidFill>
                <a:schemeClr val="dk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pic>
        <p:nvPicPr>
          <p:cNvPr id="248" name="Google Shape;248;gdf8ec939e6_2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75" y="2444875"/>
            <a:ext cx="4395942" cy="36753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9" name="Google Shape;249;gdf8ec939e6_2_39"/>
          <p:cNvCxnSpPr/>
          <p:nvPr/>
        </p:nvCxnSpPr>
        <p:spPr>
          <a:xfrm>
            <a:off x="5076975" y="2926450"/>
            <a:ext cx="630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0" name="Google Shape;250;gdf8ec939e6_2_39"/>
          <p:cNvSpPr/>
          <p:nvPr/>
        </p:nvSpPr>
        <p:spPr>
          <a:xfrm>
            <a:off x="681075" y="2444875"/>
            <a:ext cx="4395900" cy="834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1" name="Google Shape;251;gdf8ec939e6_2_39"/>
          <p:cNvSpPr/>
          <p:nvPr/>
        </p:nvSpPr>
        <p:spPr>
          <a:xfrm>
            <a:off x="1714575" y="3393450"/>
            <a:ext cx="2295000" cy="18921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52" name="Google Shape;252;gdf8ec939e6_2_39"/>
          <p:cNvCxnSpPr/>
          <p:nvPr/>
        </p:nvCxnSpPr>
        <p:spPr>
          <a:xfrm>
            <a:off x="4009575" y="4201650"/>
            <a:ext cx="1659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959</Words>
  <Application>Microsoft Office PowerPoint</Application>
  <PresentationFormat>와이드스크린</PresentationFormat>
  <Paragraphs>203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에스코어 드림 5 Medium</vt:lpstr>
      <vt:lpstr>Arial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Tammy Hickman</dc:creator>
  <cp:lastModifiedBy>Tammy Hickman</cp:lastModifiedBy>
  <cp:revision>5</cp:revision>
  <dcterms:created xsi:type="dcterms:W3CDTF">2021-04-15T13:41:38Z</dcterms:created>
  <dcterms:modified xsi:type="dcterms:W3CDTF">2021-06-13T03:52:05Z</dcterms:modified>
</cp:coreProperties>
</file>