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4" r:id="rId3"/>
    <p:sldId id="257" r:id="rId4"/>
    <p:sldId id="273" r:id="rId5"/>
    <p:sldId id="258" r:id="rId6"/>
    <p:sldId id="259" r:id="rId7"/>
    <p:sldId id="260" r:id="rId8"/>
    <p:sldId id="261" r:id="rId9"/>
    <p:sldId id="262" r:id="rId10"/>
    <p:sldId id="263" r:id="rId11"/>
    <p:sldId id="264" r:id="rId12"/>
    <p:sldId id="275" r:id="rId13"/>
    <p:sldId id="265" r:id="rId14"/>
    <p:sldId id="266" r:id="rId15"/>
    <p:sldId id="267" r:id="rId16"/>
    <p:sldId id="268" r:id="rId17"/>
    <p:sldId id="269" r:id="rId18"/>
    <p:sldId id="270" r:id="rId19"/>
    <p:sldId id="271" r:id="rId20"/>
    <p:sldId id="272"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p:scale>
          <a:sx n="62" d="100"/>
          <a:sy n="62" d="100"/>
        </p:scale>
        <p:origin x="1770" y="120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12/17/2024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data.worldbank.org" TargetMode="External"/><Relationship Id="rId3" Type="http://schemas.openxmlformats.org/officeDocument/2006/relationships/hyperlink" Target="https://www.palaugov.pw/executive-branch/ministries/finance/budgetandplanning/climate-statistics/" TargetMode="External"/><Relationship Id="rId7" Type="http://schemas.openxmlformats.org/officeDocument/2006/relationships/hyperlink" Target="https://climateknowledgeportal.worldbank.org/country/palau/vulnerability" TargetMode="External"/><Relationship Id="rId2" Type="http://schemas.openxmlformats.org/officeDocument/2006/relationships/hyperlink" Target="https://www.palauosp.org/about-palau/" TargetMode="External"/><Relationship Id="rId1" Type="http://schemas.openxmlformats.org/officeDocument/2006/relationships/slideLayout" Target="../slideLayouts/slideLayout2.xml"/><Relationship Id="rId6" Type="http://schemas.openxmlformats.org/officeDocument/2006/relationships/hyperlink" Target="https://en.wikipedia.org/wiki/Palau" TargetMode="External"/><Relationship Id="rId5" Type="http://schemas.openxmlformats.org/officeDocument/2006/relationships/hyperlink" Target="https://www.britannica.com/place/Palau" TargetMode="External"/><Relationship Id="rId4" Type="http://schemas.openxmlformats.org/officeDocument/2006/relationships/hyperlink" Target="https://pristineparadisepalau.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rPr dirty="0"/>
              <a:t>615 Final Presentation</a:t>
            </a:r>
            <a:br>
              <a:rPr lang="en-US" dirty="0"/>
            </a:br>
            <a:r>
              <a:rPr lang="en-US" altLang="zh-CN" dirty="0"/>
              <a:t>——Palau Island</a:t>
            </a:r>
            <a:endParaRPr dirty="0"/>
          </a:p>
        </p:txBody>
      </p:sp>
      <p:sp>
        <p:nvSpPr>
          <p:cNvPr id="3" name="Subtitle 2"/>
          <p:cNvSpPr>
            <a:spLocks noGrp="1"/>
          </p:cNvSpPr>
          <p:nvPr>
            <p:ph type="subTitle" idx="1"/>
          </p:nvPr>
        </p:nvSpPr>
        <p:spPr>
          <a:xfrm>
            <a:off x="1371600" y="2914650"/>
            <a:ext cx="6400800" cy="1314450"/>
          </a:xfrm>
        </p:spPr>
        <p:txBody>
          <a:bodyPr/>
          <a:lstStyle/>
          <a:p>
            <a:pPr marL="0" lvl="0" indent="0">
              <a:buNone/>
            </a:pPr>
            <a:br>
              <a:rPr dirty="0"/>
            </a:br>
            <a:br>
              <a:rPr dirty="0"/>
            </a:br>
            <a:r>
              <a:rPr dirty="0"/>
              <a:t>Xiaohan Shi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15-Final-Presentation_files/figure-pptx/unnamed-chunk-3-5.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
        <p:nvSpPr>
          <p:cNvPr id="3" name="文本框 2">
            <a:extLst>
              <a:ext uri="{FF2B5EF4-FFF2-40B4-BE49-F238E27FC236}">
                <a16:creationId xmlns:a16="http://schemas.microsoft.com/office/drawing/2014/main" id="{4F44FE9D-2B79-81EF-026A-44F4532084B4}"/>
              </a:ext>
            </a:extLst>
          </p:cNvPr>
          <p:cNvSpPr txBox="1"/>
          <p:nvPr/>
        </p:nvSpPr>
        <p:spPr>
          <a:xfrm>
            <a:off x="291992" y="824468"/>
            <a:ext cx="2966037"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Weather   </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Comparative Analysis</a:t>
            </a:r>
          </a:p>
        </p:txBody>
      </p:sp>
      <p:sp>
        <p:nvSpPr>
          <p:cNvPr id="5" name="文本框 4">
            <a:extLst>
              <a:ext uri="{FF2B5EF4-FFF2-40B4-BE49-F238E27FC236}">
                <a16:creationId xmlns:a16="http://schemas.microsoft.com/office/drawing/2014/main" id="{C080D0EC-DC26-2CA8-62B1-6BF9D68A9106}"/>
              </a:ext>
            </a:extLst>
          </p:cNvPr>
          <p:cNvSpPr txBox="1"/>
          <p:nvPr/>
        </p:nvSpPr>
        <p:spPr>
          <a:xfrm>
            <a:off x="457200" y="1247286"/>
            <a:ext cx="8229600" cy="2062103"/>
          </a:xfrm>
          <a:prstGeom prst="rect">
            <a:avLst/>
          </a:prstGeom>
          <a:noFill/>
        </p:spPr>
        <p:txBody>
          <a:bodyPr wrap="square">
            <a:spAutoFit/>
          </a:bodyPr>
          <a:lstStyle/>
          <a:p>
            <a:r>
              <a:rPr lang="en-US" altLang="zh-CN" sz="2800" b="1" dirty="0"/>
              <a:t>Fiji</a:t>
            </a:r>
          </a:p>
          <a:p>
            <a:endParaRPr lang="en-US" altLang="zh-CN" sz="2800" b="1" dirty="0"/>
          </a:p>
          <a:p>
            <a:r>
              <a:rPr lang="en-US" altLang="zh-CN" b="1" dirty="0"/>
              <a:t>Why choose Fiji:</a:t>
            </a:r>
          </a:p>
          <a:p>
            <a:r>
              <a:rPr lang="en-US" altLang="zh-CN" dirty="0"/>
              <a:t>Fiji's geographic proximity to Palau, similar reliance on tourism, and shared environmental and economic challenges. Additionally, both countries are known for their marine biodiversity.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86F3F-D905-D28F-DBA3-7279ACF501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F269D3-7AD5-C8C5-5CED-7C030E907ADB}"/>
              </a:ext>
            </a:extLst>
          </p:cNvPr>
          <p:cNvSpPr>
            <a:spLocks noGrp="1"/>
          </p:cNvSpPr>
          <p:nvPr>
            <p:ph type="title"/>
          </p:nvPr>
        </p:nvSpPr>
        <p:spPr/>
        <p:txBody>
          <a:bodyPr/>
          <a:lstStyle/>
          <a:p>
            <a:pPr marL="0" lvl="0" indent="0">
              <a:buNone/>
            </a:pPr>
            <a:r>
              <a:rPr dirty="0"/>
              <a:t>Comparative Analysis</a:t>
            </a:r>
            <a:r>
              <a:rPr lang="en-US" dirty="0"/>
              <a:t>: Fiji </a:t>
            </a:r>
            <a:endParaRPr dirty="0"/>
          </a:p>
        </p:txBody>
      </p:sp>
      <p:pic>
        <p:nvPicPr>
          <p:cNvPr id="3" name="Picture 1" descr="615-Final-Presentation_files/figure-pptx/unnamed-chunk-5-1.png">
            <a:extLst>
              <a:ext uri="{FF2B5EF4-FFF2-40B4-BE49-F238E27FC236}">
                <a16:creationId xmlns:a16="http://schemas.microsoft.com/office/drawing/2014/main" id="{32720BFB-2EF7-6D4A-5733-96544B597B25}"/>
              </a:ext>
            </a:extLst>
          </p:cNvPr>
          <p:cNvPicPr>
            <a:picLocks noGrp="1" noChangeAspect="1"/>
          </p:cNvPicPr>
          <p:nvPr/>
        </p:nvPicPr>
        <p:blipFill>
          <a:blip r:embed="rId2"/>
          <a:stretch>
            <a:fillRect/>
          </a:stretch>
        </p:blipFill>
        <p:spPr bwMode="auto">
          <a:xfrm>
            <a:off x="1181100" y="1193800"/>
            <a:ext cx="7017764" cy="3508882"/>
          </a:xfrm>
          <a:prstGeom prst="rect">
            <a:avLst/>
          </a:prstGeom>
          <a:noFill/>
          <a:ln w="9525">
            <a:noFill/>
            <a:headEnd/>
            <a:tailEnd/>
          </a:ln>
        </p:spPr>
      </p:pic>
    </p:spTree>
    <p:extLst>
      <p:ext uri="{BB962C8B-B14F-4D97-AF65-F5344CB8AC3E}">
        <p14:creationId xmlns:p14="http://schemas.microsoft.com/office/powerpoint/2010/main" val="2628345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15-Final-Presentation_files/figure-pptx/unnamed-chunk-5-2.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15-Final-Presentation_files/figure-pptx/unnamed-chunk-5-3.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Comparative </a:t>
            </a:r>
            <a:r>
              <a:rPr lang="en-US" dirty="0"/>
              <a:t>A</a:t>
            </a:r>
            <a:r>
              <a:rPr dirty="0"/>
              <a:t>nalysis</a:t>
            </a:r>
          </a:p>
        </p:txBody>
      </p:sp>
      <p:pic>
        <p:nvPicPr>
          <p:cNvPr id="3" name="Picture 1" descr="615-Final-Presentation_files/figure-pptx/unnamed-chunk-6-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15-Final-Presentation_files/figure-pptx/unnamed-chunk-6-2.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15-Final-Presentation_files/figure-pptx/unnamed-chunk-6-3.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SWOT Analysis</a:t>
            </a:r>
          </a:p>
        </p:txBody>
      </p:sp>
      <p:sp>
        <p:nvSpPr>
          <p:cNvPr id="3" name="Content Placeholder 2"/>
          <p:cNvSpPr>
            <a:spLocks noGrp="1"/>
          </p:cNvSpPr>
          <p:nvPr>
            <p:ph idx="1"/>
          </p:nvPr>
        </p:nvSpPr>
        <p:spPr/>
        <p:txBody>
          <a:bodyPr>
            <a:normAutofit fontScale="92500" lnSpcReduction="20000"/>
          </a:bodyPr>
          <a:lstStyle/>
          <a:p>
            <a:pPr marL="342900" lvl="0" indent="-342900">
              <a:buAutoNum type="arabicPeriod"/>
            </a:pPr>
            <a:r>
              <a:t>Strengths</a:t>
            </a:r>
          </a:p>
          <a:p>
            <a:pPr marL="342900" lvl="1" indent="0">
              <a:buNone/>
            </a:pPr>
            <a:r>
              <a:t>Unique natural environment: Palau offers unrivalled pristine natural beauty, as well as world-class diving and snorkeling sites such as the German Channel and wreck sites.</a:t>
            </a:r>
          </a:p>
          <a:p>
            <a:pPr marL="342900" lvl="1" indent="0">
              <a:buNone/>
            </a:pPr>
            <a:r>
              <a:t>Conservation pioneers: Palau has demonstrated leadership in environmental protection by pioneering Marine protected areas around the world, such as the Palau National Marine Sanctuary.</a:t>
            </a:r>
          </a:p>
          <a:p>
            <a:pPr marL="342900" lvl="0" indent="-342900">
              <a:buAutoNum type="arabicPeriod"/>
            </a:pPr>
            <a:r>
              <a:t>Weaknesses</a:t>
            </a:r>
          </a:p>
          <a:p>
            <a:pPr marL="342900" lvl="1" indent="0">
              <a:buNone/>
            </a:pPr>
            <a:r>
              <a:t>Land and resource constraints: Palau is small in size, lacks exploitable resources, and receives fewer tourists than other popular islands such as Fiji.</a:t>
            </a:r>
          </a:p>
          <a:p>
            <a:pPr marL="342900" lvl="1" indent="0">
              <a:buNone/>
            </a:pPr>
            <a:r>
              <a:t>Economy highly dependent on tourism: other industries such as agriculture and fishing are small, limiting the potential for economic diversification.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SWOT Analysis</a:t>
            </a:r>
          </a:p>
        </p:txBody>
      </p:sp>
      <p:sp>
        <p:nvSpPr>
          <p:cNvPr id="3" name="Content Placeholder 2"/>
          <p:cNvSpPr>
            <a:spLocks noGrp="1"/>
          </p:cNvSpPr>
          <p:nvPr>
            <p:ph idx="1"/>
          </p:nvPr>
        </p:nvSpPr>
        <p:spPr>
          <a:xfrm>
            <a:off x="457200" y="1200151"/>
            <a:ext cx="8686800" cy="3737370"/>
          </a:xfrm>
        </p:spPr>
        <p:txBody>
          <a:bodyPr>
            <a:normAutofit fontScale="85000" lnSpcReduction="20000"/>
          </a:bodyPr>
          <a:lstStyle/>
          <a:p>
            <a:pPr marL="342900" lvl="0" indent="-342900">
              <a:buAutoNum type="arabicPeriod" startAt="3"/>
            </a:pPr>
            <a:r>
              <a:rPr dirty="0"/>
              <a:t>Opportunities</a:t>
            </a:r>
          </a:p>
          <a:p>
            <a:pPr marL="342900" lvl="1" indent="0">
              <a:buNone/>
            </a:pPr>
            <a:r>
              <a:rPr dirty="0"/>
              <a:t>Special-interest tourism market: pristine natural environments and location can attract tourists who are ecologically friendly and want to be away from crowd.</a:t>
            </a:r>
          </a:p>
          <a:p>
            <a:pPr marL="342900" lvl="1" indent="0">
              <a:buNone/>
            </a:pPr>
            <a:r>
              <a:rPr dirty="0"/>
              <a:t>Unique culture: Palau is rich in traditional culture, such as local handicrafts, traditional villages and legends, which can serve as an important resource for attracting tourists.</a:t>
            </a:r>
          </a:p>
          <a:p>
            <a:pPr marL="342900" lvl="1" indent="0">
              <a:buNone/>
            </a:pPr>
            <a:r>
              <a:rPr dirty="0"/>
              <a:t>International cooperation and investment</a:t>
            </a:r>
          </a:p>
          <a:p>
            <a:pPr marL="342900" lvl="0" indent="-342900">
              <a:buAutoNum type="arabicPeriod" startAt="3"/>
            </a:pPr>
            <a:r>
              <a:rPr dirty="0"/>
              <a:t>Threats</a:t>
            </a:r>
          </a:p>
          <a:p>
            <a:pPr marL="342900" lvl="1" indent="0">
              <a:buNone/>
            </a:pPr>
            <a:r>
              <a:rPr dirty="0"/>
              <a:t>Climate change: Palau‘s special Unique geographical features makes it vulnerable to weather hazards caused by climate change, such as extreme high tides, coastal erosion and seal-level rise.</a:t>
            </a:r>
          </a:p>
          <a:p>
            <a:pPr marL="342900" lvl="1" indent="0">
              <a:buNone/>
            </a:pPr>
            <a:r>
              <a:rPr dirty="0"/>
              <a:t>Global economic fluctuations: As Palau is a highly tourism-dependent economy, a global economic downturn or crisis can directly affect visitor numbers and revenues. The impact of the global pandemic on Palau’s tourism and GDP in 2019-2021 is one example.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8F326-2F5C-2973-269D-772CA227CE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BEC8E-6E68-2993-F35B-FCD5E99448E0}"/>
              </a:ext>
            </a:extLst>
          </p:cNvPr>
          <p:cNvSpPr>
            <a:spLocks noGrp="1"/>
          </p:cNvSpPr>
          <p:nvPr>
            <p:ph type="title"/>
          </p:nvPr>
        </p:nvSpPr>
        <p:spPr/>
        <p:txBody>
          <a:bodyPr/>
          <a:lstStyle/>
          <a:p>
            <a:pPr marL="0" lvl="0" indent="0">
              <a:spcBef>
                <a:spcPts val="3000"/>
              </a:spcBef>
              <a:buNone/>
            </a:pPr>
            <a:r>
              <a:rPr lang="en-GB" altLang="zh-CN" b="1" dirty="0"/>
              <a:t>General Description</a:t>
            </a:r>
          </a:p>
        </p:txBody>
      </p:sp>
      <p:sp>
        <p:nvSpPr>
          <p:cNvPr id="3" name="Content Placeholder 2">
            <a:extLst>
              <a:ext uri="{FF2B5EF4-FFF2-40B4-BE49-F238E27FC236}">
                <a16:creationId xmlns:a16="http://schemas.microsoft.com/office/drawing/2014/main" id="{81941A06-C8E9-954E-4D7C-16D4AD71D5F7}"/>
              </a:ext>
            </a:extLst>
          </p:cNvPr>
          <p:cNvSpPr>
            <a:spLocks noGrp="1"/>
          </p:cNvSpPr>
          <p:nvPr>
            <p:ph idx="1"/>
          </p:nvPr>
        </p:nvSpPr>
        <p:spPr/>
        <p:txBody>
          <a:bodyPr>
            <a:normAutofit/>
          </a:bodyPr>
          <a:lstStyle/>
          <a:p>
            <a:pPr lvl="0"/>
            <a:r>
              <a:rPr lang="en-US" altLang="zh-CN" dirty="0"/>
              <a:t>Palau is located in the Micronesia region of the Western Pacific Ocean. </a:t>
            </a:r>
          </a:p>
          <a:p>
            <a:pPr lvl="0"/>
            <a:r>
              <a:rPr lang="en-US" altLang="zh-CN" dirty="0"/>
              <a:t>The total area of Palau is about 459 square kilometers (about 177 square miles), which makes it one of the smallest countries in the world. </a:t>
            </a:r>
          </a:p>
        </p:txBody>
      </p:sp>
    </p:spTree>
    <p:extLst>
      <p:ext uri="{BB962C8B-B14F-4D97-AF65-F5344CB8AC3E}">
        <p14:creationId xmlns:p14="http://schemas.microsoft.com/office/powerpoint/2010/main" val="2149557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normAutofit fontScale="70000" lnSpcReduction="20000"/>
          </a:bodyPr>
          <a:lstStyle/>
          <a:p>
            <a:pPr marL="0" lvl="0" indent="0">
              <a:buNone/>
            </a:pPr>
            <a:r>
              <a:t>About Palau - Office of the Special Prosecutor | Republic of Palau. (2019, June 3). Office of the Special Prosecutor | Republic of Palau. </a:t>
            </a:r>
            <a:r>
              <a:rPr>
                <a:hlinkClick r:id="rId2"/>
              </a:rPr>
              <a:t>https://www.palauosp.org/about-palau/</a:t>
            </a:r>
          </a:p>
          <a:p>
            <a:pPr marL="0" lvl="0" indent="0">
              <a:buNone/>
            </a:pPr>
            <a:r>
              <a:t>Climate Statistics – PalauGov.pw. (n.d.). PalauGov.pw. </a:t>
            </a:r>
            <a:r>
              <a:rPr>
                <a:hlinkClick r:id="rId3"/>
              </a:rPr>
              <a:t>https://www.palaugov.pw/executive-branch/ministries/finance/budgetandplanning/climate-statistics/</a:t>
            </a:r>
          </a:p>
          <a:p>
            <a:pPr marL="0" lvl="0" indent="0">
              <a:buNone/>
            </a:pPr>
            <a:r>
              <a:t>Home - Pristine. (n.d.). </a:t>
            </a:r>
            <a:r>
              <a:rPr>
                <a:hlinkClick r:id="rId4"/>
              </a:rPr>
              <a:t>https://pristineparadisepalau.com/</a:t>
            </a:r>
          </a:p>
          <a:p>
            <a:pPr marL="0" lvl="0" indent="0">
              <a:buNone/>
            </a:pPr>
            <a:r>
              <a:t>Palau | Culture, History, &amp; People. (2019). In Encyclopædia Britannica. </a:t>
            </a:r>
            <a:r>
              <a:rPr>
                <a:hlinkClick r:id="rId5"/>
              </a:rPr>
              <a:t>https://www.britannica.com/place/Palau</a:t>
            </a:r>
          </a:p>
          <a:p>
            <a:pPr marL="0" lvl="0" indent="0">
              <a:buNone/>
            </a:pPr>
            <a:r>
              <a:t>Wikipedia Contributors. (2024, November 21). Palau. Wikipedia; Wikimedia Foundation. </a:t>
            </a:r>
            <a:r>
              <a:rPr>
                <a:hlinkClick r:id="rId6"/>
              </a:rPr>
              <a:t>https://en.wikipedia.org/wiki/Palau</a:t>
            </a:r>
          </a:p>
          <a:p>
            <a:pPr marL="0" lvl="0" indent="0">
              <a:buNone/>
            </a:pPr>
            <a:r>
              <a:t>World Bank Climate Change Knowledge Portal. (n.d.). Climateknowledgeportal.worldbank.org. </a:t>
            </a:r>
            <a:r>
              <a:rPr>
                <a:hlinkClick r:id="rId7"/>
              </a:rPr>
              <a:t>https://climateknowledgeportal.worldbank.org/country/palau/vulnerability</a:t>
            </a:r>
          </a:p>
          <a:p>
            <a:pPr marL="0" lvl="0" indent="0">
              <a:buNone/>
            </a:pPr>
            <a:r>
              <a:t>World Bank. (2024). World Development Indicators. R package WDI. Retrieved from </a:t>
            </a:r>
            <a:r>
              <a:rPr>
                <a:hlinkClick r:id="rId8"/>
              </a:rPr>
              <a:t>https://data.worldbank.org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lvl="0"/>
            <a:r>
              <a:rPr dirty="0"/>
              <a:t>Government</a:t>
            </a:r>
          </a:p>
          <a:p>
            <a:pPr marL="0" lvl="0" indent="0">
              <a:buNone/>
            </a:pPr>
            <a:r>
              <a:rPr dirty="0"/>
              <a:t>Palau is a constitutional presidential republic with a bicameral legislature, the </a:t>
            </a:r>
            <a:r>
              <a:rPr dirty="0" err="1"/>
              <a:t>Olbiil</a:t>
            </a:r>
            <a:r>
              <a:rPr dirty="0"/>
              <a:t> Era </a:t>
            </a:r>
            <a:r>
              <a:rPr dirty="0" err="1"/>
              <a:t>Kelulau</a:t>
            </a:r>
            <a:r>
              <a:rPr dirty="0"/>
              <a:t>, and an independent judiciary. Its capital is </a:t>
            </a:r>
            <a:r>
              <a:rPr dirty="0" err="1"/>
              <a:t>Engelmade</a:t>
            </a:r>
            <a:r>
              <a:rPr dirty="0"/>
              <a:t>. </a:t>
            </a:r>
          </a:p>
          <a:p>
            <a:pPr lvl="0"/>
            <a:r>
              <a:rPr dirty="0"/>
              <a:t>Economy</a:t>
            </a:r>
          </a:p>
          <a:p>
            <a:pPr marL="0" lvl="0" indent="0">
              <a:buNone/>
            </a:pPr>
            <a:r>
              <a:rPr dirty="0"/>
              <a:t>Palau’s economy relies on tourism, subsistence agriculture, and fishing. </a:t>
            </a:r>
          </a:p>
          <a:p>
            <a:pPr lvl="0"/>
            <a:r>
              <a:rPr dirty="0"/>
              <a:t>Nature Environment</a:t>
            </a:r>
          </a:p>
          <a:p>
            <a:pPr marL="0" lvl="0" indent="0">
              <a:buNone/>
            </a:pPr>
            <a:r>
              <a:rPr dirty="0"/>
              <a:t>For a tiny archipelago with only a 328.14 square km landmass, Palau has an intriguing biodiversity of its own (Home - Pristine, n.d.). </a:t>
            </a:r>
          </a:p>
          <a:p>
            <a:pPr marL="0" lvl="0" indent="0">
              <a:buNone/>
            </a:pPr>
            <a:r>
              <a:rPr dirty="0"/>
              <a:t>Around 75% of Palau’s volcanic, coral atoll, and limestone islands are covered in native forests and mangroves. These forests, the most biodiverse in Micronesia, host over 1,400 plant species, including 194 endemic varieties such as 23 unique orchid species.</a:t>
            </a:r>
          </a:p>
        </p:txBody>
      </p:sp>
      <p:sp>
        <p:nvSpPr>
          <p:cNvPr id="2" name="Title 1">
            <a:extLst>
              <a:ext uri="{FF2B5EF4-FFF2-40B4-BE49-F238E27FC236}">
                <a16:creationId xmlns:a16="http://schemas.microsoft.com/office/drawing/2014/main" id="{36399D9D-BA10-A22E-BE4B-33E4B7408A00}"/>
              </a:ext>
            </a:extLst>
          </p:cNvPr>
          <p:cNvSpPr>
            <a:spLocks noGrp="1"/>
          </p:cNvSpPr>
          <p:nvPr>
            <p:ph type="title"/>
          </p:nvPr>
        </p:nvSpPr>
        <p:spPr>
          <a:xfrm>
            <a:off x="457200" y="205979"/>
            <a:ext cx="8229600" cy="857250"/>
          </a:xfrm>
        </p:spPr>
        <p:txBody>
          <a:bodyPr/>
          <a:lstStyle/>
          <a:p>
            <a:pPr marL="0" lvl="0" indent="0">
              <a:buNone/>
            </a:pPr>
            <a:r>
              <a:rPr dirty="0"/>
              <a:t>Key Facts of Palau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18173-EFFE-214E-8634-2A24ACAFB2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79C50C-1C9E-E6D0-9E71-67825FE1C164}"/>
              </a:ext>
            </a:extLst>
          </p:cNvPr>
          <p:cNvSpPr>
            <a:spLocks noGrp="1"/>
          </p:cNvSpPr>
          <p:nvPr>
            <p:ph type="title"/>
          </p:nvPr>
        </p:nvSpPr>
        <p:spPr/>
        <p:txBody>
          <a:bodyPr/>
          <a:lstStyle/>
          <a:p>
            <a:pPr marL="0" lvl="0" indent="0">
              <a:buNone/>
            </a:pPr>
            <a:r>
              <a:rPr dirty="0"/>
              <a:t>Key Facts of Palau</a:t>
            </a:r>
          </a:p>
        </p:txBody>
      </p:sp>
      <p:sp>
        <p:nvSpPr>
          <p:cNvPr id="3" name="Content Placeholder 2">
            <a:extLst>
              <a:ext uri="{FF2B5EF4-FFF2-40B4-BE49-F238E27FC236}">
                <a16:creationId xmlns:a16="http://schemas.microsoft.com/office/drawing/2014/main" id="{86F5FA56-6C63-320E-A0B6-F046F9F690B4}"/>
              </a:ext>
            </a:extLst>
          </p:cNvPr>
          <p:cNvSpPr>
            <a:spLocks noGrp="1"/>
          </p:cNvSpPr>
          <p:nvPr>
            <p:ph idx="1"/>
          </p:nvPr>
        </p:nvSpPr>
        <p:spPr/>
        <p:txBody>
          <a:bodyPr>
            <a:normAutofit fontScale="62500" lnSpcReduction="20000"/>
          </a:bodyPr>
          <a:lstStyle/>
          <a:p>
            <a:pPr lvl="0"/>
            <a:r>
              <a:t>Culture</a:t>
            </a:r>
          </a:p>
          <a:p>
            <a:pPr marL="0" lvl="0" indent="0">
              <a:buNone/>
            </a:pPr>
            <a:r>
              <a:t>Matrilineal: The matrilineal traditions of Palauan culture deeply influence the social structure. </a:t>
            </a:r>
          </a:p>
          <a:p>
            <a:pPr marL="0" lvl="0" indent="0">
              <a:buNone/>
            </a:pPr>
            <a:r>
              <a:t>Respect for Nature: Traditional beliefs emphasize the harmonious coexistence of man and nature, a concept that is not only reflected in ancient practices, but is also compatible with modern concepts of environmental protection.</a:t>
            </a:r>
          </a:p>
          <a:p>
            <a:pPr marL="0" lvl="0" indent="0">
              <a:buNone/>
            </a:pPr>
            <a:r>
              <a:t>Oral Tradition: Through the telling of myths, legends and historical stories, Palauans maintain their cultural memory and transmit the values and identity of their communities.</a:t>
            </a:r>
          </a:p>
          <a:p>
            <a:pPr marL="0" lvl="0" indent="0">
              <a:buNone/>
            </a:pPr>
            <a:r>
              <a:t>Traditional Navigation: As a maritime people, Palauans are known for their excellent traditional navigation skills. They navigate the vast Pacific Ocean using the stars, winds, and nature to guide them, and this seafaring tradition, which is closely tied to the sea, is embedded in their cultural DNA.</a:t>
            </a:r>
          </a:p>
          <a:p>
            <a:pPr lvl="0"/>
            <a:r>
              <a:t>Climate</a:t>
            </a:r>
          </a:p>
          <a:p>
            <a:pPr marL="0" lvl="0" indent="0">
              <a:buNone/>
            </a:pPr>
            <a:r>
              <a:t>Palau has a tropical rainforest climate with an average annual temperature of about 28°C. Rainfall is abundant throughout the year, with 3,800 millimeters per year. The average humidity is 82% and although rainfall is more frequent from June to October, sunshine is still abundant.</a:t>
            </a:r>
          </a:p>
        </p:txBody>
      </p:sp>
    </p:spTree>
    <p:extLst>
      <p:ext uri="{BB962C8B-B14F-4D97-AF65-F5344CB8AC3E}">
        <p14:creationId xmlns:p14="http://schemas.microsoft.com/office/powerpoint/2010/main" val="1564345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Key Facts of Palau</a:t>
            </a:r>
          </a:p>
        </p:txBody>
      </p:sp>
      <p:sp>
        <p:nvSpPr>
          <p:cNvPr id="3" name="Content Placeholder 2"/>
          <p:cNvSpPr>
            <a:spLocks noGrp="1"/>
          </p:cNvSpPr>
          <p:nvPr>
            <p:ph idx="1"/>
          </p:nvPr>
        </p:nvSpPr>
        <p:spPr/>
        <p:txBody>
          <a:bodyPr>
            <a:normAutofit fontScale="62500" lnSpcReduction="20000"/>
          </a:bodyPr>
          <a:lstStyle/>
          <a:p>
            <a:pPr lvl="0"/>
            <a:r>
              <a:t>Culture</a:t>
            </a:r>
          </a:p>
          <a:p>
            <a:pPr marL="0" lvl="0" indent="0">
              <a:buNone/>
            </a:pPr>
            <a:r>
              <a:t>Matrilineal: The matrilineal traditions of Palauan culture deeply influence the social structure. </a:t>
            </a:r>
          </a:p>
          <a:p>
            <a:pPr marL="0" lvl="0" indent="0">
              <a:buNone/>
            </a:pPr>
            <a:r>
              <a:t>Respect for Nature: Traditional beliefs emphasize the harmonious coexistence of man and nature, a concept that is not only reflected in ancient practices, but is also compatible with modern concepts of environmental protection.</a:t>
            </a:r>
          </a:p>
          <a:p>
            <a:pPr marL="0" lvl="0" indent="0">
              <a:buNone/>
            </a:pPr>
            <a:r>
              <a:t>Oral Tradition: Through the telling of myths, legends and historical stories, Palauans maintain their cultural memory and transmit the values and identity of their communities.</a:t>
            </a:r>
          </a:p>
          <a:p>
            <a:pPr marL="0" lvl="0" indent="0">
              <a:buNone/>
            </a:pPr>
            <a:r>
              <a:t>Traditional Navigation: As a maritime people, Palauans are known for their excellent traditional navigation skills. They navigate the vast Pacific Ocean using the stars, winds, and nature to guide them, and this seafaring tradition, which is closely tied to the sea, is embedded in their cultural DNA.</a:t>
            </a:r>
          </a:p>
          <a:p>
            <a:pPr lvl="0"/>
            <a:r>
              <a:t>Climate</a:t>
            </a:r>
          </a:p>
          <a:p>
            <a:pPr marL="0" lvl="0" indent="0">
              <a:buNone/>
            </a:pPr>
            <a:r>
              <a:t>Palau has a tropical rainforest climate with an average annual temperature of about 28°C. Rainfall is abundant throughout the year, with 3,800 millimeters per year. The average humidity is 82% and although rainfall is more frequent from June to October, sunshine is still abundant.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Key Demographics</a:t>
            </a:r>
          </a:p>
        </p:txBody>
      </p:sp>
      <p:pic>
        <p:nvPicPr>
          <p:cNvPr id="3" name="Picture 1" descr="615-Final-Presentation_files/figure-pptx/unnamed-chunk-3-1.png"/>
          <p:cNvPicPr>
            <a:picLocks noGrp="1" noChangeAspect="1"/>
          </p:cNvPicPr>
          <p:nvPr/>
        </p:nvPicPr>
        <p:blipFill>
          <a:blip r:embed="rId2"/>
          <a:stretch>
            <a:fillRect/>
          </a:stretch>
        </p:blipFill>
        <p:spPr bwMode="auto">
          <a:xfrm>
            <a:off x="1181100" y="1439689"/>
            <a:ext cx="6781800" cy="3390900"/>
          </a:xfrm>
          <a:prstGeom prst="rect">
            <a:avLst/>
          </a:prstGeom>
          <a:noFill/>
          <a:ln w="9525">
            <a:noFill/>
            <a:headEnd/>
            <a:tailEnd/>
          </a:ln>
        </p:spPr>
      </p:pic>
      <p:sp>
        <p:nvSpPr>
          <p:cNvPr id="4" name="文本框 3">
            <a:extLst>
              <a:ext uri="{FF2B5EF4-FFF2-40B4-BE49-F238E27FC236}">
                <a16:creationId xmlns:a16="http://schemas.microsoft.com/office/drawing/2014/main" id="{E5E22A0D-7061-705C-77DD-6D2FA40DAF18}"/>
              </a:ext>
            </a:extLst>
          </p:cNvPr>
          <p:cNvSpPr txBox="1"/>
          <p:nvPr/>
        </p:nvSpPr>
        <p:spPr>
          <a:xfrm>
            <a:off x="614723" y="937452"/>
            <a:ext cx="132933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GDP </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15-Final-Presentation_files/figure-pptx/unnamed-chunk-3-2.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
        <p:nvSpPr>
          <p:cNvPr id="3" name="Title 1">
            <a:extLst>
              <a:ext uri="{FF2B5EF4-FFF2-40B4-BE49-F238E27FC236}">
                <a16:creationId xmlns:a16="http://schemas.microsoft.com/office/drawing/2014/main" id="{FF28E229-C1C9-5BA5-3161-DD292DB46D5D}"/>
              </a:ext>
            </a:extLst>
          </p:cNvPr>
          <p:cNvSpPr>
            <a:spLocks noGrp="1"/>
          </p:cNvSpPr>
          <p:nvPr>
            <p:ph type="title"/>
          </p:nvPr>
        </p:nvSpPr>
        <p:spPr>
          <a:xfrm>
            <a:off x="457200" y="205979"/>
            <a:ext cx="8229600" cy="857250"/>
          </a:xfrm>
        </p:spPr>
        <p:txBody>
          <a:bodyPr/>
          <a:lstStyle/>
          <a:p>
            <a:pPr marL="0" lvl="0" indent="0">
              <a:buNone/>
            </a:pPr>
            <a:r>
              <a:rPr dirty="0"/>
              <a:t>Key Demographics</a:t>
            </a:r>
          </a:p>
        </p:txBody>
      </p:sp>
      <p:sp>
        <p:nvSpPr>
          <p:cNvPr id="4" name="文本框 3">
            <a:extLst>
              <a:ext uri="{FF2B5EF4-FFF2-40B4-BE49-F238E27FC236}">
                <a16:creationId xmlns:a16="http://schemas.microsoft.com/office/drawing/2014/main" id="{E5CD7A56-FC8F-F0F3-A687-27883CB1754C}"/>
              </a:ext>
            </a:extLst>
          </p:cNvPr>
          <p:cNvSpPr txBox="1"/>
          <p:nvPr/>
        </p:nvSpPr>
        <p:spPr>
          <a:xfrm>
            <a:off x="291992" y="824468"/>
            <a:ext cx="2966037"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Population  </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15-Final-Presentation_files/figure-pptx/unnamed-chunk-3-3.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
        <p:nvSpPr>
          <p:cNvPr id="3" name="Title 1">
            <a:extLst>
              <a:ext uri="{FF2B5EF4-FFF2-40B4-BE49-F238E27FC236}">
                <a16:creationId xmlns:a16="http://schemas.microsoft.com/office/drawing/2014/main" id="{F004B0BF-AD0E-FEC7-A8F4-D45BD06F5C1F}"/>
              </a:ext>
            </a:extLst>
          </p:cNvPr>
          <p:cNvSpPr>
            <a:spLocks noGrp="1"/>
          </p:cNvSpPr>
          <p:nvPr>
            <p:ph type="title"/>
          </p:nvPr>
        </p:nvSpPr>
        <p:spPr>
          <a:xfrm>
            <a:off x="457200" y="205979"/>
            <a:ext cx="8229600" cy="857250"/>
          </a:xfrm>
        </p:spPr>
        <p:txBody>
          <a:bodyPr/>
          <a:lstStyle/>
          <a:p>
            <a:pPr marL="0" lvl="0" indent="0">
              <a:buNone/>
            </a:pPr>
            <a:r>
              <a:rPr dirty="0"/>
              <a:t>Key Demographics</a:t>
            </a:r>
          </a:p>
        </p:txBody>
      </p:sp>
      <p:sp>
        <p:nvSpPr>
          <p:cNvPr id="4" name="文本框 3">
            <a:extLst>
              <a:ext uri="{FF2B5EF4-FFF2-40B4-BE49-F238E27FC236}">
                <a16:creationId xmlns:a16="http://schemas.microsoft.com/office/drawing/2014/main" id="{21E38AA6-A502-39B7-4391-FB0455C566BE}"/>
              </a:ext>
            </a:extLst>
          </p:cNvPr>
          <p:cNvSpPr txBox="1"/>
          <p:nvPr/>
        </p:nvSpPr>
        <p:spPr>
          <a:xfrm>
            <a:off x="291992" y="824468"/>
            <a:ext cx="2966037"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Visitors   </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15-Final-Presentation_files/figure-pptx/unnamed-chunk-3-4.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
        <p:nvSpPr>
          <p:cNvPr id="3" name="Title 1">
            <a:extLst>
              <a:ext uri="{FF2B5EF4-FFF2-40B4-BE49-F238E27FC236}">
                <a16:creationId xmlns:a16="http://schemas.microsoft.com/office/drawing/2014/main" id="{169B97EB-A851-6FC0-E838-351081192C5B}"/>
              </a:ext>
            </a:extLst>
          </p:cNvPr>
          <p:cNvSpPr>
            <a:spLocks noGrp="1"/>
          </p:cNvSpPr>
          <p:nvPr>
            <p:ph type="title"/>
          </p:nvPr>
        </p:nvSpPr>
        <p:spPr>
          <a:xfrm>
            <a:off x="457200" y="205979"/>
            <a:ext cx="8229600" cy="857250"/>
          </a:xfrm>
        </p:spPr>
        <p:txBody>
          <a:bodyPr/>
          <a:lstStyle/>
          <a:p>
            <a:pPr marL="0" lvl="0" indent="0">
              <a:buNone/>
            </a:pPr>
            <a:r>
              <a:rPr dirty="0"/>
              <a:t>Key Demographics</a:t>
            </a:r>
          </a:p>
        </p:txBody>
      </p:sp>
      <p:sp>
        <p:nvSpPr>
          <p:cNvPr id="5" name="文本框 4">
            <a:extLst>
              <a:ext uri="{FF2B5EF4-FFF2-40B4-BE49-F238E27FC236}">
                <a16:creationId xmlns:a16="http://schemas.microsoft.com/office/drawing/2014/main" id="{59928491-9037-0418-7C40-552686CFB90D}"/>
              </a:ext>
            </a:extLst>
          </p:cNvPr>
          <p:cNvSpPr txBox="1"/>
          <p:nvPr/>
        </p:nvSpPr>
        <p:spPr>
          <a:xfrm>
            <a:off x="291992" y="824468"/>
            <a:ext cx="2966037"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Weather   </a:t>
            </a:r>
            <a:endParaRPr lang="zh-CN"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1065</Words>
  <Application>Microsoft Office PowerPoint</Application>
  <PresentationFormat>全屏显示(16:9)</PresentationFormat>
  <Paragraphs>68</Paragraphs>
  <Slides>20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20</vt:i4>
      </vt:variant>
    </vt:vector>
  </HeadingPairs>
  <TitlesOfParts>
    <vt:vector size="23" baseType="lpstr">
      <vt:lpstr>Arial</vt:lpstr>
      <vt:lpstr>Calibri</vt:lpstr>
      <vt:lpstr>Office Theme</vt:lpstr>
      <vt:lpstr>615 Final Presentation ——Palau Island</vt:lpstr>
      <vt:lpstr>General Description</vt:lpstr>
      <vt:lpstr>Key Facts of Palau</vt:lpstr>
      <vt:lpstr>Key Facts of Palau</vt:lpstr>
      <vt:lpstr>Key Facts of Palau</vt:lpstr>
      <vt:lpstr>Key Demographics</vt:lpstr>
      <vt:lpstr>Key Demographics</vt:lpstr>
      <vt:lpstr>Key Demographics</vt:lpstr>
      <vt:lpstr>Key Demographics</vt:lpstr>
      <vt:lpstr>PowerPoint 演示文稿</vt:lpstr>
      <vt:lpstr>Comparative Analysis</vt:lpstr>
      <vt:lpstr>Comparative Analysis: Fiji </vt:lpstr>
      <vt:lpstr>PowerPoint 演示文稿</vt:lpstr>
      <vt:lpstr>PowerPoint 演示文稿</vt:lpstr>
      <vt:lpstr>Comparative Analysis</vt:lpstr>
      <vt:lpstr>PowerPoint 演示文稿</vt:lpstr>
      <vt:lpstr>PowerPoint 演示文稿</vt:lpstr>
      <vt:lpstr>SWOT Analysis</vt:lpstr>
      <vt:lpstr>SWOT Analysis</vt:lpstr>
      <vt:lpstr>References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615 Final Presentation</dc:title>
  <dc:creator>Xiaohan Shi</dc:creator>
  <cp:keywords/>
  <cp:lastModifiedBy>Xiaohan SHI (20321346)</cp:lastModifiedBy>
  <cp:revision>1</cp:revision>
  <dcterms:created xsi:type="dcterms:W3CDTF">2024-12-18T02:09:58Z</dcterms:created>
  <dcterms:modified xsi:type="dcterms:W3CDTF">2024-12-18T02:21:11Z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