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D9A1AE-14D6-41DD-BF29-18192D566C5A}">
  <a:tblStyle styleId="{0ED9A1AE-14D6-41DD-BF29-18192D566C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GillSan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Gill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12f4012138_0_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12f4012138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212f4012138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2f4012138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12f4012138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link.springer.com/chapter/10.1007/978-3-030-58462-7_4#auth-Muhammad_Abdul-Haseeb"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ieeexplore.ieee.org/author/37085344714" TargetMode="External"/><Relationship Id="rId4" Type="http://schemas.openxmlformats.org/officeDocument/2006/relationships/hyperlink" Target="https://ieeexplore.ieee.org/author/37089362704" TargetMode="External"/><Relationship Id="rId5" Type="http://schemas.openxmlformats.org/officeDocument/2006/relationships/hyperlink" Target="https://ieeexplore.ieee.org/author/37089366311" TargetMode="External"/><Relationship Id="rId6" Type="http://schemas.openxmlformats.org/officeDocument/2006/relationships/hyperlink" Target="https://ieeexplore.ieee.org/author/37089365940" TargetMode="External"/><Relationship Id="rId7" Type="http://schemas.openxmlformats.org/officeDocument/2006/relationships/hyperlink" Target="https://ieeexplore.ieee.org/author/37089362257" TargetMode="External"/><Relationship Id="rId8" Type="http://schemas.openxmlformats.org/officeDocument/2006/relationships/hyperlink" Target="https://ieeexplore.ieee.org/search/searchresult.jsp?matchBoolean=true&amp;queryText=%22Index%20Terms%22:Obstacle%20detection&amp;newsearch=tru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link.springer.com/chapter/10.1007/978-3-030-58462-7_4#auth-Danijela-Risti__Durrant" TargetMode="External"/><Relationship Id="rId4" Type="http://schemas.openxmlformats.org/officeDocument/2006/relationships/hyperlink" Target="https://link.springer.com/chapter/10.1007/978-3-030-58462-7_4#auth-Muhammad_Abdul-Haseeb" TargetMode="External"/><Relationship Id="rId5" Type="http://schemas.openxmlformats.org/officeDocument/2006/relationships/hyperlink" Target="https://link.springer.com/chapter/10.1007/978-3-030-58462-7_4#auth-Marten-Franke" TargetMode="External"/><Relationship Id="rId6" Type="http://schemas.openxmlformats.org/officeDocument/2006/relationships/hyperlink" Target="https://link.springer.com/chapter/10.1007/978-3-030-58462-7_4#auth-Milan-Bani_" TargetMode="External"/><Relationship Id="rId7" Type="http://schemas.openxmlformats.org/officeDocument/2006/relationships/hyperlink" Target="https://link.springer.com/chapter/10.1007/978-3-030-58462-7_4#auth-Milo_-Simonovi_" TargetMode="External"/><Relationship Id="rId8" Type="http://schemas.openxmlformats.org/officeDocument/2006/relationships/hyperlink" Target="https://link.springer.com/chapter/10.1007/978-3-030-58462-7_4#auth-Du_an-Stamenkovi_"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108244" y="128368"/>
            <a:ext cx="1452640" cy="1455124"/>
          </a:xfrm>
          <a:prstGeom prst="rect">
            <a:avLst/>
          </a:prstGeom>
          <a:noFill/>
          <a:ln>
            <a:noFill/>
          </a:ln>
        </p:spPr>
      </p:pic>
      <p:pic>
        <p:nvPicPr>
          <p:cNvPr descr="Anna University - Wikipedia" id="89" name="Google Shape;89;p13"/>
          <p:cNvPicPr preferRelativeResize="0"/>
          <p:nvPr/>
        </p:nvPicPr>
        <p:blipFill rotWithShape="1">
          <a:blip r:embed="rId4">
            <a:alphaModFix/>
          </a:blip>
          <a:srcRect b="0" l="0" r="0" t="0"/>
          <a:stretch/>
        </p:blipFill>
        <p:spPr>
          <a:xfrm>
            <a:off x="7583116" y="196048"/>
            <a:ext cx="1306884" cy="1387443"/>
          </a:xfrm>
          <a:prstGeom prst="rect">
            <a:avLst/>
          </a:prstGeom>
          <a:noFill/>
          <a:ln>
            <a:noFill/>
          </a:ln>
        </p:spPr>
      </p:pic>
      <p:sp>
        <p:nvSpPr>
          <p:cNvPr id="90" name="Google Shape;90;p13"/>
          <p:cNvSpPr txBox="1"/>
          <p:nvPr/>
        </p:nvSpPr>
        <p:spPr>
          <a:xfrm>
            <a:off x="1246551" y="1800692"/>
            <a:ext cx="6650898"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cap="none" strike="noStrike">
                <a:solidFill>
                  <a:srgbClr val="C00000"/>
                </a:solidFill>
                <a:latin typeface="Times New Roman"/>
                <a:ea typeface="Times New Roman"/>
                <a:cs typeface="Times New Roman"/>
                <a:sym typeface="Times New Roman"/>
              </a:rPr>
              <a:t>Department of Computer Science and Engineering </a:t>
            </a:r>
            <a:endParaRPr b="1" sz="2200">
              <a:solidFill>
                <a:srgbClr val="C00000"/>
              </a:solidFill>
              <a:latin typeface="Calibri"/>
              <a:ea typeface="Calibri"/>
              <a:cs typeface="Calibri"/>
              <a:sym typeface="Calibri"/>
            </a:endParaRPr>
          </a:p>
        </p:txBody>
      </p:sp>
      <p:sp>
        <p:nvSpPr>
          <p:cNvPr id="91" name="Google Shape;91;p13"/>
          <p:cNvSpPr txBox="1"/>
          <p:nvPr/>
        </p:nvSpPr>
        <p:spPr>
          <a:xfrm>
            <a:off x="786475" y="2448775"/>
            <a:ext cx="7533000" cy="61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400">
                <a:solidFill>
                  <a:schemeClr val="dk1"/>
                </a:solidFill>
                <a:latin typeface="Times New Roman"/>
                <a:ea typeface="Times New Roman"/>
                <a:cs typeface="Times New Roman"/>
                <a:sym typeface="Times New Roman"/>
              </a:rPr>
              <a:t>OBSTACLE DETECTION USING AI</a:t>
            </a:r>
            <a:endParaRPr b="1" sz="3400">
              <a:solidFill>
                <a:schemeClr val="dk1"/>
              </a:solidFill>
              <a:latin typeface="Times New Roman"/>
              <a:ea typeface="Times New Roman"/>
              <a:cs typeface="Times New Roman"/>
              <a:sym typeface="Times New Roman"/>
            </a:endParaRPr>
          </a:p>
        </p:txBody>
      </p:sp>
      <p:sp>
        <p:nvSpPr>
          <p:cNvPr id="92" name="Google Shape;92;p13"/>
          <p:cNvSpPr txBox="1"/>
          <p:nvPr/>
        </p:nvSpPr>
        <p:spPr>
          <a:xfrm>
            <a:off x="877407" y="5463912"/>
            <a:ext cx="3938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MRS.K.SANGEETHA M.E,</a:t>
            </a:r>
            <a:r>
              <a:rPr b="1" lang="en-US" sz="1800">
                <a:solidFill>
                  <a:schemeClr val="dk1"/>
                </a:solidFill>
                <a:latin typeface="Times New Roman"/>
                <a:ea typeface="Times New Roman"/>
                <a:cs typeface="Times New Roman"/>
                <a:sym typeface="Times New Roman"/>
              </a:rPr>
              <a:t> &amp; ASSISTANT PROFESSOR	</a:t>
            </a:r>
            <a:endParaRPr b="1" sz="1800">
              <a:solidFill>
                <a:schemeClr val="dk1"/>
              </a:solidFill>
              <a:latin typeface="Times New Roman"/>
              <a:ea typeface="Times New Roman"/>
              <a:cs typeface="Times New Roman"/>
              <a:sym typeface="Times New Roman"/>
            </a:endParaRPr>
          </a:p>
        </p:txBody>
      </p:sp>
      <p:sp>
        <p:nvSpPr>
          <p:cNvPr id="93" name="Google Shape;93;p13"/>
          <p:cNvSpPr txBox="1"/>
          <p:nvPr/>
        </p:nvSpPr>
        <p:spPr>
          <a:xfrm>
            <a:off x="1016600" y="3525900"/>
            <a:ext cx="69960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BIYYAPU VAISHMITHA REDDY</a:t>
            </a:r>
            <a:r>
              <a:rPr b="1" lang="en-US" sz="1800">
                <a:solidFill>
                  <a:schemeClr val="dk1"/>
                </a:solidFill>
                <a:latin typeface="Times New Roman"/>
                <a:ea typeface="Times New Roman"/>
                <a:cs typeface="Times New Roman"/>
                <a:sym typeface="Times New Roman"/>
              </a:rPr>
              <a:t> - 211419104043</a:t>
            </a:r>
            <a:endParaRPr b="1"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                   DHANVARSHINI.R - 211419104</a:t>
            </a:r>
            <a:endParaRPr b="1"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                                     DIVYA.N -  211419104       </a:t>
            </a:r>
            <a:endParaRPr b="1" sz="1800">
              <a:solidFill>
                <a:schemeClr val="dk1"/>
              </a:solidFill>
              <a:latin typeface="Times New Roman"/>
              <a:ea typeface="Times New Roman"/>
              <a:cs typeface="Times New Roman"/>
              <a:sym typeface="Times New Roman"/>
            </a:endParaRPr>
          </a:p>
        </p:txBody>
      </p:sp>
      <p:sp>
        <p:nvSpPr>
          <p:cNvPr id="94" name="Google Shape;94;p13"/>
          <p:cNvSpPr txBox="1"/>
          <p:nvPr/>
        </p:nvSpPr>
        <p:spPr>
          <a:xfrm>
            <a:off x="5015876" y="5452950"/>
            <a:ext cx="2996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DR. L.JABASHEELA  M.E,Ph.D.,&amp; HOD</a:t>
            </a:r>
            <a:endParaRPr b="1" sz="1800">
              <a:solidFill>
                <a:schemeClr val="dk1"/>
              </a:solidFill>
              <a:latin typeface="Times New Roman"/>
              <a:ea typeface="Times New Roman"/>
              <a:cs typeface="Times New Roman"/>
              <a:sym typeface="Times New Roman"/>
            </a:endParaRPr>
          </a:p>
        </p:txBody>
      </p:sp>
      <p:pic>
        <p:nvPicPr>
          <p:cNvPr id="95" name="Google Shape;95;p13"/>
          <p:cNvPicPr preferRelativeResize="0"/>
          <p:nvPr/>
        </p:nvPicPr>
        <p:blipFill rotWithShape="1">
          <a:blip r:embed="rId5">
            <a:alphaModFix/>
          </a:blip>
          <a:srcRect b="0" l="0" r="0" t="0"/>
          <a:stretch/>
        </p:blipFill>
        <p:spPr>
          <a:xfrm>
            <a:off x="1297351" y="128368"/>
            <a:ext cx="6285765" cy="1522578"/>
          </a:xfrm>
          <a:prstGeom prst="rect">
            <a:avLst/>
          </a:prstGeom>
          <a:noFill/>
          <a:ln>
            <a:noFill/>
          </a:ln>
        </p:spPr>
      </p:pic>
      <p:sp>
        <p:nvSpPr>
          <p:cNvPr id="96" name="Google Shape;96;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97" name="Google Shape;97;p13"/>
          <p:cNvSpPr txBox="1"/>
          <p:nvPr>
            <p:ph idx="12" type="sldNum"/>
          </p:nvPr>
        </p:nvSpPr>
        <p:spPr>
          <a:xfrm>
            <a:off x="6457949" y="6356351"/>
            <a:ext cx="231427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800">
                <a:solidFill>
                  <a:schemeClr val="dk1"/>
                </a:solidFill>
              </a:rPr>
              <a:t>‹#›</a:t>
            </a:fld>
            <a:endParaRPr b="1"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Software / Hardware used</a:t>
            </a:r>
            <a:endParaRPr b="1" sz="3600">
              <a:solidFill>
                <a:srgbClr val="7030A0"/>
              </a:solidFill>
              <a:latin typeface="Times New Roman"/>
              <a:ea typeface="Times New Roman"/>
              <a:cs typeface="Times New Roman"/>
              <a:sym typeface="Times New Roman"/>
            </a:endParaRPr>
          </a:p>
        </p:txBody>
      </p:sp>
      <p:sp>
        <p:nvSpPr>
          <p:cNvPr id="167" name="Google Shape;167;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168" name="Google Shape;168;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22"/>
          <p:cNvSpPr txBox="1"/>
          <p:nvPr/>
        </p:nvSpPr>
        <p:spPr>
          <a:xfrm>
            <a:off x="126750" y="913500"/>
            <a:ext cx="8469000" cy="829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4400"/>
              <a:buFont typeface="Times New Roman"/>
              <a:buNone/>
            </a:pPr>
            <a:r>
              <a:rPr b="1" lang="en-US" sz="3100">
                <a:solidFill>
                  <a:schemeClr val="dk1"/>
                </a:solidFill>
                <a:latin typeface="Times New Roman"/>
                <a:ea typeface="Times New Roman"/>
                <a:cs typeface="Times New Roman"/>
                <a:sym typeface="Times New Roman"/>
              </a:rPr>
              <a:t>S/W SYSTEM CONFIGURATION:</a:t>
            </a:r>
            <a:endParaRPr b="1" sz="3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0" name="Google Shape;170;p22"/>
          <p:cNvSpPr txBox="1"/>
          <p:nvPr/>
        </p:nvSpPr>
        <p:spPr>
          <a:xfrm>
            <a:off x="280175" y="1496500"/>
            <a:ext cx="6177900" cy="2262600"/>
          </a:xfrm>
          <a:prstGeom prst="rect">
            <a:avLst/>
          </a:prstGeom>
          <a:noFill/>
          <a:ln>
            <a:noFill/>
          </a:ln>
        </p:spPr>
        <p:txBody>
          <a:bodyPr anchorCtr="0" anchor="t" bIns="91425" lIns="91425" spcFirstLastPara="1" rIns="91425" wrap="square" tIns="91425">
            <a:spAutoFit/>
          </a:bodyPr>
          <a:lstStyle/>
          <a:p>
            <a:pPr indent="-228600" lvl="0" marL="228600" rtl="0" algn="l">
              <a:lnSpc>
                <a:spcPct val="120000"/>
              </a:lnSpc>
              <a:spcBef>
                <a:spcPts val="0"/>
              </a:spcBef>
              <a:spcAft>
                <a:spcPts val="0"/>
              </a:spcAft>
              <a:buClr>
                <a:srgbClr val="418AB3"/>
              </a:buClr>
              <a:buSzPts val="2000"/>
              <a:buChar char="•"/>
            </a:pPr>
            <a:r>
              <a:rPr lang="en-US" sz="2000">
                <a:solidFill>
                  <a:schemeClr val="dk1"/>
                </a:solidFill>
                <a:latin typeface="Times New Roman"/>
                <a:ea typeface="Times New Roman"/>
                <a:cs typeface="Times New Roman"/>
                <a:sym typeface="Times New Roman"/>
              </a:rPr>
              <a:t>OPERATING SYSTEM  -  Windows 8/10</a:t>
            </a:r>
            <a:endParaRPr sz="2000">
              <a:solidFill>
                <a:schemeClr val="dk1"/>
              </a:solidFill>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rgbClr val="418AB3"/>
              </a:buClr>
              <a:buSzPts val="2000"/>
              <a:buChar char="•"/>
            </a:pPr>
            <a:r>
              <a:rPr lang="en-US" sz="2000">
                <a:solidFill>
                  <a:schemeClr val="dk1"/>
                </a:solidFill>
                <a:latin typeface="Times New Roman"/>
                <a:ea typeface="Times New Roman"/>
                <a:cs typeface="Times New Roman"/>
                <a:sym typeface="Times New Roman"/>
              </a:rPr>
              <a:t>SCRIPT </a:t>
            </a:r>
            <a:r>
              <a:rPr b="1"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	         -   Python </a:t>
            </a:r>
            <a:endParaRPr sz="2000">
              <a:solidFill>
                <a:schemeClr val="dk1"/>
              </a:solidFill>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rgbClr val="418AB3"/>
              </a:buClr>
              <a:buSzPts val="2000"/>
              <a:buChar char="•"/>
            </a:pPr>
            <a:r>
              <a:rPr lang="en-US" sz="2000">
                <a:solidFill>
                  <a:schemeClr val="dk1"/>
                </a:solidFill>
                <a:latin typeface="Times New Roman"/>
                <a:ea typeface="Times New Roman"/>
                <a:cs typeface="Times New Roman"/>
                <a:sym typeface="Times New Roman"/>
              </a:rPr>
              <a:t>TOOL                               -  IDLE(Python)</a:t>
            </a:r>
            <a:endParaRPr sz="2000">
              <a:solidFill>
                <a:schemeClr val="dk1"/>
              </a:solidFill>
              <a:latin typeface="Times New Roman"/>
              <a:ea typeface="Times New Roman"/>
              <a:cs typeface="Times New Roman"/>
              <a:sym typeface="Times New Roman"/>
            </a:endParaRPr>
          </a:p>
          <a:p>
            <a:pPr indent="-101600" lvl="0" marL="228600" rtl="0" algn="l">
              <a:lnSpc>
                <a:spcPct val="120000"/>
              </a:lnSpc>
              <a:spcBef>
                <a:spcPts val="1000"/>
              </a:spcBef>
              <a:spcAft>
                <a:spcPts val="0"/>
              </a:spcAft>
              <a:buClr>
                <a:schemeClr val="dk1"/>
              </a:buClr>
              <a:buSzPts val="2000"/>
              <a:buFont typeface="Arial"/>
              <a:buNone/>
            </a:pPr>
            <a:r>
              <a:t/>
            </a:r>
            <a:endParaRPr sz="2000">
              <a:solidFill>
                <a:schemeClr val="dk1"/>
              </a:solidFill>
              <a:latin typeface="Gill Sans"/>
              <a:ea typeface="Gill Sans"/>
              <a:cs typeface="Gill Sans"/>
              <a:sym typeface="Gill Sans"/>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1" name="Google Shape;171;p22"/>
          <p:cNvSpPr txBox="1"/>
          <p:nvPr/>
        </p:nvSpPr>
        <p:spPr>
          <a:xfrm>
            <a:off x="126525" y="3920600"/>
            <a:ext cx="9032700" cy="829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n-US" sz="3100">
                <a:solidFill>
                  <a:schemeClr val="dk1"/>
                </a:solidFill>
                <a:latin typeface="Times New Roman"/>
                <a:ea typeface="Times New Roman"/>
                <a:cs typeface="Times New Roman"/>
                <a:sym typeface="Times New Roman"/>
              </a:rPr>
              <a:t>H</a:t>
            </a:r>
            <a:r>
              <a:rPr b="1" lang="en-US" sz="3100">
                <a:solidFill>
                  <a:schemeClr val="dk1"/>
                </a:solidFill>
                <a:latin typeface="Times New Roman"/>
                <a:ea typeface="Times New Roman"/>
                <a:cs typeface="Times New Roman"/>
                <a:sym typeface="Times New Roman"/>
              </a:rPr>
              <a:t>/W SYSTEM CONFIGURATION:</a:t>
            </a:r>
            <a:endParaRPr b="1" sz="3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2" name="Google Shape;172;p22"/>
          <p:cNvSpPr txBox="1"/>
          <p:nvPr/>
        </p:nvSpPr>
        <p:spPr>
          <a:xfrm>
            <a:off x="218800" y="4580600"/>
            <a:ext cx="8940600" cy="2262600"/>
          </a:xfrm>
          <a:prstGeom prst="rect">
            <a:avLst/>
          </a:prstGeom>
          <a:noFill/>
          <a:ln>
            <a:noFill/>
          </a:ln>
        </p:spPr>
        <p:txBody>
          <a:bodyPr anchorCtr="0" anchor="t" bIns="91425" lIns="91425" spcFirstLastPara="1" rIns="91425" wrap="square" tIns="91425">
            <a:spAutoFit/>
          </a:bodyPr>
          <a:lstStyle/>
          <a:p>
            <a:pPr indent="-228600" lvl="0" marL="228600" rtl="0" algn="l">
              <a:lnSpc>
                <a:spcPct val="120000"/>
              </a:lnSpc>
              <a:spcBef>
                <a:spcPts val="0"/>
              </a:spcBef>
              <a:spcAft>
                <a:spcPts val="0"/>
              </a:spcAft>
              <a:buClr>
                <a:srgbClr val="418AB3"/>
              </a:buClr>
              <a:buSzPts val="2000"/>
              <a:buChar char="•"/>
            </a:pPr>
            <a:r>
              <a:rPr lang="en-US" sz="2000">
                <a:solidFill>
                  <a:schemeClr val="dk1"/>
                </a:solidFill>
                <a:latin typeface="Times New Roman"/>
                <a:ea typeface="Times New Roman"/>
                <a:cs typeface="Times New Roman"/>
                <a:sym typeface="Times New Roman"/>
              </a:rPr>
              <a:t>PROCESSOR                -    I3, I5, I7, AMD Processor</a:t>
            </a:r>
            <a:endParaRPr b="1" sz="2000">
              <a:solidFill>
                <a:schemeClr val="dk1"/>
              </a:solidFill>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rgbClr val="418AB3"/>
              </a:buClr>
              <a:buSzPts val="2000"/>
              <a:buChar char="•"/>
            </a:pPr>
            <a:r>
              <a:rPr lang="en-US" sz="2000">
                <a:solidFill>
                  <a:schemeClr val="dk1"/>
                </a:solidFill>
                <a:latin typeface="Times New Roman"/>
                <a:ea typeface="Times New Roman"/>
                <a:cs typeface="Times New Roman"/>
                <a:sym typeface="Times New Roman"/>
              </a:rPr>
              <a:t>RAM                              -     8 Gb</a:t>
            </a:r>
            <a:endParaRPr sz="2000">
              <a:solidFill>
                <a:schemeClr val="dk1"/>
              </a:solidFill>
              <a:latin typeface="Times New Roman"/>
              <a:ea typeface="Times New Roman"/>
              <a:cs typeface="Times New Roman"/>
              <a:sym typeface="Times New Roman"/>
            </a:endParaRPr>
          </a:p>
          <a:p>
            <a:pPr indent="-228600" lvl="0" marL="228600" rtl="0" algn="l">
              <a:lnSpc>
                <a:spcPct val="120000"/>
              </a:lnSpc>
              <a:spcBef>
                <a:spcPts val="1000"/>
              </a:spcBef>
              <a:spcAft>
                <a:spcPts val="0"/>
              </a:spcAft>
              <a:buClr>
                <a:srgbClr val="418AB3"/>
              </a:buClr>
              <a:buSzPts val="2000"/>
              <a:buChar char="•"/>
            </a:pPr>
            <a:r>
              <a:rPr lang="en-US" sz="2000">
                <a:solidFill>
                  <a:schemeClr val="dk1"/>
                </a:solidFill>
                <a:latin typeface="Times New Roman"/>
                <a:ea typeface="Times New Roman"/>
                <a:cs typeface="Times New Roman"/>
                <a:sym typeface="Times New Roman"/>
              </a:rPr>
              <a:t>HARD DISK                  -  Above 500 GB</a:t>
            </a:r>
            <a:endParaRPr sz="2000">
              <a:solidFill>
                <a:schemeClr val="dk1"/>
              </a:solidFill>
              <a:latin typeface="Times New Roman"/>
              <a:ea typeface="Times New Roman"/>
              <a:cs typeface="Times New Roman"/>
              <a:sym typeface="Times New Roman"/>
            </a:endParaRPr>
          </a:p>
          <a:p>
            <a:pPr indent="-101600" lvl="0" marL="228600" rtl="0" algn="l">
              <a:lnSpc>
                <a:spcPct val="120000"/>
              </a:lnSpc>
              <a:spcBef>
                <a:spcPts val="1000"/>
              </a:spcBef>
              <a:spcAft>
                <a:spcPts val="0"/>
              </a:spcAft>
              <a:buClr>
                <a:schemeClr val="dk1"/>
              </a:buClr>
              <a:buSzPts val="2000"/>
              <a:buFont typeface="Arial"/>
              <a:buNone/>
            </a:pPr>
            <a:r>
              <a:t/>
            </a:r>
            <a:endParaRPr sz="2000">
              <a:solidFill>
                <a:schemeClr val="dk1"/>
              </a:solidFill>
              <a:latin typeface="Gill Sans"/>
              <a:ea typeface="Gill Sans"/>
              <a:cs typeface="Gill Sans"/>
              <a:sym typeface="Gill Sans"/>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Architecture / Methodology used</a:t>
            </a:r>
            <a:endParaRPr b="1" sz="3600">
              <a:solidFill>
                <a:srgbClr val="7030A0"/>
              </a:solidFill>
              <a:latin typeface="Times New Roman"/>
              <a:ea typeface="Times New Roman"/>
              <a:cs typeface="Times New Roman"/>
              <a:sym typeface="Times New Roman"/>
            </a:endParaRPr>
          </a:p>
        </p:txBody>
      </p:sp>
      <p:sp>
        <p:nvSpPr>
          <p:cNvPr id="178" name="Google Shape;178;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179" name="Google Shape;179;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0" name="Google Shape;180;p23"/>
          <p:cNvPicPr preferRelativeResize="0"/>
          <p:nvPr/>
        </p:nvPicPr>
        <p:blipFill>
          <a:blip r:embed="rId3">
            <a:alphaModFix/>
          </a:blip>
          <a:stretch>
            <a:fillRect/>
          </a:stretch>
        </p:blipFill>
        <p:spPr>
          <a:xfrm>
            <a:off x="152400" y="848650"/>
            <a:ext cx="8719450" cy="535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 </a:t>
            </a:r>
            <a:r>
              <a:rPr b="1" lang="en-US" sz="3500">
                <a:solidFill>
                  <a:srgbClr val="7030A0"/>
                </a:solidFill>
                <a:latin typeface="Times New Roman"/>
                <a:ea typeface="Times New Roman"/>
                <a:cs typeface="Times New Roman"/>
                <a:sym typeface="Times New Roman"/>
              </a:rPr>
              <a:t>BLOCK DIAGRAM</a:t>
            </a:r>
            <a:endParaRPr b="1" sz="5900">
              <a:solidFill>
                <a:srgbClr val="7030A0"/>
              </a:solidFill>
              <a:latin typeface="Times New Roman"/>
              <a:ea typeface="Times New Roman"/>
              <a:cs typeface="Times New Roman"/>
              <a:sym typeface="Times New Roman"/>
            </a:endParaRPr>
          </a:p>
        </p:txBody>
      </p:sp>
      <p:sp>
        <p:nvSpPr>
          <p:cNvPr id="186" name="Google Shape;186;p24"/>
          <p:cNvSpPr txBox="1"/>
          <p:nvPr/>
        </p:nvSpPr>
        <p:spPr>
          <a:xfrm>
            <a:off x="1950720" y="1948934"/>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188" name="Google Shape;188;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9" name="Google Shape;189;p24"/>
          <p:cNvPicPr preferRelativeResize="0"/>
          <p:nvPr/>
        </p:nvPicPr>
        <p:blipFill>
          <a:blip r:embed="rId3">
            <a:alphaModFix/>
          </a:blip>
          <a:stretch>
            <a:fillRect/>
          </a:stretch>
        </p:blipFill>
        <p:spPr>
          <a:xfrm>
            <a:off x="152400" y="1193250"/>
            <a:ext cx="8780825" cy="507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               </a:t>
            </a:r>
            <a:r>
              <a:rPr b="1" lang="en-US" sz="3600">
                <a:solidFill>
                  <a:srgbClr val="7030A0"/>
                </a:solidFill>
                <a:latin typeface="Times New Roman"/>
                <a:ea typeface="Times New Roman"/>
                <a:cs typeface="Times New Roman"/>
                <a:sym typeface="Times New Roman"/>
              </a:rPr>
              <a:t>System Design - </a:t>
            </a:r>
            <a:r>
              <a:rPr b="1" lang="en-US" sz="3600">
                <a:solidFill>
                  <a:srgbClr val="7030A0"/>
                </a:solidFill>
                <a:latin typeface="Times New Roman"/>
                <a:ea typeface="Times New Roman"/>
                <a:cs typeface="Times New Roman"/>
                <a:sym typeface="Times New Roman"/>
              </a:rPr>
              <a:t>DFD</a:t>
            </a:r>
            <a:endParaRPr b="1" sz="6000">
              <a:solidFill>
                <a:srgbClr val="7030A0"/>
              </a:solidFill>
              <a:latin typeface="Times New Roman"/>
              <a:ea typeface="Times New Roman"/>
              <a:cs typeface="Times New Roman"/>
              <a:sym typeface="Times New Roman"/>
            </a:endParaRPr>
          </a:p>
        </p:txBody>
      </p:sp>
      <p:sp>
        <p:nvSpPr>
          <p:cNvPr id="195" name="Google Shape;195;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196" name="Google Shape;196;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7" name="Google Shape;197;p25"/>
          <p:cNvPicPr preferRelativeResize="0"/>
          <p:nvPr/>
        </p:nvPicPr>
        <p:blipFill>
          <a:blip r:embed="rId3">
            <a:alphaModFix/>
          </a:blip>
          <a:stretch>
            <a:fillRect/>
          </a:stretch>
        </p:blipFill>
        <p:spPr>
          <a:xfrm>
            <a:off x="1200700" y="848650"/>
            <a:ext cx="6796650" cy="5355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 </a:t>
            </a:r>
            <a:r>
              <a:rPr b="1" lang="en-US" sz="3200">
                <a:solidFill>
                  <a:srgbClr val="7030A0"/>
                </a:solidFill>
                <a:latin typeface="Times New Roman"/>
                <a:ea typeface="Times New Roman"/>
                <a:cs typeface="Times New Roman"/>
                <a:sym typeface="Times New Roman"/>
              </a:rPr>
              <a:t>USE CASE DIAGRAM</a:t>
            </a:r>
            <a:endParaRPr b="1" sz="5600">
              <a:solidFill>
                <a:srgbClr val="7030A0"/>
              </a:solidFill>
              <a:latin typeface="Times New Roman"/>
              <a:ea typeface="Times New Roman"/>
              <a:cs typeface="Times New Roman"/>
              <a:sym typeface="Times New Roman"/>
            </a:endParaRPr>
          </a:p>
        </p:txBody>
      </p:sp>
      <p:sp>
        <p:nvSpPr>
          <p:cNvPr id="203" name="Google Shape;203;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204" name="Google Shape;204;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5" name="Google Shape;205;p26"/>
          <p:cNvPicPr preferRelativeResize="0"/>
          <p:nvPr/>
        </p:nvPicPr>
        <p:blipFill>
          <a:blip r:embed="rId3">
            <a:alphaModFix/>
          </a:blip>
          <a:stretch>
            <a:fillRect/>
          </a:stretch>
        </p:blipFill>
        <p:spPr>
          <a:xfrm>
            <a:off x="628650" y="1263325"/>
            <a:ext cx="7886699" cy="497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t/>
            </a:r>
            <a:endParaRPr b="1" sz="3600">
              <a:latin typeface="Times New Roman"/>
              <a:ea typeface="Times New Roman"/>
              <a:cs typeface="Times New Roman"/>
              <a:sym typeface="Times New Roman"/>
            </a:endParaRPr>
          </a:p>
          <a:p>
            <a:pPr indent="0" lvl="0" marL="0" rtl="0" algn="ctr">
              <a:spcBef>
                <a:spcPts val="0"/>
              </a:spcBef>
              <a:spcAft>
                <a:spcPts val="0"/>
              </a:spcAft>
              <a:buClr>
                <a:schemeClr val="dk1"/>
              </a:buClr>
              <a:buSzPts val="4000"/>
              <a:buFont typeface="Times New Roman"/>
              <a:buNone/>
            </a:pPr>
            <a:r>
              <a:rPr b="1" lang="en-US" sz="4000">
                <a:solidFill>
                  <a:srgbClr val="7030A0"/>
                </a:solidFill>
                <a:latin typeface="Times New Roman"/>
                <a:ea typeface="Times New Roman"/>
                <a:cs typeface="Times New Roman"/>
                <a:sym typeface="Times New Roman"/>
              </a:rPr>
              <a:t>INPUT CAMERA</a:t>
            </a:r>
            <a:endParaRPr b="1" sz="4000">
              <a:solidFill>
                <a:srgbClr val="7030A0"/>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7030A0"/>
              </a:buClr>
              <a:buSzPts val="3600"/>
              <a:buFont typeface="Times New Roman"/>
              <a:buNone/>
            </a:pPr>
            <a:r>
              <a:t/>
            </a:r>
            <a:endParaRPr b="1" sz="3600">
              <a:solidFill>
                <a:srgbClr val="7030A0"/>
              </a:solidFill>
              <a:latin typeface="Times New Roman"/>
              <a:ea typeface="Times New Roman"/>
              <a:cs typeface="Times New Roman"/>
              <a:sym typeface="Times New Roman"/>
            </a:endParaRPr>
          </a:p>
        </p:txBody>
      </p:sp>
      <p:sp>
        <p:nvSpPr>
          <p:cNvPr id="211" name="Google Shape;211;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212" name="Google Shape;212;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27"/>
          <p:cNvSpPr txBox="1"/>
          <p:nvPr/>
        </p:nvSpPr>
        <p:spPr>
          <a:xfrm>
            <a:off x="326200" y="1312300"/>
            <a:ext cx="8514900" cy="4386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800"/>
              <a:buFont typeface="Arial"/>
              <a:buNone/>
            </a:pPr>
            <a:r>
              <a:rPr lang="en-US" sz="2100">
                <a:solidFill>
                  <a:schemeClr val="dk1"/>
                </a:solidFill>
                <a:latin typeface="Times New Roman"/>
                <a:ea typeface="Times New Roman"/>
                <a:cs typeface="Times New Roman"/>
                <a:sym typeface="Times New Roman"/>
              </a:rPr>
              <a:t>The input camera is uses an obstacle detection algorithm to analyze the input camera is  identify obstacle within it. These algorithms use machine learning techniques like deep learning to recognize patterns and features in the obstacle. First we gather the camera to classify the obstacle detection. The camera are trained using the dnn_Detection model. The live camera is streaming the camera portal.  The Collected data are clearly and neatly to find the exact accuracy to the solution. The streaming are categories on camera to image. </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030A0"/>
              </a:buClr>
              <a:buSzPts val="3600"/>
              <a:buFont typeface="Times New Roman"/>
              <a:buNone/>
            </a:pPr>
            <a:r>
              <a:t/>
            </a:r>
            <a:endParaRPr b="1" sz="3200">
              <a:latin typeface="Times New Roman"/>
              <a:ea typeface="Times New Roman"/>
              <a:cs typeface="Times New Roman"/>
              <a:sym typeface="Times New Roman"/>
            </a:endParaRPr>
          </a:p>
          <a:p>
            <a:pPr indent="0" lvl="0" marL="0" rtl="0" algn="ctr">
              <a:spcBef>
                <a:spcPts val="0"/>
              </a:spcBef>
              <a:spcAft>
                <a:spcPts val="0"/>
              </a:spcAft>
              <a:buClr>
                <a:schemeClr val="dk1"/>
              </a:buClr>
              <a:buSzPts val="4000"/>
              <a:buFont typeface="Times New Roman"/>
              <a:buNone/>
            </a:pPr>
            <a:r>
              <a:rPr b="1" lang="en-US" sz="4000">
                <a:latin typeface="Times New Roman"/>
                <a:ea typeface="Times New Roman"/>
                <a:cs typeface="Times New Roman"/>
                <a:sym typeface="Times New Roman"/>
              </a:rPr>
              <a:t>    </a:t>
            </a:r>
            <a:r>
              <a:rPr b="1" lang="en-US" sz="4000">
                <a:solidFill>
                  <a:srgbClr val="7030A0"/>
                </a:solidFill>
                <a:latin typeface="Times New Roman"/>
                <a:ea typeface="Times New Roman"/>
                <a:cs typeface="Times New Roman"/>
                <a:sym typeface="Times New Roman"/>
              </a:rPr>
              <a:t>IMAGE PREPROCESSING</a:t>
            </a:r>
            <a:endParaRPr b="1" sz="4000">
              <a:solidFill>
                <a:srgbClr val="7030A0"/>
              </a:solidFill>
              <a:latin typeface="Times New Roman"/>
              <a:ea typeface="Times New Roman"/>
              <a:cs typeface="Times New Roman"/>
              <a:sym typeface="Times New Roman"/>
            </a:endParaRPr>
          </a:p>
          <a:p>
            <a:pPr indent="0" lvl="0" marL="0" rtl="0" algn="l">
              <a:lnSpc>
                <a:spcPct val="90000"/>
              </a:lnSpc>
              <a:spcBef>
                <a:spcPts val="0"/>
              </a:spcBef>
              <a:spcAft>
                <a:spcPts val="0"/>
              </a:spcAft>
              <a:buClr>
                <a:srgbClr val="7030A0"/>
              </a:buClr>
              <a:buSzPts val="3600"/>
              <a:buFont typeface="Times New Roman"/>
              <a:buNone/>
            </a:pPr>
            <a:r>
              <a:t/>
            </a:r>
            <a:endParaRPr b="1" sz="3600">
              <a:solidFill>
                <a:srgbClr val="7030A0"/>
              </a:solidFill>
              <a:latin typeface="Times New Roman"/>
              <a:ea typeface="Times New Roman"/>
              <a:cs typeface="Times New Roman"/>
              <a:sym typeface="Times New Roman"/>
            </a:endParaRPr>
          </a:p>
        </p:txBody>
      </p:sp>
      <p:sp>
        <p:nvSpPr>
          <p:cNvPr id="219" name="Google Shape;219;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220" name="Google Shape;220;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28"/>
          <p:cNvSpPr txBox="1"/>
          <p:nvPr/>
        </p:nvSpPr>
        <p:spPr>
          <a:xfrm>
            <a:off x="372225" y="1250900"/>
            <a:ext cx="8361600" cy="5102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800"/>
              <a:buFont typeface="Arial"/>
              <a:buNone/>
            </a:pPr>
            <a:r>
              <a:rPr lang="en-US" sz="2100">
                <a:solidFill>
                  <a:schemeClr val="dk1"/>
                </a:solidFill>
                <a:latin typeface="Times New Roman"/>
                <a:ea typeface="Times New Roman"/>
                <a:cs typeface="Times New Roman"/>
                <a:sym typeface="Times New Roman"/>
              </a:rPr>
              <a:t>An image classification task determines the category of a given input image in the clear  dataset.  It is a basic task in high –level image understanding and can be divided into binary and multi classification tasks. An image is classified in the output layer following the requirements.  Activation function of the output layer is the only difference between binary and multi classification tasks.  An image classification task for visual image analysis easily identified and then necessary actions can be taken to prevent visual tracking  is an high performance in natural image classification, including dnn_Detection model can be used in JPG/PNG image classification.  </a:t>
            </a:r>
            <a:endParaRPr sz="2100">
              <a:solidFill>
                <a:schemeClr val="dk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4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Times New Roman"/>
              <a:buNone/>
            </a:pPr>
            <a:r>
              <a:rPr b="1" lang="en-US" sz="4000">
                <a:solidFill>
                  <a:srgbClr val="7030A0"/>
                </a:solidFill>
                <a:latin typeface="Times New Roman"/>
                <a:ea typeface="Times New Roman"/>
                <a:cs typeface="Times New Roman"/>
                <a:sym typeface="Times New Roman"/>
              </a:rPr>
              <a:t>FEATURE EXTRACTION</a:t>
            </a:r>
            <a:endParaRPr b="1" sz="9600">
              <a:solidFill>
                <a:srgbClr val="7030A0"/>
              </a:solidFill>
              <a:latin typeface="Times New Roman"/>
              <a:ea typeface="Times New Roman"/>
              <a:cs typeface="Times New Roman"/>
              <a:sym typeface="Times New Roman"/>
            </a:endParaRPr>
          </a:p>
        </p:txBody>
      </p:sp>
      <p:sp>
        <p:nvSpPr>
          <p:cNvPr id="227" name="Google Shape;227;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228" name="Google Shape;228;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29"/>
          <p:cNvSpPr txBox="1"/>
          <p:nvPr/>
        </p:nvSpPr>
        <p:spPr>
          <a:xfrm>
            <a:off x="326200" y="799300"/>
            <a:ext cx="8530200" cy="5464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800"/>
              <a:buFont typeface="Arial"/>
              <a:buNone/>
            </a:pPr>
            <a:r>
              <a:rPr lang="en-US" sz="2000">
                <a:solidFill>
                  <a:schemeClr val="dk1"/>
                </a:solidFill>
                <a:latin typeface="Times New Roman"/>
                <a:ea typeface="Times New Roman"/>
                <a:cs typeface="Times New Roman"/>
                <a:sym typeface="Times New Roman"/>
              </a:rPr>
              <a:t>In machine learning, pattern recognition, and image processing, feature extraction starts from an initial set of measured data and builds derived values (features) intended to be informative and non-redundant, facilitating the subsequent learning and generalization steps, and in some cases leading to better human interpretations.  Feature extraction is related to dimensionality reduction.  When the input data to an algorithm is too large to be processed and it is suspected to be redundant, then it can be transformed into a reduced set of features (also named a feature vector).  Determining a subset of the initial features is called feature selection.  The selected features are expected to contain the relevant information from the input data, so that the desired task can be performed by using this reduced representation instead of the complete initial data.</a:t>
            </a: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755775" y="166000"/>
            <a:ext cx="7759500" cy="530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4000"/>
              <a:buFont typeface="Times New Roman"/>
              <a:buNone/>
            </a:pPr>
            <a:r>
              <a:rPr b="1" lang="en-US" sz="4000">
                <a:solidFill>
                  <a:srgbClr val="7030A0"/>
                </a:solidFill>
                <a:latin typeface="Times New Roman"/>
                <a:ea typeface="Times New Roman"/>
                <a:cs typeface="Times New Roman"/>
                <a:sym typeface="Times New Roman"/>
              </a:rPr>
              <a:t>      OBSTACLE DETECTION</a:t>
            </a:r>
            <a:endParaRPr b="1" sz="4000">
              <a:solidFill>
                <a:srgbClr val="7030A0"/>
              </a:solidFill>
              <a:latin typeface="Times New Roman"/>
              <a:ea typeface="Times New Roman"/>
              <a:cs typeface="Times New Roman"/>
              <a:sym typeface="Times New Roman"/>
            </a:endParaRPr>
          </a:p>
        </p:txBody>
      </p:sp>
      <p:sp>
        <p:nvSpPr>
          <p:cNvPr id="235" name="Google Shape;235;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236" name="Google Shape;236;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30"/>
          <p:cNvSpPr txBox="1"/>
          <p:nvPr/>
        </p:nvSpPr>
        <p:spPr>
          <a:xfrm>
            <a:off x="372225" y="974875"/>
            <a:ext cx="8346300" cy="4386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800"/>
              <a:buFont typeface="Arial"/>
              <a:buNone/>
            </a:pPr>
            <a:r>
              <a:rPr lang="en-US" sz="2100">
                <a:solidFill>
                  <a:schemeClr val="dk1"/>
                </a:solidFill>
                <a:latin typeface="Times New Roman"/>
                <a:ea typeface="Times New Roman"/>
                <a:cs typeface="Times New Roman"/>
                <a:sym typeface="Times New Roman"/>
              </a:rPr>
              <a:t>Obstacle Detection is an very prominent feature in the image since obstacle in detected.  The visual obstacle need to be found when its running.  Since the obstacle is detected, edges can be used for the same. Canny edge detection is found to give very good results once the thresholds are tuned properly. Image can be filtered before edge detection to remove noise.  Edge detection results in a cluster of number of lines.  We need to extract the obstacle out of it.  The Obstacle Detection can be detected something alarm detected automatic send message to User.</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Testing /Performance Evaluation / Results</a:t>
            </a:r>
            <a:endParaRPr b="1" sz="19900">
              <a:solidFill>
                <a:srgbClr val="7030A0"/>
              </a:solidFill>
              <a:latin typeface="Times New Roman"/>
              <a:ea typeface="Times New Roman"/>
              <a:cs typeface="Times New Roman"/>
              <a:sym typeface="Times New Roman"/>
            </a:endParaRPr>
          </a:p>
        </p:txBody>
      </p:sp>
      <p:sp>
        <p:nvSpPr>
          <p:cNvPr id="243" name="Google Shape;243;p31"/>
          <p:cNvSpPr txBox="1"/>
          <p:nvPr/>
        </p:nvSpPr>
        <p:spPr>
          <a:xfrm>
            <a:off x="360600" y="929700"/>
            <a:ext cx="8422800" cy="5420400"/>
          </a:xfrm>
          <a:prstGeom prst="rect">
            <a:avLst/>
          </a:prstGeom>
          <a:noFill/>
          <a:ln>
            <a:noFill/>
          </a:ln>
        </p:spPr>
        <p:txBody>
          <a:bodyPr anchorCtr="0" anchor="t" bIns="45700" lIns="91425" spcFirstLastPara="1" rIns="91425" wrap="square" tIns="45700">
            <a:spAutoFit/>
          </a:bodyPr>
          <a:lstStyle/>
          <a:p>
            <a:pPr indent="-330200" lvl="0" marL="457200" marR="464185" rtl="0" algn="l">
              <a:lnSpc>
                <a:spcPct val="148750"/>
              </a:lnSpc>
              <a:spcBef>
                <a:spcPts val="44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At first, we are capturing real time images from the rear camera of the mobile handset of blind people and a connection is established between camera and system in laptop and then those images are sent from the camera to laptop.</a:t>
            </a:r>
            <a:endParaRPr sz="1600">
              <a:solidFill>
                <a:schemeClr val="dk1"/>
              </a:solidFill>
              <a:latin typeface="Times New Roman"/>
              <a:ea typeface="Times New Roman"/>
              <a:cs typeface="Times New Roman"/>
              <a:sym typeface="Times New Roman"/>
            </a:endParaRPr>
          </a:p>
          <a:p>
            <a:pPr indent="0" lvl="0" marL="0" rtl="0" algn="l">
              <a:spcBef>
                <a:spcPts val="30"/>
              </a:spcBef>
              <a:spcAft>
                <a:spcPts val="0"/>
              </a:spcAft>
              <a:buClr>
                <a:schemeClr val="dk1"/>
              </a:buClr>
              <a:buSzPts val="1100"/>
              <a:buFont typeface="Arial"/>
              <a:buNone/>
            </a:pPr>
            <a:r>
              <a:t/>
            </a:r>
            <a:endParaRPr sz="2250">
              <a:solidFill>
                <a:schemeClr val="dk1"/>
              </a:solidFill>
              <a:latin typeface="Times New Roman"/>
              <a:ea typeface="Times New Roman"/>
              <a:cs typeface="Times New Roman"/>
              <a:sym typeface="Times New Roman"/>
            </a:endParaRPr>
          </a:p>
          <a:p>
            <a:pPr indent="-330200" lvl="0" marL="457200" marR="464185" rtl="0" algn="l">
              <a:lnSpc>
                <a:spcPct val="14875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This connection is done by a laptop software which is installed in the laptop of the person. All the real time images which get captured by the rear camera are first transferred to the in laptop where they are processed for some further conclusions.</a:t>
            </a:r>
            <a:endParaRPr sz="1600">
              <a:solidFill>
                <a:schemeClr val="dk1"/>
              </a:solidFill>
              <a:latin typeface="Times New Roman"/>
              <a:ea typeface="Times New Roman"/>
              <a:cs typeface="Times New Roman"/>
              <a:sym typeface="Times New Roman"/>
            </a:endParaRPr>
          </a:p>
          <a:p>
            <a:pPr indent="0" lvl="0" marL="0" rtl="0" algn="l">
              <a:spcBef>
                <a:spcPts val="40"/>
              </a:spcBef>
              <a:spcAft>
                <a:spcPts val="0"/>
              </a:spcAft>
              <a:buClr>
                <a:schemeClr val="dk1"/>
              </a:buClr>
              <a:buSzPts val="1100"/>
              <a:buFont typeface="Arial"/>
              <a:buNone/>
            </a:pPr>
            <a:r>
              <a:t/>
            </a:r>
            <a:endParaRPr sz="2250">
              <a:solidFill>
                <a:schemeClr val="dk1"/>
              </a:solidFill>
              <a:latin typeface="Times New Roman"/>
              <a:ea typeface="Times New Roman"/>
              <a:cs typeface="Times New Roman"/>
              <a:sym typeface="Times New Roman"/>
            </a:endParaRPr>
          </a:p>
          <a:p>
            <a:pPr indent="-330200" lvl="0" marL="457200" marR="541020" rtl="0" algn="just">
              <a:lnSpc>
                <a:spcPct val="14875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system in laptop will test it using its APIs and SSD ALGORITHM and it detects the confidence accuracy of the image which it is testing. We reached 98% accuracy for certain classes like books, cups, remote.</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300">
              <a:solidFill>
                <a:schemeClr val="dk1"/>
              </a:solidFill>
              <a:latin typeface="Times New Roman"/>
              <a:ea typeface="Times New Roman"/>
              <a:cs typeface="Times New Roman"/>
              <a:sym typeface="Times New Roman"/>
            </a:endParaRPr>
          </a:p>
          <a:p>
            <a:pPr indent="-330200" lvl="0" marL="457200" marR="384810" rtl="0" algn="just">
              <a:lnSpc>
                <a:spcPct val="147916"/>
              </a:lnSpc>
              <a:spcBef>
                <a:spcPts val="5"/>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After testing the images we are generating an output on the laptop based system and its prediction is being translated into voice with voice modules and sent to the blind person with the help of wireless audio support tools.</a:t>
            </a:r>
            <a:endParaRPr sz="2000">
              <a:solidFill>
                <a:srgbClr val="222222"/>
              </a:solidFill>
            </a:endParaRPr>
          </a:p>
        </p:txBody>
      </p:sp>
      <p:sp>
        <p:nvSpPr>
          <p:cNvPr id="244" name="Google Shape;244;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245" name="Google Shape;245;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Introduction</a:t>
            </a:r>
            <a:endParaRPr b="1" sz="3600">
              <a:solidFill>
                <a:srgbClr val="7030A0"/>
              </a:solidFill>
              <a:latin typeface="Times New Roman"/>
              <a:ea typeface="Times New Roman"/>
              <a:cs typeface="Times New Roman"/>
              <a:sym typeface="Times New Roman"/>
            </a:endParaRPr>
          </a:p>
        </p:txBody>
      </p:sp>
      <p:sp>
        <p:nvSpPr>
          <p:cNvPr id="103" name="Google Shape;103;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104" name="Google Shape;104;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5" name="Google Shape;105;p14"/>
          <p:cNvSpPr txBox="1"/>
          <p:nvPr/>
        </p:nvSpPr>
        <p:spPr>
          <a:xfrm>
            <a:off x="0" y="836800"/>
            <a:ext cx="9144000" cy="5448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Over the years we have witnessed the success of convolution neural network (CNN) for visual obstacle detection. To represent obstacle of various appearance, poses with limited convolutional features, many CNN-based detectors leverage anchor boxes as reference points for image localization. By assigning each obstacle to video at proper scales and aspect ratios, convolutional features are determined and two fundamental detection procedures, classification and localization, are carried out. Obstacle-based detectors leverage spatial alignment, i.e., Intersection over Union (IoU) between object and obstacle, as the criterion for anchor assignment. Each assigned anchor independently supervises network learning for obstacle prediction, based upon the assumption that the anchors spatially aligned with obstacle are always appropriate for classification and localization. In what follows, however, we argue that such an assumption is implausible and the spatial alignment should not be the sole criterion for anchor assignment. On the one hand, for obstacle of acentric features, e.g., slender objects, the most representative features are not close to their geometric centers. </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                              </a:t>
            </a:r>
            <a:r>
              <a:rPr b="1" lang="en-US" sz="3200">
                <a:solidFill>
                  <a:srgbClr val="7030A0"/>
                </a:solidFill>
                <a:latin typeface="Times New Roman"/>
                <a:ea typeface="Times New Roman"/>
                <a:cs typeface="Times New Roman"/>
                <a:sym typeface="Times New Roman"/>
              </a:rPr>
              <a:t>Results</a:t>
            </a:r>
            <a:endParaRPr b="1" sz="19900">
              <a:solidFill>
                <a:srgbClr val="7030A0"/>
              </a:solidFill>
              <a:latin typeface="Times New Roman"/>
              <a:ea typeface="Times New Roman"/>
              <a:cs typeface="Times New Roman"/>
              <a:sym typeface="Times New Roman"/>
            </a:endParaRPr>
          </a:p>
        </p:txBody>
      </p:sp>
      <p:sp>
        <p:nvSpPr>
          <p:cNvPr id="251" name="Google Shape;251;p32"/>
          <p:cNvSpPr txBox="1"/>
          <p:nvPr/>
        </p:nvSpPr>
        <p:spPr>
          <a:xfrm>
            <a:off x="188125" y="696250"/>
            <a:ext cx="8683800" cy="5961900"/>
          </a:xfrm>
          <a:prstGeom prst="rect">
            <a:avLst/>
          </a:prstGeom>
          <a:noFill/>
          <a:ln>
            <a:noFill/>
          </a:ln>
        </p:spPr>
        <p:txBody>
          <a:bodyPr anchorCtr="0" anchor="t" bIns="45700" lIns="91425" spcFirstLastPara="1" rIns="91425" wrap="square" tIns="45700">
            <a:spAutoFit/>
          </a:bodyPr>
          <a:lstStyle/>
          <a:p>
            <a:pPr indent="457200" lvl="0" marL="64770" marR="175895" rtl="0" algn="just">
              <a:lnSpc>
                <a:spcPct val="112916"/>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Driving with too short of a safety distance between the vehicles is a common problem in road traffic, which often results in traffic accidents as a consequence. The number of vehicles is increasing day by day and because different road conditions, accidents can occur between vehicles, human as well as animals, so object detection is very important. The main goal of this project is to develop object detection for accident avoidance and improving the Road Safety with Use of Raspberry Pi. A user-friendly visualization approach of the detected images is provided in this paper. The main purpose of the system is to implement the real-time objects detection system on a Raspberry Pi to avoid accidents and improving road safety. In which the system performs reprocessing using the mean subtracted difference extension (MSDE) and then segmentation is performed. Classification is done using proposed advanced classifier. The system can classify objects such as animals, people, cars, etc. After the object is detected the system will notify the user to slow down the car via voice message. The result analysis shows that proposed system is more precise and consumes less time than existing CNN and YOLO object detection methods.</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rgbClr val="222222"/>
              </a:solidFill>
            </a:endParaRPr>
          </a:p>
        </p:txBody>
      </p:sp>
      <p:sp>
        <p:nvSpPr>
          <p:cNvPr id="252" name="Google Shape;252;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253" name="Google Shape;253;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7030A0"/>
                </a:solidFill>
              </a:rPr>
              <a:t>PROJECT USED IN:</a:t>
            </a:r>
            <a:r>
              <a:rPr lang="en-US">
                <a:solidFill>
                  <a:srgbClr val="222222"/>
                </a:solidFill>
              </a:rPr>
              <a:t>Car Cameras</a:t>
            </a:r>
            <a:endParaRPr>
              <a:solidFill>
                <a:srgbClr val="222222"/>
              </a:solidFill>
            </a:endParaRPr>
          </a:p>
        </p:txBody>
      </p:sp>
      <p:sp>
        <p:nvSpPr>
          <p:cNvPr id="260" name="Google Shape;260;p33"/>
          <p:cNvSpPr txBox="1"/>
          <p:nvPr>
            <p:ph idx="1" type="body"/>
          </p:nvPr>
        </p:nvSpPr>
        <p:spPr>
          <a:xfrm>
            <a:off x="566900" y="4123350"/>
            <a:ext cx="7886700" cy="1220400"/>
          </a:xfrm>
          <a:prstGeom prst="rect">
            <a:avLst/>
          </a:prstGeom>
        </p:spPr>
        <p:txBody>
          <a:bodyPr anchorCtr="0" anchor="t" bIns="45700" lIns="91425" spcFirstLastPara="1" rIns="91425" wrap="square" tIns="45700">
            <a:normAutofit fontScale="85000" lnSpcReduction="10000"/>
          </a:bodyPr>
          <a:lstStyle/>
          <a:p>
            <a:pPr indent="0" lvl="0" marL="0" rtl="0" algn="l">
              <a:spcBef>
                <a:spcPts val="1000"/>
              </a:spcBef>
              <a:spcAft>
                <a:spcPts val="0"/>
              </a:spcAft>
              <a:buNone/>
            </a:pPr>
            <a:r>
              <a:rPr lang="en-US" sz="2100">
                <a:solidFill>
                  <a:srgbClr val="777777"/>
                </a:solidFill>
                <a:highlight>
                  <a:srgbClr val="FFFFFF"/>
                </a:highlight>
                <a:latin typeface="Times New Roman"/>
                <a:ea typeface="Times New Roman"/>
                <a:cs typeface="Times New Roman"/>
                <a:sym typeface="Times New Roman"/>
              </a:rPr>
              <a:t>The parking obstacle detection system warns a driver about nearby obstacles that are usually low to the ground (e.g., hydrant, bicycle, guard rail). It’s primarily for backing-up or for slow maneuvering when parking.According to the objects given in the  database.If that an image is not there in database it stores for future </a:t>
            </a:r>
            <a:r>
              <a:rPr lang="en-US" sz="2100">
                <a:solidFill>
                  <a:srgbClr val="777777"/>
                </a:solidFill>
                <a:highlight>
                  <a:srgbClr val="FFFFFF"/>
                </a:highlight>
                <a:latin typeface="Times New Roman"/>
                <a:ea typeface="Times New Roman"/>
                <a:cs typeface="Times New Roman"/>
                <a:sym typeface="Times New Roman"/>
              </a:rPr>
              <a:t>reference</a:t>
            </a:r>
            <a:r>
              <a:rPr lang="en-US" sz="2100">
                <a:solidFill>
                  <a:srgbClr val="777777"/>
                </a:solidFill>
                <a:highlight>
                  <a:srgbClr val="FFFFFF"/>
                </a:highlight>
                <a:latin typeface="Times New Roman"/>
                <a:ea typeface="Times New Roman"/>
                <a:cs typeface="Times New Roman"/>
                <a:sym typeface="Times New Roman"/>
              </a:rPr>
              <a:t> and gives only alert message and will not specify what is the obstacle or object.</a:t>
            </a:r>
            <a:endParaRPr sz="2100">
              <a:latin typeface="Times New Roman"/>
              <a:ea typeface="Times New Roman"/>
              <a:cs typeface="Times New Roman"/>
              <a:sym typeface="Times New Roman"/>
            </a:endParaRPr>
          </a:p>
        </p:txBody>
      </p:sp>
      <p:sp>
        <p:nvSpPr>
          <p:cNvPr id="261" name="Google Shape;261;p33"/>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62" name="Google Shape;262;p33"/>
          <p:cNvPicPr preferRelativeResize="0"/>
          <p:nvPr/>
        </p:nvPicPr>
        <p:blipFill>
          <a:blip r:embed="rId3">
            <a:alphaModFix/>
          </a:blip>
          <a:stretch>
            <a:fillRect/>
          </a:stretch>
        </p:blipFill>
        <p:spPr>
          <a:xfrm>
            <a:off x="1176500" y="1802275"/>
            <a:ext cx="6667500" cy="1905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2900">
                <a:solidFill>
                  <a:srgbClr val="7030A0"/>
                </a:solidFill>
                <a:latin typeface="Times New Roman"/>
                <a:ea typeface="Times New Roman"/>
                <a:cs typeface="Times New Roman"/>
                <a:sym typeface="Times New Roman"/>
              </a:rPr>
              <a:t> SAMPLE OUTPUT</a:t>
            </a:r>
            <a:r>
              <a:rPr b="1" lang="en-US" sz="3200">
                <a:solidFill>
                  <a:srgbClr val="7030A0"/>
                </a:solidFill>
                <a:latin typeface="Times New Roman"/>
                <a:ea typeface="Times New Roman"/>
                <a:cs typeface="Times New Roman"/>
                <a:sym typeface="Times New Roman"/>
              </a:rPr>
              <a:t>  </a:t>
            </a:r>
            <a:endParaRPr b="1" sz="19900">
              <a:solidFill>
                <a:srgbClr val="7030A0"/>
              </a:solidFill>
              <a:latin typeface="Times New Roman"/>
              <a:ea typeface="Times New Roman"/>
              <a:cs typeface="Times New Roman"/>
              <a:sym typeface="Times New Roman"/>
            </a:endParaRPr>
          </a:p>
        </p:txBody>
      </p:sp>
      <p:sp>
        <p:nvSpPr>
          <p:cNvPr id="268" name="Google Shape;268;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269" name="Google Shape;269;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0" name="Google Shape;270;p34"/>
          <p:cNvPicPr preferRelativeResize="0"/>
          <p:nvPr/>
        </p:nvPicPr>
        <p:blipFill>
          <a:blip r:embed="rId3">
            <a:alphaModFix/>
          </a:blip>
          <a:stretch>
            <a:fillRect/>
          </a:stretch>
        </p:blipFill>
        <p:spPr>
          <a:xfrm>
            <a:off x="1170025" y="1343100"/>
            <a:ext cx="7226225" cy="4065700"/>
          </a:xfrm>
          <a:prstGeom prst="rect">
            <a:avLst/>
          </a:prstGeom>
          <a:noFill/>
          <a:ln>
            <a:noFill/>
          </a:ln>
        </p:spPr>
      </p:pic>
      <p:sp>
        <p:nvSpPr>
          <p:cNvPr id="271" name="Google Shape;271;p34"/>
          <p:cNvSpPr txBox="1"/>
          <p:nvPr/>
        </p:nvSpPr>
        <p:spPr>
          <a:xfrm>
            <a:off x="1753025" y="5682475"/>
            <a:ext cx="5887500" cy="538800"/>
          </a:xfrm>
          <a:prstGeom prst="rect">
            <a:avLst/>
          </a:prstGeom>
          <a:noFill/>
          <a:ln>
            <a:noFill/>
          </a:ln>
        </p:spPr>
        <p:txBody>
          <a:bodyPr anchorCtr="0" anchor="t" bIns="91425" lIns="91425" spcFirstLastPara="1" rIns="91425" wrap="square" tIns="91425">
            <a:spAutoFit/>
          </a:bodyPr>
          <a:lstStyle/>
          <a:p>
            <a:pPr indent="0" lvl="0" marL="1263650" marR="1182370" rtl="0" algn="ctr">
              <a:spcBef>
                <a:spcPts val="335"/>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Keyboard is detected.</a:t>
            </a:r>
            <a:endParaRPr sz="23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CODE </a:t>
            </a:r>
            <a:endParaRPr b="1" sz="19900">
              <a:solidFill>
                <a:srgbClr val="7030A0"/>
              </a:solidFill>
              <a:latin typeface="Times New Roman"/>
              <a:ea typeface="Times New Roman"/>
              <a:cs typeface="Times New Roman"/>
              <a:sym typeface="Times New Roman"/>
            </a:endParaRPr>
          </a:p>
        </p:txBody>
      </p:sp>
      <p:sp>
        <p:nvSpPr>
          <p:cNvPr id="277" name="Google Shape;277;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278" name="Google Shape;278;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9" name="Google Shape;279;p35"/>
          <p:cNvPicPr preferRelativeResize="0"/>
          <p:nvPr/>
        </p:nvPicPr>
        <p:blipFill rotWithShape="1">
          <a:blip r:embed="rId3">
            <a:alphaModFix/>
          </a:blip>
          <a:srcRect b="1883" l="0" r="0" t="0"/>
          <a:stretch/>
        </p:blipFill>
        <p:spPr>
          <a:xfrm>
            <a:off x="556325" y="696250"/>
            <a:ext cx="7824576" cy="4804600"/>
          </a:xfrm>
          <a:prstGeom prst="rect">
            <a:avLst/>
          </a:prstGeom>
          <a:noFill/>
          <a:ln>
            <a:noFill/>
          </a:ln>
        </p:spPr>
      </p:pic>
      <p:sp>
        <p:nvSpPr>
          <p:cNvPr id="280" name="Google Shape;280;p35"/>
          <p:cNvSpPr txBox="1"/>
          <p:nvPr/>
        </p:nvSpPr>
        <p:spPr>
          <a:xfrm>
            <a:off x="2136575" y="5623575"/>
            <a:ext cx="505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CODE IN THE SYSTEM</a:t>
            </a:r>
            <a:endParaRPr sz="18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ACTUAL OUTPUT</a:t>
            </a:r>
            <a:endParaRPr b="1" sz="19900">
              <a:solidFill>
                <a:srgbClr val="7030A0"/>
              </a:solidFill>
              <a:latin typeface="Times New Roman"/>
              <a:ea typeface="Times New Roman"/>
              <a:cs typeface="Times New Roman"/>
              <a:sym typeface="Times New Roman"/>
            </a:endParaRPr>
          </a:p>
        </p:txBody>
      </p:sp>
      <p:sp>
        <p:nvSpPr>
          <p:cNvPr id="286" name="Google Shape;286;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287" name="Google Shape;287;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8" name="Google Shape;288;p36"/>
          <p:cNvPicPr preferRelativeResize="0"/>
          <p:nvPr/>
        </p:nvPicPr>
        <p:blipFill>
          <a:blip r:embed="rId3">
            <a:alphaModFix/>
          </a:blip>
          <a:stretch>
            <a:fillRect/>
          </a:stretch>
        </p:blipFill>
        <p:spPr>
          <a:xfrm>
            <a:off x="628650" y="836800"/>
            <a:ext cx="7767600" cy="4464600"/>
          </a:xfrm>
          <a:prstGeom prst="rect">
            <a:avLst/>
          </a:prstGeom>
          <a:noFill/>
          <a:ln>
            <a:noFill/>
          </a:ln>
        </p:spPr>
      </p:pic>
      <p:sp>
        <p:nvSpPr>
          <p:cNvPr id="289" name="Google Shape;289;p36"/>
          <p:cNvSpPr txBox="1"/>
          <p:nvPr/>
        </p:nvSpPr>
        <p:spPr>
          <a:xfrm>
            <a:off x="1323425" y="5441950"/>
            <a:ext cx="5411700" cy="1108200"/>
          </a:xfrm>
          <a:prstGeom prst="rect">
            <a:avLst/>
          </a:prstGeom>
          <a:noFill/>
          <a:ln>
            <a:noFill/>
          </a:ln>
        </p:spPr>
        <p:txBody>
          <a:bodyPr anchorCtr="0" anchor="t" bIns="91425" lIns="91425" spcFirstLastPara="1" rIns="91425" wrap="square" tIns="91425">
            <a:spAutoFit/>
          </a:bodyPr>
          <a:lstStyle/>
          <a:p>
            <a:pPr indent="0" lvl="0" marL="1263650" marR="1145540" rtl="0" algn="ctr">
              <a:spcBef>
                <a:spcPts val="65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Object (Person,Remote,Sink) is detected.</a:t>
            </a:r>
            <a:endParaRPr sz="20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Conclusion / Feature Enhancement</a:t>
            </a:r>
            <a:endParaRPr b="1" sz="19900">
              <a:solidFill>
                <a:srgbClr val="7030A0"/>
              </a:solidFill>
              <a:latin typeface="Times New Roman"/>
              <a:ea typeface="Times New Roman"/>
              <a:cs typeface="Times New Roman"/>
              <a:sym typeface="Times New Roman"/>
            </a:endParaRPr>
          </a:p>
        </p:txBody>
      </p:sp>
      <p:sp>
        <p:nvSpPr>
          <p:cNvPr id="295" name="Google Shape;295;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296" name="Google Shape;296;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37"/>
          <p:cNvSpPr txBox="1"/>
          <p:nvPr/>
        </p:nvSpPr>
        <p:spPr>
          <a:xfrm>
            <a:off x="295525" y="1051575"/>
            <a:ext cx="8561100" cy="4660500"/>
          </a:xfrm>
          <a:prstGeom prst="rect">
            <a:avLst/>
          </a:prstGeom>
          <a:noFill/>
          <a:ln>
            <a:noFill/>
          </a:ln>
        </p:spPr>
        <p:txBody>
          <a:bodyPr anchorCtr="0" anchor="t" bIns="91425" lIns="91425" spcFirstLastPara="1" rIns="91425" wrap="square" tIns="91425">
            <a:spAutoFit/>
          </a:bodyPr>
          <a:lstStyle/>
          <a:p>
            <a:pPr indent="0" lvl="0" marL="279400" marR="238125" rtl="0" algn="just">
              <a:lnSpc>
                <a:spcPct val="107916"/>
              </a:lnSpc>
              <a:spcBef>
                <a:spcPts val="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Several technologies have been created find obstacles which will be helpful for visually impaired persons and self-driving cars(navigation). One such attempt is that we would wish to make an Integrated Machine Learning System that allows the blind victims to identify and classify real-time objects generating voice feedback and distance. Which also produces warnings whether they are very close or far away from the thing. For visually blind folks, this technology gives voice direction. This technique has been introduced specifically to assist blind individuals. The precision, on the other hand, can be improved. Furthermore, the current system is based on the Android operating system; it can be altered to work with any device that is convenient.</a:t>
            </a:r>
            <a:endParaRPr sz="2100">
              <a:solidFill>
                <a:schemeClr val="dk1"/>
              </a:solidFill>
              <a:latin typeface="Times New Roman"/>
              <a:ea typeface="Times New Roman"/>
              <a:cs typeface="Times New Roman"/>
              <a:sym typeface="Times New Roman"/>
            </a:endParaRPr>
          </a:p>
          <a:p>
            <a:pPr indent="0" lvl="0" marL="0" rtl="0" algn="just">
              <a:spcBef>
                <a:spcPts val="78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    In future GPRS is installed for better outdoor navigation of the user.</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Reference Paper/ URL</a:t>
            </a:r>
            <a:endParaRPr b="1" sz="3200">
              <a:solidFill>
                <a:srgbClr val="7030A0"/>
              </a:solidFill>
              <a:latin typeface="Times New Roman"/>
              <a:ea typeface="Times New Roman"/>
              <a:cs typeface="Times New Roman"/>
              <a:sym typeface="Times New Roman"/>
            </a:endParaRPr>
          </a:p>
        </p:txBody>
      </p:sp>
      <p:sp>
        <p:nvSpPr>
          <p:cNvPr id="303" name="Google Shape;303;p38"/>
          <p:cNvSpPr txBox="1"/>
          <p:nvPr/>
        </p:nvSpPr>
        <p:spPr>
          <a:xfrm>
            <a:off x="390433" y="1587898"/>
            <a:ext cx="7886700" cy="530258"/>
          </a:xfrm>
          <a:prstGeom prst="rect">
            <a:avLst/>
          </a:prstGeom>
          <a:noFill/>
          <a:ln>
            <a:noFill/>
          </a:ln>
        </p:spPr>
        <p:txBody>
          <a:bodyPr anchorCtr="0" anchor="ctr" bIns="45700" lIns="91425" spcFirstLastPara="1" rIns="91425" wrap="square" tIns="45700">
            <a:normAutofit fontScale="40000" lnSpcReduction="10000"/>
          </a:bodyPr>
          <a:lstStyle/>
          <a:p>
            <a:pPr indent="0" lvl="0" marL="0" marR="0" rtl="0" algn="l">
              <a:lnSpc>
                <a:spcPct val="90000"/>
              </a:lnSpc>
              <a:spcBef>
                <a:spcPts val="0"/>
              </a:spcBef>
              <a:spcAft>
                <a:spcPts val="0"/>
              </a:spcAft>
              <a:buNone/>
            </a:pPr>
            <a:r>
              <a:t/>
            </a:r>
            <a:endParaRPr sz="4400">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7030A0"/>
              </a:buClr>
              <a:buSzPct val="100000"/>
              <a:buFont typeface="Calibri"/>
              <a:buNone/>
            </a:pPr>
            <a:r>
              <a:rPr lang="en-US" sz="4400">
                <a:solidFill>
                  <a:srgbClr val="7030A0"/>
                </a:solidFill>
                <a:latin typeface="Calibri"/>
                <a:ea typeface="Calibri"/>
                <a:cs typeface="Calibri"/>
                <a:sym typeface="Calibri"/>
              </a:rPr>
              <a:t> </a:t>
            </a:r>
            <a:endParaRPr sz="4400">
              <a:solidFill>
                <a:srgbClr val="7030A0"/>
              </a:solidFill>
              <a:latin typeface="Calibri"/>
              <a:ea typeface="Calibri"/>
              <a:cs typeface="Calibri"/>
              <a:sym typeface="Calibri"/>
            </a:endParaRPr>
          </a:p>
        </p:txBody>
      </p:sp>
      <p:sp>
        <p:nvSpPr>
          <p:cNvPr id="304" name="Google Shape;304;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305" name="Google Shape;305;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6" name="Google Shape;306;p38"/>
          <p:cNvSpPr txBox="1"/>
          <p:nvPr/>
        </p:nvSpPr>
        <p:spPr>
          <a:xfrm>
            <a:off x="628650" y="1005550"/>
            <a:ext cx="7982400" cy="497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latin typeface="Calibri"/>
                <a:ea typeface="Calibri"/>
                <a:cs typeface="Calibri"/>
                <a:sym typeface="Calibri"/>
              </a:rPr>
              <a:t>[1] </a:t>
            </a:r>
            <a:r>
              <a:rPr lang="en-US" sz="2000">
                <a:latin typeface="Times New Roman"/>
                <a:ea typeface="Times New Roman"/>
                <a:cs typeface="Times New Roman"/>
                <a:sym typeface="Times New Roman"/>
              </a:rPr>
              <a:t>Ye, T.; Wang, B.; Song, P.; Li, J. Railway Traffic Object Detection Using Differential Feature Fusion Convolution Neural Network.</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IEEE Trans. Intell. Transp. Syst. 2020. [CrossRef]</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Calibri"/>
              <a:ea typeface="Calibri"/>
              <a:cs typeface="Calibri"/>
              <a:sym typeface="Calibri"/>
            </a:endParaRPr>
          </a:p>
          <a:p>
            <a:pPr indent="0" lvl="0" marL="0" rtl="0" algn="l">
              <a:spcBef>
                <a:spcPts val="0"/>
              </a:spcBef>
              <a:spcAft>
                <a:spcPts val="0"/>
              </a:spcAft>
              <a:buNone/>
            </a:pPr>
            <a:r>
              <a:rPr lang="en-US" sz="2000">
                <a:latin typeface="Calibri"/>
                <a:ea typeface="Calibri"/>
                <a:cs typeface="Calibri"/>
                <a:sym typeface="Calibri"/>
              </a:rPr>
              <a:t>[2] </a:t>
            </a:r>
            <a:r>
              <a:rPr lang="en-US" sz="2100">
                <a:solidFill>
                  <a:schemeClr val="dk1"/>
                </a:solidFill>
                <a:latin typeface="Times New Roman"/>
                <a:ea typeface="Times New Roman"/>
                <a:cs typeface="Times New Roman"/>
                <a:sym typeface="Times New Roman"/>
              </a:rPr>
              <a:t>A. Ali and M. A. Ali, “Blind navigation system for visually impaired using windowing-based mean on Microsoft Kinect camera,” in </a:t>
            </a:r>
            <a:r>
              <a:rPr i="1" lang="en-US" sz="2100">
                <a:solidFill>
                  <a:schemeClr val="dk1"/>
                </a:solidFill>
                <a:latin typeface="Times New Roman"/>
                <a:ea typeface="Times New Roman"/>
                <a:cs typeface="Times New Roman"/>
                <a:sym typeface="Times New Roman"/>
              </a:rPr>
              <a:t>2017 </a:t>
            </a:r>
            <a:r>
              <a:rPr lang="en-US" sz="2100">
                <a:solidFill>
                  <a:schemeClr val="dk1"/>
                </a:solidFill>
                <a:latin typeface="Times New Roman"/>
                <a:ea typeface="Times New Roman"/>
                <a:cs typeface="Times New Roman"/>
                <a:sym typeface="Times New Roman"/>
              </a:rPr>
              <a:t>Fourth International Conference on Advances in Biomedical Engineering</a:t>
            </a:r>
            <a:r>
              <a:rPr i="1" lang="en-US" sz="2100">
                <a:solidFill>
                  <a:schemeClr val="dk1"/>
                </a:solidFill>
                <a:latin typeface="Times New Roman"/>
                <a:ea typeface="Times New Roman"/>
                <a:cs typeface="Times New Roman"/>
                <a:sym typeface="Times New Roman"/>
              </a:rPr>
              <a:t> (ICABME)</a:t>
            </a:r>
            <a:r>
              <a:rPr lang="en-US" sz="2100">
                <a:solidFill>
                  <a:schemeClr val="dk1"/>
                </a:solidFill>
                <a:latin typeface="Times New Roman"/>
                <a:ea typeface="Times New Roman"/>
                <a:cs typeface="Times New Roman"/>
                <a:sym typeface="Times New Roman"/>
              </a:rPr>
              <a:t>, pp. 1–4, Beirut, Lebanon, 2017</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100">
                <a:solidFill>
                  <a:schemeClr val="dk1"/>
                </a:solidFill>
                <a:latin typeface="Times New Roman"/>
                <a:ea typeface="Times New Roman"/>
                <a:cs typeface="Times New Roman"/>
                <a:sym typeface="Times New Roman"/>
              </a:rPr>
              <a:t>[3]</a:t>
            </a:r>
            <a:r>
              <a:rPr lang="en-US" sz="2100" u="sng">
                <a:solidFill>
                  <a:schemeClr val="hlink"/>
                </a:solidFill>
                <a:latin typeface="Times New Roman"/>
                <a:ea typeface="Times New Roman"/>
                <a:cs typeface="Times New Roman"/>
                <a:sym typeface="Times New Roman"/>
                <a:hlinkClick r:id="rId3"/>
              </a:rPr>
              <a:t>.https://link.springer.com/chapter/10.1007/978-3-030-58462-7_4#auth-Muhammad_Abdul-Haseeb</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100">
                <a:solidFill>
                  <a:schemeClr val="dk1"/>
                </a:solidFill>
                <a:latin typeface="Times New Roman"/>
                <a:ea typeface="Times New Roman"/>
                <a:cs typeface="Times New Roman"/>
                <a:sym typeface="Times New Roman"/>
              </a:rPr>
              <a:t>[4] S. Brahmbhatt, H. I. Christensen, and J. Hays, “Stuffnet: Using stuffto improve object detection,” in WACV, 2017.</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2800"/>
              <a:buFont typeface="Times New Roman"/>
              <a:buNone/>
            </a:pPr>
            <a:r>
              <a:rPr b="1" lang="en-US" sz="2800">
                <a:solidFill>
                  <a:srgbClr val="7030A0"/>
                </a:solidFill>
                <a:latin typeface="Times New Roman"/>
                <a:ea typeface="Times New Roman"/>
                <a:cs typeface="Times New Roman"/>
                <a:sym typeface="Times New Roman"/>
              </a:rPr>
              <a:t>Conference / Publication / Project Contest  Winner Certificates</a:t>
            </a:r>
            <a:endParaRPr b="1" sz="16600">
              <a:solidFill>
                <a:srgbClr val="7030A0"/>
              </a:solidFill>
              <a:latin typeface="Times New Roman"/>
              <a:ea typeface="Times New Roman"/>
              <a:cs typeface="Times New Roman"/>
              <a:sym typeface="Times New Roman"/>
            </a:endParaRPr>
          </a:p>
        </p:txBody>
      </p:sp>
      <p:sp>
        <p:nvSpPr>
          <p:cNvPr id="312" name="Google Shape;312;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313" name="Google Shape;313;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Objective of the Project</a:t>
            </a:r>
            <a:endParaRPr b="1" sz="3600">
              <a:solidFill>
                <a:srgbClr val="7030A0"/>
              </a:solidFill>
              <a:latin typeface="Times New Roman"/>
              <a:ea typeface="Times New Roman"/>
              <a:cs typeface="Times New Roman"/>
              <a:sym typeface="Times New Roman"/>
            </a:endParaRPr>
          </a:p>
        </p:txBody>
      </p:sp>
      <p:sp>
        <p:nvSpPr>
          <p:cNvPr id="111" name="Google Shape;111;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112" name="Google Shape;112;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15"/>
          <p:cNvSpPr txBox="1"/>
          <p:nvPr/>
        </p:nvSpPr>
        <p:spPr>
          <a:xfrm>
            <a:off x="203475" y="913500"/>
            <a:ext cx="8668500" cy="5017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800"/>
              <a:buFont typeface="Arial"/>
              <a:buNone/>
            </a:pPr>
            <a:r>
              <a:rPr lang="en-US" sz="2000">
                <a:solidFill>
                  <a:schemeClr val="dk1"/>
                </a:solidFill>
                <a:latin typeface="Times New Roman"/>
                <a:ea typeface="Times New Roman"/>
                <a:cs typeface="Times New Roman"/>
                <a:sym typeface="Times New Roman"/>
              </a:rPr>
              <a:t>In this study, we propose a learning-to-match (LTM) method to break IoU restriction, allowing objects to match anchors in a flexible manner. LTM updates hand-crafted anchor assignment to “free” anchor matching by formulating detector training in the Maximum Likelihood Estimation (MLE) framework. During the training phase, LTM is implemented by converting the detection likelihood to anchor matching loss functions which are plug-and-play. Minimizing the matching loss functions drives learning and selecting features which best explain a class of objects with respect to both classification and localization. LTM is extended from anchor-based detectors to anchor-free detectors, validating the general applicability of learnable object-feature matching mechanism for visual object detection.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19" name="Google Shape;119;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120" name="Google Shape;120;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1" name="Google Shape;121;p16"/>
          <p:cNvGraphicFramePr/>
          <p:nvPr/>
        </p:nvGraphicFramePr>
        <p:xfrm>
          <a:off x="90200" y="696245"/>
          <a:ext cx="3000000" cy="3000000"/>
        </p:xfrm>
        <a:graphic>
          <a:graphicData uri="http://schemas.openxmlformats.org/drawingml/2006/table">
            <a:tbl>
              <a:tblPr>
                <a:noFill/>
                <a:tableStyleId>{0ED9A1AE-14D6-41DD-BF29-18192D566C5A}</a:tableStyleId>
              </a:tblPr>
              <a:tblGrid>
                <a:gridCol w="1487075"/>
                <a:gridCol w="1333775"/>
                <a:gridCol w="2314825"/>
                <a:gridCol w="1234350"/>
                <a:gridCol w="1065300"/>
                <a:gridCol w="1487075"/>
              </a:tblGrid>
              <a:tr h="1325850">
                <a:tc>
                  <a:txBody>
                    <a:bodyPr/>
                    <a:lstStyle/>
                    <a:p>
                      <a:pPr indent="0" lvl="0" marL="0" rtl="0" algn="l">
                        <a:spcBef>
                          <a:spcPts val="0"/>
                        </a:spcBef>
                        <a:spcAft>
                          <a:spcPts val="0"/>
                        </a:spcAft>
                        <a:buNone/>
                      </a:pPr>
                      <a:r>
                        <a:rPr b="1" lang="en-US" sz="2400">
                          <a:latin typeface="Times New Roman"/>
                          <a:ea typeface="Times New Roman"/>
                          <a:cs typeface="Times New Roman"/>
                          <a:sym typeface="Times New Roman"/>
                        </a:rPr>
                        <a:t>YEAR &amp; AUTHOR</a:t>
                      </a:r>
                      <a:endParaRPr b="1" sz="24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500">
                          <a:latin typeface="Times New Roman"/>
                          <a:ea typeface="Times New Roman"/>
                          <a:cs typeface="Times New Roman"/>
                          <a:sym typeface="Times New Roman"/>
                        </a:rPr>
                        <a:t>PAPER</a:t>
                      </a:r>
                      <a:r>
                        <a:rPr b="1" lang="en-US" sz="2500">
                          <a:latin typeface="Times New Roman"/>
                          <a:ea typeface="Times New Roman"/>
                          <a:cs typeface="Times New Roman"/>
                          <a:sym typeface="Times New Roman"/>
                        </a:rPr>
                        <a:t>TITLE</a:t>
                      </a:r>
                      <a:endParaRPr b="1" sz="2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500">
                          <a:latin typeface="Times New Roman"/>
                          <a:ea typeface="Times New Roman"/>
                          <a:cs typeface="Times New Roman"/>
                          <a:sym typeface="Times New Roman"/>
                        </a:rPr>
                        <a:t>METHEDOLOGY</a:t>
                      </a:r>
                      <a:endParaRPr b="1" sz="2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500">
                          <a:latin typeface="Times New Roman"/>
                          <a:ea typeface="Times New Roman"/>
                          <a:cs typeface="Times New Roman"/>
                          <a:sym typeface="Times New Roman"/>
                        </a:rPr>
                        <a:t>MERITS</a:t>
                      </a:r>
                      <a:endParaRPr b="1" sz="2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500">
                          <a:latin typeface="Times New Roman"/>
                          <a:ea typeface="Times New Roman"/>
                          <a:cs typeface="Times New Roman"/>
                          <a:sym typeface="Times New Roman"/>
                        </a:rPr>
                        <a:t>DEMERITS</a:t>
                      </a:r>
                      <a:endParaRPr b="1" sz="2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500">
                          <a:latin typeface="Times New Roman"/>
                          <a:ea typeface="Times New Roman"/>
                          <a:cs typeface="Times New Roman"/>
                          <a:sym typeface="Times New Roman"/>
                        </a:rPr>
                        <a:t>FUTURE SCOPE</a:t>
                      </a:r>
                      <a:endParaRPr b="1" sz="2500">
                        <a:latin typeface="Times New Roman"/>
                        <a:ea typeface="Times New Roman"/>
                        <a:cs typeface="Times New Roman"/>
                        <a:sym typeface="Times New Roman"/>
                      </a:endParaRPr>
                    </a:p>
                  </a:txBody>
                  <a:tcPr marT="91425" marB="91425" marR="91425" marL="91425"/>
                </a:tc>
              </a:tr>
              <a:tr h="4587225">
                <a:tc>
                  <a:txBody>
                    <a:bodyPr/>
                    <a:lstStyle/>
                    <a:p>
                      <a:pPr indent="0" lvl="0" marL="0" rtl="0" algn="just">
                        <a:spcBef>
                          <a:spcPts val="0"/>
                        </a:spcBef>
                        <a:spcAft>
                          <a:spcPts val="0"/>
                        </a:spcAft>
                        <a:buNone/>
                      </a:pPr>
                      <a:r>
                        <a:rPr lang="en-US" sz="3000">
                          <a:solidFill>
                            <a:schemeClr val="dk1"/>
                          </a:solidFill>
                          <a:latin typeface="Times New Roman"/>
                          <a:ea typeface="Times New Roman"/>
                          <a:cs typeface="Times New Roman"/>
                          <a:sym typeface="Times New Roman"/>
                        </a:rPr>
                        <a:t>2022 &amp;</a:t>
                      </a:r>
                      <a:r>
                        <a:rPr lang="en-US" sz="3000" u="sng">
                          <a:solidFill>
                            <a:srgbClr val="FF0000"/>
                          </a:solidFill>
                          <a:latin typeface="Times New Roman"/>
                          <a:ea typeface="Times New Roman"/>
                          <a:cs typeface="Times New Roman"/>
                          <a:sym typeface="Times New Roman"/>
                        </a:rPr>
                        <a:t>Shahira K C</a:t>
                      </a:r>
                      <a:r>
                        <a:rPr lang="en-US" sz="3000">
                          <a:solidFill>
                            <a:srgbClr val="FF0000"/>
                          </a:solidFill>
                          <a:latin typeface="Times New Roman"/>
                          <a:ea typeface="Times New Roman"/>
                          <a:cs typeface="Times New Roman"/>
                          <a:sym typeface="Times New Roman"/>
                        </a:rPr>
                        <a:t>, </a:t>
                      </a:r>
                      <a:r>
                        <a:rPr lang="en-US" sz="3000" u="sng">
                          <a:solidFill>
                            <a:srgbClr val="FF0000"/>
                          </a:solidFill>
                          <a:latin typeface="Times New Roman"/>
                          <a:ea typeface="Times New Roman"/>
                          <a:cs typeface="Times New Roman"/>
                          <a:sym typeface="Times New Roman"/>
                        </a:rPr>
                        <a:t>Sagar Tripathy</a:t>
                      </a:r>
                      <a:r>
                        <a:rPr lang="en-US" sz="3000">
                          <a:solidFill>
                            <a:srgbClr val="FF0000"/>
                          </a:solidFill>
                          <a:latin typeface="Times New Roman"/>
                          <a:ea typeface="Times New Roman"/>
                          <a:cs typeface="Times New Roman"/>
                          <a:sym typeface="Times New Roman"/>
                        </a:rPr>
                        <a:t>, </a:t>
                      </a:r>
                      <a:r>
                        <a:rPr lang="en-US" sz="3000" u="sng">
                          <a:solidFill>
                            <a:srgbClr val="FF0000"/>
                          </a:solidFill>
                          <a:latin typeface="Times New Roman"/>
                          <a:ea typeface="Times New Roman"/>
                          <a:cs typeface="Times New Roman"/>
                          <a:sym typeface="Times New Roman"/>
                        </a:rPr>
                        <a:t>Lijiya A</a:t>
                      </a:r>
                      <a:endParaRPr sz="3000" u="sng">
                        <a:solidFill>
                          <a:srgbClr val="FF0000"/>
                        </a:solidFill>
                        <a:latin typeface="Times New Roman"/>
                        <a:ea typeface="Times New Roman"/>
                        <a:cs typeface="Times New Roman"/>
                        <a:sym typeface="Times New Roman"/>
                      </a:endParaRPr>
                    </a:p>
                    <a:p>
                      <a:pPr indent="0" lvl="0" marL="0" rtl="0" algn="just">
                        <a:spcBef>
                          <a:spcPts val="0"/>
                        </a:spcBef>
                        <a:spcAft>
                          <a:spcPts val="0"/>
                        </a:spcAft>
                        <a:buClr>
                          <a:schemeClr val="dk1"/>
                        </a:buClr>
                        <a:buFont typeface="Arial"/>
                        <a:buNone/>
                      </a:pPr>
                      <a:r>
                        <a:t/>
                      </a:r>
                      <a:endParaRPr sz="3000">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Font typeface="Arial"/>
                        <a:buNone/>
                      </a:pPr>
                      <a:r>
                        <a:rPr b="1" lang="en-US" sz="2100">
                          <a:solidFill>
                            <a:schemeClr val="dk1"/>
                          </a:solidFill>
                          <a:latin typeface="Times New Roman"/>
                          <a:ea typeface="Times New Roman"/>
                          <a:cs typeface="Times New Roman"/>
                          <a:sym typeface="Times New Roman"/>
                        </a:rPr>
                        <a:t>Obstacle Detection, Depth Estimation And Warning System For Visually Impaired People</a:t>
                      </a:r>
                      <a:endParaRPr b="1"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US" sz="1600">
                          <a:solidFill>
                            <a:schemeClr val="dk1"/>
                          </a:solidFill>
                          <a:latin typeface="Times New Roman"/>
                          <a:ea typeface="Times New Roman"/>
                          <a:cs typeface="Times New Roman"/>
                          <a:sym typeface="Times New Roman"/>
                        </a:rPr>
                        <a:t>Using a pre-trained neural network on COCO dataset on system. The pre-trained</a:t>
                      </a:r>
                      <a:br>
                        <a:rPr lang="en-US" sz="16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The pre-trained model is trained with YOLO algorithm. For complete blind individuals,</a:t>
                      </a:r>
                      <a:r>
                        <a:rPr lang="en-US" sz="1800">
                          <a:solidFill>
                            <a:schemeClr val="dk1"/>
                          </a:solidFill>
                          <a:latin typeface="Times New Roman"/>
                          <a:ea typeface="Times New Roman"/>
                          <a:cs typeface="Times New Roman"/>
                          <a:sym typeface="Times New Roman"/>
                        </a:rPr>
                        <a:t> we are generating audio output with the </a:t>
                      </a:r>
                      <a:r>
                        <a:rPr lang="en-US" sz="1700">
                          <a:solidFill>
                            <a:schemeClr val="dk1"/>
                          </a:solidFill>
                          <a:latin typeface="Times New Roman"/>
                          <a:ea typeface="Times New Roman"/>
                          <a:cs typeface="Times New Roman"/>
                          <a:sym typeface="Times New Roman"/>
                        </a:rPr>
                        <a:t>help of GTTS (Google Text-to-Speech). GTTS is a Python library to interface with Google</a:t>
                      </a:r>
                      <a:br>
                        <a:rPr lang="en-US" sz="1700">
                          <a:solidFill>
                            <a:schemeClr val="dk1"/>
                          </a:solidFill>
                          <a:latin typeface="Times New Roman"/>
                          <a:ea typeface="Times New Roman"/>
                          <a:cs typeface="Times New Roman"/>
                          <a:sym typeface="Times New Roman"/>
                        </a:rPr>
                      </a:br>
                      <a:r>
                        <a:rPr lang="en-US" sz="1700">
                          <a:solidFill>
                            <a:schemeClr val="dk1"/>
                          </a:solidFill>
                          <a:latin typeface="Times New Roman"/>
                          <a:ea typeface="Times New Roman"/>
                          <a:cs typeface="Times New Roman"/>
                          <a:sym typeface="Times New Roman"/>
                        </a:rPr>
                        <a:t>Translate text-to-speech API.</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200"/>
                        <a:buFont typeface="Gill Sans"/>
                        <a:buNone/>
                      </a:pPr>
                      <a:r>
                        <a:rPr lang="en-US" sz="2100">
                          <a:solidFill>
                            <a:schemeClr val="dk1"/>
                          </a:solidFill>
                          <a:latin typeface="Times New Roman"/>
                          <a:ea typeface="Times New Roman"/>
                          <a:cs typeface="Times New Roman"/>
                          <a:sym typeface="Times New Roman"/>
                        </a:rPr>
                        <a:t>Identify 80 classes of objects and produce auditory cues along with ranges.</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b="1"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US" sz="2100">
                          <a:solidFill>
                            <a:schemeClr val="dk1"/>
                          </a:solidFill>
                          <a:latin typeface="Times New Roman"/>
                          <a:ea typeface="Times New Roman"/>
                          <a:cs typeface="Times New Roman"/>
                          <a:sym typeface="Times New Roman"/>
                        </a:rPr>
                        <a:t>Time for image de-</a:t>
                      </a:r>
                      <a:br>
                        <a:rPr lang="en-US" sz="2100">
                          <a:solidFill>
                            <a:schemeClr val="dk1"/>
                          </a:solidFill>
                          <a:latin typeface="Times New Roman"/>
                          <a:ea typeface="Times New Roman"/>
                          <a:cs typeface="Times New Roman"/>
                          <a:sym typeface="Times New Roman"/>
                        </a:rPr>
                      </a:br>
                      <a:r>
                        <a:rPr lang="en-US" sz="2100">
                          <a:solidFill>
                            <a:schemeClr val="dk1"/>
                          </a:solidFill>
                          <a:latin typeface="Times New Roman"/>
                          <a:ea typeface="Times New Roman"/>
                          <a:cs typeface="Times New Roman"/>
                          <a:sym typeface="Times New Roman"/>
                        </a:rPr>
                        <a:t>scription is more</a:t>
                      </a:r>
                      <a:endParaRPr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US" sz="1500">
                          <a:solidFill>
                            <a:schemeClr val="dk1"/>
                          </a:solidFill>
                          <a:latin typeface="Times New Roman"/>
                          <a:ea typeface="Times New Roman"/>
                          <a:cs typeface="Times New Roman"/>
                          <a:sym typeface="Times New Roman"/>
                        </a:rPr>
                        <a:t>This can be extended to Android so that it</a:t>
                      </a:r>
                      <a:br>
                        <a:rPr lang="en-US" sz="1500">
                          <a:solidFill>
                            <a:schemeClr val="dk1"/>
                          </a:solidFill>
                          <a:latin typeface="Times New Roman"/>
                          <a:ea typeface="Times New Roman"/>
                          <a:cs typeface="Times New Roman"/>
                          <a:sym typeface="Times New Roman"/>
                        </a:rPr>
                      </a:br>
                      <a:r>
                        <a:rPr lang="en-US" sz="1500">
                          <a:solidFill>
                            <a:schemeClr val="dk1"/>
                          </a:solidFill>
                          <a:latin typeface="Times New Roman"/>
                          <a:ea typeface="Times New Roman"/>
                          <a:cs typeface="Times New Roman"/>
                          <a:sym typeface="Times New Roman"/>
                        </a:rPr>
                        <a:t>can be used on a larger scale with interactive response delivery methods in real-time. Parallelism can be employed to optimize</a:t>
                      </a:r>
                      <a:br>
                        <a:rPr lang="en-US" sz="1500">
                          <a:solidFill>
                            <a:schemeClr val="dk1"/>
                          </a:solidFill>
                          <a:latin typeface="Times New Roman"/>
                          <a:ea typeface="Times New Roman"/>
                          <a:cs typeface="Times New Roman"/>
                          <a:sym typeface="Times New Roman"/>
                        </a:rPr>
                      </a:br>
                      <a:r>
                        <a:rPr lang="en-US" sz="1500">
                          <a:solidFill>
                            <a:schemeClr val="dk1"/>
                          </a:solidFill>
                          <a:latin typeface="Times New Roman"/>
                          <a:ea typeface="Times New Roman"/>
                          <a:cs typeface="Times New Roman"/>
                          <a:sym typeface="Times New Roman"/>
                        </a:rPr>
                        <a:t>system utilization and improve the response time.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27" name="Google Shape;127;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128" name="Google Shape;128;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9" name="Google Shape;129;p17"/>
          <p:cNvGraphicFramePr/>
          <p:nvPr/>
        </p:nvGraphicFramePr>
        <p:xfrm>
          <a:off x="241775" y="963375"/>
          <a:ext cx="3000000" cy="3000000"/>
        </p:xfrm>
        <a:graphic>
          <a:graphicData uri="http://schemas.openxmlformats.org/drawingml/2006/table">
            <a:tbl>
              <a:tblPr>
                <a:noFill/>
                <a:tableStyleId>{0ED9A1AE-14D6-41DD-BF29-18192D566C5A}</a:tableStyleId>
              </a:tblPr>
              <a:tblGrid>
                <a:gridCol w="1416400"/>
                <a:gridCol w="1462425"/>
                <a:gridCol w="2306275"/>
                <a:gridCol w="940750"/>
                <a:gridCol w="1140250"/>
                <a:gridCol w="1462425"/>
              </a:tblGrid>
              <a:tr h="1232350">
                <a:tc>
                  <a:txBody>
                    <a:bodyPr/>
                    <a:lstStyle/>
                    <a:p>
                      <a:pPr indent="0" lvl="0" marL="0" rtl="0" algn="l">
                        <a:spcBef>
                          <a:spcPts val="0"/>
                        </a:spcBef>
                        <a:spcAft>
                          <a:spcPts val="0"/>
                        </a:spcAft>
                        <a:buNone/>
                      </a:pPr>
                      <a:r>
                        <a:rPr b="1" lang="en-US" sz="2100">
                          <a:latin typeface="Times New Roman"/>
                          <a:ea typeface="Times New Roman"/>
                          <a:cs typeface="Times New Roman"/>
                          <a:sym typeface="Times New Roman"/>
                        </a:rPr>
                        <a:t>YEAR &amp;AUTHOR</a:t>
                      </a:r>
                      <a:endParaRPr b="1"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100">
                          <a:latin typeface="Times New Roman"/>
                          <a:ea typeface="Times New Roman"/>
                          <a:cs typeface="Times New Roman"/>
                          <a:sym typeface="Times New Roman"/>
                        </a:rPr>
                        <a:t>PAPER TITLE</a:t>
                      </a:r>
                      <a:endParaRPr b="1"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100">
                          <a:latin typeface="Times New Roman"/>
                          <a:ea typeface="Times New Roman"/>
                          <a:cs typeface="Times New Roman"/>
                          <a:sym typeface="Times New Roman"/>
                        </a:rPr>
                        <a:t>METHODOLOGY</a:t>
                      </a:r>
                      <a:endParaRPr b="1"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100">
                          <a:latin typeface="Times New Roman"/>
                          <a:ea typeface="Times New Roman"/>
                          <a:cs typeface="Times New Roman"/>
                          <a:sym typeface="Times New Roman"/>
                        </a:rPr>
                        <a:t>MERITS</a:t>
                      </a:r>
                      <a:endParaRPr b="1"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100">
                          <a:latin typeface="Times New Roman"/>
                          <a:ea typeface="Times New Roman"/>
                          <a:cs typeface="Times New Roman"/>
                          <a:sym typeface="Times New Roman"/>
                        </a:rPr>
                        <a:t>DEMERITS</a:t>
                      </a:r>
                      <a:endParaRPr b="1"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100"/>
                        <a:t>FUTURE SCOPE</a:t>
                      </a:r>
                      <a:endParaRPr b="1" sz="2100"/>
                    </a:p>
                  </a:txBody>
                  <a:tcPr marT="91425" marB="91425" marR="91425" marL="91425"/>
                </a:tc>
              </a:tr>
              <a:tr h="4276600">
                <a:tc>
                  <a:txBody>
                    <a:bodyPr/>
                    <a:lstStyle/>
                    <a:p>
                      <a:pPr indent="0" lvl="0" marL="0" rtl="0" algn="just">
                        <a:spcBef>
                          <a:spcPts val="0"/>
                        </a:spcBef>
                        <a:spcAft>
                          <a:spcPts val="0"/>
                        </a:spcAft>
                        <a:buClr>
                          <a:schemeClr val="dk1"/>
                        </a:buClr>
                        <a:buFont typeface="Arial"/>
                        <a:buNone/>
                      </a:pPr>
                      <a:r>
                        <a:rPr lang="en-US" sz="2300">
                          <a:solidFill>
                            <a:schemeClr val="dk1"/>
                          </a:solidFill>
                          <a:latin typeface="Times New Roman"/>
                          <a:ea typeface="Times New Roman"/>
                          <a:cs typeface="Times New Roman"/>
                          <a:sym typeface="Times New Roman"/>
                        </a:rPr>
                        <a:t>2022&amp;</a:t>
                      </a:r>
                      <a:r>
                        <a:rPr lang="en-US" sz="2300" u="sng">
                          <a:solidFill>
                            <a:srgbClr val="F59E00"/>
                          </a:solidFill>
                          <a:latin typeface="Times New Roman"/>
                          <a:ea typeface="Times New Roman"/>
                          <a:cs typeface="Times New Roman"/>
                          <a:sym typeface="Times New Roman"/>
                          <a:hlinkClick r:id="rId3">
                            <a:extLst>
                              <a:ext uri="{A12FA001-AC4F-418D-AE19-62706E023703}">
                                <ahyp:hlinkClr val="tx"/>
                              </a:ext>
                            </a:extLst>
                          </a:hlinkClick>
                        </a:rPr>
                        <a:t>Vaishali Jabade</a:t>
                      </a:r>
                      <a:r>
                        <a:rPr lang="en-US" sz="2300" u="sng">
                          <a:solidFill>
                            <a:srgbClr val="FF0000"/>
                          </a:solidFill>
                          <a:latin typeface="Times New Roman"/>
                          <a:ea typeface="Times New Roman"/>
                          <a:cs typeface="Times New Roman"/>
                          <a:sym typeface="Times New Roman"/>
                        </a:rPr>
                        <a:t>; </a:t>
                      </a:r>
                      <a:r>
                        <a:rPr lang="en-US" sz="2300" u="sng">
                          <a:solidFill>
                            <a:srgbClr val="F59E00"/>
                          </a:solidFill>
                          <a:latin typeface="Times New Roman"/>
                          <a:ea typeface="Times New Roman"/>
                          <a:cs typeface="Times New Roman"/>
                          <a:sym typeface="Times New Roman"/>
                          <a:hlinkClick r:id="rId4">
                            <a:extLst>
                              <a:ext uri="{A12FA001-AC4F-418D-AE19-62706E023703}">
                                <ahyp:hlinkClr val="tx"/>
                              </a:ext>
                            </a:extLst>
                          </a:hlinkClick>
                        </a:rPr>
                        <a:t>Udit Nahata</a:t>
                      </a:r>
                      <a:r>
                        <a:rPr lang="en-US" sz="2300" u="sng">
                          <a:solidFill>
                            <a:srgbClr val="FF0000"/>
                          </a:solidFill>
                          <a:latin typeface="Times New Roman"/>
                          <a:ea typeface="Times New Roman"/>
                          <a:cs typeface="Times New Roman"/>
                          <a:sym typeface="Times New Roman"/>
                        </a:rPr>
                        <a:t>; </a:t>
                      </a:r>
                      <a:r>
                        <a:rPr lang="en-US" sz="2300" u="sng">
                          <a:solidFill>
                            <a:srgbClr val="F59E00"/>
                          </a:solidFill>
                          <a:latin typeface="Times New Roman"/>
                          <a:ea typeface="Times New Roman"/>
                          <a:cs typeface="Times New Roman"/>
                          <a:sym typeface="Times New Roman"/>
                          <a:hlinkClick r:id="rId5">
                            <a:extLst>
                              <a:ext uri="{A12FA001-AC4F-418D-AE19-62706E023703}">
                                <ahyp:hlinkClr val="tx"/>
                              </a:ext>
                            </a:extLst>
                          </a:hlinkClick>
                        </a:rPr>
                        <a:t>Nipun Jain</a:t>
                      </a:r>
                      <a:r>
                        <a:rPr lang="en-US" sz="2300" u="sng">
                          <a:solidFill>
                            <a:srgbClr val="FF0000"/>
                          </a:solidFill>
                          <a:latin typeface="Times New Roman"/>
                          <a:ea typeface="Times New Roman"/>
                          <a:cs typeface="Times New Roman"/>
                          <a:sym typeface="Times New Roman"/>
                        </a:rPr>
                        <a:t>; </a:t>
                      </a:r>
                      <a:r>
                        <a:rPr lang="en-US" sz="2300" u="sng">
                          <a:solidFill>
                            <a:srgbClr val="F59E00"/>
                          </a:solidFill>
                          <a:latin typeface="Times New Roman"/>
                          <a:ea typeface="Times New Roman"/>
                          <a:cs typeface="Times New Roman"/>
                          <a:sym typeface="Times New Roman"/>
                          <a:hlinkClick r:id="rId6">
                            <a:extLst>
                              <a:ext uri="{A12FA001-AC4F-418D-AE19-62706E023703}">
                                <ahyp:hlinkClr val="tx"/>
                              </a:ext>
                            </a:extLst>
                          </a:hlinkClick>
                        </a:rPr>
                        <a:t>Anvesh Pandey</a:t>
                      </a:r>
                      <a:r>
                        <a:rPr lang="en-US" sz="2300" u="sng">
                          <a:solidFill>
                            <a:srgbClr val="FF0000"/>
                          </a:solidFill>
                          <a:latin typeface="Times New Roman"/>
                          <a:ea typeface="Times New Roman"/>
                          <a:cs typeface="Times New Roman"/>
                          <a:sym typeface="Times New Roman"/>
                        </a:rPr>
                        <a:t>; </a:t>
                      </a:r>
                      <a:r>
                        <a:rPr lang="en-US" sz="2300" u="sng">
                          <a:solidFill>
                            <a:srgbClr val="F59E00"/>
                          </a:solidFill>
                          <a:latin typeface="Times New Roman"/>
                          <a:ea typeface="Times New Roman"/>
                          <a:cs typeface="Times New Roman"/>
                          <a:sym typeface="Times New Roman"/>
                          <a:hlinkClick r:id="rId7">
                            <a:extLst>
                              <a:ext uri="{A12FA001-AC4F-418D-AE19-62706E023703}">
                                <ahyp:hlinkClr val="tx"/>
                              </a:ext>
                            </a:extLst>
                          </a:hlinkClick>
                        </a:rPr>
                        <a:t>Tanmay Paratk</a:t>
                      </a:r>
                      <a:endParaRPr sz="2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700">
                          <a:solidFill>
                            <a:schemeClr val="dk1"/>
                          </a:solidFill>
                          <a:latin typeface="Times New Roman"/>
                          <a:ea typeface="Times New Roman"/>
                          <a:cs typeface="Times New Roman"/>
                          <a:sym typeface="Times New Roman"/>
                        </a:rPr>
                        <a:t>Obstacle Detection and Walkable Path Detection</a:t>
                      </a:r>
                      <a:endParaRPr b="1" sz="2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US" sz="2300">
                          <a:solidFill>
                            <a:schemeClr val="dk1"/>
                          </a:solidFill>
                          <a:latin typeface="Times New Roman"/>
                          <a:ea typeface="Times New Roman"/>
                          <a:cs typeface="Times New Roman"/>
                          <a:sym typeface="Times New Roman"/>
                        </a:rPr>
                        <a:t>implementation of an object detection Application Programming Interface (API) using Single Shot Detector (SSD).</a:t>
                      </a:r>
                      <a:r>
                        <a:rPr lang="en-US" sz="2300" u="sng">
                          <a:solidFill>
                            <a:srgbClr val="F59E00"/>
                          </a:solidFill>
                          <a:latin typeface="Times New Roman"/>
                          <a:ea typeface="Times New Roman"/>
                          <a:cs typeface="Times New Roman"/>
                          <a:sym typeface="Times New Roman"/>
                          <a:hlinkClick r:id="rId8">
                            <a:extLst>
                              <a:ext uri="{A12FA001-AC4F-418D-AE19-62706E023703}">
                                <ahyp:hlinkClr val="tx"/>
                              </a:ext>
                            </a:extLst>
                          </a:hlinkClick>
                        </a:rPr>
                        <a:t> </a:t>
                      </a:r>
                      <a:r>
                        <a:rPr lang="en-US" sz="2300">
                          <a:solidFill>
                            <a:schemeClr val="dk1"/>
                          </a:solidFill>
                          <a:latin typeface="Times New Roman"/>
                          <a:ea typeface="Times New Roman"/>
                          <a:cs typeface="Times New Roman"/>
                          <a:sym typeface="Times New Roman"/>
                        </a:rPr>
                        <a:t> COCO datasets and tensor flow</a:t>
                      </a:r>
                      <a:endParaRPr sz="2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US" sz="3000">
                          <a:solidFill>
                            <a:schemeClr val="dk1"/>
                          </a:solidFill>
                          <a:latin typeface="Times New Roman"/>
                          <a:ea typeface="Times New Roman"/>
                          <a:cs typeface="Times New Roman"/>
                          <a:sym typeface="Times New Roman"/>
                        </a:rPr>
                        <a:t>Can load huge data sets</a:t>
                      </a:r>
                      <a:r>
                        <a:rPr lang="en-US" sz="2500">
                          <a:solidFill>
                            <a:schemeClr val="dk1"/>
                          </a:solidFill>
                          <a:latin typeface="Times New Roman"/>
                          <a:ea typeface="Times New Roman"/>
                          <a:cs typeface="Times New Roman"/>
                          <a:sym typeface="Times New Roman"/>
                        </a:rPr>
                        <a:t>.</a:t>
                      </a:r>
                      <a:endParaRPr sz="2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US" sz="2800">
                          <a:solidFill>
                            <a:schemeClr val="dk1"/>
                          </a:solidFill>
                          <a:latin typeface="Times New Roman"/>
                          <a:ea typeface="Times New Roman"/>
                          <a:cs typeface="Times New Roman"/>
                          <a:sym typeface="Times New Roman"/>
                        </a:rPr>
                        <a:t>Slow loading of outputs.</a:t>
                      </a:r>
                      <a:endParaRPr sz="3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US" sz="2300">
                          <a:solidFill>
                            <a:schemeClr val="dk1"/>
                          </a:solidFill>
                          <a:latin typeface="Times New Roman"/>
                          <a:ea typeface="Times New Roman"/>
                          <a:cs typeface="Times New Roman"/>
                          <a:sym typeface="Times New Roman"/>
                        </a:rPr>
                        <a:t>Optimized algorithm can be used along with SSD to improve the accuracy.</a:t>
                      </a:r>
                      <a:endParaRPr sz="2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628650" y="165991"/>
            <a:ext cx="7886700" cy="530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35" name="Google Shape;135;p18"/>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136" name="Google Shape;136;p1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7" name="Google Shape;137;p18"/>
          <p:cNvGraphicFramePr/>
          <p:nvPr/>
        </p:nvGraphicFramePr>
        <p:xfrm>
          <a:off x="227700" y="901300"/>
          <a:ext cx="3000000" cy="3000000"/>
        </p:xfrm>
        <a:graphic>
          <a:graphicData uri="http://schemas.openxmlformats.org/drawingml/2006/table">
            <a:tbl>
              <a:tblPr>
                <a:noFill/>
                <a:tableStyleId>{0ED9A1AE-14D6-41DD-BF29-18192D566C5A}</a:tableStyleId>
              </a:tblPr>
              <a:tblGrid>
                <a:gridCol w="1457100"/>
                <a:gridCol w="1457100"/>
                <a:gridCol w="2116825"/>
                <a:gridCol w="996825"/>
                <a:gridCol w="1257650"/>
                <a:gridCol w="1457100"/>
              </a:tblGrid>
              <a:tr h="1257800">
                <a:tc>
                  <a:txBody>
                    <a:bodyPr/>
                    <a:lstStyle/>
                    <a:p>
                      <a:pPr indent="0" lvl="0" marL="0" rtl="0" algn="l">
                        <a:spcBef>
                          <a:spcPts val="0"/>
                        </a:spcBef>
                        <a:spcAft>
                          <a:spcPts val="0"/>
                        </a:spcAft>
                        <a:buNone/>
                      </a:pPr>
                      <a:r>
                        <a:rPr b="1" lang="en-US" sz="2100">
                          <a:latin typeface="Times New Roman"/>
                          <a:ea typeface="Times New Roman"/>
                          <a:cs typeface="Times New Roman"/>
                          <a:sym typeface="Times New Roman"/>
                        </a:rPr>
                        <a:t>YEAR &amp;AUTHOR</a:t>
                      </a:r>
                      <a:endParaRPr b="1"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100">
                          <a:latin typeface="Times New Roman"/>
                          <a:ea typeface="Times New Roman"/>
                          <a:cs typeface="Times New Roman"/>
                          <a:sym typeface="Times New Roman"/>
                        </a:rPr>
                        <a:t>PAPER TITLE</a:t>
                      </a:r>
                      <a:endParaRPr b="1"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100">
                          <a:latin typeface="Times New Roman"/>
                          <a:ea typeface="Times New Roman"/>
                          <a:cs typeface="Times New Roman"/>
                          <a:sym typeface="Times New Roman"/>
                        </a:rPr>
                        <a:t>METHEDOLOGY</a:t>
                      </a:r>
                      <a:endParaRPr b="1"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100">
                          <a:latin typeface="Times New Roman"/>
                          <a:ea typeface="Times New Roman"/>
                          <a:cs typeface="Times New Roman"/>
                          <a:sym typeface="Times New Roman"/>
                        </a:rPr>
                        <a:t>MERITS</a:t>
                      </a:r>
                      <a:endParaRPr b="1"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100">
                          <a:latin typeface="Times New Roman"/>
                          <a:ea typeface="Times New Roman"/>
                          <a:cs typeface="Times New Roman"/>
                          <a:sym typeface="Times New Roman"/>
                        </a:rPr>
                        <a:t>DEMERITS</a:t>
                      </a:r>
                      <a:endParaRPr b="1" sz="2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US" sz="2100">
                          <a:latin typeface="Times New Roman"/>
                          <a:ea typeface="Times New Roman"/>
                          <a:cs typeface="Times New Roman"/>
                          <a:sym typeface="Times New Roman"/>
                        </a:rPr>
                        <a:t>FUTURE SCOPE</a:t>
                      </a:r>
                      <a:endParaRPr b="1" sz="2100">
                        <a:latin typeface="Times New Roman"/>
                        <a:ea typeface="Times New Roman"/>
                        <a:cs typeface="Times New Roman"/>
                        <a:sym typeface="Times New Roman"/>
                      </a:endParaRPr>
                    </a:p>
                  </a:txBody>
                  <a:tcPr marT="91425" marB="91425" marR="91425" marL="91425"/>
                </a:tc>
              </a:tr>
              <a:tr h="4197250">
                <a:tc>
                  <a:txBody>
                    <a:bodyPr/>
                    <a:lstStyle/>
                    <a:p>
                      <a:pPr indent="0" lvl="0" marL="0" rtl="0" algn="l">
                        <a:spcBef>
                          <a:spcPts val="0"/>
                        </a:spcBef>
                        <a:spcAft>
                          <a:spcPts val="0"/>
                        </a:spcAft>
                        <a:buNone/>
                      </a:pPr>
                      <a:r>
                        <a:rPr lang="en-US" sz="3200">
                          <a:solidFill>
                            <a:schemeClr val="dk1"/>
                          </a:solidFill>
                          <a:latin typeface="Times New Roman"/>
                          <a:ea typeface="Times New Roman"/>
                          <a:cs typeface="Times New Roman"/>
                          <a:sym typeface="Times New Roman"/>
                        </a:rPr>
                        <a:t>2022 &amp;</a:t>
                      </a:r>
                      <a:endParaRPr sz="3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3200" u="sng">
                          <a:solidFill>
                            <a:srgbClr val="FF0000"/>
                          </a:solidFill>
                          <a:latin typeface="Times New Roman"/>
                          <a:ea typeface="Times New Roman"/>
                          <a:cs typeface="Times New Roman"/>
                          <a:sym typeface="Times New Roman"/>
                        </a:rPr>
                        <a:t>Prabou</a:t>
                      </a:r>
                      <a:r>
                        <a:rPr lang="en-US" sz="3200">
                          <a:solidFill>
                            <a:srgbClr val="FF0000"/>
                          </a:solidFill>
                          <a:latin typeface="Times New Roman"/>
                          <a:ea typeface="Times New Roman"/>
                          <a:cs typeface="Times New Roman"/>
                          <a:sym typeface="Times New Roman"/>
                        </a:rPr>
                        <a:t>, </a:t>
                      </a:r>
                      <a:r>
                        <a:rPr lang="en-US" sz="3200" u="sng">
                          <a:solidFill>
                            <a:srgbClr val="FF0000"/>
                          </a:solidFill>
                          <a:latin typeface="Times New Roman"/>
                          <a:ea typeface="Times New Roman"/>
                          <a:cs typeface="Times New Roman"/>
                          <a:sym typeface="Times New Roman"/>
                        </a:rPr>
                        <a:t>Ashwin</a:t>
                      </a:r>
                      <a:endParaRPr sz="3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Gill Sans"/>
                        <a:ea typeface="Gill Sans"/>
                        <a:cs typeface="Gill Sans"/>
                        <a:sym typeface="Gill Sans"/>
                      </a:endParaRPr>
                    </a:p>
                    <a:p>
                      <a:pPr indent="0" lvl="0" marL="0" rtl="0" algn="l">
                        <a:spcBef>
                          <a:spcPts val="0"/>
                        </a:spcBef>
                        <a:spcAft>
                          <a:spcPts val="0"/>
                        </a:spcAft>
                        <a:buClr>
                          <a:schemeClr val="dk1"/>
                        </a:buClr>
                        <a:buFont typeface="Arial"/>
                        <a:buNone/>
                      </a:pPr>
                      <a:r>
                        <a:t/>
                      </a:r>
                      <a:endParaRPr/>
                    </a:p>
                  </a:txBody>
                  <a:tcPr marT="91425" marB="91425" marR="91425" marL="91425"/>
                </a:tc>
                <a:tc>
                  <a:txBody>
                    <a:bodyPr/>
                    <a:lstStyle/>
                    <a:p>
                      <a:pPr indent="0" lvl="0" marL="0" rtl="0" algn="l">
                        <a:spcBef>
                          <a:spcPts val="0"/>
                        </a:spcBef>
                        <a:spcAft>
                          <a:spcPts val="0"/>
                        </a:spcAft>
                        <a:buNone/>
                      </a:pPr>
                      <a:r>
                        <a:rPr b="1" lang="en-US" sz="2900">
                          <a:solidFill>
                            <a:schemeClr val="dk1"/>
                          </a:solidFill>
                          <a:latin typeface="Times New Roman"/>
                          <a:ea typeface="Times New Roman"/>
                          <a:cs typeface="Times New Roman"/>
                          <a:sym typeface="Times New Roman"/>
                        </a:rPr>
                        <a:t>Efficient Detection of obstacle objects using AI</a:t>
                      </a:r>
                      <a:endParaRPr b="1" sz="2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31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400">
                          <a:latin typeface="Times New Roman"/>
                          <a:ea typeface="Times New Roman"/>
                          <a:cs typeface="Times New Roman"/>
                          <a:sym typeface="Times New Roman"/>
                        </a:rPr>
                        <a:t>T</a:t>
                      </a:r>
                      <a:r>
                        <a:rPr lang="en-US" sz="2200">
                          <a:solidFill>
                            <a:schemeClr val="dk1"/>
                          </a:solidFill>
                          <a:latin typeface="Times New Roman"/>
                          <a:ea typeface="Times New Roman"/>
                          <a:cs typeface="Times New Roman"/>
                          <a:sym typeface="Times New Roman"/>
                        </a:rPr>
                        <a:t>he two models which are trained and tested in this research are the K-Nearest Neighbors</a:t>
                      </a:r>
                      <a:br>
                        <a:rPr lang="en-US" sz="2200">
                          <a:solidFill>
                            <a:schemeClr val="dk1"/>
                          </a:solidFill>
                          <a:latin typeface="Times New Roman"/>
                          <a:ea typeface="Times New Roman"/>
                          <a:cs typeface="Times New Roman"/>
                          <a:sym typeface="Times New Roman"/>
                        </a:rPr>
                      </a:br>
                      <a:r>
                        <a:rPr lang="en-US" sz="2200">
                          <a:solidFill>
                            <a:schemeClr val="dk1"/>
                          </a:solidFill>
                          <a:latin typeface="Times New Roman"/>
                          <a:ea typeface="Times New Roman"/>
                          <a:cs typeface="Times New Roman"/>
                          <a:sym typeface="Times New Roman"/>
                        </a:rPr>
                        <a:t>and Neural Networks algorithms and models.</a:t>
                      </a:r>
                      <a:endParaRPr sz="24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US" sz="2600">
                          <a:solidFill>
                            <a:schemeClr val="dk1"/>
                          </a:solidFill>
                          <a:latin typeface="Times New Roman"/>
                          <a:ea typeface="Times New Roman"/>
                          <a:cs typeface="Times New Roman"/>
                          <a:sym typeface="Times New Roman"/>
                        </a:rPr>
                        <a:t>Reduces death of animals(accidents)</a:t>
                      </a:r>
                      <a:endParaRPr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241300" lvl="0" marL="171450" rtl="0" algn="l">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Doesn’t detect other obstacles.</a:t>
                      </a:r>
                      <a:endParaRPr sz="2500">
                        <a:solidFill>
                          <a:schemeClr val="dk1"/>
                        </a:solidFill>
                        <a:latin typeface="Times New Roman"/>
                        <a:ea typeface="Times New Roman"/>
                        <a:cs typeface="Times New Roman"/>
                        <a:sym typeface="Times New Roman"/>
                      </a:endParaRPr>
                    </a:p>
                    <a:p>
                      <a:pPr indent="-241300" lvl="0" marL="171450" rtl="0" algn="l">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KNN doesn’t  provide reliable outputs.</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US" sz="2300">
                          <a:solidFill>
                            <a:schemeClr val="dk1"/>
                          </a:solidFill>
                          <a:latin typeface="Times New Roman"/>
                          <a:ea typeface="Times New Roman"/>
                          <a:cs typeface="Times New Roman"/>
                          <a:sym typeface="Times New Roman"/>
                        </a:rPr>
                        <a:t>CNN and other algorithms can be used in place of KNN, for better performance.</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Literature Survey</a:t>
            </a:r>
            <a:endParaRPr b="1" sz="3600">
              <a:solidFill>
                <a:srgbClr val="7030A0"/>
              </a:solidFill>
              <a:latin typeface="Times New Roman"/>
              <a:ea typeface="Times New Roman"/>
              <a:cs typeface="Times New Roman"/>
              <a:sym typeface="Times New Roman"/>
            </a:endParaRPr>
          </a:p>
        </p:txBody>
      </p:sp>
      <p:sp>
        <p:nvSpPr>
          <p:cNvPr id="143" name="Google Shape;143;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144" name="Google Shape;144;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5" name="Google Shape;145;p19"/>
          <p:cNvGraphicFramePr/>
          <p:nvPr/>
        </p:nvGraphicFramePr>
        <p:xfrm>
          <a:off x="197100" y="809300"/>
          <a:ext cx="3000000" cy="3000000"/>
        </p:xfrm>
        <a:graphic>
          <a:graphicData uri="http://schemas.openxmlformats.org/drawingml/2006/table">
            <a:tbl>
              <a:tblPr>
                <a:noFill/>
                <a:tableStyleId>{0ED9A1AE-14D6-41DD-BF29-18192D566C5A}</a:tableStyleId>
              </a:tblPr>
              <a:tblGrid>
                <a:gridCol w="1462200"/>
                <a:gridCol w="1462200"/>
                <a:gridCol w="2367400"/>
                <a:gridCol w="1122475"/>
                <a:gridCol w="1203575"/>
                <a:gridCol w="1155350"/>
              </a:tblGrid>
              <a:tr h="1513725">
                <a:tc>
                  <a:txBody>
                    <a:bodyPr/>
                    <a:lstStyle/>
                    <a:p>
                      <a:pPr indent="0" lvl="0" marL="0" rtl="0" algn="l">
                        <a:spcBef>
                          <a:spcPts val="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YEAR &amp;AUTHOR</a:t>
                      </a:r>
                      <a:endParaRPr b="1"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PAPER TITLE</a:t>
                      </a:r>
                      <a:endParaRPr b="1"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METHEDOLOGY</a:t>
                      </a:r>
                      <a:endParaRPr b="1"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MERITS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DEMERITS</a:t>
                      </a:r>
                      <a:endParaRPr b="1"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FUTURE SCOPE</a:t>
                      </a:r>
                      <a:endParaRPr/>
                    </a:p>
                  </a:txBody>
                  <a:tcPr marT="91425" marB="91425" marR="91425" marL="91425"/>
                </a:tc>
              </a:tr>
              <a:tr h="4099300">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2020 &amp; </a:t>
                      </a:r>
                      <a:endParaRPr sz="1900">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1700" u="sng">
                          <a:solidFill>
                            <a:srgbClr val="F59E00"/>
                          </a:solidFill>
                          <a:latin typeface="Times New Roman"/>
                          <a:ea typeface="Times New Roman"/>
                          <a:cs typeface="Times New Roman"/>
                          <a:sym typeface="Times New Roman"/>
                          <a:hlinkClick r:id="rId3">
                            <a:extLst>
                              <a:ext uri="{A12FA001-AC4F-418D-AE19-62706E023703}">
                                <ahyp:hlinkClr val="tx"/>
                              </a:ext>
                            </a:extLst>
                          </a:hlinkClick>
                        </a:rPr>
                        <a:t>Danijela Ristić-Durrant</a:t>
                      </a:r>
                      <a:r>
                        <a:rPr lang="en-US" sz="1700">
                          <a:solidFill>
                            <a:srgbClr val="FF0000"/>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1700" u="sng">
                          <a:solidFill>
                            <a:srgbClr val="F59E00"/>
                          </a:solidFill>
                          <a:latin typeface="Times New Roman"/>
                          <a:ea typeface="Times New Roman"/>
                          <a:cs typeface="Times New Roman"/>
                          <a:sym typeface="Times New Roman"/>
                          <a:hlinkClick r:id="rId4">
                            <a:extLst>
                              <a:ext uri="{A12FA001-AC4F-418D-AE19-62706E023703}">
                                <ahyp:hlinkClr val="tx"/>
                              </a:ext>
                            </a:extLst>
                          </a:hlinkClick>
                        </a:rPr>
                        <a:t>Muhammad Abdul Haseeb</a:t>
                      </a:r>
                      <a:r>
                        <a:rPr lang="en-US" sz="1700">
                          <a:solidFill>
                            <a:srgbClr val="FF0000"/>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1700" u="sng">
                          <a:solidFill>
                            <a:srgbClr val="F59E00"/>
                          </a:solidFill>
                          <a:latin typeface="Times New Roman"/>
                          <a:ea typeface="Times New Roman"/>
                          <a:cs typeface="Times New Roman"/>
                          <a:sym typeface="Times New Roman"/>
                          <a:hlinkClick r:id="rId5">
                            <a:extLst>
                              <a:ext uri="{A12FA001-AC4F-418D-AE19-62706E023703}">
                                <ahyp:hlinkClr val="tx"/>
                              </a:ext>
                            </a:extLst>
                          </a:hlinkClick>
                        </a:rPr>
                        <a:t>Marten Franke</a:t>
                      </a:r>
                      <a:r>
                        <a:rPr lang="en-US" sz="1700">
                          <a:solidFill>
                            <a:srgbClr val="FF0000"/>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1700" u="sng">
                          <a:solidFill>
                            <a:srgbClr val="F59E00"/>
                          </a:solidFill>
                          <a:latin typeface="Times New Roman"/>
                          <a:ea typeface="Times New Roman"/>
                          <a:cs typeface="Times New Roman"/>
                          <a:sym typeface="Times New Roman"/>
                          <a:hlinkClick r:id="rId6">
                            <a:extLst>
                              <a:ext uri="{A12FA001-AC4F-418D-AE19-62706E023703}">
                                <ahyp:hlinkClr val="tx"/>
                              </a:ext>
                            </a:extLst>
                          </a:hlinkClick>
                        </a:rPr>
                        <a:t>Milan Banić</a:t>
                      </a:r>
                      <a:r>
                        <a:rPr lang="en-US" sz="1700">
                          <a:solidFill>
                            <a:srgbClr val="FF0000"/>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1700" u="sng">
                          <a:solidFill>
                            <a:srgbClr val="F59E00"/>
                          </a:solidFill>
                          <a:latin typeface="Times New Roman"/>
                          <a:ea typeface="Times New Roman"/>
                          <a:cs typeface="Times New Roman"/>
                          <a:sym typeface="Times New Roman"/>
                          <a:hlinkClick r:id="rId7">
                            <a:extLst>
                              <a:ext uri="{A12FA001-AC4F-418D-AE19-62706E023703}">
                                <ahyp:hlinkClr val="tx"/>
                              </a:ext>
                            </a:extLst>
                          </a:hlinkClick>
                        </a:rPr>
                        <a:t>Miloš Simonović</a:t>
                      </a:r>
                      <a:r>
                        <a:rPr lang="en-US" sz="1700">
                          <a:solidFill>
                            <a:srgbClr val="FF0000"/>
                          </a:solidFill>
                          <a:latin typeface="Times New Roman"/>
                          <a:ea typeface="Times New Roman"/>
                          <a:cs typeface="Times New Roman"/>
                          <a:sym typeface="Times New Roman"/>
                        </a:rPr>
                        <a:t> &amp;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1700" u="sng">
                          <a:solidFill>
                            <a:srgbClr val="F59E00"/>
                          </a:solidFill>
                          <a:latin typeface="Times New Roman"/>
                          <a:ea typeface="Times New Roman"/>
                          <a:cs typeface="Times New Roman"/>
                          <a:sym typeface="Times New Roman"/>
                          <a:hlinkClick r:id="rId8">
                            <a:extLst>
                              <a:ext uri="{A12FA001-AC4F-418D-AE19-62706E023703}">
                                <ahyp:hlinkClr val="tx"/>
                              </a:ext>
                            </a:extLst>
                          </a:hlinkClick>
                        </a:rPr>
                        <a:t>Dušan Stamenković</a:t>
                      </a:r>
                      <a:r>
                        <a:rPr lang="en-US" sz="1700">
                          <a:solidFill>
                            <a:srgbClr val="FF0000"/>
                          </a:solidFill>
                          <a:latin typeface="Times New Roman"/>
                          <a:ea typeface="Times New Roman"/>
                          <a:cs typeface="Times New Roman"/>
                          <a:sym typeface="Times New Roman"/>
                        </a:rPr>
                        <a:t>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200"/>
                        <a:buFont typeface="Gill Sans"/>
                        <a:buNone/>
                      </a:pPr>
                      <a:r>
                        <a:rPr b="1" lang="en-US" sz="2200">
                          <a:solidFill>
                            <a:schemeClr val="dk1"/>
                          </a:solidFill>
                          <a:latin typeface="Times New Roman"/>
                          <a:ea typeface="Times New Roman"/>
                          <a:cs typeface="Times New Roman"/>
                          <a:sym typeface="Times New Roman"/>
                        </a:rPr>
                        <a:t>Artificial Intelligence for Obstacle Detection in Railways: Project SMART and Beyond</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On -board sensor-based obstacle detection system. The dataset includes high-resolution grayscale and color stereo cameras, a</a:t>
                      </a:r>
                      <a:br>
                        <a:rPr lang="en-US" sz="1700">
                          <a:solidFill>
                            <a:schemeClr val="dk1"/>
                          </a:solidFill>
                          <a:latin typeface="Times New Roman"/>
                          <a:ea typeface="Times New Roman"/>
                          <a:cs typeface="Times New Roman"/>
                          <a:sym typeface="Times New Roman"/>
                        </a:rPr>
                      </a:br>
                      <a:r>
                        <a:rPr lang="en-US" sz="1700">
                          <a:solidFill>
                            <a:schemeClr val="dk1"/>
                          </a:solidFill>
                          <a:latin typeface="Times New Roman"/>
                          <a:ea typeface="Times New Roman"/>
                          <a:cs typeface="Times New Roman"/>
                          <a:sym typeface="Times New Roman"/>
                        </a:rPr>
                        <a:t>LiDAR and fused GNSS/IMU sensor data.</a:t>
                      </a:r>
                      <a:r>
                        <a:rPr lang="en-US" sz="2300">
                          <a:solidFill>
                            <a:schemeClr val="dk1"/>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Convolutional Neural Network (CNN)-based models for objects BBs prediction named YOLO v3 [11] was used.</a:t>
                      </a:r>
                      <a:r>
                        <a:rPr lang="en-US" sz="2300">
                          <a:solidFill>
                            <a:schemeClr val="dk1"/>
                          </a:solidFill>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US" sz="2400">
                          <a:solidFill>
                            <a:schemeClr val="dk1"/>
                          </a:solidFill>
                          <a:latin typeface="Times New Roman"/>
                          <a:ea typeface="Times New Roman"/>
                          <a:cs typeface="Times New Roman"/>
                          <a:sym typeface="Times New Roman"/>
                        </a:rPr>
                        <a:t>Railway time delay is reduced, less accidents</a:t>
                      </a:r>
                      <a:endParaRPr sz="26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US" sz="2600">
                          <a:solidFill>
                            <a:schemeClr val="dk1"/>
                          </a:solidFill>
                          <a:latin typeface="Times New Roman"/>
                          <a:ea typeface="Times New Roman"/>
                          <a:cs typeface="Times New Roman"/>
                          <a:sym typeface="Times New Roman"/>
                        </a:rPr>
                        <a:t>Data set training takes more time</a:t>
                      </a:r>
                      <a:endParaRPr sz="2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Font typeface="Arial"/>
                        <a:buNone/>
                      </a:pPr>
                      <a:r>
                        <a:rPr lang="en-US" sz="2000">
                          <a:solidFill>
                            <a:schemeClr val="dk1"/>
                          </a:solidFill>
                          <a:latin typeface="Times New Roman"/>
                          <a:ea typeface="Times New Roman"/>
                          <a:cs typeface="Times New Roman"/>
                          <a:sym typeface="Times New Roman"/>
                        </a:rPr>
                        <a:t>Drone based OD can be used to find the obstacle in the rail pathway.</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Problem Statement</a:t>
            </a:r>
            <a:endParaRPr b="1" sz="3600">
              <a:solidFill>
                <a:srgbClr val="7030A0"/>
              </a:solidFill>
              <a:latin typeface="Times New Roman"/>
              <a:ea typeface="Times New Roman"/>
              <a:cs typeface="Times New Roman"/>
              <a:sym typeface="Times New Roman"/>
            </a:endParaRPr>
          </a:p>
        </p:txBody>
      </p:sp>
      <p:sp>
        <p:nvSpPr>
          <p:cNvPr id="151" name="Google Shape;151;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152" name="Google Shape;152;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3" name="Google Shape;153;p20"/>
          <p:cNvSpPr txBox="1"/>
          <p:nvPr/>
        </p:nvSpPr>
        <p:spPr>
          <a:xfrm>
            <a:off x="433600" y="986538"/>
            <a:ext cx="8223600" cy="4509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800"/>
              <a:buFont typeface="Arial"/>
              <a:buNone/>
            </a:pPr>
            <a:r>
              <a:rPr lang="en-US" sz="2400">
                <a:solidFill>
                  <a:schemeClr val="dk1"/>
                </a:solidFill>
                <a:latin typeface="Times New Roman"/>
                <a:ea typeface="Times New Roman"/>
                <a:cs typeface="Times New Roman"/>
                <a:sym typeface="Times New Roman"/>
              </a:rPr>
              <a:t>To implement real - time obstacle detection and recognition in an images captured by webcam and videos in dynamic environment using deep learning model. The primary goal is to detect and recognize Obstacles in Real time. We require rich data, all things considered. We need to observe the different types of obstacles which are moving in respect to the camera. It will help us with perceiving and in recognizing different</a:t>
            </a:r>
            <a:r>
              <a:rPr lang="en-US" sz="1800">
                <a:solidFill>
                  <a:schemeClr val="dk1"/>
                </a:solidFill>
                <a:latin typeface="Times New Roman"/>
                <a:ea typeface="Times New Roman"/>
                <a:cs typeface="Times New Roman"/>
                <a:sym typeface="Times New Roman"/>
              </a:rPr>
              <a:t> </a:t>
            </a:r>
            <a:r>
              <a:rPr lang="en-US" sz="2600">
                <a:solidFill>
                  <a:schemeClr val="dk1"/>
                </a:solidFill>
                <a:latin typeface="Times New Roman"/>
                <a:ea typeface="Times New Roman"/>
                <a:cs typeface="Times New Roman"/>
                <a:sym typeface="Times New Roman"/>
              </a:rPr>
              <a:t>objects collaboration and interaction. We center around accuracy in this paper.</a:t>
            </a:r>
            <a:endParaRPr sz="2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Proposed System</a:t>
            </a:r>
            <a:endParaRPr b="1" sz="3600">
              <a:solidFill>
                <a:srgbClr val="7030A0"/>
              </a:solidFill>
              <a:latin typeface="Times New Roman"/>
              <a:ea typeface="Times New Roman"/>
              <a:cs typeface="Times New Roman"/>
              <a:sym typeface="Times New Roman"/>
            </a:endParaRPr>
          </a:p>
        </p:txBody>
      </p:sp>
      <p:sp>
        <p:nvSpPr>
          <p:cNvPr id="159" name="Google Shape;159;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10-04-2023</a:t>
            </a:r>
            <a:endParaRPr/>
          </a:p>
        </p:txBody>
      </p:sp>
      <p:sp>
        <p:nvSpPr>
          <p:cNvPr id="160" name="Google Shape;160;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21"/>
          <p:cNvSpPr txBox="1"/>
          <p:nvPr/>
        </p:nvSpPr>
        <p:spPr>
          <a:xfrm>
            <a:off x="295525" y="842038"/>
            <a:ext cx="8515200" cy="4923600"/>
          </a:xfrm>
          <a:prstGeom prst="rect">
            <a:avLst/>
          </a:prstGeom>
          <a:noFill/>
          <a:ln>
            <a:noFill/>
          </a:ln>
        </p:spPr>
        <p:txBody>
          <a:bodyPr anchorCtr="0" anchor="t" bIns="91425" lIns="91425" spcFirstLastPara="1" rIns="91425" wrap="square" tIns="91425">
            <a:spAutoFit/>
          </a:bodyPr>
          <a:lstStyle/>
          <a:p>
            <a:pPr indent="-234950" lvl="0" marL="228600" rtl="0" algn="l">
              <a:lnSpc>
                <a:spcPct val="120000"/>
              </a:lnSpc>
              <a:spcBef>
                <a:spcPts val="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To define an anchor bag for each object and perform object-anchor matching in a maximum  likelihood estimation (MLE) framework and learning-to-match method and update hand-crafted anchor assignment to learnable anchor configuration.</a:t>
            </a:r>
            <a:endParaRPr sz="2100">
              <a:solidFill>
                <a:schemeClr val="dk1"/>
              </a:solidFill>
              <a:latin typeface="Gill Sans"/>
              <a:ea typeface="Gill Sans"/>
              <a:cs typeface="Gill Sans"/>
              <a:sym typeface="Gill Sans"/>
            </a:endParaRPr>
          </a:p>
          <a:p>
            <a:pPr indent="-234950" lvl="0" marL="228600" rtl="0" algn="l">
              <a:lnSpc>
                <a:spcPct val="120000"/>
              </a:lnSpc>
              <a:spcBef>
                <a:spcPts val="100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Camera continuously captures the images and its input frames are sent to image processing.</a:t>
            </a:r>
            <a:endParaRPr sz="2100">
              <a:solidFill>
                <a:schemeClr val="dk1"/>
              </a:solidFill>
              <a:latin typeface="Times New Roman"/>
              <a:ea typeface="Times New Roman"/>
              <a:cs typeface="Times New Roman"/>
              <a:sym typeface="Times New Roman"/>
            </a:endParaRPr>
          </a:p>
          <a:p>
            <a:pPr indent="-234950" lvl="0" marL="228600" rtl="0" algn="l">
              <a:lnSpc>
                <a:spcPct val="120000"/>
              </a:lnSpc>
              <a:spcBef>
                <a:spcPts val="100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When the camera find there is obstacle in front of the driving vehicle, it will automatically captures the image of obstacle and send the image to process and it identifies the name of the obstacles using deep neural network, after that identification of obstacle and using AI recognized obstacle alert is given through audio signals to the driving person.</a:t>
            </a:r>
            <a:endParaRPr sz="2100">
              <a:solidFill>
                <a:schemeClr val="dk1"/>
              </a:solidFill>
              <a:latin typeface="Gill Sans"/>
              <a:ea typeface="Gill Sans"/>
              <a:cs typeface="Gill Sans"/>
              <a:sym typeface="Gill Sans"/>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