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67" r:id="rId4"/>
    <p:sldId id="268" r:id="rId5"/>
    <p:sldId id="270" r:id="rId6"/>
    <p:sldId id="271" r:id="rId7"/>
    <p:sldId id="272" r:id="rId9"/>
    <p:sldId id="273" r:id="rId10"/>
    <p:sldId id="274" r:id="rId11"/>
    <p:sldId id="276" r:id="rId12"/>
    <p:sldId id="277" r:id="rId13"/>
    <p:sldId id="278" r:id="rId14"/>
    <p:sldId id="281" r:id="rId15"/>
    <p:sldId id="282" r:id="rId16"/>
    <p:sldId id="275" r:id="rId17"/>
    <p:sldId id="269" r:id="rId18"/>
    <p:sldId id="285" r:id="rId1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CCFF"/>
    <a:srgbClr val="111111"/>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32"/>
        <p:guide orient="horz" pos="173"/>
        <p:guide orient="horz" pos="4133"/>
        <p:guide orient="horz" pos="662"/>
        <p:guide pos="322"/>
        <p:guide pos="547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タイトル スライド">
    <p:bg>
      <p:bgPr>
        <a:blipFill rotWithShape="0">
          <a:blip r:embed="rId2"/>
          <a:stretch>
            <a:fillRect/>
          </a:stretch>
        </a:blipFill>
        <a:effectLst/>
      </p:bgPr>
    </p:bg>
    <p:spTree>
      <p:nvGrpSpPr>
        <p:cNvPr id="1" name=""/>
        <p:cNvGrpSpPr/>
        <p:nvPr/>
      </p:nvGrpSpPr>
      <p:grpSpPr/>
    </p:spTree>
  </p:cSld>
  <p:clrMapOvr>
    <a:masterClrMapping/>
  </p:clrMapOvr>
  <p:transition>
    <p:fade/>
  </p:transition>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02053" y="274638"/>
            <a:ext cx="1784747" cy="5851525"/>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1547813" y="274638"/>
            <a:ext cx="5250777" cy="5851525"/>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p:cSld name="タイトル スライド">
    <p:bg>
      <p:bgPr>
        <a:blipFill rotWithShape="0">
          <a:blip r:embed="rId2"/>
          <a:stretch>
            <a:fillRect/>
          </a:stretch>
        </a:blipFill>
        <a:effectLst/>
      </p:bgPr>
    </p:bg>
    <p:spTree>
      <p:nvGrpSpPr>
        <p:cNvPr id="1" name=""/>
        <p:cNvGrpSpPr/>
        <p:nvPr/>
      </p:nvGrpSpPr>
      <p:grpSpPr/>
    </p:spTree>
  </p:cSld>
  <p:clrMapOvr>
    <a:masterClrMapping/>
  </p:clrMapOvr>
  <p:transition>
    <p:fade/>
  </p:transition>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45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1547813" y="1341438"/>
            <a:ext cx="3498104" cy="4784725"/>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5188696" y="1341438"/>
            <a:ext cx="3498104" cy="4784725"/>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5"/>
            <a:ext cx="78867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629841" y="2505075"/>
            <a:ext cx="3868340"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endParaRPr kumimoji="1" lang="ja-JP" altLang="en-US" dirty="0" smtClean="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endParaRPr kumimoji="1" lang="ja-JP" altLang="en-US" dirty="0" smtClean="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02053" y="274638"/>
            <a:ext cx="1784747" cy="5851525"/>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1547813" y="274638"/>
            <a:ext cx="5250777" cy="5851525"/>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45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1547813" y="1341438"/>
            <a:ext cx="3498104" cy="4784725"/>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5188696" y="1341438"/>
            <a:ext cx="3498104" cy="4784725"/>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5"/>
            <a:ext cx="78867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629841" y="2505075"/>
            <a:ext cx="3868340"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endParaRPr kumimoji="1" lang="ja-JP" altLang="en-US" dirty="0" smtClean="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endParaRPr kumimoji="1" lang="ja-JP" altLang="en-US" dirty="0" smtClean="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タイトル 1025"/>
          <p:cNvSpPr>
            <a:spLocks noGrp="1"/>
          </p:cNvSpPr>
          <p:nvPr>
            <p:ph type="title"/>
          </p:nvPr>
        </p:nvSpPr>
        <p:spPr>
          <a:xfrm>
            <a:off x="1547813" y="274638"/>
            <a:ext cx="7138987" cy="561975"/>
          </a:xfrm>
          <a:prstGeom prst="rect">
            <a:avLst/>
          </a:prstGeom>
          <a:noFill/>
          <a:ln w="9525">
            <a:noFill/>
          </a:ln>
        </p:spPr>
        <p:txBody>
          <a:bodyPr anchor="ctr"/>
          <a:p>
            <a:pPr lvl="0"/>
            <a:r>
              <a:rPr lang="zh-CN" altLang="en-US"/>
              <a:t>マスタ　タイトルの書式設定</a:t>
            </a:r>
            <a:endParaRPr lang="zh-CN" altLang="en-US"/>
          </a:p>
        </p:txBody>
      </p:sp>
      <p:sp>
        <p:nvSpPr>
          <p:cNvPr id="1027" name="文字列プレースホルダ 1026"/>
          <p:cNvSpPr>
            <a:spLocks noGrp="1"/>
          </p:cNvSpPr>
          <p:nvPr>
            <p:ph type="body" idx="1"/>
          </p:nvPr>
        </p:nvSpPr>
        <p:spPr>
          <a:xfrm>
            <a:off x="1547813" y="1341438"/>
            <a:ext cx="7138987" cy="4784725"/>
          </a:xfrm>
          <a:prstGeom prst="rect">
            <a:avLst/>
          </a:prstGeom>
          <a:noFill/>
          <a:ln w="9525">
            <a:noFill/>
          </a:ln>
        </p:spPr>
        <p:txBody>
          <a:bodyPr/>
          <a:p>
            <a:pPr lvl="0"/>
            <a:r>
              <a:rPr lang="zh-CN" altLang="en-US"/>
              <a:t>マスタ　テキストの書式設定</a:t>
            </a:r>
            <a:endParaRPr lang="zh-CN" altLang="en-US"/>
          </a:p>
          <a:p>
            <a:pPr lvl="1"/>
            <a:r>
              <a:rPr lang="zh-CN" altLang="en-US"/>
              <a:t>第</a:t>
            </a:r>
            <a:r>
              <a:rPr lang="en-US" altLang="zh-CN"/>
              <a:t>2</a:t>
            </a:r>
            <a:r>
              <a:rPr lang="zh-CN" altLang="en-US"/>
              <a:t>レベル</a:t>
            </a:r>
            <a:endParaRPr lang="zh-CN" altLang="en-US"/>
          </a:p>
          <a:p>
            <a:pPr lvl="2"/>
            <a:r>
              <a:rPr lang="zh-CN" altLang="en-US"/>
              <a:t>第</a:t>
            </a:r>
            <a:r>
              <a:rPr lang="en-US" altLang="zh-CN"/>
              <a:t>3</a:t>
            </a:r>
            <a:r>
              <a:rPr lang="zh-CN" altLang="en-US"/>
              <a:t>レベル</a:t>
            </a:r>
            <a:endParaRPr lang="zh-CN" altLang="en-US"/>
          </a:p>
          <a:p>
            <a:pPr lvl="3"/>
            <a:r>
              <a:rPr lang="zh-CN" altLang="en-US"/>
              <a:t>第</a:t>
            </a:r>
            <a:r>
              <a:rPr lang="en-US" altLang="zh-CN"/>
              <a:t>4</a:t>
            </a:r>
            <a:r>
              <a:rPr lang="zh-CN" altLang="en-US"/>
              <a:t>レベル</a:t>
            </a:r>
            <a:endParaRPr lang="zh-CN" altLang="en-US"/>
          </a:p>
          <a:p>
            <a:pPr lvl="4"/>
            <a:r>
              <a:rPr lang="zh-CN" altLang="en-US"/>
              <a:t>第</a:t>
            </a:r>
            <a:r>
              <a:rPr lang="en-US" altLang="zh-CN"/>
              <a:t>5</a:t>
            </a:r>
            <a:r>
              <a:rPr lang="zh-CN" altLang="en-US"/>
              <a:t>レベル</a:t>
            </a:r>
            <a:endParaRPr lang="zh-CN" altLang="en-US"/>
          </a:p>
          <a:p>
            <a:pPr lvl="0"/>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p:txStyles>
    <p:titleStyle>
      <a:lvl1pPr marL="0" lvl="0" indent="0" algn="l" defTabSz="914400" eaLnBrk="1" fontAlgn="base" latinLnBrk="0" hangingPunct="1">
        <a:lnSpc>
          <a:spcPct val="100000"/>
        </a:lnSpc>
        <a:spcBef>
          <a:spcPct val="0"/>
        </a:spcBef>
        <a:spcAft>
          <a:spcPct val="0"/>
        </a:spcAft>
        <a:buNone/>
        <a:defRPr sz="2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タイトル 1025"/>
          <p:cNvSpPr>
            <a:spLocks noGrp="1"/>
          </p:cNvSpPr>
          <p:nvPr>
            <p:ph type="title"/>
          </p:nvPr>
        </p:nvSpPr>
        <p:spPr>
          <a:xfrm>
            <a:off x="1547813" y="274638"/>
            <a:ext cx="7138987" cy="561975"/>
          </a:xfrm>
          <a:prstGeom prst="rect">
            <a:avLst/>
          </a:prstGeom>
          <a:noFill/>
          <a:ln w="9525">
            <a:noFill/>
          </a:ln>
        </p:spPr>
        <p:txBody>
          <a:bodyPr anchor="ctr"/>
          <a:p>
            <a:pPr lvl="0"/>
            <a:r>
              <a:rPr lang="zh-CN" altLang="en-US"/>
              <a:t>マスタ　タイトルの書式設定</a:t>
            </a:r>
            <a:endParaRPr lang="zh-CN" altLang="en-US"/>
          </a:p>
        </p:txBody>
      </p:sp>
      <p:sp>
        <p:nvSpPr>
          <p:cNvPr id="1027" name="文字列プレースホルダ 1026"/>
          <p:cNvSpPr>
            <a:spLocks noGrp="1"/>
          </p:cNvSpPr>
          <p:nvPr>
            <p:ph type="body" idx="1"/>
          </p:nvPr>
        </p:nvSpPr>
        <p:spPr>
          <a:xfrm>
            <a:off x="1547813" y="1341438"/>
            <a:ext cx="7138987" cy="4784725"/>
          </a:xfrm>
          <a:prstGeom prst="rect">
            <a:avLst/>
          </a:prstGeom>
          <a:noFill/>
          <a:ln w="9525">
            <a:noFill/>
          </a:ln>
        </p:spPr>
        <p:txBody>
          <a:bodyPr/>
          <a:p>
            <a:pPr lvl="0"/>
            <a:r>
              <a:rPr lang="zh-CN" altLang="en-US"/>
              <a:t>マスタ　テキストの書式設定</a:t>
            </a:r>
            <a:endParaRPr lang="zh-CN" altLang="en-US"/>
          </a:p>
          <a:p>
            <a:pPr lvl="1"/>
            <a:r>
              <a:rPr lang="zh-CN" altLang="en-US"/>
              <a:t>第</a:t>
            </a:r>
            <a:r>
              <a:rPr lang="en-US" altLang="zh-CN"/>
              <a:t>2</a:t>
            </a:r>
            <a:r>
              <a:rPr lang="zh-CN" altLang="en-US"/>
              <a:t>レベル</a:t>
            </a:r>
            <a:endParaRPr lang="zh-CN" altLang="en-US"/>
          </a:p>
          <a:p>
            <a:pPr lvl="2"/>
            <a:r>
              <a:rPr lang="zh-CN" altLang="en-US"/>
              <a:t>第</a:t>
            </a:r>
            <a:r>
              <a:rPr lang="en-US" altLang="zh-CN"/>
              <a:t>3</a:t>
            </a:r>
            <a:r>
              <a:rPr lang="zh-CN" altLang="en-US"/>
              <a:t>レベル</a:t>
            </a:r>
            <a:endParaRPr lang="zh-CN" altLang="en-US"/>
          </a:p>
          <a:p>
            <a:pPr lvl="3"/>
            <a:r>
              <a:rPr lang="zh-CN" altLang="en-US"/>
              <a:t>第</a:t>
            </a:r>
            <a:r>
              <a:rPr lang="en-US" altLang="zh-CN"/>
              <a:t>4</a:t>
            </a:r>
            <a:r>
              <a:rPr lang="zh-CN" altLang="en-US"/>
              <a:t>レベル</a:t>
            </a:r>
            <a:endParaRPr lang="zh-CN" altLang="en-US"/>
          </a:p>
          <a:p>
            <a:pPr lvl="4"/>
            <a:r>
              <a:rPr lang="zh-CN" altLang="en-US"/>
              <a:t>第</a:t>
            </a:r>
            <a:r>
              <a:rPr lang="en-US" altLang="zh-CN"/>
              <a:t>5</a:t>
            </a:r>
            <a:r>
              <a:rPr lang="zh-CN" altLang="en-US"/>
              <a:t>レベル</a:t>
            </a:r>
            <a:endParaRPr lang="zh-CN" altLang="en-US"/>
          </a:p>
          <a:p>
            <a:pPr lvl="0"/>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p:txStyles>
    <p:titleStyle>
      <a:lvl1pPr marL="0" lvl="0" indent="0" algn="l" defTabSz="914400" eaLnBrk="1" fontAlgn="base" latinLnBrk="0" hangingPunct="1">
        <a:lnSpc>
          <a:spcPct val="100000"/>
        </a:lnSpc>
        <a:spcBef>
          <a:spcPct val="0"/>
        </a:spcBef>
        <a:spcAft>
          <a:spcPct val="0"/>
        </a:spcAft>
        <a:buNone/>
        <a:defRPr sz="2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4" Type="http://schemas.openxmlformats.org/officeDocument/2006/relationships/notesSlide" Target="../notesSlides/notesSlide10.xml"/><Relationship Id="rId23" Type="http://schemas.openxmlformats.org/officeDocument/2006/relationships/slideLayout" Target="../slideLayouts/slideLayout13.xml"/><Relationship Id="rId22" Type="http://schemas.openxmlformats.org/officeDocument/2006/relationships/image" Target="../media/image26.png"/><Relationship Id="rId21" Type="http://schemas.openxmlformats.org/officeDocument/2006/relationships/image" Target="../media/image25.png"/><Relationship Id="rId20" Type="http://schemas.openxmlformats.org/officeDocument/2006/relationships/image" Target="../media/image24.png"/><Relationship Id="rId2" Type="http://schemas.openxmlformats.org/officeDocument/2006/relationships/image" Target="../media/image6.png"/><Relationship Id="rId19" Type="http://schemas.openxmlformats.org/officeDocument/2006/relationships/image" Target="../media/image23.png"/><Relationship Id="rId18" Type="http://schemas.openxmlformats.org/officeDocument/2006/relationships/image" Target="../media/image22.png"/><Relationship Id="rId17" Type="http://schemas.openxmlformats.org/officeDocument/2006/relationships/image" Target="../media/image21.png"/><Relationship Id="rId16" Type="http://schemas.openxmlformats.org/officeDocument/2006/relationships/image" Target="../media/image20.pn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6.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タイトル 4097"/>
          <p:cNvSpPr/>
          <p:nvPr>
            <p:ph type="ctrTitle"/>
          </p:nvPr>
        </p:nvSpPr>
        <p:spPr>
          <a:xfrm>
            <a:off x="685800" y="2130425"/>
            <a:ext cx="7772400" cy="1470025"/>
          </a:xfrm>
        </p:spPr>
        <p:txBody>
          <a:bodyPr anchor="ctr"/>
          <a:lstStyle>
            <a:lvl1pPr lvl="0">
              <a:defRPr sz="3200">
                <a:solidFill>
                  <a:schemeClr val="bg1"/>
                </a:solidFill>
              </a:defRPr>
            </a:lvl1pPr>
          </a:lstStyle>
          <a:p>
            <a:pPr lvl="0" algn="ctr"/>
            <a:endParaRPr sz="4000" b="1">
              <a:effectLst>
                <a:outerShdw blurRad="38100" dist="38100" dir="2700000">
                  <a:srgbClr val="FFFFFF"/>
                </a:outerShdw>
              </a:effectLst>
              <a:latin typeface="ＭＳ Ｐゴシック" panose="020B0600070205080204" pitchFamily="2" charset="-122"/>
              <a:ea typeface="ＭＳ Ｐゴシック" panose="020B0600070205080204" pitchFamily="2" charset="-122"/>
            </a:endParaRPr>
          </a:p>
        </p:txBody>
      </p:sp>
      <p:sp>
        <p:nvSpPr>
          <p:cNvPr id="4099" name="サブタイトル 4098"/>
          <p:cNvSpPr/>
          <p:nvPr>
            <p:ph type="subTitle" idx="1"/>
          </p:nvPr>
        </p:nvSpPr>
        <p:spPr>
          <a:xfrm>
            <a:off x="1371600" y="3886200"/>
            <a:ext cx="6400800" cy="550863"/>
          </a:xfrm>
        </p:spPr>
        <p:txBody>
          <a:bodyPr anchor="ctr"/>
          <a:lstStyle>
            <a:lvl1pPr marL="0" lvl="0" indent="0" algn="ctr">
              <a:buNone/>
              <a:defRPr>
                <a:solidFill>
                  <a:schemeClr val="bg1"/>
                </a:solidFill>
                <a:ea typeface="华文细黑" pitchFamily="2" charset="-122"/>
              </a:defRPr>
            </a:lvl1pPr>
            <a:lvl2pPr marL="457200" lvl="1" indent="0" algn="ctr">
              <a:buNone/>
              <a:defRPr>
                <a:solidFill>
                  <a:schemeClr val="bg1"/>
                </a:solidFill>
                <a:ea typeface="华文细黑" pitchFamily="2" charset="-122"/>
              </a:defRPr>
            </a:lvl2pPr>
            <a:lvl3pPr marL="914400" lvl="2" indent="0" algn="ctr">
              <a:buNone/>
              <a:defRPr>
                <a:solidFill>
                  <a:schemeClr val="bg1"/>
                </a:solidFill>
                <a:ea typeface="华文细黑" pitchFamily="2" charset="-122"/>
              </a:defRPr>
            </a:lvl3pPr>
            <a:lvl4pPr marL="1371600" lvl="3" indent="0" algn="ctr">
              <a:buNone/>
              <a:defRPr>
                <a:solidFill>
                  <a:schemeClr val="bg1"/>
                </a:solidFill>
                <a:ea typeface="华文细黑" pitchFamily="2" charset="-122"/>
              </a:defRPr>
            </a:lvl4pPr>
            <a:lvl5pPr marL="1828800" lvl="4" indent="0" algn="ctr">
              <a:buNone/>
              <a:defRPr>
                <a:solidFill>
                  <a:schemeClr val="bg1"/>
                </a:solidFill>
                <a:ea typeface="华文细黑" pitchFamily="2" charset="-122"/>
              </a:defRPr>
            </a:lvl5pPr>
          </a:lstStyle>
          <a:p>
            <a:pPr lvl="0"/>
            <a:endParaRPr sz="1800" b="1">
              <a:effectLst>
                <a:outerShdw blurRad="38100" dist="38100" dir="2700000">
                  <a:srgbClr val="FFFFFF"/>
                </a:outerShdw>
              </a:effectLst>
              <a:latin typeface="ＭＳ Ｐゴシック" panose="020B0600070205080204" pitchFamily="2" charset="-122"/>
              <a:ea typeface="ＭＳ Ｐゴシック" panose="020B0600070205080204" pitchFamily="2" charset="-122"/>
            </a:endParaRPr>
          </a:p>
        </p:txBody>
      </p:sp>
      <p:pic>
        <p:nvPicPr>
          <p:cNvPr id="6" name="図形 5" descr="androidのドロイド君のアイコン素材"/>
          <p:cNvPicPr>
            <a:picLocks noChangeAspect="1"/>
          </p:cNvPicPr>
          <p:nvPr/>
        </p:nvPicPr>
        <p:blipFill>
          <a:blip r:embed="rId1"/>
          <a:stretch>
            <a:fillRect/>
          </a:stretch>
        </p:blipFill>
        <p:spPr>
          <a:xfrm>
            <a:off x="181610" y="1399540"/>
            <a:ext cx="730885" cy="730885"/>
          </a:xfrm>
          <a:prstGeom prst="rect">
            <a:avLst/>
          </a:prstGeom>
        </p:spPr>
      </p:pic>
      <p:pic>
        <p:nvPicPr>
          <p:cNvPr id="2" name="図形 1" descr="androidのドロイド君のアイコン素材"/>
          <p:cNvPicPr>
            <a:picLocks noChangeAspect="1"/>
          </p:cNvPicPr>
          <p:nvPr/>
        </p:nvPicPr>
        <p:blipFill>
          <a:blip r:embed="rId1"/>
          <a:stretch>
            <a:fillRect/>
          </a:stretch>
        </p:blipFill>
        <p:spPr>
          <a:xfrm rot="19560000">
            <a:off x="511810" y="2130425"/>
            <a:ext cx="730885" cy="730885"/>
          </a:xfrm>
          <a:prstGeom prst="rect">
            <a:avLst/>
          </a:prstGeom>
        </p:spPr>
      </p:pic>
      <p:pic>
        <p:nvPicPr>
          <p:cNvPr id="3" name="図形 2" descr="androidのドロイド君のアイコン素材"/>
          <p:cNvPicPr>
            <a:picLocks noChangeAspect="1"/>
          </p:cNvPicPr>
          <p:nvPr/>
        </p:nvPicPr>
        <p:blipFill>
          <a:blip r:embed="rId1"/>
          <a:stretch>
            <a:fillRect/>
          </a:stretch>
        </p:blipFill>
        <p:spPr>
          <a:xfrm rot="13740000">
            <a:off x="1090295" y="3131820"/>
            <a:ext cx="665480" cy="665480"/>
          </a:xfrm>
          <a:prstGeom prst="rect">
            <a:avLst/>
          </a:prstGeom>
        </p:spPr>
      </p:pic>
      <p:pic>
        <p:nvPicPr>
          <p:cNvPr id="4" name="図形 3" descr="androidのドロイド君のアイコン素材"/>
          <p:cNvPicPr>
            <a:picLocks noChangeAspect="1"/>
          </p:cNvPicPr>
          <p:nvPr/>
        </p:nvPicPr>
        <p:blipFill>
          <a:blip r:embed="rId1"/>
          <a:stretch>
            <a:fillRect/>
          </a:stretch>
        </p:blipFill>
        <p:spPr>
          <a:xfrm rot="8820000">
            <a:off x="1979930" y="2499360"/>
            <a:ext cx="730885" cy="730885"/>
          </a:xfrm>
          <a:prstGeom prst="rect">
            <a:avLst/>
          </a:prstGeom>
        </p:spPr>
      </p:pic>
      <p:pic>
        <p:nvPicPr>
          <p:cNvPr id="5" name="図形 4" descr="androidのドロイド君のアイコン素材"/>
          <p:cNvPicPr>
            <a:picLocks noChangeAspect="1"/>
          </p:cNvPicPr>
          <p:nvPr/>
        </p:nvPicPr>
        <p:blipFill>
          <a:blip r:embed="rId1"/>
          <a:stretch>
            <a:fillRect/>
          </a:stretch>
        </p:blipFill>
        <p:spPr>
          <a:xfrm rot="5760000">
            <a:off x="2811780" y="2376170"/>
            <a:ext cx="730885" cy="730885"/>
          </a:xfrm>
          <a:prstGeom prst="rect">
            <a:avLst/>
          </a:prstGeom>
        </p:spPr>
      </p:pic>
      <p:pic>
        <p:nvPicPr>
          <p:cNvPr id="7" name="図形 6" descr="androidのドロイド君のアイコン素材"/>
          <p:cNvPicPr>
            <a:picLocks noChangeAspect="1"/>
          </p:cNvPicPr>
          <p:nvPr/>
        </p:nvPicPr>
        <p:blipFill>
          <a:blip r:embed="rId1"/>
          <a:stretch>
            <a:fillRect/>
          </a:stretch>
        </p:blipFill>
        <p:spPr>
          <a:xfrm rot="3120000">
            <a:off x="3590290" y="1435100"/>
            <a:ext cx="1059180" cy="1059180"/>
          </a:xfrm>
          <a:prstGeom prst="rect">
            <a:avLst/>
          </a:prstGeom>
        </p:spPr>
      </p:pic>
      <p:pic>
        <p:nvPicPr>
          <p:cNvPr id="8" name="図形 7" descr="androidのドロイド君のアイコン素材"/>
          <p:cNvPicPr>
            <a:picLocks noChangeAspect="1"/>
          </p:cNvPicPr>
          <p:nvPr/>
        </p:nvPicPr>
        <p:blipFill>
          <a:blip r:embed="rId1"/>
          <a:stretch>
            <a:fillRect/>
          </a:stretch>
        </p:blipFill>
        <p:spPr>
          <a:xfrm rot="8880000">
            <a:off x="5304155" y="3150870"/>
            <a:ext cx="730885" cy="730885"/>
          </a:xfrm>
          <a:prstGeom prst="rect">
            <a:avLst/>
          </a:prstGeom>
        </p:spPr>
      </p:pic>
      <p:pic>
        <p:nvPicPr>
          <p:cNvPr id="9" name="図形 8" descr="androidのドロイド君のアイコン素材"/>
          <p:cNvPicPr>
            <a:picLocks noChangeAspect="1"/>
          </p:cNvPicPr>
          <p:nvPr/>
        </p:nvPicPr>
        <p:blipFill>
          <a:blip r:embed="rId1"/>
          <a:stretch>
            <a:fillRect/>
          </a:stretch>
        </p:blipFill>
        <p:spPr>
          <a:xfrm rot="12060000">
            <a:off x="4432935" y="2814320"/>
            <a:ext cx="730885" cy="730885"/>
          </a:xfrm>
          <a:prstGeom prst="rect">
            <a:avLst/>
          </a:prstGeom>
        </p:spPr>
      </p:pic>
      <p:pic>
        <p:nvPicPr>
          <p:cNvPr id="10" name="図形 9" descr="androidのドロイド君のアイコン素材"/>
          <p:cNvPicPr>
            <a:picLocks noChangeAspect="1"/>
          </p:cNvPicPr>
          <p:nvPr/>
        </p:nvPicPr>
        <p:blipFill>
          <a:blip r:embed="rId1"/>
          <a:stretch>
            <a:fillRect/>
          </a:stretch>
        </p:blipFill>
        <p:spPr>
          <a:xfrm rot="3660000">
            <a:off x="6209665" y="2469515"/>
            <a:ext cx="1064260" cy="1064260"/>
          </a:xfrm>
          <a:prstGeom prst="rect">
            <a:avLst/>
          </a:prstGeom>
        </p:spPr>
      </p:pic>
      <p:pic>
        <p:nvPicPr>
          <p:cNvPr id="11" name="図形 10" descr="androidのドロイド君のアイコン素材"/>
          <p:cNvPicPr>
            <a:picLocks noChangeAspect="1"/>
          </p:cNvPicPr>
          <p:nvPr/>
        </p:nvPicPr>
        <p:blipFill>
          <a:blip r:embed="rId1"/>
          <a:stretch>
            <a:fillRect/>
          </a:stretch>
        </p:blipFill>
        <p:spPr>
          <a:xfrm rot="20700000">
            <a:off x="6684645" y="585470"/>
            <a:ext cx="1684020" cy="168402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pPr algn="ctr"/>
            <a:r>
              <a:rPr lang="ja-JP" altLang="en-US"/>
              <a:t>進捗状況</a:t>
            </a:r>
            <a:r>
              <a:rPr lang="en-US" altLang="ja-JP"/>
              <a:t>(4</a:t>
            </a:r>
            <a:r>
              <a:rPr lang="ja-JP" altLang="en-US"/>
              <a:t>月</a:t>
            </a:r>
            <a:r>
              <a:rPr lang="en-US" altLang="ja-JP"/>
              <a:t>28</a:t>
            </a:r>
            <a:r>
              <a:rPr lang="ja-JP" altLang="en-US"/>
              <a:t>日</a:t>
            </a:r>
            <a:r>
              <a:rPr lang="en-US" altLang="ja-JP"/>
              <a:t>)</a:t>
            </a:r>
            <a:endParaRPr lang="en-US" altLang="ja-JP"/>
          </a:p>
        </p:txBody>
      </p:sp>
      <p:sp>
        <p:nvSpPr>
          <p:cNvPr id="8" name="テキストボックス 7"/>
          <p:cNvSpPr txBox="1"/>
          <p:nvPr/>
        </p:nvSpPr>
        <p:spPr>
          <a:xfrm>
            <a:off x="3840480" y="942340"/>
            <a:ext cx="1892935" cy="398780"/>
          </a:xfrm>
          <a:prstGeom prst="rect">
            <a:avLst/>
          </a:prstGeom>
          <a:gradFill>
            <a:gsLst>
              <a:gs pos="0">
                <a:srgbClr val="FECF40"/>
              </a:gs>
              <a:gs pos="9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リリース計画</a:t>
            </a:r>
            <a:endParaRPr lang="ja-JP" altLang="en-US" sz="2000">
              <a:solidFill>
                <a:schemeClr val="accent4"/>
              </a:solidFill>
              <a:effectLst/>
            </a:endParaRPr>
          </a:p>
        </p:txBody>
      </p:sp>
      <p:sp>
        <p:nvSpPr>
          <p:cNvPr id="25" name="四角形 24"/>
          <p:cNvSpPr/>
          <p:nvPr/>
        </p:nvSpPr>
        <p:spPr>
          <a:xfrm>
            <a:off x="1547495" y="1509395"/>
            <a:ext cx="2395220" cy="4704715"/>
          </a:xfrm>
          <a:prstGeom prst="rect">
            <a:avLst/>
          </a:prstGeom>
          <a:solidFill>
            <a:schemeClr val="bg1"/>
          </a:solid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t" anchorCtr="0">
            <a:scene3d>
              <a:camera prst="orthographicFront"/>
              <a:lightRig rig="soft" dir="t">
                <a:rot lat="0" lon="0" rev="15600000"/>
              </a:lightRig>
            </a:scene3d>
            <a:sp3d extrusionH="57150" prstMaterial="softEdge">
              <a:bevelT w="25400" h="38100"/>
            </a:sp3d>
          </a:bodyPr>
          <a:p>
            <a:pPr algn="l" fontAlgn="t"/>
            <a:r>
              <a:rPr lang="ja-JP" altLang="en-US">
                <a:solidFill>
                  <a:schemeClr val="accent4"/>
                </a:solidFill>
              </a:rPr>
              <a:t>ミーティング</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・参加者</a:t>
            </a:r>
            <a:endParaRPr lang="ja-JP" altLang="en-US">
              <a:solidFill>
                <a:schemeClr val="accent4"/>
              </a:solidFill>
            </a:endParaRPr>
          </a:p>
          <a:p>
            <a:pPr algn="l" fontAlgn="t"/>
            <a:r>
              <a:rPr lang="ja-JP" altLang="en-US">
                <a:solidFill>
                  <a:schemeClr val="accent4"/>
                </a:solidFill>
              </a:rPr>
              <a:t> 緒方、井上、玉山、</a:t>
            </a:r>
            <a:endParaRPr lang="ja-JP" altLang="en-US">
              <a:solidFill>
                <a:schemeClr val="accent4"/>
              </a:solidFill>
            </a:endParaRPr>
          </a:p>
          <a:p>
            <a:pPr algn="l" fontAlgn="t"/>
            <a:r>
              <a:rPr lang="ja-JP" altLang="en-US">
                <a:solidFill>
                  <a:schemeClr val="accent4"/>
                </a:solidFill>
              </a:rPr>
              <a:t>上江洲</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・現状報告</a:t>
            </a:r>
            <a:endParaRPr lang="ja-JP" altLang="en-US">
              <a:solidFill>
                <a:schemeClr val="accent4"/>
              </a:solidFill>
            </a:endParaRPr>
          </a:p>
          <a:p>
            <a:pPr algn="l" fontAlgn="t"/>
            <a:r>
              <a:rPr lang="ja-JP" altLang="en-US">
                <a:solidFill>
                  <a:schemeClr val="accent4"/>
                </a:solidFill>
              </a:rPr>
              <a:t>テーマ</a:t>
            </a:r>
            <a:endParaRPr lang="ja-JP" altLang="en-US">
              <a:solidFill>
                <a:schemeClr val="accent4"/>
              </a:solidFill>
            </a:endParaRPr>
          </a:p>
          <a:p>
            <a:pPr algn="l" fontAlgn="t"/>
            <a:r>
              <a:rPr lang="ja-JP" altLang="en-US">
                <a:solidFill>
                  <a:schemeClr val="accent4"/>
                </a:solidFill>
              </a:rPr>
              <a:t>開発環境</a:t>
            </a:r>
            <a:endParaRPr lang="ja-JP" altLang="en-US">
              <a:solidFill>
                <a:schemeClr val="accent4"/>
              </a:solidFill>
            </a:endParaRPr>
          </a:p>
          <a:p>
            <a:pPr algn="l" fontAlgn="t"/>
            <a:r>
              <a:rPr lang="ja-JP" altLang="en-US">
                <a:solidFill>
                  <a:schemeClr val="accent4"/>
                </a:solidFill>
              </a:rPr>
              <a:t>プロトタイプ</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・機能と仕様</a:t>
            </a:r>
            <a:endParaRPr lang="ja-JP" altLang="en-US">
              <a:solidFill>
                <a:schemeClr val="accent4"/>
              </a:solidFill>
            </a:endParaRPr>
          </a:p>
          <a:p>
            <a:pPr algn="l" fontAlgn="t"/>
            <a:r>
              <a:rPr lang="ja-JP" altLang="en-US">
                <a:solidFill>
                  <a:schemeClr val="accent4"/>
                </a:solidFill>
              </a:rPr>
              <a:t>①基本部分</a:t>
            </a:r>
            <a:r>
              <a:rPr lang="en-US" altLang="ja-JP">
                <a:solidFill>
                  <a:schemeClr val="accent4"/>
                </a:solidFill>
              </a:rPr>
              <a:t>(</a:t>
            </a:r>
            <a:r>
              <a:rPr lang="ja-JP" altLang="en-US">
                <a:solidFill>
                  <a:schemeClr val="accent4"/>
                </a:solidFill>
              </a:rPr>
              <a:t>データ入出力、基本画面</a:t>
            </a:r>
            <a:r>
              <a:rPr lang="en-US" altLang="ja-JP">
                <a:solidFill>
                  <a:schemeClr val="accent4"/>
                </a:solidFill>
              </a:rPr>
              <a:t>)</a:t>
            </a:r>
            <a:endParaRPr lang="en-US" altLang="ja-JP">
              <a:solidFill>
                <a:schemeClr val="accent4"/>
              </a:solidFill>
            </a:endParaRPr>
          </a:p>
          <a:p>
            <a:pPr algn="l" fontAlgn="t"/>
            <a:endParaRPr lang="en-US" altLang="ja-JP">
              <a:solidFill>
                <a:schemeClr val="accent4"/>
              </a:solidFill>
            </a:endParaRPr>
          </a:p>
          <a:p>
            <a:pPr algn="l" fontAlgn="t"/>
            <a:r>
              <a:rPr lang="ja-JP" altLang="en-US">
                <a:solidFill>
                  <a:schemeClr val="accent4"/>
                </a:solidFill>
              </a:rPr>
              <a:t>②機能単位</a:t>
            </a:r>
            <a:endParaRPr lang="ja-JP" altLang="en-US">
              <a:solidFill>
                <a:schemeClr val="accent4"/>
              </a:solidFill>
            </a:endParaRPr>
          </a:p>
          <a:p>
            <a:pPr algn="l" fontAlgn="t"/>
            <a:endParaRPr lang="ja-JP" altLang="en-US">
              <a:solidFill>
                <a:schemeClr val="accent4"/>
              </a:solidFill>
            </a:endParaRPr>
          </a:p>
          <a:p>
            <a:pPr algn="l" fontAlgn="t"/>
            <a:endParaRPr lang="ja-JP" altLang="en-US">
              <a:solidFill>
                <a:schemeClr val="accent4"/>
              </a:solidFill>
            </a:endParaRPr>
          </a:p>
        </p:txBody>
      </p:sp>
      <p:sp>
        <p:nvSpPr>
          <p:cNvPr id="48" name="テキストボックス 47"/>
          <p:cNvSpPr txBox="1"/>
          <p:nvPr/>
        </p:nvSpPr>
        <p:spPr>
          <a:xfrm>
            <a:off x="1547495" y="942340"/>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コンテンツプレースホルダ 5" descr="Android Phone"/>
          <p:cNvPicPr>
            <a:picLocks noChangeAspect="1"/>
          </p:cNvPicPr>
          <p:nvPr>
            <p:ph sz="half" idx="1"/>
          </p:nvPr>
        </p:nvPicPr>
        <p:blipFill>
          <a:blip r:embed="rId1"/>
          <a:stretch>
            <a:fillRect/>
          </a:stretch>
        </p:blipFill>
        <p:spPr>
          <a:xfrm>
            <a:off x="8089265" y="274955"/>
            <a:ext cx="780415" cy="780415"/>
          </a:xfrm>
          <a:prstGeom prst="rect">
            <a:avLst/>
          </a:prstGeom>
        </p:spPr>
      </p:pic>
      <p:sp>
        <p:nvSpPr>
          <p:cNvPr id="15" name="テキストボックス 14"/>
          <p:cNvSpPr txBox="1"/>
          <p:nvPr/>
        </p:nvSpPr>
        <p:spPr>
          <a:xfrm>
            <a:off x="1547495" y="274955"/>
            <a:ext cx="1516380" cy="368300"/>
          </a:xfrm>
          <a:prstGeom prst="rect">
            <a:avLst/>
          </a:prstGeom>
          <a:solidFill>
            <a:srgbClr val="00B0F0"/>
          </a:solidFill>
          <a:scene3d>
            <a:camera prst="isometricOffAxis2Left"/>
            <a:lightRig rig="threePt" dir="t"/>
          </a:scene3d>
        </p:spPr>
        <p:txBody>
          <a:bodyPr wrap="square" rtlCol="0" anchor="t">
            <a:spAutoFit/>
          </a:bodyPr>
          <a:p>
            <a:r>
              <a:rPr lang="ja-JP" altLang="en-US"/>
              <a:t>■</a:t>
            </a:r>
            <a:r>
              <a:rPr lang="en-US" altLang="ja-JP"/>
              <a:t>4</a:t>
            </a:r>
            <a:r>
              <a:rPr lang="ja-JP" altLang="en-US"/>
              <a:t>月下旬</a:t>
            </a:r>
            <a:endParaRPr lang="ja-JP" altLang="en-US"/>
          </a:p>
        </p:txBody>
      </p:sp>
      <p:sp>
        <p:nvSpPr>
          <p:cNvPr id="42" name="四角形 41"/>
          <p:cNvSpPr/>
          <p:nvPr/>
        </p:nvSpPr>
        <p:spPr>
          <a:xfrm>
            <a:off x="3942715" y="6382385"/>
            <a:ext cx="2348865"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Output</a:t>
            </a:r>
            <a:endPar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テキストボックス 3"/>
          <p:cNvSpPr txBox="1"/>
          <p:nvPr/>
        </p:nvSpPr>
        <p:spPr>
          <a:xfrm>
            <a:off x="4070350" y="1664970"/>
            <a:ext cx="4616450" cy="1198880"/>
          </a:xfrm>
          <a:prstGeom prst="rect">
            <a:avLst/>
          </a:prstGeom>
          <a:noFill/>
        </p:spPr>
        <p:txBody>
          <a:bodyPr wrap="square" rtlCol="0" anchor="t">
            <a:spAutoFit/>
          </a:bodyPr>
          <a:p>
            <a:pPr algn="l"/>
            <a:r>
              <a:rPr lang="ja-JP" altLang="en-US"/>
              <a:t>・基本機能</a:t>
            </a:r>
            <a:endParaRPr lang="ja-JP" altLang="en-US"/>
          </a:p>
          <a:p>
            <a:pPr algn="l"/>
            <a:endParaRPr lang="ja-JP" altLang="en-US"/>
          </a:p>
          <a:p>
            <a:pPr algn="l"/>
            <a:r>
              <a:rPr lang="ja-JP" altLang="en-US"/>
              <a:t>画面設計</a:t>
            </a:r>
            <a:endParaRPr lang="ja-JP" altLang="en-US"/>
          </a:p>
          <a:p>
            <a:pPr algn="l"/>
            <a:r>
              <a:rPr lang="en-US" altLang="ja-JP"/>
              <a:t>UI</a:t>
            </a:r>
            <a:r>
              <a:rPr lang="ja-JP" altLang="en-US"/>
              <a:t>設計</a:t>
            </a:r>
            <a:endParaRPr lang="ja-JP" altLang="en-US"/>
          </a:p>
        </p:txBody>
      </p:sp>
      <p:sp>
        <p:nvSpPr>
          <p:cNvPr id="5" name="テキストボックス 4"/>
          <p:cNvSpPr txBox="1"/>
          <p:nvPr/>
        </p:nvSpPr>
        <p:spPr>
          <a:xfrm>
            <a:off x="3942715" y="2863850"/>
            <a:ext cx="3114040" cy="2030095"/>
          </a:xfrm>
          <a:prstGeom prst="rect">
            <a:avLst/>
          </a:prstGeom>
          <a:noFill/>
        </p:spPr>
        <p:txBody>
          <a:bodyPr wrap="square" rtlCol="0" anchor="t">
            <a:spAutoFit/>
          </a:bodyPr>
          <a:p>
            <a:pPr algn="l"/>
            <a:r>
              <a:rPr lang="ja-JP" altLang="en-US">
                <a:sym typeface="+mn-ea"/>
              </a:rPr>
              <a:t>・データ登録機能</a:t>
            </a:r>
            <a:endParaRPr lang="ja-JP" altLang="en-US">
              <a:sym typeface="+mn-ea"/>
            </a:endParaRPr>
          </a:p>
          <a:p>
            <a:pPr algn="l"/>
            <a:r>
              <a:rPr lang="ja-JP" altLang="en-US">
                <a:sym typeface="+mn-ea"/>
              </a:rPr>
              <a:t>コード設計、</a:t>
            </a:r>
            <a:r>
              <a:rPr lang="en-US" altLang="ja-JP">
                <a:sym typeface="+mn-ea"/>
              </a:rPr>
              <a:t>DB</a:t>
            </a:r>
            <a:r>
              <a:rPr lang="ja-JP" altLang="en-US">
                <a:sym typeface="+mn-ea"/>
              </a:rPr>
              <a:t>設計</a:t>
            </a:r>
            <a:endParaRPr lang="ja-JP" altLang="en-US"/>
          </a:p>
          <a:p>
            <a:pPr algn="l"/>
            <a:endParaRPr lang="ja-JP" altLang="en-US"/>
          </a:p>
          <a:p>
            <a:pPr algn="l"/>
            <a:r>
              <a:rPr lang="ja-JP" altLang="en-US">
                <a:sym typeface="+mn-ea"/>
              </a:rPr>
              <a:t>・ネット機能、</a:t>
            </a:r>
            <a:r>
              <a:rPr lang="en-US" altLang="ja-JP">
                <a:sym typeface="+mn-ea"/>
              </a:rPr>
              <a:t>URL</a:t>
            </a:r>
            <a:r>
              <a:rPr lang="ja-JP" altLang="en-US">
                <a:sym typeface="+mn-ea"/>
              </a:rPr>
              <a:t>添付機能</a:t>
            </a:r>
            <a:endParaRPr lang="ja-JP" altLang="en-US"/>
          </a:p>
          <a:p>
            <a:pPr algn="l"/>
            <a:endParaRPr lang="ja-JP" altLang="en-US">
              <a:sym typeface="+mn-ea"/>
            </a:endParaRPr>
          </a:p>
          <a:p>
            <a:pPr algn="l"/>
            <a:r>
              <a:rPr lang="ja-JP" altLang="en-US">
                <a:sym typeface="+mn-ea"/>
              </a:rPr>
              <a:t>どんな設計が必要か</a:t>
            </a:r>
            <a:endParaRPr lang="ja-JP" altLang="en-US"/>
          </a:p>
          <a:p>
            <a:pPr algn="l"/>
            <a:endParaRPr lang="ja-JP" altLang="en-US"/>
          </a:p>
        </p:txBody>
      </p:sp>
      <p:graphicFrame>
        <p:nvGraphicFramePr>
          <p:cNvPr id="3" name="コンテンツプレースホルダ 2"/>
          <p:cNvGraphicFramePr/>
          <p:nvPr>
            <p:ph sz="half" idx="2"/>
          </p:nvPr>
        </p:nvGraphicFramePr>
        <p:xfrm>
          <a:off x="7009765" y="3729990"/>
          <a:ext cx="2003425" cy="3012440"/>
        </p:xfrm>
        <a:graphic>
          <a:graphicData uri="http://schemas.openxmlformats.org/drawingml/2006/table">
            <a:tbl>
              <a:tblPr firstRow="1">
                <a:tableStyleId>{35758FB7-9AC5-4552-8A53-C91805E547FA}</a:tableStyleId>
              </a:tblPr>
              <a:tblGrid>
                <a:gridCol w="2003425"/>
              </a:tblGrid>
              <a:tr h="365760">
                <a:tc>
                  <a:txBody>
                    <a:bodyPr/>
                    <a:p>
                      <a:pPr>
                        <a:buNone/>
                      </a:pPr>
                      <a:r>
                        <a:rPr lang="ja-JP" altLang="en-US" sz="1200"/>
                        <a:t>成果物</a:t>
                      </a:r>
                      <a:endParaRPr lang="ja-JP" altLang="en-US" sz="1200"/>
                    </a:p>
                  </a:txBody>
                  <a:tcPr>
                    <a:solidFill>
                      <a:schemeClr val="accent5">
                        <a:lumMod val="90000"/>
                        <a:alpha val="54000"/>
                      </a:schemeClr>
                    </a:solidFill>
                  </a:tcPr>
                </a:tc>
              </a:tr>
              <a:tr h="408940">
                <a:tc>
                  <a:txBody>
                    <a:bodyPr/>
                    <a:p>
                      <a:pPr>
                        <a:buNone/>
                      </a:pPr>
                      <a:r>
                        <a:rPr lang="ja-JP" altLang="en-US" sz="1200"/>
                        <a:t>要求定義書</a:t>
                      </a:r>
                      <a:endParaRPr lang="ja-JP" altLang="en-US" sz="1200"/>
                    </a:p>
                    <a:p>
                      <a:pPr>
                        <a:buNone/>
                      </a:pPr>
                      <a:r>
                        <a:rPr lang="en-US" altLang="ja-JP" sz="1200"/>
                        <a:t>(</a:t>
                      </a:r>
                      <a:r>
                        <a:rPr lang="ja-JP" altLang="en-US" sz="1200"/>
                        <a:t>性能設計、リスク分析</a:t>
                      </a:r>
                      <a:r>
                        <a:rPr lang="en-US" altLang="ja-JP" sz="1200"/>
                        <a:t>)</a:t>
                      </a:r>
                      <a:endParaRPr lang="en-US" altLang="ja-JP" sz="1200"/>
                    </a:p>
                  </a:txBody>
                  <a:tcPr/>
                </a:tc>
              </a:tr>
              <a:tr h="457200">
                <a:tc>
                  <a:txBody>
                    <a:bodyPr/>
                    <a:p>
                      <a:pPr>
                        <a:buNone/>
                      </a:pPr>
                      <a:r>
                        <a:rPr lang="ja-JP" altLang="en-US" sz="1200"/>
                        <a:t>外部設計書</a:t>
                      </a:r>
                      <a:endParaRPr lang="ja-JP" altLang="en-US" sz="1200"/>
                    </a:p>
                    <a:p>
                      <a:pPr>
                        <a:buNone/>
                      </a:pPr>
                      <a:r>
                        <a:rPr lang="en-US" altLang="ja-JP" sz="1200"/>
                        <a:t>(</a:t>
                      </a:r>
                      <a:r>
                        <a:rPr lang="ja-JP" altLang="en-US" sz="1200"/>
                        <a:t>画面設計、</a:t>
                      </a:r>
                      <a:r>
                        <a:rPr lang="en-US" altLang="ja-JP" sz="1200"/>
                        <a:t>UI</a:t>
                      </a:r>
                      <a:r>
                        <a:rPr lang="ja-JP" altLang="en-US" sz="1200"/>
                        <a:t>設計</a:t>
                      </a:r>
                      <a:r>
                        <a:rPr lang="en-US" altLang="ja-JP" sz="1200"/>
                        <a:t>)</a:t>
                      </a:r>
                      <a:endParaRPr lang="en-US" altLang="ja-JP" sz="1200"/>
                    </a:p>
                  </a:txBody>
                  <a:tcPr/>
                </a:tc>
              </a:tr>
              <a:tr h="408940">
                <a:tc>
                  <a:txBody>
                    <a:bodyPr/>
                    <a:p>
                      <a:pPr>
                        <a:buNone/>
                      </a:pPr>
                      <a:r>
                        <a:rPr lang="ja-JP" altLang="en-US" sz="1200"/>
                        <a:t>内部設計書</a:t>
                      </a:r>
                      <a:endParaRPr lang="ja-JP" altLang="en-US" sz="1200"/>
                    </a:p>
                    <a:p>
                      <a:pPr>
                        <a:buNone/>
                      </a:pPr>
                      <a:r>
                        <a:rPr lang="en-US" altLang="ja-JP" sz="1200"/>
                        <a:t>(</a:t>
                      </a:r>
                      <a:r>
                        <a:rPr lang="ja-JP" altLang="en-US" sz="1200"/>
                        <a:t>コード設計、入出力設計</a:t>
                      </a:r>
                      <a:r>
                        <a:rPr lang="en-US" altLang="ja-JP" sz="1200"/>
                        <a:t>)</a:t>
                      </a:r>
                      <a:endParaRPr lang="en-US" altLang="ja-JP" sz="1200"/>
                    </a:p>
                  </a:txBody>
                  <a:tcPr/>
                </a:tc>
              </a:tr>
              <a:tr h="408940">
                <a:tc>
                  <a:txBody>
                    <a:bodyPr/>
                    <a:p>
                      <a:pPr>
                        <a:buNone/>
                      </a:pPr>
                      <a:r>
                        <a:rPr lang="ja-JP" altLang="en-US" sz="1200">
                          <a:sym typeface="+mn-ea"/>
                        </a:rPr>
                        <a:t>プログラム設計書</a:t>
                      </a:r>
                      <a:endParaRPr lang="ja-JP" altLang="en-US" sz="1200">
                        <a:sym typeface="+mn-ea"/>
                      </a:endParaRPr>
                    </a:p>
                    <a:p>
                      <a:pPr>
                        <a:buNone/>
                      </a:pPr>
                      <a:r>
                        <a:rPr lang="en-US" altLang="ja-JP" sz="1200">
                          <a:sym typeface="+mn-ea"/>
                        </a:rPr>
                        <a:t>(</a:t>
                      </a:r>
                      <a:r>
                        <a:rPr lang="ja-JP" altLang="en-US" sz="1200">
                          <a:sym typeface="+mn-ea"/>
                        </a:rPr>
                        <a:t>モジュール設計</a:t>
                      </a:r>
                      <a:r>
                        <a:rPr lang="en-US" altLang="ja-JP" sz="1200">
                          <a:sym typeface="+mn-ea"/>
                        </a:rPr>
                        <a:t>)</a:t>
                      </a:r>
                      <a:endParaRPr lang="en-US" altLang="ja-JP" sz="1200">
                        <a:sym typeface="+mn-ea"/>
                      </a:endParaRPr>
                    </a:p>
                  </a:txBody>
                  <a:tcPr/>
                </a:tc>
              </a:tr>
              <a:tr h="408940">
                <a:tc>
                  <a:txBody>
                    <a:bodyPr/>
                    <a:p>
                      <a:pPr>
                        <a:buNone/>
                      </a:pPr>
                      <a:r>
                        <a:rPr lang="ja-JP" altLang="en-US" sz="1200">
                          <a:sym typeface="+mn-ea"/>
                        </a:rPr>
                        <a:t>単体テスト仕様書</a:t>
                      </a:r>
                      <a:endParaRPr lang="ja-JP" altLang="en-US" sz="1200">
                        <a:sym typeface="+mn-ea"/>
                      </a:endParaRPr>
                    </a:p>
                  </a:txBody>
                  <a:tcPr/>
                </a:tc>
              </a:tr>
              <a:tr h="408940">
                <a:tc>
                  <a:txBody>
                    <a:bodyPr/>
                    <a:p>
                      <a:pPr>
                        <a:buNone/>
                      </a:pPr>
                      <a:r>
                        <a:rPr lang="ja-JP" altLang="en-US" sz="1200">
                          <a:sym typeface="+mn-ea"/>
                        </a:rPr>
                        <a:t>結合テスト仕様書</a:t>
                      </a:r>
                      <a:endParaRPr lang="ja-JP" altLang="en-US" sz="1200">
                        <a:sym typeface="+mn-ea"/>
                      </a:endParaRPr>
                    </a:p>
                  </a:txBody>
                  <a:tcPr/>
                </a:tc>
              </a:tr>
            </a:tbl>
          </a:graphicData>
        </a:graphic>
      </p:graphicFrame>
      <p:sp>
        <p:nvSpPr>
          <p:cNvPr id="7" name="テキストボックス 6"/>
          <p:cNvSpPr txBox="1"/>
          <p:nvPr/>
        </p:nvSpPr>
        <p:spPr>
          <a:xfrm>
            <a:off x="4070350" y="4737735"/>
            <a:ext cx="2939415" cy="922020"/>
          </a:xfrm>
          <a:prstGeom prst="rect">
            <a:avLst/>
          </a:prstGeom>
          <a:noFill/>
        </p:spPr>
        <p:txBody>
          <a:bodyPr wrap="square" rtlCol="0" anchor="t">
            <a:spAutoFit/>
          </a:bodyPr>
          <a:p>
            <a:r>
              <a:rPr lang="ja-JP" altLang="en-US"/>
              <a:t>・アジャイル</a:t>
            </a:r>
            <a:endParaRPr lang="ja-JP" altLang="en-US"/>
          </a:p>
          <a:p>
            <a:r>
              <a:rPr lang="ja-JP" altLang="en-US"/>
              <a:t>テスト→そのまま設計書</a:t>
            </a:r>
            <a:endParaRPr lang="ja-JP" altLang="en-US"/>
          </a:p>
          <a:p>
            <a:r>
              <a:rPr lang="ja-JP" altLang="en-US"/>
              <a:t>ソース→そのまま仕様書</a:t>
            </a:r>
            <a:endParaRPr lang="ja-JP" alt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pPr algn="ctr"/>
            <a:r>
              <a:rPr lang="ja-JP" altLang="en-US"/>
              <a:t>進捗状況</a:t>
            </a:r>
            <a:r>
              <a:rPr lang="en-US" altLang="ja-JP"/>
              <a:t>(5</a:t>
            </a:r>
            <a:r>
              <a:rPr lang="ja-JP" altLang="en-US"/>
              <a:t>月</a:t>
            </a:r>
            <a:r>
              <a:rPr lang="en-US" altLang="ja-JP"/>
              <a:t>12</a:t>
            </a:r>
            <a:r>
              <a:rPr lang="ja-JP" altLang="en-US"/>
              <a:t>日</a:t>
            </a:r>
            <a:r>
              <a:rPr lang="en-US" altLang="ja-JP"/>
              <a:t>)</a:t>
            </a:r>
            <a:endParaRPr lang="en-US" altLang="ja-JP"/>
          </a:p>
        </p:txBody>
      </p:sp>
      <p:sp>
        <p:nvSpPr>
          <p:cNvPr id="8" name="テキストボックス 7"/>
          <p:cNvSpPr txBox="1"/>
          <p:nvPr/>
        </p:nvSpPr>
        <p:spPr>
          <a:xfrm>
            <a:off x="3840480" y="942340"/>
            <a:ext cx="1892935" cy="398780"/>
          </a:xfrm>
          <a:prstGeom prst="rect">
            <a:avLst/>
          </a:prstGeom>
          <a:gradFill>
            <a:gsLst>
              <a:gs pos="0">
                <a:srgbClr val="FECF40"/>
              </a:gs>
              <a:gs pos="9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rPr>
              <a:t>リリース計画</a:t>
            </a:r>
            <a:endParaRPr lang="ja-JP" altLang="en-US" sz="2000">
              <a:solidFill>
                <a:schemeClr val="accent4"/>
              </a:solidFill>
            </a:endParaRPr>
          </a:p>
        </p:txBody>
      </p:sp>
      <p:sp>
        <p:nvSpPr>
          <p:cNvPr id="25" name="四角形 24"/>
          <p:cNvSpPr/>
          <p:nvPr/>
        </p:nvSpPr>
        <p:spPr>
          <a:xfrm>
            <a:off x="1548130" y="1509395"/>
            <a:ext cx="7390130" cy="4704715"/>
          </a:xfrm>
          <a:prstGeom prst="rect">
            <a:avLst/>
          </a:prstGeom>
          <a:solidFill>
            <a:schemeClr val="bg1"/>
          </a:solid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t" anchorCtr="0">
            <a:scene3d>
              <a:camera prst="orthographicFront"/>
              <a:lightRig rig="soft" dir="t">
                <a:rot lat="0" lon="0" rev="15600000"/>
              </a:lightRig>
            </a:scene3d>
            <a:sp3d extrusionH="57150" prstMaterial="softEdge">
              <a:bevelT w="25400" h="38100"/>
            </a:sp3d>
          </a:bodyPr>
          <a:p>
            <a:pPr algn="l" fontAlgn="t"/>
            <a:r>
              <a:rPr lang="en-US" altLang="ja-JP">
                <a:solidFill>
                  <a:schemeClr val="accent4"/>
                </a:solidFill>
              </a:rPr>
              <a:t>Slack</a:t>
            </a:r>
            <a:r>
              <a:rPr lang="ja-JP" altLang="en-US">
                <a:solidFill>
                  <a:schemeClr val="accent4"/>
                </a:solidFill>
              </a:rPr>
              <a:t>ミーティング</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チームミーティング</a:t>
            </a:r>
            <a:endParaRPr lang="ja-JP" altLang="en-US">
              <a:solidFill>
                <a:schemeClr val="accent4"/>
              </a:solidFill>
            </a:endParaRPr>
          </a:p>
          <a:p>
            <a:pPr algn="l" fontAlgn="t"/>
            <a:r>
              <a:rPr lang="ja-JP" altLang="en-US">
                <a:solidFill>
                  <a:schemeClr val="accent4"/>
                </a:solidFill>
              </a:rPr>
              <a:t>参加：緒方、井上、玉山、上江洲、櫻木(書記)、山口</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■仕様と機能</a:t>
            </a:r>
            <a:endParaRPr lang="ja-JP" altLang="en-US">
              <a:solidFill>
                <a:schemeClr val="accent4"/>
              </a:solidFill>
            </a:endParaRPr>
          </a:p>
          <a:p>
            <a:pPr algn="l" fontAlgn="t"/>
            <a:r>
              <a:rPr lang="ja-JP" altLang="en-US">
                <a:solidFill>
                  <a:schemeClr val="accent4"/>
                </a:solidFill>
              </a:rPr>
              <a:t>第一回</a:t>
            </a:r>
            <a:endParaRPr lang="ja-JP" altLang="en-US">
              <a:solidFill>
                <a:schemeClr val="accent4"/>
              </a:solidFill>
            </a:endParaRPr>
          </a:p>
          <a:p>
            <a:pPr algn="l" fontAlgn="t"/>
            <a:r>
              <a:rPr lang="ja-JP" altLang="en-US">
                <a:solidFill>
                  <a:schemeClr val="accent4"/>
                </a:solidFill>
              </a:rPr>
              <a:t>・データ登録（DBへデータを入出力）</a:t>
            </a:r>
            <a:endParaRPr lang="ja-JP" altLang="en-US">
              <a:solidFill>
                <a:schemeClr val="accent4"/>
              </a:solidFill>
            </a:endParaRPr>
          </a:p>
          <a:p>
            <a:pPr algn="l" fontAlgn="t"/>
            <a:r>
              <a:rPr lang="ja-JP" altLang="en-US">
                <a:solidFill>
                  <a:schemeClr val="accent4"/>
                </a:solidFill>
              </a:rPr>
              <a:t>・週報システムに飛べるURL（ボタン等）添付</a:t>
            </a:r>
            <a:endParaRPr lang="ja-JP" altLang="en-US">
              <a:solidFill>
                <a:schemeClr val="accent4"/>
              </a:solidFill>
            </a:endParaRPr>
          </a:p>
          <a:p>
            <a:pPr algn="l" fontAlgn="t"/>
            <a:r>
              <a:rPr lang="ja-JP" altLang="en-US">
                <a:solidFill>
                  <a:schemeClr val="accent4"/>
                </a:solidFill>
              </a:rPr>
              <a:t>・スケジュールのラベル・色付け機能</a:t>
            </a:r>
            <a:endParaRPr lang="ja-JP" altLang="en-US">
              <a:solidFill>
                <a:schemeClr val="accent4"/>
              </a:solidFill>
            </a:endParaRPr>
          </a:p>
          <a:p>
            <a:pPr algn="l" fontAlgn="t"/>
            <a:r>
              <a:rPr lang="ja-JP" altLang="en-US">
                <a:solidFill>
                  <a:schemeClr val="accent4"/>
                </a:solidFill>
              </a:rPr>
              <a:t>・ひと月毎にスケジュールを表示</a:t>
            </a:r>
            <a:endParaRPr lang="ja-JP" altLang="en-US">
              <a:solidFill>
                <a:schemeClr val="accent4"/>
              </a:solidFill>
            </a:endParaRPr>
          </a:p>
          <a:p>
            <a:pPr algn="l" fontAlgn="t"/>
            <a:r>
              <a:rPr lang="ja-JP" altLang="en-US">
                <a:solidFill>
                  <a:schemeClr val="accent4"/>
                </a:solidFill>
              </a:rPr>
              <a:t>第二回</a:t>
            </a:r>
            <a:endParaRPr lang="ja-JP" altLang="en-US">
              <a:solidFill>
                <a:schemeClr val="accent4"/>
              </a:solidFill>
            </a:endParaRPr>
          </a:p>
          <a:p>
            <a:pPr algn="l" fontAlgn="t"/>
            <a:r>
              <a:rPr lang="ja-JP" altLang="en-US">
                <a:solidFill>
                  <a:schemeClr val="accent4"/>
                </a:solidFill>
              </a:rPr>
              <a:t>・一つの日にイベント、コメント機能を追加可能</a:t>
            </a:r>
            <a:endParaRPr lang="ja-JP" altLang="en-US">
              <a:solidFill>
                <a:schemeClr val="accent4"/>
              </a:solidFill>
            </a:endParaRPr>
          </a:p>
          <a:p>
            <a:pPr algn="l" fontAlgn="t"/>
            <a:r>
              <a:rPr lang="ja-JP" altLang="en-US">
                <a:solidFill>
                  <a:schemeClr val="accent4"/>
                </a:solidFill>
              </a:rPr>
              <a:t>・複数日のイベントは無し</a:t>
            </a:r>
            <a:endParaRPr lang="ja-JP" altLang="en-US">
              <a:solidFill>
                <a:schemeClr val="accent4"/>
              </a:solidFill>
            </a:endParaRPr>
          </a:p>
          <a:p>
            <a:pPr algn="l" fontAlgn="t"/>
            <a:r>
              <a:rPr lang="ja-JP" altLang="en-US">
                <a:solidFill>
                  <a:schemeClr val="accent4"/>
                </a:solidFill>
              </a:rPr>
              <a:t>・指定月に飛べるようにする</a:t>
            </a:r>
            <a:endParaRPr lang="ja-JP" altLang="en-US">
              <a:solidFill>
                <a:schemeClr val="accent4"/>
              </a:solidFill>
            </a:endParaRPr>
          </a:p>
          <a:p>
            <a:pPr algn="l" fontAlgn="t"/>
            <a:r>
              <a:rPr lang="ja-JP" altLang="en-US">
                <a:solidFill>
                  <a:schemeClr val="accent4"/>
                </a:solidFill>
              </a:rPr>
              <a:t>・スケジュールの変更・削除</a:t>
            </a:r>
            <a:endParaRPr lang="ja-JP" altLang="en-US">
              <a:solidFill>
                <a:schemeClr val="accent4"/>
              </a:solidFill>
            </a:endParaRPr>
          </a:p>
          <a:p>
            <a:pPr algn="l" fontAlgn="t"/>
            <a:r>
              <a:rPr lang="ja-JP" altLang="en-US">
                <a:solidFill>
                  <a:schemeClr val="accent4"/>
                </a:solidFill>
              </a:rPr>
              <a:t>・コメントは日付をクリックした場合に画面下部に表示される形式を検討</a:t>
            </a:r>
            <a:endParaRPr lang="ja-JP" altLang="en-US">
              <a:solidFill>
                <a:schemeClr val="accent4"/>
              </a:solidFill>
            </a:endParaRPr>
          </a:p>
          <a:p>
            <a:pPr algn="l" fontAlgn="t"/>
            <a:endParaRPr lang="ja-JP" altLang="en-US">
              <a:solidFill>
                <a:schemeClr val="accent4"/>
              </a:solidFill>
            </a:endParaRPr>
          </a:p>
          <a:p>
            <a:pPr algn="l" fontAlgn="t"/>
            <a:endParaRPr lang="ja-JP" altLang="en-US">
              <a:solidFill>
                <a:schemeClr val="accent4"/>
              </a:solidFill>
            </a:endParaRPr>
          </a:p>
          <a:p>
            <a:pPr algn="l" fontAlgn="t"/>
            <a:endParaRPr lang="ja-JP" altLang="en-US">
              <a:solidFill>
                <a:schemeClr val="accent4"/>
              </a:solidFill>
            </a:endParaRPr>
          </a:p>
        </p:txBody>
      </p:sp>
      <p:sp>
        <p:nvSpPr>
          <p:cNvPr id="48" name="テキストボックス 47"/>
          <p:cNvSpPr txBox="1"/>
          <p:nvPr/>
        </p:nvSpPr>
        <p:spPr>
          <a:xfrm>
            <a:off x="1547495" y="942340"/>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テキストボックス 14"/>
          <p:cNvSpPr txBox="1"/>
          <p:nvPr/>
        </p:nvSpPr>
        <p:spPr>
          <a:xfrm>
            <a:off x="1547495" y="274955"/>
            <a:ext cx="1516380" cy="368300"/>
          </a:xfrm>
          <a:prstGeom prst="rect">
            <a:avLst/>
          </a:prstGeom>
          <a:solidFill>
            <a:srgbClr val="00B0F0"/>
          </a:solidFill>
          <a:scene3d>
            <a:camera prst="isometricOffAxis2Left"/>
            <a:lightRig rig="threePt" dir="t"/>
          </a:scene3d>
        </p:spPr>
        <p:txBody>
          <a:bodyPr wrap="square" rtlCol="0" anchor="t">
            <a:spAutoFit/>
          </a:bodyPr>
          <a:p>
            <a:r>
              <a:rPr lang="ja-JP" altLang="en-US"/>
              <a:t>■</a:t>
            </a:r>
            <a:r>
              <a:rPr lang="en-US" altLang="ja-JP"/>
              <a:t>5</a:t>
            </a:r>
            <a:r>
              <a:rPr lang="ja-JP" altLang="en-US"/>
              <a:t>月上旬</a:t>
            </a:r>
            <a:endParaRPr lang="ja-JP" altLang="en-US"/>
          </a:p>
        </p:txBody>
      </p:sp>
      <p:sp>
        <p:nvSpPr>
          <p:cNvPr id="42" name="四角形 41"/>
          <p:cNvSpPr/>
          <p:nvPr/>
        </p:nvSpPr>
        <p:spPr>
          <a:xfrm>
            <a:off x="3942715" y="6382385"/>
            <a:ext cx="2348865"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Output</a:t>
            </a:r>
            <a:endPar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コンテンツプレースホルダ 2"/>
          <p:cNvSpPr/>
          <p:nvPr>
            <p:ph sz="half" idx="1"/>
          </p:nvPr>
        </p:nvSpPr>
        <p:spPr/>
        <p:txBody>
          <a:bodyPr/>
          <a:p>
            <a:endParaRPr lang="ja-JP" altLang="en-US"/>
          </a:p>
          <a:p>
            <a:endParaRPr lang="ja-JP" altLang="en-US"/>
          </a:p>
        </p:txBody>
      </p:sp>
      <p:sp>
        <p:nvSpPr>
          <p:cNvPr id="7" name="コンテンツプレースホルダ 6"/>
          <p:cNvSpPr/>
          <p:nvPr>
            <p:ph sz="half" idx="2"/>
          </p:nvPr>
        </p:nvSpPr>
        <p:spPr/>
        <p:txBody>
          <a:bodyPr/>
          <a:p>
            <a:endParaRPr lang="ja-JP"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タイトル 1"/>
          <p:cNvSpPr>
            <a:spLocks noGrp="1"/>
          </p:cNvSpPr>
          <p:nvPr>
            <p:ph type="title"/>
          </p:nvPr>
        </p:nvSpPr>
        <p:spPr/>
        <p:txBody>
          <a:bodyPr/>
          <a:p>
            <a:pPr algn="ctr"/>
            <a:r>
              <a:rPr lang="ja-JP" altLang="en-US"/>
              <a:t>進捗状況</a:t>
            </a:r>
            <a:r>
              <a:rPr lang="en-US" altLang="ja-JP"/>
              <a:t>(5</a:t>
            </a:r>
            <a:r>
              <a:rPr lang="ja-JP" altLang="en-US"/>
              <a:t>月</a:t>
            </a:r>
            <a:r>
              <a:rPr lang="en-US" altLang="ja-JP"/>
              <a:t>12</a:t>
            </a:r>
            <a:r>
              <a:rPr lang="ja-JP" altLang="en-US"/>
              <a:t>日②</a:t>
            </a:r>
            <a:r>
              <a:rPr lang="en-US" altLang="ja-JP"/>
              <a:t>)</a:t>
            </a:r>
            <a:endParaRPr lang="en-US" altLang="ja-JP"/>
          </a:p>
        </p:txBody>
      </p:sp>
      <p:sp>
        <p:nvSpPr>
          <p:cNvPr id="8" name="テキストボックス 7"/>
          <p:cNvSpPr txBox="1"/>
          <p:nvPr/>
        </p:nvSpPr>
        <p:spPr>
          <a:xfrm>
            <a:off x="3840480" y="942340"/>
            <a:ext cx="1892935" cy="398780"/>
          </a:xfrm>
          <a:prstGeom prst="rect">
            <a:avLst/>
          </a:prstGeom>
          <a:gradFill>
            <a:gsLst>
              <a:gs pos="0">
                <a:srgbClr val="FECF40"/>
              </a:gs>
              <a:gs pos="9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リリース計画</a:t>
            </a:r>
            <a:endParaRPr lang="ja-JP" altLang="en-US" sz="2000">
              <a:solidFill>
                <a:schemeClr val="accent4"/>
              </a:solidFill>
              <a:effectLst/>
            </a:endParaRPr>
          </a:p>
        </p:txBody>
      </p:sp>
      <p:sp>
        <p:nvSpPr>
          <p:cNvPr id="25" name="四角形 24"/>
          <p:cNvSpPr/>
          <p:nvPr/>
        </p:nvSpPr>
        <p:spPr>
          <a:xfrm>
            <a:off x="1548130" y="1509395"/>
            <a:ext cx="7390130" cy="4704715"/>
          </a:xfrm>
          <a:prstGeom prst="rect">
            <a:avLst/>
          </a:prstGeom>
          <a:solidFill>
            <a:schemeClr val="bg1"/>
          </a:solid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t" anchorCtr="0">
            <a:scene3d>
              <a:camera prst="orthographicFront"/>
              <a:lightRig rig="soft" dir="t">
                <a:rot lat="0" lon="0" rev="15600000"/>
              </a:lightRig>
            </a:scene3d>
            <a:sp3d extrusionH="57150" prstMaterial="softEdge">
              <a:bevelT w="25400" h="38100"/>
            </a:sp3d>
          </a:bodyPr>
          <a:p>
            <a:pPr algn="l" fontAlgn="t"/>
            <a:r>
              <a:rPr lang="en-US" altLang="ja-JP">
                <a:solidFill>
                  <a:schemeClr val="accent4"/>
                </a:solidFill>
              </a:rPr>
              <a:t>Slack</a:t>
            </a:r>
            <a:r>
              <a:rPr lang="ja-JP" altLang="en-US">
                <a:solidFill>
                  <a:schemeClr val="accent4"/>
                </a:solidFill>
              </a:rPr>
              <a:t>ミーティング</a:t>
            </a:r>
            <a:endParaRPr lang="ja-JP" altLang="en-US">
              <a:solidFill>
                <a:schemeClr val="accent4"/>
              </a:solidFill>
            </a:endParaRPr>
          </a:p>
          <a:p>
            <a:pPr algn="l" fontAlgn="t"/>
            <a:endParaRPr lang="ja-JP" altLang="en-US">
              <a:solidFill>
                <a:schemeClr val="accent4"/>
              </a:solidFill>
            </a:endParaRPr>
          </a:p>
          <a:p>
            <a:pPr algn="l" fontAlgn="t"/>
            <a:endParaRPr lang="ja-JP" altLang="en-US">
              <a:solidFill>
                <a:schemeClr val="accent4"/>
              </a:solidFill>
            </a:endParaRPr>
          </a:p>
          <a:p>
            <a:pPr algn="l" fontAlgn="t"/>
            <a:endParaRPr lang="ja-JP" altLang="en-US">
              <a:solidFill>
                <a:schemeClr val="accent4"/>
              </a:solidFill>
            </a:endParaRPr>
          </a:p>
        </p:txBody>
      </p:sp>
      <p:sp>
        <p:nvSpPr>
          <p:cNvPr id="48" name="テキストボックス 47"/>
          <p:cNvSpPr txBox="1"/>
          <p:nvPr/>
        </p:nvSpPr>
        <p:spPr>
          <a:xfrm>
            <a:off x="1547495" y="942340"/>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コンテンツプレースホルダ 5" descr="Android Phone"/>
          <p:cNvPicPr>
            <a:picLocks noChangeAspect="1"/>
          </p:cNvPicPr>
          <p:nvPr>
            <p:ph idx="1"/>
          </p:nvPr>
        </p:nvPicPr>
        <p:blipFill>
          <a:blip r:embed="rId1"/>
          <a:stretch>
            <a:fillRect/>
          </a:stretch>
        </p:blipFill>
        <p:spPr>
          <a:xfrm>
            <a:off x="7954645" y="368300"/>
            <a:ext cx="843915" cy="843915"/>
          </a:xfrm>
          <a:prstGeom prst="rect">
            <a:avLst/>
          </a:prstGeom>
        </p:spPr>
      </p:pic>
      <p:sp>
        <p:nvSpPr>
          <p:cNvPr id="15" name="テキストボックス 14"/>
          <p:cNvSpPr txBox="1"/>
          <p:nvPr/>
        </p:nvSpPr>
        <p:spPr>
          <a:xfrm>
            <a:off x="1547495" y="274955"/>
            <a:ext cx="1516380" cy="368300"/>
          </a:xfrm>
          <a:prstGeom prst="rect">
            <a:avLst/>
          </a:prstGeom>
          <a:solidFill>
            <a:srgbClr val="00B0F0"/>
          </a:solidFill>
          <a:scene3d>
            <a:camera prst="isometricOffAxis2Left"/>
            <a:lightRig rig="threePt" dir="t"/>
          </a:scene3d>
        </p:spPr>
        <p:txBody>
          <a:bodyPr wrap="square" rtlCol="0" anchor="t">
            <a:spAutoFit/>
          </a:bodyPr>
          <a:p>
            <a:r>
              <a:rPr lang="ja-JP" altLang="en-US"/>
              <a:t>■</a:t>
            </a:r>
            <a:r>
              <a:rPr lang="en-US" altLang="ja-JP"/>
              <a:t>5</a:t>
            </a:r>
            <a:r>
              <a:rPr lang="ja-JP" altLang="en-US"/>
              <a:t>月上旬</a:t>
            </a:r>
            <a:endParaRPr lang="ja-JP" altLang="en-US"/>
          </a:p>
        </p:txBody>
      </p:sp>
      <p:sp>
        <p:nvSpPr>
          <p:cNvPr id="42" name="四角形 41"/>
          <p:cNvSpPr/>
          <p:nvPr/>
        </p:nvSpPr>
        <p:spPr>
          <a:xfrm>
            <a:off x="3942715" y="6382385"/>
            <a:ext cx="2348865"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Output</a:t>
            </a:r>
            <a:endPar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コンテンツプレースホルダ 3"/>
          <p:cNvSpPr/>
          <p:nvPr>
            <p:ph sz="half" idx="2"/>
          </p:nvPr>
        </p:nvSpPr>
        <p:spPr>
          <a:xfrm>
            <a:off x="1706880" y="1911350"/>
            <a:ext cx="2395855" cy="1826895"/>
          </a:xfrm>
        </p:spPr>
        <p:txBody>
          <a:bodyPr/>
          <a:p>
            <a:pPr algn="l" fontAlgn="t"/>
            <a:endParaRPr lang="ja-JP" altLang="en-US">
              <a:solidFill>
                <a:schemeClr val="accent4"/>
              </a:solidFill>
            </a:endParaRPr>
          </a:p>
          <a:p>
            <a:pPr marL="0" indent="0" algn="l" fontAlgn="t">
              <a:buNone/>
            </a:pPr>
            <a:r>
              <a:rPr lang="ja-JP" altLang="en-US">
                <a:solidFill>
                  <a:schemeClr val="accent4"/>
                </a:solidFill>
                <a:sym typeface="+mn-ea"/>
              </a:rPr>
              <a:t>■作るドキュメント</a:t>
            </a:r>
            <a:endParaRPr lang="ja-JP" altLang="en-US">
              <a:solidFill>
                <a:schemeClr val="accent4"/>
              </a:solidFill>
            </a:endParaRPr>
          </a:p>
          <a:p>
            <a:pPr marL="0" indent="0" algn="l" fontAlgn="t">
              <a:buNone/>
            </a:pPr>
            <a:r>
              <a:rPr lang="ja-JP" altLang="en-US">
                <a:solidFill>
                  <a:schemeClr val="accent4"/>
                </a:solidFill>
                <a:sym typeface="+mn-ea"/>
              </a:rPr>
              <a:t>・</a:t>
            </a:r>
            <a:r>
              <a:rPr lang="ja-JP" altLang="en-US">
                <a:solidFill>
                  <a:schemeClr val="accent4"/>
                </a:solidFill>
                <a:sym typeface="+mn-ea"/>
              </a:rPr>
              <a:t>機能概要（櫻木）</a:t>
            </a:r>
            <a:endParaRPr lang="ja-JP" altLang="en-US">
              <a:solidFill>
                <a:schemeClr val="accent4"/>
              </a:solidFill>
            </a:endParaRPr>
          </a:p>
          <a:p>
            <a:pPr marL="0" indent="0" algn="l" fontAlgn="t">
              <a:buNone/>
            </a:pPr>
            <a:r>
              <a:rPr lang="ja-JP" altLang="en-US">
                <a:solidFill>
                  <a:schemeClr val="accent4"/>
                </a:solidFill>
                <a:sym typeface="+mn-ea"/>
              </a:rPr>
              <a:t>・処理フロー（緒方さん）</a:t>
            </a:r>
            <a:endParaRPr lang="ja-JP" altLang="en-US">
              <a:solidFill>
                <a:schemeClr val="accent4"/>
              </a:solidFill>
            </a:endParaRPr>
          </a:p>
          <a:p>
            <a:pPr marL="0" indent="0" algn="l" fontAlgn="t">
              <a:buNone/>
            </a:pPr>
            <a:r>
              <a:rPr lang="ja-JP" altLang="en-US">
                <a:solidFill>
                  <a:schemeClr val="accent4"/>
                </a:solidFill>
                <a:sym typeface="+mn-ea"/>
              </a:rPr>
              <a:t>・開発環境（井上さん）</a:t>
            </a:r>
            <a:endParaRPr lang="ja-JP" altLang="en-US">
              <a:solidFill>
                <a:schemeClr val="accent4"/>
              </a:solidFill>
            </a:endParaRPr>
          </a:p>
          <a:p>
            <a:endParaRPr lang="ja-JP"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タイトル 1"/>
          <p:cNvSpPr>
            <a:spLocks noGrp="1"/>
          </p:cNvSpPr>
          <p:nvPr>
            <p:ph type="title"/>
          </p:nvPr>
        </p:nvSpPr>
        <p:spPr/>
        <p:txBody>
          <a:bodyPr/>
          <a:p>
            <a:pPr algn="ctr"/>
            <a:r>
              <a:rPr lang="ja-JP" altLang="en-US"/>
              <a:t>素材用</a:t>
            </a:r>
            <a:endParaRPr lang="ja-JP" altLang="en-US"/>
          </a:p>
        </p:txBody>
      </p:sp>
      <p:sp>
        <p:nvSpPr>
          <p:cNvPr id="8" name="テキストボックス 7"/>
          <p:cNvSpPr txBox="1"/>
          <p:nvPr/>
        </p:nvSpPr>
        <p:spPr>
          <a:xfrm>
            <a:off x="7069455" y="655320"/>
            <a:ext cx="1892935" cy="398780"/>
          </a:xfrm>
          <a:prstGeom prst="rect">
            <a:avLst/>
          </a:prstGeom>
          <a:gradFill>
            <a:gsLst>
              <a:gs pos="0">
                <a:srgbClr val="FECF40"/>
              </a:gs>
              <a:gs pos="9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リリース計画</a:t>
            </a:r>
            <a:endParaRPr lang="ja-JP" altLang="en-US" sz="2000">
              <a:solidFill>
                <a:schemeClr val="accent4"/>
              </a:solidFill>
              <a:effectLst/>
            </a:endParaRPr>
          </a:p>
        </p:txBody>
      </p:sp>
      <p:sp>
        <p:nvSpPr>
          <p:cNvPr id="25" name="四角形 24"/>
          <p:cNvSpPr/>
          <p:nvPr/>
        </p:nvSpPr>
        <p:spPr>
          <a:xfrm>
            <a:off x="1563370" y="1341120"/>
            <a:ext cx="7390130" cy="4876800"/>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t" anchorCtr="0"/>
          <a:p>
            <a:pPr algn="l" fontAlgn="t"/>
            <a:r>
              <a:rPr lang="ja-JP" altLang="en-US"/>
              <a:t>・開発体制</a:t>
            </a:r>
            <a:endParaRPr lang="ja-JP" altLang="en-US"/>
          </a:p>
        </p:txBody>
      </p:sp>
      <p:sp>
        <p:nvSpPr>
          <p:cNvPr id="26" name="テキストボックス 25"/>
          <p:cNvSpPr txBox="1"/>
          <p:nvPr/>
        </p:nvSpPr>
        <p:spPr>
          <a:xfrm>
            <a:off x="6684645" y="5054600"/>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計画</a:t>
            </a:r>
            <a:endParaRPr lang="ja-JP" altLang="en-US" sz="2000">
              <a:solidFill>
                <a:schemeClr val="accent4"/>
              </a:solidFill>
              <a:effectLst/>
            </a:endParaRPr>
          </a:p>
        </p:txBody>
      </p:sp>
      <p:sp>
        <p:nvSpPr>
          <p:cNvPr id="27" name="テキストボックス 26"/>
          <p:cNvSpPr txBox="1"/>
          <p:nvPr/>
        </p:nvSpPr>
        <p:spPr>
          <a:xfrm>
            <a:off x="7710170" y="5054600"/>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設計</a:t>
            </a:r>
            <a:endParaRPr lang="ja-JP" altLang="en-US" sz="2000">
              <a:solidFill>
                <a:schemeClr val="accent4"/>
              </a:solidFill>
              <a:effectLst/>
            </a:endParaRPr>
          </a:p>
        </p:txBody>
      </p:sp>
      <p:sp>
        <p:nvSpPr>
          <p:cNvPr id="28" name="テキストボックス 27"/>
          <p:cNvSpPr txBox="1"/>
          <p:nvPr/>
        </p:nvSpPr>
        <p:spPr>
          <a:xfrm>
            <a:off x="6669405" y="5556885"/>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実装</a:t>
            </a:r>
            <a:endParaRPr lang="ja-JP" altLang="en-US" sz="2000">
              <a:solidFill>
                <a:schemeClr val="accent4"/>
              </a:solidFill>
              <a:effectLst/>
            </a:endParaRPr>
          </a:p>
        </p:txBody>
      </p:sp>
      <p:sp>
        <p:nvSpPr>
          <p:cNvPr id="29" name="テキストボックス 28"/>
          <p:cNvSpPr txBox="1"/>
          <p:nvPr/>
        </p:nvSpPr>
        <p:spPr>
          <a:xfrm>
            <a:off x="7710170" y="5556885"/>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テスト</a:t>
            </a:r>
            <a:endParaRPr lang="ja-JP" altLang="en-US" sz="2000">
              <a:solidFill>
                <a:schemeClr val="accent4"/>
              </a:solidFill>
              <a:effectLst/>
            </a:endParaRPr>
          </a:p>
        </p:txBody>
      </p:sp>
      <p:sp>
        <p:nvSpPr>
          <p:cNvPr id="30" name="テキストボックス 29"/>
          <p:cNvSpPr txBox="1"/>
          <p:nvPr/>
        </p:nvSpPr>
        <p:spPr>
          <a:xfrm>
            <a:off x="6453505" y="4462145"/>
            <a:ext cx="2355850"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イテレーション</a:t>
            </a:r>
            <a:r>
              <a:rPr lang="en-US" altLang="ja-JP" sz="2000">
                <a:solidFill>
                  <a:schemeClr val="accent4"/>
                </a:solidFill>
                <a:effectLst/>
              </a:rPr>
              <a:t>2</a:t>
            </a:r>
            <a:endParaRPr lang="en-US" altLang="ja-JP" sz="2000">
              <a:solidFill>
                <a:schemeClr val="accent4"/>
              </a:solidFill>
              <a:effectLst/>
            </a:endParaRPr>
          </a:p>
        </p:txBody>
      </p:sp>
      <p:sp>
        <p:nvSpPr>
          <p:cNvPr id="37" name="テキストボックス 36"/>
          <p:cNvSpPr txBox="1"/>
          <p:nvPr/>
        </p:nvSpPr>
        <p:spPr>
          <a:xfrm>
            <a:off x="6901815" y="1111250"/>
            <a:ext cx="2211070" cy="36830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algn="ctr"/>
            <a:r>
              <a:rPr lang="ja-JP" altLang="en-US"/>
              <a:t>開発計画</a:t>
            </a:r>
            <a:endParaRPr lang="ja-JP" altLang="en-US"/>
          </a:p>
        </p:txBody>
      </p:sp>
      <p:sp>
        <p:nvSpPr>
          <p:cNvPr id="48" name="テキストボックス 47"/>
          <p:cNvSpPr txBox="1"/>
          <p:nvPr/>
        </p:nvSpPr>
        <p:spPr>
          <a:xfrm>
            <a:off x="7061200" y="184785"/>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四角形 19"/>
          <p:cNvSpPr/>
          <p:nvPr/>
        </p:nvSpPr>
        <p:spPr>
          <a:xfrm>
            <a:off x="3881120" y="6343650"/>
            <a:ext cx="2724150"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開発計画</a:t>
            </a:r>
            <a:endPar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コンテンツプレースホルダ 5" descr="Android Phone"/>
          <p:cNvPicPr>
            <a:picLocks noChangeAspect="1"/>
          </p:cNvPicPr>
          <p:nvPr>
            <p:ph idx="1"/>
          </p:nvPr>
        </p:nvPicPr>
        <p:blipFill>
          <a:blip r:embed="rId1"/>
          <a:stretch>
            <a:fillRect/>
          </a:stretch>
        </p:blipFill>
        <p:spPr>
          <a:xfrm>
            <a:off x="2271395" y="2435860"/>
            <a:ext cx="1985645" cy="1985645"/>
          </a:xfrm>
          <a:prstGeom prst="rect">
            <a:avLst/>
          </a:prstGeom>
        </p:spPr>
      </p:pic>
      <p:pic>
        <p:nvPicPr>
          <p:cNvPr id="3" name="図形 2" descr="Cloud"/>
          <p:cNvPicPr>
            <a:picLocks noChangeAspect="1"/>
          </p:cNvPicPr>
          <p:nvPr/>
        </p:nvPicPr>
        <p:blipFill>
          <a:blip r:embed="rId2"/>
          <a:stretch>
            <a:fillRect/>
          </a:stretch>
        </p:blipFill>
        <p:spPr>
          <a:xfrm>
            <a:off x="829945" y="4477385"/>
            <a:ext cx="780415" cy="780415"/>
          </a:xfrm>
          <a:prstGeom prst="rect">
            <a:avLst/>
          </a:prstGeom>
        </p:spPr>
      </p:pic>
      <p:pic>
        <p:nvPicPr>
          <p:cNvPr id="4" name="図形 3" descr="Device"/>
          <p:cNvPicPr>
            <a:picLocks noChangeAspect="1"/>
          </p:cNvPicPr>
          <p:nvPr/>
        </p:nvPicPr>
        <p:blipFill>
          <a:blip r:embed="rId3"/>
          <a:stretch>
            <a:fillRect/>
          </a:stretch>
        </p:blipFill>
        <p:spPr>
          <a:xfrm>
            <a:off x="782955" y="2583180"/>
            <a:ext cx="780415" cy="780415"/>
          </a:xfrm>
          <a:prstGeom prst="rect">
            <a:avLst/>
          </a:prstGeom>
        </p:spPr>
      </p:pic>
      <p:pic>
        <p:nvPicPr>
          <p:cNvPr id="5" name="図形 4" descr="Database generic"/>
          <p:cNvPicPr>
            <a:picLocks noChangeAspect="1"/>
          </p:cNvPicPr>
          <p:nvPr/>
        </p:nvPicPr>
        <p:blipFill>
          <a:blip r:embed="rId4"/>
          <a:stretch>
            <a:fillRect/>
          </a:stretch>
        </p:blipFill>
        <p:spPr>
          <a:xfrm>
            <a:off x="782955" y="5965190"/>
            <a:ext cx="780415" cy="780415"/>
          </a:xfrm>
          <a:prstGeom prst="rect">
            <a:avLst/>
          </a:prstGeom>
        </p:spPr>
      </p:pic>
      <p:pic>
        <p:nvPicPr>
          <p:cNvPr id="7" name="図形 6" descr="Load Testing"/>
          <p:cNvPicPr>
            <a:picLocks noChangeAspect="1"/>
          </p:cNvPicPr>
          <p:nvPr/>
        </p:nvPicPr>
        <p:blipFill>
          <a:blip r:embed="rId5"/>
          <a:stretch>
            <a:fillRect/>
          </a:stretch>
        </p:blipFill>
        <p:spPr>
          <a:xfrm>
            <a:off x="892175" y="4023360"/>
            <a:ext cx="780415" cy="780415"/>
          </a:xfrm>
          <a:prstGeom prst="rect">
            <a:avLst/>
          </a:prstGeom>
        </p:spPr>
      </p:pic>
      <p:pic>
        <p:nvPicPr>
          <p:cNvPr id="9" name="図形 8" descr="Maintenance"/>
          <p:cNvPicPr>
            <a:picLocks noChangeAspect="1"/>
          </p:cNvPicPr>
          <p:nvPr/>
        </p:nvPicPr>
        <p:blipFill>
          <a:blip r:embed="rId6"/>
          <a:stretch>
            <a:fillRect/>
          </a:stretch>
        </p:blipFill>
        <p:spPr>
          <a:xfrm>
            <a:off x="751205" y="2019300"/>
            <a:ext cx="780415" cy="780415"/>
          </a:xfrm>
          <a:prstGeom prst="rect">
            <a:avLst/>
          </a:prstGeom>
        </p:spPr>
      </p:pic>
      <p:pic>
        <p:nvPicPr>
          <p:cNvPr id="10" name="図形 9" descr="Key, permissions"/>
          <p:cNvPicPr>
            <a:picLocks noChangeAspect="1"/>
          </p:cNvPicPr>
          <p:nvPr/>
        </p:nvPicPr>
        <p:blipFill>
          <a:blip r:embed="rId7"/>
          <a:stretch>
            <a:fillRect/>
          </a:stretch>
        </p:blipFill>
        <p:spPr>
          <a:xfrm>
            <a:off x="704215" y="1111250"/>
            <a:ext cx="780415" cy="780415"/>
          </a:xfrm>
          <a:prstGeom prst="rect">
            <a:avLst/>
          </a:prstGeom>
        </p:spPr>
      </p:pic>
      <p:pic>
        <p:nvPicPr>
          <p:cNvPr id="11" name="図形 10" descr="Health monitoring"/>
          <p:cNvPicPr>
            <a:picLocks noChangeAspect="1"/>
          </p:cNvPicPr>
          <p:nvPr/>
        </p:nvPicPr>
        <p:blipFill>
          <a:blip r:embed="rId8"/>
          <a:stretch>
            <a:fillRect/>
          </a:stretch>
        </p:blipFill>
        <p:spPr>
          <a:xfrm>
            <a:off x="1972945" y="3600450"/>
            <a:ext cx="780415" cy="780415"/>
          </a:xfrm>
          <a:prstGeom prst="rect">
            <a:avLst/>
          </a:prstGeom>
        </p:spPr>
      </p:pic>
      <p:pic>
        <p:nvPicPr>
          <p:cNvPr id="12" name="図形 11" descr="Performance monitor"/>
          <p:cNvPicPr>
            <a:picLocks noChangeAspect="1"/>
          </p:cNvPicPr>
          <p:nvPr/>
        </p:nvPicPr>
        <p:blipFill>
          <a:blip r:embed="rId9"/>
          <a:stretch>
            <a:fillRect/>
          </a:stretch>
        </p:blipFill>
        <p:spPr>
          <a:xfrm>
            <a:off x="2145030" y="5464175"/>
            <a:ext cx="780415" cy="780415"/>
          </a:xfrm>
          <a:prstGeom prst="rect">
            <a:avLst/>
          </a:prstGeom>
        </p:spPr>
      </p:pic>
      <p:pic>
        <p:nvPicPr>
          <p:cNvPr id="13" name="図形 12" descr="Not allowed"/>
          <p:cNvPicPr>
            <a:picLocks noChangeAspect="1"/>
          </p:cNvPicPr>
          <p:nvPr/>
        </p:nvPicPr>
        <p:blipFill>
          <a:blip r:embed="rId10"/>
          <a:stretch>
            <a:fillRect/>
          </a:stretch>
        </p:blipFill>
        <p:spPr>
          <a:xfrm>
            <a:off x="111760" y="330835"/>
            <a:ext cx="780415" cy="780415"/>
          </a:xfrm>
          <a:prstGeom prst="rect">
            <a:avLst/>
          </a:prstGeom>
        </p:spPr>
      </p:pic>
      <p:pic>
        <p:nvPicPr>
          <p:cNvPr id="14" name="図形 13" descr="Web server"/>
          <p:cNvPicPr>
            <a:picLocks noChangeAspect="1"/>
          </p:cNvPicPr>
          <p:nvPr/>
        </p:nvPicPr>
        <p:blipFill>
          <a:blip r:embed="rId11"/>
          <a:stretch>
            <a:fillRect/>
          </a:stretch>
        </p:blipFill>
        <p:spPr>
          <a:xfrm>
            <a:off x="2599055" y="594360"/>
            <a:ext cx="780415" cy="780415"/>
          </a:xfrm>
          <a:prstGeom prst="rect">
            <a:avLst/>
          </a:prstGeom>
        </p:spPr>
      </p:pic>
      <p:pic>
        <p:nvPicPr>
          <p:cNvPr id="15" name="図形 14" descr="Wireless connection"/>
          <p:cNvPicPr>
            <a:picLocks noChangeAspect="1"/>
          </p:cNvPicPr>
          <p:nvPr/>
        </p:nvPicPr>
        <p:blipFill>
          <a:blip r:embed="rId12"/>
          <a:stretch>
            <a:fillRect/>
          </a:stretch>
        </p:blipFill>
        <p:spPr>
          <a:xfrm>
            <a:off x="4509135" y="2175510"/>
            <a:ext cx="780415" cy="780415"/>
          </a:xfrm>
          <a:prstGeom prst="rect">
            <a:avLst/>
          </a:prstGeom>
        </p:spPr>
      </p:pic>
      <p:pic>
        <p:nvPicPr>
          <p:cNvPr id="16" name="図形 15" descr="Video"/>
          <p:cNvPicPr>
            <a:picLocks noChangeAspect="1"/>
          </p:cNvPicPr>
          <p:nvPr/>
        </p:nvPicPr>
        <p:blipFill>
          <a:blip r:embed="rId13"/>
          <a:stretch>
            <a:fillRect/>
          </a:stretch>
        </p:blipFill>
        <p:spPr>
          <a:xfrm>
            <a:off x="4102100" y="5448300"/>
            <a:ext cx="780415" cy="780415"/>
          </a:xfrm>
          <a:prstGeom prst="rect">
            <a:avLst/>
          </a:prstGeom>
        </p:spPr>
      </p:pic>
      <p:pic>
        <p:nvPicPr>
          <p:cNvPr id="17" name="図形 16" descr="User -Enterprise"/>
          <p:cNvPicPr>
            <a:picLocks noChangeAspect="1"/>
          </p:cNvPicPr>
          <p:nvPr/>
        </p:nvPicPr>
        <p:blipFill>
          <a:blip r:embed="rId14"/>
          <a:stretch>
            <a:fillRect/>
          </a:stretch>
        </p:blipFill>
        <p:spPr>
          <a:xfrm>
            <a:off x="4008120" y="2050415"/>
            <a:ext cx="780415" cy="780415"/>
          </a:xfrm>
          <a:prstGeom prst="rect">
            <a:avLst/>
          </a:prstGeom>
        </p:spPr>
      </p:pic>
      <p:pic>
        <p:nvPicPr>
          <p:cNvPr id="18" name="図形 17" descr="Gears"/>
          <p:cNvPicPr>
            <a:picLocks noChangeAspect="1"/>
          </p:cNvPicPr>
          <p:nvPr/>
        </p:nvPicPr>
        <p:blipFill>
          <a:blip r:embed="rId15"/>
          <a:stretch>
            <a:fillRect/>
          </a:stretch>
        </p:blipFill>
        <p:spPr>
          <a:xfrm>
            <a:off x="4697095" y="4430395"/>
            <a:ext cx="780415" cy="780415"/>
          </a:xfrm>
          <a:prstGeom prst="rect">
            <a:avLst/>
          </a:prstGeom>
        </p:spPr>
      </p:pic>
      <p:pic>
        <p:nvPicPr>
          <p:cNvPr id="19" name="図形 18" descr="Like"/>
          <p:cNvPicPr>
            <a:picLocks noChangeAspect="1"/>
          </p:cNvPicPr>
          <p:nvPr/>
        </p:nvPicPr>
        <p:blipFill>
          <a:blip r:embed="rId16"/>
          <a:stretch>
            <a:fillRect/>
          </a:stretch>
        </p:blipFill>
        <p:spPr>
          <a:xfrm>
            <a:off x="4882515" y="1054100"/>
            <a:ext cx="780415" cy="780415"/>
          </a:xfrm>
          <a:prstGeom prst="rect">
            <a:avLst/>
          </a:prstGeom>
        </p:spPr>
      </p:pic>
      <p:pic>
        <p:nvPicPr>
          <p:cNvPr id="21" name="図形 20" descr="Folder"/>
          <p:cNvPicPr>
            <a:picLocks noChangeAspect="1"/>
          </p:cNvPicPr>
          <p:nvPr/>
        </p:nvPicPr>
        <p:blipFill>
          <a:blip r:embed="rId17"/>
          <a:stretch>
            <a:fillRect/>
          </a:stretch>
        </p:blipFill>
        <p:spPr>
          <a:xfrm>
            <a:off x="4759960" y="3522345"/>
            <a:ext cx="780415" cy="780415"/>
          </a:xfrm>
          <a:prstGeom prst="rect">
            <a:avLst/>
          </a:prstGeom>
        </p:spPr>
      </p:pic>
      <p:pic>
        <p:nvPicPr>
          <p:cNvPr id="22" name="図形 21" descr="Gears"/>
          <p:cNvPicPr>
            <a:picLocks noChangeAspect="1"/>
          </p:cNvPicPr>
          <p:nvPr/>
        </p:nvPicPr>
        <p:blipFill>
          <a:blip r:embed="rId15"/>
          <a:stretch>
            <a:fillRect/>
          </a:stretch>
        </p:blipFill>
        <p:spPr>
          <a:xfrm>
            <a:off x="7515225" y="2645410"/>
            <a:ext cx="780415" cy="780415"/>
          </a:xfrm>
          <a:prstGeom prst="rect">
            <a:avLst/>
          </a:prstGeom>
        </p:spPr>
      </p:pic>
      <p:pic>
        <p:nvPicPr>
          <p:cNvPr id="23" name="図形 22" descr="Cut and paste"/>
          <p:cNvPicPr>
            <a:picLocks noChangeAspect="1"/>
          </p:cNvPicPr>
          <p:nvPr/>
        </p:nvPicPr>
        <p:blipFill>
          <a:blip r:embed="rId18"/>
          <a:stretch>
            <a:fillRect/>
          </a:stretch>
        </p:blipFill>
        <p:spPr>
          <a:xfrm>
            <a:off x="8408035" y="2050415"/>
            <a:ext cx="780415" cy="780415"/>
          </a:xfrm>
          <a:prstGeom prst="rect">
            <a:avLst/>
          </a:prstGeom>
        </p:spPr>
      </p:pic>
      <p:pic>
        <p:nvPicPr>
          <p:cNvPr id="24" name="図形 23" descr="Continous Cycle Circle"/>
          <p:cNvPicPr>
            <a:picLocks noChangeAspect="1"/>
          </p:cNvPicPr>
          <p:nvPr/>
        </p:nvPicPr>
        <p:blipFill>
          <a:blip r:embed="rId19"/>
          <a:stretch>
            <a:fillRect/>
          </a:stretch>
        </p:blipFill>
        <p:spPr>
          <a:xfrm>
            <a:off x="5888990" y="1655445"/>
            <a:ext cx="780415" cy="780415"/>
          </a:xfrm>
          <a:prstGeom prst="rect">
            <a:avLst/>
          </a:prstGeom>
        </p:spPr>
      </p:pic>
      <p:pic>
        <p:nvPicPr>
          <p:cNvPr id="31" name="図形 30" descr="Calendar"/>
          <p:cNvPicPr>
            <a:picLocks noChangeAspect="1"/>
          </p:cNvPicPr>
          <p:nvPr/>
        </p:nvPicPr>
        <p:blipFill>
          <a:blip r:embed="rId20"/>
          <a:stretch>
            <a:fillRect/>
          </a:stretch>
        </p:blipFill>
        <p:spPr>
          <a:xfrm>
            <a:off x="5565140" y="3397250"/>
            <a:ext cx="780415" cy="780415"/>
          </a:xfrm>
          <a:prstGeom prst="rect">
            <a:avLst/>
          </a:prstGeom>
        </p:spPr>
      </p:pic>
      <p:pic>
        <p:nvPicPr>
          <p:cNvPr id="32" name="図形 31" descr="Chart"/>
          <p:cNvPicPr>
            <a:picLocks noChangeAspect="1"/>
          </p:cNvPicPr>
          <p:nvPr/>
        </p:nvPicPr>
        <p:blipFill>
          <a:blip r:embed="rId21"/>
          <a:stretch>
            <a:fillRect/>
          </a:stretch>
        </p:blipFill>
        <p:spPr>
          <a:xfrm>
            <a:off x="2151380" y="735330"/>
            <a:ext cx="780415" cy="780415"/>
          </a:xfrm>
          <a:prstGeom prst="rect">
            <a:avLst/>
          </a:prstGeom>
        </p:spPr>
      </p:pic>
      <p:pic>
        <p:nvPicPr>
          <p:cNvPr id="33" name="図形 32" descr="Task List or backlog"/>
          <p:cNvPicPr>
            <a:picLocks noChangeAspect="1"/>
          </p:cNvPicPr>
          <p:nvPr/>
        </p:nvPicPr>
        <p:blipFill>
          <a:blip r:embed="rId22"/>
          <a:stretch>
            <a:fillRect/>
          </a:stretch>
        </p:blipFill>
        <p:spPr>
          <a:xfrm>
            <a:off x="3576320" y="547370"/>
            <a:ext cx="780415" cy="780415"/>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endParaRPr lang="ja-JP" altLang="en-US"/>
          </a:p>
        </p:txBody>
      </p:sp>
      <p:sp>
        <p:nvSpPr>
          <p:cNvPr id="3" name="コンテンツプレースホルダ 2"/>
          <p:cNvSpPr>
            <a:spLocks noGrp="1"/>
          </p:cNvSpPr>
          <p:nvPr>
            <p:ph idx="1"/>
          </p:nvPr>
        </p:nvSpPr>
        <p:spPr/>
        <p:txBody>
          <a:bodyPr/>
          <a:p>
            <a:r>
              <a:rPr lang="ja-JP" altLang="en-US"/>
              <a:t>参考</a:t>
            </a:r>
            <a:r>
              <a:rPr lang="en-US" altLang="ja-JP"/>
              <a:t>URL</a:t>
            </a:r>
            <a:endParaRPr lang="en-US" altLang="ja-JP"/>
          </a:p>
          <a:p>
            <a:r>
              <a:rPr lang="ja-JP" altLang="en-US"/>
              <a:t>素材 </a:t>
            </a:r>
            <a:r>
              <a:rPr lang="en-US" altLang="ja-JP"/>
              <a:t>ICOON MONO</a:t>
            </a:r>
            <a:endParaRPr lang="en-US" altLang="ja-JP"/>
          </a:p>
          <a:p>
            <a:r>
              <a:rPr lang="en-US" altLang="ja-JP"/>
              <a:t>http://icooon-mono.com/tag/android/</a:t>
            </a:r>
            <a:endParaRPr lang="en-US" altLang="ja-JP"/>
          </a:p>
          <a:p>
            <a:endParaRPr lang="en-US" altLang="ja-JP"/>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pPr algn="ctr"/>
            <a:r>
              <a:rPr lang="ja-JP" altLang="en-US"/>
              <a:t>追加資料　バージョン管理システム</a:t>
            </a:r>
            <a:r>
              <a:rPr lang="en-US" altLang="ja-JP"/>
              <a:t>(</a:t>
            </a:r>
            <a:r>
              <a:rPr lang="ja-JP" altLang="en-US"/>
              <a:t>月～日</a:t>
            </a:r>
            <a:r>
              <a:rPr lang="en-US" altLang="ja-JP"/>
              <a:t>)</a:t>
            </a:r>
            <a:endParaRPr lang="en-US" altLang="ja-JP"/>
          </a:p>
        </p:txBody>
      </p:sp>
      <p:sp>
        <p:nvSpPr>
          <p:cNvPr id="25" name="四角形 24"/>
          <p:cNvSpPr/>
          <p:nvPr/>
        </p:nvSpPr>
        <p:spPr>
          <a:xfrm>
            <a:off x="1548130" y="1509395"/>
            <a:ext cx="7390130" cy="4704715"/>
          </a:xfrm>
          <a:prstGeom prst="rect">
            <a:avLst/>
          </a:prstGeom>
          <a:solidFill>
            <a:schemeClr val="bg1"/>
          </a:solid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t" anchorCtr="0">
            <a:scene3d>
              <a:camera prst="orthographicFront"/>
              <a:lightRig rig="soft" dir="t">
                <a:rot lat="0" lon="0" rev="15600000"/>
              </a:lightRig>
            </a:scene3d>
            <a:sp3d extrusionH="57150" prstMaterial="softEdge">
              <a:bevelT w="25400" h="38100"/>
            </a:sp3d>
          </a:bodyPr>
          <a:p>
            <a:pPr algn="l" fontAlgn="t"/>
            <a:r>
              <a:rPr lang="ja-JP" altLang="en-US">
                <a:solidFill>
                  <a:schemeClr val="accent4"/>
                </a:solidFill>
              </a:rPr>
              <a:t>バージョン管理システムの導入</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・複数人でドキュメントを扱い、それぞれのローカルファイルで</a:t>
            </a:r>
            <a:endParaRPr lang="ja-JP" altLang="en-US">
              <a:solidFill>
                <a:schemeClr val="accent4"/>
              </a:solidFill>
            </a:endParaRPr>
          </a:p>
          <a:p>
            <a:pPr algn="l" fontAlgn="t"/>
            <a:r>
              <a:rPr lang="ja-JP" altLang="en-US">
                <a:solidFill>
                  <a:schemeClr val="accent4"/>
                </a:solidFill>
              </a:rPr>
              <a:t>新しい、古いが入り混じってしまった</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a:t>
            </a:r>
            <a:r>
              <a:rPr lang="en-US" altLang="ja-JP">
                <a:solidFill>
                  <a:schemeClr val="accent4"/>
                </a:solidFill>
              </a:rPr>
              <a:t>1</a:t>
            </a:r>
            <a:r>
              <a:rPr lang="ja-JP" altLang="en-US">
                <a:solidFill>
                  <a:schemeClr val="accent4"/>
                </a:solidFill>
              </a:rPr>
              <a:t>人の操作ミスで、新しいファイルを消してしまった</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・共有フォルダに最新データを配置するようにしていたが、</a:t>
            </a:r>
            <a:endParaRPr lang="ja-JP" altLang="en-US">
              <a:solidFill>
                <a:schemeClr val="accent4"/>
              </a:solidFill>
            </a:endParaRPr>
          </a:p>
          <a:p>
            <a:pPr algn="l" fontAlgn="t"/>
            <a:r>
              <a:rPr lang="ja-JP" altLang="en-US">
                <a:solidFill>
                  <a:schemeClr val="accent4"/>
                </a:solidFill>
              </a:rPr>
              <a:t>いつの間にか最新化されていない</a:t>
            </a:r>
            <a:endParaRPr lang="ja-JP" altLang="en-US">
              <a:solidFill>
                <a:schemeClr val="accent4"/>
              </a:solidFill>
            </a:endParaRPr>
          </a:p>
          <a:p>
            <a:pPr algn="l" fontAlgn="t"/>
            <a:endParaRPr lang="ja-JP" altLang="en-US">
              <a:solidFill>
                <a:schemeClr val="accent4"/>
              </a:solidFill>
            </a:endParaRPr>
          </a:p>
          <a:p>
            <a:pPr algn="l" fontAlgn="t"/>
            <a:endParaRPr lang="ja-JP" altLang="en-US">
              <a:solidFill>
                <a:schemeClr val="accent4"/>
              </a:solidFill>
            </a:endParaRPr>
          </a:p>
          <a:p>
            <a:pPr algn="l" fontAlgn="t"/>
            <a:r>
              <a:rPr lang="en-US" altLang="ja-JP">
                <a:solidFill>
                  <a:schemeClr val="accent4"/>
                </a:solidFill>
              </a:rPr>
              <a:t>→</a:t>
            </a:r>
            <a:r>
              <a:rPr lang="ja-JP" altLang="en-US">
                <a:solidFill>
                  <a:schemeClr val="accent4"/>
                </a:solidFill>
              </a:rPr>
              <a:t>効率的にファイルを管理する</a:t>
            </a:r>
            <a:endParaRPr lang="ja-JP" altLang="en-US">
              <a:solidFill>
                <a:schemeClr val="accent4"/>
              </a:solidFill>
            </a:endParaRPr>
          </a:p>
        </p:txBody>
      </p:sp>
      <p:sp>
        <p:nvSpPr>
          <p:cNvPr id="48" name="テキストボックス 47"/>
          <p:cNvSpPr txBox="1"/>
          <p:nvPr/>
        </p:nvSpPr>
        <p:spPr>
          <a:xfrm>
            <a:off x="1547495" y="942340"/>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EX</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コンテンツプレースホルダ 5" descr="Android Phone"/>
          <p:cNvPicPr>
            <a:picLocks noChangeAspect="1"/>
          </p:cNvPicPr>
          <p:nvPr>
            <p:ph idx="1"/>
          </p:nvPr>
        </p:nvPicPr>
        <p:blipFill>
          <a:blip r:embed="rId1"/>
          <a:stretch>
            <a:fillRect/>
          </a:stretch>
        </p:blipFill>
        <p:spPr>
          <a:xfrm>
            <a:off x="7954645" y="368300"/>
            <a:ext cx="843915" cy="843915"/>
          </a:xfrm>
          <a:prstGeom prst="rect">
            <a:avLst/>
          </a:prstGeom>
        </p:spPr>
      </p:pic>
      <p:sp>
        <p:nvSpPr>
          <p:cNvPr id="15" name="テキストボックス 14"/>
          <p:cNvSpPr txBox="1"/>
          <p:nvPr/>
        </p:nvSpPr>
        <p:spPr>
          <a:xfrm>
            <a:off x="686435" y="274955"/>
            <a:ext cx="1516380" cy="368300"/>
          </a:xfrm>
          <a:prstGeom prst="rect">
            <a:avLst/>
          </a:prstGeom>
          <a:solidFill>
            <a:srgbClr val="FF0000"/>
          </a:solidFill>
          <a:scene3d>
            <a:camera prst="isometricOffAxis2Left"/>
            <a:lightRig rig="threePt" dir="t"/>
          </a:scene3d>
        </p:spPr>
        <p:txBody>
          <a:bodyPr wrap="square" rtlCol="0" anchor="t">
            <a:spAutoFit/>
          </a:bodyPr>
          <a:p>
            <a:r>
              <a:rPr lang="ja-JP" altLang="en-US"/>
              <a:t>■</a:t>
            </a:r>
            <a:r>
              <a:rPr lang="en-US" altLang="ja-JP"/>
              <a:t>5</a:t>
            </a:r>
            <a:r>
              <a:rPr lang="ja-JP" altLang="en-US"/>
              <a:t>月上旬</a:t>
            </a:r>
            <a:endParaRPr lang="ja-JP" altLang="en-US"/>
          </a:p>
        </p:txBody>
      </p:sp>
      <p:sp>
        <p:nvSpPr>
          <p:cNvPr id="42" name="四角形 41"/>
          <p:cNvSpPr/>
          <p:nvPr/>
        </p:nvSpPr>
        <p:spPr>
          <a:xfrm>
            <a:off x="2202815" y="6444615"/>
            <a:ext cx="6155055"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GIT </a:t>
            </a:r>
            <a:r>
              <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 ホスティングサービス</a:t>
            </a:r>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(Gitbucket) </a:t>
            </a:r>
            <a:r>
              <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 操作ツール</a:t>
            </a:r>
            <a:endPar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四角形 2"/>
          <p:cNvSpPr/>
          <p:nvPr/>
        </p:nvSpPr>
        <p:spPr>
          <a:xfrm>
            <a:off x="3593465" y="4953635"/>
            <a:ext cx="2035810" cy="1126490"/>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CSV</a:t>
            </a:r>
            <a:endPar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SVN</a:t>
            </a:r>
            <a:endPar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GIT</a:t>
            </a:r>
            <a:endPar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タイトル 3"/>
          <p:cNvSpPr>
            <a:spLocks noGrp="1"/>
          </p:cNvSpPr>
          <p:nvPr>
            <p:ph type="title"/>
          </p:nvPr>
        </p:nvSpPr>
        <p:spPr/>
        <p:txBody>
          <a:bodyPr/>
          <a:p>
            <a:pPr algn="ctr"/>
            <a:r>
              <a:rPr lang="ja-JP" altLang="en-US"/>
              <a:t>序</a:t>
            </a:r>
            <a:endParaRPr lang="ja-JP" altLang="en-US"/>
          </a:p>
        </p:txBody>
      </p:sp>
      <p:pic>
        <p:nvPicPr>
          <p:cNvPr id="2" name="図形 1" descr="Android Phone"/>
          <p:cNvPicPr>
            <a:picLocks noChangeAspect="1"/>
          </p:cNvPicPr>
          <p:nvPr/>
        </p:nvPicPr>
        <p:blipFill>
          <a:blip r:embed="rId1"/>
          <a:stretch>
            <a:fillRect/>
          </a:stretch>
        </p:blipFill>
        <p:spPr>
          <a:xfrm>
            <a:off x="1548130" y="3764915"/>
            <a:ext cx="2613660" cy="2613660"/>
          </a:xfrm>
          <a:prstGeom prst="rect">
            <a:avLst/>
          </a:prstGeom>
        </p:spPr>
      </p:pic>
      <p:sp>
        <p:nvSpPr>
          <p:cNvPr id="5" name="コンテンツプレースホルダ 4"/>
          <p:cNvSpPr/>
          <p:nvPr>
            <p:ph idx="1"/>
          </p:nvPr>
        </p:nvSpPr>
        <p:spPr>
          <a:xfrm>
            <a:off x="5119370" y="1338580"/>
            <a:ext cx="4195445" cy="7978140"/>
          </a:xfrm>
        </p:spPr>
        <p:txBody>
          <a:bodyPr/>
          <a:p>
            <a:r>
              <a:rPr lang="en-US" altLang="ja-JP"/>
              <a:t>1</a:t>
            </a:r>
            <a:r>
              <a:rPr lang="ja-JP" altLang="en-US"/>
              <a:t> チーム開発概要</a:t>
            </a:r>
            <a:endParaRPr lang="ja-JP" altLang="en-US"/>
          </a:p>
          <a:p>
            <a:r>
              <a:rPr lang="en-US" altLang="ja-JP"/>
              <a:t>1.1 </a:t>
            </a:r>
            <a:r>
              <a:rPr lang="ja-JP" altLang="en-US"/>
              <a:t>アジャイル式開発</a:t>
            </a:r>
            <a:endParaRPr lang="ja-JP" altLang="en-US"/>
          </a:p>
          <a:p>
            <a:r>
              <a:rPr lang="en-US" altLang="ja-JP"/>
              <a:t>1.2 </a:t>
            </a:r>
            <a:r>
              <a:rPr lang="ja-JP" altLang="en-US"/>
              <a:t>プロセスとアウトプット</a:t>
            </a:r>
            <a:endParaRPr lang="ja-JP" altLang="en-US"/>
          </a:p>
          <a:p>
            <a:r>
              <a:rPr lang="en-US" altLang="ja-JP"/>
              <a:t>2 </a:t>
            </a:r>
            <a:r>
              <a:rPr lang="ja-JP" altLang="en-US"/>
              <a:t>進捗状況</a:t>
            </a:r>
            <a:endParaRPr lang="ja-JP" altLang="en-US"/>
          </a:p>
          <a:p>
            <a:r>
              <a:rPr lang="en-US" altLang="ja-JP"/>
              <a:t>3 </a:t>
            </a:r>
            <a:r>
              <a:rPr lang="ja-JP" altLang="en-US"/>
              <a:t>今後の予定</a:t>
            </a:r>
            <a:endParaRPr lang="ja-JP" altLang="en-US"/>
          </a:p>
          <a:p>
            <a:endParaRPr lang="en-US" altLang="ja-JP"/>
          </a:p>
          <a:p>
            <a:endParaRPr lang="en-US" altLang="ja-JP"/>
          </a:p>
        </p:txBody>
      </p:sp>
      <p:pic>
        <p:nvPicPr>
          <p:cNvPr id="6" name="図形 5" descr="androidのドロイド君のアイコン素材"/>
          <p:cNvPicPr>
            <a:picLocks noChangeAspect="1"/>
          </p:cNvPicPr>
          <p:nvPr/>
        </p:nvPicPr>
        <p:blipFill>
          <a:blip r:embed="rId2"/>
          <a:stretch>
            <a:fillRect/>
          </a:stretch>
        </p:blipFill>
        <p:spPr>
          <a:xfrm rot="18840000">
            <a:off x="4845685" y="3656965"/>
            <a:ext cx="2438400" cy="243840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1547813" y="245428"/>
            <a:ext cx="7138987" cy="561975"/>
          </a:xfrm>
        </p:spPr>
        <p:txBody>
          <a:bodyPr/>
          <a:p>
            <a:pPr algn="ctr"/>
            <a:r>
              <a:rPr lang="ja-JP" altLang="en-US"/>
              <a:t>従来方法：</a:t>
            </a:r>
            <a:r>
              <a:rPr lang="ja-JP" altLang="en-US"/>
              <a:t>ウォーターフォール型開発計画</a:t>
            </a:r>
            <a:endParaRPr lang="ja-JP" altLang="en-US"/>
          </a:p>
        </p:txBody>
      </p:sp>
      <p:sp>
        <p:nvSpPr>
          <p:cNvPr id="4" name="テキストボックス 3"/>
          <p:cNvSpPr txBox="1"/>
          <p:nvPr/>
        </p:nvSpPr>
        <p:spPr>
          <a:xfrm>
            <a:off x="2947670" y="1254760"/>
            <a:ext cx="2374265" cy="706755"/>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要件定義</a:t>
            </a:r>
            <a:endParaRPr lang="ja-JP" altLang="en-US" sz="2000">
              <a:solidFill>
                <a:schemeClr val="accent4"/>
              </a:solidFill>
              <a:effectLst/>
            </a:endParaRPr>
          </a:p>
          <a:p>
            <a:pPr algn="ctr"/>
            <a:r>
              <a:rPr lang="ja-JP" altLang="en-US" sz="2000">
                <a:solidFill>
                  <a:schemeClr val="accent4"/>
                </a:solidFill>
                <a:effectLst/>
              </a:rPr>
              <a:t>システム化計画</a:t>
            </a:r>
            <a:endParaRPr lang="ja-JP" altLang="en-US" sz="2000">
              <a:solidFill>
                <a:schemeClr val="accent4"/>
              </a:solidFill>
              <a:effectLst/>
            </a:endParaRPr>
          </a:p>
        </p:txBody>
      </p:sp>
      <p:sp>
        <p:nvSpPr>
          <p:cNvPr id="8" name="テキストボックス 7"/>
          <p:cNvSpPr txBox="1"/>
          <p:nvPr/>
        </p:nvSpPr>
        <p:spPr>
          <a:xfrm>
            <a:off x="2969895" y="2149475"/>
            <a:ext cx="2280920"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概要設計</a:t>
            </a:r>
            <a:endParaRPr lang="ja-JP" altLang="en-US" sz="2000">
              <a:solidFill>
                <a:schemeClr val="accent4"/>
              </a:solidFill>
              <a:effectLst/>
            </a:endParaRPr>
          </a:p>
        </p:txBody>
      </p:sp>
      <p:sp>
        <p:nvSpPr>
          <p:cNvPr id="9" name="テキストボックス 8"/>
          <p:cNvSpPr txBox="1"/>
          <p:nvPr/>
        </p:nvSpPr>
        <p:spPr>
          <a:xfrm>
            <a:off x="2969895" y="2736850"/>
            <a:ext cx="228028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詳細設計</a:t>
            </a:r>
            <a:endParaRPr lang="ja-JP" altLang="en-US" sz="2000">
              <a:solidFill>
                <a:schemeClr val="accent4"/>
              </a:solidFill>
              <a:effectLst/>
            </a:endParaRPr>
          </a:p>
        </p:txBody>
      </p:sp>
      <p:sp>
        <p:nvSpPr>
          <p:cNvPr id="10" name="テキストボックス 9"/>
          <p:cNvSpPr txBox="1"/>
          <p:nvPr/>
        </p:nvSpPr>
        <p:spPr>
          <a:xfrm>
            <a:off x="2969895" y="3331845"/>
            <a:ext cx="2280920"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プログラム設計</a:t>
            </a:r>
            <a:endParaRPr lang="ja-JP" altLang="en-US" sz="2000">
              <a:solidFill>
                <a:schemeClr val="accent4"/>
              </a:solidFill>
              <a:effectLst/>
            </a:endParaRPr>
          </a:p>
        </p:txBody>
      </p:sp>
      <p:sp>
        <p:nvSpPr>
          <p:cNvPr id="11" name="テキストボックス 10"/>
          <p:cNvSpPr txBox="1"/>
          <p:nvPr/>
        </p:nvSpPr>
        <p:spPr>
          <a:xfrm>
            <a:off x="2969260" y="3903345"/>
            <a:ext cx="2280920"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ctr" anchorCtr="0">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プログラム製造</a:t>
            </a:r>
            <a:endParaRPr lang="ja-JP" altLang="en-US" sz="2000">
              <a:solidFill>
                <a:schemeClr val="accent4"/>
              </a:solidFill>
              <a:effectLst/>
            </a:endParaRPr>
          </a:p>
        </p:txBody>
      </p:sp>
      <p:sp>
        <p:nvSpPr>
          <p:cNvPr id="12" name="テキストボックス 11"/>
          <p:cNvSpPr txBox="1"/>
          <p:nvPr/>
        </p:nvSpPr>
        <p:spPr>
          <a:xfrm>
            <a:off x="2971165" y="4419600"/>
            <a:ext cx="2279650"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テスト</a:t>
            </a:r>
            <a:endParaRPr lang="ja-JP" altLang="en-US" sz="2000">
              <a:solidFill>
                <a:schemeClr val="accent4"/>
              </a:solidFill>
              <a:effectLst/>
            </a:endParaRPr>
          </a:p>
        </p:txBody>
      </p:sp>
      <p:sp>
        <p:nvSpPr>
          <p:cNvPr id="16" name="テキストボックス 15"/>
          <p:cNvSpPr txBox="1"/>
          <p:nvPr/>
        </p:nvSpPr>
        <p:spPr>
          <a:xfrm>
            <a:off x="1454785" y="925830"/>
            <a:ext cx="1516380" cy="5354320"/>
          </a:xfrm>
          <a:prstGeom prst="rect">
            <a:avLst/>
          </a:prstGeom>
          <a:gradFill>
            <a:gsLst>
              <a:gs pos="0">
                <a:srgbClr val="00B0F0"/>
              </a:gs>
              <a:gs pos="100000">
                <a:schemeClr val="bg1"/>
              </a:gs>
            </a:gsLst>
            <a:lin ang="5400000" scaled="0"/>
          </a:gradFill>
          <a:scene3d>
            <a:camera prst="isometricOffAxis2Left"/>
            <a:lightRig rig="threePt" dir="t"/>
          </a:scene3d>
        </p:spPr>
        <p:txBody>
          <a:bodyPr wrap="square" rtlCol="0" anchor="t">
            <a:spAutoFit/>
          </a:bodyPr>
          <a:p>
            <a:r>
              <a:rPr lang="en-US" altLang="ja-JP">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rPr>
              <a:t>Schedule</a:t>
            </a:r>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0070C0"/>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p:txBody>
      </p:sp>
      <p:graphicFrame>
        <p:nvGraphicFramePr>
          <p:cNvPr id="3" name="表 2"/>
          <p:cNvGraphicFramePr/>
          <p:nvPr/>
        </p:nvGraphicFramePr>
        <p:xfrm>
          <a:off x="5514340" y="1129665"/>
          <a:ext cx="2948940" cy="4455160"/>
        </p:xfrm>
        <a:graphic>
          <a:graphicData uri="http://schemas.openxmlformats.org/drawingml/2006/table">
            <a:tbl>
              <a:tblPr firstRow="1">
                <a:tableStyleId>{35758FB7-9AC5-4552-8A53-C91805E547FA}</a:tableStyleId>
              </a:tblPr>
              <a:tblGrid>
                <a:gridCol w="2948940"/>
              </a:tblGrid>
              <a:tr h="240665">
                <a:tc>
                  <a:txBody>
                    <a:bodyPr/>
                    <a:p>
                      <a:pPr>
                        <a:buNone/>
                      </a:pPr>
                      <a:r>
                        <a:rPr lang="ja-JP" altLang="en-US"/>
                        <a:t>成果物</a:t>
                      </a:r>
                      <a:endParaRPr lang="ja-JP" altLang="en-US"/>
                    </a:p>
                  </a:txBody>
                  <a:tcPr>
                    <a:solidFill>
                      <a:schemeClr val="accent5">
                        <a:lumMod val="90000"/>
                        <a:alpha val="54000"/>
                      </a:schemeClr>
                    </a:solidFill>
                  </a:tcPr>
                </a:tc>
              </a:tr>
              <a:tr h="408940">
                <a:tc>
                  <a:txBody>
                    <a:bodyPr/>
                    <a:p>
                      <a:pPr>
                        <a:buNone/>
                      </a:pPr>
                      <a:r>
                        <a:rPr lang="ja-JP" altLang="en-US"/>
                        <a:t>要求定義書</a:t>
                      </a:r>
                      <a:endParaRPr lang="ja-JP" altLang="en-US"/>
                    </a:p>
                    <a:p>
                      <a:pPr>
                        <a:buNone/>
                      </a:pPr>
                      <a:r>
                        <a:rPr lang="en-US" altLang="ja-JP"/>
                        <a:t>(</a:t>
                      </a:r>
                      <a:r>
                        <a:rPr lang="ja-JP" altLang="en-US"/>
                        <a:t>性能設計、リスク分析</a:t>
                      </a:r>
                      <a:r>
                        <a:rPr lang="en-US" altLang="ja-JP"/>
                        <a:t>)</a:t>
                      </a:r>
                      <a:endParaRPr lang="en-US" altLang="ja-JP"/>
                    </a:p>
                  </a:txBody>
                  <a:tcPr/>
                </a:tc>
              </a:tr>
              <a:tr h="408940">
                <a:tc>
                  <a:txBody>
                    <a:bodyPr/>
                    <a:p>
                      <a:pPr>
                        <a:buNone/>
                      </a:pPr>
                      <a:r>
                        <a:rPr lang="ja-JP" altLang="en-US"/>
                        <a:t>外部設計書</a:t>
                      </a:r>
                      <a:endParaRPr lang="ja-JP" altLang="en-US"/>
                    </a:p>
                    <a:p>
                      <a:pPr>
                        <a:buNone/>
                      </a:pPr>
                      <a:r>
                        <a:rPr lang="en-US" altLang="ja-JP"/>
                        <a:t>(</a:t>
                      </a:r>
                      <a:r>
                        <a:rPr lang="ja-JP" altLang="en-US"/>
                        <a:t>画面設計、</a:t>
                      </a:r>
                      <a:r>
                        <a:rPr lang="en-US" altLang="ja-JP"/>
                        <a:t>UI</a:t>
                      </a:r>
                      <a:r>
                        <a:rPr lang="ja-JP" altLang="en-US"/>
                        <a:t>設計</a:t>
                      </a:r>
                      <a:r>
                        <a:rPr lang="en-US" altLang="ja-JP"/>
                        <a:t>)</a:t>
                      </a:r>
                      <a:endParaRPr lang="en-US" altLang="ja-JP"/>
                    </a:p>
                  </a:txBody>
                  <a:tcPr/>
                </a:tc>
              </a:tr>
              <a:tr h="408940">
                <a:tc>
                  <a:txBody>
                    <a:bodyPr/>
                    <a:p>
                      <a:pPr>
                        <a:buNone/>
                      </a:pPr>
                      <a:r>
                        <a:rPr lang="ja-JP" altLang="en-US"/>
                        <a:t>内部設計書</a:t>
                      </a:r>
                      <a:endParaRPr lang="ja-JP" altLang="en-US"/>
                    </a:p>
                    <a:p>
                      <a:pPr>
                        <a:buNone/>
                      </a:pPr>
                      <a:r>
                        <a:rPr lang="en-US" altLang="ja-JP"/>
                        <a:t>(</a:t>
                      </a:r>
                      <a:r>
                        <a:rPr lang="ja-JP" altLang="en-US"/>
                        <a:t>コード設計、入出力設計</a:t>
                      </a:r>
                      <a:r>
                        <a:rPr lang="en-US" altLang="ja-JP"/>
                        <a:t>)</a:t>
                      </a:r>
                      <a:endParaRPr lang="en-US" altLang="ja-JP"/>
                    </a:p>
                  </a:txBody>
                  <a:tcPr/>
                </a:tc>
              </a:tr>
              <a:tr h="408940">
                <a:tc>
                  <a:txBody>
                    <a:bodyPr/>
                    <a:p>
                      <a:pPr>
                        <a:buNone/>
                      </a:pPr>
                      <a:r>
                        <a:rPr lang="ja-JP" altLang="en-US" sz="1800">
                          <a:sym typeface="+mn-ea"/>
                        </a:rPr>
                        <a:t>プログラム設計書</a:t>
                      </a:r>
                      <a:endParaRPr lang="ja-JP" altLang="en-US" sz="1800">
                        <a:sym typeface="+mn-ea"/>
                      </a:endParaRPr>
                    </a:p>
                    <a:p>
                      <a:pPr>
                        <a:buNone/>
                      </a:pPr>
                      <a:r>
                        <a:rPr lang="en-US" altLang="ja-JP" sz="1800">
                          <a:sym typeface="+mn-ea"/>
                        </a:rPr>
                        <a:t>(</a:t>
                      </a:r>
                      <a:r>
                        <a:rPr lang="ja-JP" altLang="en-US" sz="1800">
                          <a:sym typeface="+mn-ea"/>
                        </a:rPr>
                        <a:t>モジュール設計</a:t>
                      </a:r>
                      <a:r>
                        <a:rPr lang="en-US" altLang="ja-JP" sz="1800">
                          <a:sym typeface="+mn-ea"/>
                        </a:rPr>
                        <a:t>)</a:t>
                      </a:r>
                      <a:endParaRPr lang="en-US" altLang="ja-JP" sz="1800">
                        <a:sym typeface="+mn-ea"/>
                      </a:endParaRPr>
                    </a:p>
                  </a:txBody>
                  <a:tcPr/>
                </a:tc>
              </a:tr>
              <a:tr h="408940">
                <a:tc>
                  <a:txBody>
                    <a:bodyPr/>
                    <a:p>
                      <a:pPr>
                        <a:buNone/>
                      </a:pPr>
                      <a:r>
                        <a:rPr lang="ja-JP" altLang="en-US" sz="1800">
                          <a:sym typeface="+mn-ea"/>
                        </a:rPr>
                        <a:t>単体テスト仕様書</a:t>
                      </a:r>
                      <a:endParaRPr lang="ja-JP" altLang="en-US"/>
                    </a:p>
                  </a:txBody>
                  <a:tcPr/>
                </a:tc>
              </a:tr>
              <a:tr h="408940">
                <a:tc>
                  <a:txBody>
                    <a:bodyPr/>
                    <a:p>
                      <a:pPr>
                        <a:buNone/>
                      </a:pPr>
                      <a:r>
                        <a:rPr lang="ja-JP" altLang="en-US" sz="1800">
                          <a:sym typeface="+mn-ea"/>
                        </a:rPr>
                        <a:t>結合テスト仕様書</a:t>
                      </a:r>
                      <a:endParaRPr lang="ja-JP" altLang="en-US"/>
                    </a:p>
                  </a:txBody>
                  <a:tcPr/>
                </a:tc>
              </a:tr>
            </a:tbl>
          </a:graphicData>
        </a:graphic>
      </p:graphicFrame>
      <p:sp>
        <p:nvSpPr>
          <p:cNvPr id="7" name="左カーブﾞ矢印 6"/>
          <p:cNvSpPr/>
          <p:nvPr/>
        </p:nvSpPr>
        <p:spPr>
          <a:xfrm rot="10800000" flipH="1">
            <a:off x="7701915" y="2652395"/>
            <a:ext cx="695960" cy="1181735"/>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
        <p:nvSpPr>
          <p:cNvPr id="6" name="爆発1 5"/>
          <p:cNvSpPr/>
          <p:nvPr/>
        </p:nvSpPr>
        <p:spPr>
          <a:xfrm>
            <a:off x="7454900" y="3411855"/>
            <a:ext cx="1008380" cy="79248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Uターン矢印 13"/>
          <p:cNvSpPr/>
          <p:nvPr/>
        </p:nvSpPr>
        <p:spPr>
          <a:xfrm rot="5400000">
            <a:off x="8203565" y="2146935"/>
            <a:ext cx="935990" cy="967105"/>
          </a:xfrm>
          <a:prstGeom prst="uturnArrow">
            <a:avLst>
              <a:gd name="adj1" fmla="val 15027"/>
              <a:gd name="adj2" fmla="val 25000"/>
              <a:gd name="adj3" fmla="val 25000"/>
              <a:gd name="adj4" fmla="val 43750"/>
              <a:gd name="adj5" fmla="val 7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
        <p:nvSpPr>
          <p:cNvPr id="15" name="Uターン矢印 14"/>
          <p:cNvSpPr/>
          <p:nvPr/>
        </p:nvSpPr>
        <p:spPr>
          <a:xfrm rot="5400000">
            <a:off x="7992745" y="2358390"/>
            <a:ext cx="1358265" cy="967105"/>
          </a:xfrm>
          <a:prstGeom prst="uturnArrow">
            <a:avLst>
              <a:gd name="adj1" fmla="val 15027"/>
              <a:gd name="adj2" fmla="val 25000"/>
              <a:gd name="adj3" fmla="val 25000"/>
              <a:gd name="adj4" fmla="val 43750"/>
              <a:gd name="adj5" fmla="val 7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
        <p:nvSpPr>
          <p:cNvPr id="17" name="Uターン矢印 16"/>
          <p:cNvSpPr/>
          <p:nvPr/>
        </p:nvSpPr>
        <p:spPr>
          <a:xfrm rot="5400000">
            <a:off x="7702550" y="2615565"/>
            <a:ext cx="1905635" cy="967105"/>
          </a:xfrm>
          <a:prstGeom prst="uturnArrow">
            <a:avLst>
              <a:gd name="adj1" fmla="val 15027"/>
              <a:gd name="adj2" fmla="val 25000"/>
              <a:gd name="adj3" fmla="val 25000"/>
              <a:gd name="adj4" fmla="val 43750"/>
              <a:gd name="adj5" fmla="val 7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
        <p:nvSpPr>
          <p:cNvPr id="19" name="テキストボックス 18"/>
          <p:cNvSpPr txBox="1"/>
          <p:nvPr/>
        </p:nvSpPr>
        <p:spPr>
          <a:xfrm>
            <a:off x="3977640" y="5192395"/>
            <a:ext cx="4709160" cy="1014730"/>
          </a:xfrm>
          <a:prstGeom prst="rect">
            <a:avLst/>
          </a:prstGeom>
          <a:solidFill>
            <a:srgbClr val="FFC000"/>
          </a:solidFill>
        </p:spPr>
        <p:style>
          <a:lnRef idx="1">
            <a:schemeClr val="accent6"/>
          </a:lnRef>
          <a:fillRef idx="2">
            <a:schemeClr val="accent6"/>
          </a:fillRef>
          <a:effectRef idx="1">
            <a:schemeClr val="accent6"/>
          </a:effectRef>
          <a:fontRef idx="minor">
            <a:schemeClr val="dk1"/>
          </a:fontRef>
        </p:style>
        <p:txBody>
          <a:bodyPr wrap="square" rtlCol="0" anchor="t">
            <a:spAutoFit/>
          </a:bodyPr>
          <a:p>
            <a:pPr algn="ctr"/>
            <a:r>
              <a:rPr lang="ja-JP" altLang="en-US" sz="2000">
                <a:ln>
                  <a:solidFill>
                    <a:schemeClr val="tx1"/>
                  </a:solidFill>
                </a:ln>
                <a:solidFill>
                  <a:schemeClr val="bg1"/>
                </a:solidFill>
                <a:effectLst>
                  <a:reflection blurRad="6350" stA="53000" endA="300" endPos="35500" dir="5400000" sy="-90000" algn="bl" rotWithShape="0"/>
                </a:effectLst>
              </a:rPr>
              <a:t>前工程の設計変更が発生した場合、</a:t>
            </a:r>
            <a:endParaRPr lang="ja-JP" altLang="en-US" sz="2000">
              <a:ln>
                <a:solidFill>
                  <a:schemeClr val="tx1"/>
                </a:solidFill>
              </a:ln>
              <a:solidFill>
                <a:schemeClr val="bg1"/>
              </a:solidFill>
              <a:effectLst>
                <a:reflection blurRad="6350" stA="53000" endA="300" endPos="35500" dir="5400000" sy="-90000" algn="bl" rotWithShape="0"/>
              </a:effectLst>
            </a:endParaRPr>
          </a:p>
          <a:p>
            <a:pPr algn="ctr"/>
            <a:r>
              <a:rPr lang="ja-JP" altLang="en-US" sz="2000">
                <a:ln>
                  <a:solidFill>
                    <a:schemeClr val="tx1"/>
                  </a:solidFill>
                </a:ln>
                <a:solidFill>
                  <a:schemeClr val="bg1"/>
                </a:solidFill>
                <a:effectLst>
                  <a:reflection blurRad="6350" stA="53000" endA="300" endPos="35500" dir="5400000" sy="-90000" algn="bl" rotWithShape="0"/>
                </a:effectLst>
              </a:rPr>
              <a:t>設計に使った時間がロスになる</a:t>
            </a:r>
            <a:endParaRPr lang="ja-JP" altLang="en-US" sz="2000">
              <a:ln>
                <a:solidFill>
                  <a:schemeClr val="tx1"/>
                </a:solidFill>
              </a:ln>
              <a:solidFill>
                <a:schemeClr val="bg1"/>
              </a:solidFill>
              <a:effectLst>
                <a:reflection blurRad="6350" stA="53000" endA="300" endPos="35500" dir="5400000" sy="-90000" algn="bl" rotWithShape="0"/>
              </a:effectLst>
            </a:endParaRPr>
          </a:p>
          <a:p>
            <a:pPr algn="ctr"/>
            <a:r>
              <a:rPr lang="ja-JP" altLang="en-US" sz="2000">
                <a:ln>
                  <a:solidFill>
                    <a:schemeClr val="tx1"/>
                  </a:solidFill>
                </a:ln>
                <a:solidFill>
                  <a:schemeClr val="bg1"/>
                </a:solidFill>
                <a:effectLst>
                  <a:reflection blurRad="6350" stA="53000" endA="300" endPos="35500" dir="5400000" sy="-90000" algn="bl" rotWithShape="0"/>
                </a:effectLst>
              </a:rPr>
              <a:t>再度設計が必要</a:t>
            </a:r>
            <a:endParaRPr lang="ja-JP" altLang="en-US" sz="2000">
              <a:ln>
                <a:solidFill>
                  <a:schemeClr val="tx1"/>
                </a:solidFill>
              </a:ln>
              <a:solidFill>
                <a:schemeClr val="bg1"/>
              </a:solidFill>
              <a:effectLst>
                <a:reflection blurRad="6350" stA="53000" endA="300" endPos="35500" dir="5400000" sy="-90000" algn="bl" rotWithShape="0"/>
              </a:effectLst>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四角形 45"/>
          <p:cNvSpPr/>
          <p:nvPr/>
        </p:nvSpPr>
        <p:spPr>
          <a:xfrm>
            <a:off x="3180715" y="1341120"/>
            <a:ext cx="2936240" cy="5364480"/>
          </a:xfrm>
          <a:prstGeom prst="rect">
            <a:avLst/>
          </a:prstGeom>
          <a:solidFill>
            <a:srgbClr val="FFC000">
              <a:alpha val="51000"/>
            </a:srgb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ja-JP"/>
          </a:p>
        </p:txBody>
      </p:sp>
      <p:sp>
        <p:nvSpPr>
          <p:cNvPr id="18" name="四角形 17"/>
          <p:cNvSpPr/>
          <p:nvPr/>
        </p:nvSpPr>
        <p:spPr>
          <a:xfrm>
            <a:off x="3456305" y="2684780"/>
            <a:ext cx="2355215" cy="1623060"/>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2" name="タイトル 1"/>
          <p:cNvSpPr>
            <a:spLocks noGrp="1"/>
          </p:cNvSpPr>
          <p:nvPr>
            <p:ph type="title"/>
          </p:nvPr>
        </p:nvSpPr>
        <p:spPr>
          <a:xfrm>
            <a:off x="1547813" y="272733"/>
            <a:ext cx="7138987" cy="561975"/>
          </a:xfrm>
        </p:spPr>
        <p:txBody>
          <a:bodyPr/>
          <a:p>
            <a:pPr algn="ctr"/>
            <a:r>
              <a:rPr lang="ja-JP" altLang="en-US"/>
              <a:t>アジャイル開発計画</a:t>
            </a:r>
            <a:endParaRPr lang="ja-JP" altLang="en-US"/>
          </a:p>
        </p:txBody>
      </p:sp>
      <p:sp>
        <p:nvSpPr>
          <p:cNvPr id="8" name="テキストボックス 7"/>
          <p:cNvSpPr txBox="1"/>
          <p:nvPr/>
        </p:nvSpPr>
        <p:spPr>
          <a:xfrm>
            <a:off x="3456305" y="1462405"/>
            <a:ext cx="2355850"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リリース計画</a:t>
            </a:r>
            <a:endParaRPr lang="ja-JP" altLang="en-US" sz="2000">
              <a:solidFill>
                <a:schemeClr val="accent4"/>
              </a:solidFill>
              <a:effectLst/>
            </a:endParaRPr>
          </a:p>
        </p:txBody>
      </p:sp>
      <p:sp>
        <p:nvSpPr>
          <p:cNvPr id="9" name="テキストボックス 8"/>
          <p:cNvSpPr txBox="1"/>
          <p:nvPr/>
        </p:nvSpPr>
        <p:spPr>
          <a:xfrm>
            <a:off x="3687445" y="3277235"/>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計画</a:t>
            </a:r>
            <a:endParaRPr lang="ja-JP" altLang="en-US" sz="2000">
              <a:solidFill>
                <a:schemeClr val="accent4"/>
              </a:solidFill>
              <a:effectLst/>
            </a:endParaRPr>
          </a:p>
        </p:txBody>
      </p:sp>
      <p:sp>
        <p:nvSpPr>
          <p:cNvPr id="10" name="テキストボックス 9"/>
          <p:cNvSpPr txBox="1"/>
          <p:nvPr/>
        </p:nvSpPr>
        <p:spPr>
          <a:xfrm>
            <a:off x="4712970" y="3277235"/>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設計</a:t>
            </a:r>
            <a:endParaRPr lang="ja-JP" altLang="en-US" sz="2000">
              <a:solidFill>
                <a:schemeClr val="accent4"/>
              </a:solidFill>
              <a:effectLst/>
            </a:endParaRPr>
          </a:p>
        </p:txBody>
      </p:sp>
      <p:sp>
        <p:nvSpPr>
          <p:cNvPr id="11" name="テキストボックス 10"/>
          <p:cNvSpPr txBox="1"/>
          <p:nvPr/>
        </p:nvSpPr>
        <p:spPr>
          <a:xfrm>
            <a:off x="3672205" y="3779520"/>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実装</a:t>
            </a:r>
            <a:endParaRPr lang="ja-JP" altLang="en-US" sz="2000">
              <a:solidFill>
                <a:schemeClr val="accent4"/>
              </a:solidFill>
              <a:effectLst/>
            </a:endParaRPr>
          </a:p>
        </p:txBody>
      </p:sp>
      <p:sp>
        <p:nvSpPr>
          <p:cNvPr id="12" name="テキストボックス 11"/>
          <p:cNvSpPr txBox="1"/>
          <p:nvPr/>
        </p:nvSpPr>
        <p:spPr>
          <a:xfrm>
            <a:off x="4712970" y="3779520"/>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テスト</a:t>
            </a:r>
            <a:endParaRPr lang="ja-JP" altLang="en-US" sz="2000">
              <a:solidFill>
                <a:schemeClr val="accent4"/>
              </a:solidFill>
              <a:effectLst/>
            </a:endParaRPr>
          </a:p>
        </p:txBody>
      </p:sp>
      <p:sp>
        <p:nvSpPr>
          <p:cNvPr id="16" name="テキストボックス 15"/>
          <p:cNvSpPr txBox="1"/>
          <p:nvPr/>
        </p:nvSpPr>
        <p:spPr>
          <a:xfrm>
            <a:off x="1482090" y="835025"/>
            <a:ext cx="1516380" cy="5354320"/>
          </a:xfrm>
          <a:prstGeom prst="rect">
            <a:avLst/>
          </a:prstGeom>
          <a:gradFill>
            <a:gsLst>
              <a:gs pos="0">
                <a:srgbClr val="00B0F0"/>
              </a:gs>
              <a:gs pos="100000">
                <a:schemeClr val="bg1"/>
              </a:gs>
            </a:gsLst>
            <a:lin ang="5400000" scaled="0"/>
          </a:gradFill>
          <a:scene3d>
            <a:camera prst="isometricOffAxis2Left"/>
            <a:lightRig rig="threePt" dir="t"/>
          </a:scene3d>
        </p:spPr>
        <p:txBody>
          <a:bodyPr wrap="square" rtlCol="0" anchor="t">
            <a:spAutoFit/>
          </a:bodyPr>
          <a:p>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Schedule</a:t>
            </a:r>
            <a:endPar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0070C0"/>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a:p>
            <a:endParaRPr lang="ja-JP" altLang="en-US">
              <a:gradFill>
                <a:gsLst>
                  <a:gs pos="0">
                    <a:srgbClr val="99CCFF"/>
                  </a:gs>
                  <a:gs pos="0">
                    <a:schemeClr val="accent1">
                      <a:lumMod val="5000"/>
                      <a:lumOff val="95000"/>
                    </a:schemeClr>
                  </a:gs>
                  <a:gs pos="0">
                    <a:schemeClr val="accent1">
                      <a:lumMod val="5000"/>
                      <a:lumOff val="95000"/>
                    </a:schemeClr>
                  </a:gs>
                  <a:gs pos="0">
                    <a:schemeClr val="accent1">
                      <a:lumMod val="5000"/>
                      <a:lumOff val="95000"/>
                    </a:schemeClr>
                  </a:gs>
                  <a:gs pos="74000">
                    <a:schemeClr val="accent1">
                      <a:lumMod val="45000"/>
                      <a:lumOff val="55000"/>
                    </a:schemeClr>
                  </a:gs>
                  <a:gs pos="74000">
                    <a:schemeClr val="accent1">
                      <a:lumMod val="45000"/>
                      <a:lumOff val="55000"/>
                    </a:schemeClr>
                  </a:gs>
                  <a:gs pos="74000">
                    <a:schemeClr val="accent1">
                      <a:lumMod val="45000"/>
                      <a:lumOff val="55000"/>
                    </a:schemeClr>
                  </a:gs>
                  <a:gs pos="74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83000">
                    <a:schemeClr val="accent1">
                      <a:lumMod val="45000"/>
                      <a:lumOff val="55000"/>
                    </a:schemeClr>
                  </a:gs>
                  <a:gs pos="100000">
                    <a:schemeClr val="accent1">
                      <a:lumMod val="30000"/>
                      <a:lumOff val="70000"/>
                    </a:schemeClr>
                  </a:gs>
                  <a:gs pos="100000">
                    <a:schemeClr val="accent1">
                      <a:lumMod val="30000"/>
                      <a:lumOff val="70000"/>
                    </a:schemeClr>
                  </a:gs>
                  <a:gs pos="100000">
                    <a:schemeClr val="accent1">
                      <a:lumMod val="30000"/>
                      <a:lumOff val="70000"/>
                    </a:schemeClr>
                  </a:gs>
                  <a:gs pos="100000">
                    <a:schemeClr val="accent1">
                      <a:lumMod val="30000"/>
                      <a:lumOff val="70000"/>
                    </a:schemeClr>
                  </a:gs>
                </a:gsLst>
                <a:lin ang="5400000" scaled="0"/>
              </a:gradFill>
            </a:endParaRPr>
          </a:p>
        </p:txBody>
      </p:sp>
      <p:sp>
        <p:nvSpPr>
          <p:cNvPr id="15" name="テキストボックス 14"/>
          <p:cNvSpPr txBox="1"/>
          <p:nvPr/>
        </p:nvSpPr>
        <p:spPr>
          <a:xfrm>
            <a:off x="1482090" y="2619375"/>
            <a:ext cx="1516380" cy="368300"/>
          </a:xfrm>
          <a:prstGeom prst="rect">
            <a:avLst/>
          </a:prstGeom>
          <a:solidFill>
            <a:srgbClr val="00B0F0"/>
          </a:solidFill>
          <a:scene3d>
            <a:camera prst="isometricOffAxis2Left"/>
            <a:lightRig rig="threePt" dir="t"/>
          </a:scene3d>
        </p:spPr>
        <p:txBody>
          <a:bodyPr wrap="square" rtlCol="0" anchor="t">
            <a:spAutoFit/>
          </a:bodyPr>
          <a:p>
            <a:r>
              <a:rPr lang="ja-JP" altLang="en-US"/>
              <a:t>■</a:t>
            </a:r>
            <a:r>
              <a:rPr lang="en-US" altLang="ja-JP"/>
              <a:t>6</a:t>
            </a:r>
            <a:r>
              <a:rPr lang="ja-JP" altLang="en-US"/>
              <a:t>月～</a:t>
            </a:r>
            <a:endParaRPr lang="ja-JP" altLang="en-US"/>
          </a:p>
        </p:txBody>
      </p:sp>
      <p:sp>
        <p:nvSpPr>
          <p:cNvPr id="13" name="テキストボックス 12"/>
          <p:cNvSpPr txBox="1"/>
          <p:nvPr/>
        </p:nvSpPr>
        <p:spPr>
          <a:xfrm>
            <a:off x="1482090" y="1485265"/>
            <a:ext cx="1516380" cy="368300"/>
          </a:xfrm>
          <a:prstGeom prst="rect">
            <a:avLst/>
          </a:prstGeom>
          <a:solidFill>
            <a:srgbClr val="00B0F0"/>
          </a:solidFill>
          <a:scene3d>
            <a:camera prst="isometricOffAxis2Left"/>
            <a:lightRig rig="threePt" dir="t"/>
          </a:scene3d>
        </p:spPr>
        <p:txBody>
          <a:bodyPr wrap="square" rtlCol="0" anchor="t">
            <a:spAutoFit/>
          </a:bodyPr>
          <a:p>
            <a:r>
              <a:rPr lang="ja-JP" altLang="en-US"/>
              <a:t>■</a:t>
            </a:r>
            <a:r>
              <a:rPr lang="en-US" altLang="ja-JP"/>
              <a:t>3</a:t>
            </a:r>
            <a:r>
              <a:rPr lang="ja-JP" altLang="en-US"/>
              <a:t>月～</a:t>
            </a:r>
            <a:r>
              <a:rPr lang="en-US" altLang="ja-JP"/>
              <a:t>5</a:t>
            </a:r>
            <a:r>
              <a:rPr lang="ja-JP" altLang="en-US"/>
              <a:t>月</a:t>
            </a:r>
            <a:endParaRPr lang="ja-JP" altLang="en-US"/>
          </a:p>
        </p:txBody>
      </p:sp>
      <p:sp>
        <p:nvSpPr>
          <p:cNvPr id="3" name="テキストボックス 2"/>
          <p:cNvSpPr txBox="1"/>
          <p:nvPr/>
        </p:nvSpPr>
        <p:spPr>
          <a:xfrm>
            <a:off x="3456305" y="2684780"/>
            <a:ext cx="2355850"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イテレーション１</a:t>
            </a:r>
            <a:endParaRPr lang="ja-JP" altLang="en-US" sz="2000">
              <a:solidFill>
                <a:schemeClr val="accent4"/>
              </a:solidFill>
              <a:effectLst/>
            </a:endParaRPr>
          </a:p>
        </p:txBody>
      </p:sp>
      <p:sp>
        <p:nvSpPr>
          <p:cNvPr id="25" name="四角形 24"/>
          <p:cNvSpPr/>
          <p:nvPr/>
        </p:nvSpPr>
        <p:spPr>
          <a:xfrm>
            <a:off x="3439795" y="4462145"/>
            <a:ext cx="2355215" cy="1623060"/>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26" name="テキストボックス 25"/>
          <p:cNvSpPr txBox="1"/>
          <p:nvPr/>
        </p:nvSpPr>
        <p:spPr>
          <a:xfrm>
            <a:off x="3670935" y="5054600"/>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計画</a:t>
            </a:r>
            <a:endParaRPr lang="ja-JP" altLang="en-US" sz="2000">
              <a:solidFill>
                <a:schemeClr val="accent4"/>
              </a:solidFill>
              <a:effectLst/>
            </a:endParaRPr>
          </a:p>
        </p:txBody>
      </p:sp>
      <p:sp>
        <p:nvSpPr>
          <p:cNvPr id="27" name="テキストボックス 26"/>
          <p:cNvSpPr txBox="1"/>
          <p:nvPr/>
        </p:nvSpPr>
        <p:spPr>
          <a:xfrm>
            <a:off x="4696460" y="5054600"/>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設計</a:t>
            </a:r>
            <a:endParaRPr lang="ja-JP" altLang="en-US" sz="2000">
              <a:solidFill>
                <a:schemeClr val="accent4"/>
              </a:solidFill>
              <a:effectLst/>
            </a:endParaRPr>
          </a:p>
        </p:txBody>
      </p:sp>
      <p:sp>
        <p:nvSpPr>
          <p:cNvPr id="28" name="テキストボックス 27"/>
          <p:cNvSpPr txBox="1"/>
          <p:nvPr/>
        </p:nvSpPr>
        <p:spPr>
          <a:xfrm>
            <a:off x="3655695" y="5556885"/>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実装</a:t>
            </a:r>
            <a:endParaRPr lang="ja-JP" altLang="en-US" sz="2000">
              <a:solidFill>
                <a:schemeClr val="accent4"/>
              </a:solidFill>
              <a:effectLst/>
            </a:endParaRPr>
          </a:p>
        </p:txBody>
      </p:sp>
      <p:sp>
        <p:nvSpPr>
          <p:cNvPr id="29" name="テキストボックス 28"/>
          <p:cNvSpPr txBox="1"/>
          <p:nvPr/>
        </p:nvSpPr>
        <p:spPr>
          <a:xfrm>
            <a:off x="4696460" y="5556885"/>
            <a:ext cx="894715"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テスト</a:t>
            </a:r>
            <a:endParaRPr lang="ja-JP" altLang="en-US" sz="2000">
              <a:solidFill>
                <a:schemeClr val="accent4"/>
              </a:solidFill>
              <a:effectLst/>
            </a:endParaRPr>
          </a:p>
        </p:txBody>
      </p:sp>
      <p:sp>
        <p:nvSpPr>
          <p:cNvPr id="30" name="テキストボックス 29"/>
          <p:cNvSpPr txBox="1"/>
          <p:nvPr/>
        </p:nvSpPr>
        <p:spPr>
          <a:xfrm>
            <a:off x="3439795" y="4462145"/>
            <a:ext cx="2355850" cy="398780"/>
          </a:xfrm>
          <a:prstGeom prst="rect">
            <a:avLst/>
          </a:prstGeom>
          <a:gradFill>
            <a:gsLst>
              <a:gs pos="0">
                <a:srgbClr val="FECF40"/>
              </a:gs>
              <a:gs pos="100000">
                <a:srgbClr val="846C21"/>
              </a:gs>
            </a:gsLst>
            <a:lin ang="5400000" scaled="0"/>
          </a:gradFill>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イテレーション</a:t>
            </a:r>
            <a:r>
              <a:rPr lang="en-US" altLang="ja-JP" sz="2000">
                <a:solidFill>
                  <a:schemeClr val="accent4"/>
                </a:solidFill>
                <a:effectLst/>
              </a:rPr>
              <a:t>2</a:t>
            </a:r>
            <a:endParaRPr lang="en-US" altLang="ja-JP" sz="2000">
              <a:solidFill>
                <a:schemeClr val="accent4"/>
              </a:solidFill>
              <a:effectLst/>
            </a:endParaRPr>
          </a:p>
        </p:txBody>
      </p:sp>
      <p:sp>
        <p:nvSpPr>
          <p:cNvPr id="32" name="テキストボックス 31"/>
          <p:cNvSpPr txBox="1"/>
          <p:nvPr/>
        </p:nvSpPr>
        <p:spPr>
          <a:xfrm>
            <a:off x="6298565" y="1072515"/>
            <a:ext cx="2543175" cy="5323205"/>
          </a:xfrm>
          <a:prstGeom prst="rect">
            <a:avLst/>
          </a:prstGeom>
          <a:gradFill>
            <a:gsLst>
              <a:gs pos="100000">
                <a:srgbClr val="92D050"/>
              </a:gs>
              <a:gs pos="100000">
                <a:srgbClr val="92D050"/>
              </a:gs>
              <a:gs pos="2000">
                <a:schemeClr val="bg1">
                  <a:lumMod val="88000"/>
                  <a:lumOff val="12000"/>
                </a:schemeClr>
              </a:gs>
            </a:gsLst>
            <a:lin ang="5400000" scaled="0"/>
          </a:gradFill>
          <a:ln>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nchor="t">
            <a:spAutoFit/>
          </a:bodyPr>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a:p>
            <a:pPr algn="ctr"/>
            <a:endParaRPr lang="ja-JP" altLang="en-US" sz="2000">
              <a:solidFill>
                <a:schemeClr val="accent4"/>
              </a:solidFill>
              <a:effectLst/>
            </a:endParaRPr>
          </a:p>
        </p:txBody>
      </p:sp>
      <p:sp>
        <p:nvSpPr>
          <p:cNvPr id="36" name="テキストボックス 35"/>
          <p:cNvSpPr txBox="1"/>
          <p:nvPr/>
        </p:nvSpPr>
        <p:spPr>
          <a:xfrm>
            <a:off x="6475730" y="1574165"/>
            <a:ext cx="2213610" cy="36830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algn="ctr"/>
            <a:r>
              <a:rPr lang="ja-JP" altLang="en-US"/>
              <a:t>システム基本モデル</a:t>
            </a:r>
            <a:endParaRPr lang="ja-JP" altLang="en-US"/>
          </a:p>
        </p:txBody>
      </p:sp>
      <p:sp>
        <p:nvSpPr>
          <p:cNvPr id="37" name="テキストボックス 36"/>
          <p:cNvSpPr txBox="1"/>
          <p:nvPr/>
        </p:nvSpPr>
        <p:spPr>
          <a:xfrm>
            <a:off x="6475730" y="1942465"/>
            <a:ext cx="2211070" cy="36830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algn="ctr"/>
            <a:r>
              <a:rPr lang="ja-JP" altLang="en-US"/>
              <a:t>開発計画</a:t>
            </a:r>
            <a:endParaRPr lang="ja-JP" altLang="en-US"/>
          </a:p>
        </p:txBody>
      </p:sp>
      <p:sp>
        <p:nvSpPr>
          <p:cNvPr id="38" name="テキストボックス 37"/>
          <p:cNvSpPr txBox="1"/>
          <p:nvPr/>
        </p:nvSpPr>
        <p:spPr>
          <a:xfrm>
            <a:off x="6543675" y="3277235"/>
            <a:ext cx="2078990" cy="64516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algn="ctr"/>
            <a:r>
              <a:rPr lang="ja-JP" altLang="en-US">
                <a:sym typeface="+mn-ea"/>
              </a:rPr>
              <a:t>リリース</a:t>
            </a:r>
            <a:r>
              <a:rPr lang="en-US" altLang="ja-JP">
                <a:sym typeface="+mn-ea"/>
              </a:rPr>
              <a:t>1</a:t>
            </a:r>
            <a:endParaRPr lang="ja-JP" altLang="en-US"/>
          </a:p>
          <a:p>
            <a:pPr algn="ctr"/>
            <a:r>
              <a:rPr lang="en-US" altLang="ja-JP"/>
              <a:t>(</a:t>
            </a:r>
            <a:r>
              <a:rPr lang="ja-JP" altLang="en-US"/>
              <a:t>機能単位</a:t>
            </a:r>
            <a:r>
              <a:rPr lang="en-US" altLang="ja-JP"/>
              <a:t>)</a:t>
            </a:r>
            <a:endParaRPr lang="en-US" altLang="ja-JP"/>
          </a:p>
        </p:txBody>
      </p:sp>
      <p:sp>
        <p:nvSpPr>
          <p:cNvPr id="39" name="テキストボックス 38"/>
          <p:cNvSpPr txBox="1"/>
          <p:nvPr/>
        </p:nvSpPr>
        <p:spPr>
          <a:xfrm>
            <a:off x="6459220" y="4860925"/>
            <a:ext cx="2078990" cy="64516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algn="ctr"/>
            <a:r>
              <a:rPr lang="ja-JP" altLang="en-US">
                <a:sym typeface="+mn-ea"/>
              </a:rPr>
              <a:t>リリース</a:t>
            </a:r>
            <a:r>
              <a:rPr lang="en-US" altLang="ja-JP">
                <a:sym typeface="+mn-ea"/>
              </a:rPr>
              <a:t>2</a:t>
            </a:r>
            <a:endParaRPr lang="ja-JP" altLang="en-US"/>
          </a:p>
          <a:p>
            <a:pPr algn="ctr"/>
            <a:r>
              <a:rPr lang="en-US" altLang="ja-JP"/>
              <a:t>(</a:t>
            </a:r>
            <a:r>
              <a:rPr lang="ja-JP" altLang="en-US"/>
              <a:t>機能単位</a:t>
            </a:r>
            <a:r>
              <a:rPr lang="en-US" altLang="ja-JP"/>
              <a:t>)</a:t>
            </a:r>
            <a:endParaRPr lang="en-US" altLang="ja-JP"/>
          </a:p>
        </p:txBody>
      </p:sp>
      <p:sp>
        <p:nvSpPr>
          <p:cNvPr id="41" name="テキストボックス 40"/>
          <p:cNvSpPr txBox="1"/>
          <p:nvPr/>
        </p:nvSpPr>
        <p:spPr>
          <a:xfrm>
            <a:off x="6530340" y="2590800"/>
            <a:ext cx="2078990" cy="36830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pPr algn="ctr"/>
            <a:r>
              <a:rPr lang="ja-JP" altLang="en-US"/>
              <a:t>進捗・実績資料</a:t>
            </a:r>
            <a:endParaRPr lang="ja-JP" altLang="en-US"/>
          </a:p>
        </p:txBody>
      </p:sp>
      <p:sp>
        <p:nvSpPr>
          <p:cNvPr id="42" name="四角形 41"/>
          <p:cNvSpPr/>
          <p:nvPr/>
        </p:nvSpPr>
        <p:spPr>
          <a:xfrm>
            <a:off x="6408420" y="981075"/>
            <a:ext cx="2348865"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rPr>
              <a:t>Output</a:t>
            </a:r>
            <a:endParaRPr lang="en-US" altLang="ja-JP">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3" name="下矢印 42"/>
          <p:cNvSpPr/>
          <p:nvPr/>
        </p:nvSpPr>
        <p:spPr>
          <a:xfrm>
            <a:off x="4211955" y="2014220"/>
            <a:ext cx="763270" cy="576580"/>
          </a:xfrm>
          <a:prstGeom prst="downArrow">
            <a:avLst/>
          </a:prstGeom>
          <a:gradFill>
            <a:gsLst>
              <a:gs pos="0">
                <a:srgbClr val="FECF40"/>
              </a:gs>
              <a:gs pos="100000">
                <a:srgbClr val="846C2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下矢印 43"/>
          <p:cNvSpPr/>
          <p:nvPr/>
        </p:nvSpPr>
        <p:spPr>
          <a:xfrm>
            <a:off x="4267835" y="6156960"/>
            <a:ext cx="707390" cy="476885"/>
          </a:xfrm>
          <a:prstGeom prst="downArrow">
            <a:avLst/>
          </a:prstGeom>
          <a:gradFill>
            <a:gsLst>
              <a:gs pos="0">
                <a:srgbClr val="FECF40"/>
              </a:gs>
              <a:gs pos="100000">
                <a:srgbClr val="846C2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8" name="テキストボックス 47"/>
          <p:cNvSpPr txBox="1"/>
          <p:nvPr/>
        </p:nvSpPr>
        <p:spPr>
          <a:xfrm>
            <a:off x="3180715" y="982345"/>
            <a:ext cx="2936875"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pPr algn="ctr"/>
            <a:r>
              <a:rPr lang="ja-JP" altLang="en-US"/>
              <a:t>リリース計画① システム基本モデル</a:t>
            </a:r>
            <a:endParaRPr lang="ja-JP" altLang="en-US"/>
          </a:p>
        </p:txBody>
      </p:sp>
      <p:sp>
        <p:nvSpPr>
          <p:cNvPr id="8" name="テキストボックス 7"/>
          <p:cNvSpPr txBox="1"/>
          <p:nvPr/>
        </p:nvSpPr>
        <p:spPr>
          <a:xfrm>
            <a:off x="3840480" y="942340"/>
            <a:ext cx="1892935" cy="398780"/>
          </a:xfrm>
          <a:prstGeom prst="rect">
            <a:avLst/>
          </a:prstGeom>
          <a:gradFill>
            <a:gsLst>
              <a:gs pos="0">
                <a:srgbClr val="FECF40"/>
              </a:gs>
              <a:gs pos="9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リリース計画</a:t>
            </a:r>
            <a:endParaRPr lang="ja-JP" altLang="en-US" sz="2000">
              <a:solidFill>
                <a:schemeClr val="accent4"/>
              </a:solidFill>
              <a:effectLst/>
            </a:endParaRPr>
          </a:p>
        </p:txBody>
      </p:sp>
      <p:sp>
        <p:nvSpPr>
          <p:cNvPr id="25" name="四角形 24"/>
          <p:cNvSpPr/>
          <p:nvPr/>
        </p:nvSpPr>
        <p:spPr>
          <a:xfrm>
            <a:off x="1547495" y="1341120"/>
            <a:ext cx="7390130" cy="4876800"/>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t" anchorCtr="0"/>
          <a:p>
            <a:pPr algn="l" fontAlgn="t"/>
            <a:r>
              <a:rPr lang="ja-JP" altLang="en-US"/>
              <a:t>作成するシステムの基本イメージの統一</a:t>
            </a:r>
            <a:endParaRPr lang="ja-JP" altLang="en-US"/>
          </a:p>
          <a:p>
            <a:pPr algn="l" fontAlgn="t"/>
            <a:r>
              <a:rPr lang="ja-JP" altLang="en-US"/>
              <a:t>・利用シーンの想定</a:t>
            </a:r>
            <a:endParaRPr lang="ja-JP" altLang="en-US"/>
          </a:p>
          <a:p>
            <a:pPr algn="l" fontAlgn="t"/>
            <a:r>
              <a:rPr lang="ja-JP" altLang="en-US"/>
              <a:t>「スマホ上でスケジュールが管理できる」　　　</a:t>
            </a:r>
            <a:endParaRPr lang="ja-JP" altLang="en-US"/>
          </a:p>
          <a:p>
            <a:pPr algn="l" fontAlgn="t"/>
            <a:r>
              <a:rPr lang="ja-JP" altLang="en-US"/>
              <a:t>「皆のスケジュールを共有できる」</a:t>
            </a:r>
            <a:endParaRPr lang="ja-JP" altLang="en-US"/>
          </a:p>
          <a:p>
            <a:pPr algn="l" fontAlgn="t"/>
            <a:r>
              <a:rPr lang="ja-JP" altLang="en-US"/>
              <a:t>「週報システムへリンクで移動できる」</a:t>
            </a:r>
            <a:endParaRPr lang="ja-JP" altLang="en-US"/>
          </a:p>
          <a:p>
            <a:pPr algn="l" fontAlgn="t"/>
            <a:endParaRPr lang="ja-JP" altLang="en-US"/>
          </a:p>
          <a:p>
            <a:pPr algn="l" fontAlgn="t"/>
            <a:endParaRPr lang="ja-JP" altLang="en-US"/>
          </a:p>
          <a:p>
            <a:pPr algn="l" fontAlgn="t"/>
            <a:r>
              <a:rPr lang="ja-JP" altLang="en-US"/>
              <a:t>・システム方式</a:t>
            </a:r>
            <a:endParaRPr lang="ja-JP" altLang="en-US"/>
          </a:p>
          <a:p>
            <a:pPr algn="l" fontAlgn="t"/>
            <a:r>
              <a:rPr lang="ja-JP" altLang="en-US"/>
              <a:t>データ処理の流れ</a:t>
            </a:r>
            <a:endParaRPr lang="ja-JP" altLang="en-US"/>
          </a:p>
          <a:p>
            <a:pPr algn="l" fontAlgn="t"/>
            <a:endParaRPr lang="ja-JP" altLang="en-US"/>
          </a:p>
          <a:p>
            <a:pPr algn="l" fontAlgn="t"/>
            <a:r>
              <a:rPr lang="ja-JP" altLang="en-US"/>
              <a:t>・</a:t>
            </a:r>
            <a:r>
              <a:rPr lang="ja-JP" altLang="en-US">
                <a:sym typeface="+mn-ea"/>
              </a:rPr>
              <a:t>データ</a:t>
            </a:r>
            <a:r>
              <a:rPr lang="ja-JP" altLang="en-US"/>
              <a:t>登録／参照方式</a:t>
            </a:r>
            <a:endParaRPr lang="ja-JP" altLang="en-US"/>
          </a:p>
          <a:p>
            <a:pPr algn="l" fontAlgn="t"/>
            <a:r>
              <a:rPr lang="ja-JP" altLang="en-US"/>
              <a:t>①別の</a:t>
            </a:r>
            <a:r>
              <a:rPr lang="en-US" altLang="ja-JP"/>
              <a:t>Web</a:t>
            </a:r>
            <a:r>
              <a:rPr lang="ja-JP" altLang="en-US"/>
              <a:t>サーバで管理</a:t>
            </a:r>
            <a:endParaRPr lang="ja-JP" altLang="en-US"/>
          </a:p>
          <a:p>
            <a:pPr algn="l" fontAlgn="t"/>
            <a:r>
              <a:rPr lang="ja-JP" altLang="en-US"/>
              <a:t>②Andoroid端末内DBで管理</a:t>
            </a:r>
            <a:endParaRPr lang="ja-JP" altLang="en-US"/>
          </a:p>
          <a:p>
            <a:pPr algn="l" fontAlgn="t"/>
            <a:r>
              <a:rPr lang="ja-JP" altLang="en-US"/>
              <a:t>③データをファイル化、直接読み取る</a:t>
            </a:r>
            <a:endParaRPr lang="ja-JP" altLang="en-US"/>
          </a:p>
          <a:p>
            <a:pPr algn="l" fontAlgn="t"/>
            <a:r>
              <a:rPr lang="ja-JP" altLang="en-US"/>
              <a:t>...etc</a:t>
            </a:r>
            <a:endParaRPr lang="ja-JP" altLang="en-US"/>
          </a:p>
        </p:txBody>
      </p:sp>
      <p:sp>
        <p:nvSpPr>
          <p:cNvPr id="44" name="下矢印 43"/>
          <p:cNvSpPr/>
          <p:nvPr/>
        </p:nvSpPr>
        <p:spPr>
          <a:xfrm rot="16200000">
            <a:off x="5981065" y="2146300"/>
            <a:ext cx="537210" cy="721995"/>
          </a:xfrm>
          <a:prstGeom prst="downArrow">
            <a:avLst/>
          </a:prstGeom>
          <a:gradFill>
            <a:gsLst>
              <a:gs pos="0">
                <a:srgbClr val="FECF40"/>
              </a:gs>
              <a:gs pos="100000">
                <a:srgbClr val="846C2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8" name="テキストボックス 47"/>
          <p:cNvSpPr txBox="1"/>
          <p:nvPr/>
        </p:nvSpPr>
        <p:spPr>
          <a:xfrm>
            <a:off x="1547495" y="942340"/>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四角形 3"/>
          <p:cNvSpPr/>
          <p:nvPr/>
        </p:nvSpPr>
        <p:spPr>
          <a:xfrm>
            <a:off x="6788150" y="1572895"/>
            <a:ext cx="2030730" cy="196977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nchorCtr="0"/>
          <a:p>
            <a:pPr algn="ctr"/>
            <a:r>
              <a:rPr lang="ja-JP" altLang="en-US"/>
              <a:t>データ登録機能</a:t>
            </a:r>
            <a:endParaRPr lang="ja-JP" altLang="en-US"/>
          </a:p>
          <a:p>
            <a:pPr algn="ctr"/>
            <a:endParaRPr lang="ja-JP" altLang="en-US"/>
          </a:p>
          <a:p>
            <a:pPr algn="ctr"/>
            <a:r>
              <a:rPr lang="ja-JP" altLang="en-US"/>
              <a:t>ネット機能</a:t>
            </a:r>
            <a:endParaRPr lang="ja-JP" altLang="en-US"/>
          </a:p>
          <a:p>
            <a:pPr algn="ctr"/>
            <a:endParaRPr lang="ja-JP" altLang="en-US"/>
          </a:p>
          <a:p>
            <a:pPr algn="ctr"/>
            <a:r>
              <a:rPr lang="en-US" altLang="ja-JP"/>
              <a:t>URL</a:t>
            </a:r>
            <a:r>
              <a:rPr lang="ja-JP" altLang="en-US"/>
              <a:t>添付機能</a:t>
            </a:r>
            <a:endParaRPr lang="ja-JP" altLang="en-US"/>
          </a:p>
        </p:txBody>
      </p:sp>
      <p:sp>
        <p:nvSpPr>
          <p:cNvPr id="5" name="フローチャート：磁気ディスク 4"/>
          <p:cNvSpPr/>
          <p:nvPr/>
        </p:nvSpPr>
        <p:spPr>
          <a:xfrm>
            <a:off x="5613400" y="5468620"/>
            <a:ext cx="1151890" cy="6477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1つの角を丸め1つの角を切り取った四角形 13"/>
          <p:cNvSpPr/>
          <p:nvPr/>
        </p:nvSpPr>
        <p:spPr>
          <a:xfrm>
            <a:off x="5628005" y="4836795"/>
            <a:ext cx="1122045" cy="46101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p>
            <a:pPr algn="ctr"/>
            <a:r>
              <a:rPr lang="en-US" altLang="ja-JP">
                <a:solidFill>
                  <a:schemeClr val="accent4"/>
                </a:solidFill>
                <a:effectLst/>
              </a:rPr>
              <a:t>Program</a:t>
            </a:r>
            <a:endParaRPr lang="en-US" altLang="ja-JP">
              <a:solidFill>
                <a:schemeClr val="accent4"/>
              </a:solidFill>
              <a:effectLst/>
            </a:endParaRPr>
          </a:p>
        </p:txBody>
      </p:sp>
      <p:cxnSp>
        <p:nvCxnSpPr>
          <p:cNvPr id="17" name="直線コネクタ 16"/>
          <p:cNvCxnSpPr>
            <a:stCxn id="14" idx="2"/>
            <a:endCxn id="5" idx="1"/>
          </p:cNvCxnSpPr>
          <p:nvPr/>
        </p:nvCxnSpPr>
        <p:spPr>
          <a:xfrm>
            <a:off x="6189345" y="5297805"/>
            <a:ext cx="0" cy="170815"/>
          </a:xfrm>
          <a:prstGeom prst="line">
            <a:avLst/>
          </a:prstGeom>
        </p:spPr>
        <p:style>
          <a:lnRef idx="1">
            <a:schemeClr val="accent4"/>
          </a:lnRef>
          <a:fillRef idx="0">
            <a:schemeClr val="accent4"/>
          </a:fillRef>
          <a:effectRef idx="0">
            <a:schemeClr val="accent4"/>
          </a:effectRef>
          <a:fontRef idx="minor">
            <a:schemeClr val="tx1"/>
          </a:fontRef>
        </p:style>
      </p:cxnSp>
      <p:sp>
        <p:nvSpPr>
          <p:cNvPr id="19" name="下矢印 18"/>
          <p:cNvSpPr/>
          <p:nvPr/>
        </p:nvSpPr>
        <p:spPr>
          <a:xfrm rot="16200000">
            <a:off x="6985635" y="4596130"/>
            <a:ext cx="537210" cy="721995"/>
          </a:xfrm>
          <a:prstGeom prst="downArrow">
            <a:avLst/>
          </a:prstGeom>
          <a:gradFill>
            <a:gsLst>
              <a:gs pos="0">
                <a:srgbClr val="FECF40"/>
              </a:gs>
              <a:gs pos="100000">
                <a:srgbClr val="846C2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四角形 19"/>
          <p:cNvSpPr/>
          <p:nvPr/>
        </p:nvSpPr>
        <p:spPr>
          <a:xfrm>
            <a:off x="3920490" y="6359525"/>
            <a:ext cx="2724150"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システム基本モデル</a:t>
            </a:r>
            <a:endPar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コンテンツプレースホルダ 5" descr="Android Phone"/>
          <p:cNvPicPr>
            <a:picLocks noChangeAspect="1"/>
          </p:cNvPicPr>
          <p:nvPr>
            <p:ph idx="1"/>
          </p:nvPr>
        </p:nvPicPr>
        <p:blipFill>
          <a:blip r:embed="rId1"/>
          <a:stretch>
            <a:fillRect/>
          </a:stretch>
        </p:blipFill>
        <p:spPr>
          <a:xfrm>
            <a:off x="4808855" y="3308350"/>
            <a:ext cx="1380490" cy="1380490"/>
          </a:xfrm>
          <a:prstGeom prst="rect">
            <a:avLst/>
          </a:prstGeom>
        </p:spPr>
      </p:pic>
      <p:sp>
        <p:nvSpPr>
          <p:cNvPr id="21" name="四角形 20"/>
          <p:cNvSpPr/>
          <p:nvPr/>
        </p:nvSpPr>
        <p:spPr>
          <a:xfrm>
            <a:off x="7626350" y="4010025"/>
            <a:ext cx="1191895" cy="189484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nchorCtr="0"/>
          <a:p>
            <a:pPr algn="ctr"/>
            <a:r>
              <a:rPr lang="ja-JP" altLang="en-US"/>
              <a:t>モデル図</a:t>
            </a:r>
            <a:endParaRPr lang="ja-JP"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pPr algn="ctr"/>
            <a:r>
              <a:rPr lang="ja-JP" altLang="en-US"/>
              <a:t>リリース計画② 開発計画</a:t>
            </a:r>
            <a:endParaRPr lang="ja-JP" altLang="en-US"/>
          </a:p>
        </p:txBody>
      </p:sp>
      <p:sp>
        <p:nvSpPr>
          <p:cNvPr id="8" name="テキストボックス 7"/>
          <p:cNvSpPr txBox="1"/>
          <p:nvPr/>
        </p:nvSpPr>
        <p:spPr>
          <a:xfrm>
            <a:off x="3840480" y="942340"/>
            <a:ext cx="1892935" cy="398780"/>
          </a:xfrm>
          <a:prstGeom prst="rect">
            <a:avLst/>
          </a:prstGeom>
          <a:gradFill>
            <a:gsLst>
              <a:gs pos="0">
                <a:srgbClr val="FECF40"/>
              </a:gs>
              <a:gs pos="9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リリース計画</a:t>
            </a:r>
            <a:endParaRPr lang="ja-JP" altLang="en-US" sz="2000">
              <a:solidFill>
                <a:schemeClr val="accent4"/>
              </a:solidFill>
              <a:effectLst/>
            </a:endParaRPr>
          </a:p>
        </p:txBody>
      </p:sp>
      <p:sp>
        <p:nvSpPr>
          <p:cNvPr id="25" name="四角形 24"/>
          <p:cNvSpPr/>
          <p:nvPr/>
        </p:nvSpPr>
        <p:spPr>
          <a:xfrm>
            <a:off x="1548130" y="1341120"/>
            <a:ext cx="7390130" cy="4876800"/>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t" anchorCtr="0"/>
          <a:p>
            <a:pPr algn="l" fontAlgn="t"/>
            <a:r>
              <a:rPr lang="ja-JP" altLang="en-US"/>
              <a:t>システム開発の計画</a:t>
            </a:r>
            <a:endParaRPr lang="ja-JP" altLang="en-US"/>
          </a:p>
          <a:p>
            <a:pPr algn="l" fontAlgn="t"/>
            <a:endParaRPr lang="ja-JP" altLang="en-US"/>
          </a:p>
          <a:p>
            <a:pPr algn="l" fontAlgn="t"/>
            <a:r>
              <a:rPr lang="ja-JP" altLang="en-US"/>
              <a:t>・開発期間</a:t>
            </a:r>
            <a:endParaRPr lang="ja-JP" altLang="en-US"/>
          </a:p>
          <a:p>
            <a:pPr algn="l" fontAlgn="t"/>
            <a:endParaRPr lang="ja-JP" altLang="en-US"/>
          </a:p>
          <a:p>
            <a:pPr algn="l" fontAlgn="t"/>
            <a:r>
              <a:rPr lang="ja-JP" altLang="en-US"/>
              <a:t>・開発環境</a:t>
            </a:r>
            <a:endParaRPr lang="ja-JP" altLang="en-US"/>
          </a:p>
          <a:p>
            <a:pPr algn="l" fontAlgn="t"/>
            <a:r>
              <a:rPr lang="en-US" altLang="ja-JP"/>
              <a:t>Android Studio3</a:t>
            </a:r>
            <a:endParaRPr lang="en-US" altLang="ja-JP"/>
          </a:p>
          <a:p>
            <a:pPr algn="l" fontAlgn="t"/>
            <a:r>
              <a:rPr lang="en-US" altLang="ja-JP"/>
              <a:t>SDK</a:t>
            </a:r>
            <a:r>
              <a:rPr lang="ja-JP" altLang="en-US"/>
              <a:t>バージョン</a:t>
            </a:r>
            <a:endParaRPr lang="ja-JP" altLang="en-US"/>
          </a:p>
          <a:p>
            <a:pPr algn="l" fontAlgn="t"/>
            <a:r>
              <a:rPr lang="en-US" altLang="ja-JP"/>
              <a:t>Java</a:t>
            </a:r>
            <a:r>
              <a:rPr lang="ja-JP" altLang="en-US"/>
              <a:t>バージョン</a:t>
            </a:r>
            <a:endParaRPr lang="ja-JP" altLang="en-US"/>
          </a:p>
          <a:p>
            <a:pPr algn="l" fontAlgn="t"/>
            <a:endParaRPr lang="ja-JP" altLang="en-US"/>
          </a:p>
          <a:p>
            <a:pPr algn="l" fontAlgn="t"/>
            <a:r>
              <a:rPr lang="ja-JP" altLang="en-US"/>
              <a:t>・ドキュメント管理</a:t>
            </a:r>
            <a:endParaRPr lang="ja-JP" altLang="en-US"/>
          </a:p>
          <a:p>
            <a:pPr algn="l" fontAlgn="t"/>
            <a:r>
              <a:rPr lang="en-US" altLang="ja-JP"/>
              <a:t>Gitbucket</a:t>
            </a:r>
            <a:endParaRPr lang="en-US" altLang="ja-JP"/>
          </a:p>
          <a:p>
            <a:pPr algn="l" fontAlgn="t"/>
            <a:endParaRPr lang="en-US" altLang="ja-JP"/>
          </a:p>
          <a:p>
            <a:pPr algn="l" fontAlgn="t"/>
            <a:r>
              <a:rPr lang="ja-JP" altLang="en-US"/>
              <a:t>・コミュニケーションツール</a:t>
            </a:r>
            <a:endParaRPr lang="ja-JP" altLang="en-US"/>
          </a:p>
          <a:p>
            <a:pPr algn="l" fontAlgn="t"/>
            <a:r>
              <a:rPr lang="en-US" altLang="ja-JP"/>
              <a:t>Slack</a:t>
            </a:r>
            <a:endParaRPr lang="en-US" altLang="ja-JP"/>
          </a:p>
          <a:p>
            <a:pPr algn="l" fontAlgn="t"/>
            <a:endParaRPr lang="en-US" altLang="ja-JP"/>
          </a:p>
          <a:p>
            <a:pPr algn="l" fontAlgn="t"/>
            <a:r>
              <a:rPr lang="ja-JP" altLang="en-US"/>
              <a:t>・開発体制</a:t>
            </a:r>
            <a:endParaRPr lang="ja-JP" altLang="en-US"/>
          </a:p>
        </p:txBody>
      </p:sp>
      <p:sp>
        <p:nvSpPr>
          <p:cNvPr id="48" name="テキストボックス 47"/>
          <p:cNvSpPr txBox="1"/>
          <p:nvPr/>
        </p:nvSpPr>
        <p:spPr>
          <a:xfrm>
            <a:off x="1547495" y="942340"/>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四角形 19"/>
          <p:cNvSpPr/>
          <p:nvPr/>
        </p:nvSpPr>
        <p:spPr>
          <a:xfrm>
            <a:off x="3927475" y="6384290"/>
            <a:ext cx="2724150"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開発計画</a:t>
            </a:r>
            <a:endPar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コンテンツプレースホルダ 5" descr="Android Phone"/>
          <p:cNvPicPr>
            <a:picLocks noChangeAspect="1"/>
          </p:cNvPicPr>
          <p:nvPr>
            <p:ph idx="1"/>
          </p:nvPr>
        </p:nvPicPr>
        <p:blipFill>
          <a:blip r:embed="rId1"/>
          <a:stretch>
            <a:fillRect/>
          </a:stretch>
        </p:blipFill>
        <p:spPr>
          <a:xfrm>
            <a:off x="6428740" y="2620010"/>
            <a:ext cx="1985645" cy="1985645"/>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pPr algn="ctr"/>
            <a:r>
              <a:rPr lang="ja-JP" altLang="en-US"/>
              <a:t>進捗状況</a:t>
            </a:r>
            <a:r>
              <a:rPr lang="en-US" altLang="ja-JP"/>
              <a:t>(3</a:t>
            </a:r>
            <a:r>
              <a:rPr lang="ja-JP" altLang="en-US"/>
              <a:t>月</a:t>
            </a:r>
            <a:r>
              <a:rPr lang="en-US" altLang="ja-JP"/>
              <a:t>30</a:t>
            </a:r>
            <a:r>
              <a:rPr lang="ja-JP" altLang="en-US"/>
              <a:t>日</a:t>
            </a:r>
            <a:r>
              <a:rPr lang="en-US" altLang="ja-JP"/>
              <a:t>)</a:t>
            </a:r>
            <a:endParaRPr lang="en-US" altLang="ja-JP"/>
          </a:p>
        </p:txBody>
      </p:sp>
      <p:sp>
        <p:nvSpPr>
          <p:cNvPr id="8" name="テキストボックス 7"/>
          <p:cNvSpPr txBox="1"/>
          <p:nvPr/>
        </p:nvSpPr>
        <p:spPr>
          <a:xfrm>
            <a:off x="3840480" y="942340"/>
            <a:ext cx="1892935" cy="398780"/>
          </a:xfrm>
          <a:prstGeom prst="rect">
            <a:avLst/>
          </a:prstGeom>
          <a:gradFill>
            <a:gsLst>
              <a:gs pos="0">
                <a:srgbClr val="FECF40"/>
              </a:gs>
              <a:gs pos="9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リリース計画</a:t>
            </a:r>
            <a:endParaRPr lang="ja-JP" altLang="en-US" sz="2000">
              <a:solidFill>
                <a:schemeClr val="accent4"/>
              </a:solidFill>
              <a:effectLst/>
            </a:endParaRPr>
          </a:p>
        </p:txBody>
      </p:sp>
      <p:sp>
        <p:nvSpPr>
          <p:cNvPr id="25" name="四角形 24"/>
          <p:cNvSpPr/>
          <p:nvPr/>
        </p:nvSpPr>
        <p:spPr>
          <a:xfrm>
            <a:off x="1548130" y="1513205"/>
            <a:ext cx="7390130" cy="4704715"/>
          </a:xfrm>
          <a:prstGeom prst="rect">
            <a:avLst/>
          </a:prstGeom>
          <a:solidFill>
            <a:schemeClr val="bg1"/>
          </a:solid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t" anchorCtr="0">
            <a:scene3d>
              <a:camera prst="orthographicFront"/>
              <a:lightRig rig="soft" dir="t">
                <a:rot lat="0" lon="0" rev="15600000"/>
              </a:lightRig>
            </a:scene3d>
            <a:sp3d extrusionH="57150" prstMaterial="softEdge">
              <a:bevelT w="25400" h="38100"/>
            </a:sp3d>
          </a:bodyPr>
          <a:p>
            <a:pPr algn="l" fontAlgn="t"/>
            <a:r>
              <a:rPr lang="ja-JP" altLang="en-US">
                <a:solidFill>
                  <a:schemeClr val="accent4"/>
                </a:solidFill>
              </a:rPr>
              <a:t>開発テーマの選定</a:t>
            </a:r>
            <a:endParaRPr lang="ja-JP" altLang="en-US">
              <a:solidFill>
                <a:schemeClr val="accent4"/>
              </a:solidFill>
            </a:endParaRPr>
          </a:p>
          <a:p>
            <a:pPr algn="l" fontAlgn="t"/>
            <a:endParaRPr lang="ja-JP" altLang="en-US">
              <a:solidFill>
                <a:schemeClr val="accent4"/>
              </a:solidFill>
            </a:endParaRPr>
          </a:p>
          <a:p>
            <a:pPr algn="ctr" fontAlgn="t"/>
            <a:r>
              <a:rPr lang="ja-JP" altLang="en-US" sz="4000">
                <a:solidFill>
                  <a:schemeClr val="accent4"/>
                </a:solidFill>
                <a:effectLst/>
              </a:rPr>
              <a:t>カレンダーアプリ</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選定理由</a:t>
            </a:r>
            <a:endParaRPr lang="ja-JP" altLang="en-US">
              <a:solidFill>
                <a:schemeClr val="accent4"/>
              </a:solidFill>
            </a:endParaRPr>
          </a:p>
          <a:p>
            <a:pPr algn="l" fontAlgn="t"/>
            <a:r>
              <a:rPr lang="ja-JP" altLang="en-US">
                <a:solidFill>
                  <a:schemeClr val="accent4"/>
                </a:solidFill>
              </a:rPr>
              <a:t>・使いやすいカレンダーアプリが欲しい</a:t>
            </a:r>
            <a:endParaRPr lang="ja-JP" altLang="en-US">
              <a:solidFill>
                <a:schemeClr val="accent4"/>
              </a:solidFill>
            </a:endParaRPr>
          </a:p>
          <a:p>
            <a:pPr algn="l" fontAlgn="t"/>
            <a:r>
              <a:rPr lang="ja-JP" altLang="en-US">
                <a:solidFill>
                  <a:schemeClr val="accent4"/>
                </a:solidFill>
              </a:rPr>
              <a:t>・開発の難易度が適切</a:t>
            </a:r>
            <a:endParaRPr lang="ja-JP" altLang="en-US">
              <a:solidFill>
                <a:schemeClr val="accent4"/>
              </a:solidFill>
            </a:endParaRPr>
          </a:p>
        </p:txBody>
      </p:sp>
      <p:sp>
        <p:nvSpPr>
          <p:cNvPr id="48" name="テキストボックス 47"/>
          <p:cNvSpPr txBox="1"/>
          <p:nvPr/>
        </p:nvSpPr>
        <p:spPr>
          <a:xfrm>
            <a:off x="1547495" y="942340"/>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四角形 19"/>
          <p:cNvSpPr/>
          <p:nvPr/>
        </p:nvSpPr>
        <p:spPr>
          <a:xfrm>
            <a:off x="3755390" y="6383655"/>
            <a:ext cx="2724150"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開発計画</a:t>
            </a:r>
            <a:endPar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コンテンツプレースホルダ 5" descr="Android Phone"/>
          <p:cNvPicPr>
            <a:picLocks noChangeAspect="1"/>
          </p:cNvPicPr>
          <p:nvPr>
            <p:ph idx="1"/>
          </p:nvPr>
        </p:nvPicPr>
        <p:blipFill>
          <a:blip r:embed="rId1"/>
          <a:stretch>
            <a:fillRect/>
          </a:stretch>
        </p:blipFill>
        <p:spPr>
          <a:xfrm>
            <a:off x="7954645" y="368300"/>
            <a:ext cx="843915" cy="84391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pPr algn="ctr"/>
            <a:r>
              <a:rPr lang="ja-JP" altLang="en-US"/>
              <a:t>進捗状況</a:t>
            </a:r>
            <a:r>
              <a:rPr lang="en-US" altLang="ja-JP"/>
              <a:t>(4</a:t>
            </a:r>
            <a:r>
              <a:rPr lang="ja-JP" altLang="en-US"/>
              <a:t>月</a:t>
            </a:r>
            <a:r>
              <a:rPr lang="en-US" altLang="ja-JP"/>
              <a:t>16</a:t>
            </a:r>
            <a:r>
              <a:rPr lang="ja-JP" altLang="en-US"/>
              <a:t>～</a:t>
            </a:r>
            <a:r>
              <a:rPr lang="en-US" altLang="ja-JP"/>
              <a:t>19</a:t>
            </a:r>
            <a:r>
              <a:rPr lang="ja-JP" altLang="en-US"/>
              <a:t>日</a:t>
            </a:r>
            <a:r>
              <a:rPr lang="en-US" altLang="ja-JP"/>
              <a:t>)</a:t>
            </a:r>
            <a:endParaRPr lang="en-US" altLang="ja-JP"/>
          </a:p>
        </p:txBody>
      </p:sp>
      <p:sp>
        <p:nvSpPr>
          <p:cNvPr id="8" name="テキストボックス 7"/>
          <p:cNvSpPr txBox="1"/>
          <p:nvPr/>
        </p:nvSpPr>
        <p:spPr>
          <a:xfrm>
            <a:off x="3840480" y="942340"/>
            <a:ext cx="1892935" cy="398780"/>
          </a:xfrm>
          <a:prstGeom prst="rect">
            <a:avLst/>
          </a:prstGeom>
          <a:gradFill>
            <a:gsLst>
              <a:gs pos="0">
                <a:srgbClr val="FECF40"/>
              </a:gs>
              <a:gs pos="9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リリース計画</a:t>
            </a:r>
            <a:endParaRPr lang="ja-JP" altLang="en-US" sz="2000">
              <a:solidFill>
                <a:schemeClr val="accent4"/>
              </a:solidFill>
              <a:effectLst/>
            </a:endParaRPr>
          </a:p>
        </p:txBody>
      </p:sp>
      <p:sp>
        <p:nvSpPr>
          <p:cNvPr id="25" name="四角形 24"/>
          <p:cNvSpPr/>
          <p:nvPr/>
        </p:nvSpPr>
        <p:spPr>
          <a:xfrm>
            <a:off x="1548130" y="1513205"/>
            <a:ext cx="7390130" cy="4704715"/>
          </a:xfrm>
          <a:prstGeom prst="rect">
            <a:avLst/>
          </a:prstGeom>
          <a:solidFill>
            <a:schemeClr val="bg1"/>
          </a:solid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t" anchorCtr="0">
            <a:scene3d>
              <a:camera prst="orthographicFront"/>
              <a:lightRig rig="soft" dir="t">
                <a:rot lat="0" lon="0" rev="15600000"/>
              </a:lightRig>
            </a:scene3d>
            <a:sp3d extrusionH="57150" prstMaterial="softEdge">
              <a:bevelT w="25400" h="38100"/>
            </a:sp3d>
          </a:bodyPr>
          <a:p>
            <a:pPr algn="l" fontAlgn="t"/>
            <a:r>
              <a:rPr lang="en-US" altLang="ja-JP">
                <a:solidFill>
                  <a:schemeClr val="accent4"/>
                </a:solidFill>
              </a:rPr>
              <a:t>Slack</a:t>
            </a:r>
            <a:r>
              <a:rPr lang="ja-JP" altLang="en-US">
                <a:solidFill>
                  <a:schemeClr val="accent4"/>
                </a:solidFill>
              </a:rPr>
              <a:t>ミーティング</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・現状共有</a:t>
            </a:r>
            <a:endParaRPr lang="ja-JP" altLang="en-US">
              <a:solidFill>
                <a:schemeClr val="accent4"/>
              </a:solidFill>
            </a:endParaRPr>
          </a:p>
          <a:p>
            <a:pPr algn="l" fontAlgn="t"/>
            <a:r>
              <a:rPr lang="ja-JP" altLang="en-US">
                <a:solidFill>
                  <a:schemeClr val="accent4"/>
                </a:solidFill>
              </a:rPr>
              <a:t>テーマ、開発環境</a:t>
            </a:r>
            <a:r>
              <a:rPr lang="en-US" altLang="ja-JP">
                <a:solidFill>
                  <a:schemeClr val="accent4"/>
                </a:solidFill>
              </a:rPr>
              <a:t>(AndroidStudio</a:t>
            </a:r>
            <a:r>
              <a:rPr lang="ja-JP" altLang="en-US">
                <a:solidFill>
                  <a:schemeClr val="accent4"/>
                </a:solidFill>
              </a:rPr>
              <a:t>３</a:t>
            </a:r>
            <a:r>
              <a:rPr lang="en-US" altLang="ja-JP">
                <a:solidFill>
                  <a:schemeClr val="accent4"/>
                </a:solidFill>
              </a:rPr>
              <a:t>)</a:t>
            </a:r>
            <a:r>
              <a:rPr lang="ja-JP" altLang="en-US">
                <a:solidFill>
                  <a:schemeClr val="accent4"/>
                </a:solidFill>
              </a:rPr>
              <a:t>の確定</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・検証</a:t>
            </a:r>
            <a:r>
              <a:rPr lang="en-US" altLang="ja-JP">
                <a:solidFill>
                  <a:schemeClr val="accent4"/>
                </a:solidFill>
              </a:rPr>
              <a:t>&amp;</a:t>
            </a:r>
            <a:r>
              <a:rPr lang="ja-JP" altLang="en-US">
                <a:solidFill>
                  <a:schemeClr val="accent4"/>
                </a:solidFill>
              </a:rPr>
              <a:t>プロトタイプアプリ開発</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・今後のスケジュールについて</a:t>
            </a:r>
            <a:endParaRPr lang="ja-JP" altLang="en-US">
              <a:solidFill>
                <a:schemeClr val="accent4"/>
              </a:solidFill>
            </a:endParaRPr>
          </a:p>
          <a:p>
            <a:pPr algn="l" fontAlgn="t"/>
            <a:r>
              <a:rPr lang="en-US" altLang="ja-JP">
                <a:solidFill>
                  <a:schemeClr val="accent4"/>
                </a:solidFill>
              </a:rPr>
              <a:t>4</a:t>
            </a:r>
            <a:r>
              <a:rPr lang="ja-JP" altLang="en-US">
                <a:solidFill>
                  <a:schemeClr val="accent4"/>
                </a:solidFill>
              </a:rPr>
              <a:t>月 「どんなカレンダーか」について話し合う</a:t>
            </a:r>
            <a:endParaRPr lang="ja-JP" altLang="en-US">
              <a:solidFill>
                <a:schemeClr val="accent4"/>
              </a:solidFill>
            </a:endParaRPr>
          </a:p>
          <a:p>
            <a:pPr algn="l" fontAlgn="t"/>
            <a:endParaRPr lang="ja-JP" altLang="en-US">
              <a:solidFill>
                <a:schemeClr val="accent4"/>
              </a:solidFill>
            </a:endParaRPr>
          </a:p>
          <a:p>
            <a:pPr algn="l" fontAlgn="t"/>
            <a:r>
              <a:rPr lang="en-US" altLang="ja-JP">
                <a:solidFill>
                  <a:schemeClr val="accent4"/>
                </a:solidFill>
              </a:rPr>
              <a:t>5</a:t>
            </a:r>
            <a:r>
              <a:rPr lang="ja-JP" altLang="en-US">
                <a:solidFill>
                  <a:schemeClr val="accent4"/>
                </a:solidFill>
              </a:rPr>
              <a:t>月「基本システム構成」をまとめる</a:t>
            </a:r>
            <a:endParaRPr lang="ja-JP" altLang="en-US">
              <a:solidFill>
                <a:schemeClr val="accent4"/>
              </a:solidFill>
            </a:endParaRPr>
          </a:p>
          <a:p>
            <a:pPr algn="l" fontAlgn="t"/>
            <a:endParaRPr lang="ja-JP" altLang="en-US">
              <a:solidFill>
                <a:schemeClr val="accent4"/>
              </a:solidFill>
            </a:endParaRPr>
          </a:p>
        </p:txBody>
      </p:sp>
      <p:sp>
        <p:nvSpPr>
          <p:cNvPr id="48" name="テキストボックス 47"/>
          <p:cNvSpPr txBox="1"/>
          <p:nvPr/>
        </p:nvSpPr>
        <p:spPr>
          <a:xfrm>
            <a:off x="1547495" y="942340"/>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四角形 19"/>
          <p:cNvSpPr/>
          <p:nvPr/>
        </p:nvSpPr>
        <p:spPr>
          <a:xfrm>
            <a:off x="3755390" y="6383655"/>
            <a:ext cx="2724150"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開発計画</a:t>
            </a:r>
            <a:endPar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コンテンツプレースホルダ 5" descr="Android Phone"/>
          <p:cNvPicPr>
            <a:picLocks noChangeAspect="1"/>
          </p:cNvPicPr>
          <p:nvPr>
            <p:ph idx="1"/>
          </p:nvPr>
        </p:nvPicPr>
        <p:blipFill>
          <a:blip r:embed="rId1"/>
          <a:stretch>
            <a:fillRect/>
          </a:stretch>
        </p:blipFill>
        <p:spPr>
          <a:xfrm>
            <a:off x="7954645" y="368300"/>
            <a:ext cx="843915" cy="843915"/>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pPr algn="ctr"/>
            <a:r>
              <a:rPr lang="ja-JP" altLang="en-US"/>
              <a:t>進捗状況</a:t>
            </a:r>
            <a:r>
              <a:rPr lang="en-US" altLang="ja-JP"/>
              <a:t>(4</a:t>
            </a:r>
            <a:r>
              <a:rPr lang="ja-JP" altLang="en-US"/>
              <a:t>月</a:t>
            </a:r>
            <a:r>
              <a:rPr lang="en-US" altLang="ja-JP"/>
              <a:t>24</a:t>
            </a:r>
            <a:r>
              <a:rPr lang="ja-JP" altLang="en-US"/>
              <a:t>日</a:t>
            </a:r>
            <a:r>
              <a:rPr lang="en-US" altLang="ja-JP"/>
              <a:t>)</a:t>
            </a:r>
            <a:endParaRPr lang="en-US" altLang="ja-JP"/>
          </a:p>
        </p:txBody>
      </p:sp>
      <p:sp>
        <p:nvSpPr>
          <p:cNvPr id="8" name="テキストボックス 7"/>
          <p:cNvSpPr txBox="1"/>
          <p:nvPr/>
        </p:nvSpPr>
        <p:spPr>
          <a:xfrm>
            <a:off x="3840480" y="942340"/>
            <a:ext cx="1892935" cy="398780"/>
          </a:xfrm>
          <a:prstGeom prst="rect">
            <a:avLst/>
          </a:prstGeom>
          <a:gradFill>
            <a:gsLst>
              <a:gs pos="0">
                <a:srgbClr val="FECF40"/>
              </a:gs>
              <a:gs pos="9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soft" dir="t">
                <a:rot lat="0" lon="0" rev="15600000"/>
              </a:lightRig>
            </a:scene3d>
            <a:sp3d extrusionH="57150" prstMaterial="softEdge">
              <a:bevelT w="25400" h="38100"/>
            </a:sp3d>
          </a:bodyPr>
          <a:p>
            <a:pPr algn="ctr"/>
            <a:r>
              <a:rPr lang="ja-JP" altLang="en-US" sz="2000">
                <a:solidFill>
                  <a:schemeClr val="accent4"/>
                </a:solidFill>
                <a:effectLst/>
              </a:rPr>
              <a:t>リリース計画</a:t>
            </a:r>
            <a:endParaRPr lang="ja-JP" altLang="en-US" sz="2000">
              <a:solidFill>
                <a:schemeClr val="accent4"/>
              </a:solidFill>
              <a:effectLst/>
            </a:endParaRPr>
          </a:p>
        </p:txBody>
      </p:sp>
      <p:sp>
        <p:nvSpPr>
          <p:cNvPr id="25" name="四角形 24"/>
          <p:cNvSpPr/>
          <p:nvPr/>
        </p:nvSpPr>
        <p:spPr>
          <a:xfrm>
            <a:off x="1548130" y="1513205"/>
            <a:ext cx="7390130" cy="4704715"/>
          </a:xfrm>
          <a:prstGeom prst="rect">
            <a:avLst/>
          </a:prstGeom>
          <a:solidFill>
            <a:schemeClr val="bg1"/>
          </a:solid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t" anchorCtr="0">
            <a:scene3d>
              <a:camera prst="orthographicFront"/>
              <a:lightRig rig="soft" dir="t">
                <a:rot lat="0" lon="0" rev="15600000"/>
              </a:lightRig>
            </a:scene3d>
            <a:sp3d extrusionH="57150" prstMaterial="softEdge">
              <a:bevelT w="25400" h="38100"/>
            </a:sp3d>
          </a:bodyPr>
          <a:p>
            <a:pPr algn="l" fontAlgn="t"/>
            <a:r>
              <a:rPr lang="en-US" altLang="ja-JP">
                <a:solidFill>
                  <a:schemeClr val="accent4"/>
                </a:solidFill>
              </a:rPr>
              <a:t>Slack</a:t>
            </a:r>
            <a:r>
              <a:rPr lang="ja-JP" altLang="en-US">
                <a:solidFill>
                  <a:schemeClr val="accent4"/>
                </a:solidFill>
              </a:rPr>
              <a:t>ミーティング</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・プロトタイプ　作成中の画面の</a:t>
            </a:r>
            <a:endParaRPr lang="ja-JP" altLang="en-US">
              <a:solidFill>
                <a:schemeClr val="accent4"/>
              </a:solidFill>
            </a:endParaRPr>
          </a:p>
          <a:p>
            <a:pPr algn="l" fontAlgn="t"/>
            <a:r>
              <a:rPr lang="ja-JP" altLang="en-US">
                <a:solidFill>
                  <a:schemeClr val="accent4"/>
                </a:solidFill>
              </a:rPr>
              <a:t>展開</a:t>
            </a:r>
            <a:r>
              <a:rPr lang="en-US" altLang="ja-JP">
                <a:solidFill>
                  <a:schemeClr val="accent4"/>
                </a:solidFill>
              </a:rPr>
              <a:t>(</a:t>
            </a:r>
            <a:r>
              <a:rPr lang="ja-JP" altLang="en-US">
                <a:solidFill>
                  <a:schemeClr val="accent4"/>
                </a:solidFill>
              </a:rPr>
              <a:t>緒方さん</a:t>
            </a:r>
            <a:r>
              <a:rPr lang="en-US" altLang="ja-JP">
                <a:solidFill>
                  <a:schemeClr val="accent4"/>
                </a:solidFill>
              </a:rPr>
              <a:t>)</a:t>
            </a:r>
            <a:endParaRPr lang="en-US" altLang="ja-JP">
              <a:solidFill>
                <a:schemeClr val="accent4"/>
              </a:solidFill>
            </a:endParaRPr>
          </a:p>
          <a:p>
            <a:pPr algn="l" fontAlgn="t"/>
            <a:r>
              <a:rPr lang="ja-JP" altLang="en-US">
                <a:solidFill>
                  <a:schemeClr val="accent4"/>
                </a:solidFill>
              </a:rPr>
              <a:t>機能の募集</a:t>
            </a:r>
            <a:endParaRPr lang="ja-JP" altLang="en-US">
              <a:solidFill>
                <a:schemeClr val="accent4"/>
              </a:solidFill>
            </a:endParaRPr>
          </a:p>
          <a:p>
            <a:pPr algn="l" fontAlgn="t"/>
            <a:endParaRPr lang="ja-JP" altLang="en-US">
              <a:solidFill>
                <a:schemeClr val="accent4"/>
              </a:solidFill>
            </a:endParaRPr>
          </a:p>
          <a:p>
            <a:pPr algn="l" fontAlgn="t"/>
            <a:r>
              <a:rPr lang="ja-JP" altLang="en-US">
                <a:solidFill>
                  <a:schemeClr val="accent4"/>
                </a:solidFill>
              </a:rPr>
              <a:t>ミーティングのセッティング</a:t>
            </a:r>
            <a:endParaRPr lang="ja-JP" altLang="en-US">
              <a:solidFill>
                <a:schemeClr val="accent4"/>
              </a:solidFill>
            </a:endParaRPr>
          </a:p>
          <a:p>
            <a:pPr algn="l" fontAlgn="t"/>
            <a:r>
              <a:rPr lang="en-US" altLang="ja-JP">
                <a:solidFill>
                  <a:schemeClr val="accent4"/>
                </a:solidFill>
              </a:rPr>
              <a:t>4</a:t>
            </a:r>
            <a:r>
              <a:rPr lang="ja-JP" altLang="en-US">
                <a:solidFill>
                  <a:schemeClr val="accent4"/>
                </a:solidFill>
              </a:rPr>
              <a:t>月</a:t>
            </a:r>
            <a:r>
              <a:rPr lang="en-US" altLang="ja-JP">
                <a:solidFill>
                  <a:schemeClr val="accent4"/>
                </a:solidFill>
              </a:rPr>
              <a:t>29</a:t>
            </a:r>
            <a:r>
              <a:rPr lang="ja-JP" altLang="en-US">
                <a:solidFill>
                  <a:schemeClr val="accent4"/>
                </a:solidFill>
              </a:rPr>
              <a:t>日　</a:t>
            </a:r>
            <a:endParaRPr lang="ja-JP" altLang="en-US">
              <a:solidFill>
                <a:schemeClr val="accent4"/>
              </a:solidFill>
            </a:endParaRPr>
          </a:p>
          <a:p>
            <a:pPr algn="l" fontAlgn="t"/>
            <a:endParaRPr lang="ja-JP" altLang="en-US">
              <a:solidFill>
                <a:schemeClr val="accent4"/>
              </a:solidFill>
            </a:endParaRPr>
          </a:p>
          <a:p>
            <a:pPr algn="l" fontAlgn="t"/>
            <a:endParaRPr lang="ja-JP" altLang="en-US">
              <a:solidFill>
                <a:schemeClr val="accent4"/>
              </a:solidFill>
            </a:endParaRPr>
          </a:p>
        </p:txBody>
      </p:sp>
      <p:sp>
        <p:nvSpPr>
          <p:cNvPr id="48" name="テキストボックス 47"/>
          <p:cNvSpPr txBox="1"/>
          <p:nvPr/>
        </p:nvSpPr>
        <p:spPr>
          <a:xfrm>
            <a:off x="1547495" y="942340"/>
            <a:ext cx="1892300" cy="398780"/>
          </a:xfrm>
          <a:prstGeom prst="rect">
            <a:avLst/>
          </a:prstGeom>
          <a:gradFill>
            <a:gsLst>
              <a:gs pos="0">
                <a:srgbClr val="FECF40"/>
              </a:gs>
              <a:gs pos="100000">
                <a:srgbClr val="846C21"/>
              </a:gs>
            </a:gsLst>
            <a:lin ang="5400000" scaled="0"/>
          </a:gradFill>
          <a:ln>
            <a:noFill/>
          </a:ln>
        </p:spPr>
        <p:style>
          <a:lnRef idx="1">
            <a:schemeClr val="accent6"/>
          </a:lnRef>
          <a:fillRef idx="2">
            <a:schemeClr val="accent6"/>
          </a:fillRef>
          <a:effectRef idx="1">
            <a:schemeClr val="accent6"/>
          </a:effectRef>
          <a:fontRef idx="minor">
            <a:schemeClr val="dk1"/>
          </a:fontRef>
        </p:style>
        <p:txBody>
          <a:bodyPr wrap="square" rtlCol="0" anchor="t">
            <a:spAutoFit/>
            <a:scene3d>
              <a:camera prst="orthographicFront"/>
              <a:lightRig rig="threePt" dir="t"/>
            </a:scene3d>
          </a:bodyPr>
          <a:p>
            <a:pPr algn="ctr"/>
            <a:r>
              <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en-US" altLang="ja-JP"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四角形 19"/>
          <p:cNvSpPr/>
          <p:nvPr/>
        </p:nvSpPr>
        <p:spPr>
          <a:xfrm>
            <a:off x="3755390" y="6383655"/>
            <a:ext cx="2724150" cy="360045"/>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開発計画</a:t>
            </a:r>
            <a:endParaRPr lang="ja-JP"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コンテンツプレースホルダ 5" descr="Android Phone"/>
          <p:cNvPicPr>
            <a:picLocks noChangeAspect="1"/>
          </p:cNvPicPr>
          <p:nvPr>
            <p:ph idx="1"/>
          </p:nvPr>
        </p:nvPicPr>
        <p:blipFill>
          <a:blip r:embed="rId1"/>
          <a:stretch>
            <a:fillRect/>
          </a:stretch>
        </p:blipFill>
        <p:spPr>
          <a:xfrm>
            <a:off x="7954645" y="368300"/>
            <a:ext cx="843915" cy="843915"/>
          </a:xfrm>
          <a:prstGeom prst="rect">
            <a:avLst/>
          </a:prstGeom>
        </p:spPr>
      </p:pic>
      <p:pic>
        <p:nvPicPr>
          <p:cNvPr id="5" name="図形 4" descr="20180424_ogata1"/>
          <p:cNvPicPr>
            <a:picLocks noChangeAspect="1"/>
          </p:cNvPicPr>
          <p:nvPr/>
        </p:nvPicPr>
        <p:blipFill>
          <a:blip r:embed="rId2"/>
          <a:stretch>
            <a:fillRect/>
          </a:stretch>
        </p:blipFill>
        <p:spPr>
          <a:xfrm>
            <a:off x="5436870" y="1513205"/>
            <a:ext cx="3635375" cy="4843780"/>
          </a:xfrm>
          <a:prstGeom prst="rect">
            <a:avLst/>
          </a:prstGeom>
        </p:spPr>
      </p:pic>
    </p:spTree>
  </p:cSld>
  <p:clrMapOvr>
    <a:masterClrMapping/>
  </p:clrMapOvr>
  <p:transition>
    <p:fade/>
  </p:transition>
</p:sld>
</file>

<file path=ppt/theme/theme1.xml><?xml version="1.0" encoding="utf-8"?>
<a:theme xmlns:a="http://schemas.openxmlformats.org/drawingml/2006/main" name="コンピュータ（005）">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fontScheme name="">
      <a:majorFont>
        <a:latin typeface="Arial"/>
        <a:ea typeface="SimHei"/>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コンピュータ（005）">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fontScheme name="">
      <a:majorFont>
        <a:latin typeface="Arial"/>
        <a:ea typeface="SimHei"/>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1948</Words>
  <Application>WPS Presentation</Application>
  <PresentationFormat>在屏幕上显示</PresentationFormat>
  <Paragraphs>432</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15</vt:i4>
      </vt:variant>
    </vt:vector>
  </HeadingPairs>
  <TitlesOfParts>
    <vt:vector size="29" baseType="lpstr">
      <vt:lpstr>Arial</vt:lpstr>
      <vt:lpstr>ＭＳ Ｐゴシック</vt:lpstr>
      <vt:lpstr>Wingdings</vt:lpstr>
      <vt:lpstr>SimSun</vt:lpstr>
      <vt:lpstr>华文细黑</vt:lpstr>
      <vt:lpstr>Microsoft YaHei</vt:lpstr>
      <vt:lpstr>ＭＳ Ｐゴシック</vt:lpstr>
      <vt:lpstr>Arial Unicode MS</vt:lpstr>
      <vt:lpstr>SimHei</vt:lpstr>
      <vt:lpstr>Arnprior</vt:lpstr>
      <vt:lpstr>Calibri</vt:lpstr>
      <vt:lpstr>游ゴシック</vt:lpstr>
      <vt:lpstr>コンピュータ（005）</vt:lpstr>
      <vt:lpstr>1_コンピュータ（005）</vt:lpstr>
      <vt:lpstr>PowerPoint 演示文稿</vt:lpstr>
      <vt:lpstr>序</vt:lpstr>
      <vt:lpstr>ウォーターフォール型開発計画</vt:lpstr>
      <vt:lpstr>アジャイル開発計画概要</vt:lpstr>
      <vt:lpstr>リリース計画① システム基本モデル</vt:lpstr>
      <vt:lpstr>リリース計画② 開発計画</vt:lpstr>
      <vt:lpstr>進捗状況(3月30日)</vt:lpstr>
      <vt:lpstr>進捗状況(4月16～19日)</vt:lpstr>
      <vt:lpstr>進捗状況(4月24日)</vt:lpstr>
      <vt:lpstr>進捗状況(月～日)</vt:lpstr>
      <vt:lpstr>進捗状況(月～日)</vt:lpstr>
      <vt:lpstr>進捗状況(月～日)</vt:lpstr>
      <vt:lpstr>素材用</vt:lpstr>
      <vt:lpstr>PowerPoint 演示文稿</vt:lpstr>
      <vt:lpstr>追加資料　バージョン管理システム(月～日)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156</cp:revision>
  <dcterms:created xsi:type="dcterms:W3CDTF">2007-10-21T01:27:00Z</dcterms:created>
  <dcterms:modified xsi:type="dcterms:W3CDTF">2018-05-16T16:18:30Z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1041-10.8.0.6184</vt:lpwstr>
  </property>
</Properties>
</file>