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media1.m4a" ContentType="audio/unknown"/>
  <Override PartName="/ppt/media/media2.m4a" ContentType="audio/unknown"/>
  <Override PartName="/ppt/media/media3.m4a" ContentType="audio/unknown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audio" Target="../media/media1.m4a"/><Relationship Id="rId4" Type="http://schemas.microsoft.com/office/2007/relationships/media" Target="../media/media1.m4a"/><Relationship Id="rId5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5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file/d/1V83_k95uQN37ndEoTpIKLKtQzr7jPaGY/view?usp=drivesdk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3" Type="http://schemas.microsoft.com/office/2007/relationships/media" Target="../media/media2.m4a"/><Relationship Id="rId4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izPaL" TargetMode="External"/><Relationship Id="rId3" Type="http://schemas.openxmlformats.org/officeDocument/2006/relationships/audio" Target="../media/media3.m4a"/><Relationship Id="rId4" Type="http://schemas.microsoft.com/office/2007/relationships/media" Target="../media/media3.m4a"/><Relationship Id="rId5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ckchainhub.net/blockchains-and-distributed-ledger-technologies-in-general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Relationship Id="rId3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1876278" y="3388659"/>
            <a:ext cx="8439444" cy="3150254"/>
          </a:xfrm>
          <a:prstGeom prst="rect">
            <a:avLst/>
          </a:prstGeom>
        </p:spPr>
        <p:txBody>
          <a:bodyPr/>
          <a:lstStyle/>
          <a:p>
            <a:pPr algn="ctr"/>
            <a:r>
              <a:t>Re-imagining the Business Permit and Licensing Information Portal</a:t>
            </a:r>
            <a:br/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4" name="image1.jpg" descr="bizpal_e_4c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0473" y="1083866"/>
            <a:ext cx="4391054" cy="2092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media1.m4a"/>
          <p:cNvPicPr>
            <a:picLocks noChangeAspect="0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11163300" y="5829300"/>
            <a:ext cx="571500" cy="57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8934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80000">
                <p:cTn id="7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576204" y="6290611"/>
            <a:ext cx="4114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https://www.iso.org/standards.html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  <a:defRPr sz="400"/>
            </a:pPr>
          </a:p>
          <a:p>
            <a:pPr marL="0" indent="0">
              <a:buSzTx/>
              <a:buNone/>
              <a:defRPr b="1" sz="2000"/>
            </a:pPr>
            <a:r>
              <a:t>ISO/TC 68/SC 2 </a:t>
            </a:r>
            <a:r>
              <a:rPr b="0" sz="1600"/>
              <a:t>Scope [Our Current Guideline] Financial Services, Security</a:t>
            </a:r>
            <a:endParaRPr sz="1600"/>
          </a:p>
          <a:p>
            <a:pPr marL="0" indent="0">
              <a:buSzTx/>
              <a:buNone/>
              <a:defRPr b="1" sz="2000"/>
            </a:pPr>
            <a:r>
              <a:t>ISO/TC 307 </a:t>
            </a:r>
            <a:r>
              <a:rPr b="0" sz="1600"/>
              <a:t>Scope [Under Development] Standardization of blockchain technologies and distributed ledger technologies </a:t>
            </a:r>
          </a:p>
        </p:txBody>
      </p:sp>
      <p:sp>
        <p:nvSpPr>
          <p:cNvPr id="257" name="Shape 257"/>
          <p:cNvSpPr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8" name="image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2206" y="3985612"/>
            <a:ext cx="2727438" cy="1884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8.png"/>
          <p:cNvPicPr>
            <a:picLocks noChangeAspect="1"/>
          </p:cNvPicPr>
          <p:nvPr/>
        </p:nvPicPr>
        <p:blipFill>
          <a:blip r:embed="rId3">
            <a:extLst/>
          </a:blip>
          <a:srcRect l="0" t="6804" r="0" b="0"/>
          <a:stretch>
            <a:fillRect/>
          </a:stretch>
        </p:blipFill>
        <p:spPr>
          <a:xfrm>
            <a:off x="965636" y="1847252"/>
            <a:ext cx="6151757" cy="963496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Quality Assurance </a:t>
            </a:r>
          </a:p>
        </p:txBody>
      </p:sp>
      <p:sp>
        <p:nvSpPr>
          <p:cNvPr id="261" name="Shape 261"/>
          <p:cNvSpPr/>
          <p:nvPr/>
        </p:nvSpPr>
        <p:spPr>
          <a:xfrm>
            <a:off x="6592199" y="3869494"/>
            <a:ext cx="4795787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200"/>
            </a:pPr>
            <a:r>
              <a:t>Reference architecture, taxonomy and ontology</a:t>
            </a:r>
          </a:p>
          <a:p>
            <a:pPr marL="285750" indent="-285750">
              <a:buSzPct val="100000"/>
              <a:buFont typeface="Arial"/>
              <a:buChar char="•"/>
              <a:defRPr sz="1200"/>
            </a:pPr>
            <a:r>
              <a:t>Use cases</a:t>
            </a:r>
          </a:p>
          <a:p>
            <a:pPr marL="285750" indent="-285750">
              <a:buSzPct val="100000"/>
              <a:buFont typeface="Arial"/>
              <a:buChar char="•"/>
              <a:defRPr sz="1200"/>
            </a:pPr>
            <a:r>
              <a:t>Security and privacy</a:t>
            </a:r>
          </a:p>
          <a:p>
            <a:pPr marL="285750" indent="-285750">
              <a:buSzPct val="100000"/>
              <a:buFont typeface="Arial"/>
              <a:buChar char="•"/>
              <a:defRPr sz="1200"/>
            </a:pPr>
            <a:r>
              <a:t>Identity</a:t>
            </a:r>
          </a:p>
          <a:p>
            <a:pPr marL="285750" indent="-285750">
              <a:buSzPct val="100000"/>
              <a:buFont typeface="Arial"/>
              <a:buChar char="•"/>
              <a:defRPr sz="1200"/>
            </a:pPr>
            <a:r>
              <a:t>Smart contracts</a:t>
            </a:r>
          </a:p>
          <a:p>
            <a:pPr marL="285750" indent="-285750">
              <a:buSzPct val="100000"/>
              <a:buFont typeface="Arial"/>
              <a:buChar char="•"/>
              <a:defRPr sz="1200"/>
            </a:pPr>
            <a:r>
              <a:t>Governance of blockchains and distributed ledger technology systems</a:t>
            </a:r>
          </a:p>
          <a:p>
            <a:pPr marL="285750" indent="-285750">
              <a:buSzPct val="100000"/>
              <a:buFont typeface="Arial"/>
              <a:buChar char="•"/>
              <a:defRPr sz="1200"/>
            </a:pPr>
            <a:r>
              <a:t>Interoperability of blockchain and distributed ledger systems</a:t>
            </a:r>
          </a:p>
          <a:p>
            <a:pPr marL="285750" indent="-285750">
              <a:buSzPct val="100000"/>
              <a:buFont typeface="Arial"/>
              <a:buChar char="•"/>
              <a:defRPr sz="1200"/>
            </a:pPr>
            <a:r>
              <a:t>Foundations</a:t>
            </a:r>
          </a:p>
          <a:p>
            <a:pPr marL="285750" indent="-285750">
              <a:buSzPct val="100000"/>
              <a:buFont typeface="Arial"/>
              <a:buChar char="•"/>
              <a:defRPr sz="1200"/>
            </a:pPr>
            <a:r>
              <a:t>Security, privacy and identity</a:t>
            </a:r>
          </a:p>
          <a:p>
            <a:pPr marL="285750" indent="-285750">
              <a:buSzPct val="100000"/>
              <a:buFont typeface="Arial"/>
              <a:buChar char="•"/>
              <a:defRPr sz="1200"/>
            </a:pPr>
            <a:r>
              <a:t>Smart contracts and their applications</a:t>
            </a:r>
          </a:p>
        </p:txBody>
      </p:sp>
      <p:pic>
        <p:nvPicPr>
          <p:cNvPr id="262" name="image9.tif"/>
          <p:cNvPicPr>
            <a:picLocks noChangeAspect="1"/>
          </p:cNvPicPr>
          <p:nvPr/>
        </p:nvPicPr>
        <p:blipFill>
          <a:blip r:embed="rId4">
            <a:extLst/>
          </a:blip>
          <a:srcRect l="13079" t="0" r="0" b="0"/>
          <a:stretch>
            <a:fillRect/>
          </a:stretch>
        </p:blipFill>
        <p:spPr>
          <a:xfrm>
            <a:off x="908537" y="3971095"/>
            <a:ext cx="2853670" cy="1861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3576204" y="6290611"/>
            <a:ext cx="4114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Seamless Service Delivery ISED by: Katie Wei, April 2018</a:t>
            </a:r>
          </a:p>
        </p:txBody>
      </p:sp>
      <p:sp>
        <p:nvSpPr>
          <p:cNvPr id="265" name="Shape 2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Metrics for Progress &amp; Success </a:t>
            </a:r>
          </a:p>
        </p:txBody>
      </p:sp>
      <p:sp>
        <p:nvSpPr>
          <p:cNvPr id="266" name="Shape 266"/>
          <p:cNvSpPr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Shape 267"/>
          <p:cNvSpPr/>
          <p:nvPr>
            <p:ph type="body" idx="1"/>
          </p:nvPr>
        </p:nvSpPr>
        <p:spPr>
          <a:xfrm>
            <a:off x="838200" y="2583583"/>
            <a:ext cx="10515600" cy="40870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1900"/>
            </a:pPr>
          </a:p>
          <a:p>
            <a:pPr>
              <a:lnSpc>
                <a:spcPct val="72000"/>
              </a:lnSpc>
              <a:defRPr sz="1900"/>
            </a:pPr>
            <a:r>
              <a:t>Provides business with a </a:t>
            </a:r>
            <a:r>
              <a:rPr b="1">
                <a:solidFill>
                  <a:srgbClr val="548235"/>
                </a:solidFill>
              </a:rPr>
              <a:t>seamless service </a:t>
            </a:r>
            <a:r>
              <a:t>experience</a:t>
            </a:r>
          </a:p>
          <a:p>
            <a:pPr>
              <a:lnSpc>
                <a:spcPct val="72000"/>
              </a:lnSpc>
              <a:defRPr sz="1900"/>
            </a:pPr>
            <a:r>
              <a:t>Increases government service </a:t>
            </a:r>
            <a:r>
              <a:rPr b="1">
                <a:solidFill>
                  <a:srgbClr val="548235"/>
                </a:solidFill>
              </a:rPr>
              <a:t>visibility and traceability </a:t>
            </a:r>
            <a:r>
              <a:t>across all levels</a:t>
            </a:r>
          </a:p>
          <a:p>
            <a:pPr>
              <a:lnSpc>
                <a:spcPct val="72000"/>
              </a:lnSpc>
              <a:defRPr sz="1900"/>
            </a:pPr>
            <a:r>
              <a:t>Ensures </a:t>
            </a:r>
            <a:r>
              <a:rPr b="1">
                <a:solidFill>
                  <a:srgbClr val="548235"/>
                </a:solidFill>
              </a:rPr>
              <a:t>privacy</a:t>
            </a:r>
            <a:r>
              <a:t> of business information and interactions </a:t>
            </a:r>
          </a:p>
          <a:p>
            <a:pPr>
              <a:lnSpc>
                <a:spcPct val="72000"/>
              </a:lnSpc>
              <a:defRPr b="1" sz="1900">
                <a:solidFill>
                  <a:srgbClr val="548235"/>
                </a:solidFill>
              </a:defRPr>
            </a:pPr>
            <a:r>
              <a:t>One-stop-shop</a:t>
            </a:r>
            <a:r>
              <a:rPr b="0">
                <a:solidFill>
                  <a:srgbClr val="000000"/>
                </a:solidFill>
              </a:rPr>
              <a:t> for application access and status check</a:t>
            </a:r>
          </a:p>
          <a:p>
            <a:pPr>
              <a:lnSpc>
                <a:spcPct val="72000"/>
              </a:lnSpc>
              <a:defRPr sz="1900"/>
            </a:pPr>
            <a:r>
              <a:t>Provides </a:t>
            </a:r>
            <a:r>
              <a:rPr b="1">
                <a:solidFill>
                  <a:srgbClr val="548235"/>
                </a:solidFill>
              </a:rPr>
              <a:t>digitally verifiable proofs </a:t>
            </a:r>
            <a:r>
              <a:t>of qualification and adherence to regulation</a:t>
            </a:r>
          </a:p>
          <a:p>
            <a:pPr>
              <a:lnSpc>
                <a:spcPct val="72000"/>
              </a:lnSpc>
              <a:defRPr sz="1900"/>
            </a:pPr>
            <a:r>
              <a:t>Business owns their </a:t>
            </a:r>
            <a:r>
              <a:rPr b="1">
                <a:solidFill>
                  <a:srgbClr val="548235"/>
                </a:solidFill>
              </a:rPr>
              <a:t>proof-of-status</a:t>
            </a:r>
            <a:r>
              <a:t> and can use it with any other government online transaction that requires it</a:t>
            </a:r>
          </a:p>
          <a:p>
            <a:pPr>
              <a:lnSpc>
                <a:spcPct val="72000"/>
              </a:lnSpc>
              <a:defRPr sz="1900"/>
            </a:pPr>
            <a:r>
              <a:t>Businesses </a:t>
            </a:r>
            <a:r>
              <a:rPr b="1">
                <a:solidFill>
                  <a:srgbClr val="548235"/>
                </a:solidFill>
              </a:rPr>
              <a:t>flourish and receive optimal benefits </a:t>
            </a:r>
            <a:r>
              <a:t>from government services at all levels</a:t>
            </a:r>
          </a:p>
          <a:p>
            <a:pPr>
              <a:lnSpc>
                <a:spcPct val="72000"/>
              </a:lnSpc>
              <a:defRPr sz="1900"/>
            </a:pPr>
            <a:r>
              <a:t>Greater</a:t>
            </a:r>
            <a:r>
              <a:rPr b="1">
                <a:solidFill>
                  <a:srgbClr val="548235"/>
                </a:solidFill>
              </a:rPr>
              <a:t> participation, increased transparency </a:t>
            </a:r>
            <a:r>
              <a:t>and</a:t>
            </a:r>
            <a:r>
              <a:rPr b="1">
                <a:solidFill>
                  <a:srgbClr val="548235"/>
                </a:solidFill>
              </a:rPr>
              <a:t> </a:t>
            </a:r>
            <a:r>
              <a:t>ability to </a:t>
            </a:r>
            <a:r>
              <a:rPr b="1">
                <a:solidFill>
                  <a:srgbClr val="548235"/>
                </a:solidFill>
              </a:rPr>
              <a:t>maintain trust </a:t>
            </a:r>
            <a:r>
              <a:t>and</a:t>
            </a:r>
            <a:r>
              <a:rPr b="1">
                <a:solidFill>
                  <a:srgbClr val="548235"/>
                </a:solidFill>
              </a:rPr>
              <a:t> integrity of data</a:t>
            </a:r>
          </a:p>
          <a:p>
            <a:pPr>
              <a:lnSpc>
                <a:spcPct val="72000"/>
              </a:lnSpc>
              <a:defRPr sz="1900"/>
            </a:pPr>
            <a:r>
              <a:t>Records are </a:t>
            </a:r>
            <a:r>
              <a:rPr b="1">
                <a:solidFill>
                  <a:srgbClr val="548235"/>
                </a:solidFill>
              </a:rPr>
              <a:t>secure</a:t>
            </a:r>
            <a:r>
              <a:rPr b="1"/>
              <a:t>,</a:t>
            </a:r>
            <a:r>
              <a:rPr b="1">
                <a:solidFill>
                  <a:srgbClr val="548235"/>
                </a:solidFill>
              </a:rPr>
              <a:t> transparent</a:t>
            </a:r>
            <a:r>
              <a:rPr b="1"/>
              <a:t>,</a:t>
            </a:r>
            <a:r>
              <a:rPr b="1">
                <a:solidFill>
                  <a:srgbClr val="548235"/>
                </a:solidFill>
              </a:rPr>
              <a:t> </a:t>
            </a:r>
            <a:r>
              <a:rPr b="1"/>
              <a:t>and</a:t>
            </a:r>
            <a:r>
              <a:rPr b="1">
                <a:solidFill>
                  <a:srgbClr val="548235"/>
                </a:solidFill>
              </a:rPr>
              <a:t> immutable</a:t>
            </a:r>
            <a:r>
              <a:t>.  </a:t>
            </a:r>
            <a:br/>
          </a:p>
        </p:txBody>
      </p:sp>
      <p:sp>
        <p:nvSpPr>
          <p:cNvPr id="268" name="Shape 268"/>
          <p:cNvSpPr/>
          <p:nvPr/>
        </p:nvSpPr>
        <p:spPr>
          <a:xfrm>
            <a:off x="838200" y="1660525"/>
            <a:ext cx="10515600" cy="1722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t>Interactions between users, partners, and BizPal each have their own timelines and processes.  </a:t>
            </a:r>
            <a:r>
              <a:rPr b="1">
                <a:solidFill>
                  <a:srgbClr val="548235"/>
                </a:solidFill>
              </a:rPr>
              <a:t>Digital Ledger Technology (DLT) offers</a:t>
            </a:r>
            <a:r>
              <a:t>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 and Future Plans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838200" y="1762124"/>
            <a:ext cx="10515600" cy="4530726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b="1" sz="2716">
                <a:solidFill>
                  <a:srgbClr val="548235"/>
                </a:solidFill>
              </a:defRPr>
            </a:pPr>
            <a:r>
              <a:t>Suggest:</a:t>
            </a:r>
            <a:endParaRPr sz="1067"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1067"/>
            </a:pPr>
          </a:p>
          <a:p>
            <a:pPr marL="221742" indent="-221742" defTabSz="886968">
              <a:lnSpc>
                <a:spcPct val="72000"/>
              </a:lnSpc>
              <a:spcBef>
                <a:spcPts val="900"/>
              </a:spcBef>
              <a:defRPr sz="1649"/>
            </a:pPr>
            <a:r>
              <a:t>Further requirements specification</a:t>
            </a:r>
            <a:endParaRPr sz="1067"/>
          </a:p>
          <a:p>
            <a:pPr marL="221742" indent="-221742" defTabSz="886968">
              <a:lnSpc>
                <a:spcPct val="72000"/>
              </a:lnSpc>
              <a:spcBef>
                <a:spcPts val="900"/>
              </a:spcBef>
              <a:defRPr sz="1649"/>
            </a:pPr>
            <a:r>
              <a:t>Further technical specification</a:t>
            </a:r>
            <a:endParaRPr sz="1067"/>
          </a:p>
          <a:p>
            <a:pPr marL="221742" indent="-221742" defTabSz="886968">
              <a:lnSpc>
                <a:spcPct val="72000"/>
              </a:lnSpc>
              <a:spcBef>
                <a:spcPts val="900"/>
              </a:spcBef>
              <a:defRPr sz="1649"/>
            </a:pPr>
            <a:r>
              <a:t>Further detailed and module design</a:t>
            </a:r>
            <a:endParaRPr sz="1067"/>
          </a:p>
          <a:p>
            <a:pPr marL="221742" indent="-221742" defTabSz="886968">
              <a:lnSpc>
                <a:spcPct val="72000"/>
              </a:lnSpc>
              <a:spcBef>
                <a:spcPts val="900"/>
              </a:spcBef>
              <a:defRPr sz="1649"/>
            </a:pPr>
            <a:r>
              <a:t>Further prototyping</a:t>
            </a:r>
            <a:endParaRPr sz="1067"/>
          </a:p>
          <a:p>
            <a:pPr marL="221742" indent="-221742" defTabSz="886968">
              <a:lnSpc>
                <a:spcPct val="72000"/>
              </a:lnSpc>
              <a:spcBef>
                <a:spcPts val="900"/>
              </a:spcBef>
              <a:defRPr sz="1649"/>
            </a:pPr>
            <a:r>
              <a:t>Further development of H/W and S/W Modules</a:t>
            </a:r>
            <a:endParaRPr sz="1067"/>
          </a:p>
          <a:p>
            <a:pPr marL="221742" indent="-221742" defTabSz="886968">
              <a:lnSpc>
                <a:spcPct val="72000"/>
              </a:lnSpc>
              <a:spcBef>
                <a:spcPts val="900"/>
              </a:spcBef>
              <a:defRPr sz="1649"/>
            </a:pPr>
            <a:r>
              <a:t>Further module and system integration</a:t>
            </a:r>
            <a:endParaRPr sz="1067"/>
          </a:p>
          <a:p>
            <a:pPr marL="221742" indent="-221742" defTabSz="886968">
              <a:lnSpc>
                <a:spcPct val="72000"/>
              </a:lnSpc>
              <a:spcBef>
                <a:spcPts val="900"/>
              </a:spcBef>
              <a:defRPr sz="1649"/>
            </a:pPr>
            <a:r>
              <a:t>Further testing</a:t>
            </a:r>
            <a:endParaRPr sz="1067"/>
          </a:p>
          <a:p>
            <a:pPr marL="221742" indent="-221742" defTabSz="886968">
              <a:lnSpc>
                <a:spcPct val="72000"/>
              </a:lnSpc>
              <a:spcBef>
                <a:spcPts val="900"/>
              </a:spcBef>
              <a:defRPr sz="1649"/>
            </a:pPr>
            <a:r>
              <a:t>Acceptance testing</a:t>
            </a:r>
            <a:endParaRPr sz="1067"/>
          </a:p>
          <a:p>
            <a:pPr marL="221742" indent="-221742" defTabSz="886968">
              <a:lnSpc>
                <a:spcPct val="72000"/>
              </a:lnSpc>
              <a:spcBef>
                <a:spcPts val="900"/>
              </a:spcBef>
              <a:defRPr sz="1649"/>
            </a:pPr>
            <a:r>
              <a:t>Lab Site Install</a:t>
            </a:r>
            <a:endParaRPr sz="1067"/>
          </a:p>
          <a:p>
            <a:pPr marL="221742" indent="-221742" defTabSz="886968">
              <a:lnSpc>
                <a:spcPct val="72000"/>
              </a:lnSpc>
              <a:spcBef>
                <a:spcPts val="900"/>
              </a:spcBef>
              <a:defRPr sz="1649"/>
            </a:pPr>
            <a:r>
              <a:t>Site Acceptance</a:t>
            </a:r>
            <a:endParaRPr sz="1067"/>
          </a:p>
          <a:p>
            <a:pPr marL="221742" indent="-221742" defTabSz="886968">
              <a:lnSpc>
                <a:spcPct val="72000"/>
              </a:lnSpc>
              <a:spcBef>
                <a:spcPts val="900"/>
              </a:spcBef>
              <a:defRPr sz="1649"/>
            </a:pPr>
            <a:r>
              <a:t>(Sub) System Commission (Integration with other GC systems with actual data and operation controlled conditions)</a:t>
            </a:r>
            <a:endParaRPr sz="1067"/>
          </a:p>
          <a:p>
            <a:pPr marL="221742" indent="-221742" defTabSz="886968">
              <a:lnSpc>
                <a:spcPct val="72000"/>
              </a:lnSpc>
              <a:spcBef>
                <a:spcPts val="900"/>
              </a:spcBef>
              <a:defRPr sz="1649"/>
            </a:pPr>
            <a:r>
              <a:t>GC Takeover (Support/Maintenance, in-service live running, enhancement and future development)</a:t>
            </a:r>
          </a:p>
        </p:txBody>
      </p:sp>
      <p:sp>
        <p:nvSpPr>
          <p:cNvPr id="272" name="Shape 272"/>
          <p:cNvSpPr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xfrm>
            <a:off x="838199" y="1825625"/>
            <a:ext cx="10688784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b="1" sz="2100"/>
            </a:pPr>
            <a:r>
              <a:t>Thank you for the opportunity to submit our BizPal developer proposal</a:t>
            </a:r>
          </a:p>
          <a:p>
            <a:pPr marL="0" indent="0">
              <a:lnSpc>
                <a:spcPct val="72000"/>
              </a:lnSpc>
              <a:buSzTx/>
              <a:buNone/>
              <a:defRPr b="1" sz="2100">
                <a:solidFill>
                  <a:srgbClr val="548235"/>
                </a:solidFill>
              </a:defRPr>
            </a:pPr>
          </a:p>
          <a:p>
            <a:pPr marL="0" indent="0">
              <a:lnSpc>
                <a:spcPct val="72000"/>
              </a:lnSpc>
              <a:buSzTx/>
              <a:buNone/>
              <a:defRPr b="1" sz="2100">
                <a:solidFill>
                  <a:srgbClr val="548235"/>
                </a:solidFill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Team BizPal Google Video: 	</a:t>
            </a:r>
            <a:endParaRPr>
              <a:solidFill>
                <a:srgbClr val="000000"/>
              </a:solidFill>
            </a:endParaRPr>
          </a:p>
          <a:p>
            <a:pPr lvl="2" marL="0" indent="1154430">
              <a:lnSpc>
                <a:spcPct val="72000"/>
              </a:lnSpc>
              <a:buSzTx/>
              <a:buNone/>
              <a:defRPr b="1" sz="2100">
                <a:solidFill>
                  <a:srgbClr val="548235"/>
                </a:solidFill>
              </a:defRPr>
            </a:pPr>
            <a:r>
              <a:rPr sz="13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https://drive.google.com/file/d/1V83_k95uQN37ndEoTpIKLKtQzr7jPaGY/view?usp=drivesdk</a:t>
            </a:r>
            <a:endParaRPr sz="1700"/>
          </a:p>
          <a:p>
            <a:pPr marL="0" indent="0">
              <a:lnSpc>
                <a:spcPct val="72000"/>
              </a:lnSpc>
              <a:buSzTx/>
              <a:buNone/>
              <a:defRPr b="1" sz="2100">
                <a:solidFill>
                  <a:srgbClr val="548235"/>
                </a:solidFill>
              </a:defRPr>
            </a:pPr>
          </a:p>
          <a:p>
            <a:pPr marL="0" indent="0">
              <a:lnSpc>
                <a:spcPct val="72000"/>
              </a:lnSpc>
              <a:buSzTx/>
              <a:buNone/>
              <a:defRPr b="1" sz="2100">
                <a:solidFill>
                  <a:srgbClr val="548235"/>
                </a:solidFill>
              </a:defRPr>
            </a:pPr>
            <a:r>
              <a:t>	</a:t>
            </a:r>
            <a:r>
              <a:rPr b="0">
                <a:solidFill>
                  <a:srgbClr val="000000"/>
                </a:solidFill>
              </a:rPr>
              <a:t>Lisa Meecham/GPS Coordinating – Project Manager</a:t>
            </a:r>
          </a:p>
          <a:p>
            <a:pPr marL="0" indent="0">
              <a:lnSpc>
                <a:spcPct val="72000"/>
              </a:lnSpc>
              <a:buSzTx/>
              <a:buNone/>
              <a:defRPr b="1" sz="2100">
                <a:solidFill>
                  <a:srgbClr val="548235"/>
                </a:solidFill>
              </a:defRPr>
            </a:pPr>
            <a:r>
              <a:t>	</a:t>
            </a:r>
            <a:r>
              <a:rPr b="0">
                <a:solidFill>
                  <a:srgbClr val="000000"/>
                </a:solidFill>
              </a:rPr>
              <a:t>Anand Sreekumar – Process Lead Developer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	Arjun Nair – Programming Lead Developer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	Arathi Mini Sreekumar – UI/UX Developer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	Aravind Sukumaran Rajam - Advisory/Development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	Dilip Aghav – Advisory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	</a:t>
            </a:r>
          </a:p>
        </p:txBody>
      </p:sp>
      <p:sp>
        <p:nvSpPr>
          <p:cNvPr id="276" name="Shape 276"/>
          <p:cNvSpPr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 Proposition: </a:t>
            </a:r>
            <a:r>
              <a:rPr>
                <a:solidFill>
                  <a:srgbClr val="548235"/>
                </a:solidFill>
              </a:rPr>
              <a:t>One-Stop-Shop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Re-imagine the existing BizPal information portal to become a fully </a:t>
            </a:r>
            <a:r>
              <a:rPr b="1">
                <a:solidFill>
                  <a:srgbClr val="548235"/>
                </a:solidFill>
              </a:rPr>
              <a:t>one-stop-shop</a:t>
            </a:r>
            <a:r>
              <a:t> for small business start-up and build-out of their enterprise - providing complete </a:t>
            </a:r>
            <a:r>
              <a:rPr b="1">
                <a:solidFill>
                  <a:srgbClr val="548235"/>
                </a:solidFill>
              </a:rPr>
              <a:t>end-to-end</a:t>
            </a:r>
            <a:r>
              <a:t> service for its users and partners - utilizing distributed ledger technology to facilitate seamless data capture, transaction, and delivery of services relating to the permitting and licensing required to start and grow Canadian business.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0" name="media2.m4a"/>
          <p:cNvPicPr>
            <a:picLocks noChangeAspect="0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1163300" y="5829300"/>
            <a:ext cx="571500" cy="57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95056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80000">
                <p:cTn id="7" fill="hold" display="0">
                  <p:stCondLst>
                    <p:cond delay="indefinite"/>
                  </p:stCondLst>
                </p:cTn>
                <p:tgtEl>
                  <p:spTgt spid="12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038600" y="6315392"/>
            <a:ext cx="41148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888888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https://en.wikipedia.org/wiki/BizPaL</a:t>
            </a:r>
          </a:p>
        </p:txBody>
      </p:sp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BizPal Overview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1330036" y="1690688"/>
            <a:ext cx="9885831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300"/>
            </a:pPr>
          </a:p>
          <a:p>
            <a:pPr marL="0" indent="0">
              <a:lnSpc>
                <a:spcPct val="88000"/>
              </a:lnSpc>
              <a:buSzTx/>
              <a:buNone/>
              <a:defRPr sz="2300"/>
            </a:pPr>
            <a:r>
              <a:t>All levels of government in Canada </a:t>
            </a:r>
          </a:p>
          <a:p>
            <a:pPr marL="0" indent="0">
              <a:lnSpc>
                <a:spcPct val="88000"/>
              </a:lnSpc>
              <a:buSzTx/>
              <a:buNone/>
              <a:defRPr sz="2300"/>
            </a:pPr>
            <a:r>
              <a:t>A response to problems encountered with business start-up and growth</a:t>
            </a:r>
          </a:p>
          <a:p>
            <a:pPr marL="0" indent="0">
              <a:lnSpc>
                <a:spcPct val="88000"/>
              </a:lnSpc>
              <a:buSzTx/>
              <a:buNone/>
              <a:defRPr sz="2300"/>
            </a:pPr>
            <a:r>
              <a:t>Generates a personalized list of required documentation</a:t>
            </a:r>
          </a:p>
          <a:p>
            <a:pPr marL="0" indent="0">
              <a:lnSpc>
                <a:spcPct val="88000"/>
              </a:lnSpc>
              <a:buSzTx/>
              <a:buNone/>
              <a:defRPr sz="2300"/>
            </a:pPr>
            <a:r>
              <a:t>Allows for verification by business operator that all correct permits and licences have been obtained.</a:t>
            </a:r>
          </a:p>
          <a:p>
            <a:pPr marL="0" indent="0">
              <a:lnSpc>
                <a:spcPct val="88000"/>
              </a:lnSpc>
              <a:buSzTx/>
              <a:buNone/>
              <a:defRPr sz="2300"/>
            </a:pPr>
            <a:r>
              <a:t>Serves as web portal to 1000+ approved partners in provinces and municipalities </a:t>
            </a:r>
          </a:p>
          <a:p>
            <a:pPr marL="0" indent="0">
              <a:lnSpc>
                <a:spcPct val="88000"/>
              </a:lnSpc>
              <a:buSzTx/>
              <a:buNone/>
              <a:defRPr sz="2300"/>
            </a:pPr>
            <a:r>
              <a:t>GC initiative with each jurisdiction responsible for maintaining their own data within the system.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Shape 126"/>
          <p:cNvSpPr/>
          <p:nvPr/>
        </p:nvSpPr>
        <p:spPr>
          <a:xfrm>
            <a:off x="980413" y="5138061"/>
            <a:ext cx="237569" cy="256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48235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27" name="Shape 127"/>
          <p:cNvSpPr/>
          <p:nvPr/>
        </p:nvSpPr>
        <p:spPr>
          <a:xfrm>
            <a:off x="980413" y="4349619"/>
            <a:ext cx="237569" cy="256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48235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28" name="Shape 128"/>
          <p:cNvSpPr/>
          <p:nvPr/>
        </p:nvSpPr>
        <p:spPr>
          <a:xfrm>
            <a:off x="980413" y="3563611"/>
            <a:ext cx="237569" cy="256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48235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29" name="Shape 129"/>
          <p:cNvSpPr/>
          <p:nvPr/>
        </p:nvSpPr>
        <p:spPr>
          <a:xfrm>
            <a:off x="992655" y="3106399"/>
            <a:ext cx="237569" cy="256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48235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0" name="Shape 130"/>
          <p:cNvSpPr/>
          <p:nvPr/>
        </p:nvSpPr>
        <p:spPr>
          <a:xfrm>
            <a:off x="992655" y="2649187"/>
            <a:ext cx="237569" cy="256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48235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1" name="Shape 131"/>
          <p:cNvSpPr/>
          <p:nvPr/>
        </p:nvSpPr>
        <p:spPr>
          <a:xfrm>
            <a:off x="997043" y="2163904"/>
            <a:ext cx="237569" cy="256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48235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132" name="media3.m4a"/>
          <p:cNvPicPr>
            <a:picLocks noChangeAspect="0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11163300" y="5829300"/>
            <a:ext cx="571500" cy="57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81451" fill="hold"/>
                                        <p:tgtEl>
                                          <p:spTgt spid="1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80000">
                <p:cTn id="7" fill="hold" display="0">
                  <p:stCondLst>
                    <p:cond delay="indefinite"/>
                  </p:stCondLst>
                </p:cTn>
                <p:tgtEl>
                  <p:spTgt spid="13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838199" y="6270942"/>
            <a:ext cx="1006928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D9D9D9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https://blockchainhub.net/blockchains-and-distributed-ledger-technologies-in-general/</a:t>
            </a:r>
          </a:p>
        </p:txBody>
      </p:sp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Distributed Ledger Technology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Private institutions like banks realized that they could use the core idea of blockchain as a </a:t>
            </a:r>
            <a:r>
              <a:rPr b="1">
                <a:solidFill>
                  <a:schemeClr val="accent6"/>
                </a:solidFill>
              </a:rPr>
              <a:t>Distributed Ledger Technology (DLT)</a:t>
            </a:r>
            <a:r>
              <a:t>, and create a permissioned blockchain (private or federated), where the validator is a member of a consortium or separate legal entities of the same organization.  </a:t>
            </a:r>
          </a:p>
        </p:txBody>
      </p:sp>
      <p:sp>
        <p:nvSpPr>
          <p:cNvPr id="137" name="Shape 137"/>
          <p:cNvSpPr/>
          <p:nvPr/>
        </p:nvSpPr>
        <p:spPr>
          <a:xfrm>
            <a:off x="1298864" y="4001294"/>
            <a:ext cx="10054936" cy="1560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81000"/>
              </a:lnSpc>
              <a:spcBef>
                <a:spcPts val="1000"/>
              </a:spcBef>
              <a:defRPr sz="2800"/>
            </a:pPr>
            <a:r>
              <a:t>	</a:t>
            </a:r>
          </a:p>
          <a:p>
            <a:pPr>
              <a:lnSpc>
                <a:spcPct val="81000"/>
              </a:lnSpc>
              <a:spcBef>
                <a:spcPts val="1000"/>
              </a:spcBef>
              <a:defRPr sz="2800"/>
            </a:pPr>
            <a:r>
              <a:t>	</a:t>
            </a:r>
            <a:r>
              <a:rPr b="1" sz="1900">
                <a:solidFill>
                  <a:srgbClr val="548235"/>
                </a:solidFill>
              </a:rPr>
              <a:t>“The old question of ’Is it in the database?’</a:t>
            </a:r>
          </a:p>
          <a:p>
            <a:pPr>
              <a:lnSpc>
                <a:spcPct val="81000"/>
              </a:lnSpc>
              <a:spcBef>
                <a:spcPts val="1000"/>
              </a:spcBef>
              <a:defRPr b="1" sz="1900">
                <a:solidFill>
                  <a:srgbClr val="548235"/>
                </a:solidFill>
              </a:defRPr>
            </a:pPr>
            <a:r>
              <a:t>	will be replaced by ‘Is it on the blockchain?”</a:t>
            </a:r>
            <a:endParaRPr sz="2800"/>
          </a:p>
          <a:p>
            <a:pPr>
              <a:lnSpc>
                <a:spcPct val="90000"/>
              </a:lnSpc>
              <a:spcBef>
                <a:spcPts val="400"/>
              </a:spcBef>
              <a:defRPr sz="1900"/>
            </a:pPr>
            <a:r>
              <a:t>		</a:t>
            </a:r>
            <a:r>
              <a:rPr sz="1300"/>
              <a:t>- William Mougayar, Canadian Businessman and Author of </a:t>
            </a:r>
            <a:r>
              <a:rPr sz="1300"/>
              <a:t>The Business Blockchain.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621146" y="6386030"/>
            <a:ext cx="73152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https://courses.edx.org/courses/course-v1:LinuxFoundationX+LFS171x+3T2017/course/</a:t>
            </a:r>
          </a:p>
        </p:txBody>
      </p:sp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BizPal Blockchain Decision Path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Shape 142"/>
          <p:cNvSpPr/>
          <p:nvPr/>
        </p:nvSpPr>
        <p:spPr>
          <a:xfrm>
            <a:off x="1039540" y="5428334"/>
            <a:ext cx="237569" cy="256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48235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3" name="Shape 143"/>
          <p:cNvSpPr/>
          <p:nvPr/>
        </p:nvSpPr>
        <p:spPr>
          <a:xfrm>
            <a:off x="1041726" y="4762987"/>
            <a:ext cx="237569" cy="256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48235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4" name="Shape 144"/>
          <p:cNvSpPr/>
          <p:nvPr/>
        </p:nvSpPr>
        <p:spPr>
          <a:xfrm>
            <a:off x="1039540" y="4177269"/>
            <a:ext cx="237569" cy="256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48235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5" name="Shape 145"/>
          <p:cNvSpPr/>
          <p:nvPr/>
        </p:nvSpPr>
        <p:spPr>
          <a:xfrm>
            <a:off x="1039540" y="3591552"/>
            <a:ext cx="237569" cy="256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48235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6" name="Shape 146"/>
          <p:cNvSpPr/>
          <p:nvPr/>
        </p:nvSpPr>
        <p:spPr>
          <a:xfrm>
            <a:off x="1039540" y="3003000"/>
            <a:ext cx="237569" cy="256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48235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7" name="Shape 147"/>
          <p:cNvSpPr/>
          <p:nvPr/>
        </p:nvSpPr>
        <p:spPr>
          <a:xfrm>
            <a:off x="1039540" y="2476874"/>
            <a:ext cx="237569" cy="256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48235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8" name="Shape 148"/>
          <p:cNvSpPr/>
          <p:nvPr/>
        </p:nvSpPr>
        <p:spPr>
          <a:xfrm>
            <a:off x="1039540" y="1871503"/>
            <a:ext cx="237569" cy="256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48235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9" name="Shape 149"/>
          <p:cNvSpPr/>
          <p:nvPr/>
        </p:nvSpPr>
        <p:spPr>
          <a:xfrm>
            <a:off x="3132083" y="5867506"/>
            <a:ext cx="1208690" cy="456566"/>
          </a:xfrm>
          <a:prstGeom prst="rect">
            <a:avLst/>
          </a:prstGeom>
          <a:solidFill>
            <a:schemeClr val="accent6"/>
          </a:solidFill>
          <a:ln>
            <a:solidFill>
              <a:srgbClr val="527E3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Permissioned Blockchain</a:t>
            </a:r>
          </a:p>
        </p:txBody>
      </p:sp>
      <p:sp>
        <p:nvSpPr>
          <p:cNvPr id="150" name="Shape 150"/>
          <p:cNvSpPr/>
          <p:nvPr/>
        </p:nvSpPr>
        <p:spPr>
          <a:xfrm>
            <a:off x="4978953" y="4889709"/>
            <a:ext cx="1" cy="585719"/>
          </a:xfrm>
          <a:prstGeom prst="line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Shape 151"/>
          <p:cNvSpPr/>
          <p:nvPr/>
        </p:nvSpPr>
        <p:spPr>
          <a:xfrm>
            <a:off x="5559261" y="1899515"/>
            <a:ext cx="6102678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 b="1" sz="1200"/>
            </a:pPr>
            <a:r>
              <a:t>Distributed ledger eliminates all partners’ need to collect, secure, and maintain their own databases of common data.</a:t>
            </a:r>
          </a:p>
          <a:p>
            <a:pPr marL="342900" indent="-342900">
              <a:buSzPct val="100000"/>
              <a:buAutoNum type="arabicPeriod" startAt="1"/>
              <a:defRPr b="1" sz="1200"/>
            </a:pPr>
          </a:p>
          <a:p>
            <a:pPr marL="342900" indent="-342900">
              <a:buSzPct val="100000"/>
              <a:buAutoNum type="arabicPeriod" startAt="2"/>
              <a:defRPr b="1" sz="1200"/>
            </a:pPr>
            <a:r>
              <a:t>BizPal is currently over 1000 partners and growing.</a:t>
            </a:r>
          </a:p>
          <a:p>
            <a:pPr marL="342900" indent="-342900">
              <a:buSzPct val="100000"/>
              <a:buAutoNum type="arabicPeriod" startAt="2"/>
              <a:defRPr b="1" sz="1200"/>
            </a:pPr>
          </a:p>
          <a:p>
            <a:pPr marL="342900" indent="-342900">
              <a:buSzPct val="100000"/>
              <a:buAutoNum type="arabicPeriod" startAt="3"/>
              <a:defRPr b="1" sz="1200"/>
            </a:pPr>
            <a:r>
              <a:t>Provinces are currently responsible for managing relationships with municipalities.  Resource constraints exist for municipalities based on their size.</a:t>
            </a:r>
          </a:p>
          <a:p>
            <a:pPr marL="342900" indent="-342900">
              <a:buSzPct val="100000"/>
              <a:buAutoNum type="arabicPeriod" startAt="3"/>
              <a:defRPr b="1" sz="1200"/>
            </a:pPr>
          </a:p>
          <a:p>
            <a:pPr marL="342900" indent="-342900">
              <a:buSzPct val="100000"/>
              <a:buAutoNum type="arabicPeriod" startAt="4"/>
              <a:defRPr b="1" sz="1200"/>
            </a:pPr>
            <a:r>
              <a:t>Permits and licenses all collect the same basic information and all adhere to a known regulation structure.</a:t>
            </a:r>
          </a:p>
          <a:p>
            <a:pPr marL="342900" indent="-342900">
              <a:buSzPct val="100000"/>
              <a:buAutoNum type="arabicPeriod" startAt="4"/>
              <a:defRPr b="1" sz="1200"/>
            </a:pPr>
          </a:p>
          <a:p>
            <a:pPr marL="342900" indent="-342900">
              <a:buSzPct val="100000"/>
              <a:buAutoNum type="arabicPeriod" startAt="5"/>
              <a:defRPr b="1" sz="1200"/>
            </a:pPr>
            <a:r>
              <a:t>Through consensus, an immutable log creates one database (replicated shared single entry), secure transaction (synchronized data and time-stamped), and continuous compliance (linked regulation resistant to modification).</a:t>
            </a:r>
          </a:p>
          <a:p>
            <a:pPr marL="342900" indent="-342900">
              <a:buSzPct val="100000"/>
              <a:buAutoNum type="arabicPeriod" startAt="5"/>
              <a:defRPr b="1" sz="1200"/>
            </a:pPr>
          </a:p>
          <a:p>
            <a:pPr marL="342900" indent="-342900">
              <a:buSzPct val="100000"/>
              <a:buAutoNum type="arabicPeriod" startAt="6"/>
              <a:defRPr b="1" sz="1200"/>
            </a:pPr>
            <a:r>
              <a:t>Immediate update and communication of compliance definition, regulation changes, filing instructions and fee collection.  Simplifies existing regulation and decreases decision-making timelines.</a:t>
            </a:r>
          </a:p>
          <a:p>
            <a:pPr marL="342900" indent="-342900">
              <a:buSzPct val="100000"/>
              <a:buAutoNum type="arabicPeriod" startAt="6"/>
              <a:defRPr b="1" sz="1200"/>
            </a:pPr>
          </a:p>
          <a:p>
            <a:pPr marL="342900" indent="-342900">
              <a:buSzPct val="100000"/>
              <a:buAutoNum type="arabicPeriod" startAt="7"/>
              <a:defRPr b="1" sz="1200"/>
            </a:pPr>
            <a:r>
              <a:t>Access by business, partners, and federal government.  Transactions should be private and hence, held within a permission network.</a:t>
            </a:r>
          </a:p>
        </p:txBody>
      </p:sp>
      <p:grpSp>
        <p:nvGrpSpPr>
          <p:cNvPr id="159" name="Group 159"/>
          <p:cNvGrpSpPr/>
          <p:nvPr/>
        </p:nvGrpSpPr>
        <p:grpSpPr>
          <a:xfrm>
            <a:off x="5159962" y="1993336"/>
            <a:ext cx="242098" cy="3714471"/>
            <a:chOff x="0" y="0"/>
            <a:chExt cx="242096" cy="3714469"/>
          </a:xfrm>
        </p:grpSpPr>
        <p:sp>
          <p:nvSpPr>
            <p:cNvPr id="152" name="Shape 152"/>
            <p:cNvSpPr/>
            <p:nvPr/>
          </p:nvSpPr>
          <p:spPr>
            <a:xfrm>
              <a:off x="0" y="3457637"/>
              <a:ext cx="237567" cy="256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8235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3" name="Shape 153"/>
            <p:cNvSpPr/>
            <p:nvPr/>
          </p:nvSpPr>
          <p:spPr>
            <a:xfrm>
              <a:off x="4530" y="2728458"/>
              <a:ext cx="237567" cy="256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8235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2009450"/>
              <a:ext cx="237567" cy="256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8235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1460147"/>
              <a:ext cx="237567" cy="256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8235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916961"/>
              <a:ext cx="237567" cy="256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8235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549692"/>
              <a:ext cx="237567" cy="256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8235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0"/>
              <a:ext cx="237567" cy="256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8235"/>
            </a:solidFill>
            <a:ln w="12700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pic>
        <p:nvPicPr>
          <p:cNvPr id="160" name="image3.tif"/>
          <p:cNvPicPr>
            <a:picLocks noChangeAspect="1"/>
          </p:cNvPicPr>
          <p:nvPr/>
        </p:nvPicPr>
        <p:blipFill>
          <a:blip r:embed="rId2">
            <a:extLst/>
          </a:blip>
          <a:srcRect l="0" t="10539" r="40948" b="11111"/>
          <a:stretch>
            <a:fillRect/>
          </a:stretch>
        </p:blipFill>
        <p:spPr>
          <a:xfrm>
            <a:off x="1280322" y="1618761"/>
            <a:ext cx="3722441" cy="426271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3301465" y="5579388"/>
            <a:ext cx="434963" cy="288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1788" y="2700"/>
                </a:moveTo>
                <a:lnTo>
                  <a:pt x="1788" y="18900"/>
                </a:lnTo>
                <a:lnTo>
                  <a:pt x="19812" y="18900"/>
                </a:lnTo>
                <a:lnTo>
                  <a:pt x="19812" y="27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2" name="Shape 162"/>
          <p:cNvSpPr/>
          <p:nvPr/>
        </p:nvSpPr>
        <p:spPr>
          <a:xfrm>
            <a:off x="3406280" y="5685166"/>
            <a:ext cx="330147" cy="1823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3313450" y="5579388"/>
            <a:ext cx="34651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2438400" y="6228406"/>
            <a:ext cx="73152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https://courses.edx.org/courses/course-v1:LinuxFoundationX+LFS171x+3T2017/course/</a:t>
            </a:r>
          </a:p>
        </p:txBody>
      </p:sp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 Achieved with BizPal DLT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 algn="ctr">
              <a:buSzTx/>
              <a:buNone/>
            </a:pPr>
            <a:r>
              <a:t>Government will provide </a:t>
            </a:r>
            <a:r>
              <a:rPr b="1">
                <a:solidFill>
                  <a:schemeClr val="accent6"/>
                </a:solidFill>
              </a:rPr>
              <a:t>good service </a:t>
            </a:r>
            <a:r>
              <a:t>to users </a:t>
            </a:r>
          </a:p>
          <a:p>
            <a:pPr marL="0" indent="0" algn="ctr">
              <a:buSzTx/>
              <a:buNone/>
            </a:pPr>
            <a:r>
              <a:t>by </a:t>
            </a:r>
            <a:r>
              <a:rPr b="1">
                <a:solidFill>
                  <a:schemeClr val="accent6"/>
                </a:solidFill>
              </a:rPr>
              <a:t>simpler, clearer communication of regulations</a:t>
            </a:r>
            <a:endParaRPr b="1">
              <a:solidFill>
                <a:schemeClr val="accent6"/>
              </a:solidFill>
            </a:endParaRPr>
          </a:p>
          <a:p>
            <a:pPr marL="0" indent="0" algn="ctr">
              <a:buSzTx/>
              <a:buNone/>
            </a:pPr>
            <a:r>
              <a:t>and </a:t>
            </a:r>
            <a:r>
              <a:rPr b="1">
                <a:solidFill>
                  <a:schemeClr val="accent6"/>
                </a:solidFill>
              </a:rPr>
              <a:t>real-time updates </a:t>
            </a:r>
            <a:r>
              <a:t>among partners. 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3" name="Group 173"/>
          <p:cNvGrpSpPr/>
          <p:nvPr/>
        </p:nvGrpSpPr>
        <p:grpSpPr>
          <a:xfrm>
            <a:off x="1683419" y="4347307"/>
            <a:ext cx="8825162" cy="914602"/>
            <a:chOff x="0" y="0"/>
            <a:chExt cx="8825161" cy="914600"/>
          </a:xfrm>
        </p:grpSpPr>
        <p:pic>
          <p:nvPicPr>
            <p:cNvPr id="169" name="image4.ti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5501" r="49511" b="40145"/>
            <a:stretch>
              <a:fillRect/>
            </a:stretch>
          </p:blipFill>
          <p:spPr>
            <a:xfrm>
              <a:off x="0" y="10650"/>
              <a:ext cx="1720624" cy="903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image4.ti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9352" t="14624" r="0" b="42015"/>
            <a:stretch>
              <a:fillRect/>
            </a:stretch>
          </p:blipFill>
          <p:spPr>
            <a:xfrm>
              <a:off x="2402504" y="10650"/>
              <a:ext cx="1725991" cy="8837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image4.ti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7397" r="49752" b="0"/>
            <a:stretch>
              <a:fillRect/>
            </a:stretch>
          </p:blipFill>
          <p:spPr>
            <a:xfrm>
              <a:off x="4762504" y="10650"/>
              <a:ext cx="1712385" cy="8682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image4.ti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9342" t="56471" r="0" b="0"/>
            <a:stretch>
              <a:fillRect/>
            </a:stretch>
          </p:blipFill>
          <p:spPr>
            <a:xfrm>
              <a:off x="7098845" y="0"/>
              <a:ext cx="1726317" cy="8871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2818838" y="6159394"/>
            <a:ext cx="605301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https://courses.edx.org/courses/course-v1:LinuxFoundationX+LFS171x+3T2017/course/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Structure a BizPal DLT</a:t>
            </a:r>
          </a:p>
        </p:txBody>
      </p:sp>
      <p:grpSp>
        <p:nvGrpSpPr>
          <p:cNvPr id="188" name="Group 188"/>
          <p:cNvGrpSpPr/>
          <p:nvPr/>
        </p:nvGrpSpPr>
        <p:grpSpPr>
          <a:xfrm>
            <a:off x="706581" y="1529787"/>
            <a:ext cx="10418620" cy="4588073"/>
            <a:chOff x="0" y="0"/>
            <a:chExt cx="10418619" cy="4588071"/>
          </a:xfrm>
        </p:grpSpPr>
        <p:grpSp>
          <p:nvGrpSpPr>
            <p:cNvPr id="186" name="Group 186"/>
            <p:cNvGrpSpPr/>
            <p:nvPr/>
          </p:nvGrpSpPr>
          <p:grpSpPr>
            <a:xfrm>
              <a:off x="-1" y="-1"/>
              <a:ext cx="10418620" cy="4588073"/>
              <a:chOff x="0" y="0"/>
              <a:chExt cx="10418619" cy="4588071"/>
            </a:xfrm>
          </p:grpSpPr>
          <p:pic>
            <p:nvPicPr>
              <p:cNvPr id="178" name="image5.ti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8504" r="0" b="0"/>
              <a:stretch>
                <a:fillRect/>
              </a:stretch>
            </p:blipFill>
            <p:spPr>
              <a:xfrm>
                <a:off x="3333806" y="443012"/>
                <a:ext cx="3609919" cy="41450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9" name="Shape 179"/>
              <p:cNvSpPr/>
              <p:nvPr/>
            </p:nvSpPr>
            <p:spPr>
              <a:xfrm>
                <a:off x="5829233" y="565600"/>
                <a:ext cx="826990" cy="13835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180" name="image5.ti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69722" t="11790" r="9495" b="72554"/>
              <a:stretch>
                <a:fillRect/>
              </a:stretch>
            </p:blipFill>
            <p:spPr>
              <a:xfrm>
                <a:off x="6035503" y="635652"/>
                <a:ext cx="750224" cy="709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1" name="Shape 181"/>
              <p:cNvSpPr/>
              <p:nvPr/>
            </p:nvSpPr>
            <p:spPr>
              <a:xfrm>
                <a:off x="3601743" y="565600"/>
                <a:ext cx="714499" cy="13835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3637468" y="644407"/>
                <a:ext cx="714499" cy="13835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pic>
            <p:nvPicPr>
              <p:cNvPr id="183" name="image5.ti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7964" t="10438" r="72491" b="72940"/>
              <a:stretch>
                <a:fillRect/>
              </a:stretch>
            </p:blipFill>
            <p:spPr>
              <a:xfrm>
                <a:off x="3401642" y="613760"/>
                <a:ext cx="705567" cy="7530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4" name="image5.ti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69722" t="26866" r="9495" b="57671"/>
              <a:stretch>
                <a:fillRect/>
              </a:stretch>
            </p:blipFill>
            <p:spPr>
              <a:xfrm>
                <a:off x="3401642" y="1458744"/>
                <a:ext cx="750224" cy="7005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5" name="Shape 185"/>
              <p:cNvSpPr/>
              <p:nvPr/>
            </p:nvSpPr>
            <p:spPr>
              <a:xfrm>
                <a:off x="-1" y="-1"/>
                <a:ext cx="10418620" cy="497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2800">
                    <a:solidFill>
                      <a:srgbClr val="548235"/>
                    </a:solidFill>
                  </a:defRPr>
                </a:lvl1pPr>
              </a:lstStyle>
              <a:p>
                <a:pPr/>
                <a:r>
                  <a:t>BLOCKCHAIN FLOW FROM USER TO BIZPAL PARTNER</a:t>
                </a:r>
              </a:p>
            </p:txBody>
          </p:sp>
        </p:grpSp>
        <p:sp>
          <p:nvSpPr>
            <p:cNvPr id="187" name="Shape 187"/>
            <p:cNvSpPr/>
            <p:nvPr/>
          </p:nvSpPr>
          <p:spPr>
            <a:xfrm>
              <a:off x="3436502" y="1972984"/>
              <a:ext cx="77340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Business</a:t>
              </a:r>
            </a:p>
          </p:txBody>
        </p:sp>
      </p:grpSp>
      <p:pic>
        <p:nvPicPr>
          <p:cNvPr id="189" name="image1.jpg" descr="bizpal_e_4c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4140" y="3025595"/>
            <a:ext cx="995187" cy="47434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6595760" y="3502593"/>
            <a:ext cx="10428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Permissioned network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3092761" y="6329679"/>
            <a:ext cx="633412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https://courses.edx.org/courses/course-v1:LinuxFoundationX+LFS171x+3T2017/course/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>
                <a:solidFill>
                  <a:srgbClr val="548235"/>
                </a:solidFill>
              </a:defRPr>
            </a:lvl1pPr>
          </a:lstStyle>
          <a:p>
            <a:pPr/>
            <a:r>
              <a:t>Technical Aspects</a:t>
            </a:r>
          </a:p>
        </p:txBody>
      </p:sp>
      <p:pic>
        <p:nvPicPr>
          <p:cNvPr id="194" name="image6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199" y="1475895"/>
            <a:ext cx="10001598" cy="470106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Hyperledger?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Shape 199"/>
          <p:cNvSpPr/>
          <p:nvPr>
            <p:ph type="title"/>
          </p:nvPr>
        </p:nvSpPr>
        <p:spPr>
          <a:xfrm>
            <a:off x="492354" y="470994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BizPal Business Flow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446807" y="1759392"/>
            <a:ext cx="11041000" cy="4817841"/>
            <a:chOff x="0" y="88899"/>
            <a:chExt cx="11040998" cy="4817840"/>
          </a:xfrm>
        </p:grpSpPr>
        <p:grpSp>
          <p:nvGrpSpPr>
            <p:cNvPr id="209" name="Group 209"/>
            <p:cNvGrpSpPr/>
            <p:nvPr/>
          </p:nvGrpSpPr>
          <p:grpSpPr>
            <a:xfrm>
              <a:off x="2423188" y="2256901"/>
              <a:ext cx="5031965" cy="520993"/>
              <a:chOff x="0" y="0"/>
              <a:chExt cx="5031963" cy="520992"/>
            </a:xfrm>
          </p:grpSpPr>
          <p:grpSp>
            <p:nvGrpSpPr>
              <p:cNvPr id="202" name="Group 202"/>
              <p:cNvGrpSpPr/>
              <p:nvPr/>
            </p:nvGrpSpPr>
            <p:grpSpPr>
              <a:xfrm>
                <a:off x="0" y="0"/>
                <a:ext cx="1447800" cy="509156"/>
                <a:chOff x="0" y="0"/>
                <a:chExt cx="1447799" cy="509155"/>
              </a:xfrm>
            </p:grpSpPr>
            <p:sp>
              <p:nvSpPr>
                <p:cNvPr id="200" name="Shape 200"/>
                <p:cNvSpPr/>
                <p:nvPr/>
              </p:nvSpPr>
              <p:spPr>
                <a:xfrm>
                  <a:off x="0" y="0"/>
                  <a:ext cx="1447800" cy="509156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176589" y="80750"/>
                  <a:ext cx="1116874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/>
                  <a:r>
                    <a:t>Provinces</a:t>
                  </a:r>
                </a:p>
              </p:txBody>
            </p:sp>
          </p:grpSp>
          <p:grpSp>
            <p:nvGrpSpPr>
              <p:cNvPr id="205" name="Group 205"/>
              <p:cNvGrpSpPr/>
              <p:nvPr/>
            </p:nvGrpSpPr>
            <p:grpSpPr>
              <a:xfrm>
                <a:off x="1665494" y="11836"/>
                <a:ext cx="1389723" cy="509156"/>
                <a:chOff x="0" y="0"/>
                <a:chExt cx="1389722" cy="509155"/>
              </a:xfrm>
            </p:grpSpPr>
            <p:sp>
              <p:nvSpPr>
                <p:cNvPr id="203" name="Shape 203"/>
                <p:cNvSpPr/>
                <p:nvPr/>
              </p:nvSpPr>
              <p:spPr>
                <a:xfrm>
                  <a:off x="0" y="0"/>
                  <a:ext cx="1377879" cy="509156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250863" y="58075"/>
                  <a:ext cx="1138860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/>
                  <a:r>
                    <a:t>Federal </a:t>
                  </a:r>
                </a:p>
              </p:txBody>
            </p:sp>
          </p:grpSp>
          <p:grpSp>
            <p:nvGrpSpPr>
              <p:cNvPr id="208" name="Group 208"/>
              <p:cNvGrpSpPr/>
              <p:nvPr/>
            </p:nvGrpSpPr>
            <p:grpSpPr>
              <a:xfrm>
                <a:off x="3261067" y="11837"/>
                <a:ext cx="1770897" cy="509156"/>
                <a:chOff x="0" y="0"/>
                <a:chExt cx="1770895" cy="509155"/>
              </a:xfrm>
            </p:grpSpPr>
            <p:sp>
              <p:nvSpPr>
                <p:cNvPr id="206" name="Shape 206"/>
                <p:cNvSpPr/>
                <p:nvPr/>
              </p:nvSpPr>
              <p:spPr>
                <a:xfrm>
                  <a:off x="0" y="0"/>
                  <a:ext cx="1770896" cy="509156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103203" y="69911"/>
                  <a:ext cx="1535034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/>
                  <a:r>
                    <a:t>Municipalities</a:t>
                  </a:r>
                </a:p>
              </p:txBody>
            </p:sp>
          </p:grpSp>
        </p:grpSp>
        <p:grpSp>
          <p:nvGrpSpPr>
            <p:cNvPr id="222" name="Group 222"/>
            <p:cNvGrpSpPr/>
            <p:nvPr/>
          </p:nvGrpSpPr>
          <p:grpSpPr>
            <a:xfrm>
              <a:off x="1878178" y="153038"/>
              <a:ext cx="6724000" cy="737768"/>
              <a:chOff x="0" y="0"/>
              <a:chExt cx="6723999" cy="737766"/>
            </a:xfrm>
          </p:grpSpPr>
          <p:grpSp>
            <p:nvGrpSpPr>
              <p:cNvPr id="212" name="Group 212"/>
              <p:cNvGrpSpPr/>
              <p:nvPr/>
            </p:nvGrpSpPr>
            <p:grpSpPr>
              <a:xfrm>
                <a:off x="-1" y="32769"/>
                <a:ext cx="1436374" cy="682149"/>
                <a:chOff x="0" y="0"/>
                <a:chExt cx="1436372" cy="682147"/>
              </a:xfrm>
            </p:grpSpPr>
            <p:sp>
              <p:nvSpPr>
                <p:cNvPr id="210" name="Shape 210"/>
                <p:cNvSpPr/>
                <p:nvPr/>
              </p:nvSpPr>
              <p:spPr>
                <a:xfrm>
                  <a:off x="0" y="0"/>
                  <a:ext cx="1436373" cy="682148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>
                  <a:off x="223792" y="48745"/>
                  <a:ext cx="1108059" cy="6248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/>
                </a:lstStyle>
                <a:p>
                  <a:pPr/>
                  <a:r>
                    <a:t>Business License</a:t>
                  </a:r>
                </a:p>
              </p:txBody>
            </p:sp>
          </p:grpSp>
          <p:grpSp>
            <p:nvGrpSpPr>
              <p:cNvPr id="215" name="Group 215"/>
              <p:cNvGrpSpPr/>
              <p:nvPr/>
            </p:nvGrpSpPr>
            <p:grpSpPr>
              <a:xfrm>
                <a:off x="1648634" y="1445"/>
                <a:ext cx="1464649" cy="713473"/>
                <a:chOff x="0" y="0"/>
                <a:chExt cx="1464648" cy="713472"/>
              </a:xfrm>
            </p:grpSpPr>
            <p:sp>
              <p:nvSpPr>
                <p:cNvPr id="213" name="Shape 213"/>
                <p:cNvSpPr/>
                <p:nvPr/>
              </p:nvSpPr>
              <p:spPr>
                <a:xfrm>
                  <a:off x="0" y="0"/>
                  <a:ext cx="1464649" cy="713473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237132" y="69911"/>
                  <a:ext cx="1129872" cy="624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/>
                </a:lstStyle>
                <a:p>
                  <a:pPr/>
                  <a:r>
                    <a:t>Liquor License</a:t>
                  </a:r>
                </a:p>
              </p:txBody>
            </p:sp>
          </p:grpSp>
          <p:grpSp>
            <p:nvGrpSpPr>
              <p:cNvPr id="218" name="Group 218"/>
              <p:cNvGrpSpPr/>
              <p:nvPr/>
            </p:nvGrpSpPr>
            <p:grpSpPr>
              <a:xfrm>
                <a:off x="3332421" y="-1"/>
                <a:ext cx="2090005" cy="716243"/>
                <a:chOff x="0" y="0"/>
                <a:chExt cx="2090003" cy="716241"/>
              </a:xfrm>
            </p:grpSpPr>
            <p:sp>
              <p:nvSpPr>
                <p:cNvPr id="216" name="Shape 216"/>
                <p:cNvSpPr/>
                <p:nvPr/>
              </p:nvSpPr>
              <p:spPr>
                <a:xfrm>
                  <a:off x="0" y="0"/>
                  <a:ext cx="2090004" cy="716242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>
                  <a:off x="148862" y="69911"/>
                  <a:ext cx="1849150" cy="6248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/>
                  <a:r>
                    <a:t>GST/HST Number</a:t>
                  </a:r>
                </a:p>
              </p:txBody>
            </p:sp>
          </p:grpSp>
          <p:grpSp>
            <p:nvGrpSpPr>
              <p:cNvPr id="221" name="Group 221"/>
              <p:cNvGrpSpPr/>
              <p:nvPr/>
            </p:nvGrpSpPr>
            <p:grpSpPr>
              <a:xfrm>
                <a:off x="5641564" y="9919"/>
                <a:ext cx="1082435" cy="727848"/>
                <a:chOff x="0" y="0"/>
                <a:chExt cx="1082434" cy="727846"/>
              </a:xfrm>
            </p:grpSpPr>
            <p:sp>
              <p:nvSpPr>
                <p:cNvPr id="219" name="Shape 219"/>
                <p:cNvSpPr/>
                <p:nvPr/>
              </p:nvSpPr>
              <p:spPr>
                <a:xfrm>
                  <a:off x="0" y="0"/>
                  <a:ext cx="1082435" cy="727847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76696" y="69911"/>
                  <a:ext cx="933575" cy="624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/>
                </a:lstStyle>
                <a:p>
                  <a:pPr/>
                  <a:r>
                    <a:t>Zoning Change</a:t>
                  </a:r>
                </a:p>
              </p:txBody>
            </p:sp>
          </p:grpSp>
        </p:grpSp>
        <p:sp>
          <p:nvSpPr>
            <p:cNvPr id="223" name="Shape 223"/>
            <p:cNvSpPr/>
            <p:nvPr/>
          </p:nvSpPr>
          <p:spPr>
            <a:xfrm>
              <a:off x="8170415" y="2184256"/>
              <a:ext cx="2618510" cy="631191"/>
            </a:xfrm>
            <a:prstGeom prst="rect">
              <a:avLst/>
            </a:pr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6350" cap="flat">
              <a:solidFill>
                <a:schemeClr val="accent5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Permit Approval by Permissioned network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495377" y="1847830"/>
              <a:ext cx="9982201" cy="1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8119264" y="3005744"/>
              <a:ext cx="2483350" cy="644863"/>
            </a:xfrm>
            <a:prstGeom prst="roundRect">
              <a:avLst>
                <a:gd name="adj" fmla="val 16667"/>
              </a:avLst>
            </a:prstGeom>
            <a:solidFill>
              <a:srgbClr val="548235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8244733" y="3017569"/>
              <a:ext cx="2257811" cy="89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r>
                <a:t>Timestamp Signature</a:t>
              </a:r>
            </a:p>
            <a:p>
              <a:pPr algn="ctr"/>
              <a:r>
                <a:t>by Ordering Service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88900"/>
              <a:ext cx="1599705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800">
                  <a:solidFill>
                    <a:srgbClr val="548235"/>
                  </a:solidFill>
                </a:defRPr>
              </a:lvl1pPr>
            </a:lstStyle>
            <a:p>
              <a:pPr/>
              <a:r>
                <a:t>Current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22369" y="1868412"/>
              <a:ext cx="1387805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700">
                  <a:solidFill>
                    <a:srgbClr val="548235"/>
                  </a:solidFill>
                </a:defRPr>
              </a:lvl1pPr>
            </a:lstStyle>
            <a:p>
              <a:pPr/>
              <a:r>
                <a:t>Planned</a:t>
              </a:r>
            </a:p>
          </p:txBody>
        </p:sp>
        <p:grpSp>
          <p:nvGrpSpPr>
            <p:cNvPr id="241" name="Group 241"/>
            <p:cNvGrpSpPr/>
            <p:nvPr/>
          </p:nvGrpSpPr>
          <p:grpSpPr>
            <a:xfrm>
              <a:off x="1997064" y="3960205"/>
              <a:ext cx="5582394" cy="536289"/>
              <a:chOff x="0" y="0"/>
              <a:chExt cx="5582392" cy="536288"/>
            </a:xfrm>
          </p:grpSpPr>
          <p:grpSp>
            <p:nvGrpSpPr>
              <p:cNvPr id="231" name="Group 231"/>
              <p:cNvGrpSpPr/>
              <p:nvPr/>
            </p:nvGrpSpPr>
            <p:grpSpPr>
              <a:xfrm>
                <a:off x="0" y="27132"/>
                <a:ext cx="1260002" cy="509157"/>
                <a:chOff x="0" y="0"/>
                <a:chExt cx="1260000" cy="509155"/>
              </a:xfrm>
            </p:grpSpPr>
            <p:sp>
              <p:nvSpPr>
                <p:cNvPr id="229" name="Shape 229"/>
                <p:cNvSpPr/>
                <p:nvPr/>
              </p:nvSpPr>
              <p:spPr>
                <a:xfrm>
                  <a:off x="0" y="0"/>
                  <a:ext cx="1260001" cy="509156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0" name="Shape 230"/>
                <p:cNvSpPr/>
                <p:nvPr/>
              </p:nvSpPr>
              <p:spPr>
                <a:xfrm>
                  <a:off x="219289" y="69911"/>
                  <a:ext cx="967977" cy="3581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/>
                  <a:r>
                    <a:t>#BRN 1</a:t>
                  </a:r>
                </a:p>
              </p:txBody>
            </p:sp>
          </p:grpSp>
          <p:grpSp>
            <p:nvGrpSpPr>
              <p:cNvPr id="234" name="Group 234"/>
              <p:cNvGrpSpPr/>
              <p:nvPr/>
            </p:nvGrpSpPr>
            <p:grpSpPr>
              <a:xfrm>
                <a:off x="1446803" y="19501"/>
                <a:ext cx="1260002" cy="509157"/>
                <a:chOff x="0" y="0"/>
                <a:chExt cx="1260000" cy="509155"/>
              </a:xfrm>
            </p:grpSpPr>
            <p:sp>
              <p:nvSpPr>
                <p:cNvPr id="232" name="Shape 232"/>
                <p:cNvSpPr/>
                <p:nvPr/>
              </p:nvSpPr>
              <p:spPr>
                <a:xfrm>
                  <a:off x="0" y="0"/>
                  <a:ext cx="1260001" cy="509156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219289" y="69911"/>
                  <a:ext cx="967977" cy="3581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/>
                  <a:r>
                    <a:t>#BRN 2</a:t>
                  </a:r>
                </a:p>
              </p:txBody>
            </p:sp>
          </p:grpSp>
          <p:grpSp>
            <p:nvGrpSpPr>
              <p:cNvPr id="237" name="Group 237"/>
              <p:cNvGrpSpPr/>
              <p:nvPr/>
            </p:nvGrpSpPr>
            <p:grpSpPr>
              <a:xfrm>
                <a:off x="2889003" y="-1"/>
                <a:ext cx="1260002" cy="509157"/>
                <a:chOff x="0" y="0"/>
                <a:chExt cx="1260000" cy="509155"/>
              </a:xfrm>
            </p:grpSpPr>
            <p:sp>
              <p:nvSpPr>
                <p:cNvPr id="235" name="Shape 235"/>
                <p:cNvSpPr/>
                <p:nvPr/>
              </p:nvSpPr>
              <p:spPr>
                <a:xfrm>
                  <a:off x="0" y="0"/>
                  <a:ext cx="1260001" cy="509156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219289" y="69911"/>
                  <a:ext cx="967977" cy="3581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/>
                  <a:r>
                    <a:t>#BRN 3</a:t>
                  </a:r>
                </a:p>
              </p:txBody>
            </p:sp>
          </p:grpSp>
          <p:grpSp>
            <p:nvGrpSpPr>
              <p:cNvPr id="240" name="Group 240"/>
              <p:cNvGrpSpPr/>
              <p:nvPr/>
            </p:nvGrpSpPr>
            <p:grpSpPr>
              <a:xfrm>
                <a:off x="4322391" y="2451"/>
                <a:ext cx="1260002" cy="509157"/>
                <a:chOff x="0" y="0"/>
                <a:chExt cx="1260000" cy="509155"/>
              </a:xfrm>
            </p:grpSpPr>
            <p:sp>
              <p:nvSpPr>
                <p:cNvPr id="238" name="Shape 238"/>
                <p:cNvSpPr/>
                <p:nvPr/>
              </p:nvSpPr>
              <p:spPr>
                <a:xfrm>
                  <a:off x="0" y="0"/>
                  <a:ext cx="1260001" cy="509156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219289" y="69911"/>
                  <a:ext cx="967977" cy="3581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/>
                  <a:r>
                    <a:t>#BRN 4</a:t>
                  </a:r>
                </a:p>
              </p:txBody>
            </p:sp>
          </p:grpSp>
        </p:grpSp>
        <p:grpSp>
          <p:nvGrpSpPr>
            <p:cNvPr id="250" name="Group 250"/>
            <p:cNvGrpSpPr/>
            <p:nvPr/>
          </p:nvGrpSpPr>
          <p:grpSpPr>
            <a:xfrm>
              <a:off x="3423558" y="1056483"/>
              <a:ext cx="2970834" cy="519097"/>
              <a:chOff x="0" y="0"/>
              <a:chExt cx="2970833" cy="519096"/>
            </a:xfrm>
          </p:grpSpPr>
          <p:grpSp>
            <p:nvGrpSpPr>
              <p:cNvPr id="244" name="Group 244"/>
              <p:cNvGrpSpPr/>
              <p:nvPr/>
            </p:nvGrpSpPr>
            <p:grpSpPr>
              <a:xfrm>
                <a:off x="1879787" y="9941"/>
                <a:ext cx="1091047" cy="509156"/>
                <a:chOff x="0" y="0"/>
                <a:chExt cx="1091045" cy="509155"/>
              </a:xfrm>
            </p:grpSpPr>
            <p:sp>
              <p:nvSpPr>
                <p:cNvPr id="242" name="Shape 242"/>
                <p:cNvSpPr/>
                <p:nvPr/>
              </p:nvSpPr>
              <p:spPr>
                <a:xfrm>
                  <a:off x="0" y="0"/>
                  <a:ext cx="1091046" cy="509156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176645" y="69911"/>
                  <a:ext cx="841663" cy="3581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/>
                  <a:r>
                    <a:t>BizPal</a:t>
                  </a:r>
                </a:p>
              </p:txBody>
            </p:sp>
          </p:grpSp>
          <p:grpSp>
            <p:nvGrpSpPr>
              <p:cNvPr id="247" name="Group 247"/>
              <p:cNvGrpSpPr/>
              <p:nvPr/>
            </p:nvGrpSpPr>
            <p:grpSpPr>
              <a:xfrm>
                <a:off x="-1" y="0"/>
                <a:ext cx="1091047" cy="509156"/>
                <a:chOff x="0" y="0"/>
                <a:chExt cx="1091045" cy="509155"/>
              </a:xfrm>
            </p:grpSpPr>
            <p:sp>
              <p:nvSpPr>
                <p:cNvPr id="245" name="Shape 245"/>
                <p:cNvSpPr/>
                <p:nvPr/>
              </p:nvSpPr>
              <p:spPr>
                <a:xfrm>
                  <a:off x="0" y="0"/>
                  <a:ext cx="1091046" cy="509156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124690" y="69911"/>
                  <a:ext cx="841663" cy="3581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/>
                </a:lstStyle>
                <a:p>
                  <a:pPr/>
                  <a:r>
                    <a:t>User</a:t>
                  </a:r>
                </a:p>
              </p:txBody>
            </p:sp>
          </p:grpSp>
          <p:sp>
            <p:nvSpPr>
              <p:cNvPr id="248" name="Shape 248"/>
              <p:cNvSpPr/>
              <p:nvPr/>
            </p:nvSpPr>
            <p:spPr>
              <a:xfrm>
                <a:off x="1100324" y="136012"/>
                <a:ext cx="779464" cy="1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9" name="Shape 249"/>
              <p:cNvSpPr/>
              <p:nvPr/>
            </p:nvSpPr>
            <p:spPr>
              <a:xfrm flipH="1">
                <a:off x="1091043" y="367753"/>
                <a:ext cx="788747" cy="2495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51" name="Shape 251"/>
            <p:cNvSpPr/>
            <p:nvPr/>
          </p:nvSpPr>
          <p:spPr>
            <a:xfrm>
              <a:off x="7798745" y="3780250"/>
              <a:ext cx="3242254" cy="1126491"/>
            </a:xfrm>
            <a:prstGeom prst="rect">
              <a:avLst/>
            </a:prstGeom>
            <a:solidFill>
              <a:srgbClr val="A164A5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700">
                  <a:solidFill>
                    <a:srgbClr val="FFFFFF"/>
                  </a:solidFill>
                </a:defRPr>
              </a:pPr>
              <a:r>
                <a:t>Distributed Ledger</a:t>
              </a:r>
            </a:p>
            <a:p>
              <a:pPr>
                <a:defRPr sz="1700">
                  <a:solidFill>
                    <a:srgbClr val="FFFFFF"/>
                  </a:solidFill>
                </a:defRPr>
              </a:pPr>
              <a:r>
                <a:t>(Registration record stored as immutable single point-of-truth) </a:t>
              </a:r>
            </a:p>
          </p:txBody>
        </p:sp>
      </p:grpSp>
      <p:sp>
        <p:nvSpPr>
          <p:cNvPr id="253" name="Shape 253"/>
          <p:cNvSpPr/>
          <p:nvPr/>
        </p:nvSpPr>
        <p:spPr>
          <a:xfrm>
            <a:off x="7296422" y="2826048"/>
            <a:ext cx="2758210" cy="3517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700"/>
            </a:lvl1pPr>
          </a:lstStyle>
          <a:p>
            <a:pPr/>
            <a:r>
              <a:t>User Profile and submission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