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45" r:id="rId2"/>
  </p:sldIdLst>
  <p:sldSz cx="9144000" cy="6858000" type="screen4x3"/>
  <p:notesSz cx="6858000" cy="9144000"/>
  <p:defaultTextStyle>
    <a:defPPr>
      <a:defRPr lang="en-US"/>
    </a:defPPr>
    <a:lvl1pPr marL="0" algn="l" defTabSz="4571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4571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4571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4571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4571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4571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4571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4571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4571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1482C7"/>
    <a:srgbClr val="0D7BBB"/>
    <a:srgbClr val="0E7BBC"/>
    <a:srgbClr val="F3A721"/>
    <a:srgbClr val="EF4035"/>
    <a:srgbClr val="1D97CF"/>
    <a:srgbClr val="E335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89" autoAdjust="0"/>
    <p:restoredTop sz="88800" autoAdjust="0"/>
  </p:normalViewPr>
  <p:slideViewPr>
    <p:cSldViewPr snapToGrid="0">
      <p:cViewPr>
        <p:scale>
          <a:sx n="60" d="100"/>
          <a:sy n="60" d="100"/>
        </p:scale>
        <p:origin x="-2696" y="-416"/>
      </p:cViewPr>
      <p:guideLst>
        <p:guide orient="horz" pos="4044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9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128281-EFB0-AC4E-812D-D5BD6865605C}" type="datetimeFigureOut">
              <a:rPr lang="en-US" smtClean="0"/>
              <a:t>5/24/13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F77FE-488D-BB41-8FC3-E491B241A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55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DD06-7B05-CE42-A3D0-5088958E2530}" type="datetimeFigureOut">
              <a:rPr lang="en-US" smtClean="0"/>
              <a:t>5/24/13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8BC0A-57E3-B041-A4ED-38635672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20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DD06-7B05-CE42-A3D0-5088958E2530}" type="datetimeFigureOut">
              <a:rPr lang="en-US" smtClean="0"/>
              <a:t>5/24/13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8BC0A-57E3-B041-A4ED-38635672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68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DD06-7B05-CE42-A3D0-5088958E2530}" type="datetimeFigureOut">
              <a:rPr lang="en-US" smtClean="0"/>
              <a:t>5/24/13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8BC0A-57E3-B041-A4ED-38635672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74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DD06-7B05-CE42-A3D0-5088958E2530}" type="datetimeFigureOut">
              <a:rPr lang="en-US" smtClean="0"/>
              <a:t>5/24/13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8BC0A-57E3-B041-A4ED-38635672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86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5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3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9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5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DD06-7B05-CE42-A3D0-5088958E2530}" type="datetimeFigureOut">
              <a:rPr lang="en-US" smtClean="0"/>
              <a:t>5/24/13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8BC0A-57E3-B041-A4ED-38635672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50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DD06-7B05-CE42-A3D0-5088958E2530}" type="datetimeFigureOut">
              <a:rPr lang="en-US" smtClean="0"/>
              <a:t>5/24/13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8BC0A-57E3-B041-A4ED-38635672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5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9" indent="0">
              <a:buNone/>
              <a:defRPr sz="2000" b="1"/>
            </a:lvl2pPr>
            <a:lvl3pPr marL="914318" indent="0">
              <a:buNone/>
              <a:defRPr sz="1800" b="1"/>
            </a:lvl3pPr>
            <a:lvl4pPr marL="1371477" indent="0">
              <a:buNone/>
              <a:defRPr sz="1600" b="1"/>
            </a:lvl4pPr>
            <a:lvl5pPr marL="1828637" indent="0">
              <a:buNone/>
              <a:defRPr sz="1600" b="1"/>
            </a:lvl5pPr>
            <a:lvl6pPr marL="2285797" indent="0">
              <a:buNone/>
              <a:defRPr sz="1600" b="1"/>
            </a:lvl6pPr>
            <a:lvl7pPr marL="2742956" indent="0">
              <a:buNone/>
              <a:defRPr sz="1600" b="1"/>
            </a:lvl7pPr>
            <a:lvl8pPr marL="3200115" indent="0">
              <a:buNone/>
              <a:defRPr sz="1600" b="1"/>
            </a:lvl8pPr>
            <a:lvl9pPr marL="365727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9" indent="0">
              <a:buNone/>
              <a:defRPr sz="2000" b="1"/>
            </a:lvl2pPr>
            <a:lvl3pPr marL="914318" indent="0">
              <a:buNone/>
              <a:defRPr sz="1800" b="1"/>
            </a:lvl3pPr>
            <a:lvl4pPr marL="1371477" indent="0">
              <a:buNone/>
              <a:defRPr sz="1600" b="1"/>
            </a:lvl4pPr>
            <a:lvl5pPr marL="1828637" indent="0">
              <a:buNone/>
              <a:defRPr sz="1600" b="1"/>
            </a:lvl5pPr>
            <a:lvl6pPr marL="2285797" indent="0">
              <a:buNone/>
              <a:defRPr sz="1600" b="1"/>
            </a:lvl6pPr>
            <a:lvl7pPr marL="2742956" indent="0">
              <a:buNone/>
              <a:defRPr sz="1600" b="1"/>
            </a:lvl7pPr>
            <a:lvl8pPr marL="3200115" indent="0">
              <a:buNone/>
              <a:defRPr sz="1600" b="1"/>
            </a:lvl8pPr>
            <a:lvl9pPr marL="365727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DD06-7B05-CE42-A3D0-5088958E2530}" type="datetimeFigureOut">
              <a:rPr lang="en-US" smtClean="0"/>
              <a:t>5/24/13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8BC0A-57E3-B041-A4ED-38635672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00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DD06-7B05-CE42-A3D0-5088958E2530}" type="datetimeFigureOut">
              <a:rPr lang="en-US" smtClean="0"/>
              <a:t>5/24/13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8BC0A-57E3-B041-A4ED-38635672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1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DD06-7B05-CE42-A3D0-5088958E2530}" type="datetimeFigureOut">
              <a:rPr lang="en-US" smtClean="0"/>
              <a:t>5/24/13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8BC0A-57E3-B041-A4ED-38635672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86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59" indent="0">
              <a:buNone/>
              <a:defRPr sz="1200"/>
            </a:lvl2pPr>
            <a:lvl3pPr marL="914318" indent="0">
              <a:buNone/>
              <a:defRPr sz="1000"/>
            </a:lvl3pPr>
            <a:lvl4pPr marL="1371477" indent="0">
              <a:buNone/>
              <a:defRPr sz="900"/>
            </a:lvl4pPr>
            <a:lvl5pPr marL="1828637" indent="0">
              <a:buNone/>
              <a:defRPr sz="900"/>
            </a:lvl5pPr>
            <a:lvl6pPr marL="2285797" indent="0">
              <a:buNone/>
              <a:defRPr sz="900"/>
            </a:lvl6pPr>
            <a:lvl7pPr marL="2742956" indent="0">
              <a:buNone/>
              <a:defRPr sz="900"/>
            </a:lvl7pPr>
            <a:lvl8pPr marL="3200115" indent="0">
              <a:buNone/>
              <a:defRPr sz="900"/>
            </a:lvl8pPr>
            <a:lvl9pPr marL="365727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DD06-7B05-CE42-A3D0-5088958E2530}" type="datetimeFigureOut">
              <a:rPr lang="en-US" smtClean="0"/>
              <a:t>5/24/13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8BC0A-57E3-B041-A4ED-38635672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71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59" indent="0">
              <a:buNone/>
              <a:defRPr sz="2800"/>
            </a:lvl2pPr>
            <a:lvl3pPr marL="914318" indent="0">
              <a:buNone/>
              <a:defRPr sz="2400"/>
            </a:lvl3pPr>
            <a:lvl4pPr marL="1371477" indent="0">
              <a:buNone/>
              <a:defRPr sz="2000"/>
            </a:lvl4pPr>
            <a:lvl5pPr marL="1828637" indent="0">
              <a:buNone/>
              <a:defRPr sz="2000"/>
            </a:lvl5pPr>
            <a:lvl6pPr marL="2285797" indent="0">
              <a:buNone/>
              <a:defRPr sz="2000"/>
            </a:lvl6pPr>
            <a:lvl7pPr marL="2742956" indent="0">
              <a:buNone/>
              <a:defRPr sz="2000"/>
            </a:lvl7pPr>
            <a:lvl8pPr marL="3200115" indent="0">
              <a:buNone/>
              <a:defRPr sz="2000"/>
            </a:lvl8pPr>
            <a:lvl9pPr marL="365727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59" indent="0">
              <a:buNone/>
              <a:defRPr sz="1200"/>
            </a:lvl2pPr>
            <a:lvl3pPr marL="914318" indent="0">
              <a:buNone/>
              <a:defRPr sz="1000"/>
            </a:lvl3pPr>
            <a:lvl4pPr marL="1371477" indent="0">
              <a:buNone/>
              <a:defRPr sz="900"/>
            </a:lvl4pPr>
            <a:lvl5pPr marL="1828637" indent="0">
              <a:buNone/>
              <a:defRPr sz="900"/>
            </a:lvl5pPr>
            <a:lvl6pPr marL="2285797" indent="0">
              <a:buNone/>
              <a:defRPr sz="900"/>
            </a:lvl6pPr>
            <a:lvl7pPr marL="2742956" indent="0">
              <a:buNone/>
              <a:defRPr sz="900"/>
            </a:lvl7pPr>
            <a:lvl8pPr marL="3200115" indent="0">
              <a:buNone/>
              <a:defRPr sz="900"/>
            </a:lvl8pPr>
            <a:lvl9pPr marL="365727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DD06-7B05-CE42-A3D0-5088958E2530}" type="datetimeFigureOut">
              <a:rPr lang="en-US" smtClean="0"/>
              <a:t>5/24/13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8BC0A-57E3-B041-A4ED-38635672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3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32" tIns="45716" rIns="91432" bIns="4571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32" tIns="45716" rIns="91432" bIns="4571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CDD06-7B05-CE42-A3D0-5088958E2530}" type="datetimeFigureOut">
              <a:rPr lang="en-US" smtClean="0"/>
              <a:t>5/24/13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8BC0A-57E3-B041-A4ED-3863567264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432394"/>
            <a:ext cx="9144000" cy="4256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innerShdw blurRad="38100" dist="12700" dir="16200000">
              <a:srgbClr val="000000">
                <a:alpha val="1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6" rIns="91432" bIns="45716" spcCol="0"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168570" y="6525787"/>
            <a:ext cx="2840173" cy="264630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pPr lvl="0" algn="r" defTabSz="914318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ＭＳ Ｐゴシック" pitchFamily="34" charset="-128"/>
              </a:rPr>
              <a:t>© 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ＭＳ Ｐゴシック" pitchFamily="34" charset="-128"/>
              </a:rPr>
              <a:t>2013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Arial" charset="0"/>
                <a:ea typeface="ＭＳ Ｐゴシック" pitchFamily="34" charset="-128"/>
              </a:rPr>
              <a:t>Bizo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ＭＳ Ｐゴシック" pitchFamily="34" charset="-128"/>
              </a:rPr>
              <a:t>, </a:t>
            </a:r>
            <a:r>
              <a:rPr lang="en-US" sz="1100" dirty="0" err="1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ＭＳ Ｐゴシック" pitchFamily="34" charset="-128"/>
              </a:rPr>
              <a:t>Inc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98397" y="6528172"/>
            <a:ext cx="2094470" cy="23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83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15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0" indent="-342870" algn="l" defTabSz="45715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83" indent="-285724" algn="l" defTabSz="45715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98" indent="-228580" algn="l" defTabSz="45715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57" indent="-228580" algn="l" defTabSz="45715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17" indent="-228580" algn="l" defTabSz="45715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76" indent="-228580" algn="l" defTabSz="45715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5" indent="-228580" algn="l" defTabSz="45715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95" indent="-228580" algn="l" defTabSz="45715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4" indent="-228580" algn="l" defTabSz="45715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4571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4571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7" algn="l" defTabSz="4571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7" algn="l" defTabSz="4571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7" algn="l" defTabSz="4571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6" algn="l" defTabSz="4571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5" algn="l" defTabSz="4571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4" algn="l" defTabSz="4571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9144000" cy="642371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554" y="2141058"/>
            <a:ext cx="2641600" cy="2641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19362" y="2530122"/>
            <a:ext cx="22763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  <a:latin typeface="Century Gothic"/>
                <a:cs typeface="Century Gothic"/>
              </a:rPr>
              <a:t>Company Size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08039" y="3113890"/>
            <a:ext cx="22763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  <a:latin typeface="Century Gothic"/>
                <a:cs typeface="Century Gothic"/>
              </a:rPr>
              <a:t>Industry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206" y="3113890"/>
            <a:ext cx="22763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  <a:latin typeface="Century Gothic"/>
                <a:cs typeface="Century Gothic"/>
              </a:rPr>
              <a:t>Job Function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89237" y="3892616"/>
            <a:ext cx="2276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  <a:latin typeface="Century Gothic"/>
                <a:cs typeface="Century Gothic"/>
              </a:rPr>
              <a:t>Professional</a:t>
            </a:r>
          </a:p>
          <a:p>
            <a:pPr algn="ctr"/>
            <a:r>
              <a:rPr lang="en-US" sz="1000" dirty="0" smtClean="0">
                <a:solidFill>
                  <a:srgbClr val="FFFFFF"/>
                </a:solidFill>
                <a:latin typeface="Century Gothic"/>
                <a:cs typeface="Century Gothic"/>
              </a:rPr>
              <a:t>Segments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19906" y="3892246"/>
            <a:ext cx="22763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  <a:latin typeface="Century Gothic"/>
                <a:cs typeface="Century Gothic"/>
              </a:rPr>
              <a:t>Seniority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0681" y="653118"/>
            <a:ext cx="2276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1177B0"/>
                </a:solidFill>
                <a:latin typeface="Century Gothic"/>
                <a:cs typeface="Century Gothic"/>
              </a:rPr>
              <a:t>Company Size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46906" y="1095137"/>
            <a:ext cx="2276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1177B0"/>
                </a:solidFill>
                <a:latin typeface="Century Gothic"/>
                <a:cs typeface="Century Gothic"/>
              </a:rPr>
              <a:t>Job Function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92991" y="1095137"/>
            <a:ext cx="2276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1177B0"/>
                </a:solidFill>
                <a:latin typeface="Century Gothic"/>
                <a:cs typeface="Century Gothic"/>
              </a:rPr>
              <a:t>Industry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27432" y="4260560"/>
            <a:ext cx="2276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1177B0"/>
                </a:solidFill>
                <a:latin typeface="Century Gothic"/>
                <a:cs typeface="Century Gothic"/>
              </a:rPr>
              <a:t>Professional</a:t>
            </a:r>
          </a:p>
          <a:p>
            <a:pPr algn="ctr"/>
            <a:r>
              <a:rPr lang="en-US" sz="1400" dirty="0" smtClean="0">
                <a:solidFill>
                  <a:srgbClr val="1177B0"/>
                </a:solidFill>
                <a:latin typeface="Century Gothic"/>
                <a:cs typeface="Century Gothic"/>
              </a:rPr>
              <a:t>Segments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90800" y="4609156"/>
            <a:ext cx="2276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1177B0"/>
                </a:solidFill>
                <a:latin typeface="Century Gothic"/>
                <a:cs typeface="Century Gothic"/>
              </a:rPr>
              <a:t>Seniority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85521" y="869831"/>
            <a:ext cx="1952030" cy="959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00"/>
              </a:spcAft>
            </a:pPr>
            <a:r>
              <a:rPr lang="en-US" sz="800" dirty="0" smtClean="0">
                <a:solidFill>
                  <a:srgbClr val="7F7F7F"/>
                </a:solidFill>
                <a:latin typeface="Century Gothic"/>
                <a:cs typeface="Century Gothic"/>
              </a:rPr>
              <a:t>Fortune 500</a:t>
            </a:r>
          </a:p>
          <a:p>
            <a:pPr algn="ctr">
              <a:spcAft>
                <a:spcPts val="200"/>
              </a:spcAft>
            </a:pPr>
            <a:r>
              <a:rPr lang="en-US" sz="800" dirty="0" smtClean="0">
                <a:solidFill>
                  <a:srgbClr val="7F7F7F"/>
                </a:solidFill>
                <a:latin typeface="Century Gothic"/>
                <a:cs typeface="Century Gothic"/>
              </a:rPr>
              <a:t>X-Large (5001+ employees)</a:t>
            </a:r>
          </a:p>
          <a:p>
            <a:pPr algn="ctr">
              <a:spcAft>
                <a:spcPts val="200"/>
              </a:spcAft>
            </a:pPr>
            <a:r>
              <a:rPr lang="en-US" sz="800" dirty="0" smtClean="0">
                <a:solidFill>
                  <a:srgbClr val="7F7F7F"/>
                </a:solidFill>
                <a:latin typeface="Century Gothic"/>
                <a:cs typeface="Century Gothic"/>
              </a:rPr>
              <a:t>Large (1000 - 5000)</a:t>
            </a:r>
          </a:p>
          <a:p>
            <a:pPr algn="ctr">
              <a:spcAft>
                <a:spcPts val="200"/>
              </a:spcAft>
            </a:pPr>
            <a:r>
              <a:rPr lang="en-US" sz="800" dirty="0" smtClean="0">
                <a:solidFill>
                  <a:srgbClr val="7F7F7F"/>
                </a:solidFill>
                <a:latin typeface="Century Gothic"/>
                <a:cs typeface="Century Gothic"/>
              </a:rPr>
              <a:t>Medium (101 - 1000)</a:t>
            </a:r>
          </a:p>
          <a:p>
            <a:pPr algn="ctr">
              <a:spcAft>
                <a:spcPts val="200"/>
              </a:spcAft>
            </a:pPr>
            <a:r>
              <a:rPr lang="en-US" sz="800" dirty="0" smtClean="0">
                <a:solidFill>
                  <a:srgbClr val="7F7F7F"/>
                </a:solidFill>
                <a:latin typeface="Century Gothic"/>
                <a:cs typeface="Century Gothic"/>
              </a:rPr>
              <a:t>Small (21 - 100)</a:t>
            </a:r>
          </a:p>
          <a:p>
            <a:pPr algn="ctr">
              <a:spcAft>
                <a:spcPts val="200"/>
              </a:spcAft>
            </a:pPr>
            <a:r>
              <a:rPr lang="en-US" sz="800" dirty="0" smtClean="0">
                <a:solidFill>
                  <a:srgbClr val="7F7F7F"/>
                </a:solidFill>
                <a:latin typeface="Century Gothic"/>
                <a:cs typeface="Century Gothic"/>
              </a:rPr>
              <a:t>Micro (1-20)</a:t>
            </a:r>
            <a:endParaRPr lang="en-US" sz="800" dirty="0">
              <a:solidFill>
                <a:srgbClr val="7F7F7F"/>
              </a:solidFill>
              <a:latin typeface="Century Gothic"/>
              <a:cs typeface="Century Gothic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46402" y="1401715"/>
            <a:ext cx="1676400" cy="1256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00"/>
              </a:spcAft>
            </a:pP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  <a:cs typeface="Century Gothic"/>
              </a:rPr>
              <a:t>C-Suite</a:t>
            </a:r>
          </a:p>
          <a:p>
            <a:pPr algn="ctr">
              <a:spcAft>
                <a:spcPts val="200"/>
              </a:spcAft>
            </a:pP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  <a:cs typeface="Century Gothic"/>
              </a:rPr>
              <a:t>Consultants</a:t>
            </a:r>
          </a:p>
          <a:p>
            <a:pPr algn="ctr">
              <a:spcAft>
                <a:spcPts val="200"/>
              </a:spcAft>
            </a:pP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  <a:cs typeface="Century Gothic"/>
              </a:rPr>
              <a:t>Education</a:t>
            </a:r>
          </a:p>
          <a:p>
            <a:pPr algn="ctr">
              <a:spcAft>
                <a:spcPts val="200"/>
              </a:spcAft>
            </a:pP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  <a:cs typeface="Century Gothic"/>
              </a:rPr>
              <a:t>Engineering/Technical</a:t>
            </a:r>
          </a:p>
          <a:p>
            <a:pPr algn="ctr">
              <a:spcAft>
                <a:spcPts val="200"/>
              </a:spcAft>
            </a:pP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  <a:cs typeface="Century Gothic"/>
              </a:rPr>
              <a:t>Finance</a:t>
            </a:r>
          </a:p>
          <a:p>
            <a:pPr algn="ctr">
              <a:spcAft>
                <a:spcPts val="200"/>
              </a:spcAft>
            </a:pP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  <a:cs typeface="Century Gothic"/>
              </a:rPr>
              <a:t>Government</a:t>
            </a:r>
          </a:p>
          <a:p>
            <a:pPr algn="ctr">
              <a:spcAft>
                <a:spcPts val="200"/>
              </a:spcAft>
            </a:pP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  <a:cs typeface="Century Gothic"/>
              </a:rPr>
              <a:t>Human Resources</a:t>
            </a:r>
          </a:p>
          <a:p>
            <a:pPr algn="ctr">
              <a:spcAft>
                <a:spcPts val="200"/>
              </a:spcAft>
            </a:pP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  <a:cs typeface="Century Gothic"/>
              </a:rPr>
              <a:t>Information Technology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08903" y="2734742"/>
            <a:ext cx="1752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00"/>
              </a:spcAft>
            </a:pPr>
            <a:r>
              <a:rPr lang="en-US" sz="800" dirty="0" smtClean="0">
                <a:solidFill>
                  <a:srgbClr val="7F7F7F"/>
                </a:solidFill>
                <a:latin typeface="Century Gothic"/>
                <a:cs typeface="Century Gothic"/>
              </a:rPr>
              <a:t>Legal</a:t>
            </a:r>
          </a:p>
          <a:p>
            <a:pPr algn="ctr">
              <a:spcAft>
                <a:spcPts val="200"/>
              </a:spcAft>
            </a:pPr>
            <a:r>
              <a:rPr lang="en-US" sz="800" dirty="0" smtClean="0">
                <a:solidFill>
                  <a:srgbClr val="7F7F7F"/>
                </a:solidFill>
                <a:latin typeface="Century Gothic"/>
                <a:cs typeface="Century Gothic"/>
              </a:rPr>
              <a:t>Marketing</a:t>
            </a:r>
          </a:p>
          <a:p>
            <a:pPr algn="ctr">
              <a:spcAft>
                <a:spcPts val="200"/>
              </a:spcAft>
            </a:pPr>
            <a:r>
              <a:rPr lang="en-US" sz="800" dirty="0" smtClean="0">
                <a:solidFill>
                  <a:srgbClr val="7F7F7F"/>
                </a:solidFill>
                <a:latin typeface="Century Gothic"/>
                <a:cs typeface="Century Gothic"/>
              </a:rPr>
              <a:t>Medical &amp; Health</a:t>
            </a:r>
          </a:p>
          <a:p>
            <a:pPr algn="ctr">
              <a:spcAft>
                <a:spcPts val="200"/>
              </a:spcAft>
            </a:pPr>
            <a:r>
              <a:rPr lang="en-US" sz="800" dirty="0" smtClean="0">
                <a:solidFill>
                  <a:srgbClr val="7F7F7F"/>
                </a:solidFill>
                <a:latin typeface="Century Gothic"/>
                <a:cs typeface="Century Gothic"/>
              </a:rPr>
              <a:t>Nurse</a:t>
            </a:r>
          </a:p>
          <a:p>
            <a:pPr algn="ctr">
              <a:spcAft>
                <a:spcPts val="200"/>
              </a:spcAft>
            </a:pPr>
            <a:r>
              <a:rPr lang="en-US" sz="800" dirty="0" smtClean="0">
                <a:solidFill>
                  <a:srgbClr val="7F7F7F"/>
                </a:solidFill>
                <a:latin typeface="Century Gothic"/>
                <a:cs typeface="Century Gothic"/>
              </a:rPr>
              <a:t>Operations</a:t>
            </a:r>
          </a:p>
          <a:p>
            <a:pPr algn="ctr">
              <a:spcAft>
                <a:spcPts val="200"/>
              </a:spcAft>
            </a:pPr>
            <a:r>
              <a:rPr lang="en-US" sz="800" dirty="0" smtClean="0">
                <a:solidFill>
                  <a:srgbClr val="7F7F7F"/>
                </a:solidFill>
                <a:latin typeface="Century Gothic"/>
                <a:cs typeface="Century Gothic"/>
              </a:rPr>
              <a:t>Sales</a:t>
            </a:r>
          </a:p>
          <a:p>
            <a:pPr algn="ctr">
              <a:spcAft>
                <a:spcPts val="200"/>
              </a:spcAft>
            </a:pPr>
            <a:r>
              <a:rPr lang="en-US" sz="800" dirty="0" smtClean="0">
                <a:solidFill>
                  <a:srgbClr val="7F7F7F"/>
                </a:solidFill>
                <a:latin typeface="Century Gothic"/>
                <a:cs typeface="Century Gothic"/>
              </a:rPr>
              <a:t>Scientists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07286" y="2421353"/>
            <a:ext cx="1447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00"/>
              </a:spcAft>
            </a:pP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  <a:cs typeface="Century Gothic"/>
              </a:rPr>
              <a:t>Accounting Services</a:t>
            </a:r>
          </a:p>
          <a:p>
            <a:pPr algn="ctr">
              <a:spcAft>
                <a:spcPts val="200"/>
              </a:spcAft>
            </a:pP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  <a:cs typeface="Century Gothic"/>
              </a:rPr>
              <a:t>Advertising &amp; Marketing</a:t>
            </a:r>
          </a:p>
          <a:p>
            <a:pPr algn="ctr">
              <a:spcAft>
                <a:spcPts val="200"/>
              </a:spcAft>
            </a:pP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  <a:cs typeface="Century Gothic"/>
              </a:rPr>
              <a:t>Agriculture</a:t>
            </a:r>
          </a:p>
          <a:p>
            <a:pPr algn="ctr">
              <a:spcAft>
                <a:spcPts val="200"/>
              </a:spcAft>
            </a:pP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  <a:cs typeface="Century Gothic"/>
              </a:rPr>
              <a:t>Architecture</a:t>
            </a:r>
          </a:p>
          <a:p>
            <a:pPr algn="ctr">
              <a:spcAft>
                <a:spcPts val="200"/>
              </a:spcAft>
            </a:pP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  <a:cs typeface="Century Gothic"/>
              </a:rPr>
              <a:t>Business Services</a:t>
            </a:r>
          </a:p>
          <a:p>
            <a:pPr algn="ctr">
              <a:spcAft>
                <a:spcPts val="200"/>
              </a:spcAft>
            </a:pP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  <a:cs typeface="Century Gothic"/>
              </a:rPr>
              <a:t>Commercial Printing</a:t>
            </a:r>
          </a:p>
          <a:p>
            <a:pPr algn="ctr">
              <a:spcAft>
                <a:spcPts val="200"/>
              </a:spcAft>
            </a:pP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  <a:cs typeface="Century Gothic"/>
              </a:rPr>
              <a:t>Construction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07286" y="1401715"/>
            <a:ext cx="1447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00"/>
              </a:spcAft>
            </a:pPr>
            <a:r>
              <a:rPr lang="en-US" sz="800" dirty="0" smtClean="0">
                <a:solidFill>
                  <a:srgbClr val="7F7F7F"/>
                </a:solidFill>
                <a:latin typeface="Century Gothic"/>
                <a:cs typeface="Century Gothic"/>
              </a:rPr>
              <a:t>Management Consulting</a:t>
            </a:r>
          </a:p>
          <a:p>
            <a:pPr algn="ctr">
              <a:spcAft>
                <a:spcPts val="200"/>
              </a:spcAft>
            </a:pPr>
            <a:r>
              <a:rPr lang="en-US" sz="800" dirty="0" smtClean="0">
                <a:solidFill>
                  <a:srgbClr val="7F7F7F"/>
                </a:solidFill>
                <a:latin typeface="Century Gothic"/>
                <a:cs typeface="Century Gothic"/>
              </a:rPr>
              <a:t>Consumer Services</a:t>
            </a:r>
          </a:p>
          <a:p>
            <a:pPr algn="ctr">
              <a:spcAft>
                <a:spcPts val="200"/>
              </a:spcAft>
            </a:pPr>
            <a:r>
              <a:rPr lang="en-US" sz="800" dirty="0" smtClean="0">
                <a:solidFill>
                  <a:srgbClr val="7F7F7F"/>
                </a:solidFill>
                <a:latin typeface="Century Gothic"/>
                <a:cs typeface="Century Gothic"/>
              </a:rPr>
              <a:t>Cultural</a:t>
            </a:r>
          </a:p>
          <a:p>
            <a:pPr algn="ctr">
              <a:spcAft>
                <a:spcPts val="200"/>
              </a:spcAft>
            </a:pPr>
            <a:r>
              <a:rPr lang="en-US" sz="800" dirty="0" smtClean="0">
                <a:solidFill>
                  <a:srgbClr val="7F7F7F"/>
                </a:solidFill>
                <a:latin typeface="Century Gothic"/>
                <a:cs typeface="Century Gothic"/>
              </a:rPr>
              <a:t>Education</a:t>
            </a:r>
          </a:p>
          <a:p>
            <a:pPr algn="ctr">
              <a:spcAft>
                <a:spcPts val="200"/>
              </a:spcAft>
            </a:pPr>
            <a:r>
              <a:rPr lang="en-US" sz="800" dirty="0" smtClean="0">
                <a:solidFill>
                  <a:srgbClr val="7F7F7F"/>
                </a:solidFill>
                <a:latin typeface="Century Gothic"/>
                <a:cs typeface="Century Gothic"/>
              </a:rPr>
              <a:t>Energy &amp; Utilities</a:t>
            </a:r>
          </a:p>
          <a:p>
            <a:pPr algn="ctr">
              <a:spcAft>
                <a:spcPts val="200"/>
              </a:spcAft>
            </a:pPr>
            <a:r>
              <a:rPr lang="en-US" sz="800" dirty="0" smtClean="0">
                <a:solidFill>
                  <a:srgbClr val="7F7F7F"/>
                </a:solidFill>
                <a:latin typeface="Century Gothic"/>
                <a:cs typeface="Century Gothic"/>
              </a:rPr>
              <a:t>Finance</a:t>
            </a:r>
          </a:p>
          <a:p>
            <a:pPr algn="ctr">
              <a:spcAft>
                <a:spcPts val="200"/>
              </a:spcAft>
            </a:pPr>
            <a:r>
              <a:rPr lang="en-US" sz="800" dirty="0" smtClean="0">
                <a:solidFill>
                  <a:srgbClr val="7F7F7F"/>
                </a:solidFill>
                <a:latin typeface="Century Gothic"/>
                <a:cs typeface="Century Gothic"/>
              </a:rPr>
              <a:t>Government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405095" y="4908449"/>
            <a:ext cx="14478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00"/>
              </a:spcAft>
            </a:pP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  <a:cs typeface="Century Gothic"/>
              </a:rPr>
              <a:t>Executives</a:t>
            </a:r>
          </a:p>
          <a:p>
            <a:pPr algn="ctr">
              <a:spcAft>
                <a:spcPts val="200"/>
              </a:spcAft>
            </a:pP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  <a:cs typeface="Century Gothic"/>
              </a:rPr>
              <a:t>Mid-management</a:t>
            </a:r>
          </a:p>
          <a:p>
            <a:pPr algn="ctr">
              <a:spcAft>
                <a:spcPts val="200"/>
              </a:spcAft>
            </a:pP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  <a:cs typeface="Century Gothic"/>
              </a:rPr>
              <a:t>Non-management</a:t>
            </a:r>
          </a:p>
          <a:p>
            <a:pPr algn="ctr">
              <a:spcAft>
                <a:spcPts val="200"/>
              </a:spcAft>
            </a:pP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  <a:cs typeface="Century Gothic"/>
              </a:rPr>
              <a:t>more...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41728" y="4725540"/>
            <a:ext cx="1447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00"/>
              </a:spcAft>
            </a:pP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  <a:cs typeface="Century Gothic"/>
              </a:rPr>
              <a:t>Business Professionals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06723" y="4908449"/>
            <a:ext cx="1862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00"/>
              </a:spcAft>
            </a:pPr>
            <a:r>
              <a:rPr lang="en-US" sz="800" dirty="0" smtClean="0">
                <a:solidFill>
                  <a:srgbClr val="7F7F7F"/>
                </a:solidFill>
                <a:latin typeface="Century Gothic"/>
                <a:cs typeface="Century Gothic"/>
              </a:rPr>
              <a:t>Small Business Professionals</a:t>
            </a:r>
            <a:endParaRPr lang="en-US" sz="800" dirty="0">
              <a:solidFill>
                <a:srgbClr val="7F7F7F"/>
              </a:solidFill>
              <a:latin typeface="Century Gothic"/>
              <a:cs typeface="Century Gothic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77138" y="5133105"/>
            <a:ext cx="1687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00"/>
              </a:spcAft>
            </a:pPr>
            <a:r>
              <a:rPr lang="en-US" sz="800" dirty="0" smtClean="0">
                <a:solidFill>
                  <a:srgbClr val="7F7F7F"/>
                </a:solidFill>
                <a:latin typeface="Century Gothic"/>
                <a:cs typeface="Century Gothic"/>
              </a:rPr>
              <a:t>High Net Worth Professionals</a:t>
            </a:r>
            <a:endParaRPr lang="en-US" sz="800" dirty="0">
              <a:solidFill>
                <a:srgbClr val="7F7F7F"/>
              </a:solidFill>
              <a:latin typeface="Century Gothic"/>
              <a:cs typeface="Century Gothic"/>
            </a:endParaRPr>
          </a:p>
        </p:txBody>
      </p:sp>
      <p:pic>
        <p:nvPicPr>
          <p:cNvPr id="26" name="Picture 2" descr="BPA_WW_MASTER_3c"/>
          <p:cNvPicPr>
            <a:picLocks noChangeAspect="1" noChangeArrowheads="1"/>
          </p:cNvPicPr>
          <p:nvPr/>
        </p:nvPicPr>
        <p:blipFill>
          <a:blip r:embed="rId4" cstate="email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93647" y="5771844"/>
            <a:ext cx="13430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5324086" y="3277754"/>
            <a:ext cx="870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3A721"/>
                </a:solidFill>
                <a:latin typeface="Century Gothic"/>
                <a:cs typeface="Century Gothic"/>
              </a:rPr>
              <a:t>120M+</a:t>
            </a: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6020576" y="841907"/>
            <a:ext cx="1638802" cy="2273624"/>
          </a:xfrm>
          <a:prstGeom prst="line">
            <a:avLst/>
          </a:prstGeom>
          <a:ln w="12700" cmpd="sng">
            <a:solidFill>
              <a:srgbClr val="247CA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3869649" y="841907"/>
            <a:ext cx="1649044" cy="2273625"/>
          </a:xfrm>
          <a:prstGeom prst="line">
            <a:avLst/>
          </a:prstGeom>
          <a:ln w="12700" cmpd="sng">
            <a:solidFill>
              <a:srgbClr val="247CA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194699" y="3596884"/>
            <a:ext cx="2488930" cy="809083"/>
          </a:xfrm>
          <a:prstGeom prst="line">
            <a:avLst/>
          </a:prstGeom>
          <a:ln w="12700" cmpd="sng">
            <a:solidFill>
              <a:srgbClr val="247CA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835155" y="3596884"/>
            <a:ext cx="2488930" cy="809083"/>
          </a:xfrm>
          <a:prstGeom prst="line">
            <a:avLst/>
          </a:prstGeom>
          <a:ln w="12700" cmpd="sng">
            <a:solidFill>
              <a:srgbClr val="247CA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764512" y="3883647"/>
            <a:ext cx="0" cy="1771790"/>
          </a:xfrm>
          <a:prstGeom prst="line">
            <a:avLst/>
          </a:prstGeom>
          <a:ln w="12700" cmpd="sng">
            <a:solidFill>
              <a:srgbClr val="247CA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0" y="1404424"/>
            <a:ext cx="2969532" cy="938710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6600" b="1" kern="600" spc="-220" dirty="0">
                <a:solidFill>
                  <a:srgbClr val="1D97CF"/>
                </a:solidFill>
                <a:latin typeface="Century Gothic"/>
                <a:cs typeface="Century Gothic"/>
              </a:rPr>
              <a:t>1</a:t>
            </a:r>
            <a:r>
              <a:rPr lang="en-US" sz="6600" b="1" kern="600" spc="-220" dirty="0" smtClean="0">
                <a:solidFill>
                  <a:srgbClr val="1D97CF"/>
                </a:solidFill>
                <a:latin typeface="Century Gothic"/>
                <a:cs typeface="Century Gothic"/>
              </a:rPr>
              <a:t>20+</a:t>
            </a:r>
            <a:endParaRPr lang="en-US" sz="6600" b="1" kern="600" spc="-220" dirty="0">
              <a:solidFill>
                <a:srgbClr val="1D97CF"/>
              </a:solidFill>
              <a:latin typeface="Century Gothic"/>
              <a:cs typeface="Century Gothic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0" y="2213507"/>
            <a:ext cx="2969532" cy="656582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4400" b="1" kern="600" spc="-220" dirty="0" smtClean="0">
                <a:solidFill>
                  <a:srgbClr val="E33538"/>
                </a:solidFill>
                <a:latin typeface="Century Gothic"/>
                <a:cs typeface="Century Gothic"/>
              </a:rPr>
              <a:t>MILLION</a:t>
            </a:r>
            <a:endParaRPr lang="en-US" sz="4400" b="1" kern="600" spc="-220" dirty="0">
              <a:solidFill>
                <a:srgbClr val="E33538"/>
              </a:solidFill>
              <a:latin typeface="Century Gothic"/>
              <a:cs typeface="Century Gothic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0" y="2787040"/>
            <a:ext cx="2396747" cy="1438334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3600" kern="600" spc="-220" dirty="0" smtClean="0">
                <a:solidFill>
                  <a:schemeClr val="bg1"/>
                </a:solidFill>
                <a:latin typeface="Century Gothic"/>
                <a:cs typeface="Century Gothic"/>
              </a:rPr>
              <a:t>targetable</a:t>
            </a:r>
          </a:p>
          <a:p>
            <a:pPr algn="ctr">
              <a:lnSpc>
                <a:spcPct val="80000"/>
              </a:lnSpc>
            </a:pPr>
            <a:r>
              <a:rPr lang="en-US" sz="4000" kern="600" spc="-220" dirty="0" smtClean="0">
                <a:solidFill>
                  <a:schemeClr val="bg1"/>
                </a:solidFill>
                <a:latin typeface="Century Gothic"/>
                <a:cs typeface="Century Gothic"/>
              </a:rPr>
              <a:t>business</a:t>
            </a:r>
          </a:p>
          <a:p>
            <a:pPr algn="ctr">
              <a:lnSpc>
                <a:spcPct val="80000"/>
              </a:lnSpc>
            </a:pPr>
            <a:r>
              <a:rPr lang="en-US" sz="3200" kern="600" spc="-220" dirty="0" smtClean="0">
                <a:solidFill>
                  <a:schemeClr val="bg1"/>
                </a:solidFill>
                <a:latin typeface="Century Gothic"/>
                <a:cs typeface="Century Gothic"/>
              </a:rPr>
              <a:t>professionals</a:t>
            </a:r>
            <a:endParaRPr lang="en-US" sz="3200" kern="600" spc="-22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34364" y="5987096"/>
            <a:ext cx="3165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200"/>
              </a:spcAft>
            </a:pPr>
            <a:r>
              <a:rPr lang="en-US" sz="800" dirty="0">
                <a:solidFill>
                  <a:srgbClr val="1D97CF"/>
                </a:solidFill>
                <a:latin typeface="Century Gothic"/>
                <a:cs typeface="Century Gothic"/>
              </a:rPr>
              <a:t>The </a:t>
            </a:r>
            <a:r>
              <a:rPr lang="en-US" sz="800" dirty="0" err="1">
                <a:solidFill>
                  <a:srgbClr val="1D97CF"/>
                </a:solidFill>
                <a:latin typeface="Century Gothic"/>
                <a:cs typeface="Century Gothic"/>
              </a:rPr>
              <a:t>Bizo</a:t>
            </a:r>
            <a:r>
              <a:rPr lang="en-US" sz="800" dirty="0">
                <a:solidFill>
                  <a:srgbClr val="1D97CF"/>
                </a:solidFill>
                <a:latin typeface="Century Gothic"/>
                <a:cs typeface="Century Gothic"/>
              </a:rPr>
              <a:t> platform and business audience data have been audited and certified by BPA Worldwide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577138" y="5327157"/>
            <a:ext cx="1687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00"/>
              </a:spcAft>
            </a:pPr>
            <a:r>
              <a:rPr lang="en-US" sz="800" dirty="0" smtClean="0">
                <a:solidFill>
                  <a:srgbClr val="7F7F7F"/>
                </a:solidFill>
                <a:latin typeface="Century Gothic"/>
                <a:cs typeface="Century Gothic"/>
              </a:rPr>
              <a:t>Finance Professionals</a:t>
            </a:r>
            <a:endParaRPr lang="en-US" sz="800" dirty="0">
              <a:solidFill>
                <a:srgbClr val="7F7F7F"/>
              </a:solidFill>
              <a:latin typeface="Century Gothic"/>
              <a:cs typeface="Century Gothic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77138" y="5542601"/>
            <a:ext cx="1687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00"/>
              </a:spcAft>
            </a:pPr>
            <a:r>
              <a:rPr lang="en-US" sz="800" dirty="0" smtClean="0">
                <a:solidFill>
                  <a:srgbClr val="7F7F7F"/>
                </a:solidFill>
                <a:latin typeface="Century Gothic"/>
                <a:cs typeface="Century Gothic"/>
              </a:rPr>
              <a:t>IT Professionals</a:t>
            </a:r>
            <a:endParaRPr lang="en-US" sz="800" dirty="0">
              <a:solidFill>
                <a:srgbClr val="7F7F7F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74928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3108</TotalTime>
  <Words>143</Words>
  <Application>Microsoft Macintosh PowerPoint</Application>
  <PresentationFormat>On-screen Show (4:3)</PresentationFormat>
  <Paragraphs>63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Ethos3 Communications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Alexander</dc:creator>
  <cp:lastModifiedBy>Tara DeZao</cp:lastModifiedBy>
  <cp:revision>164</cp:revision>
  <cp:lastPrinted>2013-05-07T21:25:04Z</cp:lastPrinted>
  <dcterms:created xsi:type="dcterms:W3CDTF">2013-03-20T19:44:30Z</dcterms:created>
  <dcterms:modified xsi:type="dcterms:W3CDTF">2013-05-24T17:19:23Z</dcterms:modified>
</cp:coreProperties>
</file>