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1" r:id="rId5"/>
    <p:sldId id="260" r:id="rId6"/>
    <p:sldId id="262" r:id="rId7"/>
    <p:sldId id="270" r:id="rId8"/>
    <p:sldId id="266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F79A8-0D4E-45A3-A2C0-452E55CD30CA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1CB9A-4DFA-4726-8914-0EEC89E33D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67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1CB9A-4DFA-4726-8914-0EEC89E33D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14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1CB9A-4DFA-4726-8914-0EEC89E33D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61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FF7A-16D2-4111-9251-04E5487B98C9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Florida International University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98CB-8997-47AD-8179-FD0CFD16F4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7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EE3B9-7E65-4C23-8085-CA67BA01CB11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Florida International University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98CB-8997-47AD-8179-FD0CFD16F4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8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821A-FD29-4EB5-898D-2A08191DF214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Florida International University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98CB-8997-47AD-8179-FD0CFD16F4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5E13-FDA5-4528-8A70-44F15463AFD0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Florida International University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98CB-8997-47AD-8179-FD0CFD16F4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29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3348-5872-4D92-8359-D1E9FB90FA76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Florida International University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98CB-8997-47AD-8179-FD0CFD16F4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1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4074-492D-4562-B956-145A4D8DCCF0}" type="datetime1">
              <a:rPr lang="en-US" smtClean="0"/>
              <a:t>4/2/2018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Florida International University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98CB-8997-47AD-8179-FD0CFD16F4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1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F6D7-1451-4B22-9EAB-AB716894AFF0}" type="datetime1">
              <a:rPr lang="en-US" smtClean="0"/>
              <a:t>4/2/2018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Florida International University</a:t>
            </a:r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98CB-8997-47AD-8179-FD0CFD16F4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F8DE-BDD7-4BC7-9A5E-D8BF8C3800D5}" type="datetime1">
              <a:rPr lang="en-US" smtClean="0"/>
              <a:t>4/2/2018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Florida International University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98CB-8997-47AD-8179-FD0CFD16F4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8836-CCEA-4ABE-9E82-C6C2ADCA2DDD}" type="datetime1">
              <a:rPr lang="en-US" smtClean="0"/>
              <a:t>4/2/2018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Florida International University</a:t>
            </a:r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98CB-8997-47AD-8179-FD0CFD16F4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2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7CAD-9C83-430F-B8AA-C883B2D2F0E9}" type="datetime1">
              <a:rPr lang="en-US" smtClean="0"/>
              <a:t>4/2/2018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Florida International University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98CB-8997-47AD-8179-FD0CFD16F4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8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8E7B-1258-469B-88A8-8FB190C7C5AD}" type="datetime1">
              <a:rPr lang="en-US" smtClean="0"/>
              <a:t>4/2/2018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Florida International University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98CB-8997-47AD-8179-FD0CFD16F4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4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C674D-A23F-4CBF-8C6C-5F3E956D99E3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Florida International University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98CB-8997-47AD-8179-FD0CFD16F4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Synthesis Algorithms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Synthesis of 4D motion effects for classes CF, CS, and V.</a:t>
            </a:r>
          </a:p>
          <a:p>
            <a:r>
              <a:rPr lang="en-US" dirty="0" smtClean="0"/>
              <a:t>These classes cover almost all effects of 4D rides, and about 36% of motion effects for regular 4D films.</a:t>
            </a:r>
          </a:p>
          <a:p>
            <a:r>
              <a:rPr lang="en-US" dirty="0" smtClean="0"/>
              <a:t>Pre-processing: Perform a camera motion estimation algorithm to compute motion commands for CF and CS.</a:t>
            </a:r>
          </a:p>
          <a:p>
            <a:r>
              <a:rPr lang="en-US" dirty="0" smtClean="0"/>
              <a:t>Synthesis of Fast Camera Motion Effects.</a:t>
            </a:r>
          </a:p>
          <a:p>
            <a:r>
              <a:rPr lang="en-US" dirty="0" smtClean="0"/>
              <a:t>Synthesis of Slow Camera Motion Effects.</a:t>
            </a:r>
          </a:p>
          <a:p>
            <a:r>
              <a:rPr lang="en-US" dirty="0" smtClean="0"/>
              <a:t>Synthesis of Impulse and Vibration Effects.</a:t>
            </a:r>
          </a:p>
          <a:p>
            <a:endParaRPr lang="en-US" dirty="0" smtClean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Florida International University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98CB-8997-47AD-8179-FD0CFD16F43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F537-6589-45C6-906A-16BC4C8ADB0E}" type="datetime1">
              <a:rPr lang="en-US" smtClean="0"/>
              <a:t>4/2/2018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2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Camera Motion Estimation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7091149" cy="4351338"/>
          </a:xfrm>
        </p:spPr>
        <p:txBody>
          <a:bodyPr/>
          <a:lstStyle/>
          <a:p>
            <a:r>
              <a:rPr lang="en-US" dirty="0" smtClean="0"/>
              <a:t>Relative camera motion between two consecutive frames is estimated using the epipolar constraint.</a:t>
            </a:r>
          </a:p>
          <a:p>
            <a:r>
              <a:rPr lang="en-US" dirty="0" smtClean="0"/>
              <a:t>Algorithm synthesizes motion </a:t>
            </a:r>
            <a:r>
              <a:rPr lang="en-US" dirty="0"/>
              <a:t>effects for viewers, </a:t>
            </a:r>
            <a:r>
              <a:rPr lang="en-US" dirty="0" smtClean="0"/>
              <a:t>not to reconstruct physically-exact </a:t>
            </a:r>
            <a:r>
              <a:rPr lang="en-US" dirty="0"/>
              <a:t>camera motion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Easily implementable </a:t>
            </a:r>
            <a:r>
              <a:rPr lang="en-US" dirty="0"/>
              <a:t>and widely </a:t>
            </a:r>
            <a:r>
              <a:rPr lang="en-US" dirty="0" smtClean="0"/>
              <a:t>applicable. Two steps:</a:t>
            </a:r>
          </a:p>
          <a:p>
            <a:pPr marL="457200" lvl="1" indent="0">
              <a:buNone/>
            </a:pPr>
            <a:r>
              <a:rPr lang="en-US" dirty="0" smtClean="0"/>
              <a:t>1. Identifying Corresponding Points</a:t>
            </a:r>
          </a:p>
          <a:p>
            <a:pPr marL="457200" lvl="1" indent="0">
              <a:buNone/>
            </a:pPr>
            <a:r>
              <a:rPr lang="en-US" dirty="0" smtClean="0"/>
              <a:t>2. Computing Robust Camera Motion Parameters</a:t>
            </a:r>
            <a:endParaRPr lang="en-US" dirty="0"/>
          </a:p>
        </p:txBody>
      </p:sp>
      <p:pic>
        <p:nvPicPr>
          <p:cNvPr id="1026" name="Picture 2" descr="https://upload.wikimedia.org/wikipedia/commons/thumb/7/7c/Aufnahme_mit_zwei_Kameras.svg/250px-Aufnahme_mit_zwei_Kamera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349" y="1690688"/>
            <a:ext cx="3829572" cy="191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1/14/Epipolar_geometry.svg/250px-Epipolar_geometry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191" y="3774347"/>
            <a:ext cx="3596730" cy="240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Florida International University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98CB-8997-47AD-8179-FD0CFD16F432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Marcador de fech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01E6-D6CE-44DB-AC39-F847851299C6}" type="datetime1">
              <a:rPr lang="en-US" smtClean="0"/>
              <a:t>4/2/2018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1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3.1.1 Identifying Corresponding Points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Employ </a:t>
            </a:r>
            <a:r>
              <a:rPr lang="en-US" dirty="0"/>
              <a:t>optical flow to obtain </a:t>
            </a:r>
            <a:r>
              <a:rPr lang="en-US" dirty="0" smtClean="0"/>
              <a:t>correspondence points </a:t>
            </a:r>
            <a:r>
              <a:rPr lang="en-US" dirty="0" smtClean="0"/>
              <a:t>between two </a:t>
            </a:r>
            <a:r>
              <a:rPr lang="en-US" dirty="0"/>
              <a:t>frames because it typically leads to </a:t>
            </a:r>
            <a:r>
              <a:rPr lang="en-US" dirty="0" smtClean="0"/>
              <a:t>a better </a:t>
            </a:r>
            <a:r>
              <a:rPr lang="en-US" dirty="0"/>
              <a:t>estimation </a:t>
            </a:r>
            <a:r>
              <a:rPr lang="en-US" dirty="0" smtClean="0"/>
              <a:t>of </a:t>
            </a:r>
            <a:r>
              <a:rPr lang="en-US" dirty="0" smtClean="0"/>
              <a:t>the </a:t>
            </a:r>
            <a:r>
              <a:rPr lang="en-US" dirty="0" smtClean="0"/>
              <a:t>fundamental </a:t>
            </a:r>
            <a:r>
              <a:rPr lang="en-US" dirty="0"/>
              <a:t>matrix than sparse matching </a:t>
            </a:r>
            <a:r>
              <a:rPr lang="en-US" dirty="0" smtClean="0"/>
              <a:t>algorithms.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More specifically, </a:t>
            </a:r>
            <a:r>
              <a:rPr lang="en-US" dirty="0" smtClean="0"/>
              <a:t>employ a </a:t>
            </a:r>
            <a:r>
              <a:rPr lang="en-US" dirty="0" smtClean="0"/>
              <a:t>variational optical flow estimation algorithm based on an anisotropic (i.e. image-driven) Huber-L</a:t>
            </a:r>
            <a:r>
              <a:rPr lang="en-US" baseline="30000" dirty="0" smtClean="0"/>
              <a:t>1</a:t>
            </a:r>
            <a:r>
              <a:rPr lang="en-US" dirty="0" smtClean="0"/>
              <a:t> optical flow </a:t>
            </a:r>
            <a:r>
              <a:rPr lang="en-US" dirty="0"/>
              <a:t>regularization (</a:t>
            </a:r>
            <a:r>
              <a:rPr lang="en-US" dirty="0" err="1"/>
              <a:t>Werlberger</a:t>
            </a:r>
            <a:r>
              <a:rPr lang="en-US" dirty="0"/>
              <a:t> et al., 2009</a:t>
            </a:r>
            <a:r>
              <a:rPr lang="en-US" dirty="0" smtClean="0"/>
              <a:t>).</a:t>
            </a:r>
            <a:endParaRPr lang="en-US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Florida International University</a:t>
            </a:r>
            <a:endParaRPr lang="en-US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98CB-8997-47AD-8179-FD0CFD16F432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6FF4-C3F0-4ACC-BDBD-F29913A404A2}" type="datetime1">
              <a:rPr lang="en-US" smtClean="0"/>
              <a:t>4/2/2018</a:t>
            </a:fld>
            <a:endParaRPr lang="en-US"/>
          </a:p>
        </p:txBody>
      </p:sp>
      <p:grpSp>
        <p:nvGrpSpPr>
          <p:cNvPr id="11" name="Grupo 10"/>
          <p:cNvGrpSpPr/>
          <p:nvPr/>
        </p:nvGrpSpPr>
        <p:grpSpPr>
          <a:xfrm>
            <a:off x="2547106" y="2674961"/>
            <a:ext cx="7097788" cy="2238233"/>
            <a:chOff x="2547106" y="2674961"/>
            <a:chExt cx="7097788" cy="2238233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2" b="3332"/>
            <a:stretch/>
          </p:blipFill>
          <p:spPr>
            <a:xfrm>
              <a:off x="2547106" y="2674961"/>
              <a:ext cx="7097788" cy="2238233"/>
            </a:xfrm>
            <a:prstGeom prst="rect">
              <a:avLst/>
            </a:prstGeom>
          </p:spPr>
        </p:pic>
        <p:pic>
          <p:nvPicPr>
            <p:cNvPr id="1026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446" t="44840" b="40545"/>
            <a:stretch/>
          </p:blipFill>
          <p:spPr bwMode="auto">
            <a:xfrm>
              <a:off x="3262747" y="3613294"/>
              <a:ext cx="365283" cy="276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8259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3.1.1 Identifying Corresponding Points (cont.)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24378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Optical </a:t>
            </a:r>
            <a:r>
              <a:rPr lang="en-US" dirty="0"/>
              <a:t>flow estimation </a:t>
            </a:r>
            <a:r>
              <a:rPr lang="en-US" dirty="0" smtClean="0"/>
              <a:t>can be unreliable </a:t>
            </a:r>
            <a:r>
              <a:rPr lang="en-US" dirty="0"/>
              <a:t>in smooth </a:t>
            </a:r>
            <a:r>
              <a:rPr lang="en-US" dirty="0" smtClean="0"/>
              <a:t>and textureless </a:t>
            </a:r>
            <a:r>
              <a:rPr lang="en-US" dirty="0"/>
              <a:t>areas (e.g., sky or road</a:t>
            </a:r>
            <a:r>
              <a:rPr lang="en-US" dirty="0" smtClean="0"/>
              <a:t>), therefore the authors </a:t>
            </a:r>
            <a:r>
              <a:rPr lang="en-US" dirty="0"/>
              <a:t>select </a:t>
            </a:r>
            <a:r>
              <a:rPr lang="en-US" dirty="0" smtClean="0"/>
              <a:t>only corner points, extracted by FAST.</a:t>
            </a:r>
          </a:p>
          <a:p>
            <a:r>
              <a:rPr lang="en-US" dirty="0" smtClean="0"/>
              <a:t>FAST classifies a point as a corner if the point is brighter or darker than the majority of its neighborhood pixels by a certain threshold.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Florida International University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98CB-8997-47AD-8179-FD0CFD16F432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E849-2297-4787-B7B9-CBDB8A7605AD}" type="datetime1">
              <a:rPr lang="en-US" smtClean="0"/>
              <a:t>4/2/2018</a:t>
            </a:fld>
            <a:endParaRPr lang="en-U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5" t="24875" r="15175" b="53433"/>
          <a:stretch/>
        </p:blipFill>
        <p:spPr>
          <a:xfrm>
            <a:off x="5500048" y="4430576"/>
            <a:ext cx="4763069" cy="118915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1" t="36165" r="31060" b="25546"/>
          <a:stretch/>
        </p:blipFill>
        <p:spPr>
          <a:xfrm>
            <a:off x="1473959" y="4151696"/>
            <a:ext cx="3630304" cy="174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8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3.1.2 Computing Robust Camera Motion Parameters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 the correspondence points between frames </a:t>
            </a:r>
            <a:r>
              <a:rPr lang="en-US" dirty="0" smtClean="0"/>
              <a:t>are obtained</a:t>
            </a:r>
            <a:r>
              <a:rPr lang="en-US" dirty="0"/>
              <a:t>, the fundamental matrix is estimated by </a:t>
            </a:r>
            <a:r>
              <a:rPr lang="en-US" dirty="0" smtClean="0"/>
              <a:t>RANSAC combined </a:t>
            </a:r>
            <a:r>
              <a:rPr lang="en-US" dirty="0"/>
              <a:t>with the normalized 8-point </a:t>
            </a:r>
            <a:r>
              <a:rPr lang="en-US" dirty="0" smtClean="0"/>
              <a:t>algorithm. </a:t>
            </a:r>
          </a:p>
          <a:p>
            <a:r>
              <a:rPr lang="en-US" dirty="0" smtClean="0"/>
              <a:t>The goal is to restore camera motion, from which we can determine the relative geometric configuration and consequently compute </a:t>
            </a:r>
            <a:r>
              <a:rPr lang="en-US" dirty="0"/>
              <a:t>camera motion </a:t>
            </a:r>
            <a:r>
              <a:rPr lang="en-US" dirty="0" smtClean="0"/>
              <a:t>parameters: </a:t>
            </a:r>
            <a:r>
              <a:rPr lang="en-US" b="1" dirty="0" smtClean="0"/>
              <a:t>Angular </a:t>
            </a:r>
            <a:r>
              <a:rPr lang="en-US" b="1" dirty="0"/>
              <a:t>V</a:t>
            </a:r>
            <a:r>
              <a:rPr lang="en-US" b="1" dirty="0" smtClean="0"/>
              <a:t>elocity</a:t>
            </a:r>
            <a:r>
              <a:rPr lang="en-US" b="1" dirty="0"/>
              <a:t>, L</a:t>
            </a:r>
            <a:r>
              <a:rPr lang="en-US" b="1" dirty="0" smtClean="0"/>
              <a:t>inear </a:t>
            </a:r>
            <a:r>
              <a:rPr lang="en-US" b="1" dirty="0"/>
              <a:t>V</a:t>
            </a:r>
            <a:r>
              <a:rPr lang="en-US" b="1" dirty="0" smtClean="0"/>
              <a:t>elocity</a:t>
            </a:r>
            <a:r>
              <a:rPr lang="en-US" b="1" dirty="0"/>
              <a:t>, and </a:t>
            </a:r>
            <a:r>
              <a:rPr lang="en-US" b="1" dirty="0" smtClean="0"/>
              <a:t>Linear </a:t>
            </a:r>
            <a:r>
              <a:rPr lang="en-US" b="1" dirty="0"/>
              <a:t>A</a:t>
            </a:r>
            <a:r>
              <a:rPr lang="en-US" b="1" dirty="0" smtClean="0"/>
              <a:t>cceleration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</a:t>
            </a:r>
            <a:r>
              <a:rPr lang="en-US" dirty="0"/>
              <a:t>variables are used </a:t>
            </a:r>
            <a:r>
              <a:rPr lang="en-US" dirty="0" smtClean="0"/>
              <a:t>for the </a:t>
            </a:r>
            <a:r>
              <a:rPr lang="en-US" dirty="0"/>
              <a:t>synthesis of CF and CS effects.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Florida International University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98CB-8997-47AD-8179-FD0CFD16F432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4FF7-D87A-426E-B1A0-C9C7FAC1F8B8}" type="datetime1">
              <a:rPr lang="en-US" smtClean="0"/>
              <a:t>4/2/2018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9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Synthesis of Fast Camera </a:t>
            </a:r>
            <a:r>
              <a:rPr lang="en-US" dirty="0"/>
              <a:t>Motion </a:t>
            </a:r>
            <a:r>
              <a:rPr lang="en-US" dirty="0" smtClean="0"/>
              <a:t>Effects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9312"/>
                <a:ext cx="11189676" cy="465765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Camera Motion Parameters: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angular velocity</a:t>
                </a:r>
                <a:endParaRPr lang="en-US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i="1" dirty="0" smtClean="0"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linear velocity</a:t>
                </a:r>
                <a:endParaRPr lang="en-US" i="1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linear acceleration</a:t>
                </a:r>
              </a:p>
              <a:p>
                <a:r>
                  <a:rPr lang="en-US" dirty="0" smtClean="0"/>
                  <a:t>6 DOF (Degrees of Freedom): </a:t>
                </a:r>
              </a:p>
              <a:p>
                <a:r>
                  <a:rPr lang="en-US" i="1" dirty="0" smtClean="0"/>
                  <a:t>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roll </a:t>
                </a:r>
              </a:p>
              <a:p>
                <a:r>
                  <a:rPr lang="en-US" i="1" dirty="0" smtClean="0"/>
                  <a:t>p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pitch </a:t>
                </a:r>
              </a:p>
              <a:p>
                <a:r>
                  <a:rPr lang="en-US" i="1" dirty="0" smtClean="0"/>
                  <a:t>y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yaw</a:t>
                </a:r>
              </a:p>
              <a:p>
                <a:r>
                  <a:rPr lang="en-US" i="1" dirty="0" smtClean="0"/>
                  <a:t>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surge</a:t>
                </a:r>
              </a:p>
              <a:p>
                <a:r>
                  <a:rPr lang="en-US" i="1" dirty="0" smtClean="0"/>
                  <a:t>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sway			       </a:t>
                </a:r>
              </a:p>
              <a:p>
                <a:r>
                  <a:rPr lang="en-US" i="1" dirty="0" smtClean="0"/>
                  <a:t>h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heave			</a:t>
                </a:r>
                <a:r>
                  <a:rPr lang="en-US" dirty="0"/>
                  <a:t>	</a:t>
                </a:r>
                <a:r>
                  <a:rPr lang="en-US" dirty="0" smtClean="0"/>
                  <a:t>Final command to the motion chair: </a:t>
                </a:r>
                <a:r>
                  <a:rPr lang="en-US" b="1" dirty="0" smtClean="0"/>
                  <a:t>p</a:t>
                </a:r>
                <a:r>
                  <a:rPr lang="en-US" dirty="0" smtClean="0"/>
                  <a:t> </a:t>
                </a:r>
                <a:r>
                  <a:rPr lang="en-US" dirty="0"/>
                  <a:t>= [</a:t>
                </a:r>
                <a:r>
                  <a:rPr lang="en-US" dirty="0" err="1" smtClean="0"/>
                  <a:t>p</a:t>
                </a:r>
                <a:r>
                  <a:rPr lang="en-US" baseline="-25000" dirty="0" err="1" smtClean="0"/>
                  <a:t>r</a:t>
                </a:r>
                <a:r>
                  <a:rPr lang="en-US" dirty="0" smtClean="0"/>
                  <a:t> ,p</a:t>
                </a:r>
                <a:r>
                  <a:rPr lang="en-US" baseline="-25000" dirty="0" smtClean="0"/>
                  <a:t>p </a:t>
                </a:r>
                <a:r>
                  <a:rPr lang="en-US" dirty="0"/>
                  <a:t>, </a:t>
                </a:r>
                <a:r>
                  <a:rPr lang="en-US" dirty="0" err="1"/>
                  <a:t>p</a:t>
                </a:r>
                <a:r>
                  <a:rPr lang="en-US" baseline="-25000" dirty="0" err="1"/>
                  <a:t>h</a:t>
                </a:r>
                <a:r>
                  <a:rPr lang="en-US" dirty="0" smtClean="0"/>
                  <a:t>] </a:t>
                </a:r>
              </a:p>
              <a:p>
                <a:r>
                  <a:rPr lang="en-US" i="1" dirty="0" smtClean="0"/>
                  <a:t>b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 are scale factors			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5" name="Marcador de conteni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9312"/>
                <a:ext cx="11189676" cy="4657652"/>
              </a:xfrm>
              <a:blipFill rotWithShape="0">
                <a:blip r:embed="rId2"/>
                <a:stretch>
                  <a:fillRect l="-763" t="-3010" b="-1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2777" t="27053" r="65816" b="44591"/>
          <a:stretch/>
        </p:blipFill>
        <p:spPr>
          <a:xfrm>
            <a:off x="2377418" y="3631622"/>
            <a:ext cx="2407963" cy="1756690"/>
          </a:xfrm>
          <a:prstGeom prst="rect">
            <a:avLst/>
          </a:prstGeom>
        </p:spPr>
      </p:pic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Florida International University</a:t>
            </a:r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98CB-8997-47AD-8179-FD0CFD16F432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D880-9757-489E-9F16-126D27FA54C5}" type="datetime1">
              <a:rPr lang="en-US" smtClean="0"/>
              <a:t>4/2/2018</a:t>
            </a:fld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50485" t="28064" r="9864" b="36127"/>
          <a:stretch/>
        </p:blipFill>
        <p:spPr>
          <a:xfrm>
            <a:off x="4858603" y="1690688"/>
            <a:ext cx="7169273" cy="340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8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Synthesis of Fast Camera </a:t>
            </a:r>
            <a:r>
              <a:rPr lang="en-US" dirty="0"/>
              <a:t>Motion </a:t>
            </a:r>
            <a:r>
              <a:rPr lang="en-US" dirty="0" smtClean="0"/>
              <a:t>Effects (cont.)</a:t>
            </a:r>
            <a:endParaRPr lang="en-U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1881260"/>
            <a:ext cx="4020403" cy="46576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a high-pass </a:t>
            </a:r>
            <a:r>
              <a:rPr lang="en-US" dirty="0" smtClean="0"/>
              <a:t>filter</a:t>
            </a:r>
          </a:p>
          <a:p>
            <a:r>
              <a:rPr lang="en-US" dirty="0" smtClean="0"/>
              <a:t>Render </a:t>
            </a:r>
            <a:r>
              <a:rPr lang="en-US" dirty="0"/>
              <a:t>the inertia </a:t>
            </a:r>
            <a:r>
              <a:rPr lang="en-US" dirty="0" smtClean="0"/>
              <a:t>induced </a:t>
            </a:r>
            <a:r>
              <a:rPr lang="en-US" dirty="0"/>
              <a:t>by acceleration or deceleration </a:t>
            </a:r>
            <a:endParaRPr lang="en-US" dirty="0" smtClean="0"/>
          </a:p>
          <a:p>
            <a:r>
              <a:rPr lang="en-US" dirty="0" smtClean="0"/>
              <a:t>Apply </a:t>
            </a:r>
            <a:r>
              <a:rPr lang="en-US" dirty="0" smtClean="0"/>
              <a:t>soft </a:t>
            </a:r>
            <a:r>
              <a:rPr lang="en-US" dirty="0"/>
              <a:t>thresholding </a:t>
            </a:r>
            <a:endParaRPr lang="en-US" dirty="0" smtClean="0"/>
          </a:p>
          <a:p>
            <a:r>
              <a:rPr lang="en-US" dirty="0" smtClean="0"/>
              <a:t>Enhance </a:t>
            </a:r>
            <a:r>
              <a:rPr lang="en-US" dirty="0"/>
              <a:t>the combined motion </a:t>
            </a:r>
            <a:r>
              <a:rPr lang="en-US" dirty="0" smtClean="0"/>
              <a:t>commands to obtain dynamic effects</a:t>
            </a:r>
          </a:p>
          <a:p>
            <a:r>
              <a:rPr lang="en-US" dirty="0" smtClean="0"/>
              <a:t>Limit </a:t>
            </a:r>
            <a:r>
              <a:rPr lang="en-US" dirty="0"/>
              <a:t>the commands not to exceed the maximum displacement and velocity of the motion chair</a:t>
            </a:r>
            <a:r>
              <a:rPr lang="en-US" dirty="0" smtClean="0"/>
              <a:t>	</a:t>
            </a:r>
            <a:r>
              <a:rPr lang="en-US" dirty="0"/>
              <a:t>	</a:t>
            </a:r>
            <a:endParaRPr lang="en-US" baseline="3000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Florida International University</a:t>
            </a:r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98CB-8997-47AD-8179-FD0CFD16F432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D880-9757-489E-9F16-126D27FA54C5}" type="datetime1">
              <a:rPr lang="en-US" smtClean="0"/>
              <a:t>4/2/2018</a:t>
            </a:fld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/>
          <a:srcRect l="50485" t="28064" r="9864" b="36127"/>
          <a:stretch/>
        </p:blipFill>
        <p:spPr>
          <a:xfrm>
            <a:off x="4858603" y="1690688"/>
            <a:ext cx="7169273" cy="3406716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348785" y="5231615"/>
            <a:ext cx="6523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Final command to the motion chair: </a:t>
            </a:r>
            <a:r>
              <a:rPr lang="en-US" sz="2400" b="1" dirty="0"/>
              <a:t>p</a:t>
            </a:r>
            <a:r>
              <a:rPr lang="en-US" sz="2400" dirty="0"/>
              <a:t> = [</a:t>
            </a:r>
            <a:r>
              <a:rPr lang="en-US" sz="2400" dirty="0" err="1"/>
              <a:t>p</a:t>
            </a:r>
            <a:r>
              <a:rPr lang="en-US" sz="2400" baseline="-25000" dirty="0" err="1"/>
              <a:t>r</a:t>
            </a:r>
            <a:r>
              <a:rPr lang="en-US" sz="2400" dirty="0"/>
              <a:t> ,p</a:t>
            </a:r>
            <a:r>
              <a:rPr lang="en-US" sz="2400" baseline="-25000" dirty="0"/>
              <a:t>p </a:t>
            </a:r>
            <a:r>
              <a:rPr lang="en-US" sz="2400" dirty="0"/>
              <a:t>, </a:t>
            </a:r>
            <a:r>
              <a:rPr lang="en-US" sz="2400" dirty="0" err="1"/>
              <a:t>p</a:t>
            </a:r>
            <a:r>
              <a:rPr lang="en-US" sz="2400" baseline="-25000" dirty="0" err="1"/>
              <a:t>h</a:t>
            </a:r>
            <a:r>
              <a:rPr lang="en-US" sz="2400" dirty="0"/>
              <a:t>]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893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Synthesis of Slow Camera </a:t>
            </a:r>
            <a:r>
              <a:rPr lang="en-US" dirty="0"/>
              <a:t>Motion </a:t>
            </a:r>
            <a:r>
              <a:rPr lang="en-US" dirty="0" smtClean="0"/>
              <a:t>Effects</a:t>
            </a:r>
            <a:endParaRPr lang="en-U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1" y="1690688"/>
            <a:ext cx="4539018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Recreate </a:t>
            </a:r>
            <a:r>
              <a:rPr lang="en-US" dirty="0"/>
              <a:t>slow camera motion using a </a:t>
            </a:r>
            <a:r>
              <a:rPr lang="en-US" dirty="0" smtClean="0"/>
              <a:t>motion chair.</a:t>
            </a:r>
          </a:p>
          <a:p>
            <a:r>
              <a:rPr lang="en-US" dirty="0" smtClean="0"/>
              <a:t>2 phases:</a:t>
            </a:r>
          </a:p>
          <a:p>
            <a:pPr marL="457200" lvl="1" indent="0">
              <a:buNone/>
            </a:pPr>
            <a:r>
              <a:rPr lang="en-US" dirty="0" smtClean="0"/>
              <a:t>(a) Motion mapping and conversion</a:t>
            </a:r>
          </a:p>
          <a:p>
            <a:pPr marL="457200" lvl="1" indent="0">
              <a:buNone/>
            </a:pPr>
            <a:r>
              <a:rPr lang="en-US" dirty="0" smtClean="0"/>
              <a:t>(b) Segmentation and scaling</a:t>
            </a:r>
          </a:p>
          <a:p>
            <a:r>
              <a:rPr lang="en-US" dirty="0" smtClean="0"/>
              <a:t>Algorithm </a:t>
            </a:r>
            <a:r>
              <a:rPr lang="en-US" dirty="0"/>
              <a:t>CF can also provide slowly moving sensations for slow camera motion. But Algorithm CS synthesizes fundamentally different motion </a:t>
            </a:r>
            <a:r>
              <a:rPr lang="en-US" dirty="0" smtClean="0"/>
              <a:t>effects.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2451" t="40076" r="52449" b="19245"/>
          <a:stretch/>
        </p:blipFill>
        <p:spPr>
          <a:xfrm>
            <a:off x="5528604" y="1870075"/>
            <a:ext cx="6035040" cy="3727474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Florida International University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98CB-8997-47AD-8179-FD0CFD16F432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7B60-CE42-4D3B-B003-2530EFA52FD4}" type="datetime1">
              <a:rPr lang="en-US" smtClean="0"/>
              <a:t>4/2/2018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7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4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 Synthesis of Impulse and Vibration Effects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4"/>
              <p:cNvSpPr>
                <a:spLocks noGrp="1"/>
              </p:cNvSpPr>
              <p:nvPr>
                <p:ph idx="1"/>
              </p:nvPr>
            </p:nvSpPr>
            <p:spPr>
              <a:xfrm>
                <a:off x="838202" y="1690688"/>
                <a:ext cx="5730922" cy="448627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Algorithm </a:t>
                </a:r>
                <a:r>
                  <a:rPr lang="en-US" dirty="0" smtClean="0"/>
                  <a:t>V synthesizes </a:t>
                </a:r>
                <a:r>
                  <a:rPr lang="en-US" dirty="0" smtClean="0"/>
                  <a:t>motion </a:t>
                </a:r>
                <a:r>
                  <a:rPr lang="en-US" dirty="0"/>
                  <a:t>effects that respond to </a:t>
                </a:r>
                <a:r>
                  <a:rPr lang="en-US" dirty="0" smtClean="0"/>
                  <a:t>events </a:t>
                </a:r>
                <a:r>
                  <a:rPr lang="en-US" dirty="0" smtClean="0"/>
                  <a:t>that involve </a:t>
                </a:r>
                <a:r>
                  <a:rPr lang="en-US" dirty="0"/>
                  <a:t>impulses and vibrations such as gunfire, </a:t>
                </a:r>
                <a:r>
                  <a:rPr lang="en-US" dirty="0" smtClean="0"/>
                  <a:t>collisions, and explosions.</a:t>
                </a:r>
              </a:p>
              <a:p>
                <a:r>
                  <a:rPr lang="en-US" dirty="0"/>
                  <a:t>Compute auditory loudness L and roughness R </a:t>
                </a:r>
                <a:r>
                  <a:rPr lang="en-US" dirty="0" smtClean="0"/>
                  <a:t>of sound. </a:t>
                </a:r>
                <a:endParaRPr lang="en-US" dirty="0"/>
              </a:p>
              <a:p>
                <a:r>
                  <a:rPr lang="en-US" dirty="0"/>
                  <a:t>Computer intensity I of </a:t>
                </a:r>
                <a:r>
                  <a:rPr lang="en-US" dirty="0"/>
                  <a:t>a motion effect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𝒄</m:t>
                    </m:r>
                    <m:rad>
                      <m:radPr>
                        <m:deg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</m:rad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i="1" dirty="0"/>
                  <a:t>o </a:t>
                </a:r>
              </a:p>
              <a:p>
                <a:r>
                  <a:rPr lang="en-US" dirty="0"/>
                  <a:t>The magnitude </a:t>
                </a:r>
                <a:r>
                  <a:rPr lang="en-US" dirty="0"/>
                  <a:t>of these motion effects is proportional to </a:t>
                </a:r>
                <a:r>
                  <a:rPr lang="en-US" dirty="0" smtClean="0"/>
                  <a:t>the intensity </a:t>
                </a:r>
                <a:r>
                  <a:rPr lang="en-US" dirty="0"/>
                  <a:t>and to the </a:t>
                </a:r>
                <a:r>
                  <a:rPr lang="en-US" dirty="0"/>
                  <a:t>workspace of the </a:t>
                </a:r>
                <a:r>
                  <a:rPr lang="en-US" dirty="0" smtClean="0"/>
                  <a:t>4D </a:t>
                </a:r>
                <a:r>
                  <a:rPr lang="en-US" dirty="0"/>
                  <a:t>chair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5" name="Marcador de conteni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2" y="1690688"/>
                <a:ext cx="5730922" cy="4486275"/>
              </a:xfrm>
              <a:blipFill rotWithShape="0">
                <a:blip r:embed="rId3"/>
                <a:stretch>
                  <a:fillRect l="-1702" t="-2038" r="-2447" b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Florida International University</a:t>
            </a:r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98CB-8997-47AD-8179-FD0CFD16F432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72BD8-D702-4409-9F46-0CFE6E6FE6C8}" type="datetime1">
              <a:rPr lang="en-US" smtClean="0"/>
              <a:t>4/2/2018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416" y="1690688"/>
            <a:ext cx="4061850" cy="218527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0978" y="4034264"/>
            <a:ext cx="4112726" cy="214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4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592</Words>
  <Application>Microsoft Office PowerPoint</Application>
  <PresentationFormat>Panorámica</PresentationFormat>
  <Paragraphs>88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de Office</vt:lpstr>
      <vt:lpstr>3. Synthesis Algorithms</vt:lpstr>
      <vt:lpstr>3.1 Camera Motion Estimation</vt:lpstr>
      <vt:lpstr>3.1.1 Identifying Corresponding Points</vt:lpstr>
      <vt:lpstr>3.1.1 Identifying Corresponding Points (cont.)</vt:lpstr>
      <vt:lpstr>3.1.2 Computing Robust Camera Motion Parameters</vt:lpstr>
      <vt:lpstr>3.2 Synthesis of Fast Camera Motion Effects</vt:lpstr>
      <vt:lpstr>3.2 Synthesis of Fast Camera Motion Effects (cont.)</vt:lpstr>
      <vt:lpstr>3.3 Synthesis of Slow Camera Motion Effects</vt:lpstr>
      <vt:lpstr>3.4 Synthesis of Impulse and Vibration Effects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☆♡♤BRENDA♧♡☆ ☞</dc:creator>
  <cp:lastModifiedBy>☆♡♤BRENDA♧♡☆ ☞</cp:lastModifiedBy>
  <cp:revision>53</cp:revision>
  <dcterms:created xsi:type="dcterms:W3CDTF">2018-04-01T06:44:07Z</dcterms:created>
  <dcterms:modified xsi:type="dcterms:W3CDTF">2018-04-02T17:48:39Z</dcterms:modified>
</cp:coreProperties>
</file>