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4" r:id="rId7"/>
    <p:sldId id="295" r:id="rId8"/>
    <p:sldId id="262" r:id="rId9"/>
    <p:sldId id="289" r:id="rId10"/>
    <p:sldId id="264" r:id="rId11"/>
    <p:sldId id="300" r:id="rId12"/>
    <p:sldId id="301" r:id="rId13"/>
    <p:sldId id="302" r:id="rId14"/>
    <p:sldId id="258" r:id="rId15"/>
    <p:sldId id="299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934" y="4309533"/>
            <a:ext cx="6006878" cy="1247509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Quality Management and Job Quality: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the ISO 9001 Standard for Quality Management Systems Affects Employees and Employers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873177"/>
          </a:xfrm>
        </p:spPr>
        <p:txBody>
          <a:bodyPr/>
          <a:lstStyle/>
          <a:p>
            <a:r>
              <a:rPr lang="en-US" dirty="0"/>
              <a:t>2022-23925 </a:t>
            </a:r>
            <a:r>
              <a:rPr lang="en-US" dirty="0" err="1"/>
              <a:t>Syalianda</a:t>
            </a:r>
            <a:r>
              <a:rPr lang="en-US" dirty="0"/>
              <a:t> </a:t>
            </a:r>
            <a:r>
              <a:rPr lang="en-US" dirty="0" err="1"/>
              <a:t>Salsabila</a:t>
            </a:r>
            <a:r>
              <a:rPr lang="en-US" dirty="0"/>
              <a:t> </a:t>
            </a:r>
            <a:r>
              <a:rPr lang="en-US" dirty="0" err="1"/>
              <a:t>Izzati</a:t>
            </a:r>
            <a:endParaRPr lang="en-US" dirty="0"/>
          </a:p>
          <a:p>
            <a:r>
              <a:rPr lang="en-US" dirty="0"/>
              <a:t>2022-25172 Lee </a:t>
            </a:r>
            <a:r>
              <a:rPr lang="en-US" dirty="0" err="1"/>
              <a:t>Sooin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4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29909701-34AD-8B81-8F53-49C4125D0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664" y="2359841"/>
            <a:ext cx="9072034" cy="568408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latin typeface="+mn-lt"/>
              </a:rPr>
              <a:t>4: Adopting ISO 9001 reduces the number and cost of occupational injuries.</a:t>
            </a:r>
          </a:p>
          <a:p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8699661-7FB2-09FE-0F02-C08B0501C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8987366" cy="105730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ISO 9001 can improve quality, efficiency, and health and safety (King and Lenox, 2001).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Companies are increasingly implementing management systems that incorporate workers health and safety (</a:t>
            </a:r>
            <a:r>
              <a:rPr lang="en-US" altLang="ko-KR" b="0" i="0" u="none" strike="noStrike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Toffel</a:t>
            </a:r>
            <a:r>
              <a:rPr lang="en-US" altLang="ko-KR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2000l Barbeau et al., 2004)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0B9F3FE-E21A-5533-B435-E2A653EED7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9072034" cy="365125"/>
          </a:xfrm>
        </p:spPr>
        <p:txBody>
          <a:bodyPr>
            <a:normAutofit fontScale="25000" lnSpcReduction="20000"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8000" dirty="0">
                <a:latin typeface="+mn-lt"/>
              </a:rPr>
              <a:t>4’: Adopting ISO 9001 increases the number and cost of occupational injuries.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E7A6414-259E-EFB2-1A6B-F6D8B68DC1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8986618" cy="124908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Quality management procedures associated with ISO 9001 can occasion poor ergonomic conditions 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(Landau and Peters, 2006)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ISO 9001 which emphasize routinization and standardization of tasks can increase stress and repetitive motion injuries (Brenner et al., 2004)..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22443-28A8-8D86-D28B-83ECC98A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467101" cy="2519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Linking the WCIRB-provided names and address of 116389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1079 Adopters &amp; 18480 Non-adopters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Final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916 adopters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17,849 Non-adopters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B81413-1402-8A34-FB2B-88B5C050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62" y="575733"/>
            <a:ext cx="4690718" cy="570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99D17F1-88D0-BA43-7D2D-C6960308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Measures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2DF1F5C-1F6D-FD01-4E7F-975F2BC12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69" y="200128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Dependent variable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E1F1F7F-0435-188B-2F83-096CB6AF6E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1094" y="2391634"/>
            <a:ext cx="5431971" cy="897055"/>
          </a:xfrm>
        </p:spPr>
        <p:txBody>
          <a:bodyPr/>
          <a:lstStyle/>
          <a:p>
            <a:r>
              <a:rPr lang="en-US" altLang="ko-KR" dirty="0"/>
              <a:t>Average of lagged level of injury rate, cost, payroll, employment, wages, sales, and average occupational riskiness</a:t>
            </a:r>
          </a:p>
          <a:p>
            <a:r>
              <a:rPr lang="en-US" altLang="ko-KR" dirty="0"/>
              <a:t>Year (Dummy), Industry, region </a:t>
            </a:r>
          </a:p>
          <a:p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BCE26B0-367E-5855-59DE-68B41B84B3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Exclusion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60F6B3D-83AD-ECA3-D970-51CEDABF668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Payroll off half and twice of previous year</a:t>
            </a:r>
          </a:p>
          <a:p>
            <a:r>
              <a:rPr lang="en-US" altLang="ko-KR" dirty="0"/>
              <a:t>Average wage below $7,200 (Minimum wage of half-time work in CA)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791F89A-3BCC-7173-CCB5-07BB0F8A44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ADA52F8-3C06-3C94-A777-CAC944B574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Log-formation log(1+x)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5761F-EAD3-68B3-F0C9-6393A881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68B5B-660F-8DA4-0424-789676CD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EB057-019A-75D0-6D2A-E8FE01E3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ABB83E-C341-233D-75B4-D9AD281E9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7" y="1612981"/>
            <a:ext cx="5501005" cy="427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8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A57F8-87DA-85E4-98A3-8E123965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Developing Matched Sample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BD086-956C-E0B6-E02B-0BA1FE18B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Industry peers with preadoption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3AFBD-7CC7-5BB1-21B7-1B05F239D1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Sales, employment, payroll, injury rate and other observable factors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AAA412-DE7A-891E-FE4E-2107476F0D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Single nearest neighbor matching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2161F2-D432-7128-A835-C6BEA5263F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To classify X into its closest neighbor hood among the training points and assign labels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6F1C9B2-C51E-3701-24DB-32A165CB14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Second Stage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44F7C40-1B55-8B5D-5642-12687E385D5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Drop pairs that exceeded given caliper size (0.07)</a:t>
            </a:r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83098CC-93FD-4FE6-6829-1D04764E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312116C9-72F1-CB4D-AF71-134B2272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61B1B37-D9B4-8489-A301-C1F8B1EE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EF450C-8561-D991-4B38-89E753A8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8" y="1614215"/>
            <a:ext cx="5174763" cy="39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68701" cy="1325563"/>
          </a:xfrm>
        </p:spPr>
        <p:txBody>
          <a:bodyPr/>
          <a:lstStyle/>
          <a:p>
            <a:r>
              <a:rPr lang="en-ZA" dirty="0"/>
              <a:t>What is ISO 9001?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568701" cy="2519363"/>
          </a:xfrm>
        </p:spPr>
        <p:txBody>
          <a:bodyPr>
            <a:normAutofit/>
          </a:bodyPr>
          <a:lstStyle/>
          <a:p>
            <a:r>
              <a:rPr lang="en-US" altLang="ko-KR" cap="all" spc="150" dirty="0">
                <a:latin typeface="+mj-lt"/>
                <a:ea typeface="+mj-ea"/>
                <a:cs typeface="+mj-cs"/>
              </a:rPr>
              <a:t>A set of standards </a:t>
            </a:r>
            <a:r>
              <a:rPr lang="en-US" altLang="ko-KR" cap="all" spc="150" dirty="0" err="1">
                <a:latin typeface="+mj-lt"/>
                <a:ea typeface="+mj-ea"/>
                <a:cs typeface="+mj-cs"/>
              </a:rPr>
              <a:t>thaT</a:t>
            </a:r>
            <a:r>
              <a:rPr lang="en-US" altLang="ko-KR" cap="all" spc="150" dirty="0">
                <a:latin typeface="+mj-lt"/>
                <a:ea typeface="+mj-ea"/>
                <a:cs typeface="+mj-cs"/>
              </a:rPr>
              <a:t> helps organizations ensure they meet customer and other stakeholder needs within regulatory requirements related to a product or service</a:t>
            </a:r>
            <a:endParaRPr lang="en-US" cap="all" spc="15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2022.9.30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Quality Management and Job Quality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26" name="Picture 2" descr="NL42 certified ISO 9001:2015 - Consulting services &amp; PLA Coordination">
            <a:extLst>
              <a:ext uri="{FF2B5EF4-FFF2-40B4-BE49-F238E27FC236}">
                <a16:creationId xmlns:a16="http://schemas.microsoft.com/office/drawing/2014/main" id="{959D5DC7-B414-B14C-5D78-67F6A3A1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4" y="2859881"/>
            <a:ext cx="4370699" cy="16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DF99593-4F9E-CFEB-EDD7-6389C455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Controversy upon implementing ISO 9001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DADCF4C-F210-A8D8-A6AF-A93BB41FC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Pros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268E08-819D-51A8-9054-3BA6C2D6E1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264465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b="0" i="0" u="none" strike="noStrike" dirty="0">
                <a:effectLst/>
                <a:latin typeface="Arial" panose="020B0604020202020204" pitchFamily="34" charset="0"/>
              </a:rPr>
              <a:t>ISO 9001 improve management practices and production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" panose="020B0604020202020204" pitchFamily="34" charset="0"/>
              </a:rPr>
              <a:t>Customer recognize ISO 9001 as signal of high-quality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b="0" i="0" u="none" strike="noStrike" dirty="0">
                <a:effectLst/>
                <a:latin typeface="Arial" panose="020B0604020202020204" pitchFamily="34" charset="0"/>
              </a:rPr>
              <a:t>ISO 9001 can improve worker safety by institutionalization of audits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6D9235B-6820-AA54-33F0-E570030D88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Cons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CC09094-D342-D630-20A3-8D5FB04C31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7"/>
            <a:ext cx="4418190" cy="237371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b="0" i="0" u="none" strike="noStrike" dirty="0">
                <a:effectLst/>
                <a:latin typeface="Arial" panose="020B0604020202020204" pitchFamily="34" charset="0"/>
              </a:rPr>
              <a:t>ISO 9001 negatively affect employees, such as by reducing skill requirements or increasing trauma disorders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Arial" panose="020B0604020202020204" pitchFamily="34" charset="0"/>
              </a:rPr>
              <a:t>ISO 9001 does not decrease average injury costs</a:t>
            </a:r>
            <a:endParaRPr lang="ko-KR" altLang="en-US" sz="1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FAC93-CEE8-2E3C-A2BD-486EE1A9D17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4AC6-3C12-96AE-DBAE-2587B496F51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4237D-CA70-6D9B-232E-B2CB9CDF91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21A87B2-236C-AF24-F6F2-64F7AD0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Question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2BC4D64-8ABF-2A24-1E0D-4B2BC23DF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dirty="0">
                <a:solidFill>
                  <a:srgbClr val="595959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 identify </a:t>
            </a:r>
            <a:r>
              <a:rPr lang="en-US" altLang="ko-KR" sz="1800" b="1" i="0" u="sng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causal effects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of ISO 9001 adoption for </a:t>
            </a:r>
            <a:r>
              <a:rPr lang="en-US" altLang="ko-KR" sz="1800" i="0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employees and employers</a:t>
            </a:r>
            <a:endParaRPr lang="en-US" altLang="ko-KR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F8497-FBF5-BA85-662B-F53F998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B6010E-4B89-76B8-9144-6B6C9B52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73866-869E-1392-0E4B-0A42E01B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Organizational Outcome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600848"/>
            <a:ext cx="3924300" cy="2231625"/>
          </a:xfrm>
        </p:spPr>
        <p:txBody>
          <a:bodyPr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ISO 9001 adopters production growth increased (</a:t>
            </a:r>
            <a:r>
              <a:rPr lang="en-US" altLang="ko-KR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Terlaak</a:t>
            </a:r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and King, 2006)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Benefits of adopting ISO 9001 is found to be stronger in smaller firms or early adopters (Docking and </a:t>
            </a:r>
            <a:r>
              <a:rPr lang="en-US" altLang="ko-KR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Dowen</a:t>
            </a:r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1999; McGuire and </a:t>
            </a:r>
            <a:r>
              <a:rPr lang="en-US" altLang="ko-KR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Dilts</a:t>
            </a:r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2008)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Adopting ISO 9001 enhances workers productivity (Naves and </a:t>
            </a:r>
            <a:r>
              <a:rPr lang="en-US" altLang="ko-KR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Erez</a:t>
            </a:r>
            <a:r>
              <a:rPr lang="en-US" altLang="ko-K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2006)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Employee Outcome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600848"/>
            <a:ext cx="3943627" cy="22316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Not much prior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Quality programs affect occupational health and safety improvements 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(Adler et al. 1997)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Adopters of ISO 9001 reduced their accident rates more quickly after certification (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Naveh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and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Marchus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, 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Hypotheses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5974" y="1884861"/>
            <a:ext cx="5737825" cy="698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/>
              <a:t>1A: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ISO 9001 certification leads to higher rates of firm survival.</a:t>
            </a:r>
          </a:p>
          <a:p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1B. ISO 9001 certification leads to higher sales.</a:t>
            </a:r>
            <a:endParaRPr lang="en-US" sz="1200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8FCEFE4-FE12-BD08-EFED-28D8B4630C2F}"/>
              </a:ext>
            </a:extLst>
          </p:cNvPr>
          <p:cNvSpPr txBox="1">
            <a:spLocks/>
          </p:cNvSpPr>
          <p:nvPr/>
        </p:nvSpPr>
        <p:spPr>
          <a:xfrm>
            <a:off x="5613400" y="2799261"/>
            <a:ext cx="5737825" cy="698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95959"/>
                </a:solidFill>
                <a:latin typeface="Arial" panose="020B0604020202020204" pitchFamily="34" charset="0"/>
              </a:rPr>
              <a:t>2A: </a:t>
            </a:r>
            <a: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ISO 9001 certification leads to higher employment, </a:t>
            </a:r>
            <a:b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but by less than sales increases.</a:t>
            </a:r>
          </a:p>
          <a:p>
            <a: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2B: ISO 9001 certification leads to higher labor productivity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4A67C7D-351E-2836-78B7-F605D7AEB2A4}"/>
              </a:ext>
            </a:extLst>
          </p:cNvPr>
          <p:cNvSpPr txBox="1">
            <a:spLocks/>
          </p:cNvSpPr>
          <p:nvPr/>
        </p:nvSpPr>
        <p:spPr>
          <a:xfrm>
            <a:off x="5613400" y="3984594"/>
            <a:ext cx="5737825" cy="698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95959"/>
                </a:solidFill>
                <a:latin typeface="Arial" panose="020B0604020202020204" pitchFamily="34" charset="0"/>
              </a:rPr>
              <a:t>3: </a:t>
            </a:r>
            <a: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ISO 9001 certification leads to higher wages.</a:t>
            </a:r>
          </a:p>
          <a:p>
            <a: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3’: ISO 9001 certification leads to lower wages.</a:t>
            </a:r>
            <a:endParaRPr lang="en-US" sz="12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E127A27-61C4-D99D-D044-C1364DF0EB32}"/>
              </a:ext>
            </a:extLst>
          </p:cNvPr>
          <p:cNvSpPr txBox="1">
            <a:spLocks/>
          </p:cNvSpPr>
          <p:nvPr/>
        </p:nvSpPr>
        <p:spPr>
          <a:xfrm>
            <a:off x="5613400" y="4898994"/>
            <a:ext cx="5737825" cy="698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95959"/>
                </a:solidFill>
                <a:latin typeface="Arial" panose="020B0604020202020204" pitchFamily="34" charset="0"/>
              </a:rPr>
              <a:t>4: </a:t>
            </a:r>
            <a: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Adopting ISO 9001 reduces the number and cost of occupational injuries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4’. Adopting ISO 9001 increases the number and cost of occupational injuries.</a:t>
            </a:r>
          </a:p>
          <a:p>
            <a:br>
              <a:rPr lang="en-US" altLang="ko-KR" sz="11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1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29909701-34AD-8B81-8F53-49C4125D0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8987367" cy="365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0" i="0" u="none" strike="noStrike" dirty="0">
                <a:effectLst/>
                <a:latin typeface="+mn-lt"/>
              </a:rPr>
              <a:t>1A: </a:t>
            </a:r>
            <a:r>
              <a:rPr lang="en-US" altLang="ko-KR" sz="2000" b="0" i="0" u="none" strike="noStrike" dirty="0">
                <a:effectLst/>
                <a:latin typeface="+mn-lt"/>
              </a:rPr>
              <a:t>ISO 9001 certification leads to higher rates of firm survival.</a:t>
            </a:r>
          </a:p>
          <a:p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8699661-7FB2-09FE-0F02-C08B0501C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8987366" cy="1057308"/>
          </a:xfrm>
        </p:spPr>
        <p:txBody>
          <a:bodyPr>
            <a:norm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ISO 9001 certification is more often profitable for higher-quality firms, ISO 9001 can signal to buyers that adopters likely possess high quality</a:t>
            </a:r>
          </a:p>
          <a:p>
            <a: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ISO 9001 adoption can also help managers learn how to reduce costs.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0B9F3FE-E21A-5533-B435-E2A653EED7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8987367" cy="365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2000" b="0" i="0" u="none" strike="noStrike" dirty="0">
                <a:effectLst/>
                <a:latin typeface="+mn-lt"/>
              </a:rPr>
              <a:t>1B: ISO 9001 certification leads to higher sales.</a:t>
            </a:r>
            <a:endParaRPr lang="en-US" altLang="ko-KR" sz="2000" dirty="0">
              <a:latin typeface="+mn-lt"/>
            </a:endParaRPr>
          </a:p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E7A6414-259E-EFB2-1A6B-F6D8B68DC1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8986618" cy="10573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High-quality firms are more likely to adopt ISO 9001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Standard improves adopter’s quality and cost.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2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29909701-34AD-8B81-8F53-49C4125D0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402" y="2321902"/>
            <a:ext cx="8987367" cy="71099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+mn-lt"/>
              </a:rPr>
              <a:t>2A: ISO 9001 certification leads to higher employment, but by less than sales increases.</a:t>
            </a:r>
          </a:p>
          <a:p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8699661-7FB2-09FE-0F02-C08B0501C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175000"/>
            <a:ext cx="8987366" cy="95265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Increase in re</a:t>
            </a:r>
            <a:r>
              <a:rPr lang="en-US" altLang="ko-KR" dirty="0">
                <a:latin typeface="Arial" panose="020B0604020202020204" pitchFamily="34" charset="0"/>
              </a:rPr>
              <a:t>venues is due to increased unit sales and demand for additional units cannot be accommodated by existing worker capacity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0B9F3FE-E21A-5533-B435-E2A653EED7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8987367" cy="365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>
                <a:latin typeface="+mn-lt"/>
              </a:rPr>
              <a:t>2B:</a:t>
            </a:r>
            <a:r>
              <a:rPr lang="en-US" altLang="ko-KR" sz="2000" b="0" i="0" u="none" strike="noStrike" dirty="0">
                <a:effectLst/>
                <a:latin typeface="+mn-lt"/>
              </a:rPr>
              <a:t> ISO 9001 certification leads to higher labor productivity</a:t>
            </a:r>
            <a:endParaRPr lang="en-US" altLang="ko-KR" sz="2000" dirty="0">
              <a:latin typeface="+mn-lt"/>
            </a:endParaRPr>
          </a:p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E7A6414-259E-EFB2-1A6B-F6D8B68DC1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8986618" cy="10573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Suggested by survey data, ISO 9001 can also enhance worker productivity (</a:t>
            </a:r>
            <a:r>
              <a:rPr lang="en-US" altLang="ko-KR" b="0" i="0" u="none" strike="noStrike" dirty="0" err="1">
                <a:effectLst/>
                <a:latin typeface="Arial" panose="020B0604020202020204" pitchFamily="34" charset="0"/>
              </a:rPr>
              <a:t>Naveh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n-US" altLang="ko-KR" b="0" i="0" u="none" strike="noStrike" dirty="0" err="1">
                <a:effectLst/>
                <a:latin typeface="Arial" panose="020B0604020202020204" pitchFamily="34" charset="0"/>
              </a:rPr>
              <a:t>Erez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 2006)</a:t>
            </a:r>
          </a:p>
          <a:p>
            <a:pPr marL="971550" lvl="1" indent="-285750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Still, </a:t>
            </a:r>
            <a:r>
              <a:rPr lang="en-US" altLang="ko-KR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employment growth will be proportionately less than sales growth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8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3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29909701-34AD-8B81-8F53-49C4125D0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8987367" cy="365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>
                <a:latin typeface="+mn-lt"/>
              </a:rPr>
              <a:t>3</a:t>
            </a:r>
            <a:r>
              <a:rPr lang="en-US" altLang="ko-KR" b="0" i="0" u="none" strike="noStrike" dirty="0">
                <a:effectLst/>
                <a:latin typeface="+mn-lt"/>
              </a:rPr>
              <a:t>: </a:t>
            </a:r>
            <a:r>
              <a:rPr lang="en-US" altLang="ko-KR" sz="2000" b="0" i="0" u="none" strike="noStrike" dirty="0">
                <a:effectLst/>
                <a:latin typeface="+mn-lt"/>
              </a:rPr>
              <a:t>ISO 9001 certification leads to higher </a:t>
            </a:r>
            <a:r>
              <a:rPr lang="en-US" altLang="ko-KR" dirty="0">
                <a:latin typeface="+mn-lt"/>
              </a:rPr>
              <a:t>wages</a:t>
            </a:r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8699661-7FB2-09FE-0F02-C08B0501C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8987366" cy="10573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Attempts for higher employee involvement led to higher wages (Helper et al., 2002) </a:t>
            </a:r>
            <a:endParaRPr lang="en-US" altLang="ko-KR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Reliance on greater employee efforts and skills can lead firms to pay higher wages (Levine, 1992)</a:t>
            </a:r>
            <a:endParaRPr lang="ko-KR" altLang="en-US" dirty="0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0B9F3FE-E21A-5533-B435-E2A653EED7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8987367" cy="365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</a:rPr>
              <a:t>3’:</a:t>
            </a:r>
            <a:r>
              <a:rPr lang="en-US" altLang="ko-KR" sz="2000" b="0" i="0" u="none" strike="noStrike" dirty="0">
                <a:effectLst/>
                <a:latin typeface="Arial" panose="020B0604020202020204" pitchFamily="34" charset="0"/>
              </a:rPr>
              <a:t> ISO 9001 certification leads to lower wages</a:t>
            </a:r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E7A6414-259E-EFB2-1A6B-F6D8B68DC1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8986618" cy="10573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The use of written procedure implies routinized workplace, which often associated with reduction in workers skills and bargaining power.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5364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174</TotalTime>
  <Words>858</Words>
  <Application>Microsoft Office PowerPoint</Application>
  <PresentationFormat>와이드스크린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</vt:lpstr>
      <vt:lpstr>Quality Management and Job Quality:  How the ISO 9001 Standard for Quality Management Systems Affects Employees and Employers</vt:lpstr>
      <vt:lpstr>What is ISO 9001?</vt:lpstr>
      <vt:lpstr>Controversy upon implementing ISO 9001</vt:lpstr>
      <vt:lpstr>Research Question</vt:lpstr>
      <vt:lpstr>Literature Review</vt:lpstr>
      <vt:lpstr>Hypotheses OVERVIEW</vt:lpstr>
      <vt:lpstr>Hypotheses 1</vt:lpstr>
      <vt:lpstr>Hypotheses 2</vt:lpstr>
      <vt:lpstr>Hypotheses 3</vt:lpstr>
      <vt:lpstr>Hypotheses 4</vt:lpstr>
      <vt:lpstr>Data</vt:lpstr>
      <vt:lpstr>Measures</vt:lpstr>
      <vt:lpstr>Developing Matched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Reviewer</dc:creator>
  <cp:lastModifiedBy>이 수인</cp:lastModifiedBy>
  <cp:revision>3</cp:revision>
  <dcterms:created xsi:type="dcterms:W3CDTF">2022-09-29T07:23:19Z</dcterms:created>
  <dcterms:modified xsi:type="dcterms:W3CDTF">2022-09-29T10:20:02Z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