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5"/>
    <p:sldMasterId id="2147483709" r:id="rId6"/>
    <p:sldMasterId id="2147483710" r:id="rId7"/>
    <p:sldMasterId id="2147483711" r:id="rId8"/>
    <p:sldMasterId id="214748371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4930E5-27D6-450C-A9E9-BCE27C479F4D}">
  <a:tblStyle styleId="{B74930E5-27D6-450C-A9E9-BCE27C479F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0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1.xml"/><Relationship Id="rId33" Type="http://schemas.openxmlformats.org/officeDocument/2006/relationships/font" Target="fonts/Raleway-boldItalic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Raleway-italic.fntdata"/><Relationship Id="rId13" Type="http://schemas.openxmlformats.org/officeDocument/2006/relationships/slide" Target="slides/slide3.xml"/><Relationship Id="rId35" Type="http://schemas.openxmlformats.org/officeDocument/2006/relationships/font" Target="fonts/Lato-bold.fntdata"/><Relationship Id="rId12" Type="http://schemas.openxmlformats.org/officeDocument/2006/relationships/slide" Target="slides/slide2.xml"/><Relationship Id="rId34" Type="http://schemas.openxmlformats.org/officeDocument/2006/relationships/font" Target="fonts/Lato-regular.fntdata"/><Relationship Id="rId15" Type="http://schemas.openxmlformats.org/officeDocument/2006/relationships/slide" Target="slides/slide5.xml"/><Relationship Id="rId37" Type="http://schemas.openxmlformats.org/officeDocument/2006/relationships/font" Target="fonts/Lato-boldItalic.fntdata"/><Relationship Id="rId14" Type="http://schemas.openxmlformats.org/officeDocument/2006/relationships/slide" Target="slides/slide4.xml"/><Relationship Id="rId36" Type="http://schemas.openxmlformats.org/officeDocument/2006/relationships/font" Target="fonts/Lato-italic.fntdata"/><Relationship Id="rId17" Type="http://schemas.openxmlformats.org/officeDocument/2006/relationships/slide" Target="slides/slide7.xml"/><Relationship Id="rId39" Type="http://schemas.openxmlformats.org/officeDocument/2006/relationships/font" Target="fonts/RobotoMono-bold.fntdata"/><Relationship Id="rId16" Type="http://schemas.openxmlformats.org/officeDocument/2006/relationships/slide" Target="slides/slide6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4T16:08:22.734">
    <p:pos x="6000" y="0"/>
    <p:text>pourquoi : passer le fd à la DLL qui gère tous le reste, ie modification minimale de celle-ci.
-Selso Liberado</p:text>
  </p:cm>
  <p:cm authorId="0" idx="2" dt="2020-12-04T16:08:22.733">
    <p:pos x="6000" y="100"/>
    <p:text>détailler un peu plus la solution choisie de l'USBManager et du pourquoi de cette solution.
-Selso Liberado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2-04T16:08:22.740">
    <p:pos x="6000" y="0"/>
    <p:text>oui j'ai que c'était précisé dans la note. Mais cela doit être mise en valeur, avec les pistes et difficulté pour diagnostiquer. C'est mon quotidien et un jour le vôtre.
-Selso Liberado</p:text>
  </p:cm>
  <p:cm authorId="0" idx="4" dt="2020-12-04T16:08:22.738">
    <p:pos x="6000" y="100"/>
    <p:text>Je pense que l'on peut être honnpete et détailler le résultat avec une diapo de plus, avec quelques éléments de diagnostic. Le projet n'est pas terminé.
-Selso Liberado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12-04T16:08:22.735">
    <p:pos x="6000" y="0"/>
    <p:text>Je penserai ajouter une diapo avec les sources des pistes explorées / à explorer. C'est pas un sujet courant donc tout ce que l'on a trouvé de viable à étudier mérite d'être cité car pas immédiat à trouver.
-Selso Liberado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0-12-04T16:08:22.744">
    <p:pos x="6000" y="0"/>
    <p:text>agile, c'est à dire ? qu'a-t-on utilisé de cette méthode ?
-Selso Liberado</p:text>
  </p:cm>
  <p:cm authorId="0" idx="7" dt="2020-12-04T16:08:22.743">
    <p:pos x="6000" y="100"/>
    <p:text>Peut-être Ajouter les interlocuteurs principaux pour la relation avec l'entreprise.
-Selso Liberado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/>
          <p:nvPr>
            <p:ph idx="2" type="sldImg"/>
          </p:nvPr>
        </p:nvSpPr>
        <p:spPr>
          <a:xfrm>
            <a:off x="381240" y="685800"/>
            <a:ext cx="609588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@alice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@Florian. ce qui a été fait côté IHM pour PC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Mise en application de l’application DLL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registre = 1 octet donc pas de valeur &gt; 255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@Elise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 qui a été fait côté cible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1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@Alexandre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parler rapidement de l’interface et du rôle des champs / boutons</a:t>
            </a:r>
            <a:br>
              <a:rPr lang="en-US"/>
            </a:b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UsbManager parce que :</a:t>
            </a:r>
            <a:br>
              <a:rPr lang="en-US"/>
            </a:b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bibliothèque standard d’Android, donc très bien testé et bonne doc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Android a un noyau GNU/Linux et l’API USB permet d’accéder au FileDirector sous-jacent, qui est injectable dans la DLL C avec le device “serial” codé pour GNU/Linux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1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@Alexandre là on parle de ce qu’on a réussi à faire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Déploiement de l’application sous Android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Détection de la carte mais crash de l’app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Trame émise et reçu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@Alexandre là on parle de ce qu’on a réussi à faire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Déploiement de l’application sous Android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Détection de la carte mais crash de l’app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Trame émise et reçu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@Alexandre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méthode agile avec un cycle en V =&gt; bascule très rapide en méthode Scrum car MOA peut plus s’impliquer que prévu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changement à la mi-chemin pour mettre plus de temps de dev sur Android + palier au crash PC d’Arnaud / passage sous Linux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@Arnaud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dans l’ensemble, l’évaluation des risques était bonne. peut-être sur-évaluation légère pour “Attolic True Studio” et “VS Xamarin”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détection filaire à 4 =&gt; OK car on détecte bien la carte sans problème, le problème vient de la communication (donc lié au C#)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@Arnaud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logiciels avec l’entreprise : WebEx Meetings, Github (rdv avec PO =&gt; 1 par semaine + points clefs d’avancement)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logiciels internes au groupe : Discord, Google Drive (rdv internes =&gt; régulièrement pour mise en commun et partage d’infos)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1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@everybody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 on parle de ce que ça nous a apporté, pourquoi maintenant on adore le C#, etc...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1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@everybody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rien à dire. attendre les questions.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@alice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@alice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@Florian.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 on parle de ce que voulait notre Product Owner et ce sur quoi on s’est engagés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NdT : en gras = échec / en italique = échec partiel (mise en valeur non définitive)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@Quentin proto_hdle_t : Machine d’état pour l’interprétation des trames (bas-niveau)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proto_master_xxx() : fonctions haut-niveau pour implémenter un Master.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proto_slave_xxx() : fonctions haut-niveau pour implémenter un Slave.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proto_Device_t : interface d’abstraction de la lecture/écriture des données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dev_emulslave : implémentation d’un Device qui “émule” la présence d’un slave (même si “en vrai”, aucun octet n’est échangé en dehors du programme)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dev_serial : implémentation d’un Device qui ouvre une connexion physique (uniquement implémenté pour GNU/Linux)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dev_stm32 : implémentation d’un Device qui met en tampon les octets reçus depuis une interruption système sur la cible STM32, pour les interpréter en différé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@Quentin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@Julien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 on parle de ce qui a été réalisé côté DLL / interface QT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@Julien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 on parle de ce qui a été réalisé côté DLL / interface QT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@Julien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 on parle de ce qui a été réalisé côté DLL / interface QT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729360" y="62676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729360" y="62676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" type="subTitle"/>
          </p:nvPr>
        </p:nvSpPr>
        <p:spPr>
          <a:xfrm>
            <a:off x="729360" y="62676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7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9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0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2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2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6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6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7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7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7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9"/>
          <p:cNvSpPr txBox="1"/>
          <p:nvPr>
            <p:ph idx="1" type="subTitle"/>
          </p:nvPr>
        </p:nvSpPr>
        <p:spPr>
          <a:xfrm>
            <a:off x="729360" y="62676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0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0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0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0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1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1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1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1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3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3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4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4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4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729360" y="62676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5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5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5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5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5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5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830340" y="1191420"/>
            <a:ext cx="745200" cy="45360"/>
            <a:chOff x="830340" y="1191420"/>
            <a:chExt cx="745200" cy="45360"/>
          </a:xfrm>
        </p:grpSpPr>
        <p:sp>
          <p:nvSpPr>
            <p:cNvPr id="12" name="Google Shape;12;p1"/>
            <p:cNvSpPr/>
            <p:nvPr/>
          </p:nvSpPr>
          <p:spPr>
            <a:xfrm rot="-54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4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830340" y="1191420"/>
            <a:ext cx="745200" cy="45360"/>
            <a:chOff x="830340" y="1191420"/>
            <a:chExt cx="745200" cy="4536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type="title"/>
          </p:nvPr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27"/>
          <p:cNvGrpSpPr/>
          <p:nvPr/>
        </p:nvGrpSpPr>
        <p:grpSpPr>
          <a:xfrm>
            <a:off x="830340" y="1191420"/>
            <a:ext cx="745200" cy="45360"/>
            <a:chOff x="830340" y="1191420"/>
            <a:chExt cx="745200" cy="45360"/>
          </a:xfrm>
        </p:grpSpPr>
        <p:sp>
          <p:nvSpPr>
            <p:cNvPr id="124" name="Google Shape;124;p27"/>
            <p:cNvSpPr/>
            <p:nvPr/>
          </p:nvSpPr>
          <p:spPr>
            <a:xfrm rot="-54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 rot="-54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7"/>
          <p:cNvSpPr txBox="1"/>
          <p:nvPr>
            <p:ph type="title"/>
          </p:nvPr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40"/>
          <p:cNvGrpSpPr/>
          <p:nvPr/>
        </p:nvGrpSpPr>
        <p:grpSpPr>
          <a:xfrm>
            <a:off x="830340" y="1191420"/>
            <a:ext cx="745200" cy="45360"/>
            <a:chOff x="830340" y="1191420"/>
            <a:chExt cx="745200" cy="45360"/>
          </a:xfrm>
        </p:grpSpPr>
        <p:sp>
          <p:nvSpPr>
            <p:cNvPr id="181" name="Google Shape;181;p40"/>
            <p:cNvSpPr/>
            <p:nvPr/>
          </p:nvSpPr>
          <p:spPr>
            <a:xfrm rot="-54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0"/>
            <p:cNvSpPr/>
            <p:nvPr/>
          </p:nvSpPr>
          <p:spPr>
            <a:xfrm rot="-54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40"/>
          <p:cNvSpPr txBox="1"/>
          <p:nvPr>
            <p:ph type="title"/>
          </p:nvPr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53"/>
          <p:cNvGrpSpPr/>
          <p:nvPr/>
        </p:nvGrpSpPr>
        <p:grpSpPr>
          <a:xfrm>
            <a:off x="830340" y="1191420"/>
            <a:ext cx="745200" cy="45360"/>
            <a:chOff x="830340" y="1191420"/>
            <a:chExt cx="745200" cy="45360"/>
          </a:xfrm>
        </p:grpSpPr>
        <p:sp>
          <p:nvSpPr>
            <p:cNvPr id="237" name="Google Shape;237;p53"/>
            <p:cNvSpPr/>
            <p:nvPr/>
          </p:nvSpPr>
          <p:spPr>
            <a:xfrm rot="-54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3"/>
            <p:cNvSpPr/>
            <p:nvPr/>
          </p:nvSpPr>
          <p:spPr>
            <a:xfrm rot="-54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53"/>
          <p:cNvSpPr txBox="1"/>
          <p:nvPr>
            <p:ph type="title"/>
          </p:nvPr>
        </p:nvSpPr>
        <p:spPr>
          <a:xfrm>
            <a:off x="730080" y="632880"/>
            <a:ext cx="3300480" cy="138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0" name="Google Shape;240;p53"/>
          <p:cNvSpPr txBox="1"/>
          <p:nvPr>
            <p:ph idx="1"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selso.liberado@ciose.fr" TargetMode="External"/><Relationship Id="rId4" Type="http://schemas.openxmlformats.org/officeDocument/2006/relationships/hyperlink" Target="mailto:yves.bringer@univ-st-etienne.fr" TargetMode="External"/><Relationship Id="rId5" Type="http://schemas.openxmlformats.org/officeDocument/2006/relationships/hyperlink" Target="mailto:alexandre.anas98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6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Projet d’Ingénierie 014</a:t>
            </a:r>
            <a:br>
              <a:rPr b="0" i="0" lang="en-US" sz="1800" u="none" cap="none" strike="noStrike"/>
            </a:br>
            <a:r>
              <a:rPr b="1" i="0" lang="en-US" sz="44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Liaison filaire USB sous Android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 txBox="1"/>
          <p:nvPr/>
        </p:nvSpPr>
        <p:spPr>
          <a:xfrm>
            <a:off x="311760" y="4128840"/>
            <a:ext cx="8520120" cy="9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- PING 2020 -</a:t>
            </a:r>
            <a:br>
              <a:rPr b="0" i="0" lang="en-US" sz="1800" u="none" cap="none" strike="noStrike"/>
            </a:b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Alexandre ANASTASSIADES, Élise BRUCHET, Arnaud GUIBERT, Quentin MALLEN,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Alice SHAH HOSSEINI, Julien VERNAY, Florian VUITON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60" y="0"/>
            <a:ext cx="1493640" cy="44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9280" y="-3240"/>
            <a:ext cx="1015560" cy="51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5520" y="31320"/>
            <a:ext cx="1657080" cy="4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5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IHM sur PC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5"/>
          <p:cNvSpPr txBox="1"/>
          <p:nvPr/>
        </p:nvSpPr>
        <p:spPr>
          <a:xfrm>
            <a:off x="729360" y="1987200"/>
            <a:ext cx="3358440" cy="26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Utilisation de la DLL protocomm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Interface graphique de la DLL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5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880" y="522360"/>
            <a:ext cx="4390560" cy="2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880" y="2809800"/>
            <a:ext cx="4390560" cy="2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5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6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Développement cible (NUCLEO STM32F439ZI)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76"/>
          <p:cNvSpPr txBox="1"/>
          <p:nvPr/>
        </p:nvSpPr>
        <p:spPr>
          <a:xfrm>
            <a:off x="729360" y="2079000"/>
            <a:ext cx="4637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Création d’un projet avec le logiciel STM32 CubeMX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Compléter certaines fonctions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Réalisation de différents test : écho (sur la tablette avec l’application USB Serial Console), envoi en continu d’un message, …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Intégration du protocole “protocomm”  dans le projet : le service STM32 permet de lire dans une FIFO et écrit dans l’USB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6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76"/>
          <p:cNvPicPr preferRelativeResize="0"/>
          <p:nvPr/>
        </p:nvPicPr>
        <p:blipFill rotWithShape="1">
          <a:blip r:embed="rId3">
            <a:alphaModFix/>
          </a:blip>
          <a:srcRect b="21738" l="0" r="0" t="0"/>
          <a:stretch/>
        </p:blipFill>
        <p:spPr>
          <a:xfrm>
            <a:off x="5674680" y="1274040"/>
            <a:ext cx="2978280" cy="37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6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7"/>
          <p:cNvSpPr txBox="1"/>
          <p:nvPr/>
        </p:nvSpPr>
        <p:spPr>
          <a:xfrm>
            <a:off x="730080" y="632880"/>
            <a:ext cx="3300480" cy="138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IHM Android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7"/>
          <p:cNvSpPr txBox="1"/>
          <p:nvPr/>
        </p:nvSpPr>
        <p:spPr>
          <a:xfrm>
            <a:off x="730080" y="1756080"/>
            <a:ext cx="3300480" cy="15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L’IHM Android gère l’ouverture, la fermeture et l’accès aux ports sous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Choix de UsbManager de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Elle utilise ensuite la DLL protocomm pour réaliser l’envoi et la réception des trames de données à la cible (carte Nucleo)  connectée en filaire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7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77"/>
          <p:cNvSpPr/>
          <p:nvPr/>
        </p:nvSpPr>
        <p:spPr>
          <a:xfrm>
            <a:off x="5208120" y="786960"/>
            <a:ext cx="2623320" cy="42040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240" y="919080"/>
            <a:ext cx="2363040" cy="39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77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/>
          <p:nvPr/>
        </p:nvSpPr>
        <p:spPr>
          <a:xfrm>
            <a:off x="3926520" y="1305720"/>
            <a:ext cx="5134320" cy="330012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Résultats obtenus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8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78"/>
          <p:cNvSpPr txBox="1"/>
          <p:nvPr/>
        </p:nvSpPr>
        <p:spPr>
          <a:xfrm>
            <a:off x="730080" y="1908360"/>
            <a:ext cx="3300480" cy="221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Déploiement de l’application sous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Détection de la carte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920" y="1416600"/>
            <a:ext cx="4925520" cy="307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78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9"/>
          <p:cNvSpPr/>
          <p:nvPr/>
        </p:nvSpPr>
        <p:spPr>
          <a:xfrm>
            <a:off x="3926520" y="1305720"/>
            <a:ext cx="5134320" cy="330012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9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Résultats obtenus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9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79"/>
          <p:cNvSpPr txBox="1"/>
          <p:nvPr/>
        </p:nvSpPr>
        <p:spPr>
          <a:xfrm>
            <a:off x="501480" y="1908360"/>
            <a:ext cx="3300480" cy="221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Crash de l’application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Ajout de logs pour pouvoir déboguer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9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280" y="1388520"/>
            <a:ext cx="5014800" cy="31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Méthodologie &amp; Pilotage : Organisation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0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Application de la méthode agile.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Séparation en trois sous-groupes (avec changement à mi-projet) 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interface Android : Alexandre Anastassiades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DLL protocomm et interface PC : Julien Vernay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développement cible: Elise Bruchet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0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80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1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Méthodologie &amp; Pilotage : les Risques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8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8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Risques majeurs liés à la découverte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 nouveaux langages et IDE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Dans l’ensemble, les risques ont été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correctement établis (avec le plus gros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point bloquant lié à l’utilisation du C#)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3" name="Google Shape;463;p81"/>
          <p:cNvGraphicFramePr/>
          <p:nvPr/>
        </p:nvGraphicFramePr>
        <p:xfrm>
          <a:off x="4572000" y="1815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{B74930E5-27D6-450C-A9E9-BCE27C479F4D}</a:tableStyleId>
              </a:tblPr>
              <a:tblGrid>
                <a:gridCol w="2161075"/>
                <a:gridCol w="168480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Risque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Sévérité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Covid-19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3*2 = 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Risques matériels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2*2 = 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Détection filaire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2*2 = 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“Attolic True Studio”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3*2 = 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Visual Studio Xamarin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3*2 = 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Découverte C#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3*3 = 9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81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2"/>
          <p:cNvSpPr txBox="1"/>
          <p:nvPr/>
        </p:nvSpPr>
        <p:spPr>
          <a:xfrm>
            <a:off x="727920" y="64692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Méthodologie &amp; Pilotage : les Outils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" y="1842120"/>
            <a:ext cx="1459080" cy="14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360" y="1842120"/>
            <a:ext cx="1459080" cy="14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6040" y="1842120"/>
            <a:ext cx="1459080" cy="14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8680" y="1745640"/>
            <a:ext cx="1459080" cy="145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82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2"/>
          <p:cNvSpPr/>
          <p:nvPr/>
        </p:nvSpPr>
        <p:spPr>
          <a:xfrm>
            <a:off x="2694240" y="3457440"/>
            <a:ext cx="1822320" cy="13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Github 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Versioning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Workflow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2"/>
          <p:cNvSpPr/>
          <p:nvPr/>
        </p:nvSpPr>
        <p:spPr>
          <a:xfrm>
            <a:off x="4677120" y="3457440"/>
            <a:ext cx="2059200" cy="145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Discord 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Réunions en interne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Avancement des sous-groupes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2"/>
          <p:cNvSpPr/>
          <p:nvPr/>
        </p:nvSpPr>
        <p:spPr>
          <a:xfrm>
            <a:off x="643320" y="3457440"/>
            <a:ext cx="172152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Webex 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Réunions avec PO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2"/>
          <p:cNvSpPr/>
          <p:nvPr/>
        </p:nvSpPr>
        <p:spPr>
          <a:xfrm>
            <a:off x="6897240" y="3457440"/>
            <a:ext cx="1946520" cy="13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Google Drive 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Partage de documents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Collaboration temps réel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 txBox="1"/>
          <p:nvPr/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Retour d’expérience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480" y="2063160"/>
            <a:ext cx="2381040" cy="20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3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4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4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84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N’hésitez pas à poser vos questions 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4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Sommaire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7"/>
          <p:cNvSpPr txBox="1"/>
          <p:nvPr/>
        </p:nvSpPr>
        <p:spPr>
          <a:xfrm>
            <a:off x="729360" y="1819800"/>
            <a:ext cx="7688520" cy="270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639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Attentes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Composantes du projet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Résultats obtenus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Méthodologie &amp; Pilotage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Retour d’expérience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7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67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8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Attentes : la problématique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 txBox="1"/>
          <p:nvPr/>
        </p:nvSpPr>
        <p:spPr>
          <a:xfrm>
            <a:off x="739440" y="1622880"/>
            <a:ext cx="7688520" cy="26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Notre client : CIO Systèmes Embarqués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Tuteur projet : M. Selso Liberado (</a:t>
            </a:r>
            <a:r>
              <a:rPr b="0" i="0" lang="en-US" sz="13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selso.liberado@ciose.fr</a:t>
            </a: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tel std : 04.77.93.34.32)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Nos référents pour le projet 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Tuteur académique : M. Yves Bringer (</a:t>
            </a:r>
            <a:r>
              <a:rPr b="0" i="0" lang="en-US" sz="13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yves.bringer@univ-st-etienne.fr</a:t>
            </a:r>
            <a:r>
              <a:rPr b="0" i="0" lang="en-US" sz="1300" u="none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tel std : 04.77.91. 58.88)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Chef de projet : Alexandre Anastassiades (</a:t>
            </a:r>
            <a:r>
              <a:rPr b="0" i="0" lang="en-US" sz="13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alexandre.anas98@gmail.com</a:t>
            </a: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Notre sujet : Liaison filaire USB sous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68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9"/>
          <p:cNvSpPr txBox="1"/>
          <p:nvPr/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Attentes : les engagements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 txBox="1"/>
          <p:nvPr/>
        </p:nvSpPr>
        <p:spPr>
          <a:xfrm>
            <a:off x="311760" y="1488600"/>
            <a:ext cx="3999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Documentation technique sur un protocole de communication basé sur RS232 et son implémentation sous Linux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Développement d’une interface tablette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b="1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Réception et affichage d’information de la carte sur l’interface Android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9"/>
          <p:cNvSpPr txBox="1"/>
          <p:nvPr/>
        </p:nvSpPr>
        <p:spPr>
          <a:xfrm>
            <a:off x="4832280" y="1488600"/>
            <a:ext cx="3999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Développement d’une interface PC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Détection de l’USB, envoi et réception de trames en filaire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9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69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0"/>
          <p:cNvSpPr/>
          <p:nvPr/>
        </p:nvSpPr>
        <p:spPr>
          <a:xfrm>
            <a:off x="316440" y="1303560"/>
            <a:ext cx="5298120" cy="353304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0"/>
          <p:cNvSpPr txBox="1"/>
          <p:nvPr/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Composantes du projet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/>
          <p:nvPr/>
        </p:nvSpPr>
        <p:spPr>
          <a:xfrm>
            <a:off x="3394440" y="206244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proto_master_xxx(...)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0"/>
          <p:cNvSpPr/>
          <p:nvPr/>
        </p:nvSpPr>
        <p:spPr>
          <a:xfrm>
            <a:off x="3394440" y="245808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proto_slave_xxx(...)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0"/>
          <p:cNvSpPr/>
          <p:nvPr/>
        </p:nvSpPr>
        <p:spPr>
          <a:xfrm>
            <a:off x="441360" y="224064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proto_hdle_t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0"/>
          <p:cNvSpPr/>
          <p:nvPr/>
        </p:nvSpPr>
        <p:spPr>
          <a:xfrm>
            <a:off x="441360" y="383472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proto_Device_t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0"/>
          <p:cNvSpPr/>
          <p:nvPr/>
        </p:nvSpPr>
        <p:spPr>
          <a:xfrm>
            <a:off x="3394440" y="343692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dev_emulslave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0"/>
          <p:cNvSpPr/>
          <p:nvPr/>
        </p:nvSpPr>
        <p:spPr>
          <a:xfrm>
            <a:off x="3394440" y="383472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dev_serial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0"/>
          <p:cNvSpPr/>
          <p:nvPr/>
        </p:nvSpPr>
        <p:spPr>
          <a:xfrm>
            <a:off x="3394440" y="4232160"/>
            <a:ext cx="2049840" cy="39528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dev_stm32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0"/>
          <p:cNvSpPr/>
          <p:nvPr/>
        </p:nvSpPr>
        <p:spPr>
          <a:xfrm>
            <a:off x="311760" y="1246320"/>
            <a:ext cx="3787920" cy="32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Bibliothèque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protocomm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codée en C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0"/>
          <p:cNvSpPr/>
          <p:nvPr/>
        </p:nvSpPr>
        <p:spPr>
          <a:xfrm flipH="1">
            <a:off x="2489760" y="2184120"/>
            <a:ext cx="902520" cy="177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9" name="Google Shape;339;p70"/>
          <p:cNvSpPr/>
          <p:nvPr/>
        </p:nvSpPr>
        <p:spPr>
          <a:xfrm rot="10800000">
            <a:off x="2491920" y="2514960"/>
            <a:ext cx="902520" cy="21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0" name="Google Shape;340;p70"/>
          <p:cNvSpPr/>
          <p:nvPr/>
        </p:nvSpPr>
        <p:spPr>
          <a:xfrm rot="10800000">
            <a:off x="2491920" y="4109040"/>
            <a:ext cx="902520" cy="39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1" name="Google Shape;341;p70"/>
          <p:cNvSpPr/>
          <p:nvPr/>
        </p:nvSpPr>
        <p:spPr>
          <a:xfrm flipH="1">
            <a:off x="2489760" y="3558600"/>
            <a:ext cx="902520" cy="39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2" name="Google Shape;342;p70"/>
          <p:cNvSpPr/>
          <p:nvPr/>
        </p:nvSpPr>
        <p:spPr>
          <a:xfrm rot="10800000">
            <a:off x="2491920" y="4032000"/>
            <a:ext cx="902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3" name="Google Shape;343;p70"/>
          <p:cNvSpPr/>
          <p:nvPr/>
        </p:nvSpPr>
        <p:spPr>
          <a:xfrm>
            <a:off x="1466640" y="2636280"/>
            <a:ext cx="360" cy="119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4" name="Google Shape;344;p70"/>
          <p:cNvSpPr/>
          <p:nvPr/>
        </p:nvSpPr>
        <p:spPr>
          <a:xfrm flipH="1">
            <a:off x="324000" y="1616760"/>
            <a:ext cx="5285520" cy="35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0"/>
          <p:cNvSpPr/>
          <p:nvPr/>
        </p:nvSpPr>
        <p:spPr>
          <a:xfrm>
            <a:off x="2961360" y="1652400"/>
            <a:ext cx="4320" cy="318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A1A1A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346" name="Google Shape;346;p70"/>
          <p:cNvSpPr/>
          <p:nvPr/>
        </p:nvSpPr>
        <p:spPr>
          <a:xfrm>
            <a:off x="655920" y="1624320"/>
            <a:ext cx="1620720" cy="32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Bas-niveau / privé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0"/>
          <p:cNvSpPr/>
          <p:nvPr/>
        </p:nvSpPr>
        <p:spPr>
          <a:xfrm>
            <a:off x="3446280" y="1624320"/>
            <a:ext cx="1819080" cy="32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Haut-niveau / public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0"/>
          <p:cNvSpPr/>
          <p:nvPr/>
        </p:nvSpPr>
        <p:spPr>
          <a:xfrm>
            <a:off x="6239880" y="1601640"/>
            <a:ext cx="2529720" cy="522360"/>
          </a:xfrm>
          <a:prstGeom prst="rect">
            <a:avLst/>
          </a:prstGeom>
          <a:solidFill>
            <a:srgbClr val="FFE59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Logiciel de test, C++ / Qt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0"/>
          <p:cNvSpPr/>
          <p:nvPr/>
        </p:nvSpPr>
        <p:spPr>
          <a:xfrm>
            <a:off x="6239880" y="2784600"/>
            <a:ext cx="2529720" cy="522360"/>
          </a:xfrm>
          <a:prstGeom prst="rect">
            <a:avLst/>
          </a:prstGeom>
          <a:solidFill>
            <a:srgbClr val="A4C2F4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Android, C# / Xamarin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0"/>
          <p:cNvSpPr/>
          <p:nvPr/>
        </p:nvSpPr>
        <p:spPr>
          <a:xfrm>
            <a:off x="6239880" y="4079880"/>
            <a:ext cx="2529720" cy="522360"/>
          </a:xfrm>
          <a:prstGeom prst="rect">
            <a:avLst/>
          </a:prstGeom>
          <a:solidFill>
            <a:srgbClr val="EA999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Esclave sur cible STM32, C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0"/>
          <p:cNvSpPr/>
          <p:nvPr/>
        </p:nvSpPr>
        <p:spPr>
          <a:xfrm flipH="1">
            <a:off x="5442480" y="1863000"/>
            <a:ext cx="794520" cy="39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2" name="Google Shape;352;p70"/>
          <p:cNvSpPr/>
          <p:nvPr/>
        </p:nvSpPr>
        <p:spPr>
          <a:xfrm flipH="1">
            <a:off x="5442480" y="1863000"/>
            <a:ext cx="794520" cy="1771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3" name="Google Shape;353;p70"/>
          <p:cNvSpPr/>
          <p:nvPr/>
        </p:nvSpPr>
        <p:spPr>
          <a:xfrm rot="10800000">
            <a:off x="5445360" y="2260440"/>
            <a:ext cx="794520" cy="785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4" name="Google Shape;354;p70"/>
          <p:cNvSpPr/>
          <p:nvPr/>
        </p:nvSpPr>
        <p:spPr>
          <a:xfrm flipH="1">
            <a:off x="5442480" y="3045960"/>
            <a:ext cx="794520" cy="986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5" name="Google Shape;355;p70"/>
          <p:cNvSpPr/>
          <p:nvPr/>
        </p:nvSpPr>
        <p:spPr>
          <a:xfrm rot="10800000">
            <a:off x="5445360" y="2656080"/>
            <a:ext cx="794520" cy="168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6" name="Google Shape;356;p70"/>
          <p:cNvSpPr/>
          <p:nvPr/>
        </p:nvSpPr>
        <p:spPr>
          <a:xfrm flipH="1">
            <a:off x="5442480" y="4341240"/>
            <a:ext cx="794520" cy="88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7" name="Google Shape;357;p70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70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DLL </a:t>
            </a:r>
            <a:r>
              <a:rPr b="1" i="1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protocomm </a:t>
            </a: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les devices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71"/>
          <p:cNvSpPr/>
          <p:nvPr/>
        </p:nvSpPr>
        <p:spPr>
          <a:xfrm>
            <a:off x="516240" y="1314720"/>
            <a:ext cx="7821000" cy="16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Projet cross-plateforme 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GNU/Linux (Android) : utiliser l’API Linux avec les FileDescriptor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(Windows : API différente de Linux)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STM32 : pas d’OS → pas d’API directe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Mocking : faux device pour réaliser des tests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1"/>
          <p:cNvSpPr/>
          <p:nvPr/>
        </p:nvSpPr>
        <p:spPr>
          <a:xfrm>
            <a:off x="304560" y="2854440"/>
            <a:ext cx="4384440" cy="17625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proto_Device_t {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(*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)(proto_Device_t _this, ...);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(*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)(proto_Device_t _this);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(*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)(proto_Device_t _this, ...);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(*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)(proto_Device_t _this, ...);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(*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destroy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)(proto_Device_t _this);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1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void* user;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1"/>
          <p:cNvSpPr/>
          <p:nvPr/>
        </p:nvSpPr>
        <p:spPr>
          <a:xfrm>
            <a:off x="4789800" y="3535200"/>
            <a:ext cx="1059480" cy="4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1"/>
          <p:cNvSpPr/>
          <p:nvPr/>
        </p:nvSpPr>
        <p:spPr>
          <a:xfrm>
            <a:off x="5925600" y="3152520"/>
            <a:ext cx="2487960" cy="11599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 Orientée Objet 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Encapsulation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Polymorphisme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Abstraction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1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/>
        </p:nvSpPr>
        <p:spPr>
          <a:xfrm>
            <a:off x="729360" y="626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DLL </a:t>
            </a:r>
            <a:r>
              <a:rPr b="1" i="1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protocomm </a:t>
            </a: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les trames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6" name="Google Shape;376;p72"/>
          <p:cNvGraphicFramePr/>
          <p:nvPr/>
        </p:nvGraphicFramePr>
        <p:xfrm>
          <a:off x="952560" y="14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{B74930E5-27D6-450C-A9E9-BCE27C479F4D}</a:tableStyleId>
              </a:tblPr>
              <a:tblGrid>
                <a:gridCol w="1447550"/>
                <a:gridCol w="1447550"/>
                <a:gridCol w="1447550"/>
                <a:gridCol w="1447550"/>
                <a:gridCol w="1448275"/>
              </a:tblGrid>
              <a:tr h="39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of Frame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CRC8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(Arg2)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7" name="Google Shape;377;p72"/>
          <p:cNvSpPr/>
          <p:nvPr/>
        </p:nvSpPr>
        <p:spPr>
          <a:xfrm>
            <a:off x="1453320" y="1908000"/>
            <a:ext cx="53776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Commandes : 	GET / SET		REPLY / ERR_CRC / ERR_ARG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2"/>
          <p:cNvSpPr/>
          <p:nvPr/>
        </p:nvSpPr>
        <p:spPr>
          <a:xfrm>
            <a:off x="720000" y="2735280"/>
            <a:ext cx="828000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Lecture : on reçoit des blobs d’octets → machine d’état :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proto_hdle_t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2"/>
          <p:cNvSpPr/>
          <p:nvPr/>
        </p:nvSpPr>
        <p:spPr>
          <a:xfrm>
            <a:off x="729360" y="3408480"/>
            <a:ext cx="7806600" cy="10065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API bas-niveau : gestion des erreurs et envoi des trames restent à faire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Symétrique (mêmes fonctions pour maître et esclave)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Asynchrone (non-bloquant, lire la réponse plus tard)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2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/>
          <p:nvPr/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DLL </a:t>
            </a:r>
            <a:r>
              <a:rPr b="1" i="1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protocomm </a:t>
            </a: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Slave, implém. haut-niveau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73"/>
          <p:cNvSpPr/>
          <p:nvPr/>
        </p:nvSpPr>
        <p:spPr>
          <a:xfrm>
            <a:off x="830880" y="1416960"/>
            <a:ext cx="7519680" cy="7329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Callback de réception à implémenter 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slave_receive(</a:t>
            </a:r>
            <a:r>
              <a:rPr b="1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void*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userdata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proto_Command_t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proto_frame_data_t*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args_inout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3"/>
          <p:cNvSpPr/>
          <p:nvPr/>
        </p:nvSpPr>
        <p:spPr>
          <a:xfrm>
            <a:off x="830880" y="2494800"/>
            <a:ext cx="7519680" cy="212652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Utilisation 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proto_hdle_t*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proto_slave_create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devXXX_create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(), &amp;slave_receive, userdata);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proto_slave_open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“nom de la connexion (ex: /dev/ttyS0)”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(1) { </a:t>
            </a: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boucle principale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proto_slave_main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proto_slave_destroy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3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4"/>
          <p:cNvSpPr txBox="1"/>
          <p:nvPr/>
        </p:nvSpPr>
        <p:spPr>
          <a:xfrm>
            <a:off x="729360" y="6328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DLL </a:t>
            </a:r>
            <a:r>
              <a:rPr b="1" i="1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protocomm </a:t>
            </a:r>
            <a:r>
              <a:rPr b="1" i="0" lang="en-US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Master, implém. haut-niveau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4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74"/>
          <p:cNvSpPr/>
          <p:nvPr/>
        </p:nvSpPr>
        <p:spPr>
          <a:xfrm>
            <a:off x="830880" y="1517760"/>
            <a:ext cx="7519680" cy="265572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Utilisation 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proto_hdle_t*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proto_master_create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devXXX_create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proto_master_open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“nom de la connexion (ex: /dev/ttyS0)”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proto_Status_t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proto_master_set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5, 10); </a:t>
            </a: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registre 5 vaut 10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uint8_t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proto_master_get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5, &amp;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lire le registre 5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EB5600"/>
                </a:solidFill>
                <a:latin typeface="Roboto Mono"/>
                <a:ea typeface="Roboto Mono"/>
                <a:cs typeface="Roboto Mono"/>
                <a:sym typeface="Roboto Mono"/>
              </a:rPr>
              <a:t>proto_master_destroy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hdle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4"/>
          <p:cNvSpPr/>
          <p:nvPr/>
        </p:nvSpPr>
        <p:spPr>
          <a:xfrm>
            <a:off x="2016000" y="4297680"/>
            <a:ext cx="489600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Synchrone : on attend la réponse à chaque fois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4"/>
          <p:cNvSpPr/>
          <p:nvPr/>
        </p:nvSpPr>
        <p:spPr>
          <a:xfrm>
            <a:off x="70560" y="43200"/>
            <a:ext cx="902592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Alexandre ANASTASSIADES - Elise BRUCHET - Arnaud GUIBERT - Quentin MALLEN - Alice SHAH HOSSEINI - Julien VERNAY - Florian VUITON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