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80" r:id="rId23"/>
    <p:sldId id="279" r:id="rId24"/>
    <p:sldId id="282" r:id="rId25"/>
    <p:sldId id="281" r:id="rId26"/>
    <p:sldId id="283" r:id="rId27"/>
    <p:sldId id="285" r:id="rId28"/>
    <p:sldId id="284" r:id="rId29"/>
    <p:sldId id="286" r:id="rId30"/>
    <p:sldId id="287" r:id="rId31"/>
    <p:sldId id="289" r:id="rId32"/>
    <p:sldId id="288" r:id="rId33"/>
    <p:sldId id="291" r:id="rId34"/>
    <p:sldId id="290" r:id="rId35"/>
    <p:sldId id="292" r:id="rId36"/>
    <p:sldId id="294" r:id="rId37"/>
    <p:sldId id="293" r:id="rId38"/>
    <p:sldId id="295" r:id="rId39"/>
    <p:sldId id="296" r:id="rId40"/>
    <p:sldId id="298" r:id="rId41"/>
    <p:sldId id="297" r:id="rId42"/>
    <p:sldId id="300" r:id="rId43"/>
    <p:sldId id="301" r:id="rId44"/>
    <p:sldId id="302" r:id="rId45"/>
    <p:sldId id="299" r:id="rId46"/>
    <p:sldId id="303" r:id="rId47"/>
    <p:sldId id="305" r:id="rId48"/>
    <p:sldId id="304" r:id="rId49"/>
    <p:sldId id="306" r:id="rId50"/>
    <p:sldId id="308" r:id="rId51"/>
    <p:sldId id="307" r:id="rId52"/>
    <p:sldId id="309" r:id="rId53"/>
    <p:sldId id="311" r:id="rId54"/>
    <p:sldId id="310" r:id="rId55"/>
    <p:sldId id="312" r:id="rId56"/>
    <p:sldId id="313" r:id="rId57"/>
    <p:sldId id="314" r:id="rId58"/>
    <p:sldId id="315" r:id="rId59"/>
    <p:sldId id="319" r:id="rId60"/>
    <p:sldId id="320" r:id="rId61"/>
    <p:sldId id="321" r:id="rId62"/>
    <p:sldId id="316" r:id="rId63"/>
    <p:sldId id="322" r:id="rId64"/>
    <p:sldId id="323" r:id="rId65"/>
    <p:sldId id="317" r:id="rId66"/>
    <p:sldId id="324" r:id="rId67"/>
    <p:sldId id="325" r:id="rId68"/>
    <p:sldId id="318" r:id="rId69"/>
    <p:sldId id="326" r:id="rId70"/>
    <p:sldId id="327" r:id="rId71"/>
    <p:sldId id="329" r:id="rId72"/>
    <p:sldId id="328" r:id="rId73"/>
    <p:sldId id="330" r:id="rId7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CD0E74-2794-4136-98C9-EC85800AA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A1F77F-1A28-4CBB-9E35-A1D1DC609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5C9AF6-B298-4ABE-93F9-03E5C5EA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7B25E2-7900-47D1-B228-5FFA4737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395CF-1C14-4FA5-921A-2F583C36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26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291DB-25A0-4C86-AFAC-CD0E6AD1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E8B93B-0424-44DE-BE1B-BF5ACE012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C8C58C-C1F6-4C7E-B3C1-99AFD519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7A3E3A-8927-460F-B498-CF987107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B40C64-AB98-4B5D-83EE-BA64375E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195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170A01B-12D2-4AE9-A035-67CB573FB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C033F02-9180-46C0-8EAA-0CC1D37BD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4E271A-0FBE-4DF1-8026-35C27BAA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88312C-1CEB-4598-B0E8-FD151CD2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742971-8E31-4E4F-A69E-B4EF4A94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16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44171F-EBD5-4DBE-A2B3-D907A1BF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59A42E-ED60-4BC1-9944-4B089D84E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2BEE32-5884-496E-855A-AE3652F8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4CA455-1118-49DE-9F10-9A5E0294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7D167-E2E1-47C0-A4C5-BE404D15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47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9DEED-B6AF-416E-B406-55BBAE23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DEACF1-4DDB-4A27-993A-1806B33F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0BE13-53B5-4C68-A7DE-F2FC32FC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421940-94CD-4DC8-A4AA-49DDBE44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05DCD0-2686-4101-8D4F-688259A5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66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1BE094-93C2-4077-8DD9-2C9F4DCB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2330C6-8E02-4BF0-BF16-9141F111C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23CD6D-1967-417A-9373-B6BF7F5CA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7A0A11-1512-4696-B8FD-39D91146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1E885F-CC4D-4643-AED6-A8E459DB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E2AC89-09C4-44EB-A5AF-DF8A5CC1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552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A4E0D3-A8B9-43A8-A980-B32DE84B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2C0B79-26B1-4957-BDA2-2FF0B5CC9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0A909A-E95C-40DB-B1ED-DD795DB6D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1C667C-E948-400D-9000-458E1928C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CB7DFB4-837E-4BE9-BB28-1FE7C00DC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2DCC2F-B85B-46DA-8A1F-C867C086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A15E4-CAA4-4427-B720-FEC9BEEC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4E21F89-BB7B-4734-A54F-A6637186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74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659950-1CC7-4396-B825-F051C0A6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A18DF8A-622E-4C00-A24F-A0AA5137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141BF43-A1B4-4225-88C1-9CD89D7C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D76093-7B98-4C6F-A4F4-27325CED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06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372F519-C7C9-418E-B4FD-085B9318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9FE8F3D-B840-4A0D-81FB-48BFF67D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870826-FC16-46BE-940D-D6D6136F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49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F5F54D-D111-4241-8BBD-3B30BF6D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6BC68E-B416-45A8-8199-04987A0D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A743AA8-88A4-408F-9A6B-28E26E9E8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B24207-47D0-4121-A16D-D15842AD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312AC1-F0AF-44A5-81F4-C7CE8840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BB92CC-E667-419F-917A-F19B65EB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6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622C1D-9CF1-4246-BDC7-5AD41AB6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41BB332-B358-4484-A9A5-16278FC01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E416BD-BFDE-4AD6-914D-E8F9CD00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9799F2-B19F-4928-9909-95BBAEC5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1105B2-068C-4DBA-9CCC-3AFA8F46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52FFA3-C1D0-4D24-85CD-86FE5F05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9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F23FF1D-6129-4CA7-AB35-9D6DC3D8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C6456-22CB-49EC-9361-4D0363E81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BC0E4A-A15F-4CBE-84B1-EB66ED02D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9D04AF-81BC-437E-B106-1CBEC6C67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244844-ADAF-418E-AD08-C0052212A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71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02EBA99-0AA8-4E6B-A41D-B7A2BE01DE1B}"/>
              </a:ext>
            </a:extLst>
          </p:cNvPr>
          <p:cNvSpPr txBox="1"/>
          <p:nvPr/>
        </p:nvSpPr>
        <p:spPr>
          <a:xfrm>
            <a:off x="393895" y="464234"/>
            <a:ext cx="270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Grado massimo: 3</a:t>
            </a:r>
          </a:p>
          <a:p>
            <a:r>
              <a:rPr lang="it-IT" dirty="0"/>
              <a:t>Costo soluzione iniziale: 48</a:t>
            </a:r>
          </a:p>
        </p:txBody>
      </p:sp>
    </p:spTree>
    <p:extLst>
      <p:ext uri="{BB962C8B-B14F-4D97-AF65-F5344CB8AC3E}">
        <p14:creationId xmlns:p14="http://schemas.microsoft.com/office/powerpoint/2010/main" val="154405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 (Sol: 47)</a:t>
            </a:r>
          </a:p>
          <a:p>
            <a:r>
              <a:rPr lang="it-IT" dirty="0">
                <a:highlight>
                  <a:srgbClr val="00FF00"/>
                </a:highlight>
              </a:rPr>
              <a:t>1,4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5A4565-B8D5-4111-BE78-F995FD15D05D}"/>
              </a:ext>
            </a:extLst>
          </p:cNvPr>
          <p:cNvSpPr txBox="1"/>
          <p:nvPr/>
        </p:nvSpPr>
        <p:spPr>
          <a:xfrm>
            <a:off x="393895" y="4595923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 già parte dell’albero</a:t>
            </a:r>
          </a:p>
        </p:txBody>
      </p:sp>
    </p:spTree>
    <p:extLst>
      <p:ext uri="{BB962C8B-B14F-4D97-AF65-F5344CB8AC3E}">
        <p14:creationId xmlns:p14="http://schemas.microsoft.com/office/powerpoint/2010/main" val="380579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 (Sol: 47)</a:t>
            </a:r>
          </a:p>
          <a:p>
            <a:r>
              <a:rPr lang="it-IT" dirty="0"/>
              <a:t>1,4</a:t>
            </a:r>
          </a:p>
          <a:p>
            <a:r>
              <a:rPr lang="it-IT" dirty="0">
                <a:highlight>
                  <a:srgbClr val="00FF00"/>
                </a:highlight>
              </a:rPr>
              <a:t>2,5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A0953FF-3F63-47E6-98D6-9334A0BD7417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2,3,4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119404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 (Sol: 47)</a:t>
            </a:r>
          </a:p>
          <a:p>
            <a:r>
              <a:rPr lang="it-IT" dirty="0"/>
              <a:t>1,4</a:t>
            </a:r>
          </a:p>
          <a:p>
            <a:r>
              <a:rPr lang="it-IT" dirty="0">
                <a:highlight>
                  <a:srgbClr val="00FF00"/>
                </a:highlight>
              </a:rPr>
              <a:t>2,5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A0953FF-3F63-47E6-98D6-9334A0BD7417}"/>
              </a:ext>
            </a:extLst>
          </p:cNvPr>
          <p:cNvSpPr txBox="1"/>
          <p:nvPr/>
        </p:nvSpPr>
        <p:spPr>
          <a:xfrm>
            <a:off x="393895" y="4783015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è ammissibile</a:t>
            </a:r>
          </a:p>
          <a:p>
            <a:r>
              <a:rPr lang="it-IT" dirty="0"/>
              <a:t>e ha costo 41</a:t>
            </a:r>
          </a:p>
        </p:txBody>
      </p:sp>
    </p:spTree>
    <p:extLst>
      <p:ext uri="{BB962C8B-B14F-4D97-AF65-F5344CB8AC3E}">
        <p14:creationId xmlns:p14="http://schemas.microsoft.com/office/powerpoint/2010/main" val="65963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 (Sol: 47)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 (Sol: 41)</a:t>
            </a:r>
          </a:p>
          <a:p>
            <a:r>
              <a:rPr lang="it-IT" dirty="0">
                <a:highlight>
                  <a:srgbClr val="00FF00"/>
                </a:highlight>
              </a:rPr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A0E8F1D-B598-4D88-9D2F-52FE5086EC5C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1,3 e 4.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121747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 (Sol: 47)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 (Sol: 41)</a:t>
            </a:r>
          </a:p>
          <a:p>
            <a:r>
              <a:rPr lang="it-IT" dirty="0">
                <a:highlight>
                  <a:srgbClr val="00FF00"/>
                </a:highlight>
              </a:rPr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A0E8F1D-B598-4D88-9D2F-52FE5086EC5C}"/>
              </a:ext>
            </a:extLst>
          </p:cNvPr>
          <p:cNvSpPr txBox="1"/>
          <p:nvPr/>
        </p:nvSpPr>
        <p:spPr>
          <a:xfrm>
            <a:off x="393895" y="4783015"/>
            <a:ext cx="353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L’arco più costoso del ciclo è quello</a:t>
            </a:r>
          </a:p>
          <a:p>
            <a:r>
              <a:rPr lang="it-IT" dirty="0"/>
              <a:t>che è stato appena aggiunto, quindi</a:t>
            </a:r>
          </a:p>
          <a:p>
            <a:r>
              <a:rPr lang="it-IT" dirty="0"/>
              <a:t>viene ripristinata la soluzione</a:t>
            </a:r>
          </a:p>
          <a:p>
            <a:r>
              <a:rPr lang="it-IT" dirty="0"/>
              <a:t>iniziale</a:t>
            </a:r>
          </a:p>
        </p:txBody>
      </p:sp>
    </p:spTree>
    <p:extLst>
      <p:ext uri="{BB962C8B-B14F-4D97-AF65-F5344CB8AC3E}">
        <p14:creationId xmlns:p14="http://schemas.microsoft.com/office/powerpoint/2010/main" val="254668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 (Sol: 47)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 (Sol: 41)</a:t>
            </a:r>
          </a:p>
          <a:p>
            <a:r>
              <a:rPr lang="it-IT" dirty="0"/>
              <a:t>1,3</a:t>
            </a:r>
          </a:p>
          <a:p>
            <a:r>
              <a:rPr lang="it-IT" dirty="0">
                <a:highlight>
                  <a:srgbClr val="00FF00"/>
                </a:highlight>
              </a:rPr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4CD05F9-D011-4109-90AB-7CD0BB340297}"/>
              </a:ext>
            </a:extLst>
          </p:cNvPr>
          <p:cNvSpPr txBox="1"/>
          <p:nvPr/>
        </p:nvSpPr>
        <p:spPr>
          <a:xfrm>
            <a:off x="393895" y="4811151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 già parte dell’albero</a:t>
            </a:r>
          </a:p>
        </p:txBody>
      </p:sp>
    </p:spTree>
    <p:extLst>
      <p:ext uri="{BB962C8B-B14F-4D97-AF65-F5344CB8AC3E}">
        <p14:creationId xmlns:p14="http://schemas.microsoft.com/office/powerpoint/2010/main" val="124318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 (Sol: 47)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 (Sol: 41)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>
                <a:highlight>
                  <a:srgbClr val="00FF00"/>
                </a:highlight>
              </a:rPr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7646734-C40D-4684-9EAC-B8822FF3164B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1,3,4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1774999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 (Sol: 47)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 (Sol: 41)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>
                <a:highlight>
                  <a:srgbClr val="00FF00"/>
                </a:highlight>
              </a:rPr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B54A9E3-56B9-4016-A722-051E356FC2E7}"/>
              </a:ext>
            </a:extLst>
          </p:cNvPr>
          <p:cNvSpPr txBox="1"/>
          <p:nvPr/>
        </p:nvSpPr>
        <p:spPr>
          <a:xfrm>
            <a:off x="393895" y="4783015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è ammissibile</a:t>
            </a:r>
          </a:p>
          <a:p>
            <a:r>
              <a:rPr lang="it-IT" dirty="0"/>
              <a:t>e ha costo 35</a:t>
            </a:r>
          </a:p>
        </p:txBody>
      </p:sp>
    </p:spTree>
    <p:extLst>
      <p:ext uri="{BB962C8B-B14F-4D97-AF65-F5344CB8AC3E}">
        <p14:creationId xmlns:p14="http://schemas.microsoft.com/office/powerpoint/2010/main" val="3471407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 (Sol: 47)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 (Sol: 41)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 (Sol: 35)</a:t>
            </a:r>
          </a:p>
          <a:p>
            <a:r>
              <a:rPr lang="it-IT" dirty="0">
                <a:highlight>
                  <a:srgbClr val="00FF00"/>
                </a:highlight>
              </a:rPr>
              <a:t>2,4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36ED869-CBEF-4EF6-9510-E622E16E78BB}"/>
              </a:ext>
            </a:extLst>
          </p:cNvPr>
          <p:cNvSpPr txBox="1"/>
          <p:nvPr/>
        </p:nvSpPr>
        <p:spPr>
          <a:xfrm>
            <a:off x="393895" y="4811151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 già parte dell’albero</a:t>
            </a:r>
          </a:p>
        </p:txBody>
      </p:sp>
    </p:spTree>
    <p:extLst>
      <p:ext uri="{BB962C8B-B14F-4D97-AF65-F5344CB8AC3E}">
        <p14:creationId xmlns:p14="http://schemas.microsoft.com/office/powerpoint/2010/main" val="4048971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 (Sol: 47)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 (Sol: 41)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>
                <a:highlight>
                  <a:srgbClr val="FFFF00"/>
                </a:highlight>
              </a:rPr>
              <a:t>1,5 (Sol: 35)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9EC5BB-8EAF-446D-A31B-59A64A56805D}"/>
              </a:ext>
            </a:extLst>
          </p:cNvPr>
          <p:cNvSpPr txBox="1"/>
          <p:nvPr/>
        </p:nvSpPr>
        <p:spPr>
          <a:xfrm>
            <a:off x="393895" y="4726745"/>
            <a:ext cx="3464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 si sposta su questa soluzione,</a:t>
            </a:r>
          </a:p>
          <a:p>
            <a:r>
              <a:rPr lang="it-IT" dirty="0"/>
              <a:t>in quanto risulta la migliore </a:t>
            </a:r>
          </a:p>
          <a:p>
            <a:r>
              <a:rPr lang="it-IT" dirty="0"/>
              <a:t>dell’intorno (e migliore anche della</a:t>
            </a:r>
          </a:p>
          <a:p>
            <a:r>
              <a:rPr lang="it-IT" dirty="0"/>
              <a:t>soluzione iniziale).</a:t>
            </a:r>
          </a:p>
        </p:txBody>
      </p:sp>
    </p:spTree>
    <p:extLst>
      <p:ext uri="{BB962C8B-B14F-4D97-AF65-F5344CB8AC3E}">
        <p14:creationId xmlns:p14="http://schemas.microsoft.com/office/powerpoint/2010/main" val="238364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</a:t>
            </a:r>
          </a:p>
          <a:p>
            <a:r>
              <a:rPr lang="it-IT" dirty="0"/>
              <a:t>4,5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1335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1,2</a:t>
            </a:r>
          </a:p>
          <a:p>
            <a:r>
              <a:rPr lang="it-IT" dirty="0"/>
              <a:t>3,5 </a:t>
            </a:r>
          </a:p>
          <a:p>
            <a:r>
              <a:rPr lang="it-IT" dirty="0"/>
              <a:t>4,5 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2,3 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1,3 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9EC5BB-8EAF-446D-A31B-59A64A56805D}"/>
              </a:ext>
            </a:extLst>
          </p:cNvPr>
          <p:cNvSpPr txBox="1"/>
          <p:nvPr/>
        </p:nvSpPr>
        <p:spPr>
          <a:xfrm>
            <a:off x="393895" y="4726745"/>
            <a:ext cx="263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Costo nuova soluzione: 35</a:t>
            </a:r>
          </a:p>
        </p:txBody>
      </p:sp>
    </p:spTree>
    <p:extLst>
      <p:ext uri="{BB962C8B-B14F-4D97-AF65-F5344CB8AC3E}">
        <p14:creationId xmlns:p14="http://schemas.microsoft.com/office/powerpoint/2010/main" val="1847217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>
                <a:highlight>
                  <a:srgbClr val="00FF00"/>
                </a:highlight>
              </a:rPr>
              <a:t>2,5</a:t>
            </a:r>
          </a:p>
          <a:p>
            <a:r>
              <a:rPr lang="it-IT" dirty="0"/>
              <a:t>1,2</a:t>
            </a:r>
          </a:p>
          <a:p>
            <a:r>
              <a:rPr lang="it-IT" dirty="0"/>
              <a:t>3,5 </a:t>
            </a:r>
          </a:p>
          <a:p>
            <a:r>
              <a:rPr lang="it-IT" dirty="0"/>
              <a:t>4,5 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2,3 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1,3 </a:t>
            </a:r>
          </a:p>
          <a:p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33FDAD2-960A-4774-AAC9-27B9A49E13BA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2,3,4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202347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>
                <a:highlight>
                  <a:srgbClr val="00FF00"/>
                </a:highlight>
              </a:rPr>
              <a:t>2,5</a:t>
            </a:r>
          </a:p>
          <a:p>
            <a:r>
              <a:rPr lang="it-IT" dirty="0"/>
              <a:t>1,2</a:t>
            </a:r>
          </a:p>
          <a:p>
            <a:r>
              <a:rPr lang="it-IT" dirty="0"/>
              <a:t>3,5 </a:t>
            </a:r>
          </a:p>
          <a:p>
            <a:r>
              <a:rPr lang="it-IT" dirty="0"/>
              <a:t>4,5 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2,3 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1,3 </a:t>
            </a:r>
          </a:p>
          <a:p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33FDAD2-960A-4774-AAC9-27B9A49E13BA}"/>
              </a:ext>
            </a:extLst>
          </p:cNvPr>
          <p:cNvSpPr txBox="1"/>
          <p:nvPr/>
        </p:nvSpPr>
        <p:spPr>
          <a:xfrm>
            <a:off x="393895" y="4783015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è ammissibile</a:t>
            </a:r>
          </a:p>
          <a:p>
            <a:r>
              <a:rPr lang="it-IT" dirty="0"/>
              <a:t>e costa 28</a:t>
            </a:r>
          </a:p>
        </p:txBody>
      </p:sp>
    </p:spTree>
    <p:extLst>
      <p:ext uri="{BB962C8B-B14F-4D97-AF65-F5344CB8AC3E}">
        <p14:creationId xmlns:p14="http://schemas.microsoft.com/office/powerpoint/2010/main" val="1974835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2,5 (Sol: 28)</a:t>
            </a:r>
          </a:p>
          <a:p>
            <a:r>
              <a:rPr lang="it-IT" dirty="0">
                <a:highlight>
                  <a:srgbClr val="00FF00"/>
                </a:highlight>
              </a:rPr>
              <a:t>1,2</a:t>
            </a:r>
          </a:p>
          <a:p>
            <a:r>
              <a:rPr lang="it-IT" dirty="0"/>
              <a:t>3,5 </a:t>
            </a:r>
          </a:p>
          <a:p>
            <a:r>
              <a:rPr lang="it-IT" dirty="0"/>
              <a:t>4,5 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2,3 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1,3 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61F39E6-9C02-4ED9-95D0-1190BA481E34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1,2,3,4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3647451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2,5 (Sol: 28)</a:t>
            </a:r>
          </a:p>
          <a:p>
            <a:r>
              <a:rPr lang="it-IT" dirty="0">
                <a:highlight>
                  <a:srgbClr val="00FF00"/>
                </a:highlight>
              </a:rPr>
              <a:t>1,2</a:t>
            </a:r>
          </a:p>
          <a:p>
            <a:r>
              <a:rPr lang="it-IT" dirty="0"/>
              <a:t>3,5 </a:t>
            </a:r>
          </a:p>
          <a:p>
            <a:r>
              <a:rPr lang="it-IT" dirty="0"/>
              <a:t>4,5 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2,3 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1,3 </a:t>
            </a:r>
          </a:p>
          <a:p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17872E9-5CE4-4087-844A-8861DAA87E01}"/>
              </a:ext>
            </a:extLst>
          </p:cNvPr>
          <p:cNvSpPr txBox="1"/>
          <p:nvPr/>
        </p:nvSpPr>
        <p:spPr>
          <a:xfrm>
            <a:off x="393895" y="4783015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è ammissibile</a:t>
            </a:r>
          </a:p>
          <a:p>
            <a:r>
              <a:rPr lang="it-IT" dirty="0"/>
              <a:t>e costa 26</a:t>
            </a:r>
          </a:p>
        </p:txBody>
      </p:sp>
    </p:spTree>
    <p:extLst>
      <p:ext uri="{BB962C8B-B14F-4D97-AF65-F5344CB8AC3E}">
        <p14:creationId xmlns:p14="http://schemas.microsoft.com/office/powerpoint/2010/main" val="2880617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2,5 (Sol: 28)</a:t>
            </a:r>
          </a:p>
          <a:p>
            <a:r>
              <a:rPr lang="it-IT" dirty="0"/>
              <a:t>1,2 (Sol: 26)</a:t>
            </a:r>
          </a:p>
          <a:p>
            <a:r>
              <a:rPr lang="it-IT" dirty="0">
                <a:highlight>
                  <a:srgbClr val="00FF00"/>
                </a:highlight>
              </a:rPr>
              <a:t>3,5</a:t>
            </a:r>
            <a:r>
              <a:rPr lang="it-IT" dirty="0"/>
              <a:t> </a:t>
            </a:r>
          </a:p>
          <a:p>
            <a:r>
              <a:rPr lang="it-IT" dirty="0"/>
              <a:t>4,5 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2,3 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1,3 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61F39E6-9C02-4ED9-95D0-1190BA481E34}"/>
              </a:ext>
            </a:extLst>
          </p:cNvPr>
          <p:cNvSpPr txBox="1"/>
          <p:nvPr/>
        </p:nvSpPr>
        <p:spPr>
          <a:xfrm>
            <a:off x="393895" y="4783015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 già parte dell’albero</a:t>
            </a:r>
          </a:p>
        </p:txBody>
      </p:sp>
    </p:spTree>
    <p:extLst>
      <p:ext uri="{BB962C8B-B14F-4D97-AF65-F5344CB8AC3E}">
        <p14:creationId xmlns:p14="http://schemas.microsoft.com/office/powerpoint/2010/main" val="722520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2,5 (Sol: 28)</a:t>
            </a:r>
          </a:p>
          <a:p>
            <a:r>
              <a:rPr lang="it-IT" dirty="0"/>
              <a:t>1,2 (Sol: 26)</a:t>
            </a:r>
          </a:p>
          <a:p>
            <a:r>
              <a:rPr lang="it-IT" dirty="0"/>
              <a:t>3,5 </a:t>
            </a:r>
          </a:p>
          <a:p>
            <a:r>
              <a:rPr lang="it-IT" dirty="0">
                <a:highlight>
                  <a:srgbClr val="00FF00"/>
                </a:highlight>
              </a:rPr>
              <a:t>4,5 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2,3 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1,3 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61F39E6-9C02-4ED9-95D0-1190BA481E34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3,4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862750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2,5 (Sol: 28)</a:t>
            </a:r>
          </a:p>
          <a:p>
            <a:r>
              <a:rPr lang="it-IT" dirty="0"/>
              <a:t>1,2 (Sol: 26)</a:t>
            </a:r>
          </a:p>
          <a:p>
            <a:r>
              <a:rPr lang="it-IT" dirty="0"/>
              <a:t>3,5 </a:t>
            </a:r>
          </a:p>
          <a:p>
            <a:r>
              <a:rPr lang="it-IT" dirty="0">
                <a:highlight>
                  <a:srgbClr val="00FF00"/>
                </a:highlight>
              </a:rPr>
              <a:t>4,5 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2,3 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1,3 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61F39E6-9C02-4ED9-95D0-1190BA481E34}"/>
              </a:ext>
            </a:extLst>
          </p:cNvPr>
          <p:cNvSpPr txBox="1"/>
          <p:nvPr/>
        </p:nvSpPr>
        <p:spPr>
          <a:xfrm>
            <a:off x="393895" y="478301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è ammissibile </a:t>
            </a:r>
          </a:p>
          <a:p>
            <a:r>
              <a:rPr lang="it-IT" dirty="0"/>
              <a:t>e costa 25 </a:t>
            </a:r>
          </a:p>
        </p:txBody>
      </p:sp>
    </p:spTree>
    <p:extLst>
      <p:ext uri="{BB962C8B-B14F-4D97-AF65-F5344CB8AC3E}">
        <p14:creationId xmlns:p14="http://schemas.microsoft.com/office/powerpoint/2010/main" val="1068304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2,5 (Sol: 28)</a:t>
            </a:r>
          </a:p>
          <a:p>
            <a:r>
              <a:rPr lang="it-IT" dirty="0"/>
              <a:t>1,2 (Sol: 26)</a:t>
            </a:r>
          </a:p>
          <a:p>
            <a:r>
              <a:rPr lang="it-IT" dirty="0"/>
              <a:t>3,5 </a:t>
            </a:r>
          </a:p>
          <a:p>
            <a:r>
              <a:rPr lang="it-IT" dirty="0"/>
              <a:t>4,5 (Sol: 25) </a:t>
            </a:r>
          </a:p>
          <a:p>
            <a:r>
              <a:rPr lang="it-IT" dirty="0">
                <a:highlight>
                  <a:srgbClr val="00FF00"/>
                </a:highlight>
              </a:rPr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2,3 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1,3 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61F39E6-9C02-4ED9-95D0-1190BA481E34}"/>
              </a:ext>
            </a:extLst>
          </p:cNvPr>
          <p:cNvSpPr txBox="1"/>
          <p:nvPr/>
        </p:nvSpPr>
        <p:spPr>
          <a:xfrm>
            <a:off x="393895" y="4783015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 già parte dell’albero</a:t>
            </a:r>
          </a:p>
        </p:txBody>
      </p:sp>
    </p:spTree>
    <p:extLst>
      <p:ext uri="{BB962C8B-B14F-4D97-AF65-F5344CB8AC3E}">
        <p14:creationId xmlns:p14="http://schemas.microsoft.com/office/powerpoint/2010/main" val="88730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2,5 (Sol: 28)</a:t>
            </a:r>
          </a:p>
          <a:p>
            <a:r>
              <a:rPr lang="it-IT" dirty="0"/>
              <a:t>1,2 (Sol: 26)</a:t>
            </a:r>
          </a:p>
          <a:p>
            <a:r>
              <a:rPr lang="it-IT" dirty="0"/>
              <a:t>3,5 </a:t>
            </a:r>
          </a:p>
          <a:p>
            <a:r>
              <a:rPr lang="it-IT" dirty="0"/>
              <a:t>4,5 (Sol: 25)</a:t>
            </a:r>
          </a:p>
          <a:p>
            <a:r>
              <a:rPr lang="it-IT" dirty="0"/>
              <a:t>3,4</a:t>
            </a:r>
          </a:p>
          <a:p>
            <a:r>
              <a:rPr lang="it-IT" dirty="0">
                <a:highlight>
                  <a:srgbClr val="00FF00"/>
                </a:highlight>
              </a:rPr>
              <a:t>2,4</a:t>
            </a:r>
          </a:p>
          <a:p>
            <a:r>
              <a:rPr lang="it-IT" dirty="0"/>
              <a:t>2,3 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1,3 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61F39E6-9C02-4ED9-95D0-1190BA481E34}"/>
              </a:ext>
            </a:extLst>
          </p:cNvPr>
          <p:cNvSpPr txBox="1"/>
          <p:nvPr/>
        </p:nvSpPr>
        <p:spPr>
          <a:xfrm>
            <a:off x="393895" y="4783015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 già parte dell’albero</a:t>
            </a:r>
          </a:p>
        </p:txBody>
      </p:sp>
    </p:spTree>
    <p:extLst>
      <p:ext uri="{BB962C8B-B14F-4D97-AF65-F5344CB8AC3E}">
        <p14:creationId xmlns:p14="http://schemas.microsoft.com/office/powerpoint/2010/main" val="138951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>
                <a:highlight>
                  <a:srgbClr val="00FF00"/>
                </a:highlight>
              </a:rPr>
              <a:t>1,2</a:t>
            </a:r>
          </a:p>
          <a:p>
            <a:r>
              <a:rPr lang="it-IT" dirty="0"/>
              <a:t>4,5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DA47BB-B3D9-4E2E-8EBF-73B4BBBB8A6D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1,2 e 4.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1433394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2,5 (Sol: 28)</a:t>
            </a:r>
          </a:p>
          <a:p>
            <a:r>
              <a:rPr lang="it-IT" dirty="0"/>
              <a:t>1,2 (Sol: 26)</a:t>
            </a:r>
          </a:p>
          <a:p>
            <a:r>
              <a:rPr lang="it-IT" dirty="0"/>
              <a:t>3,5 </a:t>
            </a:r>
          </a:p>
          <a:p>
            <a:r>
              <a:rPr lang="it-IT" dirty="0"/>
              <a:t>4,5 (Sol: 25)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>
                <a:highlight>
                  <a:srgbClr val="00FF00"/>
                </a:highlight>
              </a:rPr>
              <a:t>2,3</a:t>
            </a:r>
            <a:r>
              <a:rPr lang="it-IT" dirty="0"/>
              <a:t> 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1,3 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61F39E6-9C02-4ED9-95D0-1190BA481E34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2,3 e 4.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1347227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2,5 (Sol: 28)</a:t>
            </a:r>
          </a:p>
          <a:p>
            <a:r>
              <a:rPr lang="it-IT" dirty="0"/>
              <a:t>1,2 (Sol: 26)</a:t>
            </a:r>
          </a:p>
          <a:p>
            <a:r>
              <a:rPr lang="it-IT" dirty="0"/>
              <a:t>3,5 </a:t>
            </a:r>
          </a:p>
          <a:p>
            <a:r>
              <a:rPr lang="it-IT" dirty="0"/>
              <a:t>4,5 (Sol: 25)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>
                <a:highlight>
                  <a:srgbClr val="00FF00"/>
                </a:highlight>
              </a:rPr>
              <a:t>2,3</a:t>
            </a:r>
            <a:r>
              <a:rPr lang="it-IT" dirty="0"/>
              <a:t> 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1,3 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61F39E6-9C02-4ED9-95D0-1190BA481E34}"/>
              </a:ext>
            </a:extLst>
          </p:cNvPr>
          <p:cNvSpPr txBox="1"/>
          <p:nvPr/>
        </p:nvSpPr>
        <p:spPr>
          <a:xfrm>
            <a:off x="393895" y="4783015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è ammissibile</a:t>
            </a:r>
          </a:p>
          <a:p>
            <a:r>
              <a:rPr lang="it-IT" dirty="0"/>
              <a:t>e costa 34</a:t>
            </a:r>
          </a:p>
        </p:txBody>
      </p:sp>
    </p:spTree>
    <p:extLst>
      <p:ext uri="{BB962C8B-B14F-4D97-AF65-F5344CB8AC3E}">
        <p14:creationId xmlns:p14="http://schemas.microsoft.com/office/powerpoint/2010/main" val="3771696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2,5 (Sol: 28)</a:t>
            </a:r>
          </a:p>
          <a:p>
            <a:r>
              <a:rPr lang="it-IT" dirty="0"/>
              <a:t>1,2 (Sol: 26)</a:t>
            </a:r>
          </a:p>
          <a:p>
            <a:r>
              <a:rPr lang="it-IT" dirty="0"/>
              <a:t>3,5 </a:t>
            </a:r>
          </a:p>
          <a:p>
            <a:r>
              <a:rPr lang="it-IT" dirty="0"/>
              <a:t>4,5 (Sol: 25)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2,3 (Sol: 34)</a:t>
            </a:r>
          </a:p>
          <a:p>
            <a:r>
              <a:rPr lang="it-IT" dirty="0">
                <a:highlight>
                  <a:srgbClr val="00FF00"/>
                </a:highlight>
              </a:rPr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1,3 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61F39E6-9C02-4ED9-95D0-1190BA481E34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1,3,4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186315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2,5 (Sol: 28)</a:t>
            </a:r>
          </a:p>
          <a:p>
            <a:r>
              <a:rPr lang="it-IT" dirty="0"/>
              <a:t>1,2 (Sol: 26)</a:t>
            </a:r>
          </a:p>
          <a:p>
            <a:r>
              <a:rPr lang="it-IT" dirty="0"/>
              <a:t>3,5 </a:t>
            </a:r>
          </a:p>
          <a:p>
            <a:r>
              <a:rPr lang="it-IT" dirty="0"/>
              <a:t>4,5 (Sol: 25)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2,3 (Sol: 34)</a:t>
            </a:r>
          </a:p>
          <a:p>
            <a:r>
              <a:rPr lang="it-IT" dirty="0">
                <a:highlight>
                  <a:srgbClr val="00FF00"/>
                </a:highlight>
              </a:rPr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1,3 </a:t>
            </a:r>
          </a:p>
          <a:p>
            <a:endParaRPr lang="it-IT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9706016-1115-40A9-9995-B5E96362B881}"/>
              </a:ext>
            </a:extLst>
          </p:cNvPr>
          <p:cNvSpPr txBox="1"/>
          <p:nvPr/>
        </p:nvSpPr>
        <p:spPr>
          <a:xfrm>
            <a:off x="393895" y="4783015"/>
            <a:ext cx="353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L’arco più costoso del ciclo è quello</a:t>
            </a:r>
          </a:p>
          <a:p>
            <a:r>
              <a:rPr lang="it-IT" dirty="0"/>
              <a:t>che è stato appena aggiunto, quindi</a:t>
            </a:r>
          </a:p>
          <a:p>
            <a:r>
              <a:rPr lang="it-IT" dirty="0"/>
              <a:t>viene ripristinata la soluzione</a:t>
            </a:r>
          </a:p>
          <a:p>
            <a:r>
              <a:rPr lang="it-IT" dirty="0"/>
              <a:t>precedente</a:t>
            </a:r>
          </a:p>
        </p:txBody>
      </p:sp>
    </p:spTree>
    <p:extLst>
      <p:ext uri="{BB962C8B-B14F-4D97-AF65-F5344CB8AC3E}">
        <p14:creationId xmlns:p14="http://schemas.microsoft.com/office/powerpoint/2010/main" val="3606928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2,5 (Sol: 28)</a:t>
            </a:r>
          </a:p>
          <a:p>
            <a:r>
              <a:rPr lang="it-IT" dirty="0"/>
              <a:t>1,2 (Sol: 26)</a:t>
            </a:r>
          </a:p>
          <a:p>
            <a:r>
              <a:rPr lang="it-IT" dirty="0"/>
              <a:t>3,5 </a:t>
            </a:r>
          </a:p>
          <a:p>
            <a:r>
              <a:rPr lang="it-IT" dirty="0"/>
              <a:t>4,5 (Sol: 25)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2,3 (Sol: 34)</a:t>
            </a:r>
          </a:p>
          <a:p>
            <a:r>
              <a:rPr lang="it-IT" dirty="0"/>
              <a:t>1,4</a:t>
            </a:r>
          </a:p>
          <a:p>
            <a:r>
              <a:rPr lang="it-IT" dirty="0">
                <a:highlight>
                  <a:srgbClr val="00FF00"/>
                </a:highlight>
              </a:rPr>
              <a:t>1,5</a:t>
            </a:r>
          </a:p>
          <a:p>
            <a:r>
              <a:rPr lang="it-IT" dirty="0"/>
              <a:t>1,3 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61F39E6-9C02-4ED9-95D0-1190BA481E34}"/>
              </a:ext>
            </a:extLst>
          </p:cNvPr>
          <p:cNvSpPr txBox="1"/>
          <p:nvPr/>
        </p:nvSpPr>
        <p:spPr>
          <a:xfrm>
            <a:off x="393895" y="4783015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 già parte dell’albero</a:t>
            </a:r>
          </a:p>
        </p:txBody>
      </p:sp>
    </p:spTree>
    <p:extLst>
      <p:ext uri="{BB962C8B-B14F-4D97-AF65-F5344CB8AC3E}">
        <p14:creationId xmlns:p14="http://schemas.microsoft.com/office/powerpoint/2010/main" val="2376477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2,5 (Sol: 28)</a:t>
            </a:r>
          </a:p>
          <a:p>
            <a:r>
              <a:rPr lang="it-IT" dirty="0"/>
              <a:t>1,2 (Sol: 26)</a:t>
            </a:r>
          </a:p>
          <a:p>
            <a:r>
              <a:rPr lang="it-IT" dirty="0"/>
              <a:t>3,5 </a:t>
            </a:r>
          </a:p>
          <a:p>
            <a:r>
              <a:rPr lang="it-IT" dirty="0"/>
              <a:t>4,5 (Sol: 25)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2,3 (Sol: 34)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>
                <a:highlight>
                  <a:srgbClr val="00FF00"/>
                </a:highlight>
              </a:rPr>
              <a:t>1,3</a:t>
            </a:r>
            <a:r>
              <a:rPr lang="it-IT" dirty="0"/>
              <a:t> 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61F39E6-9C02-4ED9-95D0-1190BA481E34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1,3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3883370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2,5 (Sol: 28)</a:t>
            </a:r>
          </a:p>
          <a:p>
            <a:r>
              <a:rPr lang="it-IT" dirty="0"/>
              <a:t>1,2 (Sol: 26)</a:t>
            </a:r>
          </a:p>
          <a:p>
            <a:r>
              <a:rPr lang="it-IT" dirty="0"/>
              <a:t>3,5 </a:t>
            </a:r>
          </a:p>
          <a:p>
            <a:r>
              <a:rPr lang="it-IT" dirty="0"/>
              <a:t>4,5 (Sol: 25)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2,3 (Sol: 34)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>
                <a:highlight>
                  <a:srgbClr val="00FF00"/>
                </a:highlight>
              </a:rPr>
              <a:t>1,3</a:t>
            </a:r>
            <a:r>
              <a:rPr lang="it-IT" dirty="0"/>
              <a:t> </a:t>
            </a:r>
          </a:p>
          <a:p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91233841-608B-493D-A4A2-0656C7FAD1EB}"/>
              </a:ext>
            </a:extLst>
          </p:cNvPr>
          <p:cNvSpPr txBox="1"/>
          <p:nvPr/>
        </p:nvSpPr>
        <p:spPr>
          <a:xfrm>
            <a:off x="393895" y="4783015"/>
            <a:ext cx="353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L’arco più costoso del ciclo è quello</a:t>
            </a:r>
          </a:p>
          <a:p>
            <a:r>
              <a:rPr lang="it-IT" dirty="0"/>
              <a:t>che è stato appena aggiunto, quindi</a:t>
            </a:r>
          </a:p>
          <a:p>
            <a:r>
              <a:rPr lang="it-IT" dirty="0"/>
              <a:t>viene ripristinata la soluzione</a:t>
            </a:r>
          </a:p>
          <a:p>
            <a:r>
              <a:rPr lang="it-IT" dirty="0"/>
              <a:t>precedente</a:t>
            </a:r>
          </a:p>
        </p:txBody>
      </p:sp>
    </p:spTree>
    <p:extLst>
      <p:ext uri="{BB962C8B-B14F-4D97-AF65-F5344CB8AC3E}">
        <p14:creationId xmlns:p14="http://schemas.microsoft.com/office/powerpoint/2010/main" val="3467858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2,5 (Sol: 28)</a:t>
            </a:r>
          </a:p>
          <a:p>
            <a:r>
              <a:rPr lang="it-IT" dirty="0"/>
              <a:t>1,2 (Sol: 26)</a:t>
            </a:r>
          </a:p>
          <a:p>
            <a:r>
              <a:rPr lang="it-IT" dirty="0"/>
              <a:t>3,5 </a:t>
            </a:r>
          </a:p>
          <a:p>
            <a:r>
              <a:rPr lang="it-IT" dirty="0">
                <a:highlight>
                  <a:srgbClr val="FFFF00"/>
                </a:highlight>
              </a:rPr>
              <a:t>4,5 (Sol: 25)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2,3 (Sol: 34)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1,3 </a:t>
            </a:r>
          </a:p>
          <a:p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9CB9EB3-ABBA-4EE4-8416-C79DA97B7C49}"/>
              </a:ext>
            </a:extLst>
          </p:cNvPr>
          <p:cNvSpPr txBox="1"/>
          <p:nvPr/>
        </p:nvSpPr>
        <p:spPr>
          <a:xfrm>
            <a:off x="393895" y="4726745"/>
            <a:ext cx="3464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 si sposta su questa soluzione,</a:t>
            </a:r>
          </a:p>
          <a:p>
            <a:r>
              <a:rPr lang="it-IT" dirty="0"/>
              <a:t>in quanto risulta la migliore </a:t>
            </a:r>
          </a:p>
          <a:p>
            <a:r>
              <a:rPr lang="it-IT" dirty="0"/>
              <a:t>dell’intorno (e migliore anche della</a:t>
            </a:r>
          </a:p>
          <a:p>
            <a:r>
              <a:rPr lang="it-IT" dirty="0"/>
              <a:t>soluzione precedente).</a:t>
            </a:r>
          </a:p>
        </p:txBody>
      </p:sp>
    </p:spTree>
    <p:extLst>
      <p:ext uri="{BB962C8B-B14F-4D97-AF65-F5344CB8AC3E}">
        <p14:creationId xmlns:p14="http://schemas.microsoft.com/office/powerpoint/2010/main" val="1303703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3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4,5</a:t>
            </a:r>
          </a:p>
          <a:p>
            <a:endParaRPr lang="it-IT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86A5B15A-BC81-4E49-B32E-4A1B83C202D1}"/>
              </a:ext>
            </a:extLst>
          </p:cNvPr>
          <p:cNvSpPr txBox="1"/>
          <p:nvPr/>
        </p:nvSpPr>
        <p:spPr>
          <a:xfrm>
            <a:off x="393895" y="4726745"/>
            <a:ext cx="263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Costo nuova soluzione: 25</a:t>
            </a:r>
          </a:p>
        </p:txBody>
      </p:sp>
    </p:spTree>
    <p:extLst>
      <p:ext uri="{BB962C8B-B14F-4D97-AF65-F5344CB8AC3E}">
        <p14:creationId xmlns:p14="http://schemas.microsoft.com/office/powerpoint/2010/main" val="2629627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3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>
                <a:highlight>
                  <a:srgbClr val="00FF00"/>
                </a:highlight>
              </a:rPr>
              <a:t>1,2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4,5</a:t>
            </a:r>
          </a:p>
          <a:p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7233E3F-354C-4D24-B106-DF83C6392CC3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1,2,4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63057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>
                <a:highlight>
                  <a:srgbClr val="00FF00"/>
                </a:highlight>
              </a:rPr>
              <a:t>1,2</a:t>
            </a:r>
          </a:p>
          <a:p>
            <a:r>
              <a:rPr lang="it-IT" dirty="0"/>
              <a:t>4,5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DA47BB-B3D9-4E2E-8EBF-73B4BBBB8A6D}"/>
              </a:ext>
            </a:extLst>
          </p:cNvPr>
          <p:cNvSpPr txBox="1"/>
          <p:nvPr/>
        </p:nvSpPr>
        <p:spPr>
          <a:xfrm>
            <a:off x="393895" y="4783015"/>
            <a:ext cx="3120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Questa soluzione è ammissibile</a:t>
            </a:r>
          </a:p>
          <a:p>
            <a:r>
              <a:rPr lang="it-IT" dirty="0"/>
              <a:t>e ha costo 37</a:t>
            </a:r>
          </a:p>
        </p:txBody>
      </p:sp>
    </p:spTree>
    <p:extLst>
      <p:ext uri="{BB962C8B-B14F-4D97-AF65-F5344CB8AC3E}">
        <p14:creationId xmlns:p14="http://schemas.microsoft.com/office/powerpoint/2010/main" val="3470908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3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>
                <a:highlight>
                  <a:srgbClr val="00FF00"/>
                </a:highlight>
              </a:rPr>
              <a:t>1,2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4,5</a:t>
            </a:r>
          </a:p>
          <a:p>
            <a:endParaRPr lang="it-IT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B3C7AE7-3B63-4F93-9778-912E5CFAE381}"/>
              </a:ext>
            </a:extLst>
          </p:cNvPr>
          <p:cNvSpPr txBox="1"/>
          <p:nvPr/>
        </p:nvSpPr>
        <p:spPr>
          <a:xfrm>
            <a:off x="393895" y="4783015"/>
            <a:ext cx="353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L’arco più costoso del ciclo è quello</a:t>
            </a:r>
          </a:p>
          <a:p>
            <a:r>
              <a:rPr lang="it-IT" dirty="0"/>
              <a:t>che è stato appena aggiunto, quindi</a:t>
            </a:r>
          </a:p>
          <a:p>
            <a:r>
              <a:rPr lang="it-IT" dirty="0"/>
              <a:t>viene ripristinata la soluzione</a:t>
            </a:r>
          </a:p>
          <a:p>
            <a:r>
              <a:rPr lang="it-IT" dirty="0"/>
              <a:t>precedente</a:t>
            </a:r>
          </a:p>
        </p:txBody>
      </p:sp>
    </p:spTree>
    <p:extLst>
      <p:ext uri="{BB962C8B-B14F-4D97-AF65-F5344CB8AC3E}">
        <p14:creationId xmlns:p14="http://schemas.microsoft.com/office/powerpoint/2010/main" val="1530707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3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</a:t>
            </a:r>
          </a:p>
          <a:p>
            <a:r>
              <a:rPr lang="it-IT" dirty="0">
                <a:highlight>
                  <a:srgbClr val="00FF00"/>
                </a:highlight>
              </a:rPr>
              <a:t>1,3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4,5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9A07345-7549-49E4-9060-98DA94FF3260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1,3,4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1847458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3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</a:t>
            </a:r>
          </a:p>
          <a:p>
            <a:r>
              <a:rPr lang="it-IT" dirty="0">
                <a:highlight>
                  <a:srgbClr val="00FF00"/>
                </a:highlight>
              </a:rPr>
              <a:t>1,3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4,5</a:t>
            </a:r>
          </a:p>
          <a:p>
            <a:endParaRPr lang="it-IT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4122F61-B55D-40E2-9E1F-F3D87D3F8BA3}"/>
              </a:ext>
            </a:extLst>
          </p:cNvPr>
          <p:cNvSpPr txBox="1"/>
          <p:nvPr/>
        </p:nvSpPr>
        <p:spPr>
          <a:xfrm>
            <a:off x="393895" y="4783015"/>
            <a:ext cx="353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L’arco più costoso del ciclo è quello</a:t>
            </a:r>
          </a:p>
          <a:p>
            <a:r>
              <a:rPr lang="it-IT" dirty="0"/>
              <a:t>che è stato appena aggiunto, quindi</a:t>
            </a:r>
          </a:p>
          <a:p>
            <a:r>
              <a:rPr lang="it-IT" dirty="0"/>
              <a:t>viene ripristinata la soluzione</a:t>
            </a:r>
          </a:p>
          <a:p>
            <a:r>
              <a:rPr lang="it-IT" dirty="0"/>
              <a:t>precedente</a:t>
            </a:r>
          </a:p>
        </p:txBody>
      </p:sp>
    </p:spTree>
    <p:extLst>
      <p:ext uri="{BB962C8B-B14F-4D97-AF65-F5344CB8AC3E}">
        <p14:creationId xmlns:p14="http://schemas.microsoft.com/office/powerpoint/2010/main" val="2556241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3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</a:t>
            </a:r>
          </a:p>
          <a:p>
            <a:r>
              <a:rPr lang="it-IT" dirty="0"/>
              <a:t>1,3</a:t>
            </a:r>
          </a:p>
          <a:p>
            <a:r>
              <a:rPr lang="it-IT" dirty="0">
                <a:highlight>
                  <a:srgbClr val="00FF00"/>
                </a:highlight>
              </a:rPr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4,5</a:t>
            </a:r>
          </a:p>
          <a:p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29DE0EF-D177-4A33-A608-36D2A9DF6A98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1,4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38095513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3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</a:t>
            </a:r>
          </a:p>
          <a:p>
            <a:r>
              <a:rPr lang="it-IT" dirty="0"/>
              <a:t>1,3</a:t>
            </a:r>
          </a:p>
          <a:p>
            <a:r>
              <a:rPr lang="it-IT" dirty="0">
                <a:highlight>
                  <a:srgbClr val="00FF00"/>
                </a:highlight>
              </a:rPr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4,5</a:t>
            </a:r>
          </a:p>
          <a:p>
            <a:endParaRPr lang="it-IT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4122F61-B55D-40E2-9E1F-F3D87D3F8BA3}"/>
              </a:ext>
            </a:extLst>
          </p:cNvPr>
          <p:cNvSpPr txBox="1"/>
          <p:nvPr/>
        </p:nvSpPr>
        <p:spPr>
          <a:xfrm>
            <a:off x="393895" y="4783015"/>
            <a:ext cx="353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L’arco più costoso del ciclo è quello</a:t>
            </a:r>
          </a:p>
          <a:p>
            <a:r>
              <a:rPr lang="it-IT" dirty="0"/>
              <a:t>che è stato appena aggiunto, quindi</a:t>
            </a:r>
          </a:p>
          <a:p>
            <a:r>
              <a:rPr lang="it-IT" dirty="0"/>
              <a:t>viene ripristinata la soluzione</a:t>
            </a:r>
          </a:p>
          <a:p>
            <a:r>
              <a:rPr lang="it-IT" dirty="0"/>
              <a:t>precedente</a:t>
            </a:r>
          </a:p>
        </p:txBody>
      </p:sp>
    </p:spTree>
    <p:extLst>
      <p:ext uri="{BB962C8B-B14F-4D97-AF65-F5344CB8AC3E}">
        <p14:creationId xmlns:p14="http://schemas.microsoft.com/office/powerpoint/2010/main" val="39861124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3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1,4</a:t>
            </a:r>
          </a:p>
          <a:p>
            <a:r>
              <a:rPr lang="it-IT" dirty="0">
                <a:highlight>
                  <a:srgbClr val="00FF00"/>
                </a:highlight>
              </a:rPr>
              <a:t>1,5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4,5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11BC460-D96C-474D-9E8C-1DA658EA965D}"/>
              </a:ext>
            </a:extLst>
          </p:cNvPr>
          <p:cNvSpPr txBox="1"/>
          <p:nvPr/>
        </p:nvSpPr>
        <p:spPr>
          <a:xfrm>
            <a:off x="393895" y="4790523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 già parte dell’albero</a:t>
            </a:r>
          </a:p>
        </p:txBody>
      </p:sp>
    </p:spTree>
    <p:extLst>
      <p:ext uri="{BB962C8B-B14F-4D97-AF65-F5344CB8AC3E}">
        <p14:creationId xmlns:p14="http://schemas.microsoft.com/office/powerpoint/2010/main" val="3074283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3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>
                <a:highlight>
                  <a:srgbClr val="00FF00"/>
                </a:highlight>
              </a:rPr>
              <a:t>2,3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4,5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AC20BFA-D699-4409-9F3E-E54AF7E2DD94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2,3 e 4.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1526900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3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>
                <a:highlight>
                  <a:srgbClr val="00FF00"/>
                </a:highlight>
              </a:rPr>
              <a:t>2,3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4,5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AC20BFA-D699-4409-9F3E-E54AF7E2DD94}"/>
              </a:ext>
            </a:extLst>
          </p:cNvPr>
          <p:cNvSpPr txBox="1"/>
          <p:nvPr/>
        </p:nvSpPr>
        <p:spPr>
          <a:xfrm>
            <a:off x="393895" y="478301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è ammissibile </a:t>
            </a:r>
          </a:p>
          <a:p>
            <a:r>
              <a:rPr lang="it-IT" dirty="0"/>
              <a:t>e ha costo 24</a:t>
            </a:r>
          </a:p>
        </p:txBody>
      </p:sp>
    </p:spTree>
    <p:extLst>
      <p:ext uri="{BB962C8B-B14F-4D97-AF65-F5344CB8AC3E}">
        <p14:creationId xmlns:p14="http://schemas.microsoft.com/office/powerpoint/2010/main" val="5713840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3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2,3 (Sol: 24)</a:t>
            </a:r>
          </a:p>
          <a:p>
            <a:r>
              <a:rPr lang="it-IT" dirty="0">
                <a:highlight>
                  <a:srgbClr val="00FF00"/>
                </a:highlight>
              </a:rPr>
              <a:t>2,4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4,5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4A442EC-2AB6-4EE3-9F00-8675239B6179}"/>
              </a:ext>
            </a:extLst>
          </p:cNvPr>
          <p:cNvSpPr txBox="1"/>
          <p:nvPr/>
        </p:nvSpPr>
        <p:spPr>
          <a:xfrm>
            <a:off x="393895" y="4790523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 già parte dell’albero</a:t>
            </a:r>
          </a:p>
        </p:txBody>
      </p:sp>
    </p:spTree>
    <p:extLst>
      <p:ext uri="{BB962C8B-B14F-4D97-AF65-F5344CB8AC3E}">
        <p14:creationId xmlns:p14="http://schemas.microsoft.com/office/powerpoint/2010/main" val="3539204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3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2,3 (Sol: 24)</a:t>
            </a:r>
          </a:p>
          <a:p>
            <a:r>
              <a:rPr lang="it-IT" dirty="0"/>
              <a:t>2,4</a:t>
            </a:r>
          </a:p>
          <a:p>
            <a:r>
              <a:rPr lang="it-IT" dirty="0">
                <a:highlight>
                  <a:srgbClr val="00FF00"/>
                </a:highlight>
              </a:rPr>
              <a:t>2,5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4,5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1C4AF177-AF74-426C-A257-35BB245B9A7A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2,4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293760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>
                <a:highlight>
                  <a:srgbClr val="00FF00"/>
                </a:highlight>
              </a:rPr>
              <a:t>4,5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E8F0AF4-FAC4-43D3-8522-7F1C7CE5C1FB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3,4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4189802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3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2,3 (Sol: 24)</a:t>
            </a:r>
          </a:p>
          <a:p>
            <a:r>
              <a:rPr lang="it-IT" dirty="0"/>
              <a:t>2,4</a:t>
            </a:r>
          </a:p>
          <a:p>
            <a:r>
              <a:rPr lang="it-IT" dirty="0">
                <a:highlight>
                  <a:srgbClr val="00FF00"/>
                </a:highlight>
              </a:rPr>
              <a:t>2,5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4,5</a:t>
            </a:r>
          </a:p>
          <a:p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828C9F1-F455-468F-AFEC-7F1C9D4B9EB5}"/>
              </a:ext>
            </a:extLst>
          </p:cNvPr>
          <p:cNvSpPr txBox="1"/>
          <p:nvPr/>
        </p:nvSpPr>
        <p:spPr>
          <a:xfrm>
            <a:off x="393895" y="4783015"/>
            <a:ext cx="353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L’arco più costoso del ciclo è quello</a:t>
            </a:r>
          </a:p>
          <a:p>
            <a:r>
              <a:rPr lang="it-IT" dirty="0"/>
              <a:t>che è stato appena aggiunto, quindi</a:t>
            </a:r>
          </a:p>
          <a:p>
            <a:r>
              <a:rPr lang="it-IT" dirty="0"/>
              <a:t>viene ripristinata la soluzione</a:t>
            </a:r>
          </a:p>
          <a:p>
            <a:r>
              <a:rPr lang="it-IT" dirty="0"/>
              <a:t>precedente</a:t>
            </a:r>
          </a:p>
        </p:txBody>
      </p:sp>
    </p:spTree>
    <p:extLst>
      <p:ext uri="{BB962C8B-B14F-4D97-AF65-F5344CB8AC3E}">
        <p14:creationId xmlns:p14="http://schemas.microsoft.com/office/powerpoint/2010/main" val="3501956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3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2,3 (Sol: 24)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2,5</a:t>
            </a:r>
          </a:p>
          <a:p>
            <a:r>
              <a:rPr lang="it-IT" dirty="0">
                <a:highlight>
                  <a:srgbClr val="00FF00"/>
                </a:highlight>
              </a:rPr>
              <a:t>3,4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4,5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8E99289-B461-4D91-BF92-9544AC0A54F9}"/>
              </a:ext>
            </a:extLst>
          </p:cNvPr>
          <p:cNvSpPr txBox="1"/>
          <p:nvPr/>
        </p:nvSpPr>
        <p:spPr>
          <a:xfrm>
            <a:off x="393895" y="4790523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 già parte dell’albero</a:t>
            </a:r>
          </a:p>
        </p:txBody>
      </p:sp>
    </p:spTree>
    <p:extLst>
      <p:ext uri="{BB962C8B-B14F-4D97-AF65-F5344CB8AC3E}">
        <p14:creationId xmlns:p14="http://schemas.microsoft.com/office/powerpoint/2010/main" val="2073983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3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2,3 (Sol: 24)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3,4</a:t>
            </a:r>
          </a:p>
          <a:p>
            <a:r>
              <a:rPr lang="it-IT" dirty="0">
                <a:highlight>
                  <a:srgbClr val="00FF00"/>
                </a:highlight>
              </a:rPr>
              <a:t>3,5</a:t>
            </a:r>
          </a:p>
          <a:p>
            <a:r>
              <a:rPr lang="it-IT" dirty="0"/>
              <a:t>4,5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11AB5B3-6406-4A88-A351-FA1C6F04291D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3,4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33553659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3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2,3 (Sol: 24)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3,4</a:t>
            </a:r>
          </a:p>
          <a:p>
            <a:r>
              <a:rPr lang="it-IT" dirty="0">
                <a:highlight>
                  <a:srgbClr val="00FF00"/>
                </a:highlight>
              </a:rPr>
              <a:t>3,5</a:t>
            </a:r>
          </a:p>
          <a:p>
            <a:r>
              <a:rPr lang="it-IT" dirty="0"/>
              <a:t>4,5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F741F9B-68FD-4A12-89AB-F10BB1B8D382}"/>
              </a:ext>
            </a:extLst>
          </p:cNvPr>
          <p:cNvSpPr txBox="1"/>
          <p:nvPr/>
        </p:nvSpPr>
        <p:spPr>
          <a:xfrm>
            <a:off x="393895" y="4783015"/>
            <a:ext cx="353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L’arco più costoso del ciclo è quello</a:t>
            </a:r>
          </a:p>
          <a:p>
            <a:r>
              <a:rPr lang="it-IT" dirty="0"/>
              <a:t>che è stato appena aggiunto, quindi</a:t>
            </a:r>
          </a:p>
          <a:p>
            <a:r>
              <a:rPr lang="it-IT" dirty="0"/>
              <a:t>viene ripristinata la soluzione</a:t>
            </a:r>
          </a:p>
          <a:p>
            <a:r>
              <a:rPr lang="it-IT" dirty="0"/>
              <a:t>precedente</a:t>
            </a:r>
          </a:p>
        </p:txBody>
      </p:sp>
    </p:spTree>
    <p:extLst>
      <p:ext uri="{BB962C8B-B14F-4D97-AF65-F5344CB8AC3E}">
        <p14:creationId xmlns:p14="http://schemas.microsoft.com/office/powerpoint/2010/main" val="13644183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3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2,3 (Sol: 24)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3,5</a:t>
            </a:r>
          </a:p>
          <a:p>
            <a:r>
              <a:rPr lang="it-IT" dirty="0">
                <a:highlight>
                  <a:srgbClr val="00FF00"/>
                </a:highlight>
              </a:rPr>
              <a:t>4,5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89DFB9A-6B37-420C-93B8-659E89141245}"/>
              </a:ext>
            </a:extLst>
          </p:cNvPr>
          <p:cNvSpPr txBox="1"/>
          <p:nvPr/>
        </p:nvSpPr>
        <p:spPr>
          <a:xfrm>
            <a:off x="393895" y="4790523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 già parte dell’albero</a:t>
            </a:r>
          </a:p>
        </p:txBody>
      </p:sp>
    </p:spTree>
    <p:extLst>
      <p:ext uri="{BB962C8B-B14F-4D97-AF65-F5344CB8AC3E}">
        <p14:creationId xmlns:p14="http://schemas.microsoft.com/office/powerpoint/2010/main" val="28618952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3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>
                <a:highlight>
                  <a:srgbClr val="FFFF00"/>
                </a:highlight>
              </a:rPr>
              <a:t>2,3 (Sol: 24)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4,5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F35C9DC-FC44-4697-A24D-B9D9698B2F90}"/>
              </a:ext>
            </a:extLst>
          </p:cNvPr>
          <p:cNvSpPr txBox="1"/>
          <p:nvPr/>
        </p:nvSpPr>
        <p:spPr>
          <a:xfrm>
            <a:off x="393895" y="4726745"/>
            <a:ext cx="3464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 si sposta su questa soluzione,</a:t>
            </a:r>
          </a:p>
          <a:p>
            <a:r>
              <a:rPr lang="it-IT" dirty="0"/>
              <a:t>in quanto risulta la migliore </a:t>
            </a:r>
          </a:p>
          <a:p>
            <a:r>
              <a:rPr lang="it-IT" dirty="0"/>
              <a:t>dell’intorno (e migliore anche della</a:t>
            </a:r>
          </a:p>
          <a:p>
            <a:r>
              <a:rPr lang="it-IT" dirty="0"/>
              <a:t>soluzione precedente).</a:t>
            </a:r>
          </a:p>
        </p:txBody>
      </p:sp>
    </p:spTree>
    <p:extLst>
      <p:ext uri="{BB962C8B-B14F-4D97-AF65-F5344CB8AC3E}">
        <p14:creationId xmlns:p14="http://schemas.microsoft.com/office/powerpoint/2010/main" val="3836377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4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4,5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1,2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F35C9DC-FC44-4697-A24D-B9D9698B2F90}"/>
              </a:ext>
            </a:extLst>
          </p:cNvPr>
          <p:cNvSpPr txBox="1"/>
          <p:nvPr/>
        </p:nvSpPr>
        <p:spPr>
          <a:xfrm>
            <a:off x="393895" y="4726745"/>
            <a:ext cx="263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Costo nuova soluzione: 24</a:t>
            </a:r>
          </a:p>
        </p:txBody>
      </p:sp>
    </p:spTree>
    <p:extLst>
      <p:ext uri="{BB962C8B-B14F-4D97-AF65-F5344CB8AC3E}">
        <p14:creationId xmlns:p14="http://schemas.microsoft.com/office/powerpoint/2010/main" val="2222228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4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>
                <a:highlight>
                  <a:srgbClr val="00FF00"/>
                </a:highlight>
              </a:rPr>
              <a:t>4,5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1,2</a:t>
            </a:r>
          </a:p>
          <a:p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22D5323-D193-4C08-B02C-94A120DD077F}"/>
              </a:ext>
            </a:extLst>
          </p:cNvPr>
          <p:cNvSpPr txBox="1"/>
          <p:nvPr/>
        </p:nvSpPr>
        <p:spPr>
          <a:xfrm>
            <a:off x="393895" y="4790523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 già parte dell’albero</a:t>
            </a:r>
          </a:p>
        </p:txBody>
      </p:sp>
    </p:spTree>
    <p:extLst>
      <p:ext uri="{BB962C8B-B14F-4D97-AF65-F5344CB8AC3E}">
        <p14:creationId xmlns:p14="http://schemas.microsoft.com/office/powerpoint/2010/main" val="25309768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4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4,5</a:t>
            </a:r>
          </a:p>
          <a:p>
            <a:r>
              <a:rPr lang="it-IT" dirty="0">
                <a:highlight>
                  <a:srgbClr val="00FF00"/>
                </a:highlight>
              </a:rPr>
              <a:t>3,5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1,2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0A22F14-D94E-4EA0-A000-9A7311F21074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2,3,4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16054805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4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4,5</a:t>
            </a:r>
          </a:p>
          <a:p>
            <a:r>
              <a:rPr lang="it-IT" dirty="0">
                <a:highlight>
                  <a:srgbClr val="00FF00"/>
                </a:highlight>
              </a:rPr>
              <a:t>3,5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1,2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E817EF6-724E-4FBF-AB58-095CC0EFE949}"/>
              </a:ext>
            </a:extLst>
          </p:cNvPr>
          <p:cNvSpPr txBox="1"/>
          <p:nvPr/>
        </p:nvSpPr>
        <p:spPr>
          <a:xfrm>
            <a:off x="393895" y="4783015"/>
            <a:ext cx="353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L’arco più costoso del ciclo è quello</a:t>
            </a:r>
          </a:p>
          <a:p>
            <a:r>
              <a:rPr lang="it-IT" dirty="0"/>
              <a:t>che è stato appena aggiunto, quindi</a:t>
            </a:r>
          </a:p>
          <a:p>
            <a:r>
              <a:rPr lang="it-IT" dirty="0"/>
              <a:t>viene ripristinata la soluzione</a:t>
            </a:r>
          </a:p>
          <a:p>
            <a:r>
              <a:rPr lang="it-IT" dirty="0"/>
              <a:t>precedente</a:t>
            </a:r>
          </a:p>
        </p:txBody>
      </p:sp>
    </p:spTree>
    <p:extLst>
      <p:ext uri="{BB962C8B-B14F-4D97-AF65-F5344CB8AC3E}">
        <p14:creationId xmlns:p14="http://schemas.microsoft.com/office/powerpoint/2010/main" val="420109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>
                <a:highlight>
                  <a:srgbClr val="00FF00"/>
                </a:highlight>
              </a:rPr>
              <a:t>4,5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E8F0AF4-FAC4-43D3-8522-7F1C7CE5C1FB}"/>
              </a:ext>
            </a:extLst>
          </p:cNvPr>
          <p:cNvSpPr txBox="1"/>
          <p:nvPr/>
        </p:nvSpPr>
        <p:spPr>
          <a:xfrm>
            <a:off x="393895" y="4783015"/>
            <a:ext cx="3734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non è ammissibile</a:t>
            </a:r>
          </a:p>
          <a:p>
            <a:r>
              <a:rPr lang="it-IT" dirty="0" err="1"/>
              <a:t>perchè</a:t>
            </a:r>
            <a:r>
              <a:rPr lang="it-IT" dirty="0"/>
              <a:t> il nodo 4 ha grado 4, maggiore</a:t>
            </a:r>
          </a:p>
          <a:p>
            <a:r>
              <a:rPr lang="it-IT" dirty="0"/>
              <a:t>del massimo consentito, ovvero 3</a:t>
            </a:r>
          </a:p>
        </p:txBody>
      </p:sp>
    </p:spTree>
    <p:extLst>
      <p:ext uri="{BB962C8B-B14F-4D97-AF65-F5344CB8AC3E}">
        <p14:creationId xmlns:p14="http://schemas.microsoft.com/office/powerpoint/2010/main" val="1496346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4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4,5</a:t>
            </a:r>
          </a:p>
          <a:p>
            <a:r>
              <a:rPr lang="it-IT" dirty="0"/>
              <a:t>3,5</a:t>
            </a:r>
          </a:p>
          <a:p>
            <a:r>
              <a:rPr lang="it-IT" dirty="0">
                <a:highlight>
                  <a:srgbClr val="00FF00"/>
                </a:highlight>
              </a:rPr>
              <a:t>2,5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1,2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0A22F14-D94E-4EA0-A000-9A7311F21074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2,4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39293780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4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4,5</a:t>
            </a:r>
          </a:p>
          <a:p>
            <a:r>
              <a:rPr lang="it-IT" dirty="0"/>
              <a:t>3,5</a:t>
            </a:r>
          </a:p>
          <a:p>
            <a:r>
              <a:rPr lang="it-IT" dirty="0">
                <a:highlight>
                  <a:srgbClr val="00FF00"/>
                </a:highlight>
              </a:rPr>
              <a:t>2,5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1,2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E817EF6-724E-4FBF-AB58-095CC0EFE949}"/>
              </a:ext>
            </a:extLst>
          </p:cNvPr>
          <p:cNvSpPr txBox="1"/>
          <p:nvPr/>
        </p:nvSpPr>
        <p:spPr>
          <a:xfrm>
            <a:off x="393895" y="4783015"/>
            <a:ext cx="353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L’arco più costoso del ciclo è quello</a:t>
            </a:r>
          </a:p>
          <a:p>
            <a:r>
              <a:rPr lang="it-IT" dirty="0"/>
              <a:t>che è stato appena aggiunto, quindi</a:t>
            </a:r>
          </a:p>
          <a:p>
            <a:r>
              <a:rPr lang="it-IT" dirty="0"/>
              <a:t>viene ripristinata la soluzione</a:t>
            </a:r>
          </a:p>
          <a:p>
            <a:r>
              <a:rPr lang="it-IT" dirty="0"/>
              <a:t>precedente</a:t>
            </a:r>
          </a:p>
        </p:txBody>
      </p:sp>
    </p:spTree>
    <p:extLst>
      <p:ext uri="{BB962C8B-B14F-4D97-AF65-F5344CB8AC3E}">
        <p14:creationId xmlns:p14="http://schemas.microsoft.com/office/powerpoint/2010/main" val="37631805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4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4,5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2,5</a:t>
            </a:r>
          </a:p>
          <a:p>
            <a:r>
              <a:rPr lang="it-IT" dirty="0">
                <a:highlight>
                  <a:srgbClr val="00FF00"/>
                </a:highlight>
              </a:rPr>
              <a:t>1,5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1,2</a:t>
            </a:r>
          </a:p>
          <a:p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22D5323-D193-4C08-B02C-94A120DD077F}"/>
              </a:ext>
            </a:extLst>
          </p:cNvPr>
          <p:cNvSpPr txBox="1"/>
          <p:nvPr/>
        </p:nvSpPr>
        <p:spPr>
          <a:xfrm>
            <a:off x="393895" y="4790523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 già parte dell’albero</a:t>
            </a:r>
          </a:p>
        </p:txBody>
      </p:sp>
    </p:spTree>
    <p:extLst>
      <p:ext uri="{BB962C8B-B14F-4D97-AF65-F5344CB8AC3E}">
        <p14:creationId xmlns:p14="http://schemas.microsoft.com/office/powerpoint/2010/main" val="37120836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4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4,5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1,5</a:t>
            </a:r>
          </a:p>
          <a:p>
            <a:r>
              <a:rPr lang="it-IT" dirty="0">
                <a:highlight>
                  <a:srgbClr val="00FF00"/>
                </a:highlight>
              </a:rPr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1,2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0A22F14-D94E-4EA0-A000-9A7311F21074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2,3 e 4.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15055509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4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4,5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1,5</a:t>
            </a:r>
          </a:p>
          <a:p>
            <a:r>
              <a:rPr lang="it-IT" dirty="0">
                <a:highlight>
                  <a:srgbClr val="00FF00"/>
                </a:highlight>
              </a:rPr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1,2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E817EF6-724E-4FBF-AB58-095CC0EFE949}"/>
              </a:ext>
            </a:extLst>
          </p:cNvPr>
          <p:cNvSpPr txBox="1"/>
          <p:nvPr/>
        </p:nvSpPr>
        <p:spPr>
          <a:xfrm>
            <a:off x="393895" y="4783015"/>
            <a:ext cx="353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L’arco più costoso del ciclo è quello</a:t>
            </a:r>
          </a:p>
          <a:p>
            <a:r>
              <a:rPr lang="it-IT" dirty="0"/>
              <a:t>che è stato appena aggiunto, quindi</a:t>
            </a:r>
          </a:p>
          <a:p>
            <a:r>
              <a:rPr lang="it-IT" dirty="0"/>
              <a:t>viene ripristinata la soluzione</a:t>
            </a:r>
          </a:p>
          <a:p>
            <a:r>
              <a:rPr lang="it-IT" dirty="0"/>
              <a:t>precedente</a:t>
            </a:r>
          </a:p>
        </p:txBody>
      </p:sp>
    </p:spTree>
    <p:extLst>
      <p:ext uri="{BB962C8B-B14F-4D97-AF65-F5344CB8AC3E}">
        <p14:creationId xmlns:p14="http://schemas.microsoft.com/office/powerpoint/2010/main" val="35433452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4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4,5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3,4</a:t>
            </a:r>
          </a:p>
          <a:p>
            <a:r>
              <a:rPr lang="it-IT" dirty="0">
                <a:highlight>
                  <a:srgbClr val="00FF00"/>
                </a:highlight>
              </a:rPr>
              <a:t>2,4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1,2</a:t>
            </a:r>
          </a:p>
          <a:p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22D5323-D193-4C08-B02C-94A120DD077F}"/>
              </a:ext>
            </a:extLst>
          </p:cNvPr>
          <p:cNvSpPr txBox="1"/>
          <p:nvPr/>
        </p:nvSpPr>
        <p:spPr>
          <a:xfrm>
            <a:off x="393895" y="4790523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 già parte dell’albero</a:t>
            </a:r>
          </a:p>
        </p:txBody>
      </p:sp>
    </p:spTree>
    <p:extLst>
      <p:ext uri="{BB962C8B-B14F-4D97-AF65-F5344CB8AC3E}">
        <p14:creationId xmlns:p14="http://schemas.microsoft.com/office/powerpoint/2010/main" val="41056076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4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4,5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>
                <a:highlight>
                  <a:srgbClr val="00FF00"/>
                </a:highlight>
              </a:rPr>
              <a:t>1,4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1,2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0A22F14-D94E-4EA0-A000-9A7311F21074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1,4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24796388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4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4,5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>
                <a:highlight>
                  <a:srgbClr val="00FF00"/>
                </a:highlight>
              </a:rPr>
              <a:t>1,4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1,2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E817EF6-724E-4FBF-AB58-095CC0EFE949}"/>
              </a:ext>
            </a:extLst>
          </p:cNvPr>
          <p:cNvSpPr txBox="1"/>
          <p:nvPr/>
        </p:nvSpPr>
        <p:spPr>
          <a:xfrm>
            <a:off x="393895" y="4783015"/>
            <a:ext cx="353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L’arco più costoso del ciclo è quello</a:t>
            </a:r>
          </a:p>
          <a:p>
            <a:r>
              <a:rPr lang="it-IT" dirty="0"/>
              <a:t>che è stato appena aggiunto, quindi</a:t>
            </a:r>
          </a:p>
          <a:p>
            <a:r>
              <a:rPr lang="it-IT" dirty="0"/>
              <a:t>viene ripristinata la soluzione</a:t>
            </a:r>
          </a:p>
          <a:p>
            <a:r>
              <a:rPr lang="it-IT" dirty="0"/>
              <a:t>precedente</a:t>
            </a:r>
          </a:p>
        </p:txBody>
      </p:sp>
    </p:spTree>
    <p:extLst>
      <p:ext uri="{BB962C8B-B14F-4D97-AF65-F5344CB8AC3E}">
        <p14:creationId xmlns:p14="http://schemas.microsoft.com/office/powerpoint/2010/main" val="21718801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4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4,5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1,4</a:t>
            </a:r>
          </a:p>
          <a:p>
            <a:r>
              <a:rPr lang="it-IT" dirty="0">
                <a:highlight>
                  <a:srgbClr val="00FF00"/>
                </a:highlight>
              </a:rPr>
              <a:t>2,3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1,2</a:t>
            </a:r>
          </a:p>
          <a:p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22D5323-D193-4C08-B02C-94A120DD077F}"/>
              </a:ext>
            </a:extLst>
          </p:cNvPr>
          <p:cNvSpPr txBox="1"/>
          <p:nvPr/>
        </p:nvSpPr>
        <p:spPr>
          <a:xfrm>
            <a:off x="393895" y="4790523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 già parte dell’albero</a:t>
            </a:r>
          </a:p>
        </p:txBody>
      </p:sp>
    </p:spTree>
    <p:extLst>
      <p:ext uri="{BB962C8B-B14F-4D97-AF65-F5344CB8AC3E}">
        <p14:creationId xmlns:p14="http://schemas.microsoft.com/office/powerpoint/2010/main" val="33661246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4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4,5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2,3</a:t>
            </a:r>
          </a:p>
          <a:p>
            <a:r>
              <a:rPr lang="it-IT" dirty="0">
                <a:highlight>
                  <a:srgbClr val="00FF00"/>
                </a:highlight>
              </a:rPr>
              <a:t>1,3</a:t>
            </a:r>
          </a:p>
          <a:p>
            <a:r>
              <a:rPr lang="it-IT" dirty="0"/>
              <a:t>1,2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0A22F14-D94E-4EA0-A000-9A7311F21074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1,2,3,4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336962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>
                <a:highlight>
                  <a:srgbClr val="00FF00"/>
                </a:highlight>
              </a:rPr>
              <a:t>3,4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33196A-4EF2-4C59-BC61-B292C97F18F5}"/>
              </a:ext>
            </a:extLst>
          </p:cNvPr>
          <p:cNvSpPr txBox="1"/>
          <p:nvPr/>
        </p:nvSpPr>
        <p:spPr>
          <a:xfrm>
            <a:off x="393895" y="4783015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 già parte dell’albero</a:t>
            </a:r>
          </a:p>
        </p:txBody>
      </p:sp>
    </p:spTree>
    <p:extLst>
      <p:ext uri="{BB962C8B-B14F-4D97-AF65-F5344CB8AC3E}">
        <p14:creationId xmlns:p14="http://schemas.microsoft.com/office/powerpoint/2010/main" val="22143830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4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4,5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2,3</a:t>
            </a:r>
          </a:p>
          <a:p>
            <a:r>
              <a:rPr lang="it-IT" dirty="0">
                <a:highlight>
                  <a:srgbClr val="00FF00"/>
                </a:highlight>
              </a:rPr>
              <a:t>1,3</a:t>
            </a:r>
          </a:p>
          <a:p>
            <a:r>
              <a:rPr lang="it-IT" dirty="0"/>
              <a:t>1,2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E817EF6-724E-4FBF-AB58-095CC0EFE949}"/>
              </a:ext>
            </a:extLst>
          </p:cNvPr>
          <p:cNvSpPr txBox="1"/>
          <p:nvPr/>
        </p:nvSpPr>
        <p:spPr>
          <a:xfrm>
            <a:off x="393895" y="4783015"/>
            <a:ext cx="353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L’arco più costoso del ciclo è quello</a:t>
            </a:r>
          </a:p>
          <a:p>
            <a:r>
              <a:rPr lang="it-IT" dirty="0"/>
              <a:t>che è stato appena aggiunto, quindi</a:t>
            </a:r>
          </a:p>
          <a:p>
            <a:r>
              <a:rPr lang="it-IT" dirty="0"/>
              <a:t>viene ripristinata la soluzione</a:t>
            </a:r>
          </a:p>
          <a:p>
            <a:r>
              <a:rPr lang="it-IT" dirty="0"/>
              <a:t>precedente</a:t>
            </a:r>
          </a:p>
        </p:txBody>
      </p:sp>
    </p:spTree>
    <p:extLst>
      <p:ext uri="{BB962C8B-B14F-4D97-AF65-F5344CB8AC3E}">
        <p14:creationId xmlns:p14="http://schemas.microsoft.com/office/powerpoint/2010/main" val="33408097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4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4,5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1,3</a:t>
            </a:r>
          </a:p>
          <a:p>
            <a:r>
              <a:rPr lang="it-IT" dirty="0">
                <a:highlight>
                  <a:srgbClr val="00FF00"/>
                </a:highlight>
              </a:rPr>
              <a:t>1,2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0A22F14-D94E-4EA0-A000-9A7311F21074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1,2,4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19160710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4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4,5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1,2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E817EF6-724E-4FBF-AB58-095CC0EFE949}"/>
              </a:ext>
            </a:extLst>
          </p:cNvPr>
          <p:cNvSpPr txBox="1"/>
          <p:nvPr/>
        </p:nvSpPr>
        <p:spPr>
          <a:xfrm>
            <a:off x="393895" y="4783015"/>
            <a:ext cx="353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L’arco più costoso del ciclo è quello</a:t>
            </a:r>
          </a:p>
          <a:p>
            <a:r>
              <a:rPr lang="it-IT" dirty="0"/>
              <a:t>che è stato appena aggiunto, quindi</a:t>
            </a:r>
          </a:p>
          <a:p>
            <a:r>
              <a:rPr lang="it-IT" dirty="0"/>
              <a:t>viene ripristinata la soluzione</a:t>
            </a:r>
          </a:p>
          <a:p>
            <a:r>
              <a:rPr lang="it-IT" dirty="0"/>
              <a:t>precedente</a:t>
            </a:r>
          </a:p>
        </p:txBody>
      </p:sp>
    </p:spTree>
    <p:extLst>
      <p:ext uri="{BB962C8B-B14F-4D97-AF65-F5344CB8AC3E}">
        <p14:creationId xmlns:p14="http://schemas.microsoft.com/office/powerpoint/2010/main" val="10336365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4988736" y="5203768"/>
            <a:ext cx="4055166" cy="477434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045637" y="1918886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362571" y="1850968"/>
            <a:ext cx="3372678" cy="52346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2941276" y="3663203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04754" y="51275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665675" y="2311481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835215" y="5604645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784445" y="2441563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060046" y="3793285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080424" y="2441563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4966253" y="2441563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292997" y="178802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816061" y="1781072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080424" y="3739403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08960" y="1793473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13321" y="1212744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192904" y="1480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784445" y="22141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13309" y="5095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699367" y="5688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03173" y="3746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898067" y="1821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797157" y="2487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487859" y="267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066638" y="3065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191327" y="4018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198868" y="5478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774289" y="1329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454990" y="22568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429645" y="4624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263436" y="33767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438FA21-0964-4349-A710-7EBF4893B690}"/>
              </a:ext>
            </a:extLst>
          </p:cNvPr>
          <p:cNvSpPr txBox="1"/>
          <p:nvPr/>
        </p:nvSpPr>
        <p:spPr>
          <a:xfrm>
            <a:off x="506437" y="633046"/>
            <a:ext cx="114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All’ultima iterazione non è stata trovata alcuna soluzione migliore dell’ottimo candidato che risulta quindi l’ottimo locale.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937D1E-B8A4-4CE5-8811-F103613101ED}"/>
              </a:ext>
            </a:extLst>
          </p:cNvPr>
          <p:cNvSpPr txBox="1"/>
          <p:nvPr/>
        </p:nvSpPr>
        <p:spPr>
          <a:xfrm>
            <a:off x="8925132" y="5711204"/>
            <a:ext cx="2349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Costo ottimo locale: 24</a:t>
            </a:r>
          </a:p>
        </p:txBody>
      </p:sp>
    </p:spTree>
    <p:extLst>
      <p:ext uri="{BB962C8B-B14F-4D97-AF65-F5344CB8AC3E}">
        <p14:creationId xmlns:p14="http://schemas.microsoft.com/office/powerpoint/2010/main" val="121798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>
                <a:highlight>
                  <a:srgbClr val="00FF00"/>
                </a:highlight>
              </a:rPr>
              <a:t>2,3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B4B6A2C-E0D5-43CA-8A99-FF000563A753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2,3 e 4.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403836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>
                <a:highlight>
                  <a:srgbClr val="00FF00"/>
                </a:highlight>
              </a:rPr>
              <a:t>2,3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B4B6A2C-E0D5-43CA-8A99-FF000563A753}"/>
              </a:ext>
            </a:extLst>
          </p:cNvPr>
          <p:cNvSpPr txBox="1"/>
          <p:nvPr/>
        </p:nvSpPr>
        <p:spPr>
          <a:xfrm>
            <a:off x="393895" y="4783015"/>
            <a:ext cx="3120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Questa soluzione è ammissibile</a:t>
            </a:r>
          </a:p>
          <a:p>
            <a:r>
              <a:rPr lang="it-IT" dirty="0"/>
              <a:t>e ha costo 47</a:t>
            </a:r>
          </a:p>
        </p:txBody>
      </p:sp>
    </p:spTree>
    <p:extLst>
      <p:ext uri="{BB962C8B-B14F-4D97-AF65-F5344CB8AC3E}">
        <p14:creationId xmlns:p14="http://schemas.microsoft.com/office/powerpoint/2010/main" val="3588055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3781</Words>
  <Application>Microsoft Office PowerPoint</Application>
  <PresentationFormat>Widescreen</PresentationFormat>
  <Paragraphs>2226</Paragraphs>
  <Slides>73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73</vt:i4>
      </vt:variant>
    </vt:vector>
  </HeadingPairs>
  <TitlesOfParts>
    <vt:vector size="7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Sara Tenani</dc:creator>
  <cp:lastModifiedBy>Sara Tenani</cp:lastModifiedBy>
  <cp:revision>81</cp:revision>
  <dcterms:created xsi:type="dcterms:W3CDTF">2019-08-29T11:30:29Z</dcterms:created>
  <dcterms:modified xsi:type="dcterms:W3CDTF">2019-08-29T13:05:40Z</dcterms:modified>
</cp:coreProperties>
</file>