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71" r:id="rId7"/>
    <p:sldId id="269" r:id="rId8"/>
    <p:sldId id="272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 autoAdjust="0"/>
  </p:normalViewPr>
  <p:slideViewPr>
    <p:cSldViewPr snapToGrid="0" showGuides="1">
      <p:cViewPr>
        <p:scale>
          <a:sx n="60" d="100"/>
          <a:sy n="60" d="100"/>
        </p:scale>
        <p:origin x="414" y="33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15/09/2019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15/09/2019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946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69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 dirty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 dirty="0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 dirty="0"/>
              <a:t>Fare clic sull'icona per inserire una tabella</a:t>
            </a:r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 dirty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ABU%20SEARCH/Tabu%20Search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GREEDY/Greedy.pptx" TargetMode="External"/><Relationship Id="rId4" Type="http://schemas.openxmlformats.org/officeDocument/2006/relationships/hyperlink" Target="LOCAL%20SEARCH/Local%20Search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1577159"/>
            <a:ext cx="5875705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chemeClr val="bg1"/>
                </a:solidFill>
                <a:latin typeface="Adobe Caslon Pro" panose="0205050205050A020403" pitchFamily="18" charset="0"/>
              </a:rPr>
              <a:t>DEGREE</a:t>
            </a:r>
            <a:br>
              <a:rPr lang="en-US" sz="5600" kern="1200" dirty="0">
                <a:solidFill>
                  <a:schemeClr val="bg1"/>
                </a:solidFill>
                <a:latin typeface="Adobe Caslon Pro" panose="0205050205050A020403" pitchFamily="18" charset="0"/>
              </a:rPr>
            </a:br>
            <a:r>
              <a:rPr lang="en-US" sz="5600" kern="1200" dirty="0">
                <a:solidFill>
                  <a:schemeClr val="bg1"/>
                </a:solidFill>
                <a:latin typeface="Adobe Caslon Pro" panose="0205050205050A020403" pitchFamily="18" charset="0"/>
              </a:rPr>
              <a:t>CONSTRAINED</a:t>
            </a:r>
            <a:br>
              <a:rPr lang="en-US" sz="5600" kern="1200" dirty="0">
                <a:solidFill>
                  <a:schemeClr val="bg1"/>
                </a:solidFill>
                <a:latin typeface="Adobe Caslon Pro" panose="0205050205050A020403" pitchFamily="18" charset="0"/>
              </a:rPr>
            </a:br>
            <a:r>
              <a:rPr lang="en-US" sz="5600" kern="1200" dirty="0">
                <a:solidFill>
                  <a:schemeClr val="bg1"/>
                </a:solidFill>
                <a:latin typeface="Adobe Caslon Pro" panose="0205050205050A020403" pitchFamily="18" charset="0"/>
              </a:rPr>
              <a:t>MST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3075" y="4528420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  <a:cs typeface="+mn-cs"/>
              </a:rPr>
              <a:t>Progetto</a:t>
            </a:r>
            <a:r>
              <a:rPr lang="en-US" sz="2000" dirty="0">
                <a:solidFill>
                  <a:schemeClr val="bg1"/>
                </a:solidFill>
                <a:cs typeface="+mn-cs"/>
              </a:rPr>
              <a:t> di Ricerca Operativa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a.a. 2018/2019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7C8C20-C323-47CA-83A1-97E7729D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47" y="471274"/>
            <a:ext cx="5100885" cy="5100885"/>
          </a:xfrm>
          <a:prstGeom prst="snip2DiagRect">
            <a:avLst>
              <a:gd name="adj1" fmla="val 28379"/>
              <a:gd name="adj2" fmla="val 16667"/>
            </a:avLst>
          </a:prstGeom>
        </p:spPr>
      </p:pic>
      <p:sp>
        <p:nvSpPr>
          <p:cNvPr id="26" name="Sottotitolo 2">
            <a:extLst>
              <a:ext uri="{FF2B5EF4-FFF2-40B4-BE49-F238E27FC236}">
                <a16:creationId xmlns:a16="http://schemas.microsoft.com/office/drawing/2014/main" id="{2F45840D-A0A3-43F5-BE11-FD254BBFEEB9}"/>
              </a:ext>
            </a:extLst>
          </p:cNvPr>
          <p:cNvSpPr txBox="1">
            <a:spLocks/>
          </p:cNvSpPr>
          <p:nvPr/>
        </p:nvSpPr>
        <p:spPr>
          <a:xfrm>
            <a:off x="7398303" y="5989319"/>
            <a:ext cx="4645250" cy="868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dirty="0">
                <a:solidFill>
                  <a:schemeClr val="bg1"/>
                </a:solidFill>
                <a:cs typeface="+mn-cs"/>
              </a:rPr>
              <a:t>Bizzarri Alice 125703</a:t>
            </a:r>
          </a:p>
          <a:p>
            <a:pPr algn="r"/>
            <a:r>
              <a:rPr lang="it-IT" sz="1800" dirty="0">
                <a:solidFill>
                  <a:schemeClr val="bg1"/>
                </a:solidFill>
                <a:cs typeface="+mn-cs"/>
              </a:rPr>
              <a:t>Tenani Sara 124707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D526DEB-DD80-4817-9BA7-CA7C2F4E97DD}"/>
              </a:ext>
            </a:extLst>
          </p:cNvPr>
          <p:cNvCxnSpPr>
            <a:cxnSpLocks/>
            <a:stCxn id="12" idx="0"/>
            <a:endCxn id="15" idx="1"/>
          </p:cNvCxnSpPr>
          <p:nvPr/>
        </p:nvCxnSpPr>
        <p:spPr>
          <a:xfrm>
            <a:off x="9550400" y="2276262"/>
            <a:ext cx="842558" cy="20440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493E644-1912-4E7E-86F5-42E4E3053F02}"/>
              </a:ext>
            </a:extLst>
          </p:cNvPr>
          <p:cNvCxnSpPr>
            <a:cxnSpLocks/>
            <a:stCxn id="13" idx="2"/>
            <a:endCxn id="19" idx="2"/>
          </p:cNvCxnSpPr>
          <p:nvPr/>
        </p:nvCxnSpPr>
        <p:spPr>
          <a:xfrm>
            <a:off x="7035922" y="3533995"/>
            <a:ext cx="1938745" cy="5392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/>
              <a:t>MST</a:t>
            </a:r>
            <a:endParaRPr lang="it-IT" dirty="0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dirty="0"/>
              <a:t>Minimum spanning tree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3"/>
            <a:ext cx="5225764" cy="483004"/>
          </a:xfrm>
        </p:spPr>
        <p:txBody>
          <a:bodyPr rtlCol="0"/>
          <a:lstStyle/>
          <a:p>
            <a:pPr marL="342900" indent="-342900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/>
              <a:t>Cos’è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 dirty="0"/>
          </a:p>
        </p:txBody>
      </p:sp>
      <p:sp>
        <p:nvSpPr>
          <p:cNvPr id="8" name="Segnaposto testo 32">
            <a:extLst>
              <a:ext uri="{FF2B5EF4-FFF2-40B4-BE49-F238E27FC236}">
                <a16:creationId xmlns:a16="http://schemas.microsoft.com/office/drawing/2014/main" id="{2F8643A1-19C4-424D-949B-42E42B9FAF5C}"/>
              </a:ext>
            </a:extLst>
          </p:cNvPr>
          <p:cNvSpPr txBox="1">
            <a:spLocks/>
          </p:cNvSpPr>
          <p:nvPr/>
        </p:nvSpPr>
        <p:spPr>
          <a:xfrm>
            <a:off x="531814" y="2488766"/>
            <a:ext cx="5225764" cy="360088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/>
              <a:t>Modello matematico: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baseline="-25000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E(V1,V2)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"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taglio (V1,V2)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{0,1}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"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(i,j)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baseline="-25000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n-1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6601DAE-8D87-40BF-9BA6-ACF621641705}"/>
              </a:ext>
            </a:extLst>
          </p:cNvPr>
          <p:cNvSpPr/>
          <p:nvPr/>
        </p:nvSpPr>
        <p:spPr>
          <a:xfrm>
            <a:off x="10905067" y="0"/>
            <a:ext cx="1134533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0D93DDC-AAB5-4C6A-A11C-843A5FF5534F}"/>
              </a:ext>
            </a:extLst>
          </p:cNvPr>
          <p:cNvSpPr/>
          <p:nvPr/>
        </p:nvSpPr>
        <p:spPr>
          <a:xfrm>
            <a:off x="7518400" y="2005763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51C93FB-DADD-4E96-A7EA-0EA224D6182C}"/>
              </a:ext>
            </a:extLst>
          </p:cNvPr>
          <p:cNvSpPr/>
          <p:nvPr/>
        </p:nvSpPr>
        <p:spPr>
          <a:xfrm>
            <a:off x="9448800" y="2276262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C837A5-498B-41FA-83DD-A5B7687D0D2D}"/>
              </a:ext>
            </a:extLst>
          </p:cNvPr>
          <p:cNvSpPr/>
          <p:nvPr/>
        </p:nvSpPr>
        <p:spPr>
          <a:xfrm>
            <a:off x="9652000" y="5714163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7AA1B94-AA2B-410C-98CA-231B1A9BEA0F}"/>
              </a:ext>
            </a:extLst>
          </p:cNvPr>
          <p:cNvSpPr/>
          <p:nvPr/>
        </p:nvSpPr>
        <p:spPr>
          <a:xfrm>
            <a:off x="10363200" y="4289208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BEF7DB2-B39E-4BC9-8985-875037B5C6F5}"/>
              </a:ext>
            </a:extLst>
          </p:cNvPr>
          <p:cNvSpPr/>
          <p:nvPr/>
        </p:nvSpPr>
        <p:spPr>
          <a:xfrm>
            <a:off x="7906144" y="4917787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5B8B47C-C52C-4245-860E-BD9A09B59E33}"/>
              </a:ext>
            </a:extLst>
          </p:cNvPr>
          <p:cNvSpPr/>
          <p:nvPr/>
        </p:nvSpPr>
        <p:spPr>
          <a:xfrm>
            <a:off x="7035922" y="3427743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4DD436F-3C69-4F1B-AF3E-D8F7CCE4AB35}"/>
              </a:ext>
            </a:extLst>
          </p:cNvPr>
          <p:cNvSpPr/>
          <p:nvPr/>
        </p:nvSpPr>
        <p:spPr>
          <a:xfrm>
            <a:off x="8974667" y="3966965"/>
            <a:ext cx="203200" cy="21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77C5B6D-8F24-455A-9784-4E0CA6284AC8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721600" y="2112015"/>
            <a:ext cx="1756958" cy="195367"/>
          </a:xfrm>
          <a:prstGeom prst="line">
            <a:avLst/>
          </a:prstGeom>
          <a:ln w="444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CC9D9A3-475F-4CBD-B6AE-7FC894056D87}"/>
              </a:ext>
            </a:extLst>
          </p:cNvPr>
          <p:cNvCxnSpPr>
            <a:cxnSpLocks/>
            <a:stCxn id="12" idx="4"/>
            <a:endCxn id="19" idx="4"/>
          </p:cNvCxnSpPr>
          <p:nvPr/>
        </p:nvCxnSpPr>
        <p:spPr>
          <a:xfrm flipH="1">
            <a:off x="9076267" y="2488766"/>
            <a:ext cx="474133" cy="169070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A95CD8B-BC1A-4F8E-8BB8-4334581F856D}"/>
              </a:ext>
            </a:extLst>
          </p:cNvPr>
          <p:cNvCxnSpPr>
            <a:cxnSpLocks/>
            <a:stCxn id="13" idx="6"/>
            <a:endCxn id="12" idx="7"/>
          </p:cNvCxnSpPr>
          <p:nvPr/>
        </p:nvCxnSpPr>
        <p:spPr>
          <a:xfrm flipV="1">
            <a:off x="7239122" y="2307382"/>
            <a:ext cx="2383120" cy="122661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F7DAF8E-CABE-42A3-AF65-920B4268E7E4}"/>
              </a:ext>
            </a:extLst>
          </p:cNvPr>
          <p:cNvCxnSpPr>
            <a:cxnSpLocks/>
            <a:stCxn id="19" idx="6"/>
            <a:endCxn id="15" idx="6"/>
          </p:cNvCxnSpPr>
          <p:nvPr/>
        </p:nvCxnSpPr>
        <p:spPr>
          <a:xfrm>
            <a:off x="9177867" y="4073217"/>
            <a:ext cx="1388533" cy="32224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916D00E-D96C-4425-99AB-006C63C76F02}"/>
              </a:ext>
            </a:extLst>
          </p:cNvPr>
          <p:cNvCxnSpPr>
            <a:cxnSpLocks/>
            <a:stCxn id="14" idx="5"/>
            <a:endCxn id="19" idx="4"/>
          </p:cNvCxnSpPr>
          <p:nvPr/>
        </p:nvCxnSpPr>
        <p:spPr>
          <a:xfrm flipH="1" flipV="1">
            <a:off x="9076267" y="4179469"/>
            <a:ext cx="749175" cy="171607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F842429A-41C4-4E57-972C-BA000571EF2B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>
            <a:off x="7093510" y="3518783"/>
            <a:ext cx="842392" cy="143012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47BFABE-1D1A-4024-97DF-56941F2D29CA}"/>
              </a:ext>
            </a:extLst>
          </p:cNvPr>
          <p:cNvSpPr txBox="1"/>
          <p:nvPr/>
        </p:nvSpPr>
        <p:spPr>
          <a:xfrm>
            <a:off x="7247467" y="174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3FF75F8-DC97-4D84-921D-F8AEF294D675}"/>
              </a:ext>
            </a:extLst>
          </p:cNvPr>
          <p:cNvSpPr txBox="1"/>
          <p:nvPr/>
        </p:nvSpPr>
        <p:spPr>
          <a:xfrm>
            <a:off x="9684872" y="2218267"/>
            <a:ext cx="2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EB0F901-08B6-444B-B042-C87BF8546192}"/>
              </a:ext>
            </a:extLst>
          </p:cNvPr>
          <p:cNvSpPr txBox="1"/>
          <p:nvPr/>
        </p:nvSpPr>
        <p:spPr>
          <a:xfrm>
            <a:off x="10566400" y="4369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EE97E27-2785-4E12-939D-0DA71FC8C513}"/>
              </a:ext>
            </a:extLst>
          </p:cNvPr>
          <p:cNvSpPr txBox="1"/>
          <p:nvPr/>
        </p:nvSpPr>
        <p:spPr>
          <a:xfrm>
            <a:off x="6791824" y="3334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CBF9BF7-AFEB-4912-8FA0-9C67158A9A45}"/>
              </a:ext>
            </a:extLst>
          </p:cNvPr>
          <p:cNvSpPr txBox="1"/>
          <p:nvPr/>
        </p:nvSpPr>
        <p:spPr>
          <a:xfrm>
            <a:off x="7604458" y="4975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18BC57A-3D58-44A7-9072-5E9D85511FF6}"/>
              </a:ext>
            </a:extLst>
          </p:cNvPr>
          <p:cNvSpPr txBox="1"/>
          <p:nvPr/>
        </p:nvSpPr>
        <p:spPr>
          <a:xfrm>
            <a:off x="8774581" y="3723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85A6DF8-F522-4ED0-AC92-93797E4CECAA}"/>
              </a:ext>
            </a:extLst>
          </p:cNvPr>
          <p:cNvSpPr txBox="1"/>
          <p:nvPr/>
        </p:nvSpPr>
        <p:spPr>
          <a:xfrm>
            <a:off x="9952691" y="5820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DFF75CA-EC0C-4664-A3DB-5F19AB0788F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 flipH="1">
            <a:off x="7137522" y="2187147"/>
            <a:ext cx="410636" cy="12405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934B9C55-182D-4E8B-AB8A-903D6ECA7E3C}"/>
              </a:ext>
            </a:extLst>
          </p:cNvPr>
          <p:cNvCxnSpPr>
            <a:cxnSpLocks/>
            <a:stCxn id="16" idx="6"/>
            <a:endCxn id="19" idx="3"/>
          </p:cNvCxnSpPr>
          <p:nvPr/>
        </p:nvCxnSpPr>
        <p:spPr>
          <a:xfrm flipV="1">
            <a:off x="8109344" y="4148349"/>
            <a:ext cx="895081" cy="875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477419A-7EB4-476B-AD38-53581D8ACC69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9825442" y="4470592"/>
            <a:ext cx="567516" cy="12746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A95CD8B-BC1A-4F8E-8BB8-4334581F856D}"/>
              </a:ext>
            </a:extLst>
          </p:cNvPr>
          <p:cNvCxnSpPr>
            <a:cxnSpLocks/>
          </p:cNvCxnSpPr>
          <p:nvPr/>
        </p:nvCxnSpPr>
        <p:spPr>
          <a:xfrm flipV="1">
            <a:off x="7247467" y="2291340"/>
            <a:ext cx="2374775" cy="122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CC9D9A3-475F-4CBD-B6AE-7FC894056D87}"/>
              </a:ext>
            </a:extLst>
          </p:cNvPr>
          <p:cNvCxnSpPr>
            <a:cxnSpLocks/>
            <a:stCxn id="12" idx="4"/>
            <a:endCxn id="19" idx="4"/>
          </p:cNvCxnSpPr>
          <p:nvPr/>
        </p:nvCxnSpPr>
        <p:spPr>
          <a:xfrm flipH="1">
            <a:off x="9076267" y="2488766"/>
            <a:ext cx="474133" cy="169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6F7DAF8E-CABE-42A3-AF65-920B4268E7E4}"/>
              </a:ext>
            </a:extLst>
          </p:cNvPr>
          <p:cNvCxnSpPr>
            <a:cxnSpLocks/>
            <a:stCxn id="19" idx="6"/>
            <a:endCxn id="15" idx="6"/>
          </p:cNvCxnSpPr>
          <p:nvPr/>
        </p:nvCxnSpPr>
        <p:spPr>
          <a:xfrm>
            <a:off x="9177867" y="4073217"/>
            <a:ext cx="1388533" cy="322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F842429A-41C4-4E57-972C-BA000571EF2B}"/>
              </a:ext>
            </a:extLst>
          </p:cNvPr>
          <p:cNvCxnSpPr>
            <a:cxnSpLocks/>
            <a:stCxn id="13" idx="1"/>
            <a:endCxn id="16" idx="5"/>
          </p:cNvCxnSpPr>
          <p:nvPr/>
        </p:nvCxnSpPr>
        <p:spPr>
          <a:xfrm>
            <a:off x="7074025" y="3455252"/>
            <a:ext cx="1005561" cy="1643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916D00E-D96C-4425-99AB-006C63C76F02}"/>
              </a:ext>
            </a:extLst>
          </p:cNvPr>
          <p:cNvCxnSpPr>
            <a:cxnSpLocks/>
            <a:stCxn id="14" idx="5"/>
            <a:endCxn id="19" idx="4"/>
          </p:cNvCxnSpPr>
          <p:nvPr/>
        </p:nvCxnSpPr>
        <p:spPr>
          <a:xfrm flipH="1" flipV="1">
            <a:off x="9076267" y="4179469"/>
            <a:ext cx="749175" cy="171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 dirty="0">
                <a:solidFill>
                  <a:srgbClr val="FF0000"/>
                </a:solidFill>
              </a:rPr>
              <a:t>Degree Constrained </a:t>
            </a:r>
            <a:r>
              <a:rPr lang="it-IT" b="0" dirty="0"/>
              <a:t>MST</a:t>
            </a:r>
            <a:endParaRPr lang="it-IT" dirty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2005763"/>
            <a:ext cx="5225764" cy="483004"/>
          </a:xfrm>
        </p:spPr>
        <p:txBody>
          <a:bodyPr rtlCol="0"/>
          <a:lstStyle/>
          <a:p>
            <a:pPr marL="342900" indent="-342900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/>
              <a:t>Cos’è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8" name="Segnaposto testo 32">
            <a:extLst>
              <a:ext uri="{FF2B5EF4-FFF2-40B4-BE49-F238E27FC236}">
                <a16:creationId xmlns:a16="http://schemas.microsoft.com/office/drawing/2014/main" id="{2F8643A1-19C4-424D-949B-42E42B9FAF5C}"/>
              </a:ext>
            </a:extLst>
          </p:cNvPr>
          <p:cNvSpPr txBox="1">
            <a:spLocks/>
          </p:cNvSpPr>
          <p:nvPr/>
        </p:nvSpPr>
        <p:spPr>
          <a:xfrm>
            <a:off x="531814" y="2488766"/>
            <a:ext cx="5225764" cy="360088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dirty="0"/>
              <a:t>Modello matematico: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baseline="-25000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E(V1,V2)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≥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"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taglio (V1,V2)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{0,1} 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" 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(i,j)</a:t>
            </a: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baseline="-25000" dirty="0">
                <a:solidFill>
                  <a:schemeClr val="tx1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it-IT" baseline="-2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n-1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it-IT" b="1" dirty="0">
                <a:solidFill>
                  <a:srgbClr val="FF0000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S</a:t>
            </a:r>
            <a:r>
              <a:rPr lang="it-IT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it-IT" b="1" baseline="-25000" dirty="0">
                <a:solidFill>
                  <a:srgbClr val="FF0000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it-IT" b="1" baseline="-25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≤ k </a:t>
            </a:r>
            <a:r>
              <a:rPr lang="it-IT" b="1" dirty="0">
                <a:solidFill>
                  <a:srgbClr val="FF0000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"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it-IT" b="1" dirty="0">
                <a:solidFill>
                  <a:srgbClr val="FF0000"/>
                </a:solidFill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Î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it-IT" sz="105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it-IT" sz="105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6601DAE-8D87-40BF-9BA6-ACF621641705}"/>
              </a:ext>
            </a:extLst>
          </p:cNvPr>
          <p:cNvSpPr/>
          <p:nvPr/>
        </p:nvSpPr>
        <p:spPr>
          <a:xfrm>
            <a:off x="10905067" y="0"/>
            <a:ext cx="1134533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F0D93DDC-AAB5-4C6A-A11C-843A5FF5534F}"/>
              </a:ext>
            </a:extLst>
          </p:cNvPr>
          <p:cNvSpPr/>
          <p:nvPr/>
        </p:nvSpPr>
        <p:spPr>
          <a:xfrm>
            <a:off x="7518400" y="2005763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51C93FB-DADD-4E96-A7EA-0EA224D6182C}"/>
              </a:ext>
            </a:extLst>
          </p:cNvPr>
          <p:cNvSpPr/>
          <p:nvPr/>
        </p:nvSpPr>
        <p:spPr>
          <a:xfrm>
            <a:off x="9448800" y="2276262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5B8B47C-C52C-4245-860E-BD9A09B59E33}"/>
              </a:ext>
            </a:extLst>
          </p:cNvPr>
          <p:cNvSpPr/>
          <p:nvPr/>
        </p:nvSpPr>
        <p:spPr>
          <a:xfrm>
            <a:off x="7044267" y="3424132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1AC837A5-498B-41FA-83DD-A5B7687D0D2D}"/>
              </a:ext>
            </a:extLst>
          </p:cNvPr>
          <p:cNvSpPr/>
          <p:nvPr/>
        </p:nvSpPr>
        <p:spPr>
          <a:xfrm>
            <a:off x="9652000" y="5714163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7AA1B94-AA2B-410C-98CA-231B1A9BEA0F}"/>
              </a:ext>
            </a:extLst>
          </p:cNvPr>
          <p:cNvSpPr/>
          <p:nvPr/>
        </p:nvSpPr>
        <p:spPr>
          <a:xfrm>
            <a:off x="10363200" y="4289208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EBEF7DB2-B39E-4BC9-8985-875037B5C6F5}"/>
              </a:ext>
            </a:extLst>
          </p:cNvPr>
          <p:cNvSpPr/>
          <p:nvPr/>
        </p:nvSpPr>
        <p:spPr>
          <a:xfrm>
            <a:off x="7906144" y="4917787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64DD436F-3C69-4F1B-AF3E-D8F7CCE4AB35}"/>
              </a:ext>
            </a:extLst>
          </p:cNvPr>
          <p:cNvSpPr/>
          <p:nvPr/>
        </p:nvSpPr>
        <p:spPr>
          <a:xfrm>
            <a:off x="8974667" y="3966965"/>
            <a:ext cx="203200" cy="212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77C5B6D-8F24-455A-9784-4E0CA6284AC8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>
            <a:off x="7721600" y="2112015"/>
            <a:ext cx="1756958" cy="19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47BFABE-1D1A-4024-97DF-56941F2D29CA}"/>
              </a:ext>
            </a:extLst>
          </p:cNvPr>
          <p:cNvSpPr txBox="1"/>
          <p:nvPr/>
        </p:nvSpPr>
        <p:spPr>
          <a:xfrm>
            <a:off x="7247467" y="1742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3FF75F8-DC97-4D84-921D-F8AEF294D675}"/>
              </a:ext>
            </a:extLst>
          </p:cNvPr>
          <p:cNvSpPr txBox="1"/>
          <p:nvPr/>
        </p:nvSpPr>
        <p:spPr>
          <a:xfrm>
            <a:off x="9684872" y="2218267"/>
            <a:ext cx="26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EB0F901-08B6-444B-B042-C87BF8546192}"/>
              </a:ext>
            </a:extLst>
          </p:cNvPr>
          <p:cNvSpPr txBox="1"/>
          <p:nvPr/>
        </p:nvSpPr>
        <p:spPr>
          <a:xfrm>
            <a:off x="10566400" y="43695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EE97E27-2785-4E12-939D-0DA71FC8C513}"/>
              </a:ext>
            </a:extLst>
          </p:cNvPr>
          <p:cNvSpPr txBox="1"/>
          <p:nvPr/>
        </p:nvSpPr>
        <p:spPr>
          <a:xfrm>
            <a:off x="6791824" y="3334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CBF9BF7-AFEB-4912-8FA0-9C67158A9A45}"/>
              </a:ext>
            </a:extLst>
          </p:cNvPr>
          <p:cNvSpPr txBox="1"/>
          <p:nvPr/>
        </p:nvSpPr>
        <p:spPr>
          <a:xfrm>
            <a:off x="7604458" y="49758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18BC57A-3D58-44A7-9072-5E9D85511FF6}"/>
              </a:ext>
            </a:extLst>
          </p:cNvPr>
          <p:cNvSpPr txBox="1"/>
          <p:nvPr/>
        </p:nvSpPr>
        <p:spPr>
          <a:xfrm>
            <a:off x="8720667" y="4073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85A6DF8-F522-4ED0-AC92-93797E4CECAA}"/>
              </a:ext>
            </a:extLst>
          </p:cNvPr>
          <p:cNvSpPr txBox="1"/>
          <p:nvPr/>
        </p:nvSpPr>
        <p:spPr>
          <a:xfrm>
            <a:off x="9952691" y="5820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5777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Euristiche utilizzate</a:t>
            </a:r>
            <a:endParaRPr lang="it-IT" b="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42045" y="2588577"/>
            <a:ext cx="2032000" cy="594997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>
            <a:normAutofit lnSpcReduction="10000"/>
          </a:bodyPr>
          <a:lstStyle/>
          <a:p>
            <a:pPr marL="0" indent="0" algn="ctr" rtl="0">
              <a:buClr>
                <a:schemeClr val="accent2"/>
              </a:buClr>
              <a:buNone/>
            </a:pPr>
            <a:r>
              <a:rPr lang="it-IT" sz="4000" dirty="0"/>
              <a:t>Greedy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73330" y="2588577"/>
            <a:ext cx="2719390" cy="594997"/>
          </a:xfrm>
          <a:solidFill>
            <a:schemeClr val="accent2">
              <a:lumMod val="60000"/>
              <a:lumOff val="40000"/>
            </a:schemeClr>
          </a:solidFill>
        </p:spPr>
        <p:txBody>
          <a:bodyPr rtlCol="0">
            <a:normAutofit fontScale="92500" lnSpcReduction="10000"/>
          </a:bodyPr>
          <a:lstStyle/>
          <a:p>
            <a:pPr marL="0" indent="0" algn="ctr" rtl="0">
              <a:buClr>
                <a:schemeClr val="accent2"/>
              </a:buClr>
              <a:buNone/>
            </a:pPr>
            <a:r>
              <a:rPr lang="it-IT" sz="4000" dirty="0"/>
              <a:t>Local Search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8F1F173-1E0F-4A64-8C19-0F0C0474D81D}"/>
              </a:ext>
            </a:extLst>
          </p:cNvPr>
          <p:cNvSpPr/>
          <p:nvPr/>
        </p:nvSpPr>
        <p:spPr>
          <a:xfrm>
            <a:off x="10905067" y="0"/>
            <a:ext cx="1134533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contenuto 15">
            <a:extLst>
              <a:ext uri="{FF2B5EF4-FFF2-40B4-BE49-F238E27FC236}">
                <a16:creationId xmlns:a16="http://schemas.microsoft.com/office/drawing/2014/main" id="{FB6013B9-88F0-41DC-A603-8E7821DB3774}"/>
              </a:ext>
            </a:extLst>
          </p:cNvPr>
          <p:cNvSpPr txBox="1">
            <a:spLocks/>
          </p:cNvSpPr>
          <p:nvPr/>
        </p:nvSpPr>
        <p:spPr>
          <a:xfrm>
            <a:off x="2342045" y="4661635"/>
            <a:ext cx="2032000" cy="59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it-IT" sz="4000" dirty="0"/>
              <a:t>GRASP</a:t>
            </a:r>
          </a:p>
        </p:txBody>
      </p:sp>
      <p:sp>
        <p:nvSpPr>
          <p:cNvPr id="25" name="Segnaposto contenuto 17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8363989F-0997-4EA1-901C-C13A586938D4}"/>
              </a:ext>
            </a:extLst>
          </p:cNvPr>
          <p:cNvSpPr txBox="1">
            <a:spLocks/>
          </p:cNvSpPr>
          <p:nvPr/>
        </p:nvSpPr>
        <p:spPr>
          <a:xfrm>
            <a:off x="7473330" y="4661635"/>
            <a:ext cx="2719390" cy="594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it-IT" sz="4000" dirty="0"/>
              <a:t>Tabu Search</a:t>
            </a:r>
          </a:p>
        </p:txBody>
      </p:sp>
      <p:sp>
        <p:nvSpPr>
          <p:cNvPr id="8" name="Rettangolo 7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43B9AA6B-ED25-487A-A833-D54248DC970F}"/>
              </a:ext>
            </a:extLst>
          </p:cNvPr>
          <p:cNvSpPr/>
          <p:nvPr/>
        </p:nvSpPr>
        <p:spPr>
          <a:xfrm>
            <a:off x="7473330" y="2588577"/>
            <a:ext cx="2719390" cy="594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2761AA1-01CF-4195-8F1C-906C7BD0B618}"/>
              </a:ext>
            </a:extLst>
          </p:cNvPr>
          <p:cNvSpPr/>
          <p:nvPr/>
        </p:nvSpPr>
        <p:spPr>
          <a:xfrm>
            <a:off x="2342045" y="2588577"/>
            <a:ext cx="2032000" cy="594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55" y="3078508"/>
            <a:ext cx="5446090" cy="700984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  <a:endParaRPr lang="it-IT" b="0" dirty="0"/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8F1F173-1E0F-4A64-8C19-0F0C0474D81D}"/>
              </a:ext>
            </a:extLst>
          </p:cNvPr>
          <p:cNvSpPr/>
          <p:nvPr/>
        </p:nvSpPr>
        <p:spPr>
          <a:xfrm>
            <a:off x="10905067" y="0"/>
            <a:ext cx="1134533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26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Adobe Caslon Pro</vt:lpstr>
      <vt:lpstr>Arial</vt:lpstr>
      <vt:lpstr>Arial Black</vt:lpstr>
      <vt:lpstr>Calibri</vt:lpstr>
      <vt:lpstr>Gill Sans SemiBold</vt:lpstr>
      <vt:lpstr>Symbol</vt:lpstr>
      <vt:lpstr>Times New Roman</vt:lpstr>
      <vt:lpstr>Tema di Office</vt:lpstr>
      <vt:lpstr>DEGREE CONSTRAINED MST</vt:lpstr>
      <vt:lpstr>MST</vt:lpstr>
      <vt:lpstr>Degree Constrained MST</vt:lpstr>
      <vt:lpstr>Euristiche utilizzate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2019-09-14T12:19:56Z</dcterms:created>
  <dcterms:modified xsi:type="dcterms:W3CDTF">2019-09-15T11:19:57Z</dcterms:modified>
</cp:coreProperties>
</file>