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70" r:id="rId10"/>
    <p:sldId id="269" r:id="rId11"/>
    <p:sldId id="271" r:id="rId12"/>
    <p:sldId id="272" r:id="rId13"/>
    <p:sldId id="268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5" autoAdjust="0"/>
    <p:restoredTop sz="94660"/>
  </p:normalViewPr>
  <p:slideViewPr>
    <p:cSldViewPr snapToGrid="0">
      <p:cViewPr>
        <p:scale>
          <a:sx n="75" d="100"/>
          <a:sy n="75" d="100"/>
        </p:scale>
        <p:origin x="708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BEB7EF-2EC5-4A3D-8332-39EE97CF4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EB9489D-B592-4F58-A27B-F733C5A72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54CFE0-D2C7-4E43-B1E7-9CEC82EE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D676-E7B4-4F68-B373-7616A494D07B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5F60AB-562B-4588-A855-BBBBBAFD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F3A0BC-139E-4FBE-8EB3-26748229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0BAB-E75A-4FAD-8FA9-CDD016358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3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793805-6498-4A22-AF46-02CE5DC1B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575F335-4037-4A6C-BFFC-36F88DF54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04A089-D33F-4AF2-B811-DFF69A24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D676-E7B4-4F68-B373-7616A494D07B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CCC7A7-5604-421E-AB5A-643D9F05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0B0B25-A38A-49F0-887E-346C9565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0BAB-E75A-4FAD-8FA9-CDD016358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58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D758C7F-FCBE-4BD7-90F1-AE7A980B2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CCDEABD-D0B5-4F08-9D95-5FA0484BA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101158-F7D7-48D5-9FE3-C59777BA9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D676-E7B4-4F68-B373-7616A494D07B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00BE45-168E-463D-890D-5FBF46F9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2C138A-1EBF-4B5C-A6D5-243EE6F9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0BAB-E75A-4FAD-8FA9-CDD016358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337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0E7934-0E87-4E88-9B0B-AD3B60154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4F84D5-6BFE-4BAE-9931-39E6E27AD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DB8CC4-C6E0-491C-BD35-C1E9BEF8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D676-E7B4-4F68-B373-7616A494D07B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8F9317-9806-4461-B205-54B6CE14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2F4943-856E-40AC-B22E-2EE8483AE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0BAB-E75A-4FAD-8FA9-CDD016358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300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9360DA-FE42-4905-981E-E42123539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6A66D9-A446-487E-832F-CB6BBB782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C65B10-1846-4ED6-B1DC-A93E0320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D676-E7B4-4F68-B373-7616A494D07B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1BCFDD-DECF-4ADC-941A-6768FFDE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514B02-36FA-4D23-A505-912B3513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0BAB-E75A-4FAD-8FA9-CDD016358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973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671911-BE6E-48D0-B215-5705D2C6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6F0120-9F43-4372-A6D6-784395781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83991C0-71D5-4686-AF0E-388599487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5F1E54-B59B-4033-BDC1-316F2954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D676-E7B4-4F68-B373-7616A494D07B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69539A-890A-4C03-B155-27AD7C143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84C525-F506-4A7D-BD03-6A15A773A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0BAB-E75A-4FAD-8FA9-CDD016358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6628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9EDF92-F0EA-439B-99D9-4F4031F8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257568-BDD3-45A5-8B50-B8C109AA9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3321965-6AA3-4330-93D5-054FB3547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632DE5B-9EF8-4992-B474-E14E21AE9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123D76C-0266-475B-9A1C-619984224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CBB4F94-7012-411F-A66F-0E798B5D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D676-E7B4-4F68-B373-7616A494D07B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2E9B76D-50BE-4BD8-938A-E94B66A2D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984303F-AE07-4669-B95A-D3A70584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0BAB-E75A-4FAD-8FA9-CDD016358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52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E837B3-FAE6-4DA9-B621-604C6778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DC007A1-47C7-4D1D-A962-0A3B7A8F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D676-E7B4-4F68-B373-7616A494D07B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A7B1D1D-6A12-4953-B05F-6CB57220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18763CA-69E4-49ED-815A-0205D50A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0BAB-E75A-4FAD-8FA9-CDD016358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917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8CD4B3A-73E4-4C46-A9E0-3F33E2B7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D676-E7B4-4F68-B373-7616A494D07B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C6EE56D-D30C-4808-BFAC-A7BD8B54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E5F578-8426-4FCC-8C6D-CE0EF02E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0BAB-E75A-4FAD-8FA9-CDD016358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557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153E34-6FC9-441C-ACF1-839B776A0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0F7E23-809E-45B7-865F-16A0A0393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0DB00C-2A48-447F-A69C-435882BEC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2C66B84-2FB8-481A-B101-C12224B3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D676-E7B4-4F68-B373-7616A494D07B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6E05F8-2C7A-4109-8D76-DBD53DDD4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EA656D6-1575-4107-87C2-4D0C4439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0BAB-E75A-4FAD-8FA9-CDD016358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434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CFB972-51A0-4138-891E-2EED3378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9C591ED-987D-4EFA-9F65-825BFE18D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3676313-FAD9-44B4-92A7-3D1E88316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AB2094B-2013-4C64-B32C-81D788163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D676-E7B4-4F68-B373-7616A494D07B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ED022B-A509-4067-8EBF-86D0B81FC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843F3B-B1D9-4A7E-BC3A-66FC5ACF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0BAB-E75A-4FAD-8FA9-CDD016358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7452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C75B499-CD8B-4860-ADF7-3AC4F49B6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BFB1F6-1BA5-4B23-B65E-07CE2E050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CC0E31-8540-463A-B298-7870D56A6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0D676-E7B4-4F68-B373-7616A494D07B}" type="datetimeFigureOut">
              <a:rPr lang="it-IT" smtClean="0"/>
              <a:t>04/09/2019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A91F13-B9E2-4429-9943-69A3B3192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67D6FB-83C5-47F1-88D2-87A8612C6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A0BAB-E75A-4FAD-8FA9-CDD0163581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871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5073142" y="5034955"/>
            <a:ext cx="4055166" cy="477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3130043" y="1750073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4446977" y="1682155"/>
            <a:ext cx="3372678" cy="5234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3025682" y="3494390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8989160" y="495875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7750081" y="2142668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4919621" y="5435832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7868851" y="2272750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3144452" y="3624472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3164830" y="2272750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5050659" y="2272750"/>
            <a:ext cx="2719800" cy="3185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4377403" y="161920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1900467" y="1612259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164830" y="3570590"/>
            <a:ext cx="5824330" cy="146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4393366" y="1624660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4475748" y="1058782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4277310" y="1311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7868851" y="2045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9097715" y="49264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4783773" y="5519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2887579" y="3577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5982473" y="16528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3881563" y="23187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5572265" y="25034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30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7151044" y="289714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4275733" y="38495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6283274" y="5309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25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8858695" y="11609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1539396" y="20880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3514051" y="44552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40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8347842" y="32079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02EBA99-0AA8-4E6B-A41D-B7A2BE01DE1B}"/>
              </a:ext>
            </a:extLst>
          </p:cNvPr>
          <p:cNvSpPr txBox="1"/>
          <p:nvPr/>
        </p:nvSpPr>
        <p:spPr>
          <a:xfrm>
            <a:off x="239219" y="254024"/>
            <a:ext cx="36423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Grado massimo: 3</a:t>
            </a:r>
          </a:p>
          <a:p>
            <a:r>
              <a:rPr lang="it-IT" dirty="0"/>
              <a:t>Penalizzazione:100</a:t>
            </a:r>
          </a:p>
          <a:p>
            <a:r>
              <a:rPr lang="it-IT" dirty="0"/>
              <a:t>Costo soluzione iniziale: 60+</a:t>
            </a:r>
            <a:r>
              <a:rPr lang="it-IT" dirty="0">
                <a:solidFill>
                  <a:srgbClr val="FF0000"/>
                </a:solidFill>
              </a:rPr>
              <a:t>100</a:t>
            </a:r>
            <a:r>
              <a:rPr lang="it-IT" dirty="0"/>
              <a:t>=160</a:t>
            </a:r>
          </a:p>
          <a:p>
            <a:r>
              <a:rPr lang="it-IT" dirty="0"/>
              <a:t>Numero iterazioni: 3</a:t>
            </a:r>
          </a:p>
          <a:p>
            <a:r>
              <a:rPr lang="it-IT" dirty="0"/>
              <a:t>Tabu Size: 3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6ACBD4D-2F77-4CCA-826F-2639785CE279}"/>
              </a:ext>
            </a:extLst>
          </p:cNvPr>
          <p:cNvSpPr txBox="1"/>
          <p:nvPr/>
        </p:nvSpPr>
        <p:spPr>
          <a:xfrm>
            <a:off x="1213743" y="6042662"/>
            <a:ext cx="7368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 soluzione iniziale non vincolata viene penalizzata per ogni vincolo infranto.</a:t>
            </a:r>
          </a:p>
        </p:txBody>
      </p:sp>
    </p:spTree>
    <p:extLst>
      <p:ext uri="{BB962C8B-B14F-4D97-AF65-F5344CB8AC3E}">
        <p14:creationId xmlns:p14="http://schemas.microsoft.com/office/powerpoint/2010/main" val="1544057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9B08DF89-227A-4784-9906-4AA228E370C3}"/>
              </a:ext>
            </a:extLst>
          </p:cNvPr>
          <p:cNvCxnSpPr/>
          <p:nvPr/>
        </p:nvCxnSpPr>
        <p:spPr>
          <a:xfrm>
            <a:off x="5234871" y="3996537"/>
            <a:ext cx="5824330" cy="146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00516346-59F6-4B52-8D4A-9121747FE912}"/>
              </a:ext>
            </a:extLst>
          </p:cNvPr>
          <p:cNvCxnSpPr>
            <a:cxnSpLocks/>
            <a:stCxn id="130" idx="6"/>
            <a:endCxn id="128" idx="6"/>
          </p:cNvCxnSpPr>
          <p:nvPr/>
        </p:nvCxnSpPr>
        <p:spPr>
          <a:xfrm flipV="1">
            <a:off x="7143183" y="5452862"/>
            <a:ext cx="4055166" cy="477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diritto 124">
            <a:extLst>
              <a:ext uri="{FF2B5EF4-FFF2-40B4-BE49-F238E27FC236}">
                <a16:creationId xmlns:a16="http://schemas.microsoft.com/office/drawing/2014/main" id="{1A965AE0-65B1-48D5-B49A-D002CA778566}"/>
              </a:ext>
            </a:extLst>
          </p:cNvPr>
          <p:cNvCxnSpPr>
            <a:cxnSpLocks/>
          </p:cNvCxnSpPr>
          <p:nvPr/>
        </p:nvCxnSpPr>
        <p:spPr>
          <a:xfrm flipH="1">
            <a:off x="5200084" y="2167980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diritto 125">
            <a:extLst>
              <a:ext uri="{FF2B5EF4-FFF2-40B4-BE49-F238E27FC236}">
                <a16:creationId xmlns:a16="http://schemas.microsoft.com/office/drawing/2014/main" id="{DBAB279E-0ACD-4337-8F24-3317D4D0CE54}"/>
              </a:ext>
            </a:extLst>
          </p:cNvPr>
          <p:cNvCxnSpPr>
            <a:cxnSpLocks/>
          </p:cNvCxnSpPr>
          <p:nvPr/>
        </p:nvCxnSpPr>
        <p:spPr>
          <a:xfrm>
            <a:off x="6517018" y="2100062"/>
            <a:ext cx="3372678" cy="5234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e 126">
            <a:extLst>
              <a:ext uri="{FF2B5EF4-FFF2-40B4-BE49-F238E27FC236}">
                <a16:creationId xmlns:a16="http://schemas.microsoft.com/office/drawing/2014/main" id="{095C4C16-C484-46AD-8E12-D0EE75690209}"/>
              </a:ext>
            </a:extLst>
          </p:cNvPr>
          <p:cNvSpPr/>
          <p:nvPr/>
        </p:nvSpPr>
        <p:spPr>
          <a:xfrm>
            <a:off x="5095723" y="391229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Ovale 127">
            <a:extLst>
              <a:ext uri="{FF2B5EF4-FFF2-40B4-BE49-F238E27FC236}">
                <a16:creationId xmlns:a16="http://schemas.microsoft.com/office/drawing/2014/main" id="{3C588D7B-ED2E-4A87-B408-D7654920BCE3}"/>
              </a:ext>
            </a:extLst>
          </p:cNvPr>
          <p:cNvSpPr/>
          <p:nvPr/>
        </p:nvSpPr>
        <p:spPr>
          <a:xfrm>
            <a:off x="11059201" y="537666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Ovale 128">
            <a:extLst>
              <a:ext uri="{FF2B5EF4-FFF2-40B4-BE49-F238E27FC236}">
                <a16:creationId xmlns:a16="http://schemas.microsoft.com/office/drawing/2014/main" id="{B8DAA848-1B30-4866-A0E9-A8F5C6350EA6}"/>
              </a:ext>
            </a:extLst>
          </p:cNvPr>
          <p:cNvSpPr/>
          <p:nvPr/>
        </p:nvSpPr>
        <p:spPr>
          <a:xfrm>
            <a:off x="9820122" y="256057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Ovale 129">
            <a:extLst>
              <a:ext uri="{FF2B5EF4-FFF2-40B4-BE49-F238E27FC236}">
                <a16:creationId xmlns:a16="http://schemas.microsoft.com/office/drawing/2014/main" id="{92162A96-E656-4F26-BEF0-2A7672177224}"/>
              </a:ext>
            </a:extLst>
          </p:cNvPr>
          <p:cNvSpPr/>
          <p:nvPr/>
        </p:nvSpPr>
        <p:spPr>
          <a:xfrm>
            <a:off x="6989662" y="585373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1" name="Connettore diritto 130">
            <a:extLst>
              <a:ext uri="{FF2B5EF4-FFF2-40B4-BE49-F238E27FC236}">
                <a16:creationId xmlns:a16="http://schemas.microsoft.com/office/drawing/2014/main" id="{CDC329F9-C095-4496-90B4-4C5A531105D2}"/>
              </a:ext>
            </a:extLst>
          </p:cNvPr>
          <p:cNvCxnSpPr>
            <a:cxnSpLocks/>
            <a:stCxn id="129" idx="5"/>
            <a:endCxn id="128" idx="1"/>
          </p:cNvCxnSpPr>
          <p:nvPr/>
        </p:nvCxnSpPr>
        <p:spPr>
          <a:xfrm>
            <a:off x="9938892" y="2690657"/>
            <a:ext cx="1140687" cy="27083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DE504E8B-2749-4685-8A0E-B1C08261CE4C}"/>
              </a:ext>
            </a:extLst>
          </p:cNvPr>
          <p:cNvCxnSpPr>
            <a:cxnSpLocks/>
            <a:stCxn id="127" idx="5"/>
            <a:endCxn id="130" idx="1"/>
          </p:cNvCxnSpPr>
          <p:nvPr/>
        </p:nvCxnSpPr>
        <p:spPr>
          <a:xfrm>
            <a:off x="5214493" y="404237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diritto 132">
            <a:extLst>
              <a:ext uri="{FF2B5EF4-FFF2-40B4-BE49-F238E27FC236}">
                <a16:creationId xmlns:a16="http://schemas.microsoft.com/office/drawing/2014/main" id="{EC57973B-2E30-483A-9C7A-7C91BAC929DC}"/>
              </a:ext>
            </a:extLst>
          </p:cNvPr>
          <p:cNvCxnSpPr>
            <a:cxnSpLocks/>
            <a:stCxn id="127" idx="6"/>
            <a:endCxn id="129" idx="3"/>
          </p:cNvCxnSpPr>
          <p:nvPr/>
        </p:nvCxnSpPr>
        <p:spPr>
          <a:xfrm flipV="1">
            <a:off x="5234871" y="2690657"/>
            <a:ext cx="4605629" cy="12978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diritto 133">
            <a:extLst>
              <a:ext uri="{FF2B5EF4-FFF2-40B4-BE49-F238E27FC236}">
                <a16:creationId xmlns:a16="http://schemas.microsoft.com/office/drawing/2014/main" id="{6598AC11-4C7C-47B3-BAFE-D12FC6703BCE}"/>
              </a:ext>
            </a:extLst>
          </p:cNvPr>
          <p:cNvCxnSpPr>
            <a:cxnSpLocks/>
            <a:stCxn id="130" idx="7"/>
            <a:endCxn id="129" idx="3"/>
          </p:cNvCxnSpPr>
          <p:nvPr/>
        </p:nvCxnSpPr>
        <p:spPr>
          <a:xfrm flipV="1">
            <a:off x="7120700" y="269065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e 134">
            <a:extLst>
              <a:ext uri="{FF2B5EF4-FFF2-40B4-BE49-F238E27FC236}">
                <a16:creationId xmlns:a16="http://schemas.microsoft.com/office/drawing/2014/main" id="{DEE1D0FD-22A8-4FFC-BE92-ED00B8D36C61}"/>
              </a:ext>
            </a:extLst>
          </p:cNvPr>
          <p:cNvSpPr/>
          <p:nvPr/>
        </p:nvSpPr>
        <p:spPr>
          <a:xfrm>
            <a:off x="6447444" y="203711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Figura a mano libera: forma 135">
            <a:extLst>
              <a:ext uri="{FF2B5EF4-FFF2-40B4-BE49-F238E27FC236}">
                <a16:creationId xmlns:a16="http://schemas.microsoft.com/office/drawing/2014/main" id="{FCFB3CA6-093F-4B67-AB1B-2254E77AF3DA}"/>
              </a:ext>
            </a:extLst>
          </p:cNvPr>
          <p:cNvSpPr/>
          <p:nvPr/>
        </p:nvSpPr>
        <p:spPr>
          <a:xfrm>
            <a:off x="4230130" y="2030166"/>
            <a:ext cx="2771799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7" name="Connettore diritto 136">
            <a:extLst>
              <a:ext uri="{FF2B5EF4-FFF2-40B4-BE49-F238E27FC236}">
                <a16:creationId xmlns:a16="http://schemas.microsoft.com/office/drawing/2014/main" id="{2BEB07F2-95F9-42B4-82FA-31ADC5450FC0}"/>
              </a:ext>
            </a:extLst>
          </p:cNvPr>
          <p:cNvCxnSpPr>
            <a:stCxn id="127" idx="6"/>
            <a:endCxn id="128" idx="2"/>
          </p:cNvCxnSpPr>
          <p:nvPr/>
        </p:nvCxnSpPr>
        <p:spPr>
          <a:xfrm>
            <a:off x="5234871" y="3988497"/>
            <a:ext cx="5824330" cy="146436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e 137">
            <a:extLst>
              <a:ext uri="{FF2B5EF4-FFF2-40B4-BE49-F238E27FC236}">
                <a16:creationId xmlns:a16="http://schemas.microsoft.com/office/drawing/2014/main" id="{74F8E8CE-519A-46A1-92F3-978783AFEA14}"/>
              </a:ext>
            </a:extLst>
          </p:cNvPr>
          <p:cNvSpPr/>
          <p:nvPr/>
        </p:nvSpPr>
        <p:spPr>
          <a:xfrm>
            <a:off x="6463407" y="204256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9" name="Figura a mano libera: forma 138">
            <a:extLst>
              <a:ext uri="{FF2B5EF4-FFF2-40B4-BE49-F238E27FC236}">
                <a16:creationId xmlns:a16="http://schemas.microsoft.com/office/drawing/2014/main" id="{0A02F870-6AE3-4B8D-9183-DCE4AE0ECED6}"/>
              </a:ext>
            </a:extLst>
          </p:cNvPr>
          <p:cNvSpPr/>
          <p:nvPr/>
        </p:nvSpPr>
        <p:spPr>
          <a:xfrm>
            <a:off x="6567768" y="1461838"/>
            <a:ext cx="5324046" cy="3991024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7B54EC81-A2D8-44DD-8750-0C56114EE77D}"/>
              </a:ext>
            </a:extLst>
          </p:cNvPr>
          <p:cNvSpPr txBox="1"/>
          <p:nvPr/>
        </p:nvSpPr>
        <p:spPr>
          <a:xfrm>
            <a:off x="6347351" y="1729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5A137261-5162-44C4-A486-DDAF93A1A675}"/>
              </a:ext>
            </a:extLst>
          </p:cNvPr>
          <p:cNvSpPr txBox="1"/>
          <p:nvPr/>
        </p:nvSpPr>
        <p:spPr>
          <a:xfrm>
            <a:off x="9938892" y="2463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744EE646-486F-4944-85E2-DFA0D8F4404C}"/>
              </a:ext>
            </a:extLst>
          </p:cNvPr>
          <p:cNvSpPr txBox="1"/>
          <p:nvPr/>
        </p:nvSpPr>
        <p:spPr>
          <a:xfrm>
            <a:off x="11167756" y="5344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43" name="CasellaDiTesto 142">
            <a:extLst>
              <a:ext uri="{FF2B5EF4-FFF2-40B4-BE49-F238E27FC236}">
                <a16:creationId xmlns:a16="http://schemas.microsoft.com/office/drawing/2014/main" id="{2852B55B-A059-4337-A87B-684DEEC12830}"/>
              </a:ext>
            </a:extLst>
          </p:cNvPr>
          <p:cNvSpPr txBox="1"/>
          <p:nvPr/>
        </p:nvSpPr>
        <p:spPr>
          <a:xfrm>
            <a:off x="6853814" y="5937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B3AD5859-EE01-4A3C-B883-2B5D17F0467B}"/>
              </a:ext>
            </a:extLst>
          </p:cNvPr>
          <p:cNvSpPr txBox="1"/>
          <p:nvPr/>
        </p:nvSpPr>
        <p:spPr>
          <a:xfrm>
            <a:off x="4957620" y="3995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0F86625C-99D4-4E8A-BC30-A2EF6222726A}"/>
              </a:ext>
            </a:extLst>
          </p:cNvPr>
          <p:cNvSpPr txBox="1"/>
          <p:nvPr/>
        </p:nvSpPr>
        <p:spPr>
          <a:xfrm>
            <a:off x="8052514" y="20707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E4912973-D834-4529-85C5-FB4007F5B1E4}"/>
              </a:ext>
            </a:extLst>
          </p:cNvPr>
          <p:cNvSpPr txBox="1"/>
          <p:nvPr/>
        </p:nvSpPr>
        <p:spPr>
          <a:xfrm>
            <a:off x="5951604" y="2736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A0F687C2-BE23-4753-A176-C924E77CFFE9}"/>
              </a:ext>
            </a:extLst>
          </p:cNvPr>
          <p:cNvSpPr txBox="1"/>
          <p:nvPr/>
        </p:nvSpPr>
        <p:spPr>
          <a:xfrm>
            <a:off x="7642306" y="29213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30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D2BFDD98-C287-492F-9DFA-50F55BB7A894}"/>
              </a:ext>
            </a:extLst>
          </p:cNvPr>
          <p:cNvSpPr txBox="1"/>
          <p:nvPr/>
        </p:nvSpPr>
        <p:spPr>
          <a:xfrm>
            <a:off x="9221085" y="33150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EFDA5B90-83BF-4224-9575-C976B10F5DD1}"/>
              </a:ext>
            </a:extLst>
          </p:cNvPr>
          <p:cNvSpPr txBox="1"/>
          <p:nvPr/>
        </p:nvSpPr>
        <p:spPr>
          <a:xfrm>
            <a:off x="6345774" y="4267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B44CC1FF-E100-4CD6-85AA-996862B4FD06}"/>
              </a:ext>
            </a:extLst>
          </p:cNvPr>
          <p:cNvSpPr txBox="1"/>
          <p:nvPr/>
        </p:nvSpPr>
        <p:spPr>
          <a:xfrm>
            <a:off x="8353315" y="57274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25</a:t>
            </a:r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5A9D1890-1DB1-4DF3-9A83-E77ED7E4547A}"/>
              </a:ext>
            </a:extLst>
          </p:cNvPr>
          <p:cNvSpPr txBox="1"/>
          <p:nvPr/>
        </p:nvSpPr>
        <p:spPr>
          <a:xfrm>
            <a:off x="10928736" y="1578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07EF39B4-6781-48A1-BE91-6CC1CA3061A9}"/>
              </a:ext>
            </a:extLst>
          </p:cNvPr>
          <p:cNvSpPr txBox="1"/>
          <p:nvPr/>
        </p:nvSpPr>
        <p:spPr>
          <a:xfrm>
            <a:off x="4254363" y="25283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706E4669-D6CD-46F3-B503-137DDAEEC06D}"/>
              </a:ext>
            </a:extLst>
          </p:cNvPr>
          <p:cNvSpPr txBox="1"/>
          <p:nvPr/>
        </p:nvSpPr>
        <p:spPr>
          <a:xfrm>
            <a:off x="5584092" y="4873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40</a:t>
            </a: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8A881FCE-07DE-4FBA-8B5A-EEFDBA12906D}"/>
              </a:ext>
            </a:extLst>
          </p:cNvPr>
          <p:cNvSpPr txBox="1"/>
          <p:nvPr/>
        </p:nvSpPr>
        <p:spPr>
          <a:xfrm>
            <a:off x="10417883" y="36258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8861BE28-2D9C-4088-9CAF-E5179EFB42D8}"/>
              </a:ext>
            </a:extLst>
          </p:cNvPr>
          <p:cNvSpPr txBox="1"/>
          <p:nvPr/>
        </p:nvSpPr>
        <p:spPr>
          <a:xfrm>
            <a:off x="196980" y="529136"/>
            <a:ext cx="41430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Esploro l’intorno:</a:t>
            </a:r>
          </a:p>
          <a:p>
            <a:r>
              <a:rPr lang="it-IT" dirty="0"/>
              <a:t>IN	OUT	Delta:</a:t>
            </a:r>
          </a:p>
          <a:p>
            <a:r>
              <a:rPr lang="it-IT" dirty="0"/>
              <a:t>1,3	1,2	10-20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=-110</a:t>
            </a:r>
          </a:p>
          <a:p>
            <a:r>
              <a:rPr lang="it-IT" dirty="0"/>
              <a:t>	2,3	10-100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=-190</a:t>
            </a:r>
          </a:p>
          <a:p>
            <a:r>
              <a:rPr lang="it-IT" dirty="0"/>
              <a:t>3,5	2,3	5-100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=-195</a:t>
            </a:r>
          </a:p>
          <a:p>
            <a:r>
              <a:rPr lang="it-IT" dirty="0"/>
              <a:t>	2,5	5-30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=-125</a:t>
            </a:r>
          </a:p>
          <a:p>
            <a:r>
              <a:rPr lang="it-IT" dirty="0"/>
              <a:t>3,4	2,3	25-100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=-175</a:t>
            </a:r>
          </a:p>
          <a:p>
            <a:r>
              <a:rPr lang="it-IT" dirty="0"/>
              <a:t>	2,4	25-100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=-175</a:t>
            </a:r>
          </a:p>
          <a:p>
            <a:r>
              <a:rPr lang="it-IT" dirty="0"/>
              <a:t>1,5	1,2	15-20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=-105</a:t>
            </a:r>
          </a:p>
          <a:p>
            <a:r>
              <a:rPr lang="it-IT" dirty="0"/>
              <a:t>	2,5	15-30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=-115</a:t>
            </a:r>
          </a:p>
          <a:p>
            <a:r>
              <a:rPr lang="it-IT" dirty="0"/>
              <a:t>1,4	1,2	15-20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=-105</a:t>
            </a:r>
          </a:p>
          <a:p>
            <a:r>
              <a:rPr lang="it-IT" dirty="0"/>
              <a:t>	2,4	15-100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=-185</a:t>
            </a:r>
          </a:p>
          <a:p>
            <a:r>
              <a:rPr lang="it-IT" dirty="0"/>
              <a:t>4,5	2,4	40-100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=-160</a:t>
            </a:r>
          </a:p>
          <a:p>
            <a:r>
              <a:rPr lang="it-IT" dirty="0"/>
              <a:t>	2,5	40-30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=-90</a:t>
            </a:r>
          </a:p>
        </p:txBody>
      </p: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DA5295B8-73D4-4B15-8D8E-B80EEDEC3DEA}"/>
              </a:ext>
            </a:extLst>
          </p:cNvPr>
          <p:cNvSpPr txBox="1"/>
          <p:nvPr/>
        </p:nvSpPr>
        <p:spPr>
          <a:xfrm>
            <a:off x="2430732" y="5419287"/>
            <a:ext cx="2538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Nuovo Costo:</a:t>
            </a:r>
          </a:p>
          <a:p>
            <a:r>
              <a:rPr lang="it-IT" dirty="0"/>
              <a:t>350-195=155</a:t>
            </a:r>
          </a:p>
          <a:p>
            <a:r>
              <a:rPr lang="it-IT" dirty="0"/>
              <a:t>Costo soluzione migliore:</a:t>
            </a:r>
          </a:p>
          <a:p>
            <a:r>
              <a:rPr lang="it-IT" dirty="0"/>
              <a:t>50</a:t>
            </a: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BBA855D4-5E7F-4B22-A3B5-228CE87B5918}"/>
              </a:ext>
            </a:extLst>
          </p:cNvPr>
          <p:cNvSpPr/>
          <p:nvPr/>
        </p:nvSpPr>
        <p:spPr>
          <a:xfrm>
            <a:off x="98587" y="1554422"/>
            <a:ext cx="3778212" cy="428168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A297244A-8ED0-4DCF-A50A-F0BDE0357C44}"/>
              </a:ext>
            </a:extLst>
          </p:cNvPr>
          <p:cNvSpPr txBox="1"/>
          <p:nvPr/>
        </p:nvSpPr>
        <p:spPr>
          <a:xfrm>
            <a:off x="230612" y="5464914"/>
            <a:ext cx="1063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Tabu List:</a:t>
            </a:r>
          </a:p>
          <a:p>
            <a:r>
              <a:rPr lang="it-IT" dirty="0"/>
              <a:t>3,5</a:t>
            </a: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4240A3C9-7E6D-4A87-9295-593519766634}"/>
              </a:ext>
            </a:extLst>
          </p:cNvPr>
          <p:cNvSpPr/>
          <p:nvPr/>
        </p:nvSpPr>
        <p:spPr>
          <a:xfrm>
            <a:off x="98587" y="5916"/>
            <a:ext cx="5421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T8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BB3CCA28-280B-46BA-941F-454FCBA1EE62}"/>
              </a:ext>
            </a:extLst>
          </p:cNvPr>
          <p:cNvCxnSpPr/>
          <p:nvPr/>
        </p:nvCxnSpPr>
        <p:spPr>
          <a:xfrm flipV="1">
            <a:off x="10113042" y="3462144"/>
            <a:ext cx="854739" cy="745771"/>
          </a:xfrm>
          <a:prstGeom prst="line">
            <a:avLst/>
          </a:prstGeom>
          <a:ln w="57150"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0ED14684-5C35-4978-8B78-F75A652F2F4A}"/>
              </a:ext>
            </a:extLst>
          </p:cNvPr>
          <p:cNvCxnSpPr>
            <a:cxnSpLocks/>
          </p:cNvCxnSpPr>
          <p:nvPr/>
        </p:nvCxnSpPr>
        <p:spPr>
          <a:xfrm>
            <a:off x="10113042" y="3458726"/>
            <a:ext cx="779716" cy="838246"/>
          </a:xfrm>
          <a:prstGeom prst="line">
            <a:avLst/>
          </a:prstGeom>
          <a:ln w="57150"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7E40B66B-26A6-42A8-BBE9-C1A6D42448C7}"/>
              </a:ext>
            </a:extLst>
          </p:cNvPr>
          <p:cNvSpPr txBox="1"/>
          <p:nvPr/>
        </p:nvSpPr>
        <p:spPr>
          <a:xfrm>
            <a:off x="3956370" y="162818"/>
            <a:ext cx="69972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Soluzione non tabu migliore rimuovo 2,3 e aggiungo 3,5. </a:t>
            </a:r>
          </a:p>
          <a:p>
            <a:r>
              <a:rPr lang="it-IT" dirty="0"/>
              <a:t>Sono in regione ammissibile ma peggioro.</a:t>
            </a:r>
          </a:p>
          <a:p>
            <a:r>
              <a:rPr lang="it-IT" dirty="0"/>
              <a:t>Il costo migliore rimane invariato in quanto è una soluzione peggiorativa.</a:t>
            </a:r>
            <a:br>
              <a:rPr lang="it-IT" dirty="0"/>
            </a:br>
            <a:r>
              <a:rPr lang="it-IT" dirty="0"/>
              <a:t>Aggiorno soluzione e Tabu list.</a:t>
            </a:r>
          </a:p>
          <a:p>
            <a:r>
              <a:rPr lang="it-IT" dirty="0"/>
              <a:t>Iterazioni senza miglioramento: 1.</a:t>
            </a:r>
          </a:p>
        </p:txBody>
      </p:sp>
    </p:spTree>
    <p:extLst>
      <p:ext uri="{BB962C8B-B14F-4D97-AF65-F5344CB8AC3E}">
        <p14:creationId xmlns:p14="http://schemas.microsoft.com/office/powerpoint/2010/main" val="204498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1C203074-D672-4C89-8D3E-EC92B6920AB8}"/>
              </a:ext>
            </a:extLst>
          </p:cNvPr>
          <p:cNvSpPr/>
          <p:nvPr/>
        </p:nvSpPr>
        <p:spPr>
          <a:xfrm>
            <a:off x="4222876" y="2039240"/>
            <a:ext cx="2771799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00516346-59F6-4B52-8D4A-9121747FE912}"/>
              </a:ext>
            </a:extLst>
          </p:cNvPr>
          <p:cNvCxnSpPr>
            <a:cxnSpLocks/>
            <a:stCxn id="130" idx="6"/>
            <a:endCxn id="128" idx="6"/>
          </p:cNvCxnSpPr>
          <p:nvPr/>
        </p:nvCxnSpPr>
        <p:spPr>
          <a:xfrm flipV="1">
            <a:off x="7143183" y="5452862"/>
            <a:ext cx="4055166" cy="477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diritto 124">
            <a:extLst>
              <a:ext uri="{FF2B5EF4-FFF2-40B4-BE49-F238E27FC236}">
                <a16:creationId xmlns:a16="http://schemas.microsoft.com/office/drawing/2014/main" id="{1A965AE0-65B1-48D5-B49A-D002CA778566}"/>
              </a:ext>
            </a:extLst>
          </p:cNvPr>
          <p:cNvCxnSpPr>
            <a:cxnSpLocks/>
          </p:cNvCxnSpPr>
          <p:nvPr/>
        </p:nvCxnSpPr>
        <p:spPr>
          <a:xfrm flipH="1">
            <a:off x="5200084" y="2167980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diritto 125">
            <a:extLst>
              <a:ext uri="{FF2B5EF4-FFF2-40B4-BE49-F238E27FC236}">
                <a16:creationId xmlns:a16="http://schemas.microsoft.com/office/drawing/2014/main" id="{DBAB279E-0ACD-4337-8F24-3317D4D0CE54}"/>
              </a:ext>
            </a:extLst>
          </p:cNvPr>
          <p:cNvCxnSpPr>
            <a:cxnSpLocks/>
          </p:cNvCxnSpPr>
          <p:nvPr/>
        </p:nvCxnSpPr>
        <p:spPr>
          <a:xfrm>
            <a:off x="6517018" y="2100062"/>
            <a:ext cx="3372678" cy="5234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e 126">
            <a:extLst>
              <a:ext uri="{FF2B5EF4-FFF2-40B4-BE49-F238E27FC236}">
                <a16:creationId xmlns:a16="http://schemas.microsoft.com/office/drawing/2014/main" id="{095C4C16-C484-46AD-8E12-D0EE75690209}"/>
              </a:ext>
            </a:extLst>
          </p:cNvPr>
          <p:cNvSpPr/>
          <p:nvPr/>
        </p:nvSpPr>
        <p:spPr>
          <a:xfrm>
            <a:off x="5095723" y="391229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Ovale 127">
            <a:extLst>
              <a:ext uri="{FF2B5EF4-FFF2-40B4-BE49-F238E27FC236}">
                <a16:creationId xmlns:a16="http://schemas.microsoft.com/office/drawing/2014/main" id="{3C588D7B-ED2E-4A87-B408-D7654920BCE3}"/>
              </a:ext>
            </a:extLst>
          </p:cNvPr>
          <p:cNvSpPr/>
          <p:nvPr/>
        </p:nvSpPr>
        <p:spPr>
          <a:xfrm>
            <a:off x="11059201" y="537666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Ovale 128">
            <a:extLst>
              <a:ext uri="{FF2B5EF4-FFF2-40B4-BE49-F238E27FC236}">
                <a16:creationId xmlns:a16="http://schemas.microsoft.com/office/drawing/2014/main" id="{B8DAA848-1B30-4866-A0E9-A8F5C6350EA6}"/>
              </a:ext>
            </a:extLst>
          </p:cNvPr>
          <p:cNvSpPr/>
          <p:nvPr/>
        </p:nvSpPr>
        <p:spPr>
          <a:xfrm>
            <a:off x="9820122" y="256057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Ovale 129">
            <a:extLst>
              <a:ext uri="{FF2B5EF4-FFF2-40B4-BE49-F238E27FC236}">
                <a16:creationId xmlns:a16="http://schemas.microsoft.com/office/drawing/2014/main" id="{92162A96-E656-4F26-BEF0-2A7672177224}"/>
              </a:ext>
            </a:extLst>
          </p:cNvPr>
          <p:cNvSpPr/>
          <p:nvPr/>
        </p:nvSpPr>
        <p:spPr>
          <a:xfrm>
            <a:off x="6989662" y="585373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1" name="Connettore diritto 130">
            <a:extLst>
              <a:ext uri="{FF2B5EF4-FFF2-40B4-BE49-F238E27FC236}">
                <a16:creationId xmlns:a16="http://schemas.microsoft.com/office/drawing/2014/main" id="{CDC329F9-C095-4496-90B4-4C5A531105D2}"/>
              </a:ext>
            </a:extLst>
          </p:cNvPr>
          <p:cNvCxnSpPr>
            <a:cxnSpLocks/>
            <a:stCxn id="129" idx="5"/>
            <a:endCxn id="128" idx="1"/>
          </p:cNvCxnSpPr>
          <p:nvPr/>
        </p:nvCxnSpPr>
        <p:spPr>
          <a:xfrm>
            <a:off x="9938892" y="269065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DE504E8B-2749-4685-8A0E-B1C08261CE4C}"/>
              </a:ext>
            </a:extLst>
          </p:cNvPr>
          <p:cNvCxnSpPr>
            <a:cxnSpLocks/>
            <a:stCxn id="127" idx="5"/>
            <a:endCxn id="130" idx="1"/>
          </p:cNvCxnSpPr>
          <p:nvPr/>
        </p:nvCxnSpPr>
        <p:spPr>
          <a:xfrm>
            <a:off x="5214493" y="404237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diritto 132">
            <a:extLst>
              <a:ext uri="{FF2B5EF4-FFF2-40B4-BE49-F238E27FC236}">
                <a16:creationId xmlns:a16="http://schemas.microsoft.com/office/drawing/2014/main" id="{EC57973B-2E30-483A-9C7A-7C91BAC929DC}"/>
              </a:ext>
            </a:extLst>
          </p:cNvPr>
          <p:cNvCxnSpPr>
            <a:cxnSpLocks/>
            <a:stCxn id="127" idx="6"/>
            <a:endCxn id="129" idx="3"/>
          </p:cNvCxnSpPr>
          <p:nvPr/>
        </p:nvCxnSpPr>
        <p:spPr>
          <a:xfrm flipV="1">
            <a:off x="5234871" y="2690657"/>
            <a:ext cx="4605629" cy="12978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diritto 133">
            <a:extLst>
              <a:ext uri="{FF2B5EF4-FFF2-40B4-BE49-F238E27FC236}">
                <a16:creationId xmlns:a16="http://schemas.microsoft.com/office/drawing/2014/main" id="{6598AC11-4C7C-47B3-BAFE-D12FC6703BCE}"/>
              </a:ext>
            </a:extLst>
          </p:cNvPr>
          <p:cNvCxnSpPr>
            <a:cxnSpLocks/>
            <a:stCxn id="130" idx="7"/>
            <a:endCxn id="129" idx="3"/>
          </p:cNvCxnSpPr>
          <p:nvPr/>
        </p:nvCxnSpPr>
        <p:spPr>
          <a:xfrm flipV="1">
            <a:off x="7120700" y="2690657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e 134">
            <a:extLst>
              <a:ext uri="{FF2B5EF4-FFF2-40B4-BE49-F238E27FC236}">
                <a16:creationId xmlns:a16="http://schemas.microsoft.com/office/drawing/2014/main" id="{DEE1D0FD-22A8-4FFC-BE92-ED00B8D36C61}"/>
              </a:ext>
            </a:extLst>
          </p:cNvPr>
          <p:cNvSpPr/>
          <p:nvPr/>
        </p:nvSpPr>
        <p:spPr>
          <a:xfrm>
            <a:off x="6447444" y="203711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Figura a mano libera: forma 135">
            <a:extLst>
              <a:ext uri="{FF2B5EF4-FFF2-40B4-BE49-F238E27FC236}">
                <a16:creationId xmlns:a16="http://schemas.microsoft.com/office/drawing/2014/main" id="{FCFB3CA6-093F-4B67-AB1B-2254E77AF3DA}"/>
              </a:ext>
            </a:extLst>
          </p:cNvPr>
          <p:cNvSpPr/>
          <p:nvPr/>
        </p:nvSpPr>
        <p:spPr>
          <a:xfrm>
            <a:off x="4230130" y="2042866"/>
            <a:ext cx="2771799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7" name="Connettore diritto 136">
            <a:extLst>
              <a:ext uri="{FF2B5EF4-FFF2-40B4-BE49-F238E27FC236}">
                <a16:creationId xmlns:a16="http://schemas.microsoft.com/office/drawing/2014/main" id="{2BEB07F2-95F9-42B4-82FA-31ADC5450FC0}"/>
              </a:ext>
            </a:extLst>
          </p:cNvPr>
          <p:cNvCxnSpPr>
            <a:stCxn id="127" idx="6"/>
            <a:endCxn id="128" idx="2"/>
          </p:cNvCxnSpPr>
          <p:nvPr/>
        </p:nvCxnSpPr>
        <p:spPr>
          <a:xfrm>
            <a:off x="5234871" y="398849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e 137">
            <a:extLst>
              <a:ext uri="{FF2B5EF4-FFF2-40B4-BE49-F238E27FC236}">
                <a16:creationId xmlns:a16="http://schemas.microsoft.com/office/drawing/2014/main" id="{74F8E8CE-519A-46A1-92F3-978783AFEA14}"/>
              </a:ext>
            </a:extLst>
          </p:cNvPr>
          <p:cNvSpPr/>
          <p:nvPr/>
        </p:nvSpPr>
        <p:spPr>
          <a:xfrm>
            <a:off x="6463407" y="204256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9" name="Figura a mano libera: forma 138">
            <a:extLst>
              <a:ext uri="{FF2B5EF4-FFF2-40B4-BE49-F238E27FC236}">
                <a16:creationId xmlns:a16="http://schemas.microsoft.com/office/drawing/2014/main" id="{0A02F870-6AE3-4B8D-9183-DCE4AE0ECED6}"/>
              </a:ext>
            </a:extLst>
          </p:cNvPr>
          <p:cNvSpPr/>
          <p:nvPr/>
        </p:nvSpPr>
        <p:spPr>
          <a:xfrm>
            <a:off x="6567768" y="1461838"/>
            <a:ext cx="5324046" cy="3991024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7B54EC81-A2D8-44DD-8750-0C56114EE77D}"/>
              </a:ext>
            </a:extLst>
          </p:cNvPr>
          <p:cNvSpPr txBox="1"/>
          <p:nvPr/>
        </p:nvSpPr>
        <p:spPr>
          <a:xfrm>
            <a:off x="6347351" y="1729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5A137261-5162-44C4-A486-DDAF93A1A675}"/>
              </a:ext>
            </a:extLst>
          </p:cNvPr>
          <p:cNvSpPr txBox="1"/>
          <p:nvPr/>
        </p:nvSpPr>
        <p:spPr>
          <a:xfrm>
            <a:off x="9938892" y="2463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744EE646-486F-4944-85E2-DFA0D8F4404C}"/>
              </a:ext>
            </a:extLst>
          </p:cNvPr>
          <p:cNvSpPr txBox="1"/>
          <p:nvPr/>
        </p:nvSpPr>
        <p:spPr>
          <a:xfrm>
            <a:off x="11167756" y="5344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43" name="CasellaDiTesto 142">
            <a:extLst>
              <a:ext uri="{FF2B5EF4-FFF2-40B4-BE49-F238E27FC236}">
                <a16:creationId xmlns:a16="http://schemas.microsoft.com/office/drawing/2014/main" id="{2852B55B-A059-4337-A87B-684DEEC12830}"/>
              </a:ext>
            </a:extLst>
          </p:cNvPr>
          <p:cNvSpPr txBox="1"/>
          <p:nvPr/>
        </p:nvSpPr>
        <p:spPr>
          <a:xfrm>
            <a:off x="6853814" y="5937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B3AD5859-EE01-4A3C-B883-2B5D17F0467B}"/>
              </a:ext>
            </a:extLst>
          </p:cNvPr>
          <p:cNvSpPr txBox="1"/>
          <p:nvPr/>
        </p:nvSpPr>
        <p:spPr>
          <a:xfrm>
            <a:off x="4957620" y="3995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0F86625C-99D4-4E8A-BC30-A2EF6222726A}"/>
              </a:ext>
            </a:extLst>
          </p:cNvPr>
          <p:cNvSpPr txBox="1"/>
          <p:nvPr/>
        </p:nvSpPr>
        <p:spPr>
          <a:xfrm>
            <a:off x="8052514" y="20707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E4912973-D834-4529-85C5-FB4007F5B1E4}"/>
              </a:ext>
            </a:extLst>
          </p:cNvPr>
          <p:cNvSpPr txBox="1"/>
          <p:nvPr/>
        </p:nvSpPr>
        <p:spPr>
          <a:xfrm>
            <a:off x="5951604" y="2736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A0F687C2-BE23-4753-A176-C924E77CFFE9}"/>
              </a:ext>
            </a:extLst>
          </p:cNvPr>
          <p:cNvSpPr txBox="1"/>
          <p:nvPr/>
        </p:nvSpPr>
        <p:spPr>
          <a:xfrm>
            <a:off x="7642306" y="29213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30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D2BFDD98-C287-492F-9DFA-50F55BB7A894}"/>
              </a:ext>
            </a:extLst>
          </p:cNvPr>
          <p:cNvSpPr txBox="1"/>
          <p:nvPr/>
        </p:nvSpPr>
        <p:spPr>
          <a:xfrm>
            <a:off x="9221085" y="33150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EFDA5B90-83BF-4224-9575-C976B10F5DD1}"/>
              </a:ext>
            </a:extLst>
          </p:cNvPr>
          <p:cNvSpPr txBox="1"/>
          <p:nvPr/>
        </p:nvSpPr>
        <p:spPr>
          <a:xfrm>
            <a:off x="6345774" y="4267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B44CC1FF-E100-4CD6-85AA-996862B4FD06}"/>
              </a:ext>
            </a:extLst>
          </p:cNvPr>
          <p:cNvSpPr txBox="1"/>
          <p:nvPr/>
        </p:nvSpPr>
        <p:spPr>
          <a:xfrm>
            <a:off x="8353315" y="57274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25</a:t>
            </a:r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5A9D1890-1DB1-4DF3-9A83-E77ED7E4547A}"/>
              </a:ext>
            </a:extLst>
          </p:cNvPr>
          <p:cNvSpPr txBox="1"/>
          <p:nvPr/>
        </p:nvSpPr>
        <p:spPr>
          <a:xfrm>
            <a:off x="10928736" y="1578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07EF39B4-6781-48A1-BE91-6CC1CA3061A9}"/>
              </a:ext>
            </a:extLst>
          </p:cNvPr>
          <p:cNvSpPr txBox="1"/>
          <p:nvPr/>
        </p:nvSpPr>
        <p:spPr>
          <a:xfrm>
            <a:off x="4254363" y="25283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706E4669-D6CD-46F3-B503-137DDAEEC06D}"/>
              </a:ext>
            </a:extLst>
          </p:cNvPr>
          <p:cNvSpPr txBox="1"/>
          <p:nvPr/>
        </p:nvSpPr>
        <p:spPr>
          <a:xfrm>
            <a:off x="5584092" y="4873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40</a:t>
            </a: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8A881FCE-07DE-4FBA-8B5A-EEFDBA12906D}"/>
              </a:ext>
            </a:extLst>
          </p:cNvPr>
          <p:cNvSpPr txBox="1"/>
          <p:nvPr/>
        </p:nvSpPr>
        <p:spPr>
          <a:xfrm>
            <a:off x="10417883" y="36258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8861BE28-2D9C-4088-9CAF-E5179EFB42D8}"/>
              </a:ext>
            </a:extLst>
          </p:cNvPr>
          <p:cNvSpPr txBox="1"/>
          <p:nvPr/>
        </p:nvSpPr>
        <p:spPr>
          <a:xfrm>
            <a:off x="196980" y="529136"/>
            <a:ext cx="41430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Esploro l’intorno:</a:t>
            </a:r>
          </a:p>
          <a:p>
            <a:r>
              <a:rPr lang="it-IT" dirty="0"/>
              <a:t>IN	OUT	Delta:</a:t>
            </a:r>
          </a:p>
          <a:p>
            <a:r>
              <a:rPr lang="it-IT" dirty="0"/>
              <a:t>4,5	2,4	40-100=-60</a:t>
            </a:r>
          </a:p>
          <a:p>
            <a:r>
              <a:rPr lang="it-IT" dirty="0"/>
              <a:t>	2,5	40-30=10</a:t>
            </a:r>
          </a:p>
          <a:p>
            <a:r>
              <a:rPr lang="it-IT" dirty="0"/>
              <a:t>3,4	2,4	25-100=-75</a:t>
            </a:r>
          </a:p>
          <a:p>
            <a:r>
              <a:rPr lang="it-IT" dirty="0"/>
              <a:t>	2,5	25-30=-5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25-5=20 TABU</a:t>
            </a:r>
          </a:p>
          <a:p>
            <a:r>
              <a:rPr lang="it-IT" dirty="0"/>
              <a:t>1,4	1,2	15-20=-5</a:t>
            </a:r>
          </a:p>
          <a:p>
            <a:r>
              <a:rPr lang="it-IT" dirty="0"/>
              <a:t>	2,4	15-100=-85</a:t>
            </a:r>
          </a:p>
          <a:p>
            <a:r>
              <a:rPr lang="it-IT" dirty="0"/>
              <a:t>1,3	1,2	10-20=-10</a:t>
            </a:r>
          </a:p>
          <a:p>
            <a:r>
              <a:rPr lang="it-IT" dirty="0"/>
              <a:t>	2,5	10-30=-20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10-5=5 TABU</a:t>
            </a:r>
          </a:p>
          <a:p>
            <a:r>
              <a:rPr lang="it-IT" dirty="0"/>
              <a:t>1,5	1,2	15-20=-5</a:t>
            </a:r>
          </a:p>
          <a:p>
            <a:r>
              <a:rPr lang="it-IT" dirty="0"/>
              <a:t>	2,5	15-30=-15</a:t>
            </a:r>
          </a:p>
          <a:p>
            <a:r>
              <a:rPr lang="it-IT" dirty="0"/>
              <a:t>2,3	2,5	100-30=70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100-5=95 TABU</a:t>
            </a:r>
          </a:p>
        </p:txBody>
      </p: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DA5295B8-73D4-4B15-8D8E-B80EEDEC3DEA}"/>
              </a:ext>
            </a:extLst>
          </p:cNvPr>
          <p:cNvSpPr txBox="1"/>
          <p:nvPr/>
        </p:nvSpPr>
        <p:spPr>
          <a:xfrm>
            <a:off x="2430732" y="5419287"/>
            <a:ext cx="2538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Nuovo Costo:</a:t>
            </a:r>
          </a:p>
          <a:p>
            <a:r>
              <a:rPr lang="it-IT" dirty="0"/>
              <a:t>155-85=70</a:t>
            </a:r>
          </a:p>
          <a:p>
            <a:r>
              <a:rPr lang="it-IT" dirty="0"/>
              <a:t>Costo soluzione migliore:</a:t>
            </a:r>
          </a:p>
          <a:p>
            <a:r>
              <a:rPr lang="it-IT" dirty="0"/>
              <a:t>50</a:t>
            </a: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BBA855D4-5E7F-4B22-A3B5-228CE87B5918}"/>
              </a:ext>
            </a:extLst>
          </p:cNvPr>
          <p:cNvSpPr/>
          <p:nvPr/>
        </p:nvSpPr>
        <p:spPr>
          <a:xfrm>
            <a:off x="901147" y="2692317"/>
            <a:ext cx="2911307" cy="428168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A297244A-8ED0-4DCF-A50A-F0BDE0357C44}"/>
              </a:ext>
            </a:extLst>
          </p:cNvPr>
          <p:cNvSpPr txBox="1"/>
          <p:nvPr/>
        </p:nvSpPr>
        <p:spPr>
          <a:xfrm>
            <a:off x="230612" y="5464914"/>
            <a:ext cx="10633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Tabu List: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1,4</a:t>
            </a: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4240A3C9-7E6D-4A87-9295-593519766634}"/>
              </a:ext>
            </a:extLst>
          </p:cNvPr>
          <p:cNvSpPr/>
          <p:nvPr/>
        </p:nvSpPr>
        <p:spPr>
          <a:xfrm>
            <a:off x="98587" y="5916"/>
            <a:ext cx="5421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T8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26D8EDB-9902-4D80-AC03-1504158E3B16}"/>
              </a:ext>
            </a:extLst>
          </p:cNvPr>
          <p:cNvSpPr txBox="1"/>
          <p:nvPr/>
        </p:nvSpPr>
        <p:spPr>
          <a:xfrm>
            <a:off x="3956370" y="162818"/>
            <a:ext cx="69972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Soluzione non tabu migliore rimuovo 2,4 e aggiungo 1,4.</a:t>
            </a:r>
          </a:p>
          <a:p>
            <a:r>
              <a:rPr lang="it-IT" dirty="0"/>
              <a:t>Resto in regione ammissibile ma peggioro.</a:t>
            </a:r>
          </a:p>
          <a:p>
            <a:r>
              <a:rPr lang="it-IT" dirty="0"/>
              <a:t>Il costo migliore rimane invariato in quanto è una soluzione peggiorativa.</a:t>
            </a:r>
            <a:br>
              <a:rPr lang="it-IT" dirty="0"/>
            </a:br>
            <a:r>
              <a:rPr lang="it-IT" dirty="0"/>
              <a:t>Aggiorno soluzione e Tabu list.</a:t>
            </a:r>
          </a:p>
          <a:p>
            <a:r>
              <a:rPr lang="it-IT" dirty="0"/>
              <a:t>Iterazioni senza miglioramento: 2.</a:t>
            </a:r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5B94B506-A078-419E-8BD1-E462CF65674B}"/>
              </a:ext>
            </a:extLst>
          </p:cNvPr>
          <p:cNvCxnSpPr/>
          <p:nvPr/>
        </p:nvCxnSpPr>
        <p:spPr>
          <a:xfrm flipV="1">
            <a:off x="8420991" y="3483340"/>
            <a:ext cx="854739" cy="745771"/>
          </a:xfrm>
          <a:prstGeom prst="line">
            <a:avLst/>
          </a:prstGeom>
          <a:ln w="57150"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A4B15A59-17D8-484B-A583-E51227FCFC83}"/>
              </a:ext>
            </a:extLst>
          </p:cNvPr>
          <p:cNvCxnSpPr>
            <a:cxnSpLocks/>
          </p:cNvCxnSpPr>
          <p:nvPr/>
        </p:nvCxnSpPr>
        <p:spPr>
          <a:xfrm>
            <a:off x="8420991" y="3479922"/>
            <a:ext cx="779716" cy="838246"/>
          </a:xfrm>
          <a:prstGeom prst="line">
            <a:avLst/>
          </a:prstGeom>
          <a:ln w="57150"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25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igura a mano libera: forma 44">
            <a:extLst>
              <a:ext uri="{FF2B5EF4-FFF2-40B4-BE49-F238E27FC236}">
                <a16:creationId xmlns:a16="http://schemas.microsoft.com/office/drawing/2014/main" id="{C212EEDA-4EE1-4BD4-B193-1DCA8424E522}"/>
              </a:ext>
            </a:extLst>
          </p:cNvPr>
          <p:cNvSpPr/>
          <p:nvPr/>
        </p:nvSpPr>
        <p:spPr>
          <a:xfrm>
            <a:off x="6567768" y="1461838"/>
            <a:ext cx="5324046" cy="3991024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00516346-59F6-4B52-8D4A-9121747FE912}"/>
              </a:ext>
            </a:extLst>
          </p:cNvPr>
          <p:cNvCxnSpPr>
            <a:cxnSpLocks/>
            <a:stCxn id="130" idx="6"/>
            <a:endCxn id="128" idx="6"/>
          </p:cNvCxnSpPr>
          <p:nvPr/>
        </p:nvCxnSpPr>
        <p:spPr>
          <a:xfrm flipV="1">
            <a:off x="7143183" y="5452862"/>
            <a:ext cx="4055166" cy="477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diritto 124">
            <a:extLst>
              <a:ext uri="{FF2B5EF4-FFF2-40B4-BE49-F238E27FC236}">
                <a16:creationId xmlns:a16="http://schemas.microsoft.com/office/drawing/2014/main" id="{1A965AE0-65B1-48D5-B49A-D002CA778566}"/>
              </a:ext>
            </a:extLst>
          </p:cNvPr>
          <p:cNvCxnSpPr>
            <a:cxnSpLocks/>
          </p:cNvCxnSpPr>
          <p:nvPr/>
        </p:nvCxnSpPr>
        <p:spPr>
          <a:xfrm flipH="1">
            <a:off x="5200084" y="2167980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diritto 125">
            <a:extLst>
              <a:ext uri="{FF2B5EF4-FFF2-40B4-BE49-F238E27FC236}">
                <a16:creationId xmlns:a16="http://schemas.microsoft.com/office/drawing/2014/main" id="{DBAB279E-0ACD-4337-8F24-3317D4D0CE54}"/>
              </a:ext>
            </a:extLst>
          </p:cNvPr>
          <p:cNvCxnSpPr>
            <a:cxnSpLocks/>
          </p:cNvCxnSpPr>
          <p:nvPr/>
        </p:nvCxnSpPr>
        <p:spPr>
          <a:xfrm>
            <a:off x="6517018" y="2100062"/>
            <a:ext cx="3372678" cy="5234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e 126">
            <a:extLst>
              <a:ext uri="{FF2B5EF4-FFF2-40B4-BE49-F238E27FC236}">
                <a16:creationId xmlns:a16="http://schemas.microsoft.com/office/drawing/2014/main" id="{095C4C16-C484-46AD-8E12-D0EE75690209}"/>
              </a:ext>
            </a:extLst>
          </p:cNvPr>
          <p:cNvSpPr/>
          <p:nvPr/>
        </p:nvSpPr>
        <p:spPr>
          <a:xfrm>
            <a:off x="5095723" y="391229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Ovale 127">
            <a:extLst>
              <a:ext uri="{FF2B5EF4-FFF2-40B4-BE49-F238E27FC236}">
                <a16:creationId xmlns:a16="http://schemas.microsoft.com/office/drawing/2014/main" id="{3C588D7B-ED2E-4A87-B408-D7654920BCE3}"/>
              </a:ext>
            </a:extLst>
          </p:cNvPr>
          <p:cNvSpPr/>
          <p:nvPr/>
        </p:nvSpPr>
        <p:spPr>
          <a:xfrm>
            <a:off x="11059201" y="537666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Ovale 128">
            <a:extLst>
              <a:ext uri="{FF2B5EF4-FFF2-40B4-BE49-F238E27FC236}">
                <a16:creationId xmlns:a16="http://schemas.microsoft.com/office/drawing/2014/main" id="{B8DAA848-1B30-4866-A0E9-A8F5C6350EA6}"/>
              </a:ext>
            </a:extLst>
          </p:cNvPr>
          <p:cNvSpPr/>
          <p:nvPr/>
        </p:nvSpPr>
        <p:spPr>
          <a:xfrm>
            <a:off x="9820122" y="256057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Ovale 129">
            <a:extLst>
              <a:ext uri="{FF2B5EF4-FFF2-40B4-BE49-F238E27FC236}">
                <a16:creationId xmlns:a16="http://schemas.microsoft.com/office/drawing/2014/main" id="{92162A96-E656-4F26-BEF0-2A7672177224}"/>
              </a:ext>
            </a:extLst>
          </p:cNvPr>
          <p:cNvSpPr/>
          <p:nvPr/>
        </p:nvSpPr>
        <p:spPr>
          <a:xfrm>
            <a:off x="6989662" y="585373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1" name="Connettore diritto 130">
            <a:extLst>
              <a:ext uri="{FF2B5EF4-FFF2-40B4-BE49-F238E27FC236}">
                <a16:creationId xmlns:a16="http://schemas.microsoft.com/office/drawing/2014/main" id="{CDC329F9-C095-4496-90B4-4C5A531105D2}"/>
              </a:ext>
            </a:extLst>
          </p:cNvPr>
          <p:cNvCxnSpPr>
            <a:cxnSpLocks/>
            <a:stCxn id="129" idx="5"/>
            <a:endCxn id="128" idx="1"/>
          </p:cNvCxnSpPr>
          <p:nvPr/>
        </p:nvCxnSpPr>
        <p:spPr>
          <a:xfrm>
            <a:off x="9938892" y="269065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DE504E8B-2749-4685-8A0E-B1C08261CE4C}"/>
              </a:ext>
            </a:extLst>
          </p:cNvPr>
          <p:cNvCxnSpPr>
            <a:cxnSpLocks/>
            <a:stCxn id="127" idx="5"/>
            <a:endCxn id="130" idx="1"/>
          </p:cNvCxnSpPr>
          <p:nvPr/>
        </p:nvCxnSpPr>
        <p:spPr>
          <a:xfrm>
            <a:off x="5214493" y="404237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diritto 132">
            <a:extLst>
              <a:ext uri="{FF2B5EF4-FFF2-40B4-BE49-F238E27FC236}">
                <a16:creationId xmlns:a16="http://schemas.microsoft.com/office/drawing/2014/main" id="{EC57973B-2E30-483A-9C7A-7C91BAC929DC}"/>
              </a:ext>
            </a:extLst>
          </p:cNvPr>
          <p:cNvCxnSpPr>
            <a:cxnSpLocks/>
            <a:stCxn id="127" idx="6"/>
            <a:endCxn id="129" idx="3"/>
          </p:cNvCxnSpPr>
          <p:nvPr/>
        </p:nvCxnSpPr>
        <p:spPr>
          <a:xfrm flipV="1">
            <a:off x="5234871" y="2690657"/>
            <a:ext cx="4605629" cy="12978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diritto 133">
            <a:extLst>
              <a:ext uri="{FF2B5EF4-FFF2-40B4-BE49-F238E27FC236}">
                <a16:creationId xmlns:a16="http://schemas.microsoft.com/office/drawing/2014/main" id="{6598AC11-4C7C-47B3-BAFE-D12FC6703BCE}"/>
              </a:ext>
            </a:extLst>
          </p:cNvPr>
          <p:cNvCxnSpPr>
            <a:cxnSpLocks/>
            <a:stCxn id="130" idx="7"/>
            <a:endCxn id="129" idx="3"/>
          </p:cNvCxnSpPr>
          <p:nvPr/>
        </p:nvCxnSpPr>
        <p:spPr>
          <a:xfrm flipV="1">
            <a:off x="7120700" y="2690657"/>
            <a:ext cx="2719800" cy="3185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e 134">
            <a:extLst>
              <a:ext uri="{FF2B5EF4-FFF2-40B4-BE49-F238E27FC236}">
                <a16:creationId xmlns:a16="http://schemas.microsoft.com/office/drawing/2014/main" id="{DEE1D0FD-22A8-4FFC-BE92-ED00B8D36C61}"/>
              </a:ext>
            </a:extLst>
          </p:cNvPr>
          <p:cNvSpPr/>
          <p:nvPr/>
        </p:nvSpPr>
        <p:spPr>
          <a:xfrm>
            <a:off x="6447444" y="203711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Figura a mano libera: forma 135">
            <a:extLst>
              <a:ext uri="{FF2B5EF4-FFF2-40B4-BE49-F238E27FC236}">
                <a16:creationId xmlns:a16="http://schemas.microsoft.com/office/drawing/2014/main" id="{FCFB3CA6-093F-4B67-AB1B-2254E77AF3DA}"/>
              </a:ext>
            </a:extLst>
          </p:cNvPr>
          <p:cNvSpPr/>
          <p:nvPr/>
        </p:nvSpPr>
        <p:spPr>
          <a:xfrm>
            <a:off x="4230130" y="2030166"/>
            <a:ext cx="2771799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7" name="Connettore diritto 136">
            <a:extLst>
              <a:ext uri="{FF2B5EF4-FFF2-40B4-BE49-F238E27FC236}">
                <a16:creationId xmlns:a16="http://schemas.microsoft.com/office/drawing/2014/main" id="{2BEB07F2-95F9-42B4-82FA-31ADC5450FC0}"/>
              </a:ext>
            </a:extLst>
          </p:cNvPr>
          <p:cNvCxnSpPr>
            <a:stCxn id="127" idx="6"/>
            <a:endCxn id="128" idx="2"/>
          </p:cNvCxnSpPr>
          <p:nvPr/>
        </p:nvCxnSpPr>
        <p:spPr>
          <a:xfrm>
            <a:off x="5234871" y="398849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e 137">
            <a:extLst>
              <a:ext uri="{FF2B5EF4-FFF2-40B4-BE49-F238E27FC236}">
                <a16:creationId xmlns:a16="http://schemas.microsoft.com/office/drawing/2014/main" id="{74F8E8CE-519A-46A1-92F3-978783AFEA14}"/>
              </a:ext>
            </a:extLst>
          </p:cNvPr>
          <p:cNvSpPr/>
          <p:nvPr/>
        </p:nvSpPr>
        <p:spPr>
          <a:xfrm>
            <a:off x="6463407" y="204256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9" name="Figura a mano libera: forma 138">
            <a:extLst>
              <a:ext uri="{FF2B5EF4-FFF2-40B4-BE49-F238E27FC236}">
                <a16:creationId xmlns:a16="http://schemas.microsoft.com/office/drawing/2014/main" id="{0A02F870-6AE3-4B8D-9183-DCE4AE0ECED6}"/>
              </a:ext>
            </a:extLst>
          </p:cNvPr>
          <p:cNvSpPr/>
          <p:nvPr/>
        </p:nvSpPr>
        <p:spPr>
          <a:xfrm>
            <a:off x="6567768" y="1461838"/>
            <a:ext cx="5324046" cy="3991024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7B54EC81-A2D8-44DD-8750-0C56114EE77D}"/>
              </a:ext>
            </a:extLst>
          </p:cNvPr>
          <p:cNvSpPr txBox="1"/>
          <p:nvPr/>
        </p:nvSpPr>
        <p:spPr>
          <a:xfrm>
            <a:off x="6347351" y="1729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5A137261-5162-44C4-A486-DDAF93A1A675}"/>
              </a:ext>
            </a:extLst>
          </p:cNvPr>
          <p:cNvSpPr txBox="1"/>
          <p:nvPr/>
        </p:nvSpPr>
        <p:spPr>
          <a:xfrm>
            <a:off x="9938892" y="2463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744EE646-486F-4944-85E2-DFA0D8F4404C}"/>
              </a:ext>
            </a:extLst>
          </p:cNvPr>
          <p:cNvSpPr txBox="1"/>
          <p:nvPr/>
        </p:nvSpPr>
        <p:spPr>
          <a:xfrm>
            <a:off x="11167756" y="5344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43" name="CasellaDiTesto 142">
            <a:extLst>
              <a:ext uri="{FF2B5EF4-FFF2-40B4-BE49-F238E27FC236}">
                <a16:creationId xmlns:a16="http://schemas.microsoft.com/office/drawing/2014/main" id="{2852B55B-A059-4337-A87B-684DEEC12830}"/>
              </a:ext>
            </a:extLst>
          </p:cNvPr>
          <p:cNvSpPr txBox="1"/>
          <p:nvPr/>
        </p:nvSpPr>
        <p:spPr>
          <a:xfrm>
            <a:off x="6853814" y="5937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B3AD5859-EE01-4A3C-B883-2B5D17F0467B}"/>
              </a:ext>
            </a:extLst>
          </p:cNvPr>
          <p:cNvSpPr txBox="1"/>
          <p:nvPr/>
        </p:nvSpPr>
        <p:spPr>
          <a:xfrm>
            <a:off x="4957620" y="3995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0F86625C-99D4-4E8A-BC30-A2EF6222726A}"/>
              </a:ext>
            </a:extLst>
          </p:cNvPr>
          <p:cNvSpPr txBox="1"/>
          <p:nvPr/>
        </p:nvSpPr>
        <p:spPr>
          <a:xfrm>
            <a:off x="8052514" y="20707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E4912973-D834-4529-85C5-FB4007F5B1E4}"/>
              </a:ext>
            </a:extLst>
          </p:cNvPr>
          <p:cNvSpPr txBox="1"/>
          <p:nvPr/>
        </p:nvSpPr>
        <p:spPr>
          <a:xfrm>
            <a:off x="5951604" y="2736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A0F687C2-BE23-4753-A176-C924E77CFFE9}"/>
              </a:ext>
            </a:extLst>
          </p:cNvPr>
          <p:cNvSpPr txBox="1"/>
          <p:nvPr/>
        </p:nvSpPr>
        <p:spPr>
          <a:xfrm>
            <a:off x="7642306" y="29213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30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D2BFDD98-C287-492F-9DFA-50F55BB7A894}"/>
              </a:ext>
            </a:extLst>
          </p:cNvPr>
          <p:cNvSpPr txBox="1"/>
          <p:nvPr/>
        </p:nvSpPr>
        <p:spPr>
          <a:xfrm>
            <a:off x="9221085" y="33150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EFDA5B90-83BF-4224-9575-C976B10F5DD1}"/>
              </a:ext>
            </a:extLst>
          </p:cNvPr>
          <p:cNvSpPr txBox="1"/>
          <p:nvPr/>
        </p:nvSpPr>
        <p:spPr>
          <a:xfrm>
            <a:off x="6345774" y="4267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B44CC1FF-E100-4CD6-85AA-996862B4FD06}"/>
              </a:ext>
            </a:extLst>
          </p:cNvPr>
          <p:cNvSpPr txBox="1"/>
          <p:nvPr/>
        </p:nvSpPr>
        <p:spPr>
          <a:xfrm>
            <a:off x="8353315" y="57274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25</a:t>
            </a:r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5A9D1890-1DB1-4DF3-9A83-E77ED7E4547A}"/>
              </a:ext>
            </a:extLst>
          </p:cNvPr>
          <p:cNvSpPr txBox="1"/>
          <p:nvPr/>
        </p:nvSpPr>
        <p:spPr>
          <a:xfrm>
            <a:off x="10928736" y="1578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07EF39B4-6781-48A1-BE91-6CC1CA3061A9}"/>
              </a:ext>
            </a:extLst>
          </p:cNvPr>
          <p:cNvSpPr txBox="1"/>
          <p:nvPr/>
        </p:nvSpPr>
        <p:spPr>
          <a:xfrm>
            <a:off x="4254363" y="25283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706E4669-D6CD-46F3-B503-137DDAEEC06D}"/>
              </a:ext>
            </a:extLst>
          </p:cNvPr>
          <p:cNvSpPr txBox="1"/>
          <p:nvPr/>
        </p:nvSpPr>
        <p:spPr>
          <a:xfrm>
            <a:off x="5584092" y="4873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40</a:t>
            </a: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8A881FCE-07DE-4FBA-8B5A-EEFDBA12906D}"/>
              </a:ext>
            </a:extLst>
          </p:cNvPr>
          <p:cNvSpPr txBox="1"/>
          <p:nvPr/>
        </p:nvSpPr>
        <p:spPr>
          <a:xfrm>
            <a:off x="10417883" y="36258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8861BE28-2D9C-4088-9CAF-E5179EFB42D8}"/>
              </a:ext>
            </a:extLst>
          </p:cNvPr>
          <p:cNvSpPr txBox="1"/>
          <p:nvPr/>
        </p:nvSpPr>
        <p:spPr>
          <a:xfrm>
            <a:off x="196980" y="529136"/>
            <a:ext cx="41430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Esploro l’intorno:</a:t>
            </a:r>
          </a:p>
          <a:p>
            <a:r>
              <a:rPr lang="it-IT" dirty="0"/>
              <a:t>IN	OUT	Delta:</a:t>
            </a:r>
          </a:p>
          <a:p>
            <a:r>
              <a:rPr lang="it-IT" dirty="0"/>
              <a:t>2,4	1,2	100-20=80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1,4	100-15=85 TABU</a:t>
            </a:r>
          </a:p>
          <a:p>
            <a:r>
              <a:rPr lang="it-IT" dirty="0"/>
              <a:t>4,5	1,2	40-20=20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1,4	40-15=25 TABU</a:t>
            </a:r>
          </a:p>
          <a:p>
            <a:r>
              <a:rPr lang="it-IT" dirty="0"/>
              <a:t>	2,5	40-30=10</a:t>
            </a:r>
          </a:p>
          <a:p>
            <a:r>
              <a:rPr lang="it-IT" dirty="0"/>
              <a:t>3,4	1,2	25-20=5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1,4	25-15=10 TABU</a:t>
            </a:r>
          </a:p>
          <a:p>
            <a:r>
              <a:rPr lang="it-IT" dirty="0"/>
              <a:t>	2,5	25-30=-5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25-5=20 TABU</a:t>
            </a:r>
          </a:p>
          <a:p>
            <a:r>
              <a:rPr lang="it-IT" dirty="0"/>
              <a:t>1,3	1,2	10-20=-10</a:t>
            </a:r>
          </a:p>
          <a:p>
            <a:r>
              <a:rPr lang="it-IT" dirty="0"/>
              <a:t>	2,5	10-30=-20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10-5=5 TABU</a:t>
            </a:r>
          </a:p>
          <a:p>
            <a:r>
              <a:rPr lang="it-IT" dirty="0"/>
              <a:t>1,5	1,2	15-20=-5</a:t>
            </a:r>
          </a:p>
          <a:p>
            <a:r>
              <a:rPr lang="it-IT" dirty="0"/>
              <a:t>	2,5	15-30=-15</a:t>
            </a:r>
          </a:p>
          <a:p>
            <a:r>
              <a:rPr lang="it-IT" dirty="0"/>
              <a:t>2,3	2,5	100-30=70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100-5=95 TABU</a:t>
            </a:r>
          </a:p>
        </p:txBody>
      </p: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DA5295B8-73D4-4B15-8D8E-B80EEDEC3DEA}"/>
              </a:ext>
            </a:extLst>
          </p:cNvPr>
          <p:cNvSpPr txBox="1"/>
          <p:nvPr/>
        </p:nvSpPr>
        <p:spPr>
          <a:xfrm>
            <a:off x="2430732" y="5419287"/>
            <a:ext cx="2538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Nuovo Costo:</a:t>
            </a:r>
          </a:p>
          <a:p>
            <a:r>
              <a:rPr lang="it-IT" dirty="0"/>
              <a:t>70-20=50</a:t>
            </a:r>
          </a:p>
          <a:p>
            <a:r>
              <a:rPr lang="it-IT" dirty="0"/>
              <a:t>Costo soluzione migliore:</a:t>
            </a:r>
          </a:p>
          <a:p>
            <a:r>
              <a:rPr lang="it-IT" dirty="0"/>
              <a:t>50</a:t>
            </a: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BBA855D4-5E7F-4B22-A3B5-228CE87B5918}"/>
              </a:ext>
            </a:extLst>
          </p:cNvPr>
          <p:cNvSpPr/>
          <p:nvPr/>
        </p:nvSpPr>
        <p:spPr>
          <a:xfrm>
            <a:off x="937268" y="3781119"/>
            <a:ext cx="2771799" cy="428168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A297244A-8ED0-4DCF-A50A-F0BDE0357C44}"/>
              </a:ext>
            </a:extLst>
          </p:cNvPr>
          <p:cNvSpPr txBox="1"/>
          <p:nvPr/>
        </p:nvSpPr>
        <p:spPr>
          <a:xfrm>
            <a:off x="230612" y="5464914"/>
            <a:ext cx="10633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Tabu List: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1,4</a:t>
            </a: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4240A3C9-7E6D-4A87-9295-593519766634}"/>
              </a:ext>
            </a:extLst>
          </p:cNvPr>
          <p:cNvSpPr/>
          <p:nvPr/>
        </p:nvSpPr>
        <p:spPr>
          <a:xfrm>
            <a:off x="98587" y="5916"/>
            <a:ext cx="5421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T8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26D8EDB-9902-4D80-AC03-1504158E3B16}"/>
              </a:ext>
            </a:extLst>
          </p:cNvPr>
          <p:cNvSpPr txBox="1"/>
          <p:nvPr/>
        </p:nvSpPr>
        <p:spPr>
          <a:xfrm>
            <a:off x="3956370" y="162818"/>
            <a:ext cx="69972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Soluzione non tabu migliore rimuovo 2,5 e aggiungo 1,3 </a:t>
            </a:r>
          </a:p>
          <a:p>
            <a:r>
              <a:rPr lang="it-IT" dirty="0"/>
              <a:t>resto in regione ammissibile ma peggioro.</a:t>
            </a:r>
          </a:p>
          <a:p>
            <a:r>
              <a:rPr lang="it-IT" dirty="0"/>
              <a:t>Il costo migliore rimane invariato in quanto è una soluzione peggiorativa.</a:t>
            </a:r>
            <a:br>
              <a:rPr lang="it-IT" dirty="0"/>
            </a:br>
            <a:r>
              <a:rPr lang="it-IT" dirty="0"/>
              <a:t>Aggiorno soluzione e Tabu list.</a:t>
            </a:r>
          </a:p>
          <a:p>
            <a:r>
              <a:rPr lang="it-IT" dirty="0"/>
              <a:t>Iterazioni senza miglioramento: 3.</a:t>
            </a:r>
          </a:p>
        </p:txBody>
      </p: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D55FCB44-127A-454F-9E6C-0BFA744E56B4}"/>
              </a:ext>
            </a:extLst>
          </p:cNvPr>
          <p:cNvCxnSpPr/>
          <p:nvPr/>
        </p:nvCxnSpPr>
        <p:spPr>
          <a:xfrm flipV="1">
            <a:off x="7047203" y="2973263"/>
            <a:ext cx="854739" cy="745771"/>
          </a:xfrm>
          <a:prstGeom prst="line">
            <a:avLst/>
          </a:prstGeom>
          <a:ln w="57150"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C2D5503F-518F-4F9E-9057-232FA8F99865}"/>
              </a:ext>
            </a:extLst>
          </p:cNvPr>
          <p:cNvCxnSpPr>
            <a:cxnSpLocks/>
          </p:cNvCxnSpPr>
          <p:nvPr/>
        </p:nvCxnSpPr>
        <p:spPr>
          <a:xfrm>
            <a:off x="7047203" y="2969845"/>
            <a:ext cx="779716" cy="838246"/>
          </a:xfrm>
          <a:prstGeom prst="line">
            <a:avLst/>
          </a:prstGeom>
          <a:ln w="57150"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Rettangolo 43">
            <a:extLst>
              <a:ext uri="{FF2B5EF4-FFF2-40B4-BE49-F238E27FC236}">
                <a16:creationId xmlns:a16="http://schemas.microsoft.com/office/drawing/2014/main" id="{12F5D8E2-5BC8-4124-815C-85FF4B193FAB}"/>
              </a:ext>
            </a:extLst>
          </p:cNvPr>
          <p:cNvSpPr/>
          <p:nvPr/>
        </p:nvSpPr>
        <p:spPr>
          <a:xfrm>
            <a:off x="3177123" y="2245270"/>
            <a:ext cx="9014877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8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RAGGIUNTO </a:t>
            </a:r>
          </a:p>
          <a:p>
            <a:pPr algn="ctr"/>
            <a:r>
              <a:rPr lang="it-IT" sz="8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STALLO</a:t>
            </a:r>
          </a:p>
        </p:txBody>
      </p:sp>
    </p:spTree>
    <p:extLst>
      <p:ext uri="{BB962C8B-B14F-4D97-AF65-F5344CB8AC3E}">
        <p14:creationId xmlns:p14="http://schemas.microsoft.com/office/powerpoint/2010/main" val="292810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37" grpId="0" animBg="1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5073142" y="5034955"/>
            <a:ext cx="4055166" cy="477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3130043" y="1750073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4446977" y="1682155"/>
            <a:ext cx="3372678" cy="5234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3025682" y="3494390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8989160" y="495875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7750081" y="2142668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4919621" y="5435832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7868851" y="2272750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3144452" y="3624472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3164830" y="2272750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5050659" y="2272750"/>
            <a:ext cx="2719800" cy="3185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4377403" y="161920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1900467" y="1612259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164830" y="3570590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4393366" y="1624660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4475748" y="1058782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4277310" y="1311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7868851" y="2045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9097715" y="49264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4783773" y="5519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2887579" y="3577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5982473" y="16528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3881563" y="23187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5572265" y="25034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30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7151044" y="289714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4275733" y="38495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6283274" y="5309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25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8858695" y="11609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1539396" y="20880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3514051" y="44552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40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8347842" y="32079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02EBA99-0AA8-4E6B-A41D-B7A2BE01DE1B}"/>
              </a:ext>
            </a:extLst>
          </p:cNvPr>
          <p:cNvSpPr txBox="1"/>
          <p:nvPr/>
        </p:nvSpPr>
        <p:spPr>
          <a:xfrm>
            <a:off x="239219" y="254024"/>
            <a:ext cx="2582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Grado massimo: 3</a:t>
            </a:r>
          </a:p>
          <a:p>
            <a:r>
              <a:rPr lang="it-IT" dirty="0"/>
              <a:t>Penalizzazione:100</a:t>
            </a:r>
          </a:p>
          <a:p>
            <a:r>
              <a:rPr lang="it-IT" dirty="0"/>
              <a:t>Costo soluzione finale: 50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6ACBD4D-2F77-4CCA-826F-2639785CE279}"/>
              </a:ext>
            </a:extLst>
          </p:cNvPr>
          <p:cNvSpPr txBox="1"/>
          <p:nvPr/>
        </p:nvSpPr>
        <p:spPr>
          <a:xfrm>
            <a:off x="1159460" y="5794930"/>
            <a:ext cx="7968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Dopo la diversificazione per altre tre iterazioni l’ottimo candidato non è migliorato. </a:t>
            </a:r>
          </a:p>
          <a:p>
            <a:r>
              <a:rPr lang="it-IT" dirty="0"/>
              <a:t>Ho raggiunto una situazione di stallo, l’algoritmo termina. </a:t>
            </a:r>
          </a:p>
          <a:p>
            <a:r>
              <a:rPr lang="it-IT" dirty="0"/>
              <a:t>Restituisco l’ottimo candidato T4.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AA944A39-F6DB-4564-BC71-1004FFAFF374}"/>
              </a:ext>
            </a:extLst>
          </p:cNvPr>
          <p:cNvSpPr/>
          <p:nvPr/>
        </p:nvSpPr>
        <p:spPr>
          <a:xfrm>
            <a:off x="4364830" y="284546"/>
            <a:ext cx="5421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T4</a:t>
            </a:r>
          </a:p>
        </p:txBody>
      </p:sp>
    </p:spTree>
    <p:extLst>
      <p:ext uri="{BB962C8B-B14F-4D97-AF65-F5344CB8AC3E}">
        <p14:creationId xmlns:p14="http://schemas.microsoft.com/office/powerpoint/2010/main" val="367172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C01E2DFE-7ADE-48EF-A04B-61FD33051A1A}"/>
              </a:ext>
            </a:extLst>
          </p:cNvPr>
          <p:cNvCxnSpPr/>
          <p:nvPr/>
        </p:nvCxnSpPr>
        <p:spPr>
          <a:xfrm>
            <a:off x="5210290" y="3686723"/>
            <a:ext cx="5824330" cy="146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00516346-59F6-4B52-8D4A-9121747FE912}"/>
              </a:ext>
            </a:extLst>
          </p:cNvPr>
          <p:cNvCxnSpPr>
            <a:cxnSpLocks/>
            <a:stCxn id="130" idx="6"/>
            <a:endCxn id="128" idx="6"/>
          </p:cNvCxnSpPr>
          <p:nvPr/>
        </p:nvCxnSpPr>
        <p:spPr>
          <a:xfrm flipV="1">
            <a:off x="7167798" y="5162380"/>
            <a:ext cx="4055166" cy="477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diritto 124">
            <a:extLst>
              <a:ext uri="{FF2B5EF4-FFF2-40B4-BE49-F238E27FC236}">
                <a16:creationId xmlns:a16="http://schemas.microsoft.com/office/drawing/2014/main" id="{1A965AE0-65B1-48D5-B49A-D002CA778566}"/>
              </a:ext>
            </a:extLst>
          </p:cNvPr>
          <p:cNvCxnSpPr>
            <a:cxnSpLocks/>
          </p:cNvCxnSpPr>
          <p:nvPr/>
        </p:nvCxnSpPr>
        <p:spPr>
          <a:xfrm flipH="1">
            <a:off x="5224699" y="1877498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diritto 125">
            <a:extLst>
              <a:ext uri="{FF2B5EF4-FFF2-40B4-BE49-F238E27FC236}">
                <a16:creationId xmlns:a16="http://schemas.microsoft.com/office/drawing/2014/main" id="{DBAB279E-0ACD-4337-8F24-3317D4D0CE54}"/>
              </a:ext>
            </a:extLst>
          </p:cNvPr>
          <p:cNvCxnSpPr>
            <a:cxnSpLocks/>
          </p:cNvCxnSpPr>
          <p:nvPr/>
        </p:nvCxnSpPr>
        <p:spPr>
          <a:xfrm>
            <a:off x="6541633" y="1809580"/>
            <a:ext cx="3372678" cy="5234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e 126">
            <a:extLst>
              <a:ext uri="{FF2B5EF4-FFF2-40B4-BE49-F238E27FC236}">
                <a16:creationId xmlns:a16="http://schemas.microsoft.com/office/drawing/2014/main" id="{095C4C16-C484-46AD-8E12-D0EE75690209}"/>
              </a:ext>
            </a:extLst>
          </p:cNvPr>
          <p:cNvSpPr/>
          <p:nvPr/>
        </p:nvSpPr>
        <p:spPr>
          <a:xfrm>
            <a:off x="5120338" y="362181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Ovale 127">
            <a:extLst>
              <a:ext uri="{FF2B5EF4-FFF2-40B4-BE49-F238E27FC236}">
                <a16:creationId xmlns:a16="http://schemas.microsoft.com/office/drawing/2014/main" id="{3C588D7B-ED2E-4A87-B408-D7654920BCE3}"/>
              </a:ext>
            </a:extLst>
          </p:cNvPr>
          <p:cNvSpPr/>
          <p:nvPr/>
        </p:nvSpPr>
        <p:spPr>
          <a:xfrm>
            <a:off x="11083816" y="5086180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Ovale 128">
            <a:extLst>
              <a:ext uri="{FF2B5EF4-FFF2-40B4-BE49-F238E27FC236}">
                <a16:creationId xmlns:a16="http://schemas.microsoft.com/office/drawing/2014/main" id="{B8DAA848-1B30-4866-A0E9-A8F5C6350EA6}"/>
              </a:ext>
            </a:extLst>
          </p:cNvPr>
          <p:cNvSpPr/>
          <p:nvPr/>
        </p:nvSpPr>
        <p:spPr>
          <a:xfrm>
            <a:off x="9844737" y="2270093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Ovale 129">
            <a:extLst>
              <a:ext uri="{FF2B5EF4-FFF2-40B4-BE49-F238E27FC236}">
                <a16:creationId xmlns:a16="http://schemas.microsoft.com/office/drawing/2014/main" id="{92162A96-E656-4F26-BEF0-2A7672177224}"/>
              </a:ext>
            </a:extLst>
          </p:cNvPr>
          <p:cNvSpPr/>
          <p:nvPr/>
        </p:nvSpPr>
        <p:spPr>
          <a:xfrm>
            <a:off x="7014277" y="5563257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1" name="Connettore diritto 130">
            <a:extLst>
              <a:ext uri="{FF2B5EF4-FFF2-40B4-BE49-F238E27FC236}">
                <a16:creationId xmlns:a16="http://schemas.microsoft.com/office/drawing/2014/main" id="{CDC329F9-C095-4496-90B4-4C5A531105D2}"/>
              </a:ext>
            </a:extLst>
          </p:cNvPr>
          <p:cNvCxnSpPr>
            <a:cxnSpLocks/>
            <a:stCxn id="129" idx="5"/>
            <a:endCxn id="128" idx="1"/>
          </p:cNvCxnSpPr>
          <p:nvPr/>
        </p:nvCxnSpPr>
        <p:spPr>
          <a:xfrm>
            <a:off x="9963507" y="2400175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DE504E8B-2749-4685-8A0E-B1C08261CE4C}"/>
              </a:ext>
            </a:extLst>
          </p:cNvPr>
          <p:cNvCxnSpPr>
            <a:cxnSpLocks/>
            <a:stCxn id="127" idx="5"/>
            <a:endCxn id="130" idx="1"/>
          </p:cNvCxnSpPr>
          <p:nvPr/>
        </p:nvCxnSpPr>
        <p:spPr>
          <a:xfrm>
            <a:off x="5239108" y="3751897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diritto 132">
            <a:extLst>
              <a:ext uri="{FF2B5EF4-FFF2-40B4-BE49-F238E27FC236}">
                <a16:creationId xmlns:a16="http://schemas.microsoft.com/office/drawing/2014/main" id="{EC57973B-2E30-483A-9C7A-7C91BAC929DC}"/>
              </a:ext>
            </a:extLst>
          </p:cNvPr>
          <p:cNvCxnSpPr>
            <a:cxnSpLocks/>
            <a:stCxn id="127" idx="6"/>
            <a:endCxn id="129" idx="3"/>
          </p:cNvCxnSpPr>
          <p:nvPr/>
        </p:nvCxnSpPr>
        <p:spPr>
          <a:xfrm flipV="1">
            <a:off x="5259486" y="2400175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diritto 133">
            <a:extLst>
              <a:ext uri="{FF2B5EF4-FFF2-40B4-BE49-F238E27FC236}">
                <a16:creationId xmlns:a16="http://schemas.microsoft.com/office/drawing/2014/main" id="{6598AC11-4C7C-47B3-BAFE-D12FC6703BCE}"/>
              </a:ext>
            </a:extLst>
          </p:cNvPr>
          <p:cNvCxnSpPr>
            <a:cxnSpLocks/>
            <a:stCxn id="130" idx="7"/>
            <a:endCxn id="129" idx="3"/>
          </p:cNvCxnSpPr>
          <p:nvPr/>
        </p:nvCxnSpPr>
        <p:spPr>
          <a:xfrm flipV="1">
            <a:off x="7145315" y="2400175"/>
            <a:ext cx="2719800" cy="3185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e 134">
            <a:extLst>
              <a:ext uri="{FF2B5EF4-FFF2-40B4-BE49-F238E27FC236}">
                <a16:creationId xmlns:a16="http://schemas.microsoft.com/office/drawing/2014/main" id="{DEE1D0FD-22A8-4FFC-BE92-ED00B8D36C61}"/>
              </a:ext>
            </a:extLst>
          </p:cNvPr>
          <p:cNvSpPr/>
          <p:nvPr/>
        </p:nvSpPr>
        <p:spPr>
          <a:xfrm>
            <a:off x="6472059" y="174663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Figura a mano libera: forma 135">
            <a:extLst>
              <a:ext uri="{FF2B5EF4-FFF2-40B4-BE49-F238E27FC236}">
                <a16:creationId xmlns:a16="http://schemas.microsoft.com/office/drawing/2014/main" id="{FCFB3CA6-093F-4B67-AB1B-2254E77AF3DA}"/>
              </a:ext>
            </a:extLst>
          </p:cNvPr>
          <p:cNvSpPr/>
          <p:nvPr/>
        </p:nvSpPr>
        <p:spPr>
          <a:xfrm>
            <a:off x="3995123" y="1739684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7" name="Connettore diritto 136">
            <a:extLst>
              <a:ext uri="{FF2B5EF4-FFF2-40B4-BE49-F238E27FC236}">
                <a16:creationId xmlns:a16="http://schemas.microsoft.com/office/drawing/2014/main" id="{2BEB07F2-95F9-42B4-82FA-31ADC5450FC0}"/>
              </a:ext>
            </a:extLst>
          </p:cNvPr>
          <p:cNvCxnSpPr>
            <a:stCxn id="127" idx="6"/>
            <a:endCxn id="128" idx="2"/>
          </p:cNvCxnSpPr>
          <p:nvPr/>
        </p:nvCxnSpPr>
        <p:spPr>
          <a:xfrm>
            <a:off x="5259486" y="3698015"/>
            <a:ext cx="5824330" cy="146436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e 137">
            <a:extLst>
              <a:ext uri="{FF2B5EF4-FFF2-40B4-BE49-F238E27FC236}">
                <a16:creationId xmlns:a16="http://schemas.microsoft.com/office/drawing/2014/main" id="{74F8E8CE-519A-46A1-92F3-978783AFEA14}"/>
              </a:ext>
            </a:extLst>
          </p:cNvPr>
          <p:cNvSpPr/>
          <p:nvPr/>
        </p:nvSpPr>
        <p:spPr>
          <a:xfrm>
            <a:off x="6488022" y="1752085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9" name="Figura a mano libera: forma 138">
            <a:extLst>
              <a:ext uri="{FF2B5EF4-FFF2-40B4-BE49-F238E27FC236}">
                <a16:creationId xmlns:a16="http://schemas.microsoft.com/office/drawing/2014/main" id="{0A02F870-6AE3-4B8D-9183-DCE4AE0ECED6}"/>
              </a:ext>
            </a:extLst>
          </p:cNvPr>
          <p:cNvSpPr/>
          <p:nvPr/>
        </p:nvSpPr>
        <p:spPr>
          <a:xfrm>
            <a:off x="6592383" y="1171356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7B54EC81-A2D8-44DD-8750-0C56114EE77D}"/>
              </a:ext>
            </a:extLst>
          </p:cNvPr>
          <p:cNvSpPr txBox="1"/>
          <p:nvPr/>
        </p:nvSpPr>
        <p:spPr>
          <a:xfrm>
            <a:off x="6371966" y="1439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5A137261-5162-44C4-A486-DDAF93A1A675}"/>
              </a:ext>
            </a:extLst>
          </p:cNvPr>
          <p:cNvSpPr txBox="1"/>
          <p:nvPr/>
        </p:nvSpPr>
        <p:spPr>
          <a:xfrm>
            <a:off x="9963507" y="2172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744EE646-486F-4944-85E2-DFA0D8F4404C}"/>
              </a:ext>
            </a:extLst>
          </p:cNvPr>
          <p:cNvSpPr txBox="1"/>
          <p:nvPr/>
        </p:nvSpPr>
        <p:spPr>
          <a:xfrm>
            <a:off x="11192371" y="5053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43" name="CasellaDiTesto 142">
            <a:extLst>
              <a:ext uri="{FF2B5EF4-FFF2-40B4-BE49-F238E27FC236}">
                <a16:creationId xmlns:a16="http://schemas.microsoft.com/office/drawing/2014/main" id="{2852B55B-A059-4337-A87B-684DEEC12830}"/>
              </a:ext>
            </a:extLst>
          </p:cNvPr>
          <p:cNvSpPr txBox="1"/>
          <p:nvPr/>
        </p:nvSpPr>
        <p:spPr>
          <a:xfrm>
            <a:off x="6878429" y="56471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B3AD5859-EE01-4A3C-B883-2B5D17F0467B}"/>
              </a:ext>
            </a:extLst>
          </p:cNvPr>
          <p:cNvSpPr txBox="1"/>
          <p:nvPr/>
        </p:nvSpPr>
        <p:spPr>
          <a:xfrm>
            <a:off x="4982235" y="3704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0F86625C-99D4-4E8A-BC30-A2EF6222726A}"/>
              </a:ext>
            </a:extLst>
          </p:cNvPr>
          <p:cNvSpPr txBox="1"/>
          <p:nvPr/>
        </p:nvSpPr>
        <p:spPr>
          <a:xfrm>
            <a:off x="8077129" y="1780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E4912973-D834-4529-85C5-FB4007F5B1E4}"/>
              </a:ext>
            </a:extLst>
          </p:cNvPr>
          <p:cNvSpPr txBox="1"/>
          <p:nvPr/>
        </p:nvSpPr>
        <p:spPr>
          <a:xfrm>
            <a:off x="5976219" y="24462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A0F687C2-BE23-4753-A176-C924E77CFFE9}"/>
              </a:ext>
            </a:extLst>
          </p:cNvPr>
          <p:cNvSpPr txBox="1"/>
          <p:nvPr/>
        </p:nvSpPr>
        <p:spPr>
          <a:xfrm>
            <a:off x="7666921" y="26308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30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D2BFDD98-C287-492F-9DFA-50F55BB7A894}"/>
              </a:ext>
            </a:extLst>
          </p:cNvPr>
          <p:cNvSpPr txBox="1"/>
          <p:nvPr/>
        </p:nvSpPr>
        <p:spPr>
          <a:xfrm>
            <a:off x="9245700" y="30245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EFDA5B90-83BF-4224-9575-C976B10F5DD1}"/>
              </a:ext>
            </a:extLst>
          </p:cNvPr>
          <p:cNvSpPr txBox="1"/>
          <p:nvPr/>
        </p:nvSpPr>
        <p:spPr>
          <a:xfrm>
            <a:off x="6370389" y="3976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B44CC1FF-E100-4CD6-85AA-996862B4FD06}"/>
              </a:ext>
            </a:extLst>
          </p:cNvPr>
          <p:cNvSpPr txBox="1"/>
          <p:nvPr/>
        </p:nvSpPr>
        <p:spPr>
          <a:xfrm>
            <a:off x="8377930" y="54370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25</a:t>
            </a:r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5A9D1890-1DB1-4DF3-9A83-E77ED7E4547A}"/>
              </a:ext>
            </a:extLst>
          </p:cNvPr>
          <p:cNvSpPr txBox="1"/>
          <p:nvPr/>
        </p:nvSpPr>
        <p:spPr>
          <a:xfrm>
            <a:off x="10953351" y="12883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07EF39B4-6781-48A1-BE91-6CC1CA3061A9}"/>
              </a:ext>
            </a:extLst>
          </p:cNvPr>
          <p:cNvSpPr txBox="1"/>
          <p:nvPr/>
        </p:nvSpPr>
        <p:spPr>
          <a:xfrm>
            <a:off x="3999820" y="22700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706E4669-D6CD-46F3-B503-137DDAEEC06D}"/>
              </a:ext>
            </a:extLst>
          </p:cNvPr>
          <p:cNvSpPr txBox="1"/>
          <p:nvPr/>
        </p:nvSpPr>
        <p:spPr>
          <a:xfrm>
            <a:off x="5608707" y="45826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40</a:t>
            </a: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8A881FCE-07DE-4FBA-8B5A-EEFDBA12906D}"/>
              </a:ext>
            </a:extLst>
          </p:cNvPr>
          <p:cNvSpPr txBox="1"/>
          <p:nvPr/>
        </p:nvSpPr>
        <p:spPr>
          <a:xfrm>
            <a:off x="10442498" y="333538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8861BE28-2D9C-4088-9CAF-E5179EFB42D8}"/>
              </a:ext>
            </a:extLst>
          </p:cNvPr>
          <p:cNvSpPr txBox="1"/>
          <p:nvPr/>
        </p:nvSpPr>
        <p:spPr>
          <a:xfrm>
            <a:off x="196980" y="529136"/>
            <a:ext cx="37981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Esploro l’intorno:</a:t>
            </a:r>
          </a:p>
          <a:p>
            <a:r>
              <a:rPr lang="it-IT" dirty="0"/>
              <a:t>IN	OUT	Delta:</a:t>
            </a:r>
          </a:p>
          <a:p>
            <a:r>
              <a:rPr lang="it-IT" dirty="0"/>
              <a:t>4,5	1,4	40-15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=-75</a:t>
            </a:r>
          </a:p>
          <a:p>
            <a:r>
              <a:rPr lang="it-IT" dirty="0"/>
              <a:t>	1,5	40-15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=-75</a:t>
            </a:r>
          </a:p>
          <a:p>
            <a:r>
              <a:rPr lang="it-IT" dirty="0"/>
              <a:t>3,4	1,4	25-15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=-90</a:t>
            </a:r>
          </a:p>
          <a:p>
            <a:r>
              <a:rPr lang="it-IT" dirty="0"/>
              <a:t>	1,3	25-10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=-85</a:t>
            </a:r>
          </a:p>
          <a:p>
            <a:r>
              <a:rPr lang="it-IT" dirty="0"/>
              <a:t>2,5	1,5	30-15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=-85</a:t>
            </a:r>
          </a:p>
          <a:p>
            <a:r>
              <a:rPr lang="it-IT" dirty="0"/>
              <a:t>	1,2	30-20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=-90</a:t>
            </a:r>
          </a:p>
          <a:p>
            <a:r>
              <a:rPr lang="it-IT" dirty="0"/>
              <a:t>3,5	1,3	5-10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=-110</a:t>
            </a:r>
          </a:p>
          <a:p>
            <a:r>
              <a:rPr lang="it-IT" dirty="0"/>
              <a:t>	1,5	5-15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=-110</a:t>
            </a:r>
          </a:p>
          <a:p>
            <a:r>
              <a:rPr lang="it-IT" dirty="0"/>
              <a:t>2,4	1,2	100-20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=-20</a:t>
            </a:r>
          </a:p>
          <a:p>
            <a:r>
              <a:rPr lang="it-IT" dirty="0"/>
              <a:t>	1,4	100-15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=-15</a:t>
            </a:r>
          </a:p>
          <a:p>
            <a:r>
              <a:rPr lang="it-IT" dirty="0"/>
              <a:t>2,3	1,2	100-20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=-20</a:t>
            </a:r>
          </a:p>
          <a:p>
            <a:r>
              <a:rPr lang="it-IT" dirty="0"/>
              <a:t>	1,3	100-10</a:t>
            </a:r>
            <a:r>
              <a:rPr lang="it-IT" dirty="0">
                <a:solidFill>
                  <a:srgbClr val="FF0000"/>
                </a:solidFill>
              </a:rPr>
              <a:t>-100</a:t>
            </a:r>
            <a:r>
              <a:rPr lang="it-IT" dirty="0"/>
              <a:t>=-10</a:t>
            </a:r>
          </a:p>
        </p:txBody>
      </p:sp>
      <p:sp>
        <p:nvSpPr>
          <p:cNvPr id="157" name="CasellaDiTesto 156">
            <a:extLst>
              <a:ext uri="{FF2B5EF4-FFF2-40B4-BE49-F238E27FC236}">
                <a16:creationId xmlns:a16="http://schemas.microsoft.com/office/drawing/2014/main" id="{BB85DD97-896C-4BCC-AD1B-5F9AA1061476}"/>
              </a:ext>
            </a:extLst>
          </p:cNvPr>
          <p:cNvSpPr txBox="1"/>
          <p:nvPr/>
        </p:nvSpPr>
        <p:spPr>
          <a:xfrm>
            <a:off x="205997" y="4668788"/>
            <a:ext cx="1063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Tabu List:</a:t>
            </a:r>
          </a:p>
          <a:p>
            <a:r>
              <a:rPr lang="it-IT" dirty="0"/>
              <a:t>3,5</a:t>
            </a:r>
          </a:p>
        </p:txBody>
      </p: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DA5295B8-73D4-4B15-8D8E-B80EEDEC3DEA}"/>
              </a:ext>
            </a:extLst>
          </p:cNvPr>
          <p:cNvSpPr txBox="1"/>
          <p:nvPr/>
        </p:nvSpPr>
        <p:spPr>
          <a:xfrm>
            <a:off x="1649880" y="4668788"/>
            <a:ext cx="25540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Nuovo Costo:</a:t>
            </a:r>
          </a:p>
          <a:p>
            <a:r>
              <a:rPr lang="it-IT" dirty="0"/>
              <a:t>160-105=55</a:t>
            </a:r>
          </a:p>
          <a:p>
            <a:r>
              <a:rPr lang="it-IT" dirty="0"/>
              <a:t>Costo Soluzione migliore:</a:t>
            </a:r>
          </a:p>
          <a:p>
            <a:r>
              <a:rPr lang="it-IT" dirty="0"/>
              <a:t>55</a:t>
            </a:r>
          </a:p>
        </p:txBody>
      </p:sp>
      <p:sp>
        <p:nvSpPr>
          <p:cNvPr id="159" name="CasellaDiTesto 158">
            <a:extLst>
              <a:ext uri="{FF2B5EF4-FFF2-40B4-BE49-F238E27FC236}">
                <a16:creationId xmlns:a16="http://schemas.microsoft.com/office/drawing/2014/main" id="{BA9F25B8-A679-40F1-A391-3F88DC090052}"/>
              </a:ext>
            </a:extLst>
          </p:cNvPr>
          <p:cNvSpPr txBox="1"/>
          <p:nvPr/>
        </p:nvSpPr>
        <p:spPr>
          <a:xfrm>
            <a:off x="4837043" y="529136"/>
            <a:ext cx="5470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Soluzione non tabu migliore rimuovo 1,3 e aggiungo 3,5.</a:t>
            </a:r>
            <a:br>
              <a:rPr lang="it-IT" dirty="0"/>
            </a:br>
            <a:r>
              <a:rPr lang="it-IT" dirty="0"/>
              <a:t>Aggiorno soluzione, costo e Tabu list.</a:t>
            </a:r>
          </a:p>
        </p:txBody>
      </p:sp>
      <p:sp>
        <p:nvSpPr>
          <p:cNvPr id="160" name="Ovale 159">
            <a:extLst>
              <a:ext uri="{FF2B5EF4-FFF2-40B4-BE49-F238E27FC236}">
                <a16:creationId xmlns:a16="http://schemas.microsoft.com/office/drawing/2014/main" id="{C1592C79-A130-45E4-8560-E5B15ABE3A15}"/>
              </a:ext>
            </a:extLst>
          </p:cNvPr>
          <p:cNvSpPr/>
          <p:nvPr/>
        </p:nvSpPr>
        <p:spPr>
          <a:xfrm>
            <a:off x="98588" y="2718571"/>
            <a:ext cx="3755282" cy="428168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1" name="Rettangolo 160">
            <a:extLst>
              <a:ext uri="{FF2B5EF4-FFF2-40B4-BE49-F238E27FC236}">
                <a16:creationId xmlns:a16="http://schemas.microsoft.com/office/drawing/2014/main" id="{7AC25A0B-D953-48F4-8342-26BC81352ED2}"/>
              </a:ext>
            </a:extLst>
          </p:cNvPr>
          <p:cNvSpPr/>
          <p:nvPr/>
        </p:nvSpPr>
        <p:spPr>
          <a:xfrm>
            <a:off x="98588" y="5916"/>
            <a:ext cx="54213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T1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652F0297-5ECF-4BFD-A0DE-C0F39BBC39A4}"/>
              </a:ext>
            </a:extLst>
          </p:cNvPr>
          <p:cNvCxnSpPr/>
          <p:nvPr/>
        </p:nvCxnSpPr>
        <p:spPr>
          <a:xfrm flipV="1">
            <a:off x="10173635" y="1020398"/>
            <a:ext cx="854739" cy="745771"/>
          </a:xfrm>
          <a:prstGeom prst="line">
            <a:avLst/>
          </a:prstGeom>
          <a:ln w="57150"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F635DF67-7BDB-4A74-8187-14567F130F81}"/>
              </a:ext>
            </a:extLst>
          </p:cNvPr>
          <p:cNvCxnSpPr>
            <a:cxnSpLocks/>
          </p:cNvCxnSpPr>
          <p:nvPr/>
        </p:nvCxnSpPr>
        <p:spPr>
          <a:xfrm>
            <a:off x="10173635" y="1016980"/>
            <a:ext cx="779716" cy="838246"/>
          </a:xfrm>
          <a:prstGeom prst="line">
            <a:avLst/>
          </a:prstGeom>
          <a:ln w="57150"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79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5E918531-B403-474B-9B7D-FCDA463B7206}"/>
              </a:ext>
            </a:extLst>
          </p:cNvPr>
          <p:cNvCxnSpPr>
            <a:cxnSpLocks/>
          </p:cNvCxnSpPr>
          <p:nvPr/>
        </p:nvCxnSpPr>
        <p:spPr>
          <a:xfrm flipV="1">
            <a:off x="7077570" y="5456041"/>
            <a:ext cx="4055166" cy="477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00516346-59F6-4B52-8D4A-9121747FE912}"/>
              </a:ext>
            </a:extLst>
          </p:cNvPr>
          <p:cNvCxnSpPr>
            <a:cxnSpLocks/>
            <a:stCxn id="130" idx="6"/>
            <a:endCxn id="128" idx="6"/>
          </p:cNvCxnSpPr>
          <p:nvPr/>
        </p:nvCxnSpPr>
        <p:spPr>
          <a:xfrm flipV="1">
            <a:off x="7143183" y="5452862"/>
            <a:ext cx="4055166" cy="47743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diritto 124">
            <a:extLst>
              <a:ext uri="{FF2B5EF4-FFF2-40B4-BE49-F238E27FC236}">
                <a16:creationId xmlns:a16="http://schemas.microsoft.com/office/drawing/2014/main" id="{1A965AE0-65B1-48D5-B49A-D002CA778566}"/>
              </a:ext>
            </a:extLst>
          </p:cNvPr>
          <p:cNvCxnSpPr>
            <a:cxnSpLocks/>
          </p:cNvCxnSpPr>
          <p:nvPr/>
        </p:nvCxnSpPr>
        <p:spPr>
          <a:xfrm flipH="1">
            <a:off x="5200084" y="216798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diritto 125">
            <a:extLst>
              <a:ext uri="{FF2B5EF4-FFF2-40B4-BE49-F238E27FC236}">
                <a16:creationId xmlns:a16="http://schemas.microsoft.com/office/drawing/2014/main" id="{DBAB279E-0ACD-4337-8F24-3317D4D0CE54}"/>
              </a:ext>
            </a:extLst>
          </p:cNvPr>
          <p:cNvCxnSpPr>
            <a:cxnSpLocks/>
          </p:cNvCxnSpPr>
          <p:nvPr/>
        </p:nvCxnSpPr>
        <p:spPr>
          <a:xfrm>
            <a:off x="6517018" y="2100062"/>
            <a:ext cx="3372678" cy="5234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e 126">
            <a:extLst>
              <a:ext uri="{FF2B5EF4-FFF2-40B4-BE49-F238E27FC236}">
                <a16:creationId xmlns:a16="http://schemas.microsoft.com/office/drawing/2014/main" id="{095C4C16-C484-46AD-8E12-D0EE75690209}"/>
              </a:ext>
            </a:extLst>
          </p:cNvPr>
          <p:cNvSpPr/>
          <p:nvPr/>
        </p:nvSpPr>
        <p:spPr>
          <a:xfrm>
            <a:off x="5095723" y="391229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Ovale 127">
            <a:extLst>
              <a:ext uri="{FF2B5EF4-FFF2-40B4-BE49-F238E27FC236}">
                <a16:creationId xmlns:a16="http://schemas.microsoft.com/office/drawing/2014/main" id="{3C588D7B-ED2E-4A87-B408-D7654920BCE3}"/>
              </a:ext>
            </a:extLst>
          </p:cNvPr>
          <p:cNvSpPr/>
          <p:nvPr/>
        </p:nvSpPr>
        <p:spPr>
          <a:xfrm>
            <a:off x="11059201" y="537666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Ovale 128">
            <a:extLst>
              <a:ext uri="{FF2B5EF4-FFF2-40B4-BE49-F238E27FC236}">
                <a16:creationId xmlns:a16="http://schemas.microsoft.com/office/drawing/2014/main" id="{B8DAA848-1B30-4866-A0E9-A8F5C6350EA6}"/>
              </a:ext>
            </a:extLst>
          </p:cNvPr>
          <p:cNvSpPr/>
          <p:nvPr/>
        </p:nvSpPr>
        <p:spPr>
          <a:xfrm>
            <a:off x="9820122" y="256057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Ovale 129">
            <a:extLst>
              <a:ext uri="{FF2B5EF4-FFF2-40B4-BE49-F238E27FC236}">
                <a16:creationId xmlns:a16="http://schemas.microsoft.com/office/drawing/2014/main" id="{92162A96-E656-4F26-BEF0-2A7672177224}"/>
              </a:ext>
            </a:extLst>
          </p:cNvPr>
          <p:cNvSpPr/>
          <p:nvPr/>
        </p:nvSpPr>
        <p:spPr>
          <a:xfrm>
            <a:off x="6989662" y="585373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1" name="Connettore diritto 130">
            <a:extLst>
              <a:ext uri="{FF2B5EF4-FFF2-40B4-BE49-F238E27FC236}">
                <a16:creationId xmlns:a16="http://schemas.microsoft.com/office/drawing/2014/main" id="{CDC329F9-C095-4496-90B4-4C5A531105D2}"/>
              </a:ext>
            </a:extLst>
          </p:cNvPr>
          <p:cNvCxnSpPr>
            <a:cxnSpLocks/>
            <a:stCxn id="129" idx="5"/>
            <a:endCxn id="128" idx="1"/>
          </p:cNvCxnSpPr>
          <p:nvPr/>
        </p:nvCxnSpPr>
        <p:spPr>
          <a:xfrm>
            <a:off x="9938892" y="269065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DE504E8B-2749-4685-8A0E-B1C08261CE4C}"/>
              </a:ext>
            </a:extLst>
          </p:cNvPr>
          <p:cNvCxnSpPr>
            <a:cxnSpLocks/>
            <a:stCxn id="127" idx="5"/>
            <a:endCxn id="130" idx="1"/>
          </p:cNvCxnSpPr>
          <p:nvPr/>
        </p:nvCxnSpPr>
        <p:spPr>
          <a:xfrm>
            <a:off x="5214493" y="404237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diritto 132">
            <a:extLst>
              <a:ext uri="{FF2B5EF4-FFF2-40B4-BE49-F238E27FC236}">
                <a16:creationId xmlns:a16="http://schemas.microsoft.com/office/drawing/2014/main" id="{EC57973B-2E30-483A-9C7A-7C91BAC929DC}"/>
              </a:ext>
            </a:extLst>
          </p:cNvPr>
          <p:cNvCxnSpPr>
            <a:cxnSpLocks/>
            <a:stCxn id="127" idx="6"/>
            <a:endCxn id="129" idx="3"/>
          </p:cNvCxnSpPr>
          <p:nvPr/>
        </p:nvCxnSpPr>
        <p:spPr>
          <a:xfrm flipV="1">
            <a:off x="5234871" y="269065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diritto 133">
            <a:extLst>
              <a:ext uri="{FF2B5EF4-FFF2-40B4-BE49-F238E27FC236}">
                <a16:creationId xmlns:a16="http://schemas.microsoft.com/office/drawing/2014/main" id="{6598AC11-4C7C-47B3-BAFE-D12FC6703BCE}"/>
              </a:ext>
            </a:extLst>
          </p:cNvPr>
          <p:cNvCxnSpPr>
            <a:cxnSpLocks/>
            <a:stCxn id="130" idx="7"/>
            <a:endCxn id="129" idx="3"/>
          </p:cNvCxnSpPr>
          <p:nvPr/>
        </p:nvCxnSpPr>
        <p:spPr>
          <a:xfrm flipV="1">
            <a:off x="7120700" y="2690657"/>
            <a:ext cx="2719800" cy="3185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e 134">
            <a:extLst>
              <a:ext uri="{FF2B5EF4-FFF2-40B4-BE49-F238E27FC236}">
                <a16:creationId xmlns:a16="http://schemas.microsoft.com/office/drawing/2014/main" id="{DEE1D0FD-22A8-4FFC-BE92-ED00B8D36C61}"/>
              </a:ext>
            </a:extLst>
          </p:cNvPr>
          <p:cNvSpPr/>
          <p:nvPr/>
        </p:nvSpPr>
        <p:spPr>
          <a:xfrm>
            <a:off x="6447444" y="203711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Figura a mano libera: forma 135">
            <a:extLst>
              <a:ext uri="{FF2B5EF4-FFF2-40B4-BE49-F238E27FC236}">
                <a16:creationId xmlns:a16="http://schemas.microsoft.com/office/drawing/2014/main" id="{FCFB3CA6-093F-4B67-AB1B-2254E77AF3DA}"/>
              </a:ext>
            </a:extLst>
          </p:cNvPr>
          <p:cNvSpPr/>
          <p:nvPr/>
        </p:nvSpPr>
        <p:spPr>
          <a:xfrm>
            <a:off x="4230130" y="2030166"/>
            <a:ext cx="2771799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7" name="Connettore diritto 136">
            <a:extLst>
              <a:ext uri="{FF2B5EF4-FFF2-40B4-BE49-F238E27FC236}">
                <a16:creationId xmlns:a16="http://schemas.microsoft.com/office/drawing/2014/main" id="{2BEB07F2-95F9-42B4-82FA-31ADC5450FC0}"/>
              </a:ext>
            </a:extLst>
          </p:cNvPr>
          <p:cNvCxnSpPr>
            <a:stCxn id="127" idx="6"/>
            <a:endCxn id="128" idx="2"/>
          </p:cNvCxnSpPr>
          <p:nvPr/>
        </p:nvCxnSpPr>
        <p:spPr>
          <a:xfrm>
            <a:off x="5234871" y="398849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e 137">
            <a:extLst>
              <a:ext uri="{FF2B5EF4-FFF2-40B4-BE49-F238E27FC236}">
                <a16:creationId xmlns:a16="http://schemas.microsoft.com/office/drawing/2014/main" id="{74F8E8CE-519A-46A1-92F3-978783AFEA14}"/>
              </a:ext>
            </a:extLst>
          </p:cNvPr>
          <p:cNvSpPr/>
          <p:nvPr/>
        </p:nvSpPr>
        <p:spPr>
          <a:xfrm>
            <a:off x="6463407" y="204256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9" name="Figura a mano libera: forma 138">
            <a:extLst>
              <a:ext uri="{FF2B5EF4-FFF2-40B4-BE49-F238E27FC236}">
                <a16:creationId xmlns:a16="http://schemas.microsoft.com/office/drawing/2014/main" id="{0A02F870-6AE3-4B8D-9183-DCE4AE0ECED6}"/>
              </a:ext>
            </a:extLst>
          </p:cNvPr>
          <p:cNvSpPr/>
          <p:nvPr/>
        </p:nvSpPr>
        <p:spPr>
          <a:xfrm>
            <a:off x="6567768" y="1461838"/>
            <a:ext cx="5324046" cy="3991024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7B54EC81-A2D8-44DD-8750-0C56114EE77D}"/>
              </a:ext>
            </a:extLst>
          </p:cNvPr>
          <p:cNvSpPr txBox="1"/>
          <p:nvPr/>
        </p:nvSpPr>
        <p:spPr>
          <a:xfrm>
            <a:off x="6347351" y="1729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5A137261-5162-44C4-A486-DDAF93A1A675}"/>
              </a:ext>
            </a:extLst>
          </p:cNvPr>
          <p:cNvSpPr txBox="1"/>
          <p:nvPr/>
        </p:nvSpPr>
        <p:spPr>
          <a:xfrm>
            <a:off x="9938892" y="2463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744EE646-486F-4944-85E2-DFA0D8F4404C}"/>
              </a:ext>
            </a:extLst>
          </p:cNvPr>
          <p:cNvSpPr txBox="1"/>
          <p:nvPr/>
        </p:nvSpPr>
        <p:spPr>
          <a:xfrm>
            <a:off x="11167756" y="5344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43" name="CasellaDiTesto 142">
            <a:extLst>
              <a:ext uri="{FF2B5EF4-FFF2-40B4-BE49-F238E27FC236}">
                <a16:creationId xmlns:a16="http://schemas.microsoft.com/office/drawing/2014/main" id="{2852B55B-A059-4337-A87B-684DEEC12830}"/>
              </a:ext>
            </a:extLst>
          </p:cNvPr>
          <p:cNvSpPr txBox="1"/>
          <p:nvPr/>
        </p:nvSpPr>
        <p:spPr>
          <a:xfrm>
            <a:off x="6853814" y="5937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B3AD5859-EE01-4A3C-B883-2B5D17F0467B}"/>
              </a:ext>
            </a:extLst>
          </p:cNvPr>
          <p:cNvSpPr txBox="1"/>
          <p:nvPr/>
        </p:nvSpPr>
        <p:spPr>
          <a:xfrm>
            <a:off x="4957620" y="3995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0F86625C-99D4-4E8A-BC30-A2EF6222726A}"/>
              </a:ext>
            </a:extLst>
          </p:cNvPr>
          <p:cNvSpPr txBox="1"/>
          <p:nvPr/>
        </p:nvSpPr>
        <p:spPr>
          <a:xfrm>
            <a:off x="8052514" y="20707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E4912973-D834-4529-85C5-FB4007F5B1E4}"/>
              </a:ext>
            </a:extLst>
          </p:cNvPr>
          <p:cNvSpPr txBox="1"/>
          <p:nvPr/>
        </p:nvSpPr>
        <p:spPr>
          <a:xfrm>
            <a:off x="5951604" y="2736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A0F687C2-BE23-4753-A176-C924E77CFFE9}"/>
              </a:ext>
            </a:extLst>
          </p:cNvPr>
          <p:cNvSpPr txBox="1"/>
          <p:nvPr/>
        </p:nvSpPr>
        <p:spPr>
          <a:xfrm>
            <a:off x="7642306" y="29213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30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D2BFDD98-C287-492F-9DFA-50F55BB7A894}"/>
              </a:ext>
            </a:extLst>
          </p:cNvPr>
          <p:cNvSpPr txBox="1"/>
          <p:nvPr/>
        </p:nvSpPr>
        <p:spPr>
          <a:xfrm>
            <a:off x="9221085" y="33150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EFDA5B90-83BF-4224-9575-C976B10F5DD1}"/>
              </a:ext>
            </a:extLst>
          </p:cNvPr>
          <p:cNvSpPr txBox="1"/>
          <p:nvPr/>
        </p:nvSpPr>
        <p:spPr>
          <a:xfrm>
            <a:off x="6345774" y="4267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B44CC1FF-E100-4CD6-85AA-996862B4FD06}"/>
              </a:ext>
            </a:extLst>
          </p:cNvPr>
          <p:cNvSpPr txBox="1"/>
          <p:nvPr/>
        </p:nvSpPr>
        <p:spPr>
          <a:xfrm>
            <a:off x="8353315" y="57274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25</a:t>
            </a:r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5A9D1890-1DB1-4DF3-9A83-E77ED7E4547A}"/>
              </a:ext>
            </a:extLst>
          </p:cNvPr>
          <p:cNvSpPr txBox="1"/>
          <p:nvPr/>
        </p:nvSpPr>
        <p:spPr>
          <a:xfrm>
            <a:off x="10928736" y="1578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07EF39B4-6781-48A1-BE91-6CC1CA3061A9}"/>
              </a:ext>
            </a:extLst>
          </p:cNvPr>
          <p:cNvSpPr txBox="1"/>
          <p:nvPr/>
        </p:nvSpPr>
        <p:spPr>
          <a:xfrm>
            <a:off x="4254363" y="25283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706E4669-D6CD-46F3-B503-137DDAEEC06D}"/>
              </a:ext>
            </a:extLst>
          </p:cNvPr>
          <p:cNvSpPr txBox="1"/>
          <p:nvPr/>
        </p:nvSpPr>
        <p:spPr>
          <a:xfrm>
            <a:off x="5584092" y="4873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40</a:t>
            </a: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8A881FCE-07DE-4FBA-8B5A-EEFDBA12906D}"/>
              </a:ext>
            </a:extLst>
          </p:cNvPr>
          <p:cNvSpPr txBox="1"/>
          <p:nvPr/>
        </p:nvSpPr>
        <p:spPr>
          <a:xfrm>
            <a:off x="10417883" y="36258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8861BE28-2D9C-4088-9CAF-E5179EFB42D8}"/>
              </a:ext>
            </a:extLst>
          </p:cNvPr>
          <p:cNvSpPr txBox="1"/>
          <p:nvPr/>
        </p:nvSpPr>
        <p:spPr>
          <a:xfrm>
            <a:off x="196980" y="529136"/>
            <a:ext cx="39771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Esploro l’intorno:</a:t>
            </a:r>
          </a:p>
          <a:p>
            <a:r>
              <a:rPr lang="it-IT" dirty="0"/>
              <a:t>IN	OUT	Delta:</a:t>
            </a:r>
          </a:p>
          <a:p>
            <a:r>
              <a:rPr lang="it-IT" dirty="0"/>
              <a:t>3,4	1,4	25-15=10</a:t>
            </a:r>
          </a:p>
          <a:p>
            <a:r>
              <a:rPr lang="it-IT" dirty="0"/>
              <a:t>	1,5	25-15=10</a:t>
            </a:r>
          </a:p>
          <a:p>
            <a:r>
              <a:rPr lang="it-IT" dirty="0"/>
              <a:t>	3,5	25-5=20</a:t>
            </a:r>
          </a:p>
          <a:p>
            <a:r>
              <a:rPr lang="it-IT" dirty="0"/>
              <a:t>2,3	1,2	100-20=80</a:t>
            </a:r>
          </a:p>
          <a:p>
            <a:r>
              <a:rPr lang="it-IT" dirty="0"/>
              <a:t>	1,5	100-15=85</a:t>
            </a:r>
          </a:p>
          <a:p>
            <a:r>
              <a:rPr lang="it-IT" dirty="0"/>
              <a:t>	3,5	100-5=95</a:t>
            </a:r>
          </a:p>
          <a:p>
            <a:r>
              <a:rPr lang="it-IT" dirty="0"/>
              <a:t>4,5	1,4	40-15=25</a:t>
            </a:r>
          </a:p>
          <a:p>
            <a:r>
              <a:rPr lang="it-IT" dirty="0"/>
              <a:t>	1,5	40-15=25</a:t>
            </a:r>
          </a:p>
          <a:p>
            <a:r>
              <a:rPr lang="it-IT" dirty="0"/>
              <a:t>1,3	1,5	10-15</a:t>
            </a:r>
            <a:r>
              <a:rPr lang="it-IT" dirty="0">
                <a:solidFill>
                  <a:srgbClr val="FF0000"/>
                </a:solidFill>
              </a:rPr>
              <a:t>+100</a:t>
            </a:r>
            <a:r>
              <a:rPr lang="it-IT" dirty="0"/>
              <a:t>=95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10-5</a:t>
            </a:r>
            <a:r>
              <a:rPr lang="it-IT" dirty="0">
                <a:solidFill>
                  <a:srgbClr val="FF0000"/>
                </a:solidFill>
                <a:highlight>
                  <a:srgbClr val="00FFFF"/>
                </a:highlight>
              </a:rPr>
              <a:t>+100</a:t>
            </a:r>
            <a:r>
              <a:rPr lang="it-IT" dirty="0">
                <a:highlight>
                  <a:srgbClr val="00FFFF"/>
                </a:highlight>
              </a:rPr>
              <a:t>=105 TABU</a:t>
            </a:r>
          </a:p>
          <a:p>
            <a:r>
              <a:rPr lang="it-IT" dirty="0"/>
              <a:t>2,5	1,2	30-20=10</a:t>
            </a:r>
          </a:p>
          <a:p>
            <a:r>
              <a:rPr lang="it-IT" dirty="0"/>
              <a:t>	1,5	30-15=15</a:t>
            </a:r>
          </a:p>
          <a:p>
            <a:r>
              <a:rPr lang="it-IT" dirty="0"/>
              <a:t>2,4	1,2	100-20=80</a:t>
            </a:r>
          </a:p>
          <a:p>
            <a:r>
              <a:rPr lang="it-IT" dirty="0"/>
              <a:t>	1,4	100-15=85</a:t>
            </a:r>
          </a:p>
        </p:txBody>
      </p:sp>
      <p:sp>
        <p:nvSpPr>
          <p:cNvPr id="157" name="CasellaDiTesto 156">
            <a:extLst>
              <a:ext uri="{FF2B5EF4-FFF2-40B4-BE49-F238E27FC236}">
                <a16:creationId xmlns:a16="http://schemas.microsoft.com/office/drawing/2014/main" id="{BB85DD97-896C-4BCC-AD1B-5F9AA1061476}"/>
              </a:ext>
            </a:extLst>
          </p:cNvPr>
          <p:cNvSpPr txBox="1"/>
          <p:nvPr/>
        </p:nvSpPr>
        <p:spPr>
          <a:xfrm>
            <a:off x="230612" y="5345646"/>
            <a:ext cx="10633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Tabu List: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3,4</a:t>
            </a:r>
          </a:p>
        </p:txBody>
      </p: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DA5295B8-73D4-4B15-8D8E-B80EEDEC3DEA}"/>
              </a:ext>
            </a:extLst>
          </p:cNvPr>
          <p:cNvSpPr txBox="1"/>
          <p:nvPr/>
        </p:nvSpPr>
        <p:spPr>
          <a:xfrm>
            <a:off x="1538543" y="5323955"/>
            <a:ext cx="2538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Nuovo Costo:</a:t>
            </a:r>
          </a:p>
          <a:p>
            <a:r>
              <a:rPr lang="it-IT" dirty="0"/>
              <a:t>55+10=65</a:t>
            </a:r>
          </a:p>
          <a:p>
            <a:r>
              <a:rPr lang="it-IT" dirty="0"/>
              <a:t>Costo soluzione migliore:</a:t>
            </a:r>
          </a:p>
          <a:p>
            <a:r>
              <a:rPr lang="it-IT" dirty="0"/>
              <a:t>55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A2C0EF05-899B-49A3-9936-B65D44606D3B}"/>
              </a:ext>
            </a:extLst>
          </p:cNvPr>
          <p:cNvSpPr txBox="1"/>
          <p:nvPr/>
        </p:nvSpPr>
        <p:spPr>
          <a:xfrm>
            <a:off x="3243341" y="374933"/>
            <a:ext cx="69972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Soluzione non tabu migliore rimuovo 3,4 e aggiungo 1,4 </a:t>
            </a:r>
          </a:p>
          <a:p>
            <a:r>
              <a:rPr lang="it-IT" dirty="0"/>
              <a:t>resto in regione ammissibile ma peggioro.</a:t>
            </a:r>
          </a:p>
          <a:p>
            <a:r>
              <a:rPr lang="it-IT" dirty="0"/>
              <a:t>Il costo migliore rimane invariato in quanto è una soluzione peggiorativa.</a:t>
            </a:r>
            <a:br>
              <a:rPr lang="it-IT" dirty="0"/>
            </a:br>
            <a:r>
              <a:rPr lang="it-IT" dirty="0"/>
              <a:t>Aggiorno soluzione e Tabu list.</a:t>
            </a:r>
          </a:p>
          <a:p>
            <a:r>
              <a:rPr lang="it-IT" dirty="0"/>
              <a:t>Iterazioni senza miglioramento: 1.</a:t>
            </a: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672C3507-6AD4-46D3-BB75-28FE2E16A936}"/>
              </a:ext>
            </a:extLst>
          </p:cNvPr>
          <p:cNvSpPr/>
          <p:nvPr/>
        </p:nvSpPr>
        <p:spPr>
          <a:xfrm>
            <a:off x="140966" y="1033670"/>
            <a:ext cx="3063142" cy="428168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8641603F-87B5-464A-9A9E-D993E7F82FCD}"/>
              </a:ext>
            </a:extLst>
          </p:cNvPr>
          <p:cNvSpPr/>
          <p:nvPr/>
        </p:nvSpPr>
        <p:spPr>
          <a:xfrm>
            <a:off x="98587" y="5916"/>
            <a:ext cx="5421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T2</a:t>
            </a:r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A6FFD218-0C1B-43DE-B57B-B347FE0FA4D8}"/>
              </a:ext>
            </a:extLst>
          </p:cNvPr>
          <p:cNvCxnSpPr/>
          <p:nvPr/>
        </p:nvCxnSpPr>
        <p:spPr>
          <a:xfrm flipV="1">
            <a:off x="3865795" y="2320987"/>
            <a:ext cx="854739" cy="745771"/>
          </a:xfrm>
          <a:prstGeom prst="line">
            <a:avLst/>
          </a:prstGeom>
          <a:ln w="57150"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0625C5DA-0091-4131-9C34-98E76EB4BEAC}"/>
              </a:ext>
            </a:extLst>
          </p:cNvPr>
          <p:cNvCxnSpPr>
            <a:cxnSpLocks/>
          </p:cNvCxnSpPr>
          <p:nvPr/>
        </p:nvCxnSpPr>
        <p:spPr>
          <a:xfrm>
            <a:off x="3865795" y="2317569"/>
            <a:ext cx="779716" cy="838246"/>
          </a:xfrm>
          <a:prstGeom prst="line">
            <a:avLst/>
          </a:prstGeom>
          <a:ln w="57150"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21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igura a mano libera: forma 40">
            <a:extLst>
              <a:ext uri="{FF2B5EF4-FFF2-40B4-BE49-F238E27FC236}">
                <a16:creationId xmlns:a16="http://schemas.microsoft.com/office/drawing/2014/main" id="{6FD8CC72-8925-4FA1-9D04-EC203B6F37B4}"/>
              </a:ext>
            </a:extLst>
          </p:cNvPr>
          <p:cNvSpPr/>
          <p:nvPr/>
        </p:nvSpPr>
        <p:spPr>
          <a:xfrm>
            <a:off x="6575028" y="1469098"/>
            <a:ext cx="5324046" cy="3991024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00516346-59F6-4B52-8D4A-9121747FE912}"/>
              </a:ext>
            </a:extLst>
          </p:cNvPr>
          <p:cNvCxnSpPr>
            <a:cxnSpLocks/>
            <a:stCxn id="130" idx="6"/>
            <a:endCxn id="128" idx="6"/>
          </p:cNvCxnSpPr>
          <p:nvPr/>
        </p:nvCxnSpPr>
        <p:spPr>
          <a:xfrm flipV="1">
            <a:off x="7143183" y="545286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diritto 124">
            <a:extLst>
              <a:ext uri="{FF2B5EF4-FFF2-40B4-BE49-F238E27FC236}">
                <a16:creationId xmlns:a16="http://schemas.microsoft.com/office/drawing/2014/main" id="{1A965AE0-65B1-48D5-B49A-D002CA778566}"/>
              </a:ext>
            </a:extLst>
          </p:cNvPr>
          <p:cNvCxnSpPr>
            <a:cxnSpLocks/>
          </p:cNvCxnSpPr>
          <p:nvPr/>
        </p:nvCxnSpPr>
        <p:spPr>
          <a:xfrm flipH="1">
            <a:off x="5200084" y="216798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diritto 125">
            <a:extLst>
              <a:ext uri="{FF2B5EF4-FFF2-40B4-BE49-F238E27FC236}">
                <a16:creationId xmlns:a16="http://schemas.microsoft.com/office/drawing/2014/main" id="{DBAB279E-0ACD-4337-8F24-3317D4D0CE54}"/>
              </a:ext>
            </a:extLst>
          </p:cNvPr>
          <p:cNvCxnSpPr>
            <a:cxnSpLocks/>
          </p:cNvCxnSpPr>
          <p:nvPr/>
        </p:nvCxnSpPr>
        <p:spPr>
          <a:xfrm>
            <a:off x="6517018" y="2100062"/>
            <a:ext cx="3372678" cy="5234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e 126">
            <a:extLst>
              <a:ext uri="{FF2B5EF4-FFF2-40B4-BE49-F238E27FC236}">
                <a16:creationId xmlns:a16="http://schemas.microsoft.com/office/drawing/2014/main" id="{095C4C16-C484-46AD-8E12-D0EE75690209}"/>
              </a:ext>
            </a:extLst>
          </p:cNvPr>
          <p:cNvSpPr/>
          <p:nvPr/>
        </p:nvSpPr>
        <p:spPr>
          <a:xfrm>
            <a:off x="5095723" y="391229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Ovale 127">
            <a:extLst>
              <a:ext uri="{FF2B5EF4-FFF2-40B4-BE49-F238E27FC236}">
                <a16:creationId xmlns:a16="http://schemas.microsoft.com/office/drawing/2014/main" id="{3C588D7B-ED2E-4A87-B408-D7654920BCE3}"/>
              </a:ext>
            </a:extLst>
          </p:cNvPr>
          <p:cNvSpPr/>
          <p:nvPr/>
        </p:nvSpPr>
        <p:spPr>
          <a:xfrm>
            <a:off x="11059201" y="537666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Ovale 128">
            <a:extLst>
              <a:ext uri="{FF2B5EF4-FFF2-40B4-BE49-F238E27FC236}">
                <a16:creationId xmlns:a16="http://schemas.microsoft.com/office/drawing/2014/main" id="{B8DAA848-1B30-4866-A0E9-A8F5C6350EA6}"/>
              </a:ext>
            </a:extLst>
          </p:cNvPr>
          <p:cNvSpPr/>
          <p:nvPr/>
        </p:nvSpPr>
        <p:spPr>
          <a:xfrm>
            <a:off x="9820122" y="256057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Ovale 129">
            <a:extLst>
              <a:ext uri="{FF2B5EF4-FFF2-40B4-BE49-F238E27FC236}">
                <a16:creationId xmlns:a16="http://schemas.microsoft.com/office/drawing/2014/main" id="{92162A96-E656-4F26-BEF0-2A7672177224}"/>
              </a:ext>
            </a:extLst>
          </p:cNvPr>
          <p:cNvSpPr/>
          <p:nvPr/>
        </p:nvSpPr>
        <p:spPr>
          <a:xfrm>
            <a:off x="6989662" y="585373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1" name="Connettore diritto 130">
            <a:extLst>
              <a:ext uri="{FF2B5EF4-FFF2-40B4-BE49-F238E27FC236}">
                <a16:creationId xmlns:a16="http://schemas.microsoft.com/office/drawing/2014/main" id="{CDC329F9-C095-4496-90B4-4C5A531105D2}"/>
              </a:ext>
            </a:extLst>
          </p:cNvPr>
          <p:cNvCxnSpPr>
            <a:cxnSpLocks/>
            <a:stCxn id="129" idx="5"/>
            <a:endCxn id="128" idx="1"/>
          </p:cNvCxnSpPr>
          <p:nvPr/>
        </p:nvCxnSpPr>
        <p:spPr>
          <a:xfrm>
            <a:off x="9938892" y="269065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DE504E8B-2749-4685-8A0E-B1C08261CE4C}"/>
              </a:ext>
            </a:extLst>
          </p:cNvPr>
          <p:cNvCxnSpPr>
            <a:cxnSpLocks/>
            <a:stCxn id="127" idx="5"/>
            <a:endCxn id="130" idx="1"/>
          </p:cNvCxnSpPr>
          <p:nvPr/>
        </p:nvCxnSpPr>
        <p:spPr>
          <a:xfrm>
            <a:off x="5214493" y="404237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diritto 132">
            <a:extLst>
              <a:ext uri="{FF2B5EF4-FFF2-40B4-BE49-F238E27FC236}">
                <a16:creationId xmlns:a16="http://schemas.microsoft.com/office/drawing/2014/main" id="{EC57973B-2E30-483A-9C7A-7C91BAC929DC}"/>
              </a:ext>
            </a:extLst>
          </p:cNvPr>
          <p:cNvCxnSpPr>
            <a:cxnSpLocks/>
            <a:stCxn id="127" idx="6"/>
            <a:endCxn id="129" idx="3"/>
          </p:cNvCxnSpPr>
          <p:nvPr/>
        </p:nvCxnSpPr>
        <p:spPr>
          <a:xfrm flipV="1">
            <a:off x="5234871" y="269065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diritto 133">
            <a:extLst>
              <a:ext uri="{FF2B5EF4-FFF2-40B4-BE49-F238E27FC236}">
                <a16:creationId xmlns:a16="http://schemas.microsoft.com/office/drawing/2014/main" id="{6598AC11-4C7C-47B3-BAFE-D12FC6703BCE}"/>
              </a:ext>
            </a:extLst>
          </p:cNvPr>
          <p:cNvCxnSpPr>
            <a:cxnSpLocks/>
            <a:stCxn id="130" idx="7"/>
            <a:endCxn id="129" idx="3"/>
          </p:cNvCxnSpPr>
          <p:nvPr/>
        </p:nvCxnSpPr>
        <p:spPr>
          <a:xfrm flipV="1">
            <a:off x="7120700" y="2690657"/>
            <a:ext cx="2719800" cy="3185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e 134">
            <a:extLst>
              <a:ext uri="{FF2B5EF4-FFF2-40B4-BE49-F238E27FC236}">
                <a16:creationId xmlns:a16="http://schemas.microsoft.com/office/drawing/2014/main" id="{DEE1D0FD-22A8-4FFC-BE92-ED00B8D36C61}"/>
              </a:ext>
            </a:extLst>
          </p:cNvPr>
          <p:cNvSpPr/>
          <p:nvPr/>
        </p:nvSpPr>
        <p:spPr>
          <a:xfrm>
            <a:off x="6447444" y="203711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Figura a mano libera: forma 135">
            <a:extLst>
              <a:ext uri="{FF2B5EF4-FFF2-40B4-BE49-F238E27FC236}">
                <a16:creationId xmlns:a16="http://schemas.microsoft.com/office/drawing/2014/main" id="{FCFB3CA6-093F-4B67-AB1B-2254E77AF3DA}"/>
              </a:ext>
            </a:extLst>
          </p:cNvPr>
          <p:cNvSpPr/>
          <p:nvPr/>
        </p:nvSpPr>
        <p:spPr>
          <a:xfrm>
            <a:off x="4230130" y="2030166"/>
            <a:ext cx="2771799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7" name="Connettore diritto 136">
            <a:extLst>
              <a:ext uri="{FF2B5EF4-FFF2-40B4-BE49-F238E27FC236}">
                <a16:creationId xmlns:a16="http://schemas.microsoft.com/office/drawing/2014/main" id="{2BEB07F2-95F9-42B4-82FA-31ADC5450FC0}"/>
              </a:ext>
            </a:extLst>
          </p:cNvPr>
          <p:cNvCxnSpPr>
            <a:stCxn id="127" idx="6"/>
            <a:endCxn id="128" idx="2"/>
          </p:cNvCxnSpPr>
          <p:nvPr/>
        </p:nvCxnSpPr>
        <p:spPr>
          <a:xfrm>
            <a:off x="5234871" y="398849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e 137">
            <a:extLst>
              <a:ext uri="{FF2B5EF4-FFF2-40B4-BE49-F238E27FC236}">
                <a16:creationId xmlns:a16="http://schemas.microsoft.com/office/drawing/2014/main" id="{74F8E8CE-519A-46A1-92F3-978783AFEA14}"/>
              </a:ext>
            </a:extLst>
          </p:cNvPr>
          <p:cNvSpPr/>
          <p:nvPr/>
        </p:nvSpPr>
        <p:spPr>
          <a:xfrm>
            <a:off x="6463407" y="204256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9" name="Figura a mano libera: forma 138">
            <a:extLst>
              <a:ext uri="{FF2B5EF4-FFF2-40B4-BE49-F238E27FC236}">
                <a16:creationId xmlns:a16="http://schemas.microsoft.com/office/drawing/2014/main" id="{0A02F870-6AE3-4B8D-9183-DCE4AE0ECED6}"/>
              </a:ext>
            </a:extLst>
          </p:cNvPr>
          <p:cNvSpPr/>
          <p:nvPr/>
        </p:nvSpPr>
        <p:spPr>
          <a:xfrm>
            <a:off x="6567768" y="1461838"/>
            <a:ext cx="5324046" cy="3991024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7B54EC81-A2D8-44DD-8750-0C56114EE77D}"/>
              </a:ext>
            </a:extLst>
          </p:cNvPr>
          <p:cNvSpPr txBox="1"/>
          <p:nvPr/>
        </p:nvSpPr>
        <p:spPr>
          <a:xfrm>
            <a:off x="6347351" y="1729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5A137261-5162-44C4-A486-DDAF93A1A675}"/>
              </a:ext>
            </a:extLst>
          </p:cNvPr>
          <p:cNvSpPr txBox="1"/>
          <p:nvPr/>
        </p:nvSpPr>
        <p:spPr>
          <a:xfrm>
            <a:off x="9938892" y="2463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744EE646-486F-4944-85E2-DFA0D8F4404C}"/>
              </a:ext>
            </a:extLst>
          </p:cNvPr>
          <p:cNvSpPr txBox="1"/>
          <p:nvPr/>
        </p:nvSpPr>
        <p:spPr>
          <a:xfrm>
            <a:off x="11167756" y="5344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43" name="CasellaDiTesto 142">
            <a:extLst>
              <a:ext uri="{FF2B5EF4-FFF2-40B4-BE49-F238E27FC236}">
                <a16:creationId xmlns:a16="http://schemas.microsoft.com/office/drawing/2014/main" id="{2852B55B-A059-4337-A87B-684DEEC12830}"/>
              </a:ext>
            </a:extLst>
          </p:cNvPr>
          <p:cNvSpPr txBox="1"/>
          <p:nvPr/>
        </p:nvSpPr>
        <p:spPr>
          <a:xfrm>
            <a:off x="6853814" y="5937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B3AD5859-EE01-4A3C-B883-2B5D17F0467B}"/>
              </a:ext>
            </a:extLst>
          </p:cNvPr>
          <p:cNvSpPr txBox="1"/>
          <p:nvPr/>
        </p:nvSpPr>
        <p:spPr>
          <a:xfrm>
            <a:off x="4957620" y="3995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0F86625C-99D4-4E8A-BC30-A2EF6222726A}"/>
              </a:ext>
            </a:extLst>
          </p:cNvPr>
          <p:cNvSpPr txBox="1"/>
          <p:nvPr/>
        </p:nvSpPr>
        <p:spPr>
          <a:xfrm>
            <a:off x="8052514" y="20707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E4912973-D834-4529-85C5-FB4007F5B1E4}"/>
              </a:ext>
            </a:extLst>
          </p:cNvPr>
          <p:cNvSpPr txBox="1"/>
          <p:nvPr/>
        </p:nvSpPr>
        <p:spPr>
          <a:xfrm>
            <a:off x="5951604" y="2736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A0F687C2-BE23-4753-A176-C924E77CFFE9}"/>
              </a:ext>
            </a:extLst>
          </p:cNvPr>
          <p:cNvSpPr txBox="1"/>
          <p:nvPr/>
        </p:nvSpPr>
        <p:spPr>
          <a:xfrm>
            <a:off x="7642306" y="29213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30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D2BFDD98-C287-492F-9DFA-50F55BB7A894}"/>
              </a:ext>
            </a:extLst>
          </p:cNvPr>
          <p:cNvSpPr txBox="1"/>
          <p:nvPr/>
        </p:nvSpPr>
        <p:spPr>
          <a:xfrm>
            <a:off x="9221085" y="33150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EFDA5B90-83BF-4224-9575-C976B10F5DD1}"/>
              </a:ext>
            </a:extLst>
          </p:cNvPr>
          <p:cNvSpPr txBox="1"/>
          <p:nvPr/>
        </p:nvSpPr>
        <p:spPr>
          <a:xfrm>
            <a:off x="6345774" y="4267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B44CC1FF-E100-4CD6-85AA-996862B4FD06}"/>
              </a:ext>
            </a:extLst>
          </p:cNvPr>
          <p:cNvSpPr txBox="1"/>
          <p:nvPr/>
        </p:nvSpPr>
        <p:spPr>
          <a:xfrm>
            <a:off x="8353315" y="57274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25</a:t>
            </a:r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5A9D1890-1DB1-4DF3-9A83-E77ED7E4547A}"/>
              </a:ext>
            </a:extLst>
          </p:cNvPr>
          <p:cNvSpPr txBox="1"/>
          <p:nvPr/>
        </p:nvSpPr>
        <p:spPr>
          <a:xfrm>
            <a:off x="10928736" y="1578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07EF39B4-6781-48A1-BE91-6CC1CA3061A9}"/>
              </a:ext>
            </a:extLst>
          </p:cNvPr>
          <p:cNvSpPr txBox="1"/>
          <p:nvPr/>
        </p:nvSpPr>
        <p:spPr>
          <a:xfrm>
            <a:off x="4254363" y="25283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706E4669-D6CD-46F3-B503-137DDAEEC06D}"/>
              </a:ext>
            </a:extLst>
          </p:cNvPr>
          <p:cNvSpPr txBox="1"/>
          <p:nvPr/>
        </p:nvSpPr>
        <p:spPr>
          <a:xfrm>
            <a:off x="5584092" y="4873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40</a:t>
            </a: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8A881FCE-07DE-4FBA-8B5A-EEFDBA12906D}"/>
              </a:ext>
            </a:extLst>
          </p:cNvPr>
          <p:cNvSpPr txBox="1"/>
          <p:nvPr/>
        </p:nvSpPr>
        <p:spPr>
          <a:xfrm>
            <a:off x="10417883" y="36258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8861BE28-2D9C-4088-9CAF-E5179EFB42D8}"/>
              </a:ext>
            </a:extLst>
          </p:cNvPr>
          <p:cNvSpPr txBox="1"/>
          <p:nvPr/>
        </p:nvSpPr>
        <p:spPr>
          <a:xfrm>
            <a:off x="196980" y="529136"/>
            <a:ext cx="397713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Esploro l’intorno:</a:t>
            </a:r>
          </a:p>
          <a:p>
            <a:r>
              <a:rPr lang="it-IT" dirty="0"/>
              <a:t>IN	OUT	Delta:</a:t>
            </a:r>
          </a:p>
          <a:p>
            <a:r>
              <a:rPr lang="it-IT" dirty="0"/>
              <a:t>1,3	1,5	10-15=-5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10-5=5 TABU</a:t>
            </a:r>
          </a:p>
          <a:p>
            <a:r>
              <a:rPr lang="it-IT" dirty="0"/>
              <a:t>2,4	1,2	100-20=80</a:t>
            </a:r>
          </a:p>
          <a:p>
            <a:r>
              <a:rPr lang="it-IT" dirty="0"/>
              <a:t>	1,5	100-15=85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3,4	100-25=75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100-5=95 TABU</a:t>
            </a:r>
          </a:p>
          <a:p>
            <a:r>
              <a:rPr lang="it-IT" dirty="0"/>
              <a:t>4,5	</a:t>
            </a:r>
            <a:r>
              <a:rPr lang="it-IT" dirty="0">
                <a:highlight>
                  <a:srgbClr val="00FFFF"/>
                </a:highlight>
              </a:rPr>
              <a:t>3,4	40-25=15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40-5=35 TABU</a:t>
            </a:r>
          </a:p>
          <a:p>
            <a:r>
              <a:rPr lang="it-IT" dirty="0"/>
              <a:t>1,4	1,5	15-15=0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3,4	15-25=-10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15-5=10 TABU</a:t>
            </a:r>
          </a:p>
          <a:p>
            <a:r>
              <a:rPr lang="it-IT" dirty="0"/>
              <a:t>2,3	1,2	100-20=80</a:t>
            </a:r>
          </a:p>
          <a:p>
            <a:r>
              <a:rPr lang="it-IT" dirty="0"/>
              <a:t>	1,5	100-15=85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100-5=95 TABU</a:t>
            </a:r>
          </a:p>
          <a:p>
            <a:r>
              <a:rPr lang="it-IT" dirty="0"/>
              <a:t>2,5	1,2	30-20=10</a:t>
            </a:r>
          </a:p>
          <a:p>
            <a:r>
              <a:rPr lang="it-IT" dirty="0"/>
              <a:t>	1,5	30-15=15</a:t>
            </a:r>
          </a:p>
        </p:txBody>
      </p:sp>
      <p:sp>
        <p:nvSpPr>
          <p:cNvPr id="157" name="CasellaDiTesto 156">
            <a:extLst>
              <a:ext uri="{FF2B5EF4-FFF2-40B4-BE49-F238E27FC236}">
                <a16:creationId xmlns:a16="http://schemas.microsoft.com/office/drawing/2014/main" id="{BB85DD97-896C-4BCC-AD1B-5F9AA1061476}"/>
              </a:ext>
            </a:extLst>
          </p:cNvPr>
          <p:cNvSpPr txBox="1"/>
          <p:nvPr/>
        </p:nvSpPr>
        <p:spPr>
          <a:xfrm>
            <a:off x="230612" y="5464914"/>
            <a:ext cx="10633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Tabu List:</a:t>
            </a:r>
          </a:p>
          <a:p>
            <a:r>
              <a:rPr lang="it-IT" dirty="0"/>
              <a:t>3,5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1,3</a:t>
            </a:r>
          </a:p>
        </p:txBody>
      </p: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DA5295B8-73D4-4B15-8D8E-B80EEDEC3DEA}"/>
              </a:ext>
            </a:extLst>
          </p:cNvPr>
          <p:cNvSpPr txBox="1"/>
          <p:nvPr/>
        </p:nvSpPr>
        <p:spPr>
          <a:xfrm>
            <a:off x="1538543" y="5443223"/>
            <a:ext cx="2538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Nuovo Costo:</a:t>
            </a:r>
          </a:p>
          <a:p>
            <a:r>
              <a:rPr lang="it-IT" dirty="0"/>
              <a:t>65-5=60</a:t>
            </a:r>
          </a:p>
          <a:p>
            <a:r>
              <a:rPr lang="it-IT" dirty="0"/>
              <a:t>Costo soluzione migliore:</a:t>
            </a:r>
          </a:p>
          <a:p>
            <a:r>
              <a:rPr lang="it-IT" dirty="0"/>
              <a:t>55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A2C0EF05-899B-49A3-9936-B65D44606D3B}"/>
              </a:ext>
            </a:extLst>
          </p:cNvPr>
          <p:cNvSpPr txBox="1"/>
          <p:nvPr/>
        </p:nvSpPr>
        <p:spPr>
          <a:xfrm>
            <a:off x="3567803" y="364676"/>
            <a:ext cx="69972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Soluzione non tabu migliore rimuovo 1,5 e aggiungo 1,3 </a:t>
            </a:r>
          </a:p>
          <a:p>
            <a:r>
              <a:rPr lang="it-IT" dirty="0"/>
              <a:t>resto in regione ammissibile ma peggioro.</a:t>
            </a:r>
          </a:p>
          <a:p>
            <a:r>
              <a:rPr lang="it-IT" dirty="0"/>
              <a:t>Il costo migliore rimane invariato in quanto è una soluzione peggiorativa.</a:t>
            </a:r>
            <a:br>
              <a:rPr lang="it-IT" dirty="0"/>
            </a:br>
            <a:r>
              <a:rPr lang="it-IT" dirty="0"/>
              <a:t>Aggiorno soluzione e Tabu list.</a:t>
            </a:r>
          </a:p>
          <a:p>
            <a:r>
              <a:rPr lang="it-IT" dirty="0"/>
              <a:t>Iterazioni senza miglioramento:2.</a:t>
            </a: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A11C43FD-C00B-4D5F-9E58-E6394FF6D2C9}"/>
              </a:ext>
            </a:extLst>
          </p:cNvPr>
          <p:cNvSpPr/>
          <p:nvPr/>
        </p:nvSpPr>
        <p:spPr>
          <a:xfrm>
            <a:off x="140966" y="1033670"/>
            <a:ext cx="3063142" cy="428168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82C2E039-44BD-4EF3-A235-009C83CA409B}"/>
              </a:ext>
            </a:extLst>
          </p:cNvPr>
          <p:cNvSpPr/>
          <p:nvPr/>
        </p:nvSpPr>
        <p:spPr>
          <a:xfrm>
            <a:off x="98587" y="5916"/>
            <a:ext cx="5421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T3</a:t>
            </a:r>
          </a:p>
        </p:txBody>
      </p: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C807E6F7-6294-4AFA-A765-2A9B7ADF8F02}"/>
              </a:ext>
            </a:extLst>
          </p:cNvPr>
          <p:cNvCxnSpPr/>
          <p:nvPr/>
        </p:nvCxnSpPr>
        <p:spPr>
          <a:xfrm flipV="1">
            <a:off x="5415982" y="2672475"/>
            <a:ext cx="854739" cy="745771"/>
          </a:xfrm>
          <a:prstGeom prst="line">
            <a:avLst/>
          </a:prstGeom>
          <a:ln w="57150"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CDFE1EF9-D1E4-4A38-995E-8D62C2942149}"/>
              </a:ext>
            </a:extLst>
          </p:cNvPr>
          <p:cNvCxnSpPr>
            <a:cxnSpLocks/>
          </p:cNvCxnSpPr>
          <p:nvPr/>
        </p:nvCxnSpPr>
        <p:spPr>
          <a:xfrm>
            <a:off x="5415982" y="2669057"/>
            <a:ext cx="779716" cy="838246"/>
          </a:xfrm>
          <a:prstGeom prst="line">
            <a:avLst/>
          </a:prstGeom>
          <a:ln w="57150"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54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igura a mano libera: forma 43">
            <a:extLst>
              <a:ext uri="{FF2B5EF4-FFF2-40B4-BE49-F238E27FC236}">
                <a16:creationId xmlns:a16="http://schemas.microsoft.com/office/drawing/2014/main" id="{1E9A9009-A0FE-41F0-84B8-B34CB41DBDA8}"/>
              </a:ext>
            </a:extLst>
          </p:cNvPr>
          <p:cNvSpPr/>
          <p:nvPr/>
        </p:nvSpPr>
        <p:spPr>
          <a:xfrm>
            <a:off x="4222875" y="2037425"/>
            <a:ext cx="2771799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00516346-59F6-4B52-8D4A-9121747FE912}"/>
              </a:ext>
            </a:extLst>
          </p:cNvPr>
          <p:cNvCxnSpPr>
            <a:cxnSpLocks/>
            <a:stCxn id="130" idx="6"/>
            <a:endCxn id="128" idx="6"/>
          </p:cNvCxnSpPr>
          <p:nvPr/>
        </p:nvCxnSpPr>
        <p:spPr>
          <a:xfrm flipV="1">
            <a:off x="7143183" y="5452862"/>
            <a:ext cx="4055166" cy="477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diritto 124">
            <a:extLst>
              <a:ext uri="{FF2B5EF4-FFF2-40B4-BE49-F238E27FC236}">
                <a16:creationId xmlns:a16="http://schemas.microsoft.com/office/drawing/2014/main" id="{1A965AE0-65B1-48D5-B49A-D002CA778566}"/>
              </a:ext>
            </a:extLst>
          </p:cNvPr>
          <p:cNvCxnSpPr>
            <a:cxnSpLocks/>
          </p:cNvCxnSpPr>
          <p:nvPr/>
        </p:nvCxnSpPr>
        <p:spPr>
          <a:xfrm flipH="1">
            <a:off x="5200084" y="2167980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diritto 125">
            <a:extLst>
              <a:ext uri="{FF2B5EF4-FFF2-40B4-BE49-F238E27FC236}">
                <a16:creationId xmlns:a16="http://schemas.microsoft.com/office/drawing/2014/main" id="{DBAB279E-0ACD-4337-8F24-3317D4D0CE54}"/>
              </a:ext>
            </a:extLst>
          </p:cNvPr>
          <p:cNvCxnSpPr>
            <a:cxnSpLocks/>
          </p:cNvCxnSpPr>
          <p:nvPr/>
        </p:nvCxnSpPr>
        <p:spPr>
          <a:xfrm>
            <a:off x="6517018" y="2100062"/>
            <a:ext cx="3372678" cy="5234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e 126">
            <a:extLst>
              <a:ext uri="{FF2B5EF4-FFF2-40B4-BE49-F238E27FC236}">
                <a16:creationId xmlns:a16="http://schemas.microsoft.com/office/drawing/2014/main" id="{095C4C16-C484-46AD-8E12-D0EE75690209}"/>
              </a:ext>
            </a:extLst>
          </p:cNvPr>
          <p:cNvSpPr/>
          <p:nvPr/>
        </p:nvSpPr>
        <p:spPr>
          <a:xfrm>
            <a:off x="5095723" y="391229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Ovale 127">
            <a:extLst>
              <a:ext uri="{FF2B5EF4-FFF2-40B4-BE49-F238E27FC236}">
                <a16:creationId xmlns:a16="http://schemas.microsoft.com/office/drawing/2014/main" id="{3C588D7B-ED2E-4A87-B408-D7654920BCE3}"/>
              </a:ext>
            </a:extLst>
          </p:cNvPr>
          <p:cNvSpPr/>
          <p:nvPr/>
        </p:nvSpPr>
        <p:spPr>
          <a:xfrm>
            <a:off x="11059201" y="537666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Ovale 128">
            <a:extLst>
              <a:ext uri="{FF2B5EF4-FFF2-40B4-BE49-F238E27FC236}">
                <a16:creationId xmlns:a16="http://schemas.microsoft.com/office/drawing/2014/main" id="{B8DAA848-1B30-4866-A0E9-A8F5C6350EA6}"/>
              </a:ext>
            </a:extLst>
          </p:cNvPr>
          <p:cNvSpPr/>
          <p:nvPr/>
        </p:nvSpPr>
        <p:spPr>
          <a:xfrm>
            <a:off x="9820122" y="256057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Ovale 129">
            <a:extLst>
              <a:ext uri="{FF2B5EF4-FFF2-40B4-BE49-F238E27FC236}">
                <a16:creationId xmlns:a16="http://schemas.microsoft.com/office/drawing/2014/main" id="{92162A96-E656-4F26-BEF0-2A7672177224}"/>
              </a:ext>
            </a:extLst>
          </p:cNvPr>
          <p:cNvSpPr/>
          <p:nvPr/>
        </p:nvSpPr>
        <p:spPr>
          <a:xfrm>
            <a:off x="6989662" y="585373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1" name="Connettore diritto 130">
            <a:extLst>
              <a:ext uri="{FF2B5EF4-FFF2-40B4-BE49-F238E27FC236}">
                <a16:creationId xmlns:a16="http://schemas.microsoft.com/office/drawing/2014/main" id="{CDC329F9-C095-4496-90B4-4C5A531105D2}"/>
              </a:ext>
            </a:extLst>
          </p:cNvPr>
          <p:cNvCxnSpPr>
            <a:cxnSpLocks/>
            <a:stCxn id="129" idx="5"/>
            <a:endCxn id="128" idx="1"/>
          </p:cNvCxnSpPr>
          <p:nvPr/>
        </p:nvCxnSpPr>
        <p:spPr>
          <a:xfrm>
            <a:off x="9938892" y="269065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DE504E8B-2749-4685-8A0E-B1C08261CE4C}"/>
              </a:ext>
            </a:extLst>
          </p:cNvPr>
          <p:cNvCxnSpPr>
            <a:cxnSpLocks/>
            <a:stCxn id="127" idx="5"/>
            <a:endCxn id="130" idx="1"/>
          </p:cNvCxnSpPr>
          <p:nvPr/>
        </p:nvCxnSpPr>
        <p:spPr>
          <a:xfrm>
            <a:off x="5214493" y="404237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diritto 132">
            <a:extLst>
              <a:ext uri="{FF2B5EF4-FFF2-40B4-BE49-F238E27FC236}">
                <a16:creationId xmlns:a16="http://schemas.microsoft.com/office/drawing/2014/main" id="{EC57973B-2E30-483A-9C7A-7C91BAC929DC}"/>
              </a:ext>
            </a:extLst>
          </p:cNvPr>
          <p:cNvCxnSpPr>
            <a:cxnSpLocks/>
            <a:stCxn id="127" idx="6"/>
            <a:endCxn id="129" idx="3"/>
          </p:cNvCxnSpPr>
          <p:nvPr/>
        </p:nvCxnSpPr>
        <p:spPr>
          <a:xfrm flipV="1">
            <a:off x="5234871" y="2690657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diritto 133">
            <a:extLst>
              <a:ext uri="{FF2B5EF4-FFF2-40B4-BE49-F238E27FC236}">
                <a16:creationId xmlns:a16="http://schemas.microsoft.com/office/drawing/2014/main" id="{6598AC11-4C7C-47B3-BAFE-D12FC6703BCE}"/>
              </a:ext>
            </a:extLst>
          </p:cNvPr>
          <p:cNvCxnSpPr>
            <a:cxnSpLocks/>
            <a:stCxn id="130" idx="7"/>
            <a:endCxn id="129" idx="3"/>
          </p:cNvCxnSpPr>
          <p:nvPr/>
        </p:nvCxnSpPr>
        <p:spPr>
          <a:xfrm flipV="1">
            <a:off x="7120700" y="2690657"/>
            <a:ext cx="2719800" cy="3185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e 134">
            <a:extLst>
              <a:ext uri="{FF2B5EF4-FFF2-40B4-BE49-F238E27FC236}">
                <a16:creationId xmlns:a16="http://schemas.microsoft.com/office/drawing/2014/main" id="{DEE1D0FD-22A8-4FFC-BE92-ED00B8D36C61}"/>
              </a:ext>
            </a:extLst>
          </p:cNvPr>
          <p:cNvSpPr/>
          <p:nvPr/>
        </p:nvSpPr>
        <p:spPr>
          <a:xfrm>
            <a:off x="6447444" y="203711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Figura a mano libera: forma 135">
            <a:extLst>
              <a:ext uri="{FF2B5EF4-FFF2-40B4-BE49-F238E27FC236}">
                <a16:creationId xmlns:a16="http://schemas.microsoft.com/office/drawing/2014/main" id="{FCFB3CA6-093F-4B67-AB1B-2254E77AF3DA}"/>
              </a:ext>
            </a:extLst>
          </p:cNvPr>
          <p:cNvSpPr/>
          <p:nvPr/>
        </p:nvSpPr>
        <p:spPr>
          <a:xfrm>
            <a:off x="4230130" y="2030166"/>
            <a:ext cx="2771799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7" name="Connettore diritto 136">
            <a:extLst>
              <a:ext uri="{FF2B5EF4-FFF2-40B4-BE49-F238E27FC236}">
                <a16:creationId xmlns:a16="http://schemas.microsoft.com/office/drawing/2014/main" id="{2BEB07F2-95F9-42B4-82FA-31ADC5450FC0}"/>
              </a:ext>
            </a:extLst>
          </p:cNvPr>
          <p:cNvCxnSpPr>
            <a:stCxn id="127" idx="6"/>
            <a:endCxn id="128" idx="2"/>
          </p:cNvCxnSpPr>
          <p:nvPr/>
        </p:nvCxnSpPr>
        <p:spPr>
          <a:xfrm>
            <a:off x="5234871" y="398849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e 137">
            <a:extLst>
              <a:ext uri="{FF2B5EF4-FFF2-40B4-BE49-F238E27FC236}">
                <a16:creationId xmlns:a16="http://schemas.microsoft.com/office/drawing/2014/main" id="{74F8E8CE-519A-46A1-92F3-978783AFEA14}"/>
              </a:ext>
            </a:extLst>
          </p:cNvPr>
          <p:cNvSpPr/>
          <p:nvPr/>
        </p:nvSpPr>
        <p:spPr>
          <a:xfrm>
            <a:off x="6463407" y="204256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9" name="Figura a mano libera: forma 138">
            <a:extLst>
              <a:ext uri="{FF2B5EF4-FFF2-40B4-BE49-F238E27FC236}">
                <a16:creationId xmlns:a16="http://schemas.microsoft.com/office/drawing/2014/main" id="{0A02F870-6AE3-4B8D-9183-DCE4AE0ECED6}"/>
              </a:ext>
            </a:extLst>
          </p:cNvPr>
          <p:cNvSpPr/>
          <p:nvPr/>
        </p:nvSpPr>
        <p:spPr>
          <a:xfrm>
            <a:off x="6567768" y="1461838"/>
            <a:ext cx="5324046" cy="3991024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7B54EC81-A2D8-44DD-8750-0C56114EE77D}"/>
              </a:ext>
            </a:extLst>
          </p:cNvPr>
          <p:cNvSpPr txBox="1"/>
          <p:nvPr/>
        </p:nvSpPr>
        <p:spPr>
          <a:xfrm>
            <a:off x="6347351" y="1729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5A137261-5162-44C4-A486-DDAF93A1A675}"/>
              </a:ext>
            </a:extLst>
          </p:cNvPr>
          <p:cNvSpPr txBox="1"/>
          <p:nvPr/>
        </p:nvSpPr>
        <p:spPr>
          <a:xfrm>
            <a:off x="9938892" y="2463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744EE646-486F-4944-85E2-DFA0D8F4404C}"/>
              </a:ext>
            </a:extLst>
          </p:cNvPr>
          <p:cNvSpPr txBox="1"/>
          <p:nvPr/>
        </p:nvSpPr>
        <p:spPr>
          <a:xfrm>
            <a:off x="11167756" y="5344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43" name="CasellaDiTesto 142">
            <a:extLst>
              <a:ext uri="{FF2B5EF4-FFF2-40B4-BE49-F238E27FC236}">
                <a16:creationId xmlns:a16="http://schemas.microsoft.com/office/drawing/2014/main" id="{2852B55B-A059-4337-A87B-684DEEC12830}"/>
              </a:ext>
            </a:extLst>
          </p:cNvPr>
          <p:cNvSpPr txBox="1"/>
          <p:nvPr/>
        </p:nvSpPr>
        <p:spPr>
          <a:xfrm>
            <a:off x="6853814" y="5937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B3AD5859-EE01-4A3C-B883-2B5D17F0467B}"/>
              </a:ext>
            </a:extLst>
          </p:cNvPr>
          <p:cNvSpPr txBox="1"/>
          <p:nvPr/>
        </p:nvSpPr>
        <p:spPr>
          <a:xfrm>
            <a:off x="4957620" y="3995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0F86625C-99D4-4E8A-BC30-A2EF6222726A}"/>
              </a:ext>
            </a:extLst>
          </p:cNvPr>
          <p:cNvSpPr txBox="1"/>
          <p:nvPr/>
        </p:nvSpPr>
        <p:spPr>
          <a:xfrm>
            <a:off x="8052514" y="20707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E4912973-D834-4529-85C5-FB4007F5B1E4}"/>
              </a:ext>
            </a:extLst>
          </p:cNvPr>
          <p:cNvSpPr txBox="1"/>
          <p:nvPr/>
        </p:nvSpPr>
        <p:spPr>
          <a:xfrm>
            <a:off x="5951604" y="2736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A0F687C2-BE23-4753-A176-C924E77CFFE9}"/>
              </a:ext>
            </a:extLst>
          </p:cNvPr>
          <p:cNvSpPr txBox="1"/>
          <p:nvPr/>
        </p:nvSpPr>
        <p:spPr>
          <a:xfrm>
            <a:off x="7642306" y="29213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30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D2BFDD98-C287-492F-9DFA-50F55BB7A894}"/>
              </a:ext>
            </a:extLst>
          </p:cNvPr>
          <p:cNvSpPr txBox="1"/>
          <p:nvPr/>
        </p:nvSpPr>
        <p:spPr>
          <a:xfrm>
            <a:off x="9221085" y="33150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EFDA5B90-83BF-4224-9575-C976B10F5DD1}"/>
              </a:ext>
            </a:extLst>
          </p:cNvPr>
          <p:cNvSpPr txBox="1"/>
          <p:nvPr/>
        </p:nvSpPr>
        <p:spPr>
          <a:xfrm>
            <a:off x="6345774" y="4267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B44CC1FF-E100-4CD6-85AA-996862B4FD06}"/>
              </a:ext>
            </a:extLst>
          </p:cNvPr>
          <p:cNvSpPr txBox="1"/>
          <p:nvPr/>
        </p:nvSpPr>
        <p:spPr>
          <a:xfrm>
            <a:off x="8353315" y="57274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25</a:t>
            </a:r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5A9D1890-1DB1-4DF3-9A83-E77ED7E4547A}"/>
              </a:ext>
            </a:extLst>
          </p:cNvPr>
          <p:cNvSpPr txBox="1"/>
          <p:nvPr/>
        </p:nvSpPr>
        <p:spPr>
          <a:xfrm>
            <a:off x="10928736" y="1578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07EF39B4-6781-48A1-BE91-6CC1CA3061A9}"/>
              </a:ext>
            </a:extLst>
          </p:cNvPr>
          <p:cNvSpPr txBox="1"/>
          <p:nvPr/>
        </p:nvSpPr>
        <p:spPr>
          <a:xfrm>
            <a:off x="4254363" y="25283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706E4669-D6CD-46F3-B503-137DDAEEC06D}"/>
              </a:ext>
            </a:extLst>
          </p:cNvPr>
          <p:cNvSpPr txBox="1"/>
          <p:nvPr/>
        </p:nvSpPr>
        <p:spPr>
          <a:xfrm>
            <a:off x="5584092" y="4873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40</a:t>
            </a: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8A881FCE-07DE-4FBA-8B5A-EEFDBA12906D}"/>
              </a:ext>
            </a:extLst>
          </p:cNvPr>
          <p:cNvSpPr txBox="1"/>
          <p:nvPr/>
        </p:nvSpPr>
        <p:spPr>
          <a:xfrm>
            <a:off x="10417883" y="36258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8861BE28-2D9C-4088-9CAF-E5179EFB42D8}"/>
              </a:ext>
            </a:extLst>
          </p:cNvPr>
          <p:cNvSpPr txBox="1"/>
          <p:nvPr/>
        </p:nvSpPr>
        <p:spPr>
          <a:xfrm>
            <a:off x="196980" y="529136"/>
            <a:ext cx="41430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Esploro l’intorno:</a:t>
            </a:r>
          </a:p>
          <a:p>
            <a:r>
              <a:rPr lang="it-IT" dirty="0"/>
              <a:t>IN	OUT	Delta:</a:t>
            </a:r>
          </a:p>
          <a:p>
            <a:r>
              <a:rPr lang="it-IT" dirty="0"/>
              <a:t>1,5	</a:t>
            </a:r>
            <a:r>
              <a:rPr lang="it-IT" dirty="0">
                <a:highlight>
                  <a:srgbClr val="00FFFF"/>
                </a:highlight>
              </a:rPr>
              <a:t>1,3	15-10=5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15-5=10 TABU</a:t>
            </a:r>
          </a:p>
          <a:p>
            <a:r>
              <a:rPr lang="it-IT" dirty="0"/>
              <a:t>4,5	</a:t>
            </a:r>
            <a:r>
              <a:rPr lang="it-IT" dirty="0">
                <a:highlight>
                  <a:srgbClr val="00FFFF"/>
                </a:highlight>
              </a:rPr>
              <a:t>3,4	40-25=15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40-5=35 TABU</a:t>
            </a:r>
          </a:p>
          <a:p>
            <a:r>
              <a:rPr lang="it-IT" dirty="0"/>
              <a:t>2,3	1,2	100-20</a:t>
            </a:r>
            <a:r>
              <a:rPr lang="it-IT" dirty="0">
                <a:solidFill>
                  <a:srgbClr val="FF0000"/>
                </a:solidFill>
              </a:rPr>
              <a:t>+100</a:t>
            </a:r>
            <a:r>
              <a:rPr lang="it-IT" dirty="0"/>
              <a:t>=180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1,3	100-10</a:t>
            </a:r>
            <a:r>
              <a:rPr lang="it-IT" dirty="0">
                <a:solidFill>
                  <a:srgbClr val="FF0000"/>
                </a:solidFill>
                <a:highlight>
                  <a:srgbClr val="00FFFF"/>
                </a:highlight>
              </a:rPr>
              <a:t>+100</a:t>
            </a:r>
            <a:r>
              <a:rPr lang="it-IT" dirty="0">
                <a:highlight>
                  <a:srgbClr val="00FFFF"/>
                </a:highlight>
              </a:rPr>
              <a:t>=190 TABU</a:t>
            </a:r>
          </a:p>
          <a:p>
            <a:r>
              <a:rPr lang="it-IT" dirty="0"/>
              <a:t>2,4	1,2	100-20=80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1,3	100-10=90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3,4	100-25=75 TABU</a:t>
            </a:r>
          </a:p>
          <a:p>
            <a:r>
              <a:rPr lang="it-IT" dirty="0"/>
              <a:t>1,4	</a:t>
            </a:r>
            <a:r>
              <a:rPr lang="it-IT" dirty="0">
                <a:highlight>
                  <a:srgbClr val="00FFFF"/>
                </a:highlight>
              </a:rPr>
              <a:t>1,3	15-10=5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3,4	15-25=-10 TABU</a:t>
            </a:r>
          </a:p>
          <a:p>
            <a:r>
              <a:rPr lang="it-IT" dirty="0"/>
              <a:t>2,5	1,2	30-20=10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1,3	30-10=20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30-5=25 TABU </a:t>
            </a:r>
          </a:p>
        </p:txBody>
      </p:sp>
      <p:sp>
        <p:nvSpPr>
          <p:cNvPr id="157" name="CasellaDiTesto 156">
            <a:extLst>
              <a:ext uri="{FF2B5EF4-FFF2-40B4-BE49-F238E27FC236}">
                <a16:creationId xmlns:a16="http://schemas.microsoft.com/office/drawing/2014/main" id="{BB85DD97-896C-4BCC-AD1B-5F9AA1061476}"/>
              </a:ext>
            </a:extLst>
          </p:cNvPr>
          <p:cNvSpPr txBox="1"/>
          <p:nvPr/>
        </p:nvSpPr>
        <p:spPr>
          <a:xfrm>
            <a:off x="234367" y="5496656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Tabu List:</a:t>
            </a:r>
          </a:p>
          <a:p>
            <a:r>
              <a:rPr lang="it-IT" dirty="0"/>
              <a:t>3,5	</a:t>
            </a:r>
          </a:p>
          <a:p>
            <a:r>
              <a:rPr lang="it-IT" dirty="0"/>
              <a:t>3,4</a:t>
            </a:r>
          </a:p>
          <a:p>
            <a:r>
              <a:rPr lang="it-IT" dirty="0"/>
              <a:t>1,3</a:t>
            </a:r>
          </a:p>
        </p:txBody>
      </p: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DA5295B8-73D4-4B15-8D8E-B80EEDEC3DEA}"/>
              </a:ext>
            </a:extLst>
          </p:cNvPr>
          <p:cNvSpPr txBox="1"/>
          <p:nvPr/>
        </p:nvSpPr>
        <p:spPr>
          <a:xfrm>
            <a:off x="1538543" y="5443223"/>
            <a:ext cx="2538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Nuovo Costo:</a:t>
            </a:r>
          </a:p>
          <a:p>
            <a:r>
              <a:rPr lang="it-IT" dirty="0"/>
              <a:t>60-10=50</a:t>
            </a:r>
          </a:p>
          <a:p>
            <a:r>
              <a:rPr lang="it-IT" dirty="0"/>
              <a:t>Costo soluzione migliore:</a:t>
            </a:r>
          </a:p>
          <a:p>
            <a:r>
              <a:rPr lang="it-IT" dirty="0"/>
              <a:t>50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A2C0EF05-899B-49A3-9936-B65D44606D3B}"/>
              </a:ext>
            </a:extLst>
          </p:cNvPr>
          <p:cNvSpPr txBox="1"/>
          <p:nvPr/>
        </p:nvSpPr>
        <p:spPr>
          <a:xfrm>
            <a:off x="3506269" y="72861"/>
            <a:ext cx="82720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 soluzione non Tabu non migliora, cerco fra le Tabu.</a:t>
            </a:r>
          </a:p>
          <a:p>
            <a:r>
              <a:rPr lang="it-IT" dirty="0"/>
              <a:t>Se rimuovo 3,4 e aggiungo 1,4 miglioro la soluzione candidata e ottengo una soluzione</a:t>
            </a:r>
          </a:p>
          <a:p>
            <a:r>
              <a:rPr lang="it-IT" dirty="0"/>
              <a:t>mai visitata.</a:t>
            </a:r>
            <a:br>
              <a:rPr lang="it-IT" dirty="0"/>
            </a:br>
            <a:r>
              <a:rPr lang="it-IT" dirty="0"/>
              <a:t>Aggiorno soluzione e Tabu list.</a:t>
            </a:r>
          </a:p>
          <a:p>
            <a:r>
              <a:rPr lang="it-IT" dirty="0"/>
              <a:t>La Tabù List ha raggiunto numero massimo elementi.</a:t>
            </a: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BBA855D4-5E7F-4B22-A3B5-228CE87B5918}"/>
              </a:ext>
            </a:extLst>
          </p:cNvPr>
          <p:cNvSpPr/>
          <p:nvPr/>
        </p:nvSpPr>
        <p:spPr>
          <a:xfrm>
            <a:off x="795130" y="3751730"/>
            <a:ext cx="3126184" cy="428168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4372F995-03AE-4403-B2BD-CF53DF66B2FB}"/>
              </a:ext>
            </a:extLst>
          </p:cNvPr>
          <p:cNvCxnSpPr/>
          <p:nvPr/>
        </p:nvCxnSpPr>
        <p:spPr>
          <a:xfrm>
            <a:off x="340728" y="6122269"/>
            <a:ext cx="206564" cy="2065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BD232BE2-D2BD-4F29-BF59-ECE0A61E7201}"/>
              </a:ext>
            </a:extLst>
          </p:cNvPr>
          <p:cNvCxnSpPr>
            <a:cxnSpLocks/>
          </p:cNvCxnSpPr>
          <p:nvPr/>
        </p:nvCxnSpPr>
        <p:spPr>
          <a:xfrm flipV="1">
            <a:off x="309023" y="6119273"/>
            <a:ext cx="346540" cy="20959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42">
            <a:extLst>
              <a:ext uri="{FF2B5EF4-FFF2-40B4-BE49-F238E27FC236}">
                <a16:creationId xmlns:a16="http://schemas.microsoft.com/office/drawing/2014/main" id="{59673CD5-45A6-4F22-A439-37A3AB18D945}"/>
              </a:ext>
            </a:extLst>
          </p:cNvPr>
          <p:cNvSpPr/>
          <p:nvPr/>
        </p:nvSpPr>
        <p:spPr>
          <a:xfrm>
            <a:off x="98587" y="5916"/>
            <a:ext cx="5421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T4</a:t>
            </a:r>
          </a:p>
        </p:txBody>
      </p: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B1559D43-E308-4124-A945-F6A1FBB3FB35}"/>
              </a:ext>
            </a:extLst>
          </p:cNvPr>
          <p:cNvCxnSpPr/>
          <p:nvPr/>
        </p:nvCxnSpPr>
        <p:spPr>
          <a:xfrm flipV="1">
            <a:off x="8557275" y="5289755"/>
            <a:ext cx="854739" cy="745771"/>
          </a:xfrm>
          <a:prstGeom prst="line">
            <a:avLst/>
          </a:prstGeom>
          <a:ln w="57150"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7003CA5D-1875-4C01-8285-FC0328D1737F}"/>
              </a:ext>
            </a:extLst>
          </p:cNvPr>
          <p:cNvCxnSpPr>
            <a:cxnSpLocks/>
          </p:cNvCxnSpPr>
          <p:nvPr/>
        </p:nvCxnSpPr>
        <p:spPr>
          <a:xfrm>
            <a:off x="8557275" y="5286337"/>
            <a:ext cx="779716" cy="838246"/>
          </a:xfrm>
          <a:prstGeom prst="line">
            <a:avLst/>
          </a:prstGeom>
          <a:ln w="57150"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65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11F7B8C8-64F2-454F-9E41-20A0702CE011}"/>
              </a:ext>
            </a:extLst>
          </p:cNvPr>
          <p:cNvCxnSpPr>
            <a:cxnSpLocks/>
          </p:cNvCxnSpPr>
          <p:nvPr/>
        </p:nvCxnSpPr>
        <p:spPr>
          <a:xfrm flipV="1">
            <a:off x="5213099" y="2697916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00516346-59F6-4B52-8D4A-9121747FE912}"/>
              </a:ext>
            </a:extLst>
          </p:cNvPr>
          <p:cNvCxnSpPr>
            <a:cxnSpLocks/>
            <a:stCxn id="130" idx="6"/>
            <a:endCxn id="128" idx="6"/>
          </p:cNvCxnSpPr>
          <p:nvPr/>
        </p:nvCxnSpPr>
        <p:spPr>
          <a:xfrm flipV="1">
            <a:off x="7143183" y="5452862"/>
            <a:ext cx="4055166" cy="477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diritto 124">
            <a:extLst>
              <a:ext uri="{FF2B5EF4-FFF2-40B4-BE49-F238E27FC236}">
                <a16:creationId xmlns:a16="http://schemas.microsoft.com/office/drawing/2014/main" id="{1A965AE0-65B1-48D5-B49A-D002CA778566}"/>
              </a:ext>
            </a:extLst>
          </p:cNvPr>
          <p:cNvCxnSpPr>
            <a:cxnSpLocks/>
          </p:cNvCxnSpPr>
          <p:nvPr/>
        </p:nvCxnSpPr>
        <p:spPr>
          <a:xfrm flipH="1">
            <a:off x="5200084" y="2167980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diritto 125">
            <a:extLst>
              <a:ext uri="{FF2B5EF4-FFF2-40B4-BE49-F238E27FC236}">
                <a16:creationId xmlns:a16="http://schemas.microsoft.com/office/drawing/2014/main" id="{DBAB279E-0ACD-4337-8F24-3317D4D0CE54}"/>
              </a:ext>
            </a:extLst>
          </p:cNvPr>
          <p:cNvCxnSpPr>
            <a:cxnSpLocks/>
          </p:cNvCxnSpPr>
          <p:nvPr/>
        </p:nvCxnSpPr>
        <p:spPr>
          <a:xfrm>
            <a:off x="6517018" y="2100062"/>
            <a:ext cx="3372678" cy="5234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e 126">
            <a:extLst>
              <a:ext uri="{FF2B5EF4-FFF2-40B4-BE49-F238E27FC236}">
                <a16:creationId xmlns:a16="http://schemas.microsoft.com/office/drawing/2014/main" id="{095C4C16-C484-46AD-8E12-D0EE75690209}"/>
              </a:ext>
            </a:extLst>
          </p:cNvPr>
          <p:cNvSpPr/>
          <p:nvPr/>
        </p:nvSpPr>
        <p:spPr>
          <a:xfrm>
            <a:off x="5095723" y="391229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Ovale 127">
            <a:extLst>
              <a:ext uri="{FF2B5EF4-FFF2-40B4-BE49-F238E27FC236}">
                <a16:creationId xmlns:a16="http://schemas.microsoft.com/office/drawing/2014/main" id="{3C588D7B-ED2E-4A87-B408-D7654920BCE3}"/>
              </a:ext>
            </a:extLst>
          </p:cNvPr>
          <p:cNvSpPr/>
          <p:nvPr/>
        </p:nvSpPr>
        <p:spPr>
          <a:xfrm>
            <a:off x="11059201" y="537666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Ovale 128">
            <a:extLst>
              <a:ext uri="{FF2B5EF4-FFF2-40B4-BE49-F238E27FC236}">
                <a16:creationId xmlns:a16="http://schemas.microsoft.com/office/drawing/2014/main" id="{B8DAA848-1B30-4866-A0E9-A8F5C6350EA6}"/>
              </a:ext>
            </a:extLst>
          </p:cNvPr>
          <p:cNvSpPr/>
          <p:nvPr/>
        </p:nvSpPr>
        <p:spPr>
          <a:xfrm>
            <a:off x="9820122" y="256057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Ovale 129">
            <a:extLst>
              <a:ext uri="{FF2B5EF4-FFF2-40B4-BE49-F238E27FC236}">
                <a16:creationId xmlns:a16="http://schemas.microsoft.com/office/drawing/2014/main" id="{92162A96-E656-4F26-BEF0-2A7672177224}"/>
              </a:ext>
            </a:extLst>
          </p:cNvPr>
          <p:cNvSpPr/>
          <p:nvPr/>
        </p:nvSpPr>
        <p:spPr>
          <a:xfrm>
            <a:off x="6989662" y="585373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1" name="Connettore diritto 130">
            <a:extLst>
              <a:ext uri="{FF2B5EF4-FFF2-40B4-BE49-F238E27FC236}">
                <a16:creationId xmlns:a16="http://schemas.microsoft.com/office/drawing/2014/main" id="{CDC329F9-C095-4496-90B4-4C5A531105D2}"/>
              </a:ext>
            </a:extLst>
          </p:cNvPr>
          <p:cNvCxnSpPr>
            <a:cxnSpLocks/>
            <a:stCxn id="129" idx="5"/>
            <a:endCxn id="128" idx="1"/>
          </p:cNvCxnSpPr>
          <p:nvPr/>
        </p:nvCxnSpPr>
        <p:spPr>
          <a:xfrm>
            <a:off x="9938892" y="269065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DE504E8B-2749-4685-8A0E-B1C08261CE4C}"/>
              </a:ext>
            </a:extLst>
          </p:cNvPr>
          <p:cNvCxnSpPr>
            <a:cxnSpLocks/>
            <a:stCxn id="127" idx="5"/>
            <a:endCxn id="130" idx="1"/>
          </p:cNvCxnSpPr>
          <p:nvPr/>
        </p:nvCxnSpPr>
        <p:spPr>
          <a:xfrm>
            <a:off x="5214493" y="404237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diritto 132">
            <a:extLst>
              <a:ext uri="{FF2B5EF4-FFF2-40B4-BE49-F238E27FC236}">
                <a16:creationId xmlns:a16="http://schemas.microsoft.com/office/drawing/2014/main" id="{EC57973B-2E30-483A-9C7A-7C91BAC929DC}"/>
              </a:ext>
            </a:extLst>
          </p:cNvPr>
          <p:cNvCxnSpPr>
            <a:cxnSpLocks/>
            <a:stCxn id="127" idx="6"/>
            <a:endCxn id="129" idx="3"/>
          </p:cNvCxnSpPr>
          <p:nvPr/>
        </p:nvCxnSpPr>
        <p:spPr>
          <a:xfrm flipV="1">
            <a:off x="5234871" y="2690657"/>
            <a:ext cx="4605629" cy="129784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diritto 133">
            <a:extLst>
              <a:ext uri="{FF2B5EF4-FFF2-40B4-BE49-F238E27FC236}">
                <a16:creationId xmlns:a16="http://schemas.microsoft.com/office/drawing/2014/main" id="{6598AC11-4C7C-47B3-BAFE-D12FC6703BCE}"/>
              </a:ext>
            </a:extLst>
          </p:cNvPr>
          <p:cNvCxnSpPr>
            <a:cxnSpLocks/>
            <a:stCxn id="130" idx="7"/>
            <a:endCxn id="129" idx="3"/>
          </p:cNvCxnSpPr>
          <p:nvPr/>
        </p:nvCxnSpPr>
        <p:spPr>
          <a:xfrm flipV="1">
            <a:off x="7120700" y="2690657"/>
            <a:ext cx="2719800" cy="3185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e 134">
            <a:extLst>
              <a:ext uri="{FF2B5EF4-FFF2-40B4-BE49-F238E27FC236}">
                <a16:creationId xmlns:a16="http://schemas.microsoft.com/office/drawing/2014/main" id="{DEE1D0FD-22A8-4FFC-BE92-ED00B8D36C61}"/>
              </a:ext>
            </a:extLst>
          </p:cNvPr>
          <p:cNvSpPr/>
          <p:nvPr/>
        </p:nvSpPr>
        <p:spPr>
          <a:xfrm>
            <a:off x="6447444" y="203711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Figura a mano libera: forma 135">
            <a:extLst>
              <a:ext uri="{FF2B5EF4-FFF2-40B4-BE49-F238E27FC236}">
                <a16:creationId xmlns:a16="http://schemas.microsoft.com/office/drawing/2014/main" id="{FCFB3CA6-093F-4B67-AB1B-2254E77AF3DA}"/>
              </a:ext>
            </a:extLst>
          </p:cNvPr>
          <p:cNvSpPr/>
          <p:nvPr/>
        </p:nvSpPr>
        <p:spPr>
          <a:xfrm>
            <a:off x="4230130" y="2030166"/>
            <a:ext cx="2771799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7" name="Connettore diritto 136">
            <a:extLst>
              <a:ext uri="{FF2B5EF4-FFF2-40B4-BE49-F238E27FC236}">
                <a16:creationId xmlns:a16="http://schemas.microsoft.com/office/drawing/2014/main" id="{2BEB07F2-95F9-42B4-82FA-31ADC5450FC0}"/>
              </a:ext>
            </a:extLst>
          </p:cNvPr>
          <p:cNvCxnSpPr>
            <a:stCxn id="127" idx="6"/>
            <a:endCxn id="128" idx="2"/>
          </p:cNvCxnSpPr>
          <p:nvPr/>
        </p:nvCxnSpPr>
        <p:spPr>
          <a:xfrm>
            <a:off x="5234871" y="398849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e 137">
            <a:extLst>
              <a:ext uri="{FF2B5EF4-FFF2-40B4-BE49-F238E27FC236}">
                <a16:creationId xmlns:a16="http://schemas.microsoft.com/office/drawing/2014/main" id="{74F8E8CE-519A-46A1-92F3-978783AFEA14}"/>
              </a:ext>
            </a:extLst>
          </p:cNvPr>
          <p:cNvSpPr/>
          <p:nvPr/>
        </p:nvSpPr>
        <p:spPr>
          <a:xfrm>
            <a:off x="6463407" y="204256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9" name="Figura a mano libera: forma 138">
            <a:extLst>
              <a:ext uri="{FF2B5EF4-FFF2-40B4-BE49-F238E27FC236}">
                <a16:creationId xmlns:a16="http://schemas.microsoft.com/office/drawing/2014/main" id="{0A02F870-6AE3-4B8D-9183-DCE4AE0ECED6}"/>
              </a:ext>
            </a:extLst>
          </p:cNvPr>
          <p:cNvSpPr/>
          <p:nvPr/>
        </p:nvSpPr>
        <p:spPr>
          <a:xfrm>
            <a:off x="6567768" y="1461838"/>
            <a:ext cx="5324046" cy="3991024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7B54EC81-A2D8-44DD-8750-0C56114EE77D}"/>
              </a:ext>
            </a:extLst>
          </p:cNvPr>
          <p:cNvSpPr txBox="1"/>
          <p:nvPr/>
        </p:nvSpPr>
        <p:spPr>
          <a:xfrm>
            <a:off x="6347351" y="1729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5A137261-5162-44C4-A486-DDAF93A1A675}"/>
              </a:ext>
            </a:extLst>
          </p:cNvPr>
          <p:cNvSpPr txBox="1"/>
          <p:nvPr/>
        </p:nvSpPr>
        <p:spPr>
          <a:xfrm>
            <a:off x="9938892" y="2463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744EE646-486F-4944-85E2-DFA0D8F4404C}"/>
              </a:ext>
            </a:extLst>
          </p:cNvPr>
          <p:cNvSpPr txBox="1"/>
          <p:nvPr/>
        </p:nvSpPr>
        <p:spPr>
          <a:xfrm>
            <a:off x="11167756" y="5344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43" name="CasellaDiTesto 142">
            <a:extLst>
              <a:ext uri="{FF2B5EF4-FFF2-40B4-BE49-F238E27FC236}">
                <a16:creationId xmlns:a16="http://schemas.microsoft.com/office/drawing/2014/main" id="{2852B55B-A059-4337-A87B-684DEEC12830}"/>
              </a:ext>
            </a:extLst>
          </p:cNvPr>
          <p:cNvSpPr txBox="1"/>
          <p:nvPr/>
        </p:nvSpPr>
        <p:spPr>
          <a:xfrm>
            <a:off x="6853814" y="5937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B3AD5859-EE01-4A3C-B883-2B5D17F0467B}"/>
              </a:ext>
            </a:extLst>
          </p:cNvPr>
          <p:cNvSpPr txBox="1"/>
          <p:nvPr/>
        </p:nvSpPr>
        <p:spPr>
          <a:xfrm>
            <a:off x="4957620" y="3995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0F86625C-99D4-4E8A-BC30-A2EF6222726A}"/>
              </a:ext>
            </a:extLst>
          </p:cNvPr>
          <p:cNvSpPr txBox="1"/>
          <p:nvPr/>
        </p:nvSpPr>
        <p:spPr>
          <a:xfrm>
            <a:off x="8052514" y="20707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E4912973-D834-4529-85C5-FB4007F5B1E4}"/>
              </a:ext>
            </a:extLst>
          </p:cNvPr>
          <p:cNvSpPr txBox="1"/>
          <p:nvPr/>
        </p:nvSpPr>
        <p:spPr>
          <a:xfrm>
            <a:off x="5951604" y="2736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A0F687C2-BE23-4753-A176-C924E77CFFE9}"/>
              </a:ext>
            </a:extLst>
          </p:cNvPr>
          <p:cNvSpPr txBox="1"/>
          <p:nvPr/>
        </p:nvSpPr>
        <p:spPr>
          <a:xfrm>
            <a:off x="7642306" y="29213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30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D2BFDD98-C287-492F-9DFA-50F55BB7A894}"/>
              </a:ext>
            </a:extLst>
          </p:cNvPr>
          <p:cNvSpPr txBox="1"/>
          <p:nvPr/>
        </p:nvSpPr>
        <p:spPr>
          <a:xfrm>
            <a:off x="9221085" y="33150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EFDA5B90-83BF-4224-9575-C976B10F5DD1}"/>
              </a:ext>
            </a:extLst>
          </p:cNvPr>
          <p:cNvSpPr txBox="1"/>
          <p:nvPr/>
        </p:nvSpPr>
        <p:spPr>
          <a:xfrm>
            <a:off x="6345774" y="4267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B44CC1FF-E100-4CD6-85AA-996862B4FD06}"/>
              </a:ext>
            </a:extLst>
          </p:cNvPr>
          <p:cNvSpPr txBox="1"/>
          <p:nvPr/>
        </p:nvSpPr>
        <p:spPr>
          <a:xfrm>
            <a:off x="8353315" y="57274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25</a:t>
            </a:r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5A9D1890-1DB1-4DF3-9A83-E77ED7E4547A}"/>
              </a:ext>
            </a:extLst>
          </p:cNvPr>
          <p:cNvSpPr txBox="1"/>
          <p:nvPr/>
        </p:nvSpPr>
        <p:spPr>
          <a:xfrm>
            <a:off x="10928736" y="1578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07EF39B4-6781-48A1-BE91-6CC1CA3061A9}"/>
              </a:ext>
            </a:extLst>
          </p:cNvPr>
          <p:cNvSpPr txBox="1"/>
          <p:nvPr/>
        </p:nvSpPr>
        <p:spPr>
          <a:xfrm>
            <a:off x="4254363" y="25283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706E4669-D6CD-46F3-B503-137DDAEEC06D}"/>
              </a:ext>
            </a:extLst>
          </p:cNvPr>
          <p:cNvSpPr txBox="1"/>
          <p:nvPr/>
        </p:nvSpPr>
        <p:spPr>
          <a:xfrm>
            <a:off x="5584092" y="4873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40</a:t>
            </a: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8A881FCE-07DE-4FBA-8B5A-EEFDBA12906D}"/>
              </a:ext>
            </a:extLst>
          </p:cNvPr>
          <p:cNvSpPr txBox="1"/>
          <p:nvPr/>
        </p:nvSpPr>
        <p:spPr>
          <a:xfrm>
            <a:off x="10417883" y="36258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8861BE28-2D9C-4088-9CAF-E5179EFB42D8}"/>
              </a:ext>
            </a:extLst>
          </p:cNvPr>
          <p:cNvSpPr txBox="1"/>
          <p:nvPr/>
        </p:nvSpPr>
        <p:spPr>
          <a:xfrm>
            <a:off x="196980" y="515884"/>
            <a:ext cx="41430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Esploro l’intorno:</a:t>
            </a:r>
          </a:p>
          <a:p>
            <a:r>
              <a:rPr lang="it-IT" dirty="0"/>
              <a:t>IN	OUT	Delta:</a:t>
            </a:r>
          </a:p>
          <a:p>
            <a:r>
              <a:rPr lang="it-IT" dirty="0"/>
              <a:t>1,5	</a:t>
            </a:r>
            <a:r>
              <a:rPr lang="it-IT" dirty="0">
                <a:highlight>
                  <a:srgbClr val="00FFFF"/>
                </a:highlight>
              </a:rPr>
              <a:t>1,3	15-10=5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15-5+100=110 TABU</a:t>
            </a:r>
          </a:p>
          <a:p>
            <a:r>
              <a:rPr lang="it-IT" dirty="0"/>
              <a:t>2,5	1,2	30-20=10 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1,3	30-10=20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30-5=25 TABU</a:t>
            </a:r>
          </a:p>
          <a:p>
            <a:r>
              <a:rPr lang="it-IT" dirty="0"/>
              <a:t>4,5	</a:t>
            </a:r>
            <a:r>
              <a:rPr lang="it-IT" dirty="0">
                <a:highlight>
                  <a:srgbClr val="00FFFF"/>
                </a:highlight>
              </a:rPr>
              <a:t>1,3	40-10=30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1,4	40-15=25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3,5	40-5=35 TABU</a:t>
            </a:r>
          </a:p>
          <a:p>
            <a:r>
              <a:rPr lang="it-IT" dirty="0"/>
              <a:t>3,4	</a:t>
            </a:r>
            <a:r>
              <a:rPr lang="it-IT" dirty="0">
                <a:highlight>
                  <a:srgbClr val="00FFFF"/>
                </a:highlight>
              </a:rPr>
              <a:t>1,3	25-10=15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1,4	25-15=10 TABU</a:t>
            </a:r>
          </a:p>
          <a:p>
            <a:r>
              <a:rPr lang="it-IT" dirty="0"/>
              <a:t>2,4	1,2	100-20=80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1,4	100-15=85 TABU</a:t>
            </a:r>
          </a:p>
          <a:p>
            <a:r>
              <a:rPr lang="it-IT" dirty="0"/>
              <a:t>2,3	1,2	100-20=80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1,3	100-10=90 TABU</a:t>
            </a:r>
          </a:p>
        </p:txBody>
      </p:sp>
      <p:sp>
        <p:nvSpPr>
          <p:cNvPr id="157" name="CasellaDiTesto 156">
            <a:extLst>
              <a:ext uri="{FF2B5EF4-FFF2-40B4-BE49-F238E27FC236}">
                <a16:creationId xmlns:a16="http://schemas.microsoft.com/office/drawing/2014/main" id="{BB85DD97-896C-4BCC-AD1B-5F9AA1061476}"/>
              </a:ext>
            </a:extLst>
          </p:cNvPr>
          <p:cNvSpPr txBox="1"/>
          <p:nvPr/>
        </p:nvSpPr>
        <p:spPr>
          <a:xfrm>
            <a:off x="230612" y="5464914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Tabu List:</a:t>
            </a:r>
          </a:p>
          <a:p>
            <a:r>
              <a:rPr lang="it-IT" dirty="0"/>
              <a:t>3,5	1,4	</a:t>
            </a:r>
          </a:p>
          <a:p>
            <a:r>
              <a:rPr lang="it-IT" dirty="0"/>
              <a:t>3,4	2,5</a:t>
            </a:r>
          </a:p>
          <a:p>
            <a:r>
              <a:rPr lang="it-IT" dirty="0"/>
              <a:t>1,3</a:t>
            </a:r>
          </a:p>
        </p:txBody>
      </p: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DA5295B8-73D4-4B15-8D8E-B80EEDEC3DEA}"/>
              </a:ext>
            </a:extLst>
          </p:cNvPr>
          <p:cNvSpPr txBox="1"/>
          <p:nvPr/>
        </p:nvSpPr>
        <p:spPr>
          <a:xfrm>
            <a:off x="2430732" y="5419287"/>
            <a:ext cx="2538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Nuovo Costo:</a:t>
            </a:r>
          </a:p>
          <a:p>
            <a:r>
              <a:rPr lang="it-IT" dirty="0"/>
              <a:t>50+10=60</a:t>
            </a:r>
          </a:p>
          <a:p>
            <a:r>
              <a:rPr lang="it-IT" dirty="0"/>
              <a:t>Costo soluzione migliore:</a:t>
            </a:r>
          </a:p>
          <a:p>
            <a:r>
              <a:rPr lang="it-IT" dirty="0"/>
              <a:t>50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A2C0EF05-899B-49A3-9936-B65D44606D3B}"/>
              </a:ext>
            </a:extLst>
          </p:cNvPr>
          <p:cNvSpPr txBox="1"/>
          <p:nvPr/>
        </p:nvSpPr>
        <p:spPr>
          <a:xfrm>
            <a:off x="3991722" y="46470"/>
            <a:ext cx="80032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soluzione non Tabu non migliora, cerco fra le Tabu (criterio di aspirazione).</a:t>
            </a:r>
          </a:p>
          <a:p>
            <a:r>
              <a:rPr lang="it-IT" dirty="0"/>
              <a:t>Non ho nessuna soluzione Tabu che migliori la soluzione candidata, </a:t>
            </a:r>
          </a:p>
          <a:p>
            <a:r>
              <a:rPr lang="it-IT" dirty="0"/>
              <a:t>prendo la migliore non Tabu.</a:t>
            </a:r>
          </a:p>
          <a:p>
            <a:r>
              <a:rPr lang="it-IT" dirty="0"/>
              <a:t>Rimuovo 1,2 e aggiungo 2,5 e aggiorno soluzione e Tabu list.</a:t>
            </a:r>
          </a:p>
          <a:p>
            <a:r>
              <a:rPr lang="it-IT" dirty="0"/>
              <a:t>Nuovo elemento Tabu sostituisce il primo (FIFO)</a:t>
            </a:r>
          </a:p>
          <a:p>
            <a:r>
              <a:rPr lang="it-IT" dirty="0"/>
              <a:t>Iterazioni senza miglioramenti: 1.</a:t>
            </a: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BBA855D4-5E7F-4B22-A3B5-228CE87B5918}"/>
              </a:ext>
            </a:extLst>
          </p:cNvPr>
          <p:cNvSpPr/>
          <p:nvPr/>
        </p:nvSpPr>
        <p:spPr>
          <a:xfrm>
            <a:off x="650463" y="1592236"/>
            <a:ext cx="3126184" cy="428168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4372F995-03AE-4403-B2BD-CF53DF66B2FB}"/>
              </a:ext>
            </a:extLst>
          </p:cNvPr>
          <p:cNvCxnSpPr/>
          <p:nvPr/>
        </p:nvCxnSpPr>
        <p:spPr>
          <a:xfrm>
            <a:off x="340728" y="6122269"/>
            <a:ext cx="206564" cy="2065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BD232BE2-D2BD-4F29-BF59-ECE0A61E7201}"/>
              </a:ext>
            </a:extLst>
          </p:cNvPr>
          <p:cNvCxnSpPr>
            <a:cxnSpLocks/>
          </p:cNvCxnSpPr>
          <p:nvPr/>
        </p:nvCxnSpPr>
        <p:spPr>
          <a:xfrm flipV="1">
            <a:off x="309023" y="6119273"/>
            <a:ext cx="346540" cy="20959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AD9106DA-34B7-4E6E-B057-44D85FDBAA8F}"/>
              </a:ext>
            </a:extLst>
          </p:cNvPr>
          <p:cNvCxnSpPr/>
          <p:nvPr/>
        </p:nvCxnSpPr>
        <p:spPr>
          <a:xfrm>
            <a:off x="340728" y="5856735"/>
            <a:ext cx="206564" cy="20659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AFA5A57C-BBDF-4F9A-B5E6-FBDE5B69F280}"/>
              </a:ext>
            </a:extLst>
          </p:cNvPr>
          <p:cNvCxnSpPr>
            <a:cxnSpLocks/>
          </p:cNvCxnSpPr>
          <p:nvPr/>
        </p:nvCxnSpPr>
        <p:spPr>
          <a:xfrm flipV="1">
            <a:off x="309023" y="5853739"/>
            <a:ext cx="346540" cy="20959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42">
            <a:extLst>
              <a:ext uri="{FF2B5EF4-FFF2-40B4-BE49-F238E27FC236}">
                <a16:creationId xmlns:a16="http://schemas.microsoft.com/office/drawing/2014/main" id="{518A168B-1238-4197-8AA7-A2E55599519C}"/>
              </a:ext>
            </a:extLst>
          </p:cNvPr>
          <p:cNvSpPr/>
          <p:nvPr/>
        </p:nvSpPr>
        <p:spPr>
          <a:xfrm>
            <a:off x="98587" y="5916"/>
            <a:ext cx="5421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T5</a:t>
            </a:r>
          </a:p>
        </p:txBody>
      </p: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73E2EAB0-54E2-4AE0-9D08-F3C491C6DD1D}"/>
              </a:ext>
            </a:extLst>
          </p:cNvPr>
          <p:cNvCxnSpPr/>
          <p:nvPr/>
        </p:nvCxnSpPr>
        <p:spPr>
          <a:xfrm flipV="1">
            <a:off x="7933219" y="1974748"/>
            <a:ext cx="854739" cy="745771"/>
          </a:xfrm>
          <a:prstGeom prst="line">
            <a:avLst/>
          </a:prstGeom>
          <a:ln w="57150"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D373834C-BDF3-48AA-8457-2B71ED8B1178}"/>
              </a:ext>
            </a:extLst>
          </p:cNvPr>
          <p:cNvCxnSpPr>
            <a:cxnSpLocks/>
          </p:cNvCxnSpPr>
          <p:nvPr/>
        </p:nvCxnSpPr>
        <p:spPr>
          <a:xfrm>
            <a:off x="7933219" y="1971330"/>
            <a:ext cx="779716" cy="838246"/>
          </a:xfrm>
          <a:prstGeom prst="line">
            <a:avLst/>
          </a:prstGeom>
          <a:ln w="57150"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58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8116E7B5-F6B0-4221-8452-8F6BA48B2837}"/>
              </a:ext>
            </a:extLst>
          </p:cNvPr>
          <p:cNvCxnSpPr>
            <a:cxnSpLocks/>
          </p:cNvCxnSpPr>
          <p:nvPr/>
        </p:nvCxnSpPr>
        <p:spPr>
          <a:xfrm flipH="1">
            <a:off x="5192825" y="2175240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00516346-59F6-4B52-8D4A-9121747FE912}"/>
              </a:ext>
            </a:extLst>
          </p:cNvPr>
          <p:cNvCxnSpPr>
            <a:cxnSpLocks/>
            <a:stCxn id="130" idx="6"/>
            <a:endCxn id="128" idx="6"/>
          </p:cNvCxnSpPr>
          <p:nvPr/>
        </p:nvCxnSpPr>
        <p:spPr>
          <a:xfrm flipV="1">
            <a:off x="7143183" y="5452862"/>
            <a:ext cx="4055166" cy="477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diritto 124">
            <a:extLst>
              <a:ext uri="{FF2B5EF4-FFF2-40B4-BE49-F238E27FC236}">
                <a16:creationId xmlns:a16="http://schemas.microsoft.com/office/drawing/2014/main" id="{1A965AE0-65B1-48D5-B49A-D002CA778566}"/>
              </a:ext>
            </a:extLst>
          </p:cNvPr>
          <p:cNvCxnSpPr>
            <a:cxnSpLocks/>
          </p:cNvCxnSpPr>
          <p:nvPr/>
        </p:nvCxnSpPr>
        <p:spPr>
          <a:xfrm flipH="1">
            <a:off x="5200084" y="2167980"/>
            <a:ext cx="1282147" cy="1798983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diritto 125">
            <a:extLst>
              <a:ext uri="{FF2B5EF4-FFF2-40B4-BE49-F238E27FC236}">
                <a16:creationId xmlns:a16="http://schemas.microsoft.com/office/drawing/2014/main" id="{DBAB279E-0ACD-4337-8F24-3317D4D0CE54}"/>
              </a:ext>
            </a:extLst>
          </p:cNvPr>
          <p:cNvCxnSpPr>
            <a:cxnSpLocks/>
          </p:cNvCxnSpPr>
          <p:nvPr/>
        </p:nvCxnSpPr>
        <p:spPr>
          <a:xfrm>
            <a:off x="6517018" y="2100062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e 126">
            <a:extLst>
              <a:ext uri="{FF2B5EF4-FFF2-40B4-BE49-F238E27FC236}">
                <a16:creationId xmlns:a16="http://schemas.microsoft.com/office/drawing/2014/main" id="{095C4C16-C484-46AD-8E12-D0EE75690209}"/>
              </a:ext>
            </a:extLst>
          </p:cNvPr>
          <p:cNvSpPr/>
          <p:nvPr/>
        </p:nvSpPr>
        <p:spPr>
          <a:xfrm>
            <a:off x="5095723" y="391229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Ovale 127">
            <a:extLst>
              <a:ext uri="{FF2B5EF4-FFF2-40B4-BE49-F238E27FC236}">
                <a16:creationId xmlns:a16="http://schemas.microsoft.com/office/drawing/2014/main" id="{3C588D7B-ED2E-4A87-B408-D7654920BCE3}"/>
              </a:ext>
            </a:extLst>
          </p:cNvPr>
          <p:cNvSpPr/>
          <p:nvPr/>
        </p:nvSpPr>
        <p:spPr>
          <a:xfrm>
            <a:off x="11059201" y="537666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Ovale 128">
            <a:extLst>
              <a:ext uri="{FF2B5EF4-FFF2-40B4-BE49-F238E27FC236}">
                <a16:creationId xmlns:a16="http://schemas.microsoft.com/office/drawing/2014/main" id="{B8DAA848-1B30-4866-A0E9-A8F5C6350EA6}"/>
              </a:ext>
            </a:extLst>
          </p:cNvPr>
          <p:cNvSpPr/>
          <p:nvPr/>
        </p:nvSpPr>
        <p:spPr>
          <a:xfrm>
            <a:off x="9820122" y="256057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Ovale 129">
            <a:extLst>
              <a:ext uri="{FF2B5EF4-FFF2-40B4-BE49-F238E27FC236}">
                <a16:creationId xmlns:a16="http://schemas.microsoft.com/office/drawing/2014/main" id="{92162A96-E656-4F26-BEF0-2A7672177224}"/>
              </a:ext>
            </a:extLst>
          </p:cNvPr>
          <p:cNvSpPr/>
          <p:nvPr/>
        </p:nvSpPr>
        <p:spPr>
          <a:xfrm>
            <a:off x="6989662" y="585373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1" name="Connettore diritto 130">
            <a:extLst>
              <a:ext uri="{FF2B5EF4-FFF2-40B4-BE49-F238E27FC236}">
                <a16:creationId xmlns:a16="http://schemas.microsoft.com/office/drawing/2014/main" id="{CDC329F9-C095-4496-90B4-4C5A531105D2}"/>
              </a:ext>
            </a:extLst>
          </p:cNvPr>
          <p:cNvCxnSpPr>
            <a:cxnSpLocks/>
            <a:stCxn id="129" idx="5"/>
            <a:endCxn id="128" idx="1"/>
          </p:cNvCxnSpPr>
          <p:nvPr/>
        </p:nvCxnSpPr>
        <p:spPr>
          <a:xfrm>
            <a:off x="9938892" y="269065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DE504E8B-2749-4685-8A0E-B1C08261CE4C}"/>
              </a:ext>
            </a:extLst>
          </p:cNvPr>
          <p:cNvCxnSpPr>
            <a:cxnSpLocks/>
            <a:stCxn id="127" idx="5"/>
            <a:endCxn id="130" idx="1"/>
          </p:cNvCxnSpPr>
          <p:nvPr/>
        </p:nvCxnSpPr>
        <p:spPr>
          <a:xfrm>
            <a:off x="5214493" y="404237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diritto 132">
            <a:extLst>
              <a:ext uri="{FF2B5EF4-FFF2-40B4-BE49-F238E27FC236}">
                <a16:creationId xmlns:a16="http://schemas.microsoft.com/office/drawing/2014/main" id="{EC57973B-2E30-483A-9C7A-7C91BAC929DC}"/>
              </a:ext>
            </a:extLst>
          </p:cNvPr>
          <p:cNvCxnSpPr>
            <a:cxnSpLocks/>
            <a:stCxn id="127" idx="6"/>
            <a:endCxn id="129" idx="3"/>
          </p:cNvCxnSpPr>
          <p:nvPr/>
        </p:nvCxnSpPr>
        <p:spPr>
          <a:xfrm flipV="1">
            <a:off x="5234871" y="2690657"/>
            <a:ext cx="4605629" cy="12978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diritto 133">
            <a:extLst>
              <a:ext uri="{FF2B5EF4-FFF2-40B4-BE49-F238E27FC236}">
                <a16:creationId xmlns:a16="http://schemas.microsoft.com/office/drawing/2014/main" id="{6598AC11-4C7C-47B3-BAFE-D12FC6703BCE}"/>
              </a:ext>
            </a:extLst>
          </p:cNvPr>
          <p:cNvCxnSpPr>
            <a:cxnSpLocks/>
            <a:stCxn id="130" idx="7"/>
            <a:endCxn id="129" idx="3"/>
          </p:cNvCxnSpPr>
          <p:nvPr/>
        </p:nvCxnSpPr>
        <p:spPr>
          <a:xfrm flipV="1">
            <a:off x="7120700" y="2690657"/>
            <a:ext cx="2719800" cy="3185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e 134">
            <a:extLst>
              <a:ext uri="{FF2B5EF4-FFF2-40B4-BE49-F238E27FC236}">
                <a16:creationId xmlns:a16="http://schemas.microsoft.com/office/drawing/2014/main" id="{DEE1D0FD-22A8-4FFC-BE92-ED00B8D36C61}"/>
              </a:ext>
            </a:extLst>
          </p:cNvPr>
          <p:cNvSpPr/>
          <p:nvPr/>
        </p:nvSpPr>
        <p:spPr>
          <a:xfrm>
            <a:off x="6447444" y="203711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Figura a mano libera: forma 135">
            <a:extLst>
              <a:ext uri="{FF2B5EF4-FFF2-40B4-BE49-F238E27FC236}">
                <a16:creationId xmlns:a16="http://schemas.microsoft.com/office/drawing/2014/main" id="{FCFB3CA6-093F-4B67-AB1B-2254E77AF3DA}"/>
              </a:ext>
            </a:extLst>
          </p:cNvPr>
          <p:cNvSpPr/>
          <p:nvPr/>
        </p:nvSpPr>
        <p:spPr>
          <a:xfrm>
            <a:off x="4230130" y="2030166"/>
            <a:ext cx="2771799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7" name="Connettore diritto 136">
            <a:extLst>
              <a:ext uri="{FF2B5EF4-FFF2-40B4-BE49-F238E27FC236}">
                <a16:creationId xmlns:a16="http://schemas.microsoft.com/office/drawing/2014/main" id="{2BEB07F2-95F9-42B4-82FA-31ADC5450FC0}"/>
              </a:ext>
            </a:extLst>
          </p:cNvPr>
          <p:cNvCxnSpPr>
            <a:stCxn id="127" idx="6"/>
            <a:endCxn id="128" idx="2"/>
          </p:cNvCxnSpPr>
          <p:nvPr/>
        </p:nvCxnSpPr>
        <p:spPr>
          <a:xfrm>
            <a:off x="5234871" y="3988497"/>
            <a:ext cx="5824330" cy="14643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e 137">
            <a:extLst>
              <a:ext uri="{FF2B5EF4-FFF2-40B4-BE49-F238E27FC236}">
                <a16:creationId xmlns:a16="http://schemas.microsoft.com/office/drawing/2014/main" id="{74F8E8CE-519A-46A1-92F3-978783AFEA14}"/>
              </a:ext>
            </a:extLst>
          </p:cNvPr>
          <p:cNvSpPr/>
          <p:nvPr/>
        </p:nvSpPr>
        <p:spPr>
          <a:xfrm>
            <a:off x="6463407" y="204256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9" name="Figura a mano libera: forma 138">
            <a:extLst>
              <a:ext uri="{FF2B5EF4-FFF2-40B4-BE49-F238E27FC236}">
                <a16:creationId xmlns:a16="http://schemas.microsoft.com/office/drawing/2014/main" id="{0A02F870-6AE3-4B8D-9183-DCE4AE0ECED6}"/>
              </a:ext>
            </a:extLst>
          </p:cNvPr>
          <p:cNvSpPr/>
          <p:nvPr/>
        </p:nvSpPr>
        <p:spPr>
          <a:xfrm>
            <a:off x="6567768" y="1461838"/>
            <a:ext cx="5324046" cy="3991024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7B54EC81-A2D8-44DD-8750-0C56114EE77D}"/>
              </a:ext>
            </a:extLst>
          </p:cNvPr>
          <p:cNvSpPr txBox="1"/>
          <p:nvPr/>
        </p:nvSpPr>
        <p:spPr>
          <a:xfrm>
            <a:off x="6347351" y="1729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5A137261-5162-44C4-A486-DDAF93A1A675}"/>
              </a:ext>
            </a:extLst>
          </p:cNvPr>
          <p:cNvSpPr txBox="1"/>
          <p:nvPr/>
        </p:nvSpPr>
        <p:spPr>
          <a:xfrm>
            <a:off x="9938892" y="2463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744EE646-486F-4944-85E2-DFA0D8F4404C}"/>
              </a:ext>
            </a:extLst>
          </p:cNvPr>
          <p:cNvSpPr txBox="1"/>
          <p:nvPr/>
        </p:nvSpPr>
        <p:spPr>
          <a:xfrm>
            <a:off x="11167756" y="5344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43" name="CasellaDiTesto 142">
            <a:extLst>
              <a:ext uri="{FF2B5EF4-FFF2-40B4-BE49-F238E27FC236}">
                <a16:creationId xmlns:a16="http://schemas.microsoft.com/office/drawing/2014/main" id="{2852B55B-A059-4337-A87B-684DEEC12830}"/>
              </a:ext>
            </a:extLst>
          </p:cNvPr>
          <p:cNvSpPr txBox="1"/>
          <p:nvPr/>
        </p:nvSpPr>
        <p:spPr>
          <a:xfrm>
            <a:off x="6853814" y="5937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B3AD5859-EE01-4A3C-B883-2B5D17F0467B}"/>
              </a:ext>
            </a:extLst>
          </p:cNvPr>
          <p:cNvSpPr txBox="1"/>
          <p:nvPr/>
        </p:nvSpPr>
        <p:spPr>
          <a:xfrm>
            <a:off x="4957620" y="3995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0F86625C-99D4-4E8A-BC30-A2EF6222726A}"/>
              </a:ext>
            </a:extLst>
          </p:cNvPr>
          <p:cNvSpPr txBox="1"/>
          <p:nvPr/>
        </p:nvSpPr>
        <p:spPr>
          <a:xfrm>
            <a:off x="8052514" y="20707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E4912973-D834-4529-85C5-FB4007F5B1E4}"/>
              </a:ext>
            </a:extLst>
          </p:cNvPr>
          <p:cNvSpPr txBox="1"/>
          <p:nvPr/>
        </p:nvSpPr>
        <p:spPr>
          <a:xfrm>
            <a:off x="5951604" y="2736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A0F687C2-BE23-4753-A176-C924E77CFFE9}"/>
              </a:ext>
            </a:extLst>
          </p:cNvPr>
          <p:cNvSpPr txBox="1"/>
          <p:nvPr/>
        </p:nvSpPr>
        <p:spPr>
          <a:xfrm>
            <a:off x="7642306" y="29213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30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D2BFDD98-C287-492F-9DFA-50F55BB7A894}"/>
              </a:ext>
            </a:extLst>
          </p:cNvPr>
          <p:cNvSpPr txBox="1"/>
          <p:nvPr/>
        </p:nvSpPr>
        <p:spPr>
          <a:xfrm>
            <a:off x="9221085" y="33150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EFDA5B90-83BF-4224-9575-C976B10F5DD1}"/>
              </a:ext>
            </a:extLst>
          </p:cNvPr>
          <p:cNvSpPr txBox="1"/>
          <p:nvPr/>
        </p:nvSpPr>
        <p:spPr>
          <a:xfrm>
            <a:off x="6345774" y="4267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B44CC1FF-E100-4CD6-85AA-996862B4FD06}"/>
              </a:ext>
            </a:extLst>
          </p:cNvPr>
          <p:cNvSpPr txBox="1"/>
          <p:nvPr/>
        </p:nvSpPr>
        <p:spPr>
          <a:xfrm>
            <a:off x="8353315" y="57274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25</a:t>
            </a:r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5A9D1890-1DB1-4DF3-9A83-E77ED7E4547A}"/>
              </a:ext>
            </a:extLst>
          </p:cNvPr>
          <p:cNvSpPr txBox="1"/>
          <p:nvPr/>
        </p:nvSpPr>
        <p:spPr>
          <a:xfrm>
            <a:off x="10928736" y="1578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07EF39B4-6781-48A1-BE91-6CC1CA3061A9}"/>
              </a:ext>
            </a:extLst>
          </p:cNvPr>
          <p:cNvSpPr txBox="1"/>
          <p:nvPr/>
        </p:nvSpPr>
        <p:spPr>
          <a:xfrm>
            <a:off x="4254363" y="25283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706E4669-D6CD-46F3-B503-137DDAEEC06D}"/>
              </a:ext>
            </a:extLst>
          </p:cNvPr>
          <p:cNvSpPr txBox="1"/>
          <p:nvPr/>
        </p:nvSpPr>
        <p:spPr>
          <a:xfrm>
            <a:off x="5584092" y="4873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40</a:t>
            </a: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8A881FCE-07DE-4FBA-8B5A-EEFDBA12906D}"/>
              </a:ext>
            </a:extLst>
          </p:cNvPr>
          <p:cNvSpPr txBox="1"/>
          <p:nvPr/>
        </p:nvSpPr>
        <p:spPr>
          <a:xfrm>
            <a:off x="10417883" y="36258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8861BE28-2D9C-4088-9CAF-E5179EFB42D8}"/>
              </a:ext>
            </a:extLst>
          </p:cNvPr>
          <p:cNvSpPr txBox="1"/>
          <p:nvPr/>
        </p:nvSpPr>
        <p:spPr>
          <a:xfrm>
            <a:off x="196980" y="529136"/>
            <a:ext cx="41430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Esploro l’intorno:</a:t>
            </a:r>
          </a:p>
          <a:p>
            <a:r>
              <a:rPr lang="it-IT" dirty="0"/>
              <a:t>IN	OUT	Delta:</a:t>
            </a:r>
          </a:p>
          <a:p>
            <a:r>
              <a:rPr lang="it-IT" dirty="0"/>
              <a:t>1,2	</a:t>
            </a:r>
            <a:r>
              <a:rPr lang="it-IT" dirty="0">
                <a:highlight>
                  <a:srgbClr val="00FFFF"/>
                </a:highlight>
              </a:rPr>
              <a:t>1,3	20-10=10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2,5	20-30 TABU</a:t>
            </a:r>
          </a:p>
          <a:p>
            <a:r>
              <a:rPr lang="it-IT" dirty="0"/>
              <a:t>	3,5	20-5=15</a:t>
            </a:r>
          </a:p>
          <a:p>
            <a:r>
              <a:rPr lang="it-IT" dirty="0"/>
              <a:t>1,5	</a:t>
            </a:r>
            <a:r>
              <a:rPr lang="it-IT" dirty="0">
                <a:highlight>
                  <a:srgbClr val="00FFFF"/>
                </a:highlight>
              </a:rPr>
              <a:t>1,3	15-10=5 TABU</a:t>
            </a:r>
          </a:p>
          <a:p>
            <a:r>
              <a:rPr lang="it-IT" dirty="0"/>
              <a:t>	3,5	15-5=10</a:t>
            </a:r>
          </a:p>
          <a:p>
            <a:r>
              <a:rPr lang="it-IT" dirty="0"/>
              <a:t>4,5	</a:t>
            </a:r>
            <a:r>
              <a:rPr lang="it-IT" dirty="0">
                <a:highlight>
                  <a:srgbClr val="00FFFF"/>
                </a:highlight>
              </a:rPr>
              <a:t>1,3	40-10=30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1,4	40-15=25 TABU</a:t>
            </a:r>
          </a:p>
          <a:p>
            <a:r>
              <a:rPr lang="it-IT" dirty="0"/>
              <a:t>	3,5	40-5=35 </a:t>
            </a:r>
          </a:p>
          <a:p>
            <a:r>
              <a:rPr lang="it-IT" dirty="0"/>
              <a:t>3,4	</a:t>
            </a:r>
            <a:r>
              <a:rPr lang="it-IT" dirty="0">
                <a:highlight>
                  <a:srgbClr val="00FFFF"/>
                </a:highlight>
              </a:rPr>
              <a:t>1,3	25-10=15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1,4	25-15=10 TABU</a:t>
            </a:r>
            <a:endParaRPr lang="it-IT" dirty="0"/>
          </a:p>
          <a:p>
            <a:r>
              <a:rPr lang="it-IT" dirty="0"/>
              <a:t>2,3	</a:t>
            </a:r>
            <a:r>
              <a:rPr lang="it-IT" dirty="0">
                <a:highlight>
                  <a:srgbClr val="00FFFF"/>
                </a:highlight>
              </a:rPr>
              <a:t>2,5	100-30=70 TABU</a:t>
            </a:r>
          </a:p>
          <a:p>
            <a:r>
              <a:rPr lang="it-IT" dirty="0"/>
              <a:t>	3,5	100-5=95</a:t>
            </a:r>
          </a:p>
          <a:p>
            <a:r>
              <a:rPr lang="it-IT" dirty="0"/>
              <a:t>2,4	</a:t>
            </a:r>
            <a:r>
              <a:rPr lang="it-IT" dirty="0">
                <a:highlight>
                  <a:srgbClr val="00FFFF"/>
                </a:highlight>
              </a:rPr>
              <a:t>1,3	100-5=95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1,4	100-15=85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2,5	100-30=70 TABU</a:t>
            </a:r>
          </a:p>
          <a:p>
            <a:r>
              <a:rPr lang="it-IT" dirty="0"/>
              <a:t>	3,5	100-5=95</a:t>
            </a:r>
          </a:p>
        </p:txBody>
      </p: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DA5295B8-73D4-4B15-8D8E-B80EEDEC3DEA}"/>
              </a:ext>
            </a:extLst>
          </p:cNvPr>
          <p:cNvSpPr txBox="1"/>
          <p:nvPr/>
        </p:nvSpPr>
        <p:spPr>
          <a:xfrm>
            <a:off x="2430732" y="5419287"/>
            <a:ext cx="2538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Nuovo Costo:</a:t>
            </a:r>
          </a:p>
          <a:p>
            <a:r>
              <a:rPr lang="it-IT" dirty="0"/>
              <a:t>60+10=70</a:t>
            </a:r>
          </a:p>
          <a:p>
            <a:r>
              <a:rPr lang="it-IT" dirty="0"/>
              <a:t>Costo soluzione migliore:</a:t>
            </a:r>
          </a:p>
          <a:p>
            <a:r>
              <a:rPr lang="it-IT" dirty="0"/>
              <a:t>50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A2C0EF05-899B-49A3-9936-B65D44606D3B}"/>
              </a:ext>
            </a:extLst>
          </p:cNvPr>
          <p:cNvSpPr txBox="1"/>
          <p:nvPr/>
        </p:nvSpPr>
        <p:spPr>
          <a:xfrm>
            <a:off x="3990813" y="62356"/>
            <a:ext cx="74090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 soluzione non Tabu non migliora, cerco fra le Tabu (criterio di aspirazione).</a:t>
            </a:r>
          </a:p>
          <a:p>
            <a:r>
              <a:rPr lang="it-IT" dirty="0"/>
              <a:t>Non ho nessuna soluzione Tabu che migliori la soluzione candidata, </a:t>
            </a:r>
          </a:p>
          <a:p>
            <a:r>
              <a:rPr lang="it-IT" dirty="0"/>
              <a:t>prendo la migliore non Tabu.</a:t>
            </a:r>
          </a:p>
          <a:p>
            <a:r>
              <a:rPr lang="it-IT" dirty="0"/>
              <a:t>Rimuovo 3,5 e aggiungo 1,5 e aggiorno soluzione e Tabu list.</a:t>
            </a:r>
          </a:p>
          <a:p>
            <a:r>
              <a:rPr lang="it-IT" dirty="0"/>
              <a:t>Nuovo elemento Tabu sostituisce il primo (FIFO)</a:t>
            </a:r>
          </a:p>
          <a:p>
            <a:r>
              <a:rPr lang="it-IT" dirty="0"/>
              <a:t>Iterazioni senza miglioramenti: 2.</a:t>
            </a: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BBA855D4-5E7F-4B22-A3B5-228CE87B5918}"/>
              </a:ext>
            </a:extLst>
          </p:cNvPr>
          <p:cNvSpPr/>
          <p:nvPr/>
        </p:nvSpPr>
        <p:spPr>
          <a:xfrm>
            <a:off x="644278" y="2129128"/>
            <a:ext cx="3126184" cy="428168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4372F995-03AE-4403-B2BD-CF53DF66B2FB}"/>
              </a:ext>
            </a:extLst>
          </p:cNvPr>
          <p:cNvCxnSpPr/>
          <p:nvPr/>
        </p:nvCxnSpPr>
        <p:spPr>
          <a:xfrm>
            <a:off x="340728" y="6122269"/>
            <a:ext cx="206564" cy="2065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BD232BE2-D2BD-4F29-BF59-ECE0A61E7201}"/>
              </a:ext>
            </a:extLst>
          </p:cNvPr>
          <p:cNvCxnSpPr>
            <a:cxnSpLocks/>
          </p:cNvCxnSpPr>
          <p:nvPr/>
        </p:nvCxnSpPr>
        <p:spPr>
          <a:xfrm flipV="1">
            <a:off x="309023" y="6119273"/>
            <a:ext cx="346540" cy="20959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A297244A-8ED0-4DCF-A50A-F0BDE0357C44}"/>
              </a:ext>
            </a:extLst>
          </p:cNvPr>
          <p:cNvSpPr txBox="1"/>
          <p:nvPr/>
        </p:nvSpPr>
        <p:spPr>
          <a:xfrm>
            <a:off x="230612" y="5464914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Tabu List:</a:t>
            </a:r>
          </a:p>
          <a:p>
            <a:r>
              <a:rPr lang="it-IT" dirty="0"/>
              <a:t>3,5	1,4	</a:t>
            </a:r>
          </a:p>
          <a:p>
            <a:r>
              <a:rPr lang="it-IT" dirty="0"/>
              <a:t>3,4	2,5</a:t>
            </a:r>
          </a:p>
          <a:p>
            <a:r>
              <a:rPr lang="it-IT" dirty="0"/>
              <a:t>1,3</a:t>
            </a:r>
          </a:p>
        </p:txBody>
      </p: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C4902087-6B67-468F-B2D5-F6A86D4DFB50}"/>
              </a:ext>
            </a:extLst>
          </p:cNvPr>
          <p:cNvCxnSpPr/>
          <p:nvPr/>
        </p:nvCxnSpPr>
        <p:spPr>
          <a:xfrm>
            <a:off x="340728" y="5856735"/>
            <a:ext cx="206564" cy="20659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45560B6B-6BA5-464F-9232-B8FD88E96925}"/>
              </a:ext>
            </a:extLst>
          </p:cNvPr>
          <p:cNvCxnSpPr>
            <a:cxnSpLocks/>
          </p:cNvCxnSpPr>
          <p:nvPr/>
        </p:nvCxnSpPr>
        <p:spPr>
          <a:xfrm flipV="1">
            <a:off x="309023" y="5853739"/>
            <a:ext cx="346540" cy="20959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>
            <a:extLst>
              <a:ext uri="{FF2B5EF4-FFF2-40B4-BE49-F238E27FC236}">
                <a16:creationId xmlns:a16="http://schemas.microsoft.com/office/drawing/2014/main" id="{9723C5DC-0F7A-47B8-8353-952F7E234E9C}"/>
              </a:ext>
            </a:extLst>
          </p:cNvPr>
          <p:cNvSpPr/>
          <p:nvPr/>
        </p:nvSpPr>
        <p:spPr>
          <a:xfrm>
            <a:off x="98587" y="5916"/>
            <a:ext cx="5421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T6</a:t>
            </a:r>
          </a:p>
        </p:txBody>
      </p: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68478A85-E7FA-458D-9772-4A024BD84810}"/>
              </a:ext>
            </a:extLst>
          </p:cNvPr>
          <p:cNvCxnSpPr/>
          <p:nvPr/>
        </p:nvCxnSpPr>
        <p:spPr>
          <a:xfrm flipV="1">
            <a:off x="8574978" y="4509568"/>
            <a:ext cx="854739" cy="745771"/>
          </a:xfrm>
          <a:prstGeom prst="line">
            <a:avLst/>
          </a:prstGeom>
          <a:ln w="57150"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7C98B960-759F-4ABF-B5FD-E183548D6855}"/>
              </a:ext>
            </a:extLst>
          </p:cNvPr>
          <p:cNvCxnSpPr>
            <a:cxnSpLocks/>
          </p:cNvCxnSpPr>
          <p:nvPr/>
        </p:nvCxnSpPr>
        <p:spPr>
          <a:xfrm>
            <a:off x="8574978" y="4506150"/>
            <a:ext cx="779716" cy="838246"/>
          </a:xfrm>
          <a:prstGeom prst="line">
            <a:avLst/>
          </a:prstGeom>
          <a:ln w="57150"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73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7EF1F1FB-C42B-4EBE-B78C-F7357C3768F2}"/>
              </a:ext>
            </a:extLst>
          </p:cNvPr>
          <p:cNvCxnSpPr/>
          <p:nvPr/>
        </p:nvCxnSpPr>
        <p:spPr>
          <a:xfrm>
            <a:off x="5210749" y="3977638"/>
            <a:ext cx="5824330" cy="146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00516346-59F6-4B52-8D4A-9121747FE912}"/>
              </a:ext>
            </a:extLst>
          </p:cNvPr>
          <p:cNvCxnSpPr>
            <a:cxnSpLocks/>
            <a:stCxn id="130" idx="6"/>
            <a:endCxn id="128" idx="6"/>
          </p:cNvCxnSpPr>
          <p:nvPr/>
        </p:nvCxnSpPr>
        <p:spPr>
          <a:xfrm flipV="1">
            <a:off x="7143183" y="5452862"/>
            <a:ext cx="4055166" cy="477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diritto 124">
            <a:extLst>
              <a:ext uri="{FF2B5EF4-FFF2-40B4-BE49-F238E27FC236}">
                <a16:creationId xmlns:a16="http://schemas.microsoft.com/office/drawing/2014/main" id="{1A965AE0-65B1-48D5-B49A-D002CA778566}"/>
              </a:ext>
            </a:extLst>
          </p:cNvPr>
          <p:cNvCxnSpPr>
            <a:cxnSpLocks/>
          </p:cNvCxnSpPr>
          <p:nvPr/>
        </p:nvCxnSpPr>
        <p:spPr>
          <a:xfrm flipH="1">
            <a:off x="5200084" y="2167980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diritto 125">
            <a:extLst>
              <a:ext uri="{FF2B5EF4-FFF2-40B4-BE49-F238E27FC236}">
                <a16:creationId xmlns:a16="http://schemas.microsoft.com/office/drawing/2014/main" id="{DBAB279E-0ACD-4337-8F24-3317D4D0CE54}"/>
              </a:ext>
            </a:extLst>
          </p:cNvPr>
          <p:cNvCxnSpPr>
            <a:cxnSpLocks/>
          </p:cNvCxnSpPr>
          <p:nvPr/>
        </p:nvCxnSpPr>
        <p:spPr>
          <a:xfrm>
            <a:off x="6517018" y="2100062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e 126">
            <a:extLst>
              <a:ext uri="{FF2B5EF4-FFF2-40B4-BE49-F238E27FC236}">
                <a16:creationId xmlns:a16="http://schemas.microsoft.com/office/drawing/2014/main" id="{095C4C16-C484-46AD-8E12-D0EE75690209}"/>
              </a:ext>
            </a:extLst>
          </p:cNvPr>
          <p:cNvSpPr/>
          <p:nvPr/>
        </p:nvSpPr>
        <p:spPr>
          <a:xfrm>
            <a:off x="5095723" y="391229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Ovale 127">
            <a:extLst>
              <a:ext uri="{FF2B5EF4-FFF2-40B4-BE49-F238E27FC236}">
                <a16:creationId xmlns:a16="http://schemas.microsoft.com/office/drawing/2014/main" id="{3C588D7B-ED2E-4A87-B408-D7654920BCE3}"/>
              </a:ext>
            </a:extLst>
          </p:cNvPr>
          <p:cNvSpPr/>
          <p:nvPr/>
        </p:nvSpPr>
        <p:spPr>
          <a:xfrm>
            <a:off x="11059201" y="5376662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Ovale 128">
            <a:extLst>
              <a:ext uri="{FF2B5EF4-FFF2-40B4-BE49-F238E27FC236}">
                <a16:creationId xmlns:a16="http://schemas.microsoft.com/office/drawing/2014/main" id="{B8DAA848-1B30-4866-A0E9-A8F5C6350EA6}"/>
              </a:ext>
            </a:extLst>
          </p:cNvPr>
          <p:cNvSpPr/>
          <p:nvPr/>
        </p:nvSpPr>
        <p:spPr>
          <a:xfrm>
            <a:off x="9820122" y="256057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Ovale 129">
            <a:extLst>
              <a:ext uri="{FF2B5EF4-FFF2-40B4-BE49-F238E27FC236}">
                <a16:creationId xmlns:a16="http://schemas.microsoft.com/office/drawing/2014/main" id="{92162A96-E656-4F26-BEF0-2A7672177224}"/>
              </a:ext>
            </a:extLst>
          </p:cNvPr>
          <p:cNvSpPr/>
          <p:nvPr/>
        </p:nvSpPr>
        <p:spPr>
          <a:xfrm>
            <a:off x="6989662" y="5853739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1" name="Connettore diritto 130">
            <a:extLst>
              <a:ext uri="{FF2B5EF4-FFF2-40B4-BE49-F238E27FC236}">
                <a16:creationId xmlns:a16="http://schemas.microsoft.com/office/drawing/2014/main" id="{CDC329F9-C095-4496-90B4-4C5A531105D2}"/>
              </a:ext>
            </a:extLst>
          </p:cNvPr>
          <p:cNvCxnSpPr>
            <a:cxnSpLocks/>
            <a:stCxn id="129" idx="5"/>
            <a:endCxn id="128" idx="1"/>
          </p:cNvCxnSpPr>
          <p:nvPr/>
        </p:nvCxnSpPr>
        <p:spPr>
          <a:xfrm>
            <a:off x="9938892" y="2690657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DE504E8B-2749-4685-8A0E-B1C08261CE4C}"/>
              </a:ext>
            </a:extLst>
          </p:cNvPr>
          <p:cNvCxnSpPr>
            <a:cxnSpLocks/>
            <a:stCxn id="127" idx="5"/>
            <a:endCxn id="130" idx="1"/>
          </p:cNvCxnSpPr>
          <p:nvPr/>
        </p:nvCxnSpPr>
        <p:spPr>
          <a:xfrm>
            <a:off x="5214493" y="4042379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diritto 132">
            <a:extLst>
              <a:ext uri="{FF2B5EF4-FFF2-40B4-BE49-F238E27FC236}">
                <a16:creationId xmlns:a16="http://schemas.microsoft.com/office/drawing/2014/main" id="{EC57973B-2E30-483A-9C7A-7C91BAC929DC}"/>
              </a:ext>
            </a:extLst>
          </p:cNvPr>
          <p:cNvCxnSpPr>
            <a:cxnSpLocks/>
            <a:stCxn id="127" idx="6"/>
            <a:endCxn id="129" idx="3"/>
          </p:cNvCxnSpPr>
          <p:nvPr/>
        </p:nvCxnSpPr>
        <p:spPr>
          <a:xfrm flipV="1">
            <a:off x="5234871" y="2690657"/>
            <a:ext cx="4605629" cy="12978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diritto 133">
            <a:extLst>
              <a:ext uri="{FF2B5EF4-FFF2-40B4-BE49-F238E27FC236}">
                <a16:creationId xmlns:a16="http://schemas.microsoft.com/office/drawing/2014/main" id="{6598AC11-4C7C-47B3-BAFE-D12FC6703BCE}"/>
              </a:ext>
            </a:extLst>
          </p:cNvPr>
          <p:cNvCxnSpPr>
            <a:cxnSpLocks/>
            <a:stCxn id="130" idx="7"/>
            <a:endCxn id="129" idx="3"/>
          </p:cNvCxnSpPr>
          <p:nvPr/>
        </p:nvCxnSpPr>
        <p:spPr>
          <a:xfrm flipV="1">
            <a:off x="7120700" y="2690657"/>
            <a:ext cx="2719800" cy="3185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e 134">
            <a:extLst>
              <a:ext uri="{FF2B5EF4-FFF2-40B4-BE49-F238E27FC236}">
                <a16:creationId xmlns:a16="http://schemas.microsoft.com/office/drawing/2014/main" id="{DEE1D0FD-22A8-4FFC-BE92-ED00B8D36C61}"/>
              </a:ext>
            </a:extLst>
          </p:cNvPr>
          <p:cNvSpPr/>
          <p:nvPr/>
        </p:nvSpPr>
        <p:spPr>
          <a:xfrm>
            <a:off x="6447444" y="203711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Figura a mano libera: forma 135">
            <a:extLst>
              <a:ext uri="{FF2B5EF4-FFF2-40B4-BE49-F238E27FC236}">
                <a16:creationId xmlns:a16="http://schemas.microsoft.com/office/drawing/2014/main" id="{FCFB3CA6-093F-4B67-AB1B-2254E77AF3DA}"/>
              </a:ext>
            </a:extLst>
          </p:cNvPr>
          <p:cNvSpPr/>
          <p:nvPr/>
        </p:nvSpPr>
        <p:spPr>
          <a:xfrm>
            <a:off x="4230130" y="2030166"/>
            <a:ext cx="2771799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7" name="Connettore diritto 136">
            <a:extLst>
              <a:ext uri="{FF2B5EF4-FFF2-40B4-BE49-F238E27FC236}">
                <a16:creationId xmlns:a16="http://schemas.microsoft.com/office/drawing/2014/main" id="{2BEB07F2-95F9-42B4-82FA-31ADC5450FC0}"/>
              </a:ext>
            </a:extLst>
          </p:cNvPr>
          <p:cNvCxnSpPr>
            <a:stCxn id="127" idx="6"/>
            <a:endCxn id="128" idx="2"/>
          </p:cNvCxnSpPr>
          <p:nvPr/>
        </p:nvCxnSpPr>
        <p:spPr>
          <a:xfrm>
            <a:off x="5234871" y="3988497"/>
            <a:ext cx="5824330" cy="146436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e 137">
            <a:extLst>
              <a:ext uri="{FF2B5EF4-FFF2-40B4-BE49-F238E27FC236}">
                <a16:creationId xmlns:a16="http://schemas.microsoft.com/office/drawing/2014/main" id="{74F8E8CE-519A-46A1-92F3-978783AFEA14}"/>
              </a:ext>
            </a:extLst>
          </p:cNvPr>
          <p:cNvSpPr/>
          <p:nvPr/>
        </p:nvSpPr>
        <p:spPr>
          <a:xfrm>
            <a:off x="6463407" y="2042567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9" name="Figura a mano libera: forma 138">
            <a:extLst>
              <a:ext uri="{FF2B5EF4-FFF2-40B4-BE49-F238E27FC236}">
                <a16:creationId xmlns:a16="http://schemas.microsoft.com/office/drawing/2014/main" id="{0A02F870-6AE3-4B8D-9183-DCE4AE0ECED6}"/>
              </a:ext>
            </a:extLst>
          </p:cNvPr>
          <p:cNvSpPr/>
          <p:nvPr/>
        </p:nvSpPr>
        <p:spPr>
          <a:xfrm>
            <a:off x="6567768" y="1461838"/>
            <a:ext cx="5324046" cy="3991024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7B54EC81-A2D8-44DD-8750-0C56114EE77D}"/>
              </a:ext>
            </a:extLst>
          </p:cNvPr>
          <p:cNvSpPr txBox="1"/>
          <p:nvPr/>
        </p:nvSpPr>
        <p:spPr>
          <a:xfrm>
            <a:off x="6347351" y="1729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5A137261-5162-44C4-A486-DDAF93A1A675}"/>
              </a:ext>
            </a:extLst>
          </p:cNvPr>
          <p:cNvSpPr txBox="1"/>
          <p:nvPr/>
        </p:nvSpPr>
        <p:spPr>
          <a:xfrm>
            <a:off x="9938892" y="2463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744EE646-486F-4944-85E2-DFA0D8F4404C}"/>
              </a:ext>
            </a:extLst>
          </p:cNvPr>
          <p:cNvSpPr txBox="1"/>
          <p:nvPr/>
        </p:nvSpPr>
        <p:spPr>
          <a:xfrm>
            <a:off x="11167756" y="5344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43" name="CasellaDiTesto 142">
            <a:extLst>
              <a:ext uri="{FF2B5EF4-FFF2-40B4-BE49-F238E27FC236}">
                <a16:creationId xmlns:a16="http://schemas.microsoft.com/office/drawing/2014/main" id="{2852B55B-A059-4337-A87B-684DEEC12830}"/>
              </a:ext>
            </a:extLst>
          </p:cNvPr>
          <p:cNvSpPr txBox="1"/>
          <p:nvPr/>
        </p:nvSpPr>
        <p:spPr>
          <a:xfrm>
            <a:off x="6853814" y="5937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B3AD5859-EE01-4A3C-B883-2B5D17F0467B}"/>
              </a:ext>
            </a:extLst>
          </p:cNvPr>
          <p:cNvSpPr txBox="1"/>
          <p:nvPr/>
        </p:nvSpPr>
        <p:spPr>
          <a:xfrm>
            <a:off x="4957620" y="3995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0F86625C-99D4-4E8A-BC30-A2EF6222726A}"/>
              </a:ext>
            </a:extLst>
          </p:cNvPr>
          <p:cNvSpPr txBox="1"/>
          <p:nvPr/>
        </p:nvSpPr>
        <p:spPr>
          <a:xfrm>
            <a:off x="8052514" y="20707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E4912973-D834-4529-85C5-FB4007F5B1E4}"/>
              </a:ext>
            </a:extLst>
          </p:cNvPr>
          <p:cNvSpPr txBox="1"/>
          <p:nvPr/>
        </p:nvSpPr>
        <p:spPr>
          <a:xfrm>
            <a:off x="5951604" y="2736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A0F687C2-BE23-4753-A176-C924E77CFFE9}"/>
              </a:ext>
            </a:extLst>
          </p:cNvPr>
          <p:cNvSpPr txBox="1"/>
          <p:nvPr/>
        </p:nvSpPr>
        <p:spPr>
          <a:xfrm>
            <a:off x="7642306" y="29213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30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D2BFDD98-C287-492F-9DFA-50F55BB7A894}"/>
              </a:ext>
            </a:extLst>
          </p:cNvPr>
          <p:cNvSpPr txBox="1"/>
          <p:nvPr/>
        </p:nvSpPr>
        <p:spPr>
          <a:xfrm>
            <a:off x="9221085" y="33150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EFDA5B90-83BF-4224-9575-C976B10F5DD1}"/>
              </a:ext>
            </a:extLst>
          </p:cNvPr>
          <p:cNvSpPr txBox="1"/>
          <p:nvPr/>
        </p:nvSpPr>
        <p:spPr>
          <a:xfrm>
            <a:off x="6345774" y="4267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B44CC1FF-E100-4CD6-85AA-996862B4FD06}"/>
              </a:ext>
            </a:extLst>
          </p:cNvPr>
          <p:cNvSpPr txBox="1"/>
          <p:nvPr/>
        </p:nvSpPr>
        <p:spPr>
          <a:xfrm>
            <a:off x="8353315" y="57274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25</a:t>
            </a:r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5A9D1890-1DB1-4DF3-9A83-E77ED7E4547A}"/>
              </a:ext>
            </a:extLst>
          </p:cNvPr>
          <p:cNvSpPr txBox="1"/>
          <p:nvPr/>
        </p:nvSpPr>
        <p:spPr>
          <a:xfrm>
            <a:off x="10928736" y="15788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07EF39B4-6781-48A1-BE91-6CC1CA3061A9}"/>
              </a:ext>
            </a:extLst>
          </p:cNvPr>
          <p:cNvSpPr txBox="1"/>
          <p:nvPr/>
        </p:nvSpPr>
        <p:spPr>
          <a:xfrm>
            <a:off x="4254363" y="25283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706E4669-D6CD-46F3-B503-137DDAEEC06D}"/>
              </a:ext>
            </a:extLst>
          </p:cNvPr>
          <p:cNvSpPr txBox="1"/>
          <p:nvPr/>
        </p:nvSpPr>
        <p:spPr>
          <a:xfrm>
            <a:off x="5584092" y="4873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40</a:t>
            </a: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8A881FCE-07DE-4FBA-8B5A-EEFDBA12906D}"/>
              </a:ext>
            </a:extLst>
          </p:cNvPr>
          <p:cNvSpPr txBox="1"/>
          <p:nvPr/>
        </p:nvSpPr>
        <p:spPr>
          <a:xfrm>
            <a:off x="10417883" y="36258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8861BE28-2D9C-4088-9CAF-E5179EFB42D8}"/>
              </a:ext>
            </a:extLst>
          </p:cNvPr>
          <p:cNvSpPr txBox="1"/>
          <p:nvPr/>
        </p:nvSpPr>
        <p:spPr>
          <a:xfrm>
            <a:off x="196980" y="529136"/>
            <a:ext cx="414300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Esploro l’intorno:</a:t>
            </a:r>
          </a:p>
          <a:p>
            <a:r>
              <a:rPr lang="it-IT" dirty="0"/>
              <a:t>IN	OUT	Delta:</a:t>
            </a:r>
          </a:p>
          <a:p>
            <a:r>
              <a:rPr lang="it-IT" dirty="0"/>
              <a:t>3,5	1,3	5-10=-5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1,5	5-15=-10 TABU</a:t>
            </a:r>
          </a:p>
          <a:p>
            <a:r>
              <a:rPr lang="it-IT" dirty="0"/>
              <a:t>1,2	</a:t>
            </a:r>
            <a:r>
              <a:rPr lang="it-IT" dirty="0">
                <a:highlight>
                  <a:srgbClr val="00FFFF"/>
                </a:highlight>
              </a:rPr>
              <a:t>1,5	20-15=5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2,5	20-30 TABU</a:t>
            </a:r>
            <a:r>
              <a:rPr lang="it-IT" dirty="0"/>
              <a:t>	</a:t>
            </a:r>
          </a:p>
          <a:p>
            <a:r>
              <a:rPr lang="it-IT" dirty="0"/>
              <a:t>2,4	</a:t>
            </a:r>
            <a:r>
              <a:rPr lang="it-IT" dirty="0">
                <a:highlight>
                  <a:srgbClr val="00FFFF"/>
                </a:highlight>
              </a:rPr>
              <a:t>1,4	100-15=85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1,5 	100-15=85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2,5	100-30=70 TABU</a:t>
            </a:r>
          </a:p>
          <a:p>
            <a:r>
              <a:rPr lang="it-IT" dirty="0"/>
              <a:t>3,4	1,3	25-10=15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1,4	25-15=10 TABU</a:t>
            </a:r>
            <a:endParaRPr lang="it-IT" dirty="0"/>
          </a:p>
          <a:p>
            <a:r>
              <a:rPr lang="it-IT" dirty="0"/>
              <a:t>4,5	</a:t>
            </a:r>
            <a:r>
              <a:rPr lang="it-IT" dirty="0">
                <a:highlight>
                  <a:srgbClr val="00FFFF"/>
                </a:highlight>
              </a:rPr>
              <a:t>1,4	40-15=25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1,5	40-15=25 TABU</a:t>
            </a:r>
          </a:p>
          <a:p>
            <a:r>
              <a:rPr lang="it-IT" dirty="0"/>
              <a:t>2,3	1,3	100-10=90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1,5	100-15=85 TABU</a:t>
            </a:r>
          </a:p>
          <a:p>
            <a:r>
              <a:rPr lang="it-IT" dirty="0"/>
              <a:t>	</a:t>
            </a:r>
            <a:r>
              <a:rPr lang="it-IT" dirty="0">
                <a:highlight>
                  <a:srgbClr val="00FFFF"/>
                </a:highlight>
              </a:rPr>
              <a:t>2,5	100-30=70 TABU</a:t>
            </a:r>
          </a:p>
          <a:p>
            <a:r>
              <a:rPr lang="it-IT" dirty="0">
                <a:highlight>
                  <a:srgbClr val="00FFFF"/>
                </a:highlight>
              </a:rPr>
              <a:t>	</a:t>
            </a:r>
            <a:r>
              <a:rPr lang="it-IT" dirty="0"/>
              <a:t>	</a:t>
            </a:r>
          </a:p>
        </p:txBody>
      </p: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DA5295B8-73D4-4B15-8D8E-B80EEDEC3DEA}"/>
              </a:ext>
            </a:extLst>
          </p:cNvPr>
          <p:cNvSpPr txBox="1"/>
          <p:nvPr/>
        </p:nvSpPr>
        <p:spPr>
          <a:xfrm>
            <a:off x="2430732" y="5419287"/>
            <a:ext cx="2538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Nuovo Costo:</a:t>
            </a:r>
          </a:p>
          <a:p>
            <a:r>
              <a:rPr lang="it-IT" dirty="0"/>
              <a:t>60-5=55</a:t>
            </a:r>
          </a:p>
          <a:p>
            <a:r>
              <a:rPr lang="it-IT" dirty="0"/>
              <a:t>Costo soluzione migliore:</a:t>
            </a:r>
          </a:p>
          <a:p>
            <a:r>
              <a:rPr lang="it-IT" dirty="0"/>
              <a:t>50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A2C0EF05-899B-49A3-9936-B65D44606D3B}"/>
              </a:ext>
            </a:extLst>
          </p:cNvPr>
          <p:cNvSpPr txBox="1"/>
          <p:nvPr/>
        </p:nvSpPr>
        <p:spPr>
          <a:xfrm>
            <a:off x="3990813" y="62356"/>
            <a:ext cx="74090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 soluzione non Tabu non migliora, cerco fra le Tabu (criterio di aspirazione).</a:t>
            </a:r>
          </a:p>
          <a:p>
            <a:r>
              <a:rPr lang="it-IT" dirty="0"/>
              <a:t>Non ho nessuna soluzione Tabu che migliori la soluzione candidata, </a:t>
            </a:r>
          </a:p>
          <a:p>
            <a:r>
              <a:rPr lang="it-IT" dirty="0"/>
              <a:t>prendo la migliore non Tabu.</a:t>
            </a:r>
          </a:p>
          <a:p>
            <a:r>
              <a:rPr lang="it-IT" dirty="0"/>
              <a:t>Rimuovo 3,5 e aggiungo 1,5 e aggiorno soluzione e Tabu list.</a:t>
            </a:r>
          </a:p>
          <a:p>
            <a:r>
              <a:rPr lang="it-IT" dirty="0"/>
              <a:t>Nuovo elemento Tabu sostituisce il primo (FIFO)</a:t>
            </a:r>
          </a:p>
          <a:p>
            <a:r>
              <a:rPr lang="it-IT" dirty="0"/>
              <a:t>Iterazioni senza miglioramenti: 3.</a:t>
            </a: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BBA855D4-5E7F-4B22-A3B5-228CE87B5918}"/>
              </a:ext>
            </a:extLst>
          </p:cNvPr>
          <p:cNvSpPr/>
          <p:nvPr/>
        </p:nvSpPr>
        <p:spPr>
          <a:xfrm>
            <a:off x="153142" y="1033670"/>
            <a:ext cx="3126184" cy="428168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4372F995-03AE-4403-B2BD-CF53DF66B2FB}"/>
              </a:ext>
            </a:extLst>
          </p:cNvPr>
          <p:cNvCxnSpPr/>
          <p:nvPr/>
        </p:nvCxnSpPr>
        <p:spPr>
          <a:xfrm>
            <a:off x="340728" y="6122269"/>
            <a:ext cx="206564" cy="2065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BD232BE2-D2BD-4F29-BF59-ECE0A61E7201}"/>
              </a:ext>
            </a:extLst>
          </p:cNvPr>
          <p:cNvCxnSpPr>
            <a:cxnSpLocks/>
          </p:cNvCxnSpPr>
          <p:nvPr/>
        </p:nvCxnSpPr>
        <p:spPr>
          <a:xfrm flipV="1">
            <a:off x="309023" y="6119273"/>
            <a:ext cx="346540" cy="20959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A297244A-8ED0-4DCF-A50A-F0BDE0357C44}"/>
              </a:ext>
            </a:extLst>
          </p:cNvPr>
          <p:cNvSpPr txBox="1"/>
          <p:nvPr/>
        </p:nvSpPr>
        <p:spPr>
          <a:xfrm>
            <a:off x="230612" y="5464914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Tabu List:</a:t>
            </a:r>
          </a:p>
          <a:p>
            <a:r>
              <a:rPr lang="it-IT" dirty="0"/>
              <a:t>3,5	1,4	</a:t>
            </a:r>
          </a:p>
          <a:p>
            <a:r>
              <a:rPr lang="it-IT" dirty="0"/>
              <a:t>3,4	2,5</a:t>
            </a:r>
          </a:p>
          <a:p>
            <a:r>
              <a:rPr lang="it-IT" dirty="0"/>
              <a:t>1,3	1,5</a:t>
            </a:r>
          </a:p>
        </p:txBody>
      </p: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C4902087-6B67-468F-B2D5-F6A86D4DFB50}"/>
              </a:ext>
            </a:extLst>
          </p:cNvPr>
          <p:cNvCxnSpPr/>
          <p:nvPr/>
        </p:nvCxnSpPr>
        <p:spPr>
          <a:xfrm>
            <a:off x="340728" y="5856735"/>
            <a:ext cx="206564" cy="20659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45560B6B-6BA5-464F-9232-B8FD88E96925}"/>
              </a:ext>
            </a:extLst>
          </p:cNvPr>
          <p:cNvCxnSpPr>
            <a:cxnSpLocks/>
          </p:cNvCxnSpPr>
          <p:nvPr/>
        </p:nvCxnSpPr>
        <p:spPr>
          <a:xfrm flipV="1">
            <a:off x="309023" y="5853739"/>
            <a:ext cx="346540" cy="20959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DD897E04-BF5C-47C5-865B-800E4D5B14BE}"/>
              </a:ext>
            </a:extLst>
          </p:cNvPr>
          <p:cNvCxnSpPr/>
          <p:nvPr/>
        </p:nvCxnSpPr>
        <p:spPr>
          <a:xfrm>
            <a:off x="335649" y="6409790"/>
            <a:ext cx="206564" cy="20659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F2A5D6B1-BA49-4791-B8BF-4044ED1F05C4}"/>
              </a:ext>
            </a:extLst>
          </p:cNvPr>
          <p:cNvCxnSpPr>
            <a:cxnSpLocks/>
          </p:cNvCxnSpPr>
          <p:nvPr/>
        </p:nvCxnSpPr>
        <p:spPr>
          <a:xfrm flipV="1">
            <a:off x="303944" y="6406794"/>
            <a:ext cx="346540" cy="20959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>
            <a:extLst>
              <a:ext uri="{FF2B5EF4-FFF2-40B4-BE49-F238E27FC236}">
                <a16:creationId xmlns:a16="http://schemas.microsoft.com/office/drawing/2014/main" id="{14680723-A336-4FC4-BF99-DCB33FF60B57}"/>
              </a:ext>
            </a:extLst>
          </p:cNvPr>
          <p:cNvSpPr/>
          <p:nvPr/>
        </p:nvSpPr>
        <p:spPr>
          <a:xfrm>
            <a:off x="98587" y="5916"/>
            <a:ext cx="5421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T7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D0FC7C88-78D9-4E87-9C6E-4D12F230C4DE}"/>
              </a:ext>
            </a:extLst>
          </p:cNvPr>
          <p:cNvCxnSpPr/>
          <p:nvPr/>
        </p:nvCxnSpPr>
        <p:spPr>
          <a:xfrm flipV="1">
            <a:off x="10840530" y="1643152"/>
            <a:ext cx="854739" cy="745771"/>
          </a:xfrm>
          <a:prstGeom prst="line">
            <a:avLst/>
          </a:prstGeom>
          <a:ln w="57150"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A752B2FC-2C4A-4979-A379-2469F1906437}"/>
              </a:ext>
            </a:extLst>
          </p:cNvPr>
          <p:cNvCxnSpPr>
            <a:cxnSpLocks/>
          </p:cNvCxnSpPr>
          <p:nvPr/>
        </p:nvCxnSpPr>
        <p:spPr>
          <a:xfrm>
            <a:off x="10840530" y="1639734"/>
            <a:ext cx="779716" cy="838246"/>
          </a:xfrm>
          <a:prstGeom prst="line">
            <a:avLst/>
          </a:prstGeom>
          <a:ln w="57150"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2" name="Rettangolo 51">
            <a:extLst>
              <a:ext uri="{FF2B5EF4-FFF2-40B4-BE49-F238E27FC236}">
                <a16:creationId xmlns:a16="http://schemas.microsoft.com/office/drawing/2014/main" id="{316DE797-93AE-4DA9-BA84-35A826876099}"/>
              </a:ext>
            </a:extLst>
          </p:cNvPr>
          <p:cNvSpPr/>
          <p:nvPr/>
        </p:nvSpPr>
        <p:spPr>
          <a:xfrm>
            <a:off x="2968487" y="2360058"/>
            <a:ext cx="9014877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8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RAGGIUNTO STALLO</a:t>
            </a:r>
          </a:p>
          <a:p>
            <a:pPr algn="ctr"/>
            <a:r>
              <a:rPr lang="it-IT" sz="8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DIVERSIFICO</a:t>
            </a:r>
          </a:p>
        </p:txBody>
      </p:sp>
    </p:spTree>
    <p:extLst>
      <p:ext uri="{BB962C8B-B14F-4D97-AF65-F5344CB8AC3E}">
        <p14:creationId xmlns:p14="http://schemas.microsoft.com/office/powerpoint/2010/main" val="280199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4940620" y="5708204"/>
            <a:ext cx="4055166" cy="477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2997521" y="2423322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4314455" y="2355404"/>
            <a:ext cx="3372678" cy="5234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2893160" y="4167639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8856638" y="5632004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7617559" y="281591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4787099" y="6109081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7736329" y="2945999"/>
            <a:ext cx="1140687" cy="27083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3011930" y="4297721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3032308" y="2945999"/>
            <a:ext cx="4605629" cy="12978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4918137" y="2945999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4244881" y="2292456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1767945" y="2285508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032308" y="4243839"/>
            <a:ext cx="5824330" cy="146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4260844" y="2297909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4343226" y="1732031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4144788" y="1985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7736329" y="27186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8965193" y="55997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4651251" y="6192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2755057" y="4250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5849951" y="23260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3749041" y="29920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5439743" y="3176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30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7018522" y="357039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4143211" y="4522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6150752" y="5982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25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8726173" y="18341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1406874" y="27613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15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3381529" y="51284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40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8215320" y="388121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02EBA99-0AA8-4E6B-A41D-B7A2BE01DE1B}"/>
              </a:ext>
            </a:extLst>
          </p:cNvPr>
          <p:cNvSpPr txBox="1"/>
          <p:nvPr/>
        </p:nvSpPr>
        <p:spPr>
          <a:xfrm>
            <a:off x="239219" y="254024"/>
            <a:ext cx="37593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Grado massimo: 3</a:t>
            </a:r>
          </a:p>
          <a:p>
            <a:r>
              <a:rPr lang="it-IT" dirty="0"/>
              <a:t>Penalizzazione:100</a:t>
            </a:r>
          </a:p>
          <a:p>
            <a:r>
              <a:rPr lang="it-IT" dirty="0"/>
              <a:t>Costo soluzione iniziale: 250+</a:t>
            </a:r>
            <a:r>
              <a:rPr lang="it-IT" dirty="0">
                <a:solidFill>
                  <a:srgbClr val="FF0000"/>
                </a:solidFill>
              </a:rPr>
              <a:t>100</a:t>
            </a:r>
            <a:r>
              <a:rPr lang="it-IT" dirty="0"/>
              <a:t>=350</a:t>
            </a:r>
          </a:p>
          <a:p>
            <a:r>
              <a:rPr lang="it-IT" dirty="0"/>
              <a:t>Numero iterazioni: 3</a:t>
            </a:r>
          </a:p>
          <a:p>
            <a:r>
              <a:rPr lang="it-IT" dirty="0"/>
              <a:t>Tabu Size: 3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97CB2214-4CC5-4CD6-BD12-3A2D14A1F193}"/>
              </a:ext>
            </a:extLst>
          </p:cNvPr>
          <p:cNvSpPr txBox="1"/>
          <p:nvPr/>
        </p:nvSpPr>
        <p:spPr>
          <a:xfrm>
            <a:off x="3958393" y="570344"/>
            <a:ext cx="75847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Dopo 3 iterazioni senza miglioramento provo a diversificare la soluzione.</a:t>
            </a:r>
          </a:p>
          <a:p>
            <a:r>
              <a:rPr lang="it-IT" dirty="0"/>
              <a:t>Aggiungo 4 archi e ne rimuovo altri 4 in maniera casuale e riapplico l’algoritmo.</a:t>
            </a:r>
          </a:p>
          <a:p>
            <a:r>
              <a:rPr lang="it-IT" dirty="0"/>
              <a:t>Azzero lista Tabu.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A19F09F-AED7-4F32-859B-B78053151F4B}"/>
              </a:ext>
            </a:extLst>
          </p:cNvPr>
          <p:cNvSpPr txBox="1"/>
          <p:nvPr/>
        </p:nvSpPr>
        <p:spPr>
          <a:xfrm>
            <a:off x="3962578" y="185240"/>
            <a:ext cx="1413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DIVERSIFICO:</a:t>
            </a:r>
          </a:p>
        </p:txBody>
      </p:sp>
    </p:spTree>
    <p:extLst>
      <p:ext uri="{BB962C8B-B14F-4D97-AF65-F5344CB8AC3E}">
        <p14:creationId xmlns:p14="http://schemas.microsoft.com/office/powerpoint/2010/main" val="1230008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871</Words>
  <Application>Microsoft Office PowerPoint</Application>
  <PresentationFormat>Widescreen</PresentationFormat>
  <Paragraphs>510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alice Bizzarri</dc:creator>
  <cp:lastModifiedBy>alice Bizzarri</cp:lastModifiedBy>
  <cp:revision>41</cp:revision>
  <dcterms:created xsi:type="dcterms:W3CDTF">2019-08-29T13:01:54Z</dcterms:created>
  <dcterms:modified xsi:type="dcterms:W3CDTF">2019-09-04T09:49:21Z</dcterms:modified>
</cp:coreProperties>
</file>