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EB7EF-2EC5-4A3D-8332-39EE97CF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B9489D-B592-4F58-A27B-F733C5A7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54CFE0-D2C7-4E43-B1E7-9CEC82EE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01/09/2019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5F60AB-562B-4588-A855-BBBBBAFD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3A0BC-139E-4FBE-8EB3-26748229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93805-6498-4A22-AF46-02CE5DC1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75F335-4037-4A6C-BFFC-36F88DF54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04A089-D33F-4AF2-B811-DFF69A24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01/09/2019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CCC7A7-5604-421E-AB5A-643D9F05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0B0B25-A38A-49F0-887E-346C9565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758C7F-FCBE-4BD7-90F1-AE7A980B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CDEABD-D0B5-4F08-9D95-5FA0484BA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101158-F7D7-48D5-9FE3-C59777BA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01/09/2019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00BE45-168E-463D-890D-5FBF46F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2C138A-1EBF-4B5C-A6D5-243EE6F9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7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E7934-0E87-4E88-9B0B-AD3B6015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F84D5-6BFE-4BAE-9931-39E6E27A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DB8CC4-C6E0-491C-BD35-C1E9BEF8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01/09/2019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8F9317-9806-4461-B205-54B6CE14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F4943-856E-40AC-B22E-2EE8483A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0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360DA-FE42-4905-981E-E4212353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6A66D9-A446-487E-832F-CB6BBB78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65B10-1846-4ED6-B1DC-A93E0320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01/09/2019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1BCFDD-DECF-4ADC-941A-6768FFDE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514B02-36FA-4D23-A505-912B351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7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71911-BE6E-48D0-B215-5705D2C6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6F0120-9F43-4372-A6D6-784395781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3991C0-71D5-4686-AF0E-38859948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5F1E54-B59B-4033-BDC1-316F2954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01/09/2019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69539A-890A-4C03-B155-27AD7C14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84C525-F506-4A7D-BD03-6A15A773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62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EDF92-F0EA-439B-99D9-4F4031F8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257568-BDD3-45A5-8B50-B8C109AA9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321965-6AA3-4330-93D5-054FB354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32DE5B-9EF8-4992-B474-E14E21AE9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123D76C-0266-475B-9A1C-619984224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CBB4F94-7012-411F-A66F-0E798B5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01/09/2019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E9B76D-50BE-4BD8-938A-E94B66A2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84303F-AE07-4669-B95A-D3A70584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E837B3-FAE6-4DA9-B621-604C6778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C007A1-47C7-4D1D-A962-0A3B7A8F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01/09/2019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7B1D1D-6A12-4953-B05F-6CB57220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8763CA-69E4-49ED-815A-0205D50A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17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CD4B3A-73E4-4C46-A9E0-3F33E2B7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01/09/2019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C6EE56D-D30C-4808-BFAC-A7BD8B54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E5F578-8426-4FCC-8C6D-CE0EF02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57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53E34-6FC9-441C-ACF1-839B776A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F7E23-809E-45B7-865F-16A0A039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0DB00C-2A48-447F-A69C-435882BE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C66B84-2FB8-481A-B101-C12224B3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01/09/2019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6E05F8-2C7A-4109-8D76-DBD53DDD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A656D6-1575-4107-87C2-4D0C4439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3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CFB972-51A0-4138-891E-2EED3378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591ED-987D-4EFA-9F65-825BFE18D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676313-FAD9-44B4-92A7-3D1E88316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B2094B-2013-4C64-B32C-81D78816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01/09/2019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D022B-A509-4067-8EBF-86D0B81F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843F3B-B1D9-4A7E-BC3A-66FC5AC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45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C75B499-CD8B-4860-ADF7-3AC4F49B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BFB1F6-1BA5-4B23-B65E-07CE2E05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CC0E31-8540-463A-B298-7870D56A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D676-E7B4-4F68-B373-7616A494D07B}" type="datetimeFigureOut">
              <a:rPr lang="it-IT" smtClean="0"/>
              <a:t>01/09/2019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A91F13-B9E2-4429-9943-69A3B3192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67D6FB-83C5-47F1-88D2-87A8612C6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71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2EBA99-0AA8-4E6B-A41D-B7A2BE01DE1B}"/>
              </a:ext>
            </a:extLst>
          </p:cNvPr>
          <p:cNvSpPr txBox="1"/>
          <p:nvPr/>
        </p:nvSpPr>
        <p:spPr>
          <a:xfrm>
            <a:off x="239219" y="254024"/>
            <a:ext cx="3642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Grado massimo: 3</a:t>
            </a:r>
          </a:p>
          <a:p>
            <a:r>
              <a:rPr lang="it-IT" dirty="0"/>
              <a:t>Penalizzazione:100</a:t>
            </a:r>
          </a:p>
          <a:p>
            <a:r>
              <a:rPr lang="it-IT" dirty="0"/>
              <a:t>Costo soluzione iniziale: 60+</a:t>
            </a:r>
            <a:r>
              <a:rPr lang="it-IT" dirty="0">
                <a:solidFill>
                  <a:srgbClr val="FF0000"/>
                </a:solidFill>
              </a:rPr>
              <a:t>100</a:t>
            </a:r>
            <a:r>
              <a:rPr lang="it-IT" dirty="0"/>
              <a:t>=160</a:t>
            </a:r>
          </a:p>
          <a:p>
            <a:r>
              <a:rPr lang="it-IT" dirty="0"/>
              <a:t>Numero iterazioni: 3</a:t>
            </a:r>
          </a:p>
          <a:p>
            <a:r>
              <a:rPr lang="it-IT" dirty="0"/>
              <a:t>Tabu Size: 3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ACBD4D-2F77-4CCA-826F-2639785CE279}"/>
              </a:ext>
            </a:extLst>
          </p:cNvPr>
          <p:cNvSpPr txBox="1"/>
          <p:nvPr/>
        </p:nvSpPr>
        <p:spPr>
          <a:xfrm>
            <a:off x="1213743" y="6042662"/>
            <a:ext cx="736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iniziale non vincolata viene penalizzata per ogni vincolo infranto.</a:t>
            </a:r>
          </a:p>
        </p:txBody>
      </p:sp>
    </p:spTree>
    <p:extLst>
      <p:ext uri="{BB962C8B-B14F-4D97-AF65-F5344CB8AC3E}">
        <p14:creationId xmlns:p14="http://schemas.microsoft.com/office/powerpoint/2010/main" val="154405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2EBA99-0AA8-4E6B-A41D-B7A2BE01DE1B}"/>
              </a:ext>
            </a:extLst>
          </p:cNvPr>
          <p:cNvSpPr txBox="1"/>
          <p:nvPr/>
        </p:nvSpPr>
        <p:spPr>
          <a:xfrm>
            <a:off x="239219" y="254024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Grado massimo: 3</a:t>
            </a:r>
          </a:p>
          <a:p>
            <a:r>
              <a:rPr lang="it-IT" dirty="0"/>
              <a:t>Penalizzazione:100</a:t>
            </a:r>
          </a:p>
          <a:p>
            <a:r>
              <a:rPr lang="it-IT" dirty="0"/>
              <a:t>Costo soluzione finale: 50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ACBD4D-2F77-4CCA-826F-2639785CE279}"/>
              </a:ext>
            </a:extLst>
          </p:cNvPr>
          <p:cNvSpPr txBox="1"/>
          <p:nvPr/>
        </p:nvSpPr>
        <p:spPr>
          <a:xfrm>
            <a:off x="1213743" y="6042662"/>
            <a:ext cx="10545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 tre iterazioni l’ottimo candidato non è migliorato, ho raggiunto una situazione di stallo, l’algoritmo termina. </a:t>
            </a:r>
          </a:p>
          <a:p>
            <a:r>
              <a:rPr lang="it-IT"/>
              <a:t>Restituisco </a:t>
            </a:r>
            <a:r>
              <a:rPr lang="it-IT" dirty="0"/>
              <a:t>l’ottimo candidato T4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A944A39-F6DB-4564-BC71-1004FFAFF374}"/>
              </a:ext>
            </a:extLst>
          </p:cNvPr>
          <p:cNvSpPr/>
          <p:nvPr/>
        </p:nvSpPr>
        <p:spPr>
          <a:xfrm>
            <a:off x="4364830" y="28454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67172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67798" y="5162380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24699" y="1877498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41633" y="1809580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120338" y="362181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83816" y="508618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44737" y="2270093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7014277" y="5563257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63507" y="2400175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39108" y="3751897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59486" y="2400175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45315" y="2400175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72059" y="17466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3995123" y="1739684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59486" y="3698015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88022" y="1752085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92383" y="1171356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71966" y="1439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63507" y="2172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92371" y="5053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78429" y="5647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82235" y="3704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77129" y="17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76219" y="2446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66921" y="2630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45700" y="30245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70389" y="3976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77930" y="54370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53351" y="12883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3999820" y="2270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608707" y="4582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42498" y="33353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3798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4,5	1,4	40-15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=-75</a:t>
            </a:r>
          </a:p>
          <a:p>
            <a:r>
              <a:rPr lang="it-IT" dirty="0"/>
              <a:t>	1,5	40-15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=-75</a:t>
            </a:r>
          </a:p>
          <a:p>
            <a:r>
              <a:rPr lang="it-IT" dirty="0"/>
              <a:t>3,4	1,4	25-15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=-90</a:t>
            </a:r>
          </a:p>
          <a:p>
            <a:r>
              <a:rPr lang="it-IT" dirty="0"/>
              <a:t>	1,3	25-10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=-85</a:t>
            </a:r>
          </a:p>
          <a:p>
            <a:r>
              <a:rPr lang="it-IT" dirty="0"/>
              <a:t>2,5	1,5	30-15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=-85</a:t>
            </a:r>
          </a:p>
          <a:p>
            <a:r>
              <a:rPr lang="it-IT" dirty="0"/>
              <a:t>	1,2	30-20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=-90</a:t>
            </a:r>
          </a:p>
          <a:p>
            <a:r>
              <a:rPr lang="it-IT" dirty="0"/>
              <a:t>3,5	1,3	5-10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=-110</a:t>
            </a:r>
          </a:p>
          <a:p>
            <a:r>
              <a:rPr lang="it-IT" dirty="0"/>
              <a:t>	1,5	5-15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=-110</a:t>
            </a:r>
          </a:p>
          <a:p>
            <a:r>
              <a:rPr lang="it-IT" dirty="0"/>
              <a:t>2,4	1,2	100-20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=-20</a:t>
            </a:r>
          </a:p>
          <a:p>
            <a:r>
              <a:rPr lang="it-IT" dirty="0"/>
              <a:t>	1,4	100-15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=-15</a:t>
            </a:r>
          </a:p>
          <a:p>
            <a:r>
              <a:rPr lang="it-IT" dirty="0"/>
              <a:t>2,3	1,2	100-20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=-20</a:t>
            </a:r>
          </a:p>
          <a:p>
            <a:r>
              <a:rPr lang="it-IT" dirty="0"/>
              <a:t>	1,3	100-10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=-10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05997" y="4668788"/>
            <a:ext cx="106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649880" y="4668788"/>
            <a:ext cx="2554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160-105=55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55</a:t>
            </a: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BA9F25B8-A679-40F1-A391-3F88DC090052}"/>
              </a:ext>
            </a:extLst>
          </p:cNvPr>
          <p:cNvSpPr txBox="1"/>
          <p:nvPr/>
        </p:nvSpPr>
        <p:spPr>
          <a:xfrm>
            <a:off x="4837043" y="529136"/>
            <a:ext cx="547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1,3 e aggiungo 3,5.</a:t>
            </a:r>
            <a:br>
              <a:rPr lang="it-IT" dirty="0"/>
            </a:br>
            <a:r>
              <a:rPr lang="it-IT" dirty="0"/>
              <a:t>Aggiorno soluzione, costo e Tabu list.</a:t>
            </a:r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C1592C79-A130-45E4-8560-E5B15ABE3A15}"/>
              </a:ext>
            </a:extLst>
          </p:cNvPr>
          <p:cNvSpPr/>
          <p:nvPr/>
        </p:nvSpPr>
        <p:spPr>
          <a:xfrm>
            <a:off x="98588" y="2718571"/>
            <a:ext cx="3755282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7AC25A0B-D953-48F4-8342-26BC81352ED2}"/>
              </a:ext>
            </a:extLst>
          </p:cNvPr>
          <p:cNvSpPr/>
          <p:nvPr/>
        </p:nvSpPr>
        <p:spPr>
          <a:xfrm>
            <a:off x="98588" y="5916"/>
            <a:ext cx="5421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419379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39771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3,4	1,4	25-15=10</a:t>
            </a:r>
          </a:p>
          <a:p>
            <a:r>
              <a:rPr lang="it-IT" dirty="0"/>
              <a:t>	1,5	25-15=10</a:t>
            </a:r>
          </a:p>
          <a:p>
            <a:r>
              <a:rPr lang="it-IT" dirty="0"/>
              <a:t>	3,5	25-5=20</a:t>
            </a:r>
          </a:p>
          <a:p>
            <a:r>
              <a:rPr lang="it-IT" dirty="0"/>
              <a:t>2,3	1,2	100-20=80</a:t>
            </a:r>
          </a:p>
          <a:p>
            <a:r>
              <a:rPr lang="it-IT" dirty="0"/>
              <a:t>	1,5	100-15=85</a:t>
            </a:r>
          </a:p>
          <a:p>
            <a:r>
              <a:rPr lang="it-IT" dirty="0"/>
              <a:t>	3,5	100-5=95</a:t>
            </a:r>
          </a:p>
          <a:p>
            <a:r>
              <a:rPr lang="it-IT" dirty="0"/>
              <a:t>4,5	1,4	40-15=25</a:t>
            </a:r>
          </a:p>
          <a:p>
            <a:r>
              <a:rPr lang="it-IT" dirty="0"/>
              <a:t>	1,5	40-15=25</a:t>
            </a:r>
          </a:p>
          <a:p>
            <a:r>
              <a:rPr lang="it-IT" dirty="0"/>
              <a:t>1,3	1,5	10-15</a:t>
            </a:r>
            <a:r>
              <a:rPr lang="it-IT" dirty="0">
                <a:solidFill>
                  <a:srgbClr val="FF0000"/>
                </a:solidFill>
              </a:rPr>
              <a:t>+100</a:t>
            </a:r>
            <a:r>
              <a:rPr lang="it-IT" dirty="0"/>
              <a:t>=95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10-5</a:t>
            </a:r>
            <a:r>
              <a:rPr lang="it-IT" dirty="0">
                <a:solidFill>
                  <a:srgbClr val="FF0000"/>
                </a:solidFill>
                <a:highlight>
                  <a:srgbClr val="00FFFF"/>
                </a:highlight>
              </a:rPr>
              <a:t>+100</a:t>
            </a:r>
            <a:r>
              <a:rPr lang="it-IT" dirty="0">
                <a:highlight>
                  <a:srgbClr val="00FFFF"/>
                </a:highlight>
              </a:rPr>
              <a:t>=105 TABU</a:t>
            </a:r>
          </a:p>
          <a:p>
            <a:r>
              <a:rPr lang="it-IT" dirty="0"/>
              <a:t>2,5	1,2	30-20=10</a:t>
            </a:r>
          </a:p>
          <a:p>
            <a:r>
              <a:rPr lang="it-IT" dirty="0"/>
              <a:t>	1,5	30-15=15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1,4	100-15=85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345646"/>
            <a:ext cx="1063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3,4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538543" y="5323955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55+10=65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55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243341" y="374933"/>
            <a:ext cx="6997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3,4 e aggiungo 1,4 </a:t>
            </a:r>
          </a:p>
          <a:p>
            <a:r>
              <a:rPr lang="it-IT" dirty="0"/>
              <a:t>resto in regione ammissibile ma peggioro.</a:t>
            </a:r>
          </a:p>
          <a:p>
            <a:r>
              <a:rPr lang="it-IT" dirty="0"/>
              <a:t>Il costo migliore rimane invariato in quanto è una soluzione peggiorativa.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Iterazioni senza miglioramento: 1.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672C3507-6AD4-46D3-BB75-28FE2E16A936}"/>
              </a:ext>
            </a:extLst>
          </p:cNvPr>
          <p:cNvSpPr/>
          <p:nvPr/>
        </p:nvSpPr>
        <p:spPr>
          <a:xfrm>
            <a:off x="140966" y="1033670"/>
            <a:ext cx="3063142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641603F-87B5-464A-9A9E-D993E7F82FCD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09221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39771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1,3	1,5	10-15=-5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10-5=5 TABU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1,5	100-15=85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100-25=75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100-5=95 TABU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3,4	40-25=15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40-5=35 TABU</a:t>
            </a:r>
          </a:p>
          <a:p>
            <a:r>
              <a:rPr lang="it-IT" dirty="0"/>
              <a:t>1,4	1,5	15-15=0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15-25=-10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15-5=10 TABU</a:t>
            </a:r>
          </a:p>
          <a:p>
            <a:r>
              <a:rPr lang="it-IT" dirty="0"/>
              <a:t>2,3	1,2	100-20=80</a:t>
            </a:r>
          </a:p>
          <a:p>
            <a:r>
              <a:rPr lang="it-IT" dirty="0"/>
              <a:t>	1,5	100-15=85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100-5=95 TABU</a:t>
            </a:r>
          </a:p>
          <a:p>
            <a:r>
              <a:rPr lang="it-IT" dirty="0"/>
              <a:t>2,5	1,2	30-20=10</a:t>
            </a:r>
          </a:p>
          <a:p>
            <a:r>
              <a:rPr lang="it-IT" dirty="0"/>
              <a:t>	1,5	30-15=15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464914"/>
            <a:ext cx="1063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1,3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538543" y="5443223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65-5=60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55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567803" y="364676"/>
            <a:ext cx="6997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1,5 e aggiungo 1,3 </a:t>
            </a:r>
          </a:p>
          <a:p>
            <a:r>
              <a:rPr lang="it-IT" dirty="0"/>
              <a:t>resto in regione ammissibile ma peggioro.</a:t>
            </a:r>
          </a:p>
          <a:p>
            <a:r>
              <a:rPr lang="it-IT" dirty="0"/>
              <a:t>Il costo migliore rimane invariato in quanto è una soluzione peggiorativa.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Iterazioni senza miglioramento:2.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A11C43FD-C00B-4D5F-9E58-E6394FF6D2C9}"/>
              </a:ext>
            </a:extLst>
          </p:cNvPr>
          <p:cNvSpPr/>
          <p:nvPr/>
        </p:nvSpPr>
        <p:spPr>
          <a:xfrm>
            <a:off x="140966" y="1033670"/>
            <a:ext cx="3063142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2C2E039-44BD-4EF3-A235-009C83CA409B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18225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1,5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15-5=10 TABU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3,4	40-25=15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40-5=35 TABU</a:t>
            </a:r>
          </a:p>
          <a:p>
            <a:r>
              <a:rPr lang="it-IT" dirty="0"/>
              <a:t>2,3	1,2	100-20</a:t>
            </a:r>
            <a:r>
              <a:rPr lang="it-IT" dirty="0">
                <a:solidFill>
                  <a:srgbClr val="FF0000"/>
                </a:solidFill>
              </a:rPr>
              <a:t>+100</a:t>
            </a:r>
            <a:r>
              <a:rPr lang="it-IT" dirty="0"/>
              <a:t>=180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100-10</a:t>
            </a:r>
            <a:r>
              <a:rPr lang="it-IT" dirty="0">
                <a:solidFill>
                  <a:srgbClr val="FF0000"/>
                </a:solidFill>
                <a:highlight>
                  <a:srgbClr val="00FFFF"/>
                </a:highlight>
              </a:rPr>
              <a:t>+100</a:t>
            </a:r>
            <a:r>
              <a:rPr lang="it-IT" dirty="0">
                <a:highlight>
                  <a:srgbClr val="00FFFF"/>
                </a:highlight>
              </a:rPr>
              <a:t>=190 TABU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100-10=90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100-25=75 TABU</a:t>
            </a:r>
          </a:p>
          <a:p>
            <a:r>
              <a:rPr lang="it-IT" dirty="0"/>
              <a:t>1,4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15-25=-10 TABU</a:t>
            </a:r>
          </a:p>
          <a:p>
            <a:r>
              <a:rPr lang="it-IT" dirty="0"/>
              <a:t>2,5	1,2	30-20=10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30-10=20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30-5=25 TABU 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46491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1,3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538543" y="5443223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60-10=50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506269" y="72861"/>
            <a:ext cx="8272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Tabu.</a:t>
            </a:r>
          </a:p>
          <a:p>
            <a:r>
              <a:rPr lang="it-IT" dirty="0"/>
              <a:t>Se rimuovo 3,4 e aggiungo 1,4 miglioro la soluzione candidata e ottengo una soluzione</a:t>
            </a:r>
          </a:p>
          <a:p>
            <a:r>
              <a:rPr lang="it-IT" dirty="0"/>
              <a:t>mai visitata.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La Tabù List ha raggiunto numero massimo elementi.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795130" y="3751730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59673CD5-45A6-4F22-A439-37A3AB18D945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155565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15884"/>
            <a:ext cx="4143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1,5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15-5+100=110 TABU</a:t>
            </a:r>
          </a:p>
          <a:p>
            <a:r>
              <a:rPr lang="it-IT" dirty="0"/>
              <a:t>2,5	1,2	30-20=10 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30-10=20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30-5=25 TABU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1,3	40-10=30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40-5=35 TABU</a:t>
            </a:r>
          </a:p>
          <a:p>
            <a:r>
              <a:rPr lang="it-IT" dirty="0"/>
              <a:t>3,4	</a:t>
            </a:r>
            <a:r>
              <a:rPr lang="it-IT" dirty="0">
                <a:highlight>
                  <a:srgbClr val="00FFFF"/>
                </a:highlight>
              </a:rPr>
              <a:t>1,3	25-10=15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2,3	1,2	100-20=80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100-10=90 TABU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50+10=60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1722" y="46470"/>
            <a:ext cx="8003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1,2 e aggiungo 2,5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1.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650463" y="1592236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AD9106DA-34B7-4E6E-B057-44D85FDBAA8F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FA5A57C-BBDF-4F9A-B5E6-FBDE5B69F280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518A168B-1238-4197-8AA7-A2E55599519C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214858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1,2	</a:t>
            </a:r>
            <a:r>
              <a:rPr lang="it-IT" dirty="0">
                <a:highlight>
                  <a:srgbClr val="00FFFF"/>
                </a:highlight>
              </a:rPr>
              <a:t>1,3	20-10=10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20-30 TABU</a:t>
            </a:r>
          </a:p>
          <a:p>
            <a:r>
              <a:rPr lang="it-IT" dirty="0"/>
              <a:t>	3,5	20-5=15</a:t>
            </a:r>
          </a:p>
          <a:p>
            <a:r>
              <a:rPr lang="it-IT" dirty="0"/>
              <a:t>1,5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3,5	15-5=10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1,3	40-10=30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3,5	40-5=35 </a:t>
            </a:r>
          </a:p>
          <a:p>
            <a:r>
              <a:rPr lang="it-IT" dirty="0"/>
              <a:t>3,4	</a:t>
            </a:r>
            <a:r>
              <a:rPr lang="it-IT" dirty="0">
                <a:highlight>
                  <a:srgbClr val="00FFFF"/>
                </a:highlight>
              </a:rPr>
              <a:t>1,3	25-10=15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  <a:endParaRPr lang="it-IT" dirty="0"/>
          </a:p>
          <a:p>
            <a:r>
              <a:rPr lang="it-IT" dirty="0"/>
              <a:t>2,3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	3,5	100-5=95</a:t>
            </a:r>
          </a:p>
          <a:p>
            <a:r>
              <a:rPr lang="it-IT" dirty="0"/>
              <a:t>2,4	</a:t>
            </a:r>
            <a:r>
              <a:rPr lang="it-IT" dirty="0">
                <a:highlight>
                  <a:srgbClr val="00FFFF"/>
                </a:highlight>
              </a:rPr>
              <a:t>1,3	100-5=95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	3,5	100-5=95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60+10=70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0813" y="62356"/>
            <a:ext cx="7409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3,5 e aggiungo 1,5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2.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644278" y="2129128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4902087-6B67-468F-B2D5-F6A86D4DFB50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45560B6B-6BA5-464F-9232-B8FD88E96925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9723C5DC-0F7A-47B8-8353-952F7E234E9C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354073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3,5	1,3	5-10=-5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5-15=-10 TABU</a:t>
            </a:r>
          </a:p>
          <a:p>
            <a:r>
              <a:rPr lang="it-IT" dirty="0"/>
              <a:t>1,2	</a:t>
            </a:r>
            <a:r>
              <a:rPr lang="it-IT" dirty="0">
                <a:highlight>
                  <a:srgbClr val="00FFFF"/>
                </a:highlight>
              </a:rPr>
              <a:t>1,5	20-15=5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20-30 TABU</a:t>
            </a:r>
            <a:r>
              <a:rPr lang="it-IT" dirty="0"/>
              <a:t>	</a:t>
            </a:r>
          </a:p>
          <a:p>
            <a:r>
              <a:rPr lang="it-IT" dirty="0"/>
              <a:t>2,4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 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3,4	1,3	25-10=15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  <a:endParaRPr lang="it-IT" dirty="0"/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40-15=25 TABU</a:t>
            </a:r>
          </a:p>
          <a:p>
            <a:r>
              <a:rPr lang="it-IT" dirty="0"/>
              <a:t>2,3	1,3	100-10=90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>
                <a:highlight>
                  <a:srgbClr val="00FFFF"/>
                </a:highlight>
              </a:rPr>
              <a:t>	</a:t>
            </a:r>
            <a:r>
              <a:rPr lang="it-IT" dirty="0"/>
              <a:t>	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60-5=55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0813" y="62356"/>
            <a:ext cx="7409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3,5 e aggiungo 1,5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3.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153142" y="1033670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	1,5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4902087-6B67-468F-B2D5-F6A86D4DFB50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45560B6B-6BA5-464F-9232-B8FD88E96925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DD897E04-BF5C-47C5-865B-800E4D5B14BE}"/>
              </a:ext>
            </a:extLst>
          </p:cNvPr>
          <p:cNvCxnSpPr/>
          <p:nvPr/>
        </p:nvCxnSpPr>
        <p:spPr>
          <a:xfrm>
            <a:off x="335649" y="6409790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F2A5D6B1-BA49-4791-B8BF-4044ED1F05C4}"/>
              </a:ext>
            </a:extLst>
          </p:cNvPr>
          <p:cNvCxnSpPr>
            <a:cxnSpLocks/>
          </p:cNvCxnSpPr>
          <p:nvPr/>
        </p:nvCxnSpPr>
        <p:spPr>
          <a:xfrm flipV="1">
            <a:off x="303944" y="6406794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14680723-A336-4FC4-BF99-DCB33FF60B57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T7</a:t>
            </a:r>
          </a:p>
        </p:txBody>
      </p:sp>
    </p:spTree>
    <p:extLst>
      <p:ext uri="{BB962C8B-B14F-4D97-AF65-F5344CB8AC3E}">
        <p14:creationId xmlns:p14="http://schemas.microsoft.com/office/powerpoint/2010/main" val="280199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3,5	1,3	5-10=-5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5-15=-10 TABU</a:t>
            </a:r>
          </a:p>
          <a:p>
            <a:r>
              <a:rPr lang="it-IT" dirty="0"/>
              <a:t>1,2	</a:t>
            </a:r>
            <a:r>
              <a:rPr lang="it-IT" dirty="0">
                <a:highlight>
                  <a:srgbClr val="00FFFF"/>
                </a:highlight>
              </a:rPr>
              <a:t>1,5	20-15=5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20-30 TABU</a:t>
            </a:r>
            <a:r>
              <a:rPr lang="it-IT" dirty="0"/>
              <a:t>	</a:t>
            </a:r>
          </a:p>
          <a:p>
            <a:r>
              <a:rPr lang="it-IT" dirty="0"/>
              <a:t>2,4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 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3,4	1,3	25-10=15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  <a:endParaRPr lang="it-IT" dirty="0"/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40-15=25 TABU</a:t>
            </a:r>
          </a:p>
          <a:p>
            <a:r>
              <a:rPr lang="it-IT" dirty="0"/>
              <a:t>2,3	1,3	100-10=90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>
                <a:highlight>
                  <a:srgbClr val="00FFFF"/>
                </a:highlight>
              </a:rPr>
              <a:t>	</a:t>
            </a:r>
            <a:r>
              <a:rPr lang="it-IT" dirty="0"/>
              <a:t>	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60-5=55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0813" y="62356"/>
            <a:ext cx="7409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3,5 e aggiungo 1,5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3.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153142" y="1033670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	1,5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4902087-6B67-468F-B2D5-F6A86D4DFB50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45560B6B-6BA5-464F-9232-B8FD88E96925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DD897E04-BF5C-47C5-865B-800E4D5B14BE}"/>
              </a:ext>
            </a:extLst>
          </p:cNvPr>
          <p:cNvCxnSpPr/>
          <p:nvPr/>
        </p:nvCxnSpPr>
        <p:spPr>
          <a:xfrm>
            <a:off x="335649" y="6409790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F2A5D6B1-BA49-4791-B8BF-4044ED1F05C4}"/>
              </a:ext>
            </a:extLst>
          </p:cNvPr>
          <p:cNvCxnSpPr>
            <a:cxnSpLocks/>
          </p:cNvCxnSpPr>
          <p:nvPr/>
        </p:nvCxnSpPr>
        <p:spPr>
          <a:xfrm flipV="1">
            <a:off x="303944" y="6406794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70A864DE-EAF3-4E47-89B8-8DF28D8FFDEB}"/>
              </a:ext>
            </a:extLst>
          </p:cNvPr>
          <p:cNvSpPr/>
          <p:nvPr/>
        </p:nvSpPr>
        <p:spPr>
          <a:xfrm>
            <a:off x="3619074" y="2360058"/>
            <a:ext cx="836429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RAGGIUNTO STALLO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240A3C9-7E6D-4A87-9295-593519766634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T7</a:t>
            </a:r>
          </a:p>
        </p:txBody>
      </p:sp>
    </p:spTree>
    <p:extLst>
      <p:ext uri="{BB962C8B-B14F-4D97-AF65-F5344CB8AC3E}">
        <p14:creationId xmlns:p14="http://schemas.microsoft.com/office/powerpoint/2010/main" val="1007479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702</Words>
  <Application>Microsoft Office PowerPoint</Application>
  <PresentationFormat>Widescreen</PresentationFormat>
  <Paragraphs>401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alice Bizzarri</dc:creator>
  <cp:lastModifiedBy>alice Bizzarri</cp:lastModifiedBy>
  <cp:revision>33</cp:revision>
  <dcterms:created xsi:type="dcterms:W3CDTF">2019-08-29T13:01:54Z</dcterms:created>
  <dcterms:modified xsi:type="dcterms:W3CDTF">2019-09-01T10:29:52Z</dcterms:modified>
</cp:coreProperties>
</file>