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2FF8FE-C86D-4A9D-ABEA-20FD80FD5111}">
  <a:tblStyle styleId="{1C2FF8FE-C86D-4A9D-ABEA-20FD80FD51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5512cab76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5512cab76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5512cab76_0_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5512cab76_0_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5512cab76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5512cab76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5512cab76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5512cab76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575f60c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575f60c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5512cab76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5512cab76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5512cab76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5512cab76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75f60c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575f60c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Razvoj opomnikov za varnost in zasebnost na spletu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5421600" y="3859199"/>
            <a:ext cx="37779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9492"/>
              <a:buNone/>
            </a:pPr>
            <a:endParaRPr sz="128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9492"/>
              <a:buNone/>
            </a:pPr>
            <a:r>
              <a:rPr lang="sl" sz="1280">
                <a:solidFill>
                  <a:schemeClr val="lt1"/>
                </a:solidFill>
              </a:rPr>
              <a:t>OIV Projektna naloga 2025</a:t>
            </a:r>
            <a:endParaRPr sz="128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9492"/>
              <a:buNone/>
            </a:pPr>
            <a:r>
              <a:rPr lang="sl" sz="1280">
                <a:solidFill>
                  <a:schemeClr val="lt1"/>
                </a:solidFill>
              </a:rPr>
              <a:t>Razvijalci: Vid Bezget, Jure Nadrah, Jan Ančevski</a:t>
            </a:r>
            <a:endParaRPr sz="128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13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CILJI PROJEKTA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572000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l" sz="1360"/>
              <a:t>Razvoj </a:t>
            </a:r>
            <a:r>
              <a:rPr lang="sl" sz="1360" b="1"/>
              <a:t>vtičnika </a:t>
            </a:r>
            <a:r>
              <a:rPr lang="sl" sz="1360"/>
              <a:t>za opozarjanje uporabnika o online trackingu</a:t>
            </a:r>
            <a:endParaRPr sz="136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6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l" sz="1360"/>
              <a:t>Zaznavanje vseh sledilnih </a:t>
            </a:r>
            <a:r>
              <a:rPr lang="sl" sz="1360" b="1"/>
              <a:t>zahtev in piškotkov</a:t>
            </a:r>
            <a:endParaRPr sz="1360" b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6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l" sz="1360"/>
              <a:t>Razvrščanje cookijev (</a:t>
            </a:r>
            <a:r>
              <a:rPr lang="sl" sz="1360" b="1"/>
              <a:t>first-party</a:t>
            </a:r>
            <a:r>
              <a:rPr lang="sl" sz="1360"/>
              <a:t>, </a:t>
            </a:r>
            <a:r>
              <a:rPr lang="sl" sz="1360" b="1"/>
              <a:t>third-party</a:t>
            </a:r>
            <a:r>
              <a:rPr lang="sl" sz="1360"/>
              <a:t>)</a:t>
            </a:r>
            <a:endParaRPr sz="136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6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75" y="2571750"/>
            <a:ext cx="2796581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KAJ JE TRACKER ?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b="1"/>
              <a:t>Trackerji </a:t>
            </a:r>
            <a:r>
              <a:rPr lang="sl"/>
              <a:t>beležijo našo prisotnost na spletnih straneh (čas, št. klikov, št. obiskov ...)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l" b="1"/>
              <a:t>FIRST-PARTY - </a:t>
            </a:r>
            <a:r>
              <a:rPr lang="sl"/>
              <a:t>Nastavi ga stran, ki jo obiskuješ (npr. example.com → example.com)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l"/>
              <a:t>Uporablja se za shranjevanje tvojih nastavitev, prijav, jezika ipd.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l" b="1"/>
              <a:t>THIRD-PARTY - </a:t>
            </a:r>
            <a:r>
              <a:rPr lang="sl"/>
              <a:t>Nastavi ga druga domena, ki je naložena na strani (npr. ads.com na example.com).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sl"/>
              <a:t>Pogosto za vdelane vsebine, kot so reklame, videi, družbena omrežja.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5" y="2224179"/>
            <a:ext cx="3913677" cy="2375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DELOVANJE VTIČNIKA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l" b="1" dirty="0"/>
              <a:t>User	   →	example.com 	→  	background.js</a:t>
            </a: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l" b="1" dirty="0"/>
              <a:t>         			↑          			↓</a:t>
            </a: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l" b="1" dirty="0"/>
              <a:t>     		webRequest   		cookies API</a:t>
            </a: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l" dirty="0"/>
              <a:t>Razširitev spremlja, kam stran pošilja podatke, in kateri piškotki se uporabljajo.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900" y="1803524"/>
            <a:ext cx="1956150" cy="30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IDENTIFIKACIJA</a:t>
            </a:r>
            <a:br>
              <a:rPr lang="en-GB" dirty="0"/>
            </a:br>
            <a:r>
              <a:rPr lang="en-GB" dirty="0"/>
              <a:t>TRACKER-JEV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/>
              <a:t>Kako </a:t>
            </a:r>
            <a:r>
              <a:rPr lang="en-GB" b="1" dirty="0" err="1"/>
              <a:t>sploh</a:t>
            </a:r>
            <a:r>
              <a:rPr lang="en-GB" b="1" dirty="0"/>
              <a:t> </a:t>
            </a:r>
            <a:r>
              <a:rPr lang="en-GB" b="1" dirty="0" err="1"/>
              <a:t>identificiramo</a:t>
            </a:r>
            <a:r>
              <a:rPr lang="en-GB" b="1" dirty="0"/>
              <a:t> </a:t>
            </a:r>
            <a:r>
              <a:rPr lang="en-GB" b="1" dirty="0" err="1"/>
              <a:t>cookije</a:t>
            </a:r>
            <a:r>
              <a:rPr lang="en-GB" b="1" dirty="0"/>
              <a:t>, ki so </a:t>
            </a:r>
            <a:r>
              <a:rPr lang="en-GB" b="1" dirty="0" err="1"/>
              <a:t>trackerji</a:t>
            </a:r>
            <a:r>
              <a:rPr lang="en-GB" b="1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Že</a:t>
            </a:r>
            <a:r>
              <a:rPr lang="en-GB" dirty="0"/>
              <a:t> </a:t>
            </a:r>
            <a:r>
              <a:rPr lang="en-GB" dirty="0" err="1"/>
              <a:t>znan</a:t>
            </a:r>
            <a:r>
              <a:rPr lang="en-GB" dirty="0"/>
              <a:t> </a:t>
            </a:r>
            <a:r>
              <a:rPr lang="en-GB" dirty="0" err="1"/>
              <a:t>vtičnik</a:t>
            </a:r>
            <a:r>
              <a:rPr lang="en-GB" dirty="0"/>
              <a:t> za </a:t>
            </a:r>
            <a:r>
              <a:rPr lang="en-GB" dirty="0" err="1"/>
              <a:t>privatnost</a:t>
            </a:r>
            <a:r>
              <a:rPr lang="en-GB" dirty="0"/>
              <a:t> in </a:t>
            </a:r>
            <a:r>
              <a:rPr lang="en-GB" dirty="0" err="1"/>
              <a:t>zasebnost</a:t>
            </a:r>
            <a:r>
              <a:rPr lang="en-GB" dirty="0"/>
              <a:t> disconnect.me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javen</a:t>
            </a:r>
            <a:r>
              <a:rPr lang="en-GB" dirty="0"/>
              <a:t> database, </a:t>
            </a:r>
            <a:r>
              <a:rPr lang="en-GB" dirty="0" err="1"/>
              <a:t>kjer</a:t>
            </a:r>
            <a:r>
              <a:rPr lang="en-GB" dirty="0"/>
              <a:t> je </a:t>
            </a:r>
            <a:r>
              <a:rPr lang="en-GB" dirty="0" err="1"/>
              <a:t>shranjen</a:t>
            </a:r>
            <a:r>
              <a:rPr lang="en-GB" dirty="0"/>
              <a:t> list </a:t>
            </a:r>
            <a:r>
              <a:rPr lang="en-GB" dirty="0" err="1"/>
              <a:t>znanih</a:t>
            </a:r>
            <a:r>
              <a:rPr lang="en-GB" dirty="0"/>
              <a:t> tracker-</a:t>
            </a:r>
            <a:r>
              <a:rPr lang="en-GB" dirty="0" err="1"/>
              <a:t>jev</a:t>
            </a:r>
            <a:r>
              <a:rPr lang="en-GB" dirty="0"/>
              <a:t>. </a:t>
            </a:r>
            <a:r>
              <a:rPr lang="en-GB" dirty="0" err="1"/>
              <a:t>Shranjen</a:t>
            </a:r>
            <a:r>
              <a:rPr lang="en-GB" dirty="0"/>
              <a:t> je v </a:t>
            </a:r>
            <a:r>
              <a:rPr lang="en-GB" dirty="0" err="1"/>
              <a:t>formatu</a:t>
            </a:r>
            <a:r>
              <a:rPr lang="en-GB" dirty="0"/>
              <a:t> </a:t>
            </a:r>
            <a:r>
              <a:rPr lang="en-GB" dirty="0" err="1"/>
              <a:t>json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 err="1"/>
              <a:t>Klasifikacija</a:t>
            </a:r>
            <a:r>
              <a:rPr lang="en-GB" b="1" dirty="0"/>
              <a:t> cookie-</a:t>
            </a:r>
            <a:r>
              <a:rPr lang="en-GB" b="1" dirty="0" err="1"/>
              <a:t>jev</a:t>
            </a:r>
            <a:endParaRPr lang="en-GB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Cookie-je </a:t>
            </a:r>
            <a:r>
              <a:rPr lang="en-GB" dirty="0" err="1"/>
              <a:t>razvrestimo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First-party, Third-party in Tracker cookies</a:t>
            </a: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930" y="1755375"/>
            <a:ext cx="2160089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971B76-9015-143B-71A5-4F5E5F146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33" y="3009825"/>
            <a:ext cx="4035484" cy="1871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290325" y="52947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UPORABA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sl"/>
              <a:t>Vtičnik prepozna obiskano stran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sl"/>
              <a:t>Prepozna trackerje in cookije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sl"/>
              <a:t>Omogoči brisanje trackerjev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425" y="1384725"/>
            <a:ext cx="2198300" cy="337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/>
          <p:nvPr/>
        </p:nvCxnSpPr>
        <p:spPr>
          <a:xfrm flipH="1">
            <a:off x="2147275" y="677725"/>
            <a:ext cx="2653800" cy="8847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8"/>
          <p:cNvCxnSpPr/>
          <p:nvPr/>
        </p:nvCxnSpPr>
        <p:spPr>
          <a:xfrm flipH="1">
            <a:off x="3138875" y="1605125"/>
            <a:ext cx="1619400" cy="3711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8"/>
          <p:cNvCxnSpPr/>
          <p:nvPr/>
        </p:nvCxnSpPr>
        <p:spPr>
          <a:xfrm flipH="1">
            <a:off x="2937375" y="2503975"/>
            <a:ext cx="1842300" cy="17673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290325" y="52245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UPORABA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4644675" y="522450"/>
            <a:ext cx="4166400" cy="25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sl"/>
              <a:t>Možnost ročnega refreshanja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sl"/>
              <a:t>Možnost nalaganja seznama trackerjev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l"/>
              <a:t>Primer shranjevanja trackerjev (.csv)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425" y="1384725"/>
            <a:ext cx="2198300" cy="337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 flipH="1">
            <a:off x="3202975" y="677725"/>
            <a:ext cx="1598100" cy="834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9"/>
          <p:cNvCxnSpPr/>
          <p:nvPr/>
        </p:nvCxnSpPr>
        <p:spPr>
          <a:xfrm flipH="1">
            <a:off x="1533800" y="1655050"/>
            <a:ext cx="3231600" cy="2817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13" name="Google Shape;113;p19"/>
          <p:cNvGraphicFramePr/>
          <p:nvPr/>
        </p:nvGraphicFramePr>
        <p:xfrm>
          <a:off x="4615688" y="3170050"/>
          <a:ext cx="4224375" cy="1341000"/>
        </p:xfrm>
        <a:graphic>
          <a:graphicData uri="http://schemas.openxmlformats.org/drawingml/2006/table">
            <a:tbl>
              <a:tblPr>
                <a:noFill/>
                <a:tableStyleId>{1C2FF8FE-C86D-4A9D-ABEA-20FD80FD5111}</a:tableStyleId>
              </a:tblPr>
              <a:tblGrid>
                <a:gridCol w="14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solidFill>
                            <a:schemeClr val="lt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Name</a:t>
                      </a:r>
                      <a:endParaRPr sz="1000">
                        <a:solidFill>
                          <a:schemeClr val="lt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solidFill>
                            <a:schemeClr val="lt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Domain</a:t>
                      </a:r>
                      <a:endParaRPr sz="1000">
                        <a:solidFill>
                          <a:schemeClr val="lt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solidFill>
                            <a:schemeClr val="lt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Type</a:t>
                      </a:r>
                      <a:endParaRPr sz="1000">
                        <a:solidFill>
                          <a:schemeClr val="lt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nyt-a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nytimes.com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First-party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nyt-gdpr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nytimes.com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First-party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jkidd-p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a.nytimes.com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Third-party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ZAKLJUČEK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 err="1"/>
              <a:t>Internetna</a:t>
            </a:r>
            <a:r>
              <a:rPr lang="en-GB" b="1" dirty="0"/>
              <a:t> </a:t>
            </a:r>
            <a:r>
              <a:rPr lang="en-GB" b="1" dirty="0" err="1"/>
              <a:t>zasebnost</a:t>
            </a:r>
            <a:r>
              <a:rPr lang="en-GB" b="1" dirty="0"/>
              <a:t> </a:t>
            </a:r>
            <a:r>
              <a:rPr lang="en-GB" b="1" dirty="0" err="1"/>
              <a:t>na</a:t>
            </a:r>
            <a:r>
              <a:rPr lang="en-GB" b="1" dirty="0"/>
              <a:t> </a:t>
            </a:r>
            <a:r>
              <a:rPr lang="en-GB" b="1" dirty="0" err="1"/>
              <a:t>modernem</a:t>
            </a:r>
            <a:r>
              <a:rPr lang="en-GB" b="1" dirty="0"/>
              <a:t> </a:t>
            </a:r>
            <a:r>
              <a:rPr lang="en-GB" b="1" dirty="0" err="1"/>
              <a:t>internetu</a:t>
            </a:r>
            <a:r>
              <a:rPr lang="en-GB" b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Za </a:t>
            </a:r>
            <a:r>
              <a:rPr lang="en-GB" dirty="0" err="1"/>
              <a:t>popolno</a:t>
            </a:r>
            <a:r>
              <a:rPr lang="en-GB" dirty="0"/>
              <a:t> </a:t>
            </a:r>
            <a:r>
              <a:rPr lang="en-GB" dirty="0" err="1"/>
              <a:t>zasebnost</a:t>
            </a:r>
            <a:r>
              <a:rPr lang="en-GB" dirty="0"/>
              <a:t>, </a:t>
            </a:r>
            <a:r>
              <a:rPr lang="en-GB" dirty="0" err="1"/>
              <a:t>seveda</a:t>
            </a:r>
            <a:r>
              <a:rPr lang="en-GB" dirty="0"/>
              <a:t> </a:t>
            </a:r>
            <a:r>
              <a:rPr lang="en-GB" dirty="0" err="1"/>
              <a:t>identifikacija</a:t>
            </a:r>
            <a:r>
              <a:rPr lang="en-GB" dirty="0"/>
              <a:t> in </a:t>
            </a:r>
            <a:r>
              <a:rPr lang="en-GB" dirty="0" err="1"/>
              <a:t>brisanje</a:t>
            </a:r>
            <a:r>
              <a:rPr lang="en-GB" dirty="0"/>
              <a:t> cookie-</a:t>
            </a:r>
            <a:r>
              <a:rPr lang="en-GB" dirty="0" err="1"/>
              <a:t>jev</a:t>
            </a:r>
            <a:r>
              <a:rPr lang="en-GB" dirty="0"/>
              <a:t> </a:t>
            </a:r>
            <a:r>
              <a:rPr lang="en-GB" dirty="0" err="1"/>
              <a:t>ni</a:t>
            </a:r>
            <a:r>
              <a:rPr lang="en-GB" dirty="0"/>
              <a:t> </a:t>
            </a:r>
            <a:r>
              <a:rPr lang="en-GB" dirty="0" err="1"/>
              <a:t>dovolj</a:t>
            </a:r>
            <a:r>
              <a:rPr lang="en-GB" dirty="0"/>
              <a:t>. HTTP cookie-ji so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eden</a:t>
            </a:r>
            <a:r>
              <a:rPr lang="en-GB" dirty="0"/>
              <a:t> </a:t>
            </a:r>
            <a:r>
              <a:rPr lang="en-GB" dirty="0" err="1"/>
              <a:t>izmed</a:t>
            </a:r>
            <a:r>
              <a:rPr lang="en-GB" dirty="0"/>
              <a:t> </a:t>
            </a:r>
            <a:r>
              <a:rPr lang="en-GB" dirty="0" err="1"/>
              <a:t>načinov</a:t>
            </a:r>
            <a:r>
              <a:rPr lang="en-GB" dirty="0"/>
              <a:t>, </a:t>
            </a:r>
            <a:r>
              <a:rPr lang="en-GB" dirty="0" err="1"/>
              <a:t>kako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spletne</a:t>
            </a:r>
            <a:r>
              <a:rPr lang="en-GB" dirty="0"/>
              <a:t> </a:t>
            </a:r>
            <a:r>
              <a:rPr lang="en-GB" dirty="0" err="1"/>
              <a:t>strani</a:t>
            </a:r>
            <a:r>
              <a:rPr lang="en-GB" dirty="0"/>
              <a:t> </a:t>
            </a:r>
            <a:r>
              <a:rPr lang="en-GB" dirty="0" err="1"/>
              <a:t>trackajo</a:t>
            </a:r>
            <a:r>
              <a:rPr lang="en-GB" dirty="0"/>
              <a:t> </a:t>
            </a:r>
            <a:r>
              <a:rPr lang="en-GB" dirty="0" err="1"/>
              <a:t>naše</a:t>
            </a:r>
            <a:r>
              <a:rPr lang="en-GB" dirty="0"/>
              <a:t> </a:t>
            </a:r>
            <a:r>
              <a:rPr lang="en-GB" dirty="0" err="1"/>
              <a:t>informacije</a:t>
            </a:r>
            <a:r>
              <a:rPr lang="en-GB" dirty="0"/>
              <a:t> (Local/</a:t>
            </a:r>
            <a:r>
              <a:rPr lang="en-GB" dirty="0" err="1"/>
              <a:t>WebStorage</a:t>
            </a:r>
            <a:r>
              <a:rPr lang="en-GB" dirty="0"/>
              <a:t> API’s, Network level logs, App permissions, etc…)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Kot </a:t>
            </a:r>
            <a:r>
              <a:rPr lang="en-GB" dirty="0" err="1"/>
              <a:t>potrošniki</a:t>
            </a:r>
            <a:r>
              <a:rPr lang="en-GB" dirty="0"/>
              <a:t> se </a:t>
            </a:r>
            <a:r>
              <a:rPr lang="en-GB" dirty="0" err="1"/>
              <a:t>moramo</a:t>
            </a:r>
            <a:r>
              <a:rPr lang="en-GB" dirty="0"/>
              <a:t> </a:t>
            </a:r>
            <a:r>
              <a:rPr lang="en-GB" dirty="0" err="1"/>
              <a:t>zavedati</a:t>
            </a:r>
            <a:r>
              <a:rPr lang="en-GB" dirty="0"/>
              <a:t>, da </a:t>
            </a:r>
            <a:r>
              <a:rPr lang="en-GB" dirty="0" err="1"/>
              <a:t>moderen</a:t>
            </a:r>
            <a:r>
              <a:rPr lang="en-GB" dirty="0"/>
              <a:t> internet </a:t>
            </a:r>
            <a:r>
              <a:rPr lang="en-GB" dirty="0" err="1"/>
              <a:t>ni</a:t>
            </a:r>
            <a:r>
              <a:rPr lang="en-GB" dirty="0"/>
              <a:t> </a:t>
            </a:r>
            <a:r>
              <a:rPr lang="en-GB" dirty="0" err="1"/>
              <a:t>izdelan</a:t>
            </a:r>
            <a:r>
              <a:rPr lang="en-GB" dirty="0"/>
              <a:t> za </a:t>
            </a:r>
            <a:r>
              <a:rPr lang="en-GB" dirty="0" err="1"/>
              <a:t>zasebnost</a:t>
            </a:r>
            <a:r>
              <a:rPr lang="en-GB" dirty="0"/>
              <a:t>. Zato je </a:t>
            </a:r>
            <a:r>
              <a:rPr lang="en-GB" dirty="0" err="1"/>
              <a:t>vzdrževanje</a:t>
            </a:r>
            <a:r>
              <a:rPr lang="en-GB" dirty="0"/>
              <a:t> </a:t>
            </a:r>
            <a:r>
              <a:rPr lang="en-GB" dirty="0" err="1"/>
              <a:t>svoje</a:t>
            </a:r>
            <a:r>
              <a:rPr lang="en-GB" dirty="0"/>
              <a:t> </a:t>
            </a:r>
            <a:r>
              <a:rPr lang="en-GB" dirty="0" err="1"/>
              <a:t>internetne</a:t>
            </a:r>
            <a:r>
              <a:rPr lang="en-GB" dirty="0"/>
              <a:t> </a:t>
            </a:r>
            <a:r>
              <a:rPr lang="en-GB" dirty="0" err="1"/>
              <a:t>zasebnosti</a:t>
            </a:r>
            <a:r>
              <a:rPr lang="en-GB" dirty="0"/>
              <a:t> </a:t>
            </a:r>
            <a:r>
              <a:rPr lang="en-GB" dirty="0" err="1"/>
              <a:t>proces</a:t>
            </a:r>
            <a:r>
              <a:rPr lang="en-GB" dirty="0"/>
              <a:t>, ki je </a:t>
            </a:r>
            <a:r>
              <a:rPr lang="en-GB" dirty="0" err="1"/>
              <a:t>nenehno</a:t>
            </a:r>
            <a:r>
              <a:rPr lang="en-GB" dirty="0"/>
              <a:t> v </a:t>
            </a:r>
            <a:r>
              <a:rPr lang="en-GB" dirty="0" err="1"/>
              <a:t>teku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“Privacy is not an option, and it shouldn’t be the price we accept for just getting on the Internet.”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/>
              <a:t>- Gary Kovacs, former Mozilla CEO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b="1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GB" b="1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SI" b="1" dirty="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0" y="1550550"/>
            <a:ext cx="4074349" cy="30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Merriweather</vt:lpstr>
      <vt:lpstr>Roboto Light</vt:lpstr>
      <vt:lpstr>Roboto</vt:lpstr>
      <vt:lpstr>Arial</vt:lpstr>
      <vt:lpstr>Paradigm</vt:lpstr>
      <vt:lpstr>Razvoj opomnikov za varnost in zasebnost na spletu</vt:lpstr>
      <vt:lpstr>CILJI PROJEKTA</vt:lpstr>
      <vt:lpstr>KAJ JE TRACKER ?</vt:lpstr>
      <vt:lpstr>DELOVANJE VTIČNIKA </vt:lpstr>
      <vt:lpstr>IDENTIFIKACIJA TRACKER-JEV  </vt:lpstr>
      <vt:lpstr>UPORABA</vt:lpstr>
      <vt:lpstr>UPORABA</vt:lpstr>
      <vt:lpstr>ZAKLJUČEK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Vid Bezget</cp:lastModifiedBy>
  <cp:revision>1</cp:revision>
  <dcterms:modified xsi:type="dcterms:W3CDTF">2025-05-07T09:34:39Z</dcterms:modified>
</cp:coreProperties>
</file>