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Light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2FF8FE-C86D-4A9D-ABEA-20FD80FD5111}">
  <a:tblStyle styleId="{1C2FF8FE-C86D-4A9D-ABEA-20FD80FD5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.fntdata"/><Relationship Id="rId22" Type="http://schemas.openxmlformats.org/officeDocument/2006/relationships/font" Target="fonts/RobotoLight-boldItalic.fntdata"/><Relationship Id="rId21" Type="http://schemas.openxmlformats.org/officeDocument/2006/relationships/font" Target="fonts/RobotoLight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Light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5512cab76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5512cab76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5512cab76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5512cab76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5512cab76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5512cab76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512cab76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512cab76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575f60c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575f60c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5512cab76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5512cab76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5512cab76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5512cab76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75f60c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75f60c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Razvoj opomnikov za varnost in zasebnost na spletu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421600" y="3859199"/>
            <a:ext cx="37779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492"/>
              <a:buNone/>
            </a:pPr>
            <a:r>
              <a:t/>
            </a:r>
            <a:endParaRPr sz="12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492"/>
              <a:buNone/>
            </a:pPr>
            <a:r>
              <a:rPr lang="sl" sz="1280">
                <a:solidFill>
                  <a:schemeClr val="lt1"/>
                </a:solidFill>
              </a:rPr>
              <a:t>OIV Projektna naloga 2025</a:t>
            </a:r>
            <a:endParaRPr sz="128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9492"/>
              <a:buNone/>
            </a:pPr>
            <a:r>
              <a:rPr lang="sl" sz="1280">
                <a:solidFill>
                  <a:schemeClr val="lt1"/>
                </a:solidFill>
              </a:rPr>
              <a:t>Razvijalci: Vid Bezget, Jure Nadrah, Jan Ančevski</a:t>
            </a:r>
            <a:endParaRPr sz="12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13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CILJI PROJEKTA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l" sz="1360"/>
              <a:t>Razvoj </a:t>
            </a:r>
            <a:r>
              <a:rPr b="1" lang="sl" sz="1360"/>
              <a:t>vtičnika </a:t>
            </a:r>
            <a:r>
              <a:rPr lang="sl" sz="1360"/>
              <a:t>za opozarjanje uporabnika o online trackingu</a:t>
            </a:r>
            <a:endParaRPr sz="136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 sz="1360"/>
              <a:t>Zaznavanje vseh sledilnih </a:t>
            </a:r>
            <a:r>
              <a:rPr b="1" lang="sl" sz="1360"/>
              <a:t>zahtev in piškotkov</a:t>
            </a:r>
            <a:endParaRPr b="1" sz="136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6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 sz="1360"/>
              <a:t>Razvrščanje cookijev (</a:t>
            </a:r>
            <a:r>
              <a:rPr b="1" lang="sl" sz="1360"/>
              <a:t>first-party</a:t>
            </a:r>
            <a:r>
              <a:rPr lang="sl" sz="1360"/>
              <a:t>, </a:t>
            </a:r>
            <a:r>
              <a:rPr b="1" lang="sl" sz="1360"/>
              <a:t>third-party</a:t>
            </a:r>
            <a:r>
              <a:rPr lang="sl" sz="1360"/>
              <a:t>)</a:t>
            </a:r>
            <a:endParaRPr sz="136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6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75" y="2571750"/>
            <a:ext cx="2796581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KAJ JE TRACKER 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l"/>
              <a:t>Trackerji </a:t>
            </a:r>
            <a:r>
              <a:rPr lang="sl"/>
              <a:t>beležijo našo prisotnost na spletnih straneh (čas, št. klikov, št. obiskov </a:t>
            </a:r>
            <a:r>
              <a:rPr lang="sl"/>
              <a:t>...</a:t>
            </a:r>
            <a:r>
              <a:rPr lang="sl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l"/>
              <a:t>FIRST-PARTY - </a:t>
            </a:r>
            <a:r>
              <a:rPr lang="sl"/>
              <a:t>Nastavi ga stran, ki jo obiskuješ (npr. example.com → example.com)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l"/>
              <a:t>Uporablja se za shranjevanje tvojih nastavitev, prijav, jezika ipd.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l"/>
              <a:t>THIRD-PARTY - </a:t>
            </a:r>
            <a:r>
              <a:rPr lang="sl"/>
              <a:t>Nastavi ga druga domena, ki je naložena na strani (npr. ads.com na example.com).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l"/>
              <a:t>Pogosto za vdelane vsebine, kot so reklame, videi, družbena omrežja.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25" y="2224179"/>
            <a:ext cx="3913677" cy="237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DELOVANJE VTIČNIKA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l"/>
              <a:t>User	   →	example.com 	→  	background.js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l"/>
              <a:t>         			↑          			↓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l"/>
              <a:t>     		webRequest   		cookies API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l"/>
              <a:t>Razširitev spremlja, kam stran pošilja podatke, in kateri piškotki se uporabljajo.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00" y="1803524"/>
            <a:ext cx="1956150" cy="30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DELOVANJE VTIČNIKA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925" y="2770650"/>
            <a:ext cx="2160089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90325" y="5294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UPORABA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Vtičnik prepozna obiskano stran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Prepozna trackerje in cookije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Omogoči brisanje trackerjev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25" y="1384725"/>
            <a:ext cx="2198300" cy="33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8"/>
          <p:cNvCxnSpPr/>
          <p:nvPr/>
        </p:nvCxnSpPr>
        <p:spPr>
          <a:xfrm flipH="1">
            <a:off x="2147275" y="677725"/>
            <a:ext cx="2653800" cy="884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8"/>
          <p:cNvCxnSpPr/>
          <p:nvPr/>
        </p:nvCxnSpPr>
        <p:spPr>
          <a:xfrm flipH="1">
            <a:off x="3138875" y="1605125"/>
            <a:ext cx="1619400" cy="371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8"/>
          <p:cNvCxnSpPr/>
          <p:nvPr/>
        </p:nvCxnSpPr>
        <p:spPr>
          <a:xfrm flipH="1">
            <a:off x="2937375" y="2503975"/>
            <a:ext cx="1842300" cy="1767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90325" y="5224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UPORABA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644675" y="522450"/>
            <a:ext cx="4166400" cy="25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Možnost ročnega refreshanja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sl"/>
              <a:t>Možnost nalaganja seznama trackerjev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l"/>
              <a:t>Primer shranjevanja trackerjev (.csv)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425" y="1384725"/>
            <a:ext cx="2198300" cy="33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 flipH="1">
            <a:off x="3202975" y="677725"/>
            <a:ext cx="1598100" cy="834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 flipH="1">
            <a:off x="1533800" y="1655050"/>
            <a:ext cx="3231600" cy="2817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3" name="Google Shape;113;p19"/>
          <p:cNvGraphicFramePr/>
          <p:nvPr/>
        </p:nvGraphicFramePr>
        <p:xfrm>
          <a:off x="4615688" y="31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{1C2FF8FE-C86D-4A9D-ABEA-20FD80FD5111}</a:tableStyleId>
              </a:tblPr>
              <a:tblGrid>
                <a:gridCol w="1408125"/>
                <a:gridCol w="1408125"/>
                <a:gridCol w="140812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Name</a:t>
                      </a:r>
                      <a:endParaRPr sz="10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Domain</a:t>
                      </a:r>
                      <a:endParaRPr sz="10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solidFill>
                            <a:schemeClr val="lt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Type</a:t>
                      </a:r>
                      <a:endParaRPr sz="1000">
                        <a:solidFill>
                          <a:schemeClr val="lt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nyt-a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nytimes.com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First-party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nyt-gdpr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nytimes.com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First-party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jkidd-p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a.nytimes.com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000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Third-party</a:t>
                      </a:r>
                      <a:endParaRPr sz="1000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ZAKLJUČEK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0" y="1550550"/>
            <a:ext cx="4074349" cy="30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