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616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82937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gif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Node.js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dirty="0" smtClean="0"/>
              <a:t>全</a:t>
            </a:r>
            <a:r>
              <a:rPr dirty="0"/>
              <a:t>栈工程师</a:t>
            </a:r>
            <a:r>
              <a:rPr dirty="0" smtClean="0"/>
              <a:t>之路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by 桑世龙（i5ting）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37463">
              <a:defRPr sz="7360"/>
            </a:pPr>
            <a:endParaRPr/>
          </a:p>
          <a:p>
            <a:pPr defTabSz="537463">
              <a:defRPr sz="7360"/>
            </a:pPr>
            <a:r>
              <a:t>我们的瓶颈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人</a:t>
            </a:r>
          </a:p>
          <a:p>
            <a:r>
              <a:t>开发速度</a:t>
            </a:r>
          </a:p>
          <a:p>
            <a:r>
              <a:t>稳定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Node.js 好处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同样不优化，性能比大部分语言好。即使优化，也比其他语言简单，比如Java、go</a:t>
            </a:r>
          </a:p>
          <a:p>
            <a:r>
              <a:t>有足够多的选择和架构的平衡</a:t>
            </a:r>
          </a:p>
          <a:p>
            <a:r>
              <a:t>如实在不够，Java 补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简单？难？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可以采用面向过程</a:t>
            </a:r>
          </a:p>
          <a:p>
            <a:r>
              <a:t>可以面向对象</a:t>
            </a:r>
          </a:p>
          <a:p>
            <a:r>
              <a:t>可以函数式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快？慢？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执行效率，同样不优化，性能比大部分语言好。</a:t>
            </a:r>
          </a:p>
          <a:p>
            <a:r>
              <a:t>开发效率，Node.js 本身比较简单，开发效率还是比较高的。完善的生态，比如测试、工具、npm 大量模块。</a:t>
            </a:r>
          </a:p>
          <a:p>
            <a:r>
              <a:t>缺少 Rails 一样的大杀器，scaffold 脚手架，ORM 太弱。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开发大型软件？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测试相关 tdd / bdd 测试覆盖率</a:t>
            </a:r>
          </a:p>
          <a:p>
            <a:r>
              <a:t>规范化 standard、各种 lint、hint</a:t>
            </a:r>
          </a:p>
          <a:p>
            <a:r>
              <a:t>构建相关 gulp、grunt、webpack，大量插件</a:t>
            </a:r>
          </a:p>
          <a:p>
            <a:r>
              <a:t>生成器 yo 等</a:t>
            </a:r>
          </a:p>
          <a:p>
            <a:r>
              <a:t>包管理工具 npm 足够简单易用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g20141102132451072_info300X3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080" y="5587503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5429250" y="3003550"/>
            <a:ext cx="3774331" cy="385038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架构</a:t>
            </a:r>
          </a:p>
        </p:txBody>
      </p:sp>
      <p:sp>
        <p:nvSpPr>
          <p:cNvPr id="165" name="Shape 165"/>
          <p:cNvSpPr/>
          <p:nvPr/>
        </p:nvSpPr>
        <p:spPr>
          <a:xfrm>
            <a:off x="2216150" y="3092450"/>
            <a:ext cx="3774331" cy="3850383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Node.js</a:t>
            </a:r>
          </a:p>
        </p:txBody>
      </p:sp>
      <p:sp>
        <p:nvSpPr>
          <p:cNvPr id="166" name="Shape 166"/>
          <p:cNvSpPr/>
          <p:nvPr/>
        </p:nvSpPr>
        <p:spPr>
          <a:xfrm>
            <a:off x="175615" y="1530349"/>
            <a:ext cx="51605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t>1）在语言层面可以做，那语言层面做</a:t>
            </a:r>
          </a:p>
        </p:txBody>
      </p:sp>
      <p:sp>
        <p:nvSpPr>
          <p:cNvPr id="167" name="Shape 167"/>
          <p:cNvSpPr/>
          <p:nvPr/>
        </p:nvSpPr>
        <p:spPr>
          <a:xfrm>
            <a:off x="569315" y="2165349"/>
            <a:ext cx="57701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defRPr>
            </a:lvl1pPr>
          </a:lstStyle>
          <a:p>
            <a:r>
              <a:t>2）如果语言层面搞不定，那就架构层面做</a:t>
            </a:r>
          </a:p>
        </p:txBody>
      </p:sp>
      <p:sp>
        <p:nvSpPr>
          <p:cNvPr id="168" name="Shape 168"/>
          <p:cNvSpPr/>
          <p:nvPr/>
        </p:nvSpPr>
        <p:spPr>
          <a:xfrm>
            <a:off x="7206995" y="8314432"/>
            <a:ext cx="44074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lvl1pPr>
          </a:lstStyle>
          <a:p>
            <a:r>
              <a:t>3）实在不够，java补</a:t>
            </a:r>
          </a:p>
        </p:txBody>
      </p:sp>
      <p:sp>
        <p:nvSpPr>
          <p:cNvPr id="169" name="Shape 169"/>
          <p:cNvSpPr/>
          <p:nvPr/>
        </p:nvSpPr>
        <p:spPr>
          <a:xfrm>
            <a:off x="520700" y="368807"/>
            <a:ext cx="19431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架构平衡</a:t>
            </a:r>
          </a:p>
        </p:txBody>
      </p:sp>
      <p:sp>
        <p:nvSpPr>
          <p:cNvPr id="170" name="Shape 170"/>
          <p:cNvSpPr/>
          <p:nvPr/>
        </p:nvSpPr>
        <p:spPr>
          <a:xfrm>
            <a:off x="107949" y="1150569"/>
            <a:ext cx="10115403" cy="2264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27152">
              <a:defRPr sz="4480"/>
            </a:pPr>
            <a:endParaRPr/>
          </a:p>
          <a:p>
            <a:pPr defTabSz="327152">
              <a:defRPr sz="4480"/>
            </a:pPr>
            <a:r>
              <a:t>我们用Node.js做什么？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 服务</a:t>
            </a:r>
          </a:p>
          <a:p>
            <a:r>
              <a:t>前端（moa-frontend）</a:t>
            </a:r>
          </a:p>
          <a:p>
            <a:r>
              <a:t>SDK（OAuth Provider）</a:t>
            </a:r>
          </a:p>
          <a:p>
            <a:r>
              <a:t>辅助开发 cli 工具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目前进度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endParaRPr/>
          </a:p>
          <a:p>
            <a:pPr marL="342264" indent="-342264" defTabSz="449833">
              <a:spcBef>
                <a:spcPts val="3200"/>
              </a:spcBef>
              <a:defRPr sz="2772"/>
            </a:pPr>
            <a:endParaRPr/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使用 0.10.38，开发 Moajs 框架，Express / MongoDB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pm2 部署, 前后端分离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阿里云的 slb 负载，alinode 监控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moa-api, moa-frontend, moa-h5 (未能用)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使用 Redis 缓存，Rabbitmq，senaca 作为 RPC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正在建设的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 kong 作为 API gateway</a:t>
            </a:r>
          </a:p>
          <a:p>
            <a:r>
              <a:t>consul 做服务发现和配置</a:t>
            </a:r>
          </a:p>
          <a:p>
            <a:r>
              <a:t>上 elk 作为日志分析处理</a:t>
            </a:r>
          </a:p>
          <a:p>
            <a:r>
              <a:t>使用 docker compose 作为本地开发环境</a:t>
            </a:r>
          </a:p>
          <a:p>
            <a:r>
              <a:t>线上 docker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目前的做法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小步快走，一次只上一样新技术；</a:t>
            </a:r>
          </a:p>
          <a:p>
            <a:r>
              <a:t>形成梯队，即可准备上新东西；</a:t>
            </a:r>
          </a:p>
          <a:p>
            <a:r>
              <a:t>善用 npm，实现 3 化：</a:t>
            </a:r>
          </a:p>
          <a:p>
            <a:pPr lvl="2"/>
            <a:r>
              <a:t>模块化、</a:t>
            </a:r>
          </a:p>
          <a:p>
            <a:pPr lvl="2"/>
            <a:r>
              <a:t>最小化、</a:t>
            </a:r>
          </a:p>
          <a:p>
            <a:pPr lvl="2"/>
            <a:r>
              <a:t>服务化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1346200" y="10668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i5ting：一个开源爱好者</a:t>
            </a:r>
          </a:p>
        </p:txBody>
      </p:sp>
      <p:sp>
        <p:nvSpPr>
          <p:cNvPr id="123" name="Shape 123"/>
          <p:cNvSpPr/>
          <p:nvPr/>
        </p:nvSpPr>
        <p:spPr>
          <a:xfrm>
            <a:off x="2925114" y="4622799"/>
            <a:ext cx="2011072" cy="4699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StuQ明星讲师</a:t>
            </a:r>
          </a:p>
        </p:txBody>
      </p:sp>
      <p:sp>
        <p:nvSpPr>
          <p:cNvPr id="124" name="Shape 124"/>
          <p:cNvSpPr/>
          <p:nvPr/>
        </p:nvSpPr>
        <p:spPr>
          <a:xfrm>
            <a:off x="1515465" y="6083299"/>
            <a:ext cx="1960170" cy="4699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空弦科技CTO</a:t>
            </a:r>
          </a:p>
        </p:txBody>
      </p:sp>
      <p:sp>
        <p:nvSpPr>
          <p:cNvPr id="125" name="Shape 125"/>
          <p:cNvSpPr/>
          <p:nvPr/>
        </p:nvSpPr>
        <p:spPr>
          <a:xfrm>
            <a:off x="5266181" y="5549899"/>
            <a:ext cx="2078737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Node.js布道者</a:t>
            </a:r>
          </a:p>
        </p:txBody>
      </p:sp>
      <p:sp>
        <p:nvSpPr>
          <p:cNvPr id="126" name="Shape 126"/>
          <p:cNvSpPr/>
          <p:nvPr/>
        </p:nvSpPr>
        <p:spPr>
          <a:xfrm>
            <a:off x="2975914" y="7632699"/>
            <a:ext cx="2163472" cy="469901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Cnodejs管理员</a:t>
            </a:r>
          </a:p>
        </p:txBody>
      </p:sp>
      <p:pic>
        <p:nvPicPr>
          <p:cNvPr id="127" name="3.pic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99243" y="4581872"/>
            <a:ext cx="2994204" cy="4189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2：快速开发实践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ctrTitle"/>
          </p:nvPr>
        </p:nvSpPr>
        <p:spPr>
          <a:xfrm>
            <a:off x="1270000" y="7874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业务边界优化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创业公司有很多可变性，要做的系统也无数，如何保证业务系统的边界是非常难的，我们其实走了很多弯路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静态api理论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790700" y="1639049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需求</a:t>
            </a:r>
          </a:p>
        </p:txBody>
      </p:sp>
      <p:sp>
        <p:nvSpPr>
          <p:cNvPr id="192" name="Shape 192"/>
          <p:cNvSpPr/>
          <p:nvPr/>
        </p:nvSpPr>
        <p:spPr>
          <a:xfrm>
            <a:off x="3898900" y="1639049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设计</a:t>
            </a:r>
          </a:p>
        </p:txBody>
      </p:sp>
      <p:sp>
        <p:nvSpPr>
          <p:cNvPr id="193" name="Shape 193"/>
          <p:cNvSpPr/>
          <p:nvPr/>
        </p:nvSpPr>
        <p:spPr>
          <a:xfrm>
            <a:off x="6101389" y="5180716"/>
            <a:ext cx="1183022" cy="1270001"/>
          </a:xfrm>
          <a:prstGeom prst="roundRect">
            <a:avLst>
              <a:gd name="adj" fmla="val 1610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后端API</a:t>
            </a:r>
          </a:p>
        </p:txBody>
      </p:sp>
      <p:sp>
        <p:nvSpPr>
          <p:cNvPr id="194" name="Shape 194"/>
          <p:cNvSpPr/>
          <p:nvPr/>
        </p:nvSpPr>
        <p:spPr>
          <a:xfrm>
            <a:off x="6058827" y="7329899"/>
            <a:ext cx="1270001" cy="518785"/>
          </a:xfrm>
          <a:prstGeom prst="roundRect">
            <a:avLst>
              <a:gd name="adj" fmla="val 3672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App</a:t>
            </a:r>
          </a:p>
        </p:txBody>
      </p:sp>
      <p:sp>
        <p:nvSpPr>
          <p:cNvPr id="195" name="Shape 195"/>
          <p:cNvSpPr/>
          <p:nvPr/>
        </p:nvSpPr>
        <p:spPr>
          <a:xfrm>
            <a:off x="6007100" y="1639049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开发</a:t>
            </a:r>
          </a:p>
        </p:txBody>
      </p:sp>
      <p:sp>
        <p:nvSpPr>
          <p:cNvPr id="196" name="Shape 196"/>
          <p:cNvSpPr/>
          <p:nvPr/>
        </p:nvSpPr>
        <p:spPr>
          <a:xfrm>
            <a:off x="3067050" y="2274049"/>
            <a:ext cx="828128" cy="1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124190" y="1639049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测试</a:t>
            </a:r>
          </a:p>
        </p:txBody>
      </p:sp>
      <p:sp>
        <p:nvSpPr>
          <p:cNvPr id="198" name="Shape 198"/>
          <p:cNvSpPr/>
          <p:nvPr/>
        </p:nvSpPr>
        <p:spPr>
          <a:xfrm>
            <a:off x="10236200" y="1639049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交付</a:t>
            </a:r>
          </a:p>
        </p:txBody>
      </p:sp>
      <p:sp>
        <p:nvSpPr>
          <p:cNvPr id="199" name="Shape 199"/>
          <p:cNvSpPr/>
          <p:nvPr/>
        </p:nvSpPr>
        <p:spPr>
          <a:xfrm>
            <a:off x="5175250" y="2274049"/>
            <a:ext cx="828128" cy="1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283450" y="2274049"/>
            <a:ext cx="828128" cy="1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9404350" y="2274049"/>
            <a:ext cx="828128" cy="1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406069" y="1874507"/>
            <a:ext cx="698603" cy="102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</a:t>
            </a:r>
          </a:p>
          <a:p>
            <a:r>
              <a:t>规</a:t>
            </a:r>
          </a:p>
        </p:txBody>
      </p:sp>
      <p:sp>
        <p:nvSpPr>
          <p:cNvPr id="203" name="Shape 203"/>
          <p:cNvSpPr/>
          <p:nvPr/>
        </p:nvSpPr>
        <p:spPr>
          <a:xfrm>
            <a:off x="-179981" y="3418383"/>
            <a:ext cx="13114898" cy="1"/>
          </a:xfrm>
          <a:prstGeom prst="line">
            <a:avLst/>
          </a:prstGeom>
          <a:ln w="50800" cap="rnd">
            <a:solidFill>
              <a:srgbClr val="53585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058827" y="7970208"/>
            <a:ext cx="1270001" cy="518784"/>
          </a:xfrm>
          <a:prstGeom prst="roundRect">
            <a:avLst>
              <a:gd name="adj" fmla="val 3672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h5</a:t>
            </a:r>
          </a:p>
        </p:txBody>
      </p:sp>
      <p:sp>
        <p:nvSpPr>
          <p:cNvPr id="205" name="Shape 205"/>
          <p:cNvSpPr/>
          <p:nvPr/>
        </p:nvSpPr>
        <p:spPr>
          <a:xfrm>
            <a:off x="6058827" y="8610516"/>
            <a:ext cx="1270001" cy="518784"/>
          </a:xfrm>
          <a:prstGeom prst="roundRect">
            <a:avLst>
              <a:gd name="adj" fmla="val 3672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前端</a:t>
            </a:r>
          </a:p>
        </p:txBody>
      </p:sp>
      <p:sp>
        <p:nvSpPr>
          <p:cNvPr id="206" name="Shape 206"/>
          <p:cNvSpPr/>
          <p:nvPr/>
        </p:nvSpPr>
        <p:spPr>
          <a:xfrm flipV="1">
            <a:off x="10871199" y="2920999"/>
            <a:ext cx="1" cy="6563985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7617851" y="8229600"/>
            <a:ext cx="542302" cy="0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766727" y="7132091"/>
            <a:ext cx="1871168" cy="2195018"/>
          </a:xfrm>
          <a:prstGeom prst="roundRect">
            <a:avLst>
              <a:gd name="adj" fmla="val 15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406069" y="4260933"/>
            <a:ext cx="698603" cy="149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改</a:t>
            </a:r>
          </a:p>
          <a:p>
            <a:r>
              <a:t>进</a:t>
            </a:r>
          </a:p>
          <a:p>
            <a:r>
              <a:t>前</a:t>
            </a:r>
          </a:p>
        </p:txBody>
      </p:sp>
      <p:sp>
        <p:nvSpPr>
          <p:cNvPr id="210" name="Shape 210"/>
          <p:cNvSpPr/>
          <p:nvPr/>
        </p:nvSpPr>
        <p:spPr>
          <a:xfrm>
            <a:off x="641350" y="360782"/>
            <a:ext cx="33147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时间去哪儿了？</a:t>
            </a:r>
          </a:p>
        </p:txBody>
      </p:sp>
      <p:sp>
        <p:nvSpPr>
          <p:cNvPr id="211" name="Shape 211"/>
          <p:cNvSpPr/>
          <p:nvPr/>
        </p:nvSpPr>
        <p:spPr>
          <a:xfrm>
            <a:off x="3829688" y="3663902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设计/ue</a:t>
            </a:r>
          </a:p>
        </p:txBody>
      </p:sp>
      <p:sp>
        <p:nvSpPr>
          <p:cNvPr id="212" name="Shape 212"/>
          <p:cNvSpPr/>
          <p:nvPr/>
        </p:nvSpPr>
        <p:spPr>
          <a:xfrm>
            <a:off x="3829688" y="5143500"/>
            <a:ext cx="1270001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设计/ui</a:t>
            </a:r>
          </a:p>
        </p:txBody>
      </p:sp>
      <p:sp>
        <p:nvSpPr>
          <p:cNvPr id="213" name="Shape 213"/>
          <p:cNvSpPr/>
          <p:nvPr/>
        </p:nvSpPr>
        <p:spPr>
          <a:xfrm>
            <a:off x="2429308" y="2895928"/>
            <a:ext cx="1359302" cy="1359303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8140108" y="7594600"/>
            <a:ext cx="1270001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测试</a:t>
            </a:r>
          </a:p>
        </p:txBody>
      </p:sp>
      <p:sp>
        <p:nvSpPr>
          <p:cNvPr id="215" name="Shape 215"/>
          <p:cNvSpPr/>
          <p:nvPr/>
        </p:nvSpPr>
        <p:spPr>
          <a:xfrm>
            <a:off x="10239418" y="7569200"/>
            <a:ext cx="1270001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交付</a:t>
            </a:r>
          </a:p>
        </p:txBody>
      </p:sp>
      <p:sp>
        <p:nvSpPr>
          <p:cNvPr id="216" name="Shape 216"/>
          <p:cNvSpPr/>
          <p:nvPr/>
        </p:nvSpPr>
        <p:spPr>
          <a:xfrm>
            <a:off x="9404350" y="8229600"/>
            <a:ext cx="828128" cy="0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flipV="1">
            <a:off x="6648450" y="2872283"/>
            <a:ext cx="1" cy="2321860"/>
          </a:xfrm>
          <a:prstGeom prst="line">
            <a:avLst/>
          </a:prstGeom>
          <a:ln w="38100" cap="rnd">
            <a:solidFill>
              <a:srgbClr val="DCDEE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flipH="1" flipV="1">
            <a:off x="8755567" y="2872283"/>
            <a:ext cx="118602" cy="5370861"/>
          </a:xfrm>
          <a:prstGeom prst="line">
            <a:avLst/>
          </a:prstGeom>
          <a:ln w="38100" cap="rnd">
            <a:solidFill>
              <a:srgbClr val="DCDEE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464050" y="4895469"/>
            <a:ext cx="1" cy="286464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5099050" y="5817349"/>
            <a:ext cx="980528" cy="1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6642099" y="6452414"/>
            <a:ext cx="1" cy="665280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V="1">
            <a:off x="4464688" y="2872283"/>
            <a:ext cx="1" cy="769157"/>
          </a:xfrm>
          <a:prstGeom prst="line">
            <a:avLst/>
          </a:prstGeom>
          <a:ln w="38100" cap="rnd">
            <a:solidFill>
              <a:srgbClr val="DCDEE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666547" y="3457589"/>
            <a:ext cx="5712899" cy="3619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50" h="19671" extrusionOk="0">
                <a:moveTo>
                  <a:pt x="3285" y="476"/>
                </a:moveTo>
                <a:cubicBezTo>
                  <a:pt x="1779" y="2455"/>
                  <a:pt x="712" y="5142"/>
                  <a:pt x="240" y="8145"/>
                </a:cubicBezTo>
                <a:cubicBezTo>
                  <a:pt x="-396" y="12192"/>
                  <a:pt x="198" y="16637"/>
                  <a:pt x="2410" y="18665"/>
                </a:cubicBezTo>
                <a:cubicBezTo>
                  <a:pt x="4800" y="20856"/>
                  <a:pt x="7645" y="18781"/>
                  <a:pt x="10359" y="18811"/>
                </a:cubicBezTo>
                <a:cubicBezTo>
                  <a:pt x="13211" y="18843"/>
                  <a:pt x="16388" y="20972"/>
                  <a:pt x="18456" y="17748"/>
                </a:cubicBezTo>
                <a:cubicBezTo>
                  <a:pt x="21204" y="13463"/>
                  <a:pt x="18918" y="6131"/>
                  <a:pt x="14546" y="2837"/>
                </a:cubicBezTo>
                <a:cubicBezTo>
                  <a:pt x="11043" y="198"/>
                  <a:pt x="7102" y="-628"/>
                  <a:pt x="3285" y="476"/>
                </a:cubicBezTo>
                <a:close/>
              </a:path>
            </a:pathLst>
          </a:cu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24" name="2SD_05261349592646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8484" y="5940673"/>
            <a:ext cx="2540001" cy="2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1202134" y="8545321"/>
            <a:ext cx="2552701" cy="40995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相互依赖、扯皮？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/>
        </p:nvSpPr>
        <p:spPr>
          <a:xfrm>
            <a:off x="1917700" y="1639049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需求</a:t>
            </a:r>
          </a:p>
        </p:txBody>
      </p:sp>
      <p:sp>
        <p:nvSpPr>
          <p:cNvPr id="228" name="Shape 228"/>
          <p:cNvSpPr/>
          <p:nvPr/>
        </p:nvSpPr>
        <p:spPr>
          <a:xfrm>
            <a:off x="4025900" y="1639049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设计/UE</a:t>
            </a:r>
          </a:p>
        </p:txBody>
      </p:sp>
      <p:sp>
        <p:nvSpPr>
          <p:cNvPr id="229" name="Shape 229"/>
          <p:cNvSpPr/>
          <p:nvPr/>
        </p:nvSpPr>
        <p:spPr>
          <a:xfrm>
            <a:off x="2273300" y="4546600"/>
            <a:ext cx="2594075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设计/UI + 静态API</a:t>
            </a:r>
          </a:p>
        </p:txBody>
      </p:sp>
      <p:sp>
        <p:nvSpPr>
          <p:cNvPr id="230" name="Shape 230"/>
          <p:cNvSpPr/>
          <p:nvPr/>
        </p:nvSpPr>
        <p:spPr>
          <a:xfrm>
            <a:off x="6286500" y="3977100"/>
            <a:ext cx="1270000" cy="518784"/>
          </a:xfrm>
          <a:prstGeom prst="roundRect">
            <a:avLst>
              <a:gd name="adj" fmla="val 3672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App</a:t>
            </a:r>
          </a:p>
        </p:txBody>
      </p:sp>
      <p:sp>
        <p:nvSpPr>
          <p:cNvPr id="231" name="Shape 231"/>
          <p:cNvSpPr/>
          <p:nvPr/>
        </p:nvSpPr>
        <p:spPr>
          <a:xfrm>
            <a:off x="6197600" y="1639049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开发</a:t>
            </a:r>
          </a:p>
        </p:txBody>
      </p:sp>
      <p:sp>
        <p:nvSpPr>
          <p:cNvPr id="232" name="Shape 232"/>
          <p:cNvSpPr/>
          <p:nvPr/>
        </p:nvSpPr>
        <p:spPr>
          <a:xfrm>
            <a:off x="3194050" y="2274049"/>
            <a:ext cx="828128" cy="1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519537" y="3947146"/>
            <a:ext cx="1" cy="548738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8378190" y="1639049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测试</a:t>
            </a:r>
          </a:p>
        </p:txBody>
      </p:sp>
      <p:sp>
        <p:nvSpPr>
          <p:cNvPr id="235" name="Shape 235"/>
          <p:cNvSpPr/>
          <p:nvPr/>
        </p:nvSpPr>
        <p:spPr>
          <a:xfrm>
            <a:off x="10490200" y="1639049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交付</a:t>
            </a:r>
          </a:p>
        </p:txBody>
      </p:sp>
      <p:sp>
        <p:nvSpPr>
          <p:cNvPr id="236" name="Shape 236"/>
          <p:cNvSpPr/>
          <p:nvPr/>
        </p:nvSpPr>
        <p:spPr>
          <a:xfrm>
            <a:off x="5302250" y="2274049"/>
            <a:ext cx="889000" cy="1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7492912" y="2274049"/>
            <a:ext cx="859966" cy="1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9658350" y="2274049"/>
            <a:ext cx="828128" cy="1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406069" y="1874507"/>
            <a:ext cx="698603" cy="1027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常</a:t>
            </a:r>
          </a:p>
          <a:p>
            <a:r>
              <a:t>规</a:t>
            </a:r>
          </a:p>
        </p:txBody>
      </p:sp>
      <p:sp>
        <p:nvSpPr>
          <p:cNvPr id="240" name="Shape 240"/>
          <p:cNvSpPr/>
          <p:nvPr/>
        </p:nvSpPr>
        <p:spPr>
          <a:xfrm>
            <a:off x="-52981" y="3418383"/>
            <a:ext cx="13114898" cy="1"/>
          </a:xfrm>
          <a:prstGeom prst="line">
            <a:avLst/>
          </a:prstGeom>
          <a:ln w="50800" cap="rnd">
            <a:solidFill>
              <a:srgbClr val="53585F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505835" y="3963441"/>
            <a:ext cx="2204557" cy="1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flipV="1">
            <a:off x="2527185" y="2910383"/>
            <a:ext cx="1" cy="1072010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3" name="Shape 243"/>
          <p:cNvSpPr/>
          <p:nvPr/>
        </p:nvSpPr>
        <p:spPr>
          <a:xfrm flipV="1">
            <a:off x="4698885" y="2910383"/>
            <a:ext cx="1" cy="1072010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286500" y="4617408"/>
            <a:ext cx="1270000" cy="518784"/>
          </a:xfrm>
          <a:prstGeom prst="roundRect">
            <a:avLst>
              <a:gd name="adj" fmla="val 3672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h5</a:t>
            </a:r>
          </a:p>
        </p:txBody>
      </p:sp>
      <p:sp>
        <p:nvSpPr>
          <p:cNvPr id="245" name="Shape 245"/>
          <p:cNvSpPr/>
          <p:nvPr/>
        </p:nvSpPr>
        <p:spPr>
          <a:xfrm>
            <a:off x="6286500" y="5918200"/>
            <a:ext cx="1270000" cy="518784"/>
          </a:xfrm>
          <a:prstGeom prst="roundRect">
            <a:avLst>
              <a:gd name="adj" fmla="val 3672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后台</a:t>
            </a:r>
          </a:p>
        </p:txBody>
      </p:sp>
      <p:sp>
        <p:nvSpPr>
          <p:cNvPr id="246" name="Shape 246"/>
          <p:cNvSpPr/>
          <p:nvPr/>
        </p:nvSpPr>
        <p:spPr>
          <a:xfrm>
            <a:off x="6286500" y="5257716"/>
            <a:ext cx="1270000" cy="518784"/>
          </a:xfrm>
          <a:prstGeom prst="roundRect">
            <a:avLst>
              <a:gd name="adj" fmla="val 36721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前端</a:t>
            </a:r>
          </a:p>
        </p:txBody>
      </p:sp>
      <p:sp>
        <p:nvSpPr>
          <p:cNvPr id="247" name="Shape 247"/>
          <p:cNvSpPr/>
          <p:nvPr/>
        </p:nvSpPr>
        <p:spPr>
          <a:xfrm>
            <a:off x="4878437" y="4765146"/>
            <a:ext cx="1119039" cy="832908"/>
          </a:xfrm>
          <a:prstGeom prst="leftRightArrow">
            <a:avLst>
              <a:gd name="adj1" fmla="val 32000"/>
              <a:gd name="adj2" fmla="val 53741"/>
            </a:avLst>
          </a:prstGeom>
          <a:blipFill>
            <a:blip r:embed="rId2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86500" y="7041191"/>
            <a:ext cx="1270000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项目</a:t>
            </a:r>
          </a:p>
        </p:txBody>
      </p:sp>
      <p:sp>
        <p:nvSpPr>
          <p:cNvPr id="249" name="Shape 249"/>
          <p:cNvSpPr/>
          <p:nvPr/>
        </p:nvSpPr>
        <p:spPr>
          <a:xfrm flipV="1">
            <a:off x="8985250" y="2920999"/>
            <a:ext cx="0" cy="5874803"/>
          </a:xfrm>
          <a:prstGeom prst="line">
            <a:avLst/>
          </a:prstGeom>
          <a:ln w="254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flipV="1">
            <a:off x="3556000" y="5867399"/>
            <a:ext cx="1" cy="1852613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556000" y="7707858"/>
            <a:ext cx="2711974" cy="1"/>
          </a:xfrm>
          <a:prstGeom prst="line">
            <a:avLst/>
          </a:pr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6929983" y="6573452"/>
            <a:ext cx="1" cy="440507"/>
          </a:xfrm>
          <a:prstGeom prst="line">
            <a:avLst/>
          </a:prstGeom>
          <a:ln w="635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3" name="Shape 253"/>
          <p:cNvSpPr/>
          <p:nvPr/>
        </p:nvSpPr>
        <p:spPr>
          <a:xfrm flipV="1">
            <a:off x="11125199" y="2920999"/>
            <a:ext cx="1" cy="6563985"/>
          </a:xfrm>
          <a:prstGeom prst="line">
            <a:avLst/>
          </a:prstGeom>
          <a:ln w="25400">
            <a:solidFill>
              <a:schemeClr val="accent2">
                <a:hueOff val="-2473793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581003" y="7676191"/>
            <a:ext cx="1367044" cy="1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990703" y="8781091"/>
            <a:ext cx="2154444" cy="1"/>
          </a:xfrm>
          <a:prstGeom prst="line">
            <a:avLst/>
          </a:prstGeom>
          <a:ln w="254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994400" y="3779291"/>
            <a:ext cx="1871168" cy="2778925"/>
          </a:xfrm>
          <a:prstGeom prst="roundRect">
            <a:avLst>
              <a:gd name="adj" fmla="val 15000"/>
            </a:avLst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06069" y="4260933"/>
            <a:ext cx="698603" cy="1497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改</a:t>
            </a:r>
          </a:p>
          <a:p>
            <a:r>
              <a:t>进</a:t>
            </a:r>
          </a:p>
          <a:p>
            <a:r>
              <a:t>后</a:t>
            </a:r>
          </a:p>
        </p:txBody>
      </p:sp>
      <p:sp>
        <p:nvSpPr>
          <p:cNvPr id="258" name="Shape 258"/>
          <p:cNvSpPr/>
          <p:nvPr/>
        </p:nvSpPr>
        <p:spPr>
          <a:xfrm>
            <a:off x="412749" y="360782"/>
            <a:ext cx="3771901" cy="557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并行开发流程改进</a:t>
            </a:r>
          </a:p>
        </p:txBody>
      </p:sp>
      <p:sp>
        <p:nvSpPr>
          <p:cNvPr id="259" name="Shape 259"/>
          <p:cNvSpPr/>
          <p:nvPr/>
        </p:nvSpPr>
        <p:spPr>
          <a:xfrm flipV="1">
            <a:off x="6869161" y="2935521"/>
            <a:ext cx="1" cy="832908"/>
          </a:xfrm>
          <a:prstGeom prst="line">
            <a:avLst/>
          </a:prstGeom>
          <a:ln w="25400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965200" y="-7112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api约定</a:t>
            </a:r>
          </a:p>
        </p:txBody>
      </p:sp>
      <p:pic>
        <p:nvPicPr>
          <p:cNvPr id="262" name="api-con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6" y="2074778"/>
            <a:ext cx="13004801" cy="7658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mode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382" y="3192313"/>
            <a:ext cx="7067229" cy="6216545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Shape 2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约定结构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</a:lstStyle>
          <a:p>
            <a:r>
              <a:t>使用npm模块化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使用npmjs的private私有模块（目前做法）</a:t>
            </a:r>
          </a:p>
          <a:p>
            <a:r>
              <a:t>使用npm的本地模块开发方法（测试和部署都非常快）</a:t>
            </a:r>
          </a:p>
          <a:p>
            <a:r>
              <a:t>搭建npm私服（todo）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编写生成器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在web开发里，写了moajs生成器，类似于rails</a:t>
            </a:r>
          </a:p>
          <a:p>
            <a:pPr>
              <a:buSzPct val="45000"/>
              <a:buBlip>
                <a:blip r:embed="rId2"/>
              </a:buBlip>
            </a:pPr>
            <a:r>
              <a:t>moag order name:string password:string</a:t>
            </a:r>
          </a:p>
          <a:p>
            <a:pPr marL="0" indent="0">
              <a:buSzTx/>
              <a:buNone/>
            </a:pPr>
            <a:r>
              <a:t>其他开发，如iOS开发里模型校验非常烦,于是写了一个json2objc命令行工具，读取json，生成oc代码，可以节省不少时间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Moajs与前后端分离</a:t>
            </a:r>
          </a:p>
        </p:txBody>
      </p:sp>
      <p:sp>
        <p:nvSpPr>
          <p:cNvPr id="274" name="Shape 2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前端：moa-frontend</a:t>
            </a:r>
          </a:p>
          <a:p>
            <a:pPr lvl="2"/>
            <a:r>
              <a:t>public下面的采用nginx做反向代理</a:t>
            </a:r>
          </a:p>
          <a:p>
            <a:pPr lvl="2"/>
            <a:r>
              <a:t>其他的采用express+jade精简代码（ajax与后端交互）</a:t>
            </a:r>
          </a:p>
          <a:p>
            <a:r>
              <a:t>后端：moa-api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tech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674" y="-128191"/>
            <a:ext cx="11302702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1）moa生成器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t>2）moa-frontend</a:t>
            </a:r>
          </a:p>
          <a:p>
            <a:pPr marL="1369059" lvl="3" indent="-342264" defTabSz="449833">
              <a:spcBef>
                <a:spcPts val="3200"/>
              </a:spcBef>
              <a:defRPr sz="2772"/>
            </a:pPr>
            <a:r>
              <a:t>express</a:t>
            </a:r>
          </a:p>
          <a:p>
            <a:pPr marL="1369059" lvl="3" indent="-342264" defTabSz="449833">
              <a:spcBef>
                <a:spcPts val="3200"/>
              </a:spcBef>
              <a:defRPr sz="2772"/>
            </a:pPr>
            <a:r>
              <a:t>jade</a:t>
            </a:r>
          </a:p>
          <a:p>
            <a:pPr marL="1369059" lvl="3" indent="-342264" defTabSz="449833">
              <a:spcBef>
                <a:spcPts val="3200"/>
              </a:spcBef>
              <a:defRPr sz="2772"/>
            </a:pPr>
            <a:r>
              <a:t>bootstrap、bootstrap-table</a:t>
            </a:r>
          </a:p>
          <a:p>
            <a:pPr marL="1369059" lvl="3" indent="-342264" defTabSz="449833">
              <a:spcBef>
                <a:spcPts val="3200"/>
              </a:spcBef>
              <a:defRPr sz="2772"/>
            </a:pPr>
            <a:r>
              <a:t>jquery</a:t>
            </a:r>
          </a:p>
          <a:p>
            <a:pPr marL="1369059" lvl="3" indent="-342264" defTabSz="449833">
              <a:spcBef>
                <a:spcPts val="3200"/>
              </a:spcBef>
              <a:defRPr sz="2772"/>
            </a:pPr>
            <a:r>
              <a:t>gulp</a:t>
            </a:r>
          </a:p>
          <a:p>
            <a:pPr marL="1369059" lvl="3" indent="-342264" defTabSz="449833">
              <a:spcBef>
                <a:spcPts val="3200"/>
              </a:spcBef>
              <a:defRPr sz="2772"/>
            </a:pPr>
            <a:r>
              <a:t>nginx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444500" indent="-444500" algn="l">
              <a:spcBef>
                <a:spcPts val="4200"/>
              </a:spcBef>
              <a:buSzPct val="75000"/>
              <a:buChar char="•"/>
              <a:defRPr sz="3600"/>
            </a:lvl1pPr>
          </a:lstStyle>
          <a:p>
            <a:r>
              <a:t> 3）moa-api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45363">
              <a:spcBef>
                <a:spcPts val="1700"/>
              </a:spcBef>
              <a:buSzTx/>
              <a:buNone/>
              <a:defRPr sz="1974" b="1">
                <a:latin typeface="Helvetica"/>
                <a:ea typeface="Helvetica"/>
                <a:cs typeface="Helvetica"/>
                <a:sym typeface="Helvetica"/>
              </a:defRPr>
            </a:pPr>
            <a:r>
              <a:t>Features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endParaRPr/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自动加载路由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支持mongodb配置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集成mongoosedao，快速写crud等dao接口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自带用户管理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使用jsonwebtoken做用户鉴权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支持migrate测试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支持mocha测试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默认集成res.api，便于写接口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集成supervisor，代码变动，自动重载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gulp自动监控文件变动，跑测试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gulp routes生成路由说明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使用log4js记录日志</a:t>
            </a:r>
          </a:p>
        </p:txBody>
      </p:sp>
      <p:sp>
        <p:nvSpPr>
          <p:cNvPr id="281" name="Shape 281"/>
          <p:cNvSpPr/>
          <p:nvPr/>
        </p:nvSpPr>
        <p:spPr>
          <a:xfrm>
            <a:off x="6178143" y="3746500"/>
            <a:ext cx="4331514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技术栈</a:t>
            </a:r>
          </a:p>
          <a:p>
            <a:endParaRPr/>
          </a:p>
          <a:p>
            <a:r>
              <a:t>base2(mirco kernel)</a:t>
            </a:r>
          </a:p>
          <a:p>
            <a:r>
              <a:t>mongoose</a:t>
            </a:r>
          </a:p>
          <a:p>
            <a:r>
              <a:t>bluebird</a:t>
            </a:r>
          </a:p>
          <a:p>
            <a:r>
              <a:t>res.api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3：全栈展望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7" name="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742" y="151953"/>
            <a:ext cx="12003316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前端开发4阶段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html/css/js（基础）</a:t>
            </a:r>
          </a:p>
          <a:p>
            <a:r>
              <a:t>jQuery、jQuery-ui，Extjs（曾经流行）</a:t>
            </a:r>
          </a:p>
          <a:p>
            <a:r>
              <a:t>Backbone（mvc），Angularjs、Vuejs（当前流行）</a:t>
            </a:r>
          </a:p>
          <a:p>
            <a:r>
              <a:t>React组件化（未来趋势）、Vuejs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Hybrid开发</a:t>
            </a:r>
          </a:p>
        </p:txBody>
      </p:sp>
      <p:sp>
        <p:nvSpPr>
          <p:cNvPr id="293" name="Shape 2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73201">
              <a:spcBef>
                <a:spcPts val="3400"/>
              </a:spcBef>
              <a:buSzTx/>
              <a:buNone/>
              <a:defRPr sz="2916"/>
            </a:pPr>
            <a:r>
              <a:t>Hybrid混搭开发是指使用html5技术开发的跨浏览器应用，并最终可以将html5.js.css等打包成apk和ipa包的开发方式。它也可以上传到应用商店，提供给移动设备进行安装。</a:t>
            </a:r>
          </a:p>
          <a:p>
            <a:pPr marL="0" indent="0" algn="ctr" defTabSz="473201">
              <a:spcBef>
                <a:spcPts val="3400"/>
              </a:spcBef>
              <a:buSzTx/>
              <a:buNone/>
              <a:defRPr sz="2916"/>
            </a:pPr>
            <a:r>
              <a:t>它最大的好处是通过h5开发一次，就可以在多个平台上安装。</a:t>
            </a:r>
          </a:p>
          <a:p>
            <a:pPr marL="0" indent="0" defTabSz="473201">
              <a:spcBef>
                <a:spcPts val="3400"/>
              </a:spcBef>
              <a:buSzTx/>
              <a:buNone/>
              <a:defRPr sz="2916"/>
            </a:pPr>
            <a:endParaRPr/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t>未来的2点</a:t>
            </a:r>
          </a:p>
          <a:p>
            <a:pPr marL="1080135" lvl="2" indent="-360045" defTabSz="473201">
              <a:spcBef>
                <a:spcPts val="3400"/>
              </a:spcBef>
              <a:defRPr sz="2916"/>
            </a:pPr>
            <a:r>
              <a:t>js一统天下（nodejs做后端，传统web和h5使用javasctipt，更智能的工具如gulp，更简单的写法如coffeescript等）</a:t>
            </a:r>
          </a:p>
          <a:p>
            <a:pPr marL="1080135" lvl="2" indent="-360045" defTabSz="473201">
              <a:spcBef>
                <a:spcPts val="3400"/>
              </a:spcBef>
              <a:defRPr sz="2916"/>
            </a:pPr>
            <a:r>
              <a:t>h5大行其道（网速变快，硬件内存增长）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跨平台</a:t>
            </a:r>
          </a:p>
        </p:txBody>
      </p:sp>
      <p:sp>
        <p:nvSpPr>
          <p:cNvPr id="296" name="Shape 2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C/S 架构到 B/S 架构</a:t>
            </a:r>
          </a:p>
          <a:p>
            <a:r>
              <a:t>移动端加壳</a:t>
            </a:r>
          </a:p>
          <a:p>
            <a:r>
              <a:t>PC 端加壳</a:t>
            </a:r>
          </a:p>
          <a:p>
            <a:r>
              <a:t>组件化：统一用法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cordovaapp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0334" y="773658"/>
            <a:ext cx="10706101" cy="847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electr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3957" y="784324"/>
            <a:ext cx="8128001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37463">
              <a:defRPr sz="7360"/>
            </a:pPr>
            <a:endParaRPr/>
          </a:p>
          <a:p>
            <a:pPr defTabSz="537463">
              <a:defRPr sz="7360"/>
            </a:pPr>
            <a:r>
              <a:t>组件化：统一用法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endParaRPr/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React 的出现影响最大的是 JSX 的出现，解决了长久以来组件化的问题：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endParaRPr/>
          </a:p>
          <a:p>
            <a:pPr marL="880110" lvl="2" indent="-293370" defTabSz="385572">
              <a:spcBef>
                <a:spcPts val="2700"/>
              </a:spcBef>
              <a:defRPr sz="2376"/>
            </a:pPr>
            <a:r>
              <a:t>我们反复的折腾 JavaScript ，依然无法搞定</a:t>
            </a:r>
          </a:p>
          <a:p>
            <a:pPr marL="880110" lvl="2" indent="-293370" defTabSz="385572">
              <a:spcBef>
                <a:spcPts val="2700"/>
              </a:spcBef>
              <a:defRPr sz="2376"/>
            </a:pPr>
            <a:r>
              <a:t>我们尝试 OO，比如 extjs</a:t>
            </a:r>
          </a:p>
          <a:p>
            <a:pPr marL="880110" lvl="2" indent="-293370" defTabSz="385572">
              <a:spcBef>
                <a:spcPts val="2700"/>
              </a:spcBef>
              <a:defRPr sz="2376"/>
            </a:pPr>
            <a:r>
              <a:t>我们最终还是找个中间格式 JSX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endParaRPr/>
          </a:p>
          <a:p>
            <a:pPr marL="0" indent="0" defTabSz="385572">
              <a:spcBef>
                <a:spcPts val="2700"/>
              </a:spcBef>
              <a:buSzTx/>
              <a:buNone/>
              <a:defRPr sz="2376"/>
            </a:pPr>
            <a:r>
              <a:t>单纯的 React 只是 view 层面的，还不足以应用，于是又有 Redux。核心概念：Actions、Reducers 和 Store，简单点说就是状态控制，然后再结合打包加壳，变成 app 或可执行文件。iOS、Android 上用 Cordova，PC 上使用 Electron。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1：为什么选择 Node.js？</a:t>
            </a:r>
          </a:p>
          <a:p>
            <a:r>
              <a:t>Part 2：Node.js快速开发实践</a:t>
            </a:r>
          </a:p>
          <a:p>
            <a:r>
              <a:t>Part 3：全栈展望</a:t>
            </a:r>
          </a:p>
          <a:p>
            <a:r>
              <a:t>Part 4:  如何全栈？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medis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2103" r="2210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当下流行玩法 medis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技术点</a:t>
            </a:r>
          </a:p>
          <a:p>
            <a:pPr lvl="2"/>
            <a:r>
              <a:t>使用 Node.js 模块</a:t>
            </a:r>
          </a:p>
          <a:p>
            <a:pPr lvl="2"/>
            <a:r>
              <a:t>使用 Webpack 构建</a:t>
            </a:r>
          </a:p>
          <a:p>
            <a:pPr lvl="2"/>
            <a:r>
              <a:t>使用 React（视图） Redux（控制逻辑）</a:t>
            </a:r>
          </a:p>
          <a:p>
            <a:pPr lvl="2"/>
            <a:r>
              <a:t>使用 Electron 加壳打包</a:t>
            </a:r>
          </a:p>
          <a:p>
            <a:endParaRPr/>
          </a:p>
          <a:p>
            <a:pPr marL="0" indent="0">
              <a:buSzTx/>
              <a:buNone/>
            </a:pPr>
            <a:r>
              <a:t>亲，你看到未来了么？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r>
              <a:t>讲了node工具，前端4阶段，hybrid，各种跨平台，目前就是为了介绍Node全栈的各种可能，下面讲一下如何能做到Node全栈？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4: 如何全栈？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</a:lstStyle>
          <a:p>
            <a:r>
              <a:t>全栈核心</a:t>
            </a:r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后端不会的 UI（界面相关）</a:t>
            </a:r>
          </a:p>
          <a:p>
            <a:r>
              <a:t>前端不会的 DB（业务相关）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从后端转</a:t>
            </a:r>
          </a:p>
        </p:txBody>
      </p:sp>
      <p:sp>
        <p:nvSpPr>
          <p:cNvPr id="317" name="Shape 3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pPr marL="0" indent="0">
              <a:buSzTx/>
              <a:buNone/>
            </a:pPr>
            <a:r>
              <a:t>做后端的人对数据库是比较熟悉，无论 MongoDB，还是 Mysql、Postgres，对前端理解比较弱，会基本的Html，Css，模板引擎等比较熟悉</a:t>
            </a:r>
          </a:p>
          <a:p>
            <a:endParaRPr/>
          </a:p>
          <a:p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698499" y="6699250"/>
            <a:ext cx="11137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 阶段循序渐进，build 与工具齐飞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从前端转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6689" indent="-186689" defTabSz="245363">
              <a:spcBef>
                <a:spcPts val="1700"/>
              </a:spcBef>
              <a:defRPr sz="1512"/>
            </a:pPr>
            <a:endParaRPr/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玩转 npm、gulp 这样的前端工具类（此时还是前端）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使用 Node 做前后端分离（此时还是前端）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Express、Koa 这类框架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Jade、ejs 等模板引擎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Nginx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玩转【后端】异步流程处理 promise / es6 的 ( generator | yield) / es7 ( async|await )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r>
              <a:t>玩转【后端】MongoDB、Mysql 对应的 Node 模块</a:t>
            </a:r>
          </a:p>
          <a:p>
            <a:pPr marL="186689" indent="-186689" defTabSz="245363">
              <a:spcBef>
                <a:spcPts val="1700"/>
              </a:spcBef>
              <a:defRPr sz="1512"/>
            </a:pPr>
            <a:endParaRPr/>
          </a:p>
          <a:p>
            <a:pPr marL="186689" indent="-186689" defTabSz="245363">
              <a:spcBef>
                <a:spcPts val="1700"/>
              </a:spcBef>
              <a:defRPr sz="1512"/>
            </a:pPr>
            <a:endParaRPr/>
          </a:p>
          <a:p>
            <a:pPr marL="186689" indent="-186689" defTabSz="245363">
              <a:spcBef>
                <a:spcPts val="1700"/>
              </a:spcBef>
              <a:defRPr sz="1512"/>
            </a:pPr>
            <a:endParaRPr/>
          </a:p>
          <a:p>
            <a:pPr marL="186689" indent="-186689" defTabSz="245363">
              <a:spcBef>
                <a:spcPts val="1700"/>
              </a:spcBef>
              <a:defRPr sz="1512"/>
            </a:pPr>
            <a:endParaRPr/>
          </a:p>
          <a:p>
            <a:pPr marL="186689" indent="-186689" defTabSz="245363">
              <a:spcBef>
                <a:spcPts val="1700"/>
              </a:spcBef>
              <a:defRPr sz="1512"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-63501" y="6451600"/>
            <a:ext cx="12915901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endParaRPr/>
          </a:p>
          <a:p>
            <a:pPr>
              <a:defRPr>
                <a:solidFill>
                  <a:schemeClr val="accent5"/>
                </a:solidFill>
              </a:defRPr>
            </a:pPr>
            <a:r>
              <a:t>一般的前端都非常容易学会，基本 2 周就已经非常熟练了，我的计划是半年后，让他们接触【异步流程处理】和【数据库】相关内容，学习后端代码，就可以全栈了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从移动端转</a:t>
            </a:r>
          </a:p>
        </p:txBody>
      </p:sp>
      <p:sp>
        <p:nvSpPr>
          <p:cNvPr id="325" name="Shape 3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3679">
              <a:spcBef>
                <a:spcPts val="1600"/>
              </a:spcBef>
              <a:buSzTx/>
              <a:buNone/>
              <a:defRPr sz="2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从cordova（以前叫phonegap）开始做hybrid开发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endParaRPr/>
          </a:p>
          <a:p>
            <a:pPr marL="533400" lvl="2" indent="-177800" defTabSz="233679">
              <a:spcBef>
                <a:spcPts val="1600"/>
              </a:spcBef>
              <a:defRPr sz="1440"/>
            </a:pPr>
            <a:r>
              <a:t>只要关注www目录里的h5即可，比较简单</a:t>
            </a:r>
          </a:p>
          <a:p>
            <a:pPr marL="533400" lvl="2" indent="-177800" defTabSz="233679">
              <a:spcBef>
                <a:spcPts val="1600"/>
              </a:spcBef>
              <a:defRPr sz="1440"/>
            </a:pPr>
            <a:r>
              <a:t>如果h5不足以完成的情况下，可以编写cordova插件，即通过插件让js调用原生sdk里功能</a:t>
            </a:r>
          </a:p>
          <a:p>
            <a:pPr marL="533400" lvl="2" indent="-177800" defTabSz="233679">
              <a:spcBef>
                <a:spcPts val="1600"/>
              </a:spcBef>
              <a:defRPr sz="1440"/>
            </a:pPr>
            <a:r>
              <a:t>cordova的cli可以通过npm安装，学习npm的好方法</a:t>
            </a:r>
          </a:p>
          <a:p>
            <a:pPr marL="533400" lvl="2" indent="-177800" defTabSz="233679">
              <a:spcBef>
                <a:spcPts val="1600"/>
              </a:spcBef>
              <a:defRPr sz="1440"/>
            </a:pPr>
            <a:r>
              <a:t>学习gulp构建工具</a:t>
            </a:r>
          </a:p>
          <a:p>
            <a:pPr marL="533400" lvl="2" indent="-177800" defTabSz="233679">
              <a:spcBef>
                <a:spcPts val="1600"/>
              </a:spcBef>
              <a:defRPr sz="1440"/>
            </a:pPr>
            <a:endParaRPr/>
          </a:p>
          <a:p>
            <a:pPr marL="0" indent="0" defTabSz="233679">
              <a:spcBef>
                <a:spcPts val="1600"/>
              </a:spcBef>
              <a:buSzTx/>
              <a:buNone/>
              <a:defRPr sz="2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只要入了h5的坑，其实就非常好办了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endParaRPr/>
          </a:p>
          <a:p>
            <a:pPr marL="533400" lvl="2" indent="-177800" defTabSz="233679">
              <a:spcBef>
                <a:spcPts val="1600"/>
              </a:spcBef>
              <a:defRPr sz="1440"/>
            </a:pPr>
            <a:r>
              <a:t>然后h5、zeptojs、iscroll、fastclick等</a:t>
            </a:r>
          </a:p>
          <a:p>
            <a:pPr marL="533400" lvl="2" indent="-177800" defTabSz="233679">
              <a:spcBef>
                <a:spcPts val="1600"/>
              </a:spcBef>
              <a:defRPr sz="1440"/>
            </a:pPr>
            <a:r>
              <a:t>然后微信常用的，如weui、vux（vue+weui）、jmui（react+weui）</a:t>
            </a:r>
          </a:p>
          <a:p>
            <a:pPr marL="533400" lvl="2" indent="-177800" defTabSz="233679">
              <a:spcBef>
                <a:spcPts val="1600"/>
              </a:spcBef>
              <a:defRPr sz="1440"/>
            </a:pPr>
            <a:r>
              <a:t>然后可以玩点框架，比如jquery mobile，sencha touch</a:t>
            </a:r>
          </a:p>
          <a:p>
            <a:pPr marL="533400" lvl="2" indent="-177800" defTabSz="233679">
              <a:spcBef>
                <a:spcPts val="1600"/>
              </a:spcBef>
              <a:defRPr sz="1440"/>
            </a:pPr>
            <a:r>
              <a:t>然后可以玩点高级货，ionicframework（基于angularjs、cordova）</a:t>
            </a:r>
          </a:p>
          <a:p>
            <a:pPr marL="533400" lvl="2" indent="-177800" defTabSz="233679">
              <a:spcBef>
                <a:spcPts val="1600"/>
              </a:spcBef>
              <a:defRPr sz="1440"/>
            </a:pPr>
            <a:r>
              <a:t>然后前端4阶段，依次打怪升级</a:t>
            </a:r>
          </a:p>
          <a:p>
            <a:pPr marL="177800" indent="-177800" defTabSz="233679">
              <a:spcBef>
                <a:spcPts val="1600"/>
              </a:spcBef>
              <a:defRPr sz="1440"/>
            </a:pPr>
            <a:r>
              <a:t>然后node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/>
          </p:cNvSpPr>
          <p:nvPr>
            <p:ph type="title"/>
          </p:nvPr>
        </p:nvSpPr>
        <p:spPr>
          <a:xfrm>
            <a:off x="1155700" y="15494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Feature maybe future</a:t>
            </a:r>
          </a:p>
        </p:txBody>
      </p:sp>
      <p:sp>
        <p:nvSpPr>
          <p:cNvPr id="328" name="Shape 328"/>
          <p:cNvSpPr/>
          <p:nvPr/>
        </p:nvSpPr>
        <p:spPr>
          <a:xfrm>
            <a:off x="3803650" y="6479356"/>
            <a:ext cx="1270000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春梦?</a:t>
            </a:r>
          </a:p>
        </p:txBody>
      </p:sp>
      <p:sp>
        <p:nvSpPr>
          <p:cNvPr id="329" name="Shape 329"/>
          <p:cNvSpPr/>
          <p:nvPr/>
        </p:nvSpPr>
        <p:spPr>
          <a:xfrm>
            <a:off x="5986908" y="4882604"/>
            <a:ext cx="3858123" cy="3809554"/>
          </a:xfrm>
          <a:prstGeom prst="roundRect">
            <a:avLst>
              <a:gd name="adj" fmla="val 12557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r>
              <a:t>变革机遇?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总结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闲时要有吃紧的心思，忙里要有偷闲的乐趣</a:t>
            </a:r>
          </a:p>
          <a:p>
            <a:r>
              <a:t>人生不只有代码，虽然它能让我快乐</a:t>
            </a:r>
          </a:p>
          <a:p>
            <a:r>
              <a:t>每日精进，重家庭，重社交</a:t>
            </a:r>
          </a:p>
          <a:p>
            <a:r>
              <a:t>少抱怨，多思考，未来更美好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creen Shot 2016-03-26 at 1.08.3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34297" y="-193522"/>
            <a:ext cx="14547834" cy="10012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FtALxsauUkYDGdzcuA5y6BaIdUM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2886" y="3605063"/>
            <a:ext cx="3293071" cy="3293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1270000" y="21336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Part 1：为什么选择 Node.js？</a:t>
            </a:r>
          </a:p>
        </p:txBody>
      </p:sp>
      <p:sp>
        <p:nvSpPr>
          <p:cNvPr id="135" name="Shape 135"/>
          <p:cNvSpPr/>
          <p:nvPr/>
        </p:nvSpPr>
        <p:spPr>
          <a:xfrm>
            <a:off x="298195" y="5644642"/>
            <a:ext cx="12408409" cy="120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空弦科技做的是基于云仓储的 SaaS 服务，给中小卖家提供服务，核心系统是进销存、订单池、WMS。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1028700" y="32258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1414">
              <a:defRPr sz="5360"/>
            </a:lvl1pPr>
          </a:lstStyle>
          <a:p>
            <a:r>
              <a:t>“JavaScript 是世界上使用最广泛的语言，没有之一，包括后端开发工程师也更爱使用 JavaScript。”        ——stackoverflow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ubTitle" sz="quarter" idx="1"/>
          </p:nvPr>
        </p:nvSpPr>
        <p:spPr>
          <a:xfrm>
            <a:off x="1270000" y="7861300"/>
            <a:ext cx="10464800" cy="1130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以前</a:t>
            </a:r>
          </a:p>
        </p:txBody>
      </p:sp>
      <p:sp>
        <p:nvSpPr>
          <p:cNvPr id="141" name="Shape 141"/>
          <p:cNvSpPr/>
          <p:nvPr/>
        </p:nvSpPr>
        <p:spPr>
          <a:xfrm>
            <a:off x="349250" y="2809239"/>
            <a:ext cx="12306301" cy="1112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我们总是喜欢拿异步说事儿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除了性能，其他都是病？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/>
            </a:lvl1pPr>
          </a:lstStyle>
          <a:p>
            <a:r>
              <a:t>现在我们拿 Node.js 的强大的生态来炫耀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1、Callback hell 问题</a:t>
            </a:r>
          </a:p>
          <a:p>
            <a:pPr marL="0" indent="0">
              <a:buSzTx/>
              <a:buNone/>
            </a:pPr>
            <a:r>
              <a:t>目前已经很好的解决了。promise / generator / async 后面会讲。</a:t>
            </a:r>
          </a:p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2、包管理</a:t>
            </a:r>
          </a:p>
          <a:p>
            <a:pPr marL="0" indent="0">
              <a:buSzTx/>
              <a:buNone/>
            </a:pPr>
            <a:r>
              <a:t>npm 已经是开源世界里最大的包管理器了，模块非常丰富（25.6万 ）。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1674</Words>
  <Application>Microsoft Macintosh PowerPoint</Application>
  <PresentationFormat>自定义</PresentationFormat>
  <Paragraphs>248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White</vt:lpstr>
      <vt:lpstr>Node.js 全栈工程师之路</vt:lpstr>
      <vt:lpstr>i5ting：一个开源爱好者</vt:lpstr>
      <vt:lpstr>PowerPoint 演示文稿</vt:lpstr>
      <vt:lpstr>目录</vt:lpstr>
      <vt:lpstr>Part 1：为什么选择 Node.js？</vt:lpstr>
      <vt:lpstr>“JavaScript 是世界上使用最广泛的语言，没有之一，包括后端开发工程师也更爱使用 JavaScript。”        ——stackoverflow</vt:lpstr>
      <vt:lpstr>以前</vt:lpstr>
      <vt:lpstr>除了性能，其他都是病？</vt:lpstr>
      <vt:lpstr>现在我们拿 Node.js 的强大的生态来炫耀</vt:lpstr>
      <vt:lpstr> 我们的瓶颈</vt:lpstr>
      <vt:lpstr>Node.js 好处</vt:lpstr>
      <vt:lpstr>简单？难？</vt:lpstr>
      <vt:lpstr>快？慢？</vt:lpstr>
      <vt:lpstr>开发大型软件？</vt:lpstr>
      <vt:lpstr>PowerPoint 演示文稿</vt:lpstr>
      <vt:lpstr> 我们用Node.js做什么？</vt:lpstr>
      <vt:lpstr>目前进度</vt:lpstr>
      <vt:lpstr>正在建设的</vt:lpstr>
      <vt:lpstr>目前的做法</vt:lpstr>
      <vt:lpstr>Part 2：快速开发实践</vt:lpstr>
      <vt:lpstr>业务边界优化</vt:lpstr>
      <vt:lpstr>静态api理论</vt:lpstr>
      <vt:lpstr>PowerPoint 演示文稿</vt:lpstr>
      <vt:lpstr>PowerPoint 演示文稿</vt:lpstr>
      <vt:lpstr>api约定</vt:lpstr>
      <vt:lpstr>约定结构</vt:lpstr>
      <vt:lpstr>使用npm模块化</vt:lpstr>
      <vt:lpstr>编写生成器</vt:lpstr>
      <vt:lpstr>Moajs与前后端分离</vt:lpstr>
      <vt:lpstr>PowerPoint 演示文稿</vt:lpstr>
      <vt:lpstr> 3）moa-api</vt:lpstr>
      <vt:lpstr>Part 3：全栈展望</vt:lpstr>
      <vt:lpstr>PowerPoint 演示文稿</vt:lpstr>
      <vt:lpstr>前端开发4阶段</vt:lpstr>
      <vt:lpstr>Hybrid开发</vt:lpstr>
      <vt:lpstr>跨平台</vt:lpstr>
      <vt:lpstr>PowerPoint 演示文稿</vt:lpstr>
      <vt:lpstr>PowerPoint 演示文稿</vt:lpstr>
      <vt:lpstr> 组件化：统一用法</vt:lpstr>
      <vt:lpstr>当下流行玩法 medis</vt:lpstr>
      <vt:lpstr>讲了node工具，前端4阶段，hybrid，各种跨平台，目前就是为了介绍Node全栈的各种可能，下面讲一下如何能做到Node全栈？</vt:lpstr>
      <vt:lpstr>Part 4: 如何全栈？</vt:lpstr>
      <vt:lpstr>全栈核心</vt:lpstr>
      <vt:lpstr>从后端转</vt:lpstr>
      <vt:lpstr>从前端转</vt:lpstr>
      <vt:lpstr>从移动端转</vt:lpstr>
      <vt:lpstr>Feature maybe future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全栈工程师之路</dc:title>
  <cp:lastModifiedBy>sang alfred</cp:lastModifiedBy>
  <cp:revision>2</cp:revision>
  <dcterms:modified xsi:type="dcterms:W3CDTF">2016-05-18T05:45:26Z</dcterms:modified>
</cp:coreProperties>
</file>