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00" r:id="rId2"/>
    <p:sldId id="301" r:id="rId3"/>
    <p:sldId id="302" r:id="rId4"/>
    <p:sldId id="291" r:id="rId5"/>
    <p:sldId id="303" r:id="rId6"/>
    <p:sldId id="305" r:id="rId7"/>
    <p:sldId id="308" r:id="rId8"/>
    <p:sldId id="309" r:id="rId9"/>
  </p:sldIdLst>
  <p:sldSz cx="10688638" cy="6921500"/>
  <p:notesSz cx="6858000" cy="9144000"/>
  <p:defaultTextStyle>
    <a:defPPr>
      <a:defRPr lang="zh-CN"/>
    </a:defPPr>
    <a:lvl1pPr marL="0" algn="l" defTabSz="4869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6918" algn="l" defTabSz="4869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3836" algn="l" defTabSz="4869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0754" algn="l" defTabSz="4869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7672" algn="l" defTabSz="4869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4590" algn="l" defTabSz="4869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1508" algn="l" defTabSz="4869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8426" algn="l" defTabSz="4869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95344" algn="l" defTabSz="4869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DB005"/>
    <a:srgbClr val="262626"/>
    <a:srgbClr val="558B00"/>
    <a:srgbClr val="149FEB"/>
    <a:srgbClr val="149FEA"/>
    <a:srgbClr val="1400EB"/>
    <a:srgbClr val="149F00"/>
    <a:srgbClr val="149FBB"/>
    <a:srgbClr val="F1F1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34" autoAdjust="0"/>
    <p:restoredTop sz="94326" autoAdjust="0"/>
  </p:normalViewPr>
  <p:slideViewPr>
    <p:cSldViewPr snapToGrid="0" snapToObjects="1">
      <p:cViewPr varScale="1">
        <p:scale>
          <a:sx n="70" d="100"/>
          <a:sy n="70" d="100"/>
        </p:scale>
        <p:origin x="-1038" y="-96"/>
      </p:cViewPr>
      <p:guideLst>
        <p:guide orient="horz" pos="2181"/>
        <p:guide pos="3367"/>
      </p:guideLst>
    </p:cSldViewPr>
  </p:slideViewPr>
  <p:outlineViewPr>
    <p:cViewPr>
      <p:scale>
        <a:sx n="33" d="100"/>
        <a:sy n="33" d="100"/>
      </p:scale>
      <p:origin x="56" y="1884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C6DD3-5E31-0045-8B17-D2D09A931734}" type="datetimeFigureOut">
              <a:rPr kumimoji="1" lang="zh-CN" altLang="en-US" smtClean="0"/>
              <a:pPr/>
              <a:t>2016/5/19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685800"/>
            <a:ext cx="5295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48FF-9D35-F146-8034-CF09704F4F2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857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6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6918" algn="l" defTabSz="486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3836" algn="l" defTabSz="486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60754" algn="l" defTabSz="486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7672" algn="l" defTabSz="486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34590" algn="l" defTabSz="486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21508" algn="l" defTabSz="486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08426" algn="l" defTabSz="486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95344" algn="l" defTabSz="486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48FF-9D35-F146-8034-CF09704F4F26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379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48FF-9D35-F146-8034-CF09704F4F26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379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48FF-9D35-F146-8034-CF09704F4F26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379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Appcan</a:t>
            </a:r>
            <a:r>
              <a:rPr kumimoji="1" lang="zh-CN" altLang="en-US" dirty="0" smtClean="0"/>
              <a:t>成绩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重新定义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互联网颠覆软件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48FF-9D35-F146-8034-CF09704F4F26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379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Appcan</a:t>
            </a:r>
            <a:r>
              <a:rPr kumimoji="1" lang="zh-CN" altLang="en-US" dirty="0" smtClean="0"/>
              <a:t>成绩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重新定义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互联网颠覆软件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48FF-9D35-F146-8034-CF09704F4F26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3793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Appcan</a:t>
            </a:r>
            <a:r>
              <a:rPr kumimoji="1" lang="zh-CN" altLang="en-US" dirty="0" smtClean="0"/>
              <a:t>成绩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重新定义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互联网颠覆软件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48FF-9D35-F146-8034-CF09704F4F26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37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649" y="1931489"/>
            <a:ext cx="9085342" cy="991521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04945" y="2733167"/>
            <a:ext cx="7482047" cy="718298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8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3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0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7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4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1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5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497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4432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3075C907-6B37-9B4F-9B99-EF39972282C2}" type="datetimeFigureOut">
              <a:rPr kumimoji="1" lang="zh-CN" altLang="en-US" smtClean="0"/>
              <a:pPr/>
              <a:t>2016/5/19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1954" y="6415206"/>
            <a:ext cx="3384735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0190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82B90BD7-0979-1D4C-A76B-9D61A58A08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287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49263" y="277182"/>
            <a:ext cx="2404944" cy="59057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34434" y="277182"/>
            <a:ext cx="7036687" cy="59057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4432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3075C907-6B37-9B4F-9B99-EF39972282C2}" type="datetimeFigureOut">
              <a:rPr kumimoji="1" lang="zh-CN" altLang="en-US" smtClean="0"/>
              <a:pPr/>
              <a:t>2016/5/19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1954" y="6415206"/>
            <a:ext cx="3384735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0190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82B90BD7-0979-1D4C-A76B-9D61A58A08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201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937" y="227699"/>
            <a:ext cx="9619774" cy="889410"/>
          </a:xfrm>
        </p:spPr>
        <p:txBody>
          <a:bodyPr>
            <a:normAutofit/>
          </a:bodyPr>
          <a:lstStyle>
            <a:lvl1pPr algn="l">
              <a:defRPr sz="2600">
                <a:solidFill>
                  <a:srgbClr val="7EBA0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432" y="1483571"/>
            <a:ext cx="9619774" cy="515449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7EBA00"/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2000">
                <a:solidFill>
                  <a:srgbClr val="7EBA00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800">
                <a:solidFill>
                  <a:srgbClr val="7EBA00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600">
                <a:solidFill>
                  <a:srgbClr val="7EBA00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600">
                <a:solidFill>
                  <a:srgbClr val="7EBA00"/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8085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329" y="4447706"/>
            <a:ext cx="9085342" cy="1374687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329" y="2933629"/>
            <a:ext cx="9085342" cy="151407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69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38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0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47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345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215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084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9534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4432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3075C907-6B37-9B4F-9B99-EF39972282C2}" type="datetimeFigureOut">
              <a:rPr kumimoji="1" lang="zh-CN" altLang="en-US" smtClean="0"/>
              <a:pPr/>
              <a:t>2016/5/19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1954" y="6415206"/>
            <a:ext cx="3384735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0190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82B90BD7-0979-1D4C-A76B-9D61A58A08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769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432" y="1615017"/>
            <a:ext cx="4720816" cy="456787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3390" y="1615017"/>
            <a:ext cx="4720816" cy="456787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4432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3075C907-6B37-9B4F-9B99-EF39972282C2}" type="datetimeFigureOut">
              <a:rPr kumimoji="1" lang="zh-CN" altLang="en-US" smtClean="0"/>
              <a:pPr/>
              <a:t>2016/5/19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1954" y="6415206"/>
            <a:ext cx="3384735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60190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82B90BD7-0979-1D4C-A76B-9D61A58A08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682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433" y="1549327"/>
            <a:ext cx="4722671" cy="64568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6918" indent="0">
              <a:buNone/>
              <a:defRPr sz="2100" b="1"/>
            </a:lvl2pPr>
            <a:lvl3pPr marL="973836" indent="0">
              <a:buNone/>
              <a:defRPr sz="1900" b="1"/>
            </a:lvl3pPr>
            <a:lvl4pPr marL="1460754" indent="0">
              <a:buNone/>
              <a:defRPr sz="1700" b="1"/>
            </a:lvl4pPr>
            <a:lvl5pPr marL="1947672" indent="0">
              <a:buNone/>
              <a:defRPr sz="1700" b="1"/>
            </a:lvl5pPr>
            <a:lvl6pPr marL="2434590" indent="0">
              <a:buNone/>
              <a:defRPr sz="1700" b="1"/>
            </a:lvl6pPr>
            <a:lvl7pPr marL="2921508" indent="0">
              <a:buNone/>
              <a:defRPr sz="1700" b="1"/>
            </a:lvl7pPr>
            <a:lvl8pPr marL="3408426" indent="0">
              <a:buNone/>
              <a:defRPr sz="1700" b="1"/>
            </a:lvl8pPr>
            <a:lvl9pPr marL="3895344" indent="0">
              <a:buNone/>
              <a:defRPr sz="1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433" y="2195014"/>
            <a:ext cx="4722671" cy="3987874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29680" y="1549327"/>
            <a:ext cx="4724526" cy="64568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6918" indent="0">
              <a:buNone/>
              <a:defRPr sz="2100" b="1"/>
            </a:lvl2pPr>
            <a:lvl3pPr marL="973836" indent="0">
              <a:buNone/>
              <a:defRPr sz="1900" b="1"/>
            </a:lvl3pPr>
            <a:lvl4pPr marL="1460754" indent="0">
              <a:buNone/>
              <a:defRPr sz="1700" b="1"/>
            </a:lvl4pPr>
            <a:lvl5pPr marL="1947672" indent="0">
              <a:buNone/>
              <a:defRPr sz="1700" b="1"/>
            </a:lvl5pPr>
            <a:lvl6pPr marL="2434590" indent="0">
              <a:buNone/>
              <a:defRPr sz="1700" b="1"/>
            </a:lvl6pPr>
            <a:lvl7pPr marL="2921508" indent="0">
              <a:buNone/>
              <a:defRPr sz="1700" b="1"/>
            </a:lvl7pPr>
            <a:lvl8pPr marL="3408426" indent="0">
              <a:buNone/>
              <a:defRPr sz="1700" b="1"/>
            </a:lvl8pPr>
            <a:lvl9pPr marL="3895344" indent="0">
              <a:buNone/>
              <a:defRPr sz="1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29680" y="2195014"/>
            <a:ext cx="4724526" cy="3987874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34432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3075C907-6B37-9B4F-9B99-EF39972282C2}" type="datetimeFigureOut">
              <a:rPr kumimoji="1" lang="zh-CN" altLang="en-US" smtClean="0"/>
              <a:pPr/>
              <a:t>2016/5/19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651954" y="6415206"/>
            <a:ext cx="3384735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660190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82B90BD7-0979-1D4C-A76B-9D61A58A08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819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4432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3075C907-6B37-9B4F-9B99-EF39972282C2}" type="datetimeFigureOut">
              <a:rPr kumimoji="1" lang="zh-CN" altLang="en-US" smtClean="0"/>
              <a:pPr/>
              <a:t>2016/5/19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51954" y="6415206"/>
            <a:ext cx="3384735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660190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82B90BD7-0979-1D4C-A76B-9D61A58A08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343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4432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3075C907-6B37-9B4F-9B99-EF39972282C2}" type="datetimeFigureOut">
              <a:rPr kumimoji="1" lang="zh-CN" altLang="en-US" smtClean="0"/>
              <a:pPr/>
              <a:t>2016/5/19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651954" y="6415206"/>
            <a:ext cx="3384735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60190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82B90BD7-0979-1D4C-A76B-9D61A58A08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968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433" y="275578"/>
            <a:ext cx="3516488" cy="117281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8962" y="275580"/>
            <a:ext cx="5975245" cy="5907309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433" y="1448389"/>
            <a:ext cx="3516488" cy="4734499"/>
          </a:xfrm>
        </p:spPr>
        <p:txBody>
          <a:bodyPr/>
          <a:lstStyle>
            <a:lvl1pPr marL="0" indent="0">
              <a:buNone/>
              <a:defRPr sz="1500"/>
            </a:lvl1pPr>
            <a:lvl2pPr marL="486918" indent="0">
              <a:buNone/>
              <a:defRPr sz="1300"/>
            </a:lvl2pPr>
            <a:lvl3pPr marL="973836" indent="0">
              <a:buNone/>
              <a:defRPr sz="1100"/>
            </a:lvl3pPr>
            <a:lvl4pPr marL="1460754" indent="0">
              <a:buNone/>
              <a:defRPr sz="1000"/>
            </a:lvl4pPr>
            <a:lvl5pPr marL="1947672" indent="0">
              <a:buNone/>
              <a:defRPr sz="1000"/>
            </a:lvl5pPr>
            <a:lvl6pPr marL="2434590" indent="0">
              <a:buNone/>
              <a:defRPr sz="1000"/>
            </a:lvl6pPr>
            <a:lvl7pPr marL="2921508" indent="0">
              <a:buNone/>
              <a:defRPr sz="1000"/>
            </a:lvl7pPr>
            <a:lvl8pPr marL="3408426" indent="0">
              <a:buNone/>
              <a:defRPr sz="1000"/>
            </a:lvl8pPr>
            <a:lvl9pPr marL="3895344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4432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3075C907-6B37-9B4F-9B99-EF39972282C2}" type="datetimeFigureOut">
              <a:rPr kumimoji="1" lang="zh-CN" altLang="en-US" smtClean="0"/>
              <a:pPr/>
              <a:t>2016/5/19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1954" y="6415206"/>
            <a:ext cx="3384735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60190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82B90BD7-0979-1D4C-A76B-9D61A58A08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007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049" y="4845051"/>
            <a:ext cx="6413183" cy="57198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049" y="618449"/>
            <a:ext cx="6413183" cy="4152900"/>
          </a:xfrm>
        </p:spPr>
        <p:txBody>
          <a:bodyPr/>
          <a:lstStyle>
            <a:lvl1pPr marL="0" indent="0">
              <a:buNone/>
              <a:defRPr sz="3400"/>
            </a:lvl1pPr>
            <a:lvl2pPr marL="486918" indent="0">
              <a:buNone/>
              <a:defRPr sz="3000"/>
            </a:lvl2pPr>
            <a:lvl3pPr marL="973836" indent="0">
              <a:buNone/>
              <a:defRPr sz="2600"/>
            </a:lvl3pPr>
            <a:lvl4pPr marL="1460754" indent="0">
              <a:buNone/>
              <a:defRPr sz="2100"/>
            </a:lvl4pPr>
            <a:lvl5pPr marL="1947672" indent="0">
              <a:buNone/>
              <a:defRPr sz="2100"/>
            </a:lvl5pPr>
            <a:lvl6pPr marL="2434590" indent="0">
              <a:buNone/>
              <a:defRPr sz="2100"/>
            </a:lvl6pPr>
            <a:lvl7pPr marL="2921508" indent="0">
              <a:buNone/>
              <a:defRPr sz="2100"/>
            </a:lvl7pPr>
            <a:lvl8pPr marL="3408426" indent="0">
              <a:buNone/>
              <a:defRPr sz="2100"/>
            </a:lvl8pPr>
            <a:lvl9pPr marL="3895344" indent="0">
              <a:buNone/>
              <a:defRPr sz="21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049" y="5417037"/>
            <a:ext cx="6413183" cy="812314"/>
          </a:xfrm>
        </p:spPr>
        <p:txBody>
          <a:bodyPr/>
          <a:lstStyle>
            <a:lvl1pPr marL="0" indent="0">
              <a:buNone/>
              <a:defRPr sz="1500"/>
            </a:lvl1pPr>
            <a:lvl2pPr marL="486918" indent="0">
              <a:buNone/>
              <a:defRPr sz="1300"/>
            </a:lvl2pPr>
            <a:lvl3pPr marL="973836" indent="0">
              <a:buNone/>
              <a:defRPr sz="1100"/>
            </a:lvl3pPr>
            <a:lvl4pPr marL="1460754" indent="0">
              <a:buNone/>
              <a:defRPr sz="1000"/>
            </a:lvl4pPr>
            <a:lvl5pPr marL="1947672" indent="0">
              <a:buNone/>
              <a:defRPr sz="1000"/>
            </a:lvl5pPr>
            <a:lvl6pPr marL="2434590" indent="0">
              <a:buNone/>
              <a:defRPr sz="1000"/>
            </a:lvl6pPr>
            <a:lvl7pPr marL="2921508" indent="0">
              <a:buNone/>
              <a:defRPr sz="1000"/>
            </a:lvl7pPr>
            <a:lvl8pPr marL="3408426" indent="0">
              <a:buNone/>
              <a:defRPr sz="1000"/>
            </a:lvl8pPr>
            <a:lvl9pPr marL="3895344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4432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3075C907-6B37-9B4F-9B99-EF39972282C2}" type="datetimeFigureOut">
              <a:rPr kumimoji="1" lang="zh-CN" altLang="en-US" smtClean="0"/>
              <a:pPr/>
              <a:t>2016/5/19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1954" y="6415206"/>
            <a:ext cx="3384735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60190" y="6415206"/>
            <a:ext cx="2494016" cy="368506"/>
          </a:xfrm>
          <a:prstGeom prst="rect">
            <a:avLst/>
          </a:prstGeom>
        </p:spPr>
        <p:txBody>
          <a:bodyPr lIns="97384" tIns="48692" rIns="97384" bIns="48692"/>
          <a:lstStyle/>
          <a:p>
            <a:fld id="{82B90BD7-0979-1D4C-A76B-9D61A58A083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225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432" y="277181"/>
            <a:ext cx="9619774" cy="1153584"/>
          </a:xfrm>
          <a:prstGeom prst="rect">
            <a:avLst/>
          </a:prstGeom>
        </p:spPr>
        <p:txBody>
          <a:bodyPr vert="horz" lIns="97384" tIns="48692" rIns="97384" bIns="48692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432" y="1615017"/>
            <a:ext cx="9619774" cy="4567870"/>
          </a:xfrm>
          <a:prstGeom prst="rect">
            <a:avLst/>
          </a:prstGeom>
        </p:spPr>
        <p:txBody>
          <a:bodyPr vert="horz" lIns="97384" tIns="48692" rIns="97384" bIns="48692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85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86918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89" indent="-365189" algn="l" defTabSz="486918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1242" indent="-304324" algn="l" defTabSz="486918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295" indent="-243459" algn="l" defTabSz="48691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213" indent="-243459" algn="l" defTabSz="486918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1131" indent="-243459" algn="l" defTabSz="486918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8049" indent="-243459" algn="l" defTabSz="48691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4967" indent="-243459" algn="l" defTabSz="48691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1885" indent="-243459" algn="l" defTabSz="48691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8803" indent="-243459" algn="l" defTabSz="48691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869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6918" algn="l" defTabSz="4869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3836" algn="l" defTabSz="4869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0754" algn="l" defTabSz="4869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7672" algn="l" defTabSz="4869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4590" algn="l" defTabSz="4869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1508" algn="l" defTabSz="4869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8426" algn="l" defTabSz="4869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5344" algn="l" defTabSz="4869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4623" y="5713442"/>
            <a:ext cx="2260202" cy="116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图片 10" descr="PP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9389" y="347393"/>
            <a:ext cx="1785781" cy="229379"/>
          </a:xfrm>
          <a:prstGeom prst="rect">
            <a:avLst/>
          </a:prstGeom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23"/>
            <a:ext cx="10688638" cy="1874586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60750"/>
            <a:ext cx="10688638" cy="34607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7491" y="432574"/>
            <a:ext cx="4609475" cy="9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8014" y="1545451"/>
            <a:ext cx="10688638" cy="34607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sp>
        <p:nvSpPr>
          <p:cNvPr id="17" name="文本框 4"/>
          <p:cNvSpPr txBox="1"/>
          <p:nvPr/>
        </p:nvSpPr>
        <p:spPr>
          <a:xfrm>
            <a:off x="0" y="5542301"/>
            <a:ext cx="10688638" cy="459565"/>
          </a:xfrm>
          <a:prstGeom prst="rect">
            <a:avLst/>
          </a:prstGeom>
          <a:noFill/>
        </p:spPr>
        <p:txBody>
          <a:bodyPr wrap="square" lIns="89358" tIns="44680" rIns="89358" bIns="44680" rtlCol="0" anchor="ctr" anchorCtr="1">
            <a:spAutoFit/>
          </a:bodyPr>
          <a:lstStyle/>
          <a:p>
            <a:pPr algn="ctr"/>
            <a:r>
              <a:rPr kumimoji="1" lang="en-US" altLang="zh-CN" sz="24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broad@APICloud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 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2016.5</a:t>
            </a:r>
            <a:endParaRPr kumimoji="1"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iragino Sans GB W3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0" y="2740371"/>
            <a:ext cx="10688638" cy="767341"/>
          </a:xfrm>
          <a:prstGeom prst="rect">
            <a:avLst/>
          </a:prstGeom>
          <a:noFill/>
        </p:spPr>
        <p:txBody>
          <a:bodyPr wrap="square" lIns="89358" tIns="44680" rIns="89358" bIns="44680" rtlCol="0" anchor="ctr" anchorCtr="1">
            <a:spAutoFit/>
          </a:bodyPr>
          <a:lstStyle/>
          <a:p>
            <a:r>
              <a:rPr kumimoji="1"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覆盖移动端的</a:t>
            </a:r>
            <a:r>
              <a:rPr kumimoji="1" lang="en-US" altLang="zh-CN" sz="4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Node.js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全栈开发方案</a:t>
            </a:r>
            <a:endParaRPr kumimoji="1"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7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008000"/>
                </a:solidFill>
              </a:rPr>
              <a:t>什么是移动互联网时代的全栈开发方案？</a:t>
            </a:r>
            <a:endParaRPr kumimoji="1"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624" y="2578546"/>
            <a:ext cx="9356211" cy="2677565"/>
          </a:xfrm>
          <a:prstGeom prst="rect">
            <a:avLst/>
          </a:prstGeom>
          <a:noFill/>
        </p:spPr>
        <p:txBody>
          <a:bodyPr wrap="square" lIns="91350" tIns="45675" rIns="91350" bIns="45675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一个人使用全栈方案可以完成整个产品开发（</a:t>
            </a:r>
            <a:r>
              <a:rPr kumimoji="1"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a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pp+service+db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）</a:t>
            </a:r>
          </a:p>
          <a:p>
            <a:pPr marL="457200" indent="-457200">
              <a:buFont typeface="Wingdings" charset="2"/>
              <a:buChar char="l"/>
            </a:pPr>
            <a:endParaRPr kumimoji="1" lang="zh-CN" altLang="en-US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Hiragino Sans GB W3"/>
            </a:endParaRPr>
          </a:p>
          <a:p>
            <a:pPr marL="457200" indent="-457200"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掌握一门编程语言（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javascript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）</a:t>
            </a:r>
          </a:p>
          <a:p>
            <a:pPr marL="457200" indent="-457200">
              <a:buFont typeface="Wingdings" charset="2"/>
              <a:buChar char="l"/>
            </a:pPr>
            <a:endParaRPr kumimoji="1"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Hiragino Sans GB W3"/>
            </a:endParaRPr>
          </a:p>
          <a:p>
            <a:pPr marL="457200" indent="-457200"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操作一类数据模型（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user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，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file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，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model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）</a:t>
            </a:r>
          </a:p>
          <a:p>
            <a:pPr marL="457200" indent="-457200">
              <a:buFont typeface="Wingdings" charset="2"/>
              <a:buChar char="l"/>
            </a:pPr>
            <a:endParaRPr kumimoji="1"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Hiragino Sans GB W3"/>
            </a:endParaRPr>
          </a:p>
          <a:p>
            <a:pPr marL="457200" indent="-457200"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调用一套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API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（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ui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, device, 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fs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, network, service, mam, 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opensdk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）</a:t>
            </a:r>
            <a:endParaRPr kumimoji="1"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91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008000"/>
                </a:solidFill>
              </a:rPr>
              <a:t>云端一体的全栈开发方案需要解决哪些问题？</a:t>
            </a:r>
            <a:endParaRPr kumimoji="1"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500" y="2578546"/>
            <a:ext cx="8905841" cy="2677565"/>
          </a:xfrm>
          <a:prstGeom prst="rect">
            <a:avLst/>
          </a:prstGeom>
          <a:noFill/>
        </p:spPr>
        <p:txBody>
          <a:bodyPr wrap="square" lIns="91350" tIns="45675" rIns="91350" bIns="45675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移动端端跨平台引擎的运行性能、渲染能力和扩展机制</a:t>
            </a:r>
          </a:p>
          <a:p>
            <a:endParaRPr kumimoji="1"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Hiragino Sans GB W3"/>
            </a:endParaRPr>
          </a:p>
          <a:p>
            <a:pPr marL="457200" indent="-457200"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移动端和服务端数据模型的映射与连接</a:t>
            </a:r>
          </a:p>
          <a:p>
            <a:pPr marL="457200" indent="-457200">
              <a:buFont typeface="Wingdings" charset="2"/>
              <a:buChar char="l"/>
            </a:pPr>
            <a:endParaRPr kumimoji="1"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Hiragino Sans GB W3"/>
            </a:endParaRPr>
          </a:p>
          <a:p>
            <a:pPr marL="457200" indent="-457200"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服务端不同数据源的模型化和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API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生成</a:t>
            </a:r>
          </a:p>
          <a:p>
            <a:pPr marL="457200" indent="-457200">
              <a:buFont typeface="Wingdings" charset="2"/>
              <a:buChar char="l"/>
            </a:pPr>
            <a:endParaRPr kumimoji="1"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Hiragino Sans GB W3"/>
            </a:endParaRPr>
          </a:p>
          <a:p>
            <a:pPr marL="457200" indent="-457200"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开放平台服务的集成和模块化</a:t>
            </a:r>
            <a:endParaRPr kumimoji="1"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2282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008000"/>
                </a:solidFill>
              </a:rPr>
              <a:t>整体技术架构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3441" y="2002573"/>
            <a:ext cx="4191345" cy="47215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1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39457" y="2140963"/>
            <a:ext cx="3628548" cy="700087"/>
          </a:xfrm>
          <a:prstGeom prst="roundRect">
            <a:avLst/>
          </a:prstGeom>
          <a:solidFill>
            <a:srgbClr val="558B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JavaScript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539457" y="4059861"/>
            <a:ext cx="3628548" cy="700087"/>
          </a:xfrm>
          <a:prstGeom prst="roundRect">
            <a:avLst/>
          </a:prstGeom>
          <a:solidFill>
            <a:srgbClr val="558B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 Hybrid Engine</a:t>
            </a:r>
            <a:endParaRPr kumimoji="1"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539457" y="5889214"/>
            <a:ext cx="3628548" cy="700087"/>
          </a:xfrm>
          <a:prstGeom prst="roundRect">
            <a:avLst/>
          </a:prstGeom>
          <a:solidFill>
            <a:srgbClr val="558B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Modules</a:t>
            </a:r>
            <a:endParaRPr kumimoji="1" lang="zh-CN" altLang="en-US" dirty="0"/>
          </a:p>
        </p:txBody>
      </p:sp>
      <p:cxnSp>
        <p:nvCxnSpPr>
          <p:cNvPr id="40" name="直线箭头连接符 39"/>
          <p:cNvCxnSpPr/>
          <p:nvPr/>
        </p:nvCxnSpPr>
        <p:spPr>
          <a:xfrm flipH="1">
            <a:off x="1185671" y="3077125"/>
            <a:ext cx="6930" cy="862898"/>
          </a:xfrm>
          <a:prstGeom prst="straightConnector1">
            <a:avLst/>
          </a:prstGeom>
          <a:ln w="3175" cmpd="sng">
            <a:solidFill>
              <a:srgbClr val="558B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45931" y="3281967"/>
            <a:ext cx="794407" cy="338453"/>
          </a:xfrm>
          <a:prstGeom prst="rect">
            <a:avLst/>
          </a:prstGeom>
        </p:spPr>
        <p:txBody>
          <a:bodyPr wrap="none" lIns="91340" tIns="45670" rIns="91340" bIns="45670">
            <a:spAutoFit/>
          </a:bodyPr>
          <a:lstStyle/>
          <a:p>
            <a:r>
              <a:rPr lang="en-US" altLang="zh-CN" sz="1600" dirty="0" smtClean="0">
                <a:solidFill>
                  <a:srgbClr val="558B00"/>
                </a:solidFill>
              </a:rPr>
              <a:t>require</a:t>
            </a:r>
            <a:endParaRPr lang="zh-CN" altLang="en-US" sz="1600" dirty="0">
              <a:solidFill>
                <a:srgbClr val="558B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2050" y="5111310"/>
            <a:ext cx="545841" cy="338453"/>
          </a:xfrm>
          <a:prstGeom prst="rect">
            <a:avLst/>
          </a:prstGeom>
        </p:spPr>
        <p:txBody>
          <a:bodyPr wrap="none" lIns="91340" tIns="45670" rIns="91340" bIns="45670">
            <a:spAutoFit/>
          </a:bodyPr>
          <a:lstStyle/>
          <a:p>
            <a:r>
              <a:rPr lang="en-US" altLang="zh-CN" sz="1600" dirty="0" smtClean="0">
                <a:solidFill>
                  <a:srgbClr val="558B00"/>
                </a:solidFill>
              </a:rPr>
              <a:t>load</a:t>
            </a:r>
            <a:endParaRPr lang="zh-CN" altLang="en-US" sz="1600" dirty="0">
              <a:solidFill>
                <a:srgbClr val="558B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60984" y="3297305"/>
            <a:ext cx="851313" cy="338453"/>
          </a:xfrm>
          <a:prstGeom prst="rect">
            <a:avLst/>
          </a:prstGeom>
        </p:spPr>
        <p:txBody>
          <a:bodyPr wrap="none" lIns="91340" tIns="45670" rIns="91340" bIns="45670">
            <a:spAutoFit/>
          </a:bodyPr>
          <a:lstStyle/>
          <a:p>
            <a:r>
              <a:rPr lang="en-US" altLang="zh-CN" sz="1600" dirty="0" smtClean="0">
                <a:solidFill>
                  <a:srgbClr val="558B00"/>
                </a:solidFill>
              </a:rPr>
              <a:t>callback</a:t>
            </a:r>
            <a:endParaRPr lang="zh-CN" altLang="en-US" sz="1600" dirty="0">
              <a:solidFill>
                <a:srgbClr val="558B00"/>
              </a:solidFill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 flipH="1">
            <a:off x="1143758" y="4885805"/>
            <a:ext cx="6930" cy="862898"/>
          </a:xfrm>
          <a:prstGeom prst="straightConnector1">
            <a:avLst/>
          </a:prstGeom>
          <a:ln w="3175" cmpd="sng">
            <a:solidFill>
              <a:srgbClr val="558B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V="1">
            <a:off x="3552327" y="3077126"/>
            <a:ext cx="0" cy="862897"/>
          </a:xfrm>
          <a:prstGeom prst="straightConnector1">
            <a:avLst/>
          </a:prstGeom>
          <a:ln w="3175" cmpd="sng">
            <a:solidFill>
              <a:srgbClr val="558B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 flipV="1">
            <a:off x="3584889" y="4885805"/>
            <a:ext cx="0" cy="862897"/>
          </a:xfrm>
          <a:prstGeom prst="straightConnector1">
            <a:avLst/>
          </a:prstGeom>
          <a:ln w="3175" cmpd="sng">
            <a:solidFill>
              <a:srgbClr val="558B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648260" y="5111310"/>
            <a:ext cx="671777" cy="338453"/>
          </a:xfrm>
          <a:prstGeom prst="rect">
            <a:avLst/>
          </a:prstGeom>
        </p:spPr>
        <p:txBody>
          <a:bodyPr wrap="none" lIns="91340" tIns="45670" rIns="91340" bIns="45670">
            <a:spAutoFit/>
          </a:bodyPr>
          <a:lstStyle/>
          <a:p>
            <a:r>
              <a:rPr lang="en-US" altLang="zh-CN" sz="1600" dirty="0" smtClean="0">
                <a:solidFill>
                  <a:srgbClr val="558B00"/>
                </a:solidFill>
              </a:rPr>
              <a:t>notify</a:t>
            </a:r>
            <a:endParaRPr lang="zh-CN" altLang="en-US" sz="1600" dirty="0">
              <a:solidFill>
                <a:srgbClr val="558B00"/>
              </a:solidFill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2396336" y="3082996"/>
            <a:ext cx="6930" cy="862898"/>
          </a:xfrm>
          <a:prstGeom prst="straightConnector1">
            <a:avLst/>
          </a:prstGeom>
          <a:ln w="3175" cmpd="sng">
            <a:solidFill>
              <a:srgbClr val="558B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931059" y="3287838"/>
            <a:ext cx="463687" cy="338453"/>
          </a:xfrm>
          <a:prstGeom prst="rect">
            <a:avLst/>
          </a:prstGeom>
        </p:spPr>
        <p:txBody>
          <a:bodyPr wrap="none" lIns="91340" tIns="45670" rIns="91340" bIns="45670">
            <a:spAutoFit/>
          </a:bodyPr>
          <a:lstStyle/>
          <a:p>
            <a:r>
              <a:rPr lang="en-US" altLang="zh-CN" sz="1600" dirty="0" smtClean="0">
                <a:solidFill>
                  <a:srgbClr val="558B00"/>
                </a:solidFill>
              </a:rPr>
              <a:t>call</a:t>
            </a:r>
            <a:endParaRPr lang="zh-CN" altLang="en-US" sz="1600" dirty="0">
              <a:solidFill>
                <a:srgbClr val="558B00"/>
              </a:solidFill>
            </a:endParaRPr>
          </a:p>
        </p:txBody>
      </p:sp>
      <p:cxnSp>
        <p:nvCxnSpPr>
          <p:cNvPr id="61" name="直线箭头连接符 60"/>
          <p:cNvCxnSpPr/>
          <p:nvPr/>
        </p:nvCxnSpPr>
        <p:spPr>
          <a:xfrm flipH="1">
            <a:off x="2402207" y="4879777"/>
            <a:ext cx="6930" cy="862898"/>
          </a:xfrm>
          <a:prstGeom prst="straightConnector1">
            <a:avLst/>
          </a:prstGeom>
          <a:ln w="3175" cmpd="sng">
            <a:solidFill>
              <a:srgbClr val="558B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676434" y="5117181"/>
            <a:ext cx="717362" cy="338453"/>
          </a:xfrm>
          <a:prstGeom prst="rect">
            <a:avLst/>
          </a:prstGeom>
        </p:spPr>
        <p:txBody>
          <a:bodyPr wrap="none" lIns="91340" tIns="45670" rIns="91340" bIns="45670">
            <a:spAutoFit/>
          </a:bodyPr>
          <a:lstStyle/>
          <a:p>
            <a:r>
              <a:rPr lang="en-US" altLang="zh-CN" sz="1600" dirty="0" smtClean="0">
                <a:solidFill>
                  <a:srgbClr val="558B00"/>
                </a:solidFill>
              </a:rPr>
              <a:t>bridge</a:t>
            </a:r>
            <a:endParaRPr lang="zh-CN" altLang="en-US" sz="1600" dirty="0">
              <a:solidFill>
                <a:srgbClr val="558B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255705" y="2002573"/>
            <a:ext cx="4191345" cy="47215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1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541721" y="2140963"/>
            <a:ext cx="3628548" cy="700087"/>
          </a:xfrm>
          <a:prstGeom prst="roundRect">
            <a:avLst/>
          </a:prstGeom>
          <a:solidFill>
            <a:srgbClr val="149FEB"/>
          </a:solidFill>
          <a:ln>
            <a:solidFill>
              <a:srgbClr val="149F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Node.js</a:t>
            </a:r>
            <a:endParaRPr kumimoji="1"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6541721" y="4059861"/>
            <a:ext cx="3628548" cy="700087"/>
          </a:xfrm>
          <a:prstGeom prst="roundRect">
            <a:avLst/>
          </a:prstGeom>
          <a:solidFill>
            <a:srgbClr val="149FEB"/>
          </a:solidFill>
          <a:ln>
            <a:solidFill>
              <a:srgbClr val="149F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 Model Map</a:t>
            </a:r>
            <a:endParaRPr kumimoji="1"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6541721" y="5889214"/>
            <a:ext cx="3628548" cy="700087"/>
          </a:xfrm>
          <a:prstGeom prst="roundRect">
            <a:avLst/>
          </a:prstGeom>
          <a:solidFill>
            <a:srgbClr val="149FEB"/>
          </a:solidFill>
          <a:ln>
            <a:solidFill>
              <a:srgbClr val="149F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DataSources</a:t>
            </a:r>
            <a:endParaRPr kumimoji="1" lang="zh-CN" altLang="en-US" dirty="0"/>
          </a:p>
        </p:txBody>
      </p:sp>
      <p:cxnSp>
        <p:nvCxnSpPr>
          <p:cNvPr id="67" name="直线箭头连接符 66"/>
          <p:cNvCxnSpPr/>
          <p:nvPr/>
        </p:nvCxnSpPr>
        <p:spPr>
          <a:xfrm flipH="1">
            <a:off x="7187935" y="3077125"/>
            <a:ext cx="6930" cy="862898"/>
          </a:xfrm>
          <a:prstGeom prst="straightConnector1">
            <a:avLst/>
          </a:prstGeom>
          <a:ln w="3175" cmpd="sng">
            <a:solidFill>
              <a:srgbClr val="149FE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348195" y="3281967"/>
            <a:ext cx="794407" cy="338453"/>
          </a:xfrm>
          <a:prstGeom prst="rect">
            <a:avLst/>
          </a:prstGeom>
        </p:spPr>
        <p:txBody>
          <a:bodyPr wrap="none" lIns="91340" tIns="45670" rIns="91340" bIns="45670">
            <a:spAutoFit/>
          </a:bodyPr>
          <a:lstStyle/>
          <a:p>
            <a:r>
              <a:rPr lang="en-US" altLang="zh-CN" sz="1600" dirty="0" smtClean="0">
                <a:solidFill>
                  <a:srgbClr val="149FEB"/>
                </a:solidFill>
              </a:rPr>
              <a:t>require</a:t>
            </a:r>
            <a:endParaRPr lang="zh-CN" altLang="en-US" sz="1600" dirty="0">
              <a:solidFill>
                <a:srgbClr val="149FEB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05223" y="5111310"/>
            <a:ext cx="852616" cy="338453"/>
          </a:xfrm>
          <a:prstGeom prst="rect">
            <a:avLst/>
          </a:prstGeom>
        </p:spPr>
        <p:txBody>
          <a:bodyPr wrap="none" lIns="91340" tIns="45670" rIns="91340" bIns="45670">
            <a:spAutoFit/>
          </a:bodyPr>
          <a:lstStyle/>
          <a:p>
            <a:r>
              <a:rPr lang="en-US" altLang="zh-CN" sz="1600" dirty="0" smtClean="0">
                <a:solidFill>
                  <a:srgbClr val="149FEB"/>
                </a:solidFill>
              </a:rPr>
              <a:t>connect</a:t>
            </a:r>
            <a:endParaRPr lang="zh-CN" altLang="en-US" sz="1600" dirty="0">
              <a:solidFill>
                <a:srgbClr val="149FEB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563248" y="3297305"/>
            <a:ext cx="851313" cy="338453"/>
          </a:xfrm>
          <a:prstGeom prst="rect">
            <a:avLst/>
          </a:prstGeom>
        </p:spPr>
        <p:txBody>
          <a:bodyPr wrap="none" lIns="91340" tIns="45670" rIns="91340" bIns="45670">
            <a:spAutoFit/>
          </a:bodyPr>
          <a:lstStyle/>
          <a:p>
            <a:r>
              <a:rPr lang="en-US" altLang="zh-CN" sz="1600" dirty="0" smtClean="0">
                <a:solidFill>
                  <a:srgbClr val="149FEB"/>
                </a:solidFill>
              </a:rPr>
              <a:t>callback</a:t>
            </a:r>
            <a:endParaRPr lang="zh-CN" altLang="en-US" sz="1600" dirty="0">
              <a:solidFill>
                <a:srgbClr val="149FEB"/>
              </a:solidFill>
            </a:endParaRPr>
          </a:p>
        </p:txBody>
      </p:sp>
      <p:cxnSp>
        <p:nvCxnSpPr>
          <p:cNvPr id="71" name="直线箭头连接符 70"/>
          <p:cNvCxnSpPr/>
          <p:nvPr/>
        </p:nvCxnSpPr>
        <p:spPr>
          <a:xfrm flipH="1">
            <a:off x="7146022" y="4885805"/>
            <a:ext cx="6930" cy="862898"/>
          </a:xfrm>
          <a:prstGeom prst="straightConnector1">
            <a:avLst/>
          </a:prstGeom>
          <a:ln w="3175" cmpd="sng">
            <a:solidFill>
              <a:srgbClr val="149FE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 flipV="1">
            <a:off x="9554591" y="3077126"/>
            <a:ext cx="0" cy="862897"/>
          </a:xfrm>
          <a:prstGeom prst="straightConnector1">
            <a:avLst/>
          </a:prstGeom>
          <a:ln w="3175" cmpd="sng">
            <a:solidFill>
              <a:srgbClr val="149FE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/>
          <p:nvPr/>
        </p:nvCxnSpPr>
        <p:spPr>
          <a:xfrm flipV="1">
            <a:off x="9587153" y="4885805"/>
            <a:ext cx="0" cy="862897"/>
          </a:xfrm>
          <a:prstGeom prst="straightConnector1">
            <a:avLst/>
          </a:prstGeom>
          <a:ln w="3175" cmpd="sng">
            <a:solidFill>
              <a:srgbClr val="149FE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650524" y="5111310"/>
            <a:ext cx="713956" cy="338453"/>
          </a:xfrm>
          <a:prstGeom prst="rect">
            <a:avLst/>
          </a:prstGeom>
        </p:spPr>
        <p:txBody>
          <a:bodyPr wrap="none" lIns="91340" tIns="45670" rIns="91340" bIns="45670">
            <a:spAutoFit/>
          </a:bodyPr>
          <a:lstStyle/>
          <a:p>
            <a:r>
              <a:rPr lang="en-US" altLang="zh-CN" sz="1600" dirty="0" smtClean="0">
                <a:solidFill>
                  <a:srgbClr val="149FEB"/>
                </a:solidFill>
              </a:rPr>
              <a:t>return</a:t>
            </a:r>
            <a:endParaRPr lang="zh-CN" altLang="en-US" sz="1600" dirty="0">
              <a:solidFill>
                <a:srgbClr val="149FEB"/>
              </a:solidFill>
            </a:endParaRPr>
          </a:p>
        </p:txBody>
      </p:sp>
      <p:cxnSp>
        <p:nvCxnSpPr>
          <p:cNvPr id="75" name="直线箭头连接符 74"/>
          <p:cNvCxnSpPr/>
          <p:nvPr/>
        </p:nvCxnSpPr>
        <p:spPr>
          <a:xfrm flipH="1">
            <a:off x="8398600" y="3082996"/>
            <a:ext cx="6930" cy="862898"/>
          </a:xfrm>
          <a:prstGeom prst="straightConnector1">
            <a:avLst/>
          </a:prstGeom>
          <a:ln w="3175" cmpd="sng">
            <a:solidFill>
              <a:srgbClr val="149FE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7933323" y="3287838"/>
            <a:ext cx="463687" cy="338453"/>
          </a:xfrm>
          <a:prstGeom prst="rect">
            <a:avLst/>
          </a:prstGeom>
        </p:spPr>
        <p:txBody>
          <a:bodyPr wrap="none" lIns="91340" tIns="45670" rIns="91340" bIns="45670">
            <a:spAutoFit/>
          </a:bodyPr>
          <a:lstStyle/>
          <a:p>
            <a:r>
              <a:rPr lang="en-US" altLang="zh-CN" sz="1600" dirty="0" smtClean="0">
                <a:solidFill>
                  <a:srgbClr val="149FEB"/>
                </a:solidFill>
              </a:rPr>
              <a:t>call</a:t>
            </a:r>
            <a:endParaRPr lang="zh-CN" altLang="en-US" sz="1600" dirty="0">
              <a:solidFill>
                <a:srgbClr val="149FEB"/>
              </a:solidFill>
            </a:endParaRPr>
          </a:p>
        </p:txBody>
      </p:sp>
      <p:cxnSp>
        <p:nvCxnSpPr>
          <p:cNvPr id="77" name="直线箭头连接符 76"/>
          <p:cNvCxnSpPr/>
          <p:nvPr/>
        </p:nvCxnSpPr>
        <p:spPr>
          <a:xfrm flipH="1">
            <a:off x="8404471" y="4879777"/>
            <a:ext cx="6930" cy="862898"/>
          </a:xfrm>
          <a:prstGeom prst="straightConnector1">
            <a:avLst/>
          </a:prstGeom>
          <a:ln w="3175" cmpd="sng">
            <a:solidFill>
              <a:srgbClr val="149FE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41508" y="5133462"/>
            <a:ext cx="558364" cy="338453"/>
          </a:xfrm>
          <a:prstGeom prst="rect">
            <a:avLst/>
          </a:prstGeom>
        </p:spPr>
        <p:txBody>
          <a:bodyPr wrap="none" lIns="91340" tIns="45670" rIns="91340" bIns="45670">
            <a:spAutoFit/>
          </a:bodyPr>
          <a:lstStyle/>
          <a:p>
            <a:r>
              <a:rPr lang="en-US" altLang="zh-CN" sz="1600" dirty="0" smtClean="0">
                <a:solidFill>
                  <a:srgbClr val="149FEB"/>
                </a:solidFill>
              </a:rPr>
              <a:t>crud</a:t>
            </a:r>
            <a:endParaRPr lang="zh-CN" altLang="en-US" sz="1600" dirty="0">
              <a:solidFill>
                <a:srgbClr val="149FEB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53441" y="1335051"/>
            <a:ext cx="41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/>
              <a:t>Layout + Function</a:t>
            </a:r>
            <a:endParaRPr kumimoji="1" lang="zh-CN" altLang="en-US" sz="2400" dirty="0"/>
          </a:p>
        </p:txBody>
      </p:sp>
      <p:sp>
        <p:nvSpPr>
          <p:cNvPr id="81" name="文本框 80"/>
          <p:cNvSpPr txBox="1"/>
          <p:nvPr/>
        </p:nvSpPr>
        <p:spPr>
          <a:xfrm>
            <a:off x="6255705" y="1335051"/>
            <a:ext cx="415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/>
              <a:t>Data + Service</a:t>
            </a:r>
            <a:endParaRPr kumimoji="1" lang="zh-CN" altLang="en-US" sz="2400" dirty="0"/>
          </a:p>
        </p:txBody>
      </p:sp>
      <p:sp>
        <p:nvSpPr>
          <p:cNvPr id="82" name="左右箭头 81"/>
          <p:cNvSpPr/>
          <p:nvPr/>
        </p:nvSpPr>
        <p:spPr>
          <a:xfrm>
            <a:off x="4623875" y="3967634"/>
            <a:ext cx="1514153" cy="548640"/>
          </a:xfrm>
          <a:prstGeom prst="leftRightArrow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34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008000"/>
                </a:solidFill>
              </a:rPr>
              <a:t>移动端跨平台引擎架构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79317" y="3377618"/>
            <a:ext cx="7495170" cy="23270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t" anchorCtr="1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317" y="5875764"/>
            <a:ext cx="10132329" cy="8897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t" anchorCtr="1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2152" y="6286423"/>
            <a:ext cx="1224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78" name="矩形 77"/>
          <p:cNvSpPr/>
          <p:nvPr/>
        </p:nvSpPr>
        <p:spPr>
          <a:xfrm>
            <a:off x="1882841" y="6286423"/>
            <a:ext cx="1224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79" name="矩形 78"/>
          <p:cNvSpPr/>
          <p:nvPr/>
        </p:nvSpPr>
        <p:spPr>
          <a:xfrm>
            <a:off x="3317229" y="6286423"/>
            <a:ext cx="1224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Multimedia</a:t>
            </a:r>
          </a:p>
        </p:txBody>
      </p:sp>
      <p:sp>
        <p:nvSpPr>
          <p:cNvPr id="80" name="矩形 79"/>
          <p:cNvSpPr/>
          <p:nvPr/>
        </p:nvSpPr>
        <p:spPr>
          <a:xfrm>
            <a:off x="4705089" y="6286423"/>
            <a:ext cx="1224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2D/3D</a:t>
            </a:r>
          </a:p>
        </p:txBody>
      </p:sp>
      <p:sp>
        <p:nvSpPr>
          <p:cNvPr id="81" name="矩形 80"/>
          <p:cNvSpPr/>
          <p:nvPr/>
        </p:nvSpPr>
        <p:spPr>
          <a:xfrm>
            <a:off x="6146862" y="6286423"/>
            <a:ext cx="1224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2" name="矩形 81"/>
          <p:cNvSpPr/>
          <p:nvPr/>
        </p:nvSpPr>
        <p:spPr>
          <a:xfrm>
            <a:off x="7562316" y="6286423"/>
            <a:ext cx="1224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83" name="矩形 82"/>
          <p:cNvSpPr/>
          <p:nvPr/>
        </p:nvSpPr>
        <p:spPr>
          <a:xfrm>
            <a:off x="8956773" y="6286423"/>
            <a:ext cx="1224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4" name="矩形 83"/>
          <p:cNvSpPr/>
          <p:nvPr/>
        </p:nvSpPr>
        <p:spPr>
          <a:xfrm>
            <a:off x="445694" y="5088699"/>
            <a:ext cx="1656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HTML Parser</a:t>
            </a:r>
          </a:p>
        </p:txBody>
      </p:sp>
      <p:sp>
        <p:nvSpPr>
          <p:cNvPr id="85" name="矩形 84"/>
          <p:cNvSpPr/>
          <p:nvPr/>
        </p:nvSpPr>
        <p:spPr>
          <a:xfrm>
            <a:off x="2273229" y="5088699"/>
            <a:ext cx="1656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CSS Parser</a:t>
            </a:r>
          </a:p>
        </p:txBody>
      </p:sp>
      <p:sp>
        <p:nvSpPr>
          <p:cNvPr id="86" name="矩形 85"/>
          <p:cNvSpPr/>
          <p:nvPr/>
        </p:nvSpPr>
        <p:spPr>
          <a:xfrm>
            <a:off x="4131760" y="5104533"/>
            <a:ext cx="1656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JavaScript Engine</a:t>
            </a:r>
          </a:p>
        </p:txBody>
      </p:sp>
      <p:sp>
        <p:nvSpPr>
          <p:cNvPr id="87" name="矩形 86"/>
          <p:cNvSpPr/>
          <p:nvPr/>
        </p:nvSpPr>
        <p:spPr>
          <a:xfrm>
            <a:off x="5961662" y="5104711"/>
            <a:ext cx="1656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Hybrid Render</a:t>
            </a:r>
          </a:p>
        </p:txBody>
      </p:sp>
      <p:sp>
        <p:nvSpPr>
          <p:cNvPr id="88" name="矩形 87"/>
          <p:cNvSpPr/>
          <p:nvPr/>
        </p:nvSpPr>
        <p:spPr>
          <a:xfrm>
            <a:off x="5957433" y="3817621"/>
            <a:ext cx="1656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89" name="矩形 88"/>
          <p:cNvSpPr/>
          <p:nvPr/>
        </p:nvSpPr>
        <p:spPr>
          <a:xfrm>
            <a:off x="2273229" y="4465872"/>
            <a:ext cx="1656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0" name="矩形 89"/>
          <p:cNvSpPr/>
          <p:nvPr/>
        </p:nvSpPr>
        <p:spPr>
          <a:xfrm>
            <a:off x="4131760" y="4460713"/>
            <a:ext cx="1656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91" name="矩形 90"/>
          <p:cNvSpPr/>
          <p:nvPr/>
        </p:nvSpPr>
        <p:spPr>
          <a:xfrm>
            <a:off x="5957433" y="4465872"/>
            <a:ext cx="1656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92" name="矩形 91"/>
          <p:cNvSpPr/>
          <p:nvPr/>
        </p:nvSpPr>
        <p:spPr>
          <a:xfrm>
            <a:off x="458923" y="3817621"/>
            <a:ext cx="1656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93" name="矩形 92"/>
          <p:cNvSpPr/>
          <p:nvPr/>
        </p:nvSpPr>
        <p:spPr>
          <a:xfrm>
            <a:off x="2273229" y="3817621"/>
            <a:ext cx="1656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94" name="矩形 93"/>
          <p:cNvSpPr/>
          <p:nvPr/>
        </p:nvSpPr>
        <p:spPr>
          <a:xfrm>
            <a:off x="4131760" y="3817621"/>
            <a:ext cx="1656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5" name="矩形 94"/>
          <p:cNvSpPr/>
          <p:nvPr/>
        </p:nvSpPr>
        <p:spPr>
          <a:xfrm>
            <a:off x="445694" y="4465872"/>
            <a:ext cx="1656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96" name="矩形 95"/>
          <p:cNvSpPr/>
          <p:nvPr/>
        </p:nvSpPr>
        <p:spPr>
          <a:xfrm>
            <a:off x="279317" y="2350970"/>
            <a:ext cx="10162388" cy="8897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t" anchorCtr="1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963243" y="2761290"/>
            <a:ext cx="2304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Loader</a:t>
            </a:r>
          </a:p>
        </p:txBody>
      </p:sp>
      <p:sp>
        <p:nvSpPr>
          <p:cNvPr id="98" name="矩形 97"/>
          <p:cNvSpPr/>
          <p:nvPr/>
        </p:nvSpPr>
        <p:spPr>
          <a:xfrm>
            <a:off x="473916" y="2761629"/>
            <a:ext cx="2304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Framework</a:t>
            </a:r>
          </a:p>
        </p:txBody>
      </p:sp>
      <p:sp>
        <p:nvSpPr>
          <p:cNvPr id="99" name="矩形 98"/>
          <p:cNvSpPr/>
          <p:nvPr/>
        </p:nvSpPr>
        <p:spPr>
          <a:xfrm>
            <a:off x="2972932" y="2761629"/>
            <a:ext cx="2304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0" name="矩形 99"/>
          <p:cNvSpPr/>
          <p:nvPr/>
        </p:nvSpPr>
        <p:spPr>
          <a:xfrm>
            <a:off x="5470487" y="2761290"/>
            <a:ext cx="2304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Bridge</a:t>
            </a:r>
          </a:p>
        </p:txBody>
      </p:sp>
      <p:sp>
        <p:nvSpPr>
          <p:cNvPr id="101" name="矩形 100"/>
          <p:cNvSpPr/>
          <p:nvPr/>
        </p:nvSpPr>
        <p:spPr>
          <a:xfrm>
            <a:off x="7969371" y="3377618"/>
            <a:ext cx="2442275" cy="23270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t" anchorCtr="1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174316" y="3856721"/>
            <a:ext cx="1979999" cy="3763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UI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174316" y="4301560"/>
            <a:ext cx="1979999" cy="3763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Device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174316" y="4746483"/>
            <a:ext cx="1979999" cy="3763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Function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174316" y="5191322"/>
            <a:ext cx="1979999" cy="3763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6" name="矩形 105"/>
          <p:cNvSpPr/>
          <p:nvPr/>
        </p:nvSpPr>
        <p:spPr>
          <a:xfrm>
            <a:off x="279317" y="1384233"/>
            <a:ext cx="10162388" cy="8213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t" anchorCtr="1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73916" y="1767583"/>
            <a:ext cx="3168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8" name="矩形 107"/>
          <p:cNvSpPr/>
          <p:nvPr/>
        </p:nvSpPr>
        <p:spPr>
          <a:xfrm>
            <a:off x="3778527" y="1767583"/>
            <a:ext cx="3168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109" name="矩形 108"/>
          <p:cNvSpPr/>
          <p:nvPr/>
        </p:nvSpPr>
        <p:spPr>
          <a:xfrm>
            <a:off x="7099243" y="1767583"/>
            <a:ext cx="3168000" cy="36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JS </a:t>
            </a:r>
          </a:p>
        </p:txBody>
      </p:sp>
    </p:spTree>
    <p:extLst>
      <p:ext uri="{BB962C8B-B14F-4D97-AF65-F5344CB8AC3E}">
        <p14:creationId xmlns:p14="http://schemas.microsoft.com/office/powerpoint/2010/main" xmlns="" val="34356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366237" y="1672327"/>
            <a:ext cx="2987700" cy="4840111"/>
          </a:xfrm>
          <a:prstGeom prst="roundRect">
            <a:avLst/>
          </a:prstGeom>
          <a:solidFill>
            <a:srgbClr val="558B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Object</a:t>
            </a:r>
            <a:endParaRPr kumimoji="1"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008000"/>
                </a:solidFill>
              </a:rPr>
              <a:t>移动端与服务端数据模型映射与连接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696081" y="2222868"/>
            <a:ext cx="864000" cy="864000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10" tIns="45705" rIns="91410" bIns="45705" rtlCol="0" anchor="ctr" anchorCtr="1"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r"/>
            <a:r>
              <a:rPr lang="en-US" altLang="zh-CN" sz="1600" dirty="0">
                <a:solidFill>
                  <a:srgbClr val="558B00"/>
                </a:solidFill>
              </a:rPr>
              <a:t>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8666" y="2222868"/>
            <a:ext cx="864000" cy="864000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10" tIns="45705" rIns="91410" bIns="45705" rtlCol="0" anchor="ctr" anchorCtr="1"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r"/>
            <a:r>
              <a:rPr lang="en-US" altLang="zh-CN" sz="1600" dirty="0">
                <a:solidFill>
                  <a:srgbClr val="558B00"/>
                </a:solidFill>
              </a:rPr>
              <a:t>role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663519" y="5046908"/>
            <a:ext cx="864000" cy="864000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10" tIns="45705" rIns="91410" bIns="45705" rtlCol="0" anchor="ctr" anchorCtr="1"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r"/>
            <a:r>
              <a:rPr lang="en-US" altLang="zh-CN" sz="1600" dirty="0">
                <a:solidFill>
                  <a:srgbClr val="558B00"/>
                </a:solidFill>
              </a:rPr>
              <a:t>file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2196104" y="5064038"/>
            <a:ext cx="864000" cy="864000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10" tIns="45705" rIns="91410" bIns="45705" rtlCol="0" anchor="ctr" anchorCtr="1"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r"/>
            <a:r>
              <a:rPr lang="en-US" altLang="zh-CN" dirty="0" smtClean="0">
                <a:solidFill>
                  <a:srgbClr val="558B00"/>
                </a:solidFill>
              </a:rPr>
              <a:t>mode</a:t>
            </a:r>
            <a:endParaRPr lang="en-US" altLang="zh-CN" dirty="0">
              <a:solidFill>
                <a:srgbClr val="558B00"/>
              </a:solidFill>
            </a:endParaRPr>
          </a:p>
        </p:txBody>
      </p:sp>
      <p:sp>
        <p:nvSpPr>
          <p:cNvPr id="17" name="双大括号 16"/>
          <p:cNvSpPr/>
          <p:nvPr/>
        </p:nvSpPr>
        <p:spPr>
          <a:xfrm rot="10800000">
            <a:off x="3467904" y="2323567"/>
            <a:ext cx="3659520" cy="3315602"/>
          </a:xfrm>
          <a:prstGeom prst="bracePair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93946" y="2374349"/>
            <a:ext cx="1514221" cy="3005921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marL="285656" indent="-285656">
              <a:lnSpc>
                <a:spcPct val="200000"/>
              </a:lnSpc>
              <a:buClr>
                <a:srgbClr val="92D05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json</a:t>
            </a:r>
            <a:endParaRPr lang="en-US" altLang="zh-CN" sz="1600" dirty="0"/>
          </a:p>
          <a:p>
            <a:pPr marL="285656" indent="-285656">
              <a:lnSpc>
                <a:spcPct val="200000"/>
              </a:lnSpc>
              <a:buClr>
                <a:srgbClr val="92D05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attr</a:t>
            </a:r>
            <a:endParaRPr lang="en-US" altLang="zh-CN" sz="1600" dirty="0"/>
          </a:p>
          <a:p>
            <a:pPr marL="285656" indent="-285656">
              <a:lnSpc>
                <a:spcPct val="200000"/>
              </a:lnSpc>
              <a:buClr>
                <a:srgbClr val="92D05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/>
              <a:t>method</a:t>
            </a:r>
          </a:p>
          <a:p>
            <a:pPr marL="285656" indent="-285656">
              <a:lnSpc>
                <a:spcPct val="200000"/>
              </a:lnSpc>
              <a:buClr>
                <a:srgbClr val="92D05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dataType</a:t>
            </a:r>
            <a:endParaRPr lang="en-US" altLang="zh-CN" sz="1600" dirty="0"/>
          </a:p>
          <a:p>
            <a:pPr marL="285656" indent="-285656">
              <a:lnSpc>
                <a:spcPct val="200000"/>
              </a:lnSpc>
              <a:buClr>
                <a:srgbClr val="92D05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acl</a:t>
            </a:r>
            <a:endParaRPr lang="en-US" altLang="zh-CN" sz="1600" dirty="0"/>
          </a:p>
          <a:p>
            <a:pPr marL="285656" indent="-285656">
              <a:lnSpc>
                <a:spcPct val="200000"/>
              </a:lnSpc>
              <a:buClr>
                <a:srgbClr val="92D05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/>
              <a:t>query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717506" y="2374349"/>
            <a:ext cx="1371108" cy="3005921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marL="285656" indent="-285656">
              <a:lnSpc>
                <a:spcPct val="200000"/>
              </a:lnSpc>
              <a:buClr>
                <a:srgbClr val="92D05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/>
              <a:t>restful</a:t>
            </a:r>
          </a:p>
          <a:p>
            <a:pPr marL="285656" indent="-285656">
              <a:lnSpc>
                <a:spcPct val="200000"/>
              </a:lnSpc>
              <a:buClr>
                <a:srgbClr val="92D05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/>
              <a:t>col</a:t>
            </a:r>
          </a:p>
          <a:p>
            <a:pPr marL="285656" indent="-285656">
              <a:lnSpc>
                <a:spcPct val="200000"/>
              </a:lnSpc>
              <a:buClr>
                <a:srgbClr val="92D05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/>
              <a:t>curd</a:t>
            </a:r>
          </a:p>
          <a:p>
            <a:pPr marL="285656" indent="-285656">
              <a:lnSpc>
                <a:spcPct val="200000"/>
              </a:lnSpc>
              <a:buClr>
                <a:srgbClr val="92D05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typeDef</a:t>
            </a:r>
            <a:endParaRPr lang="en-US" altLang="zh-CN" sz="1600" dirty="0"/>
          </a:p>
          <a:p>
            <a:pPr marL="285656" indent="-285656">
              <a:lnSpc>
                <a:spcPct val="200000"/>
              </a:lnSpc>
              <a:buClr>
                <a:srgbClr val="92D05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acl</a:t>
            </a:r>
            <a:endParaRPr lang="en-US" altLang="zh-CN" sz="1600" dirty="0"/>
          </a:p>
          <a:p>
            <a:pPr marL="285656" indent="-285656">
              <a:lnSpc>
                <a:spcPct val="200000"/>
              </a:lnSpc>
              <a:buClr>
                <a:srgbClr val="92D05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/>
              <a:t>query</a:t>
            </a:r>
          </a:p>
        </p:txBody>
      </p:sp>
      <p:cxnSp>
        <p:nvCxnSpPr>
          <p:cNvPr id="20" name="直线连接符 19"/>
          <p:cNvCxnSpPr/>
          <p:nvPr/>
        </p:nvCxnSpPr>
        <p:spPr>
          <a:xfrm>
            <a:off x="5408167" y="1867699"/>
            <a:ext cx="0" cy="4286555"/>
          </a:xfrm>
          <a:prstGeom prst="line">
            <a:avLst/>
          </a:prstGeom>
          <a:ln>
            <a:solidFill>
              <a:srgbClr val="FF6600"/>
            </a:solidFill>
            <a:prstDash val="dash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7340478" y="1672327"/>
            <a:ext cx="2987700" cy="4840111"/>
          </a:xfrm>
          <a:prstGeom prst="roundRect">
            <a:avLst/>
          </a:prstGeom>
          <a:solidFill>
            <a:srgbClr val="149FEB"/>
          </a:solidFill>
          <a:ln>
            <a:solidFill>
              <a:srgbClr val="149FE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Model</a:t>
            </a:r>
            <a:endParaRPr kumimoji="1" lang="zh-CN" altLang="en-US" sz="2400" dirty="0"/>
          </a:p>
        </p:txBody>
      </p:sp>
      <p:sp>
        <p:nvSpPr>
          <p:cNvPr id="37" name="TextBox 7"/>
          <p:cNvSpPr txBox="1"/>
          <p:nvPr/>
        </p:nvSpPr>
        <p:spPr>
          <a:xfrm>
            <a:off x="7670322" y="2222868"/>
            <a:ext cx="864000" cy="864000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10" tIns="45705" rIns="91410" bIns="45705" rtlCol="0" anchor="ctr" anchorCtr="1"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r"/>
            <a:r>
              <a:rPr lang="en-US" altLang="zh-CN" sz="1600" dirty="0">
                <a:solidFill>
                  <a:srgbClr val="149FEB"/>
                </a:solidFill>
              </a:rPr>
              <a:t>user</a:t>
            </a:r>
          </a:p>
        </p:txBody>
      </p:sp>
      <p:sp>
        <p:nvSpPr>
          <p:cNvPr id="38" name="TextBox 7"/>
          <p:cNvSpPr txBox="1"/>
          <p:nvPr/>
        </p:nvSpPr>
        <p:spPr>
          <a:xfrm>
            <a:off x="9202907" y="2222868"/>
            <a:ext cx="864000" cy="864000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10" tIns="45705" rIns="91410" bIns="45705" rtlCol="0" anchor="ctr" anchorCtr="1"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r"/>
            <a:r>
              <a:rPr lang="en-US" altLang="zh-CN" sz="1600" dirty="0">
                <a:solidFill>
                  <a:srgbClr val="149FEB"/>
                </a:solidFill>
              </a:rPr>
              <a:t>role</a:t>
            </a:r>
          </a:p>
        </p:txBody>
      </p:sp>
      <p:sp>
        <p:nvSpPr>
          <p:cNvPr id="39" name="TextBox 7"/>
          <p:cNvSpPr txBox="1"/>
          <p:nvPr/>
        </p:nvSpPr>
        <p:spPr>
          <a:xfrm>
            <a:off x="7637760" y="5046908"/>
            <a:ext cx="864000" cy="864000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10" tIns="45705" rIns="91410" bIns="45705" rtlCol="0" anchor="ctr" anchorCtr="1"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r"/>
            <a:r>
              <a:rPr lang="en-US" altLang="zh-CN" sz="1600" dirty="0">
                <a:solidFill>
                  <a:srgbClr val="149FEB"/>
                </a:solidFill>
              </a:rPr>
              <a:t>file</a:t>
            </a:r>
          </a:p>
        </p:txBody>
      </p:sp>
      <p:sp>
        <p:nvSpPr>
          <p:cNvPr id="40" name="TextBox 7"/>
          <p:cNvSpPr txBox="1"/>
          <p:nvPr/>
        </p:nvSpPr>
        <p:spPr>
          <a:xfrm>
            <a:off x="9170345" y="5064038"/>
            <a:ext cx="864000" cy="864000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10" tIns="45705" rIns="91410" bIns="45705" rtlCol="0" anchor="ctr" anchorCtr="1"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r"/>
            <a:r>
              <a:rPr lang="en-US" altLang="zh-CN" dirty="0" smtClean="0">
                <a:solidFill>
                  <a:srgbClr val="149FEB"/>
                </a:solidFill>
              </a:rPr>
              <a:t>mode</a:t>
            </a:r>
            <a:endParaRPr lang="en-US" altLang="zh-CN" dirty="0">
              <a:solidFill>
                <a:srgbClr val="149F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607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008000"/>
                </a:solidFill>
              </a:rPr>
              <a:t>服务端数据源的集成和模型化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9748" y="3694891"/>
            <a:ext cx="7339292" cy="9190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t" anchorCtr="1"/>
          <a:lstStyle/>
          <a:p>
            <a:pPr algn="ctr"/>
            <a:r>
              <a:rPr lang="en-US" altLang="zh-CN" sz="1600" dirty="0">
                <a:solidFill>
                  <a:srgbClr val="000000"/>
                </a:solidFill>
              </a:rPr>
              <a:t>Model Layer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9748" y="5892891"/>
            <a:ext cx="10047819" cy="8213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t" anchorCtr="1"/>
          <a:lstStyle/>
          <a:p>
            <a:pPr algn="ctr"/>
            <a:r>
              <a:rPr lang="en-US" altLang="zh-CN" sz="1600" dirty="0">
                <a:solidFill>
                  <a:srgbClr val="000000"/>
                </a:solidFill>
              </a:rPr>
              <a:t>Data Source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7340" y="6286540"/>
            <a:ext cx="1310439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Mongo</a:t>
            </a:r>
          </a:p>
        </p:txBody>
      </p:sp>
      <p:sp>
        <p:nvSpPr>
          <p:cNvPr id="6" name="矩形 5"/>
          <p:cNvSpPr/>
          <p:nvPr/>
        </p:nvSpPr>
        <p:spPr>
          <a:xfrm>
            <a:off x="1901787" y="6278029"/>
            <a:ext cx="1310439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 err="1" smtClean="0">
                <a:solidFill>
                  <a:srgbClr val="000000"/>
                </a:solidFill>
              </a:rPr>
              <a:t>Mysql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4850" y="6278029"/>
            <a:ext cx="1310439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 err="1" smtClean="0">
                <a:solidFill>
                  <a:srgbClr val="000000"/>
                </a:solidFill>
              </a:rPr>
              <a:t>Redis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44204" y="6269480"/>
            <a:ext cx="1310439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9" name="矩形 8"/>
          <p:cNvSpPr/>
          <p:nvPr/>
        </p:nvSpPr>
        <p:spPr>
          <a:xfrm>
            <a:off x="477340" y="5165739"/>
            <a:ext cx="1687193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Database</a:t>
            </a:r>
          </a:p>
        </p:txBody>
      </p:sp>
      <p:sp>
        <p:nvSpPr>
          <p:cNvPr id="10" name="矩形 9"/>
          <p:cNvSpPr/>
          <p:nvPr/>
        </p:nvSpPr>
        <p:spPr>
          <a:xfrm>
            <a:off x="4065465" y="5165739"/>
            <a:ext cx="1687193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1" name="矩形 10"/>
          <p:cNvSpPr/>
          <p:nvPr/>
        </p:nvSpPr>
        <p:spPr>
          <a:xfrm>
            <a:off x="2265066" y="5165739"/>
            <a:ext cx="1687193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Storage</a:t>
            </a:r>
          </a:p>
        </p:txBody>
      </p:sp>
      <p:sp>
        <p:nvSpPr>
          <p:cNvPr id="12" name="矩形 11"/>
          <p:cNvSpPr/>
          <p:nvPr/>
        </p:nvSpPr>
        <p:spPr>
          <a:xfrm>
            <a:off x="2271211" y="4164416"/>
            <a:ext cx="1687193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Model Define</a:t>
            </a:r>
          </a:p>
        </p:txBody>
      </p:sp>
      <p:sp>
        <p:nvSpPr>
          <p:cNvPr id="13" name="矩形 12"/>
          <p:cNvSpPr/>
          <p:nvPr/>
        </p:nvSpPr>
        <p:spPr>
          <a:xfrm>
            <a:off x="4065465" y="4164416"/>
            <a:ext cx="1687193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Operation Hook</a:t>
            </a:r>
          </a:p>
        </p:txBody>
      </p:sp>
      <p:sp>
        <p:nvSpPr>
          <p:cNvPr id="14" name="矩形 13"/>
          <p:cNvSpPr/>
          <p:nvPr/>
        </p:nvSpPr>
        <p:spPr>
          <a:xfrm>
            <a:off x="5858307" y="4164416"/>
            <a:ext cx="1687193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Access Context</a:t>
            </a:r>
          </a:p>
        </p:txBody>
      </p:sp>
      <p:sp>
        <p:nvSpPr>
          <p:cNvPr id="15" name="矩形 14"/>
          <p:cNvSpPr/>
          <p:nvPr/>
        </p:nvSpPr>
        <p:spPr>
          <a:xfrm>
            <a:off x="477340" y="4172082"/>
            <a:ext cx="1687193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API Map</a:t>
            </a:r>
          </a:p>
        </p:txBody>
      </p:sp>
      <p:sp>
        <p:nvSpPr>
          <p:cNvPr id="16" name="矩形 15"/>
          <p:cNvSpPr/>
          <p:nvPr/>
        </p:nvSpPr>
        <p:spPr>
          <a:xfrm>
            <a:off x="329747" y="1534271"/>
            <a:ext cx="10047820" cy="8905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t" anchorCtr="1"/>
          <a:lstStyle/>
          <a:p>
            <a:pPr algn="ctr"/>
            <a:r>
              <a:rPr lang="en-US" altLang="zh-CN" sz="1600" dirty="0">
                <a:solidFill>
                  <a:srgbClr val="000000"/>
                </a:solidFill>
              </a:rPr>
              <a:t>RESTFUL API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73292" y="1963607"/>
            <a:ext cx="2304000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18" name="矩形 17"/>
          <p:cNvSpPr/>
          <p:nvPr/>
        </p:nvSpPr>
        <p:spPr>
          <a:xfrm>
            <a:off x="477340" y="1966291"/>
            <a:ext cx="2304000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19" name="矩形 18"/>
          <p:cNvSpPr/>
          <p:nvPr/>
        </p:nvSpPr>
        <p:spPr>
          <a:xfrm>
            <a:off x="2890366" y="1966291"/>
            <a:ext cx="2304000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Model</a:t>
            </a:r>
          </a:p>
        </p:txBody>
      </p:sp>
      <p:sp>
        <p:nvSpPr>
          <p:cNvPr id="20" name="矩形 19"/>
          <p:cNvSpPr/>
          <p:nvPr/>
        </p:nvSpPr>
        <p:spPr>
          <a:xfrm>
            <a:off x="5365039" y="1966291"/>
            <a:ext cx="2304000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File</a:t>
            </a:r>
          </a:p>
        </p:txBody>
      </p:sp>
      <p:sp>
        <p:nvSpPr>
          <p:cNvPr id="21" name="矩形 20"/>
          <p:cNvSpPr/>
          <p:nvPr/>
        </p:nvSpPr>
        <p:spPr>
          <a:xfrm>
            <a:off x="7873292" y="3694891"/>
            <a:ext cx="2504275" cy="19115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t" anchorCtr="1"/>
          <a:lstStyle/>
          <a:p>
            <a:pPr algn="ctr"/>
            <a:r>
              <a:rPr lang="en-US" altLang="zh-CN" sz="1600" dirty="0">
                <a:solidFill>
                  <a:srgbClr val="000000"/>
                </a:solidFill>
              </a:rPr>
              <a:t>Explorer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82494" y="4177643"/>
            <a:ext cx="2107105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 err="1">
                <a:solidFill>
                  <a:srgbClr val="000000"/>
                </a:solidFill>
              </a:rPr>
              <a:t>config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82494" y="4665277"/>
            <a:ext cx="2107105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analytics</a:t>
            </a:r>
          </a:p>
        </p:txBody>
      </p:sp>
      <p:sp>
        <p:nvSpPr>
          <p:cNvPr id="24" name="矩形 23"/>
          <p:cNvSpPr/>
          <p:nvPr/>
        </p:nvSpPr>
        <p:spPr>
          <a:xfrm>
            <a:off x="329747" y="2620668"/>
            <a:ext cx="10047820" cy="907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t" anchorCtr="1"/>
          <a:lstStyle/>
          <a:p>
            <a:pPr algn="ctr"/>
            <a:r>
              <a:rPr lang="en-US" altLang="zh-CN" sz="1600" dirty="0">
                <a:solidFill>
                  <a:srgbClr val="000000"/>
                </a:solidFill>
              </a:rPr>
              <a:t>API Gateway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73292" y="3052688"/>
            <a:ext cx="2304000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adapter</a:t>
            </a:r>
          </a:p>
        </p:txBody>
      </p:sp>
      <p:sp>
        <p:nvSpPr>
          <p:cNvPr id="26" name="矩形 25"/>
          <p:cNvSpPr/>
          <p:nvPr/>
        </p:nvSpPr>
        <p:spPr>
          <a:xfrm>
            <a:off x="477340" y="3052688"/>
            <a:ext cx="2304000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ACL</a:t>
            </a:r>
          </a:p>
        </p:txBody>
      </p:sp>
      <p:sp>
        <p:nvSpPr>
          <p:cNvPr id="27" name="矩形 26"/>
          <p:cNvSpPr/>
          <p:nvPr/>
        </p:nvSpPr>
        <p:spPr>
          <a:xfrm>
            <a:off x="2890366" y="3052688"/>
            <a:ext cx="2304000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Monitor</a:t>
            </a:r>
          </a:p>
        </p:txBody>
      </p:sp>
      <p:sp>
        <p:nvSpPr>
          <p:cNvPr id="28" name="矩形 27"/>
          <p:cNvSpPr/>
          <p:nvPr/>
        </p:nvSpPr>
        <p:spPr>
          <a:xfrm>
            <a:off x="5365040" y="3052688"/>
            <a:ext cx="2304000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Scheduler</a:t>
            </a:r>
          </a:p>
        </p:txBody>
      </p:sp>
      <p:sp>
        <p:nvSpPr>
          <p:cNvPr id="29" name="矩形 28"/>
          <p:cNvSpPr/>
          <p:nvPr/>
        </p:nvSpPr>
        <p:spPr>
          <a:xfrm>
            <a:off x="329748" y="4665277"/>
            <a:ext cx="7339292" cy="9412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t" anchorCtr="1"/>
          <a:lstStyle/>
          <a:p>
            <a:pPr algn="ctr"/>
            <a:r>
              <a:rPr lang="en-US" altLang="zh-CN" sz="1600" dirty="0">
                <a:solidFill>
                  <a:srgbClr val="000000"/>
                </a:solidFill>
              </a:rPr>
              <a:t>Data Connector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58307" y="5165739"/>
            <a:ext cx="1687193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1" name="矩形 30"/>
          <p:cNvSpPr/>
          <p:nvPr/>
        </p:nvSpPr>
        <p:spPr>
          <a:xfrm>
            <a:off x="8082494" y="5140081"/>
            <a:ext cx="2107105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2" name="矩形 31"/>
          <p:cNvSpPr/>
          <p:nvPr/>
        </p:nvSpPr>
        <p:spPr>
          <a:xfrm>
            <a:off x="4700971" y="6269480"/>
            <a:ext cx="1310439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File System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72540" y="6278029"/>
            <a:ext cx="1310439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restful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52930" y="6269480"/>
            <a:ext cx="1310439" cy="3421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17" tIns="40609" rIns="81217" bIns="40609" anchor="ctr" anchorCtr="0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xmlns="" val="335913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0688638" cy="69215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110" y="2360619"/>
            <a:ext cx="9619774" cy="46250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CN" sz="18000" dirty="0" smtClean="0">
                <a:latin typeface="Microsoft Sans Serif"/>
                <a:cs typeface="Microsoft Sans Serif"/>
              </a:rPr>
              <a:t>Thanks</a:t>
            </a:r>
            <a:r>
              <a:rPr kumimoji="1" lang="en-US" altLang="zh-CN" sz="16200" dirty="0" smtClean="0">
                <a:latin typeface="Charcoal CY"/>
                <a:cs typeface="Charcoal CY"/>
              </a:rPr>
              <a:t>!</a:t>
            </a:r>
            <a:endParaRPr kumimoji="1" lang="zh-CN" altLang="en-US" sz="16200" dirty="0">
              <a:latin typeface="Charcoal CY"/>
              <a:cs typeface="Charcoal CY"/>
            </a:endParaRPr>
          </a:p>
        </p:txBody>
      </p:sp>
      <p:pic>
        <p:nvPicPr>
          <p:cNvPr id="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9387" y="1024342"/>
            <a:ext cx="2462649" cy="251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2702" y="1024342"/>
            <a:ext cx="2527794" cy="252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951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7460</TotalTime>
  <Words>315</Words>
  <Application>Microsoft Macintosh PowerPoint</Application>
  <PresentationFormat>自定义</PresentationFormat>
  <Paragraphs>147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什么是移动互联网时代的全栈开发方案？</vt:lpstr>
      <vt:lpstr>云端一体的全栈开发方案需要解决哪些问题？</vt:lpstr>
      <vt:lpstr>整体技术架构</vt:lpstr>
      <vt:lpstr>移动端跨平台引擎架构</vt:lpstr>
      <vt:lpstr>移动端与服务端数据模型映射与连接</vt:lpstr>
      <vt:lpstr>服务端数据源的集成和模型化</vt:lpstr>
      <vt:lpstr>幻灯片 8</vt:lpstr>
    </vt:vector>
  </TitlesOfParts>
  <Company>Uz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刘鑫</dc:creator>
  <cp:lastModifiedBy>Sunny Arctic</cp:lastModifiedBy>
  <cp:revision>426</cp:revision>
  <dcterms:created xsi:type="dcterms:W3CDTF">2014-12-30T07:37:15Z</dcterms:created>
  <dcterms:modified xsi:type="dcterms:W3CDTF">2016-05-19T03:06:12Z</dcterms:modified>
</cp:coreProperties>
</file>