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5" r:id="rId13"/>
    <p:sldId id="276" r:id="rId14"/>
    <p:sldId id="277" r:id="rId15"/>
    <p:sldId id="278" r:id="rId16"/>
    <p:sldId id="279" r:id="rId17"/>
    <p:sldId id="281" r:id="rId18"/>
    <p:sldId id="288" r:id="rId19"/>
    <p:sldId id="284" r:id="rId20"/>
    <p:sldId id="285" r:id="rId21"/>
    <p:sldId id="282" r:id="rId22"/>
    <p:sldId id="286" r:id="rId23"/>
    <p:sldId id="283" r:id="rId24"/>
    <p:sldId id="28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082"/>
    <a:srgbClr val="8D84D2"/>
    <a:srgbClr val="8C9EAE"/>
    <a:srgbClr val="6D6BB0"/>
    <a:srgbClr val="8995D9"/>
    <a:srgbClr val="9072DC"/>
    <a:srgbClr val="A2B1BE"/>
    <a:srgbClr val="A68FF1"/>
    <a:srgbClr val="475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50" d="100"/>
          <a:sy n="50" d="100"/>
        </p:scale>
        <p:origin x="37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22C7-667B-49C5-8F3D-A148E062648F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25BC-D73E-4746-A9D7-9434E58B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50433"/>
            <a:ext cx="12192000" cy="3141134"/>
          </a:xfrm>
          <a:prstGeom prst="rect">
            <a:avLst/>
          </a:prstGeom>
          <a:solidFill>
            <a:srgbClr val="5C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4473" y="1637542"/>
            <a:ext cx="9144000" cy="2387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Are Your V8 GC Logs Speaking to You?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012" y="993905"/>
            <a:ext cx="108796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GC is triggered by allocations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(</a:t>
            </a:r>
            <a:r>
              <a:rPr lang="en-US" sz="2600" dirty="0" smtClean="0">
                <a:solidFill>
                  <a:srgbClr val="8D84D2"/>
                </a:solidFill>
                <a:cs typeface="Consolas" panose="020B0609020204030204" pitchFamily="49" charset="0"/>
              </a:rPr>
              <a:t>new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 or </a:t>
            </a:r>
            <a:r>
              <a:rPr lang="en-US" sz="2600" dirty="0" err="1" smtClean="0">
                <a:solidFill>
                  <a:srgbClr val="8D84D2"/>
                </a:solidFill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 most of the time), 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, 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when the memory allocated for a space is not enough</a:t>
            </a:r>
            <a:endParaRPr lang="en-US" sz="26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New space: Scavenger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Implementation of Cheney's algorithm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099635" y="3079916"/>
            <a:ext cx="6107361" cy="2741149"/>
            <a:chOff x="3062039" y="3054516"/>
            <a:chExt cx="6107361" cy="2741149"/>
          </a:xfrm>
        </p:grpSpPr>
        <p:grpSp>
          <p:nvGrpSpPr>
            <p:cNvPr id="5" name="组合 4"/>
            <p:cNvGrpSpPr/>
            <p:nvPr/>
          </p:nvGrpSpPr>
          <p:grpSpPr>
            <a:xfrm>
              <a:off x="3062039" y="3904686"/>
              <a:ext cx="6107361" cy="730187"/>
              <a:chOff x="1382753" y="3625286"/>
              <a:chExt cx="4730588" cy="152771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82753" y="3625288"/>
                <a:ext cx="1425727" cy="1527717"/>
              </a:xfrm>
              <a:prstGeom prst="rect">
                <a:avLst/>
              </a:prstGeom>
              <a:pattFill prst="solidDmnd">
                <a:fgClr>
                  <a:srgbClr val="8D84D2"/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89820" y="3625286"/>
                <a:ext cx="958227" cy="1527717"/>
              </a:xfrm>
              <a:prstGeom prst="rect">
                <a:avLst/>
              </a:prstGeom>
              <a:solidFill>
                <a:srgbClr val="8D84D2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D84D2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48047" y="3625286"/>
                <a:ext cx="2365294" cy="1527717"/>
              </a:xfrm>
              <a:prstGeom prst="rect">
                <a:avLst/>
              </a:prstGeom>
              <a:noFill/>
              <a:ln>
                <a:solidFill>
                  <a:srgbClr val="8D84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V="1">
              <a:off x="4878614" y="4800600"/>
              <a:ext cx="0" cy="533400"/>
            </a:xfrm>
            <a:prstGeom prst="straightConnector1">
              <a:avLst/>
            </a:prstGeom>
            <a:ln w="57150">
              <a:solidFill>
                <a:srgbClr val="8D84D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581400" y="5334000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Allocation Pointer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 rot="5400000">
              <a:off x="4493673" y="2203279"/>
              <a:ext cx="177799" cy="3041068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左大括号 16"/>
            <p:cNvSpPr/>
            <p:nvPr/>
          </p:nvSpPr>
          <p:spPr>
            <a:xfrm rot="5400000">
              <a:off x="7632700" y="2276011"/>
              <a:ext cx="177800" cy="2895601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12838" y="3054517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A</a:t>
              </a:r>
              <a:r>
                <a:rPr lang="en-US" altLang="zh-CN" sz="2400" dirty="0" smtClean="0">
                  <a:solidFill>
                    <a:srgbClr val="8C9EAE"/>
                  </a:solidFill>
                </a:rPr>
                <a:t>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80832" y="3054516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Ina</a:t>
              </a:r>
              <a:r>
                <a:rPr lang="en-US" altLang="zh-CN" sz="2400" dirty="0" smtClean="0">
                  <a:solidFill>
                    <a:srgbClr val="8C9EAE"/>
                  </a:solidFill>
                </a:rPr>
                <a:t>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8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012" y="993905"/>
            <a:ext cx="108796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GC is triggered by allocations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(</a:t>
            </a:r>
            <a:r>
              <a:rPr lang="en-US" sz="2600" dirty="0" smtClean="0">
                <a:solidFill>
                  <a:srgbClr val="8D84D2"/>
                </a:solidFill>
                <a:cs typeface="Consolas" panose="020B0609020204030204" pitchFamily="49" charset="0"/>
              </a:rPr>
              <a:t>new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 or </a:t>
            </a:r>
            <a:r>
              <a:rPr lang="en-US" sz="2600" dirty="0" err="1" smtClean="0">
                <a:solidFill>
                  <a:srgbClr val="8D84D2"/>
                </a:solidFill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 most of the time), 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, 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when the memory allocated for a space is not enough</a:t>
            </a:r>
            <a:endParaRPr lang="en-US" sz="26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New space: Scavenger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Implementation of Cheney's algorithm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099635" y="3079916"/>
            <a:ext cx="6107361" cy="2741149"/>
            <a:chOff x="3062039" y="3054516"/>
            <a:chExt cx="6107361" cy="2741149"/>
          </a:xfrm>
        </p:grpSpPr>
        <p:grpSp>
          <p:nvGrpSpPr>
            <p:cNvPr id="5" name="组合 4"/>
            <p:cNvGrpSpPr/>
            <p:nvPr/>
          </p:nvGrpSpPr>
          <p:grpSpPr>
            <a:xfrm>
              <a:off x="3062039" y="3904686"/>
              <a:ext cx="6107361" cy="730187"/>
              <a:chOff x="1382753" y="3625286"/>
              <a:chExt cx="4730588" cy="152771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82753" y="3625288"/>
                <a:ext cx="2355525" cy="1527717"/>
              </a:xfrm>
              <a:prstGeom prst="rect">
                <a:avLst/>
              </a:prstGeom>
              <a:pattFill prst="solidDmnd">
                <a:fgClr>
                  <a:srgbClr val="8D84D2"/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48047" y="3625286"/>
                <a:ext cx="2365294" cy="1527717"/>
              </a:xfrm>
              <a:prstGeom prst="rect">
                <a:avLst/>
              </a:prstGeom>
              <a:noFill/>
              <a:ln>
                <a:solidFill>
                  <a:srgbClr val="8D84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V="1">
              <a:off x="6135913" y="4800600"/>
              <a:ext cx="0" cy="533400"/>
            </a:xfrm>
            <a:prstGeom prst="straightConnector1">
              <a:avLst/>
            </a:prstGeom>
            <a:ln w="57150">
              <a:solidFill>
                <a:srgbClr val="8D84D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838699" y="5334000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Allocation Pointer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 rot="5400000">
              <a:off x="4493673" y="2203279"/>
              <a:ext cx="177799" cy="3041068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左大括号 16"/>
            <p:cNvSpPr/>
            <p:nvPr/>
          </p:nvSpPr>
          <p:spPr>
            <a:xfrm rot="5400000">
              <a:off x="7632700" y="2276011"/>
              <a:ext cx="177800" cy="2895601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12838" y="3054517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A</a:t>
              </a:r>
              <a:r>
                <a:rPr lang="en-US" altLang="zh-CN" sz="2400" dirty="0" smtClean="0">
                  <a:solidFill>
                    <a:srgbClr val="8C9EAE"/>
                  </a:solidFill>
                </a:rPr>
                <a:t>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80832" y="3054516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Ina</a:t>
              </a:r>
              <a:r>
                <a:rPr lang="en-US" altLang="zh-CN" sz="2400" dirty="0" smtClean="0">
                  <a:solidFill>
                    <a:srgbClr val="8C9EAE"/>
                  </a:solidFill>
                </a:rPr>
                <a:t>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39538" y="4574570"/>
            <a:ext cx="287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8D84D2"/>
                </a:solidFill>
              </a:rPr>
              <a:t>T</a:t>
            </a:r>
            <a:r>
              <a:rPr lang="en-US" altLang="zh-CN" sz="3200" dirty="0" smtClean="0">
                <a:solidFill>
                  <a:srgbClr val="8D84D2"/>
                </a:solidFill>
              </a:rPr>
              <a:t>he active </a:t>
            </a:r>
            <a:r>
              <a:rPr lang="en-US" altLang="zh-CN" sz="3200" dirty="0" err="1" smtClean="0">
                <a:solidFill>
                  <a:srgbClr val="8D84D2"/>
                </a:solidFill>
              </a:rPr>
              <a:t>semispace</a:t>
            </a:r>
            <a:r>
              <a:rPr lang="en-US" altLang="zh-CN" sz="3200" dirty="0" smtClean="0">
                <a:solidFill>
                  <a:srgbClr val="8D84D2"/>
                </a:solidFill>
              </a:rPr>
              <a:t> is full now, start GC!</a:t>
            </a:r>
            <a:endParaRPr lang="en-US" sz="3200" dirty="0">
              <a:solidFill>
                <a:srgbClr val="8D8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012" y="993905"/>
            <a:ext cx="108796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GC is triggered by allocations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(</a:t>
            </a:r>
            <a:r>
              <a:rPr lang="en-US" sz="2600" dirty="0" smtClean="0">
                <a:solidFill>
                  <a:srgbClr val="8D84D2"/>
                </a:solidFill>
                <a:cs typeface="Consolas" panose="020B0609020204030204" pitchFamily="49" charset="0"/>
              </a:rPr>
              <a:t>new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 or </a:t>
            </a:r>
            <a:r>
              <a:rPr lang="en-US" sz="2600" dirty="0" err="1" smtClean="0">
                <a:solidFill>
                  <a:srgbClr val="8D84D2"/>
                </a:solidFill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 most of the time), 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, 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when the memory allocated for a space is not enough</a:t>
            </a:r>
            <a:endParaRPr lang="en-US" sz="26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New space: Scavenger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Implementation of Cheney's algorithm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099635" y="3079916"/>
            <a:ext cx="6467330" cy="2741149"/>
            <a:chOff x="3062039" y="3054516"/>
            <a:chExt cx="6467330" cy="2741149"/>
          </a:xfrm>
        </p:grpSpPr>
        <p:grpSp>
          <p:nvGrpSpPr>
            <p:cNvPr id="5" name="组合 4"/>
            <p:cNvGrpSpPr/>
            <p:nvPr/>
          </p:nvGrpSpPr>
          <p:grpSpPr>
            <a:xfrm>
              <a:off x="3070165" y="3889157"/>
              <a:ext cx="6123324" cy="745715"/>
              <a:chOff x="1389048" y="3592796"/>
              <a:chExt cx="4742953" cy="156020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748047" y="3625286"/>
                <a:ext cx="1425727" cy="1527717"/>
              </a:xfrm>
              <a:prstGeom prst="rect">
                <a:avLst/>
              </a:prstGeom>
              <a:solidFill>
                <a:srgbClr val="8D8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73774" y="3619367"/>
                <a:ext cx="958227" cy="1527717"/>
              </a:xfrm>
              <a:prstGeom prst="rect">
                <a:avLst/>
              </a:prstGeom>
              <a:solidFill>
                <a:srgbClr val="8D84D2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D84D2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389048" y="3592796"/>
                <a:ext cx="2365294" cy="1527717"/>
              </a:xfrm>
              <a:prstGeom prst="rect">
                <a:avLst/>
              </a:prstGeom>
              <a:noFill/>
              <a:ln>
                <a:solidFill>
                  <a:srgbClr val="8D84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V="1">
              <a:off x="7956383" y="4800600"/>
              <a:ext cx="0" cy="533400"/>
            </a:xfrm>
            <a:prstGeom prst="straightConnector1">
              <a:avLst/>
            </a:prstGeom>
            <a:ln w="57150">
              <a:solidFill>
                <a:srgbClr val="8D84D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659169" y="5334000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Allocation Pointer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 rot="5400000">
              <a:off x="4493673" y="2203279"/>
              <a:ext cx="177799" cy="3041068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左大括号 16"/>
            <p:cNvSpPr/>
            <p:nvPr/>
          </p:nvSpPr>
          <p:spPr>
            <a:xfrm rot="5400000">
              <a:off x="7632700" y="2276011"/>
              <a:ext cx="177800" cy="2895601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12838" y="3054517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8C9EAE"/>
                  </a:solidFill>
                </a:rPr>
                <a:t>Inactive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80832" y="3054516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8C9EAE"/>
                  </a:solidFill>
                </a:rPr>
                <a:t>A</a:t>
              </a:r>
              <a:r>
                <a:rPr lang="en-US" altLang="zh-CN" sz="2400" dirty="0" smtClean="0">
                  <a:solidFill>
                    <a:srgbClr val="8C9EAE"/>
                  </a:solidFill>
                </a:rPr>
                <a:t>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9464" y="4946717"/>
            <a:ext cx="5485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D84D2"/>
                </a:solidFill>
              </a:rPr>
              <a:t>Switch the role of the two spaces, c</a:t>
            </a:r>
            <a:r>
              <a:rPr lang="en-US" altLang="zh-CN" sz="2800" dirty="0" smtClean="0">
                <a:solidFill>
                  <a:srgbClr val="8D84D2"/>
                </a:solidFill>
              </a:rPr>
              <a:t>opy all the live objects to the new </a:t>
            </a:r>
            <a:r>
              <a:rPr lang="en-US" altLang="zh-CN" sz="2800" dirty="0" err="1" smtClean="0">
                <a:solidFill>
                  <a:srgbClr val="8D84D2"/>
                </a:solidFill>
              </a:rPr>
              <a:t>semispace</a:t>
            </a:r>
            <a:endParaRPr lang="en-US" sz="2800" dirty="0">
              <a:solidFill>
                <a:srgbClr val="8D8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8112" y="1921005"/>
            <a:ext cx="10879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Scavenger is cheap in terms of time, expensive in terms of space(doubled)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For long-lived objects, it’s a waste of memory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Objects surviving more than two GCs in the new space will be</a:t>
            </a:r>
            <a:r>
              <a:rPr lang="en-US" sz="2800" b="1" dirty="0" smtClean="0">
                <a:solidFill>
                  <a:srgbClr val="8D84D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8D84D2"/>
                </a:solidFill>
              </a:rPr>
              <a:t>promoted</a:t>
            </a:r>
            <a:r>
              <a:rPr lang="en-US" sz="2800" b="1" dirty="0" smtClean="0">
                <a:solidFill>
                  <a:srgbClr val="8D84D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to the old space</a:t>
            </a:r>
            <a:endParaRPr lang="en-US" sz="2600" dirty="0" smtClean="0">
              <a:solidFill>
                <a:srgbClr val="8C9EA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14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112" y="1324105"/>
            <a:ext cx="108796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</a:rPr>
              <a:t>Old space: mark-sweep/mark-compact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</a:rPr>
              <a:t>Marking</a:t>
            </a:r>
            <a:r>
              <a:rPr lang="en-US" sz="2800" dirty="0" smtClean="0">
                <a:solidFill>
                  <a:srgbClr val="8C9EAE"/>
                </a:solidFill>
              </a:rPr>
              <a:t>: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 depth-first-search starting from the root object(window or global), mark all reachable objects with a bitmap(one per page)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</a:rPr>
              <a:t>Sweep/Compact 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to reclaim memory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</a:rPr>
              <a:t>Sweeping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: iterates across the marking bitmap, looking for ranges of unmarked objects, put them into the free list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Kinda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 like the process of the scavenger GC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</a:rPr>
              <a:t>Compacting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: since objects are arranged in pages, there will be fragmentation(holes). Moving objects from fragmented pages to free spaces on other pages can reduce the memory usage.</a:t>
            </a:r>
          </a:p>
        </p:txBody>
      </p:sp>
    </p:spTree>
    <p:extLst>
      <p:ext uri="{BB962C8B-B14F-4D97-AF65-F5344CB8AC3E}">
        <p14:creationId xmlns:p14="http://schemas.microsoft.com/office/powerpoint/2010/main" val="16522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Getting started with V8 GC logs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112" y="1324105"/>
            <a:ext cx="10879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P</a:t>
            </a:r>
            <a:r>
              <a:rPr lang="en-US" altLang="zh-CN" sz="2800" dirty="0" smtClean="0">
                <a:solidFill>
                  <a:srgbClr val="8C9EAE"/>
                </a:solidFill>
                <a:latin typeface="+mj-lt"/>
              </a:rPr>
              <a:t>lenty 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of options(</a:t>
            </a:r>
            <a:r>
              <a:rPr lang="en-US" sz="2800" dirty="0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--v8-options</a:t>
            </a:r>
            <a:r>
              <a:rPr lang="en-US" altLang="zh-CN" sz="2800" dirty="0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grep </a:t>
            </a:r>
            <a:r>
              <a:rPr lang="en-US" altLang="zh-CN" sz="2800" dirty="0" err="1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We’ll be focusing 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2800" dirty="0" err="1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trace_gc</a:t>
            </a:r>
            <a:endParaRPr lang="en-US" sz="2800" dirty="0" smtClean="0">
              <a:solidFill>
                <a:srgbClr val="8D84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2800" dirty="0" err="1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trace_gc_nvp</a:t>
            </a:r>
            <a:endParaRPr lang="en-US" sz="2800" dirty="0" smtClean="0">
              <a:solidFill>
                <a:srgbClr val="8D84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Obviously you can't use these in production, even though it would be difficult to reproduce your problems offline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You can use signals to turn it on/off, and redirect them to a file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Or use </a:t>
            </a: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alinode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 to get them by clicking a button on our SAAS platform, wink </a:t>
            </a: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wink</a:t>
            </a:r>
            <a:endParaRPr lang="en-US" sz="28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In case you do want to read the code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deps/v8/</a:t>
            </a:r>
            <a:r>
              <a:rPr lang="en-US" sz="2800" dirty="0" err="1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800" dirty="0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/heap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, start with </a:t>
            </a:r>
            <a:r>
              <a:rPr lang="en-US" sz="2800" dirty="0" smtClean="0">
                <a:solidFill>
                  <a:srgbClr val="8D84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gc-tracer.cc</a:t>
            </a:r>
          </a:p>
        </p:txBody>
      </p:sp>
    </p:spTree>
    <p:extLst>
      <p:ext uri="{BB962C8B-B14F-4D97-AF65-F5344CB8AC3E}">
        <p14:creationId xmlns:p14="http://schemas.microsoft.com/office/powerpoint/2010/main" val="24722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50433"/>
            <a:ext cx="12192000" cy="3141134"/>
          </a:xfrm>
          <a:prstGeom prst="rect">
            <a:avLst/>
          </a:prstGeom>
          <a:solidFill>
            <a:srgbClr val="5C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414473" y="1637542"/>
            <a:ext cx="9144000" cy="2387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Demo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51" t="35" r="-151" b="-22"/>
          <a:stretch/>
        </p:blipFill>
        <p:spPr>
          <a:xfrm>
            <a:off x="5765800" y="149282"/>
            <a:ext cx="6057900" cy="64801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012" y="323849"/>
            <a:ext cx="52307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L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eaks caused by closures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0112" y="1324105"/>
            <a:ext cx="45830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Closures are created when declared, not when executed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Any</a:t>
            </a:r>
            <a:r>
              <a:rPr lang="en-US" sz="28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 closure will be shared by all functions</a:t>
            </a:r>
            <a:r>
              <a:rPr lang="en-US" sz="2800" dirty="0">
                <a:solidFill>
                  <a:srgbClr val="8C9EAE"/>
                </a:solidFill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in the same context</a:t>
            </a:r>
            <a:r>
              <a:rPr lang="en-US" sz="28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, even when the closure won’t be referenced at all</a:t>
            </a:r>
            <a:endParaRPr lang="en-US" sz="2800" dirty="0" smtClean="0">
              <a:solidFill>
                <a:srgbClr val="8D84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012" y="323849"/>
            <a:ext cx="52307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L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eaks caused by closures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5" y="1271587"/>
            <a:ext cx="11001155" cy="1738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4" y="3494087"/>
            <a:ext cx="11001155" cy="15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012" y="323849"/>
            <a:ext cx="52307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L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eaks caused by closures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2" b="2357"/>
          <a:stretch/>
        </p:blipFill>
        <p:spPr>
          <a:xfrm>
            <a:off x="1753361" y="787400"/>
            <a:ext cx="9270239" cy="57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05015" y="1495304"/>
            <a:ext cx="10332628" cy="1361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</a:rPr>
              <a:t>@</a:t>
            </a:r>
            <a:r>
              <a:rPr lang="en-US" sz="2800" dirty="0" err="1" smtClean="0">
                <a:solidFill>
                  <a:srgbClr val="8C9EAE"/>
                </a:solidFill>
              </a:rPr>
              <a:t>joyeecheung</a:t>
            </a:r>
            <a:r>
              <a:rPr lang="en-US" sz="2800" dirty="0" smtClean="0">
                <a:solidFill>
                  <a:srgbClr val="8C9EAE"/>
                </a:solidFill>
              </a:rPr>
              <a:t> </a:t>
            </a:r>
            <a:r>
              <a:rPr lang="en-US" sz="1800" dirty="0" smtClean="0">
                <a:solidFill>
                  <a:srgbClr val="8C9EAE"/>
                </a:solidFill>
              </a:rPr>
              <a:t>(GitHub, Twitter)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</a:rPr>
              <a:t>Chau Yee Cheung </a:t>
            </a:r>
            <a:r>
              <a:rPr lang="en-US" sz="1800" dirty="0" smtClean="0">
                <a:solidFill>
                  <a:srgbClr val="8C9EAE"/>
                </a:solidFill>
              </a:rPr>
              <a:t>(Cantonese)  </a:t>
            </a:r>
            <a:r>
              <a:rPr lang="en-US" sz="2800" dirty="0" err="1" smtClean="0">
                <a:solidFill>
                  <a:srgbClr val="8C9EAE"/>
                </a:solidFill>
              </a:rPr>
              <a:t>Qiuyi</a:t>
            </a:r>
            <a:r>
              <a:rPr lang="en-US" sz="2800" dirty="0" smtClean="0">
                <a:solidFill>
                  <a:srgbClr val="8C9EAE"/>
                </a:solidFill>
              </a:rPr>
              <a:t> Zhang /</a:t>
            </a:r>
            <a:r>
              <a:rPr lang="zh-CN" altLang="en-US" sz="2800" dirty="0" smtClean="0">
                <a:solidFill>
                  <a:srgbClr val="8C9EA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张秋怡 </a:t>
            </a:r>
            <a:r>
              <a:rPr lang="en-US" sz="1800" dirty="0" smtClean="0">
                <a:solidFill>
                  <a:srgbClr val="8C9EAE"/>
                </a:solidFill>
              </a:rPr>
              <a:t>(Mandarin)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</a:rPr>
              <a:t>Joy</a:t>
            </a:r>
            <a:r>
              <a:rPr lang="en-US" sz="2800" i="1" dirty="0" smtClean="0">
                <a:solidFill>
                  <a:srgbClr val="8C9EAE"/>
                </a:solidFill>
              </a:rPr>
              <a:t>ee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</a:rPr>
              <a:t>Intern @ </a:t>
            </a:r>
            <a:r>
              <a:rPr lang="en-US" sz="2800" dirty="0" err="1" smtClean="0">
                <a:solidFill>
                  <a:srgbClr val="8C9EAE"/>
                </a:solidFill>
              </a:rPr>
              <a:t>alinode</a:t>
            </a:r>
            <a:r>
              <a:rPr lang="en-US" sz="2800" dirty="0" smtClean="0">
                <a:solidFill>
                  <a:srgbClr val="8C9EAE"/>
                </a:solidFill>
              </a:rPr>
              <a:t> ∈ </a:t>
            </a:r>
            <a:r>
              <a:rPr lang="en-US" sz="2800" dirty="0" err="1" smtClean="0">
                <a:solidFill>
                  <a:srgbClr val="8C9EAE"/>
                </a:solidFill>
              </a:rPr>
              <a:t>AliCloud</a:t>
            </a:r>
            <a:r>
              <a:rPr lang="en-US" sz="2800" dirty="0" smtClean="0">
                <a:solidFill>
                  <a:srgbClr val="8C9EAE"/>
                </a:solidFill>
              </a:rPr>
              <a:t> ∈ Alibaba Group</a:t>
            </a:r>
            <a:endParaRPr lang="en-US" sz="2800" dirty="0" smtClean="0">
              <a:solidFill>
                <a:srgbClr val="8C9EAE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About Me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pic>
        <p:nvPicPr>
          <p:cNvPr id="1026" name="Picture 2" descr="http://alinode.alicdn.com/assets/images/screenshots/process_detail.54235edf.hash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2" y="4157487"/>
            <a:ext cx="3204383" cy="2002740"/>
          </a:xfrm>
          <a:prstGeom prst="rect">
            <a:avLst/>
          </a:prstGeom>
          <a:ln>
            <a:noFill/>
          </a:ln>
          <a:effectLst>
            <a:outerShdw blurRad="139700" dist="279400" dir="1860000" sx="91000" sy="91000" algn="tl" rotWithShape="0">
              <a:srgbClr val="333333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3"/>
          <a:stretch/>
        </p:blipFill>
        <p:spPr>
          <a:xfrm>
            <a:off x="8463822" y="4157487"/>
            <a:ext cx="3188226" cy="1875707"/>
          </a:xfrm>
          <a:prstGeom prst="rect">
            <a:avLst/>
          </a:prstGeom>
          <a:ln>
            <a:noFill/>
          </a:ln>
          <a:effectLst>
            <a:outerShdw blurRad="127000" dist="241300" dir="2400000" sx="93000" sy="93000" algn="tl" rotWithShape="0">
              <a:srgbClr val="333333">
                <a:alpha val="19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 b="8103"/>
          <a:stretch/>
        </p:blipFill>
        <p:spPr>
          <a:xfrm>
            <a:off x="3756328" y="3290042"/>
            <a:ext cx="4792936" cy="2992567"/>
          </a:xfrm>
          <a:prstGeom prst="rect">
            <a:avLst/>
          </a:prstGeom>
          <a:ln>
            <a:noFill/>
          </a:ln>
          <a:effectLst>
            <a:outerShdw blurRad="88900" dist="38100" dir="12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8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5012" y="323849"/>
            <a:ext cx="52307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L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eaks caused by closures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4" r="658" b="2560"/>
          <a:stretch/>
        </p:blipFill>
        <p:spPr>
          <a:xfrm>
            <a:off x="1663700" y="800099"/>
            <a:ext cx="9474200" cy="59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62" y="1114425"/>
            <a:ext cx="6924675" cy="523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5012" y="323849"/>
            <a:ext cx="73008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S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olution #1: nullify your reference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112" y="1324105"/>
            <a:ext cx="3135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Explicitly free the old object</a:t>
            </a:r>
            <a:endParaRPr lang="en-US" sz="2800" dirty="0" smtClean="0">
              <a:solidFill>
                <a:srgbClr val="8D84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5012" y="323849"/>
            <a:ext cx="73008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S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olution #1: nullify your reference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6" b="1852"/>
          <a:stretch/>
        </p:blipFill>
        <p:spPr>
          <a:xfrm>
            <a:off x="1651000" y="967714"/>
            <a:ext cx="8894198" cy="54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320800"/>
            <a:ext cx="7505700" cy="4724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5012" y="323849"/>
            <a:ext cx="52307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S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olution #2: passing parameters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112" y="1324105"/>
            <a:ext cx="3135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Avoid closures like a </a:t>
            </a: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plauge</a:t>
            </a:r>
            <a:endParaRPr lang="en-US" sz="2800" dirty="0" smtClean="0">
              <a:solidFill>
                <a:srgbClr val="8D84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5012" y="323849"/>
            <a:ext cx="5230788" cy="46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S</a:t>
            </a:r>
            <a:r>
              <a:rPr lang="en-US" altLang="zh-CN" sz="3200" dirty="0" smtClean="0">
                <a:solidFill>
                  <a:srgbClr val="8C9EAE"/>
                </a:solidFill>
                <a:latin typeface="+mn-lt"/>
              </a:rPr>
              <a:t>olution #2: passing parameters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 b="3333"/>
          <a:stretch/>
        </p:blipFill>
        <p:spPr>
          <a:xfrm>
            <a:off x="1828799" y="1057256"/>
            <a:ext cx="9033665" cy="55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350973" y="3669542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5C7082"/>
                </a:solidFill>
              </a:rPr>
              <a:t>https://alinode.aliyun.com</a:t>
            </a:r>
            <a:br>
              <a:rPr lang="en-US" sz="3600" dirty="0" smtClean="0">
                <a:solidFill>
                  <a:srgbClr val="5C7082"/>
                </a:solidFill>
              </a:rPr>
            </a:br>
            <a:r>
              <a:rPr lang="en-US" sz="3600" dirty="0" smtClean="0">
                <a:solidFill>
                  <a:srgbClr val="5C7082"/>
                </a:solidFill>
              </a:rPr>
              <a:t>joyeec9h3@gmail.com</a:t>
            </a:r>
            <a:br>
              <a:rPr lang="en-US" sz="3600" dirty="0" smtClean="0">
                <a:solidFill>
                  <a:srgbClr val="5C7082"/>
                </a:solidFill>
              </a:rPr>
            </a:br>
            <a:r>
              <a:rPr lang="en-US" sz="3600" dirty="0" smtClean="0">
                <a:solidFill>
                  <a:srgbClr val="5C7082"/>
                </a:solidFill>
              </a:rPr>
              <a:t>@</a:t>
            </a:r>
            <a:r>
              <a:rPr lang="en-US" sz="3600" dirty="0" err="1" smtClean="0">
                <a:solidFill>
                  <a:srgbClr val="5C7082"/>
                </a:solidFill>
              </a:rPr>
              <a:t>joyeecheung</a:t>
            </a:r>
            <a:r>
              <a:rPr lang="en-US" sz="3600" dirty="0" smtClean="0">
                <a:solidFill>
                  <a:srgbClr val="5C7082"/>
                </a:solidFill>
              </a:rPr>
              <a:t> (GitHub, Twitter)</a:t>
            </a:r>
            <a:endParaRPr lang="en-US" sz="3600" dirty="0">
              <a:solidFill>
                <a:srgbClr val="5C708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52473" y="83744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rgbClr val="5C7082"/>
                </a:solidFill>
              </a:rPr>
              <a:t>Questions?</a:t>
            </a:r>
            <a:endParaRPr lang="en-US" sz="8000" dirty="0">
              <a:solidFill>
                <a:srgbClr val="5C7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Background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7399" y="1557866"/>
            <a:ext cx="108796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We provide </a:t>
            </a:r>
            <a:r>
              <a:rPr lang="en-US" sz="2800" dirty="0" smtClean="0">
                <a:solidFill>
                  <a:srgbClr val="8D84D2"/>
                </a:solidFill>
              </a:rPr>
              <a:t>performance management services 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for teams both inside and outside the group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Alibaba is one of the largest company in China that uses Node.js in production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8C9EAE"/>
                </a:solidFill>
                <a:latin typeface="+mj-lt"/>
              </a:rPr>
              <a:t>B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acked by services written in Java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Tmall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, </a:t>
            </a: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Alipay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, </a:t>
            </a: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Taobao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...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Mostly driven by frontend </a:t>
            </a: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devs</a:t>
            </a:r>
            <a:endParaRPr lang="en-US" sz="2800" dirty="0" smtClean="0">
              <a:solidFill>
                <a:srgbClr val="8C9EAE"/>
              </a:solidFill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Building new products and refactoring old products(PHP/Java)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08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Background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7399" y="1557866"/>
            <a:ext cx="10879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Java architects argue that Node.js is </a:t>
            </a:r>
            <a:r>
              <a:rPr lang="en-US" sz="2800" i="1" dirty="0" smtClean="0">
                <a:solidFill>
                  <a:srgbClr val="8C9EAE"/>
                </a:solidFill>
                <a:latin typeface="+mj-lt"/>
              </a:rPr>
              <a:t>not mature enough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Lack of tooling for monitoring and profiling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Also argued by people leaving Node.js for Go</a:t>
            </a:r>
            <a:endParaRPr lang="en-US" sz="28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Java programmers </a:t>
            </a:r>
            <a:r>
              <a:rPr lang="en-US" sz="2800" i="1" dirty="0" smtClean="0">
                <a:solidFill>
                  <a:srgbClr val="8C9EAE"/>
                </a:solidFill>
                <a:latin typeface="+mj-lt"/>
              </a:rPr>
              <a:t>know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 their VM and their GC. As for JS programmers, well…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Most come from a frontend dev background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CPU profile: the pursuit of 60fps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Heapdump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: you don't want to blow up your users' RAM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</a:rPr>
              <a:t>GC logs: ???</a:t>
            </a:r>
          </a:p>
        </p:txBody>
      </p:sp>
    </p:spTree>
    <p:extLst>
      <p:ext uri="{BB962C8B-B14F-4D97-AF65-F5344CB8AC3E}">
        <p14:creationId xmlns:p14="http://schemas.microsoft.com/office/powerpoint/2010/main" val="3720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What are V8 Garbage Collection logs good for?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532" y="1693333"/>
            <a:ext cx="10879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Combined with heap profiles, 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they can 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help you catch the culprit for </a:t>
            </a:r>
            <a:r>
              <a:rPr lang="en-US" sz="2800" dirty="0" smtClean="0">
                <a:solidFill>
                  <a:srgbClr val="8D84D2"/>
                </a:solidFill>
              </a:rPr>
              <a:t>memory leaks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</a:rPr>
              <a:t>Long GC pauses, GC thrashing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Can give you a bigger picture about what's going on so you know where to start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Help you verify that your fixes do fix your leaks</a:t>
            </a:r>
            <a:endParaRPr lang="en-US" sz="28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Least documented and least intuitive, not available in </a:t>
            </a: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devtools</a:t>
            </a:r>
            <a:endParaRPr lang="en-US" sz="2800" dirty="0" smtClean="0">
              <a:solidFill>
                <a:srgbClr val="8D8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066" y="2074333"/>
            <a:ext cx="10879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What is Garbage Collection(GC)?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D84D2"/>
                </a:solidFill>
              </a:rPr>
              <a:t>C</a:t>
            </a:r>
            <a:r>
              <a:rPr lang="en-US" altLang="zh-CN" sz="2800" dirty="0" smtClean="0">
                <a:solidFill>
                  <a:srgbClr val="8D84D2"/>
                </a:solidFill>
              </a:rPr>
              <a:t>ollect</a:t>
            </a:r>
            <a:r>
              <a:rPr lang="en-US" altLang="zh-CN" sz="2800" dirty="0" smtClean="0">
                <a:solidFill>
                  <a:srgbClr val="8C9EAE"/>
                </a:solidFill>
                <a:latin typeface="+mj-lt"/>
              </a:rPr>
              <a:t> and free your </a:t>
            </a:r>
            <a:r>
              <a:rPr lang="en-US" altLang="zh-CN" sz="2800" dirty="0" smtClean="0">
                <a:solidFill>
                  <a:srgbClr val="8D84D2"/>
                </a:solidFill>
              </a:rPr>
              <a:t>objects(garbage)</a:t>
            </a:r>
            <a:r>
              <a:rPr lang="en-US" altLang="zh-CN" sz="2800" dirty="0" smtClean="0">
                <a:solidFill>
                  <a:srgbClr val="8C9EAE"/>
                </a:solidFill>
                <a:latin typeface="+mj-lt"/>
              </a:rPr>
              <a:t> when you don’t need them anymore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altLang="zh-CN" sz="2800" dirty="0" smtClean="0">
                <a:solidFill>
                  <a:srgbClr val="8C9EAE"/>
                </a:solidFill>
                <a:latin typeface="+mj-lt"/>
              </a:rPr>
              <a:t>Dynamic languages usually have it, so you don’t have to manage the memory yourself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For ECMAScript/JavaScript, there are no specification</a:t>
            </a:r>
            <a:r>
              <a:rPr lang="en-US" altLang="zh-CN" sz="2800" dirty="0" smtClean="0">
                <a:solidFill>
                  <a:srgbClr val="8C9EAE"/>
                </a:solidFill>
                <a:latin typeface="+mj-lt"/>
              </a:rPr>
              <a:t>s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 about it</a:t>
            </a:r>
          </a:p>
        </p:txBody>
      </p:sp>
    </p:spTree>
    <p:extLst>
      <p:ext uri="{BB962C8B-B14F-4D97-AF65-F5344CB8AC3E}">
        <p14:creationId xmlns:p14="http://schemas.microsoft.com/office/powerpoint/2010/main" val="7856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718733"/>
            <a:ext cx="10879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This talk is based on V8 4.5.103.35 (the one used by Node v4.x)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Generational hypothesis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8D84D2"/>
                </a:solidFill>
              </a:rPr>
              <a:t>M</a:t>
            </a:r>
            <a:r>
              <a:rPr lang="en-US" sz="2800" dirty="0" smtClean="0">
                <a:solidFill>
                  <a:srgbClr val="8D84D2"/>
                </a:solidFill>
              </a:rPr>
              <a:t>ost objects die young, others tend to live forever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V8 GC Strategy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Generational: Young and Old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8C9EAE"/>
                </a:solidFill>
                <a:latin typeface="+mj-lt"/>
              </a:rPr>
              <a:t>Conservertive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: What’s in a block memory, pointer or data? We don’t know for sure!</a:t>
            </a:r>
            <a:endParaRPr lang="en-US" sz="28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8C9EAE"/>
                </a:solidFill>
                <a:latin typeface="+mj-lt"/>
              </a:rPr>
              <a:t>In V8, Objects live on the </a:t>
            </a:r>
            <a:r>
              <a:rPr lang="en-US" sz="2800" dirty="0" smtClean="0">
                <a:solidFill>
                  <a:srgbClr val="8C9EAE"/>
                </a:solidFill>
                <a:latin typeface="+mj-lt"/>
              </a:rPr>
              <a:t>heap, and the heap is divided into </a:t>
            </a:r>
            <a:r>
              <a:rPr lang="en-US" sz="2800" dirty="0" smtClean="0">
                <a:solidFill>
                  <a:srgbClr val="8D84D2"/>
                </a:solidFill>
              </a:rPr>
              <a:t>spaces</a:t>
            </a:r>
            <a:endParaRPr lang="en-US" sz="2800" dirty="0" smtClean="0">
              <a:solidFill>
                <a:srgbClr val="8C9EA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2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012" y="993905"/>
            <a:ext cx="108796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New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8C9EAE"/>
                </a:solidFill>
                <a:latin typeface="+mj-lt"/>
              </a:rPr>
              <a:t>D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ivided in half, most objects start and end their lives here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Old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8C9EAE"/>
                </a:solidFill>
                <a:latin typeface="+mj-lt"/>
              </a:rPr>
              <a:t>O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bjects survive more than two GCs in the new space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Large object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8C9EAE"/>
                </a:solidFill>
                <a:latin typeface="+mj-lt"/>
              </a:rPr>
              <a:t>O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bjects too large to fit in other spaces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Never moved by GC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Map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Hidden classes, pointed by objects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Code space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Executable code compiled by V8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FYI</a:t>
            </a:r>
            <a:r>
              <a:rPr lang="en-US" sz="2600" dirty="0">
                <a:solidFill>
                  <a:srgbClr val="8C9EAE"/>
                </a:solidFill>
                <a:latin typeface="+mj-lt"/>
              </a:rPr>
              <a:t>: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 for a long time V8 has only compilers, though it added an interpreter for lightweight devices last year</a:t>
            </a:r>
            <a:endParaRPr lang="en-US" sz="2600" dirty="0" smtClean="0">
              <a:solidFill>
                <a:srgbClr val="8C9EA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78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347130" y="323849"/>
            <a:ext cx="84669" cy="463551"/>
          </a:xfrm>
          <a:prstGeom prst="rect">
            <a:avLst/>
          </a:prstGeom>
          <a:solidFill>
            <a:srgbClr val="8D8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D84D2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5012" y="323849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8C9EAE"/>
                </a:solidFill>
                <a:latin typeface="+mn-lt"/>
              </a:rPr>
              <a:t>An introduction to V8 GC</a:t>
            </a:r>
            <a:endParaRPr lang="en-US" sz="3200" dirty="0">
              <a:solidFill>
                <a:srgbClr val="8C9EAE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012" y="993905"/>
            <a:ext cx="108796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GC is triggered by allocations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(</a:t>
            </a:r>
            <a:r>
              <a:rPr lang="en-US" sz="2600" dirty="0" smtClean="0">
                <a:solidFill>
                  <a:srgbClr val="8D84D2"/>
                </a:solidFill>
                <a:cs typeface="Consolas" panose="020B0609020204030204" pitchFamily="49" charset="0"/>
              </a:rPr>
              <a:t>new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 or </a:t>
            </a:r>
            <a:r>
              <a:rPr lang="en-US" sz="2600" dirty="0" err="1" smtClean="0">
                <a:solidFill>
                  <a:srgbClr val="8D84D2"/>
                </a:solidFill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 most of the time), </a:t>
            </a: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, </a:t>
            </a:r>
            <a:r>
              <a:rPr lang="en-US" sz="2600" dirty="0" smtClean="0">
                <a:solidFill>
                  <a:srgbClr val="8C9EAE"/>
                </a:solidFill>
                <a:latin typeface="+mj-lt"/>
                <a:cs typeface="Consolas" panose="020B0609020204030204" pitchFamily="49" charset="0"/>
              </a:rPr>
              <a:t>when the memory allocated for a space is not enough</a:t>
            </a:r>
            <a:endParaRPr lang="en-US" sz="2600" dirty="0" smtClean="0">
              <a:solidFill>
                <a:srgbClr val="8C9EAE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</a:rPr>
              <a:t>New space: Scavenger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rgbClr val="8C9EAE"/>
                </a:solidFill>
                <a:latin typeface="+mj-lt"/>
              </a:rPr>
              <a:t>Implementation of Cheney's algorithm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742696" y="3079916"/>
            <a:ext cx="6464300" cy="2741149"/>
            <a:chOff x="2705100" y="3054516"/>
            <a:chExt cx="6464300" cy="2741149"/>
          </a:xfrm>
        </p:grpSpPr>
        <p:grpSp>
          <p:nvGrpSpPr>
            <p:cNvPr id="5" name="组合 4"/>
            <p:cNvGrpSpPr/>
            <p:nvPr/>
          </p:nvGrpSpPr>
          <p:grpSpPr>
            <a:xfrm>
              <a:off x="3062039" y="3904686"/>
              <a:ext cx="6107361" cy="730187"/>
              <a:chOff x="1382753" y="3625286"/>
              <a:chExt cx="4730588" cy="152771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82753" y="3625288"/>
                <a:ext cx="738147" cy="1527717"/>
              </a:xfrm>
              <a:prstGeom prst="rect">
                <a:avLst/>
              </a:prstGeom>
              <a:pattFill prst="solidDmnd">
                <a:fgClr>
                  <a:srgbClr val="8D84D2"/>
                </a:fgClr>
                <a:bgClr>
                  <a:schemeClr val="tx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120900" y="3625287"/>
                <a:ext cx="1627147" cy="1527717"/>
              </a:xfrm>
              <a:prstGeom prst="rect">
                <a:avLst/>
              </a:prstGeom>
              <a:solidFill>
                <a:srgbClr val="8D84D2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D84D2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48047" y="3625286"/>
                <a:ext cx="2365294" cy="1527717"/>
              </a:xfrm>
              <a:prstGeom prst="rect">
                <a:avLst/>
              </a:prstGeom>
              <a:noFill/>
              <a:ln>
                <a:solidFill>
                  <a:srgbClr val="8D84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 flipV="1">
              <a:off x="4002314" y="4800600"/>
              <a:ext cx="0" cy="533400"/>
            </a:xfrm>
            <a:prstGeom prst="straightConnector1">
              <a:avLst/>
            </a:prstGeom>
            <a:ln w="57150">
              <a:solidFill>
                <a:srgbClr val="8D84D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705100" y="5334000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Allocation Pointer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 rot="5400000">
              <a:off x="4493673" y="2203279"/>
              <a:ext cx="177799" cy="3041068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左大括号 16"/>
            <p:cNvSpPr/>
            <p:nvPr/>
          </p:nvSpPr>
          <p:spPr>
            <a:xfrm rot="5400000">
              <a:off x="7632700" y="2276011"/>
              <a:ext cx="177800" cy="2895601"/>
            </a:xfrm>
            <a:prstGeom prst="leftBrace">
              <a:avLst/>
            </a:prstGeom>
            <a:ln w="38100">
              <a:solidFill>
                <a:srgbClr val="8D84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12838" y="3054517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A</a:t>
              </a:r>
              <a:r>
                <a:rPr lang="en-US" altLang="zh-CN" sz="2400" dirty="0" smtClean="0">
                  <a:solidFill>
                    <a:srgbClr val="8C9EAE"/>
                  </a:solidFill>
                </a:rPr>
                <a:t>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80832" y="3054516"/>
              <a:ext cx="287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C9EAE"/>
                  </a:solidFill>
                </a:rPr>
                <a:t>Ina</a:t>
              </a:r>
              <a:r>
                <a:rPr lang="en-US" altLang="zh-CN" sz="2400" dirty="0" smtClean="0">
                  <a:solidFill>
                    <a:srgbClr val="8C9EAE"/>
                  </a:solidFill>
                </a:rPr>
                <a:t>ctive </a:t>
              </a:r>
              <a:r>
                <a:rPr lang="en-US" altLang="zh-CN" sz="2400" dirty="0" err="1" smtClean="0">
                  <a:solidFill>
                    <a:srgbClr val="8C9EAE"/>
                  </a:solidFill>
                </a:rPr>
                <a:t>Semispace</a:t>
              </a:r>
              <a:endParaRPr lang="en-US" sz="2400" dirty="0">
                <a:solidFill>
                  <a:srgbClr val="8C9EA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944</Words>
  <Application>Microsoft Office PowerPoint</Application>
  <PresentationFormat>宽屏</PresentationFormat>
  <Paragraphs>120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 Light</vt:lpstr>
      <vt:lpstr>Arial</vt:lpstr>
      <vt:lpstr>Calibri</vt:lpstr>
      <vt:lpstr>Calibri Light</vt:lpstr>
      <vt:lpstr>Consolas</vt:lpstr>
      <vt:lpstr>Wingdings</vt:lpstr>
      <vt:lpstr>Office 主题</vt:lpstr>
      <vt:lpstr>Are Your V8 GC Logs Speaking to You?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 Time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https://alinode.aliyun.com joyeec9h3@gmail.com @joyeecheung (GitHub, Twitter)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Your V8 GC Logs Speaking to You?</dc:title>
  <dc:creator>秋怡张</dc:creator>
  <cp:lastModifiedBy>秋怡张</cp:lastModifiedBy>
  <cp:revision>109</cp:revision>
  <dcterms:created xsi:type="dcterms:W3CDTF">2016-05-18T12:15:23Z</dcterms:created>
  <dcterms:modified xsi:type="dcterms:W3CDTF">2016-05-18T14:51:29Z</dcterms:modified>
</cp:coreProperties>
</file>