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5" r:id="rId3"/>
    <p:sldId id="276" r:id="rId4"/>
    <p:sldId id="257" r:id="rId5"/>
    <p:sldId id="277" r:id="rId6"/>
    <p:sldId id="278" r:id="rId7"/>
    <p:sldId id="279" r:id="rId8"/>
    <p:sldId id="280" r:id="rId9"/>
    <p:sldId id="258" r:id="rId10"/>
    <p:sldId id="259" r:id="rId11"/>
    <p:sldId id="266" r:id="rId12"/>
    <p:sldId id="267" r:id="rId13"/>
    <p:sldId id="268" r:id="rId14"/>
    <p:sldId id="264" r:id="rId15"/>
    <p:sldId id="284" r:id="rId16"/>
    <p:sldId id="285" r:id="rId17"/>
    <p:sldId id="287" r:id="rId18"/>
    <p:sldId id="286" r:id="rId19"/>
    <p:sldId id="281" r:id="rId20"/>
    <p:sldId id="282" r:id="rId21"/>
    <p:sldId id="283" r:id="rId22"/>
    <p:sldId id="288" r:id="rId23"/>
    <p:sldId id="262" r:id="rId24"/>
    <p:sldId id="263" r:id="rId25"/>
    <p:sldId id="289" r:id="rId26"/>
  </p:sldIdLst>
  <p:sldSz cx="12192000" cy="6858000"/>
  <p:notesSz cx="6807200" cy="993902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432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28F1-D1E4-418A-9D39-30BF5CCC2D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B4CE-21CC-4094-A3E7-CCB0FD2355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28F1-D1E4-418A-9D39-30BF5CCC2D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B4CE-21CC-4094-A3E7-CCB0FD2355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28F1-D1E4-418A-9D39-30BF5CCC2D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B4CE-21CC-4094-A3E7-CCB0FD2355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28F1-D1E4-418A-9D39-30BF5CCC2D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B4CE-21CC-4094-A3E7-CCB0FD2355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28F1-D1E4-418A-9D39-30BF5CCC2D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B4CE-21CC-4094-A3E7-CCB0FD2355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28F1-D1E4-418A-9D39-30BF5CCC2D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B4CE-21CC-4094-A3E7-CCB0FD2355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28F1-D1E4-418A-9D39-30BF5CCC2D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B4CE-21CC-4094-A3E7-CCB0FD2355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28F1-D1E4-418A-9D39-30BF5CCC2D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B4CE-21CC-4094-A3E7-CCB0FD2355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28F1-D1E4-418A-9D39-30BF5CCC2D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B4CE-21CC-4094-A3E7-CCB0FD2355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28F1-D1E4-418A-9D39-30BF5CCC2D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B4CE-21CC-4094-A3E7-CCB0FD2355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28F1-D1E4-418A-9D39-30BF5CCC2D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B4CE-21CC-4094-A3E7-CCB0FD2355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C28F1-D1E4-418A-9D39-30BF5CCC2D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EB4CE-21CC-4094-A3E7-CCB0FD23559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threejsplaygnd.brangerbriz.net/gui/" TargetMode="External"/><Relationship Id="rId1" Type="http://schemas.openxmlformats.org/officeDocument/2006/relationships/hyperlink" Target="https://github.com/dataarts/dat.gui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yomotsu.github.io/threejs-examples/tps/" TargetMode="External"/><Relationship Id="rId2" Type="http://schemas.openxmlformats.org/officeDocument/2006/relationships/hyperlink" Target="http://davidscottlyons.com/threejs/presentations/frontporch14/iframes/cubemap.html" TargetMode="External"/><Relationship Id="rId1" Type="http://schemas.openxmlformats.org/officeDocument/2006/relationships/hyperlink" Target="http://davidscottlyons.com/threejs/presentations/frontporch14/iframes/loader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6605" y="1986915"/>
            <a:ext cx="10515600" cy="1325563"/>
          </a:xfrm>
        </p:spPr>
        <p:txBody>
          <a:bodyPr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Three.js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从入门到不放弃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4011"/>
            <a:ext cx="10515600" cy="1326677"/>
          </a:xfrm>
        </p:spPr>
        <p:txBody>
          <a:bodyPr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照相机（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Camera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684" y="2049328"/>
            <a:ext cx="6534966" cy="35327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64400" y="2049145"/>
            <a:ext cx="4500880" cy="3454400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t">
            <a:spAutoFit/>
          </a:bodyPr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透视投影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类似人眼在真实世界中看到的效果；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对于一般情况，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通常使用透视投影，因为这更接近人眼的观察效果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正交投影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简单理解为上帝视角，还原物体本身的样貌；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可用于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制图、建模软件通常使用正交投影，这样不会因为投影而改变物体比例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4011"/>
            <a:ext cx="10515600" cy="1326677"/>
          </a:xfrm>
        </p:spPr>
        <p:txBody>
          <a:bodyPr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透视投影照相机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631" y="2096996"/>
            <a:ext cx="6391275" cy="31337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761421" y="2280312"/>
            <a:ext cx="472161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dirty="0"/>
              <a:t>THREE.PerspectiveCamera(fov, aspect, near, far)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61480" y="2799715"/>
            <a:ext cx="5208270" cy="243078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 algn="l">
              <a:lnSpc>
                <a:spcPct val="120000"/>
              </a:lnSpc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fov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是视景体竖直方向上的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张角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（是角度制而非弧度制），如侧视图所示。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aspect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等于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width / height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是照相机水平方向和竖直方向长度的比值，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通常设为Canvas的横纵比例。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near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far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分别是照相机到视景体最近、最远的距离，均为正值，且far应大于near。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正交投影照相机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4053" y="1690688"/>
            <a:ext cx="4819552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37865" y="1690852"/>
            <a:ext cx="59890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dirty="0"/>
              <a:t>THREE.OrthographicCamera(left, right, top, bottom, near, far)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38165" y="2333625"/>
            <a:ext cx="5988685" cy="338074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 algn="l">
              <a:lnSpc>
                <a:spcPct val="12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六个参数分别代表正交投影照相机拍摄到的空间的六个面的位置，这六个面围成一个长方体，我们称其为视景体（Frustum）。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只有在视景体内部（下图中的灰色部分）的物体才可能显示在屏幕上，而视景体外的物体会在显示之前被裁减掉。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为了保证场景中的物体不会因为太近或太远而被照相机忽略，一般near的值设置得较小，far的值设置得较大，具体值视场景中物体的位置等决定。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场景（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Scene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470785" y="1814807"/>
            <a:ext cx="7439660" cy="25793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scene = new THREE.Scene();</a:t>
            </a:r>
            <a:endParaRPr lang="zh-CN" altLang="zh-CN"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cube = new THREE.Mesh(new THREE.CubeGeometry(50,50,50),</a:t>
            </a:r>
            <a:endParaRPr lang="zh-CN" altLang="zh-CN"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new THREE.MeshBasicMaterial({color: 0x000000}));</a:t>
            </a:r>
            <a:endParaRPr lang="zh-CN" altLang="zh-CN"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添加对象进场景</a:t>
            </a:r>
            <a:endParaRPr lang="zh-CN" altLang="en-US"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scene.add(cube);</a:t>
            </a:r>
            <a:endParaRPr lang="zh-CN" altLang="zh-CN"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将照相机内容渲染到场景中</a:t>
            </a:r>
            <a:endParaRPr lang="zh-CN" altLang="en-US"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renderer.render(scene, camera);</a:t>
            </a:r>
            <a:endParaRPr lang="zh-CN" altLang="zh-CN"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u="none" strike="noStrike" cap="none" normalizeH="0" baseline="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结构（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Geometry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9435"/>
            <a:ext cx="10516235" cy="3676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正方体结构，老版本的</a:t>
            </a:r>
            <a:r>
              <a:rPr lang="en-US" altLang="zh-CN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three.js</a:t>
            </a:r>
            <a:r>
              <a:rPr lang="zh-CN" altLang="en-US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为</a:t>
            </a:r>
            <a:r>
              <a:rPr lang="en-US" altLang="zh-CN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Cube</a:t>
            </a:r>
            <a:r>
              <a:rPr lang="zh-CN" altLang="zh-CN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Geometry</a:t>
            </a:r>
            <a:endParaRPr lang="en-US" altLang="zh-CN"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THREE.BoxGeometry( width, height, depth );</a:t>
            </a:r>
            <a:endParaRPr lang="zh-CN" altLang="zh-CN"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平面结构</a:t>
            </a:r>
            <a:endParaRPr lang="zh-CN" altLang="en-US"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THREE.PlaneGeometry(width, height, widthSegments, heightSegments) </a:t>
            </a:r>
            <a:r>
              <a:rPr lang="en-US" altLang="zh-CN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endParaRPr lang="en-US" altLang="zh-CN"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球体结构</a:t>
            </a:r>
            <a:endParaRPr lang="zh-CN" altLang="en-US"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THREE.SphereGeometry(radius, segmentsWidth, segmentsHeight, phiStart, phiLength, thetaStart, thetaLength)</a:t>
            </a:r>
            <a:r>
              <a:rPr lang="en-US" altLang="zh-CN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endParaRPr lang="en-US" altLang="zh-CN"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圆形结构</a:t>
            </a:r>
            <a:endParaRPr lang="zh-CN" altLang="en-US"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THREE.CircleGeometry(radius, segments, thetaStart, thetaLength) </a:t>
            </a:r>
            <a:endParaRPr lang="zh-CN" altLang="zh-CN"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u="none" strike="noStrike" cap="none" normalizeH="0" baseline="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结构（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Geometry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838835" y="1966595"/>
            <a:ext cx="10514965" cy="39509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圆柱体结构</a:t>
            </a:r>
            <a:endParaRPr lang="zh-CN" altLang="en-US"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THREE.CylinderGeometry(radiusTop, radiusBottom, height, radiusSegments, heightSegments, openEnded) </a:t>
            </a:r>
            <a:endParaRPr lang="zh-CN" altLang="zh-CN"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依次为正四面体</a:t>
            </a:r>
            <a:r>
              <a:rPr lang="en-US" altLang="zh-CN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正八面体</a:t>
            </a:r>
            <a:r>
              <a:rPr lang="en-US" altLang="zh-CN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正二十面体</a:t>
            </a:r>
            <a:endParaRPr lang="zh-CN" altLang="en-US"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THREE.TetrahedronGeometry(radius, detail)</a:t>
            </a:r>
            <a:endParaRPr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THREE.OctahedronGeometry(radius, detail)</a:t>
            </a:r>
            <a:endParaRPr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THREE.IcosahedronGeometry(radius, detail) </a:t>
            </a:r>
            <a:endParaRPr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圆环面</a:t>
            </a:r>
            <a:endParaRPr lang="zh-CN" altLang="en-US"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THREE.TorusGeometry(radius, tube, radialSegments, tubularSegments, arc) </a:t>
            </a:r>
            <a:endParaRPr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//圆环结</a:t>
            </a:r>
            <a:endParaRPr lang="en-US"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</a:rPr>
              <a:t>THREE.TorusKnotGeometry(radius, tube, radialSegments, tubularSegments, p, q, heightScale) </a:t>
            </a:r>
            <a:endParaRPr kumimoji="0" lang="zh-CN" altLang="zh-CN" sz="1800" u="none" strike="noStrike" cap="none" normalizeH="0" baseline="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材质（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Material）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837565" y="2513965"/>
            <a:ext cx="10516235" cy="28536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基本材质（BasicMaterial）</a:t>
            </a:r>
            <a:r>
              <a:rPr lang="zh-CN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zh-CN"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渲染后物体的颜色始终为该材质的颜色，而不会由于光照产生明暗、阴影效果。如果没有指定材质的</a:t>
            </a:r>
            <a:r>
              <a:rPr lang="en-US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颜色，则颜色是随机的。</a:t>
            </a:r>
            <a:endParaRPr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THREE.MeshBasicMaterial(opt) </a:t>
            </a:r>
            <a:endParaRPr lang="zh-CN" altLang="zh-CN"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Lambert材质</a:t>
            </a:r>
            <a:r>
              <a:rPr lang="zh-CN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zh-CN"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//是符合Lambert光照模型的材质。Lambert光照模型的主要特点是只考虑漫反射而不考虑镜面反射的//效果，因而对于金属、镜子等需要镜面反射效果的物体就不适应，对于其他大部分物体的漫反射效果//都是适用的。</a:t>
            </a:r>
            <a:endParaRPr lang="en-US" altLang="zh-CN"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THREE.MeshLambertMaterial({color: 0xffff00}) </a:t>
            </a:r>
            <a:endParaRPr kumimoji="0" lang="zh-CN" altLang="zh-CN" sz="1800" u="none" strike="noStrike" cap="none" normalizeH="0" baseline="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材质（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Material）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837565" y="2239645"/>
            <a:ext cx="10516235" cy="3402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Phong材质（MeshPhongMaterial）</a:t>
            </a:r>
            <a:endParaRPr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是符合Phong光照模型的材质。和Lambert不同的是，Phong模型考虑了镜面反射的效果，因此对于</a:t>
            </a:r>
            <a:r>
              <a:rPr lang="en-US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金属、镜面的表现尤为适合。</a:t>
            </a:r>
            <a:endParaRPr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THREE.MeshPhongMaterial(</a:t>
            </a:r>
            <a:r>
              <a:rPr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{color: 0xffff00}</a:t>
            </a:r>
            <a:r>
              <a:rPr lang="zh-CN" altLang="zh-CN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) </a:t>
            </a:r>
            <a:endParaRPr lang="zh-CN" altLang="zh-CN"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法向材质</a:t>
            </a:r>
            <a:endParaRPr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可以将材质的颜色设置为其法向量的方向，有时候对于调试很有帮助。</a:t>
            </a:r>
            <a:endParaRPr lang="en-US" altLang="zh-CN"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THREE.MeshNormalMaterial() </a:t>
            </a:r>
            <a:endParaRPr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//材质的纹理贴图</a:t>
            </a:r>
            <a:endParaRPr lang="en-US"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texture = THREE.ImageUtils.loadTexture('../img/0.png'); </a:t>
            </a:r>
            <a:endParaRPr lang="en-US" sz="180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u="none" strike="noStrike" cap="none" normalizeH="0" baseline="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福利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dat.GUI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一个轻量级的图形用户界面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，可以可视化的改变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的变量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https://github.com/dataarts/dat.gui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hlinkClick r:id="rId1" action="ppaction://hlinkfile"/>
            </a:endParaRPr>
          </a:p>
          <a:p>
            <a:pPr marL="457200" lvl="1" indent="0">
              <a:buNone/>
            </a:pP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dat.GUI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拓展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hlinkClick r:id="rId2"/>
              </a:rPr>
              <a:t>http://threejsplaygnd.brangerbriz.net/gui/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Animation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838200" y="1363957"/>
            <a:ext cx="7280275" cy="175641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</a:rPr>
              <a:t>camera.position.set(4, -3, 5);  </a:t>
            </a:r>
            <a:r>
              <a:rPr kumimoji="0" lang="en-US" altLang="zh-CN" sz="180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</a:rPr>
              <a:t>//</a:t>
            </a:r>
            <a:r>
              <a:rPr kumimoji="0" lang="zh-CN" altLang="en-US" sz="180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</a:rPr>
              <a:t>设置照相机位置</a:t>
            </a:r>
            <a:endParaRPr kumimoji="0" lang="zh-CN" altLang="en-US" sz="1800" u="none" strike="noStrike" cap="none" normalizeH="0" baseline="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</a:rPr>
              <a:t>camera.lookAt(scene.position);  </a:t>
            </a:r>
            <a:r>
              <a:rPr kumimoji="0" lang="en-US" altLang="zh-CN" sz="180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</a:rPr>
              <a:t>//</a:t>
            </a:r>
            <a:r>
              <a:rPr kumimoji="0" lang="zh-CN" altLang="en-US" sz="180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</a:rPr>
              <a:t>设置观察方向</a:t>
            </a:r>
            <a:endParaRPr kumimoji="0" lang="zh-CN" altLang="en-US" sz="1800" u="none" strike="noStrike" cap="none" normalizeH="0" baseline="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u="none" strike="noStrike" cap="none" normalizeH="0" baseline="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</a:rPr>
              <a:t>//它告诉浏览器在合适的时候调用指定函数，通常可能达到60FPS</a:t>
            </a:r>
            <a:endParaRPr kumimoji="0" lang="en-US" altLang="zh-CN" sz="1800" u="none" strike="noStrike" cap="none" normalizeH="0" baseline="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</a:rPr>
              <a:t>window.requestAnimationFrame(animate, renderer.domElement);</a:t>
            </a:r>
            <a:endParaRPr kumimoji="0" lang="zh-CN" altLang="zh-CN" sz="1800" u="none" strike="noStrike" cap="none" normalizeH="0" baseline="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u="none" strike="noStrike" cap="none" normalizeH="0" baseline="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/>
        </p:nvSpPr>
        <p:spPr bwMode="auto">
          <a:xfrm>
            <a:off x="838200" y="3120685"/>
            <a:ext cx="7320280" cy="34055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Source Code Pro"/>
              </a:rPr>
              <a:t>      function animate(t) {</a:t>
            </a:r>
            <a:endParaRPr kumimoji="0" lang="zh-CN" altLang="zh-CN" sz="180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Source Code Pro"/>
              </a:rPr>
              <a:t>        // spin the camera in a circle</a:t>
            </a:r>
            <a:endParaRPr kumimoji="0" lang="zh-CN" altLang="zh-CN" sz="180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Source Code Pro"/>
              </a:rPr>
              <a:t>        camera.position.x = Math.sin(t/1000)*300;</a:t>
            </a:r>
            <a:endParaRPr kumimoji="0" lang="zh-CN" altLang="zh-CN" sz="180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Source Code Pro"/>
              </a:rPr>
              <a:t>        camera.position.y = 150;</a:t>
            </a:r>
            <a:endParaRPr kumimoji="0" lang="zh-CN" altLang="zh-CN" sz="180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Source Code Pro"/>
              </a:rPr>
              <a:t>        camera.position.z = Math.cos(t/1000)*300;</a:t>
            </a:r>
            <a:endParaRPr kumimoji="0" lang="zh-CN" altLang="zh-CN" sz="180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Source Code Pro"/>
              </a:rPr>
              <a:t>        // you need to update lookAt on every frame</a:t>
            </a:r>
            <a:endParaRPr kumimoji="0" lang="zh-CN" altLang="zh-CN" sz="180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Source Code Pro"/>
              </a:rPr>
              <a:t>        camera.lookAt(scene.position);</a:t>
            </a:r>
            <a:endParaRPr kumimoji="0" lang="zh-CN" altLang="zh-CN" sz="180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Source Code Pro"/>
              </a:rPr>
              <a:t>        // renderer automatically clears unless autoClear = false</a:t>
            </a:r>
            <a:endParaRPr kumimoji="0" lang="zh-CN" altLang="zh-CN" sz="180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Source Code Pro"/>
              </a:rPr>
              <a:t>        renderer.render(scene, camera);</a:t>
            </a:r>
            <a:endParaRPr kumimoji="0" lang="zh-CN" altLang="zh-CN" sz="180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Source Code Pro"/>
              </a:rPr>
              <a:t>        window.requestAnimationFrame(animate, renderer.domElement);</a:t>
            </a:r>
            <a:endParaRPr kumimoji="0" lang="zh-CN" altLang="zh-CN" sz="180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Source Code Pro"/>
              </a:rPr>
              <a:t>      };</a:t>
            </a:r>
            <a:endParaRPr kumimoji="0" lang="zh-CN" altLang="zh-CN" sz="180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Source Code Pro"/>
              </a:rPr>
              <a:t>      animate(new Date().getTime());</a:t>
            </a:r>
            <a:endParaRPr kumimoji="0" lang="zh-CN" altLang="zh-CN" sz="180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2"/>
              <a:ea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29970"/>
            <a:ext cx="10515600" cy="4673600"/>
          </a:xfrm>
        </p:spPr>
        <p:txBody>
          <a:bodyPr/>
          <a:p>
            <a:r>
              <a:rPr lang="en-US" altLang="zh-CN"/>
              <a:t>WebGL&amp;Three.js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概览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Support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Getting start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Intro to three.js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Basic function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Simple demo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全景展示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/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/>
              <a:t>Three.js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还可以做什么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en-US" altLang="zh-CN"/>
          </a:p>
          <a:p>
            <a:pPr lvl="0"/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Lights (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光线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837565" y="2813685"/>
            <a:ext cx="10516235" cy="9366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Source Code Pro"/>
              </a:rPr>
              <a:t>      var light = new THREE.SpotLight();</a:t>
            </a:r>
            <a:endParaRPr kumimoji="0" lang="zh-CN" altLang="zh-CN" sz="180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Source Code Pro"/>
              </a:rPr>
              <a:t>      light.position.set( 170, 330, -160 );</a:t>
            </a:r>
            <a:endParaRPr kumimoji="0" lang="zh-CN" altLang="zh-CN" sz="180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Source Code Pro"/>
              </a:rPr>
              <a:t>      scene.add(light);</a:t>
            </a:r>
            <a:endParaRPr kumimoji="0" lang="zh-CN" altLang="zh-CN" sz="180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2"/>
              <a:ea typeface="Source Code Pro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/>
        </p:nvSpPr>
        <p:spPr bwMode="auto">
          <a:xfrm>
            <a:off x="837565" y="1966913"/>
            <a:ext cx="10516235" cy="38481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</a:rPr>
              <a:t>接下来我们设定材质和光照</a:t>
            </a:r>
            <a:endParaRPr kumimoji="0" lang="zh-CN" altLang="zh-CN" sz="1800" u="none" strike="noStrike" cap="none" normalizeH="0" baseline="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Shadows (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阴影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838200" y="2724785"/>
            <a:ext cx="10516235" cy="2582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Source Code Pro"/>
              </a:rPr>
              <a:t>      // 开启阴影</a:t>
            </a:r>
            <a:endParaRPr kumimoji="0" lang="zh-CN" altLang="zh-CN" sz="180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Source Code Pro"/>
              </a:rPr>
              <a:t>      renderer.shadowMapEnabled = true;</a:t>
            </a:r>
            <a:endParaRPr kumimoji="0" lang="zh-CN" altLang="zh-CN" sz="180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Source Code Pro"/>
              </a:rPr>
              <a:t>      // 对光线设置阴影</a:t>
            </a:r>
            <a:endParaRPr kumimoji="0" lang="zh-CN" altLang="zh-CN" sz="180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Source Code Pro"/>
              </a:rPr>
              <a:t>      light.castShadow = true;</a:t>
            </a:r>
            <a:endParaRPr kumimoji="0" lang="zh-CN" altLang="zh-CN" sz="180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Source Code Pro"/>
              </a:rPr>
              <a:t>      // 同时还需要对物体设置阴影</a:t>
            </a:r>
            <a:endParaRPr kumimoji="0" lang="zh-CN" altLang="zh-CN" sz="180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Source Code Pro"/>
              </a:rPr>
              <a:t>      litCube.castShadow = true;</a:t>
            </a:r>
            <a:endParaRPr kumimoji="0" lang="zh-CN" altLang="zh-CN" sz="180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Source Code Pro"/>
              </a:rPr>
              <a:t>      litCube.receiveShadow = true;</a:t>
            </a:r>
            <a:endParaRPr kumimoji="0" lang="zh-CN" altLang="zh-CN" sz="180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2"/>
              <a:ea typeface="Source Code Pro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/>
        </p:nvSpPr>
        <p:spPr bwMode="auto">
          <a:xfrm>
            <a:off x="837565" y="1966913"/>
            <a:ext cx="10516235" cy="38481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</a:rPr>
              <a:t>光线都有了，影子也该有了</a:t>
            </a:r>
            <a:endParaRPr kumimoji="0" lang="zh-CN" altLang="zh-CN" sz="1800" u="none" strike="noStrike" cap="none" normalizeH="0" baseline="0" dirty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全景图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13860"/>
          </a:xfrm>
        </p:spPr>
        <p:txBody>
          <a:bodyPr/>
          <a:lstStyle/>
          <a:p>
            <a:r>
              <a:rPr lang="zh-CN" altLang="en-US" dirty="0" smtClean="0"/>
              <a:t>OrbitControls.js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    对鼠标和手势的处理</a:t>
            </a:r>
            <a:endParaRPr lang="en-US" altLang="zh-CN" dirty="0"/>
          </a:p>
          <a:p>
            <a:r>
              <a:rPr lang="zh-CN" altLang="en-US" dirty="0"/>
              <a:t>Detector.js</a:t>
            </a:r>
            <a:endParaRPr lang="zh-CN" altLang="en-US" dirty="0"/>
          </a:p>
          <a:p>
            <a:r>
              <a:rPr lang="zh-CN" altLang="en-US" dirty="0"/>
              <a:t>对一些浏览器的异常处理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Three.js</a:t>
            </a:r>
            <a:r>
              <a:rPr lang="zh-CN" altLang="en-US" dirty="0"/>
              <a:t>还能做什么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1"/>
              </a:rPr>
              <a:t>导入模型</a:t>
            </a:r>
            <a:endParaRPr lang="zh-CN" altLang="en-US" dirty="0" smtClean="0">
              <a:hlinkClick r:id="rId1"/>
            </a:endParaRPr>
          </a:p>
          <a:p>
            <a:endParaRPr lang="zh-CN" altLang="en-US" dirty="0" smtClean="0"/>
          </a:p>
          <a:p>
            <a:r>
              <a:rPr lang="en-US" altLang="zh-CN" dirty="0" smtClean="0">
                <a:hlinkClick r:id="rId2"/>
              </a:rPr>
              <a:t>AR</a:t>
            </a:r>
            <a:r>
              <a:rPr lang="zh-CN" altLang="en-US" dirty="0" smtClean="0">
                <a:hlinkClick r:id="rId2"/>
              </a:rPr>
              <a:t>全景</a:t>
            </a:r>
            <a:endParaRPr lang="zh-CN" altLang="en-US" dirty="0" smtClean="0">
              <a:hlinkClick r:id="rId2"/>
            </a:endParaRPr>
          </a:p>
          <a:p>
            <a:endParaRPr lang="zh-CN" altLang="en-US" dirty="0" smtClean="0"/>
          </a:p>
          <a:p>
            <a:r>
              <a:rPr lang="zh-CN" altLang="en-US" dirty="0" smtClean="0">
                <a:hlinkClick r:id="rId3"/>
              </a:rPr>
              <a:t>游戏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一些想象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sym typeface="+mn-ea"/>
              </a:rPr>
              <a:t>WebGL&amp;Three.js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概览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67230"/>
            <a:ext cx="10515600" cy="4067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5240" y="2014855"/>
            <a:ext cx="9620250" cy="3971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60245" y="1691005"/>
            <a:ext cx="2387600" cy="47491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075" y="1691005"/>
            <a:ext cx="5885815" cy="2542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075" y="4430395"/>
            <a:ext cx="5838190" cy="2009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哪些大公司在用？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en-US" altLang="zh-CN"/>
              <a:t>Google (Doodles.etc)</a:t>
            </a:r>
            <a:endParaRPr lang="en-US" altLang="zh-CN"/>
          </a:p>
          <a:p>
            <a:r>
              <a:rPr lang="en-US" altLang="zh-CN"/>
              <a:t>Mozill (MozVR)</a:t>
            </a:r>
            <a:endParaRPr lang="en-US" altLang="zh-CN"/>
          </a:p>
          <a:p>
            <a:r>
              <a:rPr lang="en-US" altLang="zh-CN"/>
              <a:t>Microsoft (Photosynth)</a:t>
            </a:r>
            <a:endParaRPr lang="en-US" altLang="zh-CN"/>
          </a:p>
          <a:p>
            <a:r>
              <a:rPr lang="en-US" altLang="zh-CN"/>
              <a:t>Apple (iAds,Macbook)</a:t>
            </a:r>
            <a:endParaRPr lang="en-US" altLang="zh-CN"/>
          </a:p>
          <a:p>
            <a:r>
              <a:rPr lang="en-US" altLang="zh-CN"/>
              <a:t>Autodesk (A360)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Getting start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en-US" altLang="zh-CN"/>
              <a:t>WebGL?</a:t>
            </a:r>
            <a:endParaRPr lang="en-US" altLang="zh-CN"/>
          </a:p>
          <a:p>
            <a:pPr lvl="1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需要理解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WebGL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的基本概念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不需要掌握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WebGL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的代码实现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/>
              <a:t>Math?</a:t>
            </a:r>
            <a:endParaRPr lang="en-US" altLang="zh-CN"/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右手坐标系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/>
              <a:t>Three.js!</a:t>
            </a:r>
            <a:endParaRPr lang="en-US" altLang="zh-CN"/>
          </a:p>
          <a:p>
            <a:pPr lvl="1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齐次方程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矩阵计算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版本的变化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7100" y="1691277"/>
            <a:ext cx="4076700" cy="453771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1544320" y="4652010"/>
            <a:ext cx="29063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Intro to three.js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Renderer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渲染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器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 smtClean="0"/>
              <a:t>Camera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相机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视角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 smtClean="0"/>
              <a:t>Scene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场景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渲染器（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Renderer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838200" y="1690777"/>
            <a:ext cx="10816046" cy="38481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渲染器将和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canvas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元素进行绑定，如果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中已存在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canvas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元素，则如下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838200" y="2304505"/>
            <a:ext cx="10816046" cy="12109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//renderer canvas</a:t>
            </a:r>
            <a:b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anose="020B0604020202020204" pitchFamily="34" charset="-122"/>
                <a:ea typeface="Source Code Pro"/>
              </a:rPr>
              <a:t>renderer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new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THREE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WebGLRenderer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{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	canvas: document.getElementById('canvasId')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}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);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945515" y="3875177"/>
            <a:ext cx="10816046" cy="38481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如果想要生成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canvas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元素，则如下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838200" y="4405720"/>
            <a:ext cx="10816046" cy="17595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//renderer canvas</a:t>
            </a:r>
            <a:b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anose="020B0604020202020204" pitchFamily="34" charset="-122"/>
                <a:ea typeface="Source Code Pro"/>
              </a:rPr>
              <a:t>renderer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new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THREE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WebGLRenderer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anose="020B0604020202020204" pitchFamily="34" charset="-122"/>
                <a:ea typeface="Source Code Pro"/>
              </a:rPr>
              <a:t>renderer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setSize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anose="020B0604020202020204" pitchFamily="34" charset="-122"/>
                <a:ea typeface="Source Code Pro"/>
              </a:rPr>
              <a:t>width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anose="020B0604020202020204" pitchFamily="34" charset="-122"/>
                <a:ea typeface="Source Code Pro"/>
              </a:rPr>
              <a:t>height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document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body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appendChild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anose="020B0604020202020204" pitchFamily="34" charset="-122"/>
                <a:ea typeface="Source Code Pro"/>
              </a:rPr>
              <a:t>renderer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domElement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);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//将背景色设置为黑色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renderer.setClearColor(0x000000);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4077</Words>
  <Application>WPS 演示</Application>
  <PresentationFormat>宽屏</PresentationFormat>
  <Paragraphs>235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Arial Unicode MS</vt:lpstr>
      <vt:lpstr>Source Code Pro</vt:lpstr>
      <vt:lpstr>Calibri Light</vt:lpstr>
      <vt:lpstr>Calibri</vt:lpstr>
      <vt:lpstr>Segoe Print</vt:lpstr>
      <vt:lpstr>Office 主题</vt:lpstr>
      <vt:lpstr>Three.js从入门到不放弃</vt:lpstr>
      <vt:lpstr>PowerPoint 演示文稿</vt:lpstr>
      <vt:lpstr>WebGL&amp;Three.js概览</vt:lpstr>
      <vt:lpstr>Github</vt:lpstr>
      <vt:lpstr>Github</vt:lpstr>
      <vt:lpstr>哪些大公司在用？</vt:lpstr>
      <vt:lpstr>Getting start</vt:lpstr>
      <vt:lpstr>Intro to three.js</vt:lpstr>
      <vt:lpstr>渲染器（Renderer）</vt:lpstr>
      <vt:lpstr>照相机（Camera）</vt:lpstr>
      <vt:lpstr>透视投影照相机</vt:lpstr>
      <vt:lpstr>正交投影照相机</vt:lpstr>
      <vt:lpstr>场景（Scene）</vt:lpstr>
      <vt:lpstr>结构（Geometry）</vt:lpstr>
      <vt:lpstr>结构（Geometry）</vt:lpstr>
      <vt:lpstr>材质（Material）</vt:lpstr>
      <vt:lpstr>材质（Material）</vt:lpstr>
      <vt:lpstr>福利</vt:lpstr>
      <vt:lpstr>Animation</vt:lpstr>
      <vt:lpstr>Lights (光线)</vt:lpstr>
      <vt:lpstr>Shadows (阴影)</vt:lpstr>
      <vt:lpstr>全景图</vt:lpstr>
      <vt:lpstr>Three.js还能做什么</vt:lpstr>
      <vt:lpstr>一些想象</vt:lpstr>
    </vt:vector>
  </TitlesOfParts>
  <Company>Autohome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Autohome</dc:creator>
  <cp:lastModifiedBy>Administrator</cp:lastModifiedBy>
  <cp:revision>248</cp:revision>
  <dcterms:created xsi:type="dcterms:W3CDTF">2016-08-09T09:38:00Z</dcterms:created>
  <dcterms:modified xsi:type="dcterms:W3CDTF">2016-08-21T04:17:44Z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