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sldIdLst>
    <p:sldId id="256" r:id="rId2"/>
    <p:sldId id="373" r:id="rId3"/>
    <p:sldId id="374" r:id="rId4"/>
    <p:sldId id="375" r:id="rId5"/>
    <p:sldId id="377" r:id="rId6"/>
    <p:sldId id="376" r:id="rId7"/>
    <p:sldId id="378" r:id="rId8"/>
    <p:sldId id="379" r:id="rId9"/>
    <p:sldId id="380" r:id="rId10"/>
    <p:sldId id="381" r:id="rId11"/>
    <p:sldId id="300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4472C4"/>
    <a:srgbClr val="E9ED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>
        <p:scale>
          <a:sx n="75" d="100"/>
          <a:sy n="75" d="100"/>
        </p:scale>
        <p:origin x="3582" y="20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07E35A-49C9-4931-AEC0-CD4A117B4545}" type="datetimeFigureOut">
              <a:rPr lang="ko-KR" altLang="en-US" smtClean="0"/>
              <a:t>2023-03-24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7ABF5C-0BD6-4FFB-AB4C-E99F3BCFCD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51910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4940F2-64B4-49CB-9569-DB4F0CBCA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6D7AE-FDCC-4AE2-BE7C-059BFB79F2D2}" type="datetime1">
              <a:rPr lang="ko-KR" altLang="en-US" smtClean="0"/>
              <a:t>2023-03-24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800EDA-FD15-40FB-B8EF-8C99EDA48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C4DF4A-5410-4DB2-AFD7-C9CD8289D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12562-5AC2-4991-9080-ED387B6ABB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1942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09BC97-B0D4-42A7-AACC-E45A163CC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D4FE1B0-6B24-4465-8F7D-4E95ECC9AF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716F92-D88F-4DE7-9286-3E121ED4D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32548-9B61-4C5E-9FAF-578D759C1AAC}" type="datetime1">
              <a:rPr lang="ko-KR" altLang="en-US" smtClean="0"/>
              <a:t>2023-03-24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5428BB-5616-417F-A5DC-1176D7215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19C82A-AD7F-45C0-BBB9-78F2E6353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12562-5AC2-4991-9080-ED387B6ABB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0783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E3F424B-B139-4EBD-AD70-C2FD18E6F3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9C23783-E1CE-471A-86AF-62E9E7A9D0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76941D-D95C-4F3F-A0A8-75FB3E71F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8A5-7E37-4856-9945-C135BE623F96}" type="datetime1">
              <a:rPr lang="ko-KR" altLang="en-US" smtClean="0"/>
              <a:t>2023-03-24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836D22-6B70-4299-A3AC-E33E980A9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07E99B-BEC2-45A0-B871-D4AA11446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12562-5AC2-4991-9080-ED387B6ABB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4304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02C4F6-D1C7-44FD-B540-01BF247EB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D7950-722A-4B85-819D-5284DA57AD45}" type="datetime1">
              <a:rPr lang="ko-KR" altLang="en-US" smtClean="0"/>
              <a:t>2023-03-24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3384C9-5936-460C-A4BA-7CFD70982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63C04D-D4E1-4B1B-8581-7A2181FC6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38857" y="6356350"/>
            <a:ext cx="381000" cy="365125"/>
          </a:xfrm>
        </p:spPr>
        <p:txBody>
          <a:bodyPr/>
          <a:lstStyle/>
          <a:p>
            <a:fld id="{0A012562-5AC2-4991-9080-ED387B6ABB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6843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412861-80C5-4F13-946B-0CB4FCFF3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AD8F0C6-3303-470E-A2A1-9B5119484E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5B1FEB-92B7-4C42-8AC9-3C58B8331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24B9F-691E-4C8A-8F6F-36458FE8B1D0}" type="datetime1">
              <a:rPr lang="ko-KR" altLang="en-US" smtClean="0"/>
              <a:t>2023-03-24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36A9C3-0AA3-4070-9351-46A49E04B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7A4FAE-8225-4C53-A1E0-3FDBC2733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12562-5AC2-4991-9080-ED387B6ABB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6666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44792A-CDEB-411E-BCE4-D76FBE3D2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FC38BC-D01D-42EB-A1D8-1841F8EFCE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15A73A1-E617-497C-9996-7D15F425BF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C5FBD2A-EC12-448B-8ED2-ED92B877E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CB978-B498-4124-A30F-D1C279B0A3DB}" type="datetime1">
              <a:rPr lang="ko-KR" altLang="en-US" smtClean="0"/>
              <a:t>2023-03-24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377ABF4-D90A-4305-9848-13D6AFBE5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F0F30EB-1938-414A-863C-C81FEE2CD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12562-5AC2-4991-9080-ED387B6ABB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4299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97A023-26C2-45D9-A5C3-DCC300BBF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26739EB-5FA0-4963-A7D7-D2A726745F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F9C372B-CD0B-4AE0-AD2F-7CB63CE63D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B50BF26-D0A3-4D12-9CD1-39034F705B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22999CD-B155-417A-9772-82E7DF476D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6926E6D-61BD-4D84-AF01-F339D428B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03D3-43C0-4DD3-BED5-71FB3707ECFB}" type="datetime1">
              <a:rPr lang="ko-KR" altLang="en-US" smtClean="0"/>
              <a:t>2023-03-24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C8B8D63-F03B-4272-9B5F-948F0A45E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EEC4883-BEFB-4DF0-BBB0-EC4DF9806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12562-5AC2-4991-9080-ED387B6ABB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547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C7C3BD-3A42-4913-859D-0E2AB5E34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758F74D-31A4-4501-BF47-6BF4FE6FB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F7D2F-0604-4296-9873-117CECBC5EDF}" type="datetime1">
              <a:rPr lang="ko-KR" altLang="en-US" smtClean="0"/>
              <a:t>2023-03-24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784510E-0AB9-42DA-8417-DE92EB055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84C4E47-E2AF-418C-998D-300C31E9B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12562-5AC2-4991-9080-ED387B6ABB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9420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3644AAE-F3D5-431F-8C81-821526035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2232B-6B7C-45F5-BC83-346229C44F88}" type="datetime1">
              <a:rPr lang="ko-KR" altLang="en-US" smtClean="0"/>
              <a:t>2023-03-24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B1C0623-D469-4F2A-87A9-0DD26FE54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CDB233-F085-4F39-BA52-5440C64DD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12562-5AC2-4991-9080-ED387B6ABB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3613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DFF5CE-832E-4C6D-8D90-97967ECB5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CF61E2-C486-4343-9C0C-F1D5FAE7DC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7C9316C-7BE8-40C9-B680-AE6D143ED7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E389EB3-7F20-43FF-B644-53C20A0C4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F588F-B9FA-48B2-87D6-DE9E53AAB400}" type="datetime1">
              <a:rPr lang="ko-KR" altLang="en-US" smtClean="0"/>
              <a:t>2023-03-24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8CA343-573D-4088-962E-F25959077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C7A688A-67D7-407E-865B-729BE2EBC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12562-5AC2-4991-9080-ED387B6ABB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8279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D84BC2-A481-4FFB-BDB1-F2CE8DC4A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CE2AC65-4DAD-4F55-9D58-5B54D79CAA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0AE7A19-3609-488F-821F-8E73C934FD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864BFA-B910-4BD5-9EB9-0D1B57056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6D817-C452-4A29-942C-26C9FA8995DC}" type="datetime1">
              <a:rPr lang="ko-KR" altLang="en-US" smtClean="0"/>
              <a:t>2023-03-24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8EF7B84-3760-41EC-9053-A40B4A1DB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521078B-4D09-41BF-ADE7-1C6604653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12562-5AC2-4991-9080-ED387B6ABB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6010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C7D4779-6CD0-4E64-BFA2-5DF168079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73EEB34-9A64-4269-848A-65727968E0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3C9E48-587C-440F-ABA6-74521E0FA0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92BDA7-8099-4494-8633-8BA4A5BF3648}" type="datetime1">
              <a:rPr lang="ko-KR" altLang="en-US" smtClean="0"/>
              <a:t>2023-03-24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5C133E-7D6B-48D5-889C-CBA39C304D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25FB15-709B-4F59-8148-F0002EF25E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012562-5AC2-4991-9080-ED387B6ABB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9316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D7991B1-4635-4DB1-B88D-F409B21D1E3A}"/>
              </a:ext>
            </a:extLst>
          </p:cNvPr>
          <p:cNvSpPr txBox="1"/>
          <p:nvPr/>
        </p:nvSpPr>
        <p:spPr>
          <a:xfrm>
            <a:off x="2822000" y="2279841"/>
            <a:ext cx="654807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000" dirty="0">
                <a:latin typeface="Arial" panose="020B0604020202020204" pitchFamily="34" charset="0"/>
                <a:cs typeface="Arial" panose="020B0604020202020204" pitchFamily="34" charset="0"/>
              </a:rPr>
              <a:t>[Special] Vision Agent</a:t>
            </a:r>
            <a:endParaRPr lang="ko-KR" altLang="en-US" sz="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0096D8-5AEF-4902-9939-E100DAADF781}"/>
              </a:ext>
            </a:extLst>
          </p:cNvPr>
          <p:cNvSpPr txBox="1"/>
          <p:nvPr/>
        </p:nvSpPr>
        <p:spPr>
          <a:xfrm>
            <a:off x="3912915" y="4650378"/>
            <a:ext cx="4540347" cy="18312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500">
                <a:latin typeface="Arial" panose="020B0604020202020204" pitchFamily="34" charset="0"/>
                <a:cs typeface="Arial" panose="020B0604020202020204" pitchFamily="34" charset="0"/>
              </a:rPr>
              <a:t>Byeongjoon Noh</a:t>
            </a:r>
          </a:p>
          <a:p>
            <a:pPr algn="ctr"/>
            <a:br>
              <a:rPr lang="en-US" altLang="ko-KR" sz="220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z="2200">
                <a:latin typeface="Arial" panose="020B0604020202020204" pitchFamily="34" charset="0"/>
                <a:cs typeface="Arial" panose="020B0604020202020204" pitchFamily="34" charset="0"/>
              </a:rPr>
              <a:t>Dept. of AI and Bigdata, SCH</a:t>
            </a:r>
            <a:r>
              <a:rPr lang="ko-KR" altLang="en-US" sz="22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200">
                <a:latin typeface="Arial" panose="020B0604020202020204" pitchFamily="34" charset="0"/>
                <a:cs typeface="Arial" panose="020B0604020202020204" pitchFamily="34" charset="0"/>
              </a:rPr>
              <a:t>Univ.</a:t>
            </a:r>
          </a:p>
          <a:p>
            <a:pPr algn="ctr"/>
            <a:endParaRPr lang="en-US" altLang="ko-KR" sz="2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ko-KR" sz="2200">
                <a:latin typeface="Arial" panose="020B0604020202020204" pitchFamily="34" charset="0"/>
                <a:cs typeface="Arial" panose="020B0604020202020204" pitchFamily="34" charset="0"/>
              </a:rPr>
              <a:t>powernoh@sch.ac.kr</a:t>
            </a:r>
            <a:endParaRPr lang="ko-KR" altLang="en-US" sz="2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020DBD9-5B0A-4C8A-8AAB-0662AB7B7376}"/>
              </a:ext>
            </a:extLst>
          </p:cNvPr>
          <p:cNvSpPr/>
          <p:nvPr/>
        </p:nvSpPr>
        <p:spPr>
          <a:xfrm>
            <a:off x="254155" y="257294"/>
            <a:ext cx="25571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>
                <a:latin typeface="Arial" panose="020B0604020202020204" pitchFamily="34" charset="0"/>
                <a:cs typeface="Arial" panose="020B0604020202020204" pitchFamily="34" charset="0"/>
              </a:rPr>
              <a:t>컴퓨터비전과 패턴인식</a:t>
            </a:r>
          </a:p>
        </p:txBody>
      </p:sp>
    </p:spTree>
    <p:extLst>
      <p:ext uri="{BB962C8B-B14F-4D97-AF65-F5344CB8AC3E}">
        <p14:creationId xmlns:p14="http://schemas.microsoft.com/office/powerpoint/2010/main" val="35847097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D7991B1-4635-4DB1-B88D-F409B21D1E3A}"/>
              </a:ext>
            </a:extLst>
          </p:cNvPr>
          <p:cNvSpPr txBox="1"/>
          <p:nvPr/>
        </p:nvSpPr>
        <p:spPr>
          <a:xfrm>
            <a:off x="397412" y="442334"/>
            <a:ext cx="33121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PyQt</a:t>
            </a:r>
            <a:r>
              <a:rPr lang="en-US" altLang="ko-KR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기초 프로그래밍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6033299-C6DF-47C8-A490-253964A19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12562-5AC2-4991-9080-ED387B6ABB59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AAF4D8-0F2F-8B4C-0FA5-175A61846116}"/>
              </a:ext>
            </a:extLst>
          </p:cNvPr>
          <p:cNvSpPr txBox="1"/>
          <p:nvPr/>
        </p:nvSpPr>
        <p:spPr>
          <a:xfrm>
            <a:off x="675171" y="881102"/>
            <a:ext cx="11119417" cy="4965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예제 프로그램 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3 – </a:t>
            </a:r>
            <a:r>
              <a:rPr lang="en-US" altLang="ko-KR" sz="2000" dirty="0" err="1">
                <a:latin typeface="Arial" panose="020B0604020202020204" pitchFamily="34" charset="0"/>
                <a:cs typeface="Arial" panose="020B0604020202020204" pitchFamily="34" charset="0"/>
              </a:rPr>
              <a:t>GrabCut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81592A9-B5D3-8EC2-9F07-089D0F1DDB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5188" y="243776"/>
            <a:ext cx="5359400" cy="177119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EDDD164-8E7C-8742-04AC-D38077B8AD9A}"/>
              </a:ext>
            </a:extLst>
          </p:cNvPr>
          <p:cNvSpPr txBox="1"/>
          <p:nvPr/>
        </p:nvSpPr>
        <p:spPr>
          <a:xfrm>
            <a:off x="675171" y="1423046"/>
            <a:ext cx="9675329" cy="54014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500" b="0" dirty="0">
                <a:effectLst/>
                <a:latin typeface="Consolas" panose="020B0609020204030204" pitchFamily="49" charset="0"/>
              </a:rPr>
              <a:t>def </a:t>
            </a:r>
            <a:r>
              <a:rPr lang="en-US" altLang="ko-KR" sz="1500" b="0" dirty="0" err="1">
                <a:effectLst/>
                <a:latin typeface="Consolas" panose="020B0609020204030204" pitchFamily="49" charset="0"/>
              </a:rPr>
              <a:t>paintFunction</a:t>
            </a:r>
            <a:r>
              <a:rPr lang="en-US" altLang="ko-KR" sz="1500" b="0" dirty="0">
                <a:effectLst/>
                <a:latin typeface="Consolas" panose="020B0609020204030204" pitchFamily="49" charset="0"/>
              </a:rPr>
              <a:t>(self):</a:t>
            </a:r>
          </a:p>
          <a:p>
            <a:r>
              <a:rPr lang="en-US" altLang="ko-KR" sz="1500" b="0" dirty="0">
                <a:effectLst/>
                <a:latin typeface="Consolas" panose="020B0609020204030204" pitchFamily="49" charset="0"/>
              </a:rPr>
              <a:t>    cv2.setMouseCallback("Painting", </a:t>
            </a:r>
            <a:r>
              <a:rPr lang="en-US" altLang="ko-KR" sz="1500" b="0" dirty="0" err="1">
                <a:effectLst/>
                <a:latin typeface="Consolas" panose="020B0609020204030204" pitchFamily="49" charset="0"/>
              </a:rPr>
              <a:t>self.painting</a:t>
            </a:r>
            <a:r>
              <a:rPr lang="en-US" altLang="ko-KR" sz="1500" b="0" dirty="0"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altLang="ko-KR" sz="1500" b="0" dirty="0">
                <a:effectLst/>
                <a:latin typeface="Consolas" panose="020B0609020204030204" pitchFamily="49" charset="0"/>
              </a:rPr>
            </a:br>
            <a:r>
              <a:rPr lang="en-US" altLang="ko-KR" sz="1500" b="0" dirty="0">
                <a:effectLst/>
                <a:latin typeface="Consolas" panose="020B0609020204030204" pitchFamily="49" charset="0"/>
              </a:rPr>
              <a:t>def painting(self, event, x, y, flags, param):</a:t>
            </a:r>
          </a:p>
          <a:p>
            <a:r>
              <a:rPr lang="en-US" altLang="ko-KR" sz="1500" b="0" dirty="0">
                <a:effectLst/>
                <a:latin typeface="Consolas" panose="020B0609020204030204" pitchFamily="49" charset="0"/>
              </a:rPr>
              <a:t>    if event == cv2.EVENT_LBUTTONDOWN: # </a:t>
            </a:r>
            <a:r>
              <a:rPr lang="ko-KR" altLang="en-US" sz="1500" b="0" dirty="0">
                <a:effectLst/>
                <a:latin typeface="Consolas" panose="020B0609020204030204" pitchFamily="49" charset="0"/>
              </a:rPr>
              <a:t>왼쪽버튼 클릭 이벤트</a:t>
            </a:r>
            <a:endParaRPr lang="en-US" altLang="ko-KR" sz="1500" b="0" dirty="0">
              <a:effectLst/>
              <a:latin typeface="Consolas" panose="020B0609020204030204" pitchFamily="49" charset="0"/>
            </a:endParaRPr>
          </a:p>
          <a:p>
            <a:r>
              <a:rPr lang="en-US" altLang="ko-KR" sz="1500" b="0" dirty="0">
                <a:effectLst/>
                <a:latin typeface="Consolas" panose="020B0609020204030204" pitchFamily="49" charset="0"/>
              </a:rPr>
              <a:t>        ## </a:t>
            </a:r>
            <a:r>
              <a:rPr lang="ko-KR" altLang="en-US" sz="1500" b="0" dirty="0">
                <a:effectLst/>
                <a:latin typeface="Consolas" panose="020B0609020204030204" pitchFamily="49" charset="0"/>
              </a:rPr>
              <a:t>왼쪽버튼 클릭하면 파란색</a:t>
            </a:r>
          </a:p>
          <a:p>
            <a:r>
              <a:rPr lang="ko-KR" altLang="en-US" sz="1500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500" b="0" dirty="0">
                <a:effectLst/>
                <a:latin typeface="Consolas" panose="020B0609020204030204" pitchFamily="49" charset="0"/>
              </a:rPr>
              <a:t>cv2.circle(</a:t>
            </a:r>
            <a:r>
              <a:rPr lang="en-US" altLang="ko-KR" sz="1500" b="0" dirty="0" err="1">
                <a:effectLst/>
                <a:latin typeface="Consolas" panose="020B0609020204030204" pitchFamily="49" charset="0"/>
              </a:rPr>
              <a:t>self.img_show</a:t>
            </a:r>
            <a:r>
              <a:rPr lang="en-US" altLang="ko-KR" sz="1500" b="0" dirty="0">
                <a:effectLst/>
                <a:latin typeface="Consolas" panose="020B0609020204030204" pitchFamily="49" charset="0"/>
              </a:rPr>
              <a:t>, (x, y), </a:t>
            </a:r>
            <a:r>
              <a:rPr lang="en-US" altLang="ko-KR" sz="1500" b="0" dirty="0" err="1">
                <a:effectLst/>
                <a:latin typeface="Consolas" panose="020B0609020204030204" pitchFamily="49" charset="0"/>
              </a:rPr>
              <a:t>self.BrushSize</a:t>
            </a:r>
            <a:r>
              <a:rPr lang="en-US" altLang="ko-KR" sz="1500" b="0" dirty="0"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500" b="0" dirty="0" err="1">
                <a:effectLst/>
                <a:latin typeface="Consolas" panose="020B0609020204030204" pitchFamily="49" charset="0"/>
              </a:rPr>
              <a:t>self.LColor</a:t>
            </a:r>
            <a:r>
              <a:rPr lang="en-US" altLang="ko-KR" sz="1500" b="0" dirty="0">
                <a:effectLst/>
                <a:latin typeface="Consolas" panose="020B0609020204030204" pitchFamily="49" charset="0"/>
              </a:rPr>
              <a:t>, -1)</a:t>
            </a:r>
            <a:endParaRPr lang="ko-KR" altLang="en-US" sz="1500" b="0" dirty="0">
              <a:effectLst/>
              <a:latin typeface="Consolas" panose="020B0609020204030204" pitchFamily="49" charset="0"/>
            </a:endParaRPr>
          </a:p>
          <a:p>
            <a:r>
              <a:rPr lang="ko-KR" altLang="en-US" sz="1500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500" b="0" dirty="0">
                <a:effectLst/>
                <a:latin typeface="Consolas" panose="020B0609020204030204" pitchFamily="49" charset="0"/>
              </a:rPr>
              <a:t>cv2.circle(</a:t>
            </a:r>
            <a:r>
              <a:rPr lang="en-US" altLang="ko-KR" sz="1500" b="0" dirty="0" err="1">
                <a:effectLst/>
                <a:latin typeface="Consolas" panose="020B0609020204030204" pitchFamily="49" charset="0"/>
              </a:rPr>
              <a:t>self.mask</a:t>
            </a:r>
            <a:r>
              <a:rPr lang="en-US" altLang="ko-KR" sz="1500" b="0" dirty="0">
                <a:effectLst/>
                <a:latin typeface="Consolas" panose="020B0609020204030204" pitchFamily="49" charset="0"/>
              </a:rPr>
              <a:t>, (x, y), </a:t>
            </a:r>
            <a:r>
              <a:rPr lang="en-US" altLang="ko-KR" sz="1500" b="0" dirty="0" err="1">
                <a:effectLst/>
                <a:latin typeface="Consolas" panose="020B0609020204030204" pitchFamily="49" charset="0"/>
              </a:rPr>
              <a:t>self.BrushSize</a:t>
            </a:r>
            <a:r>
              <a:rPr lang="en-US" altLang="ko-KR" sz="1500" b="0" dirty="0">
                <a:effectLst/>
                <a:latin typeface="Consolas" panose="020B0609020204030204" pitchFamily="49" charset="0"/>
              </a:rPr>
              <a:t>, cv2.GC_FGD, -1)</a:t>
            </a:r>
          </a:p>
          <a:p>
            <a:br>
              <a:rPr lang="en-US" altLang="ko-KR" sz="1500" b="0" dirty="0">
                <a:effectLst/>
                <a:latin typeface="Consolas" panose="020B0609020204030204" pitchFamily="49" charset="0"/>
              </a:rPr>
            </a:br>
            <a:r>
              <a:rPr lang="en-US" altLang="ko-KR" sz="1500" b="0" dirty="0"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500" b="0" dirty="0" err="1">
                <a:effectLst/>
                <a:latin typeface="Consolas" panose="020B0609020204030204" pitchFamily="49" charset="0"/>
              </a:rPr>
              <a:t>elif</a:t>
            </a:r>
            <a:r>
              <a:rPr lang="en-US" altLang="ko-KR" sz="1500" b="0" dirty="0">
                <a:effectLst/>
                <a:latin typeface="Consolas" panose="020B0609020204030204" pitchFamily="49" charset="0"/>
              </a:rPr>
              <a:t> event == cv2.EVENT_RBUTTONDOWN:</a:t>
            </a:r>
          </a:p>
          <a:p>
            <a:r>
              <a:rPr lang="en-US" altLang="ko-KR" sz="1500" b="0" dirty="0">
                <a:effectLst/>
                <a:latin typeface="Consolas" panose="020B0609020204030204" pitchFamily="49" charset="0"/>
              </a:rPr>
              <a:t>        cv2.circle(</a:t>
            </a:r>
            <a:r>
              <a:rPr lang="en-US" altLang="ko-KR" sz="1500" b="0" dirty="0" err="1">
                <a:effectLst/>
                <a:latin typeface="Consolas" panose="020B0609020204030204" pitchFamily="49" charset="0"/>
              </a:rPr>
              <a:t>self.img_show</a:t>
            </a:r>
            <a:r>
              <a:rPr lang="en-US" altLang="ko-KR" sz="1500" b="0" dirty="0">
                <a:effectLst/>
                <a:latin typeface="Consolas" panose="020B0609020204030204" pitchFamily="49" charset="0"/>
              </a:rPr>
              <a:t>, (x, y), </a:t>
            </a:r>
            <a:r>
              <a:rPr lang="en-US" altLang="ko-KR" sz="1500" b="0" dirty="0" err="1">
                <a:effectLst/>
                <a:latin typeface="Consolas" panose="020B0609020204030204" pitchFamily="49" charset="0"/>
              </a:rPr>
              <a:t>self.BrushSize</a:t>
            </a:r>
            <a:r>
              <a:rPr lang="en-US" altLang="ko-KR" sz="1500" b="0" dirty="0"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500" b="0" dirty="0" err="1">
                <a:effectLst/>
                <a:latin typeface="Consolas" panose="020B0609020204030204" pitchFamily="49" charset="0"/>
              </a:rPr>
              <a:t>self.RColor</a:t>
            </a:r>
            <a:r>
              <a:rPr lang="en-US" altLang="ko-KR" sz="1500" b="0" dirty="0">
                <a:effectLst/>
                <a:latin typeface="Consolas" panose="020B0609020204030204" pitchFamily="49" charset="0"/>
              </a:rPr>
              <a:t>, -1)</a:t>
            </a:r>
          </a:p>
          <a:p>
            <a:r>
              <a:rPr lang="en-US" altLang="ko-KR" sz="1500" b="0" dirty="0">
                <a:effectLst/>
                <a:latin typeface="Consolas" panose="020B0609020204030204" pitchFamily="49" charset="0"/>
              </a:rPr>
              <a:t>        cv2.circle(</a:t>
            </a:r>
            <a:r>
              <a:rPr lang="en-US" altLang="ko-KR" sz="1500" b="0" dirty="0" err="1">
                <a:effectLst/>
                <a:latin typeface="Consolas" panose="020B0609020204030204" pitchFamily="49" charset="0"/>
              </a:rPr>
              <a:t>self.mask</a:t>
            </a:r>
            <a:r>
              <a:rPr lang="en-US" altLang="ko-KR" sz="1500" b="0" dirty="0">
                <a:effectLst/>
                <a:latin typeface="Consolas" panose="020B0609020204030204" pitchFamily="49" charset="0"/>
              </a:rPr>
              <a:t>, (x, y), </a:t>
            </a:r>
            <a:r>
              <a:rPr lang="en-US" altLang="ko-KR" sz="1500" b="0" dirty="0" err="1">
                <a:effectLst/>
                <a:latin typeface="Consolas" panose="020B0609020204030204" pitchFamily="49" charset="0"/>
              </a:rPr>
              <a:t>self.BrushSize</a:t>
            </a:r>
            <a:r>
              <a:rPr lang="en-US" altLang="ko-KR" sz="1500" b="0" dirty="0">
                <a:effectLst/>
                <a:latin typeface="Consolas" panose="020B0609020204030204" pitchFamily="49" charset="0"/>
              </a:rPr>
              <a:t>, cv2.GC_FGD, -1)</a:t>
            </a:r>
          </a:p>
          <a:p>
            <a:br>
              <a:rPr lang="en-US" altLang="ko-KR" sz="1500" b="0" dirty="0">
                <a:effectLst/>
                <a:latin typeface="Consolas" panose="020B0609020204030204" pitchFamily="49" charset="0"/>
              </a:rPr>
            </a:br>
            <a:r>
              <a:rPr lang="en-US" altLang="ko-KR" sz="1500" b="0" dirty="0">
                <a:effectLst/>
                <a:latin typeface="Consolas" panose="020B0609020204030204" pitchFamily="49" charset="0"/>
              </a:rPr>
              <a:t>    ## </a:t>
            </a:r>
            <a:r>
              <a:rPr lang="ko-KR" altLang="en-US" sz="1500" b="0" dirty="0">
                <a:effectLst/>
                <a:latin typeface="Consolas" panose="020B0609020204030204" pitchFamily="49" charset="0"/>
              </a:rPr>
              <a:t>왼쪽버튼 </a:t>
            </a:r>
            <a:r>
              <a:rPr lang="ko-KR" altLang="en-US" sz="1500" b="0" dirty="0" err="1">
                <a:effectLst/>
                <a:latin typeface="Consolas" panose="020B0609020204030204" pitchFamily="49" charset="0"/>
              </a:rPr>
              <a:t>눌린채로</a:t>
            </a:r>
            <a:r>
              <a:rPr lang="ko-KR" altLang="en-US" sz="1500" b="0" dirty="0">
                <a:effectLst/>
                <a:latin typeface="Consolas" panose="020B0609020204030204" pitchFamily="49" charset="0"/>
              </a:rPr>
              <a:t> 마우스 이동 이벤트      </a:t>
            </a:r>
            <a:endParaRPr lang="en-US" altLang="ko-KR" sz="1500" b="0" dirty="0">
              <a:effectLst/>
              <a:latin typeface="Consolas" panose="020B0609020204030204" pitchFamily="49" charset="0"/>
            </a:endParaRPr>
          </a:p>
          <a:p>
            <a:r>
              <a:rPr lang="en-US" altLang="ko-KR" sz="1500" b="0" dirty="0"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500" b="0" dirty="0" err="1">
                <a:effectLst/>
                <a:latin typeface="Consolas" panose="020B0609020204030204" pitchFamily="49" charset="0"/>
              </a:rPr>
              <a:t>elif</a:t>
            </a:r>
            <a:r>
              <a:rPr lang="en-US" altLang="ko-KR" sz="1500" b="0" dirty="0">
                <a:effectLst/>
                <a:latin typeface="Consolas" panose="020B0609020204030204" pitchFamily="49" charset="0"/>
              </a:rPr>
              <a:t> event == cv2.EVENT_MOUSEMOVE and flags == cv2.EVENT_FLAG_LBUTTON:</a:t>
            </a:r>
            <a:endParaRPr lang="ko-KR" altLang="en-US" sz="1500" b="0" dirty="0">
              <a:effectLst/>
              <a:latin typeface="Consolas" panose="020B0609020204030204" pitchFamily="49" charset="0"/>
            </a:endParaRPr>
          </a:p>
          <a:p>
            <a:r>
              <a:rPr lang="ko-KR" altLang="en-US" sz="1500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500" b="0" dirty="0">
                <a:effectLst/>
                <a:latin typeface="Consolas" panose="020B0609020204030204" pitchFamily="49" charset="0"/>
              </a:rPr>
              <a:t>cv2.circle(</a:t>
            </a:r>
            <a:r>
              <a:rPr lang="en-US" altLang="ko-KR" sz="1500" b="0" dirty="0" err="1">
                <a:effectLst/>
                <a:latin typeface="Consolas" panose="020B0609020204030204" pitchFamily="49" charset="0"/>
              </a:rPr>
              <a:t>self.img_show</a:t>
            </a:r>
            <a:r>
              <a:rPr lang="en-US" altLang="ko-KR" sz="1500" b="0" dirty="0">
                <a:effectLst/>
                <a:latin typeface="Consolas" panose="020B0609020204030204" pitchFamily="49" charset="0"/>
              </a:rPr>
              <a:t>, (x, y), </a:t>
            </a:r>
            <a:r>
              <a:rPr lang="en-US" altLang="ko-KR" sz="1500" b="0" dirty="0" err="1">
                <a:effectLst/>
                <a:latin typeface="Consolas" panose="020B0609020204030204" pitchFamily="49" charset="0"/>
              </a:rPr>
              <a:t>self.BrushSize</a:t>
            </a:r>
            <a:r>
              <a:rPr lang="en-US" altLang="ko-KR" sz="1500" b="0" dirty="0"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500" b="0" dirty="0" err="1">
                <a:effectLst/>
                <a:latin typeface="Consolas" panose="020B0609020204030204" pitchFamily="49" charset="0"/>
              </a:rPr>
              <a:t>self.LColor</a:t>
            </a:r>
            <a:r>
              <a:rPr lang="en-US" altLang="ko-KR" sz="1500" b="0" dirty="0">
                <a:effectLst/>
                <a:latin typeface="Consolas" panose="020B0609020204030204" pitchFamily="49" charset="0"/>
              </a:rPr>
              <a:t>, -1)</a:t>
            </a:r>
            <a:endParaRPr lang="ko-KR" altLang="en-US" sz="1500" b="0" dirty="0">
              <a:effectLst/>
              <a:latin typeface="Consolas" panose="020B0609020204030204" pitchFamily="49" charset="0"/>
            </a:endParaRPr>
          </a:p>
          <a:p>
            <a:r>
              <a:rPr lang="ko-KR" altLang="en-US" sz="1500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500" b="0" dirty="0">
                <a:effectLst/>
                <a:latin typeface="Consolas" panose="020B0609020204030204" pitchFamily="49" charset="0"/>
              </a:rPr>
              <a:t>cv2.circle(</a:t>
            </a:r>
            <a:r>
              <a:rPr lang="en-US" altLang="ko-KR" sz="1500" b="0" dirty="0" err="1">
                <a:effectLst/>
                <a:latin typeface="Consolas" panose="020B0609020204030204" pitchFamily="49" charset="0"/>
              </a:rPr>
              <a:t>self.mask</a:t>
            </a:r>
            <a:r>
              <a:rPr lang="en-US" altLang="ko-KR" sz="1500" b="0" dirty="0">
                <a:effectLst/>
                <a:latin typeface="Consolas" panose="020B0609020204030204" pitchFamily="49" charset="0"/>
              </a:rPr>
              <a:t>, (x, y), </a:t>
            </a:r>
            <a:r>
              <a:rPr lang="en-US" altLang="ko-KR" sz="1500" b="0" dirty="0" err="1">
                <a:effectLst/>
                <a:latin typeface="Consolas" panose="020B0609020204030204" pitchFamily="49" charset="0"/>
              </a:rPr>
              <a:t>self.BrushSize</a:t>
            </a:r>
            <a:r>
              <a:rPr lang="en-US" altLang="ko-KR" sz="1500" b="0" dirty="0">
                <a:effectLst/>
                <a:latin typeface="Consolas" panose="020B0609020204030204" pitchFamily="49" charset="0"/>
              </a:rPr>
              <a:t>, cv2.GC_FGD, -1)</a:t>
            </a:r>
          </a:p>
          <a:p>
            <a:br>
              <a:rPr lang="en-US" altLang="ko-KR" sz="1500" b="0" dirty="0">
                <a:effectLst/>
                <a:latin typeface="Consolas" panose="020B0609020204030204" pitchFamily="49" charset="0"/>
              </a:rPr>
            </a:br>
            <a:r>
              <a:rPr lang="en-US" altLang="ko-KR" sz="1500" b="0" dirty="0"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500" b="0" dirty="0" err="1">
                <a:effectLst/>
                <a:latin typeface="Consolas" panose="020B0609020204030204" pitchFamily="49" charset="0"/>
              </a:rPr>
              <a:t>elif</a:t>
            </a:r>
            <a:r>
              <a:rPr lang="en-US" altLang="ko-KR" sz="1500" b="0" dirty="0">
                <a:effectLst/>
                <a:latin typeface="Consolas" panose="020B0609020204030204" pitchFamily="49" charset="0"/>
              </a:rPr>
              <a:t> event == cv2.EVENT_MOUSEMOVE and flags == cv2.EVENT_FLAG_RBUTTON:            </a:t>
            </a:r>
          </a:p>
          <a:p>
            <a:r>
              <a:rPr lang="en-US" altLang="ko-KR" sz="1500" b="0" dirty="0">
                <a:effectLst/>
                <a:latin typeface="Consolas" panose="020B0609020204030204" pitchFamily="49" charset="0"/>
              </a:rPr>
              <a:t>        cv2.circle(</a:t>
            </a:r>
            <a:r>
              <a:rPr lang="en-US" altLang="ko-KR" sz="1500" b="0" dirty="0" err="1">
                <a:effectLst/>
                <a:latin typeface="Consolas" panose="020B0609020204030204" pitchFamily="49" charset="0"/>
              </a:rPr>
              <a:t>self.img_show</a:t>
            </a:r>
            <a:r>
              <a:rPr lang="en-US" altLang="ko-KR" sz="1500" b="0" dirty="0">
                <a:effectLst/>
                <a:latin typeface="Consolas" panose="020B0609020204030204" pitchFamily="49" charset="0"/>
              </a:rPr>
              <a:t>, (x, y), </a:t>
            </a:r>
            <a:r>
              <a:rPr lang="en-US" altLang="ko-KR" sz="1500" b="0" dirty="0" err="1">
                <a:effectLst/>
                <a:latin typeface="Consolas" panose="020B0609020204030204" pitchFamily="49" charset="0"/>
              </a:rPr>
              <a:t>self.BrushSize</a:t>
            </a:r>
            <a:r>
              <a:rPr lang="en-US" altLang="ko-KR" sz="1500" b="0" dirty="0"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500" b="0" dirty="0" err="1">
                <a:effectLst/>
                <a:latin typeface="Consolas" panose="020B0609020204030204" pitchFamily="49" charset="0"/>
              </a:rPr>
              <a:t>self.RColor</a:t>
            </a:r>
            <a:r>
              <a:rPr lang="en-US" altLang="ko-KR" sz="1500" b="0" dirty="0">
                <a:effectLst/>
                <a:latin typeface="Consolas" panose="020B0609020204030204" pitchFamily="49" charset="0"/>
              </a:rPr>
              <a:t>, -1)</a:t>
            </a:r>
          </a:p>
          <a:p>
            <a:r>
              <a:rPr lang="en-US" altLang="ko-KR" sz="1500" b="0" dirty="0">
                <a:effectLst/>
                <a:latin typeface="Consolas" panose="020B0609020204030204" pitchFamily="49" charset="0"/>
              </a:rPr>
              <a:t>        cv2.circle(</a:t>
            </a:r>
            <a:r>
              <a:rPr lang="en-US" altLang="ko-KR" sz="1500" b="0" dirty="0" err="1">
                <a:effectLst/>
                <a:latin typeface="Consolas" panose="020B0609020204030204" pitchFamily="49" charset="0"/>
              </a:rPr>
              <a:t>self.mask</a:t>
            </a:r>
            <a:r>
              <a:rPr lang="en-US" altLang="ko-KR" sz="1500" b="0" dirty="0">
                <a:effectLst/>
                <a:latin typeface="Consolas" panose="020B0609020204030204" pitchFamily="49" charset="0"/>
              </a:rPr>
              <a:t>, (x, y), </a:t>
            </a:r>
            <a:r>
              <a:rPr lang="en-US" altLang="ko-KR" sz="1500" b="0" dirty="0" err="1">
                <a:effectLst/>
                <a:latin typeface="Consolas" panose="020B0609020204030204" pitchFamily="49" charset="0"/>
              </a:rPr>
              <a:t>self.BrushSize</a:t>
            </a:r>
            <a:r>
              <a:rPr lang="en-US" altLang="ko-KR" sz="1500" b="0" dirty="0">
                <a:effectLst/>
                <a:latin typeface="Consolas" panose="020B0609020204030204" pitchFamily="49" charset="0"/>
              </a:rPr>
              <a:t>, cv2.GC_FGD, -1)</a:t>
            </a:r>
          </a:p>
          <a:p>
            <a:r>
              <a:rPr lang="en-US" altLang="ko-KR" sz="1500" b="0" dirty="0">
                <a:effectLst/>
                <a:latin typeface="Consolas" panose="020B0609020204030204" pitchFamily="49" charset="0"/>
              </a:rPr>
              <a:t>         </a:t>
            </a:r>
          </a:p>
          <a:p>
            <a:r>
              <a:rPr lang="en-US" altLang="ko-KR" sz="1500" b="0" dirty="0">
                <a:effectLst/>
                <a:latin typeface="Consolas" panose="020B0609020204030204" pitchFamily="49" charset="0"/>
              </a:rPr>
              <a:t>    cv2.imshow("Painting", </a:t>
            </a:r>
            <a:r>
              <a:rPr lang="en-US" altLang="ko-KR" sz="1500" b="0" dirty="0" err="1">
                <a:effectLst/>
                <a:latin typeface="Consolas" panose="020B0609020204030204" pitchFamily="49" charset="0"/>
              </a:rPr>
              <a:t>self.img_show</a:t>
            </a:r>
            <a:r>
              <a:rPr lang="en-US" altLang="ko-KR" sz="1500" b="0" dirty="0"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617383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D7991B1-4635-4DB1-B88D-F409B21D1E3A}"/>
              </a:ext>
            </a:extLst>
          </p:cNvPr>
          <p:cNvSpPr txBox="1"/>
          <p:nvPr/>
        </p:nvSpPr>
        <p:spPr>
          <a:xfrm>
            <a:off x="4330132" y="2998113"/>
            <a:ext cx="353173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000">
                <a:latin typeface="Arial" panose="020B0604020202020204" pitchFamily="34" charset="0"/>
                <a:cs typeface="Arial" panose="020B0604020202020204" pitchFamily="34" charset="0"/>
              </a:rPr>
              <a:t>End of slide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043D896-CAE3-4855-91F6-8DA1D983D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12562-5AC2-4991-9080-ED387B6ABB59}" type="slidenum">
              <a:rPr lang="ko-KR" altLang="en-US" smtClean="0">
                <a:latin typeface="Arial" panose="020B0604020202020204" pitchFamily="34" charset="0"/>
                <a:cs typeface="Arial" panose="020B0604020202020204" pitchFamily="34" charset="0"/>
              </a:rPr>
              <a:t>11</a:t>
            </a:fld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3228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D7991B1-4635-4DB1-B88D-F409B21D1E3A}"/>
              </a:ext>
            </a:extLst>
          </p:cNvPr>
          <p:cNvSpPr txBox="1"/>
          <p:nvPr/>
        </p:nvSpPr>
        <p:spPr>
          <a:xfrm>
            <a:off x="397412" y="442334"/>
            <a:ext cx="48333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지능 에이전트로서 비전 에이전트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6033299-C6DF-47C8-A490-253964A19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12562-5AC2-4991-9080-ED387B6ABB59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AAF4D8-0F2F-8B4C-0FA5-175A61846116}"/>
              </a:ext>
            </a:extLst>
          </p:cNvPr>
          <p:cNvSpPr txBox="1"/>
          <p:nvPr/>
        </p:nvSpPr>
        <p:spPr>
          <a:xfrm>
            <a:off x="680733" y="1129375"/>
            <a:ext cx="11119417" cy="4190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컴퓨터 비전이 쓸모 있으려면 환경과 상호작용 필요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환경에서 영상을 획득하는 기능 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환경에 영향을 미치는 기능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err="1">
                <a:latin typeface="Arial" panose="020B0604020202020204" pitchFamily="34" charset="0"/>
                <a:cs typeface="Arial" panose="020B0604020202020204" pitchFamily="34" charset="0"/>
              </a:rPr>
              <a:t>PyQt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라이브러리를 사용한 사용자 인터페이스 구현 방법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컴퓨터 비전 분야 프로그래밍 개발 능력 향상을 위해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BB5FF69-0F50-B745-E487-EDC5C820FE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4967" y="2193747"/>
            <a:ext cx="6882066" cy="1743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271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D7991B1-4635-4DB1-B88D-F409B21D1E3A}"/>
              </a:ext>
            </a:extLst>
          </p:cNvPr>
          <p:cNvSpPr txBox="1"/>
          <p:nvPr/>
        </p:nvSpPr>
        <p:spPr>
          <a:xfrm>
            <a:off x="397412" y="442334"/>
            <a:ext cx="48333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지능 에이전트로서 비전 에이전트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6033299-C6DF-47C8-A490-253964A19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12562-5AC2-4991-9080-ED387B6ABB59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AAF4D8-0F2F-8B4C-0FA5-175A61846116}"/>
              </a:ext>
            </a:extLst>
          </p:cNvPr>
          <p:cNvSpPr txBox="1"/>
          <p:nvPr/>
        </p:nvSpPr>
        <p:spPr>
          <a:xfrm>
            <a:off x="680733" y="1129375"/>
            <a:ext cx="11119417" cy="3359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지능 에이전트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ko-KR" altLang="ko-KR" dirty="0"/>
              <a:t>『 </a:t>
            </a:r>
            <a:r>
              <a:rPr lang="en-US" altLang="ko-KR" dirty="0"/>
              <a:t>Artificial Intelligence: A Modern Approach(4</a:t>
            </a:r>
            <a:r>
              <a:rPr lang="en-US" altLang="ko-KR" baseline="30000" dirty="0"/>
              <a:t>th</a:t>
            </a:r>
            <a:r>
              <a:rPr lang="en-US" altLang="ko-KR" dirty="0"/>
              <a:t> Edition)</a:t>
            </a:r>
            <a:r>
              <a:rPr lang="ko-KR" altLang="ko-KR" dirty="0"/>
              <a:t>』</a:t>
            </a:r>
            <a:r>
              <a:rPr lang="ko-KR" altLang="en-US" dirty="0"/>
              <a:t>의 정의</a:t>
            </a: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ko-KR" altLang="en-US" dirty="0"/>
              <a:t>위 정의에서 </a:t>
            </a:r>
            <a:r>
              <a:rPr lang="en-US" altLang="ko-KR" dirty="0"/>
              <a:t>sensors</a:t>
            </a:r>
            <a:r>
              <a:rPr lang="ko-KR" altLang="en-US" dirty="0"/>
              <a:t>를 </a:t>
            </a:r>
            <a:r>
              <a:rPr lang="en-US" altLang="ko-KR" dirty="0"/>
              <a:t>vision sensors</a:t>
            </a:r>
            <a:r>
              <a:rPr lang="ko-KR" altLang="en-US" dirty="0"/>
              <a:t>로 바꾸면 비전 에이전트</a:t>
            </a:r>
            <a:endParaRPr lang="en-US" altLang="ko-KR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비전 프로그램을 비전 에이전트로 확장 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 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그래픽 사용자 인터페이스  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(GUI) 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필요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그림 3">
            <a:extLst>
              <a:ext uri="{FF2B5EF4-FFF2-40B4-BE49-F238E27FC236}">
                <a16:creationId xmlns:a16="http://schemas.microsoft.com/office/drawing/2014/main" id="{BDEF653B-E3CC-2B81-9050-F7984705B1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6992" y="2119190"/>
            <a:ext cx="8342312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8A02E3C-69F6-720D-9A1F-D77D9520CC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3231" y="4519069"/>
            <a:ext cx="9160030" cy="1918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381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D7991B1-4635-4DB1-B88D-F409B21D1E3A}"/>
              </a:ext>
            </a:extLst>
          </p:cNvPr>
          <p:cNvSpPr txBox="1"/>
          <p:nvPr/>
        </p:nvSpPr>
        <p:spPr>
          <a:xfrm>
            <a:off x="397412" y="442334"/>
            <a:ext cx="33121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PyQt</a:t>
            </a:r>
            <a:r>
              <a:rPr lang="en-US" altLang="ko-KR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기초 프로그래밍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6033299-C6DF-47C8-A490-253964A19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12562-5AC2-4991-9080-ED387B6ABB59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AAF4D8-0F2F-8B4C-0FA5-175A61846116}"/>
              </a:ext>
            </a:extLst>
          </p:cNvPr>
          <p:cNvSpPr txBox="1"/>
          <p:nvPr/>
        </p:nvSpPr>
        <p:spPr>
          <a:xfrm>
            <a:off x="680733" y="1129375"/>
            <a:ext cx="11119417" cy="3266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err="1">
                <a:latin typeface="Arial" panose="020B0604020202020204" pitchFamily="34" charset="0"/>
                <a:cs typeface="Arial" panose="020B0604020202020204" pitchFamily="34" charset="0"/>
              </a:rPr>
              <a:t>PyQt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설치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ko-KR" sz="2000" dirty="0" err="1">
                <a:latin typeface="Arial" panose="020B0604020202020204" pitchFamily="34" charset="0"/>
                <a:cs typeface="Arial" panose="020B0604020202020204" pitchFamily="34" charset="0"/>
              </a:rPr>
              <a:t>Conda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환경에서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) $ pip install pyqt5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예제 프로그램 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1 – Beep sound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버튼 구현 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(3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개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각 버튼을 누를 때 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(event) 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액션 구현 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(beep 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소리 발생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프로그램 종료 등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GUI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화면에 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text 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출력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03249FC-D754-2443-A1D8-2876CA882C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8363" y="4910503"/>
            <a:ext cx="4781550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468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D7991B1-4635-4DB1-B88D-F409B21D1E3A}"/>
              </a:ext>
            </a:extLst>
          </p:cNvPr>
          <p:cNvSpPr txBox="1"/>
          <p:nvPr/>
        </p:nvSpPr>
        <p:spPr>
          <a:xfrm>
            <a:off x="397412" y="442334"/>
            <a:ext cx="33121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PyQt</a:t>
            </a:r>
            <a:r>
              <a:rPr lang="en-US" altLang="ko-KR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기초 프로그래밍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6033299-C6DF-47C8-A490-253964A19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12562-5AC2-4991-9080-ED387B6ABB59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AAF4D8-0F2F-8B4C-0FA5-175A61846116}"/>
              </a:ext>
            </a:extLst>
          </p:cNvPr>
          <p:cNvSpPr txBox="1"/>
          <p:nvPr/>
        </p:nvSpPr>
        <p:spPr>
          <a:xfrm>
            <a:off x="680733" y="1129375"/>
            <a:ext cx="11119417" cy="4965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예제 프로그램 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1 – Beep sound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094F81-C064-9B1B-9D84-6B763DC93485}"/>
              </a:ext>
            </a:extLst>
          </p:cNvPr>
          <p:cNvSpPr txBox="1"/>
          <p:nvPr/>
        </p:nvSpPr>
        <p:spPr>
          <a:xfrm>
            <a:off x="1658983" y="1625921"/>
            <a:ext cx="8401050" cy="50629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700" b="0" dirty="0">
                <a:effectLst/>
                <a:latin typeface="Consolas" panose="020B0609020204030204" pitchFamily="49" charset="0"/>
              </a:rPr>
              <a:t>class </a:t>
            </a:r>
            <a:r>
              <a:rPr lang="en-US" altLang="ko-KR" sz="1700" b="0" dirty="0" err="1">
                <a:effectLst/>
                <a:latin typeface="Consolas" panose="020B0609020204030204" pitchFamily="49" charset="0"/>
              </a:rPr>
              <a:t>BeepSound</a:t>
            </a:r>
            <a:r>
              <a:rPr lang="en-US" altLang="ko-KR" sz="1700" b="0" dirty="0"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700" b="0" dirty="0" err="1">
                <a:effectLst/>
                <a:latin typeface="Consolas" panose="020B0609020204030204" pitchFamily="49" charset="0"/>
              </a:rPr>
              <a:t>QMainWindow</a:t>
            </a:r>
            <a:r>
              <a:rPr lang="en-US" altLang="ko-KR" sz="1700" b="0" dirty="0"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700" b="0" dirty="0">
                <a:effectLst/>
                <a:latin typeface="Consolas" panose="020B0609020204030204" pitchFamily="49" charset="0"/>
              </a:rPr>
              <a:t>    def __</a:t>
            </a:r>
            <a:r>
              <a:rPr lang="en-US" altLang="ko-KR" sz="1700" b="0" dirty="0" err="1">
                <a:effectLst/>
                <a:latin typeface="Consolas" panose="020B0609020204030204" pitchFamily="49" charset="0"/>
              </a:rPr>
              <a:t>init</a:t>
            </a:r>
            <a:r>
              <a:rPr lang="en-US" altLang="ko-KR" sz="1700" b="0" dirty="0">
                <a:effectLst/>
                <a:latin typeface="Consolas" panose="020B0609020204030204" pitchFamily="49" charset="0"/>
              </a:rPr>
              <a:t>__(self):</a:t>
            </a:r>
          </a:p>
          <a:p>
            <a:r>
              <a:rPr lang="en-US" altLang="ko-KR" sz="1700" b="0" dirty="0">
                <a:effectLst/>
                <a:latin typeface="Consolas" panose="020B0609020204030204" pitchFamily="49" charset="0"/>
              </a:rPr>
              <a:t>        super().__</a:t>
            </a:r>
            <a:r>
              <a:rPr lang="en-US" altLang="ko-KR" sz="1700" b="0" dirty="0" err="1">
                <a:effectLst/>
                <a:latin typeface="Consolas" panose="020B0609020204030204" pitchFamily="49" charset="0"/>
              </a:rPr>
              <a:t>init</a:t>
            </a:r>
            <a:r>
              <a:rPr lang="en-US" altLang="ko-KR" sz="1700" b="0" dirty="0">
                <a:effectLst/>
                <a:latin typeface="Consolas" panose="020B0609020204030204" pitchFamily="49" charset="0"/>
              </a:rPr>
              <a:t>__()</a:t>
            </a:r>
          </a:p>
          <a:p>
            <a:r>
              <a:rPr lang="en-US" altLang="ko-KR" sz="1700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700" b="0" dirty="0" err="1">
                <a:effectLst/>
                <a:latin typeface="Consolas" panose="020B0609020204030204" pitchFamily="49" charset="0"/>
              </a:rPr>
              <a:t>self.setWindowTitle</a:t>
            </a:r>
            <a:r>
              <a:rPr lang="en-US" altLang="ko-KR" sz="1700" b="0" dirty="0">
                <a:effectLst/>
                <a:latin typeface="Consolas" panose="020B0609020204030204" pitchFamily="49" charset="0"/>
              </a:rPr>
              <a:t>("Beep sound")</a:t>
            </a:r>
          </a:p>
          <a:p>
            <a:r>
              <a:rPr lang="en-US" altLang="ko-KR" sz="1700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700" b="0" dirty="0" err="1">
                <a:effectLst/>
                <a:latin typeface="Consolas" panose="020B0609020204030204" pitchFamily="49" charset="0"/>
              </a:rPr>
              <a:t>self.setGeometry</a:t>
            </a:r>
            <a:r>
              <a:rPr lang="en-US" altLang="ko-KR" sz="1700" b="0" dirty="0">
                <a:effectLst/>
                <a:latin typeface="Consolas" panose="020B0609020204030204" pitchFamily="49" charset="0"/>
              </a:rPr>
              <a:t>(200, 200, 500, 100)</a:t>
            </a:r>
          </a:p>
          <a:p>
            <a:br>
              <a:rPr lang="en-US" altLang="ko-KR" sz="1700" b="0" dirty="0">
                <a:effectLst/>
                <a:latin typeface="Consolas" panose="020B0609020204030204" pitchFamily="49" charset="0"/>
              </a:rPr>
            </a:br>
            <a:r>
              <a:rPr lang="en-US" altLang="ko-KR" sz="1700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700" b="0" dirty="0" err="1">
                <a:effectLst/>
                <a:latin typeface="Consolas" panose="020B0609020204030204" pitchFamily="49" charset="0"/>
              </a:rPr>
              <a:t>shortBeepButton</a:t>
            </a:r>
            <a:r>
              <a:rPr lang="en-US" altLang="ko-KR" sz="1700" b="0" dirty="0"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700" b="0" dirty="0" err="1">
                <a:effectLst/>
                <a:latin typeface="Consolas" panose="020B0609020204030204" pitchFamily="49" charset="0"/>
              </a:rPr>
              <a:t>QPushButton</a:t>
            </a:r>
            <a:r>
              <a:rPr lang="en-US" altLang="ko-KR" sz="1700" b="0" dirty="0">
                <a:effectLst/>
                <a:latin typeface="Consolas" panose="020B0609020204030204" pitchFamily="49" charset="0"/>
              </a:rPr>
              <a:t>("Short beep", self)</a:t>
            </a:r>
          </a:p>
          <a:p>
            <a:r>
              <a:rPr lang="en-US" altLang="ko-KR" sz="1700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700" b="0" dirty="0" err="1">
                <a:effectLst/>
                <a:latin typeface="Consolas" panose="020B0609020204030204" pitchFamily="49" charset="0"/>
              </a:rPr>
              <a:t>longBeepButton</a:t>
            </a:r>
            <a:r>
              <a:rPr lang="en-US" altLang="ko-KR" sz="1700" b="0" dirty="0"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700" b="0" dirty="0" err="1">
                <a:effectLst/>
                <a:latin typeface="Consolas" panose="020B0609020204030204" pitchFamily="49" charset="0"/>
              </a:rPr>
              <a:t>QPushButton</a:t>
            </a:r>
            <a:r>
              <a:rPr lang="en-US" altLang="ko-KR" sz="1700" b="0" dirty="0">
                <a:effectLst/>
                <a:latin typeface="Consolas" panose="020B0609020204030204" pitchFamily="49" charset="0"/>
              </a:rPr>
              <a:t>("Long beep", self)</a:t>
            </a:r>
          </a:p>
          <a:p>
            <a:r>
              <a:rPr lang="en-US" altLang="ko-KR" sz="1700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700" b="0" dirty="0" err="1">
                <a:effectLst/>
                <a:latin typeface="Consolas" panose="020B0609020204030204" pitchFamily="49" charset="0"/>
              </a:rPr>
              <a:t>quitButton</a:t>
            </a:r>
            <a:r>
              <a:rPr lang="en-US" altLang="ko-KR" sz="1700" b="0" dirty="0"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700" b="0" dirty="0" err="1">
                <a:effectLst/>
                <a:latin typeface="Consolas" panose="020B0609020204030204" pitchFamily="49" charset="0"/>
              </a:rPr>
              <a:t>QPushButton</a:t>
            </a:r>
            <a:r>
              <a:rPr lang="en-US" altLang="ko-KR" sz="1700" b="0" dirty="0">
                <a:effectLst/>
                <a:latin typeface="Consolas" panose="020B0609020204030204" pitchFamily="49" charset="0"/>
              </a:rPr>
              <a:t>("Exit", self)</a:t>
            </a:r>
          </a:p>
          <a:p>
            <a:r>
              <a:rPr lang="en-US" altLang="ko-KR" sz="1700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700" b="0" dirty="0" err="1">
                <a:effectLst/>
                <a:latin typeface="Consolas" panose="020B0609020204030204" pitchFamily="49" charset="0"/>
              </a:rPr>
              <a:t>self.label</a:t>
            </a:r>
            <a:r>
              <a:rPr lang="en-US" altLang="ko-KR" sz="1700" b="0" dirty="0"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700" b="0" dirty="0" err="1">
                <a:effectLst/>
                <a:latin typeface="Consolas" panose="020B0609020204030204" pitchFamily="49" charset="0"/>
              </a:rPr>
              <a:t>QLabel</a:t>
            </a:r>
            <a:r>
              <a:rPr lang="en-US" altLang="ko-KR" sz="1700" b="0" dirty="0">
                <a:effectLst/>
                <a:latin typeface="Consolas" panose="020B0609020204030204" pitchFamily="49" charset="0"/>
              </a:rPr>
              <a:t>("Hello </a:t>
            </a:r>
            <a:r>
              <a:rPr lang="en-US" altLang="ko-KR" sz="1700" b="0" dirty="0" err="1">
                <a:effectLst/>
                <a:latin typeface="Consolas" panose="020B0609020204030204" pitchFamily="49" charset="0"/>
              </a:rPr>
              <a:t>PyQt</a:t>
            </a:r>
            <a:r>
              <a:rPr lang="en-US" altLang="ko-KR" sz="1700" b="0" dirty="0">
                <a:effectLst/>
                <a:latin typeface="Consolas" panose="020B0609020204030204" pitchFamily="49" charset="0"/>
              </a:rPr>
              <a:t> World", self)</a:t>
            </a:r>
          </a:p>
          <a:p>
            <a:br>
              <a:rPr lang="en-US" altLang="ko-KR" sz="1700" b="0" dirty="0">
                <a:effectLst/>
                <a:latin typeface="Consolas" panose="020B0609020204030204" pitchFamily="49" charset="0"/>
              </a:rPr>
            </a:br>
            <a:r>
              <a:rPr lang="en-US" altLang="ko-KR" sz="1700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700" b="0" dirty="0" err="1">
                <a:effectLst/>
                <a:latin typeface="Consolas" panose="020B0609020204030204" pitchFamily="49" charset="0"/>
              </a:rPr>
              <a:t>shortBeepButton.setGeometry</a:t>
            </a:r>
            <a:r>
              <a:rPr lang="en-US" altLang="ko-KR" sz="1700" b="0" dirty="0">
                <a:effectLst/>
                <a:latin typeface="Consolas" panose="020B0609020204030204" pitchFamily="49" charset="0"/>
              </a:rPr>
              <a:t>(10, 10, 100, 30)</a:t>
            </a:r>
          </a:p>
          <a:p>
            <a:r>
              <a:rPr lang="en-US" altLang="ko-KR" sz="1700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700" b="0" dirty="0" err="1">
                <a:effectLst/>
                <a:latin typeface="Consolas" panose="020B0609020204030204" pitchFamily="49" charset="0"/>
              </a:rPr>
              <a:t>longBeepButton.setGeometry</a:t>
            </a:r>
            <a:r>
              <a:rPr lang="en-US" altLang="ko-KR" sz="1700" b="0" dirty="0">
                <a:effectLst/>
                <a:latin typeface="Consolas" panose="020B0609020204030204" pitchFamily="49" charset="0"/>
              </a:rPr>
              <a:t>(110, 10, 100, 30)</a:t>
            </a:r>
          </a:p>
          <a:p>
            <a:r>
              <a:rPr lang="en-US" altLang="ko-KR" sz="1700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700" b="0" dirty="0" err="1">
                <a:effectLst/>
                <a:latin typeface="Consolas" panose="020B0609020204030204" pitchFamily="49" charset="0"/>
              </a:rPr>
              <a:t>quitButton.setGeometry</a:t>
            </a:r>
            <a:r>
              <a:rPr lang="en-US" altLang="ko-KR" sz="1700" b="0" dirty="0">
                <a:effectLst/>
                <a:latin typeface="Consolas" panose="020B0609020204030204" pitchFamily="49" charset="0"/>
              </a:rPr>
              <a:t>(210, 10, 100, 30)</a:t>
            </a:r>
          </a:p>
          <a:p>
            <a:r>
              <a:rPr lang="en-US" altLang="ko-KR" sz="1700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700" b="0" dirty="0" err="1">
                <a:effectLst/>
                <a:latin typeface="Consolas" panose="020B0609020204030204" pitchFamily="49" charset="0"/>
              </a:rPr>
              <a:t>self.label.setGeometry</a:t>
            </a:r>
            <a:r>
              <a:rPr lang="en-US" altLang="ko-KR" sz="1700" b="0" dirty="0">
                <a:effectLst/>
                <a:latin typeface="Consolas" panose="020B0609020204030204" pitchFamily="49" charset="0"/>
              </a:rPr>
              <a:t>(10, 40, 500, 70)</a:t>
            </a:r>
          </a:p>
          <a:p>
            <a:br>
              <a:rPr lang="en-US" altLang="ko-KR" sz="1700" b="0" dirty="0">
                <a:effectLst/>
                <a:latin typeface="Consolas" panose="020B0609020204030204" pitchFamily="49" charset="0"/>
              </a:rPr>
            </a:br>
            <a:r>
              <a:rPr lang="en-US" altLang="ko-KR" sz="1700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700" b="0" dirty="0" err="1">
                <a:effectLst/>
                <a:latin typeface="Consolas" panose="020B0609020204030204" pitchFamily="49" charset="0"/>
              </a:rPr>
              <a:t>shortBeepButton.clicked.connect</a:t>
            </a:r>
            <a:r>
              <a:rPr lang="en-US" altLang="ko-KR" sz="1700" b="0" dirty="0"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700" b="0" dirty="0" err="1">
                <a:effectLst/>
                <a:latin typeface="Consolas" panose="020B0609020204030204" pitchFamily="49" charset="0"/>
              </a:rPr>
              <a:t>self.shortBeepFunction</a:t>
            </a:r>
            <a:r>
              <a:rPr lang="en-US" altLang="ko-KR" sz="1700" b="0" dirty="0"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700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700" b="0" dirty="0" err="1">
                <a:effectLst/>
                <a:latin typeface="Consolas" panose="020B0609020204030204" pitchFamily="49" charset="0"/>
              </a:rPr>
              <a:t>longBeepButton.clicked.connect</a:t>
            </a:r>
            <a:r>
              <a:rPr lang="en-US" altLang="ko-KR" sz="1700" b="0" dirty="0"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700" b="0" dirty="0" err="1">
                <a:effectLst/>
                <a:latin typeface="Consolas" panose="020B0609020204030204" pitchFamily="49" charset="0"/>
              </a:rPr>
              <a:t>self.longBeepFunction</a:t>
            </a:r>
            <a:r>
              <a:rPr lang="en-US" altLang="ko-KR" sz="1700" b="0" dirty="0"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700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700" b="0" dirty="0" err="1">
                <a:effectLst/>
                <a:latin typeface="Consolas" panose="020B0609020204030204" pitchFamily="49" charset="0"/>
              </a:rPr>
              <a:t>quitButton.clicked.connect</a:t>
            </a:r>
            <a:r>
              <a:rPr lang="en-US" altLang="ko-KR" sz="1700" b="0" dirty="0"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700" b="0" dirty="0" err="1">
                <a:effectLst/>
                <a:latin typeface="Consolas" panose="020B0609020204030204" pitchFamily="49" charset="0"/>
              </a:rPr>
              <a:t>self.quitFunction</a:t>
            </a:r>
            <a:r>
              <a:rPr lang="en-US" altLang="ko-KR" sz="1700" b="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B09BFCA-FCA1-FBB8-510D-C52B09D00BAF}"/>
              </a:ext>
            </a:extLst>
          </p:cNvPr>
          <p:cNvSpPr/>
          <p:nvPr/>
        </p:nvSpPr>
        <p:spPr>
          <a:xfrm>
            <a:off x="2613660" y="3192780"/>
            <a:ext cx="6057900" cy="11277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BCA06D0-2B76-A643-8191-127C50230C77}"/>
              </a:ext>
            </a:extLst>
          </p:cNvPr>
          <p:cNvSpPr/>
          <p:nvPr/>
        </p:nvSpPr>
        <p:spPr>
          <a:xfrm>
            <a:off x="2613660" y="4472940"/>
            <a:ext cx="5387340" cy="112776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9922E5A-0092-52EF-B8C9-1602EA15301F}"/>
              </a:ext>
            </a:extLst>
          </p:cNvPr>
          <p:cNvSpPr/>
          <p:nvPr/>
        </p:nvSpPr>
        <p:spPr>
          <a:xfrm>
            <a:off x="2613660" y="5773249"/>
            <a:ext cx="6667500" cy="932033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29EC70C-48AE-76A2-0AFA-E288AC1C62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4563" y="368621"/>
            <a:ext cx="4781550" cy="125730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77B63A8C-FF39-34DA-4982-E7022EA03780}"/>
              </a:ext>
            </a:extLst>
          </p:cNvPr>
          <p:cNvSpPr/>
          <p:nvPr/>
        </p:nvSpPr>
        <p:spPr>
          <a:xfrm>
            <a:off x="2613660" y="2456351"/>
            <a:ext cx="4526280" cy="5638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38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D7991B1-4635-4DB1-B88D-F409B21D1E3A}"/>
              </a:ext>
            </a:extLst>
          </p:cNvPr>
          <p:cNvSpPr txBox="1"/>
          <p:nvPr/>
        </p:nvSpPr>
        <p:spPr>
          <a:xfrm>
            <a:off x="397412" y="442334"/>
            <a:ext cx="33121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PyQt</a:t>
            </a:r>
            <a:r>
              <a:rPr lang="en-US" altLang="ko-KR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기초 프로그래밍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6033299-C6DF-47C8-A490-253964A19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12562-5AC2-4991-9080-ED387B6ABB59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AAF4D8-0F2F-8B4C-0FA5-175A61846116}"/>
              </a:ext>
            </a:extLst>
          </p:cNvPr>
          <p:cNvSpPr txBox="1"/>
          <p:nvPr/>
        </p:nvSpPr>
        <p:spPr>
          <a:xfrm>
            <a:off x="680733" y="1129375"/>
            <a:ext cx="11119417" cy="4965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예제 프로그램 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1 – Beep sound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29EC70C-48AE-76A2-0AFA-E288AC1C62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4563" y="368621"/>
            <a:ext cx="4781550" cy="12573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78C8226-E674-E7BE-DF7E-C6014BA022E6}"/>
              </a:ext>
            </a:extLst>
          </p:cNvPr>
          <p:cNvSpPr txBox="1"/>
          <p:nvPr/>
        </p:nvSpPr>
        <p:spPr>
          <a:xfrm>
            <a:off x="1181100" y="1914996"/>
            <a:ext cx="7543800" cy="27084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700" dirty="0">
                <a:latin typeface="Consolas" panose="020B0609020204030204" pitchFamily="49" charset="0"/>
              </a:rPr>
              <a:t>def </a:t>
            </a:r>
            <a:r>
              <a:rPr lang="en-US" altLang="ko-KR" sz="1700" dirty="0" err="1">
                <a:latin typeface="Consolas" panose="020B0609020204030204" pitchFamily="49" charset="0"/>
              </a:rPr>
              <a:t>shortBeepFunction</a:t>
            </a:r>
            <a:r>
              <a:rPr lang="en-US" altLang="ko-KR" sz="1700" dirty="0">
                <a:latin typeface="Consolas" panose="020B0609020204030204" pitchFamily="49" charset="0"/>
              </a:rPr>
              <a:t>(self):</a:t>
            </a:r>
          </a:p>
          <a:p>
            <a:r>
              <a:rPr lang="en-US" altLang="ko-KR" sz="1700" dirty="0">
                <a:latin typeface="Consolas" panose="020B0609020204030204" pitchFamily="49" charset="0"/>
              </a:rPr>
              <a:t>    </a:t>
            </a:r>
            <a:r>
              <a:rPr lang="en-US" altLang="ko-KR" sz="1700" dirty="0" err="1">
                <a:latin typeface="Consolas" panose="020B0609020204030204" pitchFamily="49" charset="0"/>
              </a:rPr>
              <a:t>self.label.setText</a:t>
            </a:r>
            <a:r>
              <a:rPr lang="en-US" altLang="ko-KR" sz="1700" dirty="0">
                <a:latin typeface="Consolas" panose="020B0609020204030204" pitchFamily="49" charset="0"/>
              </a:rPr>
              <a:t>("0.5s beep with Freq 1000")</a:t>
            </a:r>
          </a:p>
          <a:p>
            <a:r>
              <a:rPr lang="en-US" altLang="ko-KR" sz="1700" dirty="0">
                <a:latin typeface="Consolas" panose="020B0609020204030204" pitchFamily="49" charset="0"/>
              </a:rPr>
              <a:t>    </a:t>
            </a:r>
            <a:r>
              <a:rPr lang="en-US" altLang="ko-KR" sz="1700" dirty="0" err="1">
                <a:latin typeface="Consolas" panose="020B0609020204030204" pitchFamily="49" charset="0"/>
              </a:rPr>
              <a:t>winsound.Beep</a:t>
            </a:r>
            <a:r>
              <a:rPr lang="en-US" altLang="ko-KR" sz="1700" dirty="0">
                <a:latin typeface="Consolas" panose="020B0609020204030204" pitchFamily="49" charset="0"/>
              </a:rPr>
              <a:t>(1000, 500)</a:t>
            </a:r>
          </a:p>
          <a:p>
            <a:br>
              <a:rPr lang="en-US" altLang="ko-KR" sz="1700" dirty="0">
                <a:latin typeface="Consolas" panose="020B0609020204030204" pitchFamily="49" charset="0"/>
              </a:rPr>
            </a:br>
            <a:r>
              <a:rPr lang="en-US" altLang="ko-KR" sz="1700" dirty="0">
                <a:latin typeface="Consolas" panose="020B0609020204030204" pitchFamily="49" charset="0"/>
              </a:rPr>
              <a:t>def </a:t>
            </a:r>
            <a:r>
              <a:rPr lang="en-US" altLang="ko-KR" sz="1700" dirty="0" err="1">
                <a:latin typeface="Consolas" panose="020B0609020204030204" pitchFamily="49" charset="0"/>
              </a:rPr>
              <a:t>longBeepFunction</a:t>
            </a:r>
            <a:r>
              <a:rPr lang="en-US" altLang="ko-KR" sz="1700" dirty="0">
                <a:latin typeface="Consolas" panose="020B0609020204030204" pitchFamily="49" charset="0"/>
              </a:rPr>
              <a:t>(self):</a:t>
            </a:r>
          </a:p>
          <a:p>
            <a:r>
              <a:rPr lang="en-US" altLang="ko-KR" sz="1700" dirty="0">
                <a:latin typeface="Consolas" panose="020B0609020204030204" pitchFamily="49" charset="0"/>
              </a:rPr>
              <a:t>    </a:t>
            </a:r>
            <a:r>
              <a:rPr lang="en-US" altLang="ko-KR" sz="1700" dirty="0" err="1">
                <a:latin typeface="Consolas" panose="020B0609020204030204" pitchFamily="49" charset="0"/>
              </a:rPr>
              <a:t>self.label.setText</a:t>
            </a:r>
            <a:r>
              <a:rPr lang="en-US" altLang="ko-KR" sz="1700" dirty="0">
                <a:latin typeface="Consolas" panose="020B0609020204030204" pitchFamily="49" charset="0"/>
              </a:rPr>
              <a:t>("3s beep with Freq 1000")</a:t>
            </a:r>
          </a:p>
          <a:p>
            <a:r>
              <a:rPr lang="en-US" altLang="ko-KR" sz="1700" dirty="0">
                <a:latin typeface="Consolas" panose="020B0609020204030204" pitchFamily="49" charset="0"/>
              </a:rPr>
              <a:t>    </a:t>
            </a:r>
            <a:r>
              <a:rPr lang="en-US" altLang="ko-KR" sz="1700" dirty="0" err="1">
                <a:latin typeface="Consolas" panose="020B0609020204030204" pitchFamily="49" charset="0"/>
              </a:rPr>
              <a:t>winsound.Beep</a:t>
            </a:r>
            <a:r>
              <a:rPr lang="en-US" altLang="ko-KR" sz="1700" dirty="0">
                <a:latin typeface="Consolas" panose="020B0609020204030204" pitchFamily="49" charset="0"/>
              </a:rPr>
              <a:t>(1000, 3000)</a:t>
            </a:r>
          </a:p>
          <a:p>
            <a:br>
              <a:rPr lang="en-US" altLang="ko-KR" sz="1700" dirty="0">
                <a:latin typeface="Consolas" panose="020B0609020204030204" pitchFamily="49" charset="0"/>
              </a:rPr>
            </a:br>
            <a:r>
              <a:rPr lang="en-US" altLang="ko-KR" sz="1700" dirty="0">
                <a:latin typeface="Consolas" panose="020B0609020204030204" pitchFamily="49" charset="0"/>
              </a:rPr>
              <a:t>def </a:t>
            </a:r>
            <a:r>
              <a:rPr lang="en-US" altLang="ko-KR" sz="1700" dirty="0" err="1">
                <a:latin typeface="Consolas" panose="020B0609020204030204" pitchFamily="49" charset="0"/>
              </a:rPr>
              <a:t>quitFunction</a:t>
            </a:r>
            <a:r>
              <a:rPr lang="en-US" altLang="ko-KR" sz="1700" dirty="0">
                <a:latin typeface="Consolas" panose="020B0609020204030204" pitchFamily="49" charset="0"/>
              </a:rPr>
              <a:t>(self):</a:t>
            </a:r>
          </a:p>
          <a:p>
            <a:r>
              <a:rPr lang="en-US" altLang="ko-KR" sz="1700" dirty="0">
                <a:latin typeface="Consolas" panose="020B0609020204030204" pitchFamily="49" charset="0"/>
              </a:rPr>
              <a:t>    </a:t>
            </a:r>
            <a:r>
              <a:rPr lang="en-US" altLang="ko-KR" sz="1700" dirty="0" err="1">
                <a:latin typeface="Consolas" panose="020B0609020204030204" pitchFamily="49" charset="0"/>
              </a:rPr>
              <a:t>self.close</a:t>
            </a:r>
            <a:r>
              <a:rPr lang="en-US" altLang="ko-KR" sz="1700" dirty="0"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FF74AEB-EDE1-CDE0-4A8E-4C0D6CFA751C}"/>
              </a:ext>
            </a:extLst>
          </p:cNvPr>
          <p:cNvSpPr txBox="1"/>
          <p:nvPr/>
        </p:nvSpPr>
        <p:spPr>
          <a:xfrm>
            <a:off x="1108563" y="5582702"/>
            <a:ext cx="6096000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700" dirty="0">
                <a:solidFill>
                  <a:srgbClr val="00B050"/>
                </a:solidFill>
                <a:latin typeface="Consolas" panose="020B0609020204030204" pitchFamily="49" charset="0"/>
              </a:rPr>
              <a:t>app = </a:t>
            </a:r>
            <a:r>
              <a:rPr lang="en-US" altLang="ko-KR" sz="1700" dirty="0" err="1">
                <a:solidFill>
                  <a:srgbClr val="00B050"/>
                </a:solidFill>
                <a:latin typeface="Consolas" panose="020B0609020204030204" pitchFamily="49" charset="0"/>
              </a:rPr>
              <a:t>QApplication</a:t>
            </a:r>
            <a:r>
              <a:rPr lang="en-US" altLang="ko-KR" sz="1700" dirty="0">
                <a:solidFill>
                  <a:srgbClr val="00B05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700" dirty="0" err="1">
                <a:solidFill>
                  <a:srgbClr val="00B050"/>
                </a:solidFill>
                <a:latin typeface="Consolas" panose="020B0609020204030204" pitchFamily="49" charset="0"/>
              </a:rPr>
              <a:t>sys.argv</a:t>
            </a:r>
            <a:r>
              <a:rPr lang="en-US" altLang="ko-KR" sz="1700" dirty="0">
                <a:solidFill>
                  <a:srgbClr val="00B05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700" dirty="0">
                <a:solidFill>
                  <a:srgbClr val="00B050"/>
                </a:solidFill>
                <a:latin typeface="Consolas" panose="020B0609020204030204" pitchFamily="49" charset="0"/>
              </a:rPr>
              <a:t>win = </a:t>
            </a:r>
            <a:r>
              <a:rPr lang="en-US" altLang="ko-KR" sz="1700" dirty="0" err="1">
                <a:solidFill>
                  <a:srgbClr val="00B050"/>
                </a:solidFill>
                <a:latin typeface="Consolas" panose="020B0609020204030204" pitchFamily="49" charset="0"/>
              </a:rPr>
              <a:t>BeepSound</a:t>
            </a:r>
            <a:r>
              <a:rPr lang="en-US" altLang="ko-KR" sz="1700" dirty="0">
                <a:solidFill>
                  <a:srgbClr val="00B05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700" dirty="0" err="1">
                <a:solidFill>
                  <a:srgbClr val="00B050"/>
                </a:solidFill>
                <a:latin typeface="Consolas" panose="020B0609020204030204" pitchFamily="49" charset="0"/>
              </a:rPr>
              <a:t>win.show</a:t>
            </a:r>
            <a:r>
              <a:rPr lang="en-US" altLang="ko-KR" sz="1700" dirty="0">
                <a:solidFill>
                  <a:srgbClr val="00B05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700" dirty="0" err="1">
                <a:solidFill>
                  <a:srgbClr val="00B050"/>
                </a:solidFill>
                <a:latin typeface="Consolas" panose="020B0609020204030204" pitchFamily="49" charset="0"/>
              </a:rPr>
              <a:t>app.exec</a:t>
            </a:r>
            <a:r>
              <a:rPr lang="en-US" altLang="ko-KR" sz="1700" dirty="0">
                <a:solidFill>
                  <a:srgbClr val="00B050"/>
                </a:solidFill>
                <a:latin typeface="Consolas" panose="020B0609020204030204" pitchFamily="49" charset="0"/>
              </a:rPr>
              <a:t>_()</a:t>
            </a:r>
          </a:p>
        </p:txBody>
      </p:sp>
    </p:spTree>
    <p:extLst>
      <p:ext uri="{BB962C8B-B14F-4D97-AF65-F5344CB8AC3E}">
        <p14:creationId xmlns:p14="http://schemas.microsoft.com/office/powerpoint/2010/main" val="2887066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D7991B1-4635-4DB1-B88D-F409B21D1E3A}"/>
              </a:ext>
            </a:extLst>
          </p:cNvPr>
          <p:cNvSpPr txBox="1"/>
          <p:nvPr/>
        </p:nvSpPr>
        <p:spPr>
          <a:xfrm>
            <a:off x="397412" y="442334"/>
            <a:ext cx="33121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PyQt</a:t>
            </a:r>
            <a:r>
              <a:rPr lang="en-US" altLang="ko-KR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기초 프로그래밍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6033299-C6DF-47C8-A490-253964A19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12562-5AC2-4991-9080-ED387B6ABB59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AAF4D8-0F2F-8B4C-0FA5-175A61846116}"/>
              </a:ext>
            </a:extLst>
          </p:cNvPr>
          <p:cNvSpPr txBox="1"/>
          <p:nvPr/>
        </p:nvSpPr>
        <p:spPr>
          <a:xfrm>
            <a:off x="680733" y="1129375"/>
            <a:ext cx="11119417" cy="4965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예제 프로그램 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2 – Video capture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8C8226-E674-E7BE-DF7E-C6014BA022E6}"/>
              </a:ext>
            </a:extLst>
          </p:cNvPr>
          <p:cNvSpPr txBox="1"/>
          <p:nvPr/>
        </p:nvSpPr>
        <p:spPr>
          <a:xfrm>
            <a:off x="1234440" y="2078256"/>
            <a:ext cx="6149340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0" dirty="0" err="1">
                <a:effectLst/>
                <a:latin typeface="Consolas" panose="020B0609020204030204" pitchFamily="49" charset="0"/>
              </a:rPr>
              <a:t>videoButton</a:t>
            </a:r>
            <a:r>
              <a:rPr lang="en-US" altLang="ko-KR" sz="1600" b="0" dirty="0"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 err="1">
                <a:effectLst/>
                <a:latin typeface="Consolas" panose="020B0609020204030204" pitchFamily="49" charset="0"/>
              </a:rPr>
              <a:t>QPushButton</a:t>
            </a:r>
            <a:r>
              <a:rPr lang="en-US" altLang="ko-KR" sz="1600" b="0" dirty="0">
                <a:effectLst/>
                <a:latin typeface="Consolas" panose="020B0609020204030204" pitchFamily="49" charset="0"/>
              </a:rPr>
              <a:t>("Video On", self)</a:t>
            </a:r>
          </a:p>
          <a:p>
            <a:r>
              <a:rPr lang="en-US" altLang="ko-KR" sz="1600" b="0" dirty="0" err="1">
                <a:effectLst/>
                <a:latin typeface="Consolas" panose="020B0609020204030204" pitchFamily="49" charset="0"/>
              </a:rPr>
              <a:t>captureButton</a:t>
            </a:r>
            <a:r>
              <a:rPr lang="en-US" altLang="ko-KR" sz="1600" b="0" dirty="0"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 err="1">
                <a:effectLst/>
                <a:latin typeface="Consolas" panose="020B0609020204030204" pitchFamily="49" charset="0"/>
              </a:rPr>
              <a:t>QPushButton</a:t>
            </a:r>
            <a:r>
              <a:rPr lang="en-US" altLang="ko-KR" sz="1600" b="0" dirty="0">
                <a:effectLst/>
                <a:latin typeface="Consolas" panose="020B0609020204030204" pitchFamily="49" charset="0"/>
              </a:rPr>
              <a:t>("Frame Capture", self)</a:t>
            </a:r>
          </a:p>
          <a:p>
            <a:r>
              <a:rPr lang="en-US" altLang="ko-KR" sz="1600" b="0" dirty="0" err="1">
                <a:effectLst/>
                <a:latin typeface="Consolas" panose="020B0609020204030204" pitchFamily="49" charset="0"/>
              </a:rPr>
              <a:t>saveButton</a:t>
            </a:r>
            <a:r>
              <a:rPr lang="en-US" altLang="ko-KR" sz="1600" b="0" dirty="0"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 err="1">
                <a:effectLst/>
                <a:latin typeface="Consolas" panose="020B0609020204030204" pitchFamily="49" charset="0"/>
              </a:rPr>
              <a:t>QPushButton</a:t>
            </a:r>
            <a:r>
              <a:rPr lang="en-US" altLang="ko-KR" sz="1600" b="0" dirty="0">
                <a:effectLst/>
                <a:latin typeface="Consolas" panose="020B0609020204030204" pitchFamily="49" charset="0"/>
              </a:rPr>
              <a:t>("Frame Save", self)</a:t>
            </a:r>
          </a:p>
          <a:p>
            <a:r>
              <a:rPr lang="en-US" altLang="ko-KR" sz="1600" b="0" dirty="0" err="1">
                <a:effectLst/>
                <a:latin typeface="Consolas" panose="020B0609020204030204" pitchFamily="49" charset="0"/>
              </a:rPr>
              <a:t>quitButton</a:t>
            </a:r>
            <a:r>
              <a:rPr lang="en-US" altLang="ko-KR" sz="1600" b="0" dirty="0"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 err="1">
                <a:effectLst/>
                <a:latin typeface="Consolas" panose="020B0609020204030204" pitchFamily="49" charset="0"/>
              </a:rPr>
              <a:t>QPushButton</a:t>
            </a:r>
            <a:r>
              <a:rPr lang="en-US" altLang="ko-KR" sz="1600" b="0" dirty="0">
                <a:effectLst/>
                <a:latin typeface="Consolas" panose="020B0609020204030204" pitchFamily="49" charset="0"/>
              </a:rPr>
              <a:t>("Exit", self)</a:t>
            </a:r>
          </a:p>
          <a:p>
            <a:br>
              <a:rPr lang="en-US" altLang="ko-KR" sz="1600" b="0" dirty="0">
                <a:effectLst/>
                <a:latin typeface="Consolas" panose="020B0609020204030204" pitchFamily="49" charset="0"/>
              </a:rPr>
            </a:br>
            <a:r>
              <a:rPr lang="en-US" altLang="ko-KR" sz="1600" b="0" dirty="0" err="1">
                <a:effectLst/>
                <a:latin typeface="Consolas" panose="020B0609020204030204" pitchFamily="49" charset="0"/>
              </a:rPr>
              <a:t>videoButton.setGeometry</a:t>
            </a:r>
            <a:r>
              <a:rPr lang="en-US" altLang="ko-KR" sz="1600" b="0" dirty="0">
                <a:effectLst/>
                <a:latin typeface="Consolas" panose="020B0609020204030204" pitchFamily="49" charset="0"/>
              </a:rPr>
              <a:t>(10, 10, 100, 30)</a:t>
            </a:r>
          </a:p>
          <a:p>
            <a:r>
              <a:rPr lang="en-US" altLang="ko-KR" sz="1600" b="0" dirty="0" err="1">
                <a:effectLst/>
                <a:latin typeface="Consolas" panose="020B0609020204030204" pitchFamily="49" charset="0"/>
              </a:rPr>
              <a:t>captureButton.setGeometry</a:t>
            </a:r>
            <a:r>
              <a:rPr lang="en-US" altLang="ko-KR" sz="1600" b="0" dirty="0">
                <a:effectLst/>
                <a:latin typeface="Consolas" panose="020B0609020204030204" pitchFamily="49" charset="0"/>
              </a:rPr>
              <a:t>(110, 10, 100, 30)</a:t>
            </a:r>
          </a:p>
          <a:p>
            <a:r>
              <a:rPr lang="en-US" altLang="ko-KR" sz="1600" b="0" dirty="0" err="1">
                <a:effectLst/>
                <a:latin typeface="Consolas" panose="020B0609020204030204" pitchFamily="49" charset="0"/>
              </a:rPr>
              <a:t>saveButton.setGeometry</a:t>
            </a:r>
            <a:r>
              <a:rPr lang="en-US" altLang="ko-KR" sz="1600" b="0" dirty="0">
                <a:effectLst/>
                <a:latin typeface="Consolas" panose="020B0609020204030204" pitchFamily="49" charset="0"/>
              </a:rPr>
              <a:t>(210, 10, 100, 30)</a:t>
            </a:r>
          </a:p>
          <a:p>
            <a:r>
              <a:rPr lang="en-US" altLang="ko-KR" sz="1600" b="0" dirty="0" err="1">
                <a:effectLst/>
                <a:latin typeface="Consolas" panose="020B0609020204030204" pitchFamily="49" charset="0"/>
              </a:rPr>
              <a:t>quitButton.setGeometry</a:t>
            </a:r>
            <a:r>
              <a:rPr lang="en-US" altLang="ko-KR" sz="1600" b="0" dirty="0">
                <a:effectLst/>
                <a:latin typeface="Consolas" panose="020B0609020204030204" pitchFamily="49" charset="0"/>
              </a:rPr>
              <a:t>(310, 10, 100, 30)</a:t>
            </a:r>
          </a:p>
          <a:p>
            <a:r>
              <a:rPr lang="en-US" altLang="ko-KR" sz="1600" b="0" dirty="0">
                <a:effectLst/>
                <a:latin typeface="Consolas" panose="020B0609020204030204" pitchFamily="49" charset="0"/>
              </a:rPr>
              <a:t>        </a:t>
            </a:r>
          </a:p>
          <a:p>
            <a:br>
              <a:rPr lang="en-US" altLang="ko-KR" sz="1600" b="0" dirty="0">
                <a:effectLst/>
                <a:latin typeface="Consolas" panose="020B0609020204030204" pitchFamily="49" charset="0"/>
              </a:rPr>
            </a:br>
            <a:r>
              <a:rPr lang="en-US" altLang="ko-KR" sz="1600" b="0" dirty="0" err="1">
                <a:effectLst/>
                <a:latin typeface="Consolas" panose="020B0609020204030204" pitchFamily="49" charset="0"/>
              </a:rPr>
              <a:t>videoButton.clicked.connect</a:t>
            </a:r>
            <a:r>
              <a:rPr lang="en-US" altLang="ko-KR" sz="1600" b="0" dirty="0"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 err="1">
                <a:effectLst/>
                <a:latin typeface="Consolas" panose="020B0609020204030204" pitchFamily="49" charset="0"/>
              </a:rPr>
              <a:t>self.videoFunction</a:t>
            </a:r>
            <a:r>
              <a:rPr lang="en-US" altLang="ko-KR" sz="1600" b="0" dirty="0"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b="0" dirty="0" err="1">
                <a:effectLst/>
                <a:latin typeface="Consolas" panose="020B0609020204030204" pitchFamily="49" charset="0"/>
              </a:rPr>
              <a:t>captureButton.clicked.connect</a:t>
            </a:r>
            <a:r>
              <a:rPr lang="en-US" altLang="ko-KR" sz="1600" b="0" dirty="0"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 err="1">
                <a:effectLst/>
                <a:latin typeface="Consolas" panose="020B0609020204030204" pitchFamily="49" charset="0"/>
              </a:rPr>
              <a:t>self.captureFunction</a:t>
            </a:r>
            <a:r>
              <a:rPr lang="en-US" altLang="ko-KR" sz="1600" b="0" dirty="0"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b="0" dirty="0" err="1">
                <a:effectLst/>
                <a:latin typeface="Consolas" panose="020B0609020204030204" pitchFamily="49" charset="0"/>
              </a:rPr>
              <a:t>saveButton.clicked.connect</a:t>
            </a:r>
            <a:r>
              <a:rPr lang="en-US" altLang="ko-KR" sz="1600" b="0" dirty="0"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 err="1">
                <a:effectLst/>
                <a:latin typeface="Consolas" panose="020B0609020204030204" pitchFamily="49" charset="0"/>
              </a:rPr>
              <a:t>self.saveFunction</a:t>
            </a:r>
            <a:r>
              <a:rPr lang="en-US" altLang="ko-KR" sz="1600" b="0" dirty="0"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b="0" dirty="0" err="1">
                <a:effectLst/>
                <a:latin typeface="Consolas" panose="020B0609020204030204" pitchFamily="49" charset="0"/>
              </a:rPr>
              <a:t>quitButton.clicked.connect</a:t>
            </a:r>
            <a:r>
              <a:rPr lang="en-US" altLang="ko-KR" sz="1600" b="0" dirty="0"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 err="1">
                <a:effectLst/>
                <a:latin typeface="Consolas" panose="020B0609020204030204" pitchFamily="49" charset="0"/>
              </a:rPr>
              <a:t>self.quitFunction</a:t>
            </a:r>
            <a:r>
              <a:rPr lang="en-US" altLang="ko-KR" sz="1600" b="0" dirty="0"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altLang="ko-KR" sz="1600" b="0" dirty="0">
                <a:effectLst/>
                <a:latin typeface="Consolas" panose="020B0609020204030204" pitchFamily="49" charset="0"/>
              </a:rPr>
            </a:br>
            <a:endParaRPr lang="en-US" altLang="ko-KR" sz="1600" b="0" dirty="0"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583FD78-36DC-8391-9CEF-0FD895783C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7807" y="368621"/>
            <a:ext cx="4781550" cy="125730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2D1AE79C-58AD-4B03-B12D-8298FD1349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3913" y="1851297"/>
            <a:ext cx="2855444" cy="2141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686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D7991B1-4635-4DB1-B88D-F409B21D1E3A}"/>
              </a:ext>
            </a:extLst>
          </p:cNvPr>
          <p:cNvSpPr txBox="1"/>
          <p:nvPr/>
        </p:nvSpPr>
        <p:spPr>
          <a:xfrm>
            <a:off x="397412" y="442334"/>
            <a:ext cx="33121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PyQt</a:t>
            </a:r>
            <a:r>
              <a:rPr lang="en-US" altLang="ko-KR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기초 프로그래밍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6033299-C6DF-47C8-A490-253964A19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12562-5AC2-4991-9080-ED387B6ABB59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AAF4D8-0F2F-8B4C-0FA5-175A61846116}"/>
              </a:ext>
            </a:extLst>
          </p:cNvPr>
          <p:cNvSpPr txBox="1"/>
          <p:nvPr/>
        </p:nvSpPr>
        <p:spPr>
          <a:xfrm>
            <a:off x="680733" y="1129375"/>
            <a:ext cx="11119417" cy="4965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예제 프로그램 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2 – Video capture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8C8226-E674-E7BE-DF7E-C6014BA022E6}"/>
              </a:ext>
            </a:extLst>
          </p:cNvPr>
          <p:cNvSpPr txBox="1"/>
          <p:nvPr/>
        </p:nvSpPr>
        <p:spPr>
          <a:xfrm>
            <a:off x="324781" y="1851297"/>
            <a:ext cx="5915660" cy="4770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0" dirty="0">
                <a:effectLst/>
                <a:latin typeface="Consolas" panose="020B0609020204030204" pitchFamily="49" charset="0"/>
              </a:rPr>
              <a:t>def </a:t>
            </a:r>
            <a:r>
              <a:rPr lang="en-US" altLang="ko-KR" sz="1600" b="0" dirty="0" err="1">
                <a:effectLst/>
                <a:latin typeface="Consolas" panose="020B0609020204030204" pitchFamily="49" charset="0"/>
              </a:rPr>
              <a:t>videoFunction</a:t>
            </a:r>
            <a:r>
              <a:rPr lang="en-US" altLang="ko-KR" sz="1600" b="0" dirty="0">
                <a:effectLst/>
                <a:latin typeface="Consolas" panose="020B0609020204030204" pitchFamily="49" charset="0"/>
              </a:rPr>
              <a:t>(self):</a:t>
            </a:r>
          </a:p>
          <a:p>
            <a:r>
              <a:rPr lang="en-US" altLang="ko-KR" sz="1600" b="0" dirty="0"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 err="1">
                <a:effectLst/>
                <a:latin typeface="Consolas" panose="020B0609020204030204" pitchFamily="49" charset="0"/>
              </a:rPr>
              <a:t>self.cap</a:t>
            </a:r>
            <a:r>
              <a:rPr lang="en-US" altLang="ko-KR" sz="1600" b="0" dirty="0">
                <a:effectLst/>
                <a:latin typeface="Consolas" panose="020B0609020204030204" pitchFamily="49" charset="0"/>
              </a:rPr>
              <a:t> = cv2.VideoCapture(0, cv2.CAP_DSHOW)</a:t>
            </a:r>
          </a:p>
          <a:p>
            <a:r>
              <a:rPr lang="en-US" altLang="ko-KR" sz="1600" b="0" dirty="0">
                <a:effectLst/>
                <a:latin typeface="Consolas" panose="020B0609020204030204" pitchFamily="49" charset="0"/>
              </a:rPr>
              <a:t>        </a:t>
            </a:r>
          </a:p>
          <a:p>
            <a:r>
              <a:rPr lang="en-US" altLang="ko-KR" sz="1600" b="0" dirty="0">
                <a:effectLst/>
                <a:latin typeface="Consolas" panose="020B0609020204030204" pitchFamily="49" charset="0"/>
              </a:rPr>
              <a:t>    if not </a:t>
            </a:r>
            <a:r>
              <a:rPr lang="en-US" altLang="ko-KR" sz="1600" b="0" dirty="0" err="1">
                <a:effectLst/>
                <a:latin typeface="Consolas" panose="020B0609020204030204" pitchFamily="49" charset="0"/>
              </a:rPr>
              <a:t>self.cap.isOpened</a:t>
            </a:r>
            <a:r>
              <a:rPr lang="en-US" altLang="ko-KR" sz="1600" b="0" dirty="0"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US" altLang="ko-KR" sz="1600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 err="1">
                <a:effectLst/>
                <a:latin typeface="Consolas" panose="020B0609020204030204" pitchFamily="49" charset="0"/>
              </a:rPr>
              <a:t>self.close</a:t>
            </a:r>
            <a:r>
              <a:rPr lang="en-US" altLang="ko-KR" sz="1600" b="0" dirty="0">
                <a:effectLst/>
                <a:latin typeface="Consolas" panose="020B0609020204030204" pitchFamily="49" charset="0"/>
              </a:rPr>
              <a:t>()</a:t>
            </a:r>
          </a:p>
          <a:p>
            <a:br>
              <a:rPr lang="en-US" altLang="ko-KR" sz="1600" b="0" dirty="0">
                <a:effectLst/>
                <a:latin typeface="Consolas" panose="020B0609020204030204" pitchFamily="49" charset="0"/>
              </a:rPr>
            </a:br>
            <a:r>
              <a:rPr lang="en-US" altLang="ko-KR" sz="1600" b="0" dirty="0">
                <a:effectLst/>
                <a:latin typeface="Consolas" panose="020B0609020204030204" pitchFamily="49" charset="0"/>
              </a:rPr>
              <a:t>    while True:</a:t>
            </a:r>
          </a:p>
          <a:p>
            <a:r>
              <a:rPr lang="en-US" altLang="ko-KR" sz="1600" b="0" dirty="0">
                <a:effectLst/>
                <a:latin typeface="Consolas" panose="020B0609020204030204" pitchFamily="49" charset="0"/>
              </a:rPr>
              <a:t>        ret, </a:t>
            </a:r>
            <a:r>
              <a:rPr lang="en-US" altLang="ko-KR" sz="1600" b="0" dirty="0" err="1">
                <a:effectLst/>
                <a:latin typeface="Consolas" panose="020B0609020204030204" pitchFamily="49" charset="0"/>
              </a:rPr>
              <a:t>self.frame</a:t>
            </a:r>
            <a:r>
              <a:rPr lang="en-US" altLang="ko-KR" sz="1600" b="0" dirty="0"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 err="1">
                <a:effectLst/>
                <a:latin typeface="Consolas" panose="020B0609020204030204" pitchFamily="49" charset="0"/>
              </a:rPr>
              <a:t>self.cap.read</a:t>
            </a:r>
            <a:r>
              <a:rPr lang="en-US" altLang="ko-KR" sz="1600" b="0" dirty="0">
                <a:effectLst/>
                <a:latin typeface="Consolas" panose="020B0609020204030204" pitchFamily="49" charset="0"/>
              </a:rPr>
              <a:t>()</a:t>
            </a:r>
          </a:p>
          <a:p>
            <a:br>
              <a:rPr lang="en-US" altLang="ko-KR" sz="1600" b="0" dirty="0">
                <a:effectLst/>
                <a:latin typeface="Consolas" panose="020B0609020204030204" pitchFamily="49" charset="0"/>
              </a:rPr>
            </a:br>
            <a:r>
              <a:rPr lang="en-US" altLang="ko-KR" sz="1600" b="0" dirty="0">
                <a:effectLst/>
                <a:latin typeface="Consolas" panose="020B0609020204030204" pitchFamily="49" charset="0"/>
              </a:rPr>
              <a:t>        if not ret:</a:t>
            </a:r>
          </a:p>
          <a:p>
            <a:r>
              <a:rPr lang="en-US" altLang="ko-KR" sz="1600" b="0" dirty="0">
                <a:effectLst/>
                <a:latin typeface="Consolas" panose="020B0609020204030204" pitchFamily="49" charset="0"/>
              </a:rPr>
              <a:t>            break</a:t>
            </a:r>
          </a:p>
          <a:p>
            <a:br>
              <a:rPr lang="en-US" altLang="ko-KR" sz="1600" b="0" dirty="0">
                <a:effectLst/>
                <a:latin typeface="Consolas" panose="020B0609020204030204" pitchFamily="49" charset="0"/>
              </a:rPr>
            </a:br>
            <a:r>
              <a:rPr lang="en-US" altLang="ko-KR" sz="1600" b="0" dirty="0">
                <a:effectLst/>
                <a:latin typeface="Consolas" panose="020B0609020204030204" pitchFamily="49" charset="0"/>
              </a:rPr>
              <a:t>        cv2.imshow("Video display", </a:t>
            </a:r>
            <a:r>
              <a:rPr lang="en-US" altLang="ko-KR" sz="1600" b="0" dirty="0" err="1">
                <a:effectLst/>
                <a:latin typeface="Consolas" panose="020B0609020204030204" pitchFamily="49" charset="0"/>
              </a:rPr>
              <a:t>self.frame</a:t>
            </a:r>
            <a:r>
              <a:rPr lang="en-US" altLang="ko-KR" sz="1600" b="0" dirty="0"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b="0" dirty="0">
                <a:effectLst/>
                <a:latin typeface="Consolas" panose="020B0609020204030204" pitchFamily="49" charset="0"/>
              </a:rPr>
              <a:t>        cv2.waitKey(1)</a:t>
            </a:r>
          </a:p>
          <a:p>
            <a:br>
              <a:rPr lang="en-US" altLang="ko-KR" sz="1600" b="0" dirty="0">
                <a:effectLst/>
                <a:latin typeface="Consolas" panose="020B0609020204030204" pitchFamily="49" charset="0"/>
              </a:rPr>
            </a:br>
            <a:r>
              <a:rPr lang="en-US" altLang="ko-KR" sz="1600" b="0" dirty="0">
                <a:effectLst/>
                <a:latin typeface="Consolas" panose="020B0609020204030204" pitchFamily="49" charset="0"/>
              </a:rPr>
              <a:t>def </a:t>
            </a:r>
            <a:r>
              <a:rPr lang="en-US" altLang="ko-KR" sz="1600" b="0" dirty="0" err="1">
                <a:effectLst/>
                <a:latin typeface="Consolas" panose="020B0609020204030204" pitchFamily="49" charset="0"/>
              </a:rPr>
              <a:t>captureFunction</a:t>
            </a:r>
            <a:r>
              <a:rPr lang="en-US" altLang="ko-KR" sz="1600" b="0" dirty="0">
                <a:effectLst/>
                <a:latin typeface="Consolas" panose="020B0609020204030204" pitchFamily="49" charset="0"/>
              </a:rPr>
              <a:t>(self):</a:t>
            </a:r>
          </a:p>
          <a:p>
            <a:r>
              <a:rPr lang="en-US" altLang="ko-KR" sz="1600" b="0" dirty="0"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 err="1">
                <a:effectLst/>
                <a:latin typeface="Consolas" panose="020B0609020204030204" pitchFamily="49" charset="0"/>
              </a:rPr>
              <a:t>self.capturedFrame</a:t>
            </a:r>
            <a:r>
              <a:rPr lang="en-US" altLang="ko-KR" sz="1600" b="0" dirty="0"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 err="1">
                <a:effectLst/>
                <a:latin typeface="Consolas" panose="020B0609020204030204" pitchFamily="49" charset="0"/>
              </a:rPr>
              <a:t>self.frame</a:t>
            </a:r>
            <a:endParaRPr lang="en-US" altLang="ko-KR" sz="1600" b="0" dirty="0"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effectLst/>
                <a:latin typeface="Consolas" panose="020B0609020204030204" pitchFamily="49" charset="0"/>
              </a:rPr>
              <a:t>    cv2.imshow("Captured frame", </a:t>
            </a:r>
            <a:r>
              <a:rPr lang="en-US" altLang="ko-KR" sz="1600" b="0" dirty="0" err="1">
                <a:effectLst/>
                <a:latin typeface="Consolas" panose="020B0609020204030204" pitchFamily="49" charset="0"/>
              </a:rPr>
              <a:t>self.capturedFrame</a:t>
            </a:r>
            <a:r>
              <a:rPr lang="en-US" altLang="ko-KR" sz="1600" b="0" dirty="0"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b="0" dirty="0">
                <a:effectLst/>
                <a:latin typeface="Consolas" panose="020B0609020204030204" pitchFamily="49" charset="0"/>
              </a:rPr>
              <a:t>  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583FD78-36DC-8391-9CEF-0FD895783C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7807" y="368621"/>
            <a:ext cx="4781550" cy="12573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748FFC2-DE5E-5AE6-E5BD-A3822B96E493}"/>
              </a:ext>
            </a:extLst>
          </p:cNvPr>
          <p:cNvSpPr txBox="1"/>
          <p:nvPr/>
        </p:nvSpPr>
        <p:spPr>
          <a:xfrm>
            <a:off x="6723041" y="2051352"/>
            <a:ext cx="546895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def </a:t>
            </a:r>
            <a:r>
              <a:rPr lang="en-US" altLang="ko-KR" sz="1600" dirty="0" err="1">
                <a:latin typeface="Consolas" panose="020B0609020204030204" pitchFamily="49" charset="0"/>
              </a:rPr>
              <a:t>saveFunction</a:t>
            </a:r>
            <a:r>
              <a:rPr lang="en-US" altLang="ko-KR" sz="1600" dirty="0">
                <a:latin typeface="Consolas" panose="020B0609020204030204" pitchFamily="49" charset="0"/>
              </a:rPr>
              <a:t>(self):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    </a:t>
            </a:r>
            <a:r>
              <a:rPr lang="en-US" altLang="ko-KR" sz="1600" dirty="0" err="1">
                <a:latin typeface="Consolas" panose="020B0609020204030204" pitchFamily="49" charset="0"/>
              </a:rPr>
              <a:t>fname</a:t>
            </a:r>
            <a:r>
              <a:rPr lang="en-US" altLang="ko-KR" sz="1600" dirty="0">
                <a:latin typeface="Consolas" panose="020B0609020204030204" pitchFamily="49" charset="0"/>
              </a:rPr>
              <a:t> = </a:t>
            </a:r>
            <a:r>
              <a:rPr lang="en-US" altLang="ko-KR" sz="1600" dirty="0" err="1">
                <a:latin typeface="Consolas" panose="020B0609020204030204" pitchFamily="49" charset="0"/>
              </a:rPr>
              <a:t>QFileDialog.getSaveFileName</a:t>
            </a:r>
            <a:r>
              <a:rPr lang="en-US" altLang="ko-KR" sz="1600" dirty="0">
                <a:latin typeface="Consolas" panose="020B0609020204030204" pitchFamily="49" charset="0"/>
              </a:rPr>
              <a:t>(self, "File save", "./")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    cv2.imwrite(</a:t>
            </a:r>
            <a:r>
              <a:rPr lang="en-US" altLang="ko-KR" sz="1600" dirty="0" err="1">
                <a:latin typeface="Consolas" panose="020B0609020204030204" pitchFamily="49" charset="0"/>
              </a:rPr>
              <a:t>fname</a:t>
            </a:r>
            <a:r>
              <a:rPr lang="en-US" altLang="ko-KR" sz="1600" dirty="0">
                <a:latin typeface="Consolas" panose="020B0609020204030204" pitchFamily="49" charset="0"/>
              </a:rPr>
              <a:t>[0], </a:t>
            </a:r>
            <a:r>
              <a:rPr lang="en-US" altLang="ko-KR" sz="1600" dirty="0" err="1">
                <a:latin typeface="Consolas" panose="020B0609020204030204" pitchFamily="49" charset="0"/>
              </a:rPr>
              <a:t>self.capturedFrame</a:t>
            </a:r>
            <a:r>
              <a:rPr lang="en-US" altLang="ko-KR" sz="1600" dirty="0">
                <a:latin typeface="Consolas" panose="020B0609020204030204" pitchFamily="49" charset="0"/>
              </a:rPr>
              <a:t>)</a:t>
            </a:r>
          </a:p>
          <a:p>
            <a:br>
              <a:rPr lang="en-US" altLang="ko-KR" sz="1600" dirty="0">
                <a:latin typeface="Consolas" panose="020B0609020204030204" pitchFamily="49" charset="0"/>
              </a:rPr>
            </a:br>
            <a:r>
              <a:rPr lang="en-US" altLang="ko-KR" sz="1600" dirty="0">
                <a:latin typeface="Consolas" panose="020B0609020204030204" pitchFamily="49" charset="0"/>
              </a:rPr>
              <a:t>def </a:t>
            </a:r>
            <a:r>
              <a:rPr lang="en-US" altLang="ko-KR" sz="1600" dirty="0" err="1">
                <a:latin typeface="Consolas" panose="020B0609020204030204" pitchFamily="49" charset="0"/>
              </a:rPr>
              <a:t>quitFunction</a:t>
            </a:r>
            <a:r>
              <a:rPr lang="en-US" altLang="ko-KR" sz="1600" dirty="0">
                <a:latin typeface="Consolas" panose="020B0609020204030204" pitchFamily="49" charset="0"/>
              </a:rPr>
              <a:t>(self):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    </a:t>
            </a:r>
            <a:r>
              <a:rPr lang="en-US" altLang="ko-KR" sz="1600" dirty="0" err="1">
                <a:latin typeface="Consolas" panose="020B0609020204030204" pitchFamily="49" charset="0"/>
              </a:rPr>
              <a:t>self.cap.release</a:t>
            </a:r>
            <a:r>
              <a:rPr lang="en-US" altLang="ko-KR" sz="1600" dirty="0"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    cv2.destroyAllWindows()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    </a:t>
            </a:r>
            <a:r>
              <a:rPr lang="en-US" altLang="ko-KR" sz="1600" dirty="0" err="1">
                <a:latin typeface="Consolas" panose="020B0609020204030204" pitchFamily="49" charset="0"/>
              </a:rPr>
              <a:t>self.close</a:t>
            </a:r>
            <a:r>
              <a:rPr lang="en-US" altLang="ko-KR" sz="1600" dirty="0"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8079021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D7991B1-4635-4DB1-B88D-F409B21D1E3A}"/>
              </a:ext>
            </a:extLst>
          </p:cNvPr>
          <p:cNvSpPr txBox="1"/>
          <p:nvPr/>
        </p:nvSpPr>
        <p:spPr>
          <a:xfrm>
            <a:off x="397412" y="442334"/>
            <a:ext cx="33121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PyQt</a:t>
            </a:r>
            <a:r>
              <a:rPr lang="en-US" altLang="ko-KR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기초 프로그래밍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6033299-C6DF-47C8-A490-253964A19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12562-5AC2-4991-9080-ED387B6ABB59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AAF4D8-0F2F-8B4C-0FA5-175A61846116}"/>
              </a:ext>
            </a:extLst>
          </p:cNvPr>
          <p:cNvSpPr txBox="1"/>
          <p:nvPr/>
        </p:nvSpPr>
        <p:spPr>
          <a:xfrm>
            <a:off x="680733" y="1129375"/>
            <a:ext cx="11119417" cy="4965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예제 프로그램 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3 – </a:t>
            </a:r>
            <a:r>
              <a:rPr lang="en-US" altLang="ko-KR" sz="2000" dirty="0" err="1">
                <a:latin typeface="Arial" panose="020B0604020202020204" pitchFamily="34" charset="0"/>
                <a:cs typeface="Arial" panose="020B0604020202020204" pitchFamily="34" charset="0"/>
              </a:rPr>
              <a:t>GrabCut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81592A9-B5D3-8EC2-9F07-089D0F1DDB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5188" y="243776"/>
            <a:ext cx="5359400" cy="1771198"/>
          </a:xfrm>
          <a:prstGeom prst="rect">
            <a:avLst/>
          </a:prstGeom>
        </p:spPr>
      </p:pic>
      <p:grpSp>
        <p:nvGrpSpPr>
          <p:cNvPr id="18" name="그룹 17">
            <a:extLst>
              <a:ext uri="{FF2B5EF4-FFF2-40B4-BE49-F238E27FC236}">
                <a16:creationId xmlns:a16="http://schemas.microsoft.com/office/drawing/2014/main" id="{8086700E-2310-19DC-AF42-887AB258F22B}"/>
              </a:ext>
            </a:extLst>
          </p:cNvPr>
          <p:cNvGrpSpPr/>
          <p:nvPr/>
        </p:nvGrpSpPr>
        <p:grpSpPr>
          <a:xfrm>
            <a:off x="2435961" y="2302553"/>
            <a:ext cx="7320078" cy="4113113"/>
            <a:chOff x="1226977" y="2326640"/>
            <a:chExt cx="7320078" cy="4113113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EF185709-890F-34C2-03A3-CB8B689ABA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26977" y="2366120"/>
              <a:ext cx="3532037" cy="1933104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4177AD73-5F93-3579-A5FC-00AFAD5B6A5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79470" y="2326640"/>
              <a:ext cx="3467585" cy="1933104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C416DD07-0CB6-D32C-19FF-AF658E4F831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26977" y="4472760"/>
              <a:ext cx="3532037" cy="1966993"/>
            </a:xfrm>
            <a:prstGeom prst="rect">
              <a:avLst/>
            </a:prstGeom>
          </p:spPr>
        </p:pic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0BA70C46-FDEA-BBD4-4127-9D5FC7E9022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079470" y="4472760"/>
              <a:ext cx="3467585" cy="19297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54133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8774</TotalTime>
  <Words>1107</Words>
  <Application>Microsoft Office PowerPoint</Application>
  <PresentationFormat>와이드스크린</PresentationFormat>
  <Paragraphs>141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ByeongjoonNoh</dc:creator>
  <cp:lastModifiedBy>Noh Byeongjoon</cp:lastModifiedBy>
  <cp:revision>659</cp:revision>
  <dcterms:created xsi:type="dcterms:W3CDTF">2023-02-08T10:52:20Z</dcterms:created>
  <dcterms:modified xsi:type="dcterms:W3CDTF">2023-03-24T06:27:58Z</dcterms:modified>
</cp:coreProperties>
</file>