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543" r:id="rId2"/>
    <p:sldId id="729" r:id="rId3"/>
    <p:sldId id="730" r:id="rId4"/>
    <p:sldId id="550" r:id="rId5"/>
    <p:sldId id="743" r:id="rId6"/>
    <p:sldId id="745" r:id="rId7"/>
    <p:sldId id="747" r:id="rId8"/>
    <p:sldId id="748" r:id="rId9"/>
    <p:sldId id="753" r:id="rId10"/>
    <p:sldId id="757" r:id="rId11"/>
    <p:sldId id="758" r:id="rId12"/>
    <p:sldId id="760" r:id="rId13"/>
    <p:sldId id="897" r:id="rId14"/>
    <p:sldId id="898" r:id="rId15"/>
    <p:sldId id="27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2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459EA-2F5E-451A-8B33-326EA16D99BC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71507-6867-458D-9246-FC8F63794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119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1FAA26FB-1F82-8E1D-0653-8E0A9FCA43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B1C4D13F-4E18-4A63-9A0F-A3BAFA04DABD}" type="slidenum">
              <a:rPr lang="zh-CN" altLang="en-US">
                <a:latin typeface="Times New Roman" panose="02020603050405020304" pitchFamily="18" charset="0"/>
              </a:rPr>
              <a:pPr/>
              <a:t>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5DCD03AD-F6A9-236B-6ED0-01FD6655D07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CE6AE165-41C0-2C47-3768-FB380FC531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4AC2C01B-4E1B-79FE-67BD-2B0080D211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1A3F8AB9-B323-4408-894C-2A9065C38ED5}" type="slidenum">
              <a:rPr lang="zh-CN" altLang="en-US">
                <a:latin typeface="Times New Roman" panose="02020603050405020304" pitchFamily="18" charset="0"/>
              </a:rPr>
              <a:pPr/>
              <a:t>13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9DA43626-B9F9-CB4D-73D5-A8289EC7702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52A838B1-C2EC-3128-9AAA-B1FB60D083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5129FB4D-5D52-C0CC-4AAA-6BB647F217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14BF0B6E-DFD3-483F-A0F1-D90AA0241253}" type="slidenum">
              <a:rPr lang="zh-CN" altLang="en-US">
                <a:latin typeface="Times New Roman" panose="02020603050405020304" pitchFamily="18" charset="0"/>
              </a:rPr>
              <a:pPr/>
              <a:t>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8DCB5335-C8FC-E5DA-E342-2D00521F0A5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993A9C04-251C-B2C2-D083-FFE299142C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16CDC35B-AF67-7AE9-2B6A-6DB94AF13D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038F8CB6-26F2-46BD-8898-11748CBE2C4E}" type="slidenum">
              <a:rPr lang="zh-CN" altLang="en-US">
                <a:latin typeface="Times New Roman" panose="02020603050405020304" pitchFamily="18" charset="0"/>
              </a:rPr>
              <a:pPr/>
              <a:t>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595D5AB0-B133-EEAD-4CE6-4972FBC9429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17BDF57B-958C-909B-CC5F-30264D2542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4DCAA40E-6A12-EF3D-4216-615535051F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3FBAD798-D784-4DC9-A3EB-1B4649F64A7B}" type="slidenum">
              <a:rPr lang="zh-CN" altLang="en-US">
                <a:latin typeface="Times New Roman" panose="02020603050405020304" pitchFamily="18" charset="0"/>
              </a:rPr>
              <a:pPr/>
              <a:t>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8CA1F1CB-1369-C097-1412-56CDE6F9F76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22BCBFC4-48BF-0ECF-3B0D-996F6B8FE7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72DEAE16-47AB-AA02-AA33-84780A8F03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653E91C2-C783-493F-BA4D-2CF2EC7D3C75}" type="slidenum">
              <a:rPr lang="zh-CN" altLang="en-US">
                <a:latin typeface="Times New Roman" panose="02020603050405020304" pitchFamily="18" charset="0"/>
              </a:rPr>
              <a:pPr/>
              <a:t>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155038C0-C10B-D12F-F138-A67C59FC8C9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7363C3D0-E782-ED2B-7FB9-7015366CDA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AF800460-E089-8DC3-12C1-B757158C36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BC4A0BA9-3E68-4857-8743-3E24C4F94F19}" type="slidenum">
              <a:rPr lang="zh-CN" altLang="en-US">
                <a:latin typeface="Times New Roman" panose="02020603050405020304" pitchFamily="18" charset="0"/>
              </a:rPr>
              <a:pPr/>
              <a:t>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0F35329C-B61C-9E53-757D-2CB3C3C79E6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9CBBCE91-AEF6-4EE9-924A-072BDC7C9F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AC6B8E82-B751-8E39-9F7D-89D1F5D37E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D7544097-7035-43A3-803B-A3D3A78CCC55}" type="slidenum">
              <a:rPr lang="zh-CN" altLang="en-US">
                <a:latin typeface="Times New Roman" panose="02020603050405020304" pitchFamily="18" charset="0"/>
              </a:rPr>
              <a:pPr/>
              <a:t>10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8B555461-9227-D557-EF13-6111D31A466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B8272708-6533-A880-AAB9-65128B65C6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061AE2C2-637F-123E-5E22-D0892C5724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25B9475F-9346-4631-BC8A-7549A7B089EB}" type="slidenum">
              <a:rPr lang="zh-CN" altLang="en-US">
                <a:latin typeface="Times New Roman" panose="02020603050405020304" pitchFamily="18" charset="0"/>
              </a:rPr>
              <a:pPr/>
              <a:t>11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9F2701AE-AAA0-AEA3-F066-72D70E9B804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CB539D07-1DB3-6E1D-B224-5E59925057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B4C107AB-5E9E-BEF2-1475-D0CE3A2E69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635A6487-0800-4CAB-A8A2-23932B1F19FA}" type="slidenum">
              <a:rPr lang="zh-CN" altLang="en-US">
                <a:latin typeface="Times New Roman" panose="02020603050405020304" pitchFamily="18" charset="0"/>
              </a:rPr>
              <a:pPr/>
              <a:t>12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E6B59469-A358-3632-0B51-9293FA3E58F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7A99D329-53FC-08E0-7361-6CBFB36E38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5A42D-AE69-7DD9-9815-E17FB1690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D4F22D-A879-9E31-11BA-BF79CBB1D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58F5E9-8277-965D-ABEB-70929DEBD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34EE-F2CF-4970-8004-6B4F861C5FF1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51BEAE-7041-2815-247A-37C9A7EB0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E7F28A-451F-EDD7-8D90-B5C7095B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F799-D771-40DD-BA6F-D6A516D62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39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0C666-CA7E-AAD1-04DC-A22592C07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DEEC4E-D07D-5AC3-BD4E-5193CA778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F3CB20-7330-3B64-CB61-5A5F50365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34EE-F2CF-4970-8004-6B4F861C5FF1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3B9FC2-798E-D071-9084-274C05C49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DDA13C-AB87-32E6-5D4B-264224025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F799-D771-40DD-BA6F-D6A516D62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596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EF09D9-9A7D-5017-4845-4E21243E2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86DF66-52DC-45C8-AAF6-3E1110B8B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54E296-E13B-5634-F087-644C97FB9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34EE-F2CF-4970-8004-6B4F861C5FF1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B29DAC-1420-06F2-AE6A-46D66C61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8CD330-8023-EAFB-82E6-00756200C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F799-D771-40DD-BA6F-D6A516D62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208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21C59-3308-4446-025B-AC0E488E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49AAB9-3E91-7B08-80FD-8981CF55C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7A1038-6401-3276-D52B-8D368BF71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34EE-F2CF-4970-8004-6B4F861C5FF1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F49EAB-1C8C-4060-6611-6A29C2AB0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120FCB-ECE9-3E47-6B42-4B3F44ED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F799-D771-40DD-BA6F-D6A516D62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45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27179-659B-D3BD-7918-2ED9FCEAE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14F463-EFAD-1347-ADBD-E455010D8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9B60F5-4804-72B0-C201-812056B5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34EE-F2CF-4970-8004-6B4F861C5FF1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6CA323-09E8-25B6-335E-4BCAA6764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D331DA-A746-FC80-1616-BDD81469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F799-D771-40DD-BA6F-D6A516D62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35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FAB31-3D3A-4795-FD10-2EA33CA5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7DF0DA-FA71-E3CC-4E45-D40F7CCFC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B943D3-D373-2D51-CAD0-6F3696C90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D2B187-00C8-9158-B6DA-6AB89E04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34EE-F2CF-4970-8004-6B4F861C5FF1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FF9DC8-C3B1-1A38-0A83-4CC5089AF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79B84F-46F4-6617-EEBC-AF1266D4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F799-D771-40DD-BA6F-D6A516D62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6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54556-D3F3-E07E-A323-87BF4A385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979114-7CF7-0142-AF39-5FC5C9F4F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51C180-D23B-F8D3-569A-FC4411AE2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3382E2-3316-A8A4-501F-D8B15BA53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D667F0-6C06-E5AD-0F49-4721B88779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0F705E-CFF3-3A68-E1BB-CF83B9D02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34EE-F2CF-4970-8004-6B4F861C5FF1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057B73F-F3FA-C080-CB97-37A272640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F32796-10FE-E867-A2A0-F84B760E7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F799-D771-40DD-BA6F-D6A516D62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35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D8448-9690-E474-7F2A-789E49D19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7E6806-BD2B-B3F7-CBDB-785D5EE12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34EE-F2CF-4970-8004-6B4F861C5FF1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4B7466-6E91-0355-E7A8-41E00607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E62727-CDFC-0F02-6261-AC2F3E3F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F799-D771-40DD-BA6F-D6A516D62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125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8C0735-94DE-8981-EEBC-2835CD06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34EE-F2CF-4970-8004-6B4F861C5FF1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786716-D417-7BED-D286-F33605D82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49B56C-A041-61F9-4035-AF1F19D65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F799-D771-40DD-BA6F-D6A516D62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866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4FFB6-BFA7-CB3C-42D8-3027BC2FA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59EFE-0C07-9EE9-CD1E-FD1AB004C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3F0E03-890F-CAB2-8D5A-B0F0EF207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CE40C6-2253-3A20-2BC0-FE0F19FB7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34EE-F2CF-4970-8004-6B4F861C5FF1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4C55BD-23A6-B71F-8B4A-583D93F86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EF265C-5B3D-C817-A007-C9ACF245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F799-D771-40DD-BA6F-D6A516D62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3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E79A3-5B68-0E4E-1B01-ED27A281F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9D5A05-A7EF-884A-3CB5-F6B6DAE7E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3680DE-B4D8-B75E-C473-3834EC5BC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6187BC-3056-428B-9640-FB482B98E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34EE-F2CF-4970-8004-6B4F861C5FF1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2917C0-7305-9DA5-36B9-E61DACB43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2C0D09-B24B-63BF-03A2-E381AA677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F799-D771-40DD-BA6F-D6A516D62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65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6FEABC-FDC3-D0B2-EE0D-AF9D5B6D1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1EBCBC-7C9B-E58C-7DBA-FBAA2FB71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0DB89A-2DF0-2C56-E170-ED3742CC4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734EE-F2CF-4970-8004-6B4F861C5FF1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D8C371-AF82-872C-6A48-83F9691E4D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CF7B72-7289-4B1A-BB1C-F440A9245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7F799-D771-40DD-BA6F-D6A516D62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94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5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AD935988-7BF7-D10D-71C0-1005D44CF6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atinLnBrk="1">
              <a:defRPr/>
            </a:pPr>
            <a:r>
              <a:rPr lang="zh-CN" altLang="en-US" dirty="0"/>
              <a:t>链路层</a:t>
            </a:r>
            <a:r>
              <a:rPr lang="en-US" altLang="zh-CN" dirty="0"/>
              <a:t>: </a:t>
            </a:r>
            <a:r>
              <a:rPr lang="zh-CN" altLang="en-US" dirty="0"/>
              <a:t>概述</a:t>
            </a:r>
            <a:endParaRPr lang="zh-CN" altLang="en-US" kern="1200" dirty="0"/>
          </a:p>
        </p:txBody>
      </p:sp>
      <p:sp>
        <p:nvSpPr>
          <p:cNvPr id="753667" name="Rectangle 3">
            <a:extLst>
              <a:ext uri="{FF2B5EF4-FFF2-40B4-BE49-F238E27FC236}">
                <a16:creationId xmlns:a16="http://schemas.microsoft.com/office/drawing/2014/main" id="{A0452820-EED0-FE79-D637-FEDB353962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7401" y="1600200"/>
            <a:ext cx="8297863" cy="464820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buFont typeface="ZapfDingbats" pitchFamily="82" charset="2"/>
              <a:buNone/>
            </a:pPr>
            <a:r>
              <a:rPr lang="zh-CN" altLang="en-US" b="1">
                <a:solidFill>
                  <a:schemeClr val="tx2"/>
                </a:solidFill>
                <a:ea typeface="华文中宋" panose="02010600040101010101" pitchFamily="2" charset="-122"/>
              </a:rPr>
              <a:t>网络层与链路层关系</a:t>
            </a:r>
            <a:endParaRPr lang="en-US" altLang="zh-CN" b="1">
              <a:solidFill>
                <a:schemeClr val="tx2"/>
              </a:solidFill>
              <a:ea typeface="华文中宋" panose="02010600040101010101" pitchFamily="2" charset="-122"/>
            </a:endParaRP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zh-CN" altLang="en-US" sz="2400" b="1" i="1">
                <a:solidFill>
                  <a:schemeClr val="hlink"/>
                </a:solidFill>
                <a:ea typeface="华文中宋" panose="02010600040101010101" pitchFamily="2" charset="-122"/>
              </a:rPr>
              <a:t>网络层：</a:t>
            </a:r>
            <a:r>
              <a:rPr lang="zh-CN" altLang="en-US" sz="2400" b="1">
                <a:ea typeface="华文中宋" panose="02010600040101010101" pitchFamily="2" charset="-122"/>
              </a:rPr>
              <a:t>将传输层报文段</a:t>
            </a:r>
            <a:r>
              <a:rPr lang="zh-CN" altLang="en-US" sz="2400" b="1">
                <a:solidFill>
                  <a:srgbClr val="FF0000"/>
                </a:solidFill>
                <a:ea typeface="华文中宋" panose="02010600040101010101" pitchFamily="2" charset="-122"/>
              </a:rPr>
              <a:t>从源主机传送到目的主机</a:t>
            </a:r>
            <a:r>
              <a:rPr lang="zh-CN" altLang="en-US" sz="2400" b="1">
                <a:ea typeface="华文中宋" panose="02010600040101010101" pitchFamily="2" charset="-122"/>
              </a:rPr>
              <a:t>。</a:t>
            </a:r>
          </a:p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Char char="l"/>
            </a:pPr>
            <a:r>
              <a:rPr lang="zh-CN" altLang="en-US" b="1">
                <a:ea typeface="华文中宋" panose="02010600040101010101" pitchFamily="2" charset="-122"/>
              </a:rPr>
              <a:t>能够在各段</a:t>
            </a:r>
            <a:r>
              <a:rPr lang="zh-CN" altLang="en-US" b="1">
                <a:solidFill>
                  <a:srgbClr val="FF0000"/>
                </a:solidFill>
                <a:ea typeface="华文中宋" panose="02010600040101010101" pitchFamily="2" charset="-122"/>
              </a:rPr>
              <a:t>链路层提供异构服务</a:t>
            </a:r>
            <a:r>
              <a:rPr lang="zh-CN" altLang="en-US" b="1">
                <a:ea typeface="华文中宋" panose="02010600040101010101" pitchFamily="2" charset="-122"/>
              </a:rPr>
              <a:t>的情况下，完成端到端的工作。</a:t>
            </a:r>
            <a:endParaRPr lang="zh-CN" altLang="en-US" b="1" i="1">
              <a:ea typeface="华文中宋" panose="02010600040101010101" pitchFamily="2" charset="-122"/>
            </a:endParaRP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zh-CN" altLang="en-US" sz="2400" b="1" i="1">
                <a:solidFill>
                  <a:schemeClr val="hlink"/>
                </a:solidFill>
                <a:ea typeface="华文中宋" panose="02010600040101010101" pitchFamily="2" charset="-122"/>
              </a:rPr>
              <a:t>链路层：</a:t>
            </a:r>
            <a:r>
              <a:rPr lang="zh-CN" altLang="en-US" sz="2400" b="1">
                <a:ea typeface="华文中宋" panose="02010600040101010101" pitchFamily="2" charset="-122"/>
              </a:rPr>
              <a:t>将网络层数据报</a:t>
            </a:r>
            <a:r>
              <a:rPr lang="zh-CN" altLang="en-US" sz="2400" b="1">
                <a:solidFill>
                  <a:srgbClr val="FF0000"/>
                </a:solidFill>
                <a:ea typeface="华文中宋" panose="02010600040101010101" pitchFamily="2" charset="-122"/>
              </a:rPr>
              <a:t>从一个</a:t>
            </a:r>
            <a:r>
              <a:rPr lang="zh-CN" altLang="en-US" sz="2400" b="1" u="sng">
                <a:solidFill>
                  <a:srgbClr val="FF0000"/>
                </a:solidFill>
                <a:ea typeface="华文中宋" panose="02010600040101010101" pitchFamily="2" charset="-122"/>
              </a:rPr>
              <a:t>节点</a:t>
            </a:r>
            <a:r>
              <a:rPr lang="zh-CN" altLang="en-US" sz="2400" b="1">
                <a:solidFill>
                  <a:srgbClr val="FF0000"/>
                </a:solidFill>
                <a:ea typeface="华文中宋" panose="02010600040101010101" pitchFamily="2" charset="-122"/>
              </a:rPr>
              <a:t>传送到下一个</a:t>
            </a:r>
            <a:r>
              <a:rPr lang="zh-CN" altLang="en-US" sz="2400" b="1" u="sng">
                <a:solidFill>
                  <a:srgbClr val="FF0000"/>
                </a:solidFill>
                <a:ea typeface="华文中宋" panose="02010600040101010101" pitchFamily="2" charset="-122"/>
              </a:rPr>
              <a:t>节点</a:t>
            </a:r>
            <a:r>
              <a:rPr lang="zh-CN" altLang="en-US" sz="2400" b="1">
                <a:ea typeface="华文中宋" panose="02010600040101010101" pitchFamily="2" charset="-122"/>
              </a:rPr>
              <a:t>（单段链路）。</a:t>
            </a:r>
          </a:p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Char char="l"/>
            </a:pPr>
            <a:r>
              <a:rPr lang="zh-CN" altLang="en-US" b="1">
                <a:solidFill>
                  <a:srgbClr val="FF0000"/>
                </a:solidFill>
                <a:ea typeface="华文中宋" panose="02010600040101010101" pitchFamily="2" charset="-122"/>
              </a:rPr>
              <a:t>不同的链路采用不同的链路层协议</a:t>
            </a:r>
            <a:r>
              <a:rPr lang="zh-CN" altLang="en-US" b="1">
                <a:ea typeface="华文中宋" panose="02010600040101010101" pitchFamily="2" charset="-122"/>
              </a:rPr>
              <a:t>，提供的服务不同。</a:t>
            </a:r>
          </a:p>
        </p:txBody>
      </p:sp>
      <p:sp>
        <p:nvSpPr>
          <p:cNvPr id="13316" name="灯片编号占位符 5">
            <a:extLst>
              <a:ext uri="{FF2B5EF4-FFF2-40B4-BE49-F238E27FC236}">
                <a16:creationId xmlns:a16="http://schemas.microsoft.com/office/drawing/2014/main" id="{AC168C6B-07E1-879E-65CF-BD8A85848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FBEA5C-6F3B-4CC5-AA47-E8ED20636CE9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1027" descr="5">
            <a:extLst>
              <a:ext uri="{FF2B5EF4-FFF2-40B4-BE49-F238E27FC236}">
                <a16:creationId xmlns:a16="http://schemas.microsoft.com/office/drawing/2014/main" id="{FD885713-5FCC-5B0D-4AA0-DF632A24F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14" y="1322389"/>
            <a:ext cx="4287837" cy="504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Rectangle 1028">
            <a:extLst>
              <a:ext uri="{FF2B5EF4-FFF2-40B4-BE49-F238E27FC236}">
                <a16:creationId xmlns:a16="http://schemas.microsoft.com/office/drawing/2014/main" id="{858C3176-2673-86BE-0FAB-C9019BDE2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1976" y="1536700"/>
            <a:ext cx="37941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  <a:latin typeface="Comic Sans MS" panose="030F0702030302020204" pitchFamily="66" charset="0"/>
              </a:rPr>
              <a:t>碰撞还是</a:t>
            </a:r>
            <a:r>
              <a:rPr lang="zh-CN" altLang="en-US" sz="2400" b="1" i="1">
                <a:solidFill>
                  <a:schemeClr val="accent2"/>
                </a:solidFill>
                <a:latin typeface="Comic Sans MS" panose="030F0702030302020204" pitchFamily="66" charset="0"/>
              </a:rPr>
              <a:t>会</a:t>
            </a:r>
            <a:r>
              <a:rPr lang="zh-CN" altLang="en-US" sz="2400" b="1">
                <a:solidFill>
                  <a:schemeClr val="accent2"/>
                </a:solidFill>
                <a:latin typeface="Comic Sans MS" panose="030F0702030302020204" pitchFamily="66" charset="0"/>
              </a:rPr>
              <a:t>出现 </a:t>
            </a:r>
            <a:r>
              <a:rPr lang="en-US" altLang="zh-CN" sz="2400" b="1">
                <a:solidFill>
                  <a:schemeClr val="accent2"/>
                </a:solidFill>
                <a:latin typeface="Comic Sans MS" panose="030F0702030302020204" pitchFamily="66" charset="0"/>
              </a:rPr>
              <a:t>:</a:t>
            </a:r>
            <a:endParaRPr lang="en-US" altLang="zh-CN" sz="2400" b="1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sz="2000" b="1" u="sng">
                <a:solidFill>
                  <a:srgbClr val="FF0000"/>
                </a:solidFill>
                <a:latin typeface="Comic Sans MS" panose="030F0702030302020204" pitchFamily="66" charset="0"/>
              </a:rPr>
              <a:t>传播时延</a:t>
            </a:r>
            <a:r>
              <a:rPr lang="zh-CN" altLang="en-US" sz="2000" b="1" u="sng">
                <a:latin typeface="Comic Sans MS" panose="030F0702030302020204" pitchFamily="66" charset="0"/>
              </a:rPr>
              <a:t>意味着两个节点也许不能听到其他节点传输</a:t>
            </a:r>
            <a:endParaRPr lang="en-US" altLang="zh-CN" sz="2400" b="1" u="sng"/>
          </a:p>
        </p:txBody>
      </p:sp>
      <p:sp>
        <p:nvSpPr>
          <p:cNvPr id="31751" name="Rectangle 1029">
            <a:extLst>
              <a:ext uri="{FF2B5EF4-FFF2-40B4-BE49-F238E27FC236}">
                <a16:creationId xmlns:a16="http://schemas.microsoft.com/office/drawing/2014/main" id="{6B5F4BEE-329A-B15B-4E7F-A4A79808A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939" y="2827338"/>
            <a:ext cx="3824287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  <a:latin typeface="Comic Sans MS" panose="030F0702030302020204" pitchFamily="66" charset="0"/>
              </a:rPr>
              <a:t>碰撞</a:t>
            </a:r>
            <a:r>
              <a:rPr lang="en-US" altLang="zh-CN" sz="2400" b="1">
                <a:solidFill>
                  <a:schemeClr val="accent2"/>
                </a:solidFill>
                <a:latin typeface="Comic Sans MS" panose="030F0702030302020204" pitchFamily="66" charset="0"/>
              </a:rPr>
              <a:t>:</a:t>
            </a:r>
            <a:endParaRPr lang="en-US" altLang="zh-CN" sz="2400" b="1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latin typeface="Comic Sans MS" panose="030F0702030302020204" pitchFamily="66" charset="0"/>
              </a:rPr>
              <a:t>整个分组传输时间被浪费</a:t>
            </a:r>
            <a:endParaRPr lang="en-US" altLang="zh-CN" sz="2000" b="1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u="sng">
                <a:solidFill>
                  <a:schemeClr val="accent2"/>
                </a:solidFill>
                <a:latin typeface="Comic Sans MS" panose="030F0702030302020204" pitchFamily="66" charset="0"/>
              </a:rPr>
              <a:t>发生碰撞之后不会立刻停止发送</a:t>
            </a:r>
            <a:endParaRPr lang="en-US" altLang="zh-CN" sz="2000" b="1" u="sng">
              <a:solidFill>
                <a:schemeClr val="accent2"/>
              </a:solidFill>
            </a:endParaRPr>
          </a:p>
        </p:txBody>
      </p:sp>
      <p:sp>
        <p:nvSpPr>
          <p:cNvPr id="80901" name="Rectangle 1030">
            <a:extLst>
              <a:ext uri="{FF2B5EF4-FFF2-40B4-BE49-F238E27FC236}">
                <a16:creationId xmlns:a16="http://schemas.microsoft.com/office/drawing/2014/main" id="{335BAC90-164C-0086-A0BC-96DB84042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326" y="782638"/>
            <a:ext cx="3546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Comic Sans MS" panose="030F0702030302020204" pitchFamily="66" charset="0"/>
              </a:rPr>
              <a:t>节点的空间设置</a:t>
            </a:r>
            <a:endParaRPr lang="en-US" altLang="zh-CN" sz="2000"/>
          </a:p>
        </p:txBody>
      </p:sp>
      <p:sp>
        <p:nvSpPr>
          <p:cNvPr id="31753" name="Rectangle 1031">
            <a:extLst>
              <a:ext uri="{FF2B5EF4-FFF2-40B4-BE49-F238E27FC236}">
                <a16:creationId xmlns:a16="http://schemas.microsoft.com/office/drawing/2014/main" id="{3113C4DA-6DEE-614E-4AC4-999A573D8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1975" y="4125913"/>
            <a:ext cx="4135438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  <a:latin typeface="Comic Sans MS" panose="030F0702030302020204" pitchFamily="66" charset="0"/>
              </a:rPr>
              <a:t>注意</a:t>
            </a:r>
            <a:r>
              <a:rPr lang="en-US" altLang="zh-CN" sz="2400" b="1">
                <a:solidFill>
                  <a:schemeClr val="accent2"/>
                </a:solidFill>
                <a:latin typeface="Comic Sans MS" panose="030F0702030302020204" pitchFamily="66" charset="0"/>
              </a:rPr>
              <a:t>:</a:t>
            </a:r>
            <a:endParaRPr lang="en-US" altLang="zh-CN" sz="2400" b="1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lang="zh-CN" altLang="en-US" sz="2000">
                <a:latin typeface="Comic Sans MS" panose="030F0702030302020204" pitchFamily="66" charset="0"/>
              </a:rPr>
              <a:t>距离与传播时延在决定碰撞概率的作用</a:t>
            </a:r>
            <a:endParaRPr lang="en-US" altLang="zh-CN" sz="200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lang="zh-CN" altLang="en-US" sz="2000" b="1" u="sng">
                <a:solidFill>
                  <a:srgbClr val="FF0000"/>
                </a:solidFill>
                <a:latin typeface="Comic Sans MS" panose="030F0702030302020204" pitchFamily="66" charset="0"/>
              </a:rPr>
              <a:t>传播时延越长，载波侦听不能检测到另一个节点已经开始传输的机会就越大</a:t>
            </a:r>
            <a:endParaRPr lang="en-US" altLang="zh-CN" sz="2000" b="1" u="sng">
              <a:solidFill>
                <a:srgbClr val="FF0000"/>
              </a:solidFill>
            </a:endParaRPr>
          </a:p>
        </p:txBody>
      </p:sp>
      <p:sp>
        <p:nvSpPr>
          <p:cNvPr id="80903" name="Text Box 1032">
            <a:extLst>
              <a:ext uri="{FF2B5EF4-FFF2-40B4-BE49-F238E27FC236}">
                <a16:creationId xmlns:a16="http://schemas.microsoft.com/office/drawing/2014/main" id="{EFD17AF6-32CD-0467-B274-F89557C1B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4963" y="1162051"/>
            <a:ext cx="64135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latin typeface="Comic Sans MS" panose="030F0702030302020204" pitchFamily="66" charset="0"/>
              </a:rPr>
              <a:t>空间</a:t>
            </a:r>
          </a:p>
        </p:txBody>
      </p:sp>
      <p:sp>
        <p:nvSpPr>
          <p:cNvPr id="31757" name="Rectangle 2">
            <a:extLst>
              <a:ext uri="{FF2B5EF4-FFF2-40B4-BE49-F238E27FC236}">
                <a16:creationId xmlns:a16="http://schemas.microsoft.com/office/drawing/2014/main" id="{4B973806-F57E-FBD9-E252-B396516C2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60326"/>
            <a:ext cx="8602663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atinLnBrk="1">
              <a:defRPr/>
            </a:pPr>
            <a:r>
              <a:rPr kumimoji="1" lang="zh-CN" altLang="en-US" sz="40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40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CSMA</a:t>
            </a:r>
            <a:r>
              <a:rPr lang="zh-CN" altLang="en-US" sz="40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碰撞</a:t>
            </a:r>
            <a:endParaRPr lang="en-US" altLang="zh-CN" sz="40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/>
      <p:bldP spid="31751" grpId="0"/>
      <p:bldP spid="317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3">
            <a:extLst>
              <a:ext uri="{FF2B5EF4-FFF2-40B4-BE49-F238E27FC236}">
                <a16:creationId xmlns:a16="http://schemas.microsoft.com/office/drawing/2014/main" id="{72D26D63-B3D3-6C6A-13A7-40EF45E2D6C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046289" y="1711325"/>
            <a:ext cx="8264525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FF0000"/>
                </a:solidFill>
              </a:rPr>
              <a:t>CSMA</a:t>
            </a:r>
            <a:r>
              <a:rPr lang="en-US" altLang="zh-CN" b="1">
                <a:solidFill>
                  <a:schemeClr val="accent2"/>
                </a:solidFill>
              </a:rPr>
              <a:t>/CD</a:t>
            </a:r>
            <a:r>
              <a:rPr lang="zh-CN" altLang="en-US" b="1">
                <a:solidFill>
                  <a:srgbClr val="FF0000"/>
                </a:solidFill>
              </a:rPr>
              <a:t>（</a:t>
            </a:r>
            <a:r>
              <a:rPr lang="en-US" altLang="zh-CN" b="1">
                <a:solidFill>
                  <a:srgbClr val="FF0000"/>
                </a:solidFill>
              </a:rPr>
              <a:t>CSMA with </a:t>
            </a:r>
            <a:r>
              <a:rPr lang="en-US" altLang="zh-CN" b="1">
                <a:solidFill>
                  <a:schemeClr val="accent2"/>
                </a:solidFill>
              </a:rPr>
              <a:t>collision detection</a:t>
            </a:r>
            <a:r>
              <a:rPr lang="zh-CN" altLang="en-US" b="1">
                <a:solidFill>
                  <a:srgbClr val="FF0000"/>
                </a:solidFill>
              </a:rPr>
              <a:t>）</a:t>
            </a:r>
            <a:r>
              <a:rPr lang="en-US" altLang="zh-CN" b="1">
                <a:solidFill>
                  <a:srgbClr val="FF0000"/>
                </a:solidFill>
              </a:rPr>
              <a:t>:</a:t>
            </a:r>
            <a:r>
              <a:rPr lang="en-US" altLang="zh-CN" b="1"/>
              <a:t> 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1">
                <a:solidFill>
                  <a:srgbClr val="FF0000"/>
                </a:solidFill>
              </a:rPr>
              <a:t>载波侦听（</a:t>
            </a:r>
            <a:r>
              <a:rPr lang="zh-CN" altLang="en-US">
                <a:solidFill>
                  <a:srgbClr val="FF0000"/>
                </a:solidFill>
              </a:rPr>
              <a:t>如同在</a:t>
            </a:r>
            <a:r>
              <a:rPr lang="en-US" altLang="zh-CN">
                <a:solidFill>
                  <a:srgbClr val="FF0000"/>
                </a:solidFill>
              </a:rPr>
              <a:t>CSMA </a:t>
            </a:r>
            <a:r>
              <a:rPr lang="zh-CN" altLang="en-US" b="1">
                <a:solidFill>
                  <a:srgbClr val="FF0000"/>
                </a:solidFill>
              </a:rPr>
              <a:t>）</a:t>
            </a:r>
            <a:endParaRPr lang="zh-CN" altLang="en-US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发送数据之前先侦听信道，空闲时才发送</a:t>
            </a:r>
            <a:endParaRPr lang="en-US" altLang="zh-CN"/>
          </a:p>
          <a:p>
            <a:r>
              <a:rPr lang="zh-CN" altLang="en-US" b="1">
                <a:solidFill>
                  <a:schemeClr val="accent2"/>
                </a:solidFill>
              </a:rPr>
              <a:t>碰撞检测</a:t>
            </a:r>
            <a:r>
              <a:rPr lang="en-US" altLang="zh-CN" b="1">
                <a:solidFill>
                  <a:schemeClr val="accent2"/>
                </a:solidFill>
              </a:rPr>
              <a:t>:</a:t>
            </a:r>
            <a:r>
              <a:rPr lang="en-US" altLang="zh-CN" sz="2400" b="1">
                <a:solidFill>
                  <a:schemeClr val="accent2"/>
                </a:solidFill>
              </a:rPr>
              <a:t> </a:t>
            </a:r>
          </a:p>
          <a:p>
            <a:pPr lvl="1"/>
            <a:r>
              <a:rPr lang="zh-CN" altLang="en-US"/>
              <a:t>一旦检测到碰撞，立刻停止传输，</a:t>
            </a:r>
            <a:r>
              <a:rPr lang="zh-CN" altLang="en-US" u="sng">
                <a:solidFill>
                  <a:schemeClr val="accent2"/>
                </a:solidFill>
              </a:rPr>
              <a:t>减少信道浪费</a:t>
            </a:r>
            <a:endParaRPr lang="en-US" altLang="zh-CN" u="sng">
              <a:solidFill>
                <a:schemeClr val="accent2"/>
              </a:solidFill>
            </a:endParaRPr>
          </a:p>
          <a:p>
            <a:pPr lvl="1"/>
            <a:r>
              <a:rPr lang="zh-CN" altLang="en-US" b="1" u="sng">
                <a:solidFill>
                  <a:schemeClr val="accent2"/>
                </a:solidFill>
              </a:rPr>
              <a:t>等待一段</a:t>
            </a:r>
            <a:r>
              <a:rPr lang="zh-CN" altLang="en-US" b="1" u="sng">
                <a:solidFill>
                  <a:srgbClr val="FF0000"/>
                </a:solidFill>
              </a:rPr>
              <a:t>随机时间</a:t>
            </a:r>
            <a:r>
              <a:rPr lang="zh-CN" altLang="en-US" b="1" u="sng">
                <a:solidFill>
                  <a:schemeClr val="accent2"/>
                </a:solidFill>
              </a:rPr>
              <a:t>之后，继续侦听</a:t>
            </a:r>
            <a:endParaRPr lang="en-US" altLang="zh-CN" b="1" u="sng">
              <a:solidFill>
                <a:schemeClr val="accent2"/>
              </a:solidFill>
            </a:endParaRPr>
          </a:p>
          <a:p>
            <a:endParaRPr lang="en-US" altLang="zh-CN"/>
          </a:p>
          <a:p>
            <a:r>
              <a:rPr lang="zh-CN" altLang="en-US" b="1"/>
              <a:t>人类类比</a:t>
            </a:r>
            <a:r>
              <a:rPr lang="en-US" altLang="zh-CN" b="1"/>
              <a:t>: </a:t>
            </a:r>
            <a:r>
              <a:rPr lang="zh-CN" altLang="en-US" b="1"/>
              <a:t>礼貌的交谈者 </a:t>
            </a:r>
          </a:p>
        </p:txBody>
      </p:sp>
      <p:sp>
        <p:nvSpPr>
          <p:cNvPr id="32776" name="Rectangle 2">
            <a:extLst>
              <a:ext uri="{FF2B5EF4-FFF2-40B4-BE49-F238E27FC236}">
                <a16:creationId xmlns:a16="http://schemas.microsoft.com/office/drawing/2014/main" id="{2A5A10AB-0F52-A3F6-9047-8068E9B77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926" y="176213"/>
            <a:ext cx="8855075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atinLnBrk="1">
              <a:defRPr/>
            </a:pPr>
            <a:r>
              <a:rPr kumimoji="1" lang="zh-CN" altLang="en-US" sz="40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40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CSMA/CD</a:t>
            </a:r>
          </a:p>
          <a:p>
            <a:pPr latinLnBrk="1">
              <a:defRPr/>
            </a:pPr>
            <a:r>
              <a:rPr lang="zh-CN" altLang="en-US" sz="40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（带碰撞检测的载波侦听多路访问）</a:t>
            </a:r>
            <a:endParaRPr lang="en-US" altLang="zh-CN" sz="40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2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7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27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3">
            <a:extLst>
              <a:ext uri="{FF2B5EF4-FFF2-40B4-BE49-F238E27FC236}">
                <a16:creationId xmlns:a16="http://schemas.microsoft.com/office/drawing/2014/main" id="{4FF47A89-AF8D-EE05-9A81-2312EDBF4FA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信道划分 </a:t>
            </a:r>
            <a:r>
              <a:rPr lang="en-US" altLang="zh-CN" sz="2400" b="1">
                <a:solidFill>
                  <a:srgbClr val="FF0000"/>
                </a:solidFill>
              </a:rPr>
              <a:t>MAC</a:t>
            </a:r>
            <a:r>
              <a:rPr lang="zh-CN" altLang="en-US" sz="2400" b="1">
                <a:solidFill>
                  <a:srgbClr val="FF0000"/>
                </a:solidFill>
              </a:rPr>
              <a:t>协议</a:t>
            </a:r>
            <a:endParaRPr lang="en-US" altLang="zh-CN" b="1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在高负载时高效、公平地共享信道</a:t>
            </a:r>
            <a:endParaRPr lang="en-US" altLang="zh-CN"/>
          </a:p>
          <a:p>
            <a:pPr lvl="1"/>
            <a:r>
              <a:rPr lang="zh-CN" altLang="en-US"/>
              <a:t>低负载时低效：信道访问中延时，当</a:t>
            </a:r>
            <a:r>
              <a:rPr lang="en-US" altLang="zh-CN"/>
              <a:t>1</a:t>
            </a:r>
            <a:r>
              <a:rPr lang="zh-CN" altLang="en-US"/>
              <a:t>个活跃节点时，甚至仅有分配了 </a:t>
            </a:r>
            <a:r>
              <a:rPr lang="en-US" altLang="zh-CN"/>
              <a:t>1/N </a:t>
            </a:r>
            <a:r>
              <a:rPr lang="zh-CN" altLang="en-US"/>
              <a:t>带宽</a:t>
            </a:r>
            <a:r>
              <a:rPr lang="en-US" altLang="zh-CN"/>
              <a:t>!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随机访问 </a:t>
            </a:r>
            <a:r>
              <a:rPr lang="en-US" altLang="zh-CN" sz="2400" b="1">
                <a:solidFill>
                  <a:srgbClr val="FF0000"/>
                </a:solidFill>
              </a:rPr>
              <a:t>MAC</a:t>
            </a:r>
            <a:r>
              <a:rPr lang="zh-CN" altLang="en-US" sz="2400" b="1">
                <a:solidFill>
                  <a:srgbClr val="FF0000"/>
                </a:solidFill>
              </a:rPr>
              <a:t>协议</a:t>
            </a:r>
            <a:endParaRPr lang="zh-CN" altLang="en-US" b="1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低负载是有效：单个节点能够全面利用信道</a:t>
            </a:r>
          </a:p>
          <a:p>
            <a:pPr lvl="1"/>
            <a:r>
              <a:rPr lang="zh-CN" altLang="en-US"/>
              <a:t>高负载：碰撞开销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accent2"/>
                </a:solidFill>
                <a:latin typeface="Comic Sans MS" panose="030F0702030302020204" pitchFamily="66" charset="0"/>
              </a:rPr>
              <a:t>“</a:t>
            </a:r>
            <a:r>
              <a:rPr lang="zh-CN" altLang="en-US" sz="2400">
                <a:solidFill>
                  <a:schemeClr val="accent2"/>
                </a:solidFill>
              </a:rPr>
              <a:t>轮流</a:t>
            </a:r>
            <a:r>
              <a:rPr lang="zh-CN" altLang="en-US" sz="2400">
                <a:solidFill>
                  <a:schemeClr val="accent2"/>
                </a:solidFill>
                <a:latin typeface="Comic Sans MS" panose="030F0702030302020204" pitchFamily="66" charset="0"/>
              </a:rPr>
              <a:t>”</a:t>
            </a:r>
            <a:r>
              <a:rPr lang="zh-CN" altLang="en-US" sz="2400">
                <a:solidFill>
                  <a:schemeClr val="accent2"/>
                </a:solidFill>
              </a:rPr>
              <a:t>协议</a:t>
            </a:r>
            <a:endParaRPr lang="en-US" altLang="zh-CN"/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/>
              <a:t>兼有这方面的优点</a:t>
            </a:r>
            <a:r>
              <a:rPr lang="en-US" altLang="zh-CN"/>
              <a:t>!</a:t>
            </a:r>
          </a:p>
        </p:txBody>
      </p:sp>
      <p:sp>
        <p:nvSpPr>
          <p:cNvPr id="34824" name="Rectangle 2">
            <a:extLst>
              <a:ext uri="{FF2B5EF4-FFF2-40B4-BE49-F238E27FC236}">
                <a16:creationId xmlns:a16="http://schemas.microsoft.com/office/drawing/2014/main" id="{A0E3AE7B-3DE6-1BA8-7CF0-DF9F93F61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60326"/>
            <a:ext cx="8602663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atinLnBrk="1">
              <a:defRPr/>
            </a:pPr>
            <a:r>
              <a:rPr kumimoji="1" lang="zh-CN" altLang="en-US" sz="40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40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“</a:t>
            </a:r>
            <a:r>
              <a:rPr lang="zh-CN" altLang="en-US" sz="40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轮流” </a:t>
            </a:r>
            <a:r>
              <a:rPr lang="en-US" altLang="zh-CN" sz="40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MAC</a:t>
            </a:r>
            <a:r>
              <a:rPr lang="zh-CN" altLang="en-US" sz="40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协议</a:t>
            </a:r>
            <a:endParaRPr lang="en-US" altLang="zh-CN" sz="40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4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4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48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48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48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3">
            <a:extLst>
              <a:ext uri="{FF2B5EF4-FFF2-40B4-BE49-F238E27FC236}">
                <a16:creationId xmlns:a16="http://schemas.microsoft.com/office/drawing/2014/main" id="{8FD8BFAC-4349-0C02-EAAC-F840A1F30F4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176463" y="1325563"/>
            <a:ext cx="7772400" cy="43434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b="1"/>
              <a:t>发送适配器在</a:t>
            </a:r>
            <a:r>
              <a:rPr lang="zh-CN" altLang="en-US" b="1">
                <a:solidFill>
                  <a:srgbClr val="FF0000"/>
                </a:solidFill>
              </a:rPr>
              <a:t>以太网帧</a:t>
            </a:r>
            <a:r>
              <a:rPr lang="zh-CN" altLang="en-US" b="1"/>
              <a:t>中封装</a:t>
            </a:r>
            <a:r>
              <a:rPr lang="en-US" altLang="zh-CN" b="1"/>
              <a:t>IP</a:t>
            </a:r>
            <a:r>
              <a:rPr lang="zh-CN" altLang="en-US" b="1"/>
              <a:t>数据报</a:t>
            </a:r>
            <a:endParaRPr lang="en-US" altLang="zh-CN" b="1"/>
          </a:p>
          <a:p>
            <a:endParaRPr lang="en-US" altLang="zh-CN"/>
          </a:p>
          <a:p>
            <a:endParaRPr lang="en-US" altLang="zh-CN" b="1"/>
          </a:p>
          <a:p>
            <a:pPr>
              <a:buFont typeface="ZapfDingbats" pitchFamily="82" charset="2"/>
              <a:buNone/>
            </a:pPr>
            <a:r>
              <a:rPr lang="zh-CN" altLang="en-US" b="1">
                <a:solidFill>
                  <a:srgbClr val="FF0000"/>
                </a:solidFill>
              </a:rPr>
              <a:t>数据字段（</a:t>
            </a:r>
            <a:r>
              <a:rPr lang="en-US" altLang="zh-CN" b="1">
                <a:solidFill>
                  <a:srgbClr val="FF0000"/>
                </a:solidFill>
              </a:rPr>
              <a:t>46~1500</a:t>
            </a:r>
            <a:r>
              <a:rPr lang="zh-CN" altLang="en-US" b="1">
                <a:solidFill>
                  <a:srgbClr val="FF0000"/>
                </a:solidFill>
              </a:rPr>
              <a:t>字节）</a:t>
            </a:r>
            <a:endParaRPr lang="en-US" altLang="zh-CN" b="1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/>
              <a:t>以太网的</a:t>
            </a:r>
            <a:r>
              <a:rPr lang="en-US" altLang="zh-CN"/>
              <a:t>MTU</a:t>
            </a:r>
            <a:r>
              <a:rPr lang="zh-CN" altLang="en-US"/>
              <a:t>是</a:t>
            </a:r>
            <a:r>
              <a:rPr lang="en-US" altLang="zh-CN"/>
              <a:t>1500</a:t>
            </a:r>
            <a:r>
              <a:rPr lang="zh-CN" altLang="en-US"/>
              <a:t>字节，如果数据报超过</a:t>
            </a:r>
            <a:r>
              <a:rPr lang="en-US" altLang="zh-CN"/>
              <a:t>1500</a:t>
            </a:r>
            <a:r>
              <a:rPr lang="zh-CN" altLang="en-US"/>
              <a:t>字节则被分片。</a:t>
            </a:r>
            <a:endParaRPr lang="en-US" altLang="zh-CN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/>
              <a:t>最小长度是</a:t>
            </a:r>
            <a:r>
              <a:rPr lang="en-US" altLang="zh-CN">
                <a:solidFill>
                  <a:srgbClr val="FF0000"/>
                </a:solidFill>
              </a:rPr>
              <a:t>46</a:t>
            </a:r>
            <a:r>
              <a:rPr lang="zh-CN" altLang="en-US">
                <a:solidFill>
                  <a:srgbClr val="FF0000"/>
                </a:solidFill>
              </a:rPr>
              <a:t>字节</a:t>
            </a:r>
            <a:r>
              <a:rPr lang="zh-CN" altLang="en-US"/>
              <a:t>（</a:t>
            </a:r>
            <a:r>
              <a:rPr lang="zh-CN" altLang="en-US" b="1">
                <a:solidFill>
                  <a:schemeClr val="accent2"/>
                </a:solidFill>
              </a:rPr>
              <a:t>发送</a:t>
            </a:r>
            <a:r>
              <a:rPr lang="en-US" altLang="zh-CN" b="1">
                <a:solidFill>
                  <a:schemeClr val="accent2"/>
                </a:solidFill>
              </a:rPr>
              <a:t>46</a:t>
            </a:r>
            <a:r>
              <a:rPr lang="zh-CN" altLang="en-US" b="1">
                <a:solidFill>
                  <a:schemeClr val="accent2"/>
                </a:solidFill>
              </a:rPr>
              <a:t>字节的速度</a:t>
            </a:r>
            <a:r>
              <a:rPr lang="en-US" altLang="zh-CN" b="1">
                <a:solidFill>
                  <a:schemeClr val="accent2"/>
                </a:solidFill>
              </a:rPr>
              <a:t>&gt;2</a:t>
            </a:r>
            <a:r>
              <a:rPr lang="en-US" altLang="zh-CN" b="1">
                <a:solidFill>
                  <a:schemeClr val="accent2"/>
                </a:solidFill>
                <a:sym typeface="Symbol" panose="05050102010706020507" pitchFamily="18" charset="2"/>
              </a:rPr>
              <a:t>  </a:t>
            </a:r>
            <a:r>
              <a:rPr lang="zh-CN" altLang="en-US"/>
              <a:t>），才能检测到冲突。</a:t>
            </a:r>
            <a:r>
              <a:rPr lang="en-US" altLang="zh-CN"/>
              <a:t> </a:t>
            </a:r>
            <a:r>
              <a:rPr lang="zh-CN" altLang="en-US"/>
              <a:t>不足</a:t>
            </a:r>
            <a:r>
              <a:rPr lang="en-US" altLang="zh-CN"/>
              <a:t>46</a:t>
            </a:r>
            <a:r>
              <a:rPr lang="zh-CN" altLang="en-US"/>
              <a:t>字节，填充。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FF0000"/>
                </a:solidFill>
              </a:rPr>
              <a:t>前导码（</a:t>
            </a:r>
            <a:r>
              <a:rPr lang="en-US" altLang="zh-CN" b="1">
                <a:solidFill>
                  <a:srgbClr val="FF0000"/>
                </a:solidFill>
              </a:rPr>
              <a:t>8</a:t>
            </a:r>
            <a:r>
              <a:rPr lang="zh-CN" altLang="en-US" b="1">
                <a:solidFill>
                  <a:srgbClr val="FF0000"/>
                </a:solidFill>
              </a:rPr>
              <a:t>字节）</a:t>
            </a:r>
            <a:endParaRPr lang="en-US" altLang="zh-CN" b="1"/>
          </a:p>
          <a:p>
            <a:pPr lvl="1"/>
            <a:r>
              <a:rPr lang="zh-CN" altLang="en-US"/>
              <a:t>模式为</a:t>
            </a:r>
            <a:r>
              <a:rPr lang="en-US" altLang="zh-CN"/>
              <a:t>10101010 </a:t>
            </a:r>
            <a:r>
              <a:rPr lang="zh-CN" altLang="en-US"/>
              <a:t>的</a:t>
            </a:r>
            <a:r>
              <a:rPr lang="en-US" altLang="zh-CN"/>
              <a:t>7</a:t>
            </a:r>
            <a:r>
              <a:rPr lang="zh-CN" altLang="en-US"/>
              <a:t>个字节，后跟模式为 </a:t>
            </a:r>
            <a:r>
              <a:rPr lang="en-US" altLang="zh-CN"/>
              <a:t>10101011</a:t>
            </a:r>
            <a:r>
              <a:rPr lang="zh-CN" altLang="en-US"/>
              <a:t> 的一个字节</a:t>
            </a:r>
            <a:endParaRPr lang="en-US" altLang="zh-CN"/>
          </a:p>
          <a:p>
            <a:pPr lvl="1"/>
            <a:r>
              <a:rPr lang="zh-CN" altLang="en-US"/>
              <a:t>用于同步接收方，发送方时钟速率</a:t>
            </a:r>
            <a:endParaRPr lang="en-US" altLang="zh-CN"/>
          </a:p>
        </p:txBody>
      </p:sp>
      <p:pic>
        <p:nvPicPr>
          <p:cNvPr id="53254" name="Picture 4" descr="552 Ethernet frame">
            <a:extLst>
              <a:ext uri="{FF2B5EF4-FFF2-40B4-BE49-F238E27FC236}">
                <a16:creationId xmlns:a16="http://schemas.microsoft.com/office/drawing/2014/main" id="{EF5CF5EF-5BD7-142A-3258-8CF6F3945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164" y="1862139"/>
            <a:ext cx="5487987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7" name="Rectangle 2">
            <a:extLst>
              <a:ext uri="{FF2B5EF4-FFF2-40B4-BE49-F238E27FC236}">
                <a16:creationId xmlns:a16="http://schemas.microsoft.com/office/drawing/2014/main" id="{F9CBD339-B982-3410-A815-93E29FBAC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60326"/>
            <a:ext cx="8602663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atinLnBrk="1">
              <a:defRPr/>
            </a:pPr>
            <a:r>
              <a:rPr kumimoji="1" lang="zh-CN" altLang="en-US" sz="40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4000" u="sng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以太网帧结构</a:t>
            </a:r>
            <a:endParaRPr lang="en-US" altLang="zh-CN" sz="4000" u="sng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线形标注 1 1">
            <a:extLst>
              <a:ext uri="{FF2B5EF4-FFF2-40B4-BE49-F238E27FC236}">
                <a16:creationId xmlns:a16="http://schemas.microsoft.com/office/drawing/2014/main" id="{42CC77AF-08CF-6BBC-C400-C55435DCEA40}"/>
              </a:ext>
            </a:extLst>
          </p:cNvPr>
          <p:cNvSpPr/>
          <p:nvPr/>
        </p:nvSpPr>
        <p:spPr bwMode="auto">
          <a:xfrm>
            <a:off x="5686425" y="1592263"/>
            <a:ext cx="4713288" cy="3270250"/>
          </a:xfrm>
          <a:prstGeom prst="borderCallout1">
            <a:avLst>
              <a:gd name="adj1" fmla="val 18750"/>
              <a:gd name="adj2" fmla="val -8333"/>
              <a:gd name="adj3" fmla="val 76524"/>
              <a:gd name="adj4" fmla="val -15736"/>
            </a:avLst>
          </a:prstGeom>
          <a:solidFill>
            <a:schemeClr val="accent1">
              <a:lumMod val="20000"/>
              <a:lumOff val="80000"/>
            </a:schemeClr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5000"/>
              <a:defRPr/>
            </a:pPr>
            <a:r>
              <a:rPr lang="en-US" altLang="zh-CN" sz="2400" b="1" dirty="0"/>
              <a:t>10Base-5</a:t>
            </a:r>
            <a:r>
              <a:rPr lang="zh-CN" altLang="en-US" sz="2400" b="1" dirty="0"/>
              <a:t>以太网标准：</a:t>
            </a:r>
            <a:endParaRPr lang="en-US" altLang="zh-CN" sz="2400" b="1" dirty="0"/>
          </a:p>
          <a:p>
            <a:pPr algn="ctr">
              <a:spcBef>
                <a:spcPct val="20000"/>
              </a:spcBef>
              <a:buClr>
                <a:schemeClr val="accent2"/>
              </a:buClr>
              <a:buSzPct val="85000"/>
              <a:defRPr/>
            </a:pPr>
            <a:r>
              <a:rPr lang="en-US" altLang="zh-CN" sz="2400" b="1" dirty="0">
                <a:solidFill>
                  <a:srgbClr val="FF0000"/>
                </a:solidFill>
              </a:rPr>
              <a:t>R=10Mbps</a:t>
            </a:r>
            <a:r>
              <a:rPr lang="zh-CN" altLang="en-US" sz="2400" b="1" dirty="0"/>
              <a:t>，两个节点之间最大距离</a:t>
            </a:r>
            <a:r>
              <a:rPr lang="en-US" altLang="zh-CN" sz="2400" b="1" dirty="0">
                <a:solidFill>
                  <a:srgbClr val="FF0000"/>
                </a:solidFill>
              </a:rPr>
              <a:t>2500m</a:t>
            </a:r>
            <a:endParaRPr lang="en-US" altLang="zh-CN" sz="2400" b="1" dirty="0"/>
          </a:p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 err="1"/>
              <a:t>RTT</a:t>
            </a:r>
            <a:r>
              <a:rPr lang="en-US" altLang="zh-CN" sz="2400" b="1" baseline="-25000" dirty="0" err="1"/>
              <a:t>max</a:t>
            </a:r>
            <a:r>
              <a:rPr lang="en-US" altLang="zh-CN" sz="2400" b="1" dirty="0"/>
              <a:t>=0.512ms</a:t>
            </a:r>
          </a:p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 err="1"/>
              <a:t>L</a:t>
            </a:r>
            <a:r>
              <a:rPr lang="en-US" altLang="zh-CN" sz="2400" b="1" baseline="-25000" dirty="0" err="1"/>
              <a:t>min</a:t>
            </a:r>
            <a:r>
              <a:rPr lang="en-US" altLang="zh-CN" sz="2400" b="1" dirty="0"/>
              <a:t>/R=</a:t>
            </a:r>
            <a:r>
              <a:rPr lang="en-US" altLang="zh-CN" sz="2400" b="1" dirty="0" err="1"/>
              <a:t>RTT</a:t>
            </a:r>
            <a:r>
              <a:rPr lang="en-US" altLang="zh-CN" sz="2400" b="1" baseline="-25000" dirty="0" err="1"/>
              <a:t>max</a:t>
            </a:r>
            <a:endParaRPr lang="en-US" altLang="zh-CN" sz="2400" b="1" baseline="-25000" dirty="0"/>
          </a:p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 err="1"/>
              <a:t>L</a:t>
            </a:r>
            <a:r>
              <a:rPr lang="en-US" altLang="zh-CN" sz="2400" b="1" baseline="-25000" dirty="0" err="1"/>
              <a:t>min</a:t>
            </a:r>
            <a:r>
              <a:rPr lang="en-US" altLang="zh-CN" sz="2400" b="1" dirty="0"/>
              <a:t>=64B</a:t>
            </a:r>
          </a:p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 err="1"/>
              <a:t>Data</a:t>
            </a:r>
            <a:r>
              <a:rPr lang="en-US" altLang="zh-CN" sz="2400" b="1" baseline="-25000" dirty="0" err="1"/>
              <a:t>min</a:t>
            </a:r>
            <a:r>
              <a:rPr lang="en-US" altLang="zh-CN" sz="2400" b="1" dirty="0"/>
              <a:t>=64-18=46B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3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3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32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32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32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灯片编号占位符 1">
            <a:extLst>
              <a:ext uri="{FF2B5EF4-FFF2-40B4-BE49-F238E27FC236}">
                <a16:creationId xmlns:a16="http://schemas.microsoft.com/office/drawing/2014/main" id="{7DF35AA9-FE8F-2F52-ADCF-5385F6E79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41B698-EE93-4649-A0D1-065568E0B243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A76B70-1D2B-9601-5B06-12F070FCB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60326"/>
            <a:ext cx="8602663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atinLnBrk="1">
              <a:defRPr/>
            </a:pPr>
            <a:r>
              <a:rPr kumimoji="1" lang="zh-CN" altLang="en-US" sz="40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4000" u="sng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交换机概述</a:t>
            </a:r>
            <a:endParaRPr lang="en-US" altLang="zh-CN" sz="4000" u="sng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55652" name="组合 33">
            <a:extLst>
              <a:ext uri="{FF2B5EF4-FFF2-40B4-BE49-F238E27FC236}">
                <a16:creationId xmlns:a16="http://schemas.microsoft.com/office/drawing/2014/main" id="{A8124307-1AF7-053B-AC37-5D680CA8663E}"/>
              </a:ext>
            </a:extLst>
          </p:cNvPr>
          <p:cNvGrpSpPr>
            <a:grpSpLocks/>
          </p:cNvGrpSpPr>
          <p:nvPr/>
        </p:nvGrpSpPr>
        <p:grpSpPr bwMode="auto">
          <a:xfrm>
            <a:off x="3584575" y="3303589"/>
            <a:ext cx="5799138" cy="3240087"/>
            <a:chOff x="0" y="2990850"/>
            <a:chExt cx="5799138" cy="3240088"/>
          </a:xfrm>
        </p:grpSpPr>
        <p:grpSp>
          <p:nvGrpSpPr>
            <p:cNvPr id="155654" name="组合 36">
              <a:extLst>
                <a:ext uri="{FF2B5EF4-FFF2-40B4-BE49-F238E27FC236}">
                  <a16:creationId xmlns:a16="http://schemas.microsoft.com/office/drawing/2014/main" id="{D8CEC454-5399-A55A-BE69-8F4F41AF93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990850"/>
              <a:ext cx="5799138" cy="3240088"/>
              <a:chOff x="0" y="2990850"/>
              <a:chExt cx="5798994" cy="3240088"/>
            </a:xfrm>
          </p:grpSpPr>
          <p:graphicFrame>
            <p:nvGraphicFramePr>
              <p:cNvPr id="155656" name="Object 9">
                <a:extLst>
                  <a:ext uri="{FF2B5EF4-FFF2-40B4-BE49-F238E27FC236}">
                    <a16:creationId xmlns:a16="http://schemas.microsoft.com/office/drawing/2014/main" id="{297CFBC2-1A45-77A4-F19C-8876FD770E5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54263" y="3044825"/>
              <a:ext cx="415925" cy="387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2" imgW="1307263" imgH="1084139" progId="MS_ClipArt_Gallery.2">
                      <p:embed/>
                    </p:oleObj>
                  </mc:Choice>
                  <mc:Fallback>
                    <p:oleObj name="Clip" r:id="rId2" imgW="1307263" imgH="1084139" progId="MS_ClipArt_Gallery.2">
                      <p:embed/>
                      <p:pic>
                        <p:nvPicPr>
                          <p:cNvPr id="155656" name="Object 9">
                            <a:extLst>
                              <a:ext uri="{FF2B5EF4-FFF2-40B4-BE49-F238E27FC236}">
                                <a16:creationId xmlns:a16="http://schemas.microsoft.com/office/drawing/2014/main" id="{297CFBC2-1A45-77A4-F19C-8876FD770E5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54263" y="3044825"/>
                            <a:ext cx="415925" cy="3873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5657" name="Object 11">
                <a:extLst>
                  <a:ext uri="{FF2B5EF4-FFF2-40B4-BE49-F238E27FC236}">
                    <a16:creationId xmlns:a16="http://schemas.microsoft.com/office/drawing/2014/main" id="{48C8419A-70D2-040F-78F8-A7CD8FB18A9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52863" y="4397375"/>
              <a:ext cx="415925" cy="387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4" imgW="1307263" imgH="1084139" progId="MS_ClipArt_Gallery.2">
                      <p:embed/>
                    </p:oleObj>
                  </mc:Choice>
                  <mc:Fallback>
                    <p:oleObj name="Clip" r:id="rId4" imgW="1307263" imgH="1084139" progId="MS_ClipArt_Gallery.2">
                      <p:embed/>
                      <p:pic>
                        <p:nvPicPr>
                          <p:cNvPr id="155657" name="Object 11">
                            <a:extLst>
                              <a:ext uri="{FF2B5EF4-FFF2-40B4-BE49-F238E27FC236}">
                                <a16:creationId xmlns:a16="http://schemas.microsoft.com/office/drawing/2014/main" id="{48C8419A-70D2-040F-78F8-A7CD8FB18A9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52863" y="4397375"/>
                            <a:ext cx="415925" cy="3873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5658" name="Object 12">
                <a:extLst>
                  <a:ext uri="{FF2B5EF4-FFF2-40B4-BE49-F238E27FC236}">
                    <a16:creationId xmlns:a16="http://schemas.microsoft.com/office/drawing/2014/main" id="{65B6E6D5-B7B7-27A7-13F7-7E1A2793256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44738" y="5843588"/>
              <a:ext cx="415925" cy="387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5" imgW="1307263" imgH="1084139" progId="MS_ClipArt_Gallery.2">
                      <p:embed/>
                    </p:oleObj>
                  </mc:Choice>
                  <mc:Fallback>
                    <p:oleObj name="Clip" r:id="rId5" imgW="1307263" imgH="1084139" progId="MS_ClipArt_Gallery.2">
                      <p:embed/>
                      <p:pic>
                        <p:nvPicPr>
                          <p:cNvPr id="155658" name="Object 12">
                            <a:extLst>
                              <a:ext uri="{FF2B5EF4-FFF2-40B4-BE49-F238E27FC236}">
                                <a16:creationId xmlns:a16="http://schemas.microsoft.com/office/drawing/2014/main" id="{65B6E6D5-B7B7-27A7-13F7-7E1A2793256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44738" y="5843588"/>
                            <a:ext cx="415925" cy="3873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5659" name="Object 13">
                <a:extLst>
                  <a:ext uri="{FF2B5EF4-FFF2-40B4-BE49-F238E27FC236}">
                    <a16:creationId xmlns:a16="http://schemas.microsoft.com/office/drawing/2014/main" id="{AB8CEA0E-DA74-FD22-008B-37F7914859D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68338" y="4279900"/>
              <a:ext cx="415925" cy="387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6" imgW="1307263" imgH="1084139" progId="MS_ClipArt_Gallery.2">
                      <p:embed/>
                    </p:oleObj>
                  </mc:Choice>
                  <mc:Fallback>
                    <p:oleObj name="Clip" r:id="rId6" imgW="1307263" imgH="1084139" progId="MS_ClipArt_Gallery.2">
                      <p:embed/>
                      <p:pic>
                        <p:nvPicPr>
                          <p:cNvPr id="155659" name="Object 13">
                            <a:extLst>
                              <a:ext uri="{FF2B5EF4-FFF2-40B4-BE49-F238E27FC236}">
                                <a16:creationId xmlns:a16="http://schemas.microsoft.com/office/drawing/2014/main" id="{AB8CEA0E-DA74-FD22-008B-37F7914859D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68338" y="4279900"/>
                            <a:ext cx="415925" cy="3873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5660" name="Rectangle 14">
                <a:extLst>
                  <a:ext uri="{FF2B5EF4-FFF2-40B4-BE49-F238E27FC236}">
                    <a16:creationId xmlns:a16="http://schemas.microsoft.com/office/drawing/2014/main" id="{1CC3912E-B72A-6362-2369-4B4EE73C75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7925" y="4508500"/>
                <a:ext cx="184150" cy="1524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55661" name="Rectangle 15">
                <a:extLst>
                  <a:ext uri="{FF2B5EF4-FFF2-40B4-BE49-F238E27FC236}">
                    <a16:creationId xmlns:a16="http://schemas.microsoft.com/office/drawing/2014/main" id="{EB3B2DC5-863D-0A31-B1F6-432EA1D8AA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1400" y="4371975"/>
                <a:ext cx="182563" cy="1524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55662" name="Rectangle 16">
                <a:extLst>
                  <a:ext uri="{FF2B5EF4-FFF2-40B4-BE49-F238E27FC236}">
                    <a16:creationId xmlns:a16="http://schemas.microsoft.com/office/drawing/2014/main" id="{AE678D3E-0ACE-775C-A22B-E6817A1C58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000" y="3413125"/>
                <a:ext cx="130175" cy="18891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55663" name="Rectangle 17">
                <a:extLst>
                  <a:ext uri="{FF2B5EF4-FFF2-40B4-BE49-F238E27FC236}">
                    <a16:creationId xmlns:a16="http://schemas.microsoft.com/office/drawing/2014/main" id="{FA6C552E-56D5-5A5E-8437-5334234B6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3963" y="5654675"/>
                <a:ext cx="130175" cy="1905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55664" name="Line 18">
                <a:extLst>
                  <a:ext uri="{FF2B5EF4-FFF2-40B4-BE49-F238E27FC236}">
                    <a16:creationId xmlns:a16="http://schemas.microsoft.com/office/drawing/2014/main" id="{01F19308-5346-46D2-B474-CA5DC8798B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19200" y="4444679"/>
                <a:ext cx="1084162" cy="50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665" name="Line 19">
                <a:extLst>
                  <a:ext uri="{FF2B5EF4-FFF2-40B4-BE49-F238E27FC236}">
                    <a16:creationId xmlns:a16="http://schemas.microsoft.com/office/drawing/2014/main" id="{871DF397-9F51-E479-4ED3-58708571A8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7624" y="3606799"/>
                <a:ext cx="16679" cy="722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666" name="Line 20">
                <a:extLst>
                  <a:ext uri="{FF2B5EF4-FFF2-40B4-BE49-F238E27FC236}">
                    <a16:creationId xmlns:a16="http://schemas.microsoft.com/office/drawing/2014/main" id="{7375E56C-BE7B-7602-4042-2E0A154465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24223" y="4548850"/>
                <a:ext cx="83337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667" name="Line 21">
                <a:extLst>
                  <a:ext uri="{FF2B5EF4-FFF2-40B4-BE49-F238E27FC236}">
                    <a16:creationId xmlns:a16="http://schemas.microsoft.com/office/drawing/2014/main" id="{389EE7BC-8F37-B32E-3DE1-DE988137EA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558005" y="4653023"/>
                <a:ext cx="4220" cy="9968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668" name="Text Box 22">
                <a:extLst>
                  <a:ext uri="{FF2B5EF4-FFF2-40B4-BE49-F238E27FC236}">
                    <a16:creationId xmlns:a16="http://schemas.microsoft.com/office/drawing/2014/main" id="{AB96AF3C-F7C3-632E-BA32-730C78599C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06700" y="3389313"/>
                <a:ext cx="240963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latin typeface="Comic Sans MS" panose="030F0702030302020204" pitchFamily="66" charset="0"/>
                  </a:rPr>
                  <a:t>1A-2F-BB-76-09-AD</a:t>
                </a:r>
              </a:p>
            </p:txBody>
          </p:sp>
          <p:sp>
            <p:nvSpPr>
              <p:cNvPr id="155669" name="Line 23">
                <a:extLst>
                  <a:ext uri="{FF2B5EF4-FFF2-40B4-BE49-F238E27FC236}">
                    <a16:creationId xmlns:a16="http://schemas.microsoft.com/office/drawing/2014/main" id="{859FC3C8-9F54-C443-1C5F-51426369EF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74938" y="3490913"/>
                <a:ext cx="176212" cy="95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670" name="Line 24">
                <a:extLst>
                  <a:ext uri="{FF2B5EF4-FFF2-40B4-BE49-F238E27FC236}">
                    <a16:creationId xmlns:a16="http://schemas.microsoft.com/office/drawing/2014/main" id="{F66434F3-2975-B651-4F80-A66F97F3C0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98888" y="4651375"/>
                <a:ext cx="0" cy="2778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671" name="Text Box 25">
                <a:extLst>
                  <a:ext uri="{FF2B5EF4-FFF2-40B4-BE49-F238E27FC236}">
                    <a16:creationId xmlns:a16="http://schemas.microsoft.com/office/drawing/2014/main" id="{F75A2CD1-B7EB-0FA5-FA31-E6CB77B2C5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4550" y="4943475"/>
                <a:ext cx="24144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latin typeface="Comic Sans MS" panose="030F0702030302020204" pitchFamily="66" charset="0"/>
                  </a:rPr>
                  <a:t>58-23-D7-FA-20-B0</a:t>
                </a:r>
              </a:p>
            </p:txBody>
          </p:sp>
          <p:sp>
            <p:nvSpPr>
              <p:cNvPr id="155672" name="Line 26">
                <a:extLst>
                  <a:ext uri="{FF2B5EF4-FFF2-40B4-BE49-F238E27FC236}">
                    <a16:creationId xmlns:a16="http://schemas.microsoft.com/office/drawing/2014/main" id="{02ABBEAF-684B-1786-432F-A68FE8F018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32075" y="5735638"/>
                <a:ext cx="2460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673" name="Text Box 27">
                <a:extLst>
                  <a:ext uri="{FF2B5EF4-FFF2-40B4-BE49-F238E27FC236}">
                    <a16:creationId xmlns:a16="http://schemas.microsoft.com/office/drawing/2014/main" id="{2EE89853-1B1A-B2B0-5BAB-FBBDDAA5B1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1000" y="5651500"/>
                <a:ext cx="228299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latin typeface="Comic Sans MS" panose="030F0702030302020204" pitchFamily="66" charset="0"/>
                  </a:rPr>
                  <a:t>0C-C4-11-6F-E3-98</a:t>
                </a:r>
              </a:p>
            </p:txBody>
          </p:sp>
          <p:sp>
            <p:nvSpPr>
              <p:cNvPr id="155674" name="Line 28">
                <a:extLst>
                  <a:ext uri="{FF2B5EF4-FFF2-40B4-BE49-F238E27FC236}">
                    <a16:creationId xmlns:a16="http://schemas.microsoft.com/office/drawing/2014/main" id="{667B4D7E-007E-AE95-DF91-FB0E79C813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30300" y="4524375"/>
                <a:ext cx="0" cy="2778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675" name="Text Box 29">
                <a:extLst>
                  <a:ext uri="{FF2B5EF4-FFF2-40B4-BE49-F238E27FC236}">
                    <a16:creationId xmlns:a16="http://schemas.microsoft.com/office/drawing/2014/main" id="{A041F696-E926-D410-A1DE-18D403124F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4833938"/>
                <a:ext cx="232467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latin typeface="Comic Sans MS" panose="030F0702030302020204" pitchFamily="66" charset="0"/>
                  </a:rPr>
                  <a:t>71-65-F7-2B-08-53</a:t>
                </a:r>
              </a:p>
            </p:txBody>
          </p:sp>
          <p:sp>
            <p:nvSpPr>
              <p:cNvPr id="155676" name="Text Box 31">
                <a:extLst>
                  <a:ext uri="{FF2B5EF4-FFF2-40B4-BE49-F238E27FC236}">
                    <a16:creationId xmlns:a16="http://schemas.microsoft.com/office/drawing/2014/main" id="{9D994F38-8059-2F51-18DC-2E790B9580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188" y="3790950"/>
                <a:ext cx="15905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latin typeface="Comic Sans MS" panose="030F0702030302020204" pitchFamily="66" charset="0"/>
                  </a:rPr>
                  <a:t>237.196.7.23</a:t>
                </a:r>
              </a:p>
            </p:txBody>
          </p:sp>
          <p:sp>
            <p:nvSpPr>
              <p:cNvPr id="155677" name="Line 32">
                <a:extLst>
                  <a:ext uri="{FF2B5EF4-FFF2-40B4-BE49-F238E27FC236}">
                    <a16:creationId xmlns:a16="http://schemas.microsoft.com/office/drawing/2014/main" id="{3F793EDD-2E4F-F74D-BE85-07D98072D4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6300" y="4043363"/>
                <a:ext cx="0" cy="2460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678" name="Text Box 33">
                <a:extLst>
                  <a:ext uri="{FF2B5EF4-FFF2-40B4-BE49-F238E27FC236}">
                    <a16:creationId xmlns:a16="http://schemas.microsoft.com/office/drawing/2014/main" id="{10622A18-0AF2-36E3-0DCB-65DFBBAC37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4813" y="2990850"/>
                <a:ext cx="15905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latin typeface="Comic Sans MS" panose="030F0702030302020204" pitchFamily="66" charset="0"/>
                  </a:rPr>
                  <a:t>237.196.7.78</a:t>
                </a:r>
              </a:p>
            </p:txBody>
          </p:sp>
          <p:sp>
            <p:nvSpPr>
              <p:cNvPr id="155679" name="Line 34">
                <a:extLst>
                  <a:ext uri="{FF2B5EF4-FFF2-40B4-BE49-F238E27FC236}">
                    <a16:creationId xmlns:a16="http://schemas.microsoft.com/office/drawing/2014/main" id="{D849B333-70B3-0F67-42A5-307457439A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05100" y="3116263"/>
                <a:ext cx="282575" cy="127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680" name="Line 35">
                <a:extLst>
                  <a:ext uri="{FF2B5EF4-FFF2-40B4-BE49-F238E27FC236}">
                    <a16:creationId xmlns:a16="http://schemas.microsoft.com/office/drawing/2014/main" id="{60B2B4AB-9E5C-1BB9-DD42-57A1368C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4475" y="4156075"/>
                <a:ext cx="0" cy="246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681" name="Text Box 36">
                <a:extLst>
                  <a:ext uri="{FF2B5EF4-FFF2-40B4-BE49-F238E27FC236}">
                    <a16:creationId xmlns:a16="http://schemas.microsoft.com/office/drawing/2014/main" id="{458831D2-358A-487B-61D2-072D87B33C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44875" y="3890963"/>
                <a:ext cx="15536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latin typeface="Comic Sans MS" panose="030F0702030302020204" pitchFamily="66" charset="0"/>
                  </a:rPr>
                  <a:t>237.196.7.14</a:t>
                </a:r>
              </a:p>
            </p:txBody>
          </p:sp>
          <p:sp>
            <p:nvSpPr>
              <p:cNvPr id="155682" name="Line 38">
                <a:extLst>
                  <a:ext uri="{FF2B5EF4-FFF2-40B4-BE49-F238E27FC236}">
                    <a16:creationId xmlns:a16="http://schemas.microsoft.com/office/drawing/2014/main" id="{5308C25B-BB76-4A25-5580-F926001468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6775" y="6002338"/>
                <a:ext cx="2317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683" name="Text Box 39">
                <a:extLst>
                  <a:ext uri="{FF2B5EF4-FFF2-40B4-BE49-F238E27FC236}">
                    <a16:creationId xmlns:a16="http://schemas.microsoft.com/office/drawing/2014/main" id="{29AF5BE5-5908-76CB-5076-ABDEAD8761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850" y="5861050"/>
                <a:ext cx="15905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latin typeface="Comic Sans MS" panose="030F0702030302020204" pitchFamily="66" charset="0"/>
                  </a:rPr>
                  <a:t>237.196.7.88</a:t>
                </a:r>
              </a:p>
            </p:txBody>
          </p:sp>
        </p:grpSp>
        <p:sp>
          <p:nvSpPr>
            <p:cNvPr id="155655" name="Rectangle 5">
              <a:extLst>
                <a:ext uri="{FF2B5EF4-FFF2-40B4-BE49-F238E27FC236}">
                  <a16:creationId xmlns:a16="http://schemas.microsoft.com/office/drawing/2014/main" id="{BB45ADA6-992A-7E44-2536-C29695009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975" y="4502149"/>
              <a:ext cx="831167" cy="255045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  <a:contourClr>
                <a:schemeClr val="hlink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Comic Sans MS" panose="030F0702030302020204" pitchFamily="66" charset="0"/>
                </a:rPr>
                <a:t>交换机</a:t>
              </a:r>
            </a:p>
          </p:txBody>
        </p:sp>
      </p:grpSp>
      <p:sp>
        <p:nvSpPr>
          <p:cNvPr id="35" name="Rectangle 3">
            <a:extLst>
              <a:ext uri="{FF2B5EF4-FFF2-40B4-BE49-F238E27FC236}">
                <a16:creationId xmlns:a16="http://schemas.microsoft.com/office/drawing/2014/main" id="{D09A7A18-C8DE-FC77-F0C8-D5C7BEBE4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4850" y="1076326"/>
            <a:ext cx="8420100" cy="424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/>
            </a:pPr>
            <a:r>
              <a:rPr lang="zh-CN" altLang="en-US" sz="2400" b="1" kern="0" dirty="0"/>
              <a:t>交换机的任务是接收</a:t>
            </a:r>
            <a:r>
              <a:rPr lang="zh-CN" altLang="en-US" sz="2400" b="1" u="sng" kern="0" dirty="0">
                <a:solidFill>
                  <a:srgbClr val="FF0000"/>
                </a:solidFill>
              </a:rPr>
              <a:t>入链路层</a:t>
            </a:r>
            <a:r>
              <a:rPr lang="zh-CN" altLang="en-US" sz="2400" b="1" kern="0" dirty="0"/>
              <a:t>的帧，并将它们</a:t>
            </a:r>
            <a:r>
              <a:rPr lang="zh-CN" altLang="en-US" sz="2400" b="1" kern="0" dirty="0">
                <a:solidFill>
                  <a:schemeClr val="accent2"/>
                </a:solidFill>
              </a:rPr>
              <a:t>转发</a:t>
            </a:r>
            <a:r>
              <a:rPr lang="zh-CN" altLang="en-US" sz="2400" b="1" kern="0" dirty="0"/>
              <a:t>到</a:t>
            </a:r>
            <a:r>
              <a:rPr lang="zh-CN" altLang="en-US" sz="2400" b="1" u="sng" kern="0" dirty="0">
                <a:solidFill>
                  <a:srgbClr val="FF0000"/>
                </a:solidFill>
              </a:rPr>
              <a:t>出链路</a:t>
            </a:r>
            <a:r>
              <a:rPr lang="zh-CN" altLang="en-US" sz="2400" b="1" kern="0" dirty="0"/>
              <a:t>。交换机对于子网中的主机和路由器来说是</a:t>
            </a:r>
            <a:r>
              <a:rPr lang="zh-CN" altLang="en-US" sz="2400" b="1" u="sng" kern="0" dirty="0">
                <a:solidFill>
                  <a:srgbClr val="FF0000"/>
                </a:solidFill>
              </a:rPr>
              <a:t>透明</a:t>
            </a:r>
            <a:r>
              <a:rPr lang="zh-CN" altLang="en-US" sz="2400" b="1" kern="0" dirty="0"/>
              <a:t>的！</a:t>
            </a:r>
            <a:r>
              <a:rPr lang="en-US" altLang="zh-CN" sz="2400" b="1" kern="0" dirty="0"/>
              <a:t>	</a:t>
            </a:r>
          </a:p>
          <a:p>
            <a:pPr marL="800100" lvl="1" indent="-342900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/>
            </a:pPr>
            <a:r>
              <a:rPr lang="zh-CN" altLang="en-US" sz="2400" b="1" kern="0" dirty="0">
                <a:solidFill>
                  <a:schemeClr val="accent2"/>
                </a:solidFill>
              </a:rPr>
              <a:t>过滤：决定一个帧是应该转发到某个接口还是丢弃！</a:t>
            </a:r>
            <a:endParaRPr lang="en-US" altLang="zh-CN" sz="2400" b="1" kern="0" dirty="0">
              <a:solidFill>
                <a:schemeClr val="accent2"/>
              </a:solidFill>
            </a:endParaRPr>
          </a:p>
          <a:p>
            <a:pPr marL="800100" lvl="1" indent="-342900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/>
            </a:pPr>
            <a:r>
              <a:rPr lang="zh-CN" altLang="en-US" sz="2400" b="1" kern="0" dirty="0">
                <a:solidFill>
                  <a:schemeClr val="accent2"/>
                </a:solidFill>
              </a:rPr>
              <a:t>转发：决定帧应该被导向哪个接口。</a:t>
            </a:r>
            <a:endParaRPr lang="en-US" altLang="zh-CN" sz="2400" b="1" kern="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70ECB88-D1F6-45A5-83F8-18DBCAA2E5E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以太网是下面哪种协议的实现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————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93F8BBB-5026-47A7-B24B-18BA7E0A528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802.1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F9E2976-0A05-4D91-9C65-45604EA737C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802.2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A6FB5B7-42D3-4127-A30E-438F40633E27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7C4F0AC-4B7B-42E5-BFD3-8D9BE70C62DE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861C7F1-4F3D-42FE-A91D-84A2B29E574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17" name="文本框 6">
            <a:extLst>
              <a:ext uri="{FF2B5EF4-FFF2-40B4-BE49-F238E27FC236}">
                <a16:creationId xmlns:a16="http://schemas.microsoft.com/office/drawing/2014/main" id="{A4CCC1A7-4F3C-46BA-987A-5EDF726CD94C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802.3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文本框 7">
            <a:extLst>
              <a:ext uri="{FF2B5EF4-FFF2-40B4-BE49-F238E27FC236}">
                <a16:creationId xmlns:a16="http://schemas.microsoft.com/office/drawing/2014/main" id="{0681D636-08E9-4542-B662-C42BBC455F86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802.4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CE46151-CA38-434F-BE9E-EC4303DA5C9E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99130DB-F58A-440C-B040-ADA1D0DDD68C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" name="组合 20">
            <a:extLst>
              <a:ext uri="{FF2B5EF4-FFF2-40B4-BE49-F238E27FC236}">
                <a16:creationId xmlns:a16="http://schemas.microsoft.com/office/drawing/2014/main" id="{7A6264FA-20F9-4519-AC3B-B58254B023AA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A3234395-6984-488D-9271-F708655257CD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148C56A7-F498-415D-8D0D-4F38C2183DAB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DC0C7481-36B9-4B16-B2D8-E9233320C1FA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20" name="TipText">
              <a:extLst>
                <a:ext uri="{FF2B5EF4-FFF2-40B4-BE49-F238E27FC236}">
                  <a16:creationId xmlns:a16="http://schemas.microsoft.com/office/drawing/2014/main" id="{7E2899E0-18A9-4CA3-AFBF-464F005C2FB1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72CC068-250F-47B0-A078-4C3E4A587CB5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2964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>
            <a:extLst>
              <a:ext uri="{FF2B5EF4-FFF2-40B4-BE49-F238E27FC236}">
                <a16:creationId xmlns:a16="http://schemas.microsoft.com/office/drawing/2014/main" id="{027A7AB7-BE39-7E54-7473-7B98B17DF90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97075" y="1422400"/>
            <a:ext cx="7772400" cy="3913188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成帧</a:t>
            </a:r>
            <a:r>
              <a:rPr lang="en-US" altLang="zh-CN" b="1">
                <a:solidFill>
                  <a:srgbClr val="FF0000"/>
                </a:solidFill>
              </a:rPr>
              <a:t>, </a:t>
            </a:r>
            <a:r>
              <a:rPr lang="zh-CN" altLang="en-US" b="1">
                <a:solidFill>
                  <a:srgbClr val="FF0000"/>
                </a:solidFill>
              </a:rPr>
              <a:t>链路访问</a:t>
            </a:r>
            <a:r>
              <a:rPr lang="en-US" altLang="zh-CN" b="1">
                <a:solidFill>
                  <a:srgbClr val="FF0000"/>
                </a:solidFill>
              </a:rPr>
              <a:t>:</a:t>
            </a:r>
            <a:r>
              <a:rPr lang="en-US" altLang="zh-CN" sz="3200" b="1"/>
              <a:t> </a:t>
            </a:r>
          </a:p>
          <a:p>
            <a:pPr lvl="1" eaLnBrk="1" hangingPunct="1"/>
            <a:r>
              <a:rPr lang="zh-CN" altLang="en-US"/>
              <a:t>将数据报封装进</a:t>
            </a:r>
            <a:r>
              <a:rPr lang="zh-CN" altLang="en-US" u="sng">
                <a:solidFill>
                  <a:schemeClr val="accent2"/>
                </a:solidFill>
              </a:rPr>
              <a:t>帧</a:t>
            </a:r>
            <a:r>
              <a:rPr lang="zh-CN" altLang="en-US"/>
              <a:t>，加上</a:t>
            </a:r>
            <a:r>
              <a:rPr lang="zh-CN" altLang="en-US" u="sng">
                <a:solidFill>
                  <a:schemeClr val="accent2"/>
                </a:solidFill>
              </a:rPr>
              <a:t>首部</a:t>
            </a:r>
            <a:r>
              <a:rPr lang="zh-CN" altLang="en-US"/>
              <a:t>和</a:t>
            </a:r>
            <a:r>
              <a:rPr lang="zh-CN" altLang="en-US" u="sng">
                <a:solidFill>
                  <a:schemeClr val="accent2"/>
                </a:solidFill>
              </a:rPr>
              <a:t>尾部</a:t>
            </a:r>
            <a:endParaRPr lang="en-US" altLang="zh-CN" u="sng">
              <a:solidFill>
                <a:schemeClr val="accent2"/>
              </a:solidFill>
            </a:endParaRPr>
          </a:p>
          <a:p>
            <a:pPr lvl="1" eaLnBrk="1" hangingPunct="1"/>
            <a:r>
              <a:rPr lang="zh-CN" altLang="en-US"/>
              <a:t>如果</a:t>
            </a:r>
            <a:r>
              <a:rPr lang="zh-CN" altLang="en-US" u="sng">
                <a:solidFill>
                  <a:schemeClr val="accent2"/>
                </a:solidFill>
              </a:rPr>
              <a:t>共享媒体</a:t>
            </a:r>
            <a:r>
              <a:rPr lang="zh-CN" altLang="en-US"/>
              <a:t>，</a:t>
            </a:r>
            <a:r>
              <a:rPr lang="zh-CN" altLang="en-US" u="sng">
                <a:solidFill>
                  <a:schemeClr val="accent2"/>
                </a:solidFill>
              </a:rPr>
              <a:t>媒体访问控制协议</a:t>
            </a:r>
            <a:r>
              <a:rPr lang="zh-CN" altLang="en-US"/>
              <a:t>协调</a:t>
            </a:r>
            <a:r>
              <a:rPr lang="zh-CN" altLang="en-US" u="sng">
                <a:solidFill>
                  <a:schemeClr val="accent2"/>
                </a:solidFill>
              </a:rPr>
              <a:t>多路访问</a:t>
            </a:r>
          </a:p>
          <a:p>
            <a:pPr lvl="1" eaLnBrk="1" hangingPunct="1"/>
            <a:r>
              <a:rPr lang="zh-CN" altLang="en-US"/>
              <a:t>位于帧首部的</a:t>
            </a:r>
            <a:r>
              <a:rPr lang="zh-CN" altLang="en-US" u="sng">
                <a:solidFill>
                  <a:schemeClr val="accent2"/>
                </a:solidFill>
                <a:latin typeface="Comic Sans MS" panose="030F0702030302020204" pitchFamily="66" charset="0"/>
              </a:rPr>
              <a:t>“</a:t>
            </a:r>
            <a:r>
              <a:rPr lang="en-US" altLang="zh-CN" u="sng">
                <a:solidFill>
                  <a:schemeClr val="accent2"/>
                </a:solidFill>
              </a:rPr>
              <a:t>MAC</a:t>
            </a:r>
            <a:r>
              <a:rPr lang="en-US" altLang="zh-CN" u="sng">
                <a:solidFill>
                  <a:schemeClr val="accent2"/>
                </a:solidFill>
                <a:latin typeface="Comic Sans MS" panose="030F0702030302020204" pitchFamily="66" charset="0"/>
              </a:rPr>
              <a:t>”</a:t>
            </a:r>
            <a:r>
              <a:rPr lang="zh-CN" altLang="en-US" u="sng">
                <a:solidFill>
                  <a:schemeClr val="accent2"/>
                </a:solidFill>
              </a:rPr>
              <a:t>地址</a:t>
            </a:r>
            <a:r>
              <a:rPr lang="zh-CN" altLang="en-US"/>
              <a:t>标识源、目的地</a:t>
            </a:r>
            <a:endParaRPr lang="en-US" altLang="zh-CN"/>
          </a:p>
          <a:p>
            <a:pPr lvl="2" eaLnBrk="1" hangingPunct="1"/>
            <a:r>
              <a:rPr lang="zh-CN" altLang="en-US" sz="2400"/>
              <a:t>不同于</a:t>
            </a:r>
            <a:r>
              <a:rPr lang="en-US" altLang="zh-CN" sz="2400"/>
              <a:t>IP</a:t>
            </a:r>
            <a:r>
              <a:rPr lang="zh-CN" altLang="en-US" sz="2400"/>
              <a:t>地址</a:t>
            </a:r>
            <a:r>
              <a:rPr lang="en-US" altLang="zh-CN" sz="2400"/>
              <a:t>!</a:t>
            </a:r>
          </a:p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相连节点间的可靠交付</a:t>
            </a:r>
            <a:endParaRPr lang="en-US" altLang="zh-CN" b="1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/>
              <a:t>在比特差错低的链路很少使用</a:t>
            </a:r>
            <a:r>
              <a:rPr lang="en-US" altLang="zh-CN"/>
              <a:t> (</a:t>
            </a:r>
            <a:r>
              <a:rPr lang="zh-CN" altLang="en-US"/>
              <a:t>光纤，某些双绞线</a:t>
            </a:r>
            <a:r>
              <a:rPr lang="en-US" altLang="zh-CN"/>
              <a:t>)</a:t>
            </a:r>
          </a:p>
          <a:p>
            <a:pPr lvl="1" eaLnBrk="1" hangingPunct="1"/>
            <a:r>
              <a:rPr lang="zh-CN" altLang="en-US"/>
              <a:t>无线链路</a:t>
            </a:r>
            <a:r>
              <a:rPr lang="en-US" altLang="zh-CN"/>
              <a:t>: </a:t>
            </a:r>
            <a:r>
              <a:rPr lang="zh-CN" altLang="en-US"/>
              <a:t>高差错率</a:t>
            </a:r>
            <a:endParaRPr lang="en-US" altLang="zh-CN"/>
          </a:p>
          <a:p>
            <a:pPr lvl="2" eaLnBrk="1" hangingPunct="1"/>
            <a:r>
              <a:rPr lang="zh-CN" altLang="en-US" sz="2400" u="sng"/>
              <a:t>差错检测、纠错</a:t>
            </a:r>
            <a:endParaRPr lang="en-US" altLang="zh-CN" sz="2400" u="sng"/>
          </a:p>
          <a:p>
            <a:pPr lvl="1" eaLnBrk="1" hangingPunct="1"/>
            <a:endParaRPr lang="zh-CN" altLang="en-US"/>
          </a:p>
        </p:txBody>
      </p:sp>
      <p:sp>
        <p:nvSpPr>
          <p:cNvPr id="7176" name="Rectangle 2">
            <a:extLst>
              <a:ext uri="{FF2B5EF4-FFF2-40B4-BE49-F238E27FC236}">
                <a16:creationId xmlns:a16="http://schemas.microsoft.com/office/drawing/2014/main" id="{DDA1986E-2758-A7DA-7A33-5FDEF7D34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60326"/>
            <a:ext cx="8602663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atinLnBrk="1">
              <a:defRPr/>
            </a:pPr>
            <a:r>
              <a:rPr kumimoji="1" lang="zh-CN" altLang="en-US" sz="40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40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链路层服务</a:t>
            </a:r>
            <a:endParaRPr lang="en-US" altLang="zh-CN" sz="40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484" name="TextBox 3">
            <a:extLst>
              <a:ext uri="{FF2B5EF4-FFF2-40B4-BE49-F238E27FC236}">
                <a16:creationId xmlns:a16="http://schemas.microsoft.com/office/drawing/2014/main" id="{2C82A0A0-6274-D2EA-5913-0A8B66BAF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926" y="809626"/>
            <a:ext cx="9110663" cy="461963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Comic Sans MS" panose="030F0702030302020204" pitchFamily="66" charset="0"/>
              </a:rPr>
              <a:t>基本服务：将数据报通过单一通信链路从一个节点移动到相邻节点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982972-FD43-376A-081C-50E79D40E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664" y="5915026"/>
            <a:ext cx="8067675" cy="461963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Comic Sans MS" panose="030F0702030302020204" pitchFamily="66" charset="0"/>
              </a:rPr>
              <a:t>问题</a:t>
            </a:r>
            <a:r>
              <a:rPr lang="en-US" altLang="zh-CN" sz="2400" b="1">
                <a:solidFill>
                  <a:srgbClr val="FF0000"/>
                </a:solidFill>
                <a:latin typeface="Comic Sans MS" panose="030F0702030302020204" pitchFamily="66" charset="0"/>
              </a:rPr>
              <a:t>: </a:t>
            </a:r>
            <a:r>
              <a:rPr lang="zh-CN" altLang="en-US" sz="2400" b="1">
                <a:solidFill>
                  <a:srgbClr val="FF0000"/>
                </a:solidFill>
                <a:latin typeface="Comic Sans MS" panose="030F0702030302020204" pitchFamily="66" charset="0"/>
              </a:rPr>
              <a:t>为什么同时使用链路级和端到端可靠性</a:t>
            </a:r>
            <a:r>
              <a:rPr lang="en-US" altLang="zh-CN" sz="2400" b="1">
                <a:solidFill>
                  <a:srgbClr val="FF0000"/>
                </a:solidFill>
                <a:latin typeface="Comic Sans MS" panose="030F0702030302020204" pitchFamily="66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>
            <a:extLst>
              <a:ext uri="{FF2B5EF4-FFF2-40B4-BE49-F238E27FC236}">
                <a16:creationId xmlns:a16="http://schemas.microsoft.com/office/drawing/2014/main" id="{08F73601-ABC4-9758-BC5A-CE88C683105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057401" y="1343025"/>
            <a:ext cx="8194675" cy="4648200"/>
          </a:xfrm>
        </p:spPr>
        <p:txBody>
          <a:bodyPr/>
          <a:lstStyle/>
          <a:p>
            <a:pPr eaLnBrk="1" hangingPunct="1"/>
            <a:r>
              <a:rPr lang="zh-CN" altLang="en-US" sz="2400" b="1">
                <a:solidFill>
                  <a:srgbClr val="FF0000"/>
                </a:solidFill>
              </a:rPr>
              <a:t>流量控制</a:t>
            </a:r>
            <a:r>
              <a:rPr lang="en-US" altLang="zh-CN" sz="2400" b="1">
                <a:solidFill>
                  <a:srgbClr val="FF0000"/>
                </a:solidFill>
              </a:rPr>
              <a:t>: </a:t>
            </a:r>
          </a:p>
          <a:p>
            <a:pPr lvl="1" eaLnBrk="1" hangingPunct="1"/>
            <a:r>
              <a:rPr lang="zh-CN" altLang="en-US"/>
              <a:t>相邻发送和接收节点间的步调一致</a:t>
            </a:r>
            <a:endParaRPr lang="en-US" altLang="zh-CN"/>
          </a:p>
          <a:p>
            <a:pPr eaLnBrk="1" hangingPunct="1"/>
            <a:r>
              <a:rPr lang="zh-CN" altLang="en-US" sz="2400" b="1">
                <a:solidFill>
                  <a:srgbClr val="FF0000"/>
                </a:solidFill>
              </a:rPr>
              <a:t>差错检测</a:t>
            </a:r>
            <a:r>
              <a:rPr lang="en-US" altLang="zh-CN" sz="2400" b="1">
                <a:solidFill>
                  <a:srgbClr val="FF0000"/>
                </a:solidFill>
              </a:rPr>
              <a:t>: </a:t>
            </a:r>
          </a:p>
          <a:p>
            <a:pPr lvl="1" eaLnBrk="1" hangingPunct="1"/>
            <a:r>
              <a:rPr lang="zh-CN" altLang="en-US"/>
              <a:t>差错由信号衰减、噪声所致</a:t>
            </a:r>
          </a:p>
          <a:p>
            <a:pPr lvl="1" eaLnBrk="1" hangingPunct="1"/>
            <a:r>
              <a:rPr lang="zh-CN" altLang="en-US"/>
              <a:t>接收方检测差错的存在</a:t>
            </a:r>
          </a:p>
          <a:p>
            <a:pPr lvl="2" eaLnBrk="1" hangingPunct="1"/>
            <a:r>
              <a:rPr lang="zh-CN" altLang="en-US" sz="2400"/>
              <a:t>信号发送方负责重传</a:t>
            </a:r>
            <a:endParaRPr lang="en-US" altLang="zh-CN" sz="2400"/>
          </a:p>
          <a:p>
            <a:pPr eaLnBrk="1" hangingPunct="1"/>
            <a:r>
              <a:rPr lang="zh-CN" altLang="en-US" sz="2400" b="1">
                <a:solidFill>
                  <a:srgbClr val="FF0000"/>
                </a:solidFill>
              </a:rPr>
              <a:t>纠错</a:t>
            </a:r>
            <a:r>
              <a:rPr lang="en-US" altLang="zh-CN" sz="2400" b="1">
                <a:solidFill>
                  <a:srgbClr val="FF0000"/>
                </a:solidFill>
              </a:rPr>
              <a:t>: </a:t>
            </a:r>
          </a:p>
          <a:p>
            <a:pPr lvl="1" eaLnBrk="1" hangingPunct="1"/>
            <a:r>
              <a:rPr lang="zh-CN" altLang="en-US"/>
              <a:t>接收方识别</a:t>
            </a:r>
            <a:r>
              <a:rPr lang="zh-CN" altLang="en-US" i="1">
                <a:solidFill>
                  <a:srgbClr val="FF0000"/>
                </a:solidFill>
              </a:rPr>
              <a:t>和纠正</a:t>
            </a:r>
            <a:r>
              <a:rPr lang="zh-CN" altLang="en-US"/>
              <a:t>比特差错，而不采取重传</a:t>
            </a:r>
            <a:endParaRPr lang="en-US" altLang="zh-CN"/>
          </a:p>
          <a:p>
            <a:pPr eaLnBrk="1" hangingPunct="1"/>
            <a:r>
              <a:rPr lang="zh-CN" altLang="en-US" sz="2400" b="1">
                <a:solidFill>
                  <a:srgbClr val="FF0000"/>
                </a:solidFill>
              </a:rPr>
              <a:t>半双工 </a:t>
            </a:r>
            <a:r>
              <a:rPr lang="en-US" altLang="zh-CN" sz="2400" b="1">
                <a:solidFill>
                  <a:srgbClr val="FF0000"/>
                </a:solidFill>
              </a:rPr>
              <a:t>and </a:t>
            </a:r>
            <a:r>
              <a:rPr lang="zh-CN" altLang="en-US" sz="2400" b="1">
                <a:solidFill>
                  <a:srgbClr val="FF0000"/>
                </a:solidFill>
              </a:rPr>
              <a:t>全双工</a:t>
            </a:r>
          </a:p>
          <a:p>
            <a:pPr lvl="1" eaLnBrk="1" hangingPunct="1"/>
            <a:r>
              <a:rPr lang="zh-CN" altLang="en-US"/>
              <a:t>使用半双工</a:t>
            </a:r>
            <a:r>
              <a:rPr lang="en-US" altLang="zh-CN"/>
              <a:t>, </a:t>
            </a:r>
            <a:r>
              <a:rPr lang="zh-CN" altLang="en-US"/>
              <a:t>链路的两端节点能够传输，但不能同时</a:t>
            </a:r>
            <a:endParaRPr lang="en-US" altLang="zh-CN"/>
          </a:p>
        </p:txBody>
      </p:sp>
      <p:sp>
        <p:nvSpPr>
          <p:cNvPr id="8200" name="Rectangle 2">
            <a:extLst>
              <a:ext uri="{FF2B5EF4-FFF2-40B4-BE49-F238E27FC236}">
                <a16:creationId xmlns:a16="http://schemas.microsoft.com/office/drawing/2014/main" id="{CF79EB00-9178-05D7-42F2-542E6A297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60326"/>
            <a:ext cx="8602663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atinLnBrk="1">
              <a:defRPr/>
            </a:pPr>
            <a:r>
              <a:rPr kumimoji="1" lang="zh-CN" altLang="en-US" sz="40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40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链路层服务</a:t>
            </a:r>
            <a:r>
              <a:rPr lang="en-US" altLang="zh-CN" sz="40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(</a:t>
            </a:r>
            <a:r>
              <a:rPr lang="zh-CN" altLang="en-US" sz="40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续</a:t>
            </a:r>
            <a:r>
              <a:rPr lang="en-US" altLang="zh-CN" sz="40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22532" name="TextBox 3">
            <a:extLst>
              <a:ext uri="{FF2B5EF4-FFF2-40B4-BE49-F238E27FC236}">
                <a16:creationId xmlns:a16="http://schemas.microsoft.com/office/drawing/2014/main" id="{29D42A3E-0E28-293A-3477-D2E3DA6EB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926" y="809626"/>
            <a:ext cx="9110663" cy="461963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Comic Sans MS" panose="030F0702030302020204" pitchFamily="66" charset="0"/>
              </a:rPr>
              <a:t>基本服务：将数据报通过单一通信链路从一个节点移动到相邻节点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44DA4205-F9C9-A154-C426-7FD6C36D76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链链路层服务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  <a:endParaRPr lang="zh-CN" altLang="en-US" i="1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805BD809-8060-BACE-AC56-FADE47F66A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ZapfDingbats" pitchFamily="82" charset="2"/>
              <a:buNone/>
            </a:pPr>
            <a:r>
              <a:rPr lang="zh-CN" altLang="en-US" b="1"/>
              <a:t>链路层服务和运输层服务比较</a:t>
            </a:r>
            <a:endParaRPr lang="en-US" altLang="zh-CN" b="1" i="1">
              <a:solidFill>
                <a:schemeClr val="hlink"/>
              </a:solidFill>
              <a:ea typeface="华文中宋" panose="02010600040101010101" pitchFamily="2" charset="-122"/>
            </a:endParaRPr>
          </a:p>
          <a:p>
            <a:pPr eaLnBrk="1" hangingPunct="1"/>
            <a:r>
              <a:rPr lang="zh-CN" altLang="en-US" sz="2400" b="1" i="1">
                <a:solidFill>
                  <a:schemeClr val="hlink"/>
                </a:solidFill>
                <a:ea typeface="华文中宋" panose="02010600040101010101" pitchFamily="2" charset="-122"/>
              </a:rPr>
              <a:t>运输层协议：</a:t>
            </a:r>
            <a:endParaRPr lang="zh-CN" altLang="en-US" sz="2400" b="1">
              <a:solidFill>
                <a:schemeClr val="hlink"/>
              </a:solidFill>
              <a:ea typeface="华文中宋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sz="2400" b="1">
                <a:ea typeface="华文中宋" panose="02010600040101010101" pitchFamily="2" charset="-122"/>
              </a:rPr>
              <a:t>       在端到端的基础上为</a:t>
            </a:r>
            <a:r>
              <a:rPr lang="zh-CN" altLang="en-US" sz="2400" b="1">
                <a:solidFill>
                  <a:srgbClr val="FF0000"/>
                </a:solidFill>
                <a:ea typeface="华文中宋" panose="02010600040101010101" pitchFamily="2" charset="-122"/>
              </a:rPr>
              <a:t>两个进程之间</a:t>
            </a:r>
            <a:r>
              <a:rPr lang="zh-CN" altLang="en-US" sz="2400" b="1">
                <a:ea typeface="华文中宋" panose="02010600040101010101" pitchFamily="2" charset="-122"/>
              </a:rPr>
              <a:t>提供</a:t>
            </a:r>
            <a:r>
              <a:rPr lang="zh-CN" altLang="en-US" sz="2400" b="1" u="sng">
                <a:solidFill>
                  <a:schemeClr val="accent2"/>
                </a:solidFill>
                <a:ea typeface="华文中宋" panose="02010600040101010101" pitchFamily="2" charset="-122"/>
              </a:rPr>
              <a:t>可靠传输</a:t>
            </a:r>
            <a:r>
              <a:rPr lang="zh-CN" altLang="en-US" sz="2400" b="1">
                <a:ea typeface="华文中宋" panose="02010600040101010101" pitchFamily="2" charset="-122"/>
              </a:rPr>
              <a:t>；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sz="2400" b="1">
                <a:ea typeface="华文中宋" panose="02010600040101010101" pitchFamily="2" charset="-122"/>
              </a:rPr>
              <a:t>       流量控制是在端到端的基础上提供。</a:t>
            </a:r>
            <a:endParaRPr lang="zh-CN" altLang="en-US" sz="2400" b="1" i="1">
              <a:ea typeface="华文中宋" panose="02010600040101010101" pitchFamily="2" charset="-122"/>
            </a:endParaRPr>
          </a:p>
          <a:p>
            <a:pPr eaLnBrk="1" hangingPunct="1"/>
            <a:r>
              <a:rPr lang="zh-CN" altLang="en-US" sz="2400" b="1" i="1">
                <a:solidFill>
                  <a:schemeClr val="hlink"/>
                </a:solidFill>
                <a:ea typeface="华文中宋" panose="02010600040101010101" pitchFamily="2" charset="-122"/>
              </a:rPr>
              <a:t>链路层协议：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sz="2400" b="1">
                <a:ea typeface="华文中宋" panose="02010600040101010101" pitchFamily="2" charset="-122"/>
              </a:rPr>
              <a:t>     在一条链路相连的</a:t>
            </a:r>
            <a:r>
              <a:rPr lang="zh-CN" altLang="en-US" sz="2400" b="1">
                <a:solidFill>
                  <a:srgbClr val="FF0000"/>
                </a:solidFill>
                <a:ea typeface="华文中宋" panose="02010600040101010101" pitchFamily="2" charset="-122"/>
              </a:rPr>
              <a:t>两个节点之间</a:t>
            </a:r>
            <a:r>
              <a:rPr lang="zh-CN" altLang="en-US" sz="2400" b="1">
                <a:ea typeface="华文中宋" panose="02010600040101010101" pitchFamily="2" charset="-122"/>
              </a:rPr>
              <a:t>提供</a:t>
            </a:r>
            <a:r>
              <a:rPr lang="zh-CN" altLang="en-US" sz="2400" b="1" u="sng">
                <a:solidFill>
                  <a:schemeClr val="accent2"/>
                </a:solidFill>
                <a:ea typeface="华文中宋" panose="02010600040101010101" pitchFamily="2" charset="-122"/>
              </a:rPr>
              <a:t>可靠传输</a:t>
            </a:r>
            <a:r>
              <a:rPr lang="zh-CN" altLang="en-US" sz="2400" b="1">
                <a:ea typeface="华文中宋" panose="02010600040101010101" pitchFamily="2" charset="-122"/>
              </a:rPr>
              <a:t>。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sz="2400" b="1">
                <a:ea typeface="华文中宋" panose="02010600040101010101" pitchFamily="2" charset="-122"/>
              </a:rPr>
              <a:t>      流量控制是在相邻节点之间的基础上提供。</a:t>
            </a:r>
          </a:p>
        </p:txBody>
      </p:sp>
      <p:sp>
        <p:nvSpPr>
          <p:cNvPr id="24580" name="灯片编号占位符 5">
            <a:extLst>
              <a:ext uri="{FF2B5EF4-FFF2-40B4-BE49-F238E27FC236}">
                <a16:creationId xmlns:a16="http://schemas.microsoft.com/office/drawing/2014/main" id="{A567B5C6-FEFC-0A4E-CE6E-2D4184B0B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F956AA-890D-4778-920F-B0121C6FE91E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400"/>
          </a:p>
        </p:txBody>
      </p:sp>
      <p:sp>
        <p:nvSpPr>
          <p:cNvPr id="6" name="Text Box 80">
            <a:extLst>
              <a:ext uri="{FF2B5EF4-FFF2-40B4-BE49-F238E27FC236}">
                <a16:creationId xmlns:a16="http://schemas.microsoft.com/office/drawing/2014/main" id="{A1945AFC-2EF4-7100-98B5-E9B0700CE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9164" y="4686301"/>
            <a:ext cx="7832725" cy="1852613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FF00FF"/>
              </a:buClr>
              <a:buFont typeface="Wingdings" pitchFamily="2" charset="2"/>
              <a:buChar char="v"/>
              <a:defRPr/>
            </a:pP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思考：</a:t>
            </a:r>
            <a:endParaRPr lang="en-US" altLang="zh-CN" sz="32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20000"/>
              </a:spcBef>
              <a:buClr>
                <a:srgbClr val="FF00FF"/>
              </a:buClr>
              <a:defRPr/>
            </a:pP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如果在因特网中的所有链路都提供可靠交付服务，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TCP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可靠传输服务是多余的吗？</a:t>
            </a:r>
          </a:p>
          <a:p>
            <a:pPr>
              <a:defRPr/>
            </a:pPr>
            <a:endParaRPr lang="zh-CN" altLang="en-US" sz="12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1">
            <a:extLst>
              <a:ext uri="{FF2B5EF4-FFF2-40B4-BE49-F238E27FC236}">
                <a16:creationId xmlns:a16="http://schemas.microsoft.com/office/drawing/2014/main" id="{1BD1EED6-C1C6-FFB1-88D9-6D446B8C3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682D6F-702F-4E6E-9AF4-D49DB222F908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4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2D35EDF2-0F30-627C-9AA7-19B344809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60326"/>
            <a:ext cx="8602663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习题：</a:t>
            </a:r>
            <a:r>
              <a:rPr lang="en-US" altLang="zh-CN" sz="4000">
                <a:solidFill>
                  <a:schemeClr val="accent2"/>
                </a:solidFill>
                <a:latin typeface="Comic Sans MS" panose="030F0702030302020204" pitchFamily="66" charset="0"/>
              </a:rPr>
              <a:t>332-P7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3A5072-5658-5DCE-76DE-C70BE1A35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626" y="993776"/>
            <a:ext cx="8113713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sz="240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b="1"/>
              <a:t>对于生成多项式</a:t>
            </a:r>
            <a:r>
              <a:rPr lang="en-US" altLang="zh-CN" sz="2400" b="1"/>
              <a:t>G=1001</a:t>
            </a:r>
            <a:r>
              <a:rPr lang="zh-CN" altLang="en-US" sz="2400" b="1"/>
              <a:t>，回答下列问题：</a:t>
            </a:r>
            <a:endParaRPr lang="en-US" altLang="zh-CN" sz="2400" b="1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2400" b="1"/>
              <a:t>为何它能够检测数据</a:t>
            </a:r>
            <a:r>
              <a:rPr lang="en-US" altLang="zh-CN" sz="2400" b="1"/>
              <a:t>D</a:t>
            </a:r>
            <a:r>
              <a:rPr lang="zh-CN" altLang="en-US" sz="2400" b="1"/>
              <a:t>中的任何单比特差错？</a:t>
            </a:r>
            <a:endParaRPr lang="en-US" altLang="zh-CN" sz="2400" b="1"/>
          </a:p>
          <a:p>
            <a:pPr lvl="1"/>
            <a:r>
              <a:rPr lang="zh-CN" altLang="en-US" sz="2400" b="1">
                <a:solidFill>
                  <a:schemeClr val="accent2"/>
                </a:solidFill>
              </a:rPr>
              <a:t>假设第</a:t>
            </a:r>
            <a:r>
              <a:rPr lang="en-US" altLang="zh-CN" sz="2400" b="1">
                <a:solidFill>
                  <a:schemeClr val="accent2"/>
                </a:solidFill>
              </a:rPr>
              <a:t>i</a:t>
            </a:r>
            <a:r>
              <a:rPr lang="zh-CN" altLang="en-US" sz="2400" b="1">
                <a:solidFill>
                  <a:schemeClr val="accent2"/>
                </a:solidFill>
              </a:rPr>
              <a:t>比特发生翻转，则接收方收到的数据是：</a:t>
            </a:r>
            <a:endParaRPr lang="en-US" altLang="zh-CN" sz="2400" b="1">
              <a:solidFill>
                <a:schemeClr val="accent2"/>
              </a:solidFill>
            </a:endParaRPr>
          </a:p>
          <a:p>
            <a:pPr lvl="1"/>
            <a:r>
              <a:rPr lang="en-US" altLang="zh-CN" sz="2400" b="1">
                <a:solidFill>
                  <a:schemeClr val="accent2"/>
                </a:solidFill>
              </a:rPr>
              <a:t>		D+2</a:t>
            </a:r>
            <a:r>
              <a:rPr lang="en-US" altLang="zh-CN" sz="2400" b="1" baseline="30000">
                <a:solidFill>
                  <a:schemeClr val="accent2"/>
                </a:solidFill>
              </a:rPr>
              <a:t>i</a:t>
            </a:r>
          </a:p>
          <a:p>
            <a:pPr lvl="1"/>
            <a:r>
              <a:rPr lang="en-US" altLang="zh-CN" sz="2400" b="1">
                <a:solidFill>
                  <a:schemeClr val="accent2"/>
                </a:solidFill>
              </a:rPr>
              <a:t>D</a:t>
            </a:r>
            <a:r>
              <a:rPr lang="zh-CN" altLang="en-US" sz="2400" b="1">
                <a:solidFill>
                  <a:schemeClr val="accent2"/>
                </a:solidFill>
              </a:rPr>
              <a:t>可以被</a:t>
            </a:r>
            <a:r>
              <a:rPr lang="en-US" altLang="zh-CN" sz="2400" b="1">
                <a:solidFill>
                  <a:schemeClr val="accent2"/>
                </a:solidFill>
              </a:rPr>
              <a:t>G</a:t>
            </a:r>
            <a:r>
              <a:rPr lang="zh-CN" altLang="en-US" sz="2400" b="1">
                <a:solidFill>
                  <a:schemeClr val="accent2"/>
                </a:solidFill>
              </a:rPr>
              <a:t>整除，当</a:t>
            </a:r>
            <a:r>
              <a:rPr lang="en-US" altLang="zh-CN" sz="2400" b="1">
                <a:solidFill>
                  <a:schemeClr val="accent2"/>
                </a:solidFill>
              </a:rPr>
              <a:t>G</a:t>
            </a:r>
            <a:r>
              <a:rPr lang="zh-CN" altLang="en-US" sz="2400" b="1">
                <a:solidFill>
                  <a:schemeClr val="accent2"/>
                </a:solidFill>
              </a:rPr>
              <a:t>有</a:t>
            </a:r>
            <a:r>
              <a:rPr lang="en-US" altLang="zh-CN" sz="2400" b="1">
                <a:solidFill>
                  <a:schemeClr val="accent2"/>
                </a:solidFill>
              </a:rPr>
              <a:t>2</a:t>
            </a:r>
            <a:r>
              <a:rPr lang="zh-CN" altLang="en-US" sz="2400" b="1">
                <a:solidFill>
                  <a:schemeClr val="accent2"/>
                </a:solidFill>
              </a:rPr>
              <a:t>个以上</a:t>
            </a:r>
            <a:r>
              <a:rPr lang="en-US" altLang="zh-CN" sz="2400" b="1">
                <a:solidFill>
                  <a:schemeClr val="accent2"/>
                </a:solidFill>
              </a:rPr>
              <a:t>1</a:t>
            </a:r>
            <a:r>
              <a:rPr lang="zh-CN" altLang="en-US" sz="2400" b="1">
                <a:solidFill>
                  <a:schemeClr val="accent2"/>
                </a:solidFill>
              </a:rPr>
              <a:t>时，</a:t>
            </a:r>
            <a:r>
              <a:rPr lang="en-US" altLang="zh-CN" sz="2400" b="1">
                <a:solidFill>
                  <a:schemeClr val="accent2"/>
                </a:solidFill>
              </a:rPr>
              <a:t>2</a:t>
            </a:r>
            <a:r>
              <a:rPr lang="en-US" altLang="zh-CN" sz="2400" b="1" baseline="30000">
                <a:solidFill>
                  <a:schemeClr val="accent2"/>
                </a:solidFill>
              </a:rPr>
              <a:t>i</a:t>
            </a:r>
            <a:r>
              <a:rPr lang="zh-CN" altLang="en-US" sz="2400" b="1">
                <a:solidFill>
                  <a:schemeClr val="accent2"/>
                </a:solidFill>
              </a:rPr>
              <a:t>不能被</a:t>
            </a:r>
            <a:r>
              <a:rPr lang="en-US" altLang="zh-CN" sz="2400" b="1">
                <a:solidFill>
                  <a:schemeClr val="accent2"/>
                </a:solidFill>
              </a:rPr>
              <a:t>G</a:t>
            </a:r>
            <a:r>
              <a:rPr lang="zh-CN" altLang="en-US" sz="2400" b="1">
                <a:solidFill>
                  <a:schemeClr val="accent2"/>
                </a:solidFill>
              </a:rPr>
              <a:t>整除</a:t>
            </a:r>
            <a:endParaRPr lang="en-US" altLang="zh-CN" sz="2400" b="1">
              <a:solidFill>
                <a:schemeClr val="accent2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2400" b="1"/>
              <a:t>上述</a:t>
            </a:r>
            <a:r>
              <a:rPr lang="en-US" altLang="zh-CN" sz="2400" b="1"/>
              <a:t>G</a:t>
            </a:r>
            <a:r>
              <a:rPr lang="zh-CN" altLang="en-US" sz="2400" b="1"/>
              <a:t>能够检测任何奇比特差错吗？为什么？</a:t>
            </a:r>
            <a:endParaRPr lang="en-US" altLang="zh-CN" sz="2400" b="1"/>
          </a:p>
          <a:p>
            <a:pPr lvl="2">
              <a:buFont typeface="Wingdings" panose="05000000000000000000" pitchFamily="2" charset="2"/>
              <a:buChar char="p"/>
            </a:pPr>
            <a:r>
              <a:rPr lang="zh-CN" altLang="en-US" sz="2400" b="1">
                <a:solidFill>
                  <a:schemeClr val="accent2"/>
                </a:solidFill>
              </a:rPr>
              <a:t>发生奇数比特错误，接收方收到的数据是</a:t>
            </a:r>
            <a:endParaRPr lang="en-US" altLang="zh-CN" sz="2400" b="1">
              <a:solidFill>
                <a:schemeClr val="accent2"/>
              </a:solidFill>
            </a:endParaRP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sz="2400" b="1">
                <a:solidFill>
                  <a:schemeClr val="accent2"/>
                </a:solidFill>
              </a:rPr>
              <a:t>D+E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sz="2400" b="1">
                <a:solidFill>
                  <a:schemeClr val="accent2"/>
                </a:solidFill>
              </a:rPr>
              <a:t>E=2</a:t>
            </a:r>
            <a:r>
              <a:rPr lang="en-US" altLang="zh-CN" sz="2400" b="1" baseline="30000">
                <a:solidFill>
                  <a:schemeClr val="accent2"/>
                </a:solidFill>
              </a:rPr>
              <a:t>i1</a:t>
            </a:r>
            <a:r>
              <a:rPr lang="en-US" altLang="zh-CN" sz="2400" b="1">
                <a:solidFill>
                  <a:schemeClr val="accent2"/>
                </a:solidFill>
              </a:rPr>
              <a:t>+2</a:t>
            </a:r>
            <a:r>
              <a:rPr lang="en-US" altLang="zh-CN" sz="2400" b="1" baseline="30000">
                <a:solidFill>
                  <a:schemeClr val="accent2"/>
                </a:solidFill>
              </a:rPr>
              <a:t>i2</a:t>
            </a:r>
            <a:r>
              <a:rPr lang="en-US" altLang="zh-CN" sz="2400" b="1">
                <a:solidFill>
                  <a:schemeClr val="accent2"/>
                </a:solidFill>
              </a:rPr>
              <a:t>+…+2</a:t>
            </a:r>
            <a:r>
              <a:rPr lang="en-US" altLang="zh-CN" sz="2400" b="1" baseline="30000">
                <a:solidFill>
                  <a:schemeClr val="accent2"/>
                </a:solidFill>
              </a:rPr>
              <a:t>ik </a:t>
            </a:r>
            <a:r>
              <a:rPr lang="en-US" altLang="zh-CN" sz="2400" b="1"/>
              <a:t>(k</a:t>
            </a:r>
            <a:r>
              <a:rPr lang="zh-CN" altLang="en-US" sz="2400" b="1"/>
              <a:t>为奇数</a:t>
            </a:r>
            <a:r>
              <a:rPr lang="en-US" altLang="zh-CN" sz="2400" b="1"/>
              <a:t>)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zh-CN" altLang="en-US" sz="2400" b="1">
                <a:solidFill>
                  <a:schemeClr val="accent2"/>
                </a:solidFill>
              </a:rPr>
              <a:t>所有奇数多项式不能被</a:t>
            </a:r>
            <a:r>
              <a:rPr lang="en-US" altLang="zh-CN" sz="2400" b="1">
                <a:solidFill>
                  <a:schemeClr val="accent2"/>
                </a:solidFill>
              </a:rPr>
              <a:t>11</a:t>
            </a:r>
            <a:r>
              <a:rPr lang="zh-CN" altLang="en-US" sz="2400" b="1">
                <a:solidFill>
                  <a:schemeClr val="accent2"/>
                </a:solidFill>
              </a:rPr>
              <a:t>整除</a:t>
            </a:r>
            <a:endParaRPr lang="en-US" altLang="zh-CN" sz="2400" b="1">
              <a:solidFill>
                <a:schemeClr val="accent2"/>
              </a:solidFill>
            </a:endParaRP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sz="2400" b="1">
                <a:solidFill>
                  <a:schemeClr val="accent2"/>
                </a:solidFill>
              </a:rPr>
              <a:t>G</a:t>
            </a:r>
            <a:r>
              <a:rPr lang="zh-CN" altLang="en-US" sz="2400" b="1">
                <a:solidFill>
                  <a:schemeClr val="accent2"/>
                </a:solidFill>
              </a:rPr>
              <a:t>包含</a:t>
            </a:r>
            <a:r>
              <a:rPr lang="en-US" altLang="zh-CN" sz="2400" b="1">
                <a:solidFill>
                  <a:schemeClr val="accent2"/>
                </a:solidFill>
              </a:rPr>
              <a:t>11</a:t>
            </a:r>
            <a:r>
              <a:rPr lang="zh-CN" altLang="en-US" sz="2400" b="1">
                <a:solidFill>
                  <a:schemeClr val="accent2"/>
                </a:solidFill>
              </a:rPr>
              <a:t>因子，可以捕捉所有奇数比特错误 </a:t>
            </a:r>
            <a:endParaRPr lang="en-US" altLang="zh-CN" sz="2400" b="1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b="1" u="sng">
                <a:solidFill>
                  <a:srgbClr val="FF0000"/>
                </a:solidFill>
              </a:rPr>
              <a:t>思考</a:t>
            </a:r>
            <a:r>
              <a:rPr lang="en-US" altLang="zh-CN" sz="2400" b="1" u="sng">
                <a:solidFill>
                  <a:srgbClr val="FF0000"/>
                </a:solidFill>
              </a:rPr>
              <a:t>1</a:t>
            </a:r>
            <a:r>
              <a:rPr lang="zh-CN" altLang="en-US" sz="2400" b="1" u="sng">
                <a:solidFill>
                  <a:srgbClr val="FF0000"/>
                </a:solidFill>
              </a:rPr>
              <a:t>：如何可以检测出连续</a:t>
            </a:r>
            <a:r>
              <a:rPr lang="en-US" altLang="zh-CN" sz="2400" b="1" u="sng">
                <a:solidFill>
                  <a:srgbClr val="FF0000"/>
                </a:solidFill>
              </a:rPr>
              <a:t>r</a:t>
            </a:r>
            <a:r>
              <a:rPr lang="zh-CN" altLang="en-US" sz="2400" b="1" u="sng">
                <a:solidFill>
                  <a:srgbClr val="FF0000"/>
                </a:solidFill>
              </a:rPr>
              <a:t>比特的突发差错？</a:t>
            </a:r>
            <a:endParaRPr lang="en-US" altLang="zh-CN" sz="2400" b="1" u="sng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b="1" u="sng">
                <a:solidFill>
                  <a:srgbClr val="FF0000"/>
                </a:solidFill>
              </a:rPr>
              <a:t>思考</a:t>
            </a:r>
            <a:r>
              <a:rPr lang="en-US" altLang="zh-CN" sz="2400" b="1" u="sng">
                <a:solidFill>
                  <a:srgbClr val="FF0000"/>
                </a:solidFill>
              </a:rPr>
              <a:t>2</a:t>
            </a:r>
            <a:r>
              <a:rPr lang="zh-CN" altLang="en-US" sz="2400" b="1" u="sng">
                <a:solidFill>
                  <a:srgbClr val="FF0000"/>
                </a:solidFill>
              </a:rPr>
              <a:t>：何时能够检查两位比特错误？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>
            <a:extLst>
              <a:ext uri="{FF2B5EF4-FFF2-40B4-BE49-F238E27FC236}">
                <a16:creationId xmlns:a16="http://schemas.microsoft.com/office/drawing/2014/main" id="{03F2EA1F-4F64-A32D-6368-F9B52E73BE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55776" y="987426"/>
            <a:ext cx="8607425" cy="329247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3200" b="1"/>
              <a:t>两类 </a:t>
            </a:r>
            <a:r>
              <a:rPr lang="zh-CN" altLang="en-US" sz="3200" b="1">
                <a:latin typeface="Comic Sans MS" panose="030F0702030302020204" pitchFamily="66" charset="0"/>
              </a:rPr>
              <a:t>“</a:t>
            </a:r>
            <a:r>
              <a:rPr lang="zh-CN" altLang="en-US" sz="3200" b="1"/>
              <a:t>链路</a:t>
            </a:r>
            <a:r>
              <a:rPr lang="zh-CN" altLang="en-US" sz="3200" b="1">
                <a:latin typeface="Comic Sans MS" panose="030F0702030302020204" pitchFamily="66" charset="0"/>
              </a:rPr>
              <a:t>”</a:t>
            </a:r>
            <a:r>
              <a:rPr lang="en-US" altLang="zh-CN" sz="3200" b="1"/>
              <a:t>:</a:t>
            </a:r>
          </a:p>
          <a:p>
            <a:r>
              <a:rPr lang="zh-CN" altLang="en-US" b="1"/>
              <a:t>点对点：由链路一端的</a:t>
            </a:r>
            <a:r>
              <a:rPr lang="zh-CN" altLang="en-US" b="1" u="sng"/>
              <a:t>单个发送方</a:t>
            </a:r>
            <a:r>
              <a:rPr lang="zh-CN" altLang="en-US" b="1"/>
              <a:t>和链路另一端的</a:t>
            </a:r>
            <a:r>
              <a:rPr lang="zh-CN" altLang="en-US" b="1" u="sng"/>
              <a:t>单个接收方</a:t>
            </a:r>
            <a:r>
              <a:rPr lang="zh-CN" altLang="en-US" b="1"/>
              <a:t>组成</a:t>
            </a:r>
          </a:p>
          <a:p>
            <a:pPr lvl="1"/>
            <a:r>
              <a:rPr lang="zh-CN" altLang="en-US"/>
              <a:t>用于拨号接入的</a:t>
            </a:r>
            <a:r>
              <a:rPr lang="en-US" altLang="zh-CN"/>
              <a:t>PPP</a:t>
            </a:r>
          </a:p>
          <a:p>
            <a:pPr lvl="1"/>
            <a:r>
              <a:rPr lang="zh-CN" altLang="en-US"/>
              <a:t>在以太网交换机和主机之间的点对点链路</a:t>
            </a:r>
            <a:endParaRPr lang="en-US" altLang="zh-CN"/>
          </a:p>
          <a:p>
            <a:r>
              <a:rPr lang="zh-CN" altLang="en-US" b="1" u="sng">
                <a:solidFill>
                  <a:srgbClr val="FF0000"/>
                </a:solidFill>
              </a:rPr>
              <a:t>广播 </a:t>
            </a:r>
            <a:r>
              <a:rPr lang="en-US" altLang="zh-CN" b="1" u="sng">
                <a:solidFill>
                  <a:srgbClr val="FF0000"/>
                </a:solidFill>
              </a:rPr>
              <a:t>(</a:t>
            </a:r>
            <a:r>
              <a:rPr lang="zh-CN" altLang="en-US" b="1" u="sng">
                <a:solidFill>
                  <a:srgbClr val="FF0000"/>
                </a:solidFill>
              </a:rPr>
              <a:t>共享线路或媒体</a:t>
            </a:r>
            <a:r>
              <a:rPr lang="en-US" altLang="zh-CN" b="1" u="sng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CN" altLang="en-US"/>
              <a:t>传统的以太网</a:t>
            </a:r>
          </a:p>
          <a:p>
            <a:pPr lvl="1"/>
            <a:r>
              <a:rPr lang="en-US" altLang="zh-CN"/>
              <a:t>802.11</a:t>
            </a:r>
            <a:r>
              <a:rPr lang="zh-CN" altLang="en-US"/>
              <a:t>无线</a:t>
            </a:r>
            <a:r>
              <a:rPr lang="en-US" altLang="zh-CN"/>
              <a:t>LAN</a:t>
            </a:r>
          </a:p>
          <a:p>
            <a:pPr lvl="1"/>
            <a:r>
              <a:rPr lang="zh-CN" altLang="en-US"/>
              <a:t>卫星网络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17414" name="Picture 4" descr="5">
            <a:extLst>
              <a:ext uri="{FF2B5EF4-FFF2-40B4-BE49-F238E27FC236}">
                <a16:creationId xmlns:a16="http://schemas.microsoft.com/office/drawing/2014/main" id="{334419FB-97E3-7BD4-4923-BFF534417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1" y="4538663"/>
            <a:ext cx="5827713" cy="195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7" name="Rectangle 2">
            <a:extLst>
              <a:ext uri="{FF2B5EF4-FFF2-40B4-BE49-F238E27FC236}">
                <a16:creationId xmlns:a16="http://schemas.microsoft.com/office/drawing/2014/main" id="{8B0876C2-B17D-966E-02D5-E4BEDF4EE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60326"/>
            <a:ext cx="8602663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atinLnBrk="1">
              <a:defRPr/>
            </a:pPr>
            <a:r>
              <a:rPr kumimoji="1" lang="zh-CN" altLang="en-US" sz="40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4000" u="sng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多路访问链路和协议</a:t>
            </a:r>
            <a:endParaRPr lang="en-US" altLang="zh-CN" sz="4000" u="sng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4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3">
            <a:extLst>
              <a:ext uri="{FF2B5EF4-FFF2-40B4-BE49-F238E27FC236}">
                <a16:creationId xmlns:a16="http://schemas.microsoft.com/office/drawing/2014/main" id="{40C2A682-A8DD-18E9-C694-DE2C1A0633D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zh-CN" altLang="en-US" b="1" u="sng" dirty="0">
                <a:solidFill>
                  <a:srgbClr val="FF0000"/>
                </a:solidFill>
              </a:rPr>
              <a:t>速率</a:t>
            </a:r>
            <a:r>
              <a:rPr lang="en-US" altLang="zh-CN" b="1" u="sng" dirty="0">
                <a:solidFill>
                  <a:srgbClr val="FF0000"/>
                </a:solidFill>
              </a:rPr>
              <a:t>R bps</a:t>
            </a:r>
            <a:r>
              <a:rPr lang="zh-CN" altLang="en-US" b="1" u="sng" dirty="0">
                <a:solidFill>
                  <a:srgbClr val="FF0000"/>
                </a:solidFill>
              </a:rPr>
              <a:t>的广播信道</a:t>
            </a:r>
            <a:endParaRPr lang="en-US" altLang="zh-CN" b="1" dirty="0"/>
          </a:p>
          <a:p>
            <a:pPr>
              <a:buFont typeface="ZapfDingbats" pitchFamily="82" charset="2"/>
              <a:buNone/>
              <a:defRPr/>
            </a:pPr>
            <a:r>
              <a:rPr lang="en-US" altLang="zh-CN" b="1" dirty="0">
                <a:solidFill>
                  <a:schemeClr val="accent2"/>
                </a:solidFill>
              </a:rPr>
              <a:t>1. </a:t>
            </a:r>
            <a:r>
              <a:rPr lang="zh-CN" altLang="en-US" b="1" dirty="0">
                <a:solidFill>
                  <a:schemeClr val="accent2"/>
                </a:solidFill>
              </a:rPr>
              <a:t>效率：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marL="514350" indent="-514350">
              <a:buNone/>
              <a:defRPr/>
            </a:pP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zh-CN" altLang="en-US" dirty="0"/>
              <a:t>当一个节点要传输，它能够以速率</a:t>
            </a:r>
            <a:r>
              <a:rPr lang="en-US" altLang="zh-CN" dirty="0"/>
              <a:t>R</a:t>
            </a:r>
            <a:r>
              <a:rPr lang="zh-CN" altLang="en-US" dirty="0"/>
              <a:t>发送</a:t>
            </a:r>
            <a:endParaRPr lang="en-US" altLang="zh-CN" dirty="0"/>
          </a:p>
          <a:p>
            <a:pP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2"/>
                </a:solidFill>
              </a:rPr>
              <a:t>2. </a:t>
            </a:r>
            <a:r>
              <a:rPr lang="zh-CN" altLang="en-US" b="1" dirty="0">
                <a:solidFill>
                  <a:schemeClr val="accent2"/>
                </a:solidFill>
              </a:rPr>
              <a:t>公平：</a:t>
            </a:r>
            <a:endParaRPr lang="en-US" altLang="zh-CN" b="1" dirty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zh-CN" altLang="en-US" dirty="0"/>
              <a:t>当</a:t>
            </a:r>
            <a:r>
              <a:rPr lang="en-US" altLang="zh-CN" dirty="0"/>
              <a:t>M</a:t>
            </a:r>
            <a:r>
              <a:rPr lang="zh-CN" altLang="en-US" dirty="0"/>
              <a:t>节点要传输，每个能以平均速率</a:t>
            </a:r>
            <a:r>
              <a:rPr lang="en-US" altLang="zh-CN" dirty="0"/>
              <a:t>R/M</a:t>
            </a:r>
            <a:r>
              <a:rPr lang="zh-CN" altLang="en-US" dirty="0"/>
              <a:t>发送</a:t>
            </a:r>
            <a:endParaRPr lang="en-US" altLang="zh-CN" dirty="0"/>
          </a:p>
          <a:p>
            <a:pP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2"/>
                </a:solidFill>
              </a:rPr>
              <a:t>3. </a:t>
            </a:r>
            <a:r>
              <a:rPr lang="zh-CN" altLang="en-US" b="1" dirty="0">
                <a:solidFill>
                  <a:schemeClr val="accent2"/>
                </a:solidFill>
              </a:rPr>
              <a:t>全分散</a:t>
            </a:r>
            <a:r>
              <a:rPr lang="en-US" altLang="zh-CN" b="1" dirty="0">
                <a:solidFill>
                  <a:schemeClr val="accent2"/>
                </a:solidFill>
              </a:rPr>
              <a:t>:</a:t>
            </a:r>
          </a:p>
          <a:p>
            <a:pPr lvl="1">
              <a:defRPr/>
            </a:pPr>
            <a:r>
              <a:rPr lang="zh-CN" altLang="en-US" dirty="0"/>
              <a:t>无特殊节点来协调传输</a:t>
            </a:r>
          </a:p>
          <a:p>
            <a:pPr lvl="1">
              <a:defRPr/>
            </a:pPr>
            <a:r>
              <a:rPr lang="zh-CN" altLang="en-US" dirty="0"/>
              <a:t>无同步时钟、时隙</a:t>
            </a:r>
            <a:endParaRPr lang="en-US" altLang="zh-CN" sz="2800" dirty="0"/>
          </a:p>
          <a:p>
            <a:pP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2"/>
                </a:solidFill>
              </a:rPr>
              <a:t>4. </a:t>
            </a:r>
            <a:r>
              <a:rPr lang="zh-CN" altLang="en-US" b="1" dirty="0">
                <a:solidFill>
                  <a:schemeClr val="accent2"/>
                </a:solidFill>
              </a:rPr>
              <a:t>简单</a:t>
            </a:r>
          </a:p>
        </p:txBody>
      </p:sp>
      <p:sp>
        <p:nvSpPr>
          <p:cNvPr id="19464" name="Rectangle 2">
            <a:extLst>
              <a:ext uri="{FF2B5EF4-FFF2-40B4-BE49-F238E27FC236}">
                <a16:creationId xmlns:a16="http://schemas.microsoft.com/office/drawing/2014/main" id="{ED6E1D29-4399-624C-FDFD-2A61D1BD1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60326"/>
            <a:ext cx="8602663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atinLnBrk="1">
              <a:defRPr/>
            </a:pPr>
            <a:r>
              <a:rPr kumimoji="1" lang="zh-CN" altLang="en-US" sz="40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40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理想的多路访问协议</a:t>
            </a:r>
            <a:endParaRPr lang="en-US" altLang="zh-CN" sz="40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3">
            <a:extLst>
              <a:ext uri="{FF2B5EF4-FFF2-40B4-BE49-F238E27FC236}">
                <a16:creationId xmlns:a16="http://schemas.microsoft.com/office/drawing/2014/main" id="{2AD681B9-BEA7-2448-FCD1-7ABCB9340AF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057400" y="1042988"/>
            <a:ext cx="7772400" cy="46482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/>
              <a:t>三大类</a:t>
            </a:r>
            <a:r>
              <a:rPr lang="en-US" altLang="zh-CN"/>
              <a:t>:</a:t>
            </a:r>
          </a:p>
          <a:p>
            <a:r>
              <a:rPr lang="zh-CN" altLang="en-US" b="1">
                <a:solidFill>
                  <a:srgbClr val="FF0000"/>
                </a:solidFill>
              </a:rPr>
              <a:t>信道划分</a:t>
            </a:r>
            <a:endParaRPr lang="zh-CN" altLang="en-US" sz="3200" b="1"/>
          </a:p>
          <a:p>
            <a:pPr lvl="1"/>
            <a:r>
              <a:rPr lang="zh-CN" altLang="en-US"/>
              <a:t>将信道划分为较小的</a:t>
            </a:r>
            <a:r>
              <a:rPr lang="zh-CN" altLang="en-US">
                <a:latin typeface="Comic Sans MS" panose="030F0702030302020204" pitchFamily="66" charset="0"/>
              </a:rPr>
              <a:t>“</a:t>
            </a:r>
            <a:r>
              <a:rPr lang="zh-CN" altLang="en-US"/>
              <a:t>段</a:t>
            </a:r>
            <a:r>
              <a:rPr lang="zh-CN" altLang="en-US">
                <a:latin typeface="Comic Sans MS" panose="030F0702030302020204" pitchFamily="66" charset="0"/>
              </a:rPr>
              <a:t>”</a:t>
            </a:r>
            <a:r>
              <a:rPr lang="en-US" altLang="zh-CN"/>
              <a:t> (</a:t>
            </a:r>
            <a:r>
              <a:rPr lang="zh-CN" altLang="en-US"/>
              <a:t>时隙，频率，编码</a:t>
            </a:r>
            <a:r>
              <a:rPr lang="en-US" altLang="zh-CN"/>
              <a:t>)</a:t>
            </a:r>
          </a:p>
          <a:p>
            <a:pPr lvl="1"/>
            <a:r>
              <a:rPr lang="zh-CN" altLang="en-US"/>
              <a:t>为节点分配一部分专用</a:t>
            </a:r>
            <a:endParaRPr lang="en-US" altLang="zh-CN" sz="2800"/>
          </a:p>
          <a:p>
            <a:r>
              <a:rPr lang="zh-CN" altLang="en-US" b="1">
                <a:solidFill>
                  <a:srgbClr val="FF0000"/>
                </a:solidFill>
              </a:rPr>
              <a:t>随机访问</a:t>
            </a:r>
            <a:endParaRPr lang="zh-CN" altLang="en-US" sz="3200" b="1"/>
          </a:p>
          <a:p>
            <a:pPr lvl="1"/>
            <a:r>
              <a:rPr lang="zh-CN" altLang="en-US"/>
              <a:t>不划分信道，允许碰撞</a:t>
            </a:r>
          </a:p>
          <a:p>
            <a:pPr lvl="1"/>
            <a:r>
              <a:rPr lang="zh-CN" altLang="en-US"/>
              <a:t>从</a:t>
            </a:r>
            <a:r>
              <a:rPr lang="zh-CN" altLang="en-US">
                <a:latin typeface="Comic Sans MS" panose="030F0702030302020204" pitchFamily="66" charset="0"/>
              </a:rPr>
              <a:t>“</a:t>
            </a:r>
            <a:r>
              <a:rPr lang="zh-CN" altLang="en-US"/>
              <a:t>碰撞</a:t>
            </a:r>
            <a:r>
              <a:rPr lang="zh-CN" altLang="en-US">
                <a:latin typeface="Comic Sans MS" panose="030F0702030302020204" pitchFamily="66" charset="0"/>
              </a:rPr>
              <a:t>”</a:t>
            </a:r>
            <a:r>
              <a:rPr lang="zh-CN" altLang="en-US"/>
              <a:t>恢复</a:t>
            </a:r>
            <a:endParaRPr lang="en-US" altLang="zh-CN" sz="2800"/>
          </a:p>
          <a:p>
            <a:r>
              <a:rPr lang="zh-CN" altLang="en-US" b="1">
                <a:solidFill>
                  <a:srgbClr val="FF0000"/>
                </a:solidFill>
              </a:rPr>
              <a:t>轮流协议</a:t>
            </a:r>
            <a:endParaRPr lang="zh-CN" altLang="en-US" sz="3200" b="1"/>
          </a:p>
          <a:p>
            <a:pPr lvl="1"/>
            <a:r>
              <a:rPr lang="zh-CN" altLang="en-US"/>
              <a:t>节点轮流，无碰撞</a:t>
            </a:r>
            <a:endParaRPr lang="en-US" altLang="zh-CN"/>
          </a:p>
          <a:p>
            <a:pPr lvl="1"/>
            <a:r>
              <a:rPr lang="zh-CN" altLang="en-US"/>
              <a:t>兼顾效率和公平</a:t>
            </a:r>
            <a:endParaRPr lang="en-US" altLang="zh-CN"/>
          </a:p>
          <a:p>
            <a:pPr lvl="1"/>
            <a:r>
              <a:rPr lang="zh-CN" altLang="en-US"/>
              <a:t>单点失效、轮流时延</a:t>
            </a:r>
            <a:endParaRPr lang="en-US" altLang="zh-CN"/>
          </a:p>
        </p:txBody>
      </p:sp>
      <p:sp>
        <p:nvSpPr>
          <p:cNvPr id="20488" name="Rectangle 2">
            <a:extLst>
              <a:ext uri="{FF2B5EF4-FFF2-40B4-BE49-F238E27FC236}">
                <a16:creationId xmlns:a16="http://schemas.microsoft.com/office/drawing/2014/main" id="{4F600EBC-DEFB-5C30-5B0E-2C9A9F257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60326"/>
            <a:ext cx="8602663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atinLnBrk="1">
              <a:defRPr/>
            </a:pPr>
            <a:r>
              <a:rPr kumimoji="1" lang="zh-CN" altLang="en-US" sz="40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40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MAC</a:t>
            </a:r>
            <a:r>
              <a:rPr lang="zh-CN" altLang="en-US" sz="40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协议</a:t>
            </a:r>
            <a:r>
              <a:rPr lang="en-US" altLang="zh-CN" sz="40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: </a:t>
            </a:r>
            <a:r>
              <a:rPr lang="zh-CN" altLang="en-US" sz="40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分类</a:t>
            </a:r>
            <a:endParaRPr lang="en-US" altLang="zh-CN" sz="40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0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04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4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04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4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3">
            <a:extLst>
              <a:ext uri="{FF2B5EF4-FFF2-40B4-BE49-F238E27FC236}">
                <a16:creationId xmlns:a16="http://schemas.microsoft.com/office/drawing/2014/main" id="{A8EED7DA-B493-CD67-F6A2-6B17B7ECBA48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057400" y="1223964"/>
            <a:ext cx="3810000" cy="32035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 b="1" u="sng">
                <a:solidFill>
                  <a:srgbClr val="FF0000"/>
                </a:solidFill>
              </a:rPr>
              <a:t>优点</a:t>
            </a:r>
            <a:endParaRPr lang="zh-CN" altLang="en-US" sz="2400" b="1"/>
          </a:p>
          <a:p>
            <a:r>
              <a:rPr lang="zh-CN" altLang="en-US" sz="2400"/>
              <a:t>单个活跃节点能够连续地以信道的</a:t>
            </a:r>
            <a:r>
              <a:rPr lang="zh-CN" altLang="en-US" sz="2400" u="sng"/>
              <a:t>全速传输</a:t>
            </a:r>
            <a:endParaRPr lang="en-US" altLang="zh-CN" sz="2400" u="sng"/>
          </a:p>
          <a:p>
            <a:r>
              <a:rPr lang="zh-CN" altLang="en-US" sz="2400"/>
              <a:t>高速分散：仅节点中的时隙需要同步，</a:t>
            </a:r>
            <a:r>
              <a:rPr lang="zh-CN" altLang="en-US" sz="2400" u="sng">
                <a:solidFill>
                  <a:schemeClr val="accent2"/>
                </a:solidFill>
              </a:rPr>
              <a:t>检测到碰撞之后，独立决定何时重传</a:t>
            </a:r>
            <a:endParaRPr lang="en-US" altLang="zh-CN" sz="2400" u="sng">
              <a:solidFill>
                <a:schemeClr val="accent2"/>
              </a:solidFill>
            </a:endParaRPr>
          </a:p>
          <a:p>
            <a:r>
              <a:rPr lang="zh-CN" altLang="en-US" sz="2400"/>
              <a:t>简单</a:t>
            </a:r>
          </a:p>
        </p:txBody>
      </p:sp>
      <p:sp>
        <p:nvSpPr>
          <p:cNvPr id="25606" name="Rectangle 4">
            <a:extLst>
              <a:ext uri="{FF2B5EF4-FFF2-40B4-BE49-F238E27FC236}">
                <a16:creationId xmlns:a16="http://schemas.microsoft.com/office/drawing/2014/main" id="{788C26EE-DA2B-459A-3150-F987D3EBB319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19800" y="1223963"/>
            <a:ext cx="3810000" cy="3200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 b="1" u="sng">
                <a:solidFill>
                  <a:srgbClr val="FF0000"/>
                </a:solidFill>
              </a:rPr>
              <a:t>缺点</a:t>
            </a:r>
            <a:endParaRPr lang="zh-CN" altLang="en-US" sz="2400" b="1"/>
          </a:p>
          <a:p>
            <a:r>
              <a:rPr lang="zh-CN" altLang="en-US" sz="2400"/>
              <a:t>碰撞，浪费时隙</a:t>
            </a:r>
          </a:p>
          <a:p>
            <a:r>
              <a:rPr lang="zh-CN" altLang="en-US" sz="2400"/>
              <a:t>空闲时隙</a:t>
            </a:r>
          </a:p>
          <a:p>
            <a:r>
              <a:rPr lang="zh-CN" altLang="en-US" sz="2400"/>
              <a:t>时钟同步</a:t>
            </a:r>
          </a:p>
        </p:txBody>
      </p:sp>
      <p:sp>
        <p:nvSpPr>
          <p:cNvPr id="25610" name="Rectangle 2">
            <a:extLst>
              <a:ext uri="{FF2B5EF4-FFF2-40B4-BE49-F238E27FC236}">
                <a16:creationId xmlns:a16="http://schemas.microsoft.com/office/drawing/2014/main" id="{5B504F05-F7F4-AD1E-B11E-7FB11AE4E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60326"/>
            <a:ext cx="8602663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atinLnBrk="1">
              <a:defRPr/>
            </a:pPr>
            <a:r>
              <a:rPr kumimoji="1" lang="zh-CN" altLang="en-US" sz="40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40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时隙</a:t>
            </a:r>
            <a:r>
              <a:rPr lang="en-US" altLang="zh-CN" sz="40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ALOHA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ONYMOUSPOLLING" val="False"/>
  <p:tag name="RAINPROBLEMTYPE" val="MultipleChoice"/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1182</Words>
  <Application>Microsoft Office PowerPoint</Application>
  <PresentationFormat>宽屏</PresentationFormat>
  <Paragraphs>182</Paragraphs>
  <Slides>15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ZapfDingbats</vt:lpstr>
      <vt:lpstr>等线</vt:lpstr>
      <vt:lpstr>等线 Light</vt:lpstr>
      <vt:lpstr>黑体</vt:lpstr>
      <vt:lpstr>Microsoft Yahei</vt:lpstr>
      <vt:lpstr>Arial</vt:lpstr>
      <vt:lpstr>Comic Sans MS</vt:lpstr>
      <vt:lpstr>Times New Roman</vt:lpstr>
      <vt:lpstr>Wingdings</vt:lpstr>
      <vt:lpstr>Office 主题​​</vt:lpstr>
      <vt:lpstr>Microsoft Clip Gallery</vt:lpstr>
      <vt:lpstr>链路层: 概述</vt:lpstr>
      <vt:lpstr>PowerPoint 演示文稿</vt:lpstr>
      <vt:lpstr>PowerPoint 演示文稿</vt:lpstr>
      <vt:lpstr>链链路层服务(续)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链路层: 概述</dc:title>
  <dc:creator>kun kun</dc:creator>
  <cp:lastModifiedBy>kun kun</cp:lastModifiedBy>
  <cp:revision>3</cp:revision>
  <dcterms:created xsi:type="dcterms:W3CDTF">2023-02-23T02:14:58Z</dcterms:created>
  <dcterms:modified xsi:type="dcterms:W3CDTF">2023-02-23T02:39:19Z</dcterms:modified>
</cp:coreProperties>
</file>