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8"/>
  </p:notesMasterIdLst>
  <p:sldIdLst>
    <p:sldId id="257" r:id="rId4"/>
    <p:sldId id="316" r:id="rId5"/>
    <p:sldId id="350" r:id="rId6"/>
    <p:sldId id="269" r:id="rId7"/>
    <p:sldId id="270" r:id="rId9"/>
    <p:sldId id="778" r:id="rId10"/>
    <p:sldId id="272" r:id="rId11"/>
    <p:sldId id="724" r:id="rId12"/>
    <p:sldId id="274" r:id="rId13"/>
    <p:sldId id="592" r:id="rId14"/>
    <p:sldId id="779" r:id="rId15"/>
    <p:sldId id="591" r:id="rId16"/>
    <p:sldId id="780" r:id="rId17"/>
    <p:sldId id="277" r:id="rId18"/>
    <p:sldId id="416" r:id="rId19"/>
    <p:sldId id="549" r:id="rId20"/>
    <p:sldId id="417" r:id="rId21"/>
    <p:sldId id="418" r:id="rId22"/>
    <p:sldId id="419" r:id="rId23"/>
    <p:sldId id="420" r:id="rId24"/>
    <p:sldId id="426" r:id="rId25"/>
    <p:sldId id="622" r:id="rId26"/>
    <p:sldId id="816" r:id="rId27"/>
    <p:sldId id="552" r:id="rId28"/>
    <p:sldId id="553" r:id="rId29"/>
    <p:sldId id="555" r:id="rId30"/>
    <p:sldId id="791" r:id="rId31"/>
    <p:sldId id="792" r:id="rId32"/>
    <p:sldId id="793" r:id="rId33"/>
    <p:sldId id="283" r:id="rId34"/>
    <p:sldId id="284" r:id="rId35"/>
    <p:sldId id="627" r:id="rId36"/>
    <p:sldId id="725" r:id="rId37"/>
    <p:sldId id="318" r:id="rId38"/>
    <p:sldId id="997" r:id="rId39"/>
    <p:sldId id="282" r:id="rId40"/>
    <p:sldId id="356" r:id="rId41"/>
    <p:sldId id="998" r:id="rId42"/>
    <p:sldId id="770" r:id="rId43"/>
    <p:sldId id="289" r:id="rId44"/>
    <p:sldId id="512" r:id="rId45"/>
    <p:sldId id="513" r:id="rId46"/>
    <p:sldId id="514" r:id="rId47"/>
    <p:sldId id="515" r:id="rId48"/>
    <p:sldId id="517" r:id="rId49"/>
    <p:sldId id="516" r:id="rId50"/>
    <p:sldId id="287" r:id="rId51"/>
    <p:sldId id="360" r:id="rId52"/>
    <p:sldId id="999" r:id="rId53"/>
    <p:sldId id="1000" r:id="rId54"/>
    <p:sldId id="617" r:id="rId55"/>
    <p:sldId id="1001" r:id="rId56"/>
    <p:sldId id="288" r:id="rId57"/>
    <p:sldId id="361" r:id="rId58"/>
    <p:sldId id="296" r:id="rId59"/>
    <p:sldId id="767" r:id="rId60"/>
    <p:sldId id="768" r:id="rId61"/>
    <p:sldId id="728" r:id="rId62"/>
    <p:sldId id="362" r:id="rId63"/>
    <p:sldId id="297" r:id="rId64"/>
    <p:sldId id="298" r:id="rId65"/>
    <p:sldId id="363" r:id="rId66"/>
    <p:sldId id="1002" r:id="rId67"/>
    <p:sldId id="302" r:id="rId68"/>
    <p:sldId id="364" r:id="rId69"/>
    <p:sldId id="303" r:id="rId70"/>
    <p:sldId id="788" r:id="rId71"/>
    <p:sldId id="794" r:id="rId72"/>
    <p:sldId id="789" r:id="rId73"/>
    <p:sldId id="790" r:id="rId74"/>
    <p:sldId id="795" r:id="rId75"/>
    <p:sldId id="796" r:id="rId76"/>
    <p:sldId id="597" r:id="rId77"/>
    <p:sldId id="679" r:id="rId78"/>
    <p:sldId id="680" r:id="rId79"/>
    <p:sldId id="600" r:id="rId80"/>
    <p:sldId id="295" r:id="rId81"/>
    <p:sldId id="688" r:id="rId82"/>
    <p:sldId id="558" r:id="rId83"/>
    <p:sldId id="559" r:id="rId84"/>
    <p:sldId id="786" r:id="rId85"/>
    <p:sldId id="787" r:id="rId86"/>
    <p:sldId id="563" r:id="rId87"/>
    <p:sldId id="300" r:id="rId88"/>
    <p:sldId id="986" r:id="rId89"/>
    <p:sldId id="987" r:id="rId90"/>
    <p:sldId id="988" r:id="rId91"/>
    <p:sldId id="821" r:id="rId92"/>
    <p:sldId id="820" r:id="rId93"/>
    <p:sldId id="301" r:id="rId94"/>
    <p:sldId id="308" r:id="rId95"/>
    <p:sldId id="369" r:id="rId96"/>
    <p:sldId id="309" r:id="rId97"/>
    <p:sldId id="579" r:id="rId98"/>
    <p:sldId id="352" r:id="rId99"/>
    <p:sldId id="312" r:id="rId100"/>
    <p:sldId id="313" r:id="rId101"/>
    <p:sldId id="408" r:id="rId102"/>
    <p:sldId id="314" r:id="rId103"/>
    <p:sldId id="310" r:id="rId104"/>
    <p:sldId id="371" r:id="rId105"/>
    <p:sldId id="311" r:id="rId106"/>
    <p:sldId id="586" r:id="rId107"/>
    <p:sldId id="872" r:id="rId108"/>
    <p:sldId id="873" r:id="rId109"/>
    <p:sldId id="871" r:id="rId110"/>
    <p:sldId id="317" r:id="rId111"/>
    <p:sldId id="615" r:id="rId112"/>
    <p:sldId id="616" r:id="rId113"/>
    <p:sldId id="989" r:id="rId114"/>
    <p:sldId id="990" r:id="rId115"/>
    <p:sldId id="991" r:id="rId116"/>
    <p:sldId id="992" r:id="rId117"/>
    <p:sldId id="993" r:id="rId118"/>
    <p:sldId id="994" r:id="rId119"/>
    <p:sldId id="995" r:id="rId120"/>
    <p:sldId id="996" r:id="rId121"/>
    <p:sldId id="798" r:id="rId122"/>
    <p:sldId id="799" r:id="rId123"/>
    <p:sldId id="800" r:id="rId124"/>
    <p:sldId id="1003" r:id="rId125"/>
    <p:sldId id="1004" r:id="rId126"/>
    <p:sldId id="348" r:id="rId127"/>
    <p:sldId id="331" r:id="rId128"/>
    <p:sldId id="262" r:id="rId129"/>
    <p:sldId id="817" r:id="rId130"/>
    <p:sldId id="751" r:id="rId131"/>
    <p:sldId id="366" r:id="rId132"/>
    <p:sldId id="508" r:id="rId133"/>
    <p:sldId id="290" r:id="rId134"/>
    <p:sldId id="260" r:id="rId135"/>
    <p:sldId id="261" r:id="rId136"/>
    <p:sldId id="263" r:id="rId137"/>
    <p:sldId id="359" r:id="rId138"/>
    <p:sldId id="819" r:id="rId139"/>
    <p:sldId id="681" r:id="rId140"/>
    <p:sldId id="686" r:id="rId141"/>
    <p:sldId id="685" r:id="rId142"/>
    <p:sldId id="683" r:id="rId143"/>
    <p:sldId id="958" r:id="rId144"/>
    <p:sldId id="682" r:id="rId145"/>
    <p:sldId id="687" r:id="rId146"/>
  </p:sldIdLst>
  <p:sldSz cx="9144000" cy="6858000" type="screen4x3"/>
  <p:notesSz cx="6858000" cy="9144000"/>
  <p:custDataLst>
    <p:tags r:id="rId150"/>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CC00FF"/>
    <a:srgbClr val="FF99CC"/>
    <a:srgbClr val="DDDDDD"/>
    <a:srgbClr val="CCFFCC"/>
    <a:srgbClr val="CC0099"/>
    <a:srgbClr val="00FF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76" autoAdjust="0"/>
    <p:restoredTop sz="90952"/>
  </p:normalViewPr>
  <p:slideViewPr>
    <p:cSldViewPr showGuides="1">
      <p:cViewPr varScale="1">
        <p:scale>
          <a:sx n="111" d="100"/>
          <a:sy n="111" d="100"/>
        </p:scale>
        <p:origin x="2328" y="208"/>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3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0" Type="http://schemas.openxmlformats.org/officeDocument/2006/relationships/tags" Target="tags/tag9.xml"/><Relationship Id="rId15" Type="http://schemas.openxmlformats.org/officeDocument/2006/relationships/slide" Target="slides/slide11.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9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9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9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9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幻灯片图像占位符 1"/>
          <p:cNvSpPr>
            <a:spLocks noGrp="1" noRot="1" noChangeAspect="1" noTextEdit="1"/>
          </p:cNvSpPr>
          <p:nvPr>
            <p:ph type="sldImg"/>
          </p:nvPr>
        </p:nvSpPr>
        <p:spPr/>
      </p:sp>
      <p:sp>
        <p:nvSpPr>
          <p:cNvPr id="33997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3997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68C9DB2-5578-4B40-9B72-04CBF2C752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1"/>
          <p:cNvSpPr>
            <a:spLocks noGrp="1" noRot="1" noChangeAspect="1" noTextEdit="1"/>
          </p:cNvSpPr>
          <p:nvPr>
            <p:ph type="sldImg"/>
          </p:nvPr>
        </p:nvSpPr>
        <p:spPr/>
      </p:sp>
      <p:sp>
        <p:nvSpPr>
          <p:cNvPr id="35021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50212" name="灯片编号占位符 3"/>
          <p:cNvSpPr>
            <a:spLocks noGrp="1"/>
          </p:cNvSpPr>
          <p:nvPr>
            <p:ph type="sldNum" sz="quarter" idx="5"/>
          </p:nvPr>
        </p:nvSpPr>
        <p:spPr>
          <a:noFill/>
        </p:spPr>
        <p:txBody>
          <a:bodyPr/>
          <a:lstStyle/>
          <a:p>
            <a:fld id="{BFC2D666-02BF-41E9-AC69-9E91CE25B9FC}"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幻灯片图像占位符 1"/>
          <p:cNvSpPr>
            <a:spLocks noGrp="1" noRot="1" noChangeAspect="1" noTextEdit="1"/>
          </p:cNvSpPr>
          <p:nvPr>
            <p:ph type="sldImg"/>
          </p:nvPr>
        </p:nvSpPr>
        <p:spPr/>
      </p:sp>
      <p:sp>
        <p:nvSpPr>
          <p:cNvPr id="35123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123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9592FCA-7EB9-457B-ACBA-ED7D2AA9FB7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幻灯片图像占位符 1"/>
          <p:cNvSpPr>
            <a:spLocks noGrp="1" noRot="1" noChangeAspect="1" noTextEdit="1"/>
          </p:cNvSpPr>
          <p:nvPr>
            <p:ph type="sldImg"/>
          </p:nvPr>
        </p:nvSpPr>
        <p:spPr/>
      </p:sp>
      <p:sp>
        <p:nvSpPr>
          <p:cNvPr id="35225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226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E7E98C5-DC70-44FA-9938-643FFCB74EB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幻灯片图像占位符 1"/>
          <p:cNvSpPr>
            <a:spLocks noGrp="1" noRot="1" noChangeAspect="1" noTextEdit="1"/>
          </p:cNvSpPr>
          <p:nvPr>
            <p:ph type="sldImg"/>
          </p:nvPr>
        </p:nvSpPr>
        <p:spPr/>
      </p:sp>
      <p:sp>
        <p:nvSpPr>
          <p:cNvPr id="35328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32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2DECCA-3279-4DBF-A842-6A4FABE7579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p:sp>
      <p:sp>
        <p:nvSpPr>
          <p:cNvPr id="35430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43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18CDBAF-90EE-4EA2-AE41-77DA10464C6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幻灯片图像占位符 1"/>
          <p:cNvSpPr>
            <a:spLocks noGrp="1" noRot="1" noChangeAspect="1" noTextEdit="1"/>
          </p:cNvSpPr>
          <p:nvPr>
            <p:ph type="sldImg"/>
          </p:nvPr>
        </p:nvSpPr>
        <p:spPr/>
      </p:sp>
      <p:sp>
        <p:nvSpPr>
          <p:cNvPr id="35533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53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A152D6-69EF-415C-B288-7A0DB938BE4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p:cNvSpPr>
            <a:spLocks noGrp="1" noRot="1" noChangeAspect="1" noTextEdit="1"/>
          </p:cNvSpPr>
          <p:nvPr>
            <p:ph type="sldImg"/>
          </p:nvPr>
        </p:nvSpPr>
        <p:spPr/>
      </p:sp>
      <p:sp>
        <p:nvSpPr>
          <p:cNvPr id="35635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63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3D26E58-C4F5-4482-B7D8-1F49663EB1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幻灯片图像占位符 1"/>
          <p:cNvSpPr>
            <a:spLocks noGrp="1" noRot="1" noChangeAspect="1" noTextEdit="1"/>
          </p:cNvSpPr>
          <p:nvPr>
            <p:ph type="sldImg"/>
          </p:nvPr>
        </p:nvSpPr>
        <p:spPr/>
      </p:sp>
      <p:sp>
        <p:nvSpPr>
          <p:cNvPr id="35737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73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B4A84B2-35C7-4820-9C4E-2BCF2D0AF09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幻灯片图像占位符 1"/>
          <p:cNvSpPr>
            <a:spLocks noGrp="1" noRot="1" noChangeAspect="1" noTextEdit="1"/>
          </p:cNvSpPr>
          <p:nvPr>
            <p:ph type="sldImg"/>
          </p:nvPr>
        </p:nvSpPr>
        <p:spPr/>
      </p:sp>
      <p:sp>
        <p:nvSpPr>
          <p:cNvPr id="35840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84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02154EF-78F4-4ADC-85B0-EEBEFB60595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幻灯片图像占位符 1"/>
          <p:cNvSpPr>
            <a:spLocks noGrp="1" noRot="1" noChangeAspect="1" noTextEdit="1"/>
          </p:cNvSpPr>
          <p:nvPr>
            <p:ph type="sldImg"/>
          </p:nvPr>
        </p:nvSpPr>
        <p:spPr/>
      </p:sp>
      <p:sp>
        <p:nvSpPr>
          <p:cNvPr id="35942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594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0B532DB-396F-4724-86F4-F8848A6AD9E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幻灯片图像占位符 1"/>
          <p:cNvSpPr>
            <a:spLocks noGrp="1" noRot="1" noChangeAspect="1" noTextEdit="1"/>
          </p:cNvSpPr>
          <p:nvPr>
            <p:ph type="sldImg"/>
          </p:nvPr>
        </p:nvSpPr>
        <p:spPr/>
      </p:sp>
      <p:sp>
        <p:nvSpPr>
          <p:cNvPr id="34201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2020" name="灯片编号占位符 3"/>
          <p:cNvSpPr>
            <a:spLocks noGrp="1"/>
          </p:cNvSpPr>
          <p:nvPr>
            <p:ph type="sldNum" sz="quarter" idx="5"/>
          </p:nvPr>
        </p:nvSpPr>
        <p:spPr>
          <a:noFill/>
        </p:spPr>
        <p:txBody>
          <a:bodyPr/>
          <a:lstStyle/>
          <a:p>
            <a:fld id="{34C1E26A-8121-498D-A83D-050670429121}"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幻灯片图像占位符 1"/>
          <p:cNvSpPr>
            <a:spLocks noGrp="1" noRot="1" noChangeAspect="1" noTextEdit="1"/>
          </p:cNvSpPr>
          <p:nvPr>
            <p:ph type="sldImg"/>
          </p:nvPr>
        </p:nvSpPr>
        <p:spPr/>
      </p:sp>
      <p:sp>
        <p:nvSpPr>
          <p:cNvPr id="37683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6836" name="灯片编号占位符 3"/>
          <p:cNvSpPr>
            <a:spLocks noGrp="1"/>
          </p:cNvSpPr>
          <p:nvPr>
            <p:ph type="sldNum" sz="quarter" idx="5"/>
          </p:nvPr>
        </p:nvSpPr>
        <p:spPr>
          <a:noFill/>
        </p:spPr>
        <p:txBody>
          <a:bodyPr/>
          <a:lstStyle/>
          <a:p>
            <a:fld id="{16DCC299-6875-48D5-BB17-F9DAC93438C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幻灯片图像占位符 1"/>
          <p:cNvSpPr>
            <a:spLocks noGrp="1" noRot="1" noChangeAspect="1" noTextEdit="1"/>
          </p:cNvSpPr>
          <p:nvPr>
            <p:ph type="sldImg"/>
          </p:nvPr>
        </p:nvSpPr>
        <p:spPr/>
      </p:sp>
      <p:sp>
        <p:nvSpPr>
          <p:cNvPr id="37785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7860" name="灯片编号占位符 3"/>
          <p:cNvSpPr>
            <a:spLocks noGrp="1"/>
          </p:cNvSpPr>
          <p:nvPr>
            <p:ph type="sldNum" sz="quarter" idx="5"/>
          </p:nvPr>
        </p:nvSpPr>
        <p:spPr>
          <a:noFill/>
        </p:spPr>
        <p:txBody>
          <a:bodyPr/>
          <a:lstStyle/>
          <a:p>
            <a:fld id="{1FEC93A6-1FF9-4B5B-B28A-673E2A9A2D43}"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幻灯片图像占位符 1"/>
          <p:cNvSpPr>
            <a:spLocks noGrp="1" noRot="1" noChangeAspect="1" noTextEdit="1"/>
          </p:cNvSpPr>
          <p:nvPr>
            <p:ph type="sldImg"/>
          </p:nvPr>
        </p:nvSpPr>
        <p:spPr/>
      </p:sp>
      <p:sp>
        <p:nvSpPr>
          <p:cNvPr id="37888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8884" name="灯片编号占位符 3"/>
          <p:cNvSpPr>
            <a:spLocks noGrp="1"/>
          </p:cNvSpPr>
          <p:nvPr>
            <p:ph type="sldNum" sz="quarter" idx="5"/>
          </p:nvPr>
        </p:nvSpPr>
        <p:spPr>
          <a:noFill/>
        </p:spPr>
        <p:txBody>
          <a:bodyPr/>
          <a:lstStyle/>
          <a:p>
            <a:fld id="{23E5D107-8CF9-4A4D-A10D-FA786A37E1DE}"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幻灯片图像占位符 1"/>
          <p:cNvSpPr>
            <a:spLocks noGrp="1" noRot="1" noChangeAspect="1" noTextEdit="1"/>
          </p:cNvSpPr>
          <p:nvPr>
            <p:ph type="sldImg"/>
          </p:nvPr>
        </p:nvSpPr>
        <p:spPr/>
      </p:sp>
      <p:sp>
        <p:nvSpPr>
          <p:cNvPr id="37990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79908" name="灯片编号占位符 3"/>
          <p:cNvSpPr>
            <a:spLocks noGrp="1"/>
          </p:cNvSpPr>
          <p:nvPr>
            <p:ph type="sldNum" sz="quarter" idx="5"/>
          </p:nvPr>
        </p:nvSpPr>
        <p:spPr>
          <a:noFill/>
        </p:spPr>
        <p:txBody>
          <a:bodyPr/>
          <a:lstStyle/>
          <a:p>
            <a:fld id="{5CECC5C7-4BA7-4966-AEBE-9DD722E2502C}"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幻灯片图像占位符 1"/>
          <p:cNvSpPr>
            <a:spLocks noGrp="1" noRot="1" noChangeAspect="1" noTextEdit="1"/>
          </p:cNvSpPr>
          <p:nvPr>
            <p:ph type="sldImg"/>
          </p:nvPr>
        </p:nvSpPr>
        <p:spPr/>
      </p:sp>
      <p:sp>
        <p:nvSpPr>
          <p:cNvPr id="38093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80932" name="灯片编号占位符 3"/>
          <p:cNvSpPr>
            <a:spLocks noGrp="1"/>
          </p:cNvSpPr>
          <p:nvPr>
            <p:ph type="sldNum" sz="quarter" idx="5"/>
          </p:nvPr>
        </p:nvSpPr>
        <p:spPr>
          <a:noFill/>
        </p:spPr>
        <p:txBody>
          <a:bodyPr/>
          <a:lstStyle/>
          <a:p>
            <a:fld id="{A70D55E4-84F8-4A9A-B72B-DE37EC3A0D3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幻灯片图像占位符 1"/>
          <p:cNvSpPr>
            <a:spLocks noGrp="1" noRot="1" noChangeAspect="1" noTextEdit="1"/>
          </p:cNvSpPr>
          <p:nvPr>
            <p:ph type="sldImg"/>
          </p:nvPr>
        </p:nvSpPr>
        <p:spPr/>
      </p:sp>
      <p:sp>
        <p:nvSpPr>
          <p:cNvPr id="381955"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81956" name="灯片编号占位符 3"/>
          <p:cNvSpPr>
            <a:spLocks noGrp="1"/>
          </p:cNvSpPr>
          <p:nvPr>
            <p:ph type="sldNum" sz="quarter" idx="5"/>
          </p:nvPr>
        </p:nvSpPr>
        <p:spPr>
          <a:noFill/>
        </p:spPr>
        <p:txBody>
          <a:bodyPr/>
          <a:lstStyle/>
          <a:p>
            <a:fld id="{24798954-87A8-42C3-9C31-839F21CA5349}"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幻灯片图像占位符 1"/>
          <p:cNvSpPr>
            <a:spLocks noGrp="1" noRot="1" noChangeAspect="1" noTextEdit="1"/>
          </p:cNvSpPr>
          <p:nvPr>
            <p:ph type="sldImg"/>
          </p:nvPr>
        </p:nvSpPr>
        <p:spPr/>
      </p:sp>
      <p:sp>
        <p:nvSpPr>
          <p:cNvPr id="38400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840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7DEC881-C549-4C8A-AC64-5F63A664C64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幻灯片图像占位符 1"/>
          <p:cNvSpPr>
            <a:spLocks noGrp="1" noRot="1" noChangeAspect="1" noTextEdit="1"/>
          </p:cNvSpPr>
          <p:nvPr>
            <p:ph type="sldImg"/>
          </p:nvPr>
        </p:nvSpPr>
        <p:spPr/>
      </p:sp>
      <p:sp>
        <p:nvSpPr>
          <p:cNvPr id="38707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870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BE817C0-9876-4B8E-9653-A5239C1D5F7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幻灯片图像占位符 1"/>
          <p:cNvSpPr>
            <a:spLocks noGrp="1" noRot="1" noChangeAspect="1" noTextEdit="1"/>
          </p:cNvSpPr>
          <p:nvPr>
            <p:ph type="sldImg"/>
          </p:nvPr>
        </p:nvSpPr>
        <p:spPr/>
      </p:sp>
      <p:sp>
        <p:nvSpPr>
          <p:cNvPr id="38912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89124" name="灯片编号占位符 3"/>
          <p:cNvSpPr>
            <a:spLocks noGrp="1"/>
          </p:cNvSpPr>
          <p:nvPr>
            <p:ph type="sldNum" sz="quarter" idx="5"/>
          </p:nvPr>
        </p:nvSpPr>
        <p:spPr>
          <a:noFill/>
        </p:spPr>
        <p:txBody>
          <a:bodyPr/>
          <a:lstStyle/>
          <a:p>
            <a:fld id="{DA8CC6D3-864C-4204-B222-DBBA67E946A9}"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幻灯片图像占位符 1"/>
          <p:cNvSpPr>
            <a:spLocks noGrp="1" noRot="1" noChangeAspect="1" noTextEdit="1"/>
          </p:cNvSpPr>
          <p:nvPr>
            <p:ph type="sldImg"/>
          </p:nvPr>
        </p:nvSpPr>
        <p:spPr/>
      </p:sp>
      <p:sp>
        <p:nvSpPr>
          <p:cNvPr id="39014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0148" name="灯片编号占位符 3"/>
          <p:cNvSpPr>
            <a:spLocks noGrp="1"/>
          </p:cNvSpPr>
          <p:nvPr>
            <p:ph type="sldNum" sz="quarter" idx="5"/>
          </p:nvPr>
        </p:nvSpPr>
        <p:spPr>
          <a:noFill/>
        </p:spPr>
        <p:txBody>
          <a:bodyPr/>
          <a:lstStyle/>
          <a:p>
            <a:fld id="{065068D8-4623-4BA0-97BA-3A573D023D4A}"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幻灯片图像占位符 1"/>
          <p:cNvSpPr>
            <a:spLocks noGrp="1" noRot="1" noChangeAspect="1" noTextEdit="1"/>
          </p:cNvSpPr>
          <p:nvPr>
            <p:ph type="sldImg"/>
          </p:nvPr>
        </p:nvSpPr>
        <p:spPr/>
      </p:sp>
      <p:sp>
        <p:nvSpPr>
          <p:cNvPr id="34304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43044" name="灯片编号占位符 3"/>
          <p:cNvSpPr>
            <a:spLocks noGrp="1"/>
          </p:cNvSpPr>
          <p:nvPr>
            <p:ph type="sldNum" sz="quarter" idx="5"/>
          </p:nvPr>
        </p:nvSpPr>
        <p:spPr>
          <a:noFill/>
        </p:spPr>
        <p:txBody>
          <a:bodyPr/>
          <a:lstStyle/>
          <a:p>
            <a:fld id="{E00E49EC-0964-4878-B455-8274FBB9B3AA}"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幻灯片图像占位符 1"/>
          <p:cNvSpPr>
            <a:spLocks noGrp="1" noRot="1" noChangeAspect="1" noTextEdit="1"/>
          </p:cNvSpPr>
          <p:nvPr>
            <p:ph type="sldImg"/>
          </p:nvPr>
        </p:nvSpPr>
        <p:spPr/>
      </p:sp>
      <p:sp>
        <p:nvSpPr>
          <p:cNvPr id="39117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1172" name="灯片编号占位符 3"/>
          <p:cNvSpPr>
            <a:spLocks noGrp="1"/>
          </p:cNvSpPr>
          <p:nvPr>
            <p:ph type="sldNum" sz="quarter" idx="5"/>
          </p:nvPr>
        </p:nvSpPr>
        <p:spPr>
          <a:noFill/>
        </p:spPr>
        <p:txBody>
          <a:bodyPr/>
          <a:lstStyle/>
          <a:p>
            <a:fld id="{DE7BFC73-5315-4984-83B7-6A3CD918B36B}"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幻灯片图像占位符 1"/>
          <p:cNvSpPr>
            <a:spLocks noGrp="1" noRot="1" noChangeAspect="1" noTextEdit="1"/>
          </p:cNvSpPr>
          <p:nvPr>
            <p:ph type="sldImg"/>
          </p:nvPr>
        </p:nvSpPr>
        <p:spPr/>
      </p:sp>
      <p:sp>
        <p:nvSpPr>
          <p:cNvPr id="39219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2196" name="灯片编号占位符 3"/>
          <p:cNvSpPr>
            <a:spLocks noGrp="1"/>
          </p:cNvSpPr>
          <p:nvPr>
            <p:ph type="sldNum" sz="quarter" idx="5"/>
          </p:nvPr>
        </p:nvSpPr>
        <p:spPr>
          <a:noFill/>
        </p:spPr>
        <p:txBody>
          <a:bodyPr/>
          <a:lstStyle/>
          <a:p>
            <a:fld id="{A0F02F6B-B7A0-4A1B-8220-21C63804D0A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幻灯片图像占位符 1"/>
          <p:cNvSpPr>
            <a:spLocks noGrp="1" noRot="1" noChangeAspect="1" noTextEdit="1"/>
          </p:cNvSpPr>
          <p:nvPr>
            <p:ph type="sldImg"/>
          </p:nvPr>
        </p:nvSpPr>
        <p:spPr/>
      </p:sp>
      <p:sp>
        <p:nvSpPr>
          <p:cNvPr id="39424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424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F94EF33-D5BE-4D8D-8893-24C251EC8E0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幻灯片图像占位符 1"/>
          <p:cNvSpPr>
            <a:spLocks noGrp="1" noRot="1" noChangeAspect="1" noTextEdit="1"/>
          </p:cNvSpPr>
          <p:nvPr>
            <p:ph type="sldImg"/>
          </p:nvPr>
        </p:nvSpPr>
        <p:spPr/>
      </p:sp>
      <p:sp>
        <p:nvSpPr>
          <p:cNvPr id="39526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526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E4FADD6-1F15-45CB-8410-37C45101F56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幻灯片图像占位符 1"/>
          <p:cNvSpPr>
            <a:spLocks noGrp="1" noRot="1" noChangeAspect="1" noTextEdit="1"/>
          </p:cNvSpPr>
          <p:nvPr>
            <p:ph type="sldImg"/>
          </p:nvPr>
        </p:nvSpPr>
        <p:spPr/>
      </p:sp>
      <p:sp>
        <p:nvSpPr>
          <p:cNvPr id="39629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629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2A81BE0-8800-4E37-BC1F-E1F225867C0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幻灯片图像占位符 1"/>
          <p:cNvSpPr>
            <a:spLocks noGrp="1" noRot="1" noChangeAspect="1" noTextEdit="1"/>
          </p:cNvSpPr>
          <p:nvPr>
            <p:ph type="sldImg"/>
          </p:nvPr>
        </p:nvSpPr>
        <p:spPr/>
      </p:sp>
      <p:sp>
        <p:nvSpPr>
          <p:cNvPr id="39731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731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E38D7C-EB36-45C7-B120-D796CAC7141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幻灯片图像占位符 1"/>
          <p:cNvSpPr>
            <a:spLocks noGrp="1" noRot="1" noChangeAspect="1" noTextEdit="1"/>
          </p:cNvSpPr>
          <p:nvPr>
            <p:ph type="sldImg"/>
          </p:nvPr>
        </p:nvSpPr>
        <p:spPr/>
      </p:sp>
      <p:sp>
        <p:nvSpPr>
          <p:cNvPr id="39833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83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3468D74-CF91-4201-8D2C-53319165E4E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幻灯片图像占位符 1"/>
          <p:cNvSpPr>
            <a:spLocks noGrp="1" noRot="1" noChangeAspect="1" noTextEdit="1"/>
          </p:cNvSpPr>
          <p:nvPr>
            <p:ph type="sldImg"/>
          </p:nvPr>
        </p:nvSpPr>
        <p:spPr/>
      </p:sp>
      <p:sp>
        <p:nvSpPr>
          <p:cNvPr id="39936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993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D3D0AEB-2085-4BE5-B522-E078C3D8916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幻灯片图像占位符 1"/>
          <p:cNvSpPr>
            <a:spLocks noGrp="1" noRot="1" noChangeAspect="1" noTextEdit="1"/>
          </p:cNvSpPr>
          <p:nvPr>
            <p:ph type="sldImg"/>
          </p:nvPr>
        </p:nvSpPr>
        <p:spPr/>
      </p:sp>
      <p:sp>
        <p:nvSpPr>
          <p:cNvPr id="40038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038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C5C792C-8D7E-475D-AA2D-6ECFFCB1237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幻灯片图像占位符 1"/>
          <p:cNvSpPr>
            <a:spLocks noGrp="1" noRot="1" noChangeAspect="1" noTextEdit="1"/>
          </p:cNvSpPr>
          <p:nvPr>
            <p:ph type="sldImg"/>
          </p:nvPr>
        </p:nvSpPr>
        <p:spPr/>
      </p:sp>
      <p:sp>
        <p:nvSpPr>
          <p:cNvPr id="40141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141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265C41F-A0AF-496C-B9EE-F7C936DC6219}"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幻灯片图像占位符 1"/>
          <p:cNvSpPr>
            <a:spLocks noGrp="1" noRot="1" noChangeAspect="1" noTextEdit="1"/>
          </p:cNvSpPr>
          <p:nvPr>
            <p:ph type="sldImg"/>
          </p:nvPr>
        </p:nvSpPr>
        <p:spPr/>
      </p:sp>
      <p:sp>
        <p:nvSpPr>
          <p:cNvPr id="34406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4068" name="灯片编号占位符 3"/>
          <p:cNvSpPr>
            <a:spLocks noGrp="1"/>
          </p:cNvSpPr>
          <p:nvPr>
            <p:ph type="sldNum" sz="quarter" idx="5"/>
          </p:nvPr>
        </p:nvSpPr>
        <p:spPr>
          <a:noFill/>
        </p:spPr>
        <p:txBody>
          <a:bodyPr/>
          <a:lstStyle/>
          <a:p>
            <a:fld id="{516C181A-5241-4411-8086-055770C1C3B9}"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幻灯片图像占位符 1"/>
          <p:cNvSpPr>
            <a:spLocks noGrp="1" noRot="1" noChangeAspect="1" noTextEdit="1"/>
          </p:cNvSpPr>
          <p:nvPr>
            <p:ph type="sldImg"/>
          </p:nvPr>
        </p:nvSpPr>
        <p:spPr/>
      </p:sp>
      <p:sp>
        <p:nvSpPr>
          <p:cNvPr id="40243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243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B0ED74D-883D-4907-B531-C2F5CB7ACD7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幻灯片图像占位符 1"/>
          <p:cNvSpPr>
            <a:spLocks noGrp="1" noRot="1" noChangeAspect="1" noTextEdit="1"/>
          </p:cNvSpPr>
          <p:nvPr>
            <p:ph type="sldImg"/>
          </p:nvPr>
        </p:nvSpPr>
        <p:spPr/>
      </p:sp>
      <p:sp>
        <p:nvSpPr>
          <p:cNvPr id="40345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346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3FFCFA9-F60D-40BC-9DD5-B0F8529F2D1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幻灯片图像占位符 1"/>
          <p:cNvSpPr>
            <a:spLocks noGrp="1" noRot="1" noChangeAspect="1" noTextEdit="1"/>
          </p:cNvSpPr>
          <p:nvPr>
            <p:ph type="sldImg"/>
          </p:nvPr>
        </p:nvSpPr>
        <p:spPr/>
      </p:sp>
      <p:sp>
        <p:nvSpPr>
          <p:cNvPr id="40448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44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BB92D5-7AFA-43CE-8EB9-7568A01C350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幻灯片图像占位符 1"/>
          <p:cNvSpPr>
            <a:spLocks noGrp="1" noRot="1" noChangeAspect="1" noTextEdit="1"/>
          </p:cNvSpPr>
          <p:nvPr>
            <p:ph type="sldImg"/>
          </p:nvPr>
        </p:nvSpPr>
        <p:spPr/>
      </p:sp>
      <p:sp>
        <p:nvSpPr>
          <p:cNvPr id="40550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55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D2AEFD1-0C7F-4726-AFD0-0F8DA7E5310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幻灯片图像占位符 1"/>
          <p:cNvSpPr>
            <a:spLocks noGrp="1" noRot="1" noChangeAspect="1" noTextEdit="1"/>
          </p:cNvSpPr>
          <p:nvPr>
            <p:ph type="sldImg"/>
          </p:nvPr>
        </p:nvSpPr>
        <p:spPr/>
      </p:sp>
      <p:sp>
        <p:nvSpPr>
          <p:cNvPr id="40653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65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C720C6-8A24-435E-A98C-138F6FEF072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幻灯片图像占位符 1"/>
          <p:cNvSpPr>
            <a:spLocks noGrp="1" noRot="1" noChangeAspect="1" noTextEdit="1"/>
          </p:cNvSpPr>
          <p:nvPr>
            <p:ph type="sldImg"/>
          </p:nvPr>
        </p:nvSpPr>
        <p:spPr/>
      </p:sp>
      <p:sp>
        <p:nvSpPr>
          <p:cNvPr id="40755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75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36B0278-1A4C-4A04-8494-94C58E6B357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幻灯片图像占位符 1"/>
          <p:cNvSpPr>
            <a:spLocks noGrp="1" noRot="1" noChangeAspect="1" noTextEdit="1"/>
          </p:cNvSpPr>
          <p:nvPr>
            <p:ph type="sldImg"/>
          </p:nvPr>
        </p:nvSpPr>
        <p:spPr/>
      </p:sp>
      <p:sp>
        <p:nvSpPr>
          <p:cNvPr id="40857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85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F5C8D43-925F-4CAC-A972-305BA590338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幻灯片图像占位符 1"/>
          <p:cNvSpPr>
            <a:spLocks noGrp="1" noRot="1" noChangeAspect="1" noTextEdit="1"/>
          </p:cNvSpPr>
          <p:nvPr>
            <p:ph type="sldImg"/>
          </p:nvPr>
        </p:nvSpPr>
        <p:spPr/>
      </p:sp>
      <p:sp>
        <p:nvSpPr>
          <p:cNvPr id="40960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096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F4D43ED-16C9-40E5-ACC1-ED78B0173C7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幻灯片图像占位符 1"/>
          <p:cNvSpPr>
            <a:spLocks noGrp="1" noRot="1" noChangeAspect="1" noTextEdit="1"/>
          </p:cNvSpPr>
          <p:nvPr>
            <p:ph type="sldImg"/>
          </p:nvPr>
        </p:nvSpPr>
        <p:spPr/>
      </p:sp>
      <p:sp>
        <p:nvSpPr>
          <p:cNvPr id="41062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06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17C2063-B531-4E10-BB7F-CD58FA8F47C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幻灯片图像占位符 1"/>
          <p:cNvSpPr>
            <a:spLocks noGrp="1" noRot="1" noChangeAspect="1" noTextEdit="1"/>
          </p:cNvSpPr>
          <p:nvPr>
            <p:ph type="sldImg"/>
          </p:nvPr>
        </p:nvSpPr>
        <p:spPr/>
      </p:sp>
      <p:sp>
        <p:nvSpPr>
          <p:cNvPr id="41165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16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F074B76-9A73-43BD-95B8-C01D83D7B4A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幻灯片图像占位符 1"/>
          <p:cNvSpPr>
            <a:spLocks noGrp="1" noRot="1" noChangeAspect="1" noTextEdit="1"/>
          </p:cNvSpPr>
          <p:nvPr>
            <p:ph type="sldImg"/>
          </p:nvPr>
        </p:nvSpPr>
        <p:spPr/>
      </p:sp>
      <p:sp>
        <p:nvSpPr>
          <p:cNvPr id="34509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5092" name="灯片编号占位符 3"/>
          <p:cNvSpPr>
            <a:spLocks noGrp="1"/>
          </p:cNvSpPr>
          <p:nvPr>
            <p:ph type="sldNum" sz="quarter" idx="5"/>
          </p:nvPr>
        </p:nvSpPr>
        <p:spPr>
          <a:noFill/>
        </p:spPr>
        <p:txBody>
          <a:bodyPr/>
          <a:lstStyle/>
          <a:p>
            <a:fld id="{1584FD17-3A94-42BE-82C5-B502A7695A2A}"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幻灯片图像占位符 1"/>
          <p:cNvSpPr>
            <a:spLocks noGrp="1" noRot="1" noChangeAspect="1" noTextEdit="1"/>
          </p:cNvSpPr>
          <p:nvPr>
            <p:ph type="sldImg"/>
          </p:nvPr>
        </p:nvSpPr>
        <p:spPr/>
      </p:sp>
      <p:sp>
        <p:nvSpPr>
          <p:cNvPr id="41267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26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86CC962-B19A-4E62-A0E3-F41BB704661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幻灯片图像占位符 1"/>
          <p:cNvSpPr>
            <a:spLocks noGrp="1" noRot="1" noChangeAspect="1" noTextEdit="1"/>
          </p:cNvSpPr>
          <p:nvPr>
            <p:ph type="sldImg"/>
          </p:nvPr>
        </p:nvSpPr>
        <p:spPr/>
      </p:sp>
      <p:sp>
        <p:nvSpPr>
          <p:cNvPr id="41677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677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8BDCC8C-BB67-4607-9130-CAEE3081C36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幻灯片图像占位符 1"/>
          <p:cNvSpPr>
            <a:spLocks noGrp="1" noRot="1" noChangeAspect="1" noTextEdit="1"/>
          </p:cNvSpPr>
          <p:nvPr>
            <p:ph type="sldImg"/>
          </p:nvPr>
        </p:nvSpPr>
        <p:spPr/>
      </p:sp>
      <p:sp>
        <p:nvSpPr>
          <p:cNvPr id="417795"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1779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02DA544-D7D4-4910-BD61-663CAE3A310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幻灯片图像占位符 1"/>
          <p:cNvSpPr>
            <a:spLocks noGrp="1" noRot="1" noChangeAspect="1" noTextEdit="1"/>
          </p:cNvSpPr>
          <p:nvPr>
            <p:ph type="sldImg"/>
          </p:nvPr>
        </p:nvSpPr>
        <p:spPr/>
      </p:sp>
      <p:sp>
        <p:nvSpPr>
          <p:cNvPr id="41881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882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83360E-41B3-4952-B51E-6E9ACE2F129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幻灯片图像占位符 1"/>
          <p:cNvSpPr>
            <a:spLocks noGrp="1" noRot="1" noChangeAspect="1" noTextEdit="1"/>
          </p:cNvSpPr>
          <p:nvPr>
            <p:ph type="sldImg"/>
          </p:nvPr>
        </p:nvSpPr>
        <p:spPr/>
      </p:sp>
      <p:sp>
        <p:nvSpPr>
          <p:cNvPr id="41984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984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0A5250-B5B5-467B-AD35-C3F037BE391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幻灯片图像占位符 1"/>
          <p:cNvSpPr>
            <a:spLocks noGrp="1" noRot="1" noChangeAspect="1" noTextEdit="1"/>
          </p:cNvSpPr>
          <p:nvPr>
            <p:ph type="sldImg"/>
          </p:nvPr>
        </p:nvSpPr>
        <p:spPr/>
      </p:sp>
      <p:sp>
        <p:nvSpPr>
          <p:cNvPr id="42086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086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2DEB161-4214-444D-A62D-0D75FE8BB62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幻灯片图像占位符 1"/>
          <p:cNvSpPr>
            <a:spLocks noGrp="1" noRot="1" noChangeAspect="1" noTextEdit="1"/>
          </p:cNvSpPr>
          <p:nvPr>
            <p:ph type="sldImg"/>
          </p:nvPr>
        </p:nvSpPr>
        <p:spPr/>
      </p:sp>
      <p:sp>
        <p:nvSpPr>
          <p:cNvPr id="42189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189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B66FE8D-D31C-4F9C-8962-4CD000636B6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幻灯片图像占位符 1"/>
          <p:cNvSpPr>
            <a:spLocks noGrp="1" noRot="1" noChangeAspect="1" noTextEdit="1"/>
          </p:cNvSpPr>
          <p:nvPr>
            <p:ph type="sldImg"/>
          </p:nvPr>
        </p:nvSpPr>
        <p:spPr/>
      </p:sp>
      <p:sp>
        <p:nvSpPr>
          <p:cNvPr id="37171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171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D788D0-89B9-4CE1-8927-D9F5C2CC68C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幻灯片图像占位符 1"/>
          <p:cNvSpPr>
            <a:spLocks noGrp="1" noRot="1" noChangeAspect="1" noTextEdit="1"/>
          </p:cNvSpPr>
          <p:nvPr>
            <p:ph type="sldImg"/>
          </p:nvPr>
        </p:nvSpPr>
        <p:spPr/>
      </p:sp>
      <p:sp>
        <p:nvSpPr>
          <p:cNvPr id="37273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274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00B01C-ADEE-4756-B084-AEBE4D7DFDD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幻灯片图像占位符 1"/>
          <p:cNvSpPr>
            <a:spLocks noGrp="1" noRot="1" noChangeAspect="1" noTextEdit="1"/>
          </p:cNvSpPr>
          <p:nvPr>
            <p:ph type="sldImg"/>
          </p:nvPr>
        </p:nvSpPr>
        <p:spPr/>
      </p:sp>
      <p:sp>
        <p:nvSpPr>
          <p:cNvPr id="37376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7376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9CA9AE1-FCA7-4AAE-9770-7525A129B3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幻灯片图像占位符 1"/>
          <p:cNvSpPr>
            <a:spLocks noGrp="1" noRot="1" noChangeAspect="1" noTextEdit="1"/>
          </p:cNvSpPr>
          <p:nvPr>
            <p:ph type="sldImg"/>
          </p:nvPr>
        </p:nvSpPr>
        <p:spPr/>
      </p:sp>
      <p:sp>
        <p:nvSpPr>
          <p:cNvPr id="34611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6116" name="灯片编号占位符 3"/>
          <p:cNvSpPr>
            <a:spLocks noGrp="1"/>
          </p:cNvSpPr>
          <p:nvPr>
            <p:ph type="sldNum" sz="quarter" idx="5"/>
          </p:nvPr>
        </p:nvSpPr>
        <p:spPr>
          <a:noFill/>
        </p:spPr>
        <p:txBody>
          <a:bodyPr/>
          <a:lstStyle/>
          <a:p>
            <a:fld id="{E62102BF-1D7D-4F03-AB5F-777C37F8801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幻灯片图像占位符 1"/>
          <p:cNvSpPr>
            <a:spLocks noGrp="1" noRot="1" noChangeAspect="1" noTextEdit="1"/>
          </p:cNvSpPr>
          <p:nvPr>
            <p:ph type="sldImg"/>
          </p:nvPr>
        </p:nvSpPr>
        <p:spPr/>
      </p:sp>
      <p:sp>
        <p:nvSpPr>
          <p:cNvPr id="37478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7478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C391B62-0578-4106-8A8E-F9923945EDA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幻灯片图像占位符 1"/>
          <p:cNvSpPr>
            <a:spLocks noGrp="1" noRot="1" noChangeAspect="1" noTextEdit="1"/>
          </p:cNvSpPr>
          <p:nvPr>
            <p:ph type="sldImg"/>
          </p:nvPr>
        </p:nvSpPr>
        <p:spPr/>
      </p:sp>
      <p:sp>
        <p:nvSpPr>
          <p:cNvPr id="37581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7581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44B693-AEDB-4C4A-A5BD-A8F2B7D8342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幻灯片图像占位符 1"/>
          <p:cNvSpPr>
            <a:spLocks noGrp="1" noRot="1" noChangeAspect="1" noTextEdit="1"/>
          </p:cNvSpPr>
          <p:nvPr>
            <p:ph type="sldImg"/>
          </p:nvPr>
        </p:nvSpPr>
        <p:spPr/>
      </p:sp>
      <p:sp>
        <p:nvSpPr>
          <p:cNvPr id="43008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008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1A5C97E-CFD9-45CF-8223-C358F6595B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幻灯片图像占位符 1"/>
          <p:cNvSpPr>
            <a:spLocks noGrp="1" noRot="1" noChangeAspect="1" noTextEdit="1"/>
          </p:cNvSpPr>
          <p:nvPr>
            <p:ph type="sldImg"/>
          </p:nvPr>
        </p:nvSpPr>
        <p:spPr/>
      </p:sp>
      <p:sp>
        <p:nvSpPr>
          <p:cNvPr id="43110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110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C1BF2A0-1B71-44FE-A3C2-B1042090182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幻灯片图像占位符 1"/>
          <p:cNvSpPr>
            <a:spLocks noGrp="1" noRot="1" noChangeAspect="1" noTextEdit="1"/>
          </p:cNvSpPr>
          <p:nvPr>
            <p:ph type="sldImg"/>
          </p:nvPr>
        </p:nvSpPr>
        <p:spPr/>
      </p:sp>
      <p:sp>
        <p:nvSpPr>
          <p:cNvPr id="43213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213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3C286B3-2B07-4ED1-BB0A-232017B7BF7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幻灯片图像占位符 1"/>
          <p:cNvSpPr>
            <a:spLocks noGrp="1" noRot="1" noChangeAspect="1" noTextEdit="1"/>
          </p:cNvSpPr>
          <p:nvPr>
            <p:ph type="sldImg"/>
          </p:nvPr>
        </p:nvSpPr>
        <p:spPr/>
      </p:sp>
      <p:sp>
        <p:nvSpPr>
          <p:cNvPr id="43315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315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1C551-7CE1-4343-BF62-CDBFC7A70A7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幻灯片图像占位符 1"/>
          <p:cNvSpPr>
            <a:spLocks noGrp="1" noRot="1" noChangeAspect="1" noTextEdit="1"/>
          </p:cNvSpPr>
          <p:nvPr>
            <p:ph type="sldImg"/>
          </p:nvPr>
        </p:nvSpPr>
        <p:spPr/>
      </p:sp>
      <p:sp>
        <p:nvSpPr>
          <p:cNvPr id="438275"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8276"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0CD8F9B-C098-4E24-B012-CB163C7A3EF4}"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p:sp>
      <p:sp>
        <p:nvSpPr>
          <p:cNvPr id="43929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93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C3EC94E-25FB-444B-9B69-CE60D33A55E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幻灯片图像占位符 1"/>
          <p:cNvSpPr>
            <a:spLocks noGrp="1" noRot="1" noChangeAspect="1" noTextEdit="1"/>
          </p:cNvSpPr>
          <p:nvPr>
            <p:ph type="sldImg"/>
          </p:nvPr>
        </p:nvSpPr>
        <p:spPr/>
      </p:sp>
      <p:sp>
        <p:nvSpPr>
          <p:cNvPr id="44032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403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C63D418-2BE7-4EE0-93EE-74B5C080FF2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幻灯片图像占位符 1"/>
          <p:cNvSpPr>
            <a:spLocks noGrp="1" noRot="1" noChangeAspect="1" noTextEdit="1"/>
          </p:cNvSpPr>
          <p:nvPr>
            <p:ph type="sldImg"/>
          </p:nvPr>
        </p:nvSpPr>
        <p:spPr/>
      </p:sp>
      <p:sp>
        <p:nvSpPr>
          <p:cNvPr id="44134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4134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5549FF-C40C-4088-BF75-36B1FB16D532}"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幻灯片图像占位符 1"/>
          <p:cNvSpPr>
            <a:spLocks noGrp="1" noRot="1" noChangeAspect="1" noTextEdit="1"/>
          </p:cNvSpPr>
          <p:nvPr>
            <p:ph type="sldImg"/>
          </p:nvPr>
        </p:nvSpPr>
        <p:spPr/>
      </p:sp>
      <p:sp>
        <p:nvSpPr>
          <p:cNvPr id="34713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7140" name="灯片编号占位符 3"/>
          <p:cNvSpPr>
            <a:spLocks noGrp="1"/>
          </p:cNvSpPr>
          <p:nvPr>
            <p:ph type="sldNum" sz="quarter" idx="5"/>
          </p:nvPr>
        </p:nvSpPr>
        <p:spPr>
          <a:noFill/>
        </p:spPr>
        <p:txBody>
          <a:bodyPr/>
          <a:lstStyle/>
          <a:p>
            <a:fld id="{F2C1CFE7-9DAD-44ED-BA3A-9413242D40CB}"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幻灯片图像占位符 1"/>
          <p:cNvSpPr>
            <a:spLocks noGrp="1" noRot="1" noChangeAspect="1" noTextEdit="1"/>
          </p:cNvSpPr>
          <p:nvPr>
            <p:ph type="sldImg"/>
          </p:nvPr>
        </p:nvSpPr>
        <p:spPr/>
      </p:sp>
      <p:sp>
        <p:nvSpPr>
          <p:cNvPr id="43417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418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38FC2E1-E5F6-467C-A515-65995FE67198}"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幻灯片图像占位符 1"/>
          <p:cNvSpPr>
            <a:spLocks noGrp="1" noRot="1" noChangeAspect="1" noTextEdit="1"/>
          </p:cNvSpPr>
          <p:nvPr>
            <p:ph type="sldImg"/>
          </p:nvPr>
        </p:nvSpPr>
        <p:spPr/>
      </p:sp>
      <p:sp>
        <p:nvSpPr>
          <p:cNvPr id="43520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520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AB13D4-24A1-45E3-9A1D-067B8185BD9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幻灯片图像占位符 1"/>
          <p:cNvSpPr>
            <a:spLocks noGrp="1" noRot="1" noChangeAspect="1" noTextEdit="1"/>
          </p:cNvSpPr>
          <p:nvPr>
            <p:ph type="sldImg"/>
          </p:nvPr>
        </p:nvSpPr>
        <p:spPr/>
      </p:sp>
      <p:sp>
        <p:nvSpPr>
          <p:cNvPr id="43622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6228"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8ED1758-E0B8-4852-BF8A-BDED6008228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幻灯片图像占位符 1"/>
          <p:cNvSpPr>
            <a:spLocks noGrp="1" noRot="1" noChangeAspect="1" noTextEdit="1"/>
          </p:cNvSpPr>
          <p:nvPr>
            <p:ph type="sldImg"/>
          </p:nvPr>
        </p:nvSpPr>
        <p:spPr/>
      </p:sp>
      <p:sp>
        <p:nvSpPr>
          <p:cNvPr id="437251"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37252"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E214D02-C2A8-4405-8F90-F6975CAA56E5}"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幻灯片图像占位符 1"/>
          <p:cNvSpPr>
            <a:spLocks noGrp="1" noRot="1" noChangeAspect="1" noTextEdit="1"/>
          </p:cNvSpPr>
          <p:nvPr>
            <p:ph type="sldImg"/>
          </p:nvPr>
        </p:nvSpPr>
        <p:spPr/>
      </p:sp>
      <p:sp>
        <p:nvSpPr>
          <p:cNvPr id="413699"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3700"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2B6D225-05C2-486F-AB35-CB8FA73B3A36}"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幻灯片图像占位符 1"/>
          <p:cNvSpPr>
            <a:spLocks noGrp="1" noRot="1" noChangeAspect="1" noTextEdit="1"/>
          </p:cNvSpPr>
          <p:nvPr>
            <p:ph type="sldImg"/>
          </p:nvPr>
        </p:nvSpPr>
        <p:spPr/>
      </p:sp>
      <p:sp>
        <p:nvSpPr>
          <p:cNvPr id="414723"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414724" name="灯片编号占位符 3"/>
          <p:cNvSpPr>
            <a:spLocks noGrp="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528690-DEB2-488F-9611-CFFB208B072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幻灯片图像占位符 1"/>
          <p:cNvSpPr>
            <a:spLocks noGrp="1" noRot="1" noChangeAspect="1" noTextEdit="1"/>
          </p:cNvSpPr>
          <p:nvPr>
            <p:ph type="sldImg"/>
          </p:nvPr>
        </p:nvSpPr>
        <p:spPr/>
      </p:sp>
      <p:sp>
        <p:nvSpPr>
          <p:cNvPr id="422915"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2916" name="灯片编号占位符 3"/>
          <p:cNvSpPr>
            <a:spLocks noGrp="1"/>
          </p:cNvSpPr>
          <p:nvPr>
            <p:ph type="sldNum" sz="quarter" idx="5"/>
          </p:nvPr>
        </p:nvSpPr>
        <p:spPr>
          <a:noFill/>
        </p:spPr>
        <p:txBody>
          <a:bodyPr/>
          <a:lstStyle/>
          <a:p>
            <a:fld id="{543C86B3-A209-46EF-B7E3-D1BA78FCCD5D}"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幻灯片图像占位符 1"/>
          <p:cNvSpPr>
            <a:spLocks noGrp="1" noRot="1" noChangeAspect="1" noTextEdit="1"/>
          </p:cNvSpPr>
          <p:nvPr>
            <p:ph type="sldImg"/>
          </p:nvPr>
        </p:nvSpPr>
        <p:spPr/>
      </p:sp>
      <p:sp>
        <p:nvSpPr>
          <p:cNvPr id="423939"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3940" name="灯片编号占位符 3"/>
          <p:cNvSpPr>
            <a:spLocks noGrp="1"/>
          </p:cNvSpPr>
          <p:nvPr>
            <p:ph type="sldNum" sz="quarter" idx="5"/>
          </p:nvPr>
        </p:nvSpPr>
        <p:spPr>
          <a:noFill/>
        </p:spPr>
        <p:txBody>
          <a:bodyPr/>
          <a:lstStyle/>
          <a:p>
            <a:fld id="{5A341F25-FA89-4103-9833-C90F24F88D34}"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幻灯片图像占位符 1"/>
          <p:cNvSpPr>
            <a:spLocks noGrp="1" noRot="1" noChangeAspect="1" noTextEdit="1"/>
          </p:cNvSpPr>
          <p:nvPr>
            <p:ph type="sldImg"/>
          </p:nvPr>
        </p:nvSpPr>
        <p:spPr/>
      </p:sp>
      <p:sp>
        <p:nvSpPr>
          <p:cNvPr id="42496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4964" name="灯片编号占位符 3"/>
          <p:cNvSpPr>
            <a:spLocks noGrp="1"/>
          </p:cNvSpPr>
          <p:nvPr>
            <p:ph type="sldNum" sz="quarter" idx="5"/>
          </p:nvPr>
        </p:nvSpPr>
        <p:spPr>
          <a:noFill/>
        </p:spPr>
        <p:txBody>
          <a:bodyPr/>
          <a:lstStyle/>
          <a:p>
            <a:fld id="{AA33F62A-6F44-4672-A136-8C1DDA3BAF8C}"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幻灯片图像占位符 1"/>
          <p:cNvSpPr>
            <a:spLocks noGrp="1" noRot="1" noChangeAspect="1" noTextEdit="1"/>
          </p:cNvSpPr>
          <p:nvPr>
            <p:ph type="sldImg"/>
          </p:nvPr>
        </p:nvSpPr>
        <p:spPr/>
      </p:sp>
      <p:sp>
        <p:nvSpPr>
          <p:cNvPr id="425987"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5988" name="灯片编号占位符 3"/>
          <p:cNvSpPr>
            <a:spLocks noGrp="1"/>
          </p:cNvSpPr>
          <p:nvPr>
            <p:ph type="sldNum" sz="quarter" idx="5"/>
          </p:nvPr>
        </p:nvSpPr>
        <p:spPr>
          <a:noFill/>
        </p:spPr>
        <p:txBody>
          <a:bodyPr/>
          <a:lstStyle/>
          <a:p>
            <a:fld id="{1E52C9FD-6931-456A-9211-0924687048BD}"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幻灯片图像占位符 1"/>
          <p:cNvSpPr>
            <a:spLocks noGrp="1" noRot="1" noChangeAspect="1" noTextEdit="1"/>
          </p:cNvSpPr>
          <p:nvPr>
            <p:ph type="sldImg"/>
          </p:nvPr>
        </p:nvSpPr>
        <p:spPr/>
      </p:sp>
      <p:sp>
        <p:nvSpPr>
          <p:cNvPr id="348163"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348164" name="灯片编号占位符 3"/>
          <p:cNvSpPr>
            <a:spLocks noGrp="1"/>
          </p:cNvSpPr>
          <p:nvPr>
            <p:ph type="sldNum" sz="quarter" idx="5"/>
          </p:nvPr>
        </p:nvSpPr>
        <p:spPr>
          <a:noFill/>
        </p:spPr>
        <p:txBody>
          <a:bodyPr/>
          <a:lstStyle/>
          <a:p>
            <a:fld id="{6E2A1F36-DA5E-4238-AC6A-39A62DAA5056}"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幻灯片图像占位符 1"/>
          <p:cNvSpPr>
            <a:spLocks noGrp="1" noRot="1" noChangeAspect="1" noTextEdit="1"/>
          </p:cNvSpPr>
          <p:nvPr>
            <p:ph type="sldImg"/>
          </p:nvPr>
        </p:nvSpPr>
        <p:spPr/>
      </p:sp>
      <p:sp>
        <p:nvSpPr>
          <p:cNvPr id="427011" name="备注占位符 2"/>
          <p:cNvSpPr>
            <a:spLocks noGrp="1"/>
          </p:cNvSpPr>
          <p:nvPr>
            <p:ph type="body" idx="1"/>
          </p:nvPr>
        </p:nvSpPr>
        <p:spPr>
          <a:noFill/>
        </p:spPr>
        <p:txBody>
          <a:bodyPr/>
          <a:lstStyle/>
          <a:p>
            <a:endParaRPr lang="zh-CN" altLang="en-US">
              <a:ea typeface="宋体" panose="02010600030101010101" pitchFamily="2" charset="-122"/>
            </a:endParaRPr>
          </a:p>
        </p:txBody>
      </p:sp>
      <p:sp>
        <p:nvSpPr>
          <p:cNvPr id="427012" name="灯片编号占位符 3"/>
          <p:cNvSpPr>
            <a:spLocks noGrp="1"/>
          </p:cNvSpPr>
          <p:nvPr>
            <p:ph type="sldNum" sz="quarter" idx="5"/>
          </p:nvPr>
        </p:nvSpPr>
        <p:spPr>
          <a:noFill/>
        </p:spPr>
        <p:txBody>
          <a:bodyPr/>
          <a:lstStyle/>
          <a:p>
            <a:fld id="{05676691-D8F1-496F-B981-B9370C185E33}"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幻灯片图像占位符 1"/>
          <p:cNvSpPr>
            <a:spLocks noGrp="1" noRot="1" noChangeAspect="1" noTextEdit="1"/>
          </p:cNvSpPr>
          <p:nvPr>
            <p:ph type="sldImg"/>
          </p:nvPr>
        </p:nvSpPr>
        <p:spPr/>
      </p:sp>
      <p:sp>
        <p:nvSpPr>
          <p:cNvPr id="349187" name="备注占位符 2"/>
          <p:cNvSpPr>
            <a:spLocks noGrp="1"/>
          </p:cNvSpPr>
          <p:nvPr>
            <p:ph type="body" idx="1"/>
          </p:nvPr>
        </p:nvSpPr>
        <p:spPr>
          <a:noFill/>
        </p:spPr>
        <p:txBody>
          <a:bodyPr/>
          <a:lstStyle/>
          <a:p>
            <a:pPr eaLnBrk="1" hangingPunct="1"/>
            <a:endParaRPr lang="zh-CN" altLang="en-US">
              <a:ea typeface="宋体" panose="02010600030101010101" pitchFamily="2" charset="-122"/>
            </a:endParaRPr>
          </a:p>
        </p:txBody>
      </p:sp>
      <p:sp>
        <p:nvSpPr>
          <p:cNvPr id="349188" name="灯片编号占位符 3"/>
          <p:cNvSpPr>
            <a:spLocks noGrp="1"/>
          </p:cNvSpPr>
          <p:nvPr>
            <p:ph type="sldNum" sz="quarter" idx="5"/>
          </p:nvPr>
        </p:nvSpPr>
        <p:spPr>
          <a:noFill/>
        </p:spPr>
        <p:txBody>
          <a:bodyPr/>
          <a:lstStyle/>
          <a:p>
            <a:fld id="{BA0C8B92-6D26-4ECC-A8B4-60F9D1197AC1}" type="slidenum">
              <a:rPr lang="en-US" altLang="zh-CN" smtClean="0">
                <a:ea typeface="宋体" panose="02010600030101010101" pitchFamily="2" charset="-122"/>
              </a:rPr>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1981200" cy="60960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791200" cy="60960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772400" cy="1143000"/>
          </a:xfrm>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a:xfrm>
            <a:off x="685800" y="1524000"/>
            <a:ext cx="7772400" cy="45720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Char char="v"/>
              <a:defRPr/>
            </a:pPr>
            <a:endParaRPr kumimoji="1" lang="zh-CN" altLang="en-US" sz="24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7724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85800" y="1524000"/>
            <a:ext cx="3810000" cy="4572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524000"/>
            <a:ext cx="3810000" cy="4572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77724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85800" y="1524000"/>
            <a:ext cx="3810000" cy="4572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48200" y="1524000"/>
            <a:ext cx="3810000" cy="2209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48200" y="3886200"/>
            <a:ext cx="3810000" cy="2209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0"/>
            <a:ext cx="7924800" cy="6096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22631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endParaRPr lang="zh-CN" altLang="en-US"/>
          </a:p>
        </p:txBody>
      </p:sp>
      <p:sp>
        <p:nvSpPr>
          <p:cNvPr id="22631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6C7EF8D-B95D-485B-8086-7B4D6F837C4E}"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EBE8D463-95E5-4481-9570-61CC9D4581A1}"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40777E11-410E-4027-8E2A-572C920BAB5F}"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 y="1295400"/>
            <a:ext cx="432435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295400"/>
            <a:ext cx="4325938"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D1DD565B-A640-479F-B4AC-02732AC5B2F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5B241E07-CF8E-431C-A4FF-A4E56B6877CD}"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9F03008E-0D6A-448B-AA19-3F9ED228DB1B}"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2CF0E219-17AD-476F-8791-020B170E54E7}"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BCE42829-A82C-45B2-BAC4-E8AC53FF3249}"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4D7821FE-D506-4AA5-86B5-505DB4D57FDB}"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E5EEF79-9BB5-4432-88B7-4E752B83E244}"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4813" y="166688"/>
            <a:ext cx="2200275" cy="65389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 y="166688"/>
            <a:ext cx="6450013" cy="65389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20B6C3CE-7D1B-4B75-A559-85D42E5D2B3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838200" y="0"/>
            <a:ext cx="77724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524000"/>
            <a:ext cx="7772400" cy="457200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1031" name="Line 7"/>
          <p:cNvSpPr/>
          <p:nvPr userDrawn="1"/>
        </p:nvSpPr>
        <p:spPr>
          <a:xfrm>
            <a:off x="685800" y="1295400"/>
            <a:ext cx="8077200" cy="0"/>
          </a:xfrm>
          <a:prstGeom prst="line">
            <a:avLst/>
          </a:prstGeom>
          <a:ln w="19050" cap="flat" cmpd="sng">
            <a:solidFill>
              <a:srgbClr val="FF00FF"/>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kumimoji="1" sz="3600" b="1">
          <a:solidFill>
            <a:srgbClr val="6600FF"/>
          </a:solidFill>
          <a:latin typeface="+mj-lt"/>
          <a:ea typeface="+mj-ea"/>
          <a:cs typeface="+mj-cs"/>
        </a:defRPr>
      </a:lvl1pPr>
      <a:lvl2pPr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2pPr>
      <a:lvl3pPr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3pPr>
      <a:lvl4pPr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4pPr>
      <a:lvl5pPr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kumimoji="1" sz="3600" b="1">
          <a:solidFill>
            <a:srgbClr val="6600FF"/>
          </a:solidFill>
          <a:latin typeface="Comic Sans MS" panose="030F0702030302020204" pitchFamily="66" charset="0"/>
          <a:ea typeface="宋体" panose="02010600030101010101" pitchFamily="2" charset="-122"/>
        </a:defRPr>
      </a:lvl9pPr>
    </p:titleStyle>
    <p:body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ChangeArrowheads="1"/>
          </p:cNvSpPr>
          <p:nvPr/>
        </p:nvSpPr>
        <p:spPr bwMode="ltGray">
          <a:xfrm>
            <a:off x="417513" y="350838"/>
            <a:ext cx="438150" cy="474662"/>
          </a:xfrm>
          <a:prstGeom prst="rect">
            <a:avLst/>
          </a:prstGeom>
          <a:solidFill>
            <a:schemeClr val="accent2"/>
          </a:soli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3" name="Rectangle 3"/>
          <p:cNvSpPr>
            <a:spLocks noChangeArrowheads="1"/>
          </p:cNvSpPr>
          <p:nvPr/>
        </p:nvSpPr>
        <p:spPr bwMode="ltGray">
          <a:xfrm>
            <a:off x="800100" y="3508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4" name="Rectangle 4"/>
          <p:cNvSpPr>
            <a:spLocks noChangeArrowheads="1"/>
          </p:cNvSpPr>
          <p:nvPr/>
        </p:nvSpPr>
        <p:spPr bwMode="ltGray">
          <a:xfrm>
            <a:off x="541338" y="773113"/>
            <a:ext cx="422275" cy="474662"/>
          </a:xfrm>
          <a:prstGeom prst="rect">
            <a:avLst/>
          </a:prstGeom>
          <a:solidFill>
            <a:schemeClr val="folHlink"/>
          </a:soli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5" name="Rectangle 5"/>
          <p:cNvSpPr>
            <a:spLocks noChangeArrowheads="1"/>
          </p:cNvSpPr>
          <p:nvPr/>
        </p:nvSpPr>
        <p:spPr bwMode="ltGray">
          <a:xfrm>
            <a:off x="911225" y="7731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6" name="Rectangle 6"/>
          <p:cNvSpPr>
            <a:spLocks noChangeArrowheads="1"/>
          </p:cNvSpPr>
          <p:nvPr/>
        </p:nvSpPr>
        <p:spPr bwMode="ltGray">
          <a:xfrm>
            <a:off x="127000" y="7000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7" name="Rectangle 7"/>
          <p:cNvSpPr>
            <a:spLocks noChangeArrowheads="1"/>
          </p:cNvSpPr>
          <p:nvPr/>
        </p:nvSpPr>
        <p:spPr bwMode="gray">
          <a:xfrm>
            <a:off x="762000" y="242888"/>
            <a:ext cx="31750" cy="1052512"/>
          </a:xfrm>
          <a:prstGeom prst="rect">
            <a:avLst/>
          </a:prstGeom>
          <a:solidFill>
            <a:schemeClr val="bg2"/>
          </a:soli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8" name="Rectangle 8"/>
          <p:cNvSpPr>
            <a:spLocks noChangeArrowheads="1"/>
          </p:cNvSpPr>
          <p:nvPr/>
        </p:nvSpPr>
        <p:spPr bwMode="gray">
          <a:xfrm>
            <a:off x="442913" y="10334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spcBef>
                <a:spcPct val="0"/>
              </a:spcBef>
              <a:buSzTx/>
              <a:defRPr/>
            </a:pPr>
            <a:endParaRPr lang="zh-CN" altLang="zh-CN" sz="2400">
              <a:solidFill>
                <a:schemeClr val="tx1"/>
              </a:solidFill>
              <a:effectLst/>
              <a:ea typeface="宋体" panose="02010600030101010101" pitchFamily="2" charset="-122"/>
            </a:endParaRPr>
          </a:p>
        </p:txBody>
      </p:sp>
      <p:sp>
        <p:nvSpPr>
          <p:cNvPr id="225289" name="Rectangle 9"/>
          <p:cNvSpPr>
            <a:spLocks noGrp="1" noChangeArrowheads="1"/>
          </p:cNvSpPr>
          <p:nvPr>
            <p:ph type="title"/>
          </p:nvPr>
        </p:nvSpPr>
        <p:spPr bwMode="auto">
          <a:xfrm>
            <a:off x="352425" y="166688"/>
            <a:ext cx="8486775" cy="846137"/>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225290" name="Rectangle 10"/>
          <p:cNvSpPr>
            <a:spLocks noGrp="1" noChangeArrowheads="1"/>
          </p:cNvSpPr>
          <p:nvPr>
            <p:ph type="body" idx="1"/>
          </p:nvPr>
        </p:nvSpPr>
        <p:spPr bwMode="auto">
          <a:xfrm>
            <a:off x="152400" y="1295400"/>
            <a:ext cx="8802688" cy="54102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25291"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SzTx/>
              <a:defRPr kumimoji="0" sz="1400">
                <a:solidFill>
                  <a:schemeClr val="tx1"/>
                </a:solidFill>
                <a:effectLst/>
                <a:ea typeface="宋体" panose="02010600030101010101" pitchFamily="2" charset="-122"/>
              </a:defRPr>
            </a:lvl1pPr>
          </a:lstStyle>
          <a:p>
            <a:pPr>
              <a:defRPr/>
            </a:pPr>
            <a:endParaRPr lang="en-US" altLang="zh-CN"/>
          </a:p>
        </p:txBody>
      </p:sp>
      <p:sp>
        <p:nvSpPr>
          <p:cNvPr id="225292"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SzTx/>
              <a:defRPr kumimoji="0" sz="1400">
                <a:solidFill>
                  <a:schemeClr val="tx1"/>
                </a:solidFill>
                <a:effectLst/>
                <a:ea typeface="宋体" panose="02010600030101010101" pitchFamily="2" charset="-122"/>
              </a:defRPr>
            </a:lvl1pPr>
          </a:lstStyle>
          <a:p>
            <a:pPr>
              <a:defRPr/>
            </a:pPr>
            <a:endParaRPr lang="en-US" altLang="zh-CN"/>
          </a:p>
        </p:txBody>
      </p:sp>
      <p:sp>
        <p:nvSpPr>
          <p:cNvPr id="2252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SzTx/>
              <a:defRPr kumimoji="0" sz="1400">
                <a:solidFill>
                  <a:schemeClr val="tx1"/>
                </a:solidFill>
                <a:effectLst/>
                <a:ea typeface="宋体" panose="02010600030101010101" pitchFamily="2" charset="-122"/>
              </a:defRPr>
            </a:lvl1pPr>
          </a:lstStyle>
          <a:p>
            <a:pPr>
              <a:defRPr/>
            </a:pPr>
            <a:fld id="{6BC7A847-D2B1-4F4A-8349-7FD3A3311B8D}"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Tahoma" panose="020B0604030504040204" pitchFamily="34" charset="0"/>
          <a:ea typeface="隶书" panose="02010509060101010101"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rgbClr val="660066"/>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rgbClr val="990000"/>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5pPr>
      <a:lvl6pPr marL="25146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6pPr>
      <a:lvl7pPr marL="29718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7pPr>
      <a:lvl8pPr marL="34290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8pPr>
      <a:lvl9pPr marL="38862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6.wmf"/><Relationship Id="rId3" Type="http://schemas.openxmlformats.org/officeDocument/2006/relationships/oleObject" Target="../embeddings/oleObject11.bin"/><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111.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wmf"/><Relationship Id="rId3" Type="http://schemas.openxmlformats.org/officeDocument/2006/relationships/oleObject" Target="../embeddings/oleObject13.bin"/><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112.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23.png"/><Relationship Id="rId3" Type="http://schemas.openxmlformats.org/officeDocument/2006/relationships/image" Target="../media/image22.wmf"/><Relationship Id="rId2" Type="http://schemas.openxmlformats.org/officeDocument/2006/relationships/oleObject" Target="../embeddings/oleObject14.bin"/><Relationship Id="rId1" Type="http://schemas.openxmlformats.org/officeDocument/2006/relationships/image" Target="../media/image21.png"/></Relationships>
</file>

<file path=ppt/slides/_rels/slide113.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7.xml"/><Relationship Id="rId3" Type="http://schemas.openxmlformats.org/officeDocument/2006/relationships/image" Target="../media/image25.wmf"/><Relationship Id="rId2" Type="http://schemas.openxmlformats.org/officeDocument/2006/relationships/oleObject" Target="../embeddings/oleObject15.bin"/><Relationship Id="rId1" Type="http://schemas.openxmlformats.org/officeDocument/2006/relationships/image" Target="../media/image24.png"/></Relationships>
</file>

<file path=ppt/slides/_rels/slide114.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wmf"/><Relationship Id="rId3" Type="http://schemas.openxmlformats.org/officeDocument/2006/relationships/oleObject" Target="../embeddings/oleObject17.bin"/><Relationship Id="rId2" Type="http://schemas.openxmlformats.org/officeDocument/2006/relationships/image" Target="../media/image26.wmf"/><Relationship Id="rId1" Type="http://schemas.openxmlformats.org/officeDocument/2006/relationships/oleObject" Target="../embeddings/oleObject16.bin"/></Relationships>
</file>

<file path=ppt/slides/_rels/slide11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7.xml"/><Relationship Id="rId2" Type="http://schemas.openxmlformats.org/officeDocument/2006/relationships/image" Target="../media/image29.wmf"/><Relationship Id="rId1" Type="http://schemas.openxmlformats.org/officeDocument/2006/relationships/oleObject" Target="../embeddings/oleObject18.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1.png"/><Relationship Id="rId1" Type="http://schemas.openxmlformats.org/officeDocument/2006/relationships/image" Target="../media/image30.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17.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4.vml"/><Relationship Id="rId3" Type="http://schemas.openxmlformats.org/officeDocument/2006/relationships/slideLayout" Target="../slideLayouts/slideLayout17.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1.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image" Target="../media/image10.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vmlDrawing" Target="../drawings/vmlDrawing5.vml"/><Relationship Id="rId5" Type="http://schemas.openxmlformats.org/officeDocument/2006/relationships/slideLayout" Target="../slideLayouts/slideLayout17.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vmlDrawing" Target="../drawings/vmlDrawing6.vml"/><Relationship Id="rId5" Type="http://schemas.openxmlformats.org/officeDocument/2006/relationships/slideLayout" Target="../slideLayouts/slideLayout17.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1.vml"/><Relationship Id="rId5" Type="http://schemas.openxmlformats.org/officeDocument/2006/relationships/slideLayout" Target="../slideLayouts/slideLayout17.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17.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p:nvPr>
        </p:nvSpPr>
        <p:spPr>
          <a:xfrm>
            <a:off x="533400" y="1752600"/>
            <a:ext cx="8001000" cy="1905000"/>
          </a:xfrm>
        </p:spPr>
        <p:txBody>
          <a:bodyPr vert="horz" wrap="square" lIns="91440" tIns="45720" rIns="91440" bIns="45720" anchor="ctr"/>
          <a:lstStyle/>
          <a:p>
            <a:pPr eaLnBrk="1" hangingPunct="1">
              <a:lnSpc>
                <a:spcPct val="150000"/>
              </a:lnSpc>
            </a:pPr>
            <a:r>
              <a:rPr lang="zh-CN" altLang="en-US" sz="4800" dirty="0">
                <a:solidFill>
                  <a:srgbClr val="0000FF"/>
                </a:solidFill>
                <a:latin typeface="微软雅黑" panose="020B0503020204020204" charset="-122"/>
                <a:ea typeface="微软雅黑" panose="020B0503020204020204" charset="-122"/>
                <a:cs typeface="微软雅黑" panose="020B0503020204020204" charset="-122"/>
              </a:rPr>
              <a:t>第三章 数据操作语言</a:t>
            </a:r>
            <a:r>
              <a:rPr lang="en-US" altLang="zh-CN" sz="4800" dirty="0">
                <a:solidFill>
                  <a:srgbClr val="0000FF"/>
                </a:solidFill>
                <a:latin typeface="微软雅黑" panose="020B0503020204020204" charset="-122"/>
                <a:ea typeface="微软雅黑" panose="020B0503020204020204" charset="-122"/>
                <a:cs typeface="微软雅黑" panose="020B0503020204020204" charset="-122"/>
                <a:sym typeface="+mn-ea"/>
              </a:rPr>
              <a:t>DML</a:t>
            </a:r>
            <a:r>
              <a:rPr lang="zh-CN" altLang="en-US" sz="4800" b="0" dirty="0">
                <a:solidFill>
                  <a:srgbClr val="0000FF"/>
                </a:solidFill>
                <a:latin typeface="微软雅黑" panose="020B0503020204020204" charset="-122"/>
                <a:ea typeface="微软雅黑" panose="020B0503020204020204" charset="-122"/>
                <a:cs typeface="微软雅黑" panose="020B0503020204020204" charset="-122"/>
                <a:sym typeface="+mn-ea"/>
              </a:rPr>
              <a:t>（</a:t>
            </a:r>
            <a:r>
              <a:rPr lang="en-US" altLang="zh-CN" sz="4800" dirty="0">
                <a:solidFill>
                  <a:srgbClr val="0000FF"/>
                </a:solidFill>
                <a:latin typeface="微软雅黑" panose="020B0503020204020204" charset="-122"/>
                <a:ea typeface="微软雅黑" panose="020B0503020204020204" charset="-122"/>
                <a:cs typeface="微软雅黑" panose="020B0503020204020204" charset="-122"/>
              </a:rPr>
              <a:t>SQL</a:t>
            </a:r>
            <a:r>
              <a:rPr lang="zh-CN" altLang="en-US" sz="4800" dirty="0">
                <a:solidFill>
                  <a:srgbClr val="0000FF"/>
                </a:solidFill>
                <a:latin typeface="微软雅黑" panose="020B0503020204020204" charset="-122"/>
                <a:ea typeface="微软雅黑" panose="020B0503020204020204" charset="-122"/>
                <a:cs typeface="微软雅黑" panose="020B0503020204020204" charset="-122"/>
              </a:rPr>
              <a:t>的子集</a:t>
            </a:r>
            <a:r>
              <a:rPr lang="zh-CN" altLang="en-US" sz="4800" b="0" dirty="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4800" b="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2051" name="Rectangle 3"/>
          <p:cNvSpPr>
            <a:spLocks noGrp="1"/>
          </p:cNvSpPr>
          <p:nvPr>
            <p:ph idx="1"/>
          </p:nvPr>
        </p:nvSpPr>
        <p:spPr>
          <a:xfrm>
            <a:off x="685800" y="3962400"/>
            <a:ext cx="7772400" cy="2133600"/>
          </a:xfrm>
        </p:spPr>
        <p:txBody>
          <a:bodyPr vert="horz" wrap="square" lIns="91440" tIns="45720" rIns="91440" bIns="45720" anchor="t"/>
          <a:lstStyle/>
          <a:p>
            <a:pPr marL="0" indent="0" algn="ctr" eaLnBrk="1" fontAlgn="base" hangingPunct="1">
              <a:lnSpc>
                <a:spcPct val="150000"/>
              </a:lnSpc>
              <a:buNone/>
            </a:pPr>
            <a:r>
              <a:rPr lang="zh-CN" altLang="en-US" strike="noStrike" noProof="1">
                <a:solidFill>
                  <a:srgbClr val="FF0000"/>
                </a:solidFill>
                <a:latin typeface="微软雅黑" panose="020B0503020204020204" charset="-122"/>
                <a:ea typeface="微软雅黑" panose="020B0503020204020204" charset="-122"/>
                <a:sym typeface="+mn-ea"/>
              </a:rPr>
              <a:t>软件工程系</a:t>
            </a:r>
            <a:endParaRPr lang="zh-CN" altLang="en-US" strike="noStrike" noProof="1">
              <a:solidFill>
                <a:srgbClr val="FF0000"/>
              </a:solidFill>
              <a:latin typeface="微软雅黑" panose="020B0503020204020204" charset="-122"/>
              <a:ea typeface="微软雅黑" panose="020B0503020204020204" charset="-122"/>
              <a:sym typeface="+mn-ea"/>
            </a:endParaRPr>
          </a:p>
          <a:p>
            <a:pPr marL="0" indent="0" algn="ctr" eaLnBrk="1" fontAlgn="base" hangingPunct="1">
              <a:lnSpc>
                <a:spcPct val="150000"/>
              </a:lnSpc>
              <a:buNone/>
            </a:pPr>
            <a:r>
              <a:rPr lang="zh-CN" altLang="en-US" strike="noStrike" noProof="1">
                <a:solidFill>
                  <a:srgbClr val="FF0000"/>
                </a:solidFill>
                <a:latin typeface="微软雅黑" panose="020B0503020204020204" charset="-122"/>
                <a:ea typeface="微软雅黑" panose="020B0503020204020204" charset="-122"/>
                <a:sym typeface="+mn-ea"/>
              </a:rPr>
              <a:t>李友焕</a:t>
            </a:r>
            <a:endParaRPr lang="en-US" altLang="zh-CN" strike="noStrike" noProof="1">
              <a:solidFill>
                <a:srgbClr val="6600FF"/>
              </a:solidFill>
            </a:endParaRPr>
          </a:p>
          <a:p>
            <a:pPr marL="0" indent="0" algn="ctr" eaLnBrk="1" fontAlgn="base" hangingPunct="1">
              <a:buNone/>
            </a:pPr>
            <a:r>
              <a:rPr lang="en-US" altLang="zh-CN" strike="noStrike" noProof="1">
                <a:solidFill>
                  <a:srgbClr val="6600FF"/>
                </a:solidFill>
              </a:rPr>
              <a:t>202</a:t>
            </a:r>
            <a:r>
              <a:rPr lang="en-US" altLang="zh-CN" b="1" noProof="1">
                <a:solidFill>
                  <a:srgbClr val="0000FF"/>
                </a:solidFill>
                <a:latin typeface="微软雅黑" panose="020B0503020204020204" charset="-122"/>
                <a:ea typeface="微软雅黑" panose="020B0503020204020204" charset="-122"/>
              </a:rPr>
              <a:t>4</a:t>
            </a:r>
            <a:r>
              <a:rPr lang="en-US" altLang="zh-CN" strike="noStrike" noProof="1">
                <a:solidFill>
                  <a:srgbClr val="6600FF"/>
                </a:solidFill>
              </a:rPr>
              <a:t>.03</a:t>
            </a:r>
            <a:endParaRPr lang="en-US" altLang="zh-CN" strike="noStrike" noProof="1">
              <a:solidFill>
                <a:srgbClr val="6600FF"/>
              </a:solidFill>
            </a:endParaRPr>
          </a:p>
        </p:txBody>
      </p:sp>
      <p:grpSp>
        <p:nvGrpSpPr>
          <p:cNvPr id="3075" name="Group 4"/>
          <p:cNvGrpSpPr/>
          <p:nvPr/>
        </p:nvGrpSpPr>
        <p:grpSpPr>
          <a:xfrm>
            <a:off x="6934200" y="4724400"/>
            <a:ext cx="1524000" cy="1714500"/>
            <a:chOff x="4734" y="3198"/>
            <a:chExt cx="960" cy="1080"/>
          </a:xfrm>
        </p:grpSpPr>
        <p:sp>
          <p:nvSpPr>
            <p:cNvPr id="3076" name="Freeform 5"/>
            <p:cNvSpPr/>
            <p:nvPr/>
          </p:nvSpPr>
          <p:spPr>
            <a:xfrm>
              <a:off x="4734" y="3942"/>
              <a:ext cx="960" cy="336"/>
            </a:xfrm>
            <a:custGeom>
              <a:avLst/>
              <a:gdLst/>
              <a:ahLst/>
              <a:cxnLst>
                <a:cxn ang="0">
                  <a:pos x="188" y="6"/>
                </a:cxn>
                <a:cxn ang="0">
                  <a:pos x="155" y="13"/>
                </a:cxn>
                <a:cxn ang="0">
                  <a:pos x="122" y="47"/>
                </a:cxn>
                <a:cxn ang="0">
                  <a:pos x="88" y="74"/>
                </a:cxn>
                <a:cxn ang="0">
                  <a:pos x="55" y="80"/>
                </a:cxn>
                <a:cxn ang="0">
                  <a:pos x="22" y="93"/>
                </a:cxn>
                <a:cxn ang="0">
                  <a:pos x="0" y="127"/>
                </a:cxn>
                <a:cxn ang="0">
                  <a:pos x="0" y="167"/>
                </a:cxn>
                <a:cxn ang="0">
                  <a:pos x="11" y="208"/>
                </a:cxn>
                <a:cxn ang="0">
                  <a:pos x="44" y="214"/>
                </a:cxn>
                <a:cxn ang="0">
                  <a:pos x="77" y="200"/>
                </a:cxn>
                <a:cxn ang="0">
                  <a:pos x="105" y="214"/>
                </a:cxn>
                <a:cxn ang="0">
                  <a:pos x="133" y="254"/>
                </a:cxn>
                <a:cxn ang="0">
                  <a:pos x="166" y="281"/>
                </a:cxn>
                <a:cxn ang="0">
                  <a:pos x="205" y="281"/>
                </a:cxn>
                <a:cxn ang="0">
                  <a:pos x="239" y="274"/>
                </a:cxn>
                <a:cxn ang="0">
                  <a:pos x="272" y="295"/>
                </a:cxn>
                <a:cxn ang="0">
                  <a:pos x="305" y="321"/>
                </a:cxn>
                <a:cxn ang="0">
                  <a:pos x="354" y="328"/>
                </a:cxn>
                <a:cxn ang="0">
                  <a:pos x="432" y="328"/>
                </a:cxn>
                <a:cxn ang="0">
                  <a:pos x="465" y="321"/>
                </a:cxn>
                <a:cxn ang="0">
                  <a:pos x="499" y="314"/>
                </a:cxn>
                <a:cxn ang="0">
                  <a:pos x="532" y="301"/>
                </a:cxn>
                <a:cxn ang="0">
                  <a:pos x="565" y="295"/>
                </a:cxn>
                <a:cxn ang="0">
                  <a:pos x="599" y="301"/>
                </a:cxn>
                <a:cxn ang="0">
                  <a:pos x="632" y="314"/>
                </a:cxn>
                <a:cxn ang="0">
                  <a:pos x="687" y="328"/>
                </a:cxn>
                <a:cxn ang="0">
                  <a:pos x="749" y="328"/>
                </a:cxn>
                <a:cxn ang="0">
                  <a:pos x="804" y="321"/>
                </a:cxn>
                <a:cxn ang="0">
                  <a:pos x="837" y="295"/>
                </a:cxn>
                <a:cxn ang="0">
                  <a:pos x="875" y="268"/>
                </a:cxn>
                <a:cxn ang="0">
                  <a:pos x="909" y="254"/>
                </a:cxn>
                <a:cxn ang="0">
                  <a:pos x="942" y="247"/>
                </a:cxn>
                <a:cxn ang="0">
                  <a:pos x="953" y="228"/>
                </a:cxn>
                <a:cxn ang="0">
                  <a:pos x="936" y="187"/>
                </a:cxn>
                <a:cxn ang="0">
                  <a:pos x="953" y="147"/>
                </a:cxn>
                <a:cxn ang="0">
                  <a:pos x="953" y="107"/>
                </a:cxn>
                <a:cxn ang="0">
                  <a:pos x="925" y="74"/>
                </a:cxn>
                <a:cxn ang="0">
                  <a:pos x="893" y="74"/>
                </a:cxn>
                <a:cxn ang="0">
                  <a:pos x="860" y="74"/>
                </a:cxn>
                <a:cxn ang="0">
                  <a:pos x="826" y="66"/>
                </a:cxn>
                <a:cxn ang="0">
                  <a:pos x="793" y="60"/>
                </a:cxn>
                <a:cxn ang="0">
                  <a:pos x="760" y="66"/>
                </a:cxn>
                <a:cxn ang="0">
                  <a:pos x="731" y="53"/>
                </a:cxn>
                <a:cxn ang="0">
                  <a:pos x="698" y="27"/>
                </a:cxn>
                <a:cxn ang="0">
                  <a:pos x="665" y="20"/>
                </a:cxn>
                <a:cxn ang="0">
                  <a:pos x="626" y="6"/>
                </a:cxn>
                <a:cxn ang="0">
                  <a:pos x="593" y="20"/>
                </a:cxn>
                <a:cxn ang="0">
                  <a:pos x="560" y="27"/>
                </a:cxn>
                <a:cxn ang="0">
                  <a:pos x="527" y="27"/>
                </a:cxn>
                <a:cxn ang="0">
                  <a:pos x="494" y="20"/>
                </a:cxn>
                <a:cxn ang="0">
                  <a:pos x="460" y="6"/>
                </a:cxn>
                <a:cxn ang="0">
                  <a:pos x="427" y="6"/>
                </a:cxn>
                <a:cxn ang="0">
                  <a:pos x="394" y="20"/>
                </a:cxn>
                <a:cxn ang="0">
                  <a:pos x="360" y="27"/>
                </a:cxn>
                <a:cxn ang="0">
                  <a:pos x="321" y="6"/>
                </a:cxn>
                <a:cxn ang="0">
                  <a:pos x="288" y="0"/>
                </a:cxn>
                <a:cxn ang="0">
                  <a:pos x="254" y="0"/>
                </a:cxn>
                <a:cxn ang="0">
                  <a:pos x="211" y="11"/>
                </a:cxn>
                <a:cxn ang="0">
                  <a:pos x="177" y="53"/>
                </a:cxn>
                <a:cxn ang="0">
                  <a:pos x="155" y="66"/>
                </a:cxn>
                <a:cxn ang="0">
                  <a:pos x="143" y="51"/>
                </a:cxn>
              </a:cxnLst>
              <a:rect l="0" t="0" r="0" b="0"/>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tileRect/>
            </a:gradFill>
            <a:ln w="12700" cap="rnd" cmpd="sng">
              <a:solidFill>
                <a:srgbClr val="996633"/>
              </a:solidFill>
              <a:prstDash val="solid"/>
              <a:round/>
              <a:headEnd type="none" w="sm" len="sm"/>
              <a:tailEnd type="none" w="sm" len="sm"/>
            </a:ln>
          </p:spPr>
          <p:txBody>
            <a:bodyPr/>
            <a:lstStyle/>
            <a:p>
              <a:endParaRPr lang="zh-CN" altLang="en-US"/>
            </a:p>
          </p:txBody>
        </p:sp>
        <p:grpSp>
          <p:nvGrpSpPr>
            <p:cNvPr id="3077" name="Group 6"/>
            <p:cNvGrpSpPr/>
            <p:nvPr/>
          </p:nvGrpSpPr>
          <p:grpSpPr>
            <a:xfrm>
              <a:off x="4800" y="3198"/>
              <a:ext cx="864" cy="1008"/>
              <a:chOff x="0" y="3182"/>
              <a:chExt cx="808" cy="998"/>
            </a:xfrm>
          </p:grpSpPr>
          <p:grpSp>
            <p:nvGrpSpPr>
              <p:cNvPr id="3078" name="Group 7"/>
              <p:cNvGrpSpPr/>
              <p:nvPr/>
            </p:nvGrpSpPr>
            <p:grpSpPr>
              <a:xfrm>
                <a:off x="0" y="3182"/>
                <a:ext cx="506" cy="927"/>
                <a:chOff x="1685" y="1023"/>
                <a:chExt cx="506" cy="927"/>
              </a:xfrm>
            </p:grpSpPr>
            <p:sp>
              <p:nvSpPr>
                <p:cNvPr id="3079" name="Freeform 8"/>
                <p:cNvSpPr/>
                <p:nvPr/>
              </p:nvSpPr>
              <p:spPr>
                <a:xfrm>
                  <a:off x="1733" y="1329"/>
                  <a:ext cx="76"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0" b="0"/>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w="9525">
                  <a:noFill/>
                </a:ln>
              </p:spPr>
              <p:txBody>
                <a:bodyPr/>
                <a:lstStyle/>
                <a:p>
                  <a:endParaRPr lang="zh-CN" altLang="en-US"/>
                </a:p>
              </p:txBody>
            </p:sp>
            <p:sp>
              <p:nvSpPr>
                <p:cNvPr id="3080" name="Freeform 9"/>
                <p:cNvSpPr/>
                <p:nvPr/>
              </p:nvSpPr>
              <p:spPr>
                <a:xfrm>
                  <a:off x="1790" y="1583"/>
                  <a:ext cx="120"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0" b="0"/>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w="9525">
                  <a:noFill/>
                </a:ln>
              </p:spPr>
              <p:txBody>
                <a:bodyPr/>
                <a:lstStyle/>
                <a:p>
                  <a:endParaRPr lang="zh-CN" altLang="en-US"/>
                </a:p>
              </p:txBody>
            </p:sp>
            <p:sp>
              <p:nvSpPr>
                <p:cNvPr id="3081" name="Freeform 10"/>
                <p:cNvSpPr/>
                <p:nvPr/>
              </p:nvSpPr>
              <p:spPr>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0" b="0"/>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w="9525">
                  <a:noFill/>
                </a:ln>
              </p:spPr>
              <p:txBody>
                <a:bodyPr/>
                <a:lstStyle/>
                <a:p>
                  <a:endParaRPr lang="zh-CN" altLang="en-US"/>
                </a:p>
              </p:txBody>
            </p:sp>
            <p:grpSp>
              <p:nvGrpSpPr>
                <p:cNvPr id="3082" name="Group 11"/>
                <p:cNvGrpSpPr/>
                <p:nvPr/>
              </p:nvGrpSpPr>
              <p:grpSpPr>
                <a:xfrm>
                  <a:off x="1707" y="1466"/>
                  <a:ext cx="484" cy="368"/>
                  <a:chOff x="1707" y="1466"/>
                  <a:chExt cx="484" cy="368"/>
                </a:xfrm>
              </p:grpSpPr>
              <p:sp>
                <p:nvSpPr>
                  <p:cNvPr id="3083" name="Freeform 12"/>
                  <p:cNvSpPr/>
                  <p:nvPr/>
                </p:nvSpPr>
                <p:spPr>
                  <a:xfrm>
                    <a:off x="1751" y="1466"/>
                    <a:ext cx="440" cy="342"/>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0" b="0"/>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w="9525">
                    <a:noFill/>
                  </a:ln>
                </p:spPr>
                <p:txBody>
                  <a:bodyPr/>
                  <a:lstStyle/>
                  <a:p>
                    <a:endParaRPr lang="zh-CN" altLang="en-US"/>
                  </a:p>
                </p:txBody>
              </p:sp>
              <p:sp>
                <p:nvSpPr>
                  <p:cNvPr id="3084" name="Freeform 13"/>
                  <p:cNvSpPr/>
                  <p:nvPr/>
                </p:nvSpPr>
                <p:spPr>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0" b="0"/>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w="9525">
                    <a:noFill/>
                  </a:ln>
                </p:spPr>
                <p:txBody>
                  <a:bodyPr/>
                  <a:lstStyle/>
                  <a:p>
                    <a:endParaRPr lang="zh-CN" altLang="en-US"/>
                  </a:p>
                </p:txBody>
              </p:sp>
              <p:sp>
                <p:nvSpPr>
                  <p:cNvPr id="3085" name="Freeform 14"/>
                  <p:cNvSpPr/>
                  <p:nvPr/>
                </p:nvSpPr>
                <p:spPr>
                  <a:xfrm>
                    <a:off x="1716" y="1535"/>
                    <a:ext cx="171"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0" b="0"/>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w="9525">
                    <a:noFill/>
                  </a:ln>
                </p:spPr>
                <p:txBody>
                  <a:bodyPr/>
                  <a:lstStyle/>
                  <a:p>
                    <a:endParaRPr lang="zh-CN" altLang="en-US"/>
                  </a:p>
                </p:txBody>
              </p:sp>
              <p:sp>
                <p:nvSpPr>
                  <p:cNvPr id="3086" name="Freeform 15"/>
                  <p:cNvSpPr/>
                  <p:nvPr/>
                </p:nvSpPr>
                <p:spPr>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0" b="0"/>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w="9525">
                    <a:noFill/>
                  </a:ln>
                </p:spPr>
                <p:txBody>
                  <a:bodyPr/>
                  <a:lstStyle/>
                  <a:p>
                    <a:endParaRPr lang="zh-CN" altLang="en-US"/>
                  </a:p>
                </p:txBody>
              </p:sp>
            </p:grpSp>
            <p:sp>
              <p:nvSpPr>
                <p:cNvPr id="3087" name="Freeform 16"/>
                <p:cNvSpPr/>
                <p:nvPr/>
              </p:nvSpPr>
              <p:spPr>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0" b="0"/>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w="9525">
                  <a:noFill/>
                </a:ln>
              </p:spPr>
              <p:txBody>
                <a:bodyPr/>
                <a:lstStyle/>
                <a:p>
                  <a:endParaRPr lang="zh-CN" altLang="en-US"/>
                </a:p>
              </p:txBody>
            </p:sp>
          </p:grpSp>
          <p:grpSp>
            <p:nvGrpSpPr>
              <p:cNvPr id="3088" name="Group 17"/>
              <p:cNvGrpSpPr/>
              <p:nvPr/>
            </p:nvGrpSpPr>
            <p:grpSpPr>
              <a:xfrm>
                <a:off x="300" y="3360"/>
                <a:ext cx="508" cy="820"/>
                <a:chOff x="1985" y="1201"/>
                <a:chExt cx="508" cy="820"/>
              </a:xfrm>
            </p:grpSpPr>
            <p:grpSp>
              <p:nvGrpSpPr>
                <p:cNvPr id="3089" name="Group 18"/>
                <p:cNvGrpSpPr/>
                <p:nvPr/>
              </p:nvGrpSpPr>
              <p:grpSpPr>
                <a:xfrm>
                  <a:off x="2247" y="1201"/>
                  <a:ext cx="246" cy="810"/>
                  <a:chOff x="2247" y="1201"/>
                  <a:chExt cx="246" cy="810"/>
                </a:xfrm>
              </p:grpSpPr>
              <p:sp>
                <p:nvSpPr>
                  <p:cNvPr id="3090" name="Freeform 19"/>
                  <p:cNvSpPr/>
                  <p:nvPr/>
                </p:nvSpPr>
                <p:spPr>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0" b="0"/>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w="9525">
                    <a:noFill/>
                  </a:ln>
                </p:spPr>
                <p:txBody>
                  <a:bodyPr/>
                  <a:lstStyle/>
                  <a:p>
                    <a:endParaRPr lang="zh-CN" altLang="en-US"/>
                  </a:p>
                </p:txBody>
              </p:sp>
              <p:sp>
                <p:nvSpPr>
                  <p:cNvPr id="3091" name="Freeform 20"/>
                  <p:cNvSpPr/>
                  <p:nvPr/>
                </p:nvSpPr>
                <p:spPr>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0" b="0"/>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w="9525">
                    <a:noFill/>
                  </a:ln>
                </p:spPr>
                <p:txBody>
                  <a:bodyPr/>
                  <a:lstStyle/>
                  <a:p>
                    <a:endParaRPr lang="zh-CN" altLang="en-US"/>
                  </a:p>
                </p:txBody>
              </p:sp>
            </p:grpSp>
            <p:grpSp>
              <p:nvGrpSpPr>
                <p:cNvPr id="3092" name="Group 21"/>
                <p:cNvGrpSpPr/>
                <p:nvPr/>
              </p:nvGrpSpPr>
              <p:grpSpPr>
                <a:xfrm>
                  <a:off x="1985" y="1419"/>
                  <a:ext cx="465" cy="602"/>
                  <a:chOff x="1985" y="1419"/>
                  <a:chExt cx="465" cy="602"/>
                </a:xfrm>
              </p:grpSpPr>
              <p:sp>
                <p:nvSpPr>
                  <p:cNvPr id="3093" name="Freeform 22"/>
                  <p:cNvSpPr/>
                  <p:nvPr/>
                </p:nvSpPr>
                <p:spPr>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0" b="0"/>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w="9525">
                    <a:noFill/>
                  </a:ln>
                </p:spPr>
                <p:txBody>
                  <a:bodyPr/>
                  <a:lstStyle/>
                  <a:p>
                    <a:endParaRPr lang="zh-CN" altLang="en-US"/>
                  </a:p>
                </p:txBody>
              </p:sp>
              <p:sp>
                <p:nvSpPr>
                  <p:cNvPr id="3094" name="Freeform 23"/>
                  <p:cNvSpPr/>
                  <p:nvPr/>
                </p:nvSpPr>
                <p:spPr>
                  <a:xfrm>
                    <a:off x="2204" y="1606"/>
                    <a:ext cx="229" cy="358"/>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0" b="0"/>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195"/>
                    </a:srgbClr>
                  </a:solidFill>
                  <a:ln w="9525">
                    <a:noFill/>
                  </a:ln>
                </p:spPr>
                <p:txBody>
                  <a:bodyPr/>
                  <a:lstStyle/>
                  <a:p>
                    <a:endParaRPr lang="zh-CN" altLang="en-US"/>
                  </a:p>
                </p:txBody>
              </p:sp>
              <p:grpSp>
                <p:nvGrpSpPr>
                  <p:cNvPr id="3095" name="Group 24"/>
                  <p:cNvGrpSpPr/>
                  <p:nvPr/>
                </p:nvGrpSpPr>
                <p:grpSpPr>
                  <a:xfrm>
                    <a:off x="1985" y="1419"/>
                    <a:ext cx="465" cy="349"/>
                    <a:chOff x="1985" y="1419"/>
                    <a:chExt cx="465" cy="349"/>
                  </a:xfrm>
                </p:grpSpPr>
                <p:sp>
                  <p:nvSpPr>
                    <p:cNvPr id="3096" name="Freeform 25"/>
                    <p:cNvSpPr/>
                    <p:nvPr/>
                  </p:nvSpPr>
                  <p:spPr>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0" b="0"/>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w="9525">
                      <a:noFill/>
                    </a:ln>
                  </p:spPr>
                  <p:txBody>
                    <a:bodyPr/>
                    <a:lstStyle/>
                    <a:p>
                      <a:endParaRPr lang="zh-CN" altLang="en-US"/>
                    </a:p>
                  </p:txBody>
                </p:sp>
                <p:sp>
                  <p:nvSpPr>
                    <p:cNvPr id="3097" name="Freeform 26"/>
                    <p:cNvSpPr/>
                    <p:nvPr/>
                  </p:nvSpPr>
                  <p:spPr>
                    <a:xfrm>
                      <a:off x="2175" y="1587"/>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0" b="0"/>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w="9525">
                      <a:noFill/>
                    </a:ln>
                  </p:spPr>
                  <p:txBody>
                    <a:bodyPr/>
                    <a:lstStyle/>
                    <a:p>
                      <a:endParaRPr lang="zh-CN" altLang="en-US"/>
                    </a:p>
                  </p:txBody>
                </p:sp>
                <p:sp>
                  <p:nvSpPr>
                    <p:cNvPr id="3098" name="Freeform 27"/>
                    <p:cNvSpPr/>
                    <p:nvPr/>
                  </p:nvSpPr>
                  <p:spPr>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0" b="0"/>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w="9525">
                      <a:noFill/>
                    </a:ln>
                  </p:spPr>
                  <p:txBody>
                    <a:bodyPr/>
                    <a:lstStyle/>
                    <a:p>
                      <a:endParaRPr lang="zh-CN" altLang="en-US"/>
                    </a:p>
                  </p:txBody>
                </p:sp>
                <p:sp>
                  <p:nvSpPr>
                    <p:cNvPr id="3099" name="Freeform 28"/>
                    <p:cNvSpPr/>
                    <p:nvPr/>
                  </p:nvSpPr>
                  <p:spPr>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0" b="0"/>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w="9525">
                      <a:noFill/>
                    </a:ln>
                  </p:spPr>
                  <p:txBody>
                    <a:bodyPr/>
                    <a:lstStyle/>
                    <a:p>
                      <a:endParaRPr lang="zh-CN" altLang="en-US"/>
                    </a:p>
                  </p:txBody>
                </p:sp>
              </p:grpSp>
            </p:grpSp>
          </p:grpSp>
        </p:grpSp>
        <p:grpSp>
          <p:nvGrpSpPr>
            <p:cNvPr id="3100" name="Group 29"/>
            <p:cNvGrpSpPr/>
            <p:nvPr/>
          </p:nvGrpSpPr>
          <p:grpSpPr>
            <a:xfrm>
              <a:off x="4998" y="3858"/>
              <a:ext cx="203" cy="265"/>
              <a:chOff x="112" y="4288"/>
              <a:chExt cx="439" cy="478"/>
            </a:xfrm>
          </p:grpSpPr>
          <p:grpSp>
            <p:nvGrpSpPr>
              <p:cNvPr id="3101" name="Group 30"/>
              <p:cNvGrpSpPr/>
              <p:nvPr/>
            </p:nvGrpSpPr>
            <p:grpSpPr>
              <a:xfrm>
                <a:off x="259" y="4288"/>
                <a:ext cx="148" cy="478"/>
                <a:chOff x="259" y="4288"/>
                <a:chExt cx="148" cy="478"/>
              </a:xfrm>
            </p:grpSpPr>
            <p:sp>
              <p:nvSpPr>
                <p:cNvPr id="3102" name="Freeform 31"/>
                <p:cNvSpPr/>
                <p:nvPr/>
              </p:nvSpPr>
              <p:spPr>
                <a:xfrm>
                  <a:off x="260"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0" b="0"/>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a:noFill/>
                </a:ln>
              </p:spPr>
              <p:txBody>
                <a:bodyPr/>
                <a:lstStyle/>
                <a:p>
                  <a:endParaRPr lang="zh-CN" altLang="en-US"/>
                </a:p>
              </p:txBody>
            </p:sp>
            <p:sp>
              <p:nvSpPr>
                <p:cNvPr id="3103" name="Freeform 32"/>
                <p:cNvSpPr/>
                <p:nvPr/>
              </p:nvSpPr>
              <p:spPr>
                <a:xfrm>
                  <a:off x="259" y="4289"/>
                  <a:ext cx="146" cy="477"/>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0" b="0"/>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a:noFill/>
                </a:ln>
              </p:spPr>
              <p:txBody>
                <a:bodyPr/>
                <a:lstStyle/>
                <a:p>
                  <a:endParaRPr lang="zh-CN" altLang="en-US"/>
                </a:p>
              </p:txBody>
            </p:sp>
          </p:grpSp>
          <p:grpSp>
            <p:nvGrpSpPr>
              <p:cNvPr id="3104" name="Group 33"/>
              <p:cNvGrpSpPr/>
              <p:nvPr/>
            </p:nvGrpSpPr>
            <p:grpSpPr>
              <a:xfrm>
                <a:off x="112" y="4295"/>
                <a:ext cx="439" cy="321"/>
                <a:chOff x="112" y="4295"/>
                <a:chExt cx="439" cy="321"/>
              </a:xfrm>
            </p:grpSpPr>
            <p:sp>
              <p:nvSpPr>
                <p:cNvPr id="3105" name="Freeform 34"/>
                <p:cNvSpPr/>
                <p:nvPr/>
              </p:nvSpPr>
              <p:spPr>
                <a:xfrm>
                  <a:off x="191" y="4304"/>
                  <a:ext cx="273"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0" b="0"/>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a:noFill/>
                </a:ln>
              </p:spPr>
              <p:txBody>
                <a:bodyPr/>
                <a:lstStyle/>
                <a:p>
                  <a:endParaRPr lang="zh-CN" altLang="en-US"/>
                </a:p>
              </p:txBody>
            </p:sp>
            <p:sp>
              <p:nvSpPr>
                <p:cNvPr id="3106" name="Freeform 35"/>
                <p:cNvSpPr/>
                <p:nvPr/>
              </p:nvSpPr>
              <p:spPr>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0" b="0"/>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a:noFill/>
                </a:ln>
              </p:spPr>
              <p:txBody>
                <a:bodyPr/>
                <a:lstStyle/>
                <a:p>
                  <a:endParaRPr lang="zh-CN" altLang="en-US"/>
                </a:p>
              </p:txBody>
            </p:sp>
          </p:grpSp>
        </p:grpSp>
      </p:grpSp>
      <p:sp>
        <p:nvSpPr>
          <p:cNvPr id="3107" name="Oval 37"/>
          <p:cNvSpPr/>
          <p:nvPr/>
        </p:nvSpPr>
        <p:spPr>
          <a:xfrm>
            <a:off x="233363" y="295275"/>
            <a:ext cx="1008062" cy="1008063"/>
          </a:xfrm>
          <a:prstGeom prst="ellipse">
            <a:avLst/>
          </a:prstGeom>
          <a:solidFill>
            <a:srgbClr val="FF0000"/>
          </a:solidFill>
          <a:ln w="9525">
            <a:noFill/>
          </a:ln>
        </p:spPr>
        <p:txBody>
          <a:bodyPr wrap="none" anchor="ctr"/>
          <a:lstStyle/>
          <a:p>
            <a:endParaRPr lang="zh-CN" altLang="en-US" dirty="0">
              <a:latin typeface="Times New Roman" panose="02020603050405020304" pitchFamily="18" charset="0"/>
              <a:ea typeface="宋体" panose="02010600030101010101" pitchFamily="2" charset="-122"/>
            </a:endParaRPr>
          </a:p>
        </p:txBody>
      </p:sp>
      <p:sp>
        <p:nvSpPr>
          <p:cNvPr id="3108" name="Freeform 38"/>
          <p:cNvSpPr/>
          <p:nvPr/>
        </p:nvSpPr>
        <p:spPr>
          <a:xfrm>
            <a:off x="0" y="762000"/>
            <a:ext cx="539750" cy="215900"/>
          </a:xfrm>
          <a:custGeom>
            <a:avLst/>
            <a:gdLst/>
            <a:ahLst/>
            <a:cxnLst>
              <a:cxn ang="0">
                <a:pos x="15359" y="119434"/>
              </a:cxn>
              <a:cxn ang="0">
                <a:pos x="48270" y="110247"/>
              </a:cxn>
              <a:cxn ang="0">
                <a:pos x="83376" y="110247"/>
              </a:cxn>
              <a:cxn ang="0">
                <a:pos x="116288" y="114840"/>
              </a:cxn>
              <a:cxn ang="0">
                <a:pos x="151393" y="124028"/>
              </a:cxn>
              <a:cxn ang="0">
                <a:pos x="184305" y="135512"/>
              </a:cxn>
              <a:cxn ang="0">
                <a:pos x="217216" y="149293"/>
              </a:cxn>
              <a:cxn ang="0">
                <a:pos x="247934" y="165370"/>
              </a:cxn>
              <a:cxn ang="0">
                <a:pos x="272069" y="151589"/>
              </a:cxn>
              <a:cxn ang="0">
                <a:pos x="298398" y="110247"/>
              </a:cxn>
              <a:cxn ang="0">
                <a:pos x="329116" y="80388"/>
              </a:cxn>
              <a:cxn ang="0">
                <a:pos x="364222" y="55123"/>
              </a:cxn>
              <a:cxn ang="0">
                <a:pos x="401521" y="36749"/>
              </a:cxn>
              <a:cxn ang="0">
                <a:pos x="441015" y="20671"/>
              </a:cxn>
              <a:cxn ang="0">
                <a:pos x="480509" y="11484"/>
              </a:cxn>
              <a:cxn ang="0">
                <a:pos x="520003" y="2297"/>
              </a:cxn>
              <a:cxn ang="0">
                <a:pos x="520003" y="6890"/>
              </a:cxn>
              <a:cxn ang="0">
                <a:pos x="487091" y="25265"/>
              </a:cxn>
              <a:cxn ang="0">
                <a:pos x="454180" y="43639"/>
              </a:cxn>
              <a:cxn ang="0">
                <a:pos x="419074" y="64311"/>
              </a:cxn>
              <a:cxn ang="0">
                <a:pos x="388357" y="89576"/>
              </a:cxn>
              <a:cxn ang="0">
                <a:pos x="357639" y="117137"/>
              </a:cxn>
              <a:cxn ang="0">
                <a:pos x="333504" y="146996"/>
              </a:cxn>
              <a:cxn ang="0">
                <a:pos x="311563" y="181448"/>
              </a:cxn>
              <a:cxn ang="0">
                <a:pos x="296204" y="206713"/>
              </a:cxn>
              <a:cxn ang="0">
                <a:pos x="285234" y="213603"/>
              </a:cxn>
              <a:cxn ang="0">
                <a:pos x="269875" y="206713"/>
              </a:cxn>
              <a:cxn ang="0">
                <a:pos x="254516" y="199822"/>
              </a:cxn>
              <a:cxn ang="0">
                <a:pos x="234769" y="192932"/>
              </a:cxn>
              <a:cxn ang="0">
                <a:pos x="204052" y="179151"/>
              </a:cxn>
              <a:cxn ang="0">
                <a:pos x="173334" y="163073"/>
              </a:cxn>
              <a:cxn ang="0">
                <a:pos x="138229" y="146996"/>
              </a:cxn>
              <a:cxn ang="0">
                <a:pos x="103123" y="133215"/>
              </a:cxn>
              <a:cxn ang="0">
                <a:pos x="68017" y="124028"/>
              </a:cxn>
              <a:cxn ang="0">
                <a:pos x="37300" y="119434"/>
              </a:cxn>
              <a:cxn ang="0">
                <a:pos x="10971" y="121731"/>
              </a:cxn>
            </a:cxnLst>
            <a:rect l="0" t="0" r="0" b="0"/>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a:noFill/>
          </a:ln>
        </p:spPr>
        <p:txBody>
          <a:bodyPr/>
          <a:lstStyle/>
          <a:p>
            <a:endParaRPr lang="zh-CN" altLang="en-US"/>
          </a:p>
        </p:txBody>
      </p:sp>
      <p:sp>
        <p:nvSpPr>
          <p:cNvPr id="3109" name="Freeform 39"/>
          <p:cNvSpPr/>
          <p:nvPr/>
        </p:nvSpPr>
        <p:spPr>
          <a:xfrm>
            <a:off x="838200" y="1143000"/>
            <a:ext cx="555625" cy="200025"/>
          </a:xfrm>
          <a:custGeom>
            <a:avLst/>
            <a:gdLst/>
            <a:ahLst/>
            <a:cxnLst>
              <a:cxn ang="0">
                <a:pos x="15068" y="110728"/>
              </a:cxn>
              <a:cxn ang="0">
                <a:pos x="48970" y="101798"/>
              </a:cxn>
              <a:cxn ang="0">
                <a:pos x="84756" y="101798"/>
              </a:cxn>
              <a:cxn ang="0">
                <a:pos x="118659" y="105370"/>
              </a:cxn>
              <a:cxn ang="0">
                <a:pos x="154445" y="114300"/>
              </a:cxn>
              <a:cxn ang="0">
                <a:pos x="188347" y="125016"/>
              </a:cxn>
              <a:cxn ang="0">
                <a:pos x="222250" y="137517"/>
              </a:cxn>
              <a:cxn ang="0">
                <a:pos x="254269" y="151805"/>
              </a:cxn>
              <a:cxn ang="0">
                <a:pos x="278754" y="139303"/>
              </a:cxn>
              <a:cxn ang="0">
                <a:pos x="307006" y="101798"/>
              </a:cxn>
              <a:cxn ang="0">
                <a:pos x="339025" y="73223"/>
              </a:cxn>
              <a:cxn ang="0">
                <a:pos x="374811" y="50006"/>
              </a:cxn>
              <a:cxn ang="0">
                <a:pos x="412481" y="33933"/>
              </a:cxn>
              <a:cxn ang="0">
                <a:pos x="453917" y="17859"/>
              </a:cxn>
              <a:cxn ang="0">
                <a:pos x="493470" y="8930"/>
              </a:cxn>
              <a:cxn ang="0">
                <a:pos x="534907" y="1786"/>
              </a:cxn>
              <a:cxn ang="0">
                <a:pos x="534907" y="5358"/>
              </a:cxn>
              <a:cxn ang="0">
                <a:pos x="501004" y="23217"/>
              </a:cxn>
              <a:cxn ang="0">
                <a:pos x="467102" y="39291"/>
              </a:cxn>
              <a:cxn ang="0">
                <a:pos x="431316" y="58936"/>
              </a:cxn>
              <a:cxn ang="0">
                <a:pos x="399297" y="82153"/>
              </a:cxn>
              <a:cxn ang="0">
                <a:pos x="367278" y="107156"/>
              </a:cxn>
              <a:cxn ang="0">
                <a:pos x="342792" y="135731"/>
              </a:cxn>
              <a:cxn ang="0">
                <a:pos x="320191" y="167878"/>
              </a:cxn>
              <a:cxn ang="0">
                <a:pos x="305123" y="191095"/>
              </a:cxn>
              <a:cxn ang="0">
                <a:pos x="293822" y="198239"/>
              </a:cxn>
              <a:cxn ang="0">
                <a:pos x="276871" y="191095"/>
              </a:cxn>
              <a:cxn ang="0">
                <a:pos x="261803" y="183952"/>
              </a:cxn>
              <a:cxn ang="0">
                <a:pos x="241085" y="178594"/>
              </a:cxn>
              <a:cxn ang="0">
                <a:pos x="209066" y="166092"/>
              </a:cxn>
              <a:cxn ang="0">
                <a:pos x="177047" y="150019"/>
              </a:cxn>
              <a:cxn ang="0">
                <a:pos x="141261" y="135731"/>
              </a:cxn>
              <a:cxn ang="0">
                <a:pos x="105475" y="123230"/>
              </a:cxn>
              <a:cxn ang="0">
                <a:pos x="69689" y="114300"/>
              </a:cxn>
              <a:cxn ang="0">
                <a:pos x="37669" y="110728"/>
              </a:cxn>
              <a:cxn ang="0">
                <a:pos x="11301" y="112514"/>
              </a:cxn>
            </a:cxnLst>
            <a:rect l="0" t="0" r="0" b="0"/>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a:noFill/>
          </a:ln>
        </p:spPr>
        <p:txBody>
          <a:bodyPr/>
          <a:lstStyle/>
          <a:p>
            <a:endParaRPr lang="zh-CN" altLang="en-US"/>
          </a:p>
        </p:txBody>
      </p:sp>
      <p:pic>
        <p:nvPicPr>
          <p:cNvPr id="3110" name="Picture 40" descr="index1_G"/>
          <p:cNvPicPr>
            <a:picLocks noChangeAspect="1"/>
          </p:cNvPicPr>
          <p:nvPr/>
        </p:nvPicPr>
        <p:blipFill>
          <a:blip r:embed="rId1" cstate="print"/>
          <a:stretch>
            <a:fillRect/>
          </a:stretch>
        </p:blipFill>
        <p:spPr>
          <a:xfrm>
            <a:off x="7315200" y="157163"/>
            <a:ext cx="1143000" cy="1130300"/>
          </a:xfrm>
          <a:prstGeom prst="rect">
            <a:avLst/>
          </a:prstGeom>
          <a:noFill/>
          <a:ln w="9525">
            <a:noFill/>
          </a:ln>
        </p:spPr>
      </p:pic>
      <p:pic>
        <p:nvPicPr>
          <p:cNvPr id="3111" name="Picture 41" descr="Global_Studing"/>
          <p:cNvPicPr>
            <a:picLocks noChangeAspect="1"/>
          </p:cNvPicPr>
          <p:nvPr/>
        </p:nvPicPr>
        <p:blipFill>
          <a:blip r:embed="rId2" cstate="print"/>
          <a:stretch>
            <a:fillRect/>
          </a:stretch>
        </p:blipFill>
        <p:spPr>
          <a:xfrm>
            <a:off x="228600" y="5410200"/>
            <a:ext cx="1371600" cy="12588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eaLnBrk="1" hangingPunct="1">
              <a:defRPr/>
            </a:pPr>
            <a:r>
              <a:rPr lang="zh-CN" altLang="en-US" dirty="0"/>
              <a:t>重复元组的处理</a:t>
            </a:r>
            <a:endParaRPr lang="zh-CN" altLang="en-US" dirty="0"/>
          </a:p>
        </p:txBody>
      </p:sp>
      <p:sp>
        <p:nvSpPr>
          <p:cNvPr id="601091" name="Rectangle 3"/>
          <p:cNvSpPr>
            <a:spLocks noGrp="1" noChangeArrowheads="1"/>
          </p:cNvSpPr>
          <p:nvPr>
            <p:ph type="body" idx="1"/>
          </p:nvPr>
        </p:nvSpPr>
        <p:spPr/>
        <p:txBody>
          <a:bodyPr/>
          <a:lstStyle/>
          <a:p>
            <a:pPr eaLnBrk="1" hangingPunct="1">
              <a:lnSpc>
                <a:spcPct val="115000"/>
              </a:lnSpc>
              <a:defRPr/>
            </a:pPr>
            <a:r>
              <a:rPr lang="zh-CN" altLang="en-US"/>
              <a:t>语法约束</a:t>
            </a:r>
            <a:endParaRPr lang="zh-CN" altLang="en-US"/>
          </a:p>
          <a:p>
            <a:pPr lvl="1" eaLnBrk="1" hangingPunct="1">
              <a:lnSpc>
                <a:spcPct val="115000"/>
              </a:lnSpc>
              <a:buFont typeface="Wingdings" panose="05000000000000000000" pitchFamily="2" charset="2"/>
              <a:buNone/>
              <a:defRPr/>
            </a:pPr>
            <a:r>
              <a:rPr lang="zh-CN" altLang="en-US"/>
              <a:t>   </a:t>
            </a:r>
            <a:r>
              <a:rPr lang="en-US" altLang="zh-CN"/>
              <a:t>SQL</a:t>
            </a:r>
            <a:r>
              <a:rPr lang="zh-CN" altLang="en-US"/>
              <a:t>缺省为保留重复元组，也可用关键字</a:t>
            </a:r>
            <a:r>
              <a:rPr lang="en-US" altLang="zh-CN" b="1">
                <a:solidFill>
                  <a:srgbClr val="FF3300"/>
                </a:solidFill>
              </a:rPr>
              <a:t>all</a:t>
            </a:r>
            <a:r>
              <a:rPr lang="zh-CN" altLang="en-US"/>
              <a:t>显式指明。若要去掉重复元组，可用关键字</a:t>
            </a:r>
            <a:r>
              <a:rPr lang="en-US" altLang="zh-CN" b="1">
                <a:solidFill>
                  <a:srgbClr val="FF3300"/>
                </a:solidFill>
              </a:rPr>
              <a:t>distinct</a:t>
            </a:r>
            <a:r>
              <a:rPr lang="zh-CN" altLang="en-US"/>
              <a:t>指明</a:t>
            </a:r>
            <a:endParaRPr lang="zh-CN" altLang="en-US"/>
          </a:p>
          <a:p>
            <a:pPr eaLnBrk="1" hangingPunct="1">
              <a:lnSpc>
                <a:spcPct val="115000"/>
              </a:lnSpc>
              <a:defRPr/>
            </a:pPr>
            <a:endParaRPr lang="zh-CN" altLang="en-US"/>
          </a:p>
          <a:p>
            <a:pPr eaLnBrk="1" hangingPunct="1">
              <a:lnSpc>
                <a:spcPct val="115000"/>
              </a:lnSpc>
              <a:defRPr/>
            </a:pPr>
            <a:r>
              <a:rPr lang="zh-CN" altLang="en-US"/>
              <a:t>示例   </a:t>
            </a:r>
            <a:endParaRPr lang="zh-CN" altLang="en-US"/>
          </a:p>
          <a:p>
            <a:pPr lvl="1" eaLnBrk="1" hangingPunct="1">
              <a:lnSpc>
                <a:spcPct val="115000"/>
              </a:lnSpc>
              <a:buFont typeface="Wingdings" panose="05000000000000000000" pitchFamily="2" charset="2"/>
              <a:buNone/>
              <a:defRPr/>
            </a:pPr>
            <a:r>
              <a:rPr lang="zh-CN" altLang="en-US"/>
              <a:t>   找出所有选修课程的学生</a:t>
            </a:r>
            <a:endParaRPr lang="zh-CN" altLang="en-US"/>
          </a:p>
          <a:p>
            <a:pPr lvl="1" eaLnBrk="1" hangingPunct="1">
              <a:lnSpc>
                <a:spcPct val="115000"/>
              </a:lnSpc>
              <a:buFont typeface="Wingdings" panose="05000000000000000000" pitchFamily="2" charset="2"/>
              <a:buNone/>
              <a:defRPr/>
            </a:pPr>
            <a:r>
              <a:rPr lang="zh-CN" altLang="en-US" b="1"/>
              <a:t>	</a:t>
            </a:r>
            <a:r>
              <a:rPr lang="en-US" altLang="zh-CN" b="1"/>
              <a:t>select</a:t>
            </a:r>
            <a:r>
              <a:rPr lang="en-US" altLang="zh-CN"/>
              <a:t>     </a:t>
            </a:r>
            <a:r>
              <a:rPr lang="en-US" altLang="zh-CN" b="1"/>
              <a:t>distinct</a:t>
            </a:r>
            <a:r>
              <a:rPr lang="en-US" altLang="zh-CN"/>
              <a:t>   S#</a:t>
            </a:r>
            <a:endParaRPr lang="en-US" altLang="zh-CN"/>
          </a:p>
          <a:p>
            <a:pPr lvl="1" eaLnBrk="1" hangingPunct="1">
              <a:lnSpc>
                <a:spcPct val="115000"/>
              </a:lnSpc>
              <a:buFont typeface="Wingdings" panose="05000000000000000000" pitchFamily="2" charset="2"/>
              <a:buNone/>
              <a:defRPr/>
            </a:pPr>
            <a:r>
              <a:rPr lang="en-US" altLang="zh-CN" b="1"/>
              <a:t>	from</a:t>
            </a:r>
            <a:r>
              <a:rPr lang="en-US" altLang="zh-CN"/>
              <a:t>      SC</a:t>
            </a:r>
            <a:endParaRPr lang="en-US" altLang="zh-CN"/>
          </a:p>
        </p:txBody>
      </p:sp>
      <p:sp>
        <p:nvSpPr>
          <p:cNvPr id="601092" name="Text Box 4"/>
          <p:cNvSpPr txBox="1">
            <a:spLocks noChangeArrowheads="1"/>
          </p:cNvSpPr>
          <p:nvPr/>
        </p:nvSpPr>
        <p:spPr bwMode="auto">
          <a:xfrm>
            <a:off x="1258888" y="3136900"/>
            <a:ext cx="7058025" cy="579438"/>
          </a:xfrm>
          <a:prstGeom prst="rect">
            <a:avLst/>
          </a:prstGeom>
          <a:noFill/>
          <a:ln w="9525">
            <a:noFill/>
            <a:miter lim="800000"/>
          </a:ln>
          <a:effectLst/>
        </p:spPr>
        <p:txBody>
          <a:bodyPr>
            <a:spAutoFit/>
            <a:flatTx/>
          </a:bodyPr>
          <a:lstStyle/>
          <a:p>
            <a:pPr marL="342900" indent="-342900" algn="just">
              <a:defRPr/>
            </a:pPr>
            <a:r>
              <a:rPr lang="en-US" altLang="zh-CN" sz="3200">
                <a:effectLst>
                  <a:outerShdw blurRad="38100" dist="38100" dir="2700000" algn="tl">
                    <a:srgbClr val="C0C0C0"/>
                  </a:outerShdw>
                </a:effectLst>
                <a:sym typeface="Symbol" panose="05050102010706020507" pitchFamily="18" charset="2"/>
              </a:rPr>
              <a:t></a:t>
            </a:r>
            <a:r>
              <a:rPr lang="en-US" altLang="zh-CN" sz="3200" baseline="-25000">
                <a:effectLst>
                  <a:outerShdw blurRad="38100" dist="38100" dir="2700000" algn="tl">
                    <a:srgbClr val="C0C0C0"/>
                  </a:outerShdw>
                </a:effectLst>
                <a:sym typeface="Symbol" panose="05050102010706020507" pitchFamily="18" charset="2"/>
              </a:rPr>
              <a:t>A</a:t>
            </a:r>
            <a:r>
              <a:rPr lang="en-US" altLang="zh-CN" sz="3200">
                <a:effectLst>
                  <a:outerShdw blurRad="38100" dist="38100" dir="2700000" algn="tl">
                    <a:srgbClr val="C0C0C0"/>
                  </a:outerShdw>
                </a:effectLst>
                <a:sym typeface="Symbol" panose="05050102010706020507" pitchFamily="18" charset="2"/>
              </a:rPr>
              <a:t>(R) = (select A from R)?</a:t>
            </a:r>
            <a:endParaRPr lang="en-US" altLang="zh-CN" sz="3200">
              <a:effectLst>
                <a:outerShdw blurRad="38100" dist="38100" dir="2700000" algn="tl">
                  <a:srgbClr val="C0C0C0"/>
                </a:outerShdw>
              </a:effectLst>
              <a:sym typeface="Symbol" panose="05050102010706020507" pitchFamily="18" charset="2"/>
            </a:endParaRPr>
          </a:p>
        </p:txBody>
      </p:sp>
      <p:sp>
        <p:nvSpPr>
          <p:cNvPr id="601093" name="WordArt 5"/>
          <p:cNvSpPr>
            <a:spLocks noChangeArrowheads="1" noChangeShapeType="1" noTextEdit="1"/>
          </p:cNvSpPr>
          <p:nvPr/>
        </p:nvSpPr>
        <p:spPr bwMode="auto">
          <a:xfrm>
            <a:off x="4510088" y="5734050"/>
            <a:ext cx="4094162" cy="863600"/>
          </a:xfrm>
          <a:prstGeom prst="rect">
            <a:avLst/>
          </a:prstGeom>
        </p:spPr>
        <p:txBody>
          <a:bodyPr wrap="none" fromWordArt="1">
            <a:prstTxWarp prst="textPlain">
              <a:avLst>
                <a:gd name="adj" fmla="val 50000"/>
              </a:avLst>
            </a:prstTxWarp>
          </a:bodyPr>
          <a:lstStyle/>
          <a:p>
            <a:pPr>
              <a:spcBef>
                <a:spcPts val="0"/>
              </a:spcBef>
              <a:defRPr/>
            </a:pPr>
            <a:r>
              <a:rPr lang="zh-CN" altLang="en-US" sz="3600" kern="10" dirty="0">
                <a:ln w="9525">
                  <a:noFill/>
                  <a:round/>
                </a:ln>
                <a:solidFill>
                  <a:srgbClr val="FF0000"/>
                </a:solidFill>
                <a:effectLst>
                  <a:outerShdw dist="45791" dir="2021404" algn="ctr" rotWithShape="0">
                    <a:srgbClr val="B2B2B2">
                      <a:alpha val="80000"/>
                    </a:srgbClr>
                  </a:outerShdw>
                </a:effectLst>
                <a:latin typeface="隶书" panose="02010509060101010101" pitchFamily="49" charset="-122"/>
                <a:ea typeface="隶书" panose="02010509060101010101" pitchFamily="49" charset="-122"/>
              </a:rPr>
              <a:t>优化小窍门：</a:t>
            </a:r>
            <a:endParaRPr lang="zh-CN" altLang="en-US" sz="3600" kern="10" dirty="0">
              <a:ln w="9525">
                <a:noFill/>
                <a:round/>
              </a:ln>
              <a:solidFill>
                <a:srgbClr val="FF0000"/>
              </a:solidFill>
              <a:effectLst>
                <a:outerShdw dist="45791" dir="2021404" algn="ctr" rotWithShape="0">
                  <a:srgbClr val="B2B2B2">
                    <a:alpha val="80000"/>
                  </a:srgbClr>
                </a:outerShdw>
              </a:effectLst>
              <a:latin typeface="隶书" panose="02010509060101010101" pitchFamily="49" charset="-122"/>
              <a:ea typeface="隶书" panose="02010509060101010101" pitchFamily="49" charset="-122"/>
            </a:endParaRPr>
          </a:p>
          <a:p>
            <a:pPr>
              <a:spcBef>
                <a:spcPts val="0"/>
              </a:spcBef>
              <a:defRPr/>
            </a:pPr>
            <a:r>
              <a:rPr lang="zh-CN" altLang="en-US" sz="3600" kern="10" dirty="0">
                <a:ln w="9525">
                  <a:noFill/>
                  <a:round/>
                </a:ln>
                <a:solidFill>
                  <a:srgbClr val="FF0000"/>
                </a:solidFill>
                <a:effectLst>
                  <a:outerShdw dist="45791" dir="2021404" algn="ctr" rotWithShape="0">
                    <a:srgbClr val="B2B2B2">
                      <a:alpha val="80000"/>
                    </a:srgbClr>
                  </a:outerShdw>
                </a:effectLst>
                <a:latin typeface="隶书" panose="02010509060101010101" pitchFamily="49" charset="-122"/>
                <a:ea typeface="隶书" panose="02010509060101010101" pitchFamily="49" charset="-122"/>
              </a:rPr>
              <a:t>只在必要时使用</a:t>
            </a:r>
            <a:r>
              <a:rPr lang="en-US" altLang="zh-CN" sz="3600" kern="10" dirty="0">
                <a:ln w="9525">
                  <a:noFill/>
                  <a:round/>
                </a:ln>
                <a:solidFill>
                  <a:srgbClr val="FF0000"/>
                </a:solidFill>
                <a:effectLst>
                  <a:outerShdw dist="45791" dir="2021404" algn="ctr" rotWithShape="0">
                    <a:srgbClr val="B2B2B2">
                      <a:alpha val="80000"/>
                    </a:srgbClr>
                  </a:outerShdw>
                </a:effectLst>
                <a:latin typeface="隶书" panose="02010509060101010101" pitchFamily="49" charset="-122"/>
                <a:ea typeface="隶书" panose="02010509060101010101" pitchFamily="49" charset="-122"/>
              </a:rPr>
              <a:t>distinct</a:t>
            </a:r>
            <a:endParaRPr lang="zh-CN" altLang="en-US" sz="3600" kern="10" dirty="0">
              <a:ln w="9525">
                <a:noFill/>
                <a:round/>
              </a:ln>
              <a:solidFill>
                <a:srgbClr val="FF0000"/>
              </a:solidFill>
              <a:effectLst>
                <a:outerShdw dist="45791" dir="2021404" algn="ctr" rotWithShape="0">
                  <a:srgbClr val="B2B2B2">
                    <a:alpha val="80000"/>
                  </a:srgbClr>
                </a:outerShdw>
              </a:effectLst>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01093"/>
                                        </p:tgtEl>
                                        <p:attrNameLst>
                                          <p:attrName>style.visibility</p:attrName>
                                        </p:attrNameLst>
                                      </p:cBhvr>
                                      <p:to>
                                        <p:strVal val="visible"/>
                                      </p:to>
                                    </p:set>
                                    <p:anim calcmode="lin" valueType="num">
                                      <p:cBhvr>
                                        <p:cTn id="7" dur="2000" fill="hold"/>
                                        <p:tgtEl>
                                          <p:spTgt spid="601093"/>
                                        </p:tgtEl>
                                        <p:attrNameLst>
                                          <p:attrName>ppt_w</p:attrName>
                                        </p:attrNameLst>
                                      </p:cBhvr>
                                      <p:tavLst>
                                        <p:tav tm="0">
                                          <p:val>
                                            <p:fltVal val="0"/>
                                          </p:val>
                                        </p:tav>
                                        <p:tav tm="100000">
                                          <p:val>
                                            <p:strVal val="#ppt_w"/>
                                          </p:val>
                                        </p:tav>
                                      </p:tavLst>
                                    </p:anim>
                                    <p:anim calcmode="lin" valueType="num">
                                      <p:cBhvr>
                                        <p:cTn id="8" dur="2000" fill="hold"/>
                                        <p:tgtEl>
                                          <p:spTgt spid="601093"/>
                                        </p:tgtEl>
                                        <p:attrNameLst>
                                          <p:attrName>ppt_h</p:attrName>
                                        </p:attrNameLst>
                                      </p:cBhvr>
                                      <p:tavLst>
                                        <p:tav tm="0">
                                          <p:val>
                                            <p:fltVal val="0"/>
                                          </p:val>
                                        </p:tav>
                                        <p:tav tm="100000">
                                          <p:val>
                                            <p:strVal val="#ppt_h"/>
                                          </p:val>
                                        </p:tav>
                                      </p:tavLst>
                                    </p:anim>
                                    <p:anim calcmode="lin" valueType="num">
                                      <p:cBhvr>
                                        <p:cTn id="9" dur="2000" fill="hold"/>
                                        <p:tgtEl>
                                          <p:spTgt spid="601093"/>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0109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685800" y="228600"/>
            <a:ext cx="7772400" cy="762000"/>
          </a:xfrm>
        </p:spPr>
        <p:txBody>
          <a:bodyPr/>
          <a:lstStyle/>
          <a:p>
            <a:pPr eaLnBrk="1" hangingPunct="1">
              <a:defRPr/>
            </a:pPr>
            <a:r>
              <a:rPr lang="zh-CN" altLang="en-US"/>
              <a:t>删除操作</a:t>
            </a:r>
            <a:endParaRPr lang="zh-CN" altLang="en-US"/>
          </a:p>
        </p:txBody>
      </p:sp>
      <p:sp>
        <p:nvSpPr>
          <p:cNvPr id="189443" name="Rectangle 3"/>
          <p:cNvSpPr>
            <a:spLocks noGrp="1" noChangeArrowheads="1"/>
          </p:cNvSpPr>
          <p:nvPr>
            <p:ph type="body" idx="1"/>
          </p:nvPr>
        </p:nvSpPr>
        <p:spPr>
          <a:xfrm>
            <a:off x="228600" y="1219200"/>
            <a:ext cx="8763000" cy="5486400"/>
          </a:xfrm>
        </p:spPr>
        <p:txBody>
          <a:bodyPr/>
          <a:lstStyle/>
          <a:p>
            <a:pPr eaLnBrk="1" hangingPunct="1">
              <a:defRPr/>
            </a:pPr>
            <a:r>
              <a:rPr lang="zh-CN" altLang="en-US" sz="3600"/>
              <a:t>命令</a:t>
            </a:r>
            <a:endParaRPr lang="zh-CN" altLang="en-US" sz="3600"/>
          </a:p>
          <a:p>
            <a:pPr lvl="1" algn="ctr" eaLnBrk="1" hangingPunct="1">
              <a:buFont typeface="Wingdings" panose="05000000000000000000" pitchFamily="2" charset="2"/>
              <a:buNone/>
              <a:defRPr/>
            </a:pPr>
            <a:r>
              <a:rPr lang="en-US" altLang="zh-CN" sz="3200" b="1" i="1">
                <a:solidFill>
                  <a:srgbClr val="FF3300"/>
                </a:solidFill>
                <a:effectLst>
                  <a:outerShdw blurRad="38100" dist="38100" dir="2700000" algn="tl">
                    <a:srgbClr val="C0C0C0"/>
                  </a:outerShdw>
                </a:effectLst>
              </a:rPr>
              <a:t>delete   from</a:t>
            </a:r>
            <a:r>
              <a:rPr lang="en-US" altLang="zh-CN" sz="3200"/>
              <a:t>   </a:t>
            </a:r>
            <a:r>
              <a:rPr lang="zh-CN" altLang="en-US" sz="3200"/>
              <a:t>表名  </a:t>
            </a:r>
            <a:r>
              <a:rPr lang="en-US" altLang="en-US" sz="3200"/>
              <a:t>[</a:t>
            </a:r>
            <a:r>
              <a:rPr lang="en-US" altLang="zh-CN" sz="3200" b="1" i="1">
                <a:solidFill>
                  <a:srgbClr val="FF3300"/>
                </a:solidFill>
                <a:effectLst>
                  <a:outerShdw blurRad="38100" dist="38100" dir="2700000" algn="tl">
                    <a:srgbClr val="C0C0C0"/>
                  </a:outerShdw>
                </a:effectLst>
              </a:rPr>
              <a:t>where</a:t>
            </a:r>
            <a:r>
              <a:rPr lang="en-US" altLang="zh-CN" sz="3200"/>
              <a:t>  </a:t>
            </a:r>
            <a:r>
              <a:rPr lang="zh-CN" altLang="en-US" sz="3200"/>
              <a:t>条件表达式</a:t>
            </a:r>
            <a:r>
              <a:rPr lang="en-US" altLang="zh-CN" sz="3200"/>
              <a:t>]</a:t>
            </a:r>
            <a:endParaRPr lang="en-US" altLang="zh-CN" sz="3200"/>
          </a:p>
          <a:p>
            <a:pPr lvl="1" eaLnBrk="1" hangingPunct="1">
              <a:spcBef>
                <a:spcPct val="55000"/>
              </a:spcBef>
              <a:buFont typeface="Wingdings" panose="05000000000000000000" pitchFamily="2" charset="2"/>
              <a:buNone/>
              <a:defRPr/>
            </a:pPr>
            <a:r>
              <a:rPr lang="en-US" altLang="zh-CN" sz="3200"/>
              <a:t>	</a:t>
            </a:r>
            <a:r>
              <a:rPr lang="zh-CN" altLang="en-US" sz="3200"/>
              <a:t>从表中删除符合条件的元组，如果没有</a:t>
            </a:r>
            <a:r>
              <a:rPr lang="en-US" altLang="zh-CN" sz="3200"/>
              <a:t>where</a:t>
            </a:r>
            <a:r>
              <a:rPr lang="zh-CN" altLang="en-US" sz="3200"/>
              <a:t>语句，则删除所有元组</a:t>
            </a:r>
            <a:endParaRPr lang="zh-CN" altLang="en-US" sz="3200"/>
          </a:p>
          <a:p>
            <a:pPr eaLnBrk="1" hangingPunct="1">
              <a:defRPr/>
            </a:pPr>
            <a:r>
              <a:rPr lang="zh-CN" altLang="en-US" sz="3600"/>
              <a:t>示例</a:t>
            </a:r>
            <a:endParaRPr lang="zh-CN" altLang="en-US" sz="3600"/>
          </a:p>
          <a:p>
            <a:pPr lvl="1" algn="l" eaLnBrk="1" hangingPunct="1">
              <a:lnSpc>
                <a:spcPct val="105000"/>
              </a:lnSpc>
              <a:defRPr/>
            </a:pPr>
            <a:r>
              <a:rPr lang="zh-CN" altLang="en-US"/>
              <a:t>清除所有选课记录</a:t>
            </a:r>
            <a:endParaRPr lang="zh-CN" altLang="en-US"/>
          </a:p>
          <a:p>
            <a:pPr lvl="1" algn="l" eaLnBrk="1" hangingPunct="1">
              <a:lnSpc>
                <a:spcPct val="105000"/>
              </a:lnSpc>
              <a:buFont typeface="Wingdings" panose="05000000000000000000" pitchFamily="2" charset="2"/>
              <a:buNone/>
              <a:defRPr/>
            </a:pPr>
            <a:r>
              <a:rPr lang="zh-CN" altLang="en-US"/>
              <a:t>	</a:t>
            </a:r>
            <a:r>
              <a:rPr lang="en-US" altLang="zh-CN" b="1" i="1"/>
              <a:t>delete   from</a:t>
            </a:r>
            <a:r>
              <a:rPr lang="en-US" altLang="zh-CN" i="1"/>
              <a:t>    SC</a:t>
            </a:r>
            <a:endParaRPr lang="en-US" altLang="zh-CN" sz="3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zh-CN" altLang="en-US"/>
              <a:t>删除操作</a:t>
            </a:r>
            <a:endParaRPr lang="zh-CN" altLang="en-US"/>
          </a:p>
        </p:txBody>
      </p:sp>
      <p:sp>
        <p:nvSpPr>
          <p:cNvPr id="176131" name="Rectangle 3"/>
          <p:cNvSpPr>
            <a:spLocks noGrp="1" noChangeArrowheads="1"/>
          </p:cNvSpPr>
          <p:nvPr>
            <p:ph type="body" idx="1"/>
          </p:nvPr>
        </p:nvSpPr>
        <p:spPr/>
        <p:txBody>
          <a:bodyPr/>
          <a:lstStyle/>
          <a:p>
            <a:pPr lvl="1" algn="l" eaLnBrk="1" hangingPunct="1">
              <a:lnSpc>
                <a:spcPct val="105000"/>
              </a:lnSpc>
            </a:pPr>
            <a:r>
              <a:rPr lang="zh-CN" altLang="en-US"/>
              <a:t>删除王明老师所有的任课记录</a:t>
            </a:r>
            <a:endParaRPr lang="zh-CN" altLang="en-US"/>
          </a:p>
          <a:p>
            <a:pPr lvl="1" algn="l" eaLnBrk="1" hangingPunct="1">
              <a:lnSpc>
                <a:spcPct val="105000"/>
              </a:lnSpc>
              <a:buFont typeface="Wingdings" panose="05000000000000000000" pitchFamily="2" charset="2"/>
              <a:buNone/>
            </a:pPr>
            <a:r>
              <a:rPr lang="zh-CN" altLang="en-US"/>
              <a:t>	</a:t>
            </a:r>
            <a:r>
              <a:rPr lang="en-US" altLang="zh-CN" b="1"/>
              <a:t>delete   from</a:t>
            </a:r>
            <a:r>
              <a:rPr lang="en-US" altLang="zh-CN"/>
              <a:t>    PC</a:t>
            </a:r>
            <a:endParaRPr lang="en-US" altLang="zh-CN"/>
          </a:p>
          <a:p>
            <a:pPr lvl="1" algn="l" eaLnBrk="1" hangingPunct="1">
              <a:lnSpc>
                <a:spcPct val="105000"/>
              </a:lnSpc>
              <a:buFont typeface="Wingdings" panose="05000000000000000000" pitchFamily="2" charset="2"/>
              <a:buNone/>
            </a:pPr>
            <a:r>
              <a:rPr lang="en-US" altLang="zh-CN"/>
              <a:t>	</a:t>
            </a:r>
            <a:r>
              <a:rPr lang="en-US" altLang="zh-CN" b="1"/>
              <a:t>where</a:t>
            </a:r>
            <a:r>
              <a:rPr lang="en-US" altLang="zh-CN"/>
              <a:t>   P#  </a:t>
            </a:r>
            <a:r>
              <a:rPr lang="en-US" altLang="zh-CN" b="1"/>
              <a:t>in</a:t>
            </a:r>
            <a:r>
              <a:rPr lang="en-US" altLang="zh-CN"/>
              <a:t>   </a:t>
            </a:r>
            <a:endParaRPr lang="en-US" altLang="zh-CN"/>
          </a:p>
          <a:p>
            <a:pPr lvl="1" algn="l" eaLnBrk="1" hangingPunct="1">
              <a:lnSpc>
                <a:spcPct val="105000"/>
              </a:lnSpc>
              <a:buFont typeface="Wingdings" panose="05000000000000000000" pitchFamily="2" charset="2"/>
              <a:buNone/>
            </a:pPr>
            <a:r>
              <a:rPr lang="en-US" altLang="zh-CN"/>
              <a:t>				 (</a:t>
            </a:r>
            <a:r>
              <a:rPr lang="en-US" altLang="zh-CN" b="1"/>
              <a:t>select</a:t>
            </a:r>
            <a:r>
              <a:rPr lang="en-US" altLang="zh-CN"/>
              <a:t>   P# </a:t>
            </a:r>
            <a:endParaRPr lang="en-US" altLang="zh-CN"/>
          </a:p>
          <a:p>
            <a:pPr lvl="1" algn="l" eaLnBrk="1" hangingPunct="1">
              <a:lnSpc>
                <a:spcPct val="105000"/>
              </a:lnSpc>
              <a:buFont typeface="Wingdings" panose="05000000000000000000" pitchFamily="2" charset="2"/>
              <a:buNone/>
            </a:pPr>
            <a:r>
              <a:rPr lang="en-US" altLang="zh-CN"/>
              <a:t>				  </a:t>
            </a:r>
            <a:r>
              <a:rPr lang="en-US" altLang="zh-CN" b="1"/>
              <a:t>from</a:t>
            </a:r>
            <a:r>
              <a:rPr lang="en-US" altLang="zh-CN"/>
              <a:t>     PROF</a:t>
            </a:r>
            <a:endParaRPr lang="en-US" altLang="zh-CN"/>
          </a:p>
          <a:p>
            <a:pPr lvl="1" algn="l" eaLnBrk="1" hangingPunct="1">
              <a:lnSpc>
                <a:spcPct val="105000"/>
              </a:lnSpc>
              <a:buFont typeface="Wingdings" panose="05000000000000000000" pitchFamily="2" charset="2"/>
              <a:buNone/>
            </a:pPr>
            <a:r>
              <a:rPr lang="en-US" altLang="zh-CN"/>
              <a:t>				  </a:t>
            </a:r>
            <a:r>
              <a:rPr lang="en-US" altLang="zh-CN" b="1"/>
              <a:t>where</a:t>
            </a:r>
            <a:r>
              <a:rPr lang="en-US" altLang="zh-CN"/>
              <a:t>  PNAME = </a:t>
            </a:r>
            <a:r>
              <a:rPr lang="en-US" altLang="zh-CN">
                <a:latin typeface="Times New Roman" panose="02020603050405020304" pitchFamily="18" charset="0"/>
              </a:rPr>
              <a:t>“</a:t>
            </a:r>
            <a:r>
              <a:rPr lang="zh-CN" altLang="en-US"/>
              <a:t>王明</a:t>
            </a:r>
            <a:r>
              <a:rPr lang="zh-CN" altLang="en-US">
                <a:latin typeface="Times New Roman" panose="02020603050405020304" pitchFamily="18" charset="0"/>
              </a:rPr>
              <a:t>”</a:t>
            </a:r>
            <a:r>
              <a:rPr lang="en-US" altLang="zh-CN"/>
              <a:t>)</a:t>
            </a:r>
            <a:r>
              <a:rPr lang="en-US" altLang="zh-CN" sz="3200"/>
              <a:t>	 </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a:t>删除操作</a:t>
            </a:r>
            <a:endParaRPr lang="zh-CN" altLang="en-US"/>
          </a:p>
        </p:txBody>
      </p:sp>
      <p:sp>
        <p:nvSpPr>
          <p:cNvPr id="177155" name="Rectangle 3"/>
          <p:cNvSpPr>
            <a:spLocks noGrp="1" noChangeArrowheads="1"/>
          </p:cNvSpPr>
          <p:nvPr>
            <p:ph type="body" idx="1"/>
          </p:nvPr>
        </p:nvSpPr>
        <p:spPr/>
        <p:txBody>
          <a:bodyPr/>
          <a:lstStyle/>
          <a:p>
            <a:pPr lvl="1" algn="l" eaLnBrk="1" hangingPunct="1">
              <a:lnSpc>
                <a:spcPct val="120000"/>
              </a:lnSpc>
            </a:pPr>
            <a:r>
              <a:rPr lang="zh-CN" altLang="en-US"/>
              <a:t>删除低于平均工资的老师记录</a:t>
            </a:r>
            <a:endParaRPr lang="zh-CN" altLang="en-US"/>
          </a:p>
          <a:p>
            <a:pPr lvl="1" algn="l" eaLnBrk="1" hangingPunct="1">
              <a:lnSpc>
                <a:spcPct val="120000"/>
              </a:lnSpc>
              <a:buFont typeface="Wingdings" panose="05000000000000000000" pitchFamily="2" charset="2"/>
              <a:buNone/>
            </a:pPr>
            <a:r>
              <a:rPr lang="zh-CN" altLang="en-US"/>
              <a:t>	</a:t>
            </a:r>
            <a:r>
              <a:rPr lang="en-US" altLang="zh-CN" b="1"/>
              <a:t>delete   from</a:t>
            </a:r>
            <a:r>
              <a:rPr lang="en-US" altLang="zh-CN"/>
              <a:t>    PROF</a:t>
            </a:r>
            <a:endParaRPr lang="en-US" altLang="zh-CN"/>
          </a:p>
          <a:p>
            <a:pPr lvl="1" algn="l" eaLnBrk="1" hangingPunct="1">
              <a:lnSpc>
                <a:spcPct val="120000"/>
              </a:lnSpc>
              <a:buFont typeface="Wingdings" panose="05000000000000000000" pitchFamily="2" charset="2"/>
              <a:buNone/>
            </a:pPr>
            <a:r>
              <a:rPr lang="en-US" altLang="zh-CN"/>
              <a:t>	</a:t>
            </a:r>
            <a:r>
              <a:rPr lang="en-US" altLang="zh-CN" b="1"/>
              <a:t>where</a:t>
            </a:r>
            <a:r>
              <a:rPr lang="en-US" altLang="zh-CN"/>
              <a:t>     SAL  &lt;   </a:t>
            </a:r>
            <a:endParaRPr lang="en-US" altLang="zh-CN"/>
          </a:p>
          <a:p>
            <a:pPr lvl="1" algn="l" eaLnBrk="1" hangingPunct="1">
              <a:lnSpc>
                <a:spcPct val="120000"/>
              </a:lnSpc>
              <a:buFont typeface="Wingdings" panose="05000000000000000000" pitchFamily="2" charset="2"/>
              <a:buNone/>
            </a:pPr>
            <a:r>
              <a:rPr lang="en-US" altLang="zh-CN"/>
              <a:t>				(</a:t>
            </a:r>
            <a:r>
              <a:rPr lang="en-US" altLang="zh-CN" b="1"/>
              <a:t>select</a:t>
            </a:r>
            <a:r>
              <a:rPr lang="en-US" altLang="zh-CN"/>
              <a:t>   </a:t>
            </a:r>
            <a:r>
              <a:rPr lang="en-US" altLang="zh-CN" b="1"/>
              <a:t>avg</a:t>
            </a:r>
            <a:r>
              <a:rPr lang="en-US" altLang="zh-CN"/>
              <a:t>(SAL) </a:t>
            </a:r>
            <a:endParaRPr lang="en-US" altLang="zh-CN"/>
          </a:p>
          <a:p>
            <a:pPr lvl="1" algn="l" eaLnBrk="1" hangingPunct="1">
              <a:lnSpc>
                <a:spcPct val="120000"/>
              </a:lnSpc>
              <a:buFont typeface="Wingdings" panose="05000000000000000000" pitchFamily="2" charset="2"/>
              <a:buNone/>
            </a:pPr>
            <a:r>
              <a:rPr lang="en-US" altLang="zh-CN"/>
              <a:t>				 </a:t>
            </a:r>
            <a:r>
              <a:rPr lang="en-US" altLang="zh-CN" b="1"/>
              <a:t>from</a:t>
            </a:r>
            <a:r>
              <a:rPr lang="en-US" altLang="zh-CN"/>
              <a:t>     PROF)</a:t>
            </a:r>
            <a:endParaRPr lang="en-US" altLang="zh-CN"/>
          </a:p>
          <a:p>
            <a:pPr lvl="1" algn="l" eaLnBrk="1" hangingPunct="1">
              <a:lnSpc>
                <a:spcPct val="120000"/>
              </a:lnSpc>
              <a:buFont typeface="Wingdings" panose="05000000000000000000" pitchFamily="2" charset="2"/>
              <a:buNone/>
            </a:pPr>
            <a:r>
              <a:rPr lang="en-US" altLang="zh-CN"/>
              <a:t>   </a:t>
            </a:r>
            <a:r>
              <a:rPr lang="zh-CN" altLang="en-US"/>
              <a:t>思考：是先找到所有符合条件的元组，一并删除，还是找到一个删除一个？	</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eaLnBrk="1" hangingPunct="1">
              <a:defRPr/>
            </a:pPr>
            <a:r>
              <a:rPr lang="zh-CN" altLang="en-US"/>
              <a:t>删除操作</a:t>
            </a:r>
            <a:endParaRPr lang="zh-CN" altLang="en-US"/>
          </a:p>
        </p:txBody>
      </p:sp>
      <p:sp>
        <p:nvSpPr>
          <p:cNvPr id="591875" name="Rectangle 3"/>
          <p:cNvSpPr>
            <a:spLocks noGrp="1" noChangeArrowheads="1"/>
          </p:cNvSpPr>
          <p:nvPr>
            <p:ph type="body" idx="1"/>
          </p:nvPr>
        </p:nvSpPr>
        <p:spPr/>
        <p:txBody>
          <a:bodyPr/>
          <a:lstStyle/>
          <a:p>
            <a:pPr eaLnBrk="1" hangingPunct="1">
              <a:lnSpc>
                <a:spcPct val="130000"/>
              </a:lnSpc>
              <a:spcBef>
                <a:spcPct val="30000"/>
              </a:spcBef>
              <a:defRPr/>
            </a:pPr>
            <a:r>
              <a:rPr lang="en-US" altLang="zh-CN"/>
              <a:t>truncate table</a:t>
            </a:r>
            <a:endParaRPr lang="en-US" altLang="zh-CN"/>
          </a:p>
          <a:p>
            <a:pPr lvl="1" eaLnBrk="1" hangingPunct="1">
              <a:lnSpc>
                <a:spcPct val="130000"/>
              </a:lnSpc>
              <a:spcBef>
                <a:spcPct val="30000"/>
              </a:spcBef>
              <a:defRPr/>
            </a:pPr>
            <a:r>
              <a:rPr lang="zh-CN" altLang="en-US"/>
              <a:t>删除表中的所有行，而不记录单个行删除操作</a:t>
            </a:r>
            <a:endParaRPr lang="zh-CN" altLang="en-US"/>
          </a:p>
          <a:p>
            <a:pPr lvl="1" eaLnBrk="1" hangingPunct="1">
              <a:lnSpc>
                <a:spcPct val="130000"/>
              </a:lnSpc>
              <a:spcBef>
                <a:spcPct val="30000"/>
              </a:spcBef>
              <a:defRPr/>
            </a:pPr>
            <a:r>
              <a:rPr lang="en-US" altLang="zh-CN"/>
              <a:t>truncate table</a:t>
            </a:r>
            <a:r>
              <a:rPr lang="zh-CN" altLang="en-US"/>
              <a:t>在功能上与不带</a:t>
            </a:r>
            <a:r>
              <a:rPr lang="en-US" altLang="zh-CN"/>
              <a:t>where</a:t>
            </a:r>
            <a:r>
              <a:rPr lang="zh-CN" altLang="en-US"/>
              <a:t>子句的 </a:t>
            </a:r>
            <a:r>
              <a:rPr lang="en-US" altLang="zh-CN"/>
              <a:t>delete</a:t>
            </a:r>
            <a:r>
              <a:rPr lang="zh-CN" altLang="en-US"/>
              <a:t>语句相同。但</a:t>
            </a:r>
            <a:r>
              <a:rPr lang="en-US" altLang="zh-CN"/>
              <a:t>truncate table</a:t>
            </a:r>
            <a:r>
              <a:rPr lang="zh-CN" altLang="en-US"/>
              <a:t>比</a:t>
            </a:r>
            <a:r>
              <a:rPr lang="en-US" altLang="zh-CN"/>
              <a:t>delete </a:t>
            </a:r>
            <a:r>
              <a:rPr lang="zh-CN" altLang="en-US"/>
              <a:t>速度快，且使用的系统和事务日志资源少</a:t>
            </a:r>
            <a:endParaRPr lang="zh-CN" altLang="en-US"/>
          </a:p>
          <a:p>
            <a:pPr lvl="1" eaLnBrk="1" hangingPunct="1">
              <a:lnSpc>
                <a:spcPct val="130000"/>
              </a:lnSpc>
              <a:spcBef>
                <a:spcPct val="30000"/>
              </a:spcBef>
              <a:defRPr/>
            </a:pPr>
            <a:r>
              <a:rPr lang="en-US" altLang="zh-CN"/>
              <a:t>identity</a:t>
            </a:r>
            <a:r>
              <a:rPr lang="zh-CN" altLang="en-US"/>
              <a:t>计数器重置为种子值   </a:t>
            </a:r>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cs typeface="微软雅黑" panose="020B0503020204020204" charset="-122"/>
              </a:rPr>
              <a:t>本章总结</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1266" name="Rectangle 3"/>
          <p:cNvSpPr>
            <a:spLocks noGrp="1"/>
          </p:cNvSpPr>
          <p:nvPr>
            <p:ph idx="1"/>
          </p:nvPr>
        </p:nvSpPr>
        <p:spPr>
          <a:xfrm>
            <a:off x="280670" y="1142365"/>
            <a:ext cx="8596630" cy="5716270"/>
          </a:xfrm>
        </p:spPr>
        <p:txBody>
          <a:bodyPr vert="horz" wrap="square" lIns="91440" tIns="45720" rIns="91440" bIns="45720" anchor="t"/>
          <a:lstStyle/>
          <a:p>
            <a:pPr eaLnBrk="1" hangingPunct="1">
              <a:lnSpc>
                <a:spcPct val="150000"/>
              </a:lnSpc>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a:t>
            </a:r>
            <a:r>
              <a:rPr lang="en-US" altLang="zh-CN" b="1" dirty="0">
                <a:latin typeface="微软雅黑" panose="020B0503020204020204" charset="-122"/>
                <a:ea typeface="微软雅黑" panose="020B0503020204020204" charset="-122"/>
              </a:rPr>
              <a:t>关系型数据库中的表</a:t>
            </a:r>
            <a:r>
              <a:rPr lang="en-US" altLang="zh-CN" dirty="0">
                <a:latin typeface="微软雅黑" panose="020B0503020204020204" charset="-122"/>
                <a:ea typeface="微软雅黑" panose="020B0503020204020204" charset="-122"/>
              </a:rPr>
              <a:t>有三性：</a:t>
            </a:r>
            <a:r>
              <a:rPr lang="en-US" altLang="zh-CN" b="1" dirty="0">
                <a:solidFill>
                  <a:srgbClr val="FF0000"/>
                </a:solidFill>
                <a:latin typeface="微软雅黑" panose="020B0503020204020204" charset="-122"/>
                <a:ea typeface="微软雅黑" panose="020B0503020204020204" charset="-122"/>
              </a:rPr>
              <a:t>专一性，全局性，联系性</a:t>
            </a:r>
            <a:r>
              <a:rPr lang="en-US" altLang="zh-CN" dirty="0">
                <a:latin typeface="微软雅黑" panose="020B0503020204020204" charset="-122"/>
                <a:ea typeface="微软雅黑" panose="020B0503020204020204" charset="-122"/>
              </a:rPr>
              <a:t>。联系体现在外键上。</a:t>
            </a:r>
            <a:endParaRPr lang="en-US" altLang="zh-CN" dirty="0">
              <a:latin typeface="微软雅黑" panose="020B0503020204020204" charset="-122"/>
              <a:ea typeface="微软雅黑" panose="020B0503020204020204" charset="-122"/>
            </a:endParaRPr>
          </a:p>
          <a:p>
            <a:pPr eaLnBrk="1" hangingPunct="1">
              <a:lnSpc>
                <a:spcPct val="150000"/>
              </a:lnSpc>
              <a:spcBef>
                <a:spcPct val="30000"/>
              </a:spcBef>
              <a:buFont typeface="Wingdings" panose="05000000000000000000" charset="0"/>
              <a:buChar char="l"/>
            </a:pPr>
            <a:r>
              <a:rPr lang="zh-CN" b="1" dirty="0">
                <a:latin typeface="微软雅黑" panose="020B0503020204020204" charset="-122"/>
                <a:ea typeface="微软雅黑" panose="020B0503020204020204" charset="-122"/>
              </a:rPr>
              <a:t>用户的业务数据表</a:t>
            </a:r>
            <a:r>
              <a:rPr lang="zh-CN" dirty="0">
                <a:latin typeface="微软雅黑" panose="020B0503020204020204" charset="-122"/>
                <a:ea typeface="微软雅黑" panose="020B0503020204020204" charset="-122"/>
              </a:rPr>
              <a:t>也有三性：</a:t>
            </a:r>
            <a:r>
              <a:rPr lang="zh-CN" b="1" dirty="0">
                <a:solidFill>
                  <a:srgbClr val="FF0000"/>
                </a:solidFill>
                <a:latin typeface="微软雅黑" panose="020B0503020204020204" charset="-122"/>
                <a:ea typeface="微软雅黑" panose="020B0503020204020204" charset="-122"/>
              </a:rPr>
              <a:t>局部性、综合性、多样性</a:t>
            </a:r>
            <a:r>
              <a:rPr lang="zh-CN" dirty="0">
                <a:latin typeface="微软雅黑" panose="020B0503020204020204" charset="-122"/>
                <a:ea typeface="微软雅黑" panose="020B0503020204020204" charset="-122"/>
              </a:rPr>
              <a:t>。</a:t>
            </a:r>
            <a:endParaRPr lang="zh-CN" dirty="0">
              <a:latin typeface="微软雅黑" panose="020B0503020204020204" charset="-122"/>
              <a:ea typeface="微软雅黑" panose="020B0503020204020204" charset="-122"/>
            </a:endParaRPr>
          </a:p>
          <a:p>
            <a:pPr eaLnBrk="1" hangingPunct="1">
              <a:lnSpc>
                <a:spcPct val="150000"/>
              </a:lnSpc>
              <a:spcBef>
                <a:spcPct val="30000"/>
              </a:spcBef>
              <a:buFont typeface="Wingdings" panose="05000000000000000000" charset="0"/>
              <a:buChar char="l"/>
            </a:pPr>
            <a:r>
              <a:rPr lang="en-US" altLang="zh-CN" b="1" dirty="0">
                <a:solidFill>
                  <a:srgbClr val="FF0000"/>
                </a:solidFill>
                <a:latin typeface="微软雅黑" panose="020B0503020204020204" charset="-122"/>
                <a:ea typeface="微软雅黑" panose="020B0503020204020204" charset="-122"/>
              </a:rPr>
              <a:t>局部性</a:t>
            </a:r>
            <a:r>
              <a:rPr lang="zh-CN" dirty="0">
                <a:latin typeface="微软雅黑" panose="020B0503020204020204" charset="-122"/>
                <a:ea typeface="微软雅黑" panose="020B0503020204020204" charset="-122"/>
              </a:rPr>
              <a:t>是指它仅只是数据库中表的部分行和部分列。</a:t>
            </a:r>
            <a:endParaRPr lang="zh-CN" dirty="0">
              <a:latin typeface="微软雅黑" panose="020B0503020204020204" charset="-122"/>
              <a:ea typeface="微软雅黑" panose="020B0503020204020204" charset="-122"/>
            </a:endParaRPr>
          </a:p>
          <a:p>
            <a:pPr eaLnBrk="1" hangingPunct="1">
              <a:lnSpc>
                <a:spcPct val="150000"/>
              </a:lnSpc>
              <a:spcBef>
                <a:spcPct val="30000"/>
              </a:spcBef>
              <a:buFont typeface="Wingdings" panose="05000000000000000000" charset="0"/>
              <a:buChar char="l"/>
            </a:pPr>
            <a:r>
              <a:rPr lang="en-US" altLang="zh-CN" b="1" dirty="0">
                <a:solidFill>
                  <a:srgbClr val="FF0000"/>
                </a:solidFill>
                <a:latin typeface="微软雅黑" panose="020B0503020204020204" charset="-122"/>
                <a:ea typeface="微软雅黑" panose="020B0503020204020204" charset="-122"/>
              </a:rPr>
              <a:t>综合性</a:t>
            </a:r>
            <a:r>
              <a:rPr lang="zh-CN" dirty="0">
                <a:latin typeface="微软雅黑" panose="020B0503020204020204" charset="-122"/>
                <a:ea typeface="微软雅黑" panose="020B0503020204020204" charset="-122"/>
              </a:rPr>
              <a:t>是指它的列分布在数据库中不同的表中。</a:t>
            </a:r>
            <a:endParaRPr lang="zh-CN" dirty="0">
              <a:latin typeface="微软雅黑" panose="020B0503020204020204" charset="-122"/>
              <a:ea typeface="微软雅黑" panose="020B0503020204020204" charset="-122"/>
            </a:endParaRPr>
          </a:p>
          <a:p>
            <a:pPr eaLnBrk="1" hangingPunct="1">
              <a:lnSpc>
                <a:spcPct val="150000"/>
              </a:lnSpc>
              <a:spcBef>
                <a:spcPct val="30000"/>
              </a:spcBef>
              <a:buFont typeface="Wingdings" panose="05000000000000000000" charset="0"/>
              <a:buChar char="l"/>
            </a:pPr>
            <a:r>
              <a:rPr lang="en-US" altLang="zh-CN" b="1" dirty="0">
                <a:solidFill>
                  <a:srgbClr val="FF0000"/>
                </a:solidFill>
                <a:latin typeface="微软雅黑" panose="020B0503020204020204" charset="-122"/>
                <a:ea typeface="微软雅黑" panose="020B0503020204020204" charset="-122"/>
              </a:rPr>
              <a:t>多样性</a:t>
            </a:r>
            <a:r>
              <a:rPr lang="zh-CN" dirty="0">
                <a:latin typeface="微软雅黑" panose="020B0503020204020204" charset="-122"/>
                <a:ea typeface="微软雅黑" panose="020B0503020204020204" charset="-122"/>
              </a:rPr>
              <a:t>是指用户业务所须的数据表各式各样各样，形形色色，五花八门。</a:t>
            </a:r>
            <a:endParaRPr lang="zh-CN" dirty="0">
              <a:latin typeface="微软雅黑" panose="020B0503020204020204" charset="-122"/>
              <a:ea typeface="微软雅黑" panose="020B0503020204020204" charset="-122"/>
            </a:endParaRPr>
          </a:p>
          <a:p>
            <a:pPr eaLnBrk="1" hangingPunct="1">
              <a:lnSpc>
                <a:spcPct val="150000"/>
              </a:lnSpc>
              <a:spcBef>
                <a:spcPct val="30000"/>
              </a:spcBef>
              <a:buFont typeface="Wingdings" panose="05000000000000000000" charset="0"/>
              <a:buChar char="l"/>
            </a:pPr>
            <a:r>
              <a:rPr lang="zh-CN" dirty="0">
                <a:latin typeface="微软雅黑" panose="020B0503020204020204" charset="-122"/>
                <a:ea typeface="微软雅黑" panose="020B0503020204020204" charset="-122"/>
              </a:rPr>
              <a:t>写</a:t>
            </a:r>
            <a:r>
              <a:rPr lang="en-US" altLang="zh-CN" dirty="0">
                <a:latin typeface="微软雅黑" panose="020B0503020204020204" charset="-122"/>
                <a:ea typeface="微软雅黑" panose="020B0503020204020204" charset="-122"/>
              </a:rPr>
              <a:t>SQL</a:t>
            </a:r>
            <a:r>
              <a:rPr lang="zh-CN" altLang="en-US" dirty="0">
                <a:latin typeface="微软雅黑" panose="020B0503020204020204" charset="-122"/>
                <a:ea typeface="微软雅黑" panose="020B0503020204020204" charset="-122"/>
              </a:rPr>
              <a:t>须要</a:t>
            </a:r>
            <a:r>
              <a:rPr lang="zh-CN" altLang="en-US" b="1" dirty="0">
                <a:solidFill>
                  <a:srgbClr val="0000FF"/>
                </a:solidFill>
                <a:latin typeface="微软雅黑" panose="020B0503020204020204" charset="-122"/>
                <a:ea typeface="微软雅黑" panose="020B0503020204020204" charset="-122"/>
              </a:rPr>
              <a:t>专业知识</a:t>
            </a:r>
            <a:r>
              <a:rPr lang="zh-CN" altLang="en-US" dirty="0">
                <a:latin typeface="微软雅黑" panose="020B0503020204020204" charset="-122"/>
                <a:ea typeface="微软雅黑" panose="020B0503020204020204" charset="-122"/>
              </a:rPr>
              <a:t>：对</a:t>
            </a:r>
            <a:r>
              <a:rPr lang="zh-CN" altLang="en-US" b="1" dirty="0">
                <a:solidFill>
                  <a:srgbClr val="0000FF"/>
                </a:solidFill>
                <a:latin typeface="微软雅黑" panose="020B0503020204020204" charset="-122"/>
                <a:ea typeface="微软雅黑" panose="020B0503020204020204" charset="-122"/>
              </a:rPr>
              <a:t>关系模型</a:t>
            </a:r>
            <a:r>
              <a:rPr lang="zh-CN" altLang="en-US" dirty="0">
                <a:latin typeface="微软雅黑" panose="020B0503020204020204" charset="-122"/>
                <a:ea typeface="微软雅黑" panose="020B0503020204020204" charset="-122"/>
              </a:rPr>
              <a:t>，</a:t>
            </a:r>
            <a:r>
              <a:rPr lang="zh-CN" altLang="en-US" b="1" dirty="0">
                <a:solidFill>
                  <a:srgbClr val="0000FF"/>
                </a:solidFill>
                <a:latin typeface="微软雅黑" panose="020B0503020204020204" charset="-122"/>
                <a:ea typeface="微软雅黑" panose="020B0503020204020204" charset="-122"/>
              </a:rPr>
              <a:t>数据库特性</a:t>
            </a:r>
            <a:r>
              <a:rPr lang="zh-CN" altLang="en-US" dirty="0">
                <a:latin typeface="微软雅黑" panose="020B0503020204020204" charset="-122"/>
                <a:ea typeface="微软雅黑" panose="020B0503020204020204" charset="-122"/>
              </a:rPr>
              <a:t>，</a:t>
            </a:r>
            <a:r>
              <a:rPr lang="zh-CN" altLang="en-US" b="1" dirty="0">
                <a:solidFill>
                  <a:srgbClr val="0000FF"/>
                </a:solidFill>
                <a:latin typeface="微软雅黑" panose="020B0503020204020204" charset="-122"/>
                <a:ea typeface="微软雅黑" panose="020B0503020204020204" charset="-122"/>
              </a:rPr>
              <a:t>关系代数</a:t>
            </a:r>
            <a:r>
              <a:rPr lang="zh-CN" altLang="en-US" dirty="0">
                <a:latin typeface="微软雅黑" panose="020B0503020204020204" charset="-122"/>
                <a:ea typeface="微软雅黑" panose="020B0503020204020204" charset="-122"/>
              </a:rPr>
              <a:t>，</a:t>
            </a:r>
            <a:r>
              <a:rPr lang="zh-CN" altLang="en-US" b="1" dirty="0">
                <a:solidFill>
                  <a:srgbClr val="0000FF"/>
                </a:solidFill>
                <a:latin typeface="微软雅黑" panose="020B0503020204020204" charset="-122"/>
                <a:ea typeface="微软雅黑" panose="020B0503020204020204" charset="-122"/>
              </a:rPr>
              <a:t>SQL语法</a:t>
            </a:r>
            <a:r>
              <a:rPr lang="zh-CN" altLang="en-US" dirty="0">
                <a:latin typeface="微软雅黑" panose="020B0503020204020204" charset="-122"/>
                <a:ea typeface="微软雅黑" panose="020B0503020204020204" charset="-122"/>
              </a:rPr>
              <a:t>有</a:t>
            </a:r>
            <a:r>
              <a:rPr lang="zh-CN" altLang="en-US" b="1" dirty="0">
                <a:solidFill>
                  <a:srgbClr val="FF0000"/>
                </a:solidFill>
                <a:latin typeface="微软雅黑" panose="020B0503020204020204" charset="-122"/>
                <a:ea typeface="微软雅黑" panose="020B0503020204020204" charset="-122"/>
              </a:rPr>
              <a:t>透彻理解</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cs typeface="微软雅黑" panose="020B0503020204020204" charset="-122"/>
              </a:rPr>
              <a:t>本章总结（</a:t>
            </a:r>
            <a:r>
              <a:rPr lang="en-US" altLang="zh-CN" dirty="0">
                <a:solidFill>
                  <a:srgbClr val="0000FF"/>
                </a:solidFill>
                <a:latin typeface="微软雅黑" panose="020B0503020204020204" charset="-122"/>
                <a:ea typeface="微软雅黑" panose="020B0503020204020204" charset="-122"/>
                <a:cs typeface="微软雅黑" panose="020B0503020204020204" charset="-122"/>
              </a:rPr>
              <a:t>cont.)</a:t>
            </a:r>
            <a:endParaRPr lang="en-US" altLang="zh-CN"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1266" name="Rectangle 3"/>
          <p:cNvSpPr>
            <a:spLocks noGrp="1"/>
          </p:cNvSpPr>
          <p:nvPr>
            <p:ph idx="1"/>
          </p:nvPr>
        </p:nvSpPr>
        <p:spPr>
          <a:xfrm>
            <a:off x="635" y="1316990"/>
            <a:ext cx="9142730" cy="5263515"/>
          </a:xfrm>
        </p:spPr>
        <p:txBody>
          <a:bodyPr vert="horz" wrap="square" lIns="91440" tIns="45720" rIns="91440" bIns="45720" anchor="t"/>
          <a:lstStyle/>
          <a:p>
            <a:pPr eaLnBrk="1" hangingPunct="1">
              <a:lnSpc>
                <a:spcPct val="150000"/>
              </a:lnSpc>
              <a:spcBef>
                <a:spcPts val="30"/>
              </a:spcBef>
              <a:spcAft>
                <a:spcPts val="1800"/>
              </a:spcAft>
              <a:buFont typeface="Wingdings" panose="05000000000000000000" charset="0"/>
              <a:buChar char="l"/>
            </a:pPr>
            <a:r>
              <a:rPr lang="en-US" altLang="zh-CN" b="1" dirty="0">
                <a:latin typeface="微软雅黑" panose="020B0503020204020204" charset="-122"/>
                <a:ea typeface="微软雅黑" panose="020B0503020204020204" charset="-122"/>
              </a:rPr>
              <a:t> 关系型数据库</a:t>
            </a:r>
            <a:r>
              <a:rPr lang="en-US" altLang="zh-CN" dirty="0">
                <a:latin typeface="微软雅黑" panose="020B0503020204020204" charset="-122"/>
                <a:ea typeface="微软雅黑" panose="020B0503020204020204" charset="-122"/>
              </a:rPr>
              <a:t>的</a:t>
            </a:r>
            <a:r>
              <a:rPr lang="en-US" altLang="zh-CN" b="1" dirty="0">
                <a:solidFill>
                  <a:srgbClr val="FF0000"/>
                </a:solidFill>
                <a:latin typeface="微软雅黑" panose="020B0503020204020204" charset="-122"/>
                <a:ea typeface="微软雅黑" panose="020B0503020204020204" charset="-122"/>
              </a:rPr>
              <a:t>根本特性</a:t>
            </a:r>
            <a:r>
              <a:rPr lang="en-US" altLang="zh-CN" dirty="0">
                <a:latin typeface="微软雅黑" panose="020B0503020204020204" charset="-122"/>
                <a:ea typeface="微软雅黑" panose="020B0503020204020204" charset="-122"/>
              </a:rPr>
              <a:t>是：</a:t>
            </a:r>
            <a:r>
              <a:rPr lang="en-US" altLang="zh-CN" b="1" dirty="0">
                <a:solidFill>
                  <a:schemeClr val="tx1"/>
                </a:solidFill>
                <a:latin typeface="微软雅黑" panose="020B0503020204020204" charset="-122"/>
                <a:ea typeface="微软雅黑" panose="020B0503020204020204" charset="-122"/>
              </a:rPr>
              <a:t>不能将用户的业务数据</a:t>
            </a:r>
            <a:r>
              <a:rPr lang="en-US" altLang="zh-CN" b="1" dirty="0">
                <a:solidFill>
                  <a:srgbClr val="FF0000"/>
                </a:solidFill>
                <a:latin typeface="微软雅黑" panose="020B0503020204020204" charset="-122"/>
                <a:ea typeface="微软雅黑" panose="020B0503020204020204" charset="-122"/>
              </a:rPr>
              <a:t>原样照搬地存放</a:t>
            </a:r>
            <a:r>
              <a:rPr lang="en-US" altLang="zh-CN" b="1" dirty="0">
                <a:latin typeface="微软雅黑" panose="020B0503020204020204" charset="-122"/>
                <a:ea typeface="微软雅黑" panose="020B0503020204020204" charset="-122"/>
              </a:rPr>
              <a:t>到数据库中</a:t>
            </a:r>
            <a:r>
              <a:rPr lang="en-US" altLang="zh-CN" dirty="0">
                <a:latin typeface="微软雅黑" panose="020B0503020204020204" charset="-122"/>
                <a:ea typeface="微软雅黑" panose="020B0503020204020204" charset="-122"/>
              </a:rPr>
              <a:t>。数据库存储的是</a:t>
            </a:r>
            <a:r>
              <a:rPr lang="en-US" altLang="zh-CN" b="1" dirty="0">
                <a:solidFill>
                  <a:srgbClr val="0000FF"/>
                </a:solidFill>
                <a:latin typeface="微软雅黑" panose="020B0503020204020204" charset="-122"/>
                <a:ea typeface="微软雅黑" panose="020B0503020204020204" charset="-122"/>
              </a:rPr>
              <a:t>规整化后的数据</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eaLnBrk="1" hangingPunct="1">
              <a:lnSpc>
                <a:spcPct val="150000"/>
              </a:lnSpc>
              <a:spcBef>
                <a:spcPts val="30"/>
              </a:spcBef>
              <a:spcAft>
                <a:spcPts val="1800"/>
              </a:spcAft>
              <a:buFont typeface="Wingdings" panose="05000000000000000000" charset="0"/>
              <a:buChar char="l"/>
            </a:pPr>
            <a:r>
              <a:rPr lang="en-US" altLang="zh-CN" dirty="0">
                <a:latin typeface="微软雅黑" panose="020B0503020204020204" charset="-122"/>
                <a:ea typeface="微软雅黑" panose="020B0503020204020204" charset="-122"/>
              </a:rPr>
              <a:t>规整化体现在</a:t>
            </a:r>
            <a:r>
              <a:rPr lang="en-US" altLang="zh-CN" b="1" dirty="0">
                <a:solidFill>
                  <a:srgbClr val="FF0000"/>
                </a:solidFill>
                <a:latin typeface="微软雅黑" panose="020B0503020204020204" charset="-122"/>
                <a:ea typeface="微软雅黑" panose="020B0503020204020204" charset="-122"/>
              </a:rPr>
              <a:t>严格按类分表存储</a:t>
            </a:r>
            <a:r>
              <a:rPr lang="en-US" altLang="zh-CN" dirty="0">
                <a:latin typeface="微软雅黑" panose="020B0503020204020204" charset="-122"/>
                <a:ea typeface="微软雅黑" panose="020B0503020204020204" charset="-122"/>
              </a:rPr>
              <a:t>数据，数据之间</a:t>
            </a:r>
            <a:r>
              <a:rPr lang="en-US" altLang="zh-CN" b="1" dirty="0">
                <a:solidFill>
                  <a:srgbClr val="FF0000"/>
                </a:solidFill>
                <a:latin typeface="微软雅黑" panose="020B0503020204020204" charset="-122"/>
                <a:ea typeface="微软雅黑" panose="020B0503020204020204" charset="-122"/>
              </a:rPr>
              <a:t>有联系</a:t>
            </a:r>
            <a:r>
              <a:rPr lang="en-US" altLang="zh-CN" dirty="0">
                <a:latin typeface="微软雅黑" panose="020B0503020204020204" charset="-122"/>
                <a:ea typeface="微软雅黑" panose="020B0503020204020204" charset="-122"/>
              </a:rPr>
              <a:t>。因此数据库中通常只有有限的几张表，存放着基础性数据。</a:t>
            </a:r>
            <a:endParaRPr lang="en-US" altLang="zh-CN" dirty="0">
              <a:latin typeface="微软雅黑" panose="020B0503020204020204" charset="-122"/>
              <a:ea typeface="微软雅黑" panose="020B0503020204020204" charset="-122"/>
            </a:endParaRPr>
          </a:p>
          <a:p>
            <a:pPr eaLnBrk="1" hangingPunct="1">
              <a:lnSpc>
                <a:spcPct val="150000"/>
              </a:lnSpc>
              <a:spcBef>
                <a:spcPts val="30"/>
              </a:spcBef>
              <a:spcAft>
                <a:spcPts val="1800"/>
              </a:spcAft>
              <a:buFont typeface="Wingdings" panose="05000000000000000000" charset="0"/>
              <a:buChar char="l"/>
            </a:pPr>
            <a:r>
              <a:rPr lang="en-US" altLang="zh-CN" dirty="0">
                <a:latin typeface="微软雅黑" panose="020B0503020204020204" charset="-122"/>
                <a:ea typeface="微软雅黑" panose="020B0503020204020204" charset="-122"/>
              </a:rPr>
              <a:t>数据的有用性决定了用户需求的多种多样性。尽管</a:t>
            </a:r>
            <a:r>
              <a:rPr lang="en-US" altLang="zh-CN" b="1" dirty="0">
                <a:solidFill>
                  <a:srgbClr val="0000FF"/>
                </a:solidFill>
                <a:latin typeface="微软雅黑" panose="020B0503020204020204" charset="-122"/>
                <a:ea typeface="微软雅黑" panose="020B0503020204020204" charset="-122"/>
              </a:rPr>
              <a:t>用户业务所须的数据表</a:t>
            </a:r>
            <a:r>
              <a:rPr lang="en-US" altLang="zh-CN" b="1" dirty="0">
                <a:solidFill>
                  <a:srgbClr val="FF0000"/>
                </a:solidFill>
                <a:latin typeface="微软雅黑" panose="020B0503020204020204" charset="-122"/>
                <a:ea typeface="微软雅黑" panose="020B0503020204020204" charset="-122"/>
              </a:rPr>
              <a:t>各式各样</a:t>
            </a:r>
            <a:r>
              <a:rPr lang="en-US" altLang="zh-CN" dirty="0">
                <a:latin typeface="微软雅黑" panose="020B0503020204020204" charset="-122"/>
                <a:ea typeface="微软雅黑" panose="020B0503020204020204" charset="-122"/>
              </a:rPr>
              <a:t>，但都能用数据库中的表作为输入，通过关系代数等运算</a:t>
            </a:r>
            <a:r>
              <a:rPr lang="zh-CN" altLang="en-US" dirty="0">
                <a:latin typeface="微软雅黑" panose="020B0503020204020204" charset="-122"/>
                <a:ea typeface="微软雅黑" panose="020B0503020204020204" charset="-122"/>
              </a:rPr>
              <a:t>产生</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eaLnBrk="1" hangingPunct="1">
              <a:lnSpc>
                <a:spcPct val="150000"/>
              </a:lnSpc>
              <a:spcBef>
                <a:spcPts val="30"/>
              </a:spcBef>
              <a:spcAft>
                <a:spcPts val="1800"/>
              </a:spcAft>
              <a:buFont typeface="Wingdings" panose="05000000000000000000" charset="0"/>
              <a:buChar char="l"/>
            </a:pPr>
            <a:r>
              <a:rPr lang="en-US" altLang="zh-CN" dirty="0">
                <a:latin typeface="微软雅黑" panose="020B0503020204020204" charset="-122"/>
                <a:ea typeface="微软雅黑" panose="020B0503020204020204" charset="-122"/>
              </a:rPr>
              <a:t>这正是</a:t>
            </a:r>
            <a:r>
              <a:rPr lang="en-US" altLang="zh-CN" b="1" dirty="0">
                <a:solidFill>
                  <a:srgbClr val="FF0000"/>
                </a:solidFill>
                <a:latin typeface="微软雅黑" panose="020B0503020204020204" charset="-122"/>
                <a:ea typeface="微软雅黑" panose="020B0503020204020204" charset="-122"/>
              </a:rPr>
              <a:t>关系型数据库的强大之处，也是它被广泛应用的根本原因</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1440" tIns="45720" rIns="91440" bIns="45720" anchor="ctr"/>
          <a:lstStyle/>
          <a:p>
            <a:pPr eaLnBrk="1" hangingPunct="1"/>
            <a:r>
              <a:rPr lang="zh-CN" altLang="en-US">
                <a:solidFill>
                  <a:srgbClr val="0000FF"/>
                </a:solidFill>
                <a:latin typeface="微软雅黑" panose="020B0503020204020204" charset="-122"/>
                <a:ea typeface="微软雅黑" panose="020B0503020204020204" charset="-122"/>
                <a:cs typeface="微软雅黑" panose="020B0503020204020204" charset="-122"/>
              </a:rPr>
              <a:t>附：</a:t>
            </a:r>
            <a:r>
              <a:rPr lang="en-US" altLang="zh-CN">
                <a:solidFill>
                  <a:srgbClr val="0000FF"/>
                </a:solidFill>
                <a:latin typeface="微软雅黑" panose="020B0503020204020204" charset="-122"/>
                <a:ea typeface="微软雅黑" panose="020B0503020204020204" charset="-122"/>
                <a:cs typeface="微软雅黑" panose="020B0503020204020204" charset="-122"/>
              </a:rPr>
              <a:t>SQL</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的发展历史</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1266" name="Rectangle 3"/>
          <p:cNvSpPr>
            <a:spLocks noGrp="1"/>
          </p:cNvSpPr>
          <p:nvPr>
            <p:ph idx="1"/>
          </p:nvPr>
        </p:nvSpPr>
        <p:spPr>
          <a:xfrm>
            <a:off x="266700" y="1412240"/>
            <a:ext cx="8610600" cy="5212715"/>
          </a:xfrm>
        </p:spPr>
        <p:txBody>
          <a:bodyPr vert="horz" wrap="square" lIns="91440" tIns="45720" rIns="91440" bIns="45720" anchor="t"/>
          <a:lstStyle/>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1970 - Codd </a:t>
            </a:r>
            <a:r>
              <a:rPr lang="zh-CN" altLang="en-US" dirty="0">
                <a:latin typeface="微软雅黑" panose="020B0503020204020204" charset="-122"/>
                <a:ea typeface="微软雅黑" panose="020B0503020204020204" charset="-122"/>
              </a:rPr>
              <a:t>关系数据模型和关系代数</a:t>
            </a:r>
            <a:endParaRPr lang="zh-CN" altLang="en-US"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1974 - D. Chamberlin (also at IBM) </a:t>
            </a:r>
            <a:r>
              <a:rPr lang="zh-CN" altLang="en-US" dirty="0">
                <a:latin typeface="微软雅黑" panose="020B0503020204020204" charset="-122"/>
                <a:ea typeface="微软雅黑" panose="020B0503020204020204" charset="-122"/>
              </a:rPr>
              <a:t>定义</a:t>
            </a:r>
            <a:r>
              <a:rPr lang="en-US" altLang="zh-CN" dirty="0">
                <a:latin typeface="微软雅黑" panose="020B0503020204020204" charset="-122"/>
                <a:ea typeface="微软雅黑" panose="020B0503020204020204" charset="-122"/>
              </a:rPr>
              <a:t>SEQUEL  (Structured English Query Language)</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1976 - SEQUEL/2 </a:t>
            </a:r>
            <a:r>
              <a:rPr lang="zh-CN" altLang="en-US" dirty="0">
                <a:latin typeface="微软雅黑" panose="020B0503020204020204" charset="-122"/>
                <a:ea typeface="微软雅黑" panose="020B0503020204020204" charset="-122"/>
              </a:rPr>
              <a:t>被重新命名为</a:t>
            </a:r>
            <a:r>
              <a:rPr lang="en-US" altLang="zh-CN" dirty="0">
                <a:latin typeface="微软雅黑" panose="020B0503020204020204" charset="-122"/>
                <a:ea typeface="微软雅黑" panose="020B0503020204020204" charset="-122"/>
              </a:rPr>
              <a:t> SQL; </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Late 1970s - System R, Oracle, INGRES </a:t>
            </a:r>
            <a:r>
              <a:rPr lang="zh-CN" altLang="en-US" dirty="0">
                <a:latin typeface="微软雅黑" panose="020B0503020204020204" charset="-122"/>
                <a:ea typeface="微软雅黑" panose="020B0503020204020204" charset="-122"/>
              </a:rPr>
              <a:t>实现了</a:t>
            </a:r>
            <a:r>
              <a:rPr lang="en-US" altLang="zh-CN" dirty="0">
                <a:latin typeface="微软雅黑" panose="020B0503020204020204" charset="-122"/>
                <a:ea typeface="微软雅黑" panose="020B0503020204020204" charset="-122"/>
              </a:rPr>
              <a:t>SQL.</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1986 - SQL</a:t>
            </a:r>
            <a:r>
              <a:rPr lang="zh-CN" altLang="en-US" dirty="0">
                <a:latin typeface="微软雅黑" panose="020B0503020204020204" charset="-122"/>
                <a:ea typeface="微软雅黑" panose="020B0503020204020204" charset="-122"/>
              </a:rPr>
              <a:t>成为</a:t>
            </a:r>
            <a:r>
              <a:rPr lang="en-US" altLang="zh-CN" dirty="0">
                <a:latin typeface="微软雅黑" panose="020B0503020204020204" charset="-122"/>
                <a:ea typeface="微软雅黑" panose="020B0503020204020204" charset="-122"/>
              </a:rPr>
              <a:t> ANSI </a:t>
            </a:r>
            <a:r>
              <a:rPr lang="zh-CN" altLang="en-US" dirty="0">
                <a:latin typeface="微软雅黑" panose="020B0503020204020204" charset="-122"/>
                <a:ea typeface="微软雅黑" panose="020B0503020204020204" charset="-122"/>
              </a:rPr>
              <a:t>标准</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1987 -SQL</a:t>
            </a:r>
            <a:r>
              <a:rPr lang="zh-CN" altLang="en-US" dirty="0">
                <a:latin typeface="微软雅黑" panose="020B0503020204020204" charset="-122"/>
                <a:ea typeface="微软雅黑" panose="020B0503020204020204" charset="-122"/>
              </a:rPr>
              <a:t>成为</a:t>
            </a:r>
            <a:r>
              <a:rPr lang="en-US" altLang="zh-CN" dirty="0">
                <a:latin typeface="微软雅黑" panose="020B0503020204020204" charset="-122"/>
                <a:ea typeface="微软雅黑" panose="020B0503020204020204" charset="-122"/>
              </a:rPr>
              <a:t> ISO </a:t>
            </a:r>
            <a:r>
              <a:rPr lang="zh-CN" altLang="en-US" dirty="0">
                <a:latin typeface="微软雅黑" panose="020B0503020204020204" charset="-122"/>
                <a:ea typeface="微软雅黑" panose="020B0503020204020204" charset="-122"/>
              </a:rPr>
              <a:t>标准</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1992 - SQL2 (SQL92) revision</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1999 - SQL3 (supports recursion, object-relational)</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2003 - SQL: 2003</a:t>
            </a:r>
            <a:endParaRPr lang="en-US" altLang="zh-CN" dirty="0">
              <a:latin typeface="微软雅黑" panose="020B0503020204020204" charset="-122"/>
              <a:ea typeface="微软雅黑" panose="020B0503020204020204" charset="-122"/>
            </a:endParaRPr>
          </a:p>
          <a:p>
            <a:pPr eaLnBrk="1" hangingPunct="1">
              <a:spcBef>
                <a:spcPct val="30000"/>
              </a:spcBef>
              <a:buFont typeface="Wingdings" panose="05000000000000000000" charset="0"/>
              <a:buChar char="l"/>
            </a:pPr>
            <a:r>
              <a:rPr lang="en-US" altLang="zh-CN" dirty="0">
                <a:latin typeface="微软雅黑" panose="020B0503020204020204" charset="-122"/>
                <a:ea typeface="微软雅黑" panose="020B0503020204020204" charset="-122"/>
              </a:rPr>
              <a:t> 2011 - SQL: 2011</a:t>
            </a:r>
            <a:endParaRPr lang="en-US" altLang="zh-CN" dirty="0">
              <a:latin typeface="微软雅黑" panose="020B0503020204020204" charset="-122"/>
              <a:ea typeface="微软雅黑" panose="020B050302020402020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rPr>
              <a:t>附：访问数据库</a:t>
            </a:r>
            <a:endParaRPr lang="zh-CN" altLang="en-US" dirty="0">
              <a:solidFill>
                <a:srgbClr val="0000FF"/>
              </a:solidFill>
              <a:latin typeface="微软雅黑" panose="020B0503020204020204" charset="-122"/>
              <a:ea typeface="微软雅黑" panose="020B0503020204020204" charset="-122"/>
            </a:endParaRPr>
          </a:p>
        </p:txBody>
      </p:sp>
      <p:sp>
        <p:nvSpPr>
          <p:cNvPr id="8194" name="文本框 99"/>
          <p:cNvSpPr txBox="1"/>
          <p:nvPr/>
        </p:nvSpPr>
        <p:spPr>
          <a:xfrm>
            <a:off x="3590925" y="1855788"/>
            <a:ext cx="5467350" cy="3785870"/>
          </a:xfrm>
          <a:prstGeom prst="rect">
            <a:avLst/>
          </a:prstGeom>
          <a:noFill/>
          <a:ln w="9525">
            <a:noFill/>
          </a:ln>
        </p:spPr>
        <p:txBody>
          <a:bodyPr wrap="square" anchor="t">
            <a:spAutoFit/>
          </a:bodyPr>
          <a:lstStyle/>
          <a:p>
            <a:pPr>
              <a:lnSpc>
                <a:spcPct val="130000"/>
              </a:lnSpc>
              <a:spcBef>
                <a:spcPts val="1200"/>
              </a:spcBef>
            </a:pPr>
            <a:r>
              <a:rPr lang="zh-CN" altLang="zh-CN" sz="2200">
                <a:latin typeface="微软雅黑" panose="020B0503020204020204" charset="-122"/>
                <a:ea typeface="微软雅黑" panose="020B0503020204020204" charset="-122"/>
              </a:rPr>
              <a:t>访问数据库有四个步骤：</a:t>
            </a:r>
            <a:endParaRPr lang="zh-CN" altLang="zh-CN" sz="2200">
              <a:latin typeface="微软雅黑" panose="020B0503020204020204" charset="-122"/>
              <a:ea typeface="微软雅黑" panose="020B0503020204020204" charset="-122"/>
            </a:endParaRPr>
          </a:p>
          <a:p>
            <a:pPr>
              <a:lnSpc>
                <a:spcPct val="130000"/>
              </a:lnSpc>
              <a:spcBef>
                <a:spcPts val="1200"/>
              </a:spcBef>
            </a:pPr>
            <a:r>
              <a:rPr lang="en-US" altLang="zh-CN" sz="2200">
                <a:latin typeface="微软雅黑" panose="020B0503020204020204" charset="-122"/>
                <a:ea typeface="微软雅黑" panose="020B0503020204020204" charset="-122"/>
              </a:rPr>
              <a:t>1</a:t>
            </a:r>
            <a:r>
              <a:rPr lang="zh-CN" altLang="zh-CN" sz="2200">
                <a:latin typeface="微软雅黑" panose="020B0503020204020204" charset="-122"/>
                <a:ea typeface="微软雅黑" panose="020B0503020204020204" charset="-122"/>
              </a:rPr>
              <a:t>）先用</a:t>
            </a:r>
            <a:r>
              <a:rPr lang="zh-CN" altLang="zh-CN" sz="2200" b="1">
                <a:solidFill>
                  <a:srgbClr val="0000FF"/>
                </a:solidFill>
                <a:latin typeface="微软雅黑" panose="020B0503020204020204" charset="-122"/>
                <a:ea typeface="微软雅黑" panose="020B0503020204020204" charset="-122"/>
              </a:rPr>
              <a:t>账号</a:t>
            </a:r>
            <a:r>
              <a:rPr lang="zh-CN" altLang="zh-CN" sz="2200">
                <a:latin typeface="微软雅黑" panose="020B0503020204020204" charset="-122"/>
                <a:ea typeface="微软雅黑" panose="020B0503020204020204" charset="-122"/>
              </a:rPr>
              <a:t>数据（用户名，密码）</a:t>
            </a:r>
            <a:r>
              <a:rPr lang="zh-CN" altLang="zh-CN" sz="2200" b="1">
                <a:solidFill>
                  <a:srgbClr val="FF0000"/>
                </a:solidFill>
                <a:latin typeface="微软雅黑" panose="020B0503020204020204" charset="-122"/>
                <a:ea typeface="微软雅黑" panose="020B0503020204020204" charset="-122"/>
              </a:rPr>
              <a:t>登录</a:t>
            </a:r>
            <a:r>
              <a:rPr lang="zh-CN" altLang="zh-CN" sz="2200">
                <a:latin typeface="微软雅黑" panose="020B0503020204020204" charset="-122"/>
                <a:ea typeface="微软雅黑" panose="020B0503020204020204" charset="-122"/>
              </a:rPr>
              <a:t>数据库</a:t>
            </a:r>
            <a:r>
              <a:rPr lang="zh-CN" altLang="zh-CN" sz="2200" b="1">
                <a:solidFill>
                  <a:srgbClr val="0000FF"/>
                </a:solidFill>
                <a:latin typeface="微软雅黑" panose="020B0503020204020204" charset="-122"/>
                <a:ea typeface="微软雅黑" panose="020B0503020204020204" charset="-122"/>
              </a:rPr>
              <a:t>服务器</a:t>
            </a:r>
            <a:r>
              <a:rPr lang="en-US" altLang="zh-CN" sz="2200">
                <a:latin typeface="微软雅黑" panose="020B0503020204020204" charset="-122"/>
                <a:ea typeface="微软雅黑" panose="020B0503020204020204" charset="-122"/>
              </a:rPr>
              <a:t>(IP + port)</a:t>
            </a:r>
            <a:r>
              <a:rPr lang="zh-CN" altLang="zh-CN" sz="2200">
                <a:latin typeface="微软雅黑" panose="020B0503020204020204" charset="-122"/>
                <a:ea typeface="微软雅黑" panose="020B0503020204020204" charset="-122"/>
              </a:rPr>
              <a:t>，</a:t>
            </a:r>
            <a:r>
              <a:rPr lang="zh-CN" altLang="zh-CN" sz="2200" b="1">
                <a:solidFill>
                  <a:srgbClr val="FF0000"/>
                </a:solidFill>
                <a:latin typeface="微软雅黑" panose="020B0503020204020204" charset="-122"/>
                <a:ea typeface="微软雅黑" panose="020B0503020204020204" charset="-122"/>
              </a:rPr>
              <a:t>建立</a:t>
            </a:r>
            <a:r>
              <a:rPr lang="zh-CN" altLang="zh-CN" sz="2200">
                <a:latin typeface="微软雅黑" panose="020B0503020204020204" charset="-122"/>
                <a:ea typeface="微软雅黑" panose="020B0503020204020204" charset="-122"/>
              </a:rPr>
              <a:t>与数据库服务器的</a:t>
            </a:r>
            <a:r>
              <a:rPr lang="zh-CN" altLang="zh-CN" sz="2200" b="1">
                <a:solidFill>
                  <a:srgbClr val="0000FF"/>
                </a:solidFill>
                <a:latin typeface="微软雅黑" panose="020B0503020204020204" charset="-122"/>
                <a:ea typeface="微软雅黑" panose="020B0503020204020204" charset="-122"/>
              </a:rPr>
              <a:t>联接</a:t>
            </a:r>
            <a:r>
              <a:rPr lang="zh-CN" altLang="zh-CN" sz="2200">
                <a:latin typeface="微软雅黑" panose="020B0503020204020204" charset="-122"/>
                <a:ea typeface="微软雅黑" panose="020B0503020204020204" charset="-122"/>
              </a:rPr>
              <a:t>；</a:t>
            </a:r>
            <a:endParaRPr lang="zh-CN" altLang="zh-CN" sz="2200">
              <a:latin typeface="微软雅黑" panose="020B0503020204020204" charset="-122"/>
              <a:ea typeface="微软雅黑" panose="020B0503020204020204" charset="-122"/>
            </a:endParaRPr>
          </a:p>
          <a:p>
            <a:pPr>
              <a:lnSpc>
                <a:spcPct val="130000"/>
              </a:lnSpc>
              <a:spcBef>
                <a:spcPts val="1200"/>
              </a:spcBef>
            </a:pPr>
            <a:r>
              <a:rPr lang="en-US" altLang="zh-CN" sz="2200">
                <a:latin typeface="微软雅黑" panose="020B0503020204020204" charset="-122"/>
                <a:ea typeface="微软雅黑" panose="020B0503020204020204" charset="-122"/>
              </a:rPr>
              <a:t>2</a:t>
            </a:r>
            <a:r>
              <a:rPr lang="zh-CN" altLang="zh-CN" sz="2200">
                <a:latin typeface="微软雅黑" panose="020B0503020204020204" charset="-122"/>
                <a:ea typeface="微软雅黑" panose="020B0503020204020204" charset="-122"/>
              </a:rPr>
              <a:t>）指定要访问的数据库；</a:t>
            </a:r>
            <a:r>
              <a:rPr lang="en-US" altLang="zh-CN" sz="2200">
                <a:latin typeface="微软雅黑" panose="020B0503020204020204" charset="-122"/>
                <a:ea typeface="微软雅黑" panose="020B0503020204020204" charset="-122"/>
              </a:rPr>
              <a:t>USE </a:t>
            </a:r>
            <a:r>
              <a:rPr lang="zh-CN" altLang="zh-CN" sz="2200">
                <a:latin typeface="微软雅黑" panose="020B0503020204020204" charset="-122"/>
                <a:ea typeface="微软雅黑" panose="020B0503020204020204" charset="-122"/>
              </a:rPr>
              <a:t>数据库名字</a:t>
            </a:r>
            <a:endParaRPr lang="zh-CN" altLang="zh-CN" sz="2200">
              <a:latin typeface="微软雅黑" panose="020B0503020204020204" charset="-122"/>
              <a:ea typeface="微软雅黑" panose="020B0503020204020204" charset="-122"/>
            </a:endParaRPr>
          </a:p>
          <a:p>
            <a:pPr>
              <a:lnSpc>
                <a:spcPct val="130000"/>
              </a:lnSpc>
              <a:spcBef>
                <a:spcPts val="1200"/>
              </a:spcBef>
            </a:pPr>
            <a:r>
              <a:rPr lang="en-US" altLang="zh-CN" sz="2200">
                <a:latin typeface="微软雅黑" panose="020B0503020204020204" charset="-122"/>
                <a:ea typeface="微软雅黑" panose="020B0503020204020204" charset="-122"/>
              </a:rPr>
              <a:t>3</a:t>
            </a:r>
            <a:r>
              <a:rPr lang="zh-CN" altLang="zh-CN" sz="2200">
                <a:latin typeface="微软雅黑" panose="020B0503020204020204" charset="-122"/>
                <a:ea typeface="微软雅黑" panose="020B0503020204020204" charset="-122"/>
              </a:rPr>
              <a:t>）执行数据操作：</a:t>
            </a:r>
            <a:r>
              <a:rPr lang="zh-CN" altLang="zh-CN" sz="2200" b="1">
                <a:solidFill>
                  <a:srgbClr val="FF0000"/>
                </a:solidFill>
                <a:latin typeface="微软雅黑" panose="020B0503020204020204" charset="-122"/>
                <a:ea typeface="微软雅黑" panose="020B0503020204020204" charset="-122"/>
              </a:rPr>
              <a:t>发送</a:t>
            </a:r>
            <a:r>
              <a:rPr lang="zh-CN" altLang="zh-CN" sz="2200" b="1">
                <a:solidFill>
                  <a:srgbClr val="0000FF"/>
                </a:solidFill>
                <a:latin typeface="微软雅黑" panose="020B0503020204020204" charset="-122"/>
                <a:ea typeface="微软雅黑" panose="020B0503020204020204" charset="-122"/>
              </a:rPr>
              <a:t>请求</a:t>
            </a:r>
            <a:r>
              <a:rPr lang="zh-CN" altLang="zh-CN" sz="2200">
                <a:latin typeface="微软雅黑" panose="020B0503020204020204" charset="-122"/>
                <a:ea typeface="微软雅黑" panose="020B0503020204020204" charset="-122"/>
              </a:rPr>
              <a:t>，</a:t>
            </a:r>
            <a:r>
              <a:rPr lang="zh-CN" altLang="zh-CN" sz="2200" b="1">
                <a:solidFill>
                  <a:srgbClr val="FF0000"/>
                </a:solidFill>
                <a:latin typeface="微软雅黑" panose="020B0503020204020204" charset="-122"/>
                <a:ea typeface="微软雅黑" panose="020B0503020204020204" charset="-122"/>
              </a:rPr>
              <a:t>得到</a:t>
            </a:r>
            <a:r>
              <a:rPr lang="zh-CN" altLang="zh-CN" sz="2200" b="1">
                <a:solidFill>
                  <a:srgbClr val="0000FF"/>
                </a:solidFill>
                <a:latin typeface="微软雅黑" panose="020B0503020204020204" charset="-122"/>
                <a:ea typeface="微软雅黑" panose="020B0503020204020204" charset="-122"/>
              </a:rPr>
              <a:t>结果</a:t>
            </a:r>
            <a:r>
              <a:rPr lang="zh-CN" altLang="zh-CN" sz="2200">
                <a:latin typeface="微软雅黑" panose="020B0503020204020204" charset="-122"/>
                <a:ea typeface="微软雅黑" panose="020B0503020204020204" charset="-122"/>
              </a:rPr>
              <a:t>；</a:t>
            </a:r>
            <a:endParaRPr lang="zh-CN" altLang="zh-CN" sz="2200">
              <a:latin typeface="微软雅黑" panose="020B0503020204020204" charset="-122"/>
              <a:ea typeface="微软雅黑" panose="020B0503020204020204" charset="-122"/>
            </a:endParaRPr>
          </a:p>
          <a:p>
            <a:pPr>
              <a:lnSpc>
                <a:spcPct val="130000"/>
              </a:lnSpc>
              <a:spcBef>
                <a:spcPts val="1200"/>
              </a:spcBef>
            </a:pPr>
            <a:r>
              <a:rPr lang="en-US" altLang="zh-CN" sz="2200">
                <a:latin typeface="微软雅黑" panose="020B0503020204020204" charset="-122"/>
                <a:ea typeface="微软雅黑" panose="020B0503020204020204" charset="-122"/>
              </a:rPr>
              <a:t>4</a:t>
            </a:r>
            <a:r>
              <a:rPr lang="zh-CN" altLang="zh-CN" sz="2200">
                <a:latin typeface="微软雅黑" panose="020B0503020204020204" charset="-122"/>
                <a:ea typeface="微软雅黑" panose="020B0503020204020204" charset="-122"/>
              </a:rPr>
              <a:t>）关闭与数据库服务器的联接。</a:t>
            </a:r>
            <a:endParaRPr lang="zh-CN" altLang="en-US" sz="2200">
              <a:latin typeface="微软雅黑" panose="020B0503020204020204" charset="-122"/>
              <a:ea typeface="微软雅黑" panose="020B0503020204020204" charset="-122"/>
            </a:endParaRPr>
          </a:p>
        </p:txBody>
      </p:sp>
      <p:grpSp>
        <p:nvGrpSpPr>
          <p:cNvPr id="8195" name="组合 5"/>
          <p:cNvGrpSpPr/>
          <p:nvPr/>
        </p:nvGrpSpPr>
        <p:grpSpPr>
          <a:xfrm>
            <a:off x="200025" y="1631950"/>
            <a:ext cx="3048000" cy="4813300"/>
            <a:chOff x="4440" y="1984"/>
            <a:chExt cx="4800" cy="7580"/>
          </a:xfrm>
        </p:grpSpPr>
        <p:sp>
          <p:nvSpPr>
            <p:cNvPr id="8196" name="Text Box 4"/>
            <p:cNvSpPr txBox="1"/>
            <p:nvPr/>
          </p:nvSpPr>
          <p:spPr>
            <a:xfrm>
              <a:off x="4440" y="5760"/>
              <a:ext cx="4680" cy="1885"/>
            </a:xfrm>
            <a:prstGeom prst="rect">
              <a:avLst/>
            </a:prstGeom>
            <a:solidFill>
              <a:srgbClr val="00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dirty="0">
                <a:latin typeface="Times New Roman" panose="02020603050405020304" pitchFamily="18" charset="0"/>
                <a:ea typeface="宋体" panose="02010600030101010101" pitchFamily="2" charset="-122"/>
              </a:endParaRPr>
            </a:p>
            <a:p>
              <a:pPr algn="ctr"/>
              <a:r>
                <a:rPr lang="en-US" altLang="zh-CN" dirty="0">
                  <a:latin typeface="Times New Roman" panose="02020603050405020304" pitchFamily="18" charset="0"/>
                  <a:ea typeface="宋体" panose="02010600030101010101" pitchFamily="2" charset="-122"/>
                </a:rPr>
                <a:t>DBMS</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p:txBody>
        </p:sp>
        <p:sp>
          <p:nvSpPr>
            <p:cNvPr id="8197" name="Text Box 5"/>
            <p:cNvSpPr txBox="1"/>
            <p:nvPr/>
          </p:nvSpPr>
          <p:spPr>
            <a:xfrm>
              <a:off x="4440" y="7680"/>
              <a:ext cx="4680" cy="1885"/>
            </a:xfrm>
            <a:prstGeom prst="rect">
              <a:avLst/>
            </a:prstGeom>
            <a:solidFill>
              <a:srgbClr val="CCFFFF"/>
            </a:solidFill>
            <a:ln w="9525" cap="flat" cmpd="sng">
              <a:solidFill>
                <a:schemeClr val="tx1"/>
              </a:solidFill>
              <a:prstDash val="solid"/>
              <a:miter/>
              <a:headEnd type="none" w="med" len="med"/>
              <a:tailEnd type="none" w="med" len="med"/>
            </a:ln>
          </p:spPr>
          <p:txBody>
            <a:bodyPr anchor="t">
              <a:spAutoFit/>
            </a:bodyPr>
            <a:lstStyle/>
            <a:p>
              <a:pPr algn="ctr"/>
              <a:endParaRPr lang="en-US" altLang="zh-CN" b="1" dirty="0">
                <a:latin typeface="Times New Roman" panose="02020603050405020304" pitchFamily="18" charset="0"/>
                <a:ea typeface="宋体" panose="02010600030101010101" pitchFamily="2" charset="-122"/>
              </a:endParaRPr>
            </a:p>
            <a:p>
              <a:pPr algn="ctr"/>
              <a:r>
                <a:rPr lang="en-US" altLang="zh-CN" b="1" dirty="0">
                  <a:latin typeface="Times New Roman" panose="02020603050405020304" pitchFamily="18" charset="0"/>
                  <a:ea typeface="宋体" panose="02010600030101010101" pitchFamily="2" charset="-122"/>
                </a:rPr>
                <a:t>Database</a:t>
              </a:r>
              <a:endParaRPr lang="en-US" altLang="zh-CN" b="1"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p:txBody>
        </p:sp>
        <p:sp>
          <p:nvSpPr>
            <p:cNvPr id="8198" name="Text Box 6"/>
            <p:cNvSpPr txBox="1"/>
            <p:nvPr/>
          </p:nvSpPr>
          <p:spPr>
            <a:xfrm>
              <a:off x="4599" y="5022"/>
              <a:ext cx="1800" cy="530"/>
            </a:xfrm>
            <a:prstGeom prst="rect">
              <a:avLst/>
            </a:prstGeom>
            <a:noFill/>
            <a:ln w="31750">
              <a:noFill/>
            </a:ln>
          </p:spPr>
          <p:txBody>
            <a:bodyPr lIns="0" tIns="0" rIns="0" bIns="0" anchor="t">
              <a:spAutoFit/>
            </a:bodyPr>
            <a:lstStyle/>
            <a:p>
              <a:pPr algn="ctr"/>
              <a:r>
                <a:rPr lang="en-US" altLang="zh-CN" sz="2000" dirty="0">
                  <a:latin typeface="Times New Roman" panose="02020603050405020304" pitchFamily="18" charset="0"/>
                  <a:ea typeface="宋体" panose="02010600030101010101" pitchFamily="2" charset="-122"/>
                </a:rPr>
                <a:t> SQL</a:t>
              </a:r>
              <a:endParaRPr lang="en-US" altLang="zh-CN" sz="2000" dirty="0">
                <a:latin typeface="Times New Roman" panose="02020603050405020304" pitchFamily="18" charset="0"/>
                <a:ea typeface="宋体" panose="02010600030101010101" pitchFamily="2" charset="-122"/>
              </a:endParaRPr>
            </a:p>
          </p:txBody>
        </p:sp>
        <p:sp>
          <p:nvSpPr>
            <p:cNvPr id="8199" name="Text Box 7"/>
            <p:cNvSpPr txBox="1"/>
            <p:nvPr/>
          </p:nvSpPr>
          <p:spPr>
            <a:xfrm>
              <a:off x="4440" y="3000"/>
              <a:ext cx="4800" cy="1791"/>
            </a:xfrm>
            <a:prstGeom prst="rect">
              <a:avLst/>
            </a:prstGeom>
            <a:solidFill>
              <a:srgbClr val="00FF00"/>
            </a:solidFill>
            <a:ln w="9525" cap="flat" cmpd="sng">
              <a:solidFill>
                <a:schemeClr val="tx1"/>
              </a:solidFill>
              <a:prstDash val="solid"/>
              <a:miter/>
              <a:headEnd type="none" w="med" len="med"/>
              <a:tailEnd type="none" w="med" len="med"/>
            </a:ln>
          </p:spPr>
          <p:txBody>
            <a:bodyPr anchor="t">
              <a:spAutoFit/>
            </a:bodyPr>
            <a:lstStyle/>
            <a:p>
              <a:pPr algn="ctr"/>
              <a:endParaRPr lang="en-US" altLang="zh-CN" sz="2000" dirty="0">
                <a:latin typeface="Times New Roman" panose="02020603050405020304" pitchFamily="18" charset="0"/>
                <a:ea typeface="宋体" panose="02010600030101010101" pitchFamily="2" charset="-122"/>
              </a:endParaRPr>
            </a:p>
            <a:p>
              <a:pPr algn="ctr"/>
              <a:r>
                <a:rPr lang="en-US" altLang="zh-CN" b="1" dirty="0">
                  <a:latin typeface="Times New Roman" panose="02020603050405020304" pitchFamily="18" charset="0"/>
                  <a:ea typeface="宋体" panose="02010600030101010101" pitchFamily="2" charset="-122"/>
                </a:rPr>
                <a:t>Application</a:t>
              </a:r>
              <a:endParaRPr lang="en-US" altLang="zh-CN" b="1" dirty="0">
                <a:latin typeface="Times New Roman" panose="02020603050405020304" pitchFamily="18" charset="0"/>
                <a:ea typeface="宋体" panose="02010600030101010101" pitchFamily="2" charset="-122"/>
              </a:endParaRPr>
            </a:p>
            <a:p>
              <a:pPr algn="ctr"/>
              <a:endParaRPr lang="en-US" altLang="zh-CN" b="1" dirty="0">
                <a:latin typeface="Times New Roman" panose="02020603050405020304" pitchFamily="18" charset="0"/>
                <a:ea typeface="宋体" panose="02010600030101010101" pitchFamily="2" charset="-122"/>
              </a:endParaRPr>
            </a:p>
          </p:txBody>
        </p:sp>
        <p:sp>
          <p:nvSpPr>
            <p:cNvPr id="8200" name="Text Box 8"/>
            <p:cNvSpPr txBox="1"/>
            <p:nvPr/>
          </p:nvSpPr>
          <p:spPr>
            <a:xfrm>
              <a:off x="5866" y="4224"/>
              <a:ext cx="1707" cy="625"/>
            </a:xfrm>
            <a:prstGeom prst="rect">
              <a:avLst/>
            </a:prstGeom>
            <a:noFill/>
            <a:ln w="9525">
              <a:noFill/>
            </a:ln>
          </p:spPr>
          <p:txBody>
            <a:bodyPr wrap="none" anchor="t">
              <a:spAutoFit/>
            </a:bodyPr>
            <a:lstStyle/>
            <a:p>
              <a:r>
                <a:rPr lang="en-US" altLang="zh-CN" sz="2000" dirty="0">
                  <a:latin typeface="Times New Roman" panose="02020603050405020304" pitchFamily="18" charset="0"/>
                  <a:ea typeface="宋体" panose="02010600030101010101" pitchFamily="2" charset="-122"/>
                </a:rPr>
                <a:t>Interface</a:t>
              </a:r>
              <a:endParaRPr lang="en-US" altLang="zh-CN" sz="2000" dirty="0">
                <a:latin typeface="Times New Roman" panose="02020603050405020304" pitchFamily="18" charset="0"/>
                <a:ea typeface="宋体" panose="02010600030101010101" pitchFamily="2" charset="-122"/>
              </a:endParaRPr>
            </a:p>
          </p:txBody>
        </p:sp>
        <p:sp>
          <p:nvSpPr>
            <p:cNvPr id="8201" name="文本框 1"/>
            <p:cNvSpPr txBox="1"/>
            <p:nvPr/>
          </p:nvSpPr>
          <p:spPr>
            <a:xfrm>
              <a:off x="5916" y="1984"/>
              <a:ext cx="1608" cy="1016"/>
            </a:xfrm>
            <a:prstGeom prst="rect">
              <a:avLst/>
            </a:prstGeom>
            <a:noFill/>
            <a:ln w="9525">
              <a:noFill/>
            </a:ln>
          </p:spPr>
          <p:txBody>
            <a:bodyPr wrap="none" anchor="t">
              <a:spAutoFit/>
            </a:bodyPr>
            <a:lstStyle/>
            <a:p>
              <a:r>
                <a:rPr lang="en-US" altLang="zh-CN" sz="3600" b="1" dirty="0">
                  <a:latin typeface="Times New Roman" panose="02020603050405020304" pitchFamily="18" charset="0"/>
                  <a:ea typeface="宋体" panose="02010600030101010101" pitchFamily="2" charset="-122"/>
                </a:rPr>
                <a:t>user</a:t>
              </a:r>
              <a:endParaRPr lang="en-US" altLang="zh-CN" sz="3600" b="1" dirty="0">
                <a:latin typeface="Times New Roman" panose="02020603050405020304" pitchFamily="18" charset="0"/>
                <a:ea typeface="宋体" panose="02010600030101010101" pitchFamily="2" charset="-122"/>
              </a:endParaRPr>
            </a:p>
          </p:txBody>
        </p:sp>
        <p:cxnSp>
          <p:nvCxnSpPr>
            <p:cNvPr id="8202" name="直接箭头连接符 2"/>
            <p:cNvCxnSpPr/>
            <p:nvPr/>
          </p:nvCxnSpPr>
          <p:spPr>
            <a:xfrm>
              <a:off x="6136" y="4849"/>
              <a:ext cx="0" cy="936"/>
            </a:xfrm>
            <a:prstGeom prst="straightConnector1">
              <a:avLst/>
            </a:prstGeom>
            <a:ln w="9525" cap="flat" cmpd="sng">
              <a:solidFill>
                <a:schemeClr val="tx1"/>
              </a:solidFill>
              <a:prstDash val="solid"/>
              <a:round/>
              <a:headEnd type="none" w="med" len="med"/>
              <a:tailEnd type="arrow" w="med" len="med"/>
            </a:ln>
          </p:spPr>
        </p:cxnSp>
        <p:cxnSp>
          <p:nvCxnSpPr>
            <p:cNvPr id="8203" name="直接箭头连接符 3"/>
            <p:cNvCxnSpPr/>
            <p:nvPr/>
          </p:nvCxnSpPr>
          <p:spPr>
            <a:xfrm flipV="1">
              <a:off x="7158" y="4833"/>
              <a:ext cx="0" cy="907"/>
            </a:xfrm>
            <a:prstGeom prst="straightConnector1">
              <a:avLst/>
            </a:prstGeom>
            <a:ln w="9525" cap="flat" cmpd="sng">
              <a:solidFill>
                <a:schemeClr val="tx1"/>
              </a:solidFill>
              <a:prstDash val="solid"/>
              <a:round/>
              <a:headEnd type="none" w="med" len="med"/>
              <a:tailEnd type="arrow" w="med" len="med"/>
            </a:ln>
          </p:spPr>
        </p:cxnSp>
        <p:cxnSp>
          <p:nvCxnSpPr>
            <p:cNvPr id="8204" name="直接箭头连接符 4"/>
            <p:cNvCxnSpPr/>
            <p:nvPr/>
          </p:nvCxnSpPr>
          <p:spPr>
            <a:xfrm flipV="1">
              <a:off x="7426" y="4849"/>
              <a:ext cx="0" cy="907"/>
            </a:xfrm>
            <a:prstGeom prst="straightConnector1">
              <a:avLst/>
            </a:prstGeom>
            <a:ln w="9525" cap="flat" cmpd="sng">
              <a:solidFill>
                <a:schemeClr val="tx1"/>
              </a:solidFill>
              <a:prstDash val="solid"/>
              <a:round/>
              <a:headEnd type="none" w="med" len="med"/>
              <a:tailEnd type="arrow" w="med" len="med"/>
            </a:ln>
          </p:spPr>
        </p:cxn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pPr eaLnBrk="1" hangingPunct="1">
              <a:defRPr/>
            </a:pPr>
            <a:r>
              <a:rPr lang="zh-CN" altLang="en-US" dirty="0"/>
              <a:t>附：临时视图：</a:t>
            </a:r>
            <a:r>
              <a:rPr lang="en-US" altLang="zh-CN" sz="3200" dirty="0"/>
              <a:t>DB2</a:t>
            </a:r>
            <a:endParaRPr lang="zh-CN" altLang="en-US" dirty="0"/>
          </a:p>
        </p:txBody>
      </p:sp>
      <p:sp>
        <p:nvSpPr>
          <p:cNvPr id="154627" name="Rectangle 3"/>
          <p:cNvSpPr>
            <a:spLocks noChangeArrowheads="1"/>
          </p:cNvSpPr>
          <p:nvPr/>
        </p:nvSpPr>
        <p:spPr bwMode="auto">
          <a:xfrm>
            <a:off x="955674" y="2060848"/>
            <a:ext cx="7280275" cy="368300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marL="0" marR="0" lvl="0" indent="0" algn="just" defTabSz="914400" rtl="0" eaLnBrk="0" fontAlgn="base" latinLnBrk="0" hangingPunct="0">
              <a:lnSpc>
                <a:spcPct val="140000"/>
              </a:lnSpc>
              <a:spcBef>
                <a:spcPct val="50000"/>
              </a:spcBef>
              <a:spcAft>
                <a:spcPct val="0"/>
              </a:spcAft>
              <a:buClr>
                <a:srgbClr val="333399"/>
              </a:buClr>
              <a:buSzPct val="90000"/>
              <a:buFont typeface="Monotype Sorts" pitchFamily="2" charset="2"/>
              <a:buNone/>
              <a:defRPr/>
            </a:pP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with</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max-GRADE</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value</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as</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b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b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select</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max (GRADE)</a:t>
            </a:r>
            <a:b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b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from</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SC</a:t>
            </a:r>
            <a:b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b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select	</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a:t>
            </a:r>
            <a:b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b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from</a:t>
            </a:r>
            <a:r>
              <a:rPr kumimoji="1" lang="en-US" altLang="zh-CN" sz="2800" b="0"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 		</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SC, max-GRADE</a:t>
            </a:r>
            <a:b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br>
            <a:r>
              <a:rPr kumimoji="1" lang="en-US" altLang="zh-CN" sz="28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where	</a:t>
            </a:r>
            <a:r>
              <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SC.GRADE = max-</a:t>
            </a:r>
            <a:r>
              <a:rPr kumimoji="1" lang="en-US" altLang="zh-CN" sz="2800" b="0" i="1" u="none" strike="noStrike" kern="1200" cap="none" spc="0" normalizeH="0" baseline="0" noProof="0" dirty="0" err="1">
                <a:ln>
                  <a:noFill/>
                </a:ln>
                <a:solidFill>
                  <a:srgbClr val="000000"/>
                </a:solidFill>
                <a:effectLst/>
                <a:uLnTx/>
                <a:uFillTx/>
                <a:latin typeface="Helvetica" pitchFamily="34" charset="0"/>
                <a:ea typeface="宋体" panose="02010600030101010101" pitchFamily="2" charset="-122"/>
                <a:cs typeface="+mn-cs"/>
              </a:rPr>
              <a:t>GRADE.value</a:t>
            </a:r>
            <a:endParaRPr kumimoji="1" lang="en-US" altLang="zh-CN" sz="2800" b="0" i="1"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endParaRPr>
          </a:p>
        </p:txBody>
      </p:sp>
      <p:sp>
        <p:nvSpPr>
          <p:cNvPr id="5" name="文本框 4"/>
          <p:cNvSpPr txBox="1"/>
          <p:nvPr/>
        </p:nvSpPr>
        <p:spPr>
          <a:xfrm>
            <a:off x="899592" y="1448098"/>
            <a:ext cx="457200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with</a:t>
            </a:r>
            <a:r>
              <a:rPr kumimoji="1" lang="zh-CN" altLang="en-US" sz="2400" b="1" i="0" u="none" strike="noStrike" kern="1200" cap="none" spc="0" normalizeH="0" baseline="0" noProof="0" dirty="0">
                <a:ln>
                  <a:noFill/>
                </a:ln>
                <a:solidFill>
                  <a:srgbClr val="000000"/>
                </a:solidFill>
                <a:effectLst/>
                <a:uLnTx/>
                <a:uFillTx/>
                <a:latin typeface="Helvetica" pitchFamily="34" charset="0"/>
                <a:ea typeface="宋体" panose="02010600030101010101" pitchFamily="2" charset="-122"/>
                <a:cs typeface="+mn-cs"/>
              </a:rPr>
              <a:t>语句，写在开头</a:t>
            </a:r>
            <a:endParaRPr kumimoji="0" lang="zh-CN" altLang="en-US" sz="2400" b="0" i="0" u="none" strike="noStrike" kern="1200" cap="none" spc="0" normalizeH="0" baseline="0" noProof="0" dirty="0">
              <a:ln>
                <a:noFill/>
              </a:ln>
              <a:solidFill>
                <a:srgbClr val="000000"/>
              </a:solidFill>
              <a:effectLst/>
              <a:uLnTx/>
              <a:uFillTx/>
              <a:latin typeface="Tahoma" panose="020B0604030504040204"/>
              <a:ea typeface="隶书" panose="02010509060101010101" pitchFamily="49"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pPr eaLnBrk="1" hangingPunct="1">
              <a:defRPr/>
            </a:pPr>
            <a:r>
              <a:rPr lang="zh-CN" altLang="en-US" dirty="0"/>
              <a:t>附：临时视图</a:t>
            </a:r>
            <a:r>
              <a:rPr lang="zh-CN" altLang="en-US" sz="3200" dirty="0"/>
              <a:t>：</a:t>
            </a:r>
            <a:r>
              <a:rPr lang="en-US" altLang="zh-CN" sz="3200" dirty="0"/>
              <a:t>DB2</a:t>
            </a:r>
            <a:endParaRPr lang="zh-CN" altLang="en-US" dirty="0"/>
          </a:p>
        </p:txBody>
      </p:sp>
      <p:sp>
        <p:nvSpPr>
          <p:cNvPr id="635907" name="Text Box 3"/>
          <p:cNvSpPr txBox="1">
            <a:spLocks noChangeArrowheads="1"/>
          </p:cNvSpPr>
          <p:nvPr/>
        </p:nvSpPr>
        <p:spPr bwMode="auto">
          <a:xfrm>
            <a:off x="879475" y="1447800"/>
            <a:ext cx="7654925" cy="4838700"/>
          </a:xfrm>
          <a:prstGeom prst="rect">
            <a:avLst/>
          </a:prstGeom>
          <a:noFill/>
          <a:ln w="9525">
            <a:noFill/>
            <a:miter lim="800000"/>
          </a:ln>
        </p:spPr>
        <p:txBody>
          <a:bodyPr>
            <a:spAutoFit/>
          </a:bodyPr>
          <a:lstStyle/>
          <a:p>
            <a:pPr marL="0" marR="0" lvl="0" indent="0" algn="l" defTabSz="914400" rtl="0" eaLnBrk="0" fontAlgn="base" latinLnBrk="0" hangingPunct="0">
              <a:lnSpc>
                <a:spcPct val="130000"/>
              </a:lnSpc>
              <a:spcBef>
                <a:spcPct val="35000"/>
              </a:spcBef>
              <a:spcAft>
                <a:spcPct val="0"/>
              </a:spcAft>
              <a:buClr>
                <a:srgbClr val="333399"/>
              </a:buClr>
              <a:buSzPct val="90000"/>
              <a:buFont typeface="Monotype Sorts" pitchFamily="2" charset="2"/>
              <a:buNone/>
              <a:defRPr/>
            </a:pP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with</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S-total</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(S#,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value</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as</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select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sum </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GRADE</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SC</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group</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by</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total</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avg</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value</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as</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select</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avg </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value</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total</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select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b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from</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S</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total</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total</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avg </a:t>
            </a:r>
            <a:b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b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where</a:t>
            </a:r>
            <a:r>
              <a:rPr kumimoji="1" lang="en-US" altLang="zh-CN" sz="24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S-total.value &gt;= S-total-avg.value</a:t>
            </a:r>
            <a:endParaRPr kumimoji="1" lang="en-US" altLang="zh-CN" sz="2400" b="0" i="1"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重复元组的处理</a:t>
            </a:r>
            <a:endParaRPr lang="zh-CN" altLang="en-US" dirty="0"/>
          </a:p>
        </p:txBody>
      </p:sp>
      <p:graphicFrame>
        <p:nvGraphicFramePr>
          <p:cNvPr id="4" name="内容占位符 3"/>
          <p:cNvGraphicFramePr>
            <a:graphicFrameLocks noGrp="1"/>
          </p:cNvGraphicFramePr>
          <p:nvPr>
            <p:ph idx="1"/>
          </p:nvPr>
        </p:nvGraphicFramePr>
        <p:xfrm>
          <a:off x="285750" y="3429000"/>
          <a:ext cx="8715436" cy="1928826"/>
        </p:xfrm>
        <a:graphic>
          <a:graphicData uri="http://schemas.openxmlformats.org/drawingml/2006/table">
            <a:tbl>
              <a:tblPr/>
              <a:tblGrid>
                <a:gridCol w="3165491"/>
                <a:gridCol w="2721671"/>
                <a:gridCol w="2828274"/>
              </a:tblGrid>
              <a:tr h="534227">
                <a:tc>
                  <a:txBody>
                    <a:bodyPr/>
                    <a:lstStyle/>
                    <a:p>
                      <a:pPr algn="ctr">
                        <a:lnSpc>
                          <a:spcPct val="125000"/>
                        </a:lnSpc>
                        <a:spcBef>
                          <a:spcPts val="600"/>
                        </a:spcBef>
                        <a:spcAft>
                          <a:spcPts val="600"/>
                        </a:spcAft>
                      </a:pPr>
                      <a:r>
                        <a:rPr lang="zh-CN" sz="2000" kern="100" dirty="0">
                          <a:latin typeface="Times New Roman" panose="02020603050405020304"/>
                          <a:ea typeface="宋体" panose="02010600030101010101" pitchFamily="2" charset="-122"/>
                          <a:cs typeface="Times New Roman" panose="02020603050405020304"/>
                        </a:rPr>
                        <a:t>查询一：</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ctr">
                        <a:lnSpc>
                          <a:spcPct val="125000"/>
                        </a:lnSpc>
                        <a:spcBef>
                          <a:spcPts val="600"/>
                        </a:spcBef>
                        <a:spcAft>
                          <a:spcPts val="600"/>
                        </a:spcAft>
                      </a:pPr>
                      <a:r>
                        <a:rPr lang="zh-CN" sz="2000" kern="100" dirty="0">
                          <a:latin typeface="Times New Roman" panose="02020603050405020304"/>
                          <a:ea typeface="宋体" panose="02010600030101010101" pitchFamily="2" charset="-122"/>
                          <a:cs typeface="Times New Roman" panose="02020603050405020304"/>
                        </a:rPr>
                        <a:t>查询二：</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ctr">
                        <a:lnSpc>
                          <a:spcPct val="125000"/>
                        </a:lnSpc>
                        <a:spcBef>
                          <a:spcPts val="600"/>
                        </a:spcBef>
                        <a:spcAft>
                          <a:spcPts val="600"/>
                        </a:spcAft>
                      </a:pPr>
                      <a:r>
                        <a:rPr lang="zh-CN" sz="2000" kern="100" dirty="0">
                          <a:latin typeface="Times New Roman" panose="02020603050405020304"/>
                          <a:ea typeface="宋体" panose="02010600030101010101" pitchFamily="2" charset="-122"/>
                          <a:cs typeface="Times New Roman" panose="02020603050405020304"/>
                        </a:rPr>
                        <a:t>查询三：</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r>
              <a:tr h="1394599">
                <a:tc>
                  <a:txBody>
                    <a:bodyPr/>
                    <a:lstStyle/>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select</a:t>
                      </a:r>
                      <a:r>
                        <a:rPr lang="en-US" sz="2000" kern="100" dirty="0">
                          <a:latin typeface="Times New Roman" panose="02020603050405020304"/>
                          <a:ea typeface="宋体" panose="02010600030101010101" pitchFamily="2" charset="-122"/>
                          <a:cs typeface="Times New Roman" panose="02020603050405020304"/>
                        </a:rPr>
                        <a:t>	</a:t>
                      </a:r>
                      <a:r>
                        <a:rPr lang="en-US" sz="2000" b="1" i="1" kern="100" dirty="0">
                          <a:latin typeface="Times New Roman" panose="02020603050405020304"/>
                          <a:ea typeface="宋体" panose="02010600030101010101" pitchFamily="2" charset="-122"/>
                          <a:cs typeface="Times New Roman" panose="02020603050405020304"/>
                        </a:rPr>
                        <a:t>distinct  </a:t>
                      </a:r>
                      <a:r>
                        <a:rPr lang="en-US" sz="2000" kern="100" dirty="0">
                          <a:latin typeface="Times New Roman" panose="02020603050405020304"/>
                          <a:ea typeface="宋体" panose="02010600030101010101" pitchFamily="2" charset="-122"/>
                          <a:cs typeface="Times New Roman" panose="02020603050405020304"/>
                        </a:rPr>
                        <a:t>R.A, S.A</a:t>
                      </a:r>
                      <a:endParaRPr lang="zh-CN"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from	</a:t>
                      </a:r>
                      <a:r>
                        <a:rPr lang="en-US" sz="2000" kern="100" dirty="0">
                          <a:latin typeface="Times New Roman" panose="02020603050405020304"/>
                          <a:ea typeface="宋体" panose="02010600030101010101" pitchFamily="2" charset="-122"/>
                          <a:cs typeface="Times New Roman" panose="02020603050405020304"/>
                        </a:rPr>
                        <a:t>R, S </a:t>
                      </a:r>
                      <a:endParaRPr lang="zh-CN"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where</a:t>
                      </a:r>
                      <a:r>
                        <a:rPr lang="en-US" sz="2000" kern="100" dirty="0">
                          <a:latin typeface="Times New Roman" panose="02020603050405020304"/>
                          <a:ea typeface="宋体" panose="02010600030101010101" pitchFamily="2" charset="-122"/>
                          <a:cs typeface="Times New Roman" panose="02020603050405020304"/>
                        </a:rPr>
                        <a:t>	R.B = S.C</a:t>
                      </a:r>
                      <a:endParaRPr lang="en-US"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zh-CN" sz="2000" kern="100" dirty="0">
                          <a:latin typeface="Times New Roman" panose="02020603050405020304"/>
                          <a:ea typeface="宋体" panose="02010600030101010101" pitchFamily="2" charset="-122"/>
                          <a:cs typeface="Times New Roman" panose="02020603050405020304"/>
                        </a:rPr>
                        <a:t>可以</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select</a:t>
                      </a:r>
                      <a:r>
                        <a:rPr lang="en-US" sz="2000" kern="100" dirty="0">
                          <a:latin typeface="Times New Roman" panose="02020603050405020304"/>
                          <a:ea typeface="宋体" panose="02010600030101010101" pitchFamily="2" charset="-122"/>
                          <a:cs typeface="Times New Roman" panose="02020603050405020304"/>
                        </a:rPr>
                        <a:t>	</a:t>
                      </a:r>
                      <a:r>
                        <a:rPr lang="en-US" sz="2000" b="1" i="1" kern="100" dirty="0">
                          <a:latin typeface="Times New Roman" panose="02020603050405020304"/>
                          <a:ea typeface="宋体" panose="02010600030101010101" pitchFamily="2" charset="-122"/>
                          <a:cs typeface="Times New Roman" panose="02020603050405020304"/>
                        </a:rPr>
                        <a:t>distinct  </a:t>
                      </a:r>
                      <a:r>
                        <a:rPr lang="en-US" sz="2000" kern="100" dirty="0">
                          <a:latin typeface="Times New Roman" panose="02020603050405020304"/>
                          <a:ea typeface="宋体" panose="02010600030101010101" pitchFamily="2" charset="-122"/>
                          <a:cs typeface="Times New Roman" panose="02020603050405020304"/>
                        </a:rPr>
                        <a:t>R.A</a:t>
                      </a:r>
                      <a:endParaRPr lang="zh-CN"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from	</a:t>
                      </a:r>
                      <a:r>
                        <a:rPr lang="en-US" sz="2000" kern="100" dirty="0">
                          <a:latin typeface="Times New Roman" panose="02020603050405020304"/>
                          <a:ea typeface="宋体" panose="02010600030101010101" pitchFamily="2" charset="-122"/>
                          <a:cs typeface="Times New Roman" panose="02020603050405020304"/>
                        </a:rPr>
                        <a:t>R, S </a:t>
                      </a:r>
                      <a:endParaRPr lang="zh-CN"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where</a:t>
                      </a:r>
                      <a:r>
                        <a:rPr lang="en-US" sz="2000" kern="100" dirty="0">
                          <a:latin typeface="Times New Roman" panose="02020603050405020304"/>
                          <a:ea typeface="宋体" panose="02010600030101010101" pitchFamily="2" charset="-122"/>
                          <a:cs typeface="Times New Roman" panose="02020603050405020304"/>
                        </a:rPr>
                        <a:t>	R.B = S.C</a:t>
                      </a:r>
                      <a:endParaRPr lang="en-US"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zh-CN" altLang="en-US" sz="2000" kern="100" dirty="0">
                          <a:latin typeface="Times New Roman" panose="02020603050405020304"/>
                          <a:ea typeface="宋体" panose="02010600030101010101" pitchFamily="2" charset="-122"/>
                          <a:cs typeface="Times New Roman" panose="02020603050405020304"/>
                        </a:rPr>
                        <a:t>不可以</a:t>
                      </a:r>
                      <a:endParaRPr lang="zh-CN" altLang="en-US"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c>
                  <a:txBody>
                    <a:bodyPr/>
                    <a:lstStyle/>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select</a:t>
                      </a:r>
                      <a:r>
                        <a:rPr lang="en-US" sz="2000" kern="100" dirty="0">
                          <a:latin typeface="Times New Roman" panose="02020603050405020304"/>
                          <a:ea typeface="宋体" panose="02010600030101010101" pitchFamily="2" charset="-122"/>
                          <a:cs typeface="Times New Roman" panose="02020603050405020304"/>
                        </a:rPr>
                        <a:t>	</a:t>
                      </a:r>
                      <a:r>
                        <a:rPr lang="en-US" sz="2000" b="1" i="1" kern="100" dirty="0">
                          <a:latin typeface="Times New Roman" panose="02020603050405020304"/>
                          <a:ea typeface="宋体" panose="02010600030101010101" pitchFamily="2" charset="-122"/>
                          <a:cs typeface="Times New Roman" panose="02020603050405020304"/>
                        </a:rPr>
                        <a:t>distinct  </a:t>
                      </a:r>
                      <a:r>
                        <a:rPr lang="en-US" sz="2000" kern="100" dirty="0">
                          <a:latin typeface="Times New Roman" panose="02020603050405020304"/>
                          <a:ea typeface="宋体" panose="02010600030101010101" pitchFamily="2" charset="-122"/>
                          <a:cs typeface="Times New Roman" panose="02020603050405020304"/>
                        </a:rPr>
                        <a:t>R.A</a:t>
                      </a:r>
                      <a:endParaRPr lang="zh-CN" sz="2000" kern="100" dirty="0">
                        <a:latin typeface="Times New Roman" panose="02020603050405020304"/>
                        <a:ea typeface="宋体" panose="02010600030101010101" pitchFamily="2" charset="-122"/>
                        <a:cs typeface="Times New Roman" panose="02020603050405020304"/>
                      </a:endParaRPr>
                    </a:p>
                    <a:p>
                      <a:pPr algn="just">
                        <a:lnSpc>
                          <a:spcPct val="125000"/>
                        </a:lnSpc>
                        <a:spcAft>
                          <a:spcPts val="0"/>
                        </a:spcAft>
                      </a:pPr>
                      <a:r>
                        <a:rPr lang="en-US" sz="2000" b="1" i="1" kern="100" dirty="0">
                          <a:latin typeface="Times New Roman" panose="02020603050405020304"/>
                          <a:ea typeface="宋体" panose="02010600030101010101" pitchFamily="2" charset="-122"/>
                          <a:cs typeface="Times New Roman" panose="02020603050405020304"/>
                        </a:rPr>
                        <a:t>from	</a:t>
                      </a:r>
                      <a:r>
                        <a:rPr lang="en-US" sz="2000" kern="100" dirty="0">
                          <a:latin typeface="Times New Roman" panose="02020603050405020304"/>
                          <a:ea typeface="宋体" panose="02010600030101010101" pitchFamily="2" charset="-122"/>
                          <a:cs typeface="Times New Roman" panose="02020603050405020304"/>
                        </a:rPr>
                        <a:t>R, S </a:t>
                      </a:r>
                      <a:endParaRPr lang="zh-CN" sz="2000" kern="100" dirty="0">
                        <a:latin typeface="Times New Roman" panose="02020603050405020304"/>
                        <a:ea typeface="宋体" panose="02010600030101010101" pitchFamily="2" charset="-122"/>
                        <a:cs typeface="Times New Roman" panose="02020603050405020304"/>
                      </a:endParaRPr>
                    </a:p>
                    <a:p>
                      <a:pPr algn="l">
                        <a:spcAft>
                          <a:spcPts val="0"/>
                        </a:spcAft>
                      </a:pPr>
                      <a:r>
                        <a:rPr lang="en-US" sz="2000" b="1" i="1" kern="100" dirty="0">
                          <a:latin typeface="Times New Roman" panose="02020603050405020304"/>
                          <a:ea typeface="宋体" panose="02010600030101010101" pitchFamily="2" charset="-122"/>
                          <a:cs typeface="Times New Roman" panose="02020603050405020304"/>
                        </a:rPr>
                        <a:t>where</a:t>
                      </a:r>
                      <a:r>
                        <a:rPr lang="en-US" sz="2000" kern="100" dirty="0">
                          <a:latin typeface="Times New Roman" panose="02020603050405020304"/>
                          <a:ea typeface="宋体" panose="02010600030101010101" pitchFamily="2" charset="-122"/>
                          <a:cs typeface="Times New Roman" panose="02020603050405020304"/>
                        </a:rPr>
                        <a:t>	R.B = S.A</a:t>
                      </a:r>
                      <a:endParaRPr lang="en-US" sz="2000" kern="100" dirty="0">
                        <a:latin typeface="Times New Roman" panose="02020603050405020304"/>
                        <a:ea typeface="宋体" panose="02010600030101010101" pitchFamily="2" charset="-122"/>
                        <a:cs typeface="Times New Roman" panose="02020603050405020304"/>
                      </a:endParaRPr>
                    </a:p>
                    <a:p>
                      <a:pPr algn="l">
                        <a:spcAft>
                          <a:spcPts val="0"/>
                        </a:spcAft>
                      </a:pPr>
                      <a:r>
                        <a:rPr lang="zh-CN" sz="2000" kern="100" dirty="0">
                          <a:latin typeface="Times New Roman" panose="02020603050405020304"/>
                          <a:ea typeface="宋体" panose="02010600030101010101" pitchFamily="2" charset="-122"/>
                          <a:cs typeface="Times New Roman" panose="02020603050405020304"/>
                        </a:rPr>
                        <a:t>可以</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r>
            </a:tbl>
          </a:graphicData>
        </a:graphic>
      </p:graphicFrame>
      <p:sp>
        <p:nvSpPr>
          <p:cNvPr id="5" name="矩形 4"/>
          <p:cNvSpPr/>
          <p:nvPr/>
        </p:nvSpPr>
        <p:spPr>
          <a:xfrm>
            <a:off x="1500188" y="1428750"/>
            <a:ext cx="6500812" cy="1200150"/>
          </a:xfrm>
          <a:prstGeom prst="rect">
            <a:avLst/>
          </a:prstGeom>
        </p:spPr>
        <p:txBody>
          <a:bodyPr>
            <a:spAutoFit/>
          </a:bodyPr>
          <a:lstStyle/>
          <a:p>
            <a:pPr algn="just">
              <a:lnSpc>
                <a:spcPct val="150000"/>
              </a:lnSpc>
              <a:defRPr/>
            </a:pPr>
            <a:r>
              <a:rPr lang="zh-CN" altLang="en-US" sz="2400" dirty="0">
                <a:latin typeface="华文新魏" panose="02010800040101010101" pitchFamily="2" charset="-122"/>
                <a:ea typeface="华文新魏" panose="02010800040101010101" pitchFamily="2" charset="-122"/>
              </a:rPr>
              <a:t>两个表</a:t>
            </a:r>
            <a:r>
              <a:rPr lang="en-US" sz="2400" dirty="0">
                <a:latin typeface="华文新魏" panose="02010800040101010101" pitchFamily="2" charset="-122"/>
                <a:ea typeface="华文新魏" panose="02010800040101010101" pitchFamily="2" charset="-122"/>
              </a:rPr>
              <a:t>R(A, B), S(A, C)</a:t>
            </a:r>
            <a:r>
              <a:rPr lang="zh-CN" altLang="en-US" sz="2400" dirty="0">
                <a:latin typeface="华文新魏" panose="02010800040101010101" pitchFamily="2" charset="-122"/>
                <a:ea typeface="华文新魏" panose="02010800040101010101" pitchFamily="2" charset="-122"/>
              </a:rPr>
              <a:t>，其中</a:t>
            </a:r>
            <a:r>
              <a:rPr lang="en-US" sz="2400" dirty="0">
                <a:latin typeface="华文新魏" panose="02010800040101010101" pitchFamily="2" charset="-122"/>
                <a:ea typeface="华文新魏" panose="02010800040101010101" pitchFamily="2" charset="-122"/>
              </a:rPr>
              <a:t>A</a:t>
            </a:r>
            <a:r>
              <a:rPr lang="zh-CN" altLang="en-US" sz="2400" dirty="0">
                <a:latin typeface="华文新魏" panose="02010800040101010101" pitchFamily="2" charset="-122"/>
                <a:ea typeface="华文新魏" panose="02010800040101010101" pitchFamily="2" charset="-122"/>
              </a:rPr>
              <a:t>是这两个表的主码</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哪些查询中的</a:t>
            </a:r>
            <a:r>
              <a:rPr lang="en-US" altLang="zh-CN" sz="2400" dirty="0">
                <a:latin typeface="华文新魏" panose="02010800040101010101" pitchFamily="2" charset="-122"/>
                <a:ea typeface="华文新魏" panose="02010800040101010101" pitchFamily="2" charset="-122"/>
              </a:rPr>
              <a:t>distinct</a:t>
            </a:r>
            <a:r>
              <a:rPr lang="zh-CN" altLang="en-US" sz="2400" dirty="0">
                <a:latin typeface="华文新魏" panose="02010800040101010101" pitchFamily="2" charset="-122"/>
                <a:ea typeface="华文新魏" panose="02010800040101010101" pitchFamily="2" charset="-122"/>
              </a:rPr>
              <a:t>可以去掉？</a:t>
            </a: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13" name="Rectangle 3"/>
          <p:cNvSpPr txBox="1">
            <a:spLocks noChangeArrowheads="1"/>
          </p:cNvSpPr>
          <p:nvPr/>
        </p:nvSpPr>
        <p:spPr>
          <a:xfrm>
            <a:off x="304800" y="1219200"/>
            <a:ext cx="8650288" cy="1417712"/>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sz="3600" kern="0"/>
              <a:t>求没有选修</a:t>
            </a:r>
            <a:r>
              <a:rPr lang="en-US" altLang="zh-CN" sz="3600" kern="0"/>
              <a:t>c1</a:t>
            </a:r>
            <a:r>
              <a:rPr lang="zh-CN" altLang="en-US" sz="3600" kern="0"/>
              <a:t>号课程的学生</a:t>
            </a:r>
            <a:endParaRPr lang="zh-CN" altLang="en-US" sz="3600" kern="0"/>
          </a:p>
          <a:p>
            <a:pPr lvl="1" algn="ctr">
              <a:buFont typeface="Wingdings" panose="05000000000000000000" pitchFamily="2" charset="2"/>
              <a:buNone/>
            </a:pPr>
            <a:r>
              <a:rPr lang="zh-CN" altLang="en-US" sz="3200" kern="0"/>
              <a:t>所有学生 </a:t>
            </a:r>
            <a:r>
              <a:rPr lang="zh-CN" altLang="en-US" sz="3200" kern="0">
                <a:latin typeface="Times New Roman" panose="02020603050405020304" pitchFamily="18" charset="0"/>
              </a:rPr>
              <a:t>–</a:t>
            </a:r>
            <a:r>
              <a:rPr lang="zh-CN" altLang="en-US" sz="3200" kern="0"/>
              <a:t> 选修了</a:t>
            </a:r>
            <a:r>
              <a:rPr lang="en-US" altLang="zh-CN" sz="3200" kern="0"/>
              <a:t>c1</a:t>
            </a:r>
            <a:r>
              <a:rPr lang="zh-CN" altLang="en-US" sz="3200" kern="0"/>
              <a:t>号课程学生</a:t>
            </a:r>
            <a:endParaRPr lang="zh-CN" altLang="en-US" sz="3200" kern="0"/>
          </a:p>
          <a:p>
            <a:pPr lvl="1" algn="ctr">
              <a:buFont typeface="Wingdings" panose="05000000000000000000" pitchFamily="2" charset="2"/>
              <a:buNone/>
            </a:pPr>
            <a:r>
              <a:rPr lang="en-US" altLang="zh-CN" kern="0"/>
              <a:t> </a:t>
            </a:r>
            <a:endParaRPr lang="en-US" altLang="zh-CN" kern="0" dirty="0"/>
          </a:p>
        </p:txBody>
      </p:sp>
      <p:graphicFrame>
        <p:nvGraphicFramePr>
          <p:cNvPr id="14" name="Object 6"/>
          <p:cNvGraphicFramePr>
            <a:graphicFrameLocks noChangeAspect="1"/>
          </p:cNvGraphicFramePr>
          <p:nvPr/>
        </p:nvGraphicFramePr>
        <p:xfrm>
          <a:off x="2309813" y="2719388"/>
          <a:ext cx="4522787" cy="638175"/>
        </p:xfrm>
        <a:graphic>
          <a:graphicData uri="http://schemas.openxmlformats.org/presentationml/2006/ole">
            <mc:AlternateContent xmlns:mc="http://schemas.openxmlformats.org/markup-compatibility/2006">
              <mc:Choice xmlns:v="urn:schemas-microsoft-com:vml" Requires="v">
                <p:oleObj spid="_x0000_s0" name="公式" r:id="rId1" imgW="45415200" imgH="6400800" progId="Equation.3">
                  <p:embed/>
                </p:oleObj>
              </mc:Choice>
              <mc:Fallback>
                <p:oleObj name="公式" r:id="rId1" imgW="45415200" imgH="6400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719388"/>
                        <a:ext cx="4522787"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7"/>
          <p:cNvGraphicFramePr>
            <a:graphicFrameLocks noChangeAspect="1"/>
          </p:cNvGraphicFramePr>
          <p:nvPr/>
        </p:nvGraphicFramePr>
        <p:xfrm>
          <a:off x="1914773" y="5746783"/>
          <a:ext cx="3038475" cy="701675"/>
        </p:xfrm>
        <a:graphic>
          <a:graphicData uri="http://schemas.openxmlformats.org/presentationml/2006/ole">
            <mc:AlternateContent xmlns:mc="http://schemas.openxmlformats.org/markup-compatibility/2006">
              <mc:Choice xmlns:v="urn:schemas-microsoft-com:vml" Requires="v">
                <p:oleObj spid="_x0000_s2" name="公式" r:id="rId3" imgW="27736800" imgH="6400800" progId="Equation.3">
                  <p:embed/>
                </p:oleObj>
              </mc:Choice>
              <mc:Fallback>
                <p:oleObj name="公式" r:id="rId3" imgW="27736800" imgH="6400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773" y="5746783"/>
                        <a:ext cx="3038475" cy="701675"/>
                      </a:xfrm>
                      <a:prstGeom prst="rect">
                        <a:avLst/>
                      </a:prstGeom>
                      <a:noFill/>
                      <a:ln>
                        <a:solidFill>
                          <a:srgbClr val="FF0000"/>
                        </a:solidFill>
                      </a:ln>
                    </p:spPr>
                  </p:pic>
                </p:oleObj>
              </mc:Fallback>
            </mc:AlternateContent>
          </a:graphicData>
        </a:graphic>
      </p:graphicFrame>
      <p:pic>
        <p:nvPicPr>
          <p:cNvPr id="6" name="图片 5"/>
          <p:cNvPicPr>
            <a:picLocks noChangeAspect="1"/>
          </p:cNvPicPr>
          <p:nvPr/>
        </p:nvPicPr>
        <p:blipFill>
          <a:blip r:embed="rId5"/>
          <a:stretch>
            <a:fillRect/>
          </a:stretch>
        </p:blipFill>
        <p:spPr>
          <a:xfrm>
            <a:off x="179512" y="3487518"/>
            <a:ext cx="3383573" cy="2127688"/>
          </a:xfrm>
          <a:prstGeom prst="rect">
            <a:avLst/>
          </a:prstGeom>
        </p:spPr>
      </p:pic>
      <p:sp>
        <p:nvSpPr>
          <p:cNvPr id="18" name="AutoShape 5"/>
          <p:cNvSpPr>
            <a:spLocks noChangeArrowheads="1"/>
          </p:cNvSpPr>
          <p:nvPr/>
        </p:nvSpPr>
        <p:spPr bwMode="auto">
          <a:xfrm>
            <a:off x="5709990" y="4551362"/>
            <a:ext cx="3326505" cy="1613941"/>
          </a:xfrm>
          <a:prstGeom prst="wedgeRoundRectCallout">
            <a:avLst>
              <a:gd name="adj1" fmla="val -73174"/>
              <a:gd name="adj2" fmla="val 32721"/>
              <a:gd name="adj3" fmla="val 16667"/>
            </a:avLst>
          </a:prstGeom>
          <a:solidFill>
            <a:schemeClr val="accent1"/>
          </a:solidFill>
          <a:ln w="9525">
            <a:solidFill>
              <a:schemeClr val="tx1"/>
            </a:solidFill>
            <a:miter lim="800000"/>
          </a:ln>
        </p:spPr>
        <p:txBody>
          <a:bodyPr wrap="none" anchor="ctr"/>
          <a:lstStyle/>
          <a:p>
            <a:pPr algn="ctr" eaLnBrk="0" hangingPunct="0">
              <a:spcBef>
                <a:spcPct val="60000"/>
              </a:spcBef>
            </a:pPr>
            <a:r>
              <a:rPr lang="zh-CN" altLang="en-US" sz="2800" baseline="-20000" dirty="0">
                <a:solidFill>
                  <a:schemeClr val="tx1"/>
                </a:solidFill>
                <a:latin typeface="Times New Roman" panose="02020603050405020304" pitchFamily="18" charset="0"/>
                <a:ea typeface="楷体_GB2312" pitchFamily="49" charset="-122"/>
              </a:rPr>
              <a:t>不可，因为结果仅会列出 </a:t>
            </a:r>
            <a:endParaRPr lang="en-US" altLang="zh-CN" sz="2800" baseline="-20000" dirty="0">
              <a:solidFill>
                <a:schemeClr val="tx1"/>
              </a:solidFill>
              <a:latin typeface="Times New Roman" panose="02020603050405020304" pitchFamily="18" charset="0"/>
              <a:ea typeface="楷体_GB2312" pitchFamily="49" charset="-122"/>
            </a:endParaRPr>
          </a:p>
          <a:p>
            <a:pPr algn="ctr" eaLnBrk="0" hangingPunct="0">
              <a:spcBef>
                <a:spcPct val="60000"/>
              </a:spcBef>
            </a:pPr>
            <a:r>
              <a:rPr lang="zh-CN" altLang="en-US" sz="2800" baseline="-20000" dirty="0">
                <a:solidFill>
                  <a:schemeClr val="tx1"/>
                </a:solidFill>
                <a:latin typeface="Times New Roman" panose="02020603050405020304" pitchFamily="18" charset="0"/>
                <a:ea typeface="楷体_GB2312" pitchFamily="49" charset="-122"/>
              </a:rPr>
              <a:t>选了</a:t>
            </a:r>
            <a:r>
              <a:rPr lang="en-US" altLang="zh-CN" sz="2800" baseline="-20000" dirty="0">
                <a:solidFill>
                  <a:schemeClr val="tx1"/>
                </a:solidFill>
                <a:latin typeface="Times New Roman" panose="02020603050405020304" pitchFamily="18" charset="0"/>
                <a:ea typeface="楷体_GB2312" pitchFamily="49" charset="-122"/>
              </a:rPr>
              <a:t>c1</a:t>
            </a:r>
            <a:r>
              <a:rPr lang="zh-CN" altLang="en-US" sz="2800" baseline="-20000" dirty="0">
                <a:solidFill>
                  <a:schemeClr val="tx1"/>
                </a:solidFill>
                <a:latin typeface="Times New Roman" panose="02020603050405020304" pitchFamily="18" charset="0"/>
                <a:ea typeface="楷体_GB2312" pitchFamily="49" charset="-122"/>
              </a:rPr>
              <a:t>号课程之外的其它课的</a:t>
            </a:r>
            <a:endParaRPr lang="en-US" altLang="zh-CN" sz="2800" baseline="-20000" dirty="0">
              <a:solidFill>
                <a:schemeClr val="tx1"/>
              </a:solidFill>
              <a:latin typeface="Times New Roman" panose="02020603050405020304" pitchFamily="18" charset="0"/>
              <a:ea typeface="楷体_GB2312" pitchFamily="49" charset="-122"/>
            </a:endParaRPr>
          </a:p>
          <a:p>
            <a:pPr algn="ctr" eaLnBrk="0" hangingPunct="0">
              <a:spcBef>
                <a:spcPct val="60000"/>
              </a:spcBef>
            </a:pPr>
            <a:r>
              <a:rPr lang="zh-CN" altLang="en-US" sz="2800" baseline="-20000" dirty="0">
                <a:solidFill>
                  <a:schemeClr val="tx1"/>
                </a:solidFill>
                <a:latin typeface="Times New Roman" panose="02020603050405020304" pitchFamily="18" charset="0"/>
                <a:ea typeface="楷体_GB2312" pitchFamily="49" charset="-122"/>
              </a:rPr>
              <a:t>学生</a:t>
            </a:r>
            <a:endParaRPr lang="zh-CN" altLang="en-US" sz="3200" baseline="-20000" dirty="0">
              <a:solidFill>
                <a:schemeClr val="tx1"/>
              </a:solidFill>
              <a:latin typeface="Times New Roman" panose="02020603050405020304" pitchFamily="18" charset="0"/>
              <a:ea typeface="楷体_GB2312" pitchFamily="49" charset="-122"/>
            </a:endParaRPr>
          </a:p>
          <a:p>
            <a:pPr algn="ctr" eaLnBrk="0" hangingPunct="0"/>
            <a:endParaRPr lang="zh-CN" altLang="en-US" sz="1800" b="0" baseline="-20000" dirty="0">
              <a:solidFill>
                <a:schemeClr val="tx1"/>
              </a:solidFill>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checkerboard(across)">
                                      <p:cBhvr>
                                        <p:cTn id="7" dur="10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strVal val="#ppt_w*0.05"/>
                                          </p:val>
                                        </p:tav>
                                        <p:tav tm="100000">
                                          <p:val>
                                            <p:strVal val="#ppt_w"/>
                                          </p:val>
                                        </p:tav>
                                      </p:tavLst>
                                    </p:anim>
                                    <p:anim calcmode="lin" valueType="num">
                                      <p:cBhvr>
                                        <p:cTn id="13" dur="500" fill="hold"/>
                                        <p:tgtEl>
                                          <p:spTgt spid="14"/>
                                        </p:tgtEl>
                                        <p:attrNameLst>
                                          <p:attrName>ppt_h</p:attrName>
                                        </p:attrNameLst>
                                      </p:cBhvr>
                                      <p:tavLst>
                                        <p:tav tm="0">
                                          <p:val>
                                            <p:strVal val="#ppt_h"/>
                                          </p:val>
                                        </p:tav>
                                        <p:tav tm="100000">
                                          <p:val>
                                            <p:strVal val="#ppt_h"/>
                                          </p:val>
                                        </p:tav>
                                      </p:tavLst>
                                    </p:anim>
                                    <p:anim calcmode="lin" valueType="num">
                                      <p:cBhvr>
                                        <p:cTn id="14" dur="500" fill="hold"/>
                                        <p:tgtEl>
                                          <p:spTgt spid="14"/>
                                        </p:tgtEl>
                                        <p:attrNameLst>
                                          <p:attrName>ppt_x</p:attrName>
                                        </p:attrNameLst>
                                      </p:cBhvr>
                                      <p:tavLst>
                                        <p:tav tm="0">
                                          <p:val>
                                            <p:strVal val="#ppt_x-.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Horizontal)">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800" decel="100000"/>
                                        <p:tgtEl>
                                          <p:spTgt spid="18"/>
                                        </p:tgtEl>
                                      </p:cBhvr>
                                    </p:animEffect>
                                    <p:anim calcmode="lin" valueType="num">
                                      <p:cBhvr>
                                        <p:cTn id="27" dur="800" decel="100000" fill="hold"/>
                                        <p:tgtEl>
                                          <p:spTgt spid="18"/>
                                        </p:tgtEl>
                                        <p:attrNameLst>
                                          <p:attrName>style.rotation</p:attrName>
                                        </p:attrNameLst>
                                      </p:cBhvr>
                                      <p:tavLst>
                                        <p:tav tm="0">
                                          <p:val>
                                            <p:fltVal val="-90"/>
                                          </p:val>
                                        </p:tav>
                                        <p:tav tm="100000">
                                          <p:val>
                                            <p:fltVal val="0"/>
                                          </p:val>
                                        </p:tav>
                                      </p:tavLst>
                                    </p:anim>
                                    <p:anim calcmode="lin" valueType="num">
                                      <p:cBhvr>
                                        <p:cTn id="28" dur="800" decel="100000" fill="hold"/>
                                        <p:tgtEl>
                                          <p:spTgt spid="18"/>
                                        </p:tgtEl>
                                        <p:attrNameLst>
                                          <p:attrName>ppt_x</p:attrName>
                                        </p:attrNameLst>
                                      </p:cBhvr>
                                      <p:tavLst>
                                        <p:tav tm="0">
                                          <p:val>
                                            <p:strVal val="#ppt_x+0.4"/>
                                          </p:val>
                                        </p:tav>
                                        <p:tav tm="100000">
                                          <p:val>
                                            <p:strVal val="#ppt_x-0.05"/>
                                          </p:val>
                                        </p:tav>
                                      </p:tavLst>
                                    </p:anim>
                                    <p:anim calcmode="lin" valueType="num">
                                      <p:cBhvr>
                                        <p:cTn id="29" dur="800" decel="100000" fill="hold"/>
                                        <p:tgtEl>
                                          <p:spTgt spid="18"/>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9" name="Rectangle 3"/>
          <p:cNvSpPr>
            <a:spLocks noChangeArrowheads="1"/>
          </p:cNvSpPr>
          <p:nvPr/>
        </p:nvSpPr>
        <p:spPr bwMode="auto">
          <a:xfrm>
            <a:off x="228600" y="1447800"/>
            <a:ext cx="8726488" cy="1620838"/>
          </a:xfrm>
          <a:prstGeom prst="rect">
            <a:avLst/>
          </a:prstGeom>
          <a:noFill/>
          <a:ln w="9525">
            <a:noFill/>
            <a:miter lim="800000"/>
          </a:ln>
        </p:spPr>
        <p:txBody>
          <a:bodyPr/>
          <a:lstStyle/>
          <a:p>
            <a:pPr marL="342900" indent="-342900">
              <a:spcBef>
                <a:spcPct val="20000"/>
              </a:spcBef>
              <a:buClr>
                <a:schemeClr val="folHlink"/>
              </a:buClr>
              <a:buSzPct val="60000"/>
              <a:buFont typeface="Wingdings" panose="05000000000000000000" pitchFamily="2" charset="2"/>
              <a:buChar char="n"/>
            </a:pPr>
            <a:r>
              <a:rPr lang="zh-CN" altLang="en-US" sz="3200" b="0" baseline="0" dirty="0">
                <a:ea typeface="隶书" panose="02010509060101010101" pitchFamily="49" charset="-122"/>
              </a:rPr>
              <a:t>求仅选修了</a:t>
            </a:r>
            <a:r>
              <a:rPr lang="en-US" altLang="zh-CN" sz="3200" b="0" baseline="0" dirty="0">
                <a:ea typeface="隶书" panose="02010509060101010101" pitchFamily="49" charset="-122"/>
              </a:rPr>
              <a:t>c1</a:t>
            </a:r>
            <a:r>
              <a:rPr lang="zh-CN" altLang="en-US" sz="3200" b="0" baseline="0" dirty="0">
                <a:ea typeface="隶书" panose="02010509060101010101" pitchFamily="49" charset="-122"/>
              </a:rPr>
              <a:t>号课程的学生号</a:t>
            </a:r>
            <a:endParaRPr lang="zh-CN" altLang="en-US" sz="3200" b="0" baseline="0" dirty="0">
              <a:ea typeface="隶书" panose="02010509060101010101" pitchFamily="49" charset="-122"/>
            </a:endParaRPr>
          </a:p>
          <a:p>
            <a:pPr marL="742950" lvl="1" indent="-285750">
              <a:lnSpc>
                <a:spcPct val="125000"/>
              </a:lnSpc>
              <a:spcBef>
                <a:spcPct val="40000"/>
              </a:spcBef>
              <a:buClr>
                <a:schemeClr val="hlink"/>
              </a:buClr>
              <a:buSzPct val="55000"/>
              <a:buFont typeface="Wingdings" panose="05000000000000000000" pitchFamily="2" charset="2"/>
              <a:buNone/>
            </a:pPr>
            <a:r>
              <a:rPr lang="zh-CN" altLang="en-US" b="0" baseline="0" dirty="0">
                <a:solidFill>
                  <a:srgbClr val="660066"/>
                </a:solidFill>
                <a:ea typeface="华文新魏" panose="02010800040101010101" pitchFamily="2" charset="-122"/>
              </a:rPr>
              <a:t>选修</a:t>
            </a:r>
            <a:r>
              <a:rPr lang="en-US" altLang="zh-CN" b="0" baseline="0" dirty="0">
                <a:solidFill>
                  <a:srgbClr val="660066"/>
                </a:solidFill>
                <a:ea typeface="华文新魏" panose="02010800040101010101" pitchFamily="2" charset="-122"/>
              </a:rPr>
              <a:t>c1</a:t>
            </a:r>
            <a:r>
              <a:rPr lang="zh-CN" altLang="en-US" b="0" baseline="0" dirty="0">
                <a:solidFill>
                  <a:srgbClr val="660066"/>
                </a:solidFill>
                <a:ea typeface="华文新魏" panose="02010800040101010101" pitchFamily="2" charset="-122"/>
              </a:rPr>
              <a:t>号课程的学生－</a:t>
            </a:r>
            <a:r>
              <a:rPr lang="zh-CN" altLang="en-US" b="0" baseline="0" dirty="0">
                <a:solidFill>
                  <a:srgbClr val="660066"/>
                </a:solidFill>
                <a:highlight>
                  <a:srgbClr val="FFFF00"/>
                </a:highlight>
                <a:ea typeface="华文新魏" panose="02010800040101010101" pitchFamily="2" charset="-122"/>
              </a:rPr>
              <a:t>选了</a:t>
            </a:r>
            <a:r>
              <a:rPr lang="en-US" altLang="zh-CN" b="0" baseline="0" dirty="0">
                <a:solidFill>
                  <a:srgbClr val="660066"/>
                </a:solidFill>
                <a:highlight>
                  <a:srgbClr val="FFFF00"/>
                </a:highlight>
                <a:ea typeface="华文新魏" panose="02010800040101010101" pitchFamily="2" charset="-122"/>
              </a:rPr>
              <a:t>c1</a:t>
            </a:r>
            <a:r>
              <a:rPr lang="zh-CN" altLang="en-US" b="0" baseline="0" dirty="0">
                <a:solidFill>
                  <a:srgbClr val="660066"/>
                </a:solidFill>
                <a:highlight>
                  <a:srgbClr val="FFFF00"/>
                </a:highlight>
                <a:ea typeface="华文新魏" panose="02010800040101010101" pitchFamily="2" charset="-122"/>
              </a:rPr>
              <a:t>号课程之外的其它课 </a:t>
            </a:r>
            <a:r>
              <a:rPr lang="zh-CN" altLang="en-US" b="0" baseline="0" dirty="0">
                <a:solidFill>
                  <a:srgbClr val="660066"/>
                </a:solidFill>
                <a:ea typeface="华文新魏" panose="02010800040101010101" pitchFamily="2" charset="-122"/>
              </a:rPr>
              <a:t>的学生</a:t>
            </a:r>
            <a:endParaRPr lang="en-US" altLang="zh-CN" b="0" baseline="0" dirty="0">
              <a:solidFill>
                <a:srgbClr val="660066"/>
              </a:solidFill>
              <a:ea typeface="华文新魏" panose="02010800040101010101" pitchFamily="2" charset="-122"/>
              <a:sym typeface="Symbol" panose="05050102010706020507" pitchFamily="18" charset="2"/>
            </a:endParaRPr>
          </a:p>
        </p:txBody>
      </p:sp>
      <p:graphicFrame>
        <p:nvGraphicFramePr>
          <p:cNvPr id="10" name="Object 55"/>
          <p:cNvGraphicFramePr>
            <a:graphicFrameLocks noChangeAspect="1"/>
          </p:cNvGraphicFramePr>
          <p:nvPr/>
        </p:nvGraphicFramePr>
        <p:xfrm>
          <a:off x="1979613" y="2997200"/>
          <a:ext cx="4462462" cy="638175"/>
        </p:xfrm>
        <a:graphic>
          <a:graphicData uri="http://schemas.openxmlformats.org/presentationml/2006/ole">
            <mc:AlternateContent xmlns:mc="http://schemas.openxmlformats.org/markup-compatibility/2006">
              <mc:Choice xmlns:v="urn:schemas-microsoft-com:vml" Requires="v">
                <p:oleObj spid="_x0000_s0" name="公式" r:id="rId1" imgW="44805600" imgH="6400800" progId="Equation.3">
                  <p:embed/>
                </p:oleObj>
              </mc:Choice>
              <mc:Fallback>
                <p:oleObj name="公式" r:id="rId1" imgW="44805600" imgH="6400800" progId="Equation.3">
                  <p:embed/>
                  <p:pic>
                    <p:nvPicPr>
                      <p:cNvPr id="0" name="Object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997200"/>
                        <a:ext cx="446246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56"/>
          <p:cNvGraphicFramePr>
            <a:graphicFrameLocks noChangeAspect="1"/>
          </p:cNvGraphicFramePr>
          <p:nvPr/>
        </p:nvGraphicFramePr>
        <p:xfrm>
          <a:off x="1193800" y="3860800"/>
          <a:ext cx="6465888" cy="638175"/>
        </p:xfrm>
        <a:graphic>
          <a:graphicData uri="http://schemas.openxmlformats.org/presentationml/2006/ole">
            <mc:AlternateContent xmlns:mc="http://schemas.openxmlformats.org/markup-compatibility/2006">
              <mc:Choice xmlns:v="urn:schemas-microsoft-com:vml" Requires="v">
                <p:oleObj spid="_x0000_s2" name="公式" r:id="rId3" imgW="64922400" imgH="6400800" progId="Equation.3">
                  <p:embed/>
                </p:oleObj>
              </mc:Choice>
              <mc:Fallback>
                <p:oleObj name="公式" r:id="rId3" imgW="64922400" imgH="6400800" progId="Equation.3">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00" y="3860800"/>
                        <a:ext cx="6465888"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5"/>
          <a:stretch>
            <a:fillRect/>
          </a:stretch>
        </p:blipFill>
        <p:spPr>
          <a:xfrm>
            <a:off x="1636318" y="4498975"/>
            <a:ext cx="6023370" cy="2133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Horizontal)">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Horizontal)">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8" name="Rectangle 3"/>
          <p:cNvSpPr txBox="1">
            <a:spLocks noChangeArrowheads="1"/>
          </p:cNvSpPr>
          <p:nvPr/>
        </p:nvSpPr>
        <p:spPr>
          <a:xfrm>
            <a:off x="304800" y="1219200"/>
            <a:ext cx="8731250" cy="1143000"/>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kern="0" dirty="0"/>
              <a:t>求选修了</a:t>
            </a:r>
            <a:r>
              <a:rPr lang="en-US" altLang="zh-CN" kern="0" dirty="0"/>
              <a:t>c1</a:t>
            </a:r>
            <a:r>
              <a:rPr lang="zh-CN" altLang="en-US" kern="0" dirty="0"/>
              <a:t>课程，且成绩比</a:t>
            </a:r>
            <a:r>
              <a:rPr lang="en-US" altLang="zh-CN" kern="0" dirty="0">
                <a:highlight>
                  <a:srgbClr val="FFFF00"/>
                </a:highlight>
              </a:rPr>
              <a:t>s1</a:t>
            </a:r>
            <a:r>
              <a:rPr lang="zh-CN" altLang="en-US" kern="0" dirty="0">
                <a:highlight>
                  <a:srgbClr val="FFFF00"/>
                </a:highlight>
              </a:rPr>
              <a:t>学生的该门课程成绩</a:t>
            </a:r>
            <a:r>
              <a:rPr lang="zh-CN" altLang="en-US" kern="0" dirty="0"/>
              <a:t>更高的学生</a:t>
            </a:r>
            <a:endParaRPr lang="zh-CN" altLang="en-US" kern="0" dirty="0"/>
          </a:p>
          <a:p>
            <a:endParaRPr lang="zh-CN" altLang="en-US" kern="0" dirty="0"/>
          </a:p>
          <a:p>
            <a:endParaRPr lang="zh-CN" altLang="en-US" kern="0" dirty="0"/>
          </a:p>
          <a:p>
            <a:pPr lvl="1" algn="ctr">
              <a:buFont typeface="Wingdings" panose="05000000000000000000" pitchFamily="2" charset="2"/>
              <a:buNone/>
            </a:pPr>
            <a:endParaRPr lang="en-US" altLang="zh-CN" sz="3200" kern="0" dirty="0"/>
          </a:p>
        </p:txBody>
      </p:sp>
      <p:pic>
        <p:nvPicPr>
          <p:cNvPr id="3" name="图片 2"/>
          <p:cNvPicPr>
            <a:picLocks noChangeAspect="1"/>
          </p:cNvPicPr>
          <p:nvPr/>
        </p:nvPicPr>
        <p:blipFill>
          <a:blip r:embed="rId1"/>
          <a:stretch>
            <a:fillRect/>
          </a:stretch>
        </p:blipFill>
        <p:spPr>
          <a:xfrm>
            <a:off x="3023482" y="2060848"/>
            <a:ext cx="3097036" cy="1609483"/>
          </a:xfrm>
          <a:prstGeom prst="rect">
            <a:avLst/>
          </a:prstGeom>
        </p:spPr>
      </p:pic>
      <p:graphicFrame>
        <p:nvGraphicFramePr>
          <p:cNvPr id="13" name="Object 4"/>
          <p:cNvGraphicFramePr>
            <a:graphicFrameLocks noChangeAspect="1"/>
          </p:cNvGraphicFramePr>
          <p:nvPr/>
        </p:nvGraphicFramePr>
        <p:xfrm>
          <a:off x="179388" y="5408613"/>
          <a:ext cx="8856662" cy="757237"/>
        </p:xfrm>
        <a:graphic>
          <a:graphicData uri="http://schemas.openxmlformats.org/presentationml/2006/ole">
            <mc:AlternateContent xmlns:mc="http://schemas.openxmlformats.org/markup-compatibility/2006">
              <mc:Choice xmlns:v="urn:schemas-microsoft-com:vml" Requires="v">
                <p:oleObj spid="_x0000_s0" name="公式" r:id="rId2" imgW="82600800" imgH="6400800" progId="Equation.3">
                  <p:embed/>
                </p:oleObj>
              </mc:Choice>
              <mc:Fallback>
                <p:oleObj name="公式" r:id="rId2" imgW="82600800" imgH="6400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5408613"/>
                        <a:ext cx="8856662"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p:cNvPicPr>
            <a:picLocks noChangeAspect="1"/>
          </p:cNvPicPr>
          <p:nvPr/>
        </p:nvPicPr>
        <p:blipFill>
          <a:blip r:embed="rId4"/>
          <a:stretch>
            <a:fillRect/>
          </a:stretch>
        </p:blipFill>
        <p:spPr>
          <a:xfrm>
            <a:off x="1835696" y="3677930"/>
            <a:ext cx="5868144" cy="13225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9" name="Rectangle 3"/>
          <p:cNvSpPr txBox="1">
            <a:spLocks noChangeArrowheads="1"/>
          </p:cNvSpPr>
          <p:nvPr/>
        </p:nvSpPr>
        <p:spPr>
          <a:xfrm>
            <a:off x="304800" y="1219200"/>
            <a:ext cx="8650288" cy="553616"/>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kern="0" dirty="0"/>
              <a:t>求选修了至少两门课的学生</a:t>
            </a:r>
            <a:endParaRPr lang="zh-CN" altLang="en-US" kern="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p:txBody>
      </p:sp>
      <p:pic>
        <p:nvPicPr>
          <p:cNvPr id="2" name="图片 1"/>
          <p:cNvPicPr>
            <a:picLocks noChangeAspect="1"/>
          </p:cNvPicPr>
          <p:nvPr/>
        </p:nvPicPr>
        <p:blipFill>
          <a:blip r:embed="rId1"/>
          <a:stretch>
            <a:fillRect/>
          </a:stretch>
        </p:blipFill>
        <p:spPr>
          <a:xfrm>
            <a:off x="2555776" y="1807662"/>
            <a:ext cx="3097036" cy="1609483"/>
          </a:xfrm>
          <a:prstGeom prst="rect">
            <a:avLst/>
          </a:prstGeom>
        </p:spPr>
      </p:pic>
      <p:graphicFrame>
        <p:nvGraphicFramePr>
          <p:cNvPr id="11" name="Object 4"/>
          <p:cNvGraphicFramePr>
            <a:graphicFrameLocks noChangeAspect="1"/>
          </p:cNvGraphicFramePr>
          <p:nvPr/>
        </p:nvGraphicFramePr>
        <p:xfrm>
          <a:off x="693738" y="4619625"/>
          <a:ext cx="7910512" cy="825500"/>
        </p:xfrm>
        <a:graphic>
          <a:graphicData uri="http://schemas.openxmlformats.org/presentationml/2006/ole">
            <mc:AlternateContent xmlns:mc="http://schemas.openxmlformats.org/markup-compatibility/2006">
              <mc:Choice xmlns:v="urn:schemas-microsoft-com:vml" Requires="v">
                <p:oleObj spid="_x0000_s0" name="公式" r:id="rId2" imgW="67665600" imgH="6400800" progId="Equation.3">
                  <p:embed/>
                </p:oleObj>
              </mc:Choice>
              <mc:Fallback>
                <p:oleObj name="公式" r:id="rId2" imgW="67665600" imgH="6400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4619625"/>
                        <a:ext cx="79105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5"/>
          <p:cNvSpPr>
            <a:spLocks noChangeArrowheads="1"/>
          </p:cNvSpPr>
          <p:nvPr/>
        </p:nvSpPr>
        <p:spPr bwMode="auto">
          <a:xfrm>
            <a:off x="1979712" y="6211887"/>
            <a:ext cx="4854575" cy="530225"/>
          </a:xfrm>
          <a:prstGeom prst="rect">
            <a:avLst/>
          </a:prstGeom>
          <a:noFill/>
          <a:ln w="9525">
            <a:noFill/>
            <a:miter lim="800000"/>
          </a:ln>
        </p:spPr>
        <p:txBody>
          <a:bodyPr wrap="none" lIns="90000" tIns="46800" rIns="90000" bIns="46800">
            <a:spAutoFit/>
          </a:bodyPr>
          <a:lstStyle/>
          <a:p>
            <a:pPr marL="342900" indent="-342900" algn="just">
              <a:lnSpc>
                <a:spcPct val="90000"/>
              </a:lnSpc>
              <a:spcBef>
                <a:spcPct val="20000"/>
              </a:spcBef>
              <a:buClr>
                <a:schemeClr val="folHlink"/>
              </a:buClr>
              <a:buSzPct val="60000"/>
              <a:buFont typeface="Wingdings" panose="05000000000000000000" pitchFamily="2" charset="2"/>
              <a:buNone/>
            </a:pPr>
            <a:r>
              <a:rPr lang="zh-CN" altLang="en-US" sz="3200" b="0" baseline="0" dirty="0">
                <a:latin typeface="隶书" panose="02010509060101010101" pitchFamily="49" charset="-122"/>
                <a:ea typeface="隶书" panose="02010509060101010101" pitchFamily="49" charset="-122"/>
              </a:rPr>
              <a:t>求选修了至少</a:t>
            </a:r>
            <a:r>
              <a:rPr lang="en-US" altLang="zh-CN" sz="3200" b="0" baseline="0" dirty="0">
                <a:latin typeface="隶书" panose="02010509060101010101" pitchFamily="49" charset="-122"/>
                <a:ea typeface="隶书" panose="02010509060101010101" pitchFamily="49" charset="-122"/>
              </a:rPr>
              <a:t>N</a:t>
            </a:r>
            <a:r>
              <a:rPr lang="zh-CN" altLang="en-US" sz="3200" b="0" baseline="0" dirty="0">
                <a:latin typeface="隶书" panose="02010509060101010101" pitchFamily="49" charset="-122"/>
                <a:ea typeface="隶书" panose="02010509060101010101" pitchFamily="49" charset="-122"/>
              </a:rPr>
              <a:t>门课的学生</a:t>
            </a:r>
            <a:endParaRPr lang="zh-CN" altLang="en-US" sz="3200" b="0" baseline="0" dirty="0">
              <a:latin typeface="隶书" panose="02010509060101010101" pitchFamily="49" charset="-122"/>
              <a:ea typeface="隶书" panose="02010509060101010101" pitchFamily="49" charset="-122"/>
            </a:endParaRPr>
          </a:p>
        </p:txBody>
      </p:sp>
      <p:sp>
        <p:nvSpPr>
          <p:cNvPr id="14" name="Rectangle 6"/>
          <p:cNvSpPr>
            <a:spLocks noChangeArrowheads="1"/>
          </p:cNvSpPr>
          <p:nvPr/>
        </p:nvSpPr>
        <p:spPr bwMode="auto">
          <a:xfrm>
            <a:off x="2105025" y="5476190"/>
            <a:ext cx="4448175" cy="530225"/>
          </a:xfrm>
          <a:prstGeom prst="rect">
            <a:avLst/>
          </a:prstGeom>
          <a:noFill/>
          <a:ln w="9525">
            <a:noFill/>
            <a:miter lim="800000"/>
          </a:ln>
        </p:spPr>
        <p:txBody>
          <a:bodyPr wrap="none" lIns="90000" tIns="46800" rIns="90000" bIns="46800">
            <a:spAutoFit/>
          </a:bodyPr>
          <a:lstStyle/>
          <a:p>
            <a:pPr marL="342900" indent="-342900" algn="just">
              <a:lnSpc>
                <a:spcPct val="90000"/>
              </a:lnSpc>
              <a:spcBef>
                <a:spcPct val="20000"/>
              </a:spcBef>
              <a:buClr>
                <a:schemeClr val="folHlink"/>
              </a:buClr>
              <a:buSzPct val="60000"/>
              <a:buFont typeface="Wingdings" panose="05000000000000000000" pitchFamily="2" charset="2"/>
              <a:buNone/>
            </a:pPr>
            <a:r>
              <a:rPr lang="zh-CN" altLang="en-US" sz="3200" b="0" baseline="0" dirty="0">
                <a:latin typeface="隶书" panose="02010509060101010101" pitchFamily="49" charset="-122"/>
                <a:ea typeface="隶书" panose="02010509060101010101" pitchFamily="49" charset="-122"/>
              </a:rPr>
              <a:t>求只选修了</a:t>
            </a:r>
            <a:r>
              <a:rPr lang="en-US" altLang="zh-CN" sz="3200" b="0" baseline="0" dirty="0">
                <a:latin typeface="隶书" panose="02010509060101010101" pitchFamily="49" charset="-122"/>
                <a:ea typeface="隶书" panose="02010509060101010101" pitchFamily="49" charset="-122"/>
              </a:rPr>
              <a:t>1</a:t>
            </a:r>
            <a:r>
              <a:rPr lang="zh-CN" altLang="en-US" sz="3200" b="0" baseline="0" dirty="0">
                <a:latin typeface="隶书" panose="02010509060101010101" pitchFamily="49" charset="-122"/>
                <a:ea typeface="隶书" panose="02010509060101010101" pitchFamily="49" charset="-122"/>
              </a:rPr>
              <a:t>门课的学生</a:t>
            </a:r>
            <a:endParaRPr lang="zh-CN" altLang="en-US" sz="3200" b="0" baseline="0"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ppt_w</p:attrName>
                                        </p:attrNameLst>
                                      </p:cBhvr>
                                      <p:tavLst>
                                        <p:tav tm="0" fmla="#ppt_w*sin(2.5*pi*$)">
                                          <p:val>
                                            <p:fltVal val="0"/>
                                          </p:val>
                                        </p:tav>
                                        <p:tav tm="100000">
                                          <p:val>
                                            <p:fltVal val="1"/>
                                          </p:val>
                                        </p:tav>
                                      </p:tavLst>
                                    </p:anim>
                                    <p:anim calcmode="lin" valueType="num">
                                      <p:cBhvr>
                                        <p:cTn id="1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9"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2000" fill="hold"/>
                                        <p:tgtEl>
                                          <p:spTgt spid="14"/>
                                        </p:tgtEl>
                                        <p:attrNameLst>
                                          <p:attrName>ppt_w</p:attrName>
                                        </p:attrNameLst>
                                      </p:cBhvr>
                                      <p:tavLst>
                                        <p:tav tm="0" fmla="#ppt_w*sin(2.5*pi*$)">
                                          <p:val>
                                            <p:fltVal val="0"/>
                                          </p:val>
                                        </p:tav>
                                        <p:tav tm="100000">
                                          <p:val>
                                            <p:fltVal val="1"/>
                                          </p:val>
                                        </p:tav>
                                      </p:tavLst>
                                    </p:anim>
                                    <p:anim calcmode="lin" valueType="num">
                                      <p:cBhvr>
                                        <p:cTn id="22" dur="20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9" name="Rectangle 3"/>
          <p:cNvSpPr txBox="1">
            <a:spLocks noChangeArrowheads="1"/>
          </p:cNvSpPr>
          <p:nvPr/>
        </p:nvSpPr>
        <p:spPr>
          <a:xfrm>
            <a:off x="304800" y="1219200"/>
            <a:ext cx="8650288" cy="553616"/>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kern="0" dirty="0"/>
              <a:t>求最低的成绩</a:t>
            </a:r>
            <a:endParaRPr lang="zh-CN" altLang="en-US" kern="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p:txBody>
      </p:sp>
      <p:graphicFrame>
        <p:nvGraphicFramePr>
          <p:cNvPr id="10" name="Object 30"/>
          <p:cNvGraphicFramePr>
            <a:graphicFrameLocks noChangeAspect="1"/>
          </p:cNvGraphicFramePr>
          <p:nvPr/>
        </p:nvGraphicFramePr>
        <p:xfrm>
          <a:off x="3635375" y="1928813"/>
          <a:ext cx="4775200" cy="708025"/>
        </p:xfrm>
        <a:graphic>
          <a:graphicData uri="http://schemas.openxmlformats.org/presentationml/2006/ole">
            <mc:AlternateContent xmlns:mc="http://schemas.openxmlformats.org/markup-compatibility/2006">
              <mc:Choice xmlns:v="urn:schemas-microsoft-com:vml" Requires="v">
                <p:oleObj spid="_x0000_s0" name="公式" r:id="rId1" imgW="40843200" imgH="5486400" progId="Equation.3">
                  <p:embed/>
                </p:oleObj>
              </mc:Choice>
              <mc:Fallback>
                <p:oleObj name="公式" r:id="rId1" imgW="40843200" imgH="5486400" progId="Equation.3">
                  <p:embed/>
                  <p:pic>
                    <p:nvPicPr>
                      <p:cNvPr id="0" name="Object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928813"/>
                        <a:ext cx="47752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9"/>
          <p:cNvGraphicFramePr>
            <a:graphicFrameLocks noChangeAspect="1"/>
          </p:cNvGraphicFramePr>
          <p:nvPr/>
        </p:nvGraphicFramePr>
        <p:xfrm>
          <a:off x="549275" y="5746750"/>
          <a:ext cx="7947025" cy="827088"/>
        </p:xfrm>
        <a:graphic>
          <a:graphicData uri="http://schemas.openxmlformats.org/presentationml/2006/ole">
            <mc:AlternateContent xmlns:mc="http://schemas.openxmlformats.org/markup-compatibility/2006">
              <mc:Choice xmlns:v="urn:schemas-microsoft-com:vml" Requires="v">
                <p:oleObj spid="_x0000_s2" name="Equation" r:id="rId3" imgW="67970400" imgH="6400800" progId="Equation.3">
                  <p:embed/>
                </p:oleObj>
              </mc:Choice>
              <mc:Fallback>
                <p:oleObj name="Equation" r:id="rId3" imgW="67970400" imgH="6400800" progId="Equation.3">
                  <p:embed/>
                  <p:pic>
                    <p:nvPicPr>
                      <p:cNvPr id="0"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5746750"/>
                        <a:ext cx="7947025"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nvPicPr>
        <p:blipFill>
          <a:blip r:embed="rId5"/>
          <a:stretch>
            <a:fillRect/>
          </a:stretch>
        </p:blipFill>
        <p:spPr>
          <a:xfrm>
            <a:off x="683568" y="2814320"/>
            <a:ext cx="7608467" cy="2932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查询实例</a:t>
            </a:r>
            <a:endParaRPr lang="zh-CN" altLang="en-US" sz="4000" b="1" dirty="0">
              <a:solidFill>
                <a:srgbClr val="0000FF"/>
              </a:solidFill>
              <a:latin typeface="微软雅黑" panose="020B0503020204020204" charset="-122"/>
              <a:ea typeface="微软雅黑" panose="020B0503020204020204" charset="-122"/>
            </a:endParaRPr>
          </a:p>
        </p:txBody>
      </p:sp>
      <p:sp>
        <p:nvSpPr>
          <p:cNvPr id="9" name="Rectangle 3"/>
          <p:cNvSpPr txBox="1">
            <a:spLocks noChangeArrowheads="1"/>
          </p:cNvSpPr>
          <p:nvPr/>
        </p:nvSpPr>
        <p:spPr>
          <a:xfrm>
            <a:off x="323528" y="1556792"/>
            <a:ext cx="8650288" cy="553616"/>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pPr eaLnBrk="1" hangingPunct="1"/>
            <a:r>
              <a:rPr lang="zh-CN" altLang="en-US" sz="2400" dirty="0"/>
              <a:t>求选修课程中包含了所有</a:t>
            </a:r>
            <a:r>
              <a:rPr lang="en-US" altLang="zh-CN" sz="2400" dirty="0"/>
              <a:t>S01</a:t>
            </a:r>
            <a:r>
              <a:rPr lang="zh-CN" altLang="en-US" sz="2400" dirty="0"/>
              <a:t>号学生所选修课程的学生号</a:t>
            </a:r>
            <a:endParaRPr lang="zh-CN" altLang="en-US" sz="240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a:p>
            <a:pPr lvl="1" algn="ctr">
              <a:buFont typeface="Wingdings" panose="05000000000000000000" pitchFamily="2" charset="2"/>
              <a:buNone/>
            </a:pPr>
            <a:endParaRPr lang="en-US" altLang="zh-CN" sz="3200" kern="0" dirty="0"/>
          </a:p>
        </p:txBody>
      </p:sp>
      <p:graphicFrame>
        <p:nvGraphicFramePr>
          <p:cNvPr id="8" name="Object 89"/>
          <p:cNvGraphicFramePr>
            <a:graphicFrameLocks noChangeAspect="1"/>
          </p:cNvGraphicFramePr>
          <p:nvPr/>
        </p:nvGraphicFramePr>
        <p:xfrm>
          <a:off x="1600200" y="3826048"/>
          <a:ext cx="5845175" cy="827088"/>
        </p:xfrm>
        <a:graphic>
          <a:graphicData uri="http://schemas.openxmlformats.org/presentationml/2006/ole">
            <mc:AlternateContent xmlns:mc="http://schemas.openxmlformats.org/markup-compatibility/2006">
              <mc:Choice xmlns:v="urn:schemas-microsoft-com:vml" Requires="v">
                <p:oleObj spid="_x0000_s0" name="Equation" r:id="rId1" imgW="49987200" imgH="6400800" progId="Equation.3">
                  <p:embed/>
                </p:oleObj>
              </mc:Choice>
              <mc:Fallback>
                <p:oleObj name="Equation" r:id="rId1" imgW="49987200" imgH="6400800" progId="Equation.3">
                  <p:embed/>
                  <p:pic>
                    <p:nvPicPr>
                      <p:cNvPr id="0" name="Object 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26048"/>
                        <a:ext cx="5845175"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赋值运算</a:t>
            </a:r>
            <a:endParaRPr lang="zh-CN" altLang="en-US" sz="4000" b="1" dirty="0">
              <a:solidFill>
                <a:srgbClr val="0000FF"/>
              </a:solidFill>
              <a:latin typeface="微软雅黑" panose="020B0503020204020204" charset="-122"/>
              <a:ea typeface="微软雅黑" panose="020B0503020204020204" charset="-122"/>
            </a:endParaRPr>
          </a:p>
        </p:txBody>
      </p:sp>
      <p:sp>
        <p:nvSpPr>
          <p:cNvPr id="6" name="Rectangle 3"/>
          <p:cNvSpPr txBox="1">
            <a:spLocks noChangeArrowheads="1"/>
          </p:cNvSpPr>
          <p:nvPr/>
        </p:nvSpPr>
        <p:spPr>
          <a:xfrm>
            <a:off x="152400" y="1295400"/>
            <a:ext cx="8839200" cy="2781672"/>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pPr>
              <a:defRPr/>
            </a:pPr>
            <a:r>
              <a:rPr lang="zh-CN" altLang="en-US" kern="0"/>
              <a:t>定义</a:t>
            </a:r>
            <a:endParaRPr lang="zh-CN" altLang="en-US" kern="0"/>
          </a:p>
          <a:p>
            <a:pPr lvl="1">
              <a:defRPr/>
            </a:pPr>
            <a:r>
              <a:rPr lang="zh-CN" altLang="en-US" kern="0"/>
              <a:t>为使查询表达简单、清晰，可以将一个复杂的关系代数表达式分成几个部分，每一部分都赋予一个临时关系变量，该变量可被看作关系而在后面的表达式中使用</a:t>
            </a:r>
            <a:endParaRPr lang="zh-CN" altLang="en-US" kern="0"/>
          </a:p>
          <a:p>
            <a:pPr lvl="1" algn="ctr">
              <a:buFont typeface="Wingdings" panose="05000000000000000000" pitchFamily="2" charset="2"/>
              <a:buNone/>
              <a:defRPr/>
            </a:pPr>
            <a:r>
              <a:rPr lang="zh-CN" altLang="en-US" sz="3200" kern="0">
                <a:effectLst>
                  <a:outerShdw blurRad="38100" dist="38100" dir="2700000" algn="tl">
                    <a:srgbClr val="C0C0C0"/>
                  </a:outerShdw>
                </a:effectLst>
              </a:rPr>
              <a:t>临时关系变量</a:t>
            </a:r>
            <a:r>
              <a:rPr lang="zh-CN" altLang="en-US" sz="3200" kern="0">
                <a:solidFill>
                  <a:srgbClr val="FF3300"/>
                </a:solidFill>
                <a:effectLst>
                  <a:outerShdw blurRad="38100" dist="38100" dir="2700000" algn="tl">
                    <a:srgbClr val="C0C0C0"/>
                  </a:outerShdw>
                </a:effectLst>
                <a:sym typeface="Symbol" panose="05050102010706020507" pitchFamily="18" charset="2"/>
              </a:rPr>
              <a:t></a:t>
            </a:r>
            <a:r>
              <a:rPr lang="zh-CN" altLang="en-US" sz="3200" kern="0">
                <a:effectLst>
                  <a:outerShdw blurRad="38100" dist="38100" dir="2700000" algn="tl">
                    <a:srgbClr val="C0C0C0"/>
                  </a:outerShdw>
                </a:effectLst>
              </a:rPr>
              <a:t>关系代数表达式</a:t>
            </a:r>
            <a:endParaRPr lang="zh-CN" altLang="en-US" sz="3200" kern="0">
              <a:effectLst>
                <a:outerShdw blurRad="38100" dist="38100" dir="2700000" algn="tl">
                  <a:srgbClr val="C0C0C0"/>
                </a:outerShdw>
              </a:effectLst>
            </a:endParaRPr>
          </a:p>
          <a:p>
            <a:pPr lvl="1">
              <a:defRPr/>
            </a:pPr>
            <a:r>
              <a:rPr lang="zh-CN" altLang="en-US" kern="0"/>
              <a:t>赋值给临时关系变量只是一种结果的传递，而赋值给永久关系则意味着对数据库的修改</a:t>
            </a:r>
            <a:endParaRPr lang="zh-CN" altLang="en-US" kern="0" dirty="0"/>
          </a:p>
        </p:txBody>
      </p:sp>
      <p:sp>
        <p:nvSpPr>
          <p:cNvPr id="7" name="Rectangle 3"/>
          <p:cNvSpPr txBox="1">
            <a:spLocks noChangeArrowheads="1"/>
          </p:cNvSpPr>
          <p:nvPr/>
        </p:nvSpPr>
        <p:spPr>
          <a:xfrm>
            <a:off x="304800" y="3933056"/>
            <a:ext cx="8650288" cy="2696344"/>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kern="0">
                <a:latin typeface="+mn-ea"/>
              </a:rPr>
              <a:t>示例</a:t>
            </a:r>
            <a:endParaRPr lang="zh-CN" altLang="en-US" kern="0">
              <a:latin typeface="+mn-ea"/>
            </a:endParaRPr>
          </a:p>
          <a:p>
            <a:pPr lvl="1">
              <a:buFont typeface="Wingdings" panose="05000000000000000000" pitchFamily="2" charset="2"/>
              <a:buNone/>
            </a:pPr>
            <a:r>
              <a:rPr lang="en-US" altLang="zh-CN" kern="0">
                <a:latin typeface="+mn-ea"/>
              </a:rPr>
              <a:t>R</a:t>
            </a:r>
            <a:r>
              <a:rPr lang="en-US" altLang="zh-CN" kern="0">
                <a:latin typeface="+mn-ea"/>
                <a:sym typeface="Symbol" panose="05050102010706020507" pitchFamily="18" charset="2"/>
              </a:rPr>
              <a:t></a:t>
            </a:r>
            <a:r>
              <a:rPr lang="en-US" altLang="zh-CN" kern="0">
                <a:latin typeface="+mn-ea"/>
              </a:rPr>
              <a:t>S = </a:t>
            </a:r>
            <a:r>
              <a:rPr lang="en-US" altLang="zh-CN" kern="0">
                <a:latin typeface="+mn-ea"/>
                <a:sym typeface="Symbol" panose="05050102010706020507" pitchFamily="18" charset="2"/>
              </a:rPr>
              <a:t></a:t>
            </a:r>
            <a:r>
              <a:rPr lang="en-US" altLang="zh-CN" sz="3200" kern="0" baseline="-18000">
                <a:latin typeface="+mn-ea"/>
                <a:sym typeface="Symbol" panose="05050102010706020507" pitchFamily="18" charset="2"/>
              </a:rPr>
              <a:t>X</a:t>
            </a:r>
            <a:r>
              <a:rPr lang="en-US" altLang="zh-CN" kern="0">
                <a:latin typeface="+mn-ea"/>
              </a:rPr>
              <a:t>(R) </a:t>
            </a:r>
            <a:r>
              <a:rPr lang="en-US" altLang="zh-CN" kern="0">
                <a:latin typeface="+mn-ea"/>
                <a:sym typeface="Symbol" panose="05050102010706020507" pitchFamily="18" charset="2"/>
              </a:rPr>
              <a:t> </a:t>
            </a:r>
            <a:r>
              <a:rPr lang="en-US" altLang="zh-CN" sz="3200" kern="0" baseline="-18000">
                <a:latin typeface="+mn-ea"/>
                <a:sym typeface="Symbol" panose="05050102010706020507" pitchFamily="18" charset="2"/>
              </a:rPr>
              <a:t>X</a:t>
            </a:r>
            <a:r>
              <a:rPr lang="en-US" altLang="zh-CN" kern="0">
                <a:latin typeface="+mn-ea"/>
              </a:rPr>
              <a:t>(</a:t>
            </a:r>
            <a:r>
              <a:rPr lang="en-US" altLang="zh-CN" kern="0">
                <a:latin typeface="+mn-ea"/>
                <a:sym typeface="Symbol" panose="05050102010706020507" pitchFamily="18" charset="2"/>
              </a:rPr>
              <a:t></a:t>
            </a:r>
            <a:r>
              <a:rPr lang="en-US" altLang="zh-CN" sz="3200" kern="0" baseline="-18000">
                <a:latin typeface="+mn-ea"/>
                <a:sym typeface="Symbol" panose="05050102010706020507" pitchFamily="18" charset="2"/>
              </a:rPr>
              <a:t>X</a:t>
            </a:r>
            <a:r>
              <a:rPr lang="en-US" altLang="zh-CN" kern="0">
                <a:latin typeface="+mn-ea"/>
              </a:rPr>
              <a:t>(R) </a:t>
            </a:r>
            <a:r>
              <a:rPr lang="en-US" altLang="zh-CN" kern="0">
                <a:latin typeface="+mn-ea"/>
                <a:sym typeface="Symbol" panose="05050102010706020507" pitchFamily="18" charset="2"/>
              </a:rPr>
              <a:t> </a:t>
            </a:r>
            <a:r>
              <a:rPr lang="en-US" altLang="zh-CN" sz="3200" kern="0" baseline="-18000">
                <a:latin typeface="+mn-ea"/>
                <a:sym typeface="Symbol" panose="05050102010706020507" pitchFamily="18" charset="2"/>
              </a:rPr>
              <a:t>Y</a:t>
            </a:r>
            <a:r>
              <a:rPr lang="en-US" altLang="zh-CN" kern="0">
                <a:latin typeface="+mn-ea"/>
              </a:rPr>
              <a:t>(S) </a:t>
            </a:r>
            <a:r>
              <a:rPr lang="en-US" altLang="zh-CN" kern="0">
                <a:latin typeface="+mn-ea"/>
                <a:sym typeface="Symbol" panose="05050102010706020507" pitchFamily="18" charset="2"/>
              </a:rPr>
              <a:t></a:t>
            </a:r>
            <a:r>
              <a:rPr lang="en-US" altLang="zh-CN" kern="0">
                <a:latin typeface="+mn-ea"/>
              </a:rPr>
              <a:t> R)</a:t>
            </a:r>
            <a:endParaRPr lang="en-US" altLang="zh-CN" kern="0">
              <a:latin typeface="+mn-ea"/>
            </a:endParaRPr>
          </a:p>
          <a:p>
            <a:pPr lvl="1">
              <a:buFont typeface="Wingdings" panose="05000000000000000000" pitchFamily="2" charset="2"/>
              <a:buNone/>
            </a:pPr>
            <a:r>
              <a:rPr lang="zh-CN" altLang="zh-CN" kern="0">
                <a:latin typeface="+mn-ea"/>
              </a:rPr>
              <a:t>用赋值重写为：</a:t>
            </a:r>
            <a:endParaRPr lang="zh-CN" altLang="en-US" kern="0">
              <a:latin typeface="+mn-ea"/>
            </a:endParaRPr>
          </a:p>
          <a:p>
            <a:pPr lvl="1">
              <a:buFont typeface="Wingdings" panose="05000000000000000000" pitchFamily="2" charset="2"/>
              <a:buNone/>
            </a:pPr>
            <a:r>
              <a:rPr lang="en-US" altLang="zh-CN" kern="0">
                <a:latin typeface="+mn-ea"/>
              </a:rPr>
              <a:t>temp1 </a:t>
            </a:r>
            <a:r>
              <a:rPr lang="en-US" altLang="zh-CN" kern="0">
                <a:latin typeface="+mn-ea"/>
                <a:sym typeface="Symbol" panose="05050102010706020507" pitchFamily="18" charset="2"/>
              </a:rPr>
              <a:t></a:t>
            </a:r>
            <a:r>
              <a:rPr lang="en-US" altLang="zh-CN" kern="0">
                <a:latin typeface="+mn-ea"/>
              </a:rPr>
              <a:t> </a:t>
            </a:r>
            <a:r>
              <a:rPr lang="en-US" altLang="zh-CN" kern="0">
                <a:latin typeface="+mn-ea"/>
                <a:sym typeface="Symbol" panose="05050102010706020507" pitchFamily="18" charset="2"/>
              </a:rPr>
              <a:t></a:t>
            </a:r>
            <a:r>
              <a:rPr lang="en-US" altLang="zh-CN" sz="3200" kern="0" baseline="-18000">
                <a:latin typeface="+mn-ea"/>
                <a:sym typeface="Symbol" panose="05050102010706020507" pitchFamily="18" charset="2"/>
              </a:rPr>
              <a:t>X</a:t>
            </a:r>
            <a:r>
              <a:rPr lang="en-US" altLang="zh-CN" kern="0">
                <a:latin typeface="+mn-ea"/>
              </a:rPr>
              <a:t>(R) </a:t>
            </a:r>
            <a:endParaRPr lang="en-US" altLang="zh-CN" kern="0">
              <a:latin typeface="+mn-ea"/>
            </a:endParaRPr>
          </a:p>
          <a:p>
            <a:pPr lvl="1">
              <a:buFont typeface="Wingdings" panose="05000000000000000000" pitchFamily="2" charset="2"/>
              <a:buNone/>
            </a:pPr>
            <a:r>
              <a:rPr lang="en-US" altLang="zh-CN" kern="0">
                <a:latin typeface="+mn-ea"/>
              </a:rPr>
              <a:t>temp2 </a:t>
            </a:r>
            <a:r>
              <a:rPr lang="en-US" altLang="zh-CN" kern="0">
                <a:latin typeface="+mn-ea"/>
                <a:sym typeface="Symbol" panose="05050102010706020507" pitchFamily="18" charset="2"/>
              </a:rPr>
              <a:t></a:t>
            </a:r>
            <a:r>
              <a:rPr lang="en-US" altLang="zh-CN" kern="0">
                <a:latin typeface="+mn-ea"/>
              </a:rPr>
              <a:t> </a:t>
            </a:r>
            <a:r>
              <a:rPr lang="en-US" altLang="zh-CN" kern="0">
                <a:latin typeface="+mn-ea"/>
                <a:sym typeface="Symbol" panose="05050102010706020507" pitchFamily="18" charset="2"/>
              </a:rPr>
              <a:t></a:t>
            </a:r>
            <a:r>
              <a:rPr lang="en-US" altLang="zh-CN" sz="3200" kern="0" baseline="-18000">
                <a:latin typeface="+mn-ea"/>
                <a:sym typeface="Symbol" panose="05050102010706020507" pitchFamily="18" charset="2"/>
              </a:rPr>
              <a:t>X</a:t>
            </a:r>
            <a:r>
              <a:rPr lang="en-US" altLang="zh-CN" kern="0">
                <a:latin typeface="+mn-ea"/>
              </a:rPr>
              <a:t>(temp1 </a:t>
            </a:r>
            <a:r>
              <a:rPr lang="en-US" altLang="zh-CN" kern="0">
                <a:latin typeface="+mn-ea"/>
                <a:sym typeface="Symbol" panose="05050102010706020507" pitchFamily="18" charset="2"/>
              </a:rPr>
              <a:t> </a:t>
            </a:r>
            <a:r>
              <a:rPr lang="en-US" altLang="zh-CN" sz="3200" kern="0" baseline="-18000">
                <a:latin typeface="+mn-ea"/>
                <a:sym typeface="Symbol" panose="05050102010706020507" pitchFamily="18" charset="2"/>
              </a:rPr>
              <a:t>Y</a:t>
            </a:r>
            <a:r>
              <a:rPr lang="en-US" altLang="zh-CN" kern="0">
                <a:latin typeface="+mn-ea"/>
              </a:rPr>
              <a:t>(S) </a:t>
            </a:r>
            <a:r>
              <a:rPr lang="en-US" altLang="zh-CN" kern="0">
                <a:latin typeface="+mn-ea"/>
                <a:sym typeface="Symbol" panose="05050102010706020507" pitchFamily="18" charset="2"/>
              </a:rPr>
              <a:t></a:t>
            </a:r>
            <a:r>
              <a:rPr lang="en-US" altLang="zh-CN" kern="0">
                <a:latin typeface="+mn-ea"/>
              </a:rPr>
              <a:t> R)</a:t>
            </a:r>
            <a:endParaRPr lang="en-US" altLang="zh-CN" kern="0">
              <a:latin typeface="+mn-ea"/>
            </a:endParaRPr>
          </a:p>
          <a:p>
            <a:pPr lvl="1">
              <a:buFont typeface="Wingdings" panose="05000000000000000000" pitchFamily="2" charset="2"/>
              <a:buNone/>
            </a:pPr>
            <a:r>
              <a:rPr lang="en-US" altLang="zh-CN" kern="0">
                <a:latin typeface="+mn-ea"/>
              </a:rPr>
              <a:t>result </a:t>
            </a:r>
            <a:r>
              <a:rPr lang="en-US" altLang="zh-CN" kern="0">
                <a:latin typeface="+mn-ea"/>
                <a:sym typeface="Symbol" panose="05050102010706020507" pitchFamily="18" charset="2"/>
              </a:rPr>
              <a:t></a:t>
            </a:r>
            <a:r>
              <a:rPr lang="en-US" altLang="zh-CN" kern="0">
                <a:latin typeface="+mn-ea"/>
              </a:rPr>
              <a:t> temp1 </a:t>
            </a:r>
            <a:r>
              <a:rPr lang="en-US" altLang="zh-CN" kern="0">
                <a:latin typeface="+mn-ea"/>
                <a:sym typeface="Symbol" panose="05050102010706020507" pitchFamily="18" charset="2"/>
              </a:rPr>
              <a:t></a:t>
            </a:r>
            <a:r>
              <a:rPr lang="en-US" altLang="zh-CN" kern="0">
                <a:latin typeface="+mn-ea"/>
              </a:rPr>
              <a:t> temp2</a:t>
            </a:r>
            <a:endParaRPr lang="en-US" altLang="zh-CN" kern="0">
              <a:latin typeface="+mn-ea"/>
            </a:endParaRPr>
          </a:p>
          <a:p>
            <a:endParaRPr lang="zh-CN" altLang="en-US" kern="0" dirty="0">
              <a:latin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5"/>
          <p:cNvSpPr txBox="1">
            <a:spLocks noGrp="1"/>
          </p:cNvSpPr>
          <p:nvPr>
            <p:ph type="sldNum" sz="quarter" idx="12"/>
          </p:nvPr>
        </p:nvSpPr>
        <p:spPr/>
        <p:txBody>
          <a:bodyPr wrap="square" lIns="91440" tIns="45720" rIns="91440" bIns="45720" anchor="t"/>
          <a:lstStyle/>
          <a:p>
            <a:pPr algn="r"/>
            <a:fld id="{9A0DB2DC-4C9A-4742-B13C-FB6460FD3503}" type="slidenum">
              <a:rPr lang="en-US" altLang="zh-CN" sz="1400" dirty="0"/>
            </a:fld>
            <a:endParaRPr lang="en-US" altLang="zh-CN" sz="1400" dirty="0"/>
          </a:p>
        </p:txBody>
      </p:sp>
      <p:sp>
        <p:nvSpPr>
          <p:cNvPr id="56322" name="Rectangle 2"/>
          <p:cNvSpPr>
            <a:spLocks noGrp="1"/>
          </p:cNvSpPr>
          <p:nvPr>
            <p:ph type="title"/>
          </p:nvPr>
        </p:nvSpPr>
        <p:spPr/>
        <p:txBody>
          <a:bodyPr wrap="square" lIns="91440" tIns="45720" rIns="91440" bIns="45720" anchor="ctr"/>
          <a:lstStyle/>
          <a:p>
            <a:pPr eaLnBrk="1" hangingPunct="1"/>
            <a:r>
              <a:rPr lang="zh-CN" altLang="en-US" sz="4000" dirty="0"/>
              <a:t>附：</a:t>
            </a:r>
            <a:r>
              <a:rPr lang="zh-CN" altLang="en-US" sz="4000" b="1" dirty="0">
                <a:solidFill>
                  <a:srgbClr val="0000FF"/>
                </a:solidFill>
                <a:latin typeface="微软雅黑" panose="020B0503020204020204" charset="-122"/>
                <a:ea typeface="微软雅黑" panose="020B0503020204020204" charset="-122"/>
              </a:rPr>
              <a:t>广义投影</a:t>
            </a:r>
            <a:endParaRPr lang="zh-CN" altLang="en-US" sz="4000" b="1" dirty="0">
              <a:solidFill>
                <a:srgbClr val="0000FF"/>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8" name="Rectangle 3"/>
              <p:cNvSpPr txBox="1">
                <a:spLocks noChangeArrowheads="1"/>
              </p:cNvSpPr>
              <p:nvPr/>
            </p:nvSpPr>
            <p:spPr>
              <a:xfrm>
                <a:off x="304800" y="1219200"/>
                <a:ext cx="8650288" cy="2425824"/>
              </a:xfrm>
              <a:prstGeom prst="rect">
                <a:avLst/>
              </a:prstGeom>
              <a:noFill/>
              <a:ln w="9525">
                <a:noFill/>
              </a:ln>
            </p:spPr>
            <p:txBody>
              <a:bodyPr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r>
                  <a:rPr lang="zh-CN" altLang="en-US" kern="0" dirty="0"/>
                  <a:t>定义</a:t>
                </a:r>
                <a:endParaRPr lang="zh-CN" altLang="en-US" kern="0" dirty="0"/>
              </a:p>
              <a:p>
                <a:pPr lvl="1"/>
                <a:r>
                  <a:rPr lang="zh-CN" altLang="en-US" kern="0" dirty="0"/>
                  <a:t>在投影列表中使用算术表达式来对投影进行扩展</a:t>
                </a:r>
                <a:endParaRPr lang="zh-CN" altLang="en-US" kern="0" dirty="0"/>
              </a:p>
              <a:p>
                <a:pPr lvl="1" algn="ctr">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zh-CN" altLang="en-US" sz="3200" i="1" kern="0" dirty="0" smtClean="0">
                          <a:latin typeface="Cambria Math" panose="02040503050406030204" pitchFamily="18" charset="0"/>
                          <a:sym typeface="Symbol" panose="05050102010706020507" pitchFamily="18" charset="2"/>
                        </a:rPr>
                        <m:t></m:t>
                      </m:r>
                      <m:r>
                        <a:rPr lang="en-US" altLang="zh-CN" sz="3200" i="1" kern="0" baseline="-14000" dirty="0" smtClean="0">
                          <a:latin typeface="Cambria Math" panose="02040503050406030204" pitchFamily="18" charset="0"/>
                          <a:sym typeface="Symbol" panose="05050102010706020507" pitchFamily="18" charset="2"/>
                        </a:rPr>
                        <m:t>𝐹</m:t>
                      </m:r>
                      <m:r>
                        <a:rPr lang="en-US" altLang="zh-CN" sz="3200" i="1" kern="0" baseline="-20000" dirty="0" smtClean="0">
                          <a:latin typeface="Cambria Math" panose="02040503050406030204" pitchFamily="18" charset="0"/>
                          <a:sym typeface="Symbol" panose="05050102010706020507" pitchFamily="18" charset="2"/>
                        </a:rPr>
                        <m:t>1</m:t>
                      </m:r>
                      <m:r>
                        <a:rPr lang="en-US" altLang="zh-CN" sz="3200" i="1" kern="0" baseline="-20000" dirty="0" smtClean="0">
                          <a:latin typeface="Cambria Math" panose="02040503050406030204" pitchFamily="18" charset="0"/>
                          <a:sym typeface="Symbol" panose="05050102010706020507" pitchFamily="18" charset="2"/>
                        </a:rPr>
                        <m:t> </m:t>
                      </m:r>
                      <m:r>
                        <a:rPr lang="en-US" altLang="zh-CN" sz="3200" i="1" kern="0" dirty="0" smtClean="0">
                          <a:latin typeface="Cambria Math" panose="02040503050406030204" pitchFamily="18" charset="0"/>
                        </a:rPr>
                        <m:t>, </m:t>
                      </m:r>
                      <m:r>
                        <a:rPr lang="en-US" altLang="zh-CN" sz="3200" i="1" kern="0" baseline="-14000" dirty="0" smtClean="0">
                          <a:latin typeface="Cambria Math" panose="02040503050406030204" pitchFamily="18" charset="0"/>
                          <a:sym typeface="Symbol" panose="05050102010706020507" pitchFamily="18" charset="2"/>
                        </a:rPr>
                        <m:t>𝐹</m:t>
                      </m:r>
                      <m:r>
                        <a:rPr lang="en-US" altLang="zh-CN" sz="3200" i="1" kern="0" baseline="-20000" dirty="0" smtClean="0">
                          <a:latin typeface="Cambria Math" panose="02040503050406030204" pitchFamily="18" charset="0"/>
                          <a:sym typeface="Symbol" panose="05050102010706020507" pitchFamily="18" charset="2"/>
                        </a:rPr>
                        <m:t>2</m:t>
                      </m:r>
                      <m:r>
                        <a:rPr lang="en-US" altLang="zh-CN" sz="3200" i="1" kern="0" baseline="-20000" dirty="0" smtClean="0">
                          <a:latin typeface="Cambria Math" panose="02040503050406030204" pitchFamily="18" charset="0"/>
                        </a:rPr>
                        <m:t> </m:t>
                      </m:r>
                      <m:r>
                        <a:rPr lang="en-US" altLang="zh-CN" sz="3200" i="1" kern="0" dirty="0" smtClean="0">
                          <a:latin typeface="Cambria Math" panose="02040503050406030204" pitchFamily="18" charset="0"/>
                        </a:rPr>
                        <m:t>, … , </m:t>
                      </m:r>
                      <m:r>
                        <a:rPr lang="en-US" altLang="zh-CN" sz="3200" i="1" kern="0" baseline="-14000" dirty="0" err="1" smtClean="0">
                          <a:latin typeface="Cambria Math" panose="02040503050406030204" pitchFamily="18" charset="0"/>
                          <a:sym typeface="Symbol" panose="05050102010706020507" pitchFamily="18" charset="2"/>
                        </a:rPr>
                        <m:t>𝐹</m:t>
                      </m:r>
                      <m:r>
                        <a:rPr lang="en-US" altLang="zh-CN" sz="3200" i="1" kern="0" baseline="-20000" dirty="0" err="1" smtClean="0">
                          <a:latin typeface="Cambria Math" panose="02040503050406030204" pitchFamily="18" charset="0"/>
                          <a:sym typeface="Symbol" panose="05050102010706020507" pitchFamily="18" charset="2"/>
                        </a:rPr>
                        <m:t>𝑛</m:t>
                      </m:r>
                      <m:r>
                        <a:rPr lang="en-US" altLang="zh-CN" sz="3200" i="1" kern="0" baseline="-20000" dirty="0" smtClean="0">
                          <a:latin typeface="Cambria Math" panose="02040503050406030204" pitchFamily="18" charset="0"/>
                          <a:sym typeface="Symbol" panose="05050102010706020507" pitchFamily="18" charset="2"/>
                        </a:rPr>
                        <m:t> </m:t>
                      </m:r>
                      <m:r>
                        <a:rPr lang="en-US" altLang="zh-CN" sz="3200" i="1" kern="0" dirty="0" smtClean="0">
                          <a:latin typeface="Cambria Math" panose="02040503050406030204" pitchFamily="18" charset="0"/>
                          <a:sym typeface="Symbol" panose="05050102010706020507" pitchFamily="18" charset="2"/>
                        </a:rPr>
                        <m:t>(</m:t>
                      </m:r>
                      <m:r>
                        <a:rPr lang="en-US" altLang="zh-CN" sz="3200" i="1" kern="0" dirty="0" smtClean="0">
                          <a:latin typeface="Cambria Math" panose="02040503050406030204" pitchFamily="18" charset="0"/>
                          <a:sym typeface="Symbol" panose="05050102010706020507" pitchFamily="18" charset="2"/>
                        </a:rPr>
                        <m:t>𝐸</m:t>
                      </m:r>
                      <m:r>
                        <a:rPr lang="en-US" altLang="zh-CN" sz="3200" i="1" kern="0" dirty="0" smtClean="0">
                          <a:latin typeface="Cambria Math" panose="02040503050406030204" pitchFamily="18" charset="0"/>
                          <a:sym typeface="Symbol" panose="05050102010706020507" pitchFamily="18" charset="2"/>
                        </a:rPr>
                        <m:t>)</m:t>
                      </m:r>
                    </m:oMath>
                  </m:oMathPara>
                </a14:m>
                <a:endParaRPr lang="en-US" altLang="zh-CN" sz="3200" kern="0" dirty="0"/>
              </a:p>
              <a:p>
                <a:pPr lvl="1">
                  <a:buFont typeface="Wingdings" panose="05000000000000000000" pitchFamily="2" charset="2"/>
                  <a:buNone/>
                </a:pPr>
                <a:r>
                  <a:rPr lang="en-US" altLang="zh-CN" i="1" kern="0" dirty="0">
                    <a:sym typeface="Symbol" panose="05050102010706020507" pitchFamily="18" charset="2"/>
                  </a:rPr>
                  <a:t>   </a:t>
                </a:r>
                <a14:m>
                  <m:oMath xmlns:m="http://schemas.openxmlformats.org/officeDocument/2006/math">
                    <m:r>
                      <a:rPr lang="en-US" altLang="zh-CN" i="1" kern="0" dirty="0" smtClean="0">
                        <a:latin typeface="Cambria Math" panose="02040503050406030204" pitchFamily="18" charset="0"/>
                        <a:sym typeface="Symbol" panose="05050102010706020507" pitchFamily="18" charset="2"/>
                      </a:rPr>
                      <m:t>𝐹</m:t>
                    </m:r>
                    <m:r>
                      <a:rPr lang="en-US" altLang="zh-CN" i="1" kern="0" baseline="-18000" dirty="0" smtClean="0">
                        <a:latin typeface="Cambria Math" panose="02040503050406030204" pitchFamily="18" charset="0"/>
                        <a:sym typeface="Symbol" panose="05050102010706020507" pitchFamily="18" charset="2"/>
                      </a:rPr>
                      <m:t>1</m:t>
                    </m:r>
                    <m:r>
                      <a:rPr lang="en-US" altLang="zh-CN" i="1" kern="0" baseline="-18000" dirty="0" smtClean="0">
                        <a:latin typeface="Cambria Math" panose="02040503050406030204" pitchFamily="18" charset="0"/>
                        <a:sym typeface="Symbol" panose="05050102010706020507" pitchFamily="18" charset="2"/>
                      </a:rPr>
                      <m:t>  </m:t>
                    </m:r>
                    <m:r>
                      <a:rPr lang="en-US" altLang="zh-CN" i="1" kern="0" dirty="0" smtClean="0">
                        <a:latin typeface="Cambria Math" panose="02040503050406030204" pitchFamily="18" charset="0"/>
                        <a:sym typeface="Symbol" panose="05050102010706020507" pitchFamily="18" charset="2"/>
                      </a:rPr>
                      <m:t>, </m:t>
                    </m:r>
                    <m:r>
                      <a:rPr lang="en-US" altLang="zh-CN" i="1" kern="0" dirty="0" smtClean="0">
                        <a:latin typeface="Cambria Math" panose="02040503050406030204" pitchFamily="18" charset="0"/>
                        <a:sym typeface="Symbol" panose="05050102010706020507" pitchFamily="18" charset="2"/>
                      </a:rPr>
                      <m:t>𝐹</m:t>
                    </m:r>
                    <m:r>
                      <a:rPr lang="en-US" altLang="zh-CN" i="1" kern="0" baseline="-18000" dirty="0" smtClean="0">
                        <a:latin typeface="Cambria Math" panose="02040503050406030204" pitchFamily="18" charset="0"/>
                        <a:sym typeface="Symbol" panose="05050102010706020507" pitchFamily="18" charset="2"/>
                      </a:rPr>
                      <m:t>2</m:t>
                    </m:r>
                    <m:r>
                      <a:rPr lang="en-US" altLang="zh-CN" i="1" kern="0" baseline="-18000" dirty="0" smtClean="0">
                        <a:latin typeface="Cambria Math" panose="02040503050406030204" pitchFamily="18" charset="0"/>
                        <a:sym typeface="Symbol" panose="05050102010706020507" pitchFamily="18" charset="2"/>
                      </a:rPr>
                      <m:t>  </m:t>
                    </m:r>
                    <m:r>
                      <a:rPr lang="en-US" altLang="zh-CN" i="1" kern="0" dirty="0" smtClean="0">
                        <a:latin typeface="Cambria Math" panose="02040503050406030204" pitchFamily="18" charset="0"/>
                        <a:sym typeface="Symbol" panose="05050102010706020507" pitchFamily="18" charset="2"/>
                      </a:rPr>
                      <m:t>,</m:t>
                    </m:r>
                    <m:r>
                      <a:rPr lang="en-US" altLang="zh-CN" i="1" kern="0" dirty="0" smtClean="0">
                        <a:latin typeface="Cambria Math" panose="02040503050406030204" pitchFamily="18" charset="0"/>
                      </a:rPr>
                      <m:t>… , </m:t>
                    </m:r>
                    <m:r>
                      <a:rPr lang="en-US" altLang="zh-CN" i="1" kern="0" dirty="0" err="1" smtClean="0">
                        <a:latin typeface="Cambria Math" panose="02040503050406030204" pitchFamily="18" charset="0"/>
                        <a:sym typeface="Symbol" panose="05050102010706020507" pitchFamily="18" charset="2"/>
                      </a:rPr>
                      <m:t>𝐹</m:t>
                    </m:r>
                    <m:r>
                      <a:rPr lang="en-US" altLang="zh-CN" i="1" kern="0" baseline="-18000" dirty="0" err="1" smtClean="0">
                        <a:latin typeface="Cambria Math" panose="02040503050406030204" pitchFamily="18" charset="0"/>
                        <a:sym typeface="Symbol" panose="05050102010706020507" pitchFamily="18" charset="2"/>
                      </a:rPr>
                      <m:t>𝑛</m:t>
                    </m:r>
                    <m:r>
                      <a:rPr lang="en-US" altLang="zh-CN" i="1" kern="0" baseline="-18000" dirty="0" smtClean="0">
                        <a:latin typeface="Cambria Math" panose="02040503050406030204" pitchFamily="18" charset="0"/>
                        <a:sym typeface="Symbol" panose="05050102010706020507" pitchFamily="18" charset="2"/>
                      </a:rPr>
                      <m:t> </m:t>
                    </m:r>
                  </m:oMath>
                </a14:m>
                <a:r>
                  <a:rPr lang="zh-CN" altLang="en-US" kern="0" dirty="0">
                    <a:sym typeface="Symbol" panose="05050102010706020507" pitchFamily="18" charset="2"/>
                  </a:rPr>
                  <a:t>是算术表达式</a:t>
                </a:r>
                <a:endParaRPr lang="zh-CN" altLang="en-US" kern="0" dirty="0">
                  <a:sym typeface="Symbol" panose="05050102010706020507" pitchFamily="18" charset="2"/>
                </a:endParaRPr>
              </a:p>
              <a:p>
                <a:r>
                  <a:rPr lang="zh-CN" altLang="en-US" kern="0" dirty="0">
                    <a:sym typeface="Symbol" panose="05050102010706020507" pitchFamily="18" charset="2"/>
                  </a:rPr>
                  <a:t>示例</a:t>
                </a:r>
                <a:endParaRPr lang="zh-CN" altLang="en-US" kern="0" dirty="0">
                  <a:sym typeface="Symbol" panose="05050102010706020507" pitchFamily="18" charset="2"/>
                </a:endParaRPr>
              </a:p>
              <a:p>
                <a:pPr lvl="1"/>
                <a:r>
                  <a:rPr lang="zh-CN" altLang="en-US" kern="0" dirty="0">
                    <a:sym typeface="Symbol" panose="05050102010706020507" pitchFamily="18" charset="2"/>
                  </a:rPr>
                  <a:t>求教工应缴纳的所得税</a:t>
                </a:r>
                <a:endParaRPr lang="zh-CN" altLang="en-US" kern="0" dirty="0">
                  <a:sym typeface="Symbol" panose="05050102010706020507" pitchFamily="18" charset="2"/>
                </a:endParaRPr>
              </a:p>
            </p:txBody>
          </p:sp>
        </mc:Choice>
        <mc:Fallback>
          <p:sp>
            <p:nvSpPr>
              <p:cNvPr id="8" name="Rectangle 3"/>
              <p:cNvSpPr txBox="1">
                <a:spLocks noRot="1" noChangeAspect="1" noMove="1" noResize="1" noEditPoints="1" noAdjustHandles="1" noChangeArrowheads="1" noChangeShapeType="1" noTextEdit="1"/>
              </p:cNvSpPr>
              <p:nvPr/>
            </p:nvSpPr>
            <p:spPr>
              <a:xfrm>
                <a:off x="304800" y="1219200"/>
                <a:ext cx="8650288" cy="2425824"/>
              </a:xfrm>
              <a:prstGeom prst="rect">
                <a:avLst/>
              </a:prstGeom>
              <a:blipFill rotWithShape="1">
                <a:blip r:embed="rId1"/>
                <a:stretch>
                  <a:fillRect r="4" b="5"/>
                </a:stretch>
              </a:blipFill>
              <a:ln w="9525">
                <a:noFill/>
              </a:ln>
            </p:spPr>
            <p:txBody>
              <a:bodyPr/>
              <a:lstStyle/>
              <a:p>
                <a:r>
                  <a:rPr lang="zh-CN" altLang="en-US">
                    <a:noFill/>
                  </a:rPr>
                  <a:t> </a:t>
                </a:r>
              </a:p>
            </p:txBody>
          </p:sp>
        </mc:Fallback>
      </mc:AlternateContent>
      <p:pic>
        <p:nvPicPr>
          <p:cNvPr id="3" name="图片 2"/>
          <p:cNvPicPr>
            <a:picLocks noChangeAspect="1"/>
          </p:cNvPicPr>
          <p:nvPr/>
        </p:nvPicPr>
        <p:blipFill>
          <a:blip r:embed="rId2"/>
          <a:stretch>
            <a:fillRect/>
          </a:stretch>
        </p:blipFill>
        <p:spPr>
          <a:xfrm>
            <a:off x="1367724" y="3722218"/>
            <a:ext cx="5220072" cy="1026982"/>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400" dirty="0"/>
              <a:t>附：</a:t>
            </a:r>
            <a:r>
              <a:rPr lang="zh-CN" altLang="en-US" dirty="0"/>
              <a:t>常用</a:t>
            </a:r>
            <a:r>
              <a:rPr lang="en-US" altLang="zh-CN" dirty="0"/>
              <a:t>SQL</a:t>
            </a:r>
            <a:r>
              <a:rPr lang="zh-CN" altLang="en-US" dirty="0"/>
              <a:t>函数：</a:t>
            </a:r>
            <a:r>
              <a:rPr lang="zh-CN" altLang="en-US" sz="3200" dirty="0"/>
              <a:t>日期函数</a:t>
            </a:r>
            <a:endParaRPr lang="zh-CN" altLang="en-US" sz="3200" dirty="0"/>
          </a:p>
        </p:txBody>
      </p:sp>
      <p:sp>
        <p:nvSpPr>
          <p:cNvPr id="3" name="内容占位符 2"/>
          <p:cNvSpPr>
            <a:spLocks noGrp="1"/>
          </p:cNvSpPr>
          <p:nvPr>
            <p:ph idx="1"/>
          </p:nvPr>
        </p:nvSpPr>
        <p:spPr/>
        <p:txBody>
          <a:bodyPr/>
          <a:lstStyle/>
          <a:p>
            <a:pPr>
              <a:spcBef>
                <a:spcPts val="1200"/>
              </a:spcBef>
              <a:defRPr/>
            </a:pPr>
            <a:r>
              <a:rPr lang="en-US" sz="2800" b="1" i="1" dirty="0" err="1"/>
              <a:t>getdate</a:t>
            </a:r>
            <a:r>
              <a:rPr lang="en-US" sz="2800" dirty="0"/>
              <a:t>( )</a:t>
            </a:r>
            <a:r>
              <a:rPr lang="zh-CN" altLang="en-US" sz="2800" dirty="0"/>
              <a:t>：返回系统的当前日期</a:t>
            </a:r>
            <a:endParaRPr lang="zh-CN" altLang="en-US" sz="2800" dirty="0"/>
          </a:p>
          <a:p>
            <a:pPr>
              <a:spcBef>
                <a:spcPts val="1200"/>
              </a:spcBef>
              <a:defRPr/>
            </a:pPr>
            <a:r>
              <a:rPr lang="en-US" sz="2800" b="1" i="1" dirty="0" err="1"/>
              <a:t>datepart</a:t>
            </a:r>
            <a:r>
              <a:rPr lang="en-US" sz="2800" dirty="0"/>
              <a:t>( </a:t>
            </a:r>
            <a:r>
              <a:rPr lang="en-US" sz="2800" dirty="0" err="1"/>
              <a:t>datepart</a:t>
            </a:r>
            <a:r>
              <a:rPr lang="en-US" sz="2800" dirty="0"/>
              <a:t>, date )</a:t>
            </a:r>
            <a:r>
              <a:rPr lang="zh-CN" altLang="en-US" sz="2800" dirty="0"/>
              <a:t>：返回</a:t>
            </a:r>
            <a:r>
              <a:rPr lang="en-US" sz="2800" dirty="0"/>
              <a:t>date</a:t>
            </a:r>
            <a:r>
              <a:rPr lang="zh-CN" altLang="en-US" sz="2800" dirty="0"/>
              <a:t>中的</a:t>
            </a:r>
            <a:r>
              <a:rPr lang="en-US" sz="2800" dirty="0" err="1"/>
              <a:t>datepart</a:t>
            </a:r>
            <a:r>
              <a:rPr lang="zh-CN" altLang="en-US" sz="2800" dirty="0"/>
              <a:t>部分</a:t>
            </a:r>
            <a:endParaRPr lang="en-US" altLang="zh-CN" sz="2800" dirty="0"/>
          </a:p>
          <a:p>
            <a:pPr lvl="1">
              <a:spcBef>
                <a:spcPts val="1200"/>
              </a:spcBef>
              <a:buFont typeface="Wingdings" panose="05000000000000000000" pitchFamily="2" charset="2"/>
              <a:buNone/>
              <a:defRPr/>
            </a:pPr>
            <a:r>
              <a:rPr lang="en-US" sz="2400" b="1" i="1" dirty="0" err="1"/>
              <a:t>datepart</a:t>
            </a:r>
            <a:r>
              <a:rPr lang="en-US" sz="2400" dirty="0"/>
              <a:t>( </a:t>
            </a:r>
            <a:r>
              <a:rPr lang="en-US" sz="2400" dirty="0" err="1"/>
              <a:t>dd</a:t>
            </a:r>
            <a:r>
              <a:rPr lang="en-US" sz="2400" dirty="0"/>
              <a:t>, '11/23/2008') = 23</a:t>
            </a:r>
            <a:endParaRPr lang="en-US" altLang="zh-CN" sz="2400" dirty="0"/>
          </a:p>
          <a:p>
            <a:pPr lvl="1">
              <a:spcBef>
                <a:spcPts val="1200"/>
              </a:spcBef>
              <a:buFont typeface="Wingdings" panose="05000000000000000000" pitchFamily="2" charset="2"/>
              <a:buNone/>
              <a:defRPr/>
            </a:pPr>
            <a:r>
              <a:rPr lang="en-US" sz="2400" b="1" i="1" dirty="0" err="1"/>
              <a:t>datepart</a:t>
            </a:r>
            <a:r>
              <a:rPr lang="en-US" sz="2400" dirty="0"/>
              <a:t>( </a:t>
            </a:r>
            <a:r>
              <a:rPr lang="en-US" sz="2400" dirty="0" err="1"/>
              <a:t>yy</a:t>
            </a:r>
            <a:r>
              <a:rPr lang="en-US" sz="2400" dirty="0"/>
              <a:t>, </a:t>
            </a:r>
            <a:r>
              <a:rPr lang="en-US" sz="2400" b="1" i="1" dirty="0" err="1"/>
              <a:t>getdate</a:t>
            </a:r>
            <a:r>
              <a:rPr lang="en-US" sz="2400" dirty="0"/>
              <a:t>( )) = 2009</a:t>
            </a:r>
            <a:endParaRPr lang="zh-CN" altLang="en-US" sz="2400" dirty="0"/>
          </a:p>
          <a:p>
            <a:pPr>
              <a:spcBef>
                <a:spcPts val="1200"/>
              </a:spcBef>
              <a:defRPr/>
            </a:pPr>
            <a:r>
              <a:rPr lang="en-US" sz="2800" b="1" i="1" dirty="0"/>
              <a:t>day</a:t>
            </a:r>
            <a:r>
              <a:rPr lang="en-US" sz="2800" dirty="0"/>
              <a:t>( date )</a:t>
            </a:r>
            <a:r>
              <a:rPr lang="zh-CN" altLang="en-US" sz="2800" dirty="0"/>
              <a:t>，</a:t>
            </a:r>
            <a:r>
              <a:rPr lang="en-US" sz="2800" b="1" i="1" dirty="0"/>
              <a:t>month</a:t>
            </a:r>
            <a:r>
              <a:rPr lang="en-US" sz="2800" dirty="0"/>
              <a:t>( date )</a:t>
            </a:r>
            <a:r>
              <a:rPr lang="zh-CN" altLang="en-US" sz="2800" dirty="0"/>
              <a:t>，</a:t>
            </a:r>
            <a:r>
              <a:rPr lang="en-US" sz="2800" b="1" i="1" dirty="0"/>
              <a:t>year</a:t>
            </a:r>
            <a:r>
              <a:rPr lang="en-US" sz="2800" dirty="0"/>
              <a:t>( date )</a:t>
            </a:r>
            <a:r>
              <a:rPr lang="zh-CN" altLang="en-US" sz="2800" dirty="0"/>
              <a:t>：分别返回</a:t>
            </a:r>
            <a:r>
              <a:rPr lang="en-US" sz="2800" dirty="0"/>
              <a:t>date</a:t>
            </a:r>
            <a:r>
              <a:rPr lang="zh-CN" altLang="en-US" sz="2800" dirty="0"/>
              <a:t>中的“日”“月”“年”日期部分</a:t>
            </a:r>
            <a:endParaRPr lang="en-US" altLang="zh-CN" sz="2800" dirty="0"/>
          </a:p>
          <a:p>
            <a:pPr lvl="1">
              <a:spcBef>
                <a:spcPts val="1200"/>
              </a:spcBef>
              <a:buFont typeface="Wingdings" panose="05000000000000000000" pitchFamily="2" charset="2"/>
              <a:buNone/>
              <a:defRPr/>
            </a:pPr>
            <a:r>
              <a:rPr lang="en-US" sz="2400" b="1" i="1" dirty="0"/>
              <a:t>day</a:t>
            </a:r>
            <a:r>
              <a:rPr lang="en-US" sz="2400" dirty="0"/>
              <a:t>('11/23/2009') = 23</a:t>
            </a:r>
            <a:endParaRPr lang="en-US" altLang="zh-CN" sz="2400" dirty="0"/>
          </a:p>
          <a:p>
            <a:pPr lvl="1">
              <a:spcBef>
                <a:spcPts val="1200"/>
              </a:spcBef>
              <a:buFont typeface="Wingdings" panose="05000000000000000000" pitchFamily="2" charset="2"/>
              <a:buNone/>
              <a:defRPr/>
            </a:pPr>
            <a:r>
              <a:rPr lang="en-US" sz="2400" b="1" i="1" dirty="0"/>
              <a:t>month</a:t>
            </a:r>
            <a:r>
              <a:rPr lang="en-US" sz="2400" dirty="0"/>
              <a:t> ('11/23/2009') = 11</a:t>
            </a:r>
            <a:endParaRPr lang="en-US" altLang="zh-CN" sz="2400" dirty="0"/>
          </a:p>
          <a:p>
            <a:pPr lvl="1">
              <a:spcBef>
                <a:spcPts val="1200"/>
              </a:spcBef>
              <a:buFont typeface="Wingdings" panose="05000000000000000000" pitchFamily="2" charset="2"/>
              <a:buNone/>
              <a:defRPr/>
            </a:pPr>
            <a:r>
              <a:rPr lang="en-US" sz="2400" b="1" i="1" dirty="0"/>
              <a:t>year</a:t>
            </a:r>
            <a:r>
              <a:rPr lang="en-US" sz="2400" dirty="0"/>
              <a:t> (</a:t>
            </a:r>
            <a:r>
              <a:rPr lang="en-US" sz="2400" b="1" i="1" dirty="0" err="1"/>
              <a:t>getdate</a:t>
            </a:r>
            <a:r>
              <a:rPr lang="en-US" dirty="0"/>
              <a:t>( )) = 2009</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400" dirty="0"/>
              <a:t>附：</a:t>
            </a:r>
            <a:r>
              <a:rPr lang="zh-CN" altLang="en-US" dirty="0"/>
              <a:t>常用</a:t>
            </a:r>
            <a:r>
              <a:rPr lang="en-US" altLang="zh-CN" dirty="0"/>
              <a:t>SQL</a:t>
            </a:r>
            <a:r>
              <a:rPr lang="zh-CN" altLang="en-US" dirty="0"/>
              <a:t>函数：</a:t>
            </a:r>
            <a:r>
              <a:rPr lang="zh-CN" altLang="en-US" sz="3200" dirty="0"/>
              <a:t>日期函数</a:t>
            </a:r>
            <a:endParaRPr lang="zh-CN" altLang="en-US" dirty="0"/>
          </a:p>
        </p:txBody>
      </p:sp>
      <p:sp>
        <p:nvSpPr>
          <p:cNvPr id="3" name="内容占位符 2"/>
          <p:cNvSpPr>
            <a:spLocks noGrp="1"/>
          </p:cNvSpPr>
          <p:nvPr>
            <p:ph idx="1"/>
          </p:nvPr>
        </p:nvSpPr>
        <p:spPr/>
        <p:txBody>
          <a:bodyPr/>
          <a:lstStyle/>
          <a:p>
            <a:pPr lvl="1">
              <a:lnSpc>
                <a:spcPct val="125000"/>
              </a:lnSpc>
              <a:spcBef>
                <a:spcPts val="1200"/>
              </a:spcBef>
              <a:defRPr/>
            </a:pPr>
            <a:r>
              <a:rPr lang="en-US" b="1" i="1" dirty="0" err="1"/>
              <a:t>datediff</a:t>
            </a:r>
            <a:r>
              <a:rPr lang="en-US" dirty="0"/>
              <a:t>( </a:t>
            </a:r>
            <a:r>
              <a:rPr lang="en-US" dirty="0" err="1"/>
              <a:t>datepart</a:t>
            </a:r>
            <a:r>
              <a:rPr lang="en-US" dirty="0"/>
              <a:t>, </a:t>
            </a:r>
            <a:r>
              <a:rPr lang="en-US" dirty="0" err="1"/>
              <a:t>startdate</a:t>
            </a:r>
            <a:r>
              <a:rPr lang="en-US" dirty="0"/>
              <a:t>, </a:t>
            </a:r>
            <a:r>
              <a:rPr lang="en-US" dirty="0" err="1"/>
              <a:t>endate</a:t>
            </a:r>
            <a:r>
              <a:rPr lang="en-US" dirty="0"/>
              <a:t> )</a:t>
            </a:r>
            <a:r>
              <a:rPr lang="zh-CN" altLang="en-US" dirty="0"/>
              <a:t>：按照</a:t>
            </a:r>
            <a:r>
              <a:rPr lang="en-US" dirty="0" err="1"/>
              <a:t>datepart</a:t>
            </a:r>
            <a:r>
              <a:rPr lang="zh-CN" altLang="en-US" dirty="0"/>
              <a:t>返回两个日期</a:t>
            </a:r>
            <a:r>
              <a:rPr lang="en-US" dirty="0" err="1"/>
              <a:t>startdate</a:t>
            </a:r>
            <a:r>
              <a:rPr lang="zh-CN" altLang="en-US" dirty="0"/>
              <a:t>和</a:t>
            </a:r>
            <a:r>
              <a:rPr lang="en-US" dirty="0" err="1"/>
              <a:t>endate</a:t>
            </a:r>
            <a:r>
              <a:rPr lang="zh-CN" altLang="en-US" dirty="0"/>
              <a:t>之差</a:t>
            </a:r>
            <a:endParaRPr lang="en-US" altLang="zh-CN" dirty="0"/>
          </a:p>
          <a:p>
            <a:pPr lvl="1">
              <a:lnSpc>
                <a:spcPct val="125000"/>
              </a:lnSpc>
              <a:spcBef>
                <a:spcPts val="1200"/>
              </a:spcBef>
              <a:buFont typeface="Wingdings" panose="05000000000000000000" pitchFamily="2" charset="2"/>
              <a:buNone/>
              <a:defRPr/>
            </a:pPr>
            <a:r>
              <a:rPr lang="en-US" b="1" i="1" dirty="0"/>
              <a:t>	</a:t>
            </a:r>
            <a:r>
              <a:rPr lang="en-US" b="1" i="1" dirty="0" err="1"/>
              <a:t>datediff</a:t>
            </a:r>
            <a:r>
              <a:rPr lang="en-US" dirty="0"/>
              <a:t> (mm, ‘8/1/2005’, </a:t>
            </a:r>
            <a:r>
              <a:rPr lang="en-US" b="1" i="1" dirty="0" err="1"/>
              <a:t>getdate</a:t>
            </a:r>
            <a:r>
              <a:rPr lang="en-US" dirty="0"/>
              <a:t> ())</a:t>
            </a:r>
            <a:r>
              <a:rPr lang="zh-CN" altLang="en-US" dirty="0"/>
              <a:t>返回</a:t>
            </a:r>
            <a:r>
              <a:rPr lang="en-US" dirty="0"/>
              <a:t>2005</a:t>
            </a:r>
            <a:r>
              <a:rPr lang="zh-CN" altLang="en-US" dirty="0"/>
              <a:t>年</a:t>
            </a:r>
            <a:r>
              <a:rPr lang="en-US" dirty="0"/>
              <a:t>8</a:t>
            </a:r>
            <a:r>
              <a:rPr lang="zh-CN" altLang="en-US" dirty="0"/>
              <a:t>月</a:t>
            </a:r>
            <a:r>
              <a:rPr lang="en-US" dirty="0"/>
              <a:t>1</a:t>
            </a:r>
            <a:r>
              <a:rPr lang="zh-CN" altLang="en-US" dirty="0"/>
              <a:t>日和当前日期之间相隔的月数</a:t>
            </a:r>
            <a:endParaRPr lang="zh-CN" altLang="en-US" dirty="0"/>
          </a:p>
          <a:p>
            <a:pPr lvl="1">
              <a:lnSpc>
                <a:spcPct val="125000"/>
              </a:lnSpc>
              <a:spcBef>
                <a:spcPts val="1200"/>
              </a:spcBef>
              <a:defRPr/>
            </a:pPr>
            <a:r>
              <a:rPr lang="en-US" b="1" i="1" dirty="0" err="1"/>
              <a:t>dateadd</a:t>
            </a:r>
            <a:r>
              <a:rPr lang="en-US" dirty="0"/>
              <a:t>(</a:t>
            </a:r>
            <a:r>
              <a:rPr lang="en-US" dirty="0" err="1"/>
              <a:t>datepart</a:t>
            </a:r>
            <a:r>
              <a:rPr lang="en-US" dirty="0"/>
              <a:t>, number, date)</a:t>
            </a:r>
            <a:r>
              <a:rPr lang="zh-CN" altLang="en-US" dirty="0"/>
              <a:t>：将</a:t>
            </a:r>
            <a:r>
              <a:rPr lang="en-US" dirty="0"/>
              <a:t>number</a:t>
            </a:r>
            <a:r>
              <a:rPr lang="zh-CN" altLang="en-US" dirty="0"/>
              <a:t>加到</a:t>
            </a:r>
            <a:r>
              <a:rPr lang="en-US" dirty="0"/>
              <a:t>date</a:t>
            </a:r>
            <a:r>
              <a:rPr lang="zh-CN" altLang="en-US" dirty="0"/>
              <a:t>的</a:t>
            </a:r>
            <a:r>
              <a:rPr lang="en-US" dirty="0" err="1"/>
              <a:t>datepart</a:t>
            </a:r>
            <a:r>
              <a:rPr lang="zh-CN" altLang="en-US" dirty="0"/>
              <a:t>部分上</a:t>
            </a:r>
            <a:endParaRPr lang="en-US" altLang="zh-CN" dirty="0"/>
          </a:p>
          <a:p>
            <a:pPr lvl="1">
              <a:lnSpc>
                <a:spcPct val="125000"/>
              </a:lnSpc>
              <a:spcBef>
                <a:spcPts val="1200"/>
              </a:spcBef>
              <a:buFont typeface="Wingdings" panose="05000000000000000000" pitchFamily="2" charset="2"/>
              <a:buNone/>
              <a:defRPr/>
            </a:pPr>
            <a:r>
              <a:rPr lang="en-US" b="1" i="1" dirty="0"/>
              <a:t>	</a:t>
            </a:r>
            <a:r>
              <a:rPr lang="en-US" b="1" i="1" dirty="0" err="1"/>
              <a:t>dateadd</a:t>
            </a:r>
            <a:r>
              <a:rPr lang="en-US" dirty="0"/>
              <a:t>(</a:t>
            </a:r>
            <a:r>
              <a:rPr lang="en-US" dirty="0" err="1"/>
              <a:t>dd</a:t>
            </a:r>
            <a:r>
              <a:rPr lang="en-US" dirty="0"/>
              <a:t>, 20, '11/23/2009') = '12/13/2009'</a:t>
            </a:r>
            <a:endParaRPr lang="zh-CN" altLang="en-US" dirty="0"/>
          </a:p>
          <a:p>
            <a:pPr>
              <a:lnSpc>
                <a:spcPct val="125000"/>
              </a:lnSpc>
              <a:spcBef>
                <a:spcPts val="1200"/>
              </a:spcBef>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eaLnBrk="1" hangingPunct="1">
              <a:defRPr/>
            </a:pPr>
            <a:r>
              <a:rPr lang="zh-CN" altLang="en-US" dirty="0"/>
              <a:t>元组显示顺序</a:t>
            </a:r>
            <a:endParaRPr lang="zh-CN" altLang="en-US" dirty="0"/>
          </a:p>
        </p:txBody>
      </p:sp>
      <p:sp>
        <p:nvSpPr>
          <p:cNvPr id="600067" name="Rectangle 3"/>
          <p:cNvSpPr>
            <a:spLocks noGrp="1" noChangeArrowheads="1"/>
          </p:cNvSpPr>
          <p:nvPr>
            <p:ph type="body" idx="1"/>
          </p:nvPr>
        </p:nvSpPr>
        <p:spPr/>
        <p:txBody>
          <a:bodyPr/>
          <a:lstStyle/>
          <a:p>
            <a:pPr eaLnBrk="1" hangingPunct="1">
              <a:lnSpc>
                <a:spcPct val="110000"/>
              </a:lnSpc>
              <a:defRPr/>
            </a:pPr>
            <a:r>
              <a:rPr lang="zh-CN" altLang="en-US" dirty="0"/>
              <a:t>命令（列名可以是列的序号）</a:t>
            </a:r>
            <a:endParaRPr lang="zh-CN" altLang="en-US" dirty="0"/>
          </a:p>
          <a:p>
            <a:pPr algn="ctr" eaLnBrk="1" hangingPunct="1">
              <a:lnSpc>
                <a:spcPct val="110000"/>
              </a:lnSpc>
              <a:buFont typeface="Wingdings" panose="05000000000000000000" pitchFamily="2" charset="2"/>
              <a:buNone/>
              <a:defRPr/>
            </a:pPr>
            <a:r>
              <a:rPr lang="en-US" altLang="zh-CN" dirty="0">
                <a:solidFill>
                  <a:srgbClr val="FF3300"/>
                </a:solidFill>
              </a:rPr>
              <a:t>order by</a:t>
            </a:r>
            <a:r>
              <a:rPr lang="en-US" altLang="zh-CN" dirty="0"/>
              <a:t>    </a:t>
            </a:r>
            <a:r>
              <a:rPr lang="zh-CN" altLang="en-US" dirty="0"/>
              <a:t>列名   </a:t>
            </a:r>
            <a:r>
              <a:rPr lang="en-US" altLang="zh-CN" dirty="0"/>
              <a:t>[</a:t>
            </a:r>
            <a:r>
              <a:rPr lang="en-US" altLang="zh-CN" dirty="0" err="1">
                <a:solidFill>
                  <a:srgbClr val="FF3300"/>
                </a:solidFill>
              </a:rPr>
              <a:t>asc</a:t>
            </a:r>
            <a:r>
              <a:rPr lang="en-US" altLang="zh-CN" dirty="0"/>
              <a:t> | </a:t>
            </a:r>
            <a:r>
              <a:rPr lang="en-US" altLang="zh-CN" dirty="0">
                <a:solidFill>
                  <a:srgbClr val="FF3300"/>
                </a:solidFill>
              </a:rPr>
              <a:t>desc</a:t>
            </a:r>
            <a:r>
              <a:rPr lang="en-US" altLang="zh-CN" dirty="0"/>
              <a:t>]</a:t>
            </a:r>
            <a:endParaRPr lang="en-US" altLang="zh-CN" dirty="0"/>
          </a:p>
          <a:p>
            <a:pPr eaLnBrk="1" hangingPunct="1">
              <a:lnSpc>
                <a:spcPct val="110000"/>
              </a:lnSpc>
              <a:defRPr/>
            </a:pPr>
            <a:r>
              <a:rPr lang="zh-CN" altLang="en-US" dirty="0"/>
              <a:t>示例</a:t>
            </a:r>
            <a:endParaRPr lang="zh-CN" altLang="en-US" dirty="0"/>
          </a:p>
          <a:p>
            <a:pPr lvl="1" eaLnBrk="1" hangingPunct="1">
              <a:lnSpc>
                <a:spcPct val="110000"/>
              </a:lnSpc>
              <a:defRPr/>
            </a:pPr>
            <a:r>
              <a:rPr lang="zh-CN" altLang="en-US" dirty="0"/>
              <a:t>按年龄升序列出学生信息，相同年龄学生按姓名降序排列。</a:t>
            </a:r>
            <a:endParaRPr lang="zh-CN" altLang="en-US" dirty="0"/>
          </a:p>
          <a:p>
            <a:pPr lvl="1" eaLnBrk="1" hangingPunct="1">
              <a:lnSpc>
                <a:spcPct val="110000"/>
              </a:lnSpc>
              <a:buFont typeface="Wingdings" panose="05000000000000000000" pitchFamily="2" charset="2"/>
              <a:buNone/>
              <a:defRPr/>
            </a:pPr>
            <a:r>
              <a:rPr lang="zh-CN" altLang="en-US" b="1" dirty="0"/>
              <a:t>   </a:t>
            </a:r>
            <a:r>
              <a:rPr lang="en-US" altLang="zh-CN" b="1" dirty="0"/>
              <a:t>select</a:t>
            </a:r>
            <a:r>
              <a:rPr lang="en-US" altLang="zh-CN" dirty="0"/>
              <a:t>    *</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from</a:t>
            </a:r>
            <a:r>
              <a:rPr lang="en-US" altLang="zh-CN" dirty="0"/>
              <a:t>     S</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order by</a:t>
            </a:r>
            <a:r>
              <a:rPr lang="en-US" altLang="zh-CN" dirty="0"/>
              <a:t>  AGE  </a:t>
            </a:r>
            <a:r>
              <a:rPr lang="en-US" altLang="zh-CN" b="1" dirty="0" err="1"/>
              <a:t>asc</a:t>
            </a:r>
            <a:r>
              <a:rPr lang="zh-CN" altLang="en-US" dirty="0"/>
              <a:t>，</a:t>
            </a:r>
            <a:r>
              <a:rPr lang="en-US" altLang="zh-CN" dirty="0"/>
              <a:t>SNAME  </a:t>
            </a:r>
            <a:r>
              <a:rPr lang="en-US" altLang="zh-CN" b="1" dirty="0"/>
              <a:t>desc</a:t>
            </a:r>
            <a:endParaRPr lang="en-US" altLang="zh-CN" b="1"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400" dirty="0"/>
              <a:t>附：</a:t>
            </a:r>
            <a:r>
              <a:rPr lang="zh-CN" altLang="en-US" dirty="0"/>
              <a:t>常用</a:t>
            </a:r>
            <a:r>
              <a:rPr lang="en-US" altLang="zh-CN" dirty="0"/>
              <a:t>SQL</a:t>
            </a:r>
            <a:r>
              <a:rPr lang="zh-CN" altLang="en-US" dirty="0"/>
              <a:t>函数：</a:t>
            </a:r>
            <a:r>
              <a:rPr lang="zh-CN" altLang="en-US" sz="3200" dirty="0"/>
              <a:t>字符串函数</a:t>
            </a:r>
            <a:endParaRPr lang="zh-CN" altLang="en-US" dirty="0"/>
          </a:p>
        </p:txBody>
      </p:sp>
      <p:sp>
        <p:nvSpPr>
          <p:cNvPr id="3" name="内容占位符 2"/>
          <p:cNvSpPr>
            <a:spLocks noGrp="1"/>
          </p:cNvSpPr>
          <p:nvPr>
            <p:ph idx="1"/>
          </p:nvPr>
        </p:nvSpPr>
        <p:spPr/>
        <p:txBody>
          <a:bodyPr/>
          <a:lstStyle/>
          <a:p>
            <a:pPr>
              <a:lnSpc>
                <a:spcPct val="105000"/>
              </a:lnSpc>
              <a:defRPr/>
            </a:pPr>
            <a:r>
              <a:rPr lang="en-US" sz="2800" b="1" i="1" dirty="0" err="1"/>
              <a:t>len</a:t>
            </a:r>
            <a:r>
              <a:rPr lang="en-US" sz="2800" dirty="0"/>
              <a:t>( </a:t>
            </a:r>
            <a:r>
              <a:rPr lang="en-US" sz="2800" dirty="0" err="1"/>
              <a:t>string_expression</a:t>
            </a:r>
            <a:r>
              <a:rPr lang="en-US" sz="2800" dirty="0"/>
              <a:t> )</a:t>
            </a:r>
            <a:r>
              <a:rPr lang="zh-CN" altLang="en-US" sz="2800" dirty="0"/>
              <a:t>：返回</a:t>
            </a:r>
            <a:r>
              <a:rPr lang="en-US" sz="2800" dirty="0" err="1"/>
              <a:t>string_expression</a:t>
            </a:r>
            <a:r>
              <a:rPr lang="zh-CN" altLang="en-US" sz="2800" dirty="0"/>
              <a:t>中的字符个数。如</a:t>
            </a:r>
            <a:r>
              <a:rPr lang="en-US" sz="2800" b="1" i="1" dirty="0" err="1"/>
              <a:t>len</a:t>
            </a:r>
            <a:r>
              <a:rPr lang="en-US" sz="2800" dirty="0"/>
              <a:t>('China') = 5</a:t>
            </a:r>
            <a:r>
              <a:rPr lang="zh-CN" altLang="en-US" sz="2800" dirty="0"/>
              <a:t>。</a:t>
            </a:r>
            <a:endParaRPr lang="zh-CN" altLang="en-US" sz="2800" dirty="0"/>
          </a:p>
          <a:p>
            <a:pPr>
              <a:lnSpc>
                <a:spcPct val="105000"/>
              </a:lnSpc>
              <a:defRPr/>
            </a:pPr>
            <a:r>
              <a:rPr lang="en-US" sz="2800" b="1" i="1" dirty="0"/>
              <a:t>lower</a:t>
            </a:r>
            <a:r>
              <a:rPr lang="en-US" sz="2800" dirty="0"/>
              <a:t>( </a:t>
            </a:r>
            <a:r>
              <a:rPr lang="en-US" sz="2800" dirty="0" err="1"/>
              <a:t>string_expression</a:t>
            </a:r>
            <a:r>
              <a:rPr lang="en-US" sz="2800" dirty="0"/>
              <a:t> )</a:t>
            </a:r>
            <a:r>
              <a:rPr lang="zh-CN" altLang="en-US" sz="2800" dirty="0"/>
              <a:t>：返回小写字符的</a:t>
            </a:r>
            <a:r>
              <a:rPr lang="en-US" sz="2800" dirty="0" err="1"/>
              <a:t>string_expression</a:t>
            </a:r>
            <a:r>
              <a:rPr lang="zh-CN" altLang="en-US" sz="2800" dirty="0"/>
              <a:t>。如</a:t>
            </a:r>
            <a:r>
              <a:rPr lang="en-US" sz="2800" b="1" i="1" dirty="0"/>
              <a:t>lower</a:t>
            </a:r>
            <a:r>
              <a:rPr lang="en-US" sz="2800" dirty="0"/>
              <a:t>('China') = 'china'</a:t>
            </a:r>
            <a:r>
              <a:rPr lang="zh-CN" altLang="en-US" sz="2800" dirty="0"/>
              <a:t>。</a:t>
            </a:r>
            <a:endParaRPr lang="zh-CN" altLang="en-US" sz="2800" dirty="0"/>
          </a:p>
          <a:p>
            <a:pPr>
              <a:lnSpc>
                <a:spcPct val="105000"/>
              </a:lnSpc>
              <a:defRPr/>
            </a:pPr>
            <a:r>
              <a:rPr lang="en-US" sz="2800" b="1" i="1" dirty="0"/>
              <a:t>upper</a:t>
            </a:r>
            <a:r>
              <a:rPr lang="en-US" sz="2800" dirty="0"/>
              <a:t>( </a:t>
            </a:r>
            <a:r>
              <a:rPr lang="en-US" sz="2800" dirty="0" err="1"/>
              <a:t>string_expression</a:t>
            </a:r>
            <a:r>
              <a:rPr lang="en-US" sz="2800" dirty="0"/>
              <a:t> )</a:t>
            </a:r>
            <a:r>
              <a:rPr lang="zh-CN" altLang="en-US" sz="2800" dirty="0"/>
              <a:t>：返回大写字符的</a:t>
            </a:r>
            <a:r>
              <a:rPr lang="en-US" sz="2800" dirty="0" err="1"/>
              <a:t>string_expression</a:t>
            </a:r>
            <a:r>
              <a:rPr lang="zh-CN" altLang="en-US" sz="2800" dirty="0"/>
              <a:t>。如</a:t>
            </a:r>
            <a:r>
              <a:rPr lang="en-US" sz="2800" b="1" i="1" dirty="0"/>
              <a:t>upper</a:t>
            </a:r>
            <a:r>
              <a:rPr lang="en-US" sz="2800" dirty="0"/>
              <a:t>('China') = 'CHINA'</a:t>
            </a:r>
            <a:r>
              <a:rPr lang="zh-CN" altLang="en-US" sz="2800" dirty="0"/>
              <a:t>。</a:t>
            </a:r>
            <a:endParaRPr lang="zh-CN" altLang="en-US" sz="2800" dirty="0"/>
          </a:p>
          <a:p>
            <a:pPr>
              <a:lnSpc>
                <a:spcPct val="105000"/>
              </a:lnSpc>
              <a:defRPr/>
            </a:pPr>
            <a:r>
              <a:rPr lang="en-US" sz="2800" b="1" i="1" dirty="0"/>
              <a:t>replicate</a:t>
            </a:r>
            <a:r>
              <a:rPr lang="en-US" sz="2800" dirty="0"/>
              <a:t> ( string _expression ,</a:t>
            </a:r>
            <a:r>
              <a:rPr lang="en-US" sz="2800" dirty="0" err="1"/>
              <a:t>integer_expression</a:t>
            </a:r>
            <a:r>
              <a:rPr lang="en-US" sz="2800" dirty="0"/>
              <a:t> )</a:t>
            </a:r>
            <a:r>
              <a:rPr lang="zh-CN" altLang="en-US" sz="2800" dirty="0"/>
              <a:t>：按指定的次数重复字符串表达式。如</a:t>
            </a:r>
            <a:r>
              <a:rPr lang="en-US" sz="2800" b="1" i="1" dirty="0"/>
              <a:t>replicate</a:t>
            </a:r>
            <a:r>
              <a:rPr lang="en-US" sz="2800" dirty="0"/>
              <a:t> ('ha', 3) = '</a:t>
            </a:r>
            <a:r>
              <a:rPr lang="en-US" sz="2800" dirty="0" err="1"/>
              <a:t>hahaha</a:t>
            </a:r>
            <a:r>
              <a:rPr lang="en-US" sz="2800" dirty="0"/>
              <a:t>'</a:t>
            </a:r>
            <a:r>
              <a:rPr lang="zh-CN" altLang="en-US" sz="2800" dirty="0"/>
              <a:t>。</a:t>
            </a:r>
            <a:endParaRPr lang="zh-CN" altLang="en-US" sz="28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400" dirty="0"/>
              <a:t>附：</a:t>
            </a:r>
            <a:r>
              <a:rPr lang="zh-CN" altLang="en-US" dirty="0"/>
              <a:t>常用</a:t>
            </a:r>
            <a:r>
              <a:rPr lang="en-US" altLang="zh-CN" dirty="0"/>
              <a:t>SQL</a:t>
            </a:r>
            <a:r>
              <a:rPr lang="zh-CN" altLang="en-US" dirty="0"/>
              <a:t>函数：</a:t>
            </a:r>
            <a:r>
              <a:rPr lang="zh-CN" altLang="en-US" sz="3200" dirty="0"/>
              <a:t>字符串函数</a:t>
            </a:r>
            <a:endParaRPr lang="zh-CN" altLang="en-US" dirty="0"/>
          </a:p>
        </p:txBody>
      </p:sp>
      <p:sp>
        <p:nvSpPr>
          <p:cNvPr id="3" name="内容占位符 2"/>
          <p:cNvSpPr>
            <a:spLocks noGrp="1"/>
          </p:cNvSpPr>
          <p:nvPr>
            <p:ph idx="1"/>
          </p:nvPr>
        </p:nvSpPr>
        <p:spPr/>
        <p:txBody>
          <a:bodyPr/>
          <a:lstStyle/>
          <a:p>
            <a:pPr>
              <a:lnSpc>
                <a:spcPct val="105000"/>
              </a:lnSpc>
              <a:spcBef>
                <a:spcPts val="600"/>
              </a:spcBef>
              <a:defRPr/>
            </a:pPr>
            <a:r>
              <a:rPr lang="en-US" sz="2800" b="1" i="1" dirty="0"/>
              <a:t>reverse</a:t>
            </a:r>
            <a:r>
              <a:rPr lang="en-US" sz="2800" dirty="0"/>
              <a:t>( </a:t>
            </a:r>
            <a:r>
              <a:rPr lang="en-US" sz="2800" dirty="0" err="1"/>
              <a:t>string_expression</a:t>
            </a:r>
            <a:r>
              <a:rPr lang="en-US" sz="2800" dirty="0"/>
              <a:t> )</a:t>
            </a:r>
            <a:r>
              <a:rPr lang="zh-CN" altLang="en-US" sz="2800" dirty="0"/>
              <a:t>：返回字符表达式的逆向表达式。如</a:t>
            </a:r>
            <a:r>
              <a:rPr lang="en-US" sz="2800" b="1" i="1" dirty="0"/>
              <a:t>reverse</a:t>
            </a:r>
            <a:r>
              <a:rPr lang="en-US" sz="2800" dirty="0"/>
              <a:t>('databases') = '</a:t>
            </a:r>
            <a:r>
              <a:rPr lang="en-US" sz="2800" dirty="0" err="1"/>
              <a:t>sesabatad</a:t>
            </a:r>
            <a:r>
              <a:rPr lang="en-US" sz="2800" dirty="0"/>
              <a:t>'</a:t>
            </a:r>
            <a:r>
              <a:rPr lang="zh-CN" altLang="en-US" sz="2800" dirty="0"/>
              <a:t>。</a:t>
            </a:r>
            <a:endParaRPr lang="zh-CN" altLang="en-US" sz="2800" dirty="0"/>
          </a:p>
          <a:p>
            <a:pPr>
              <a:lnSpc>
                <a:spcPct val="105000"/>
              </a:lnSpc>
              <a:spcBef>
                <a:spcPts val="600"/>
              </a:spcBef>
              <a:defRPr/>
            </a:pPr>
            <a:r>
              <a:rPr lang="en-US" sz="2800" b="1" i="1" dirty="0"/>
              <a:t>substring</a:t>
            </a:r>
            <a:r>
              <a:rPr lang="en-US" sz="2800" dirty="0"/>
              <a:t> ( </a:t>
            </a:r>
            <a:r>
              <a:rPr lang="en-US" sz="2800" dirty="0" err="1"/>
              <a:t>string_expression</a:t>
            </a:r>
            <a:r>
              <a:rPr lang="en-US" sz="2800" dirty="0"/>
              <a:t>, start, length )</a:t>
            </a:r>
            <a:r>
              <a:rPr lang="zh-CN" altLang="en-US" sz="2800" dirty="0"/>
              <a:t>：从</a:t>
            </a:r>
            <a:r>
              <a:rPr lang="en-US" sz="2800" dirty="0" err="1"/>
              <a:t>string_expression</a:t>
            </a:r>
            <a:r>
              <a:rPr lang="zh-CN" altLang="en-US" sz="2800" dirty="0"/>
              <a:t>中由</a:t>
            </a:r>
            <a:r>
              <a:rPr lang="en-US" sz="2800" dirty="0"/>
              <a:t>start</a:t>
            </a:r>
            <a:r>
              <a:rPr lang="zh-CN" altLang="en-US" sz="2800" dirty="0"/>
              <a:t>位置开始返回长度为</a:t>
            </a:r>
            <a:r>
              <a:rPr lang="en-US" sz="2800" dirty="0"/>
              <a:t>length</a:t>
            </a:r>
            <a:r>
              <a:rPr lang="zh-CN" altLang="en-US" sz="2800" dirty="0"/>
              <a:t>的部分字符串。如</a:t>
            </a:r>
            <a:r>
              <a:rPr lang="en-US" sz="2800" b="1" i="1" dirty="0"/>
              <a:t>substring</a:t>
            </a:r>
            <a:r>
              <a:rPr lang="en-US" sz="2800" dirty="0"/>
              <a:t> (‘</a:t>
            </a:r>
            <a:r>
              <a:rPr lang="en-US" sz="2800" dirty="0" err="1"/>
              <a:t>abcdef</a:t>
            </a:r>
            <a:r>
              <a:rPr lang="en-US" sz="2800" dirty="0"/>
              <a:t> ’, 2, 3) = ‘</a:t>
            </a:r>
            <a:r>
              <a:rPr lang="en-US" sz="2800" dirty="0" err="1"/>
              <a:t>bcd</a:t>
            </a:r>
            <a:r>
              <a:rPr lang="en-US" sz="2800" dirty="0"/>
              <a:t>’</a:t>
            </a:r>
            <a:r>
              <a:rPr lang="zh-CN" altLang="en-US" sz="2800" dirty="0"/>
              <a:t>。</a:t>
            </a:r>
            <a:endParaRPr lang="en-US" altLang="zh-CN" sz="2800" dirty="0"/>
          </a:p>
          <a:p>
            <a:pPr>
              <a:lnSpc>
                <a:spcPct val="105000"/>
              </a:lnSpc>
              <a:spcBef>
                <a:spcPts val="600"/>
              </a:spcBef>
              <a:defRPr/>
            </a:pPr>
            <a:r>
              <a:rPr lang="en-US" sz="2800" b="1" i="1" dirty="0"/>
              <a:t>replace</a:t>
            </a:r>
            <a:r>
              <a:rPr lang="en-US" sz="2800" dirty="0"/>
              <a:t> (expression1, expression2, expression3 )</a:t>
            </a:r>
            <a:r>
              <a:rPr lang="zh-CN" altLang="en-US" sz="2800" dirty="0"/>
              <a:t>：用第三个表达式替换第一个表达式中所出现的所有第二个字符串表达式。如</a:t>
            </a:r>
            <a:r>
              <a:rPr lang="en-US" sz="2800" b="1" i="1" dirty="0"/>
              <a:t>replace</a:t>
            </a:r>
            <a:r>
              <a:rPr lang="en-US" sz="2800" dirty="0"/>
              <a:t>('</a:t>
            </a:r>
            <a:r>
              <a:rPr lang="en-US" sz="2800" dirty="0" err="1"/>
              <a:t>abcdefghicde</a:t>
            </a:r>
            <a:r>
              <a:rPr lang="en-US" sz="2800" dirty="0"/>
              <a:t>', '</a:t>
            </a:r>
            <a:r>
              <a:rPr lang="en-US" sz="2800" dirty="0" err="1"/>
              <a:t>cde</a:t>
            </a:r>
            <a:r>
              <a:rPr lang="en-US" sz="2800" dirty="0"/>
              <a:t>', 'xxx') = '</a:t>
            </a:r>
            <a:r>
              <a:rPr lang="en-US" sz="2800" dirty="0" err="1"/>
              <a:t>abxxxfghixxx</a:t>
            </a:r>
            <a:r>
              <a:rPr lang="en-US" sz="2800" dirty="0"/>
              <a:t>'</a:t>
            </a:r>
            <a:r>
              <a:rPr lang="zh-CN" altLang="en-US" sz="2800" dirty="0"/>
              <a:t>，</a:t>
            </a:r>
            <a:r>
              <a:rPr lang="en-US" sz="2800" b="1" i="1" dirty="0"/>
              <a:t>replace</a:t>
            </a:r>
            <a:r>
              <a:rPr lang="en-US" sz="2800" dirty="0"/>
              <a:t>('database', 'a', '') = '</a:t>
            </a:r>
            <a:r>
              <a:rPr lang="en-US" sz="2800" dirty="0" err="1"/>
              <a:t>dtbse</a:t>
            </a:r>
            <a:r>
              <a:rPr lang="en-US" sz="2800" dirty="0"/>
              <a:t>'</a:t>
            </a:r>
            <a:r>
              <a:rPr lang="zh-CN" altLang="en-US" sz="2800" dirty="0"/>
              <a:t>。</a:t>
            </a:r>
            <a:endParaRPr lang="zh-CN" altLang="en-US" sz="2800" dirty="0"/>
          </a:p>
          <a:p>
            <a:pPr>
              <a:lnSpc>
                <a:spcPct val="105000"/>
              </a:lnSpc>
              <a:spcBef>
                <a:spcPts val="600"/>
              </a:spcBef>
              <a:defRPr/>
            </a:pPr>
            <a:endParaRPr lang="zh-CN" altLang="en-US" sz="2800" dirty="0"/>
          </a:p>
          <a:p>
            <a:pPr>
              <a:lnSpc>
                <a:spcPct val="105000"/>
              </a:lnSpc>
              <a:spcBef>
                <a:spcPts val="600"/>
              </a:spcBef>
              <a:defRPr/>
            </a:pPr>
            <a:endParaRPr lang="zh-CN" altLang="en-US" sz="2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4400" dirty="0"/>
              <a:t>附：</a:t>
            </a:r>
            <a:r>
              <a:rPr lang="zh-CN" altLang="en-US" dirty="0"/>
              <a:t>常用</a:t>
            </a:r>
            <a:r>
              <a:rPr lang="en-US" altLang="zh-CN" dirty="0"/>
              <a:t>SQL</a:t>
            </a:r>
            <a:r>
              <a:rPr lang="zh-CN" altLang="en-US" dirty="0"/>
              <a:t>函数：</a:t>
            </a:r>
            <a:r>
              <a:rPr lang="zh-CN" altLang="en-US" sz="3200" dirty="0"/>
              <a:t>字符串函数</a:t>
            </a:r>
            <a:endParaRPr lang="zh-CN" altLang="en-US" dirty="0"/>
          </a:p>
        </p:txBody>
      </p:sp>
      <p:sp>
        <p:nvSpPr>
          <p:cNvPr id="3" name="内容占位符 2"/>
          <p:cNvSpPr>
            <a:spLocks noGrp="1"/>
          </p:cNvSpPr>
          <p:nvPr>
            <p:ph idx="1"/>
          </p:nvPr>
        </p:nvSpPr>
        <p:spPr/>
        <p:txBody>
          <a:bodyPr/>
          <a:lstStyle/>
          <a:p>
            <a:pPr>
              <a:defRPr/>
            </a:pPr>
            <a:r>
              <a:rPr lang="zh-CN" altLang="en-US" dirty="0"/>
              <a:t>计算指定字符在字符串中出现的次数</a:t>
            </a:r>
            <a:endParaRPr lang="zh-CN" altLang="en-US" dirty="0"/>
          </a:p>
          <a:p>
            <a:pPr lvl="1">
              <a:buFont typeface="Wingdings" panose="05000000000000000000" pitchFamily="2" charset="2"/>
              <a:buNone/>
              <a:defRPr/>
            </a:pPr>
            <a:r>
              <a:rPr lang="en-US" b="1" i="1" dirty="0"/>
              <a:t>select</a:t>
            </a:r>
            <a:r>
              <a:rPr lang="en-US" dirty="0"/>
              <a:t>	</a:t>
            </a:r>
            <a:r>
              <a:rPr lang="en-US" b="1" i="1" dirty="0" err="1"/>
              <a:t>len</a:t>
            </a:r>
            <a:r>
              <a:rPr lang="en-US" dirty="0"/>
              <a:t>('databases') </a:t>
            </a:r>
            <a:r>
              <a:rPr lang="en-US" dirty="0">
                <a:sym typeface="Symbol" panose="05050102010706020507"/>
              </a:rPr>
              <a:t></a:t>
            </a:r>
            <a:r>
              <a:rPr lang="en-US" dirty="0"/>
              <a:t> </a:t>
            </a:r>
            <a:endParaRPr lang="en-US" dirty="0"/>
          </a:p>
          <a:p>
            <a:pPr lvl="1">
              <a:buFont typeface="Wingdings" panose="05000000000000000000" pitchFamily="2" charset="2"/>
              <a:buNone/>
              <a:defRPr/>
            </a:pPr>
            <a:r>
              <a:rPr lang="en-US" b="1" i="1" dirty="0"/>
              <a:t>			</a:t>
            </a:r>
            <a:r>
              <a:rPr lang="en-US" b="1" i="1" dirty="0" err="1"/>
              <a:t>len</a:t>
            </a:r>
            <a:r>
              <a:rPr lang="en-US" dirty="0"/>
              <a:t>(</a:t>
            </a:r>
            <a:r>
              <a:rPr lang="en-US" b="1" i="1" dirty="0"/>
              <a:t>replace</a:t>
            </a:r>
            <a:r>
              <a:rPr lang="en-US" dirty="0"/>
              <a:t>(‘databases’, ‘a’, ‘’))</a:t>
            </a:r>
            <a:endParaRPr lang="zh-CN" altLang="en-US" dirty="0"/>
          </a:p>
          <a:p>
            <a:pPr lvl="1">
              <a:buFont typeface="Wingdings" panose="05000000000000000000" pitchFamily="2" charset="2"/>
              <a:buNone/>
              <a:defRPr/>
            </a:pPr>
            <a:r>
              <a:rPr lang="en-US" b="1" i="1" dirty="0" err="1"/>
              <a:t>len</a:t>
            </a:r>
            <a:r>
              <a:rPr lang="en-US" dirty="0"/>
              <a:t>('databases')</a:t>
            </a:r>
            <a:r>
              <a:rPr lang="zh-CN" altLang="en-US" dirty="0"/>
              <a:t>是整个字符串的长度，</a:t>
            </a:r>
            <a:endParaRPr lang="en-US" altLang="zh-CN" dirty="0"/>
          </a:p>
          <a:p>
            <a:pPr lvl="1">
              <a:buFont typeface="Wingdings" panose="05000000000000000000" pitchFamily="2" charset="2"/>
              <a:buNone/>
              <a:defRPr/>
            </a:pPr>
            <a:r>
              <a:rPr lang="en-US" b="1" i="1" dirty="0" err="1"/>
              <a:t>len</a:t>
            </a:r>
            <a:r>
              <a:rPr lang="en-US" dirty="0"/>
              <a:t>(</a:t>
            </a:r>
            <a:r>
              <a:rPr lang="en-US" b="1" i="1" dirty="0"/>
              <a:t>replace</a:t>
            </a:r>
            <a:r>
              <a:rPr lang="en-US" dirty="0"/>
              <a:t>('databases', 'a', '')</a:t>
            </a:r>
            <a:r>
              <a:rPr lang="zh-CN" altLang="en-US" dirty="0"/>
              <a:t>是去掉</a:t>
            </a:r>
            <a:r>
              <a:rPr lang="en-US" dirty="0"/>
              <a:t>a</a:t>
            </a:r>
            <a:r>
              <a:rPr lang="zh-CN" altLang="en-US" dirty="0"/>
              <a:t>之后的长度</a:t>
            </a:r>
            <a:endParaRPr lang="zh-CN" altLang="en-US" dirty="0"/>
          </a:p>
          <a:p>
            <a:pPr lvl="1">
              <a:buFont typeface="Wingdings" panose="05000000000000000000" pitchFamily="2" charset="2"/>
              <a:buNone/>
              <a:defRPr/>
            </a:pPr>
            <a:r>
              <a:rPr lang="en-US" altLang="zh-CN" dirty="0"/>
              <a:t>	</a:t>
            </a:r>
            <a:r>
              <a:rPr lang="zh-CN" altLang="en-US" dirty="0"/>
              <a:t>注意如果是检索多个字符的出现次数的话，还要除以相应的字符个数</a:t>
            </a:r>
            <a:endParaRPr lang="zh-CN" altLang="en-US" dirty="0"/>
          </a:p>
          <a:p>
            <a:pPr lvl="1">
              <a:buFont typeface="Wingdings" panose="05000000000000000000" pitchFamily="2" charset="2"/>
              <a:buNone/>
              <a:defRPr/>
            </a:pPr>
            <a:r>
              <a:rPr lang="en-US" b="1" i="1" dirty="0"/>
              <a:t>select	</a:t>
            </a:r>
            <a:r>
              <a:rPr lang="en-US" b="1" i="1" dirty="0" err="1"/>
              <a:t>len</a:t>
            </a:r>
            <a:r>
              <a:rPr lang="en-US" dirty="0"/>
              <a:t>('</a:t>
            </a:r>
            <a:r>
              <a:rPr lang="en-US" dirty="0" err="1"/>
              <a:t>datadata</a:t>
            </a:r>
            <a:r>
              <a:rPr lang="en-US" dirty="0"/>
              <a:t>') </a:t>
            </a:r>
            <a:r>
              <a:rPr lang="en-US" dirty="0">
                <a:sym typeface="Symbol" panose="05050102010706020507"/>
              </a:rPr>
              <a:t></a:t>
            </a:r>
            <a:r>
              <a:rPr lang="en-US" dirty="0"/>
              <a:t> </a:t>
            </a:r>
            <a:endParaRPr lang="en-US" dirty="0"/>
          </a:p>
          <a:p>
            <a:pPr lvl="1">
              <a:buFont typeface="Wingdings" panose="05000000000000000000" pitchFamily="2" charset="2"/>
              <a:buNone/>
              <a:defRPr/>
            </a:pPr>
            <a:r>
              <a:rPr lang="en-US" b="1" i="1" dirty="0"/>
              <a:t>			</a:t>
            </a:r>
            <a:r>
              <a:rPr lang="en-US" b="1" i="1" dirty="0" err="1"/>
              <a:t>len</a:t>
            </a:r>
            <a:r>
              <a:rPr lang="en-US" dirty="0"/>
              <a:t>(</a:t>
            </a:r>
            <a:r>
              <a:rPr lang="en-US" b="1" i="1" dirty="0"/>
              <a:t>replace</a:t>
            </a:r>
            <a:r>
              <a:rPr lang="en-US" dirty="0"/>
              <a:t>(‘</a:t>
            </a:r>
            <a:r>
              <a:rPr lang="en-US" dirty="0" err="1"/>
              <a:t>datadata</a:t>
            </a:r>
            <a:r>
              <a:rPr lang="en-US" dirty="0"/>
              <a:t>’, ‘</a:t>
            </a:r>
            <a:r>
              <a:rPr lang="en-US" dirty="0" err="1"/>
              <a:t>ta</a:t>
            </a:r>
            <a:r>
              <a:rPr lang="en-US" dirty="0"/>
              <a:t>’, ‘’))) / </a:t>
            </a:r>
            <a:r>
              <a:rPr lang="en-US" dirty="0" err="1"/>
              <a:t>len</a:t>
            </a:r>
            <a:r>
              <a:rPr lang="en-US" dirty="0"/>
              <a:t>(‘</a:t>
            </a:r>
            <a:r>
              <a:rPr lang="en-US" dirty="0" err="1"/>
              <a:t>ta</a:t>
            </a:r>
            <a:r>
              <a:rPr lang="en-US" dirty="0"/>
              <a:t>‘)</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867410" y="87630"/>
            <a:ext cx="7772400" cy="1143000"/>
          </a:xfrm>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cs typeface="微软雅黑" panose="020B0503020204020204" charset="-122"/>
              </a:rPr>
              <a:t>附：</a:t>
            </a:r>
            <a:r>
              <a:rPr lang="en-US" altLang="zh-CN" dirty="0">
                <a:solidFill>
                  <a:srgbClr val="0000FF"/>
                </a:solidFill>
                <a:latin typeface="微软雅黑" panose="020B0503020204020204" charset="-122"/>
                <a:ea typeface="微软雅黑" panose="020B0503020204020204" charset="-122"/>
                <a:cs typeface="微软雅黑" panose="020B0503020204020204" charset="-122"/>
              </a:rPr>
              <a:t>SQL</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简介</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9218" name="Rectangle 3"/>
          <p:cNvSpPr>
            <a:spLocks noGrp="1"/>
          </p:cNvSpPr>
          <p:nvPr>
            <p:ph idx="1"/>
          </p:nvPr>
        </p:nvSpPr>
        <p:spPr>
          <a:xfrm>
            <a:off x="266383" y="1424940"/>
            <a:ext cx="8610600" cy="5257800"/>
          </a:xfrm>
        </p:spPr>
        <p:txBody>
          <a:bodyPr vert="horz" wrap="square" lIns="91440" tIns="45720" rIns="91440" bIns="45720" anchor="t"/>
          <a:lstStyle/>
          <a:p>
            <a:pPr eaLnBrk="1" hangingPunct="1">
              <a:lnSpc>
                <a:spcPct val="150000"/>
              </a:lnSpc>
              <a:spcBef>
                <a:spcPts val="50"/>
              </a:spcBef>
              <a:spcAft>
                <a:spcPts val="1800"/>
              </a:spcAft>
            </a:pP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Structured Query Language</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SQL</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是访问关系型数据库的国际标准语言；</a:t>
            </a:r>
            <a:endParaRPr lang="en-US" altLang="zh-CN" sz="2000" dirty="0">
              <a:latin typeface="微软雅黑" panose="020B0503020204020204" charset="-122"/>
              <a:ea typeface="微软雅黑" panose="020B0503020204020204" charset="-122"/>
              <a:cs typeface="微软雅黑" panose="020B0503020204020204" charset="-122"/>
            </a:endParaRPr>
          </a:p>
          <a:p>
            <a:pPr eaLnBrk="1" hangingPunct="1">
              <a:lnSpc>
                <a:spcPct val="150000"/>
              </a:lnSpc>
              <a:spcBef>
                <a:spcPts val="50"/>
              </a:spcBef>
              <a:spcAft>
                <a:spcPts val="1800"/>
              </a:spcAft>
            </a:pPr>
            <a:r>
              <a:rPr lang="en-US" altLang="zh-CN" sz="2000" dirty="0">
                <a:latin typeface="微软雅黑" panose="020B0503020204020204" charset="-122"/>
                <a:ea typeface="微软雅黑" panose="020B0503020204020204" charset="-122"/>
                <a:cs typeface="微软雅黑" panose="020B0503020204020204" charset="-122"/>
              </a:rPr>
              <a:t>SQL </a:t>
            </a:r>
            <a:r>
              <a:rPr lang="zh-CN" altLang="en-US" sz="2000" dirty="0">
                <a:latin typeface="微软雅黑" panose="020B0503020204020204" charset="-122"/>
                <a:ea typeface="微软雅黑" panose="020B0503020204020204" charset="-122"/>
                <a:cs typeface="微软雅黑" panose="020B0503020204020204" charset="-122"/>
              </a:rPr>
              <a:t>由数据定义语言</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Data Definition Language (DDL) </a:t>
            </a:r>
            <a:r>
              <a:rPr lang="zh-CN" altLang="en-US" sz="2000" dirty="0">
                <a:latin typeface="微软雅黑" panose="020B0503020204020204" charset="-122"/>
                <a:ea typeface="微软雅黑" panose="020B0503020204020204" charset="-122"/>
                <a:cs typeface="微软雅黑" panose="020B0503020204020204" charset="-122"/>
              </a:rPr>
              <a:t>和数据操作语言</a:t>
            </a:r>
            <a:r>
              <a:rPr lang="en-US" altLang="zh-CN" sz="2000" dirty="0">
                <a:latin typeface="微软雅黑" panose="020B0503020204020204" charset="-122"/>
                <a:ea typeface="微软雅黑" panose="020B0503020204020204" charset="-122"/>
                <a:cs typeface="微软雅黑" panose="020B0503020204020204" charset="-122"/>
              </a:rPr>
              <a:t> </a:t>
            </a:r>
            <a:r>
              <a:rPr lang="en-US" altLang="zh-CN" sz="2000" b="1" dirty="0">
                <a:solidFill>
                  <a:srgbClr val="6600FF"/>
                </a:solidFill>
                <a:latin typeface="微软雅黑" panose="020B0503020204020204" charset="-122"/>
                <a:ea typeface="微软雅黑" panose="020B0503020204020204" charset="-122"/>
                <a:cs typeface="微软雅黑" panose="020B0503020204020204" charset="-122"/>
              </a:rPr>
              <a:t>D</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ata Manipulation Language (DML)</a:t>
            </a:r>
            <a:r>
              <a:rPr lang="zh-CN" altLang="en-US" sz="2000" dirty="0">
                <a:latin typeface="微软雅黑" panose="020B0503020204020204" charset="-122"/>
                <a:ea typeface="微软雅黑" panose="020B0503020204020204" charset="-122"/>
                <a:cs typeface="微软雅黑" panose="020B0503020204020204" charset="-122"/>
              </a:rPr>
              <a:t>构成</a:t>
            </a:r>
            <a:r>
              <a:rPr lang="en-US" altLang="zh-CN"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eaLnBrk="1" hangingPunct="1">
              <a:lnSpc>
                <a:spcPct val="150000"/>
              </a:lnSpc>
              <a:spcBef>
                <a:spcPts val="50"/>
              </a:spcBef>
              <a:spcAft>
                <a:spcPts val="1800"/>
              </a:spcAft>
            </a:pPr>
            <a:r>
              <a:rPr lang="en-US" altLang="zh-CN" sz="2000" dirty="0">
                <a:latin typeface="微软雅黑" panose="020B0503020204020204" charset="-122"/>
                <a:ea typeface="微软雅黑" panose="020B0503020204020204" charset="-122"/>
                <a:cs typeface="微软雅黑" panose="020B0503020204020204" charset="-122"/>
              </a:rPr>
              <a:t>SQL </a:t>
            </a:r>
            <a:r>
              <a:rPr lang="zh-CN" altLang="en-US" sz="2000" dirty="0">
                <a:latin typeface="微软雅黑" panose="020B0503020204020204" charset="-122"/>
                <a:ea typeface="微软雅黑" panose="020B0503020204020204" charset="-122"/>
                <a:cs typeface="微软雅黑" panose="020B0503020204020204" charset="-122"/>
              </a:rPr>
              <a:t>是申明性语言</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declarative language</a:t>
            </a:r>
            <a:r>
              <a:rPr lang="en-US" altLang="zh-CN" sz="2000" b="1" dirty="0">
                <a:solidFill>
                  <a:srgbClr val="6600FF"/>
                </a:solidFill>
                <a:latin typeface="微软雅黑" panose="020B0503020204020204" charset="-122"/>
                <a:ea typeface="微软雅黑" panose="020B0503020204020204" charset="-122"/>
                <a:cs typeface="微软雅黑" panose="020B0503020204020204" charset="-122"/>
              </a:rPr>
              <a:t> </a:t>
            </a:r>
            <a:r>
              <a:rPr lang="zh-CN" altLang="en-US" sz="2000" b="1" dirty="0">
                <a:solidFill>
                  <a:srgbClr val="6600FF"/>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用户用它来只表明要做什么操作，不表达做的过程</a:t>
            </a:r>
            <a:r>
              <a:rPr lang="zh-CN" altLang="en-US" sz="2000" b="1" dirty="0">
                <a:solidFill>
                  <a:srgbClr val="6600FF"/>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也称作</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非过程化化语言</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(non-procedural</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cs typeface="微软雅黑" panose="020B0503020204020204" charset="-122"/>
            </a:endParaRPr>
          </a:p>
          <a:p>
            <a:pPr lvl="1">
              <a:lnSpc>
                <a:spcPct val="150000"/>
              </a:lnSpc>
              <a:spcBef>
                <a:spcPts val="50"/>
              </a:spcBef>
              <a:spcAft>
                <a:spcPts val="1800"/>
              </a:spcAft>
            </a:pPr>
            <a:r>
              <a:rPr lang="zh-CN" altLang="en-US" sz="1600" dirty="0">
                <a:solidFill>
                  <a:srgbClr val="0000FF"/>
                </a:solidFill>
                <a:latin typeface="微软雅黑" panose="020B0503020204020204" charset="-122"/>
                <a:ea typeface="微软雅黑" panose="020B0503020204020204" charset="-122"/>
                <a:cs typeface="微软雅黑" panose="020B0503020204020204" charset="-122"/>
              </a:rPr>
              <a:t>比如：没有 </a:t>
            </a:r>
            <a:r>
              <a:rPr lang="en-US" altLang="zh-CN" sz="1600" dirty="0">
                <a:solidFill>
                  <a:srgbClr val="0000FF"/>
                </a:solidFill>
                <a:latin typeface="微软雅黑" panose="020B0503020204020204" charset="-122"/>
                <a:ea typeface="微软雅黑" panose="020B0503020204020204" charset="-122"/>
                <a:cs typeface="微软雅黑" panose="020B0503020204020204" charset="-122"/>
              </a:rPr>
              <a:t>For </a:t>
            </a:r>
            <a:r>
              <a:rPr lang="zh-CN" altLang="en-US" sz="1600" dirty="0">
                <a:solidFill>
                  <a:srgbClr val="0000FF"/>
                </a:solidFill>
                <a:latin typeface="微软雅黑" panose="020B0503020204020204" charset="-122"/>
                <a:ea typeface="微软雅黑" panose="020B0503020204020204" charset="-122"/>
                <a:cs typeface="微软雅黑" panose="020B0503020204020204" charset="-122"/>
              </a:rPr>
              <a:t>循环</a:t>
            </a:r>
            <a:endParaRPr lang="en-US" altLang="zh-CN" sz="16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838835" y="87630"/>
            <a:ext cx="7772400" cy="1143000"/>
          </a:xfrm>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cs typeface="微软雅黑" panose="020B0503020204020204" charset="-122"/>
              </a:rPr>
              <a:t>附：</a:t>
            </a:r>
            <a:r>
              <a:rPr lang="en-US" altLang="zh-CN" dirty="0">
                <a:solidFill>
                  <a:srgbClr val="0000FF"/>
                </a:solidFill>
                <a:latin typeface="微软雅黑" panose="020B0503020204020204" charset="-122"/>
                <a:ea typeface="微软雅黑" panose="020B0503020204020204" charset="-122"/>
                <a:cs typeface="微软雅黑" panose="020B0503020204020204" charset="-122"/>
              </a:rPr>
              <a:t>SQL </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简介</a:t>
            </a:r>
            <a:r>
              <a:rPr lang="en-US" altLang="zh-CN" dirty="0">
                <a:solidFill>
                  <a:srgbClr val="0000FF"/>
                </a:solidFill>
                <a:latin typeface="微软雅黑" panose="020B0503020204020204" charset="-122"/>
                <a:ea typeface="微软雅黑" panose="020B0503020204020204" charset="-122"/>
                <a:cs typeface="微软雅黑" panose="020B0503020204020204" charset="-122"/>
              </a:rPr>
              <a:t>(cont.)</a:t>
            </a:r>
            <a:endParaRPr lang="en-US" altLang="zh-CN"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9219" name="Rectangle 3"/>
          <p:cNvSpPr>
            <a:spLocks noGrp="1"/>
          </p:cNvSpPr>
          <p:nvPr>
            <p:ph idx="1"/>
          </p:nvPr>
        </p:nvSpPr>
        <p:spPr>
          <a:xfrm>
            <a:off x="395605" y="1412875"/>
            <a:ext cx="8658225" cy="5184775"/>
          </a:xfrm>
        </p:spPr>
        <p:txBody>
          <a:bodyPr vert="horz" wrap="square" lIns="91440" tIns="45720" rIns="91440" bIns="45720" anchor="t"/>
          <a:lstStyle/>
          <a:p>
            <a:pPr eaLnBrk="1" fontAlgn="base" hangingPunct="1">
              <a:lnSpc>
                <a:spcPct val="120000"/>
              </a:lnSpc>
            </a:pPr>
            <a:r>
              <a:rPr lang="zh-CN" altLang="en-US" b="1" strike="noStrike" noProof="1">
                <a:latin typeface="微软雅黑" panose="020B0503020204020204" charset="-122"/>
                <a:ea typeface="微软雅黑" panose="020B0503020204020204" charset="-122"/>
                <a:cs typeface="微软雅黑" panose="020B0503020204020204" charset="-122"/>
              </a:rPr>
              <a:t>用户使用</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Data definition language</a:t>
            </a:r>
            <a:r>
              <a:rPr lang="en-US" altLang="zh-CN"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CC3399"/>
                </a:solidFill>
                <a:latin typeface="微软雅黑" panose="020B0503020204020204" charset="-122"/>
                <a:ea typeface="微软雅黑" panose="020B0503020204020204" charset="-122"/>
                <a:cs typeface="微软雅黑" panose="020B0503020204020204" charset="-122"/>
              </a:rPr>
              <a:t>DDL</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strike="noStrike" noProof="1">
                <a:latin typeface="微软雅黑" panose="020B0503020204020204" charset="-122"/>
                <a:ea typeface="微软雅黑" panose="020B0503020204020204" charset="-122"/>
                <a:cs typeface="微软雅黑" panose="020B0503020204020204" charset="-122"/>
              </a:rPr>
              <a:t>来只表达如下操作</a:t>
            </a:r>
            <a:r>
              <a:rPr lang="en-US" altLang="zh-CN" strike="noStrike" noProof="1">
                <a:latin typeface="微软雅黑" panose="020B0503020204020204" charset="-122"/>
                <a:ea typeface="微软雅黑" panose="020B0503020204020204" charset="-122"/>
                <a:cs typeface="微软雅黑" panose="020B0503020204020204" charset="-122"/>
              </a:rPr>
              <a:t>: </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Create, Alter, and Drop</a:t>
            </a:r>
            <a:r>
              <a:rPr lang="en-US" altLang="zh-CN" sz="2400" strike="noStrike" noProof="1">
                <a:latin typeface="微软雅黑" panose="020B0503020204020204" charset="-122"/>
                <a:ea typeface="微软雅黑" panose="020B0503020204020204" charset="-122"/>
                <a:cs typeface="微软雅黑" panose="020B0503020204020204" charset="-122"/>
              </a:rPr>
              <a:t>  </a:t>
            </a:r>
            <a:r>
              <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rPr>
              <a:t>table's</a:t>
            </a:r>
            <a:r>
              <a:rPr lang="en-US" altLang="zh-CN" sz="2400" strike="noStrike" noProof="1">
                <a:latin typeface="微软雅黑" panose="020B0503020204020204" charset="-122"/>
                <a:ea typeface="微软雅黑" panose="020B0503020204020204" charset="-122"/>
                <a:cs typeface="微软雅黑" panose="020B0503020204020204" charset="-122"/>
              </a:rPr>
              <a:t>  Schema</a:t>
            </a:r>
            <a:endParaRPr lang="en-US" altLang="zh-CN" sz="2400"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Define and Enforce </a:t>
            </a:r>
            <a:r>
              <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rPr>
              <a:t>integrity constraints</a:t>
            </a:r>
            <a:r>
              <a:rPr lang="en-US" altLang="zh-CN" sz="2400" strike="noStrike" noProof="1">
                <a:latin typeface="微软雅黑" panose="020B0503020204020204" charset="-122"/>
                <a:ea typeface="微软雅黑" panose="020B0503020204020204" charset="-122"/>
                <a:cs typeface="微软雅黑" panose="020B0503020204020204" charset="-122"/>
              </a:rPr>
              <a:t> ;</a:t>
            </a:r>
            <a:endParaRPr lang="en-US" altLang="zh-CN" sz="2400"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Enforce </a:t>
            </a:r>
            <a:r>
              <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rPr>
              <a:t>security restrict</a:t>
            </a:r>
            <a:r>
              <a:rPr lang="en-US" altLang="zh-CN" sz="2400" strike="noStrike" noProof="1">
                <a:latin typeface="微软雅黑" panose="020B0503020204020204" charset="-122"/>
                <a:ea typeface="微软雅黑" panose="020B0503020204020204" charset="-122"/>
                <a:cs typeface="微软雅黑" panose="020B0503020204020204" charset="-122"/>
              </a:rPr>
              <a:t>;</a:t>
            </a:r>
            <a:endParaRPr lang="en-US" altLang="zh-CN" sz="2400"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Implement</a:t>
            </a:r>
            <a:r>
              <a:rPr lang="en-US" altLang="zh-CN" sz="2400" strike="noStrike" noProof="1">
                <a:latin typeface="微软雅黑" panose="020B0503020204020204" charset="-122"/>
                <a:ea typeface="微软雅黑" panose="020B0503020204020204" charset="-122"/>
                <a:cs typeface="微软雅黑" panose="020B0503020204020204" charset="-122"/>
              </a:rPr>
              <a:t>  </a:t>
            </a:r>
            <a:r>
              <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rPr>
              <a:t>the simplicity of manipulation</a:t>
            </a:r>
            <a:r>
              <a:rPr lang="zh-CN" altLang="en-US" sz="2400" b="1" strike="noStrike" noProof="1">
                <a:solidFill>
                  <a:srgbClr val="0000FF"/>
                </a:solidFill>
                <a:latin typeface="微软雅黑" panose="020B0503020204020204" charset="-122"/>
                <a:ea typeface="微软雅黑" panose="020B0503020204020204" charset="-122"/>
                <a:cs typeface="微软雅黑" panose="020B0503020204020204" charset="-122"/>
              </a:rPr>
              <a:t>；</a:t>
            </a:r>
            <a:endParaRPr lang="en-US" altLang="zh-CN" sz="2400" strike="noStrike" noProof="1">
              <a:latin typeface="微软雅黑" panose="020B0503020204020204" charset="-122"/>
              <a:ea typeface="微软雅黑" panose="020B0503020204020204" charset="-122"/>
              <a:cs typeface="微软雅黑" panose="020B0503020204020204" charset="-122"/>
            </a:endParaRPr>
          </a:p>
          <a:p>
            <a:pPr marL="0" indent="0" eaLnBrk="1" fontAlgn="base" hangingPunct="1">
              <a:lnSpc>
                <a:spcPct val="120000"/>
              </a:lnSpc>
              <a:buNone/>
            </a:pP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pPr>
            <a:r>
              <a:rPr lang="zh-CN" altLang="en-US" b="1" dirty="0">
                <a:latin typeface="微软雅黑" panose="020B0503020204020204" charset="-122"/>
                <a:ea typeface="微软雅黑" panose="020B0503020204020204" charset="-122"/>
                <a:cs typeface="微软雅黑" panose="020B0503020204020204" charset="-122"/>
                <a:sym typeface="+mn-ea"/>
              </a:rPr>
              <a:t>用户使用</a:t>
            </a:r>
            <a:r>
              <a:rPr lang="en-US" altLang="zh-CN" b="1" dirty="0">
                <a:solidFill>
                  <a:srgbClr val="0000FF"/>
                </a:solidFill>
                <a:latin typeface="微软雅黑" panose="020B0503020204020204" charset="-122"/>
                <a:ea typeface="微软雅黑" panose="020B0503020204020204" charset="-122"/>
                <a:cs typeface="微软雅黑" panose="020B0503020204020204" charset="-122"/>
                <a:sym typeface="+mn-ea"/>
              </a:rPr>
              <a:t> D</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ata manipulation language</a:t>
            </a:r>
            <a:r>
              <a:rPr lang="en-US" altLang="zh-CN"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CC3399"/>
                </a:solidFill>
                <a:latin typeface="微软雅黑" panose="020B0503020204020204" charset="-122"/>
                <a:ea typeface="微软雅黑" panose="020B0503020204020204" charset="-122"/>
                <a:cs typeface="微软雅黑" panose="020B0503020204020204" charset="-122"/>
              </a:rPr>
              <a:t>DML</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sym typeface="+mn-ea"/>
              </a:rPr>
              <a:t>来只表达如下操作</a:t>
            </a:r>
            <a:r>
              <a:rPr lang="en-US" altLang="zh-CN" strike="noStrike" noProof="1">
                <a:latin typeface="微软雅黑" panose="020B0503020204020204" charset="-122"/>
                <a:ea typeface="微软雅黑" panose="020B0503020204020204" charset="-122"/>
                <a:cs typeface="微软雅黑" panose="020B0503020204020204" charset="-122"/>
              </a:rPr>
              <a:t>:</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Insert, Update, delete, query, statisitics</a:t>
            </a:r>
            <a:r>
              <a:rPr lang="en-US" altLang="zh-CN" sz="2400" strike="noStrike" noProof="1">
                <a:latin typeface="微软雅黑" panose="020B0503020204020204" charset="-122"/>
                <a:ea typeface="微软雅黑" panose="020B0503020204020204" charset="-122"/>
                <a:cs typeface="微软雅黑" panose="020B0503020204020204" charset="-122"/>
              </a:rPr>
              <a:t> </a:t>
            </a:r>
            <a:r>
              <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rPr>
              <a:t>rows (records) in table(s);</a:t>
            </a:r>
            <a:endParaRPr lang="en-US" altLang="zh-CN" sz="2400" b="1" strike="noStrike" noProof="1">
              <a:solidFill>
                <a:srgbClr val="0000FF"/>
              </a:solidFill>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pP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pPr>
            <a:endParaRPr lang="en-US" altLang="zh-CN" strike="noStrike" noProof="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附：数据库例子</a:t>
            </a:r>
            <a:r>
              <a:rPr lang="en-US" altLang="zh-CN" sz="4000" dirty="0">
                <a:solidFill>
                  <a:srgbClr val="0000FF"/>
                </a:solidFill>
                <a:latin typeface="微软雅黑" panose="020B0503020204020204" charset="-122"/>
                <a:ea typeface="微软雅黑" panose="020B0503020204020204" charset="-122"/>
                <a:cs typeface="微软雅黑" panose="020B0503020204020204" charset="-122"/>
              </a:rPr>
              <a:t>1</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（房产中介）</a:t>
            </a:r>
            <a:endParaRPr lang="zh-CN" altLang="en-US" sz="4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3314" name="Rectangle 3"/>
          <p:cNvSpPr>
            <a:spLocks noGrp="1"/>
          </p:cNvSpPr>
          <p:nvPr>
            <p:ph idx="1"/>
          </p:nvPr>
        </p:nvSpPr>
        <p:spPr>
          <a:xfrm>
            <a:off x="0" y="1304925"/>
            <a:ext cx="9144000" cy="5553075"/>
          </a:xfrm>
        </p:spPr>
        <p:txBody>
          <a:bodyPr vert="horz" wrap="square" lIns="91440" tIns="45720" rIns="91440" bIns="45720" anchor="t"/>
          <a:lstStyle/>
          <a:p>
            <a:pPr eaLnBrk="1" hangingPunct="1">
              <a:spcBef>
                <a:spcPct val="50000"/>
              </a:spcBef>
              <a:buChar char="ü"/>
            </a:pPr>
            <a:r>
              <a:rPr lang="en-GB" altLang="zh-CN" b="1" dirty="0">
                <a:solidFill>
                  <a:srgbClr val="FF0000"/>
                </a:solidFill>
                <a:latin typeface="Times New Roman" panose="02020603050405020304" pitchFamily="18" charset="0"/>
              </a:rPr>
              <a:t>Branch</a:t>
            </a:r>
            <a:r>
              <a:rPr lang="en-GB" altLang="zh-CN" dirty="0">
                <a:latin typeface="Times New Roman" panose="02020603050405020304" pitchFamily="18" charset="0"/>
              </a:rPr>
              <a:t> (</a:t>
            </a:r>
            <a:r>
              <a:rPr lang="en-US" altLang="en-GB" u="sng" dirty="0">
                <a:latin typeface="Times New Roman" panose="02020603050405020304" pitchFamily="18" charset="0"/>
              </a:rPr>
              <a:t>b</a:t>
            </a:r>
            <a:r>
              <a:rPr lang="en-GB" altLang="zh-CN" u="sng" dirty="0">
                <a:latin typeface="Times New Roman" panose="02020603050405020304" pitchFamily="18" charset="0"/>
              </a:rPr>
              <a:t>ranchNo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t>
            </a:r>
            <a:r>
              <a:rPr lang="en-US" altLang="en-GB" b="1" dirty="0">
                <a:solidFill>
                  <a:srgbClr val="0000FF"/>
                </a:solidFill>
                <a:latin typeface="Times New Roman" panose="02020603050405020304" pitchFamily="18" charset="0"/>
              </a:rPr>
              <a:t>m</a:t>
            </a:r>
            <a:r>
              <a:rPr lang="en-GB" altLang="zh-CN" b="1" dirty="0">
                <a:solidFill>
                  <a:srgbClr val="0000FF"/>
                </a:solidFill>
                <a:latin typeface="Times New Roman" panose="02020603050405020304" pitchFamily="18" charset="0"/>
              </a:rPr>
              <a:t>grNo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Staff</a:t>
            </a:r>
            <a:r>
              <a:rPr lang="en-GB" altLang="zh-CN" dirty="0">
                <a:latin typeface="Times New Roman" panose="02020603050405020304" pitchFamily="18" charset="0"/>
              </a:rPr>
              <a:t> (</a:t>
            </a:r>
            <a:r>
              <a:rPr lang="en-US" altLang="en-GB" u="sng" dirty="0">
                <a:latin typeface="Times New Roman" panose="02020603050405020304" pitchFamily="18" charset="0"/>
              </a:rPr>
              <a:t>s</a:t>
            </a:r>
            <a:r>
              <a:rPr lang="en-GB" altLang="zh-CN" u="sng" dirty="0">
                <a:latin typeface="Times New Roman" panose="02020603050405020304" pitchFamily="18" charset="0"/>
              </a:rPr>
              <a:t>taffNo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t>
            </a:r>
            <a:r>
              <a:rPr lang="en-US" altLang="en-GB" dirty="0">
                <a:latin typeface="Times New Roman" panose="02020603050405020304" pitchFamily="18" charset="0"/>
              </a:rPr>
              <a:t>birthday</a:t>
            </a:r>
            <a:r>
              <a:rPr lang="en-GB" altLang="zh-CN" dirty="0">
                <a:latin typeface="Times New Roman" panose="02020603050405020304" pitchFamily="18" charset="0"/>
              </a:rPr>
              <a:t>, </a:t>
            </a:r>
            <a:r>
              <a:rPr lang="en-US" altLang="en-GB" dirty="0">
                <a:latin typeface="Times New Roman" panose="02020603050405020304" pitchFamily="18" charset="0"/>
              </a:rPr>
              <a:t>p</a:t>
            </a:r>
            <a:r>
              <a:rPr lang="en-GB" altLang="zh-CN" dirty="0">
                <a:latin typeface="Times New Roman" panose="02020603050405020304" pitchFamily="18" charset="0"/>
              </a:rPr>
              <a:t>osition, </a:t>
            </a:r>
            <a:r>
              <a:rPr lang="en-US" altLang="en-GB" dirty="0">
                <a:latin typeface="Times New Roman" panose="02020603050405020304" pitchFamily="18" charset="0"/>
              </a:rPr>
              <a:t>s</a:t>
            </a:r>
            <a:r>
              <a:rPr lang="en-GB" altLang="zh-CN" dirty="0">
                <a:latin typeface="Times New Roman" panose="02020603050405020304" pitchFamily="18" charset="0"/>
              </a:rPr>
              <a:t>alary, </a:t>
            </a:r>
            <a:r>
              <a:rPr lang="en-US" altLang="en-GB" b="1" dirty="0">
                <a:solidFill>
                  <a:srgbClr val="0000FF"/>
                </a:solidFill>
                <a:latin typeface="Times New Roman" panose="02020603050405020304" pitchFamily="18" charset="0"/>
              </a:rPr>
              <a:t>superNo</a:t>
            </a:r>
            <a:r>
              <a:rPr lang="en-GB" altLang="zh-CN" dirty="0">
                <a:latin typeface="Times New Roman" panose="02020603050405020304" pitchFamily="18" charset="0"/>
              </a:rPr>
              <a:t>, </a:t>
            </a:r>
            <a:r>
              <a:rPr lang="en-US" altLang="en-GB" b="1" dirty="0">
                <a:solidFill>
                  <a:srgbClr val="0000FF"/>
                </a:solidFill>
                <a:latin typeface="Times New Roman" panose="02020603050405020304" pitchFamily="18" charset="0"/>
              </a:rPr>
              <a:t>branchNo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PropertyForRent</a:t>
            </a:r>
            <a:r>
              <a:rPr lang="en-GB" altLang="zh-CN" dirty="0">
                <a:latin typeface="Times New Roman" panose="02020603050405020304" pitchFamily="18" charset="0"/>
              </a:rPr>
              <a:t> (</a:t>
            </a:r>
            <a:r>
              <a:rPr lang="en-US" altLang="en-GB" u="sng" dirty="0">
                <a:latin typeface="Times New Roman" panose="02020603050405020304" pitchFamily="18" charset="0"/>
              </a:rPr>
              <a:t>p</a:t>
            </a:r>
            <a:r>
              <a:rPr lang="en-GB" altLang="zh-CN" u="sng" dirty="0">
                <a:latin typeface="Times New Roman" panose="02020603050405020304" pitchFamily="18" charset="0"/>
              </a:rPr>
              <a:t>ropertyNo</a:t>
            </a:r>
            <a:r>
              <a:rPr lang="en-GB" altLang="zh-CN" dirty="0">
                <a:latin typeface="Times New Roman" panose="02020603050405020304" pitchFamily="18" charset="0"/>
              </a:rPr>
              <a:t>, </a:t>
            </a:r>
            <a:r>
              <a:rPr lang="en-US" altLang="en-GB" dirty="0">
                <a:latin typeface="Times New Roman" panose="02020603050405020304" pitchFamily="18" charset="0"/>
              </a:rPr>
              <a:t>a</a:t>
            </a:r>
            <a:r>
              <a:rPr lang="en-GB" altLang="zh-CN" dirty="0">
                <a:latin typeface="Times New Roman" panose="02020603050405020304" pitchFamily="18" charset="0"/>
              </a:rPr>
              <a:t>ddress, </a:t>
            </a:r>
            <a:r>
              <a:rPr lang="en-US" altLang="en-GB" dirty="0">
                <a:latin typeface="Times New Roman" panose="02020603050405020304" pitchFamily="18" charset="0"/>
              </a:rPr>
              <a:t>r</a:t>
            </a:r>
            <a:r>
              <a:rPr lang="en-GB" altLang="zh-CN" dirty="0">
                <a:latin typeface="Times New Roman" panose="02020603050405020304" pitchFamily="18" charset="0"/>
              </a:rPr>
              <a:t>ent, </a:t>
            </a:r>
            <a:r>
              <a:rPr lang="en-US" altLang="en-GB" b="1" dirty="0">
                <a:solidFill>
                  <a:srgbClr val="0000FF"/>
                </a:solidFill>
                <a:latin typeface="Times New Roman" panose="02020603050405020304" pitchFamily="18" charset="0"/>
              </a:rPr>
              <a:t>ownerNo</a:t>
            </a:r>
            <a:r>
              <a:rPr lang="en-GB" altLang="zh-CN" dirty="0">
                <a:latin typeface="Times New Roman" panose="02020603050405020304" pitchFamily="18" charset="0"/>
              </a:rPr>
              <a:t>, </a:t>
            </a:r>
            <a:r>
              <a:rPr lang="en-US" altLang="en-GB" b="1" dirty="0">
                <a:solidFill>
                  <a:srgbClr val="0000FF"/>
                </a:solidFill>
                <a:latin typeface="Times New Roman" panose="02020603050405020304" pitchFamily="18" charset="0"/>
              </a:rPr>
              <a:t>staffNo</a:t>
            </a:r>
            <a:r>
              <a:rPr lang="en-GB" altLang="zh-CN" dirty="0">
                <a:latin typeface="Times New Roman" panose="02020603050405020304" pitchFamily="18" charset="0"/>
              </a:rPr>
              <a:t>, </a:t>
            </a:r>
            <a:r>
              <a:rPr lang="en-US" altLang="en-GB" b="1" dirty="0">
                <a:solidFill>
                  <a:srgbClr val="0000FF"/>
                </a:solidFill>
                <a:latin typeface="Times New Roman" panose="02020603050405020304" pitchFamily="18" charset="0"/>
              </a:rPr>
              <a:t>branchNo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Host </a:t>
            </a:r>
            <a:r>
              <a:rPr lang="en-US" altLang="en-GB" dirty="0">
                <a:latin typeface="Times New Roman" panose="02020603050405020304" pitchFamily="18" charset="0"/>
              </a:rPr>
              <a:t>(</a:t>
            </a:r>
            <a:r>
              <a:rPr lang="en-US" altLang="en-GB" u="sng" dirty="0">
                <a:latin typeface="Times New Roman" panose="02020603050405020304" pitchFamily="18" charset="0"/>
              </a:rPr>
              <a:t>o</a:t>
            </a:r>
            <a:r>
              <a:rPr lang="en-GB" altLang="zh-CN" u="sng" dirty="0">
                <a:latin typeface="Times New Roman" panose="02020603050405020304" pitchFamily="18" charset="0"/>
              </a:rPr>
              <a:t>wnerNo</a:t>
            </a:r>
            <a:r>
              <a:rPr lang="en-US" altLang="en-GB" dirty="0">
                <a:latin typeface="Times New Roman" panose="02020603050405020304" pitchFamily="18" charset="0"/>
              </a:rPr>
              <a:t>, n</a:t>
            </a:r>
            <a:r>
              <a:rPr lang="en-GB" altLang="zh-CN" dirty="0">
                <a:latin typeface="Times New Roman" panose="02020603050405020304" pitchFamily="18" charset="0"/>
              </a:rPr>
              <a:t>ame</a:t>
            </a:r>
            <a:r>
              <a:rPr lang="en-US" altLang="en-GB" dirty="0">
                <a:latin typeface="Times New Roman" panose="02020603050405020304" pitchFamily="18" charset="0"/>
              </a:rPr>
              <a:t>, a</a:t>
            </a:r>
            <a:r>
              <a:rPr lang="en-GB" altLang="zh-CN" dirty="0">
                <a:latin typeface="Times New Roman" panose="02020603050405020304" pitchFamily="18" charset="0"/>
              </a:rPr>
              <a:t>ddress</a:t>
            </a:r>
            <a:r>
              <a:rPr lang="en-US" altLang="en-GB" dirty="0">
                <a:latin typeface="Times New Roman" panose="02020603050405020304" pitchFamily="18" charset="0"/>
              </a:rPr>
              <a:t>, phone, </a:t>
            </a:r>
            <a:r>
              <a:rPr lang="en-US" altLang="en-GB" b="1" dirty="0">
                <a:solidFill>
                  <a:srgbClr val="0000FF"/>
                </a:solidFill>
                <a:latin typeface="Times New Roman" panose="02020603050405020304" pitchFamily="18" charset="0"/>
              </a:rPr>
              <a:t>branchNo</a:t>
            </a:r>
            <a:r>
              <a:rPr lang="en-US" altLang="en-GB"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Client </a:t>
            </a:r>
            <a:r>
              <a:rPr lang="en-GB" altLang="zh-CN" dirty="0">
                <a:latin typeface="Times New Roman" panose="02020603050405020304" pitchFamily="18" charset="0"/>
              </a:rPr>
              <a:t>(</a:t>
            </a:r>
            <a:r>
              <a:rPr lang="en-US" altLang="en-GB" u="sng" dirty="0">
                <a:latin typeface="Times New Roman" panose="02020603050405020304" pitchFamily="18" charset="0"/>
              </a:rPr>
              <a:t>c</a:t>
            </a:r>
            <a:r>
              <a:rPr lang="en-GB" altLang="zh-CN" u="sng" dirty="0">
                <a:latin typeface="Times New Roman" panose="02020603050405020304" pitchFamily="18" charset="0"/>
              </a:rPr>
              <a:t>lientNo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t>
            </a:r>
            <a:r>
              <a:rPr lang="en-US" altLang="en-GB" dirty="0">
                <a:latin typeface="Times New Roman" panose="02020603050405020304" pitchFamily="18" charset="0"/>
              </a:rPr>
              <a:t>a</a:t>
            </a:r>
            <a:r>
              <a:rPr lang="en-GB" altLang="zh-CN" dirty="0">
                <a:latin typeface="Times New Roman" panose="02020603050405020304" pitchFamily="18" charset="0"/>
              </a:rPr>
              <a:t>ddress, phone, </a:t>
            </a:r>
            <a:r>
              <a:rPr lang="en-US" altLang="en-GB" dirty="0">
                <a:latin typeface="Times New Roman" panose="02020603050405020304" pitchFamily="18" charset="0"/>
              </a:rPr>
              <a:t>p</a:t>
            </a:r>
            <a:r>
              <a:rPr lang="en-GB" altLang="zh-CN" dirty="0">
                <a:latin typeface="Times New Roman" panose="02020603050405020304" pitchFamily="18" charset="0"/>
              </a:rPr>
              <a:t>referredType, </a:t>
            </a:r>
            <a:r>
              <a:rPr lang="en-US" altLang="en-GB" dirty="0">
                <a:latin typeface="Times New Roman" panose="02020603050405020304" pitchFamily="18" charset="0"/>
              </a:rPr>
              <a:t>m</a:t>
            </a:r>
            <a:r>
              <a:rPr lang="en-GB" altLang="zh-CN" dirty="0">
                <a:latin typeface="Times New Roman" panose="02020603050405020304" pitchFamily="18" charset="0"/>
              </a:rPr>
              <a:t>axRent, </a:t>
            </a:r>
            <a:r>
              <a:rPr lang="en-US" altLang="en-GB" b="1" dirty="0">
                <a:solidFill>
                  <a:srgbClr val="0000FF"/>
                </a:solidFill>
                <a:latin typeface="Times New Roman" panose="02020603050405020304" pitchFamily="18" charset="0"/>
              </a:rPr>
              <a:t>branchNo</a:t>
            </a:r>
            <a:r>
              <a:rPr lang="en-GB" altLang="zh-CN" dirty="0">
                <a:latin typeface="Times New Roman" panose="02020603050405020304" pitchFamily="18" charset="0"/>
              </a:rPr>
              <a:t>)</a:t>
            </a:r>
            <a:r>
              <a:rPr lang="zh-CN" altLang="en-GB"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Viewing </a:t>
            </a:r>
            <a:r>
              <a:rPr lang="en-GB" altLang="zh-CN" dirty="0">
                <a:latin typeface="Times New Roman" panose="02020603050405020304" pitchFamily="18" charset="0"/>
              </a:rPr>
              <a:t>(</a:t>
            </a:r>
            <a:r>
              <a:rPr lang="en-US" altLang="en-GB" u="sng" dirty="0">
                <a:latin typeface="Times New Roman" panose="02020603050405020304" pitchFamily="18" charset="0"/>
              </a:rPr>
              <a:t>p</a:t>
            </a:r>
            <a:r>
              <a:rPr lang="en-GB" altLang="zh-CN" u="sng" dirty="0">
                <a:latin typeface="Times New Roman" panose="02020603050405020304" pitchFamily="18" charset="0"/>
              </a:rPr>
              <a:t>ropertyNo</a:t>
            </a:r>
            <a:r>
              <a:rPr lang="en-GB" altLang="zh-CN" dirty="0">
                <a:latin typeface="Times New Roman" panose="02020603050405020304" pitchFamily="18" charset="0"/>
              </a:rPr>
              <a:t>, </a:t>
            </a:r>
            <a:r>
              <a:rPr lang="en-US" altLang="en-GB" u="sng" dirty="0">
                <a:latin typeface="Times New Roman" panose="02020603050405020304" pitchFamily="18" charset="0"/>
              </a:rPr>
              <a:t>c</a:t>
            </a:r>
            <a:r>
              <a:rPr lang="en-GB" altLang="zh-CN" u="sng" dirty="0">
                <a:latin typeface="Times New Roman" panose="02020603050405020304" pitchFamily="18" charset="0"/>
              </a:rPr>
              <a:t>lientNo</a:t>
            </a:r>
            <a:r>
              <a:rPr lang="en-GB" altLang="zh-CN" dirty="0">
                <a:latin typeface="Times New Roman" panose="02020603050405020304" pitchFamily="18" charset="0"/>
              </a:rPr>
              <a:t>, </a:t>
            </a:r>
            <a:r>
              <a:rPr lang="en-US" altLang="en-GB" u="sng" dirty="0">
                <a:latin typeface="Times New Roman" panose="02020603050405020304" pitchFamily="18" charset="0"/>
              </a:rPr>
              <a:t>v</a:t>
            </a:r>
            <a:r>
              <a:rPr lang="en-GB" altLang="zh-CN" u="sng" dirty="0">
                <a:latin typeface="Times New Roman" panose="02020603050405020304" pitchFamily="18" charset="0"/>
              </a:rPr>
              <a:t>iew</a:t>
            </a:r>
            <a:r>
              <a:rPr lang="en-GB" altLang="zh-CN" u="sng" dirty="0">
                <a:latin typeface="Times New Roman" panose="02020603050405020304" pitchFamily="18" charset="0"/>
                <a:sym typeface="+mn-ea"/>
              </a:rPr>
              <a:t>Date</a:t>
            </a:r>
            <a:r>
              <a:rPr lang="en-GB" altLang="zh-CN" dirty="0">
                <a:latin typeface="Times New Roman" panose="02020603050405020304" pitchFamily="18" charset="0"/>
              </a:rPr>
              <a:t>, </a:t>
            </a:r>
            <a:r>
              <a:rPr lang="en-US" altLang="en-GB" dirty="0">
                <a:latin typeface="Times New Roman" panose="02020603050405020304" pitchFamily="18" charset="0"/>
              </a:rPr>
              <a:t>c</a:t>
            </a:r>
            <a:r>
              <a:rPr lang="en-GB" altLang="zh-CN" dirty="0">
                <a:latin typeface="Times New Roman" panose="02020603050405020304" pitchFamily="18" charset="0"/>
              </a:rPr>
              <a:t>omments)</a:t>
            </a:r>
            <a:r>
              <a:rPr lang="zh-CN" altLang="en-GB" dirty="0">
                <a:latin typeface="Times New Roman" panose="02020603050405020304" pitchFamily="18" charset="0"/>
              </a:rPr>
              <a:t>；</a:t>
            </a:r>
            <a:endParaRPr lang="zh-CN" altLang="en-GB"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sym typeface="+mn-ea"/>
              </a:rPr>
              <a:t>Lease</a:t>
            </a:r>
            <a:r>
              <a:rPr lang="en-GB" altLang="zh-CN" dirty="0">
                <a:latin typeface="Times New Roman" panose="02020603050405020304" pitchFamily="18" charset="0"/>
                <a:sym typeface="+mn-ea"/>
              </a:rPr>
              <a:t> </a:t>
            </a:r>
            <a:r>
              <a:rPr lang="en-US" altLang="en-GB" dirty="0">
                <a:latin typeface="Times New Roman" panose="02020603050405020304" pitchFamily="18" charset="0"/>
                <a:sym typeface="+mn-ea"/>
              </a:rPr>
              <a:t>(</a:t>
            </a:r>
            <a:r>
              <a:rPr lang="en-US" altLang="en-GB" u="sng" dirty="0">
                <a:latin typeface="Times New Roman" panose="02020603050405020304" pitchFamily="18" charset="0"/>
              </a:rPr>
              <a:t>l</a:t>
            </a:r>
            <a:r>
              <a:rPr lang="en-GB" altLang="zh-CN" u="sng" dirty="0">
                <a:latin typeface="Times New Roman" panose="02020603050405020304" pitchFamily="18" charset="0"/>
              </a:rPr>
              <a:t>easeNo</a:t>
            </a:r>
            <a:r>
              <a:rPr lang="en-US" altLang="en-GB" dirty="0">
                <a:latin typeface="Times New Roman" panose="02020603050405020304" pitchFamily="18" charset="0"/>
              </a:rPr>
              <a:t>, </a:t>
            </a:r>
            <a:r>
              <a:rPr lang="en-US" altLang="en-GB" b="1" dirty="0">
                <a:solidFill>
                  <a:srgbClr val="0000FF"/>
                </a:solidFill>
                <a:latin typeface="Times New Roman" panose="02020603050405020304" pitchFamily="18" charset="0"/>
              </a:rPr>
              <a:t>propertyNo</a:t>
            </a:r>
            <a:r>
              <a:rPr lang="en-US" altLang="en-GB" dirty="0">
                <a:latin typeface="Times New Roman" panose="02020603050405020304" pitchFamily="18" charset="0"/>
              </a:rPr>
              <a:t>, </a:t>
            </a:r>
            <a:r>
              <a:rPr lang="en-US" altLang="en-GB" b="1" dirty="0">
                <a:solidFill>
                  <a:srgbClr val="0000FF"/>
                </a:solidFill>
                <a:latin typeface="Times New Roman" panose="02020603050405020304" pitchFamily="18" charset="0"/>
              </a:rPr>
              <a:t>clientNo</a:t>
            </a:r>
            <a:r>
              <a:rPr lang="en-US" altLang="en-GB" dirty="0">
                <a:latin typeface="Times New Roman" panose="02020603050405020304" pitchFamily="18" charset="0"/>
              </a:rPr>
              <a:t>, signDate, </a:t>
            </a:r>
            <a:r>
              <a:rPr lang="en-GB" altLang="zh-CN" dirty="0">
                <a:latin typeface="Times New Roman" panose="02020603050405020304" pitchFamily="18" charset="0"/>
              </a:rPr>
              <a:t>rent</a:t>
            </a:r>
            <a:r>
              <a:rPr lang="en-US" altLang="en-GB" dirty="0">
                <a:latin typeface="Times New Roman" panose="02020603050405020304" pitchFamily="18" charset="0"/>
              </a:rPr>
              <a:t>, d</a:t>
            </a:r>
            <a:r>
              <a:rPr lang="en-GB" altLang="zh-CN" dirty="0">
                <a:latin typeface="Times New Roman" panose="02020603050405020304" pitchFamily="18" charset="0"/>
              </a:rPr>
              <a:t>eposit</a:t>
            </a:r>
            <a:r>
              <a:rPr lang="en-US" altLang="en-GB" dirty="0">
                <a:latin typeface="Times New Roman" panose="02020603050405020304" pitchFamily="18" charset="0"/>
              </a:rPr>
              <a:t>, startDate, duration);</a:t>
            </a:r>
            <a:endParaRPr lang="en-US" altLang="en-GB" dirty="0">
              <a:latin typeface="Times New Roman" panose="02020603050405020304" pitchFamily="18" charset="0"/>
            </a:endParaRPr>
          </a:p>
          <a:p>
            <a:pPr eaLnBrk="1" hangingPunct="1">
              <a:spcBef>
                <a:spcPct val="50000"/>
              </a:spcBef>
              <a:buChar char="ü"/>
            </a:pPr>
            <a:r>
              <a:rPr lang="en-GB" altLang="zh-CN" b="1" dirty="0">
                <a:solidFill>
                  <a:srgbClr val="FF0000"/>
                </a:solidFill>
                <a:latin typeface="Times New Roman" panose="02020603050405020304" pitchFamily="18" charset="0"/>
              </a:rPr>
              <a:t>Payment </a:t>
            </a:r>
            <a:r>
              <a:rPr lang="en-US" altLang="en-GB" dirty="0">
                <a:latin typeface="Times New Roman" panose="02020603050405020304" pitchFamily="18" charset="0"/>
              </a:rPr>
              <a:t>(</a:t>
            </a:r>
            <a:r>
              <a:rPr lang="en-US" altLang="en-GB" b="1" u="sng" dirty="0">
                <a:solidFill>
                  <a:srgbClr val="0000FF"/>
                </a:solidFill>
                <a:latin typeface="Times New Roman" panose="02020603050405020304" pitchFamily="18" charset="0"/>
              </a:rPr>
              <a:t>l</a:t>
            </a:r>
            <a:r>
              <a:rPr lang="en-US" altLang="en-GB" b="1" u="sng" dirty="0">
                <a:solidFill>
                  <a:srgbClr val="0000FF"/>
                </a:solidFill>
                <a:latin typeface="Times New Roman" panose="02020603050405020304" pitchFamily="18" charset="0"/>
                <a:sym typeface="+mn-ea"/>
              </a:rPr>
              <a:t>easeNo,</a:t>
            </a:r>
            <a:r>
              <a:rPr lang="en-US" altLang="en-GB" u="sng" dirty="0">
                <a:latin typeface="Times New Roman" panose="02020603050405020304" pitchFamily="18" charset="0"/>
                <a:sym typeface="+mn-ea"/>
              </a:rPr>
              <a:t> payDate</a:t>
            </a:r>
            <a:r>
              <a:rPr lang="en-US" altLang="en-GB" dirty="0">
                <a:latin typeface="Times New Roman" panose="02020603050405020304" pitchFamily="18" charset="0"/>
                <a:sym typeface="+mn-ea"/>
              </a:rPr>
              <a:t>, account, startDate, endDate);</a:t>
            </a:r>
            <a:endParaRPr lang="en-GB" altLang="zh-CN" dirty="0">
              <a:latin typeface="Times New Roman" panose="02020603050405020304" pitchFamily="18" charset="0"/>
            </a:endParaRPr>
          </a:p>
          <a:p>
            <a:pPr eaLnBrk="1" hangingPunct="1">
              <a:buNone/>
            </a:pPr>
            <a:endParaRPr lang="en-GB" altLang="zh-CN" dirty="0">
              <a:latin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238760" y="0"/>
            <a:ext cx="837184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附：数据库例子</a:t>
            </a:r>
            <a:r>
              <a:rPr lang="en-US" altLang="zh-CN" sz="4000" dirty="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（工程公司的项目管理）</a:t>
            </a:r>
            <a:endParaRPr lang="zh-CN" altLang="en-US" sz="4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3314" name="Rectangle 3"/>
          <p:cNvSpPr>
            <a:spLocks noGrp="1"/>
          </p:cNvSpPr>
          <p:nvPr>
            <p:ph idx="1"/>
          </p:nvPr>
        </p:nvSpPr>
        <p:spPr>
          <a:xfrm>
            <a:off x="365125" y="1626235"/>
            <a:ext cx="8472805" cy="3287395"/>
          </a:xfrm>
        </p:spPr>
        <p:txBody>
          <a:bodyPr vert="horz" wrap="square" lIns="91440" tIns="45720" rIns="91440" bIns="45720" anchor="t"/>
          <a:lstStyle/>
          <a:p>
            <a:pPr marL="342900" lvl="1" indent="-342900" algn="l" eaLnBrk="1" hangingPunct="1">
              <a:spcBef>
                <a:spcPct val="50000"/>
              </a:spcBef>
              <a:buClr>
                <a:srgbClr val="FF0000"/>
              </a:buClr>
              <a:buSzTx/>
              <a:buFont typeface="Wingdings" panose="05000000000000000000" pitchFamily="2" charset="2"/>
              <a:buChar char="ü"/>
            </a:pPr>
            <a:r>
              <a:rPr lang="en-US" altLang="en-GB" sz="2400" b="1" dirty="0">
                <a:solidFill>
                  <a:srgbClr val="FF0000"/>
                </a:solidFill>
                <a:latin typeface="Times New Roman" panose="02020603050405020304" pitchFamily="18" charset="0"/>
                <a:cs typeface="+mn-cs"/>
                <a:sym typeface="+mn-ea"/>
              </a:rPr>
              <a:t>E</a:t>
            </a:r>
            <a:r>
              <a:rPr lang="en-GB" altLang="zh-CN" sz="2400" b="1" dirty="0">
                <a:solidFill>
                  <a:srgbClr val="FF0000"/>
                </a:solidFill>
                <a:latin typeface="Times New Roman" panose="02020603050405020304" pitchFamily="18" charset="0"/>
                <a:cs typeface="+mn-cs"/>
                <a:sym typeface="+mn-ea"/>
              </a:rPr>
              <a:t>mp (</a:t>
            </a:r>
            <a:r>
              <a:rPr lang="en-GB" altLang="zh-CN" sz="2400" u="sng" dirty="0">
                <a:solidFill>
                  <a:schemeClr val="tx1"/>
                </a:solidFill>
                <a:latin typeface="Times New Roman" panose="02020603050405020304" pitchFamily="18" charset="0"/>
                <a:cs typeface="+mn-cs"/>
                <a:sym typeface="+mn-ea"/>
              </a:rPr>
              <a:t>eno</a:t>
            </a:r>
            <a:r>
              <a:rPr lang="en-GB" altLang="zh-CN" sz="2400" dirty="0">
                <a:solidFill>
                  <a:schemeClr val="tx1"/>
                </a:solidFill>
                <a:latin typeface="Times New Roman" panose="02020603050405020304" pitchFamily="18" charset="0"/>
                <a:cs typeface="+mn-cs"/>
                <a:sym typeface="+mn-ea"/>
              </a:rPr>
              <a:t>, name, b</a:t>
            </a:r>
            <a:r>
              <a:rPr lang="en-US" altLang="en-GB" sz="2400" dirty="0">
                <a:solidFill>
                  <a:schemeClr val="tx1"/>
                </a:solidFill>
                <a:latin typeface="Times New Roman" panose="02020603050405020304" pitchFamily="18" charset="0"/>
                <a:cs typeface="+mn-cs"/>
                <a:sym typeface="+mn-ea"/>
              </a:rPr>
              <a:t>irthday</a:t>
            </a:r>
            <a:r>
              <a:rPr lang="en-GB" altLang="zh-CN" sz="2400" dirty="0">
                <a:solidFill>
                  <a:schemeClr val="tx1"/>
                </a:solidFill>
                <a:latin typeface="Times New Roman" panose="02020603050405020304" pitchFamily="18" charset="0"/>
                <a:cs typeface="+mn-cs"/>
                <a:sym typeface="+mn-ea"/>
              </a:rPr>
              <a:t>, title, salary, </a:t>
            </a:r>
            <a:r>
              <a:rPr lang="en-GB" altLang="zh-CN" sz="2400" b="1" dirty="0">
                <a:solidFill>
                  <a:srgbClr val="0000FF"/>
                </a:solidFill>
                <a:latin typeface="Times New Roman" panose="02020603050405020304" pitchFamily="18" charset="0"/>
                <a:cs typeface="+mn-cs"/>
                <a:sym typeface="+mn-ea"/>
              </a:rPr>
              <a:t>superno</a:t>
            </a:r>
            <a:r>
              <a:rPr lang="en-GB" altLang="zh-CN" sz="2400" dirty="0">
                <a:solidFill>
                  <a:schemeClr val="tx1"/>
                </a:solidFill>
                <a:latin typeface="Times New Roman" panose="02020603050405020304" pitchFamily="18" charset="0"/>
                <a:cs typeface="+mn-cs"/>
                <a:sym typeface="+mn-ea"/>
              </a:rPr>
              <a:t>, </a:t>
            </a:r>
            <a:r>
              <a:rPr lang="en-GB" altLang="zh-CN" sz="2400" b="1" dirty="0">
                <a:solidFill>
                  <a:srgbClr val="0000FF"/>
                </a:solidFill>
                <a:latin typeface="Times New Roman" panose="02020603050405020304" pitchFamily="18" charset="0"/>
                <a:cs typeface="+mn-cs"/>
                <a:sym typeface="+mn-ea"/>
              </a:rPr>
              <a:t>dno</a:t>
            </a:r>
            <a:r>
              <a:rPr lang="en-GB" altLang="zh-CN" sz="2400" b="1" dirty="0">
                <a:solidFill>
                  <a:srgbClr val="FF0000"/>
                </a:solidFill>
                <a:latin typeface="Times New Roman" panose="02020603050405020304" pitchFamily="18" charset="0"/>
                <a:cs typeface="+mn-cs"/>
                <a:sym typeface="+mn-ea"/>
              </a:rPr>
              <a:t>)</a:t>
            </a:r>
            <a:endParaRPr lang="en-GB" altLang="zh-CN" sz="2400" b="1" dirty="0">
              <a:solidFill>
                <a:srgbClr val="FF0000"/>
              </a:solidFill>
              <a:latin typeface="Times New Roman" panose="02020603050405020304" pitchFamily="18" charset="0"/>
              <a:cs typeface="+mn-cs"/>
            </a:endParaRPr>
          </a:p>
          <a:p>
            <a:pPr marL="342900" lvl="1" indent="-342900" algn="l" eaLnBrk="1" hangingPunct="1">
              <a:spcBef>
                <a:spcPct val="50000"/>
              </a:spcBef>
              <a:buClr>
                <a:srgbClr val="FF0000"/>
              </a:buClr>
              <a:buSzTx/>
              <a:buFont typeface="Wingdings" panose="05000000000000000000" pitchFamily="2" charset="2"/>
              <a:buChar char="ü"/>
            </a:pPr>
            <a:r>
              <a:rPr lang="en-US" altLang="en-GB" sz="2400" b="1" dirty="0">
                <a:solidFill>
                  <a:srgbClr val="FF0000"/>
                </a:solidFill>
                <a:latin typeface="Times New Roman" panose="02020603050405020304" pitchFamily="18" charset="0"/>
                <a:cs typeface="+mn-cs"/>
                <a:sym typeface="+mn-ea"/>
              </a:rPr>
              <a:t>P</a:t>
            </a:r>
            <a:r>
              <a:rPr lang="en-GB" altLang="zh-CN" sz="2400" b="1" dirty="0">
                <a:solidFill>
                  <a:srgbClr val="FF0000"/>
                </a:solidFill>
                <a:latin typeface="Times New Roman" panose="02020603050405020304" pitchFamily="18" charset="0"/>
                <a:cs typeface="+mn-cs"/>
                <a:sym typeface="+mn-ea"/>
              </a:rPr>
              <a:t>roj (</a:t>
            </a:r>
            <a:r>
              <a:rPr lang="en-GB" altLang="zh-CN" sz="2400" u="sng" dirty="0">
                <a:latin typeface="Times New Roman" panose="02020603050405020304" pitchFamily="18" charset="0"/>
                <a:cs typeface="+mn-cs"/>
                <a:sym typeface="+mn-ea"/>
              </a:rPr>
              <a:t>pno</a:t>
            </a:r>
            <a:r>
              <a:rPr lang="en-GB" altLang="zh-CN" sz="2400" dirty="0">
                <a:latin typeface="Times New Roman" panose="02020603050405020304" pitchFamily="18" charset="0"/>
                <a:cs typeface="+mn-cs"/>
                <a:sym typeface="+mn-ea"/>
              </a:rPr>
              <a:t>, name, budget, </a:t>
            </a:r>
            <a:r>
              <a:rPr lang="en-GB" altLang="zh-CN" sz="2400" b="1" dirty="0">
                <a:solidFill>
                  <a:srgbClr val="0000FF"/>
                </a:solidFill>
                <a:latin typeface="Times New Roman" panose="02020603050405020304" pitchFamily="18" charset="0"/>
                <a:cs typeface="+mn-cs"/>
                <a:sym typeface="+mn-ea"/>
              </a:rPr>
              <a:t>dno</a:t>
            </a:r>
            <a:r>
              <a:rPr lang="en-GB" altLang="zh-CN" sz="2400" b="1" dirty="0">
                <a:solidFill>
                  <a:srgbClr val="FF0000"/>
                </a:solidFill>
                <a:latin typeface="Times New Roman" panose="02020603050405020304" pitchFamily="18" charset="0"/>
                <a:cs typeface="+mn-cs"/>
                <a:sym typeface="+mn-ea"/>
              </a:rPr>
              <a:t>)</a:t>
            </a:r>
            <a:endParaRPr lang="en-GB" altLang="zh-CN" sz="2400" b="1" dirty="0">
              <a:solidFill>
                <a:srgbClr val="FF0000"/>
              </a:solidFill>
              <a:latin typeface="Times New Roman" panose="02020603050405020304" pitchFamily="18" charset="0"/>
              <a:cs typeface="+mn-cs"/>
            </a:endParaRPr>
          </a:p>
          <a:p>
            <a:pPr marL="342900" lvl="1" indent="-342900" algn="l" eaLnBrk="1" hangingPunct="1">
              <a:spcBef>
                <a:spcPct val="50000"/>
              </a:spcBef>
              <a:buClr>
                <a:srgbClr val="FF0000"/>
              </a:buClr>
              <a:buSzTx/>
              <a:buFont typeface="Wingdings" panose="05000000000000000000" pitchFamily="2" charset="2"/>
              <a:buChar char="ü"/>
            </a:pPr>
            <a:r>
              <a:rPr lang="en-US" altLang="en-GB" sz="2400" b="1" dirty="0">
                <a:solidFill>
                  <a:srgbClr val="FF0000"/>
                </a:solidFill>
                <a:latin typeface="Times New Roman" panose="02020603050405020304" pitchFamily="18" charset="0"/>
                <a:cs typeface="+mn-cs"/>
                <a:sym typeface="+mn-ea"/>
              </a:rPr>
              <a:t>D</a:t>
            </a:r>
            <a:r>
              <a:rPr lang="en-GB" altLang="zh-CN" sz="2400" b="1" dirty="0">
                <a:solidFill>
                  <a:srgbClr val="FF0000"/>
                </a:solidFill>
                <a:latin typeface="Times New Roman" panose="02020603050405020304" pitchFamily="18" charset="0"/>
                <a:cs typeface="+mn-cs"/>
                <a:sym typeface="+mn-ea"/>
              </a:rPr>
              <a:t>ept (</a:t>
            </a:r>
            <a:r>
              <a:rPr lang="en-GB" altLang="zh-CN" sz="2400" u="sng" dirty="0">
                <a:latin typeface="Times New Roman" panose="02020603050405020304" pitchFamily="18" charset="0"/>
                <a:cs typeface="+mn-cs"/>
                <a:sym typeface="+mn-ea"/>
              </a:rPr>
              <a:t>dno</a:t>
            </a:r>
            <a:r>
              <a:rPr lang="en-GB" altLang="zh-CN" sz="2400" dirty="0">
                <a:latin typeface="Times New Roman" panose="02020603050405020304" pitchFamily="18" charset="0"/>
                <a:cs typeface="+mn-cs"/>
                <a:sym typeface="+mn-ea"/>
              </a:rPr>
              <a:t>, dname, </a:t>
            </a:r>
            <a:r>
              <a:rPr lang="en-GB" altLang="zh-CN" sz="2400" b="1" dirty="0">
                <a:solidFill>
                  <a:srgbClr val="0000FF"/>
                </a:solidFill>
                <a:latin typeface="Times New Roman" panose="02020603050405020304" pitchFamily="18" charset="0"/>
                <a:cs typeface="+mn-cs"/>
                <a:sym typeface="+mn-ea"/>
              </a:rPr>
              <a:t>mgreno</a:t>
            </a:r>
            <a:r>
              <a:rPr lang="en-GB" altLang="zh-CN" sz="2400" b="1" dirty="0">
                <a:solidFill>
                  <a:srgbClr val="FF0000"/>
                </a:solidFill>
                <a:latin typeface="Times New Roman" panose="02020603050405020304" pitchFamily="18" charset="0"/>
                <a:cs typeface="+mn-cs"/>
                <a:sym typeface="+mn-ea"/>
              </a:rPr>
              <a:t>)</a:t>
            </a:r>
            <a:endParaRPr lang="en-GB" altLang="zh-CN" sz="2400" b="1" dirty="0">
              <a:solidFill>
                <a:srgbClr val="FF0000"/>
              </a:solidFill>
              <a:latin typeface="Times New Roman" panose="02020603050405020304" pitchFamily="18" charset="0"/>
              <a:cs typeface="+mn-cs"/>
            </a:endParaRPr>
          </a:p>
          <a:p>
            <a:pPr marL="342900" lvl="1" indent="-342900" algn="l" eaLnBrk="1" hangingPunct="1">
              <a:spcBef>
                <a:spcPct val="50000"/>
              </a:spcBef>
              <a:buClr>
                <a:srgbClr val="FF0000"/>
              </a:buClr>
              <a:buSzTx/>
              <a:buFont typeface="Wingdings" panose="05000000000000000000" pitchFamily="2" charset="2"/>
              <a:buChar char="ü"/>
            </a:pPr>
            <a:r>
              <a:rPr lang="en-US" altLang="en-GB" sz="2400" b="1" dirty="0">
                <a:solidFill>
                  <a:srgbClr val="FF0000"/>
                </a:solidFill>
                <a:latin typeface="Times New Roman" panose="02020603050405020304" pitchFamily="18" charset="0"/>
                <a:cs typeface="+mn-cs"/>
                <a:sym typeface="+mn-ea"/>
              </a:rPr>
              <a:t>W</a:t>
            </a:r>
            <a:r>
              <a:rPr lang="en-GB" altLang="zh-CN" sz="2400" b="1" dirty="0">
                <a:solidFill>
                  <a:srgbClr val="FF0000"/>
                </a:solidFill>
                <a:latin typeface="Times New Roman" panose="02020603050405020304" pitchFamily="18" charset="0"/>
                <a:cs typeface="+mn-cs"/>
                <a:sym typeface="+mn-ea"/>
              </a:rPr>
              <a:t>orkson (</a:t>
            </a:r>
            <a:r>
              <a:rPr lang="en-GB" altLang="zh-CN" sz="2400" b="1" u="sng" dirty="0">
                <a:solidFill>
                  <a:srgbClr val="0000FF"/>
                </a:solidFill>
                <a:latin typeface="Times New Roman" panose="02020603050405020304" pitchFamily="18" charset="0"/>
                <a:cs typeface="+mn-cs"/>
                <a:sym typeface="+mn-ea"/>
              </a:rPr>
              <a:t>eno</a:t>
            </a:r>
            <a:r>
              <a:rPr lang="en-GB" altLang="zh-CN" sz="2400" u="sng" dirty="0">
                <a:latin typeface="Times New Roman" panose="02020603050405020304" pitchFamily="18" charset="0"/>
                <a:cs typeface="+mn-cs"/>
                <a:sym typeface="+mn-ea"/>
              </a:rPr>
              <a:t>, </a:t>
            </a:r>
            <a:r>
              <a:rPr lang="en-GB" altLang="zh-CN" sz="2400" b="1" u="sng" dirty="0">
                <a:solidFill>
                  <a:srgbClr val="0000FF"/>
                </a:solidFill>
                <a:latin typeface="Times New Roman" panose="02020603050405020304" pitchFamily="18" charset="0"/>
                <a:cs typeface="+mn-cs"/>
                <a:sym typeface="+mn-ea"/>
              </a:rPr>
              <a:t>pno</a:t>
            </a:r>
            <a:r>
              <a:rPr lang="en-GB" altLang="zh-CN" sz="2400" dirty="0">
                <a:latin typeface="Times New Roman" panose="02020603050405020304" pitchFamily="18" charset="0"/>
                <a:cs typeface="+mn-cs"/>
                <a:sym typeface="+mn-ea"/>
              </a:rPr>
              <a:t>, resp, </a:t>
            </a:r>
            <a:r>
              <a:rPr lang="en-GB" altLang="zh-CN" sz="2400" u="sng" dirty="0">
                <a:latin typeface="Times New Roman" panose="02020603050405020304" pitchFamily="18" charset="0"/>
                <a:cs typeface="+mn-cs"/>
                <a:sym typeface="+mn-ea"/>
              </a:rPr>
              <a:t>year</a:t>
            </a:r>
            <a:r>
              <a:rPr lang="en-GB" altLang="zh-CN" sz="2400" dirty="0">
                <a:latin typeface="Times New Roman" panose="02020603050405020304" pitchFamily="18" charset="0"/>
                <a:cs typeface="+mn-cs"/>
                <a:sym typeface="+mn-ea"/>
              </a:rPr>
              <a:t>, hours</a:t>
            </a:r>
            <a:r>
              <a:rPr lang="en-GB" altLang="zh-CN" sz="2400" b="1" dirty="0">
                <a:solidFill>
                  <a:srgbClr val="FF0000"/>
                </a:solidFill>
                <a:latin typeface="Times New Roman" panose="02020603050405020304" pitchFamily="18" charset="0"/>
                <a:cs typeface="+mn-cs"/>
                <a:sym typeface="+mn-ea"/>
              </a:rPr>
              <a:t>)</a:t>
            </a:r>
            <a:endParaRPr lang="en-GB" altLang="zh-CN" sz="2400" b="1" dirty="0">
              <a:solidFill>
                <a:srgbClr val="FF0000"/>
              </a:solidFill>
              <a:latin typeface="Times New Roman" panose="02020603050405020304" pitchFamily="18" charset="0"/>
              <a:cs typeface="+mn-cs"/>
            </a:endParaRPr>
          </a:p>
          <a:p>
            <a:pPr eaLnBrk="1" hangingPunct="1">
              <a:buNone/>
            </a:pPr>
            <a:endParaRPr lang="en-GB" altLang="zh-CN" dirty="0">
              <a:latin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附：</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sym typeface="+mn-ea"/>
              </a:rPr>
              <a:t>数据库例子</a:t>
            </a:r>
            <a:r>
              <a:rPr lang="en-US" altLang="zh-CN" sz="4000" dirty="0">
                <a:solidFill>
                  <a:srgbClr val="0000FF"/>
                </a:solidFill>
                <a:latin typeface="微软雅黑" panose="020B0503020204020204" charset="-122"/>
                <a:ea typeface="微软雅黑" panose="020B0503020204020204" charset="-122"/>
                <a:cs typeface="微软雅黑" panose="020B0503020204020204" charset="-122"/>
                <a:sym typeface="+mn-ea"/>
              </a:rPr>
              <a:t>3</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sym typeface="+mn-ea"/>
              </a:rPr>
              <a:t>（教务管理）</a:t>
            </a:r>
            <a:endParaRPr lang="en-US" altLang="zh-CN" sz="4000" dirty="0"/>
          </a:p>
        </p:txBody>
      </p:sp>
      <p:sp>
        <p:nvSpPr>
          <p:cNvPr id="13314" name="Rectangle 3"/>
          <p:cNvSpPr>
            <a:spLocks noGrp="1"/>
          </p:cNvSpPr>
          <p:nvPr>
            <p:ph idx="1"/>
          </p:nvPr>
        </p:nvSpPr>
        <p:spPr>
          <a:xfrm>
            <a:off x="0" y="1933575"/>
            <a:ext cx="9144000" cy="4695825"/>
          </a:xfrm>
        </p:spPr>
        <p:txBody>
          <a:bodyPr vert="horz" wrap="square" lIns="91440" tIns="45720" rIns="91440" bIns="45720" anchor="t"/>
          <a:lstStyle/>
          <a:p>
            <a:pPr eaLnBrk="1" hangingPunct="1">
              <a:spcBef>
                <a:spcPct val="50000"/>
              </a:spcBef>
              <a:buChar char="ü"/>
            </a:pPr>
            <a:r>
              <a:rPr lang="en-US" altLang="en-GB" b="1" dirty="0">
                <a:solidFill>
                  <a:srgbClr val="FF0000"/>
                </a:solidFill>
                <a:latin typeface="Times New Roman" panose="02020603050405020304" pitchFamily="18" charset="0"/>
              </a:rPr>
              <a:t>Student</a:t>
            </a:r>
            <a:r>
              <a:rPr lang="en-GB" altLang="zh-CN" dirty="0">
                <a:latin typeface="Times New Roman" panose="02020603050405020304" pitchFamily="18" charset="0"/>
              </a:rPr>
              <a:t> (</a:t>
            </a:r>
            <a:r>
              <a:rPr lang="en-US" altLang="en-GB" u="sng" dirty="0">
                <a:latin typeface="Times New Roman" panose="02020603050405020304" pitchFamily="18" charset="0"/>
              </a:rPr>
              <a:t>sn</a:t>
            </a:r>
            <a:r>
              <a:rPr lang="en-GB" altLang="zh-CN" u="sng" dirty="0">
                <a:latin typeface="Times New Roman" panose="02020603050405020304" pitchFamily="18" charset="0"/>
              </a:rPr>
              <a:t>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t>
            </a:r>
            <a:r>
              <a:rPr lang="en-US" altLang="en-GB" dirty="0">
                <a:latin typeface="Times New Roman" panose="02020603050405020304" pitchFamily="18" charset="0"/>
              </a:rPr>
              <a:t>sex, birthday, nation, classNo,phone, </a:t>
            </a:r>
            <a:r>
              <a:rPr lang="en-US" altLang="en-GB" b="1" dirty="0">
                <a:solidFill>
                  <a:srgbClr val="0000FF"/>
                </a:solidFill>
                <a:latin typeface="Times New Roman" panose="02020603050405020304" pitchFamily="18" charset="0"/>
              </a:rPr>
              <a:t>dno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US" altLang="en-GB" b="1" dirty="0">
                <a:solidFill>
                  <a:srgbClr val="FF0000"/>
                </a:solidFill>
                <a:latin typeface="Times New Roman" panose="02020603050405020304" pitchFamily="18" charset="0"/>
              </a:rPr>
              <a:t>Course</a:t>
            </a:r>
            <a:r>
              <a:rPr lang="en-GB" altLang="zh-CN" dirty="0">
                <a:latin typeface="Times New Roman" panose="02020603050405020304" pitchFamily="18" charset="0"/>
              </a:rPr>
              <a:t> (</a:t>
            </a:r>
            <a:r>
              <a:rPr lang="en-US" altLang="en-GB" u="sng" dirty="0">
                <a:latin typeface="Times New Roman" panose="02020603050405020304" pitchFamily="18" charset="0"/>
              </a:rPr>
              <a:t>cn</a:t>
            </a:r>
            <a:r>
              <a:rPr lang="en-GB" altLang="zh-CN" u="sng" dirty="0">
                <a:latin typeface="Times New Roman" panose="02020603050405020304" pitchFamily="18" charset="0"/>
              </a:rPr>
              <a:t>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t>
            </a:r>
            <a:r>
              <a:rPr lang="en-US" altLang="en-GB" dirty="0">
                <a:latin typeface="Times New Roman" panose="02020603050405020304" pitchFamily="18" charset="0"/>
              </a:rPr>
              <a:t>textbook</a:t>
            </a:r>
            <a:r>
              <a:rPr lang="en-GB" altLang="zh-CN" dirty="0">
                <a:latin typeface="Times New Roman" panose="02020603050405020304" pitchFamily="18" charset="0"/>
              </a:rPr>
              <a:t>, </a:t>
            </a:r>
            <a:r>
              <a:rPr lang="en-US" altLang="en-GB" dirty="0">
                <a:latin typeface="Times New Roman" panose="02020603050405020304" pitchFamily="18" charset="0"/>
              </a:rPr>
              <a:t>credit</a:t>
            </a:r>
            <a:r>
              <a:rPr lang="en-GB" altLang="zh-CN" dirty="0">
                <a:latin typeface="Times New Roman" panose="02020603050405020304" pitchFamily="18" charset="0"/>
              </a:rPr>
              <a:t>, </a:t>
            </a:r>
            <a:r>
              <a:rPr lang="en-US" altLang="en-GB" dirty="0">
                <a:latin typeface="Times New Roman" panose="02020603050405020304" pitchFamily="18" charset="0"/>
              </a:rPr>
              <a:t>hours</a:t>
            </a:r>
            <a:r>
              <a:rPr lang="en-GB" altLang="zh-CN" dirty="0">
                <a:latin typeface="Times New Roman" panose="02020603050405020304" pitchFamily="18" charset="0"/>
              </a:rPr>
              <a:t>, </a:t>
            </a:r>
            <a:r>
              <a:rPr lang="en-US" altLang="en-GB" b="1" dirty="0">
                <a:solidFill>
                  <a:srgbClr val="0000FF"/>
                </a:solidFill>
                <a:latin typeface="Times New Roman" panose="02020603050405020304" pitchFamily="18" charset="0"/>
              </a:rPr>
              <a:t>dno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US" altLang="en-GB" b="1" dirty="0">
                <a:solidFill>
                  <a:srgbClr val="FF0000"/>
                </a:solidFill>
                <a:latin typeface="Times New Roman" panose="02020603050405020304" pitchFamily="18" charset="0"/>
              </a:rPr>
              <a:t>Teacher</a:t>
            </a:r>
            <a:r>
              <a:rPr lang="en-GB" altLang="zh-CN" dirty="0">
                <a:latin typeface="Times New Roman" panose="02020603050405020304" pitchFamily="18" charset="0"/>
              </a:rPr>
              <a:t> (</a:t>
            </a:r>
            <a:r>
              <a:rPr lang="en-US" altLang="en-GB" u="sng" dirty="0">
                <a:latin typeface="Times New Roman" panose="02020603050405020304" pitchFamily="18" charset="0"/>
              </a:rPr>
              <a:t>tno</a:t>
            </a:r>
            <a:r>
              <a:rPr lang="en-GB" altLang="zh-CN" dirty="0">
                <a:latin typeface="Times New Roman" panose="02020603050405020304" pitchFamily="18" charset="0"/>
              </a:rPr>
              <a:t>, </a:t>
            </a:r>
            <a:r>
              <a:rPr lang="en-US" altLang="en-GB" dirty="0">
                <a:latin typeface="Times New Roman" panose="02020603050405020304" pitchFamily="18" charset="0"/>
              </a:rPr>
              <a:t>name</a:t>
            </a:r>
            <a:r>
              <a:rPr lang="en-GB" altLang="zh-CN" dirty="0">
                <a:latin typeface="Times New Roman" panose="02020603050405020304" pitchFamily="18" charset="0"/>
              </a:rPr>
              <a:t>, </a:t>
            </a:r>
            <a:r>
              <a:rPr lang="en-US" altLang="en-GB" dirty="0">
                <a:latin typeface="Times New Roman" panose="02020603050405020304" pitchFamily="18" charset="0"/>
              </a:rPr>
              <a:t>rank</a:t>
            </a:r>
            <a:r>
              <a:rPr lang="en-GB" altLang="zh-CN" dirty="0">
                <a:latin typeface="Times New Roman" panose="02020603050405020304" pitchFamily="18" charset="0"/>
              </a:rPr>
              <a:t>, </a:t>
            </a:r>
            <a:r>
              <a:rPr lang="en-US" altLang="en-GB" dirty="0">
                <a:latin typeface="Times New Roman" panose="02020603050405020304" pitchFamily="18" charset="0"/>
              </a:rPr>
              <a:t>email</a:t>
            </a:r>
            <a:r>
              <a:rPr lang="en-GB" altLang="zh-CN" dirty="0">
                <a:latin typeface="Times New Roman" panose="02020603050405020304" pitchFamily="18" charset="0"/>
              </a:rPr>
              <a:t>, </a:t>
            </a:r>
            <a:r>
              <a:rPr lang="en-US" altLang="en-GB" dirty="0">
                <a:latin typeface="Times New Roman" panose="02020603050405020304" pitchFamily="18" charset="0"/>
              </a:rPr>
              <a:t>phone</a:t>
            </a:r>
            <a:r>
              <a:rPr lang="en-GB" altLang="zh-CN" dirty="0">
                <a:latin typeface="Times New Roman" panose="02020603050405020304" pitchFamily="18" charset="0"/>
              </a:rPr>
              <a:t>, </a:t>
            </a:r>
            <a:r>
              <a:rPr lang="en-US" altLang="en-GB" dirty="0">
                <a:latin typeface="Times New Roman" panose="02020603050405020304" pitchFamily="18" charset="0"/>
              </a:rPr>
              <a:t>salary, </a:t>
            </a:r>
            <a:r>
              <a:rPr lang="en-US" altLang="en-GB" b="1" dirty="0">
                <a:solidFill>
                  <a:srgbClr val="0000FF"/>
                </a:solidFill>
                <a:latin typeface="Times New Roman" panose="02020603050405020304" pitchFamily="18" charset="0"/>
              </a:rPr>
              <a:t>dno</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spcBef>
                <a:spcPct val="50000"/>
              </a:spcBef>
              <a:buChar char="ü"/>
            </a:pPr>
            <a:r>
              <a:rPr lang="en-US" altLang="en-GB" b="1" dirty="0">
                <a:solidFill>
                  <a:srgbClr val="FF0000"/>
                </a:solidFill>
                <a:latin typeface="Times New Roman" panose="02020603050405020304" pitchFamily="18" charset="0"/>
              </a:rPr>
              <a:t>department</a:t>
            </a:r>
            <a:r>
              <a:rPr lang="en-GB" altLang="zh-CN" dirty="0">
                <a:latin typeface="Times New Roman" panose="02020603050405020304" pitchFamily="18" charset="0"/>
              </a:rPr>
              <a:t>(</a:t>
            </a:r>
            <a:r>
              <a:rPr lang="en-US" altLang="en-GB" u="sng" dirty="0">
                <a:latin typeface="Times New Roman" panose="02020603050405020304" pitchFamily="18" charset="0"/>
              </a:rPr>
              <a:t>dno</a:t>
            </a:r>
            <a:r>
              <a:rPr lang="en-GB" altLang="zh-CN" dirty="0">
                <a:latin typeface="Times New Roman" panose="02020603050405020304" pitchFamily="18" charset="0"/>
              </a:rPr>
              <a:t>, </a:t>
            </a:r>
            <a:r>
              <a:rPr lang="en-US" altLang="en-GB" dirty="0">
                <a:latin typeface="Times New Roman" panose="02020603050405020304" pitchFamily="18" charset="0"/>
              </a:rPr>
              <a:t>n</a:t>
            </a:r>
            <a:r>
              <a:rPr lang="en-GB" altLang="zh-CN" dirty="0">
                <a:latin typeface="Times New Roman" panose="02020603050405020304" pitchFamily="18" charset="0"/>
              </a:rPr>
              <a:t>ame, Address, phone, </a:t>
            </a:r>
            <a:r>
              <a:rPr lang="en-US" altLang="en-GB" b="1" dirty="0">
                <a:solidFill>
                  <a:srgbClr val="0000FF"/>
                </a:solidFill>
                <a:latin typeface="Times New Roman" panose="02020603050405020304" pitchFamily="18" charset="0"/>
              </a:rPr>
              <a:t>dean_no</a:t>
            </a:r>
            <a:r>
              <a:rPr lang="en-US" altLang="en-GB" dirty="0">
                <a:latin typeface="Times New Roman" panose="02020603050405020304" pitchFamily="18" charset="0"/>
              </a:rPr>
              <a:t>);</a:t>
            </a:r>
            <a:endParaRPr lang="en-US" altLang="en-GB" dirty="0">
              <a:latin typeface="Times New Roman" panose="02020603050405020304" pitchFamily="18" charset="0"/>
            </a:endParaRPr>
          </a:p>
          <a:p>
            <a:pPr eaLnBrk="1" hangingPunct="1">
              <a:spcBef>
                <a:spcPct val="50000"/>
              </a:spcBef>
              <a:buChar char="ü"/>
            </a:pPr>
            <a:r>
              <a:rPr lang="en-US" altLang="en-GB" b="1" dirty="0">
                <a:solidFill>
                  <a:srgbClr val="FF0000"/>
                </a:solidFill>
                <a:latin typeface="Times New Roman" panose="02020603050405020304" pitchFamily="18" charset="0"/>
              </a:rPr>
              <a:t>enroll</a:t>
            </a:r>
            <a:r>
              <a:rPr lang="en-GB" altLang="zh-CN" b="1" dirty="0">
                <a:solidFill>
                  <a:srgbClr val="FF0000"/>
                </a:solidFill>
                <a:latin typeface="Times New Roman" panose="02020603050405020304" pitchFamily="18" charset="0"/>
              </a:rPr>
              <a:t> </a:t>
            </a:r>
            <a:r>
              <a:rPr lang="en-GB" altLang="zh-CN" dirty="0">
                <a:latin typeface="Times New Roman" panose="02020603050405020304" pitchFamily="18" charset="0"/>
              </a:rPr>
              <a:t>(</a:t>
            </a:r>
            <a:r>
              <a:rPr lang="en-US" altLang="en-GB" u="sng" dirty="0">
                <a:latin typeface="Times New Roman" panose="02020603050405020304" pitchFamily="18" charset="0"/>
              </a:rPr>
              <a:t>sno</a:t>
            </a:r>
            <a:r>
              <a:rPr lang="en-GB" altLang="zh-CN" dirty="0">
                <a:latin typeface="Times New Roman" panose="02020603050405020304" pitchFamily="18" charset="0"/>
              </a:rPr>
              <a:t>, </a:t>
            </a:r>
            <a:r>
              <a:rPr lang="en-US" altLang="en-GB" u="sng" dirty="0">
                <a:latin typeface="Times New Roman" panose="02020603050405020304" pitchFamily="18" charset="0"/>
              </a:rPr>
              <a:t>cno</a:t>
            </a:r>
            <a:r>
              <a:rPr lang="en-GB" altLang="zh-CN" dirty="0">
                <a:latin typeface="Times New Roman" panose="02020603050405020304" pitchFamily="18" charset="0"/>
              </a:rPr>
              <a:t>, </a:t>
            </a:r>
            <a:r>
              <a:rPr lang="en-US" altLang="en-GB" u="sng" dirty="0">
                <a:latin typeface="Times New Roman" panose="02020603050405020304" pitchFamily="18" charset="0"/>
              </a:rPr>
              <a:t>semester</a:t>
            </a:r>
            <a:r>
              <a:rPr lang="en-GB" altLang="zh-CN" dirty="0">
                <a:latin typeface="Times New Roman" panose="02020603050405020304" pitchFamily="18" charset="0"/>
              </a:rPr>
              <a:t>, </a:t>
            </a:r>
            <a:r>
              <a:rPr lang="en-US" altLang="en-GB" dirty="0">
                <a:latin typeface="Times New Roman" panose="02020603050405020304" pitchFamily="18" charset="0"/>
              </a:rPr>
              <a:t>classNo, </a:t>
            </a:r>
            <a:r>
              <a:rPr lang="en-US" altLang="en-GB" b="1" dirty="0">
                <a:solidFill>
                  <a:srgbClr val="0000FF"/>
                </a:solidFill>
                <a:latin typeface="Times New Roman" panose="02020603050405020304" pitchFamily="18" charset="0"/>
              </a:rPr>
              <a:t>tno</a:t>
            </a:r>
            <a:r>
              <a:rPr lang="en-US" altLang="en-GB" dirty="0">
                <a:latin typeface="Times New Roman" panose="02020603050405020304" pitchFamily="18" charset="0"/>
              </a:rPr>
              <a:t>, grade</a:t>
            </a:r>
            <a:r>
              <a:rPr lang="en-GB" altLang="zh-CN" dirty="0">
                <a:latin typeface="Times New Roman" panose="02020603050405020304" pitchFamily="18" charset="0"/>
              </a:rPr>
              <a:t>)</a:t>
            </a:r>
            <a:endParaRPr lang="en-GB" altLang="zh-CN" dirty="0">
              <a:latin typeface="Times New Roman" panose="02020603050405020304" pitchFamily="18" charset="0"/>
            </a:endParaRPr>
          </a:p>
          <a:p>
            <a:pPr eaLnBrk="1" hangingPunct="1">
              <a:buNone/>
            </a:pPr>
            <a:endParaRPr lang="en-GB" altLang="zh-CN" dirty="0">
              <a:latin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85725" y="228600"/>
            <a:ext cx="8943975" cy="1143000"/>
          </a:xfrm>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rPr>
              <a:t>附：先查询，再对查询结果进行统计</a:t>
            </a:r>
            <a:endParaRPr lang="zh-CN" altLang="en-US" sz="3200" dirty="0"/>
          </a:p>
        </p:txBody>
      </p:sp>
      <p:sp>
        <p:nvSpPr>
          <p:cNvPr id="46082" name="Rectangle 3"/>
          <p:cNvSpPr>
            <a:spLocks noGrp="1"/>
          </p:cNvSpPr>
          <p:nvPr>
            <p:ph idx="1"/>
          </p:nvPr>
        </p:nvSpPr>
        <p:spPr>
          <a:xfrm>
            <a:off x="346075" y="2702560"/>
            <a:ext cx="8449945" cy="1637665"/>
          </a:xfrm>
          <a:ln>
            <a:solidFill>
              <a:schemeClr val="accent1"/>
            </a:solidFill>
          </a:ln>
        </p:spPr>
        <p:txBody>
          <a:bodyPr vert="horz" wrap="square" lIns="91440" tIns="45720" rIns="91440" bIns="45720" anchor="t"/>
          <a:lstStyle/>
          <a:p>
            <a:pPr marL="0" lvl="1" indent="0" eaLnBrk="1" fontAlgn="base" hangingPunct="1">
              <a:lnSpc>
                <a:spcPct val="150000"/>
              </a:lnSpc>
              <a:buNone/>
            </a:pPr>
            <a:endParaRPr lang="en-US" altLang="zh-CN" sz="1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lvl="1" indent="0" eaLnBrk="1" latinLnBrk="0" hangingPunct="1">
              <a:lnSpc>
                <a:spcPct val="17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teacher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dno</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24'</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lvl="1" indent="0" eaLnBrk="1" latinLnBrk="0" hangingPunct="1">
              <a:lnSpc>
                <a:spcPct val="17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AVG(</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teacher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dno</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24'</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latin typeface="微软雅黑" panose="020B0503020204020204" charset="-122"/>
              <a:ea typeface="微软雅黑" panose="020B0503020204020204" charset="-122"/>
              <a:cs typeface="微软雅黑" panose="020B0503020204020204" charset="-122"/>
            </a:endParaRPr>
          </a:p>
        </p:txBody>
      </p:sp>
      <p:graphicFrame>
        <p:nvGraphicFramePr>
          <p:cNvPr id="119812" name="Group 4"/>
          <p:cNvGraphicFramePr>
            <a:graphicFrameLocks noGrp="1"/>
          </p:cNvGraphicFramePr>
          <p:nvPr/>
        </p:nvGraphicFramePr>
        <p:xfrm>
          <a:off x="5689600" y="5734050"/>
          <a:ext cx="3107055" cy="990600"/>
        </p:xfrm>
        <a:graphic>
          <a:graphicData uri="http://schemas.openxmlformats.org/drawingml/2006/table">
            <a:tbl>
              <a:tblPr/>
              <a:tblGrid>
                <a:gridCol w="1379855"/>
                <a:gridCol w="1727200"/>
              </a:tblGrid>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COUNT(*)</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AVG(salary)</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128</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4875</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4"/>
          <p:cNvGraphicFramePr>
            <a:graphicFrameLocks noGrp="1"/>
          </p:cNvGraphicFramePr>
          <p:nvPr/>
        </p:nvGraphicFramePr>
        <p:xfrm>
          <a:off x="346075" y="5734050"/>
          <a:ext cx="1379855" cy="991235"/>
        </p:xfrm>
        <a:graphic>
          <a:graphicData uri="http://schemas.openxmlformats.org/drawingml/2006/table">
            <a:tbl>
              <a:tblPr/>
              <a:tblGrid>
                <a:gridCol w="1379855"/>
              </a:tblGrid>
              <a:tr h="47688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COUNT(*)</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128</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4"/>
          <p:cNvGraphicFramePr>
            <a:graphicFrameLocks noGrp="1"/>
          </p:cNvGraphicFramePr>
          <p:nvPr/>
        </p:nvGraphicFramePr>
        <p:xfrm>
          <a:off x="2387600" y="5734050"/>
          <a:ext cx="1727200" cy="990600"/>
        </p:xfrm>
        <a:graphic>
          <a:graphicData uri="http://schemas.openxmlformats.org/drawingml/2006/table">
            <a:tbl>
              <a:tblPr/>
              <a:tblGrid>
                <a:gridCol w="1727200"/>
              </a:tblGrid>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AVG(salary)</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Comic Sans MS" panose="030F0702030302020204" pitchFamily="66" charset="0"/>
                          <a:ea typeface="宋体" panose="02010600030101010101" pitchFamily="2" charset="-122"/>
                          <a:sym typeface="+mn-ea"/>
                        </a:rPr>
                        <a:t>4875</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0" name="下箭头 5"/>
          <p:cNvSpPr/>
          <p:nvPr/>
        </p:nvSpPr>
        <p:spPr>
          <a:xfrm>
            <a:off x="1156970" y="1883410"/>
            <a:ext cx="791845" cy="288290"/>
          </a:xfrm>
          <a:prstGeom prst="down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
        <p:nvSpPr>
          <p:cNvPr id="2" name="下箭头 5"/>
          <p:cNvSpPr/>
          <p:nvPr/>
        </p:nvSpPr>
        <p:spPr>
          <a:xfrm>
            <a:off x="1725930" y="3528060"/>
            <a:ext cx="791845" cy="298450"/>
          </a:xfrm>
          <a:prstGeom prst="down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
        <p:nvSpPr>
          <p:cNvPr id="3" name="下箭头 5"/>
          <p:cNvSpPr/>
          <p:nvPr/>
        </p:nvSpPr>
        <p:spPr>
          <a:xfrm>
            <a:off x="3921125" y="4340860"/>
            <a:ext cx="791845" cy="283845"/>
          </a:xfrm>
          <a:prstGeom prst="down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
        <p:nvSpPr>
          <p:cNvPr id="6" name="Rectangle 3"/>
          <p:cNvSpPr>
            <a:spLocks noGrp="1"/>
          </p:cNvSpPr>
          <p:nvPr/>
        </p:nvSpPr>
        <p:spPr>
          <a:xfrm>
            <a:off x="363220" y="1264285"/>
            <a:ext cx="8417560" cy="1293495"/>
          </a:xfrm>
          <a:prstGeom prst="rect">
            <a:avLst/>
          </a:prstGeom>
          <a:noFill/>
          <a:ln w="9525">
            <a:solidFill>
              <a:schemeClr val="accent1"/>
            </a:solidFill>
          </a:ln>
        </p:spPr>
        <p:txBody>
          <a:bodyPr vert="horz" wrap="square" lIns="91440" tIns="45720" rIns="91440" bIns="45720" anchor="t"/>
          <a:lstStyle>
            <a:lvl1pPr marL="342900" indent="-342900" algn="l" rtl="0" fontAlgn="base">
              <a:spcBef>
                <a:spcPct val="5000"/>
              </a:spcBef>
              <a:spcAft>
                <a:spcPct val="0"/>
              </a:spcAft>
              <a:buClr>
                <a:srgbClr val="FF0000"/>
              </a:buClr>
              <a:buFont typeface="Wingdings" panose="05000000000000000000" pitchFamily="2" charset="2"/>
              <a:buChar char="v"/>
              <a:defRPr kumimoji="1" sz="2400">
                <a:solidFill>
                  <a:schemeClr val="tx1"/>
                </a:solidFill>
                <a:latin typeface="+mn-lt"/>
                <a:ea typeface="+mn-ea"/>
                <a:cs typeface="+mn-cs"/>
              </a:defRPr>
            </a:lvl1pPr>
            <a:lvl2pPr marL="742950" indent="-285750" algn="l" rtl="0" fontAlgn="base">
              <a:spcBef>
                <a:spcPct val="5000"/>
              </a:spcBef>
              <a:spcAft>
                <a:spcPct val="0"/>
              </a:spcAft>
              <a:buChar char="–"/>
              <a:defRPr kumimoji="1" sz="2000">
                <a:solidFill>
                  <a:schemeClr val="tx1"/>
                </a:solidFill>
                <a:latin typeface="+mn-lt"/>
                <a:ea typeface="+mn-ea"/>
              </a:defRPr>
            </a:lvl2pPr>
            <a:lvl3pPr marL="1143000" indent="-228600" algn="l" rtl="0" fontAlgn="base">
              <a:spcBef>
                <a:spcPct val="5000"/>
              </a:spcBef>
              <a:spcAft>
                <a:spcPct val="0"/>
              </a:spcAft>
              <a:buChar char="•"/>
              <a:defRPr kumimoji="1" sz="2000">
                <a:solidFill>
                  <a:schemeClr val="tx1"/>
                </a:solidFill>
                <a:latin typeface="+mn-lt"/>
                <a:ea typeface="+mn-ea"/>
              </a:defRPr>
            </a:lvl3pPr>
            <a:lvl4pPr marL="1600200" indent="-228600" algn="l" rtl="0" fontAlgn="base">
              <a:spcBef>
                <a:spcPct val="5000"/>
              </a:spcBef>
              <a:spcAft>
                <a:spcPct val="0"/>
              </a:spcAft>
              <a:buChar char="–"/>
              <a:defRPr kumimoji="1" sz="2000">
                <a:solidFill>
                  <a:schemeClr val="tx1"/>
                </a:solidFill>
                <a:latin typeface="+mn-lt"/>
                <a:ea typeface="+mn-ea"/>
              </a:defRPr>
            </a:lvl4pPr>
            <a:lvl5pPr marL="2057400" indent="-228600" algn="l" rtl="0" fontAlgn="base">
              <a:spcBef>
                <a:spcPct val="5000"/>
              </a:spcBef>
              <a:spcAft>
                <a:spcPct val="0"/>
              </a:spcAft>
              <a:buChar char="»"/>
              <a:defRPr kumimoji="1" sz="2000">
                <a:solidFill>
                  <a:schemeClr val="tx1"/>
                </a:solidFill>
                <a:latin typeface="+mn-lt"/>
                <a:ea typeface="+mn-ea"/>
              </a:defRPr>
            </a:lvl5pPr>
            <a:lvl6pPr marL="2514600" indent="-228600" algn="l" rtl="0" fontAlgn="base">
              <a:spcBef>
                <a:spcPct val="5000"/>
              </a:spcBef>
              <a:spcAft>
                <a:spcPct val="0"/>
              </a:spcAft>
              <a:buChar char="»"/>
              <a:defRPr kumimoji="1" sz="2000">
                <a:solidFill>
                  <a:schemeClr val="tx1"/>
                </a:solidFill>
                <a:latin typeface="+mn-lt"/>
                <a:ea typeface="+mn-ea"/>
              </a:defRPr>
            </a:lvl6pPr>
            <a:lvl7pPr marL="2971800" indent="-228600" algn="l" rtl="0" fontAlgn="base">
              <a:spcBef>
                <a:spcPct val="5000"/>
              </a:spcBef>
              <a:spcAft>
                <a:spcPct val="0"/>
              </a:spcAft>
              <a:buChar char="»"/>
              <a:defRPr kumimoji="1" sz="2000">
                <a:solidFill>
                  <a:schemeClr val="tx1"/>
                </a:solidFill>
                <a:latin typeface="+mn-lt"/>
                <a:ea typeface="+mn-ea"/>
              </a:defRPr>
            </a:lvl7pPr>
            <a:lvl8pPr marL="3429000" indent="-228600" algn="l" rtl="0" fontAlgn="base">
              <a:spcBef>
                <a:spcPct val="5000"/>
              </a:spcBef>
              <a:spcAft>
                <a:spcPct val="0"/>
              </a:spcAft>
              <a:buChar char="»"/>
              <a:defRPr kumimoji="1" sz="2000">
                <a:solidFill>
                  <a:schemeClr val="tx1"/>
                </a:solidFill>
                <a:latin typeface="+mn-lt"/>
                <a:ea typeface="+mn-ea"/>
              </a:defRPr>
            </a:lvl8pPr>
            <a:lvl9pPr marL="3886200" indent="-228600" algn="l" rtl="0" fontAlgn="base">
              <a:spcBef>
                <a:spcPct val="5000"/>
              </a:spcBef>
              <a:spcAft>
                <a:spcPct val="0"/>
              </a:spcAft>
              <a:buChar char="»"/>
              <a:defRPr kumimoji="1" sz="2000">
                <a:solidFill>
                  <a:schemeClr val="tx1"/>
                </a:solidFill>
                <a:latin typeface="+mn-lt"/>
                <a:ea typeface="+mn-ea"/>
              </a:defRPr>
            </a:lvl9pPr>
          </a:lstStyle>
          <a:p>
            <a:pPr marL="0" indent="0" eaLnBrk="1" latinLnBrk="0" hangingPunct="1">
              <a:lnSpc>
                <a:spcPct val="17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  FROM </a:t>
            </a:r>
            <a:r>
              <a:rPr lang="en-US" altLang="zh-CN" sz="2400" b="1" strike="noStrike" noProof="1">
                <a:solidFill>
                  <a:schemeClr val="tx1"/>
                </a:solidFill>
                <a:latin typeface="微软雅黑" panose="020B0503020204020204" charset="-122"/>
                <a:ea typeface="微软雅黑" panose="020B0503020204020204" charset="-122"/>
                <a:cs typeface="微软雅黑" panose="020B0503020204020204" charset="-122"/>
                <a:sym typeface="+mn-ea"/>
              </a:rPr>
              <a:t>teacher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400" b="1" strike="noStrike" noProof="1">
                <a:solidFill>
                  <a:schemeClr val="tx1"/>
                </a:solidFill>
                <a:latin typeface="微软雅黑" panose="020B0503020204020204" charset="-122"/>
                <a:ea typeface="微软雅黑" panose="020B0503020204020204" charset="-122"/>
                <a:cs typeface="微软雅黑" panose="020B0503020204020204" charset="-122"/>
                <a:sym typeface="+mn-ea"/>
              </a:rPr>
              <a:t> d_no</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solidFill>
                  <a:schemeClr val="tx1"/>
                </a:solidFill>
                <a:latin typeface="微软雅黑" panose="020B0503020204020204" charset="-122"/>
                <a:ea typeface="微软雅黑" panose="020B0503020204020204" charset="-122"/>
                <a:cs typeface="微软雅黑" panose="020B0503020204020204" charset="-122"/>
                <a:sym typeface="+mn-ea"/>
              </a:rPr>
              <a:t>24</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lvl="1" indent="0" eaLnBrk="1" latinLnBrk="0" hangingPunct="1">
              <a:lnSpc>
                <a:spcPct val="17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COUNT(*) FROM </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teacher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dno</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24'</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lvl="1" indent="0" eaLnBrk="1" fontAlgn="base" hangingPunct="1">
              <a:lnSpc>
                <a:spcPct val="150000"/>
              </a:lnSpc>
              <a:buNone/>
            </a:pPr>
            <a:endParaRPr lang="en-US" altLang="zh-CN" sz="2000" b="1" strike="noStrike" noProof="1">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85725" y="4624705"/>
            <a:ext cx="8813800" cy="953135"/>
          </a:xfrm>
          <a:prstGeom prst="rect">
            <a:avLst/>
          </a:prstGeom>
          <a:noFill/>
        </p:spPr>
        <p:txBody>
          <a:bodyPr wrap="square" rtlCol="0" anchor="t">
            <a:spAutoFit/>
          </a:bodyPr>
          <a:lstStyle/>
          <a:p>
            <a:pPr marL="0" lvl="1" indent="0" eaLnBrk="1" fontAlgn="base" hangingPunct="1">
              <a:buNone/>
            </a:pP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SELECT COUNT(*)</a:t>
            </a:r>
            <a:r>
              <a:rPr lang="zh-CN" altLang="en-US" sz="2800" b="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AVG(</a:t>
            </a:r>
            <a:r>
              <a:rPr lang="en-US" altLang="zh-CN" sz="2800" b="1">
                <a:latin typeface="微软雅黑" panose="020B0503020204020204" charset="-122"/>
                <a:ea typeface="微软雅黑" panose="020B0503020204020204" charset="-122"/>
                <a:cs typeface="微软雅黑" panose="020B0503020204020204" charset="-122"/>
                <a:sym typeface="+mn-ea"/>
              </a:rPr>
              <a:t>salary</a:t>
            </a: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sz="2800" b="1">
                <a:latin typeface="微软雅黑" panose="020B0503020204020204" charset="-122"/>
                <a:ea typeface="微软雅黑" panose="020B0503020204020204" charset="-122"/>
                <a:cs typeface="微软雅黑" panose="020B0503020204020204" charset="-122"/>
                <a:sym typeface="+mn-ea"/>
              </a:rPr>
              <a:t>teacher </a:t>
            </a: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800" b="1">
                <a:latin typeface="微软雅黑" panose="020B0503020204020204" charset="-122"/>
                <a:ea typeface="微软雅黑" panose="020B0503020204020204" charset="-122"/>
                <a:cs typeface="微软雅黑" panose="020B0503020204020204" charset="-122"/>
                <a:sym typeface="+mn-ea"/>
              </a:rPr>
              <a:t> d_no</a:t>
            </a: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800" b="1">
                <a:latin typeface="微软雅黑" panose="020B0503020204020204" charset="-122"/>
                <a:ea typeface="微软雅黑" panose="020B0503020204020204" charset="-122"/>
                <a:cs typeface="微软雅黑" panose="020B0503020204020204" charset="-122"/>
                <a:sym typeface="+mn-ea"/>
              </a:rPr>
              <a:t>24</a:t>
            </a:r>
            <a:r>
              <a:rPr lang="en-US" altLang="zh-CN" sz="2800" b="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zh-CN" altLang="en-US" sz="2800" dirty="0">
              <a:latin typeface="微软雅黑" panose="020B0503020204020204" charset="-122"/>
              <a:ea typeface="微软雅黑" panose="020B0503020204020204" charset="-122"/>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3600" dirty="0">
                <a:solidFill>
                  <a:srgbClr val="0000FF"/>
                </a:solidFill>
                <a:latin typeface="微软雅黑" panose="020B0503020204020204" charset="-122"/>
                <a:ea typeface="微软雅黑" panose="020B0503020204020204" charset="-122"/>
              </a:rPr>
              <a:t>附：</a:t>
            </a:r>
            <a:r>
              <a:rPr lang="zh-CN" altLang="en-US" dirty="0">
                <a:solidFill>
                  <a:srgbClr val="0000FF"/>
                </a:solidFill>
                <a:latin typeface="微软雅黑" panose="020B0503020204020204" charset="-122"/>
                <a:ea typeface="微软雅黑" panose="020B0503020204020204" charset="-122"/>
              </a:rPr>
              <a:t>对输出字段重新命名</a:t>
            </a:r>
            <a:endParaRPr lang="zh-CN" altLang="en-US" dirty="0"/>
          </a:p>
        </p:txBody>
      </p:sp>
      <p:sp>
        <p:nvSpPr>
          <p:cNvPr id="46082" name="Rectangle 3"/>
          <p:cNvSpPr>
            <a:spLocks noGrp="1"/>
          </p:cNvSpPr>
          <p:nvPr>
            <p:ph idx="1"/>
          </p:nvPr>
        </p:nvSpPr>
        <p:spPr>
          <a:xfrm>
            <a:off x="-33337" y="1371600"/>
            <a:ext cx="9170988" cy="3048000"/>
          </a:xfrm>
        </p:spPr>
        <p:txBody>
          <a:bodyPr vert="horz" wrap="square" lIns="91440" tIns="45720" rIns="91440" bIns="45720" anchor="t"/>
          <a:lstStyle/>
          <a:p>
            <a:pPr marL="0" indent="0" eaLnBrk="1" fontAlgn="base" hangingPunct="1">
              <a:lnSpc>
                <a:spcPct val="150000"/>
              </a:lnSpc>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COUNT(*)</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AVG(</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teacher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dno</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24'</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fontAlgn="base" hangingPunct="1">
              <a:lnSpc>
                <a:spcPct val="150000"/>
              </a:lnSpc>
              <a:buNone/>
            </a:pP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fontAlgn="base" hangingPunct="1">
              <a:lnSpc>
                <a:spcPct val="150000"/>
              </a:lnSpc>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COUNT(*) AS </a:t>
            </a:r>
            <a:r>
              <a:rPr lang="en-US" altLang="zh-CN" strike="noStrike" noProof="1">
                <a:solidFill>
                  <a:schemeClr val="tx1"/>
                </a:solidFill>
                <a:latin typeface="微软雅黑" panose="020B0503020204020204" charset="-122"/>
                <a:ea typeface="微软雅黑" panose="020B0503020204020204" charset="-122"/>
                <a:cs typeface="微软雅黑" panose="020B0503020204020204" charset="-122"/>
                <a:sym typeface="+mn-ea"/>
              </a:rPr>
              <a:t>numTeac</a:t>
            </a:r>
            <a:r>
              <a:rPr lang="zh-CN" altLang="en-US"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AVG(</a:t>
            </a:r>
            <a:r>
              <a:rPr lang="en-US" altLang="zh-CN" b="1"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AS </a:t>
            </a:r>
            <a:r>
              <a:rPr lang="en-US" altLang="zh-CN" strike="noStrike" noProof="1">
                <a:latin typeface="微软雅黑" panose="020B0503020204020204" charset="-122"/>
                <a:ea typeface="微软雅黑" panose="020B0503020204020204" charset="-122"/>
                <a:cs typeface="微软雅黑" panose="020B0503020204020204" charset="-122"/>
                <a:sym typeface="+mn-ea"/>
              </a:rPr>
              <a:t>avgSalary</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b="1" strike="noStrike" noProof="1">
                <a:latin typeface="微软雅黑" panose="020B0503020204020204" charset="-122"/>
                <a:ea typeface="微软雅黑" panose="020B0503020204020204" charset="-122"/>
                <a:cs typeface="微软雅黑" panose="020B0503020204020204" charset="-122"/>
                <a:sym typeface="+mn-ea"/>
              </a:rPr>
              <a:t>teacher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a:t>
            </a:r>
            <a:r>
              <a:rPr lang="en-US" altLang="zh-CN" b="1" strike="noStrike" noProof="1">
                <a:latin typeface="微软雅黑" panose="020B0503020204020204" charset="-122"/>
                <a:ea typeface="微软雅黑" panose="020B0503020204020204" charset="-122"/>
                <a:cs typeface="微软雅黑" panose="020B0503020204020204" charset="-122"/>
                <a:sym typeface="+mn-ea"/>
              </a:rPr>
              <a:t> dno</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strike="noStrike" noProof="1">
                <a:latin typeface="微软雅黑" panose="020B0503020204020204" charset="-122"/>
                <a:ea typeface="微软雅黑" panose="020B0503020204020204" charset="-122"/>
                <a:cs typeface="微软雅黑" panose="020B0503020204020204" charset="-122"/>
                <a:sym typeface="+mn-ea"/>
              </a:rPr>
              <a:t>24'</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lvl="1" indent="0" eaLnBrk="1" fontAlgn="base" hangingPunct="1">
              <a:buNone/>
            </a:pP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eaLnBrk="1" fontAlgn="base" hangingPunct="1"/>
            <a:endParaRPr lang="en-US" altLang="zh-CN" sz="2400" b="1" strike="noStrike" noProof="1">
              <a:latin typeface="微软雅黑" panose="020B0503020204020204" charset="-122"/>
              <a:ea typeface="微软雅黑" panose="020B0503020204020204" charset="-122"/>
              <a:cs typeface="微软雅黑" panose="020B0503020204020204" charset="-122"/>
            </a:endParaRPr>
          </a:p>
        </p:txBody>
      </p:sp>
      <p:graphicFrame>
        <p:nvGraphicFramePr>
          <p:cNvPr id="119812" name="Group 4"/>
          <p:cNvGraphicFramePr>
            <a:graphicFrameLocks noGrp="1"/>
          </p:cNvGraphicFramePr>
          <p:nvPr/>
        </p:nvGraphicFramePr>
        <p:xfrm>
          <a:off x="111125" y="5499100"/>
          <a:ext cx="3107055" cy="990600"/>
        </p:xfrm>
        <a:graphic>
          <a:graphicData uri="http://schemas.openxmlformats.org/drawingml/2006/table">
            <a:tbl>
              <a:tblPr/>
              <a:tblGrid>
                <a:gridCol w="1379855"/>
                <a:gridCol w="1727200"/>
              </a:tblGrid>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COUNT(*)</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AVG(salary)</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128</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4875</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38" name="下箭头 5"/>
          <p:cNvSpPr/>
          <p:nvPr/>
        </p:nvSpPr>
        <p:spPr>
          <a:xfrm>
            <a:off x="3490913" y="2643188"/>
            <a:ext cx="792162" cy="504825"/>
          </a:xfrm>
          <a:prstGeom prst="down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graphicFrame>
        <p:nvGraphicFramePr>
          <p:cNvPr id="2" name="Group 4"/>
          <p:cNvGraphicFramePr>
            <a:graphicFrameLocks noGrp="1"/>
          </p:cNvGraphicFramePr>
          <p:nvPr>
            <p:custDataLst>
              <p:tags r:id="rId1"/>
            </p:custDataLst>
          </p:nvPr>
        </p:nvGraphicFramePr>
        <p:xfrm>
          <a:off x="5211763" y="5486400"/>
          <a:ext cx="3107055" cy="990600"/>
        </p:xfrm>
        <a:graphic>
          <a:graphicData uri="http://schemas.openxmlformats.org/drawingml/2006/table">
            <a:tbl>
              <a:tblPr/>
              <a:tblGrid>
                <a:gridCol w="1379855"/>
                <a:gridCol w="1727200"/>
              </a:tblGrid>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numTeac</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Arial" panose="020B0604020202020204" pitchFamily="34" charset="0"/>
                          <a:ea typeface="微软雅黑" panose="020B0503020204020204" charset="-122"/>
                          <a:cs typeface="Arial" panose="020B0604020202020204" pitchFamily="34" charset="0"/>
                          <a:sym typeface="+mn-ea"/>
                        </a:rPr>
                        <a:t>avgSalary</a:t>
                      </a:r>
                      <a:endParaRPr kumimoji="1" lang="en-US" altLang="zh-CN" sz="2000" b="1" i="0" u="none" strike="noStrike" cap="none" normalizeH="0" baseline="0" dirty="0">
                        <a:ln>
                          <a:noFill/>
                        </a:ln>
                        <a:solidFill>
                          <a:srgbClr val="FF0000"/>
                        </a:solidFill>
                        <a:effectLst/>
                        <a:latin typeface="Arial" panose="020B0604020202020204" pitchFamily="34" charset="0"/>
                        <a:ea typeface="微软雅黑" panose="020B0503020204020204"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128</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4875</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右箭头 2"/>
          <p:cNvSpPr/>
          <p:nvPr/>
        </p:nvSpPr>
        <p:spPr>
          <a:xfrm>
            <a:off x="3779838" y="5734050"/>
            <a:ext cx="720725" cy="655638"/>
          </a:xfrm>
          <a:prstGeom prst="rightArrow">
            <a:avLst>
              <a:gd name="adj1" fmla="val 50000"/>
              <a:gd name="adj2" fmla="val 50062"/>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元组显示顺序</a:t>
            </a:r>
            <a:endParaRPr lang="zh-CN" altLang="en-US" dirty="0"/>
          </a:p>
        </p:txBody>
      </p:sp>
      <p:sp>
        <p:nvSpPr>
          <p:cNvPr id="3" name="内容占位符 2"/>
          <p:cNvSpPr>
            <a:spLocks noGrp="1"/>
          </p:cNvSpPr>
          <p:nvPr>
            <p:ph idx="1"/>
          </p:nvPr>
        </p:nvSpPr>
        <p:spPr/>
        <p:txBody>
          <a:bodyPr/>
          <a:lstStyle/>
          <a:p>
            <a:pPr>
              <a:lnSpc>
                <a:spcPct val="150000"/>
              </a:lnSpc>
              <a:spcBef>
                <a:spcPts val="0"/>
              </a:spcBef>
              <a:defRPr/>
            </a:pPr>
            <a:r>
              <a:rPr lang="zh-CN" altLang="en-US" b="1" dirty="0"/>
              <a:t>示例：</a:t>
            </a:r>
            <a:r>
              <a:rPr lang="zh-CN" altLang="en-US" dirty="0"/>
              <a:t>对教工按缴纳所得税的多少排序</a:t>
            </a:r>
            <a:endParaRPr lang="zh-CN" altLang="en-US" dirty="0"/>
          </a:p>
          <a:p>
            <a:pPr lvl="1">
              <a:lnSpc>
                <a:spcPct val="150000"/>
              </a:lnSpc>
              <a:spcBef>
                <a:spcPts val="0"/>
              </a:spcBef>
              <a:buFont typeface="Wingdings" panose="05000000000000000000" pitchFamily="2" charset="2"/>
              <a:buNone/>
              <a:defRPr/>
            </a:pPr>
            <a:r>
              <a:rPr lang="en-US" b="1" i="1" dirty="0"/>
              <a:t>select</a:t>
            </a:r>
            <a:r>
              <a:rPr lang="en-US" dirty="0"/>
              <a:t>		</a:t>
            </a:r>
            <a:r>
              <a:rPr lang="en-US" dirty="0" err="1"/>
              <a:t>fname</a:t>
            </a:r>
            <a:r>
              <a:rPr lang="en-US" dirty="0"/>
              <a:t>, </a:t>
            </a:r>
            <a:r>
              <a:rPr lang="en-US" dirty="0" err="1"/>
              <a:t>sal</a:t>
            </a:r>
            <a:r>
              <a:rPr lang="en-US" dirty="0"/>
              <a:t> * 0.2</a:t>
            </a:r>
            <a:endParaRPr lang="zh-CN" altLang="en-US" dirty="0"/>
          </a:p>
          <a:p>
            <a:pPr lvl="1">
              <a:lnSpc>
                <a:spcPct val="150000"/>
              </a:lnSpc>
              <a:spcBef>
                <a:spcPts val="0"/>
              </a:spcBef>
              <a:buFont typeface="Wingdings" panose="05000000000000000000" pitchFamily="2" charset="2"/>
              <a:buNone/>
              <a:defRPr/>
            </a:pPr>
            <a:r>
              <a:rPr lang="en-US" b="1" i="1" dirty="0"/>
              <a:t>from	</a:t>
            </a:r>
            <a:r>
              <a:rPr lang="en-US" dirty="0"/>
              <a:t>	faculty</a:t>
            </a:r>
            <a:endParaRPr lang="zh-CN" altLang="en-US" dirty="0"/>
          </a:p>
          <a:p>
            <a:pPr lvl="1">
              <a:lnSpc>
                <a:spcPct val="150000"/>
              </a:lnSpc>
              <a:spcBef>
                <a:spcPts val="0"/>
              </a:spcBef>
              <a:buFont typeface="Wingdings" panose="05000000000000000000" pitchFamily="2" charset="2"/>
              <a:buNone/>
              <a:defRPr/>
            </a:pPr>
            <a:r>
              <a:rPr lang="en-US" b="1" i="1" dirty="0"/>
              <a:t>order by</a:t>
            </a:r>
            <a:r>
              <a:rPr lang="en-US" dirty="0"/>
              <a:t>	2</a:t>
            </a:r>
            <a:endParaRPr lang="zh-CN" altLang="en-US" dirty="0"/>
          </a:p>
          <a:p>
            <a:pPr>
              <a:lnSpc>
                <a:spcPct val="150000"/>
              </a:lnSpc>
              <a:spcBef>
                <a:spcPts val="0"/>
              </a:spcBef>
              <a:defRPr/>
            </a:pPr>
            <a:r>
              <a:rPr lang="zh-CN" altLang="en-US" b="1" dirty="0"/>
              <a:t>示例：</a:t>
            </a:r>
            <a:r>
              <a:rPr lang="zh-CN" altLang="en-US" dirty="0"/>
              <a:t>按年龄顺序输出学生姓名</a:t>
            </a:r>
            <a:endParaRPr lang="zh-CN" altLang="en-US" dirty="0"/>
          </a:p>
          <a:p>
            <a:pPr lvl="1">
              <a:lnSpc>
                <a:spcPct val="150000"/>
              </a:lnSpc>
              <a:spcBef>
                <a:spcPts val="0"/>
              </a:spcBef>
              <a:buFont typeface="Wingdings" panose="05000000000000000000" pitchFamily="2" charset="2"/>
              <a:buNone/>
              <a:defRPr/>
            </a:pPr>
            <a:r>
              <a:rPr lang="en-US" b="1" i="1" dirty="0"/>
              <a:t>select</a:t>
            </a:r>
            <a:r>
              <a:rPr lang="en-US" dirty="0"/>
              <a:t>		</a:t>
            </a:r>
            <a:r>
              <a:rPr lang="en-US" dirty="0" err="1"/>
              <a:t>sname</a:t>
            </a:r>
            <a:endParaRPr lang="zh-CN" altLang="en-US" dirty="0"/>
          </a:p>
          <a:p>
            <a:pPr lvl="1">
              <a:lnSpc>
                <a:spcPct val="150000"/>
              </a:lnSpc>
              <a:spcBef>
                <a:spcPts val="0"/>
              </a:spcBef>
              <a:buFont typeface="Wingdings" panose="05000000000000000000" pitchFamily="2" charset="2"/>
              <a:buNone/>
              <a:defRPr/>
            </a:pPr>
            <a:r>
              <a:rPr lang="en-US" b="1" i="1" dirty="0"/>
              <a:t>from	</a:t>
            </a:r>
            <a:r>
              <a:rPr lang="en-US" dirty="0"/>
              <a:t>	student</a:t>
            </a:r>
            <a:endParaRPr lang="zh-CN" altLang="en-US" dirty="0"/>
          </a:p>
          <a:p>
            <a:pPr lvl="1">
              <a:lnSpc>
                <a:spcPct val="150000"/>
              </a:lnSpc>
              <a:spcBef>
                <a:spcPts val="0"/>
              </a:spcBef>
              <a:buFont typeface="Wingdings" panose="05000000000000000000" pitchFamily="2" charset="2"/>
              <a:buNone/>
              <a:defRPr/>
            </a:pPr>
            <a:r>
              <a:rPr lang="en-US" b="1" i="1" dirty="0"/>
              <a:t>order by</a:t>
            </a:r>
            <a:r>
              <a:rPr lang="en-US" dirty="0"/>
              <a:t>	age</a:t>
            </a:r>
            <a:endParaRPr lang="zh-CN" altLang="en-US" dirty="0"/>
          </a:p>
          <a:p>
            <a:pPr>
              <a:lnSpc>
                <a:spcPct val="150000"/>
              </a:lnSpc>
              <a:spcBef>
                <a:spcPts val="0"/>
              </a:spcBef>
              <a:defRPr/>
            </a:pP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4213" y="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附：分组统计的例子</a:t>
            </a:r>
            <a:endParaRPr lang="zh-CN" altLang="en-US" sz="4000" dirty="0">
              <a:solidFill>
                <a:srgbClr val="0000FF"/>
              </a:solidFill>
              <a:latin typeface="微软雅黑" panose="020B0503020204020204" charset="-122"/>
              <a:ea typeface="微软雅黑" panose="020B0503020204020204" charset="-122"/>
            </a:endParaRPr>
          </a:p>
        </p:txBody>
      </p:sp>
      <p:sp>
        <p:nvSpPr>
          <p:cNvPr id="38914" name="Rectangle 3"/>
          <p:cNvSpPr>
            <a:spLocks noGrp="1"/>
          </p:cNvSpPr>
          <p:nvPr>
            <p:ph type="body" sz="half" idx="1"/>
          </p:nvPr>
        </p:nvSpPr>
        <p:spPr>
          <a:xfrm>
            <a:off x="1588" y="1412875"/>
            <a:ext cx="9151937" cy="2625725"/>
          </a:xfrm>
        </p:spPr>
        <p:txBody>
          <a:bodyPr vert="horz" wrap="square" lIns="91440" tIns="45720" rIns="91440" bIns="45720" anchor="t"/>
          <a:lstStyle/>
          <a:p>
            <a:pPr eaLnBrk="1" hangingPunct="1">
              <a:buNone/>
            </a:pPr>
            <a:r>
              <a:rPr lang="en-US" altLang="zh-CN" b="1" dirty="0">
                <a:solidFill>
                  <a:srgbClr val="FF0000"/>
                </a:solidFill>
                <a:latin typeface="微软雅黑" panose="020B0503020204020204" charset="-122"/>
                <a:ea typeface="微软雅黑" panose="020B0503020204020204" charset="-122"/>
              </a:rPr>
              <a:t>      SELECT </a:t>
            </a:r>
            <a:r>
              <a:rPr lang="en-US" altLang="zh-CN" dirty="0">
                <a:latin typeface="微软雅黑" panose="020B0503020204020204" charset="-122"/>
                <a:ea typeface="微软雅黑" panose="020B0503020204020204" charset="-122"/>
              </a:rPr>
              <a:t>rank</a:t>
            </a:r>
            <a:r>
              <a:rPr lang="en-US" altLang="zh-CN" b="1" dirty="0">
                <a:solidFill>
                  <a:srgbClr val="FF0000"/>
                </a:solidFill>
                <a:latin typeface="微软雅黑" panose="020B0503020204020204" charset="-122"/>
                <a:ea typeface="微软雅黑" panose="020B0503020204020204" charset="-122"/>
              </a:rPr>
              <a:t>,  COUNT(*) AS </a:t>
            </a:r>
            <a:r>
              <a:rPr lang="en-US" altLang="zh-CN" dirty="0">
                <a:latin typeface="微软雅黑" panose="020B0503020204020204" charset="-122"/>
                <a:ea typeface="微软雅黑" panose="020B0503020204020204" charset="-122"/>
              </a:rPr>
              <a:t>numTeac</a:t>
            </a:r>
            <a:r>
              <a:rPr lang="en-US" altLang="zh-CN" b="1" dirty="0">
                <a:solidFill>
                  <a:srgbClr val="FF0000"/>
                </a:solidFill>
                <a:latin typeface="微软雅黑" panose="020B0503020204020204" charset="-122"/>
                <a:ea typeface="微软雅黑" panose="020B0503020204020204" charset="-122"/>
              </a:rPr>
              <a:t>,    MIN(</a:t>
            </a:r>
            <a:r>
              <a:rPr lang="en-US" altLang="zh-CN" dirty="0">
                <a:latin typeface="微软雅黑" panose="020B0503020204020204" charset="-122"/>
                <a:ea typeface="微软雅黑" panose="020B0503020204020204" charset="-122"/>
              </a:rPr>
              <a:t>salary</a:t>
            </a:r>
            <a:r>
              <a:rPr lang="en-US" altLang="zh-CN" b="1" dirty="0">
                <a:solidFill>
                  <a:srgbClr val="FF0000"/>
                </a:solidFill>
                <a:latin typeface="微软雅黑" panose="020B0503020204020204" charset="-122"/>
                <a:ea typeface="微软雅黑" panose="020B0503020204020204" charset="-122"/>
              </a:rPr>
              <a:t>) AS      </a:t>
            </a:r>
            <a:r>
              <a:rPr lang="en-US" altLang="zh-CN" dirty="0">
                <a:latin typeface="微软雅黑" panose="020B0503020204020204" charset="-122"/>
                <a:ea typeface="微软雅黑" panose="020B0503020204020204" charset="-122"/>
              </a:rPr>
              <a:t>minSal</a:t>
            </a:r>
            <a:r>
              <a:rPr lang="en-US" altLang="zh-CN" b="1" dirty="0">
                <a:solidFill>
                  <a:srgbClr val="FF0000"/>
                </a:solidFill>
                <a:latin typeface="微软雅黑" panose="020B0503020204020204" charset="-122"/>
                <a:ea typeface="微软雅黑" panose="020B0503020204020204" charset="-122"/>
              </a:rPr>
              <a:t>,MAX(</a:t>
            </a:r>
            <a:r>
              <a:rPr lang="en-US" altLang="zh-CN" dirty="0">
                <a:latin typeface="微软雅黑" panose="020B0503020204020204" charset="-122"/>
                <a:ea typeface="微软雅黑" panose="020B0503020204020204" charset="-122"/>
              </a:rPr>
              <a:t>salary</a:t>
            </a:r>
            <a:r>
              <a:rPr lang="en-US" altLang="zh-CN" b="1" dirty="0">
                <a:solidFill>
                  <a:srgbClr val="FF0000"/>
                </a:solidFill>
                <a:latin typeface="微软雅黑" panose="020B0503020204020204" charset="-122"/>
                <a:ea typeface="微软雅黑" panose="020B0503020204020204" charset="-122"/>
              </a:rPr>
              <a:t>) AS </a:t>
            </a:r>
            <a:r>
              <a:rPr lang="en-US" altLang="zh-CN" dirty="0">
                <a:latin typeface="微软雅黑" panose="020B0503020204020204" charset="-122"/>
                <a:ea typeface="微软雅黑" panose="020B0503020204020204" charset="-122"/>
              </a:rPr>
              <a:t>maxSal</a:t>
            </a:r>
            <a:r>
              <a:rPr lang="en-US" altLang="zh-CN" b="1" dirty="0">
                <a:solidFill>
                  <a:srgbClr val="FF0000"/>
                </a:solidFill>
                <a:latin typeface="微软雅黑" panose="020B0503020204020204" charset="-122"/>
                <a:ea typeface="微软雅黑" panose="020B0503020204020204" charset="-122"/>
              </a:rPr>
              <a:t>, AVG(</a:t>
            </a:r>
            <a:r>
              <a:rPr lang="en-US" altLang="zh-CN" dirty="0">
                <a:latin typeface="微软雅黑" panose="020B0503020204020204" charset="-122"/>
                <a:ea typeface="微软雅黑" panose="020B0503020204020204" charset="-122"/>
              </a:rPr>
              <a:t>salary</a:t>
            </a:r>
            <a:r>
              <a:rPr lang="en-US" altLang="zh-CN" b="1" dirty="0">
                <a:solidFill>
                  <a:srgbClr val="FF0000"/>
                </a:solidFill>
                <a:latin typeface="微软雅黑" panose="020B0503020204020204" charset="-122"/>
                <a:ea typeface="微软雅黑" panose="020B0503020204020204" charset="-122"/>
              </a:rPr>
              <a:t>) AS </a:t>
            </a:r>
            <a:r>
              <a:rPr lang="en-US" altLang="zh-CN" dirty="0">
                <a:latin typeface="微软雅黑" panose="020B0503020204020204" charset="-122"/>
                <a:ea typeface="微软雅黑" panose="020B0503020204020204" charset="-122"/>
              </a:rPr>
              <a:t>avgSal</a:t>
            </a:r>
            <a:endParaRPr lang="en-US" altLang="zh-CN" b="1" dirty="0">
              <a:latin typeface="微软雅黑" panose="020B0503020204020204" charset="-122"/>
              <a:ea typeface="微软雅黑" panose="020B0503020204020204" charset="-122"/>
            </a:endParaRPr>
          </a:p>
          <a:p>
            <a:pPr lvl="1" eaLnBrk="1" hangingPunct="1">
              <a:buNone/>
            </a:pPr>
            <a:r>
              <a:rPr lang="en-US" altLang="zh-CN" sz="2400" b="1" dirty="0">
                <a:solidFill>
                  <a:srgbClr val="FF0000"/>
                </a:solidFill>
                <a:latin typeface="微软雅黑" panose="020B0503020204020204" charset="-122"/>
                <a:ea typeface="微软雅黑" panose="020B0503020204020204" charset="-122"/>
              </a:rPr>
              <a:t>FROM </a:t>
            </a:r>
            <a:r>
              <a:rPr lang="en-US" altLang="zh-CN" sz="2400" dirty="0">
                <a:latin typeface="微软雅黑" panose="020B0503020204020204" charset="-122"/>
                <a:ea typeface="微软雅黑" panose="020B0503020204020204" charset="-122"/>
              </a:rPr>
              <a:t>teacher</a:t>
            </a:r>
            <a:endParaRPr lang="en-US" altLang="zh-CN" sz="2400" dirty="0">
              <a:latin typeface="微软雅黑" panose="020B0503020204020204" charset="-122"/>
              <a:ea typeface="微软雅黑" panose="020B0503020204020204" charset="-122"/>
            </a:endParaRPr>
          </a:p>
          <a:p>
            <a:pPr lvl="1" eaLnBrk="1" hangingPunct="1">
              <a:buNone/>
            </a:pPr>
            <a:r>
              <a:rPr lang="en-US" altLang="zh-CN" sz="2400" b="1" dirty="0">
                <a:solidFill>
                  <a:srgbClr val="FF0000"/>
                </a:solidFill>
                <a:latin typeface="微软雅黑" panose="020B0503020204020204" charset="-122"/>
                <a:ea typeface="微软雅黑" panose="020B0503020204020204" charset="-122"/>
              </a:rPr>
              <a:t>WHERE </a:t>
            </a:r>
            <a:r>
              <a:rPr lang="en-US" altLang="zh-CN" sz="2400" dirty="0">
                <a:latin typeface="微软雅黑" panose="020B0503020204020204" charset="-122"/>
                <a:ea typeface="微软雅黑" panose="020B0503020204020204" charset="-122"/>
              </a:rPr>
              <a:t>dno='24'</a:t>
            </a:r>
            <a:endParaRPr lang="en-US" altLang="zh-CN" sz="2400" b="1" dirty="0">
              <a:latin typeface="微软雅黑" panose="020B0503020204020204" charset="-122"/>
              <a:ea typeface="微软雅黑" panose="020B0503020204020204" charset="-122"/>
            </a:endParaRPr>
          </a:p>
          <a:p>
            <a:pPr lvl="1" eaLnBrk="1" hangingPunct="1">
              <a:buNone/>
            </a:pPr>
            <a:r>
              <a:rPr lang="en-US" altLang="zh-CN" sz="2400" b="1" dirty="0">
                <a:solidFill>
                  <a:srgbClr val="FF0000"/>
                </a:solidFill>
                <a:latin typeface="微软雅黑" panose="020B0503020204020204" charset="-122"/>
                <a:ea typeface="微软雅黑" panose="020B0503020204020204" charset="-122"/>
              </a:rPr>
              <a:t>GROUP BY </a:t>
            </a:r>
            <a:r>
              <a:rPr lang="en-US" altLang="zh-CN" sz="2400" b="1" dirty="0">
                <a:latin typeface="微软雅黑" panose="020B0503020204020204" charset="-122"/>
                <a:ea typeface="微软雅黑" panose="020B0503020204020204" charset="-122"/>
              </a:rPr>
              <a:t>r</a:t>
            </a:r>
            <a:r>
              <a:rPr lang="en-US" altLang="zh-CN" sz="2400" dirty="0">
                <a:latin typeface="微软雅黑" panose="020B0503020204020204" charset="-122"/>
                <a:ea typeface="微软雅黑" panose="020B0503020204020204" charset="-122"/>
              </a:rPr>
              <a:t>ank</a:t>
            </a:r>
            <a:endParaRPr lang="en-US" altLang="zh-CN" sz="2400" b="1" dirty="0">
              <a:latin typeface="微软雅黑" panose="020B0503020204020204" charset="-122"/>
              <a:ea typeface="微软雅黑" panose="020B0503020204020204" charset="-122"/>
            </a:endParaRPr>
          </a:p>
          <a:p>
            <a:pPr lvl="1" eaLnBrk="1" hangingPunct="1">
              <a:buNone/>
            </a:pPr>
            <a:r>
              <a:rPr lang="en-US" altLang="zh-CN" sz="2400" b="1" dirty="0">
                <a:solidFill>
                  <a:srgbClr val="FF0000"/>
                </a:solidFill>
                <a:latin typeface="微软雅黑" panose="020B0503020204020204" charset="-122"/>
                <a:ea typeface="微软雅黑" panose="020B0503020204020204" charset="-122"/>
              </a:rPr>
              <a:t>HAVING</a:t>
            </a:r>
            <a:r>
              <a:rPr lang="en-US" altLang="zh-CN" sz="2400" dirty="0">
                <a:solidFill>
                  <a:srgbClr val="FF0000"/>
                </a:solidFill>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numTeac</a:t>
            </a:r>
            <a:r>
              <a:rPr lang="en-US" altLang="zh-CN" sz="2400" b="1" dirty="0">
                <a:latin typeface="微软雅黑" panose="020B0503020204020204" charset="-122"/>
                <a:ea typeface="微软雅黑" panose="020B0503020204020204" charset="-122"/>
              </a:rPr>
              <a:t> </a:t>
            </a:r>
            <a:r>
              <a:rPr lang="en-US" altLang="zh-CN" sz="2400" b="1" dirty="0">
                <a:solidFill>
                  <a:srgbClr val="FF0000"/>
                </a:solidFill>
                <a:latin typeface="微软雅黑" panose="020B0503020204020204" charset="-122"/>
                <a:ea typeface="微软雅黑" panose="020B0503020204020204" charset="-122"/>
              </a:rPr>
              <a:t>&gt;=</a:t>
            </a:r>
            <a:r>
              <a:rPr lang="en-US" altLang="zh-CN" sz="2400" b="1"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2</a:t>
            </a:r>
            <a:endParaRPr lang="en-US" altLang="zh-CN" sz="2400" b="1" dirty="0">
              <a:latin typeface="微软雅黑" panose="020B0503020204020204" charset="-122"/>
              <a:ea typeface="微软雅黑" panose="020B0503020204020204" charset="-122"/>
            </a:endParaRPr>
          </a:p>
          <a:p>
            <a:pPr lvl="1" eaLnBrk="1" hangingPunct="1">
              <a:buNone/>
            </a:pPr>
            <a:r>
              <a:rPr lang="en-US" altLang="zh-CN" sz="2400" b="1" dirty="0">
                <a:solidFill>
                  <a:srgbClr val="FF0000"/>
                </a:solidFill>
                <a:latin typeface="微软雅黑" panose="020B0503020204020204" charset="-122"/>
                <a:ea typeface="微软雅黑" panose="020B0503020204020204" charset="-122"/>
              </a:rPr>
              <a:t>ORDER BY</a:t>
            </a:r>
            <a:r>
              <a:rPr lang="en-US" altLang="zh-CN" sz="2400" b="1"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rank</a:t>
            </a:r>
            <a:r>
              <a:rPr lang="en-US" altLang="zh-CN" sz="2400" b="1" dirty="0">
                <a:solidFill>
                  <a:srgbClr val="FF0000"/>
                </a:solidFill>
                <a:latin typeface="微软雅黑" panose="020B0503020204020204" charset="-122"/>
                <a:ea typeface="微软雅黑" panose="020B0503020204020204" charset="-122"/>
              </a:rPr>
              <a:t>;</a:t>
            </a:r>
            <a:endParaRPr lang="en-US" altLang="zh-CN" sz="2400" b="1" dirty="0">
              <a:latin typeface="微软雅黑" panose="020B0503020204020204" charset="-122"/>
              <a:ea typeface="微软雅黑" panose="020B0503020204020204" charset="-122"/>
            </a:endParaRPr>
          </a:p>
        </p:txBody>
      </p:sp>
      <p:graphicFrame>
        <p:nvGraphicFramePr>
          <p:cNvPr id="37033" name="Group 169"/>
          <p:cNvGraphicFramePr>
            <a:graphicFrameLocks noGrp="1"/>
          </p:cNvGraphicFramePr>
          <p:nvPr>
            <p:ph sz="quarter" idx="1"/>
          </p:nvPr>
        </p:nvGraphicFramePr>
        <p:xfrm>
          <a:off x="473075" y="4302125"/>
          <a:ext cx="7918450" cy="1981200"/>
        </p:xfrm>
        <a:graphic>
          <a:graphicData uri="http://schemas.openxmlformats.org/drawingml/2006/table">
            <a:tbl>
              <a:tblPr/>
              <a:tblGrid>
                <a:gridCol w="3118485"/>
                <a:gridCol w="1367155"/>
                <a:gridCol w="1125537"/>
                <a:gridCol w="1162685"/>
                <a:gridCol w="1144588"/>
              </a:tblGrid>
              <a:tr h="39624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rank</a:t>
                      </a:r>
                      <a:endPar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dirty="0">
                          <a:solidFill>
                            <a:srgbClr val="FF0000"/>
                          </a:solidFill>
                          <a:latin typeface="微软雅黑" panose="020B0503020204020204" charset="-122"/>
                          <a:ea typeface="微软雅黑" panose="020B0503020204020204" charset="-122"/>
                          <a:sym typeface="+mn-ea"/>
                        </a:rPr>
                        <a:t>numTeac</a:t>
                      </a:r>
                      <a:endParaRPr kumimoji="1" lang="en-US" altLang="zh-CN" sz="2000" b="0" i="0" u="none" strike="noStrike" cap="none" normalizeH="0" baseline="0" dirty="0">
                        <a:ln>
                          <a:noFill/>
                        </a:ln>
                        <a:solidFill>
                          <a:srgbClr val="FF0000"/>
                        </a:solidFill>
                        <a:effectLst/>
                        <a:latin typeface="微软雅黑" panose="020B0503020204020204" charset="-122"/>
                        <a:ea typeface="微软雅黑" panose="020B0503020204020204"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minSal</a:t>
                      </a:r>
                      <a:endPar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maxSal</a:t>
                      </a:r>
                      <a:endPar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rPr>
                        <a:t>avgSal</a:t>
                      </a:r>
                      <a:endParaRPr kumimoji="1" lang="en-US" altLang="zh-CN" sz="2000" b="0" i="0" u="none" strike="noStrike" cap="none" normalizeH="0" baseline="0">
                        <a:ln>
                          <a:noFill/>
                        </a:ln>
                        <a:solidFill>
                          <a:srgbClr val="FF0000"/>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professor</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5000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9000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7200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3500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8000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6500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4788">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assistant professor</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3000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5800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rPr>
                        <a:t>5300</a:t>
                      </a:r>
                      <a:endParaRPr kumimoji="1"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rPr>
                        <a:t>lecture</a:t>
                      </a:r>
                      <a:endPar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rPr>
                        <a:t>1</a:t>
                      </a:r>
                      <a:endPar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rPr>
                        <a:t>3000</a:t>
                      </a:r>
                      <a:endPar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rPr>
                        <a:t>7400</a:t>
                      </a:r>
                      <a:endPar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rPr>
                        <a:t>5900</a:t>
                      </a:r>
                      <a:endParaRPr kumimoji="1" lang="en-US" altLang="zh-CN" sz="2000" b="0" i="0" u="none" strike="noStrike" cap="none" normalizeH="0" baseline="0">
                        <a:ln>
                          <a:noFill/>
                        </a:ln>
                        <a:solidFill>
                          <a:schemeClr val="bg1">
                            <a:lumMod val="75000"/>
                          </a:schemeClr>
                        </a:solidFill>
                        <a:effectLst/>
                        <a:latin typeface="Comic Sans MS" panose="030F0702030302020204" pitchFamily="66"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121920" y="0"/>
            <a:ext cx="902208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附：</a:t>
            </a:r>
            <a:r>
              <a:rPr lang="zh-CN" altLang="en-US" sz="4000" dirty="0">
                <a:solidFill>
                  <a:srgbClr val="0000FF"/>
                </a:solidFill>
                <a:latin typeface="微软雅黑" panose="020B0503020204020204" charset="-122"/>
                <a:ea typeface="微软雅黑" panose="020B0503020204020204" charset="-122"/>
              </a:rPr>
              <a:t>对一个表，查询记录：先选择，再投影</a:t>
            </a:r>
            <a:endParaRPr lang="zh-CN" altLang="en-US" sz="4000" dirty="0"/>
          </a:p>
        </p:txBody>
      </p:sp>
      <p:sp>
        <p:nvSpPr>
          <p:cNvPr id="18434" name="Rectangle 3"/>
          <p:cNvSpPr>
            <a:spLocks noGrp="1"/>
          </p:cNvSpPr>
          <p:nvPr>
            <p:ph idx="1"/>
          </p:nvPr>
        </p:nvSpPr>
        <p:spPr>
          <a:xfrm>
            <a:off x="23813" y="1295400"/>
            <a:ext cx="9148763" cy="5334000"/>
          </a:xfrm>
        </p:spPr>
        <p:txBody>
          <a:bodyPr vert="horz" wrap="square" lIns="91440" tIns="45720" rIns="91440" bIns="45720" anchor="t"/>
          <a:lstStyle/>
          <a:p>
            <a:pPr eaLnBrk="1" fontAlgn="base" hangingPunct="1"/>
            <a:r>
              <a:rPr lang="zh-CN" altLang="en-US" strike="noStrike" noProof="1">
                <a:latin typeface="微软雅黑" panose="020B0503020204020204" charset="-122"/>
                <a:ea typeface="微软雅黑" panose="020B0503020204020204" charset="-122"/>
                <a:cs typeface="微软雅黑" panose="020B0503020204020204" charset="-122"/>
              </a:rPr>
              <a:t>综合了关系代数中的选择和投影</a:t>
            </a: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buNone/>
            </a:pP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A</a:t>
            </a:r>
            <a:r>
              <a:rPr lang="en-US" altLang="zh-CN" sz="2400" b="1" strike="noStrike" baseline="-25000" noProof="1">
                <a:solidFill>
                  <a:srgbClr val="6600FF"/>
                </a:solidFill>
                <a:latin typeface="微软雅黑" panose="020B0503020204020204" charset="-122"/>
                <a:ea typeface="微软雅黑" panose="020B0503020204020204" charset="-122"/>
                <a:cs typeface="微软雅黑" panose="020B0503020204020204" charset="-122"/>
              </a:rPr>
              <a:t>1</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 A</a:t>
            </a:r>
            <a:r>
              <a:rPr lang="en-US" altLang="zh-CN" sz="2400" b="1" strike="noStrike" baseline="-25000" noProof="1">
                <a:solidFill>
                  <a:srgbClr val="6600FF"/>
                </a:solidFill>
                <a:latin typeface="微软雅黑" panose="020B0503020204020204" charset="-122"/>
                <a:ea typeface="微软雅黑" panose="020B0503020204020204" charset="-122"/>
                <a:cs typeface="微软雅黑" panose="020B0503020204020204" charset="-122"/>
              </a:rPr>
              <a:t>2</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  … , A</a:t>
            </a:r>
            <a:r>
              <a:rPr lang="en-US" altLang="zh-CN" sz="2400" b="1" strike="noStrike" baseline="-25000" noProof="1">
                <a:solidFill>
                  <a:srgbClr val="6600FF"/>
                </a:solidFill>
                <a:latin typeface="微软雅黑" panose="020B0503020204020204" charset="-122"/>
                <a:ea typeface="微软雅黑" panose="020B0503020204020204" charset="-122"/>
                <a:cs typeface="微软雅黑" panose="020B0503020204020204" charset="-122"/>
              </a:rPr>
              <a:t>n</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rPr>
              <a:t>投影</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rPr>
              <a:t>输出的字段列表，有顺序</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lvl="1" eaLnBrk="1" fontAlgn="base" hangingPunct="1">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FROM </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R</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rPr>
              <a:t>指定输入表</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lvl="1" eaLnBrk="1" fontAlgn="base" hangingPunct="1">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WHERE </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condition    </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rPr>
              <a:t>选择：</a:t>
            </a:r>
            <a:r>
              <a:rPr lang="zh-CN" altLang="en-US"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查询条件</a:t>
            </a:r>
            <a:r>
              <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rPr>
              <a:t>                </a:t>
            </a:r>
            <a:endParaRPr lang="en-US" altLang="zh-CN" sz="2400" b="1" strike="noStrike" noProof="1">
              <a:solidFill>
                <a:srgbClr val="6600FF"/>
              </a:solidFill>
              <a:latin typeface="微软雅黑" panose="020B0503020204020204" charset="-122"/>
              <a:ea typeface="微软雅黑" panose="020B0503020204020204" charset="-122"/>
              <a:cs typeface="微软雅黑" panose="020B0503020204020204" charset="-122"/>
            </a:endParaRPr>
          </a:p>
          <a:p>
            <a:pPr lvl="3" eaLnBrk="1" fontAlgn="base" hangingPunct="1">
              <a:buNone/>
            </a:pP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eaLnBrk="1" fontAlgn="base" hangingPunct="1">
              <a:lnSpc>
                <a:spcPct val="150000"/>
              </a:lnSpc>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SELECT </a:t>
            </a:r>
            <a:r>
              <a:rPr lang="en-US" altLang="zh-CN" strike="noStrike" noProof="1">
                <a:latin typeface="微软雅黑" panose="020B0503020204020204" charset="-122"/>
                <a:ea typeface="微软雅黑" panose="020B0503020204020204" charset="-122"/>
                <a:cs typeface="微软雅黑" panose="020B0503020204020204" charset="-122"/>
                <a:sym typeface="+mn-ea"/>
              </a:rPr>
              <a:t>name, salary</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FROM</a:t>
            </a:r>
            <a:r>
              <a:rPr lang="en-US" altLang="zh-CN"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trike="noStrike" noProof="1">
                <a:latin typeface="微软雅黑" panose="020B0503020204020204" charset="-122"/>
                <a:ea typeface="微软雅黑" panose="020B0503020204020204" charset="-122"/>
                <a:cs typeface="微软雅黑" panose="020B0503020204020204" charset="-122"/>
                <a:sym typeface="+mn-ea"/>
              </a:rPr>
              <a:t>teacher </a:t>
            </a:r>
            <a:r>
              <a:rPr lang="zh-CN" altLang="en-US"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zh-CN" altLang="en-US"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eaLnBrk="1" fontAlgn="base" hangingPunct="1">
              <a:lnSpc>
                <a:spcPct val="150000"/>
              </a:lnSpc>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SELECT</a:t>
            </a:r>
            <a:r>
              <a:rPr lang="en-US" altLang="zh-CN" strike="noStrike" noProof="1">
                <a:latin typeface="微软雅黑" panose="020B0503020204020204" charset="-122"/>
                <a:ea typeface="微软雅黑" panose="020B0503020204020204" charset="-122"/>
                <a:cs typeface="微软雅黑" panose="020B0503020204020204" charset="-122"/>
              </a:rPr>
              <a:t>  phone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FROM</a:t>
            </a:r>
            <a:r>
              <a:rPr lang="en-US" altLang="zh-CN" strike="noStrike" noProof="1">
                <a:latin typeface="微软雅黑" panose="020B0503020204020204" charset="-122"/>
                <a:ea typeface="微软雅黑" panose="020B0503020204020204" charset="-122"/>
                <a:cs typeface="微软雅黑" panose="020B0503020204020204" charset="-122"/>
              </a:rPr>
              <a:t> student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strike="noStrike" noProof="1">
                <a:latin typeface="微软雅黑" panose="020B0503020204020204" charset="-122"/>
                <a:ea typeface="微软雅黑" panose="020B0503020204020204" charset="-122"/>
                <a:cs typeface="微软雅黑" panose="020B0503020204020204" charset="-122"/>
              </a:rPr>
              <a:t> sno ='20180001';</a:t>
            </a: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50000"/>
              </a:lnSpc>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SELECT</a:t>
            </a:r>
            <a:r>
              <a:rPr lang="en-US" altLang="zh-CN" strike="noStrike" noProof="1">
                <a:latin typeface="微软雅黑" panose="020B0503020204020204" charset="-122"/>
                <a:ea typeface="微软雅黑" panose="020B0503020204020204" charset="-122"/>
                <a:cs typeface="微软雅黑" panose="020B0503020204020204" charset="-122"/>
              </a:rPr>
              <a:t> name, sno, classNo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FROM</a:t>
            </a:r>
            <a:r>
              <a:rPr lang="en-US" altLang="zh-CN" strike="noStrike" noProof="1">
                <a:latin typeface="微软雅黑" panose="020B0503020204020204" charset="-122"/>
                <a:ea typeface="微软雅黑" panose="020B0503020204020204" charset="-122"/>
                <a:cs typeface="微软雅黑" panose="020B0503020204020204" charset="-122"/>
              </a:rPr>
              <a:t> student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strike="noStrike" noProof="1">
                <a:latin typeface="微软雅黑" panose="020B0503020204020204" charset="-122"/>
                <a:ea typeface="微软雅黑" panose="020B0503020204020204" charset="-122"/>
                <a:cs typeface="微软雅黑" panose="020B0503020204020204" charset="-122"/>
              </a:rPr>
              <a:t> dno = '24’；</a:t>
            </a:r>
            <a:endParaRPr lang="en-US" altLang="zh-CN" strike="noStrike" noProof="1">
              <a:latin typeface="微软雅黑" panose="020B0503020204020204" charset="-122"/>
              <a:ea typeface="微软雅黑" panose="020B0503020204020204" charset="-122"/>
              <a:cs typeface="微软雅黑" panose="020B0503020204020204" charset="-122"/>
            </a:endParaRPr>
          </a:p>
          <a:p>
            <a:pPr marL="0" indent="0" eaLnBrk="1" fontAlgn="base" hangingPunct="1">
              <a:lnSpc>
                <a:spcPct val="150000"/>
              </a:lnSpc>
              <a:buNone/>
            </a:pPr>
            <a:endParaRPr lang="zh-CN" altLang="en-US" sz="800" b="1" strike="noStrike" noProof="1">
              <a:solidFill>
                <a:srgbClr val="0000FF"/>
              </a:solidFill>
              <a:latin typeface="微软雅黑" panose="020B0503020204020204" charset="-122"/>
              <a:ea typeface="微软雅黑" panose="020B0503020204020204" charset="-122"/>
              <a:sym typeface="+mn-ea"/>
            </a:endParaRPr>
          </a:p>
          <a:p>
            <a:pPr marL="0" indent="0" eaLnBrk="1" fontAlgn="base" hangingPunct="1">
              <a:lnSpc>
                <a:spcPct val="150000"/>
              </a:lnSpc>
              <a:buNone/>
            </a:pPr>
            <a:r>
              <a:rPr lang="zh-CN" altLang="en-US" b="1" strike="noStrike" noProof="1">
                <a:solidFill>
                  <a:srgbClr val="0000FF"/>
                </a:solidFill>
                <a:latin typeface="微软雅黑" panose="020B0503020204020204" charset="-122"/>
                <a:ea typeface="微软雅黑" panose="020B0503020204020204" charset="-122"/>
                <a:sym typeface="+mn-ea"/>
              </a:rPr>
              <a:t>注意：查询特定的一行时，</a:t>
            </a:r>
            <a:r>
              <a:rPr lang="en-US" altLang="zh-CN" b="1" strike="noStrike" noProof="1">
                <a:solidFill>
                  <a:srgbClr val="0000FF"/>
                </a:solidFill>
                <a:latin typeface="微软雅黑" panose="020B0503020204020204" charset="-122"/>
                <a:ea typeface="微软雅黑" panose="020B0503020204020204" charset="-122"/>
                <a:sym typeface="+mn-ea"/>
              </a:rPr>
              <a:t>WHERE</a:t>
            </a:r>
            <a:r>
              <a:rPr lang="zh-CN" altLang="en-US" b="1" strike="noStrike" noProof="1">
                <a:solidFill>
                  <a:srgbClr val="0000FF"/>
                </a:solidFill>
                <a:latin typeface="微软雅黑" panose="020B0503020204020204" charset="-122"/>
                <a:ea typeface="微软雅黑" panose="020B0503020204020204" charset="-122"/>
                <a:sym typeface="+mn-ea"/>
              </a:rPr>
              <a:t>条件中要指定主键字段。</a:t>
            </a:r>
            <a:endParaRPr lang="en-US" altLang="zh-CN" strike="noStrike" noProof="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附：条件类型</a:t>
            </a:r>
            <a:endParaRPr lang="zh-CN" altLang="en-US" sz="4000" dirty="0">
              <a:solidFill>
                <a:srgbClr val="0000FF"/>
              </a:solidFill>
              <a:latin typeface="微软雅黑" panose="020B0503020204020204" charset="-122"/>
              <a:ea typeface="微软雅黑" panose="020B0503020204020204" charset="-122"/>
            </a:endParaRPr>
          </a:p>
        </p:txBody>
      </p:sp>
      <p:sp>
        <p:nvSpPr>
          <p:cNvPr id="19458" name="Rectangle 3"/>
          <p:cNvSpPr>
            <a:spLocks noGrp="1"/>
          </p:cNvSpPr>
          <p:nvPr>
            <p:ph idx="1"/>
          </p:nvPr>
        </p:nvSpPr>
        <p:spPr>
          <a:xfrm>
            <a:off x="160338" y="1349375"/>
            <a:ext cx="8983663" cy="5280025"/>
          </a:xfrm>
        </p:spPr>
        <p:txBody>
          <a:bodyPr vert="horz" wrap="square" lIns="91440" tIns="45720" rIns="91440" bIns="45720" anchor="t"/>
          <a:lstStyle/>
          <a:p>
            <a:pPr indent="0" eaLnBrk="1" fontAlgn="base" latinLnBrk="0" hangingPunct="1">
              <a:lnSpc>
                <a:spcPct val="120000"/>
              </a:lnSpc>
              <a:spcBef>
                <a:spcPts val="0"/>
              </a:spcBef>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等值查询</a:t>
            </a:r>
            <a:r>
              <a:rPr lang="zh-CN" altLang="en-US" strike="noStrike" noProof="1">
                <a:latin typeface="微软雅黑" panose="020B0503020204020204" charset="-122"/>
                <a:ea typeface="微软雅黑" panose="020B0503020204020204" charset="-122"/>
                <a:cs typeface="微软雅黑" panose="020B0503020204020204" charset="-122"/>
              </a:rPr>
              <a:t>：</a:t>
            </a:r>
            <a:r>
              <a:rPr lang="en-US" altLang="zh-CN" strike="noStrike" noProof="1">
                <a:latin typeface="微软雅黑" panose="020B0503020204020204" charset="-122"/>
                <a:ea typeface="微软雅黑" panose="020B0503020204020204" charset="-122"/>
                <a:cs typeface="微软雅黑" panose="020B0503020204020204" charset="-122"/>
              </a:rPr>
              <a:t>null</a:t>
            </a:r>
            <a:r>
              <a:rPr lang="zh-CN" altLang="en-US" strike="noStrike" noProof="1">
                <a:latin typeface="微软雅黑" panose="020B0503020204020204" charset="-122"/>
                <a:ea typeface="微软雅黑" panose="020B0503020204020204" charset="-122"/>
                <a:cs typeface="微软雅黑" panose="020B0503020204020204" charset="-122"/>
              </a:rPr>
              <a:t>，确定值；</a:t>
            </a:r>
            <a:endParaRPr lang="zh-CN" altLang="en-US" strike="noStrike" noProof="1">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SELECT </a:t>
            </a:r>
            <a:r>
              <a:rPr lang="en-US" altLang="zh-CN" strike="noStrike" noProof="1">
                <a:latin typeface="微软雅黑" panose="020B0503020204020204" charset="-122"/>
                <a:ea typeface="微软雅黑" panose="020B0503020204020204" charset="-122"/>
                <a:cs typeface="微软雅黑" panose="020B0503020204020204" charset="-122"/>
                <a:sym typeface="+mn-ea"/>
              </a:rPr>
              <a:t>name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FROM</a:t>
            </a:r>
            <a:r>
              <a:rPr lang="en-US" altLang="zh-CN"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trike="noStrike" noProof="1">
                <a:latin typeface="微软雅黑" panose="020B0503020204020204" charset="-122"/>
                <a:ea typeface="微软雅黑" panose="020B0503020204020204" charset="-122"/>
                <a:cs typeface="微软雅黑" panose="020B0503020204020204" charset="-122"/>
                <a:sym typeface="+mn-ea"/>
              </a:rPr>
              <a:t>staff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WHERE </a:t>
            </a:r>
            <a:r>
              <a:rPr lang="en-US" altLang="zh-CN" b="1" strike="noStrike" noProof="1">
                <a:latin typeface="微软雅黑" panose="020B0503020204020204" charset="-122"/>
                <a:ea typeface="微软雅黑" panose="020B0503020204020204" charset="-122"/>
                <a:cs typeface="微软雅黑" panose="020B0503020204020204" charset="-122"/>
                <a:sym typeface="+mn-ea"/>
              </a:rPr>
              <a:t>position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strike="noStrike" noProof="1">
                <a:latin typeface="微软雅黑" panose="020B0503020204020204" charset="-122"/>
                <a:ea typeface="微软雅黑" panose="020B0503020204020204" charset="-122"/>
                <a:cs typeface="微软雅黑" panose="020B0503020204020204" charset="-122"/>
                <a:sym typeface="+mn-ea"/>
              </a:rPr>
              <a:t>secretary</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strike="noStrike" noProof="1">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SELECT</a:t>
            </a:r>
            <a:r>
              <a:rPr lang="en-US" altLang="zh-CN" strike="noStrike" noProof="1">
                <a:latin typeface="微软雅黑" panose="020B0503020204020204" charset="-122"/>
                <a:ea typeface="微软雅黑" panose="020B0503020204020204" charset="-122"/>
                <a:cs typeface="微软雅黑" panose="020B0503020204020204" charset="-122"/>
                <a:sym typeface="+mn-ea"/>
              </a:rPr>
              <a:t> name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FROM</a:t>
            </a:r>
            <a:r>
              <a:rPr lang="en-US" altLang="zh-CN" strike="noStrike" noProof="1">
                <a:latin typeface="微软雅黑" panose="020B0503020204020204" charset="-122"/>
                <a:ea typeface="微软雅黑" panose="020B0503020204020204" charset="-122"/>
                <a:cs typeface="微软雅黑" panose="020B0503020204020204" charset="-122"/>
                <a:sym typeface="+mn-ea"/>
              </a:rPr>
              <a:t> student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zh-CN" altLang="en-US" strike="noStrike" noProof="1">
                <a:latin typeface="微软雅黑" panose="020B0503020204020204" charset="-122"/>
                <a:ea typeface="微软雅黑" panose="020B0503020204020204" charset="-122"/>
                <a:cs typeface="微软雅黑" panose="020B0503020204020204" charset="-122"/>
              </a:rPr>
              <a:t> d_no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IS NULL;</a:t>
            </a: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endParaRPr lang="zh-CN" altLang="en-US" sz="1200" strike="noStrike" noProof="1">
              <a:latin typeface="微软雅黑" panose="020B0503020204020204" charset="-122"/>
              <a:ea typeface="微软雅黑" panose="020B0503020204020204" charset="-122"/>
              <a:cs typeface="微软雅黑" panose="020B0503020204020204" charset="-122"/>
            </a:endParaRPr>
          </a:p>
          <a:p>
            <a:pPr indent="0" eaLnBrk="1" fontAlgn="base" latinLnBrk="0" hangingPunct="1">
              <a:lnSpc>
                <a:spcPct val="120000"/>
              </a:lnSpc>
              <a:spcBef>
                <a:spcPts val="0"/>
              </a:spcBef>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范围查询</a:t>
            </a:r>
            <a:r>
              <a:rPr lang="zh-CN" altLang="en-US" strike="noStrike" noProof="1">
                <a:latin typeface="微软雅黑" panose="020B0503020204020204" charset="-122"/>
                <a:ea typeface="微软雅黑" panose="020B0503020204020204" charset="-122"/>
                <a:cs typeface="微软雅黑" panose="020B0503020204020204" charset="-122"/>
              </a:rPr>
              <a:t>：连续型，离散型；</a:t>
            </a:r>
            <a:endParaRPr lang="zh-CN" altLang="en-US"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marL="0" lvl="2" indent="0" eaLnBrk="1" fontAlgn="base" latinLnBrk="0" hangingPunct="1">
              <a:lnSpc>
                <a:spcPct val="12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&lt;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1</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0000</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AND</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salary</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&gt;=</a:t>
            </a:r>
            <a:r>
              <a:rPr lang="en-US" altLang="zh-CN"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1500</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latin typeface="微软雅黑" panose="020B0503020204020204" charset="-122"/>
              <a:ea typeface="微软雅黑" panose="020B0503020204020204" charset="-122"/>
              <a:cs typeface="微软雅黑" panose="020B0503020204020204" charset="-122"/>
              <a:sym typeface="+mn-ea"/>
            </a:endParaRPr>
          </a:p>
          <a:p>
            <a:pPr marL="0" lvl="2" indent="0" eaLnBrk="1" fontAlgn="base" latinLnBrk="0" hangingPunct="1">
              <a:lnSpc>
                <a:spcPct val="120000"/>
              </a:lnSpc>
              <a:spcBef>
                <a:spcPts val="0"/>
              </a:spcBef>
              <a:buNone/>
            </a:pPr>
            <a:r>
              <a:rPr lang="en-US" altLang="zh-CN" sz="2400" b="1" strike="noStrike" noProof="1">
                <a:latin typeface="微软雅黑" panose="020B0503020204020204" charset="-122"/>
                <a:ea typeface="微软雅黑" panose="020B0503020204020204" charset="-122"/>
                <a:cs typeface="微软雅黑" panose="020B0503020204020204" charset="-122"/>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sz="2400" b="1" strike="noStrike" noProof="1">
                <a:latin typeface="微软雅黑" panose="020B0503020204020204" charset="-122"/>
                <a:ea typeface="微软雅黑" panose="020B0503020204020204" charset="-122"/>
                <a:cs typeface="微软雅黑" panose="020B0503020204020204" charset="-122"/>
              </a:rPr>
              <a:t> </a:t>
            </a:r>
            <a:r>
              <a:rPr lang="en-US" altLang="zh-CN" sz="2400" strike="noStrike" noProof="1">
                <a:latin typeface="微软雅黑" panose="020B0503020204020204" charset="-122"/>
                <a:ea typeface="微软雅黑" panose="020B0503020204020204" charset="-122"/>
                <a:cs typeface="微软雅黑" panose="020B0503020204020204" charset="-122"/>
              </a:rPr>
              <a:t>rank</a:t>
            </a:r>
            <a:r>
              <a:rPr lang="en-US" altLang="zh-CN" sz="2400" b="1" strike="noStrike" noProof="1">
                <a:latin typeface="微软雅黑" panose="020B0503020204020204" charset="-122"/>
                <a:ea typeface="微软雅黑" panose="020B0503020204020204" charset="-122"/>
                <a:cs typeface="微软雅黑" panose="020B0503020204020204" charset="-122"/>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IN ('</a:t>
            </a:r>
            <a:r>
              <a:rPr lang="en-US" altLang="zh-CN" sz="2400" strike="noStrike" noProof="1">
                <a:latin typeface="微软雅黑" panose="020B0503020204020204" charset="-122"/>
                <a:ea typeface="微软雅黑" panose="020B0503020204020204" charset="-122"/>
                <a:cs typeface="微软雅黑" panose="020B0503020204020204" charset="-122"/>
              </a:rPr>
              <a:t>教授</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strike="noStrike" noProof="1">
                <a:latin typeface="微软雅黑" panose="020B0503020204020204" charset="-122"/>
                <a:ea typeface="微软雅黑" panose="020B0503020204020204" charset="-122"/>
                <a:cs typeface="微软雅黑" panose="020B0503020204020204" charset="-122"/>
              </a:rPr>
              <a:t>研究员</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strike="noStrike" noProof="1">
                <a:latin typeface="微软雅黑" panose="020B0503020204020204" charset="-122"/>
                <a:ea typeface="微软雅黑" panose="020B0503020204020204" charset="-122"/>
                <a:cs typeface="微软雅黑" panose="020B0503020204020204" charset="-122"/>
              </a:rPr>
              <a:t>高级工程师</a:t>
            </a:r>
            <a:r>
              <a:rPr lang="en-US" altLang="zh-CN" sz="2400" b="1" strike="noStrike" noProof="1">
                <a:latin typeface="微软雅黑" panose="020B0503020204020204" charset="-122"/>
                <a:ea typeface="微软雅黑" panose="020B0503020204020204" charset="-122"/>
                <a:cs typeface="微软雅黑" panose="020B0503020204020204" charset="-122"/>
              </a:rPr>
              <a:t>'</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WHERE</a:t>
            </a:r>
            <a:r>
              <a:rPr lang="zh-CN" altLang="en-US"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strike="noStrike" noProof="1">
                <a:latin typeface="微软雅黑" panose="020B0503020204020204" charset="-122"/>
                <a:ea typeface="微软雅黑" panose="020B0503020204020204" charset="-122"/>
                <a:cs typeface="微软雅黑" panose="020B0503020204020204" charset="-122"/>
              </a:rPr>
              <a:t>birthday</a:t>
            </a:r>
            <a:r>
              <a:rPr lang="zh-CN" altLang="en-US"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&gt;=</a:t>
            </a:r>
            <a:r>
              <a:rPr lang="zh-CN" altLang="en-US"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strike="noStrike" noProof="1">
                <a:latin typeface="微软雅黑" panose="020B0503020204020204" charset="-122"/>
                <a:ea typeface="微软雅黑" panose="020B0503020204020204" charset="-122"/>
                <a:cs typeface="微软雅黑" panose="020B0503020204020204" charset="-122"/>
              </a:rPr>
              <a:t>DATE</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strike="noStrike" noProof="1">
                <a:latin typeface="微软雅黑" panose="020B0503020204020204" charset="-122"/>
                <a:ea typeface="微软雅黑" panose="020B0503020204020204" charset="-122"/>
                <a:cs typeface="微软雅黑" panose="020B0503020204020204" charset="-122"/>
              </a:rPr>
              <a:t>1980/01/01</a:t>
            </a:r>
            <a:r>
              <a:rPr lang="en-US" altLang="zh-CN"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endParaRPr lang="en-US" altLang="zh-CN" sz="1200"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indent="0" eaLnBrk="1" fontAlgn="base" latinLnBrk="0" hangingPunct="1">
              <a:lnSpc>
                <a:spcPct val="120000"/>
              </a:lnSpc>
              <a:spcBef>
                <a:spcPts val="0"/>
              </a:spcBef>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模糊查询</a:t>
            </a:r>
            <a:r>
              <a:rPr lang="zh-CN" altLang="en-US" strike="noStrike" noProof="1">
                <a:latin typeface="微软雅黑" panose="020B0503020204020204" charset="-122"/>
                <a:ea typeface="微软雅黑" panose="020B0503020204020204" charset="-122"/>
                <a:cs typeface="微软雅黑" panose="020B0503020204020204" charset="-122"/>
              </a:rPr>
              <a:t>：</a:t>
            </a:r>
            <a:r>
              <a:rPr lang="zh-CN" altLang="en-US" b="1" strike="noStrike" noProof="1">
                <a:latin typeface="微软雅黑" panose="020B0503020204020204" charset="-122"/>
                <a:ea typeface="微软雅黑" panose="020B0503020204020204" charset="-122"/>
                <a:cs typeface="微软雅黑" panose="020B0503020204020204" charset="-122"/>
              </a:rPr>
              <a:t>LIKE </a:t>
            </a:r>
            <a:r>
              <a:rPr lang="zh-CN" altLang="en-US" strike="noStrike" noProof="1">
                <a:latin typeface="微软雅黑" panose="020B0503020204020204" charset="-122"/>
                <a:ea typeface="微软雅黑" panose="020B0503020204020204" charset="-122"/>
                <a:cs typeface="微软雅黑" panose="020B0503020204020204" charset="-122"/>
              </a:rPr>
              <a:t>，两个特意符号，%，_, 转意符</a:t>
            </a:r>
            <a:endParaRPr lang="zh-CN" altLang="en-US"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name</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LIKE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张</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sz="2400" b="1" strike="noStrike" noProof="1">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name</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LIKE ‘</a:t>
            </a:r>
            <a:r>
              <a:rPr lang="en-US" altLang="zh-CN" sz="2400" strike="noStrike" noProof="1">
                <a:latin typeface="微软雅黑" panose="020B0503020204020204" charset="-122"/>
                <a:ea typeface="微软雅黑" panose="020B0503020204020204" charset="-122"/>
                <a:cs typeface="微软雅黑" panose="020B0503020204020204" charset="-122"/>
                <a:sym typeface="+mn-ea"/>
              </a:rPr>
              <a:t>张</a:t>
            </a:r>
            <a:r>
              <a:rPr lang="zh-CN" altLang="en-US" sz="2400"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z="24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_ _';</a:t>
            </a:r>
            <a:endParaRPr lang="en-US" altLang="zh-CN" sz="2400" b="1" strike="noStrike" noProof="1">
              <a:latin typeface="微软雅黑" panose="020B0503020204020204" charset="-122"/>
              <a:ea typeface="微软雅黑" panose="020B0503020204020204" charset="-122"/>
              <a:cs typeface="微软雅黑" panose="020B0503020204020204" charset="-122"/>
            </a:endParaRPr>
          </a:p>
          <a:p>
            <a:pPr marL="0" indent="0" eaLnBrk="1" fontAlgn="base" latinLnBrk="0" hangingPunct="1">
              <a:lnSpc>
                <a:spcPct val="120000"/>
              </a:lnSpc>
              <a:spcBef>
                <a:spcPts val="0"/>
              </a:spcBef>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strike="noStrike" noProof="1">
                <a:latin typeface="微软雅黑" panose="020B0503020204020204" charset="-122"/>
                <a:ea typeface="微软雅黑" panose="020B0503020204020204" charset="-122"/>
                <a:cs typeface="微软雅黑" panose="020B0503020204020204" charset="-122"/>
                <a:sym typeface="+mn-ea"/>
              </a:rPr>
              <a:t>email</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LIKE ‘</a:t>
            </a:r>
            <a:r>
              <a:rPr lang="en-US" altLang="zh-CN" strike="noStrike" noProof="1">
                <a:latin typeface="微软雅黑" panose="020B0503020204020204" charset="-122"/>
                <a:ea typeface="微软雅黑" panose="020B0503020204020204" charset="-122"/>
                <a:cs typeface="微软雅黑" panose="020B0503020204020204" charset="-122"/>
                <a:sym typeface="+mn-ea"/>
              </a:rPr>
              <a:t>rj#</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_%</a:t>
            </a:r>
            <a:r>
              <a:rPr lang="en-US" altLang="zh-CN" strike="noStrike" noProof="1">
                <a:latin typeface="微软雅黑" panose="020B0503020204020204" charset="-122"/>
                <a:ea typeface="微软雅黑" panose="020B0503020204020204" charset="-122"/>
                <a:cs typeface="微软雅黑" panose="020B0503020204020204" charset="-122"/>
                <a:sym typeface="+mn-ea"/>
              </a:rPr>
              <a:t>@hnu.edu.cn</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 ESCAPE </a:t>
            </a:r>
            <a:r>
              <a:rPr lang="en-US" altLang="zh-CN" strike="noStrike" noProof="1">
                <a:latin typeface="微软雅黑" panose="020B0503020204020204" charset="-122"/>
                <a:ea typeface="微软雅黑" panose="020B0503020204020204" charset="-122"/>
                <a:cs typeface="微软雅黑" panose="020B0503020204020204" charset="-122"/>
                <a:sym typeface="+mn-ea"/>
              </a:rPr>
              <a:t>#</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244475" y="176213"/>
            <a:ext cx="8524875" cy="1143000"/>
          </a:xfrm>
        </p:spPr>
        <p:txBody>
          <a:bodyPr vert="horz" wrap="square" lIns="91440" tIns="45720" rIns="91440" bIns="45720" anchor="ctr"/>
          <a:lstStyle/>
          <a:p>
            <a:pPr eaLnBrk="1" hangingPunct="1"/>
            <a:r>
              <a:rPr lang="zh-CN" altLang="en-US" sz="3600" dirty="0">
                <a:solidFill>
                  <a:srgbClr val="0000FF"/>
                </a:solidFill>
                <a:latin typeface="微软雅黑" panose="020B0503020204020204" charset="-122"/>
                <a:ea typeface="微软雅黑" panose="020B0503020204020204" charset="-122"/>
              </a:rPr>
              <a:t>附：</a:t>
            </a:r>
            <a:r>
              <a:rPr lang="zh-CN" altLang="en-US" dirty="0">
                <a:solidFill>
                  <a:srgbClr val="0000FF"/>
                </a:solidFill>
                <a:latin typeface="微软雅黑" panose="020B0503020204020204" charset="-122"/>
                <a:ea typeface="微软雅黑" panose="020B0503020204020204" charset="-122"/>
              </a:rPr>
              <a:t>因为投影，输出结果中可能会出现有重复的行</a:t>
            </a:r>
            <a:endParaRPr lang="zh-CN" altLang="en-US" dirty="0">
              <a:solidFill>
                <a:srgbClr val="0000FF"/>
              </a:solidFill>
              <a:latin typeface="微软雅黑" panose="020B0503020204020204" charset="-122"/>
              <a:ea typeface="微软雅黑" panose="020B0503020204020204" charset="-122"/>
            </a:endParaRPr>
          </a:p>
        </p:txBody>
      </p:sp>
      <p:sp>
        <p:nvSpPr>
          <p:cNvPr id="20482" name="Rectangle 3"/>
          <p:cNvSpPr>
            <a:spLocks noGrp="1"/>
          </p:cNvSpPr>
          <p:nvPr>
            <p:ph idx="1"/>
          </p:nvPr>
        </p:nvSpPr>
        <p:spPr>
          <a:xfrm>
            <a:off x="87313" y="1500188"/>
            <a:ext cx="8840787" cy="4419600"/>
          </a:xfrm>
        </p:spPr>
        <p:txBody>
          <a:bodyPr vert="horz" wrap="square" lIns="91440" tIns="45720" rIns="91440" bIns="45720" anchor="t"/>
          <a:lstStyle/>
          <a:p>
            <a:pPr eaLnBrk="1" hangingPunct="1">
              <a:lnSpc>
                <a:spcPct val="150000"/>
              </a:lnSpc>
            </a:pPr>
            <a:r>
              <a:rPr lang="zh-CN" altLang="en-US" dirty="0">
                <a:latin typeface="微软雅黑" panose="020B0503020204020204" charset="-122"/>
                <a:ea typeface="微软雅黑" panose="020B0503020204020204" charset="-122"/>
              </a:rPr>
              <a:t>当</a:t>
            </a:r>
            <a:r>
              <a:rPr lang="zh-CN" altLang="en-US" b="1" dirty="0">
                <a:solidFill>
                  <a:srgbClr val="FF0000"/>
                </a:solidFill>
                <a:latin typeface="微软雅黑" panose="020B0503020204020204" charset="-122"/>
                <a:ea typeface="微软雅黑" panose="020B0503020204020204" charset="-122"/>
              </a:rPr>
              <a:t>输出字段不包含主键，或者只包含部分主键时</a:t>
            </a:r>
            <a:r>
              <a:rPr lang="zh-CN" altLang="en-US" dirty="0">
                <a:latin typeface="微软雅黑" panose="020B0503020204020204" charset="-122"/>
                <a:ea typeface="微软雅黑" panose="020B0503020204020204" charset="-122"/>
              </a:rPr>
              <a:t>，输出结果中可能出现重复的行。对重复的行，要求只留下一行时，在输出字段列表前加 </a:t>
            </a:r>
            <a:r>
              <a:rPr lang="en-US" altLang="zh-CN" dirty="0">
                <a:latin typeface="微软雅黑" panose="020B0503020204020204" charset="-122"/>
                <a:ea typeface="微软雅黑" panose="020B0503020204020204" charset="-122"/>
              </a:rPr>
              <a:t>DISTINCT</a:t>
            </a:r>
            <a:endParaRPr lang="en-US" altLang="zh-CN" dirty="0">
              <a:latin typeface="微软雅黑" panose="020B0503020204020204" charset="-122"/>
              <a:ea typeface="微软雅黑" panose="020B0503020204020204" charset="-122"/>
            </a:endParaRPr>
          </a:p>
          <a:p>
            <a:pPr eaLnBrk="1" hangingPunct="1">
              <a:lnSpc>
                <a:spcPct val="150000"/>
              </a:lnSpc>
              <a:buNone/>
            </a:pPr>
            <a:endParaRPr lang="en-US" altLang="zh-CN" dirty="0">
              <a:latin typeface="微软雅黑" panose="020B0503020204020204" charset="-122"/>
              <a:ea typeface="微软雅黑" panose="020B0503020204020204" charset="-122"/>
            </a:endParaRPr>
          </a:p>
          <a:p>
            <a:pPr eaLnBrk="1" hangingPunct="1">
              <a:lnSpc>
                <a:spcPct val="150000"/>
              </a:lnSpc>
              <a:buClrTx/>
              <a:buNone/>
            </a:pPr>
            <a:r>
              <a:rPr lang="en-US" altLang="zh-CN" b="1" dirty="0">
                <a:solidFill>
                  <a:srgbClr val="FF0000"/>
                </a:solidFill>
                <a:latin typeface="微软雅黑" panose="020B0503020204020204" charset="-122"/>
                <a:ea typeface="微软雅黑" panose="020B0503020204020204" charset="-122"/>
              </a:rPr>
              <a:t>    SELECT DISTINCT</a:t>
            </a:r>
            <a:r>
              <a:rPr lang="en-US" altLang="zh-CN" b="1"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sex</a:t>
            </a:r>
            <a:r>
              <a:rPr lang="en-US" altLang="zh-CN" b="1" dirty="0">
                <a:solidFill>
                  <a:srgbClr val="FF0000"/>
                </a:solidFill>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birthday</a:t>
            </a:r>
            <a:r>
              <a:rPr lang="en-US" altLang="zh-CN" b="1" dirty="0">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FROM</a:t>
            </a:r>
            <a:r>
              <a:rPr lang="en-US" altLang="zh-CN" b="1"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student</a:t>
            </a:r>
            <a:r>
              <a:rPr lang="en-US" altLang="zh-CN" b="1" dirty="0">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WHERE</a:t>
            </a:r>
            <a:r>
              <a:rPr lang="en-US" altLang="zh-CN" b="1" dirty="0">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dno</a:t>
            </a:r>
            <a:r>
              <a:rPr lang="en-US" altLang="zh-CN" b="1" dirty="0">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 ‘</a:t>
            </a:r>
            <a:r>
              <a:rPr lang="en-US" altLang="zh-CN" dirty="0">
                <a:latin typeface="微软雅黑" panose="020B0503020204020204" charset="-122"/>
                <a:ea typeface="微软雅黑" panose="020B0503020204020204" charset="-122"/>
              </a:rPr>
              <a:t>24</a:t>
            </a:r>
            <a:r>
              <a:rPr lang="en-US" altLang="zh-CN" b="1" dirty="0">
                <a:solidFill>
                  <a:srgbClr val="FF0000"/>
                </a:solidFill>
                <a:latin typeface="微软雅黑" panose="020B0503020204020204" charset="-122"/>
                <a:ea typeface="微软雅黑" panose="020B0503020204020204" charset="-122"/>
              </a:rPr>
              <a:t>’;           </a:t>
            </a:r>
            <a:endParaRPr lang="en-GB" altLang="zh-CN" dirty="0">
              <a:latin typeface="微软雅黑" panose="020B0503020204020204" charset="-122"/>
              <a:ea typeface="微软雅黑" panose="020B050302020402020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xfrm>
            <a:off x="798513" y="80963"/>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附：对输出结果进行排序</a:t>
            </a:r>
            <a:endParaRPr lang="zh-CN" altLang="en-US" sz="4000" dirty="0">
              <a:solidFill>
                <a:srgbClr val="0000FF"/>
              </a:solidFill>
              <a:latin typeface="微软雅黑" panose="020B0503020204020204" charset="-122"/>
              <a:ea typeface="微软雅黑" panose="020B0503020204020204" charset="-122"/>
            </a:endParaRPr>
          </a:p>
        </p:txBody>
      </p:sp>
      <p:sp>
        <p:nvSpPr>
          <p:cNvPr id="21506" name="Rectangle 3"/>
          <p:cNvSpPr>
            <a:spLocks noGrp="1"/>
          </p:cNvSpPr>
          <p:nvPr>
            <p:ph idx="1"/>
          </p:nvPr>
        </p:nvSpPr>
        <p:spPr>
          <a:xfrm>
            <a:off x="0" y="1406525"/>
            <a:ext cx="9144000" cy="5222875"/>
          </a:xfrm>
        </p:spPr>
        <p:txBody>
          <a:bodyPr vert="horz" wrap="square" lIns="91440" tIns="45720" rIns="91440" bIns="45720" anchor="t"/>
          <a:lstStyle/>
          <a:p>
            <a:pPr marL="0" indent="0" eaLnBrk="1" fontAlgn="base" hangingPunct="1">
              <a:lnSpc>
                <a:spcPct val="120000"/>
              </a:lnSpc>
              <a:spcBef>
                <a:spcPts val="5"/>
              </a:spcBef>
              <a:spcAft>
                <a:spcPts val="0"/>
              </a:spcAft>
              <a:buNone/>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因为表是行的集合</a:t>
            </a:r>
            <a:r>
              <a:rPr lang="zh-CN" altLang="en-US" strike="noStrike" noProof="1">
                <a:latin typeface="微软雅黑" panose="020B0503020204020204" charset="-122"/>
                <a:ea typeface="微软雅黑" panose="020B0503020204020204" charset="-122"/>
                <a:cs typeface="微软雅黑" panose="020B0503020204020204" charset="-122"/>
              </a:rPr>
              <a:t>，因此，输出结果中的行没有顺序概念的，要对输出结果进行排序，用</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ORDER BY</a:t>
            </a:r>
            <a:r>
              <a:rPr lang="zh-CN" altLang="en-US" strike="noStrike" noProof="1">
                <a:latin typeface="微软雅黑" panose="020B0503020204020204" charset="-122"/>
                <a:ea typeface="微软雅黑" panose="020B0503020204020204" charset="-122"/>
                <a:cs typeface="微软雅黑" panose="020B0503020204020204" charset="-122"/>
              </a:rPr>
              <a:t>指明；</a:t>
            </a: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pPr>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buClrTx/>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SELECT</a:t>
            </a:r>
            <a:r>
              <a:rPr lang="en-US" altLang="zh-CN" b="1" strike="noStrike" noProof="1">
                <a:latin typeface="微软雅黑" panose="020B0503020204020204" charset="-122"/>
                <a:ea typeface="微软雅黑" panose="020B0503020204020204" charset="-122"/>
                <a:cs typeface="微软雅黑" panose="020B0503020204020204" charset="-122"/>
              </a:rPr>
              <a:t> name</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sno</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classNo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FROM</a:t>
            </a:r>
            <a:r>
              <a:rPr lang="en-US" altLang="zh-CN" b="1" strike="noStrike" noProof="1">
                <a:latin typeface="微软雅黑" panose="020B0503020204020204" charset="-122"/>
                <a:ea typeface="微软雅黑" panose="020B0503020204020204" charset="-122"/>
                <a:cs typeface="微软雅黑" panose="020B0503020204020204" charset="-122"/>
              </a:rPr>
              <a:t> student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b="1" strike="noStrike" noProof="1">
                <a:latin typeface="微软雅黑" panose="020B0503020204020204" charset="-122"/>
                <a:ea typeface="微软雅黑" panose="020B0503020204020204" charset="-122"/>
                <a:cs typeface="微软雅黑" panose="020B0503020204020204" charset="-122"/>
              </a:rPr>
              <a:t> _no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24</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ORDER BY</a:t>
            </a:r>
            <a:r>
              <a:rPr lang="en-US" altLang="zh-CN" b="1" strike="noStrike" noProof="1">
                <a:latin typeface="微软雅黑" panose="020B0503020204020204" charset="-122"/>
                <a:ea typeface="微软雅黑" panose="020B0503020204020204" charset="-122"/>
                <a:cs typeface="微软雅黑" panose="020B0503020204020204" charset="-122"/>
              </a:rPr>
              <a:t> classNo</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b="1" strike="noStrike" noProof="1">
                <a:latin typeface="微软雅黑" panose="020B0503020204020204" charset="-122"/>
                <a:ea typeface="微软雅黑" panose="020B0503020204020204" charset="-122"/>
                <a:cs typeface="微软雅黑" panose="020B0503020204020204" charset="-122"/>
              </a:rPr>
              <a:t> sno</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buClrTx/>
              <a:buNone/>
            </a:pPr>
            <a:endParaRPr lang="en-US" altLang="zh-CN" b="1"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buClrTx/>
              <a:buNone/>
            </a:pP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SELECT </a:t>
            </a:r>
            <a:r>
              <a:rPr lang="en-US" altLang="zh-CN" b="1" strike="noStrike" noProof="1">
                <a:latin typeface="微软雅黑" panose="020B0503020204020204" charset="-122"/>
                <a:ea typeface="微软雅黑" panose="020B0503020204020204" charset="-122"/>
                <a:cs typeface="微软雅黑" panose="020B0503020204020204" charset="-122"/>
              </a:rPr>
              <a:t>sno</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grade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FROM</a:t>
            </a:r>
            <a:r>
              <a:rPr lang="en-US" altLang="zh-CN" b="1" strike="noStrike" noProof="1">
                <a:latin typeface="微软雅黑" panose="020B0503020204020204" charset="-122"/>
                <a:ea typeface="微软雅黑" panose="020B0503020204020204" charset="-122"/>
                <a:cs typeface="微软雅黑" panose="020B0503020204020204" charset="-122"/>
              </a:rPr>
              <a:t> enroll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b="1" strike="noStrike" noProof="1">
                <a:latin typeface="微软雅黑" panose="020B0503020204020204" charset="-122"/>
                <a:ea typeface="微软雅黑" panose="020B0503020204020204" charset="-122"/>
                <a:cs typeface="微软雅黑" panose="020B0503020204020204" charset="-122"/>
              </a:rPr>
              <a:t> cno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H61030008</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b="1" strike="noStrike" noProof="1">
                <a:latin typeface="微软雅黑" panose="020B0503020204020204" charset="-122"/>
                <a:ea typeface="微软雅黑" panose="020B0503020204020204" charset="-122"/>
                <a:cs typeface="微软雅黑" panose="020B0503020204020204" charset="-122"/>
              </a:rPr>
              <a:t>semester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strike="noStrike" noProof="1">
                <a:latin typeface="微软雅黑" panose="020B0503020204020204" charset="-122"/>
                <a:ea typeface="微软雅黑" panose="020B0503020204020204" charset="-122"/>
                <a:cs typeface="微软雅黑" panose="020B0503020204020204" charset="-122"/>
              </a:rPr>
              <a:t>2017/01</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a:t>
            </a:r>
            <a:r>
              <a:rPr lang="en-US" altLang="zh-CN" b="1"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ORDER BY</a:t>
            </a:r>
            <a:r>
              <a:rPr lang="en-US" altLang="zh-CN" b="1" strike="noStrike" noProof="1">
                <a:latin typeface="微软雅黑" panose="020B0503020204020204" charset="-122"/>
                <a:ea typeface="微软雅黑" panose="020B0503020204020204" charset="-122"/>
                <a:cs typeface="微软雅黑" panose="020B0503020204020204" charset="-122"/>
              </a:rPr>
              <a:t> grade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DES;</a:t>
            </a: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buClrTx/>
              <a:buNone/>
            </a:pP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eaLnBrk="1" fontAlgn="base" hangingPunct="1">
              <a:lnSpc>
                <a:spcPct val="120000"/>
              </a:lnSpc>
              <a:spcBef>
                <a:spcPts val="5"/>
              </a:spcBef>
              <a:spcAft>
                <a:spcPts val="0"/>
              </a:spcAft>
              <a:buClrTx/>
              <a:buNone/>
            </a:pPr>
            <a:r>
              <a:rPr lang="en-US" altLang="zh-CN" strike="noStrike" noProof="1">
                <a:latin typeface="微软雅黑" panose="020B0503020204020204" charset="-122"/>
                <a:ea typeface="微软雅黑" panose="020B0503020204020204" charset="-122"/>
                <a:cs typeface="微软雅黑" panose="020B0503020204020204" charset="-122"/>
                <a:sym typeface="+mn-ea"/>
              </a:rPr>
              <a:t>升序</a:t>
            </a:r>
            <a:r>
              <a:rPr lang="zh-CN" altLang="en-US" b="1" strike="noStrike" noProof="1">
                <a:latin typeface="微软雅黑" panose="020B0503020204020204" charset="-122"/>
                <a:ea typeface="微软雅黑" panose="020B0503020204020204" charset="-122"/>
                <a:cs typeface="微软雅黑" panose="020B0503020204020204" charset="-122"/>
                <a:sym typeface="+mn-ea"/>
              </a:rPr>
              <a:t>：</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ASC</a:t>
            </a:r>
            <a:r>
              <a:rPr lang="en-US" altLang="zh-CN" strike="noStrike" noProof="1">
                <a:latin typeface="微软雅黑" panose="020B0503020204020204" charset="-122"/>
                <a:ea typeface="微软雅黑" panose="020B0503020204020204" charset="-122"/>
                <a:cs typeface="微软雅黑" panose="020B0503020204020204" charset="-122"/>
                <a:sym typeface="+mn-ea"/>
              </a:rPr>
              <a:t>(ascend的缩写)，降序：</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DES</a:t>
            </a:r>
            <a:r>
              <a:rPr lang="en-US" altLang="zh-CN" b="1" strike="noStrike" noProof="1">
                <a:latin typeface="微软雅黑" panose="020B0503020204020204" charset="-122"/>
                <a:ea typeface="微软雅黑" panose="020B0503020204020204" charset="-122"/>
                <a:cs typeface="微软雅黑" panose="020B0503020204020204" charset="-122"/>
                <a:sym typeface="+mn-ea"/>
              </a:rPr>
              <a:t> </a:t>
            </a:r>
            <a:r>
              <a:rPr lang="en-US" altLang="zh-CN" strike="noStrike" noProof="1">
                <a:latin typeface="微软雅黑" panose="020B0503020204020204" charset="-122"/>
                <a:ea typeface="微软雅黑" panose="020B0503020204020204" charset="-122"/>
                <a:cs typeface="微软雅黑" panose="020B0503020204020204" charset="-122"/>
                <a:sym typeface="+mn-ea"/>
              </a:rPr>
              <a:t>(单词descend的缩写),</a:t>
            </a:r>
            <a:r>
              <a:rPr lang="en-US" altLang="zh-CN" b="1" strike="noStrike" noProof="1">
                <a:latin typeface="微软雅黑" panose="020B0503020204020204" charset="-122"/>
                <a:ea typeface="微软雅黑" panose="020B0503020204020204" charset="-122"/>
                <a:cs typeface="微软雅黑" panose="020B0503020204020204" charset="-122"/>
                <a:sym typeface="+mn-ea"/>
              </a:rPr>
              <a:t>默认为升序。</a:t>
            </a:r>
            <a:endPar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3600" dirty="0">
                <a:solidFill>
                  <a:srgbClr val="0000FF"/>
                </a:solidFill>
                <a:latin typeface="微软雅黑" panose="020B0503020204020204" charset="-122"/>
                <a:ea typeface="微软雅黑" panose="020B0503020204020204" charset="-122"/>
              </a:rPr>
              <a:t>附：</a:t>
            </a:r>
            <a:r>
              <a:rPr lang="zh-CN" altLang="en-US" dirty="0">
                <a:solidFill>
                  <a:srgbClr val="0000FF"/>
                </a:solidFill>
                <a:latin typeface="微软雅黑" panose="020B0503020204020204" charset="-122"/>
                <a:ea typeface="微软雅黑" panose="020B0503020204020204" charset="-122"/>
              </a:rPr>
              <a:t>查询的处理过程</a:t>
            </a:r>
            <a:endParaRPr lang="zh-CN" altLang="en-US" sz="4000" dirty="0">
              <a:latin typeface="黑体" panose="02010609060101010101" pitchFamily="49" charset="-122"/>
              <a:ea typeface="黑体" panose="02010609060101010101" pitchFamily="49" charset="-122"/>
            </a:endParaRPr>
          </a:p>
        </p:txBody>
      </p:sp>
      <p:sp>
        <p:nvSpPr>
          <p:cNvPr id="43010" name="Rectangle 3"/>
          <p:cNvSpPr>
            <a:spLocks noGrp="1"/>
          </p:cNvSpPr>
          <p:nvPr>
            <p:ph idx="1"/>
          </p:nvPr>
        </p:nvSpPr>
        <p:spPr>
          <a:xfrm>
            <a:off x="837565" y="1875155"/>
            <a:ext cx="7057390" cy="4030980"/>
          </a:xfrm>
        </p:spPr>
        <p:txBody>
          <a:bodyPr vert="horz" wrap="square" lIns="91440" tIns="45720" rIns="91440" bIns="45720" anchor="t"/>
          <a:lstStyle/>
          <a:p>
            <a:pPr marL="0" indent="0" eaLnBrk="1" fontAlgn="base" hangingPunct="1">
              <a:lnSpc>
                <a:spcPct val="150000"/>
              </a:lnSpc>
              <a:spcBef>
                <a:spcPts val="5"/>
              </a:spcBef>
              <a:spcAft>
                <a:spcPts val="1200"/>
              </a:spcAft>
              <a:buNone/>
            </a:pPr>
            <a:r>
              <a:rPr lang="en-US" b="1" strike="noStrike" noProof="1">
                <a:latin typeface="微软雅黑" panose="020B0503020204020204" charset="-122"/>
                <a:ea typeface="微软雅黑" panose="020B0503020204020204" charset="-122"/>
              </a:rPr>
              <a:t>1</a:t>
            </a:r>
            <a:r>
              <a:rPr lang="zh-CN" altLang="en-US" b="1" strike="noStrike" noProof="1">
                <a:latin typeface="微软雅黑" panose="020B0503020204020204" charset="-122"/>
                <a:ea typeface="微软雅黑" panose="020B0503020204020204" charset="-122"/>
              </a:rPr>
              <a:t>）确定输入表，即 </a:t>
            </a:r>
            <a:r>
              <a:rPr lang="en-US" altLang="zh-CN" b="1" strike="noStrike" noProof="1">
                <a:solidFill>
                  <a:srgbClr val="0000FF"/>
                </a:solidFill>
                <a:latin typeface="微软雅黑" panose="020B0503020204020204" charset="-122"/>
                <a:ea typeface="微软雅黑" panose="020B0503020204020204" charset="-122"/>
              </a:rPr>
              <a:t>FROM</a:t>
            </a:r>
            <a:endParaRPr lang="en-US" altLang="zh-CN" b="1" strike="noStrike" noProof="1">
              <a:latin typeface="微软雅黑" panose="020B0503020204020204" charset="-122"/>
              <a:ea typeface="微软雅黑" panose="020B0503020204020204" charset="-122"/>
            </a:endParaRPr>
          </a:p>
          <a:p>
            <a:pPr marL="0" indent="0" eaLnBrk="1" fontAlgn="base" hangingPunct="1">
              <a:lnSpc>
                <a:spcPct val="150000"/>
              </a:lnSpc>
              <a:spcBef>
                <a:spcPts val="5"/>
              </a:spcBef>
              <a:spcAft>
                <a:spcPts val="1200"/>
              </a:spcAft>
              <a:buNone/>
            </a:pPr>
            <a:r>
              <a:rPr lang="en-US" altLang="zh-CN" b="1" strike="noStrike" noProof="1">
                <a:latin typeface="微软雅黑" panose="020B0503020204020204" charset="-122"/>
                <a:ea typeface="微软雅黑" panose="020B0503020204020204" charset="-122"/>
              </a:rPr>
              <a:t>2) </a:t>
            </a:r>
            <a:r>
              <a:rPr lang="zh-CN" altLang="en-US" b="1" strike="noStrike" noProof="1">
                <a:latin typeface="微软雅黑" panose="020B0503020204020204" charset="-122"/>
                <a:ea typeface="微软雅黑" panose="020B0503020204020204" charset="-122"/>
              </a:rPr>
              <a:t>对</a:t>
            </a:r>
            <a:r>
              <a:rPr lang="zh-CN" altLang="en-US" b="1" strike="noStrike" noProof="1">
                <a:solidFill>
                  <a:srgbClr val="0000FF"/>
                </a:solidFill>
                <a:latin typeface="微软雅黑" panose="020B0503020204020204" charset="-122"/>
                <a:ea typeface="微软雅黑" panose="020B0503020204020204" charset="-122"/>
              </a:rPr>
              <a:t>输入表</a:t>
            </a:r>
            <a:r>
              <a:rPr lang="zh-CN" altLang="en-US" b="1" strike="noStrike" noProof="1">
                <a:latin typeface="微软雅黑" panose="020B0503020204020204" charset="-122"/>
                <a:ea typeface="微软雅黑" panose="020B0503020204020204" charset="-122"/>
              </a:rPr>
              <a:t>做</a:t>
            </a:r>
            <a:r>
              <a:rPr lang="zh-CN" altLang="en-US" b="1" strike="noStrike" noProof="1">
                <a:solidFill>
                  <a:srgbClr val="FF0000"/>
                </a:solidFill>
                <a:latin typeface="微软雅黑" panose="020B0503020204020204" charset="-122"/>
                <a:ea typeface="微软雅黑" panose="020B0503020204020204" charset="-122"/>
              </a:rPr>
              <a:t>选择运算 ， </a:t>
            </a:r>
            <a:r>
              <a:rPr lang="zh-CN" altLang="en-US" b="1" strike="noStrike" noProof="1">
                <a:latin typeface="微软雅黑" panose="020B0503020204020204" charset="-122"/>
                <a:ea typeface="微软雅黑" panose="020B0503020204020204" charset="-122"/>
              </a:rPr>
              <a:t>即</a:t>
            </a:r>
            <a:r>
              <a:rPr lang="zh-CN" altLang="en-US" b="1" strike="noStrike" noProof="1">
                <a:solidFill>
                  <a:srgbClr val="FF0000"/>
                </a:solidFill>
                <a:latin typeface="微软雅黑" panose="020B0503020204020204" charset="-122"/>
                <a:ea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rPr>
              <a:t>WHERE</a:t>
            </a:r>
            <a:r>
              <a:rPr lang="en-US" altLang="zh-CN" b="1" strike="noStrike" noProof="1">
                <a:solidFill>
                  <a:srgbClr val="FF0000"/>
                </a:solidFill>
                <a:latin typeface="微软雅黑" panose="020B0503020204020204" charset="-122"/>
                <a:ea typeface="微软雅黑" panose="020B0503020204020204" charset="-122"/>
              </a:rPr>
              <a:t> </a:t>
            </a:r>
            <a:r>
              <a:rPr lang="zh-CN" altLang="en-US" b="1" strike="noStrike" noProof="1">
                <a:latin typeface="微软雅黑" panose="020B0503020204020204" charset="-122"/>
                <a:ea typeface="微软雅黑" panose="020B0503020204020204" charset="-122"/>
              </a:rPr>
              <a:t>；</a:t>
            </a:r>
            <a:endParaRPr lang="zh-CN" altLang="en-US" b="1" strike="noStrike" noProof="1">
              <a:latin typeface="微软雅黑" panose="020B0503020204020204" charset="-122"/>
              <a:ea typeface="微软雅黑" panose="020B0503020204020204" charset="-122"/>
            </a:endParaRPr>
          </a:p>
          <a:p>
            <a:pPr marL="0" indent="0" eaLnBrk="1" fontAlgn="base" hangingPunct="1">
              <a:lnSpc>
                <a:spcPct val="150000"/>
              </a:lnSpc>
              <a:spcBef>
                <a:spcPts val="5"/>
              </a:spcBef>
              <a:spcAft>
                <a:spcPts val="1200"/>
              </a:spcAft>
              <a:buNone/>
            </a:pPr>
            <a:r>
              <a:rPr lang="en-US" altLang="zh-CN" b="1" strike="noStrike" noProof="1">
                <a:latin typeface="微软雅黑" panose="020B0503020204020204" charset="-122"/>
                <a:ea typeface="微软雅黑" panose="020B0503020204020204" charset="-122"/>
              </a:rPr>
              <a:t>3</a:t>
            </a:r>
            <a:r>
              <a:rPr lang="zh-CN" altLang="en-US" b="1" strike="noStrike" noProof="1">
                <a:latin typeface="微软雅黑" panose="020B0503020204020204" charset="-122"/>
                <a:ea typeface="微软雅黑" panose="020B0503020204020204" charset="-122"/>
              </a:rPr>
              <a:t>）对选择结果做</a:t>
            </a:r>
            <a:r>
              <a:rPr lang="zh-CN" altLang="en-US" b="1" strike="noStrike" noProof="1">
                <a:solidFill>
                  <a:srgbClr val="FF0000"/>
                </a:solidFill>
                <a:latin typeface="微软雅黑" panose="020B0503020204020204" charset="-122"/>
                <a:ea typeface="微软雅黑" panose="020B0503020204020204" charset="-122"/>
              </a:rPr>
              <a:t>投影运算，</a:t>
            </a:r>
            <a:r>
              <a:rPr lang="zh-CN" altLang="en-US" b="1">
                <a:solidFill>
                  <a:schemeClr val="tx1"/>
                </a:solidFill>
                <a:latin typeface="微软雅黑" panose="020B0503020204020204" charset="-122"/>
                <a:ea typeface="微软雅黑" panose="020B0503020204020204" charset="-122"/>
                <a:sym typeface="+mn-ea"/>
              </a:rPr>
              <a:t>即</a:t>
            </a:r>
            <a:r>
              <a:rPr lang="zh-CN" altLang="en-US" b="1">
                <a:solidFill>
                  <a:srgbClr val="FF0000"/>
                </a:solidFill>
                <a:latin typeface="微软雅黑" panose="020B0503020204020204" charset="-122"/>
                <a:ea typeface="微软雅黑" panose="020B0503020204020204" charset="-122"/>
                <a:sym typeface="+mn-ea"/>
              </a:rPr>
              <a:t> </a:t>
            </a:r>
            <a:r>
              <a:rPr lang="en-US" altLang="zh-CN" b="1">
                <a:solidFill>
                  <a:srgbClr val="0000FF"/>
                </a:solidFill>
                <a:latin typeface="微软雅黑" panose="020B0503020204020204" charset="-122"/>
                <a:ea typeface="微软雅黑" panose="020B0503020204020204" charset="-122"/>
                <a:sym typeface="+mn-ea"/>
              </a:rPr>
              <a:t>SELECT</a:t>
            </a:r>
            <a:r>
              <a:rPr lang="en-US" altLang="zh-CN" b="1">
                <a:solidFill>
                  <a:srgbClr val="FF0000"/>
                </a:solidFill>
                <a:latin typeface="微软雅黑" panose="020B0503020204020204" charset="-122"/>
                <a:ea typeface="微软雅黑" panose="020B0503020204020204" charset="-122"/>
                <a:sym typeface="+mn-ea"/>
              </a:rPr>
              <a:t> </a:t>
            </a:r>
            <a:r>
              <a:rPr lang="zh-CN" altLang="en-US" b="1" strike="noStrike" noProof="1">
                <a:latin typeface="微软雅黑" panose="020B0503020204020204" charset="-122"/>
                <a:ea typeface="微软雅黑" panose="020B0503020204020204" charset="-122"/>
              </a:rPr>
              <a:t>；</a:t>
            </a:r>
            <a:endParaRPr lang="zh-CN" altLang="en-US" b="1" strike="noStrike" noProof="1">
              <a:latin typeface="微软雅黑" panose="020B0503020204020204" charset="-122"/>
              <a:ea typeface="微软雅黑" panose="020B0503020204020204" charset="-122"/>
            </a:endParaRPr>
          </a:p>
          <a:p>
            <a:pPr marL="0" indent="0" eaLnBrk="1" fontAlgn="base" hangingPunct="1">
              <a:lnSpc>
                <a:spcPct val="150000"/>
              </a:lnSpc>
              <a:spcBef>
                <a:spcPts val="5"/>
              </a:spcBef>
              <a:spcAft>
                <a:spcPts val="1200"/>
              </a:spcAft>
              <a:buNone/>
            </a:pPr>
            <a:r>
              <a:rPr lang="en-US" altLang="zh-CN" b="1" strike="noStrike" noProof="1">
                <a:latin typeface="微软雅黑" panose="020B0503020204020204" charset="-122"/>
                <a:ea typeface="微软雅黑" panose="020B0503020204020204" charset="-122"/>
              </a:rPr>
              <a:t>4</a:t>
            </a:r>
            <a:r>
              <a:rPr lang="zh-CN" altLang="en-US" b="1" strike="noStrike" noProof="1">
                <a:latin typeface="微软雅黑" panose="020B0503020204020204" charset="-122"/>
                <a:ea typeface="微软雅黑" panose="020B0503020204020204" charset="-122"/>
              </a:rPr>
              <a:t>）有</a:t>
            </a:r>
            <a:r>
              <a:rPr lang="en-US" altLang="zh-CN" b="1" strike="noStrike" noProof="1">
                <a:solidFill>
                  <a:srgbClr val="0000FF"/>
                </a:solidFill>
                <a:latin typeface="微软雅黑" panose="020B0503020204020204" charset="-122"/>
                <a:ea typeface="微软雅黑" panose="020B0503020204020204" charset="-122"/>
              </a:rPr>
              <a:t>DISTINC</a:t>
            </a:r>
            <a:r>
              <a:rPr lang="zh-CN" altLang="en-US" b="1" strike="noStrike" noProof="1">
                <a:latin typeface="微软雅黑" panose="020B0503020204020204" charset="-122"/>
                <a:ea typeface="微软雅黑" panose="020B0503020204020204" charset="-122"/>
              </a:rPr>
              <a:t>，就做</a:t>
            </a:r>
            <a:r>
              <a:rPr lang="zh-CN" altLang="en-US" b="1" strike="noStrike" noProof="1">
                <a:solidFill>
                  <a:srgbClr val="FF0000"/>
                </a:solidFill>
                <a:latin typeface="微软雅黑" panose="020B0503020204020204" charset="-122"/>
                <a:ea typeface="微软雅黑" panose="020B0503020204020204" charset="-122"/>
              </a:rPr>
              <a:t>消重处理</a:t>
            </a:r>
            <a:r>
              <a:rPr lang="zh-CN" altLang="en-US" b="1" strike="noStrike" noProof="1">
                <a:latin typeface="微软雅黑" panose="020B0503020204020204" charset="-122"/>
                <a:ea typeface="微软雅黑" panose="020B0503020204020204" charset="-122"/>
              </a:rPr>
              <a:t>；</a:t>
            </a:r>
            <a:endParaRPr lang="zh-CN" altLang="en-US" b="1" strike="noStrike" noProof="1">
              <a:latin typeface="微软雅黑" panose="020B0503020204020204" charset="-122"/>
              <a:ea typeface="微软雅黑" panose="020B0503020204020204" charset="-122"/>
            </a:endParaRPr>
          </a:p>
          <a:p>
            <a:pPr marL="0" indent="0" eaLnBrk="1" fontAlgn="base" hangingPunct="1">
              <a:lnSpc>
                <a:spcPct val="150000"/>
              </a:lnSpc>
              <a:spcBef>
                <a:spcPts val="5"/>
              </a:spcBef>
              <a:spcAft>
                <a:spcPts val="1200"/>
              </a:spcAft>
              <a:buNone/>
            </a:pPr>
            <a:r>
              <a:rPr lang="en-US" altLang="zh-CN" b="1" strike="noStrike" noProof="1">
                <a:latin typeface="微软雅黑" panose="020B0503020204020204" charset="-122"/>
                <a:ea typeface="微软雅黑" panose="020B0503020204020204" charset="-122"/>
              </a:rPr>
              <a:t>5</a:t>
            </a:r>
            <a:r>
              <a:rPr lang="zh-CN" altLang="en-US" b="1" strike="noStrike" noProof="1">
                <a:latin typeface="微软雅黑" panose="020B0503020204020204" charset="-122"/>
                <a:ea typeface="微软雅黑" panose="020B0503020204020204" charset="-122"/>
              </a:rPr>
              <a:t>）有</a:t>
            </a:r>
            <a:r>
              <a:rPr lang="en-US" altLang="zh-CN" b="1" strike="noStrike" noProof="1">
                <a:solidFill>
                  <a:srgbClr val="0000FF"/>
                </a:solidFill>
                <a:latin typeface="微软雅黑" panose="020B0503020204020204" charset="-122"/>
                <a:ea typeface="微软雅黑" panose="020B0503020204020204" charset="-122"/>
              </a:rPr>
              <a:t>ORDER BY</a:t>
            </a:r>
            <a:r>
              <a:rPr lang="zh-CN" altLang="en-US" b="1" strike="noStrike" noProof="1">
                <a:latin typeface="微软雅黑" panose="020B0503020204020204" charset="-122"/>
                <a:ea typeface="微软雅黑" panose="020B0503020204020204" charset="-122"/>
              </a:rPr>
              <a:t>， 再做</a:t>
            </a:r>
            <a:r>
              <a:rPr lang="zh-CN" altLang="en-US" b="1" strike="noStrike" noProof="1">
                <a:solidFill>
                  <a:srgbClr val="FF0000"/>
                </a:solidFill>
                <a:latin typeface="微软雅黑" panose="020B0503020204020204" charset="-122"/>
                <a:ea typeface="微软雅黑" panose="020B0503020204020204" charset="-122"/>
              </a:rPr>
              <a:t>排序处理</a:t>
            </a:r>
            <a:r>
              <a:rPr lang="zh-CN" altLang="en-US" b="1" strike="noStrike" noProof="1">
                <a:latin typeface="微软雅黑" panose="020B0503020204020204" charset="-122"/>
                <a:ea typeface="微软雅黑" panose="020B0503020204020204" charset="-122"/>
              </a:rPr>
              <a:t>；</a:t>
            </a:r>
            <a:endParaRPr lang="zh-CN" altLang="en-US" b="1" strike="noStrike" noProof="1">
              <a:latin typeface="微软雅黑" panose="020B0503020204020204" charset="-122"/>
              <a:ea typeface="微软雅黑" panose="020B0503020204020204"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2018/01</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学期既选修了</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数据库系统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又选修了</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操作系统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的学生姓名，学号</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53340" y="1371600"/>
            <a:ext cx="9011920" cy="5422900"/>
          </a:xfrm>
        </p:spPr>
        <p:txBody>
          <a:bodyPr vert="horz" wrap="square" lIns="91440" tIns="45720" rIns="91440" bIns="45720" anchor="t"/>
          <a:lstStyle/>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SELECT DISTINCT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dirty="0">
                <a:latin typeface="微软雅黑" panose="020B0503020204020204" charset="-122"/>
                <a:ea typeface="微软雅黑" panose="020B0503020204020204" charset="-122"/>
                <a:cs typeface="微软雅黑" panose="020B0503020204020204" charset="-122"/>
              </a:rPr>
              <a:t>student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course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enroll</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e</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AND</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r>
              <a:rPr lang="en-US" altLang="zh-CN" b="1"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数据库系统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b="1"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INTERSECT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SELECT  DISTINCT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dirty="0">
                <a:latin typeface="微软雅黑" panose="020B0503020204020204" charset="-122"/>
                <a:ea typeface="微软雅黑" panose="020B0503020204020204" charset="-122"/>
                <a:cs typeface="微软雅黑" panose="020B0503020204020204" charset="-122"/>
                <a:sym typeface="+mn-ea"/>
              </a:rPr>
              <a:t>student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course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enroll</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a:t>
            </a:r>
            <a:endParaRPr lang="en-US" altLang="zh-CN"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 </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r>
              <a:rPr lang="en-US" altLang="zh-CN" b="1"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操作系统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b="1"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对</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数据库系统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和</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操作系统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2018/01</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学期至少选修了</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其中一门</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的学生姓名，学号</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53340" y="1801495"/>
            <a:ext cx="9011920" cy="4661535"/>
          </a:xfrm>
        </p:spPr>
        <p:txBody>
          <a:bodyPr vert="horz" wrap="square" lIns="91440" tIns="45720" rIns="91440" bIns="45720" anchor="t"/>
          <a:lstStyle/>
          <a:p>
            <a:pPr marL="0" indent="0" eaLnBrk="1" latinLnBrk="0" hangingPunct="1">
              <a:lnSpc>
                <a:spcPct val="15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SELECT DISTINCT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5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dirty="0">
                <a:latin typeface="微软雅黑" panose="020B0503020204020204" charset="-122"/>
                <a:ea typeface="微软雅黑" panose="020B0503020204020204" charset="-122"/>
                <a:cs typeface="微软雅黑" panose="020B0503020204020204" charset="-122"/>
                <a:sym typeface="+mn-ea"/>
              </a:rPr>
              <a:t>student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course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enroll</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5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 </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r>
              <a:rPr lang="en-US" altLang="zh-CN" b="1"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5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数据库系统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OR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操作系统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latinLnBrk="0" hangingPunct="1">
              <a:lnSpc>
                <a:spcPct val="15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b="1"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对</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数据库系统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和</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操作系统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2018/01</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学期仅只选修了</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sym typeface="+mn-ea"/>
              </a:rPr>
              <a:t>其中一门</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的学生姓名，学号</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53340" y="1371600"/>
            <a:ext cx="9011920" cy="5422900"/>
          </a:xfrm>
        </p:spPr>
        <p:txBody>
          <a:bodyPr vert="horz" wrap="square" lIns="91440" tIns="45720" rIns="91440" bIns="45720" anchor="t"/>
          <a:lstStyle/>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SELECT DISTINCT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INTO</a:t>
            </a:r>
            <a:r>
              <a:rPr lang="en-US" altLang="zh-CN" dirty="0">
                <a:latin typeface="微软雅黑" panose="020B0503020204020204" charset="-122"/>
                <a:ea typeface="微软雅黑" panose="020B0503020204020204" charset="-122"/>
                <a:cs typeface="微软雅黑" panose="020B0503020204020204" charset="-122"/>
                <a:sym typeface="+mn-ea"/>
              </a:rPr>
              <a:t> tmpTbl_1</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dirty="0">
                <a:latin typeface="微软雅黑" panose="020B0503020204020204" charset="-122"/>
                <a:ea typeface="微软雅黑" panose="020B0503020204020204" charset="-122"/>
                <a:cs typeface="微软雅黑" panose="020B0503020204020204" charset="-122"/>
                <a:sym typeface="+mn-ea"/>
              </a:rPr>
              <a:t>student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course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enroll</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 </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r>
              <a:rPr lang="en-US" altLang="zh-CN" b="1"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数据库系统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b="1"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latinLnBrk="0" hangingPunct="1">
              <a:lnSpc>
                <a:spcPct val="120000"/>
              </a:lnSpc>
              <a:spcBef>
                <a:spcPts val="0"/>
              </a:spcBef>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SELECT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DISTINCT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INTO</a:t>
            </a:r>
            <a:r>
              <a:rPr lang="en-US" altLang="zh-CN" dirty="0">
                <a:latin typeface="微软雅黑" panose="020B0503020204020204" charset="-122"/>
                <a:ea typeface="微软雅黑" panose="020B0503020204020204" charset="-122"/>
                <a:cs typeface="微软雅黑" panose="020B0503020204020204" charset="-122"/>
                <a:sym typeface="+mn-ea"/>
              </a:rPr>
              <a:t> tmpTbl_2</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dirty="0">
                <a:latin typeface="微软雅黑" panose="020B0503020204020204" charset="-122"/>
                <a:ea typeface="微软雅黑" panose="020B0503020204020204" charset="-122"/>
                <a:cs typeface="微软雅黑" panose="020B0503020204020204" charset="-122"/>
              </a:rPr>
              <a:t>student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course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enroll</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e</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AND</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r>
              <a:rPr lang="en-US" altLang="zh-CN" b="1"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操作系统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b="1" dirty="0">
                <a:latin typeface="微软雅黑" panose="020B0503020204020204" charset="-122"/>
                <a:ea typeface="微软雅黑" panose="020B0503020204020204" charset="-122"/>
                <a:cs typeface="微软雅黑" panose="020B0503020204020204" charset="-122"/>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latinLnBrk="0" hangingPunct="1">
              <a:lnSpc>
                <a:spcPct val="120000"/>
              </a:lnSpc>
              <a:spcBef>
                <a:spcPts val="0"/>
              </a:spcBef>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tmpTbl_1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UNION</a:t>
            </a:r>
            <a:r>
              <a:rPr lang="en-US" altLang="zh-CN" dirty="0">
                <a:latin typeface="微软雅黑" panose="020B0503020204020204" charset="-122"/>
                <a:ea typeface="微软雅黑" panose="020B0503020204020204" charset="-122"/>
                <a:cs typeface="微软雅黑" panose="020B0503020204020204" charset="-122"/>
                <a:sym typeface="+mn-ea"/>
              </a:rPr>
              <a:t> tmpTbl_2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EXCEPT</a:t>
            </a:r>
            <a:r>
              <a:rPr lang="en-US" altLang="zh-CN" dirty="0">
                <a:latin typeface="微软雅黑" panose="020B0503020204020204" charset="-122"/>
                <a:ea typeface="微软雅黑" panose="020B0503020204020204" charset="-122"/>
                <a:cs typeface="微软雅黑" panose="020B0503020204020204" charset="-122"/>
                <a:sym typeface="+mn-ea"/>
              </a:rPr>
              <a:t> (tmpTbl_1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INTERSECT </a:t>
            </a:r>
            <a:r>
              <a:rPr lang="en-US" altLang="zh-CN" dirty="0">
                <a:latin typeface="微软雅黑" panose="020B0503020204020204" charset="-122"/>
                <a:ea typeface="微软雅黑" panose="020B0503020204020204" charset="-122"/>
                <a:cs typeface="微软雅黑" panose="020B0503020204020204" charset="-122"/>
                <a:sym typeface="+mn-ea"/>
              </a:rPr>
              <a:t>tmpTbl_2);</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2018/01</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学期，信息学院</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2016</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级学生中没有选修</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数据库系统</a:t>
            </a:r>
            <a:r>
              <a:rPr lang="en-US" altLang="zh-CN" sz="3200" dirty="0">
                <a:solidFill>
                  <a:srgbClr val="0000FF"/>
                </a:solidFill>
                <a:latin typeface="Times New Roman" panose="02020603050405020304" pitchFamily="18" charset="0"/>
                <a:ea typeface="微软雅黑" panose="020B0503020204020204" charset="-122"/>
                <a:cs typeface="Times New Roman" panose="02020603050405020304" pitchFamily="18" charset="0"/>
                <a:sym typeface="+mn-ea"/>
              </a:rPr>
              <a:t>”</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的学生姓名，学号</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53340" y="1371600"/>
            <a:ext cx="9011920" cy="5422900"/>
          </a:xfrm>
        </p:spPr>
        <p:txBody>
          <a:bodyPr vert="horz" wrap="square" lIns="91440" tIns="45720" rIns="91440" bIns="45720" anchor="t"/>
          <a:lstStyle/>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SELECT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dirty="0">
                <a:latin typeface="微软雅黑" panose="020B0503020204020204" charset="-122"/>
                <a:ea typeface="微软雅黑" panose="020B0503020204020204" charset="-122"/>
                <a:cs typeface="微软雅黑" panose="020B0503020204020204" charset="-122"/>
              </a:rPr>
              <a:t>student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dept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dirty="0">
                <a:latin typeface="微软雅黑" panose="020B0503020204020204" charset="-122"/>
                <a:ea typeface="微软雅黑" panose="020B0503020204020204" charset="-122"/>
                <a:cs typeface="微软雅黑" panose="020B0503020204020204" charset="-122"/>
              </a:rPr>
              <a:t>d</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dept</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信息学院</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LIKE '</a:t>
            </a:r>
            <a:r>
              <a:rPr lang="en-US" altLang="zh-CN" dirty="0">
                <a:latin typeface="微软雅黑" panose="020B0503020204020204" charset="-122"/>
                <a:ea typeface="微软雅黑" panose="020B0503020204020204" charset="-122"/>
                <a:cs typeface="微软雅黑" panose="020B0503020204020204" charset="-122"/>
              </a:rPr>
              <a:t>2016</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EXCEPT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SELECT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dirty="0">
                <a:latin typeface="微软雅黑" panose="020B0503020204020204" charset="-122"/>
                <a:ea typeface="微软雅黑" panose="020B0503020204020204" charset="-122"/>
                <a:cs typeface="微软雅黑" panose="020B0503020204020204" charset="-122"/>
                <a:sym typeface="+mn-ea"/>
              </a:rPr>
              <a:t>student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course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enroll</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e</a:t>
            </a:r>
            <a:endParaRPr lang="en-US" altLang="zh-CN"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WHERE </a:t>
            </a:r>
            <a:r>
              <a:rPr lang="en-US" altLang="zh-CN"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 </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sno</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r>
              <a:rPr lang="en-US" altLang="zh-CN" b="1"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dirty="0">
                <a:latin typeface="微软雅黑" panose="020B0503020204020204" charset="-122"/>
                <a:ea typeface="微软雅黑" panose="020B0503020204020204" charset="-122"/>
                <a:cs typeface="微软雅黑" panose="020B0503020204020204" charset="-122"/>
                <a:sym typeface="+mn-ea"/>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latin typeface="微软雅黑" panose="020B0503020204020204" charset="-122"/>
                <a:ea typeface="微软雅黑" panose="020B0503020204020204" charset="-122"/>
                <a:cs typeface="微软雅黑" panose="020B0503020204020204" charset="-122"/>
                <a:sym typeface="+mn-ea"/>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数据库系统</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b="1" dirty="0">
                <a:latin typeface="微软雅黑" panose="020B0503020204020204" charset="-122"/>
                <a:ea typeface="微软雅黑" panose="020B0503020204020204" charset="-122"/>
                <a:cs typeface="微软雅黑" panose="020B0503020204020204" charset="-122"/>
                <a:sym typeface="+mn-ea"/>
              </a:rPr>
              <a:t>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2018/01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zh-CN" altLang="en-US"/>
              <a:t>更名运算</a:t>
            </a:r>
            <a:endParaRPr lang="zh-CN" altLang="en-US"/>
          </a:p>
        </p:txBody>
      </p:sp>
      <p:sp>
        <p:nvSpPr>
          <p:cNvPr id="155651" name="Rectangle 3"/>
          <p:cNvSpPr>
            <a:spLocks noGrp="1" noChangeArrowheads="1"/>
          </p:cNvSpPr>
          <p:nvPr>
            <p:ph type="body" idx="1"/>
          </p:nvPr>
        </p:nvSpPr>
        <p:spPr>
          <a:xfrm>
            <a:off x="152400" y="1371600"/>
            <a:ext cx="8839200" cy="5257800"/>
          </a:xfrm>
        </p:spPr>
        <p:txBody>
          <a:bodyPr/>
          <a:lstStyle/>
          <a:p>
            <a:pPr eaLnBrk="1" hangingPunct="1">
              <a:defRPr/>
            </a:pPr>
            <a:r>
              <a:rPr lang="zh-CN" altLang="en-US" dirty="0"/>
              <a:t>格式</a:t>
            </a:r>
            <a:endParaRPr lang="zh-CN" altLang="en-US" dirty="0"/>
          </a:p>
          <a:p>
            <a:pPr lvl="1" algn="ctr" eaLnBrk="1" hangingPunct="1">
              <a:lnSpc>
                <a:spcPct val="110000"/>
              </a:lnSpc>
              <a:spcBef>
                <a:spcPct val="40000"/>
              </a:spcBef>
              <a:buFont typeface="Wingdings" panose="05000000000000000000" pitchFamily="2" charset="2"/>
              <a:buNone/>
              <a:defRPr/>
            </a:pPr>
            <a:r>
              <a:rPr lang="en-US" altLang="zh-CN" sz="3200" b="1" i="1" dirty="0" err="1"/>
              <a:t>old_name</a:t>
            </a:r>
            <a:r>
              <a:rPr lang="en-US" altLang="zh-CN" sz="3200" b="1" i="1" dirty="0"/>
              <a:t>    </a:t>
            </a:r>
            <a:r>
              <a:rPr lang="en-US" altLang="zh-CN" sz="3200" b="1" i="1" dirty="0">
                <a:solidFill>
                  <a:srgbClr val="FF3300"/>
                </a:solidFill>
                <a:effectLst>
                  <a:outerShdw blurRad="38100" dist="38100" dir="2700000" algn="tl">
                    <a:srgbClr val="C0C0C0"/>
                  </a:outerShdw>
                </a:effectLst>
              </a:rPr>
              <a:t>as</a:t>
            </a:r>
            <a:r>
              <a:rPr lang="en-US" altLang="zh-CN" sz="3200" b="1" i="1" dirty="0"/>
              <a:t>    </a:t>
            </a:r>
            <a:r>
              <a:rPr lang="en-US" altLang="zh-CN" sz="3200" b="1" i="1" dirty="0" err="1"/>
              <a:t>new_name</a:t>
            </a:r>
            <a:endParaRPr lang="en-US" altLang="zh-CN" sz="3200" b="1" i="1" dirty="0"/>
          </a:p>
          <a:p>
            <a:pPr lvl="1" algn="l" eaLnBrk="1" hangingPunct="1">
              <a:lnSpc>
                <a:spcPct val="110000"/>
              </a:lnSpc>
              <a:spcBef>
                <a:spcPct val="40000"/>
              </a:spcBef>
              <a:buFont typeface="Wingdings" panose="05000000000000000000" pitchFamily="2" charset="2"/>
              <a:buNone/>
              <a:defRPr/>
            </a:pPr>
            <a:r>
              <a:rPr lang="en-US" altLang="zh-CN" sz="3200" dirty="0"/>
              <a:t>	</a:t>
            </a:r>
            <a:r>
              <a:rPr lang="zh-CN" altLang="en-US" sz="3200" dirty="0"/>
              <a:t>为关系和属性重新命名，可出现在</a:t>
            </a:r>
            <a:r>
              <a:rPr lang="en-US" altLang="zh-CN" sz="3200" dirty="0"/>
              <a:t>select</a:t>
            </a:r>
            <a:r>
              <a:rPr lang="zh-CN" altLang="en-US" sz="3200" dirty="0"/>
              <a:t>和</a:t>
            </a:r>
            <a:r>
              <a:rPr lang="en-US" altLang="zh-CN" sz="3200" dirty="0"/>
              <a:t>from</a:t>
            </a:r>
            <a:r>
              <a:rPr lang="zh-CN" altLang="en-US" sz="3200" dirty="0"/>
              <a:t>子句中</a:t>
            </a:r>
            <a:endParaRPr lang="zh-CN" altLang="en-US" sz="3200" dirty="0"/>
          </a:p>
          <a:p>
            <a:pPr lvl="1" eaLnBrk="1" hangingPunct="1">
              <a:lnSpc>
                <a:spcPct val="110000"/>
              </a:lnSpc>
              <a:spcBef>
                <a:spcPct val="40000"/>
              </a:spcBef>
              <a:buFont typeface="Wingdings" panose="05000000000000000000" pitchFamily="2" charset="2"/>
              <a:buNone/>
              <a:defRPr/>
            </a:pPr>
            <a:r>
              <a:rPr lang="zh-CN" altLang="en-US" dirty="0"/>
              <a:t>	注：</a:t>
            </a:r>
            <a:r>
              <a:rPr lang="en-US" altLang="zh-CN" b="1" dirty="0"/>
              <a:t>as</a:t>
            </a:r>
            <a:r>
              <a:rPr lang="zh-CN" altLang="en-US" dirty="0"/>
              <a:t>可选</a:t>
            </a:r>
            <a:endParaRPr lang="zh-CN" altLang="en-US" dirty="0"/>
          </a:p>
          <a:p>
            <a:pPr lvl="1" algn="l" eaLnBrk="1" hangingPunct="1">
              <a:buFont typeface="Wingdings" panose="05000000000000000000" pitchFamily="2" charset="2"/>
              <a:buNone/>
              <a:defRPr/>
            </a:pPr>
            <a:endParaRPr lang="en-US" altLang="zh-CN" sz="32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对</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2016</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级学生，求挂科学分达到</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21</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学分的学生</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53340" y="1255395"/>
            <a:ext cx="9011920" cy="5539105"/>
          </a:xfrm>
        </p:spPr>
        <p:txBody>
          <a:bodyPr vert="horz" wrap="square" lIns="91440" tIns="45720" rIns="91440" bIns="45720" anchor="t"/>
          <a:lstStyle/>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WITH </a:t>
            </a:r>
            <a:r>
              <a:rPr lang="en-US" altLang="zh-CN" dirty="0">
                <a:latin typeface="微软雅黑" panose="020B0503020204020204" charset="-122"/>
                <a:ea typeface="微软雅黑" panose="020B0503020204020204" charset="-122"/>
                <a:cs typeface="微软雅黑" panose="020B0503020204020204" charset="-122"/>
              </a:rPr>
              <a:t>fail_enroll(s_no, c_no)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AS </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SELECT DISTINCT </a:t>
            </a:r>
            <a:r>
              <a:rPr lang="en-US" altLang="zh-CN" dirty="0">
                <a:latin typeface="微软雅黑" panose="020B0503020204020204" charset="-122"/>
                <a:ea typeface="微软雅黑" panose="020B0503020204020204" charset="-122"/>
                <a:cs typeface="微软雅黑" panose="020B0503020204020204" charset="-122"/>
              </a:rPr>
              <a:t>s_no, c_no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FROM </a:t>
            </a:r>
            <a:r>
              <a:rPr lang="en-US" altLang="zh-CN" dirty="0">
                <a:latin typeface="微软雅黑" panose="020B0503020204020204" charset="-122"/>
                <a:ea typeface="微软雅黑" panose="020B0503020204020204" charset="-122"/>
                <a:cs typeface="微软雅黑" panose="020B0503020204020204" charset="-122"/>
              </a:rPr>
              <a:t>enroll</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s_no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LIKE</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'2016%'</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score &lt; 60 </a:t>
            </a:r>
            <a:endParaRPr lang="en-US" altLang="zh-CN"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EXCEPT </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SELECT</a:t>
            </a:r>
            <a:r>
              <a:rPr lang="en-US" altLang="zh-CN"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DISTINCT</a:t>
            </a:r>
            <a:r>
              <a:rPr lang="en-US" altLang="zh-CN" dirty="0">
                <a:latin typeface="微软雅黑" panose="020B0503020204020204" charset="-122"/>
                <a:ea typeface="微软雅黑" panose="020B0503020204020204" charset="-122"/>
                <a:cs typeface="微软雅黑" panose="020B0503020204020204" charset="-122"/>
              </a:rPr>
              <a:t> s_no, c_no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FROM</a:t>
            </a:r>
            <a:r>
              <a:rPr lang="en-US" altLang="zh-CN" dirty="0">
                <a:latin typeface="微软雅黑" panose="020B0503020204020204" charset="-122"/>
                <a:ea typeface="微软雅黑" panose="020B0503020204020204" charset="-122"/>
                <a:cs typeface="微软雅黑" panose="020B0503020204020204" charset="-122"/>
              </a:rPr>
              <a:t> enroll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WHERE </a:t>
            </a:r>
            <a:r>
              <a:rPr lang="en-US" altLang="zh-CN" dirty="0">
                <a:latin typeface="微软雅黑" panose="020B0503020204020204" charset="-122"/>
                <a:ea typeface="微软雅黑" panose="020B0503020204020204" charset="-122"/>
                <a:cs typeface="微软雅黑" panose="020B0503020204020204" charset="-122"/>
                <a:sym typeface="+mn-ea"/>
              </a:rPr>
              <a:t>s_no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LIKE</a:t>
            </a:r>
            <a:r>
              <a:rPr lang="en-US" altLang="zh-CN" dirty="0">
                <a:latin typeface="微软雅黑" panose="020B0503020204020204" charset="-122"/>
                <a:ea typeface="微软雅黑" panose="020B0503020204020204" charset="-122"/>
                <a:cs typeface="微软雅黑" panose="020B0503020204020204" charset="-122"/>
                <a:sym typeface="+mn-ea"/>
              </a:rPr>
              <a:t> '2016%'</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AND </a:t>
            </a:r>
            <a:r>
              <a:rPr lang="en-US" altLang="zh-CN" dirty="0">
                <a:latin typeface="微软雅黑" panose="020B0503020204020204" charset="-122"/>
                <a:ea typeface="微软雅黑" panose="020B0503020204020204" charset="-122"/>
                <a:cs typeface="微软雅黑" panose="020B0503020204020204" charset="-122"/>
              </a:rPr>
              <a:t>score &gt;= 60;</a:t>
            </a:r>
            <a:endParaRPr lang="en-US" altLang="zh-CN"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endParaRPr lang="en-US" altLang="zh-CN" sz="800"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SELECT</a:t>
            </a:r>
            <a:r>
              <a:rPr lang="en-US" altLang="zh-CN" dirty="0">
                <a:latin typeface="微软雅黑" panose="020B0503020204020204" charset="-122"/>
                <a:ea typeface="微软雅黑" panose="020B0503020204020204" charset="-122"/>
                <a:cs typeface="微软雅黑" panose="020B0503020204020204" charset="-122"/>
              </a:rPr>
              <a:t> s_no,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SUM</a:t>
            </a:r>
            <a:r>
              <a:rPr lang="en-US" altLang="zh-CN" dirty="0">
                <a:latin typeface="微软雅黑" panose="020B0503020204020204" charset="-122"/>
                <a:ea typeface="微软雅黑" panose="020B0503020204020204" charset="-122"/>
                <a:cs typeface="微软雅黑" panose="020B0503020204020204" charset="-122"/>
              </a:rPr>
              <a:t>(credit)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dirty="0">
                <a:latin typeface="微软雅黑" panose="020B0503020204020204" charset="-122"/>
                <a:ea typeface="微软雅黑" panose="020B0503020204020204" charset="-122"/>
                <a:cs typeface="微软雅黑" panose="020B0503020204020204" charset="-122"/>
              </a:rPr>
              <a:t> sum_fail_credit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INTO</a:t>
            </a:r>
            <a:r>
              <a:rPr lang="en-US" altLang="zh-CN" dirty="0">
                <a:latin typeface="微软雅黑" panose="020B0503020204020204" charset="-122"/>
                <a:ea typeface="微软雅黑" panose="020B0503020204020204" charset="-122"/>
                <a:cs typeface="微软雅黑" panose="020B0503020204020204" charset="-122"/>
              </a:rPr>
              <a:t> tb0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FROM</a:t>
            </a:r>
            <a:r>
              <a:rPr lang="en-US" altLang="zh-CN" dirty="0">
                <a:latin typeface="微软雅黑" panose="020B0503020204020204" charset="-122"/>
                <a:ea typeface="微软雅黑" panose="020B0503020204020204" charset="-122"/>
                <a:cs typeface="微软雅黑" panose="020B0503020204020204" charset="-122"/>
              </a:rPr>
              <a:t> fail_enroll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dirty="0">
                <a:latin typeface="微软雅黑" panose="020B0503020204020204" charset="-122"/>
                <a:ea typeface="微软雅黑" panose="020B0503020204020204" charset="-122"/>
                <a:cs typeface="微软雅黑" panose="020B0503020204020204" charset="-122"/>
              </a:rPr>
              <a:t> e, course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dirty="0">
                <a:latin typeface="微软雅黑" panose="020B0503020204020204" charset="-122"/>
                <a:ea typeface="微软雅黑" panose="020B0503020204020204" charset="-122"/>
                <a:cs typeface="微软雅黑" panose="020B0503020204020204" charset="-122"/>
              </a:rPr>
              <a:t> c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dirty="0">
                <a:latin typeface="微软雅黑" panose="020B0503020204020204" charset="-122"/>
                <a:ea typeface="微软雅黑" panose="020B0503020204020204" charset="-122"/>
                <a:cs typeface="微软雅黑" panose="020B0503020204020204" charset="-122"/>
              </a:rPr>
              <a:t> e. c_no = c.c_no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GROUP BY</a:t>
            </a:r>
            <a:r>
              <a:rPr lang="en-US" altLang="zh-CN" dirty="0">
                <a:latin typeface="微软雅黑" panose="020B0503020204020204" charset="-122"/>
                <a:ea typeface="微软雅黑" panose="020B0503020204020204" charset="-122"/>
                <a:cs typeface="微软雅黑" panose="020B0503020204020204" charset="-122"/>
              </a:rPr>
              <a:t> s_no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HAVING</a:t>
            </a:r>
            <a:r>
              <a:rPr lang="en-US" altLang="zh-CN" dirty="0">
                <a:latin typeface="微软雅黑" panose="020B0503020204020204" charset="-122"/>
                <a:ea typeface="微软雅黑" panose="020B0503020204020204" charset="-122"/>
                <a:cs typeface="微软雅黑" panose="020B0503020204020204" charset="-122"/>
              </a:rPr>
              <a:t> sum_fail_credit &gt;= 21;</a:t>
            </a:r>
            <a:endParaRPr lang="en-US" altLang="zh-CN"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年，信息学院每个老师的上课劳酬，月工资</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/4/5 *</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课时</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3810" y="1371600"/>
            <a:ext cx="9140190" cy="3929380"/>
          </a:xfrm>
        </p:spPr>
        <p:txBody>
          <a:bodyPr vert="horz" wrap="square" lIns="91440" tIns="45720" rIns="91440" bIns="45720" anchor="t"/>
          <a:lstStyle/>
          <a:p>
            <a:pPr marL="0" indent="0" eaLnBrk="1" hangingPunct="1">
              <a:lnSpc>
                <a:spcPct val="150000"/>
              </a:lnSpc>
              <a:buNone/>
            </a:pP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salary</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SUM(</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sumHours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sym typeface="+mn-ea"/>
              </a:rPr>
              <a:t>sumHours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salary</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4</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5</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8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dirty="0">
                <a:latin typeface="微软雅黑" panose="020B0503020204020204" charset="-122"/>
                <a:ea typeface="微软雅黑" panose="020B0503020204020204" charset="-122"/>
                <a:cs typeface="微软雅黑" panose="020B0503020204020204" charset="-122"/>
              </a:rPr>
              <a:t> income</a:t>
            </a:r>
            <a:r>
              <a:rPr lang="en-US" altLang="zh-CN" b="1" dirty="0">
                <a:latin typeface="微软雅黑" panose="020B0503020204020204" charset="-122"/>
                <a:ea typeface="微软雅黑" panose="020B0503020204020204" charset="-122"/>
                <a:cs typeface="微软雅黑" panose="020B0503020204020204" charset="-122"/>
              </a:rPr>
              <a:t>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dirty="0">
                <a:latin typeface="微软雅黑" panose="020B0503020204020204" charset="-122"/>
                <a:ea typeface="微软雅黑" panose="020B0503020204020204" charset="-122"/>
                <a:cs typeface="微软雅黑" panose="020B0503020204020204" charset="-122"/>
              </a:rPr>
              <a:t>teacher</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teach</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course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dept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dirty="0">
                <a:latin typeface="微软雅黑" panose="020B0503020204020204" charset="-122"/>
                <a:ea typeface="微软雅黑" panose="020B0503020204020204" charset="-122"/>
                <a:cs typeface="微软雅黑" panose="020B0503020204020204" charset="-122"/>
              </a:rPr>
              <a:t>d</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t</a:t>
            </a:r>
            <a:r>
              <a:rPr lang="en-US" altLang="zh-CN" dirty="0">
                <a:latin typeface="微软雅黑" panose="020B0503020204020204" charset="-122"/>
                <a:ea typeface="微软雅黑" panose="020B0503020204020204" charset="-122"/>
                <a:cs typeface="微软雅黑" panose="020B0503020204020204" charset="-122"/>
              </a:rPr>
              <a:t>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AND</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d</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信息学院</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LIKE ‘</a:t>
            </a:r>
            <a:r>
              <a:rPr lang="en-US" altLang="zh-CN" dirty="0">
                <a:latin typeface="微软雅黑" panose="020B0503020204020204" charset="-122"/>
                <a:ea typeface="微软雅黑" panose="020B0503020204020204" charset="-122"/>
                <a:cs typeface="微软雅黑" panose="020B0503020204020204" charset="-122"/>
              </a:rPr>
              <a:t>2018</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GROUP BY</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sym typeface="+mn-ea"/>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tno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salary</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buNone/>
            </a:pPr>
            <a:endParaRPr lang="en-US" altLang="zh-CN"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25095" y="111760"/>
            <a:ext cx="9018905" cy="1143000"/>
          </a:xfrm>
        </p:spPr>
        <p:txBody>
          <a:bodyPr vert="horz" wrap="square" lIns="91440" tIns="45720" rIns="91440" bIns="45720" anchor="ctr"/>
          <a:lstStyle/>
          <a:p>
            <a:pPr eaLnBrk="1" hangingPunct="1"/>
            <a:r>
              <a:rPr lang="zh-CN" altLang="en-US" sz="3200" dirty="0">
                <a:solidFill>
                  <a:srgbClr val="0000FF"/>
                </a:solidFill>
                <a:latin typeface="微软雅黑" panose="020B0503020204020204" charset="-122"/>
                <a:ea typeface="微软雅黑" panose="020B0503020204020204" charset="-122"/>
              </a:rPr>
              <a:t>附：</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列出在</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2018</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年，在信息学院</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 </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教学工作量不达标的老师清单</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43010" name="Rectangle 3"/>
          <p:cNvSpPr>
            <a:spLocks noGrp="1"/>
          </p:cNvSpPr>
          <p:nvPr>
            <p:ph idx="1"/>
          </p:nvPr>
        </p:nvSpPr>
        <p:spPr>
          <a:xfrm>
            <a:off x="3810" y="1371600"/>
            <a:ext cx="9140190" cy="3929380"/>
          </a:xfrm>
        </p:spPr>
        <p:txBody>
          <a:bodyPr vert="horz" wrap="square" lIns="91440" tIns="45720" rIns="91440" bIns="45720" anchor="t"/>
          <a:lstStyle/>
          <a:p>
            <a:pPr marL="0" indent="0" eaLnBrk="1" hangingPunct="1">
              <a:lnSpc>
                <a:spcPct val="150000"/>
              </a:lnSpc>
              <a:buNone/>
            </a:pP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SUM(</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sumHours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latin typeface="微软雅黑" panose="020B0503020204020204" charset="-122"/>
                <a:ea typeface="微软雅黑" panose="020B0503020204020204" charset="-122"/>
                <a:cs typeface="微软雅黑" panose="020B0503020204020204" charset="-122"/>
              </a:rPr>
              <a:t>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dirty="0">
                <a:latin typeface="微软雅黑" panose="020B0503020204020204" charset="-122"/>
                <a:ea typeface="微软雅黑" panose="020B0503020204020204" charset="-122"/>
                <a:cs typeface="微软雅黑" panose="020B0503020204020204" charset="-122"/>
              </a:rPr>
              <a:t>teacher</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teach</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course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dept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d</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dirty="0">
                <a:latin typeface="微软雅黑" panose="020B0503020204020204" charset="-122"/>
                <a:ea typeface="微软雅黑" panose="020B0503020204020204" charset="-122"/>
                <a:cs typeface="微软雅黑" panose="020B0503020204020204" charset="-122"/>
              </a:rPr>
              <a:t>d</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dno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tno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.t</a:t>
            </a:r>
            <a:r>
              <a:rPr lang="en-US" altLang="zh-CN" dirty="0">
                <a:latin typeface="微软雅黑" panose="020B0503020204020204" charset="-122"/>
                <a:ea typeface="微软雅黑" panose="020B0503020204020204" charset="-122"/>
                <a:cs typeface="微软雅黑" panose="020B0503020204020204" charset="-122"/>
              </a:rPr>
              <a:t>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AND</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cno</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d</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name</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信息学院</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dirty="0">
                <a:latin typeface="微软雅黑" panose="020B0503020204020204" charset="-122"/>
                <a:ea typeface="微软雅黑" panose="020B0503020204020204" charset="-122"/>
                <a:cs typeface="微软雅黑" panose="020B0503020204020204" charset="-122"/>
              </a:rPr>
              <a:t>t2</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LIKE ‘</a:t>
            </a:r>
            <a:r>
              <a:rPr lang="en-US" altLang="zh-CN" dirty="0">
                <a:latin typeface="微软雅黑" panose="020B0503020204020204" charset="-122"/>
                <a:ea typeface="微软雅黑" panose="020B0503020204020204" charset="-122"/>
                <a:cs typeface="微软雅黑" panose="020B0503020204020204" charset="-122"/>
              </a:rPr>
              <a:t>2018</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GROUP BY</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sym typeface="+mn-ea"/>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dirty="0">
                <a:latin typeface="微软雅黑" panose="020B0503020204020204" charset="-122"/>
                <a:ea typeface="微软雅黑" panose="020B0503020204020204" charset="-122"/>
                <a:cs typeface="微软雅黑" panose="020B0503020204020204" charset="-122"/>
                <a:sym typeface="+mn-ea"/>
              </a:rPr>
              <a:t>t1</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tno</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HAVING</a:t>
            </a:r>
            <a:r>
              <a:rPr lang="en-US" altLang="zh-CN" dirty="0">
                <a:latin typeface="微软雅黑" panose="020B0503020204020204" charset="-122"/>
                <a:ea typeface="微软雅黑" panose="020B0503020204020204" charset="-122"/>
                <a:cs typeface="微软雅黑" panose="020B0503020204020204" charset="-122"/>
                <a:sym typeface="+mn-ea"/>
              </a:rPr>
              <a:t>  sumHours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&lt;</a:t>
            </a:r>
            <a:r>
              <a:rPr lang="en-US" altLang="zh-CN" dirty="0">
                <a:latin typeface="微软雅黑" panose="020B0503020204020204" charset="-122"/>
                <a:ea typeface="微软雅黑" panose="020B0503020204020204" charset="-122"/>
                <a:cs typeface="微软雅黑" panose="020B0503020204020204" charset="-122"/>
                <a:sym typeface="+mn-ea"/>
              </a:rPr>
              <a:t>140</a:t>
            </a:r>
            <a:endParaRPr lang="en-US" altLang="zh-CN" dirty="0">
              <a:latin typeface="微软雅黑" panose="020B0503020204020204" charset="-122"/>
              <a:ea typeface="微软雅黑" panose="020B0503020204020204" charset="-122"/>
              <a:cs typeface="微软雅黑" panose="020B0503020204020204" charset="-122"/>
              <a:sym typeface="+mn-ea"/>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ORDER BY</a:t>
            </a:r>
            <a:r>
              <a:rPr lang="en-US" altLang="zh-CN" dirty="0">
                <a:latin typeface="微软雅黑" panose="020B0503020204020204" charset="-122"/>
                <a:ea typeface="微软雅黑" panose="020B0503020204020204" charset="-122"/>
                <a:cs typeface="微软雅黑" panose="020B0503020204020204" charset="-122"/>
                <a:sym typeface="+mn-ea"/>
              </a:rPr>
              <a:t>  sumHours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buNone/>
            </a:pPr>
            <a:endParaRPr lang="en-US" altLang="zh-CN"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r>
              <a:rPr lang="zh-CN" altLang="en-US"/>
              <a:t>更名运算</a:t>
            </a:r>
            <a:endParaRPr lang="zh-CN" altLang="en-US"/>
          </a:p>
        </p:txBody>
      </p:sp>
      <p:sp>
        <p:nvSpPr>
          <p:cNvPr id="304131" name="Rectangle 3"/>
          <p:cNvSpPr>
            <a:spLocks noGrp="1" noChangeArrowheads="1"/>
          </p:cNvSpPr>
          <p:nvPr>
            <p:ph type="body" idx="1"/>
          </p:nvPr>
        </p:nvSpPr>
        <p:spPr/>
        <p:txBody>
          <a:bodyPr/>
          <a:lstStyle/>
          <a:p>
            <a:pPr eaLnBrk="1" hangingPunct="1">
              <a:lnSpc>
                <a:spcPct val="115000"/>
              </a:lnSpc>
              <a:defRPr/>
            </a:pPr>
            <a:r>
              <a:rPr lang="zh-CN" altLang="en-US"/>
              <a:t>属性更名</a:t>
            </a:r>
            <a:endParaRPr lang="zh-CN" altLang="en-US"/>
          </a:p>
          <a:p>
            <a:pPr lvl="1" eaLnBrk="1" hangingPunct="1">
              <a:lnSpc>
                <a:spcPct val="115000"/>
              </a:lnSpc>
              <a:buFont typeface="Wingdings" panose="05000000000000000000" pitchFamily="2" charset="2"/>
              <a:buNone/>
              <a:defRPr/>
            </a:pPr>
            <a:r>
              <a:rPr lang="zh-CN" altLang="en-US"/>
              <a:t>   例：给出所有学生的姓名、性别、出生日期，并按出生日期升序排列</a:t>
            </a:r>
            <a:endParaRPr lang="zh-CN" altLang="en-US"/>
          </a:p>
          <a:p>
            <a:pPr lvl="1" eaLnBrk="1" hangingPunct="1">
              <a:lnSpc>
                <a:spcPct val="115000"/>
              </a:lnSpc>
              <a:buFont typeface="Wingdings" panose="05000000000000000000" pitchFamily="2" charset="2"/>
              <a:buNone/>
              <a:defRPr/>
            </a:pPr>
            <a:r>
              <a:rPr lang="zh-CN" altLang="en-US"/>
              <a:t>   </a:t>
            </a:r>
            <a:r>
              <a:rPr lang="en-US" altLang="zh-CN" b="1"/>
              <a:t>select	</a:t>
            </a:r>
            <a:r>
              <a:rPr lang="en-US" altLang="zh-CN"/>
              <a:t>SNAME </a:t>
            </a:r>
            <a:r>
              <a:rPr lang="en-US" altLang="zh-CN">
                <a:latin typeface="Times New Roman" panose="02020603050405020304"/>
              </a:rPr>
              <a:t>‘</a:t>
            </a:r>
            <a:r>
              <a:rPr lang="zh-CN" altLang="en-US"/>
              <a:t>姓名</a:t>
            </a:r>
            <a:r>
              <a:rPr lang="zh-CN" altLang="en-US">
                <a:latin typeface="Times New Roman" panose="02020603050405020304"/>
              </a:rPr>
              <a:t>’</a:t>
            </a:r>
            <a:r>
              <a:rPr lang="en-US" altLang="zh-CN"/>
              <a:t>, SEX </a:t>
            </a:r>
            <a:r>
              <a:rPr lang="en-US" altLang="zh-CN">
                <a:latin typeface="Times New Roman" panose="02020603050405020304"/>
              </a:rPr>
              <a:t>‘</a:t>
            </a:r>
            <a:r>
              <a:rPr lang="zh-CN" altLang="en-US"/>
              <a:t>性别</a:t>
            </a:r>
            <a:r>
              <a:rPr lang="zh-CN" altLang="en-US">
                <a:latin typeface="Times New Roman" panose="02020603050405020304"/>
              </a:rPr>
              <a:t>’</a:t>
            </a:r>
            <a:r>
              <a:rPr lang="en-US" altLang="zh-CN"/>
              <a:t>,</a:t>
            </a:r>
            <a:endParaRPr lang="en-US" altLang="zh-CN"/>
          </a:p>
          <a:p>
            <a:pPr lvl="1" eaLnBrk="1" hangingPunct="1">
              <a:lnSpc>
                <a:spcPct val="115000"/>
              </a:lnSpc>
              <a:buFont typeface="Wingdings" panose="05000000000000000000" pitchFamily="2" charset="2"/>
              <a:buNone/>
              <a:defRPr/>
            </a:pPr>
            <a:r>
              <a:rPr lang="en-US" altLang="zh-CN"/>
              <a:t>				2007-AGE </a:t>
            </a:r>
            <a:r>
              <a:rPr lang="en-US" altLang="zh-CN">
                <a:latin typeface="Times New Roman" panose="02020603050405020304"/>
              </a:rPr>
              <a:t>‘</a:t>
            </a:r>
            <a:r>
              <a:rPr lang="zh-CN" altLang="en-US"/>
              <a:t>出生日期</a:t>
            </a:r>
            <a:r>
              <a:rPr lang="zh-CN" altLang="en-US">
                <a:latin typeface="Times New Roman" panose="02020603050405020304"/>
              </a:rPr>
              <a:t>’</a:t>
            </a:r>
            <a:endParaRPr lang="zh-CN" altLang="en-US"/>
          </a:p>
          <a:p>
            <a:pPr lvl="1" eaLnBrk="1" hangingPunct="1">
              <a:lnSpc>
                <a:spcPct val="115000"/>
              </a:lnSpc>
              <a:buFont typeface="Wingdings" panose="05000000000000000000" pitchFamily="2" charset="2"/>
              <a:buNone/>
              <a:defRPr/>
            </a:pPr>
            <a:r>
              <a:rPr lang="zh-CN" altLang="en-US"/>
              <a:t>	</a:t>
            </a:r>
            <a:r>
              <a:rPr lang="en-US" altLang="zh-CN" b="1"/>
              <a:t>from</a:t>
            </a:r>
            <a:r>
              <a:rPr lang="en-US" altLang="zh-CN"/>
              <a:t>     	S</a:t>
            </a:r>
            <a:endParaRPr lang="en-US" altLang="zh-CN"/>
          </a:p>
          <a:p>
            <a:pPr lvl="1" eaLnBrk="1" hangingPunct="1">
              <a:lnSpc>
                <a:spcPct val="115000"/>
              </a:lnSpc>
              <a:spcBef>
                <a:spcPct val="30000"/>
              </a:spcBef>
              <a:buFont typeface="Wingdings" panose="05000000000000000000" pitchFamily="2" charset="2"/>
              <a:buNone/>
              <a:defRPr/>
            </a:pPr>
            <a:r>
              <a:rPr lang="en-US" altLang="zh-CN"/>
              <a:t>	</a:t>
            </a:r>
            <a:r>
              <a:rPr lang="en-US" altLang="zh-CN" b="1"/>
              <a:t>order by</a:t>
            </a:r>
            <a:r>
              <a:rPr lang="en-US" altLang="zh-CN"/>
              <a:t>	</a:t>
            </a:r>
            <a:r>
              <a:rPr lang="zh-CN" altLang="en-US"/>
              <a:t>出生日期</a:t>
            </a:r>
            <a:endParaRPr lang="zh-CN" altLang="en-US"/>
          </a:p>
          <a:p>
            <a:pPr lvl="1" eaLnBrk="1" hangingPunct="1">
              <a:lnSpc>
                <a:spcPct val="115000"/>
              </a:lnSpc>
              <a:spcBef>
                <a:spcPct val="30000"/>
              </a:spcBef>
              <a:buFont typeface="Wingdings" panose="05000000000000000000" pitchFamily="2" charset="2"/>
              <a:buNone/>
              <a:defRPr/>
            </a:pPr>
            <a:r>
              <a:rPr lang="zh-CN" altLang="en-US"/>
              <a:t>（或者</a:t>
            </a:r>
            <a:r>
              <a:rPr lang="en-US" altLang="zh-CN" b="1"/>
              <a:t>order by</a:t>
            </a:r>
            <a:r>
              <a:rPr lang="en-US" altLang="zh-CN"/>
              <a:t>	3)</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eaLnBrk="1" hangingPunct="1">
              <a:defRPr/>
            </a:pPr>
            <a:r>
              <a:rPr lang="zh-CN" altLang="en-US"/>
              <a:t>更名运算</a:t>
            </a:r>
            <a:endParaRPr lang="zh-CN" altLang="en-US"/>
          </a:p>
        </p:txBody>
      </p:sp>
      <p:sp>
        <p:nvSpPr>
          <p:cNvPr id="553987" name="Rectangle 3"/>
          <p:cNvSpPr>
            <a:spLocks noGrp="1" noChangeArrowheads="1"/>
          </p:cNvSpPr>
          <p:nvPr>
            <p:ph type="body" idx="1"/>
          </p:nvPr>
        </p:nvSpPr>
        <p:spPr/>
        <p:txBody>
          <a:bodyPr/>
          <a:lstStyle/>
          <a:p>
            <a:pPr eaLnBrk="1" hangingPunct="1">
              <a:lnSpc>
                <a:spcPct val="120000"/>
              </a:lnSpc>
              <a:defRPr/>
            </a:pPr>
            <a:r>
              <a:rPr lang="zh-CN" altLang="en-US" sz="2800" dirty="0"/>
              <a:t>关系更名</a:t>
            </a:r>
            <a:endParaRPr lang="zh-CN" altLang="en-US" sz="2800" dirty="0"/>
          </a:p>
          <a:p>
            <a:pPr lvl="1" eaLnBrk="1" hangingPunct="1">
              <a:lnSpc>
                <a:spcPct val="120000"/>
              </a:lnSpc>
              <a:defRPr/>
            </a:pPr>
            <a:r>
              <a:rPr lang="zh-CN" altLang="en-US" sz="2400" dirty="0"/>
              <a:t>找出比</a:t>
            </a:r>
            <a:r>
              <a:rPr lang="en-US" altLang="zh-CN" sz="2400" dirty="0"/>
              <a:t>s1</a:t>
            </a:r>
            <a:r>
              <a:rPr lang="zh-CN" altLang="en-US" sz="2400" dirty="0"/>
              <a:t>学生选修</a:t>
            </a:r>
            <a:r>
              <a:rPr lang="en-US" altLang="zh-CN" sz="2400" dirty="0"/>
              <a:t>c1</a:t>
            </a:r>
            <a:r>
              <a:rPr lang="zh-CN" altLang="en-US" sz="2400" dirty="0"/>
              <a:t>课程成绩高的学生号</a:t>
            </a:r>
            <a:endParaRPr lang="zh-CN" altLang="en-US" sz="2400" dirty="0"/>
          </a:p>
          <a:p>
            <a:pPr lvl="1" eaLnBrk="1" hangingPunct="1">
              <a:lnSpc>
                <a:spcPct val="120000"/>
              </a:lnSpc>
              <a:defRPr/>
            </a:pPr>
            <a:endParaRPr lang="zh-CN" altLang="en-US" sz="2400" dirty="0"/>
          </a:p>
          <a:p>
            <a:pPr lvl="1" eaLnBrk="1" hangingPunct="1">
              <a:lnSpc>
                <a:spcPct val="120000"/>
              </a:lnSpc>
              <a:defRPr/>
            </a:pPr>
            <a:endParaRPr lang="zh-CN" altLang="en-US" sz="2400" dirty="0"/>
          </a:p>
          <a:p>
            <a:pPr lvl="1" eaLnBrk="1" hangingPunct="1">
              <a:lnSpc>
                <a:spcPct val="120000"/>
              </a:lnSpc>
              <a:buFont typeface="Wingdings" panose="05000000000000000000" pitchFamily="2" charset="2"/>
              <a:buNone/>
              <a:defRPr/>
            </a:pPr>
            <a:r>
              <a:rPr lang="zh-CN" altLang="en-US" sz="2400" b="1" dirty="0"/>
              <a:t>   </a:t>
            </a:r>
            <a:r>
              <a:rPr lang="en-US" altLang="zh-CN" sz="2400" b="1" dirty="0"/>
              <a:t>select</a:t>
            </a:r>
            <a:r>
              <a:rPr lang="en-US" altLang="zh-CN" sz="2400" dirty="0"/>
              <a:t>     S2.S#</a:t>
            </a:r>
            <a:endParaRPr lang="en-US" altLang="zh-CN" sz="2400" dirty="0"/>
          </a:p>
          <a:p>
            <a:pPr lvl="1" eaLnBrk="1" hangingPunct="1">
              <a:lnSpc>
                <a:spcPct val="120000"/>
              </a:lnSpc>
              <a:buFont typeface="Wingdings" panose="05000000000000000000" pitchFamily="2" charset="2"/>
              <a:buNone/>
              <a:defRPr/>
            </a:pPr>
            <a:r>
              <a:rPr lang="en-US" altLang="zh-CN" sz="2400" dirty="0"/>
              <a:t>	</a:t>
            </a:r>
            <a:r>
              <a:rPr lang="en-US" altLang="zh-CN" sz="2400" b="1" dirty="0"/>
              <a:t>from</a:t>
            </a:r>
            <a:r>
              <a:rPr lang="en-US" altLang="zh-CN" sz="2400" dirty="0"/>
              <a:t>      SC  </a:t>
            </a:r>
            <a:r>
              <a:rPr lang="en-US" altLang="zh-CN" sz="2400" b="1" dirty="0"/>
              <a:t>as</a:t>
            </a:r>
            <a:r>
              <a:rPr lang="en-US" altLang="zh-CN" sz="2400" dirty="0"/>
              <a:t>  S1</a:t>
            </a:r>
            <a:r>
              <a:rPr lang="zh-CN" altLang="en-US" sz="2400" dirty="0"/>
              <a:t>，</a:t>
            </a:r>
            <a:r>
              <a:rPr lang="en-US" altLang="zh-CN" sz="2400" dirty="0"/>
              <a:t>SC  </a:t>
            </a:r>
            <a:r>
              <a:rPr lang="en-US" altLang="zh-CN" sz="2400" b="1" dirty="0"/>
              <a:t>as</a:t>
            </a:r>
            <a:r>
              <a:rPr lang="en-US" altLang="zh-CN" sz="2400" dirty="0"/>
              <a:t>  S2</a:t>
            </a:r>
            <a:endParaRPr lang="en-US" altLang="zh-CN" sz="2400" dirty="0"/>
          </a:p>
          <a:p>
            <a:pPr lvl="1" eaLnBrk="1" hangingPunct="1">
              <a:lnSpc>
                <a:spcPct val="120000"/>
              </a:lnSpc>
              <a:buFont typeface="Wingdings" panose="05000000000000000000" pitchFamily="2" charset="2"/>
              <a:buNone/>
              <a:defRPr/>
            </a:pPr>
            <a:r>
              <a:rPr lang="en-US" altLang="zh-CN" sz="2400" dirty="0"/>
              <a:t>  </a:t>
            </a:r>
            <a:r>
              <a:rPr lang="en-US" altLang="zh-CN" sz="2400" b="1" dirty="0"/>
              <a:t>where     </a:t>
            </a:r>
            <a:r>
              <a:rPr lang="en-US" altLang="zh-CN" sz="2400" dirty="0"/>
              <a:t>S1.S# = </a:t>
            </a:r>
            <a:r>
              <a:rPr lang="en-US" altLang="zh-CN" sz="2400" dirty="0">
                <a:latin typeface="Times New Roman" panose="02020603050405020304"/>
              </a:rPr>
              <a:t>‘</a:t>
            </a:r>
            <a:r>
              <a:rPr lang="en-US" altLang="zh-CN" sz="2400" dirty="0"/>
              <a:t>s1</a:t>
            </a:r>
            <a:r>
              <a:rPr lang="en-US" altLang="zh-CN" sz="2400" dirty="0">
                <a:latin typeface="Times New Roman" panose="02020603050405020304"/>
              </a:rPr>
              <a:t>’</a:t>
            </a:r>
            <a:endParaRPr lang="en-US" altLang="zh-CN" sz="2400" dirty="0"/>
          </a:p>
          <a:p>
            <a:pPr lvl="1" eaLnBrk="1" hangingPunct="1">
              <a:lnSpc>
                <a:spcPct val="120000"/>
              </a:lnSpc>
              <a:buFont typeface="Wingdings" panose="05000000000000000000" pitchFamily="2" charset="2"/>
              <a:buNone/>
              <a:defRPr/>
            </a:pPr>
            <a:r>
              <a:rPr lang="en-US" altLang="zh-CN" sz="2400" dirty="0"/>
              <a:t>		</a:t>
            </a:r>
            <a:r>
              <a:rPr lang="en-US" altLang="zh-CN" sz="2400" b="1" dirty="0"/>
              <a:t>and</a:t>
            </a:r>
            <a:r>
              <a:rPr lang="en-US" altLang="zh-CN" sz="2400" dirty="0"/>
              <a:t>     S1.C# = </a:t>
            </a:r>
            <a:r>
              <a:rPr lang="en-US" altLang="zh-CN" sz="2400" dirty="0">
                <a:latin typeface="Times New Roman" panose="02020603050405020304"/>
              </a:rPr>
              <a:t>‘</a:t>
            </a:r>
            <a:r>
              <a:rPr lang="en-US" altLang="zh-CN" sz="2400" dirty="0"/>
              <a:t>c1</a:t>
            </a:r>
            <a:r>
              <a:rPr lang="en-US" altLang="zh-CN" sz="2400" dirty="0">
                <a:latin typeface="Times New Roman" panose="02020603050405020304"/>
              </a:rPr>
              <a:t>’</a:t>
            </a:r>
            <a:endParaRPr lang="en-US" altLang="zh-CN" sz="2400" dirty="0"/>
          </a:p>
          <a:p>
            <a:pPr lvl="1" eaLnBrk="1" hangingPunct="1">
              <a:lnSpc>
                <a:spcPct val="120000"/>
              </a:lnSpc>
              <a:buFont typeface="Wingdings" panose="05000000000000000000" pitchFamily="2" charset="2"/>
              <a:buNone/>
              <a:defRPr/>
            </a:pPr>
            <a:r>
              <a:rPr lang="en-US" altLang="zh-CN" sz="2400" b="1" dirty="0"/>
              <a:t>		and</a:t>
            </a:r>
            <a:r>
              <a:rPr lang="en-US" altLang="zh-CN" sz="2400" dirty="0"/>
              <a:t>     S2.C# = </a:t>
            </a:r>
            <a:r>
              <a:rPr lang="en-US" altLang="zh-CN" sz="2400" dirty="0">
                <a:latin typeface="Times New Roman" panose="02020603050405020304"/>
              </a:rPr>
              <a:t>‘</a:t>
            </a:r>
            <a:r>
              <a:rPr lang="en-US" altLang="zh-CN" sz="2400" dirty="0"/>
              <a:t>c1</a:t>
            </a:r>
            <a:r>
              <a:rPr lang="en-US" altLang="zh-CN" sz="2400" dirty="0">
                <a:latin typeface="Times New Roman" panose="02020603050405020304"/>
              </a:rPr>
              <a:t>’</a:t>
            </a:r>
            <a:endParaRPr lang="en-US" altLang="zh-CN" sz="2400" dirty="0"/>
          </a:p>
          <a:p>
            <a:pPr lvl="1" eaLnBrk="1" hangingPunct="1">
              <a:lnSpc>
                <a:spcPct val="120000"/>
              </a:lnSpc>
              <a:buFont typeface="Wingdings" panose="05000000000000000000" pitchFamily="2" charset="2"/>
              <a:buNone/>
              <a:defRPr/>
            </a:pPr>
            <a:r>
              <a:rPr lang="en-US" altLang="zh-CN" sz="2400" dirty="0"/>
              <a:t>	 </a:t>
            </a:r>
            <a:r>
              <a:rPr lang="en-US" altLang="zh-CN" sz="2400" b="1" dirty="0"/>
              <a:t>and</a:t>
            </a:r>
            <a:r>
              <a:rPr lang="en-US" altLang="zh-CN" sz="2400" dirty="0"/>
              <a:t>      S1.GRADE &lt; S2.GRADE </a:t>
            </a:r>
            <a:endParaRPr lang="en-US" altLang="zh-CN" sz="2400" dirty="0"/>
          </a:p>
        </p:txBody>
      </p:sp>
      <p:graphicFrame>
        <p:nvGraphicFramePr>
          <p:cNvPr id="10242" name="Object 5"/>
          <p:cNvGraphicFramePr>
            <a:graphicFrameLocks noChangeAspect="1"/>
          </p:cNvGraphicFramePr>
          <p:nvPr/>
        </p:nvGraphicFramePr>
        <p:xfrm>
          <a:off x="288925" y="2643188"/>
          <a:ext cx="8459788" cy="569912"/>
        </p:xfrm>
        <a:graphic>
          <a:graphicData uri="http://schemas.openxmlformats.org/presentationml/2006/ole">
            <mc:AlternateContent xmlns:mc="http://schemas.openxmlformats.org/markup-compatibility/2006">
              <mc:Choice xmlns:v="urn:schemas-microsoft-com:vml" Requires="v">
                <p:oleObj spid="_x0000_s0" name="公式" r:id="rId1" imgW="88087200" imgH="6400800" progId="Equation.3">
                  <p:embed/>
                </p:oleObj>
              </mc:Choice>
              <mc:Fallback>
                <p:oleObj name="公式" r:id="rId1" imgW="88087200" imgH="6400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643188"/>
                        <a:ext cx="845978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zh-CN" altLang="en-US"/>
              <a:t>更名运算</a:t>
            </a:r>
            <a:endParaRPr lang="zh-CN" altLang="en-US"/>
          </a:p>
        </p:txBody>
      </p:sp>
      <p:sp>
        <p:nvSpPr>
          <p:cNvPr id="90115" name="Rectangle 3"/>
          <p:cNvSpPr>
            <a:spLocks noGrp="1" noChangeArrowheads="1"/>
          </p:cNvSpPr>
          <p:nvPr>
            <p:ph type="body" idx="1"/>
          </p:nvPr>
        </p:nvSpPr>
        <p:spPr>
          <a:xfrm>
            <a:off x="152400" y="1124744"/>
            <a:ext cx="8802688" cy="838200"/>
          </a:xfrm>
        </p:spPr>
        <p:txBody>
          <a:bodyPr/>
          <a:lstStyle/>
          <a:p>
            <a:pPr lvl="1" eaLnBrk="1" hangingPunct="1">
              <a:lnSpc>
                <a:spcPct val="120000"/>
              </a:lnSpc>
            </a:pPr>
            <a:r>
              <a:rPr lang="zh-CN" altLang="en-US" dirty="0"/>
              <a:t>找出工资比所在系主任工资高的老师姓名及工资</a:t>
            </a:r>
            <a:r>
              <a:rPr lang="zh-CN" altLang="en-US" b="1" i="1" dirty="0"/>
              <a:t>  </a:t>
            </a:r>
            <a:endParaRPr lang="zh-CN" altLang="en-US" dirty="0"/>
          </a:p>
        </p:txBody>
      </p:sp>
      <p:graphicFrame>
        <p:nvGraphicFramePr>
          <p:cNvPr id="305208" name="Group 56"/>
          <p:cNvGraphicFramePr>
            <a:graphicFrameLocks noGrp="1"/>
          </p:cNvGraphicFramePr>
          <p:nvPr/>
        </p:nvGraphicFramePr>
        <p:xfrm>
          <a:off x="971550" y="1772816"/>
          <a:ext cx="3238500" cy="1591945"/>
        </p:xfrm>
        <a:graphic>
          <a:graphicData uri="http://schemas.openxmlformats.org/drawingml/2006/table">
            <a:tbl>
              <a:tblPr/>
              <a:tblGrid>
                <a:gridCol w="1079500"/>
                <a:gridCol w="1079500"/>
                <a:gridCol w="1079500"/>
              </a:tblGrid>
              <a:tr h="403225">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anose="020B0604030504040204" pitchFamily="34" charset="0"/>
                          <a:ea typeface="隶书" panose="02010509060101010101" pitchFamily="49" charset="-122"/>
                        </a:rPr>
                        <a:t>PROF</a:t>
                      </a:r>
                      <a:endPar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P#</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D#</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SAL</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P1</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D1</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800</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P2</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D1</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rPr>
                        <a:t>700</a:t>
                      </a:r>
                      <a:endParaRPr kumimoji="1" lang="en-US" altLang="zh-CN" sz="2000" b="0" i="0" u="none" strike="noStrike" cap="none" normalizeH="0" baseline="0">
                        <a:ln>
                          <a:noFill/>
                        </a:ln>
                        <a:solidFill>
                          <a:srgbClr val="0000FF"/>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5209" name="Group 57"/>
          <p:cNvGraphicFramePr>
            <a:graphicFrameLocks noGrp="1"/>
          </p:cNvGraphicFramePr>
          <p:nvPr/>
        </p:nvGraphicFramePr>
        <p:xfrm>
          <a:off x="4910138" y="1995066"/>
          <a:ext cx="3262312" cy="1188720"/>
        </p:xfrm>
        <a:graphic>
          <a:graphicData uri="http://schemas.openxmlformats.org/drawingml/2006/table">
            <a:tbl>
              <a:tblPr/>
              <a:tblGrid>
                <a:gridCol w="1631950"/>
                <a:gridCol w="1630362"/>
              </a:tblGrid>
              <a:tr h="29051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anose="020B0604030504040204" pitchFamily="34" charset="0"/>
                          <a:ea typeface="隶书" panose="02010509060101010101" pitchFamily="49" charset="-122"/>
                        </a:rPr>
                        <a:t>DEPT</a:t>
                      </a:r>
                      <a:endParaRPr kumimoji="1" lang="en-US" altLang="zh-CN" sz="2000" b="0" i="0" u="none" strike="noStrike" cap="none" normalizeH="0" baseline="0">
                        <a:ln>
                          <a:noFill/>
                        </a:ln>
                        <a:solidFill>
                          <a:srgbClr val="660033"/>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D#</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DEAN</a:t>
                      </a:r>
                      <a:endParaRPr kumimoji="1" lang="en-US" altLang="zh-CN" sz="2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D1</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P2</a:t>
                      </a:r>
                      <a:endParaRPr kumimoji="1" lang="en-US" altLang="zh-CN" sz="20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90149" name="AutoShape 59"/>
          <p:cNvCxnSpPr>
            <a:cxnSpLocks noChangeShapeType="1"/>
          </p:cNvCxnSpPr>
          <p:nvPr/>
        </p:nvCxnSpPr>
        <p:spPr bwMode="auto">
          <a:xfrm rot="5400000" flipV="1">
            <a:off x="3544094" y="1618034"/>
            <a:ext cx="412750" cy="2319338"/>
          </a:xfrm>
          <a:prstGeom prst="curvedConnector4">
            <a:avLst>
              <a:gd name="adj1" fmla="val -55384"/>
              <a:gd name="adj2" fmla="val 61602"/>
            </a:avLst>
          </a:prstGeom>
          <a:noFill/>
          <a:ln w="9525">
            <a:solidFill>
              <a:schemeClr val="tx1"/>
            </a:solidFill>
            <a:round/>
            <a:tailEnd type="triangle" w="med" len="med"/>
          </a:ln>
        </p:spPr>
      </p:cxnSp>
      <p:cxnSp>
        <p:nvCxnSpPr>
          <p:cNvPr id="90150" name="AutoShape 60"/>
          <p:cNvCxnSpPr>
            <a:cxnSpLocks noChangeShapeType="1"/>
          </p:cNvCxnSpPr>
          <p:nvPr/>
        </p:nvCxnSpPr>
        <p:spPr bwMode="auto">
          <a:xfrm rot="5400000">
            <a:off x="4344194" y="348034"/>
            <a:ext cx="180975" cy="5846763"/>
          </a:xfrm>
          <a:prstGeom prst="curvedConnector3">
            <a:avLst>
              <a:gd name="adj1" fmla="val 226315"/>
            </a:avLst>
          </a:prstGeom>
          <a:noFill/>
          <a:ln w="9525">
            <a:solidFill>
              <a:schemeClr val="tx1"/>
            </a:solidFill>
            <a:round/>
            <a:tailEnd type="triangle" w="med" len="med"/>
          </a:ln>
        </p:spPr>
      </p:cxnSp>
      <p:sp>
        <p:nvSpPr>
          <p:cNvPr id="305213" name="Rectangle 61"/>
          <p:cNvSpPr>
            <a:spLocks noChangeArrowheads="1"/>
          </p:cNvSpPr>
          <p:nvPr/>
        </p:nvSpPr>
        <p:spPr bwMode="auto">
          <a:xfrm>
            <a:off x="827088" y="4165426"/>
            <a:ext cx="7488237" cy="2647950"/>
          </a:xfrm>
          <a:prstGeom prst="rect">
            <a:avLst/>
          </a:prstGeom>
          <a:noFill/>
          <a:ln w="9525" algn="ctr">
            <a:noFill/>
            <a:miter lim="800000"/>
          </a:ln>
          <a:effectLst/>
        </p:spPr>
        <p:txBody>
          <a:bodyPr>
            <a:spAutoFit/>
            <a:flatTx/>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P1.PNAME</a:t>
            </a:r>
            <a:r>
              <a:rPr kumimoji="1" lang="zh-CN" altLang="en-US"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P1.SAL</a:t>
            </a:r>
            <a:endPar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PROF  </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as</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P1</a:t>
            </a:r>
            <a:r>
              <a:rPr kumimoji="1" lang="zh-CN" altLang="en-US"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PROF  </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as</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P2</a:t>
            </a:r>
            <a:r>
              <a:rPr kumimoji="1" lang="zh-CN" altLang="en-US"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DEPT</a:t>
            </a:r>
            <a:endPar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where    	</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P1.D# = DEPT.D#</a:t>
            </a:r>
            <a:endPar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and</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DEPT.DEAN = P2.P#</a:t>
            </a:r>
            <a:endPar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and</a:t>
            </a:r>
            <a:r>
              <a:rPr kumimoji="1" lang="en-US" altLang="zh-CN" sz="2400" b="0" i="0" u="none" strike="noStrike" kern="1200" cap="none" spc="0" normalizeH="0" baseline="0" noProof="0" dirty="0">
                <a:ln>
                  <a:noFill/>
                </a:ln>
                <a:solidFill>
                  <a:srgbClr val="000000"/>
                </a:solidFill>
                <a:effectLst/>
                <a:uLnTx/>
                <a:uFillTx/>
                <a:latin typeface="Tahoma" panose="020B0604030504040204" pitchFamily="34" charset="0"/>
                <a:ea typeface="楷体_GB2312" pitchFamily="49" charset="-122"/>
                <a:cs typeface="+mn-cs"/>
              </a:rPr>
              <a:t>  	P1.SAL &gt; P2.SAL</a:t>
            </a:r>
            <a:r>
              <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   </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graphicFrame>
        <p:nvGraphicFramePr>
          <p:cNvPr id="9" name="对象 8"/>
          <p:cNvGraphicFramePr>
            <a:graphicFrameLocks noChangeAspect="1"/>
          </p:cNvGraphicFramePr>
          <p:nvPr/>
        </p:nvGraphicFramePr>
        <p:xfrm>
          <a:off x="467544" y="3573016"/>
          <a:ext cx="8232915" cy="504056"/>
        </p:xfrm>
        <a:graphic>
          <a:graphicData uri="http://schemas.openxmlformats.org/presentationml/2006/ole">
            <mc:AlternateContent xmlns:mc="http://schemas.openxmlformats.org/markup-compatibility/2006">
              <mc:Choice xmlns:v="urn:schemas-microsoft-com:vml" Requires="v">
                <p:oleObj spid="_x0000_s0" name="Equation" r:id="rId1" imgW="89611200" imgH="5486400" progId="Equation.3">
                  <p:embed/>
                </p:oleObj>
              </mc:Choice>
              <mc:Fallback>
                <p:oleObj name="Equation" r:id="rId1" imgW="89611200" imgH="5486400" progId="Equation.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73016"/>
                        <a:ext cx="8232915"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5213"/>
                                        </p:tgtEl>
                                        <p:attrNameLst>
                                          <p:attrName>style.visibility</p:attrName>
                                        </p:attrNameLst>
                                      </p:cBhvr>
                                      <p:to>
                                        <p:strVal val="visible"/>
                                      </p:to>
                                    </p:set>
                                    <p:animEffect transition="in" filter="box(in)">
                                      <p:cBhvr>
                                        <p:cTn id="7" dur="2000"/>
                                        <p:tgtEl>
                                          <p:spTgt spid="30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defRPr/>
            </a:pPr>
            <a:r>
              <a:rPr lang="zh-CN" altLang="en-US"/>
              <a:t>字符串操作</a:t>
            </a:r>
            <a:endParaRPr lang="zh-CN" altLang="en-US"/>
          </a:p>
        </p:txBody>
      </p:sp>
      <p:sp>
        <p:nvSpPr>
          <p:cNvPr id="306179" name="Rectangle 3"/>
          <p:cNvSpPr>
            <a:spLocks noGrp="1" noChangeArrowheads="1"/>
          </p:cNvSpPr>
          <p:nvPr>
            <p:ph type="body" idx="1"/>
          </p:nvPr>
        </p:nvSpPr>
        <p:spPr/>
        <p:txBody>
          <a:bodyPr/>
          <a:lstStyle/>
          <a:p>
            <a:pPr eaLnBrk="1" hangingPunct="1">
              <a:lnSpc>
                <a:spcPct val="105000"/>
              </a:lnSpc>
              <a:defRPr/>
            </a:pPr>
            <a:r>
              <a:rPr lang="zh-CN" altLang="en-US" dirty="0"/>
              <a:t>命令格式</a:t>
            </a:r>
            <a:endParaRPr lang="zh-CN" altLang="en-US" dirty="0"/>
          </a:p>
          <a:p>
            <a:pPr lvl="1" algn="ctr" eaLnBrk="1" hangingPunct="1">
              <a:lnSpc>
                <a:spcPct val="105000"/>
              </a:lnSpc>
              <a:buFont typeface="Wingdings" panose="05000000000000000000" pitchFamily="2" charset="2"/>
              <a:buNone/>
              <a:defRPr/>
            </a:pPr>
            <a:r>
              <a:rPr lang="zh-CN" altLang="en-US" dirty="0"/>
              <a:t>列名   </a:t>
            </a:r>
            <a:r>
              <a:rPr lang="en-US" altLang="zh-CN" dirty="0"/>
              <a:t>[</a:t>
            </a:r>
            <a:r>
              <a:rPr lang="en-US" altLang="zh-CN" b="1" i="1" dirty="0">
                <a:solidFill>
                  <a:srgbClr val="FF3300"/>
                </a:solidFill>
                <a:effectLst>
                  <a:outerShdw blurRad="38100" dist="38100" dir="2700000" algn="tl">
                    <a:srgbClr val="C0C0C0"/>
                  </a:outerShdw>
                </a:effectLst>
              </a:rPr>
              <a:t>not</a:t>
            </a:r>
            <a:r>
              <a:rPr lang="en-US" altLang="zh-CN" dirty="0"/>
              <a:t>]   </a:t>
            </a:r>
            <a:r>
              <a:rPr lang="en-US" altLang="zh-CN" b="1" i="1" dirty="0">
                <a:solidFill>
                  <a:srgbClr val="FF3300"/>
                </a:solidFill>
                <a:effectLst>
                  <a:outerShdw blurRad="38100" dist="38100" dir="2700000" algn="tl">
                    <a:srgbClr val="C0C0C0"/>
                  </a:outerShdw>
                </a:effectLst>
              </a:rPr>
              <a:t>like</a:t>
            </a:r>
            <a:r>
              <a:rPr lang="en-US" altLang="zh-CN" dirty="0"/>
              <a:t>   </a:t>
            </a:r>
            <a:r>
              <a:rPr lang="en-US" altLang="zh-CN" dirty="0">
                <a:latin typeface="Times New Roman" panose="02020603050405020304"/>
              </a:rPr>
              <a:t>‘</a:t>
            </a:r>
            <a:r>
              <a:rPr lang="zh-CN" altLang="en-US" dirty="0"/>
              <a:t>字符串</a:t>
            </a:r>
            <a:r>
              <a:rPr lang="zh-CN" altLang="en-US" dirty="0">
                <a:latin typeface="Times New Roman" panose="02020603050405020304"/>
              </a:rPr>
              <a:t>’</a:t>
            </a:r>
            <a:endParaRPr lang="zh-CN" altLang="en-US" dirty="0"/>
          </a:p>
          <a:p>
            <a:pPr lvl="1" eaLnBrk="1" hangingPunct="1">
              <a:lnSpc>
                <a:spcPct val="105000"/>
              </a:lnSpc>
              <a:buFont typeface="Wingdings" panose="05000000000000000000" pitchFamily="2" charset="2"/>
              <a:buNone/>
              <a:defRPr/>
            </a:pPr>
            <a:r>
              <a:rPr lang="zh-CN" altLang="en-US" dirty="0"/>
              <a:t>	找出满足给定匹配条件的字符串</a:t>
            </a:r>
            <a:endParaRPr lang="zh-CN" altLang="en-US" dirty="0"/>
          </a:p>
          <a:p>
            <a:pPr eaLnBrk="1" hangingPunct="1">
              <a:lnSpc>
                <a:spcPct val="105000"/>
              </a:lnSpc>
              <a:defRPr/>
            </a:pPr>
            <a:r>
              <a:rPr lang="zh-CN" altLang="en-US" dirty="0"/>
              <a:t>匹配规则</a:t>
            </a:r>
            <a:endParaRPr lang="zh-CN" altLang="en-US" dirty="0"/>
          </a:p>
          <a:p>
            <a:pPr lvl="1" eaLnBrk="1" hangingPunct="1">
              <a:lnSpc>
                <a:spcPct val="105000"/>
              </a:lnSpc>
              <a:defRPr/>
            </a:pPr>
            <a:r>
              <a:rPr lang="zh-CN" altLang="en-US" dirty="0">
                <a:solidFill>
                  <a:srgbClr val="990000"/>
                </a:solidFill>
                <a:latin typeface="Times New Roman" panose="02020603050405020304"/>
              </a:rPr>
              <a:t>‘</a:t>
            </a:r>
            <a:r>
              <a:rPr lang="en-US" altLang="zh-CN" dirty="0">
                <a:solidFill>
                  <a:srgbClr val="FF3300"/>
                </a:solidFill>
              </a:rPr>
              <a:t>%</a:t>
            </a:r>
            <a:r>
              <a:rPr lang="en-US" altLang="zh-CN" dirty="0">
                <a:latin typeface="Times New Roman" panose="02020603050405020304"/>
              </a:rPr>
              <a:t>’</a:t>
            </a:r>
            <a:r>
              <a:rPr lang="en-US" altLang="zh-CN" dirty="0"/>
              <a:t> </a:t>
            </a:r>
            <a:r>
              <a:rPr lang="zh-CN" altLang="en-US" dirty="0"/>
              <a:t>：匹配零个或多个字符</a:t>
            </a:r>
            <a:endParaRPr lang="zh-CN" altLang="en-US" dirty="0"/>
          </a:p>
          <a:p>
            <a:pPr lvl="1" eaLnBrk="1" hangingPunct="1">
              <a:lnSpc>
                <a:spcPct val="105000"/>
              </a:lnSpc>
              <a:defRPr/>
            </a:pPr>
            <a:r>
              <a:rPr lang="zh-CN" altLang="en-US">
                <a:latin typeface="Times New Roman" panose="02020603050405020304"/>
              </a:rPr>
              <a:t>‘</a:t>
            </a:r>
            <a:r>
              <a:rPr lang="zh-CN" altLang="en-US">
                <a:solidFill>
                  <a:srgbClr val="FF3300"/>
                </a:solidFill>
              </a:rPr>
              <a:t>＿</a:t>
            </a:r>
            <a:r>
              <a:rPr lang="zh-CN" altLang="en-US">
                <a:solidFill>
                  <a:srgbClr val="990000"/>
                </a:solidFill>
                <a:latin typeface="Times New Roman" panose="02020603050405020304"/>
              </a:rPr>
              <a:t>’</a:t>
            </a:r>
            <a:r>
              <a:rPr lang="zh-CN" altLang="en-US"/>
              <a:t>：单个下划线匹配</a:t>
            </a:r>
            <a:r>
              <a:rPr lang="zh-CN" altLang="en-US" dirty="0"/>
              <a:t>任意单个字符</a:t>
            </a:r>
            <a:endParaRPr lang="zh-CN" altLang="en-US" dirty="0"/>
          </a:p>
          <a:p>
            <a:pPr lvl="1" eaLnBrk="1" hangingPunct="1">
              <a:lnSpc>
                <a:spcPct val="105000"/>
              </a:lnSpc>
              <a:defRPr/>
            </a:pPr>
            <a:r>
              <a:rPr lang="en-US" altLang="zh-CN" dirty="0"/>
              <a:t>[ ]</a:t>
            </a:r>
            <a:r>
              <a:rPr lang="zh-CN" altLang="en-US" dirty="0"/>
              <a:t>：任何在指定范围内的字符</a:t>
            </a:r>
            <a:endParaRPr lang="zh-CN" altLang="en-US" dirty="0"/>
          </a:p>
          <a:p>
            <a:pPr lvl="2" eaLnBrk="1" hangingPunct="1">
              <a:lnSpc>
                <a:spcPct val="105000"/>
              </a:lnSpc>
              <a:defRPr/>
            </a:pPr>
            <a:r>
              <a:rPr lang="en-US" altLang="zh-CN" dirty="0"/>
              <a:t>[a-f]</a:t>
            </a:r>
            <a:r>
              <a:rPr lang="zh-CN" altLang="en-US" dirty="0"/>
              <a:t>，</a:t>
            </a:r>
            <a:r>
              <a:rPr lang="en-US" altLang="zh-CN" dirty="0"/>
              <a:t>[</a:t>
            </a:r>
            <a:r>
              <a:rPr lang="en-US" altLang="zh-CN" dirty="0" err="1"/>
              <a:t>abcdef</a:t>
            </a:r>
            <a:r>
              <a:rPr lang="en-US" altLang="zh-CN" dirty="0"/>
              <a:t>]</a:t>
            </a:r>
            <a:endParaRPr lang="en-US" altLang="zh-CN" dirty="0"/>
          </a:p>
          <a:p>
            <a:pPr lvl="1" eaLnBrk="1" hangingPunct="1">
              <a:lnSpc>
                <a:spcPct val="105000"/>
              </a:lnSpc>
              <a:defRPr/>
            </a:pPr>
            <a:r>
              <a:rPr lang="en-US" altLang="zh-CN" dirty="0"/>
              <a:t>[^]</a:t>
            </a:r>
            <a:r>
              <a:rPr lang="zh-CN" altLang="en-US" dirty="0"/>
              <a:t>：任何不在指定范围内的字符</a:t>
            </a:r>
            <a:endParaRPr lang="zh-CN" altLang="en-US" dirty="0"/>
          </a:p>
          <a:p>
            <a:pPr lvl="2" eaLnBrk="1" hangingPunct="1">
              <a:lnSpc>
                <a:spcPct val="105000"/>
              </a:lnSpc>
              <a:defRPr/>
            </a:pPr>
            <a:r>
              <a:rPr lang="en-US" altLang="zh-CN" dirty="0"/>
              <a:t>[^ a-f]</a:t>
            </a:r>
            <a:r>
              <a:rPr lang="zh-CN" altLang="en-US" dirty="0"/>
              <a:t>，</a:t>
            </a:r>
            <a:r>
              <a:rPr lang="en-US" altLang="zh-CN" dirty="0"/>
              <a:t>[^ </a:t>
            </a:r>
            <a:r>
              <a:rPr lang="en-US" altLang="zh-CN" dirty="0" err="1"/>
              <a:t>abcdef</a:t>
            </a:r>
            <a:r>
              <a:rPr lang="en-US" altLang="zh-CN" dirty="0"/>
              <a:t>]</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eaLnBrk="1" hangingPunct="1">
              <a:defRPr/>
            </a:pPr>
            <a:r>
              <a:rPr lang="zh-CN" altLang="en-US"/>
              <a:t>字符串操作</a:t>
            </a:r>
            <a:endParaRPr lang="zh-CN" altLang="en-US"/>
          </a:p>
        </p:txBody>
      </p:sp>
      <p:sp>
        <p:nvSpPr>
          <p:cNvPr id="92163" name="Rectangle 3"/>
          <p:cNvSpPr>
            <a:spLocks noGrp="1" noChangeArrowheads="1"/>
          </p:cNvSpPr>
          <p:nvPr>
            <p:ph type="body" idx="1"/>
          </p:nvPr>
        </p:nvSpPr>
        <p:spPr>
          <a:xfrm>
            <a:off x="152400" y="1295400"/>
            <a:ext cx="8802688" cy="5373688"/>
          </a:xfrm>
        </p:spPr>
        <p:txBody>
          <a:bodyPr/>
          <a:lstStyle/>
          <a:p>
            <a:pPr lvl="1" eaLnBrk="1" hangingPunct="1">
              <a:lnSpc>
                <a:spcPct val="95000"/>
              </a:lnSpc>
            </a:pPr>
            <a:r>
              <a:rPr lang="en-US" altLang="zh-CN" sz="3200" dirty="0">
                <a:solidFill>
                  <a:srgbClr val="FF3300"/>
                </a:solidFill>
              </a:rPr>
              <a:t>Escape</a:t>
            </a:r>
            <a:endParaRPr lang="en-US" altLang="zh-CN" sz="3200" dirty="0">
              <a:solidFill>
                <a:srgbClr val="FF3300"/>
              </a:solidFill>
            </a:endParaRPr>
          </a:p>
          <a:p>
            <a:pPr lvl="2" eaLnBrk="1" hangingPunct="1">
              <a:lnSpc>
                <a:spcPct val="95000"/>
              </a:lnSpc>
            </a:pPr>
            <a:r>
              <a:rPr lang="zh-CN" altLang="en-US" sz="2800" dirty="0"/>
              <a:t>定义转义字符，以去掉特殊字符的特定含义，使其被作为普通字符看待</a:t>
            </a:r>
            <a:endParaRPr lang="zh-CN" altLang="en-US" sz="2800" dirty="0"/>
          </a:p>
          <a:p>
            <a:pPr lvl="2" eaLnBrk="1" hangingPunct="1">
              <a:lnSpc>
                <a:spcPct val="95000"/>
              </a:lnSpc>
            </a:pPr>
            <a:r>
              <a:rPr lang="zh-CN" altLang="en-US" sz="2800" dirty="0"/>
              <a:t>如</a:t>
            </a:r>
            <a:r>
              <a:rPr lang="en-US" altLang="zh-CN" sz="2800" dirty="0"/>
              <a:t>escape ‘ \ ‘</a:t>
            </a:r>
            <a:r>
              <a:rPr lang="zh-CN" altLang="en-US" sz="2800" dirty="0"/>
              <a:t>，定义 </a:t>
            </a:r>
            <a:r>
              <a:rPr lang="en-US" altLang="zh-CN" sz="2800" dirty="0"/>
              <a:t>\ </a:t>
            </a:r>
            <a:r>
              <a:rPr lang="zh-CN" altLang="en-US" sz="2800" dirty="0"/>
              <a:t>作为转义字符，则可用</a:t>
            </a:r>
            <a:r>
              <a:rPr lang="en-US" altLang="zh-CN" sz="2800" dirty="0"/>
              <a:t>\%</a:t>
            </a:r>
            <a:r>
              <a:rPr lang="zh-CN" altLang="en-US" sz="2800" dirty="0"/>
              <a:t>去匹配</a:t>
            </a:r>
            <a:r>
              <a:rPr lang="en-US" altLang="zh-CN" sz="2800" dirty="0"/>
              <a:t>%</a:t>
            </a:r>
            <a:r>
              <a:rPr lang="zh-CN" altLang="en-US" sz="2800" dirty="0"/>
              <a:t>，用</a:t>
            </a:r>
            <a:r>
              <a:rPr lang="en-US" altLang="zh-CN" sz="2800" dirty="0"/>
              <a:t>\</a:t>
            </a:r>
            <a:r>
              <a:rPr lang="zh-CN" altLang="en-US" sz="2800" dirty="0"/>
              <a:t>＿去匹配＿</a:t>
            </a:r>
            <a:endParaRPr lang="zh-CN" altLang="en-US" sz="2800" dirty="0"/>
          </a:p>
          <a:p>
            <a:pPr lvl="1" eaLnBrk="1" hangingPunct="1">
              <a:lnSpc>
                <a:spcPct val="95000"/>
              </a:lnSpc>
            </a:pPr>
            <a:endParaRPr lang="zh-CN" altLang="en-US" dirty="0"/>
          </a:p>
          <a:p>
            <a:pPr lvl="1" eaLnBrk="1" hangingPunct="1">
              <a:lnSpc>
                <a:spcPct val="95000"/>
              </a:lnSpc>
            </a:pPr>
            <a:endParaRPr lang="en-US" altLang="zh-CN" dirty="0"/>
          </a:p>
        </p:txBody>
      </p:sp>
      <p:sp>
        <p:nvSpPr>
          <p:cNvPr id="307204" name="Rectangle 4"/>
          <p:cNvSpPr>
            <a:spLocks noChangeArrowheads="1"/>
          </p:cNvSpPr>
          <p:nvPr/>
        </p:nvSpPr>
        <p:spPr bwMode="auto">
          <a:xfrm>
            <a:off x="2124075" y="5013325"/>
            <a:ext cx="4749377" cy="1569660"/>
          </a:xfrm>
          <a:prstGeom prst="rect">
            <a:avLst/>
          </a:prstGeom>
          <a:noFill/>
          <a:ln w="9525">
            <a:noFill/>
            <a:miter lim="800000"/>
          </a:ln>
        </p:spPr>
        <p:txBody>
          <a:bodyPr wrap="none">
            <a:spAutoFit/>
          </a:bodyPr>
          <a:lstStyle/>
          <a:p>
            <a:pPr marL="0" marR="0" lvl="0"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rPr>
              <a:t> ‘ %</a:t>
            </a:r>
            <a:r>
              <a:rPr kumimoji="1" lang="en-US" altLang="zh-CN" sz="2400" b="0" i="0" u="none" strike="noStrike" kern="1200" cap="none" spc="0" normalizeH="0" baseline="0" noProof="0" dirty="0" err="1">
                <a:ln>
                  <a:noFill/>
                </a:ln>
                <a:solidFill>
                  <a:srgbClr val="FF0000"/>
                </a:solidFill>
                <a:effectLst/>
                <a:uLnTx/>
                <a:uFillTx/>
                <a:latin typeface="Tahoma" panose="020B0604030504040204"/>
                <a:ea typeface="楷体_GB2312" pitchFamily="49" charset="-122"/>
                <a:cs typeface="+mn-cs"/>
              </a:rPr>
              <a:t>a_bx</a:t>
            </a:r>
            <a:r>
              <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rPr>
              <a:t> ’</a:t>
            </a:r>
            <a:endPar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rPr>
              <a:t>select * from </a:t>
            </a:r>
            <a:r>
              <a:rPr kumimoji="1" lang="en-US" altLang="zh-CN" sz="2400" b="0" i="0" u="none" strike="noStrike" kern="1200" cap="none" spc="0" normalizeH="0" baseline="0" noProof="0" dirty="0" err="1">
                <a:ln>
                  <a:noFill/>
                </a:ln>
                <a:solidFill>
                  <a:srgbClr val="FF0000"/>
                </a:solidFill>
                <a:effectLst/>
                <a:uLnTx/>
                <a:uFillTx/>
                <a:latin typeface="Tahoma" panose="020B0604030504040204"/>
                <a:ea typeface="楷体_GB2312" pitchFamily="49" charset="-122"/>
                <a:cs typeface="+mn-cs"/>
              </a:rPr>
              <a:t>tt</a:t>
            </a:r>
            <a:r>
              <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rPr>
              <a:t> </a:t>
            </a:r>
            <a:endPar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endParaRPr>
          </a:p>
          <a:p>
            <a:pPr marL="0" marR="0" lvl="0"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rPr>
              <a:t>where c1 like ‘x%%xx' escape ‘x'</a:t>
            </a:r>
            <a:endParaRPr kumimoji="1" lang="en-US" altLang="zh-CN" sz="2400" b="0" i="0" u="none" strike="noStrike" kern="1200" cap="none" spc="0" normalizeH="0" baseline="0" noProof="0" dirty="0">
              <a:ln>
                <a:noFill/>
              </a:ln>
              <a:solidFill>
                <a:srgbClr val="FF0000"/>
              </a:solidFill>
              <a:effectLst/>
              <a:uLnTx/>
              <a:uFillTx/>
              <a:latin typeface="Tahoma" panose="020B0604030504040204"/>
              <a:ea typeface="楷体_GB2312" pitchFamily="49" charset="-122"/>
              <a:cs typeface="+mn-cs"/>
            </a:endParaRPr>
          </a:p>
        </p:txBody>
      </p:sp>
      <p:sp>
        <p:nvSpPr>
          <p:cNvPr id="307205" name="Rectangle 5"/>
          <p:cNvSpPr>
            <a:spLocks noChangeArrowheads="1"/>
          </p:cNvSpPr>
          <p:nvPr/>
        </p:nvSpPr>
        <p:spPr bwMode="auto">
          <a:xfrm>
            <a:off x="2627313" y="4105275"/>
            <a:ext cx="3443287" cy="457200"/>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spAutoFit/>
            <a:flatTx/>
          </a:bodyPr>
          <a:lstStyle/>
          <a:p>
            <a:pPr marL="0" marR="0" lvl="0" indent="0" algn="l" defTabSz="914400" rtl="0" eaLnBrk="1" fontAlgn="base" latinLnBrk="0" hangingPunct="1">
              <a:lnSpc>
                <a:spcPct val="100000"/>
              </a:lnSpc>
              <a:spcBef>
                <a:spcPct val="50000"/>
              </a:spcBef>
              <a:spcAft>
                <a:spcPct val="0"/>
              </a:spcAft>
              <a:buClrTx/>
              <a:buSzPct val="60000"/>
              <a:buFontTx/>
              <a:buNone/>
              <a:defRPr/>
            </a:pPr>
            <a:r>
              <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华文新魏" panose="02010800040101010101" pitchFamily="2" charset="-122"/>
                <a:cs typeface="+mn-cs"/>
              </a:rPr>
              <a:t>思考：用什么去匹配</a:t>
            </a: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 </a:t>
            </a:r>
            <a:r>
              <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a:t>
            </a: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07205"/>
                                        </p:tgtEl>
                                        <p:attrNameLst>
                                          <p:attrName>style.visibility</p:attrName>
                                        </p:attrNameLst>
                                      </p:cBhvr>
                                      <p:to>
                                        <p:strVal val="visible"/>
                                      </p:to>
                                    </p:set>
                                    <p:anim calcmode="lin" valueType="num">
                                      <p:cBhvr>
                                        <p:cTn id="7" dur="1000" fill="hold"/>
                                        <p:tgtEl>
                                          <p:spTgt spid="307205"/>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307205"/>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307205"/>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30720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307204"/>
                                        </p:tgtEl>
                                        <p:attrNameLst>
                                          <p:attrName>style.visibility</p:attrName>
                                        </p:attrNameLst>
                                      </p:cBhvr>
                                      <p:to>
                                        <p:strVal val="visible"/>
                                      </p:to>
                                    </p:set>
                                    <p:anim calcmode="lin" valueType="num">
                                      <p:cBhvr>
                                        <p:cTn id="15" dur="1000" fill="hold"/>
                                        <p:tgtEl>
                                          <p:spTgt spid="307204"/>
                                        </p:tgtEl>
                                        <p:attrNameLst>
                                          <p:attrName>ppt_h</p:attrName>
                                        </p:attrNameLst>
                                      </p:cBhvr>
                                      <p:tavLst>
                                        <p:tav tm="0">
                                          <p:val>
                                            <p:strVal val="#ppt_h/20"/>
                                          </p:val>
                                        </p:tav>
                                        <p:tav tm="50000">
                                          <p:val>
                                            <p:strVal val="#ppt_h/20"/>
                                          </p:val>
                                        </p:tav>
                                        <p:tav tm="100000">
                                          <p:val>
                                            <p:strVal val="#ppt_h"/>
                                          </p:val>
                                        </p:tav>
                                      </p:tavLst>
                                    </p:anim>
                                    <p:anim calcmode="lin" valueType="num">
                                      <p:cBhvr>
                                        <p:cTn id="16" dur="1000" fill="hold"/>
                                        <p:tgtEl>
                                          <p:spTgt spid="307204"/>
                                        </p:tgtEl>
                                        <p:attrNameLst>
                                          <p:attrName>ppt_w</p:attrName>
                                        </p:attrNameLst>
                                      </p:cBhvr>
                                      <p:tavLst>
                                        <p:tav tm="0">
                                          <p:val>
                                            <p:strVal val="#ppt_w+.3"/>
                                          </p:val>
                                        </p:tav>
                                        <p:tav tm="50000">
                                          <p:val>
                                            <p:strVal val="#ppt_w+.3"/>
                                          </p:val>
                                        </p:tav>
                                        <p:tav tm="100000">
                                          <p:val>
                                            <p:strVal val="#ppt_w"/>
                                          </p:val>
                                        </p:tav>
                                      </p:tavLst>
                                    </p:anim>
                                    <p:anim calcmode="lin" valueType="num">
                                      <p:cBhvr>
                                        <p:cTn id="17" dur="1000" fill="hold"/>
                                        <p:tgtEl>
                                          <p:spTgt spid="307204"/>
                                        </p:tgtEl>
                                        <p:attrNameLst>
                                          <p:attrName>ppt_x</p:attrName>
                                        </p:attrNameLst>
                                      </p:cBhvr>
                                      <p:tavLst>
                                        <p:tav tm="0">
                                          <p:val>
                                            <p:strVal val="#ppt_x-.3"/>
                                          </p:val>
                                        </p:tav>
                                        <p:tav tm="50000">
                                          <p:val>
                                            <p:strVal val="#ppt_x"/>
                                          </p:val>
                                        </p:tav>
                                        <p:tav tm="100000">
                                          <p:val>
                                            <p:strVal val="#ppt_x"/>
                                          </p:val>
                                        </p:tav>
                                      </p:tavLst>
                                    </p:anim>
                                    <p:anim calcmode="lin" valueType="num">
                                      <p:cBhvr>
                                        <p:cTn id="18" dur="1000" fill="hold"/>
                                        <p:tgtEl>
                                          <p:spTgt spid="307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p:bldP spid="30720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rPr>
              <a:t>本章概述</a:t>
            </a:r>
            <a:endParaRPr lang="zh-CN" altLang="en-US" dirty="0">
              <a:solidFill>
                <a:srgbClr val="0000FF"/>
              </a:solidFill>
              <a:latin typeface="微软雅黑" panose="020B0503020204020204" charset="-122"/>
              <a:ea typeface="微软雅黑" panose="020B0503020204020204" charset="-122"/>
            </a:endParaRPr>
          </a:p>
        </p:txBody>
      </p:sp>
      <p:sp>
        <p:nvSpPr>
          <p:cNvPr id="7170" name="Rectangle 3"/>
          <p:cNvSpPr>
            <a:spLocks noGrp="1"/>
          </p:cNvSpPr>
          <p:nvPr>
            <p:ph idx="1"/>
          </p:nvPr>
        </p:nvSpPr>
        <p:spPr>
          <a:xfrm>
            <a:off x="107315" y="1340485"/>
            <a:ext cx="9144000" cy="5144770"/>
          </a:xfrm>
        </p:spPr>
        <p:txBody>
          <a:bodyPr vert="horz" wrap="square" lIns="91440" tIns="45720" rIns="91440" bIns="45720" anchor="t"/>
          <a:lstStyle/>
          <a:p>
            <a:pPr eaLnBrk="1" hangingPunct="1">
              <a:lnSpc>
                <a:spcPct val="130000"/>
              </a:lnSpc>
              <a:spcBef>
                <a:spcPts val="5"/>
              </a:spcBef>
              <a:spcAft>
                <a:spcPts val="1500"/>
              </a:spcAft>
              <a:buFont typeface="Wingdings" panose="05000000000000000000" charset="0"/>
              <a:buChar char="l"/>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企业的数据 / 所有用户的数据</a:t>
            </a:r>
            <a:r>
              <a:rPr lang="en-US" altLang="zh-CN" dirty="0">
                <a:latin typeface="微软雅黑" panose="020B0503020204020204" charset="-122"/>
                <a:ea typeface="微软雅黑" panose="020B0503020204020204" charset="-122"/>
                <a:cs typeface="微软雅黑" panose="020B0503020204020204" charset="-122"/>
              </a:rPr>
              <a:t>，都存储在数据库的表中</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1" hangingPunct="1">
              <a:lnSpc>
                <a:spcPct val="130000"/>
              </a:lnSpc>
              <a:spcBef>
                <a:spcPts val="5"/>
              </a:spcBef>
              <a:spcAft>
                <a:spcPts val="1500"/>
              </a:spcAft>
              <a:buFont typeface="Wingdings" panose="05000000000000000000" charset="0"/>
              <a:buChar char="l"/>
            </a:pPr>
            <a:r>
              <a:rPr lang="zh-CN" altLang="en-US" b="1" dirty="0">
                <a:latin typeface="微软雅黑" panose="020B0503020204020204" charset="-122"/>
                <a:ea typeface="微软雅黑" panose="020B0503020204020204" charset="-122"/>
                <a:cs typeface="微软雅黑" panose="020B0503020204020204" charset="-122"/>
              </a:rPr>
              <a:t>每个</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用户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仅只关心和负责</a:t>
            </a:r>
            <a:r>
              <a:rPr lang="zh-CN" altLang="en-US" dirty="0">
                <a:latin typeface="微软雅黑" panose="020B0503020204020204" charset="-122"/>
                <a:ea typeface="微软雅黑" panose="020B0503020204020204" charset="-122"/>
                <a:cs typeface="微软雅黑" panose="020B0503020204020204" charset="-122"/>
              </a:rPr>
              <a:t>自己的</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数据</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1" hangingPunct="1">
              <a:lnSpc>
                <a:spcPct val="130000"/>
              </a:lnSpc>
              <a:spcBef>
                <a:spcPts val="5"/>
              </a:spcBef>
              <a:spcAft>
                <a:spcPts val="1500"/>
              </a:spcAft>
              <a:buFont typeface="Wingdings" panose="05000000000000000000" charset="0"/>
              <a:buChar char="l"/>
            </a:pPr>
            <a:r>
              <a:rPr lang="en-US" altLang="zh-CN" dirty="0">
                <a:latin typeface="微软雅黑" panose="020B0503020204020204" charset="-122"/>
                <a:ea typeface="微软雅黑" panose="020B0503020204020204" charset="-122"/>
                <a:cs typeface="微软雅黑" panose="020B0503020204020204" charset="-122"/>
              </a:rPr>
              <a:t>数据操作</a:t>
            </a:r>
            <a:r>
              <a:rPr lang="zh-CN" altLang="en-US" dirty="0">
                <a:latin typeface="微软雅黑" panose="020B0503020204020204" charset="-122"/>
                <a:ea typeface="微软雅黑" panose="020B0503020204020204" charset="-122"/>
                <a:cs typeface="微软雅黑" panose="020B0503020204020204" charset="-122"/>
              </a:rPr>
              <a:t>：</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用户</a:t>
            </a:r>
            <a:r>
              <a:rPr lang="en-US" altLang="zh-CN" dirty="0">
                <a:latin typeface="微软雅黑" panose="020B0503020204020204" charset="-122"/>
                <a:ea typeface="微软雅黑" panose="020B0503020204020204" charset="-122"/>
                <a:cs typeface="微软雅黑" panose="020B0503020204020204" charset="-122"/>
              </a:rPr>
              <a:t>与</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数据库</a:t>
            </a:r>
            <a:r>
              <a:rPr lang="en-US" altLang="zh-CN" dirty="0">
                <a:latin typeface="微软雅黑" panose="020B0503020204020204" charset="-122"/>
                <a:ea typeface="微软雅黑" panose="020B0503020204020204" charset="-122"/>
                <a:cs typeface="微软雅黑" panose="020B0503020204020204" charset="-122"/>
              </a:rPr>
              <a:t>的交互。包括</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更新</a:t>
            </a:r>
            <a:r>
              <a:rPr lang="en-US" altLang="zh-CN" dirty="0">
                <a:latin typeface="微软雅黑" panose="020B0503020204020204" charset="-122"/>
                <a:ea typeface="微软雅黑" panose="020B0503020204020204" charset="-122"/>
                <a:cs typeface="微软雅黑" panose="020B0503020204020204" charset="-122"/>
              </a:rPr>
              <a:t>和</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读取</a:t>
            </a:r>
            <a:r>
              <a:rPr lang="en-US" altLang="zh-CN" dirty="0">
                <a:latin typeface="微软雅黑" panose="020B0503020204020204" charset="-122"/>
                <a:ea typeface="微软雅黑" panose="020B0503020204020204" charset="-122"/>
                <a:cs typeface="微软雅黑" panose="020B0503020204020204" charset="-122"/>
              </a:rPr>
              <a:t>两种操作。</a:t>
            </a:r>
            <a:endParaRPr lang="en-US" altLang="zh-CN" dirty="0">
              <a:latin typeface="微软雅黑" panose="020B0503020204020204" charset="-122"/>
              <a:ea typeface="微软雅黑" panose="020B0503020204020204" charset="-122"/>
              <a:cs typeface="微软雅黑" panose="020B0503020204020204" charset="-122"/>
            </a:endParaRPr>
          </a:p>
          <a:p>
            <a:pPr eaLnBrk="1" hangingPunct="1">
              <a:lnSpc>
                <a:spcPct val="130000"/>
              </a:lnSpc>
              <a:spcBef>
                <a:spcPts val="5"/>
              </a:spcBef>
              <a:spcAft>
                <a:spcPts val="1500"/>
              </a:spcAft>
              <a:buFont typeface="Wingdings" panose="05000000000000000000" charset="0"/>
              <a:buChar char="l"/>
            </a:pPr>
            <a:r>
              <a:rPr lang="en-US" altLang="zh-CN" dirty="0">
                <a:latin typeface="微软雅黑" panose="020B0503020204020204" charset="-122"/>
                <a:ea typeface="微软雅黑" panose="020B0503020204020204" charset="-122"/>
                <a:cs typeface="微软雅黑" panose="020B0503020204020204" charset="-122"/>
              </a:rPr>
              <a:t>更新操作: 往一个表中</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添加</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新</a:t>
            </a:r>
            <a:r>
              <a:rPr lang="en-US" altLang="zh-CN" dirty="0">
                <a:latin typeface="微软雅黑" panose="020B0503020204020204" charset="-122"/>
                <a:ea typeface="微软雅黑" panose="020B0503020204020204" charset="-122"/>
                <a:cs typeface="微软雅黑" panose="020B0503020204020204" charset="-122"/>
              </a:rPr>
              <a:t>行，</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修改</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现有行</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删除</a:t>
            </a:r>
            <a:r>
              <a:rPr lang="en-US" altLang="zh-CN" dirty="0">
                <a:latin typeface="微软雅黑" panose="020B0503020204020204" charset="-122"/>
                <a:ea typeface="微软雅黑" panose="020B0503020204020204" charset="-122"/>
                <a:cs typeface="微软雅黑" panose="020B0503020204020204" charset="-122"/>
              </a:rPr>
              <a:t>现有行。读取包括</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查询</a:t>
            </a:r>
            <a:r>
              <a:rPr lang="en-US" altLang="zh-CN" dirty="0">
                <a:latin typeface="微软雅黑" panose="020B0503020204020204" charset="-122"/>
                <a:ea typeface="微软雅黑" panose="020B0503020204020204" charset="-122"/>
                <a:cs typeface="微软雅黑" panose="020B0503020204020204" charset="-122"/>
              </a:rPr>
              <a:t>和</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统计</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a:p>
            <a:pPr eaLnBrk="1" hangingPunct="1">
              <a:lnSpc>
                <a:spcPct val="130000"/>
              </a:lnSpc>
              <a:spcBef>
                <a:spcPts val="5"/>
              </a:spcBef>
              <a:spcAft>
                <a:spcPts val="1500"/>
              </a:spcAft>
              <a:buFont typeface="Wingdings" panose="05000000000000000000" charset="0"/>
              <a:buChar char="l"/>
            </a:pPr>
            <a:r>
              <a:rPr lang="en-US" altLang="zh-CN" dirty="0">
                <a:latin typeface="微软雅黑" panose="020B0503020204020204" charset="-122"/>
                <a:ea typeface="微软雅黑" panose="020B0503020204020204" charset="-122"/>
                <a:cs typeface="微软雅黑" panose="020B0503020204020204" charset="-122"/>
              </a:rPr>
              <a:t>数据操作</a:t>
            </a:r>
            <a:r>
              <a:rPr lang="zh-CN" altLang="en-US" dirty="0">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用户使用</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SQL语言</a:t>
            </a:r>
            <a:r>
              <a:rPr lang="en-US" altLang="zh-CN" dirty="0">
                <a:latin typeface="微软雅黑" panose="020B0503020204020204" charset="-122"/>
                <a:ea typeface="微软雅黑" panose="020B0503020204020204" charset="-122"/>
                <a:cs typeface="微软雅黑" panose="020B0503020204020204" charset="-122"/>
              </a:rPr>
              <a:t>(国际标准)来表达，写出</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SQL语句</a:t>
            </a:r>
            <a:r>
              <a:rPr lang="en-US" altLang="zh-CN" dirty="0">
                <a:latin typeface="微软雅黑" panose="020B0503020204020204" charset="-122"/>
                <a:ea typeface="微软雅黑" panose="020B0503020204020204" charset="-122"/>
                <a:cs typeface="微软雅黑" panose="020B0503020204020204" charset="-122"/>
              </a:rPr>
              <a:t>，然后使用数据库</a:t>
            </a:r>
            <a:r>
              <a:rPr lang="zh-CN" altLang="en-US" dirty="0">
                <a:latin typeface="微软雅黑" panose="020B0503020204020204" charset="-122"/>
                <a:ea typeface="微软雅黑" panose="020B0503020204020204" charset="-122"/>
                <a:cs typeface="微软雅黑" panose="020B0503020204020204" charset="-122"/>
              </a:rPr>
              <a:t>应用程序</a:t>
            </a:r>
            <a:r>
              <a:rPr lang="en-US" altLang="zh-CN" dirty="0">
                <a:latin typeface="微软雅黑" panose="020B0503020204020204" charset="-122"/>
                <a:ea typeface="微软雅黑" panose="020B0503020204020204" charset="-122"/>
                <a:cs typeface="微软雅黑" panose="020B0503020204020204" charset="-122"/>
              </a:rPr>
              <a:t>，将其提交给数据库服务器去执行。</a:t>
            </a:r>
            <a:endParaRPr lang="en-US" altLang="zh-CN" dirty="0">
              <a:latin typeface="微软雅黑" panose="020B0503020204020204" charset="-122"/>
              <a:ea typeface="微软雅黑" panose="020B0503020204020204" charset="-122"/>
              <a:cs typeface="微软雅黑" panose="020B0503020204020204" charset="-122"/>
            </a:endParaRPr>
          </a:p>
          <a:p>
            <a:pPr eaLnBrk="1" hangingPunct="1">
              <a:lnSpc>
                <a:spcPct val="130000"/>
              </a:lnSpc>
              <a:spcBef>
                <a:spcPts val="5"/>
              </a:spcBef>
              <a:spcAft>
                <a:spcPts val="1500"/>
              </a:spcAft>
              <a:buFont typeface="Wingdings" panose="05000000000000000000" charset="0"/>
              <a:buChar char="l"/>
            </a:pPr>
            <a:r>
              <a:rPr lang="en-US" altLang="zh-CN" dirty="0">
                <a:latin typeface="微软雅黑" panose="020B0503020204020204" charset="-122"/>
                <a:ea typeface="微软雅黑" panose="020B0503020204020204" charset="-122"/>
                <a:cs typeface="微软雅黑" panose="020B0503020204020204" charset="-122"/>
              </a:rPr>
              <a:t>数据操作中，</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最核心</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最为关键</a:t>
            </a:r>
            <a:r>
              <a:rPr lang="en-US" altLang="zh-CN" dirty="0">
                <a:latin typeface="微软雅黑" panose="020B0503020204020204" charset="-122"/>
                <a:ea typeface="微软雅黑" panose="020B0503020204020204" charset="-122"/>
                <a:cs typeface="微软雅黑" panose="020B0503020204020204" charset="-122"/>
              </a:rPr>
              <a:t>的问题是</a:t>
            </a: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查询</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defRPr/>
            </a:pPr>
            <a:r>
              <a:rPr lang="zh-CN" altLang="en-US"/>
              <a:t>字符串操作</a:t>
            </a:r>
            <a:endParaRPr lang="zh-CN" altLang="en-US"/>
          </a:p>
        </p:txBody>
      </p:sp>
      <p:sp>
        <p:nvSpPr>
          <p:cNvPr id="308227" name="Rectangle 3"/>
          <p:cNvSpPr>
            <a:spLocks noGrp="1" noChangeArrowheads="1"/>
          </p:cNvSpPr>
          <p:nvPr>
            <p:ph type="body" idx="1"/>
          </p:nvPr>
        </p:nvSpPr>
        <p:spPr>
          <a:xfrm>
            <a:off x="152400" y="1370013"/>
            <a:ext cx="8802688" cy="5335587"/>
          </a:xfrm>
        </p:spPr>
        <p:txBody>
          <a:bodyPr/>
          <a:lstStyle/>
          <a:p>
            <a:pPr eaLnBrk="1" hangingPunct="1">
              <a:defRPr/>
            </a:pPr>
            <a:r>
              <a:rPr lang="zh-CN" altLang="en-US" dirty="0"/>
              <a:t>示例</a:t>
            </a:r>
            <a:endParaRPr lang="zh-CN" altLang="en-US" dirty="0"/>
          </a:p>
          <a:p>
            <a:pPr lvl="1" eaLnBrk="1" hangingPunct="1">
              <a:lnSpc>
                <a:spcPct val="110000"/>
              </a:lnSpc>
              <a:defRPr/>
            </a:pPr>
            <a:r>
              <a:rPr lang="zh-CN" altLang="en-US" dirty="0"/>
              <a:t>列出姓名以</a:t>
            </a:r>
            <a:r>
              <a:rPr lang="zh-CN" altLang="en-US" dirty="0">
                <a:latin typeface="Times New Roman" panose="02020603050405020304"/>
              </a:rPr>
              <a:t>“</a:t>
            </a:r>
            <a:r>
              <a:rPr lang="zh-CN" altLang="en-US" dirty="0"/>
              <a:t>张</a:t>
            </a:r>
            <a:r>
              <a:rPr lang="zh-CN" altLang="en-US" dirty="0">
                <a:latin typeface="Times New Roman" panose="02020603050405020304"/>
              </a:rPr>
              <a:t>”</a:t>
            </a:r>
            <a:r>
              <a:rPr lang="zh-CN" altLang="en-US" dirty="0"/>
              <a:t>打头的教师的所有信息</a:t>
            </a:r>
            <a:endParaRPr lang="zh-CN" altLang="en-US" dirty="0"/>
          </a:p>
          <a:p>
            <a:pPr lvl="1" eaLnBrk="1" hangingPunct="1">
              <a:lnSpc>
                <a:spcPct val="110000"/>
              </a:lnSpc>
              <a:buFont typeface="Wingdings" panose="05000000000000000000" pitchFamily="2" charset="2"/>
              <a:buNone/>
              <a:defRPr/>
            </a:pPr>
            <a:r>
              <a:rPr lang="zh-CN" altLang="en-US" dirty="0"/>
              <a:t>   </a:t>
            </a:r>
            <a:r>
              <a:rPr lang="en-US" altLang="zh-CN" b="1" dirty="0"/>
              <a:t>select</a:t>
            </a:r>
            <a:r>
              <a:rPr lang="en-US" altLang="zh-CN" dirty="0"/>
              <a:t>    *</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from</a:t>
            </a:r>
            <a:r>
              <a:rPr lang="en-US" altLang="zh-CN" dirty="0"/>
              <a:t>     PROF</a:t>
            </a:r>
            <a:endParaRPr lang="en-US" altLang="zh-CN" dirty="0"/>
          </a:p>
          <a:p>
            <a:pPr lvl="1" eaLnBrk="1" hangingPunct="1">
              <a:lnSpc>
                <a:spcPct val="110000"/>
              </a:lnSpc>
              <a:buNone/>
              <a:defRPr/>
            </a:pPr>
            <a:r>
              <a:rPr lang="en-US" altLang="zh-CN" dirty="0"/>
              <a:t>   </a:t>
            </a:r>
            <a:r>
              <a:rPr lang="en-US" altLang="zh-CN" b="1" dirty="0"/>
              <a:t>where</a:t>
            </a:r>
            <a:r>
              <a:rPr lang="en-US" altLang="zh-CN" dirty="0"/>
              <a:t>   PNAME  </a:t>
            </a:r>
            <a:r>
              <a:rPr lang="en-US" altLang="zh-CN" b="1" dirty="0"/>
              <a:t>like</a:t>
            </a:r>
            <a:r>
              <a:rPr lang="en-US" altLang="zh-CN" dirty="0"/>
              <a:t>  ‘</a:t>
            </a:r>
            <a:r>
              <a:rPr lang="zh-CN" altLang="en-US" dirty="0"/>
              <a:t>张</a:t>
            </a:r>
            <a:r>
              <a:rPr lang="en-US" altLang="zh-CN" dirty="0"/>
              <a:t>% ‘</a:t>
            </a:r>
            <a:endParaRPr lang="en-US" altLang="zh-CN" dirty="0"/>
          </a:p>
          <a:p>
            <a:pPr lvl="1" eaLnBrk="1" hangingPunct="1">
              <a:defRPr/>
            </a:pPr>
            <a:r>
              <a:rPr lang="zh-CN" altLang="en-US" dirty="0"/>
              <a:t>列出名称中含有</a:t>
            </a:r>
            <a:r>
              <a:rPr lang="en-US" altLang="zh-CN" dirty="0"/>
              <a:t>3</a:t>
            </a:r>
            <a:r>
              <a:rPr lang="zh-CN" altLang="en-US" dirty="0"/>
              <a:t>个以上字符，且倒数第三个是</a:t>
            </a:r>
            <a:r>
              <a:rPr lang="en-US" altLang="zh-CN" dirty="0"/>
              <a:t>d</a:t>
            </a:r>
            <a:r>
              <a:rPr lang="zh-CN" altLang="en-US" dirty="0"/>
              <a:t>，倒数第二个是</a:t>
            </a:r>
            <a:r>
              <a:rPr lang="en-US" altLang="zh-CN" dirty="0"/>
              <a:t>_</a:t>
            </a:r>
            <a:r>
              <a:rPr lang="zh-CN" altLang="en-US" dirty="0"/>
              <a:t>的课程</a:t>
            </a:r>
            <a:endParaRPr lang="zh-CN" altLang="en-US" dirty="0"/>
          </a:p>
          <a:p>
            <a:pPr lvl="1" eaLnBrk="1" hangingPunct="1">
              <a:buFont typeface="Wingdings" panose="05000000000000000000" pitchFamily="2" charset="2"/>
              <a:buNone/>
              <a:defRPr/>
            </a:pPr>
            <a:r>
              <a:rPr lang="zh-CN" altLang="en-US" dirty="0"/>
              <a:t>	</a:t>
            </a:r>
            <a:r>
              <a:rPr lang="en-US" altLang="zh-CN" dirty="0"/>
              <a:t>select 	* </a:t>
            </a:r>
            <a:endParaRPr lang="en-US" altLang="zh-CN" dirty="0"/>
          </a:p>
          <a:p>
            <a:pPr lvl="1" eaLnBrk="1" hangingPunct="1">
              <a:buFont typeface="Wingdings" panose="05000000000000000000" pitchFamily="2" charset="2"/>
              <a:buNone/>
              <a:defRPr/>
            </a:pPr>
            <a:r>
              <a:rPr lang="en-US" altLang="zh-CN" dirty="0"/>
              <a:t>	from 	C</a:t>
            </a:r>
            <a:endParaRPr lang="en-US" altLang="zh-CN" dirty="0"/>
          </a:p>
          <a:p>
            <a:pPr lvl="1" eaLnBrk="1" hangingPunct="1">
              <a:buNone/>
              <a:defRPr/>
            </a:pPr>
            <a:r>
              <a:rPr lang="en-US" altLang="zh-CN" dirty="0"/>
              <a:t>	where CNAME LIKE ‘%_d\ _ _ ‘ escape ‘ \ ‘</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zh-CN" altLang="en-US"/>
              <a:t>字符串操作</a:t>
            </a:r>
            <a:endParaRPr lang="zh-CN" altLang="en-US"/>
          </a:p>
        </p:txBody>
      </p:sp>
      <p:sp>
        <p:nvSpPr>
          <p:cNvPr id="94211" name="Text Box 5"/>
          <p:cNvSpPr txBox="1">
            <a:spLocks noChangeArrowheads="1"/>
          </p:cNvSpPr>
          <p:nvPr/>
        </p:nvSpPr>
        <p:spPr bwMode="auto">
          <a:xfrm>
            <a:off x="250825" y="1298575"/>
            <a:ext cx="6911975" cy="1609725"/>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USE 		Northwind</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SELECT 	LastName, FirstName, Notes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FROM 		EMPLOYEES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WHERE 	Notes Like '%french%' </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94212" name="Text Box 6"/>
          <p:cNvSpPr txBox="1">
            <a:spLocks noChangeArrowheads="1"/>
          </p:cNvSpPr>
          <p:nvPr/>
        </p:nvSpPr>
        <p:spPr bwMode="auto">
          <a:xfrm>
            <a:off x="252413" y="3197225"/>
            <a:ext cx="6911975" cy="1673225"/>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USE 		Northwind</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SELECT 	LastName, FirstName, Notes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FROM 		EMPLOYEES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WHERE 	Notes Like '</a:t>
            </a: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%german</a:t>
            </a: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%french%' </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318471" name="Text Box 7"/>
          <p:cNvSpPr txBox="1">
            <a:spLocks noChangeArrowheads="1"/>
          </p:cNvSpPr>
          <p:nvPr/>
        </p:nvSpPr>
        <p:spPr bwMode="auto">
          <a:xfrm>
            <a:off x="252413" y="5140325"/>
            <a:ext cx="6911975" cy="1673225"/>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USE 		Northwind</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SELECT 	LastName, FirstName, Notes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FROM 		EMPLOYEES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Tx/>
              <a:buSzPct val="60000"/>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WHERE 	Notes Like '</a:t>
            </a: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a:t>
            </a: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french%</a:t>
            </a: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german%</a:t>
            </a: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318472" name="AutoShape 8"/>
          <p:cNvSpPr>
            <a:spLocks noChangeArrowheads="1"/>
          </p:cNvSpPr>
          <p:nvPr/>
        </p:nvSpPr>
        <p:spPr bwMode="auto">
          <a:xfrm>
            <a:off x="7380288" y="1628775"/>
            <a:ext cx="1512887" cy="431800"/>
          </a:xfrm>
          <a:prstGeom prst="wedgeRoundRectCallout">
            <a:avLst>
              <a:gd name="adj1" fmla="val -55352"/>
              <a:gd name="adj2" fmla="val 117278"/>
              <a:gd name="adj3" fmla="val 16667"/>
            </a:avLst>
          </a:prstGeom>
          <a:solidFill>
            <a:srgbClr val="00CCFF"/>
          </a:solidFill>
          <a:ln w="9525">
            <a:solidFill>
              <a:schemeClr val="tx1"/>
            </a:solidFill>
            <a:miter lim="800000"/>
          </a:ln>
          <a:effectLst/>
        </p:spPr>
        <p:txBody>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zh-CN" alt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包含</a:t>
            </a:r>
            <a:r>
              <a:rPr kumimoji="1"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french</a:t>
            </a:r>
            <a:endParaRPr kumimoji="1"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endParaRPr>
          </a:p>
        </p:txBody>
      </p:sp>
      <p:sp>
        <p:nvSpPr>
          <p:cNvPr id="318473" name="AutoShape 9"/>
          <p:cNvSpPr>
            <a:spLocks noChangeArrowheads="1"/>
          </p:cNvSpPr>
          <p:nvPr/>
        </p:nvSpPr>
        <p:spPr bwMode="auto">
          <a:xfrm>
            <a:off x="7523163" y="3429000"/>
            <a:ext cx="1512887" cy="936625"/>
          </a:xfrm>
          <a:prstGeom prst="wedgeRoundRectCallout">
            <a:avLst>
              <a:gd name="adj1" fmla="val -70671"/>
              <a:gd name="adj2" fmla="val 47458"/>
              <a:gd name="adj3" fmla="val 16667"/>
            </a:avLst>
          </a:prstGeom>
          <a:solidFill>
            <a:srgbClr val="00CCFF"/>
          </a:solidFill>
          <a:ln w="9525">
            <a:solidFill>
              <a:schemeClr val="tx1"/>
            </a:solidFill>
            <a:miter lim="800000"/>
          </a:ln>
          <a:effectLst/>
        </p:spPr>
        <p:txBody>
          <a:bodyPr lIns="18000" rIns="18000"/>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zh-CN" alt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包含</a:t>
            </a:r>
            <a:r>
              <a:rPr kumimoji="1"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french</a:t>
            </a:r>
            <a:endParaRPr kumimoji="1"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endParaRPr>
          </a:p>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zh-CN" alt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和</a:t>
            </a:r>
            <a:r>
              <a:rPr kumimoji="1" lang="en-US" altLang="zh-CN"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german</a:t>
            </a:r>
            <a:r>
              <a:rPr kumimoji="1" lang="zh-CN" alt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rPr>
              <a:t>？</a:t>
            </a:r>
            <a:endParaRPr kumimoji="1" lang="zh-CN" altLang="en-US" sz="20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additive="base">
                                        <p:cTn id="7" dur="2000" fill="hold"/>
                                        <p:tgtEl>
                                          <p:spTgt spid="318471"/>
                                        </p:tgtEl>
                                        <p:attrNameLst>
                                          <p:attrName>ppt_x</p:attrName>
                                        </p:attrNameLst>
                                      </p:cBhvr>
                                      <p:tavLst>
                                        <p:tav tm="0">
                                          <p:val>
                                            <p:strVal val="#ppt_x"/>
                                          </p:val>
                                        </p:tav>
                                        <p:tav tm="100000">
                                          <p:val>
                                            <p:strVal val="#ppt_x"/>
                                          </p:val>
                                        </p:tav>
                                      </p:tavLst>
                                    </p:anim>
                                    <p:anim calcmode="lin" valueType="num">
                                      <p:cBhvr additive="base">
                                        <p:cTn id="8" dur="2000" fill="hold"/>
                                        <p:tgtEl>
                                          <p:spTgt spid="3184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eaLnBrk="1" hangingPunct="1">
              <a:defRPr/>
            </a:pPr>
            <a:r>
              <a:rPr lang="zh-CN" altLang="en-US"/>
              <a:t>字符串操作</a:t>
            </a:r>
            <a:endParaRPr lang="zh-CN" altLang="en-US"/>
          </a:p>
        </p:txBody>
      </p:sp>
      <p:sp>
        <p:nvSpPr>
          <p:cNvPr id="654339" name="Rectangle 3"/>
          <p:cNvSpPr>
            <a:spLocks noGrp="1" noChangeArrowheads="1"/>
          </p:cNvSpPr>
          <p:nvPr>
            <p:ph type="body" idx="1"/>
          </p:nvPr>
        </p:nvSpPr>
        <p:spPr/>
        <p:txBody>
          <a:bodyPr/>
          <a:lstStyle/>
          <a:p>
            <a:pPr eaLnBrk="1" hangingPunct="1">
              <a:lnSpc>
                <a:spcPct val="115000"/>
              </a:lnSpc>
              <a:spcBef>
                <a:spcPct val="30000"/>
              </a:spcBef>
              <a:buFont typeface="Wingdings" panose="05000000000000000000" pitchFamily="2" charset="2"/>
              <a:buNone/>
              <a:defRPr/>
            </a:pPr>
            <a:r>
              <a:rPr lang="en-US" altLang="zh-CN" dirty="0"/>
              <a:t>	</a:t>
            </a:r>
            <a:r>
              <a:rPr lang="zh-CN" altLang="en-US" dirty="0"/>
              <a:t>在</a:t>
            </a:r>
            <a:r>
              <a:rPr lang="en-US" altLang="zh-CN" dirty="0"/>
              <a:t>CNAME</a:t>
            </a:r>
            <a:r>
              <a:rPr lang="zh-CN" altLang="en-US" dirty="0"/>
              <a:t>上建有索引</a:t>
            </a:r>
            <a:r>
              <a:rPr lang="en-US" altLang="zh-CN" dirty="0" err="1"/>
              <a:t>CNAME_idx</a:t>
            </a:r>
            <a:r>
              <a:rPr lang="zh-CN" altLang="en-US" dirty="0"/>
              <a:t>，观察下面查询的执行计划，看谁用到了该索引。</a:t>
            </a:r>
            <a:endParaRPr lang="zh-CN" altLang="en-US" dirty="0"/>
          </a:p>
          <a:p>
            <a:pPr eaLnBrk="1" hangingPunct="1">
              <a:lnSpc>
                <a:spcPct val="115000"/>
              </a:lnSpc>
              <a:spcBef>
                <a:spcPct val="30000"/>
              </a:spcBef>
              <a:buFont typeface="Wingdings" panose="05000000000000000000" pitchFamily="2" charset="2"/>
              <a:buNone/>
              <a:defRPr/>
            </a:pPr>
            <a:r>
              <a:rPr lang="en-US" altLang="zh-CN" dirty="0"/>
              <a:t>A.	select * from C where CNAME like '%d'</a:t>
            </a:r>
            <a:endParaRPr lang="en-US" altLang="zh-CN" dirty="0"/>
          </a:p>
          <a:p>
            <a:pPr eaLnBrk="1" hangingPunct="1">
              <a:lnSpc>
                <a:spcPct val="115000"/>
              </a:lnSpc>
              <a:spcBef>
                <a:spcPct val="30000"/>
              </a:spcBef>
              <a:buFont typeface="Wingdings" panose="05000000000000000000" pitchFamily="2" charset="2"/>
              <a:buNone/>
              <a:defRPr/>
            </a:pPr>
            <a:r>
              <a:rPr lang="en-US" altLang="zh-CN" dirty="0"/>
              <a:t>B.	select * from C where CNAME like 'd%'</a:t>
            </a:r>
            <a:endParaRPr lang="en-US" altLang="zh-CN" dirty="0"/>
          </a:p>
          <a:p>
            <a:pPr eaLnBrk="1" hangingPunct="1">
              <a:lnSpc>
                <a:spcPct val="115000"/>
              </a:lnSpc>
              <a:spcBef>
                <a:spcPct val="30000"/>
              </a:spcBef>
              <a:buFont typeface="Wingdings" panose="05000000000000000000" pitchFamily="2" charset="2"/>
              <a:buNone/>
              <a:defRPr/>
            </a:pPr>
            <a:endParaRPr lang="en-US" altLang="zh-CN" dirty="0"/>
          </a:p>
        </p:txBody>
      </p:sp>
      <p:sp>
        <p:nvSpPr>
          <p:cNvPr id="4" name="矩形 3"/>
          <p:cNvSpPr/>
          <p:nvPr/>
        </p:nvSpPr>
        <p:spPr>
          <a:xfrm>
            <a:off x="2188931" y="4121072"/>
            <a:ext cx="4889480" cy="2308324"/>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rPr>
              <a:t>小巫见大巫</a:t>
            </a:r>
            <a:endParaRPr kumimoji="1" lang="en-US" altLang="zh-CN"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rPr>
              <a:t>Like</a:t>
            </a:r>
            <a:endParaRPr kumimoji="1" lang="en-US" altLang="zh-CN"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rPr>
              <a:t>全文索引  正则表达式</a:t>
            </a:r>
            <a:endParaRPr kumimoji="1" lang="zh-CN" altLang="en-US" sz="3600" b="1" i="0" u="none" strike="noStrike" kern="1200" cap="none" spc="50" normalizeH="0" baseline="0" noProof="0" dirty="0">
              <a:ln w="11430"/>
              <a:solidFill>
                <a:srgbClr val="FF0000"/>
              </a:solidFill>
              <a:effectLst>
                <a:outerShdw blurRad="76200" dist="50800" dir="5400000" algn="tl" rotWithShape="0">
                  <a:srgbClr val="000000">
                    <a:alpha val="65000"/>
                  </a:srgbClr>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空值</a:t>
            </a:r>
            <a:endParaRPr lang="zh-CN" altLang="en-US" dirty="0"/>
          </a:p>
        </p:txBody>
      </p:sp>
      <p:graphicFrame>
        <p:nvGraphicFramePr>
          <p:cNvPr id="4" name="表格 3"/>
          <p:cNvGraphicFramePr>
            <a:graphicFrameLocks noGrp="1"/>
          </p:cNvGraphicFramePr>
          <p:nvPr/>
        </p:nvGraphicFramePr>
        <p:xfrm>
          <a:off x="683568" y="1700808"/>
          <a:ext cx="7632848" cy="2016224"/>
        </p:xfrm>
        <a:graphic>
          <a:graphicData uri="http://schemas.openxmlformats.org/drawingml/2006/table">
            <a:tbl>
              <a:tblPr/>
              <a:tblGrid>
                <a:gridCol w="1918512"/>
                <a:gridCol w="1918512"/>
                <a:gridCol w="1877312"/>
                <a:gridCol w="1918512"/>
              </a:tblGrid>
              <a:tr h="504056">
                <a:tc>
                  <a:txBody>
                    <a:bodyPr/>
                    <a:lstStyle/>
                    <a:p>
                      <a:pPr algn="ctr">
                        <a:spcAft>
                          <a:spcPts val="0"/>
                        </a:spcAft>
                      </a:pPr>
                      <a:r>
                        <a:rPr lang="en-US" sz="2400" b="1" kern="100" dirty="0">
                          <a:latin typeface="Times New Roman" panose="02020603050405020304"/>
                          <a:ea typeface="宋体" panose="02010600030101010101" pitchFamily="2" charset="-122"/>
                          <a:cs typeface="Times New Roman" panose="02020603050405020304"/>
                        </a:rPr>
                        <a:t>AND</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UNKNOWN</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kern="100" dirty="0">
                          <a:latin typeface="Times New Roman" panose="02020603050405020304"/>
                          <a:ea typeface="宋体" panose="02010600030101010101" pitchFamily="2" charset="-122"/>
                          <a:cs typeface="Times New Roman" panose="02020603050405020304"/>
                        </a:rPr>
                        <a:t>UNKNOWN</a:t>
                      </a:r>
                      <a:endParaRPr lang="zh-CN" alt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UNKNOWN</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611560" y="4437112"/>
          <a:ext cx="7704855" cy="1728192"/>
        </p:xfrm>
        <a:graphic>
          <a:graphicData uri="http://schemas.openxmlformats.org/drawingml/2006/table">
            <a:tbl>
              <a:tblPr/>
              <a:tblGrid>
                <a:gridCol w="1936611"/>
                <a:gridCol w="1936611"/>
                <a:gridCol w="1895022"/>
                <a:gridCol w="1936611"/>
              </a:tblGrid>
              <a:tr h="432048">
                <a:tc>
                  <a:txBody>
                    <a:bodyPr/>
                    <a:lstStyle/>
                    <a:p>
                      <a:pPr algn="ctr">
                        <a:spcAft>
                          <a:spcPts val="0"/>
                        </a:spcAft>
                      </a:pPr>
                      <a:r>
                        <a:rPr lang="en-US" sz="2400" b="1" kern="100" dirty="0">
                          <a:latin typeface="Times New Roman" panose="02020603050405020304"/>
                          <a:ea typeface="宋体" panose="02010600030101010101" pitchFamily="2" charset="-122"/>
                          <a:cs typeface="Times New Roman" panose="02020603050405020304"/>
                        </a:rPr>
                        <a:t>OR</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FALSE</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FALSE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TRUE</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latin typeface="Times New Roman" panose="02020603050405020304"/>
                          <a:ea typeface="宋体" panose="02010600030101010101" pitchFamily="2" charset="-122"/>
                          <a:cs typeface="Times New Roman" panose="02020603050405020304"/>
                        </a:rPr>
                        <a:t>UNKNOWN</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latin typeface="Times New Roman" panose="02020603050405020304"/>
                          <a:ea typeface="宋体" panose="02010600030101010101" pitchFamily="2" charset="-122"/>
                          <a:cs typeface="Times New Roman" panose="02020603050405020304"/>
                        </a:rPr>
                        <a:t>UNKNOWN</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zh-CN" altLang="en-US" dirty="0"/>
              <a:t>空值</a:t>
            </a:r>
            <a:endParaRPr lang="zh-CN" altLang="en-US" dirty="0"/>
          </a:p>
        </p:txBody>
      </p:sp>
      <p:sp>
        <p:nvSpPr>
          <p:cNvPr id="557059" name="Rectangle 3"/>
          <p:cNvSpPr>
            <a:spLocks noGrp="1" noChangeArrowheads="1"/>
          </p:cNvSpPr>
          <p:nvPr>
            <p:ph type="body" idx="1"/>
          </p:nvPr>
        </p:nvSpPr>
        <p:spPr>
          <a:xfrm>
            <a:off x="152400" y="1217613"/>
            <a:ext cx="8802688" cy="5487987"/>
          </a:xfrm>
        </p:spPr>
        <p:txBody>
          <a:bodyPr/>
          <a:lstStyle/>
          <a:p>
            <a:pPr eaLnBrk="1" hangingPunct="1">
              <a:lnSpc>
                <a:spcPct val="115000"/>
              </a:lnSpc>
              <a:spcBef>
                <a:spcPts val="600"/>
              </a:spcBef>
              <a:defRPr/>
            </a:pPr>
            <a:r>
              <a:rPr lang="zh-CN" altLang="en-US" dirty="0"/>
              <a:t>空值测试</a:t>
            </a:r>
            <a:endParaRPr lang="zh-CN" altLang="en-US" dirty="0"/>
          </a:p>
          <a:p>
            <a:pPr algn="ctr" eaLnBrk="1" hangingPunct="1">
              <a:lnSpc>
                <a:spcPct val="115000"/>
              </a:lnSpc>
              <a:spcBef>
                <a:spcPts val="600"/>
              </a:spcBef>
              <a:buFont typeface="Wingdings" panose="05000000000000000000" pitchFamily="2" charset="2"/>
              <a:buNone/>
              <a:defRPr/>
            </a:pPr>
            <a:r>
              <a:rPr lang="en-US" altLang="zh-CN" b="1" i="1" dirty="0">
                <a:solidFill>
                  <a:srgbClr val="FF3300"/>
                </a:solidFill>
              </a:rPr>
              <a:t>is</a:t>
            </a:r>
            <a:r>
              <a:rPr lang="en-US" altLang="zh-CN" b="1" i="1" dirty="0"/>
              <a:t> </a:t>
            </a:r>
            <a:r>
              <a:rPr lang="en-US" altLang="zh-CN" dirty="0"/>
              <a:t>  [</a:t>
            </a:r>
            <a:r>
              <a:rPr lang="en-US" altLang="zh-CN" b="1" i="1" dirty="0">
                <a:solidFill>
                  <a:srgbClr val="FF3300"/>
                </a:solidFill>
              </a:rPr>
              <a:t>not</a:t>
            </a:r>
            <a:r>
              <a:rPr lang="en-US" altLang="zh-CN" dirty="0"/>
              <a:t>]   </a:t>
            </a:r>
            <a:r>
              <a:rPr lang="en-US" altLang="zh-CN" b="1" i="1" dirty="0">
                <a:solidFill>
                  <a:srgbClr val="FF3300"/>
                </a:solidFill>
              </a:rPr>
              <a:t>null</a:t>
            </a:r>
            <a:endParaRPr lang="en-US" altLang="zh-CN" b="1" i="1" dirty="0">
              <a:solidFill>
                <a:srgbClr val="FF3300"/>
              </a:solidFill>
            </a:endParaRPr>
          </a:p>
          <a:p>
            <a:pPr lvl="1" eaLnBrk="1" hangingPunct="1">
              <a:lnSpc>
                <a:spcPct val="115000"/>
              </a:lnSpc>
              <a:spcBef>
                <a:spcPts val="600"/>
              </a:spcBef>
              <a:buFont typeface="Wingdings" panose="05000000000000000000" pitchFamily="2" charset="2"/>
              <a:buNone/>
              <a:defRPr/>
            </a:pPr>
            <a:r>
              <a:rPr lang="zh-CN" altLang="en-US" dirty="0"/>
              <a:t>测试指定列的值是否为空值</a:t>
            </a:r>
            <a:endParaRPr lang="zh-CN" altLang="en-US" dirty="0"/>
          </a:p>
          <a:p>
            <a:pPr eaLnBrk="1" hangingPunct="1">
              <a:lnSpc>
                <a:spcPct val="115000"/>
              </a:lnSpc>
              <a:spcBef>
                <a:spcPts val="600"/>
              </a:spcBef>
              <a:defRPr/>
            </a:pPr>
            <a:r>
              <a:rPr lang="zh-CN" altLang="en-US" dirty="0"/>
              <a:t>注意事项</a:t>
            </a:r>
            <a:endParaRPr lang="zh-CN" altLang="en-US" dirty="0"/>
          </a:p>
          <a:p>
            <a:pPr lvl="1" eaLnBrk="1" hangingPunct="1">
              <a:lnSpc>
                <a:spcPct val="115000"/>
              </a:lnSpc>
              <a:spcBef>
                <a:spcPts val="600"/>
              </a:spcBef>
              <a:defRPr/>
            </a:pPr>
            <a:r>
              <a:rPr lang="zh-CN" altLang="en-US" dirty="0"/>
              <a:t>除</a:t>
            </a:r>
            <a:r>
              <a:rPr lang="en-US" altLang="zh-CN" dirty="0"/>
              <a:t>is [not] null</a:t>
            </a:r>
            <a:r>
              <a:rPr lang="zh-CN" altLang="en-US" dirty="0"/>
              <a:t>之外，空值不满足任何查找条件</a:t>
            </a:r>
            <a:endParaRPr lang="zh-CN" altLang="en-US" dirty="0"/>
          </a:p>
          <a:p>
            <a:pPr lvl="1" eaLnBrk="1" hangingPunct="1">
              <a:lnSpc>
                <a:spcPct val="115000"/>
              </a:lnSpc>
              <a:spcBef>
                <a:spcPts val="600"/>
              </a:spcBef>
              <a:defRPr/>
            </a:pPr>
            <a:r>
              <a:rPr lang="zh-CN" altLang="en-US" dirty="0"/>
              <a:t>如果</a:t>
            </a:r>
            <a:r>
              <a:rPr lang="en-US" altLang="zh-CN" dirty="0"/>
              <a:t>null</a:t>
            </a:r>
            <a:r>
              <a:rPr lang="zh-CN" altLang="en-US" dirty="0"/>
              <a:t>参与算术运算，则该算术表达式的值为</a:t>
            </a:r>
            <a:r>
              <a:rPr lang="en-US" altLang="zh-CN" dirty="0"/>
              <a:t>null</a:t>
            </a:r>
            <a:endParaRPr lang="en-US" altLang="zh-CN" dirty="0"/>
          </a:p>
          <a:p>
            <a:pPr lvl="1" eaLnBrk="1" hangingPunct="1">
              <a:lnSpc>
                <a:spcPct val="115000"/>
              </a:lnSpc>
              <a:spcBef>
                <a:spcPts val="600"/>
              </a:spcBef>
              <a:defRPr/>
            </a:pPr>
            <a:r>
              <a:rPr lang="zh-CN" altLang="en-US" dirty="0"/>
              <a:t>如果</a:t>
            </a:r>
            <a:r>
              <a:rPr lang="en-US" altLang="zh-CN" dirty="0"/>
              <a:t>null</a:t>
            </a:r>
            <a:r>
              <a:rPr lang="zh-CN" altLang="en-US" dirty="0"/>
              <a:t>参与比较运算，则结果可视为</a:t>
            </a:r>
            <a:r>
              <a:rPr lang="en-US" altLang="zh-CN" dirty="0"/>
              <a:t>false</a:t>
            </a:r>
            <a:r>
              <a:rPr lang="zh-CN" altLang="en-US" dirty="0"/>
              <a:t>。在</a:t>
            </a:r>
            <a:r>
              <a:rPr lang="en-US" altLang="zh-CN" dirty="0"/>
              <a:t>SQL-92</a:t>
            </a:r>
            <a:r>
              <a:rPr lang="zh-CN" altLang="en-US" dirty="0"/>
              <a:t>中可看成</a:t>
            </a:r>
            <a:r>
              <a:rPr lang="en-US" altLang="zh-CN" dirty="0"/>
              <a:t>unknown</a:t>
            </a:r>
            <a:endParaRPr lang="en-US" altLang="zh-CN" dirty="0"/>
          </a:p>
        </p:txBody>
      </p:sp>
      <p:sp>
        <p:nvSpPr>
          <p:cNvPr id="117764" name="矩形 3"/>
          <p:cNvSpPr>
            <a:spLocks noChangeArrowheads="1"/>
          </p:cNvSpPr>
          <p:nvPr/>
        </p:nvSpPr>
        <p:spPr bwMode="auto">
          <a:xfrm>
            <a:off x="500063" y="6038850"/>
            <a:ext cx="8143875" cy="461963"/>
          </a:xfrm>
          <a:prstGeom prst="rect">
            <a:avLst/>
          </a:prstGeom>
          <a:noFill/>
          <a:ln w="9525">
            <a:noFill/>
            <a:miter lim="800000"/>
          </a:ln>
        </p:spPr>
        <p:txBody>
          <a:bodyPr>
            <a:spAutoFit/>
          </a:bodyPr>
          <a:lstStyle/>
          <a:p>
            <a:r>
              <a:rPr lang="zh-CN" altLang="en-US" sz="2400">
                <a:effectLst/>
                <a:latin typeface="华文新魏" panose="02010800040101010101" pitchFamily="2" charset="-122"/>
                <a:ea typeface="华文新魏" panose="02010800040101010101" pitchFamily="2" charset="-122"/>
              </a:rPr>
              <a:t>表中存在两行</a:t>
            </a:r>
            <a:r>
              <a:rPr lang="en-US" altLang="zh-CN" sz="2400">
                <a:effectLst/>
                <a:latin typeface="华文新魏" panose="02010800040101010101" pitchFamily="2" charset="-122"/>
                <a:ea typeface="华文新魏" panose="02010800040101010101" pitchFamily="2" charset="-122"/>
              </a:rPr>
              <a:t>(1, 2, </a:t>
            </a:r>
            <a:r>
              <a:rPr lang="en-US" altLang="zh-CN" sz="2400" b="1">
                <a:effectLst/>
                <a:latin typeface="华文新魏" panose="02010800040101010101" pitchFamily="2" charset="-122"/>
                <a:ea typeface="华文新魏" panose="02010800040101010101" pitchFamily="2" charset="-122"/>
              </a:rPr>
              <a:t>null</a:t>
            </a:r>
            <a:r>
              <a:rPr lang="en-US" altLang="zh-CN" sz="2400">
                <a:effectLst/>
                <a:latin typeface="华文新魏" panose="02010800040101010101" pitchFamily="2" charset="-122"/>
                <a:ea typeface="华文新魏" panose="02010800040101010101" pitchFamily="2" charset="-122"/>
              </a:rPr>
              <a:t>), (1, 2, </a:t>
            </a:r>
            <a:r>
              <a:rPr lang="en-US" altLang="zh-CN" sz="2400" b="1">
                <a:effectLst/>
                <a:latin typeface="华文新魏" panose="02010800040101010101" pitchFamily="2" charset="-122"/>
                <a:ea typeface="华文新魏" panose="02010800040101010101" pitchFamily="2" charset="-122"/>
              </a:rPr>
              <a:t>null</a:t>
            </a:r>
            <a:r>
              <a:rPr lang="en-US" altLang="zh-CN" sz="2400">
                <a:effectLst/>
                <a:latin typeface="华文新魏" panose="02010800040101010101" pitchFamily="2" charset="-122"/>
                <a:ea typeface="华文新魏" panose="02010800040101010101" pitchFamily="2" charset="-122"/>
              </a:rPr>
              <a:t>)</a:t>
            </a:r>
            <a:r>
              <a:rPr lang="zh-CN" altLang="en-US" sz="2400">
                <a:effectLst/>
                <a:latin typeface="华文新魏" panose="02010800040101010101" pitchFamily="2" charset="-122"/>
                <a:ea typeface="华文新魏" panose="02010800040101010101" pitchFamily="2" charset="-122"/>
              </a:rPr>
              <a:t>，</a:t>
            </a:r>
            <a:r>
              <a:rPr lang="en-US" altLang="zh-CN" sz="2400" b="1">
                <a:effectLst/>
                <a:latin typeface="华文新魏" panose="02010800040101010101" pitchFamily="2" charset="-122"/>
                <a:ea typeface="华文新魏" panose="02010800040101010101" pitchFamily="2" charset="-122"/>
              </a:rPr>
              <a:t>select distinct  </a:t>
            </a:r>
            <a:r>
              <a:rPr lang="en-US" altLang="zh-CN" sz="2400">
                <a:effectLst/>
                <a:latin typeface="华文新魏" panose="02010800040101010101" pitchFamily="2" charset="-122"/>
                <a:ea typeface="华文新魏" panose="02010800040101010101" pitchFamily="2" charset="-122"/>
              </a:rPr>
              <a:t>* ?</a:t>
            </a:r>
            <a:endParaRPr lang="zh-CN" altLang="en-US" sz="2400">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zh-CN" altLang="en-US"/>
              <a:t>空值</a:t>
            </a:r>
            <a:endParaRPr lang="zh-CN" altLang="en-US"/>
          </a:p>
        </p:txBody>
      </p:sp>
      <p:sp>
        <p:nvSpPr>
          <p:cNvPr id="558083" name="Rectangle 3"/>
          <p:cNvSpPr>
            <a:spLocks noGrp="1" noChangeArrowheads="1"/>
          </p:cNvSpPr>
          <p:nvPr>
            <p:ph type="body" idx="1"/>
          </p:nvPr>
        </p:nvSpPr>
        <p:spPr>
          <a:xfrm>
            <a:off x="152400" y="1219200"/>
            <a:ext cx="8802688" cy="5486400"/>
          </a:xfrm>
        </p:spPr>
        <p:txBody>
          <a:bodyPr/>
          <a:lstStyle/>
          <a:p>
            <a:pPr eaLnBrk="1" hangingPunct="1">
              <a:lnSpc>
                <a:spcPct val="115000"/>
              </a:lnSpc>
              <a:defRPr/>
            </a:pPr>
            <a:r>
              <a:rPr lang="zh-CN" altLang="en-US"/>
              <a:t>示例</a:t>
            </a:r>
            <a:endParaRPr lang="zh-CN" altLang="en-US"/>
          </a:p>
          <a:p>
            <a:pPr lvl="1" eaLnBrk="1" hangingPunct="1">
              <a:lnSpc>
                <a:spcPct val="115000"/>
              </a:lnSpc>
              <a:buFont typeface="Wingdings" panose="05000000000000000000" pitchFamily="2" charset="2"/>
              <a:buNone/>
              <a:defRPr/>
            </a:pPr>
            <a:r>
              <a:rPr lang="zh-CN" altLang="en-US"/>
              <a:t>找出成绩值为空的学生号</a:t>
            </a:r>
            <a:endParaRPr lang="zh-CN" altLang="en-US"/>
          </a:p>
          <a:p>
            <a:pPr lvl="1" eaLnBrk="1" hangingPunct="1">
              <a:lnSpc>
                <a:spcPct val="115000"/>
              </a:lnSpc>
              <a:buFont typeface="Wingdings" panose="05000000000000000000" pitchFamily="2" charset="2"/>
              <a:buNone/>
              <a:defRPr/>
            </a:pPr>
            <a:r>
              <a:rPr lang="zh-CN" altLang="en-US" b="1"/>
              <a:t>      </a:t>
            </a:r>
            <a:r>
              <a:rPr lang="en-US" altLang="zh-CN" b="1"/>
              <a:t>select</a:t>
            </a:r>
            <a:r>
              <a:rPr lang="en-US" altLang="zh-CN"/>
              <a:t>    S#</a:t>
            </a:r>
            <a:endParaRPr lang="en-US" altLang="zh-CN"/>
          </a:p>
          <a:p>
            <a:pPr lvl="1" eaLnBrk="1" hangingPunct="1">
              <a:lnSpc>
                <a:spcPct val="115000"/>
              </a:lnSpc>
              <a:buFont typeface="Wingdings" panose="05000000000000000000" pitchFamily="2" charset="2"/>
              <a:buNone/>
              <a:defRPr/>
            </a:pPr>
            <a:r>
              <a:rPr lang="en-US" altLang="zh-CN"/>
              <a:t>      </a:t>
            </a:r>
            <a:r>
              <a:rPr lang="en-US" altLang="zh-CN" b="1"/>
              <a:t>from</a:t>
            </a:r>
            <a:r>
              <a:rPr lang="en-US" altLang="zh-CN"/>
              <a:t>     SC</a:t>
            </a:r>
            <a:endParaRPr lang="en-US" altLang="zh-CN"/>
          </a:p>
          <a:p>
            <a:pPr lvl="1" eaLnBrk="1" hangingPunct="1">
              <a:lnSpc>
                <a:spcPct val="115000"/>
              </a:lnSpc>
              <a:buFont typeface="Wingdings" panose="05000000000000000000" pitchFamily="2" charset="2"/>
              <a:buNone/>
              <a:defRPr/>
            </a:pPr>
            <a:r>
              <a:rPr lang="en-US" altLang="zh-CN"/>
              <a:t>     </a:t>
            </a:r>
            <a:r>
              <a:rPr lang="en-US" altLang="zh-CN" b="1"/>
              <a:t>where</a:t>
            </a:r>
            <a:r>
              <a:rPr lang="en-US" altLang="zh-CN"/>
              <a:t>   GRADE  </a:t>
            </a:r>
            <a:r>
              <a:rPr lang="en-US" altLang="zh-CN" b="1"/>
              <a:t>is null</a:t>
            </a:r>
            <a:endParaRPr lang="en-US" altLang="zh-CN" b="1"/>
          </a:p>
          <a:p>
            <a:pPr lvl="1" eaLnBrk="1" hangingPunct="1">
              <a:lnSpc>
                <a:spcPct val="115000"/>
              </a:lnSpc>
              <a:buFont typeface="Wingdings" panose="05000000000000000000" pitchFamily="2" charset="2"/>
              <a:buNone/>
              <a:defRPr/>
            </a:pPr>
            <a:r>
              <a:rPr lang="zh-CN" altLang="en-US"/>
              <a:t>不可写为</a:t>
            </a:r>
            <a:r>
              <a:rPr lang="en-US" altLang="zh-CN" b="1"/>
              <a:t>where</a:t>
            </a:r>
            <a:r>
              <a:rPr lang="en-US" altLang="zh-CN"/>
              <a:t>   GRADE =</a:t>
            </a:r>
            <a:r>
              <a:rPr lang="en-US" altLang="zh-CN" b="1"/>
              <a:t> null</a:t>
            </a:r>
            <a:endParaRPr lang="en-US" altLang="zh-CN"/>
          </a:p>
          <a:p>
            <a:pPr lvl="1" eaLnBrk="1" hangingPunct="1">
              <a:lnSpc>
                <a:spcPct val="115000"/>
              </a:lnSpc>
              <a:spcBef>
                <a:spcPct val="25000"/>
              </a:spcBef>
              <a:buFont typeface="Wingdings" panose="05000000000000000000" pitchFamily="2" charset="2"/>
              <a:buNone/>
              <a:defRPr/>
            </a:pPr>
            <a:r>
              <a:rPr lang="en-US" altLang="zh-CN" b="1"/>
              <a:t>   </a:t>
            </a:r>
            <a:endParaRPr lang="en-US" altLang="zh-CN" b="1"/>
          </a:p>
        </p:txBody>
      </p:sp>
      <p:pic>
        <p:nvPicPr>
          <p:cNvPr id="118788" name="Picture 5" descr="HM00363_"/>
          <p:cNvPicPr>
            <a:picLocks noChangeAspect="1" noChangeArrowheads="1"/>
          </p:cNvPicPr>
          <p:nvPr/>
        </p:nvPicPr>
        <p:blipFill>
          <a:blip r:embed="rId1" cstate="print"/>
          <a:srcRect/>
          <a:stretch>
            <a:fillRect/>
          </a:stretch>
        </p:blipFill>
        <p:spPr bwMode="auto">
          <a:xfrm>
            <a:off x="827088" y="5308600"/>
            <a:ext cx="1500187" cy="15049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zh-CN" altLang="en-US" dirty="0"/>
              <a:t>空值</a:t>
            </a:r>
            <a:endParaRPr lang="zh-CN" altLang="en-US" dirty="0"/>
          </a:p>
        </p:txBody>
      </p:sp>
      <p:sp>
        <p:nvSpPr>
          <p:cNvPr id="560131" name="Rectangle 3"/>
          <p:cNvSpPr>
            <a:spLocks noGrp="1" noChangeArrowheads="1"/>
          </p:cNvSpPr>
          <p:nvPr>
            <p:ph type="body" idx="1"/>
          </p:nvPr>
        </p:nvSpPr>
        <p:spPr/>
        <p:txBody>
          <a:bodyPr/>
          <a:lstStyle/>
          <a:p>
            <a:pPr eaLnBrk="1" hangingPunct="1">
              <a:defRPr/>
            </a:pPr>
            <a:r>
              <a:rPr lang="en-US" altLang="zh-CN"/>
              <a:t>isnull</a:t>
            </a:r>
            <a:endParaRPr lang="en-US" altLang="zh-CN"/>
          </a:p>
          <a:p>
            <a:pPr eaLnBrk="1" hangingPunct="1">
              <a:defRPr/>
            </a:pPr>
            <a:endParaRPr lang="en-US" altLang="zh-CN"/>
          </a:p>
          <a:p>
            <a:pPr lvl="1" algn="ctr" eaLnBrk="1" hangingPunct="1">
              <a:buFont typeface="Wingdings" panose="05000000000000000000" pitchFamily="2" charset="2"/>
              <a:buNone/>
              <a:defRPr/>
            </a:pPr>
            <a:r>
              <a:rPr lang="en-US" altLang="zh-CN">
                <a:solidFill>
                  <a:schemeClr val="hlink"/>
                </a:solidFill>
              </a:rPr>
              <a:t>isnull</a:t>
            </a:r>
            <a:r>
              <a:rPr lang="en-US" altLang="zh-CN"/>
              <a:t>(check_expression, replacement_value)</a:t>
            </a:r>
            <a:endParaRPr lang="en-US" altLang="zh-CN"/>
          </a:p>
          <a:p>
            <a:pPr lvl="1" eaLnBrk="1" hangingPunct="1">
              <a:buFont typeface="Wingdings" panose="05000000000000000000" pitchFamily="2" charset="2"/>
              <a:buNone/>
              <a:defRPr/>
            </a:pPr>
            <a:r>
              <a:rPr lang="en-US" altLang="zh-CN"/>
              <a:t>	</a:t>
            </a:r>
            <a:endParaRPr lang="en-US" altLang="zh-CN"/>
          </a:p>
          <a:p>
            <a:pPr lvl="1" eaLnBrk="1" hangingPunct="1">
              <a:buFont typeface="Wingdings" panose="05000000000000000000" pitchFamily="2" charset="2"/>
              <a:buNone/>
              <a:defRPr/>
            </a:pPr>
            <a:r>
              <a:rPr lang="en-US" altLang="zh-CN"/>
              <a:t>	</a:t>
            </a:r>
            <a:r>
              <a:rPr lang="zh-CN" altLang="en-US"/>
              <a:t>如果</a:t>
            </a:r>
            <a:r>
              <a:rPr lang="en-US" altLang="zh-CN"/>
              <a:t>check_expression</a:t>
            </a:r>
            <a:r>
              <a:rPr lang="zh-CN" altLang="en-US"/>
              <a:t>值为空</a:t>
            </a:r>
            <a:r>
              <a:rPr lang="en-US" altLang="zh-CN"/>
              <a:t>,</a:t>
            </a:r>
            <a:r>
              <a:rPr lang="zh-CN" altLang="en-US"/>
              <a:t>则返回</a:t>
            </a:r>
            <a:r>
              <a:rPr lang="en-US" altLang="zh-CN"/>
              <a:t>replacement_value, </a:t>
            </a:r>
            <a:r>
              <a:rPr lang="zh-CN" altLang="en-US"/>
              <a:t>否则返回</a:t>
            </a:r>
            <a:r>
              <a:rPr lang="en-US" altLang="zh-CN"/>
              <a:t>check_expression</a:t>
            </a:r>
            <a:endParaRPr lang="en-US" altLang="zh-CN"/>
          </a:p>
          <a:p>
            <a:pPr lvl="1" eaLnBrk="1" hangingPunct="1">
              <a:defRPr/>
            </a:pPr>
            <a:endParaRPr lang="en-US" altLang="zh-CN"/>
          </a:p>
          <a:p>
            <a:pPr lvl="1" eaLnBrk="1" hangingPunct="1">
              <a:defRPr/>
            </a:pPr>
            <a:endParaRPr lang="en-US" altLang="zh-CN"/>
          </a:p>
        </p:txBody>
      </p:sp>
      <p:sp>
        <p:nvSpPr>
          <p:cNvPr id="560134" name="Rectangle 6"/>
          <p:cNvSpPr>
            <a:spLocks noChangeArrowheads="1"/>
          </p:cNvSpPr>
          <p:nvPr/>
        </p:nvSpPr>
        <p:spPr bwMode="auto">
          <a:xfrm>
            <a:off x="1116013" y="4860925"/>
            <a:ext cx="7343775" cy="1160463"/>
          </a:xfrm>
          <a:prstGeom prst="rect">
            <a:avLst/>
          </a:prstGeom>
          <a:noFill/>
          <a:ln w="9525" algn="ctr">
            <a:noFill/>
            <a:miter lim="800000"/>
          </a:ln>
          <a:effectLst/>
        </p:spPr>
        <p:txBody>
          <a:bodyPr>
            <a:spAutoFit/>
            <a:flatTx/>
          </a:bodyPr>
          <a:lstStyle/>
          <a:p>
            <a:pPr marL="342900" indent="-342900" algn="l">
              <a:defRPr/>
            </a:pPr>
            <a:r>
              <a:rPr lang="en-US" altLang="zh-CN" sz="2800" dirty="0">
                <a:solidFill>
                  <a:srgbClr val="6600CC"/>
                </a:solidFill>
                <a:effectLst>
                  <a:outerShdw blurRad="38100" dist="38100" dir="2700000" algn="tl">
                    <a:srgbClr val="C0C0C0"/>
                  </a:outerShdw>
                </a:effectLst>
              </a:rPr>
              <a:t>select</a:t>
            </a:r>
            <a:r>
              <a:rPr lang="en-US" altLang="zh-CN" sz="2800" dirty="0">
                <a:effectLst>
                  <a:outerShdw blurRad="38100" dist="38100" dir="2700000" algn="tl">
                    <a:srgbClr val="C0C0C0"/>
                  </a:outerShdw>
                </a:effectLst>
              </a:rPr>
              <a:t> S#, C#, </a:t>
            </a:r>
            <a:r>
              <a:rPr lang="en-US" altLang="zh-CN" sz="2800" dirty="0" err="1">
                <a:solidFill>
                  <a:srgbClr val="6600CC"/>
                </a:solidFill>
                <a:effectLst>
                  <a:outerShdw blurRad="38100" dist="38100" dir="2700000" algn="tl">
                    <a:srgbClr val="C0C0C0"/>
                  </a:outerShdw>
                </a:effectLst>
              </a:rPr>
              <a:t>isnull</a:t>
            </a:r>
            <a:r>
              <a:rPr lang="en-US" altLang="zh-CN" sz="2800" dirty="0">
                <a:solidFill>
                  <a:srgbClr val="6600CC"/>
                </a:solidFill>
                <a:effectLst>
                  <a:outerShdw blurRad="38100" dist="38100" dir="2700000" algn="tl">
                    <a:srgbClr val="C0C0C0"/>
                  </a:outerShdw>
                </a:effectLst>
              </a:rPr>
              <a:t> </a:t>
            </a:r>
            <a:r>
              <a:rPr lang="en-US" altLang="zh-CN" sz="2800" dirty="0">
                <a:effectLst>
                  <a:outerShdw blurRad="38100" dist="38100" dir="2700000" algn="tl">
                    <a:srgbClr val="C0C0C0"/>
                  </a:outerShdw>
                </a:effectLst>
              </a:rPr>
              <a:t>( GRADE, </a:t>
            </a:r>
            <a:r>
              <a:rPr lang="en-US" altLang="zh-CN" sz="2800" dirty="0">
                <a:effectLst>
                  <a:outerShdw blurRad="38100" dist="38100" dir="2700000" algn="tl">
                    <a:srgbClr val="C0C0C0"/>
                  </a:outerShdw>
                </a:effectLst>
                <a:latin typeface="Times New Roman" panose="02020603050405020304"/>
              </a:rPr>
              <a:t>0</a:t>
            </a:r>
            <a:r>
              <a:rPr lang="zh-CN" altLang="en-US" sz="2800" dirty="0">
                <a:effectLst>
                  <a:outerShdw blurRad="38100" dist="38100" dir="2700000" algn="tl">
                    <a:srgbClr val="C0C0C0"/>
                  </a:outerShdw>
                </a:effectLst>
              </a:rPr>
              <a:t> </a:t>
            </a:r>
            <a:r>
              <a:rPr lang="en-US" altLang="zh-CN" sz="2800" dirty="0">
                <a:effectLst>
                  <a:outerShdw blurRad="38100" dist="38100" dir="2700000" algn="tl">
                    <a:srgbClr val="C0C0C0"/>
                  </a:outerShdw>
                </a:effectLst>
              </a:rPr>
              <a:t>)</a:t>
            </a:r>
            <a:endParaRPr lang="en-US" altLang="zh-CN" sz="2800" dirty="0">
              <a:effectLst>
                <a:outerShdw blurRad="38100" dist="38100" dir="2700000" algn="tl">
                  <a:srgbClr val="C0C0C0"/>
                </a:outerShdw>
              </a:effectLst>
            </a:endParaRPr>
          </a:p>
          <a:p>
            <a:pPr marL="342900" indent="-342900" algn="l">
              <a:defRPr/>
            </a:pPr>
            <a:r>
              <a:rPr lang="en-US" altLang="zh-CN" sz="2800" dirty="0">
                <a:solidFill>
                  <a:srgbClr val="6600CC"/>
                </a:solidFill>
                <a:effectLst>
                  <a:outerShdw blurRad="38100" dist="38100" dir="2700000" algn="tl">
                    <a:srgbClr val="C0C0C0"/>
                  </a:outerShdw>
                </a:effectLst>
              </a:rPr>
              <a:t>from</a:t>
            </a:r>
            <a:r>
              <a:rPr lang="en-US" altLang="zh-CN" sz="2800" dirty="0">
                <a:effectLst>
                  <a:outerShdw blurRad="38100" dist="38100" dir="2700000" algn="tl">
                    <a:srgbClr val="C0C0C0"/>
                  </a:outerShdw>
                </a:effectLst>
              </a:rPr>
              <a:t>   SC</a:t>
            </a:r>
            <a:endParaRPr lang="en-US" altLang="zh-CN" sz="2800" dirty="0">
              <a:effectLst>
                <a:outerShdw blurRad="38100" dist="38100" dir="2700000" algn="tl">
                  <a:srgbClr val="C0C0C0"/>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空值</a:t>
            </a:r>
            <a:endParaRPr lang="zh-CN" altLang="en-US" dirty="0"/>
          </a:p>
        </p:txBody>
      </p:sp>
      <p:sp>
        <p:nvSpPr>
          <p:cNvPr id="3" name="内容占位符 2"/>
          <p:cNvSpPr>
            <a:spLocks noGrp="1"/>
          </p:cNvSpPr>
          <p:nvPr>
            <p:ph idx="1"/>
          </p:nvPr>
        </p:nvSpPr>
        <p:spPr/>
        <p:txBody>
          <a:bodyPr/>
          <a:lstStyle/>
          <a:p>
            <a:pPr>
              <a:defRPr/>
            </a:pPr>
            <a:r>
              <a:rPr lang="en-US" b="1" i="1" dirty="0"/>
              <a:t>coalesce</a:t>
            </a:r>
            <a:r>
              <a:rPr lang="en-US" dirty="0"/>
              <a:t> </a:t>
            </a:r>
            <a:endParaRPr lang="en-US" dirty="0"/>
          </a:p>
          <a:p>
            <a:pPr lvl="1">
              <a:buFont typeface="Wingdings" panose="05000000000000000000" pitchFamily="2" charset="2"/>
              <a:buNone/>
              <a:defRPr/>
            </a:pPr>
            <a:endParaRPr lang="en-US" b="1" i="1" dirty="0"/>
          </a:p>
          <a:p>
            <a:pPr lvl="1">
              <a:buFont typeface="Wingdings" panose="05000000000000000000" pitchFamily="2" charset="2"/>
              <a:buNone/>
              <a:defRPr/>
            </a:pPr>
            <a:r>
              <a:rPr lang="en-US" b="1" i="1" dirty="0"/>
              <a:t>coalesce</a:t>
            </a:r>
            <a:r>
              <a:rPr lang="en-US" dirty="0"/>
              <a:t>(expression1, expression2, … )</a:t>
            </a:r>
            <a:r>
              <a:rPr lang="zh-CN" altLang="en-US" dirty="0"/>
              <a:t>，</a:t>
            </a:r>
            <a:endParaRPr lang="en-US" altLang="zh-CN" dirty="0"/>
          </a:p>
          <a:p>
            <a:pPr lvl="1">
              <a:buFont typeface="Wingdings" panose="05000000000000000000" pitchFamily="2" charset="2"/>
              <a:buNone/>
              <a:defRPr/>
            </a:pPr>
            <a:r>
              <a:rPr lang="zh-CN" altLang="en-US" dirty="0"/>
              <a:t>返回第一个不为</a:t>
            </a:r>
            <a:r>
              <a:rPr lang="en-US" b="1" i="1" dirty="0"/>
              <a:t>null</a:t>
            </a:r>
            <a:r>
              <a:rPr lang="zh-CN" altLang="en-US" dirty="0"/>
              <a:t>的</a:t>
            </a:r>
            <a:r>
              <a:rPr lang="en-US" dirty="0"/>
              <a:t>expression</a:t>
            </a:r>
            <a:endParaRPr lang="en-US" dirty="0"/>
          </a:p>
          <a:p>
            <a:pPr lvl="1">
              <a:buFont typeface="Wingdings" panose="05000000000000000000" pitchFamily="2" charset="2"/>
              <a:buNone/>
              <a:defRPr/>
            </a:pPr>
            <a:endParaRPr lang="en-US" altLang="zh-CN" dirty="0"/>
          </a:p>
          <a:p>
            <a:pPr lvl="1">
              <a:buFont typeface="Wingdings" panose="05000000000000000000" pitchFamily="2" charset="2"/>
              <a:buNone/>
              <a:defRPr/>
            </a:pPr>
            <a:r>
              <a:rPr lang="en-US" altLang="zh-CN" dirty="0"/>
              <a:t>select	s#, c#, coalesce(grade, 0)</a:t>
            </a:r>
            <a:endParaRPr lang="en-US" altLang="zh-CN" dirty="0"/>
          </a:p>
          <a:p>
            <a:pPr lvl="1">
              <a:buFont typeface="Wingdings" panose="05000000000000000000" pitchFamily="2" charset="2"/>
              <a:buNone/>
              <a:defRPr/>
            </a:pPr>
            <a:r>
              <a:rPr lang="en-US" altLang="zh-CN" dirty="0"/>
              <a:t>from	sc</a:t>
            </a:r>
            <a:endParaRPr lang="en-US" altLang="zh-CN" dirty="0"/>
          </a:p>
          <a:p>
            <a:pPr lvl="1">
              <a:buFont typeface="Wingdings" panose="05000000000000000000" pitchFamily="2" charset="2"/>
              <a:buNone/>
              <a:defRPr/>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空值</a:t>
            </a:r>
            <a:endParaRPr lang="zh-CN" altLang="en-US" dirty="0"/>
          </a:p>
        </p:txBody>
      </p:sp>
      <p:sp>
        <p:nvSpPr>
          <p:cNvPr id="3" name="内容占位符 2"/>
          <p:cNvSpPr>
            <a:spLocks noGrp="1"/>
          </p:cNvSpPr>
          <p:nvPr>
            <p:ph idx="1"/>
          </p:nvPr>
        </p:nvSpPr>
        <p:spPr/>
        <p:txBody>
          <a:bodyPr/>
          <a:lstStyle/>
          <a:p>
            <a:pPr>
              <a:defRPr/>
            </a:pPr>
            <a:r>
              <a:rPr lang="zh-CN" altLang="en-US" sz="2800" dirty="0"/>
              <a:t>缺省情况下空值是最后输出的。当指定</a:t>
            </a:r>
            <a:r>
              <a:rPr lang="en-US" sz="2800" b="1" i="1" dirty="0"/>
              <a:t>order by</a:t>
            </a:r>
            <a:r>
              <a:rPr lang="zh-CN" altLang="en-US" sz="2800" dirty="0"/>
              <a:t>时，降序情况下首先输出空值，升序情况下最后输出空值</a:t>
            </a:r>
            <a:endParaRPr lang="en-US" altLang="zh-CN" sz="2800" dirty="0"/>
          </a:p>
          <a:p>
            <a:pPr lvl="1">
              <a:spcBef>
                <a:spcPts val="900"/>
              </a:spcBef>
              <a:defRPr/>
            </a:pPr>
            <a:r>
              <a:rPr lang="zh-CN" altLang="en-US" b="1" dirty="0"/>
              <a:t>示例：</a:t>
            </a:r>
            <a:r>
              <a:rPr lang="zh-CN" altLang="en-US" dirty="0"/>
              <a:t>首先由小到大输出非空</a:t>
            </a:r>
            <a:r>
              <a:rPr lang="en-US" dirty="0" err="1"/>
              <a:t>sal</a:t>
            </a:r>
            <a:r>
              <a:rPr lang="zh-CN" altLang="en-US" dirty="0"/>
              <a:t>，然后是空值</a:t>
            </a:r>
            <a:r>
              <a:rPr lang="en-US" dirty="0" err="1"/>
              <a:t>sal</a:t>
            </a:r>
            <a:endParaRPr lang="zh-CN" altLang="en-US" dirty="0"/>
          </a:p>
          <a:p>
            <a:pPr lvl="2">
              <a:spcBef>
                <a:spcPts val="900"/>
              </a:spcBef>
              <a:buFont typeface="Wingdings" panose="05000000000000000000" pitchFamily="2" charset="2"/>
              <a:buNone/>
              <a:defRPr/>
            </a:pPr>
            <a:r>
              <a:rPr lang="en-US" b="1" i="1" dirty="0"/>
              <a:t>select  	</a:t>
            </a:r>
            <a:r>
              <a:rPr lang="en-US" altLang="zh-CN" dirty="0" err="1"/>
              <a:t>fn</a:t>
            </a:r>
            <a:r>
              <a:rPr lang="en-US" dirty="0" err="1"/>
              <a:t>ame</a:t>
            </a:r>
            <a:r>
              <a:rPr lang="en-US" dirty="0"/>
              <a:t>, </a:t>
            </a:r>
            <a:r>
              <a:rPr lang="en-US" dirty="0" err="1"/>
              <a:t>sal</a:t>
            </a:r>
            <a:endParaRPr lang="zh-CN" altLang="en-US" dirty="0"/>
          </a:p>
          <a:p>
            <a:pPr lvl="2">
              <a:spcBef>
                <a:spcPts val="900"/>
              </a:spcBef>
              <a:buFont typeface="Wingdings" panose="05000000000000000000" pitchFamily="2" charset="2"/>
              <a:buNone/>
              <a:defRPr/>
            </a:pPr>
            <a:r>
              <a:rPr lang="en-US" b="1" i="1" dirty="0"/>
              <a:t>from </a:t>
            </a:r>
            <a:r>
              <a:rPr lang="en-US" dirty="0"/>
              <a:t>  	</a:t>
            </a:r>
            <a:r>
              <a:rPr lang="en-US" altLang="zh-CN" dirty="0"/>
              <a:t>faculty</a:t>
            </a:r>
            <a:endParaRPr lang="zh-CN" altLang="en-US" dirty="0"/>
          </a:p>
          <a:p>
            <a:pPr lvl="2">
              <a:spcBef>
                <a:spcPts val="900"/>
              </a:spcBef>
              <a:buFont typeface="Wingdings" panose="05000000000000000000" pitchFamily="2" charset="2"/>
              <a:buNone/>
              <a:defRPr/>
            </a:pPr>
            <a:r>
              <a:rPr lang="en-US" b="1" i="1" dirty="0"/>
              <a:t>order by</a:t>
            </a:r>
            <a:r>
              <a:rPr lang="en-US" dirty="0"/>
              <a:t> 	2</a:t>
            </a:r>
            <a:endParaRPr lang="zh-CN" altLang="en-US" dirty="0"/>
          </a:p>
          <a:p>
            <a:pPr lvl="1">
              <a:spcBef>
                <a:spcPts val="900"/>
              </a:spcBef>
              <a:defRPr/>
            </a:pPr>
            <a:r>
              <a:rPr lang="zh-CN" altLang="en-US" dirty="0"/>
              <a:t>首先输出空值</a:t>
            </a:r>
            <a:r>
              <a:rPr lang="en-US" dirty="0" err="1"/>
              <a:t>sal</a:t>
            </a:r>
            <a:r>
              <a:rPr lang="zh-CN" altLang="en-US" dirty="0"/>
              <a:t>，然后由大到小输出非空</a:t>
            </a:r>
            <a:r>
              <a:rPr lang="en-US" dirty="0" err="1"/>
              <a:t>sal</a:t>
            </a:r>
            <a:endParaRPr lang="zh-CN" altLang="en-US" dirty="0"/>
          </a:p>
          <a:p>
            <a:pPr lvl="2">
              <a:spcBef>
                <a:spcPts val="900"/>
              </a:spcBef>
              <a:buFont typeface="Wingdings" panose="05000000000000000000" pitchFamily="2" charset="2"/>
              <a:buNone/>
              <a:defRPr/>
            </a:pPr>
            <a:r>
              <a:rPr lang="en-US" b="1" i="1" dirty="0"/>
              <a:t>select  	</a:t>
            </a:r>
            <a:r>
              <a:rPr lang="en-US" altLang="zh-CN" dirty="0" err="1"/>
              <a:t>f</a:t>
            </a:r>
            <a:r>
              <a:rPr lang="en-US" dirty="0" err="1"/>
              <a:t>name</a:t>
            </a:r>
            <a:r>
              <a:rPr lang="en-US" dirty="0"/>
              <a:t>, </a:t>
            </a:r>
            <a:r>
              <a:rPr lang="en-US" dirty="0" err="1"/>
              <a:t>sal</a:t>
            </a:r>
            <a:endParaRPr lang="zh-CN" altLang="en-US" dirty="0"/>
          </a:p>
          <a:p>
            <a:pPr lvl="2">
              <a:spcBef>
                <a:spcPts val="900"/>
              </a:spcBef>
              <a:buFont typeface="Wingdings" panose="05000000000000000000" pitchFamily="2" charset="2"/>
              <a:buNone/>
              <a:defRPr/>
            </a:pPr>
            <a:r>
              <a:rPr lang="en-US" b="1" i="1" dirty="0"/>
              <a:t>from </a:t>
            </a:r>
            <a:r>
              <a:rPr lang="en-US" dirty="0"/>
              <a:t>  	</a:t>
            </a:r>
            <a:r>
              <a:rPr lang="en-US" altLang="zh-CN" dirty="0"/>
              <a:t>faculty</a:t>
            </a:r>
            <a:endParaRPr lang="zh-CN" altLang="en-US" dirty="0"/>
          </a:p>
          <a:p>
            <a:pPr lvl="2">
              <a:spcBef>
                <a:spcPts val="900"/>
              </a:spcBef>
              <a:buFont typeface="Wingdings" panose="05000000000000000000" pitchFamily="2" charset="2"/>
              <a:buNone/>
              <a:defRPr/>
            </a:pPr>
            <a:r>
              <a:rPr lang="en-US" b="1" i="1" dirty="0"/>
              <a:t>order by</a:t>
            </a:r>
            <a:r>
              <a:rPr lang="en-US" dirty="0"/>
              <a:t> 	2 </a:t>
            </a:r>
            <a:r>
              <a:rPr lang="en-US" b="1" i="1" dirty="0" err="1"/>
              <a:t>desc</a:t>
            </a:r>
            <a:endParaRPr lang="zh-CN" altLang="en-US" dirty="0"/>
          </a:p>
          <a:p>
            <a:pPr lvl="1">
              <a:defRPr/>
            </a:pP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空值</a:t>
            </a:r>
            <a:endParaRPr lang="zh-CN" altLang="en-US" dirty="0"/>
          </a:p>
        </p:txBody>
      </p:sp>
      <p:sp>
        <p:nvSpPr>
          <p:cNvPr id="122883" name="内容占位符 2"/>
          <p:cNvSpPr>
            <a:spLocks noGrp="1"/>
          </p:cNvSpPr>
          <p:nvPr>
            <p:ph idx="1"/>
          </p:nvPr>
        </p:nvSpPr>
        <p:spPr/>
        <p:txBody>
          <a:bodyPr/>
          <a:lstStyle/>
          <a:p>
            <a:pPr lvl="1"/>
            <a:r>
              <a:rPr lang="zh-CN" altLang="en-US"/>
              <a:t>首先输出空值</a:t>
            </a:r>
            <a:r>
              <a:rPr lang="en-US" altLang="zh-CN"/>
              <a:t>sal</a:t>
            </a:r>
            <a:r>
              <a:rPr lang="zh-CN" altLang="en-US"/>
              <a:t>，然后由小到大输出非空</a:t>
            </a:r>
            <a:r>
              <a:rPr lang="en-US" altLang="zh-CN"/>
              <a:t>sal</a:t>
            </a:r>
            <a:r>
              <a:rPr lang="zh-CN" altLang="en-US"/>
              <a:t>。</a:t>
            </a:r>
            <a:endParaRPr lang="zh-CN" altLang="en-US"/>
          </a:p>
          <a:p>
            <a:pPr lvl="2">
              <a:lnSpc>
                <a:spcPct val="150000"/>
              </a:lnSpc>
              <a:buFont typeface="Wingdings" panose="05000000000000000000" pitchFamily="2" charset="2"/>
              <a:buNone/>
            </a:pPr>
            <a:r>
              <a:rPr lang="en-US" altLang="zh-CN" b="1" i="1"/>
              <a:t>select     </a:t>
            </a:r>
            <a:r>
              <a:rPr lang="en-US" altLang="zh-CN"/>
              <a:t>fname, sal</a:t>
            </a:r>
            <a:endParaRPr lang="zh-CN" altLang="en-US"/>
          </a:p>
          <a:p>
            <a:pPr lvl="2">
              <a:lnSpc>
                <a:spcPct val="150000"/>
              </a:lnSpc>
              <a:buFont typeface="Wingdings" panose="05000000000000000000" pitchFamily="2" charset="2"/>
              <a:buNone/>
            </a:pPr>
            <a:r>
              <a:rPr lang="en-US" altLang="zh-CN" b="1" i="1"/>
              <a:t>from </a:t>
            </a:r>
            <a:r>
              <a:rPr lang="en-US" altLang="zh-CN"/>
              <a:t>      (</a:t>
            </a:r>
            <a:r>
              <a:rPr lang="en-US" altLang="zh-CN" b="1" i="1"/>
              <a:t>select</a:t>
            </a:r>
            <a:r>
              <a:rPr lang="en-US" altLang="zh-CN"/>
              <a:t>	fname, sal, </a:t>
            </a:r>
            <a:endParaRPr lang="zh-CN" altLang="en-US"/>
          </a:p>
          <a:p>
            <a:pPr lvl="2">
              <a:lnSpc>
                <a:spcPct val="150000"/>
              </a:lnSpc>
              <a:buFont typeface="Wingdings" panose="05000000000000000000" pitchFamily="2" charset="2"/>
              <a:buNone/>
            </a:pPr>
            <a:r>
              <a:rPr lang="en-US" altLang="zh-CN" b="1" i="1"/>
              <a:t>			case  when </a:t>
            </a:r>
            <a:r>
              <a:rPr lang="en-US" altLang="zh-CN"/>
              <a:t> sal </a:t>
            </a:r>
            <a:r>
              <a:rPr lang="en-US" altLang="zh-CN" b="1" i="1"/>
              <a:t> is null  </a:t>
            </a:r>
            <a:endParaRPr lang="en-US" altLang="zh-CN" b="1" i="1"/>
          </a:p>
          <a:p>
            <a:pPr lvl="2">
              <a:lnSpc>
                <a:spcPct val="150000"/>
              </a:lnSpc>
              <a:buFont typeface="Wingdings" panose="05000000000000000000" pitchFamily="2" charset="2"/>
              <a:buNone/>
            </a:pPr>
            <a:r>
              <a:rPr lang="en-US" altLang="zh-CN" b="1" i="1"/>
              <a:t>				then </a:t>
            </a:r>
            <a:r>
              <a:rPr lang="en-US" altLang="zh-CN"/>
              <a:t> 0  </a:t>
            </a:r>
            <a:r>
              <a:rPr lang="en-US" altLang="zh-CN" b="1" i="1"/>
              <a:t>else</a:t>
            </a:r>
            <a:r>
              <a:rPr lang="en-US" altLang="zh-CN"/>
              <a:t>  1  </a:t>
            </a:r>
            <a:r>
              <a:rPr lang="en-US" altLang="zh-CN" b="1" i="1"/>
              <a:t>as</a:t>
            </a:r>
            <a:r>
              <a:rPr lang="en-US" altLang="zh-CN"/>
              <a:t>  is_null</a:t>
            </a:r>
            <a:endParaRPr lang="zh-CN" altLang="en-US"/>
          </a:p>
          <a:p>
            <a:pPr lvl="2">
              <a:lnSpc>
                <a:spcPct val="150000"/>
              </a:lnSpc>
              <a:buFont typeface="Wingdings" panose="05000000000000000000" pitchFamily="2" charset="2"/>
              <a:buNone/>
            </a:pPr>
            <a:r>
              <a:rPr lang="en-US" altLang="zh-CN"/>
              <a:t>		    </a:t>
            </a:r>
            <a:r>
              <a:rPr lang="en-US" altLang="zh-CN" b="1" i="1"/>
              <a:t>from</a:t>
            </a:r>
            <a:r>
              <a:rPr lang="en-US" altLang="zh-CN"/>
              <a:t>	faculty)  temp_faculty</a:t>
            </a:r>
            <a:endParaRPr lang="zh-CN" altLang="en-US"/>
          </a:p>
          <a:p>
            <a:pPr lvl="2">
              <a:lnSpc>
                <a:spcPct val="150000"/>
              </a:lnSpc>
              <a:buFont typeface="Wingdings" panose="05000000000000000000" pitchFamily="2" charset="2"/>
              <a:buNone/>
            </a:pPr>
            <a:r>
              <a:rPr lang="en-US" altLang="zh-CN" b="1" i="1"/>
              <a:t>order by</a:t>
            </a:r>
            <a:r>
              <a:rPr lang="en-US" altLang="zh-CN"/>
              <a:t> 	is_null, sal</a:t>
            </a:r>
            <a:endParaRPr lang="zh-CN" altLang="en-US"/>
          </a:p>
          <a:p>
            <a:pPr lvl="2">
              <a:lnSpc>
                <a:spcPct val="150000"/>
              </a:lnSpc>
              <a:buFont typeface="Wingdings" panose="05000000000000000000" pitchFamily="2" charset="2"/>
              <a:buNone/>
            </a:pPr>
            <a:endParaRPr lang="zh-CN" altLang="en-US"/>
          </a:p>
        </p:txBody>
      </p:sp>
      <p:graphicFrame>
        <p:nvGraphicFramePr>
          <p:cNvPr id="4" name="表格 3"/>
          <p:cNvGraphicFramePr>
            <a:graphicFrameLocks noGrp="1"/>
          </p:cNvGraphicFramePr>
          <p:nvPr/>
        </p:nvGraphicFramePr>
        <p:xfrm>
          <a:off x="5000625" y="5072063"/>
          <a:ext cx="3929088" cy="1483360"/>
        </p:xfrm>
        <a:graphic>
          <a:graphicData uri="http://schemas.openxmlformats.org/drawingml/2006/table">
            <a:tbl>
              <a:tblPr firstRow="1" bandRow="1">
                <a:tableStyleId>{5C22544A-7EE6-4342-B048-85BDC9FD1C3A}</a:tableStyleId>
              </a:tblPr>
              <a:tblGrid>
                <a:gridCol w="1309696"/>
                <a:gridCol w="1309696"/>
                <a:gridCol w="1309696"/>
              </a:tblGrid>
              <a:tr h="370840">
                <a:tc>
                  <a:txBody>
                    <a:bodyPr/>
                    <a:lstStyle/>
                    <a:p>
                      <a:pPr algn="ctr"/>
                      <a:r>
                        <a:rPr lang="en-US" altLang="zh-CN" dirty="0" err="1"/>
                        <a:t>fname</a:t>
                      </a:r>
                      <a:endParaRPr lang="zh-CN" altLang="en-US" dirty="0"/>
                    </a:p>
                  </a:txBody>
                  <a:tcPr/>
                </a:tc>
                <a:tc>
                  <a:txBody>
                    <a:bodyPr/>
                    <a:lstStyle/>
                    <a:p>
                      <a:pPr algn="ctr"/>
                      <a:r>
                        <a:rPr lang="en-US" altLang="zh-CN" dirty="0" err="1"/>
                        <a:t>sal</a:t>
                      </a:r>
                      <a:endParaRPr lang="zh-CN" altLang="en-US" dirty="0"/>
                    </a:p>
                  </a:txBody>
                  <a:tcPr/>
                </a:tc>
                <a:tc>
                  <a:txBody>
                    <a:bodyPr/>
                    <a:lstStyle/>
                    <a:p>
                      <a:pPr algn="ctr"/>
                      <a:r>
                        <a:rPr lang="en-US" altLang="zh-CN" dirty="0" err="1"/>
                        <a:t>is_null</a:t>
                      </a:r>
                      <a:endParaRPr lang="zh-CN" altLang="en-US" dirty="0"/>
                    </a:p>
                  </a:txBody>
                  <a:tcPr/>
                </a:tc>
              </a:tr>
              <a:tr h="370840">
                <a:tc>
                  <a:txBody>
                    <a:bodyPr/>
                    <a:lstStyle/>
                    <a:p>
                      <a:pPr algn="ctr"/>
                      <a:r>
                        <a:rPr lang="en-US" altLang="zh-CN" dirty="0"/>
                        <a:t>bob</a:t>
                      </a:r>
                      <a:endParaRPr lang="zh-CN" altLang="en-US" dirty="0"/>
                    </a:p>
                  </a:txBody>
                  <a:tcPr/>
                </a:tc>
                <a:tc>
                  <a:txBody>
                    <a:bodyPr/>
                    <a:lstStyle/>
                    <a:p>
                      <a:pPr algn="ctr"/>
                      <a:r>
                        <a:rPr lang="en-US" altLang="zh-CN" dirty="0"/>
                        <a:t>1000</a:t>
                      </a:r>
                      <a:endParaRPr lang="zh-CN" altLang="en-US" dirty="0"/>
                    </a:p>
                  </a:txBody>
                  <a:tcPr/>
                </a:tc>
                <a:tc>
                  <a:txBody>
                    <a:bodyPr/>
                    <a:lstStyle/>
                    <a:p>
                      <a:pPr algn="ctr"/>
                      <a:r>
                        <a:rPr lang="en-US" altLang="zh-CN" dirty="0"/>
                        <a:t>1</a:t>
                      </a:r>
                      <a:endParaRPr lang="zh-CN" altLang="en-US" dirty="0"/>
                    </a:p>
                  </a:txBody>
                  <a:tcPr/>
                </a:tc>
              </a:tr>
              <a:tr h="370840">
                <a:tc>
                  <a:txBody>
                    <a:bodyPr/>
                    <a:lstStyle/>
                    <a:p>
                      <a:pPr algn="ctr"/>
                      <a:r>
                        <a:rPr lang="en-US" altLang="zh-CN" dirty="0"/>
                        <a:t>tom</a:t>
                      </a:r>
                      <a:endParaRPr lang="zh-CN" altLang="en-US" dirty="0"/>
                    </a:p>
                  </a:txBody>
                  <a:tcPr/>
                </a:tc>
                <a:tc>
                  <a:txBody>
                    <a:bodyPr/>
                    <a:lstStyle/>
                    <a:p>
                      <a:pPr algn="ctr"/>
                      <a:r>
                        <a:rPr lang="en-US" altLang="zh-CN" dirty="0"/>
                        <a:t>null</a:t>
                      </a:r>
                      <a:endParaRPr lang="zh-CN" altLang="en-US" dirty="0"/>
                    </a:p>
                  </a:txBody>
                  <a:tcPr/>
                </a:tc>
                <a:tc>
                  <a:txBody>
                    <a:bodyPr/>
                    <a:lstStyle/>
                    <a:p>
                      <a:pPr algn="ctr"/>
                      <a:r>
                        <a:rPr lang="en-US" altLang="zh-CN" dirty="0"/>
                        <a:t>0</a:t>
                      </a:r>
                      <a:endParaRPr lang="zh-CN" altLang="en-US" dirty="0"/>
                    </a:p>
                  </a:txBody>
                  <a:tcPr/>
                </a:tc>
              </a:tr>
              <a:tr h="370840">
                <a:tc>
                  <a:txBody>
                    <a:bodyPr/>
                    <a:lstStyle/>
                    <a:p>
                      <a:pPr algn="ctr"/>
                      <a:r>
                        <a:rPr lang="en-US" altLang="zh-CN" dirty="0"/>
                        <a:t>cat</a:t>
                      </a:r>
                      <a:endParaRPr lang="zh-CN" altLang="en-US" dirty="0"/>
                    </a:p>
                  </a:txBody>
                  <a:tcPr/>
                </a:tc>
                <a:tc>
                  <a:txBody>
                    <a:bodyPr/>
                    <a:lstStyle/>
                    <a:p>
                      <a:pPr algn="ctr"/>
                      <a:r>
                        <a:rPr lang="en-US" altLang="zh-CN" dirty="0"/>
                        <a:t>1200</a:t>
                      </a:r>
                      <a:endParaRPr lang="zh-CN" altLang="en-US" dirty="0"/>
                    </a:p>
                  </a:txBody>
                  <a:tcPr/>
                </a:tc>
                <a:tc>
                  <a:txBody>
                    <a:bodyPr/>
                    <a:lstStyle/>
                    <a:p>
                      <a:pPr algn="ctr"/>
                      <a:r>
                        <a:rPr lang="en-US" altLang="zh-CN" dirty="0"/>
                        <a:t>1</a:t>
                      </a:r>
                      <a:endParaRPr lang="zh-CN" alt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xfrm>
            <a:off x="838200" y="87630"/>
            <a:ext cx="7772400" cy="1143000"/>
          </a:xfrm>
        </p:spPr>
        <p:txBody>
          <a:bodyPr vert="horz" wrap="square" lIns="91440" tIns="45720" rIns="91440" bIns="45720" anchor="ctr"/>
          <a:lstStyle/>
          <a:p>
            <a:pPr eaLnBrk="1" hangingPunct="1"/>
            <a:r>
              <a:rPr lang="en-US" altLang="zh-CN" sz="4000" dirty="0">
                <a:solidFill>
                  <a:srgbClr val="0000FF"/>
                </a:solidFill>
                <a:latin typeface="微软雅黑" panose="020B0503020204020204" charset="-122"/>
                <a:ea typeface="微软雅黑" panose="020B0503020204020204" charset="-122"/>
                <a:cs typeface="微软雅黑" panose="020B0503020204020204" charset="-122"/>
              </a:rPr>
              <a:t>SQL </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规范</a:t>
            </a:r>
            <a:endParaRPr lang="zh-CN" altLang="en-US" sz="4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2290" name="Rectangle 3"/>
          <p:cNvSpPr>
            <a:spLocks noGrp="1"/>
          </p:cNvSpPr>
          <p:nvPr>
            <p:ph idx="1"/>
          </p:nvPr>
        </p:nvSpPr>
        <p:spPr>
          <a:xfrm>
            <a:off x="114300" y="1467485"/>
            <a:ext cx="8915400" cy="5474970"/>
          </a:xfrm>
        </p:spPr>
        <p:txBody>
          <a:bodyPr vert="horz" wrap="square" lIns="91440" tIns="45720" rIns="91440" bIns="45720" anchor="t"/>
          <a:lstStyle/>
          <a:p>
            <a:pPr eaLnBrk="1" hangingPunct="1">
              <a:lnSpc>
                <a:spcPct val="120000"/>
              </a:lnSpc>
              <a:spcBef>
                <a:spcPct val="30000"/>
              </a:spcBef>
              <a:spcAft>
                <a:spcPts val="1200"/>
              </a:spcAft>
              <a:buFont typeface="Wingdings" panose="05000000000000000000" charset="0"/>
              <a:buChar char="l"/>
            </a:pPr>
            <a:r>
              <a:rPr lang="en-US" altLang="zh-CN" sz="2000" dirty="0">
                <a:latin typeface="Arial" panose="020B0604020202020204" pitchFamily="34" charset="0"/>
                <a:ea typeface="微软雅黑" panose="020B0503020204020204" charset="-122"/>
              </a:rPr>
              <a:t> 1) </a:t>
            </a:r>
            <a:r>
              <a:rPr lang="zh-CN" altLang="en-US" sz="2000" dirty="0">
                <a:latin typeface="Arial" panose="020B0604020202020204" pitchFamily="34" charset="0"/>
                <a:ea typeface="微软雅黑" panose="020B0503020204020204" charset="-122"/>
              </a:rPr>
              <a:t>语言预留关键字 ，比如</a:t>
            </a:r>
            <a:r>
              <a:rPr lang="en-US" altLang="zh-CN" sz="2000" dirty="0">
                <a:latin typeface="Arial" panose="020B0604020202020204" pitchFamily="34" charset="0"/>
                <a:ea typeface="微软雅黑" panose="020B0503020204020204" charset="-122"/>
              </a:rPr>
              <a:t> </a:t>
            </a:r>
            <a:r>
              <a:rPr lang="en-US" altLang="zh-CN" sz="2000" b="1" dirty="0">
                <a:latin typeface="Arial" panose="020B0604020202020204" pitchFamily="34" charset="0"/>
                <a:ea typeface="微软雅黑" panose="020B0503020204020204" charset="-122"/>
              </a:rPr>
              <a:t>SELECT, FROM, WHERE</a:t>
            </a:r>
            <a:r>
              <a:rPr lang="zh-CN" altLang="en-US" sz="2000" b="1" dirty="0">
                <a:latin typeface="Arial" panose="020B0604020202020204" pitchFamily="34" charset="0"/>
                <a:ea typeface="微软雅黑" panose="020B0503020204020204" charset="-122"/>
              </a:rPr>
              <a:t>等</a:t>
            </a:r>
            <a:r>
              <a:rPr lang="en-US" altLang="zh-CN" sz="2000" dirty="0">
                <a:latin typeface="Arial" panose="020B0604020202020204" pitchFamily="34" charset="0"/>
                <a:ea typeface="微软雅黑" panose="020B0503020204020204" charset="-122"/>
              </a:rPr>
              <a:t>.</a:t>
            </a:r>
            <a:endParaRPr lang="en-US" altLang="zh-CN" sz="2000" dirty="0">
              <a:latin typeface="Arial" panose="020B0604020202020204" pitchFamily="34" charset="0"/>
              <a:ea typeface="微软雅黑" panose="020B0503020204020204" charset="-122"/>
            </a:endParaRPr>
          </a:p>
          <a:p>
            <a:pPr eaLnBrk="1" hangingPunct="1">
              <a:lnSpc>
                <a:spcPct val="120000"/>
              </a:lnSpc>
              <a:spcBef>
                <a:spcPct val="30000"/>
              </a:spcBef>
              <a:spcAft>
                <a:spcPts val="1200"/>
              </a:spcAft>
              <a:buFont typeface="Wingdings" panose="05000000000000000000" charset="0"/>
              <a:buChar char="l"/>
            </a:pPr>
            <a:r>
              <a:rPr lang="en-US" altLang="zh-CN" sz="2000" dirty="0">
                <a:latin typeface="Arial" panose="020B0604020202020204" pitchFamily="34" charset="0"/>
                <a:ea typeface="微软雅黑" panose="020B0503020204020204" charset="-122"/>
              </a:rPr>
              <a:t> 2) SQL </a:t>
            </a:r>
            <a:r>
              <a:rPr lang="zh-CN" altLang="en-US" sz="2000" b="1" dirty="0">
                <a:solidFill>
                  <a:srgbClr val="FF0000"/>
                </a:solidFill>
                <a:latin typeface="Arial" panose="020B0604020202020204" pitchFamily="34" charset="0"/>
                <a:ea typeface="微软雅黑" panose="020B0503020204020204" charset="-122"/>
              </a:rPr>
              <a:t>不区分大小写</a:t>
            </a:r>
            <a:r>
              <a:rPr lang="en-US" altLang="zh-CN" sz="2000" dirty="0">
                <a:latin typeface="Arial" panose="020B0604020202020204" pitchFamily="34" charset="0"/>
                <a:ea typeface="微软雅黑" panose="020B0503020204020204" charset="-122"/>
              </a:rPr>
              <a:t>;</a:t>
            </a:r>
            <a:endParaRPr lang="en-US" altLang="zh-CN" sz="2000" dirty="0">
              <a:latin typeface="Arial" panose="020B0604020202020204" pitchFamily="34" charset="0"/>
              <a:ea typeface="微软雅黑" panose="020B0503020204020204" charset="-122"/>
            </a:endParaRPr>
          </a:p>
          <a:p>
            <a:pPr eaLnBrk="1" hangingPunct="1">
              <a:lnSpc>
                <a:spcPct val="120000"/>
              </a:lnSpc>
              <a:spcBef>
                <a:spcPct val="50000"/>
              </a:spcBef>
              <a:spcAft>
                <a:spcPts val="1200"/>
              </a:spcAft>
              <a:buFont typeface="Wingdings" panose="05000000000000000000" charset="0"/>
              <a:buChar char="l"/>
            </a:pPr>
            <a:r>
              <a:rPr lang="en-US" altLang="zh-CN" sz="2000" dirty="0">
                <a:latin typeface="Arial" panose="020B0604020202020204" pitchFamily="34" charset="0"/>
                <a:ea typeface="微软雅黑" panose="020B0503020204020204" charset="-122"/>
              </a:rPr>
              <a:t> 4) </a:t>
            </a:r>
            <a:r>
              <a:rPr lang="zh-CN" altLang="en-US" sz="2000" dirty="0">
                <a:latin typeface="Arial" panose="020B0604020202020204" pitchFamily="34" charset="0"/>
                <a:ea typeface="微软雅黑" panose="020B0503020204020204" charset="-122"/>
              </a:rPr>
              <a:t>分号为一个语句的结束标识符</a:t>
            </a:r>
            <a:r>
              <a:rPr lang="en-US" altLang="zh-CN" sz="2000" dirty="0">
                <a:latin typeface="Arial" panose="020B0604020202020204" pitchFamily="34" charset="0"/>
                <a:ea typeface="微软雅黑" panose="020B0503020204020204" charset="-122"/>
              </a:rPr>
              <a:t>;</a:t>
            </a:r>
            <a:endParaRPr lang="en-US" altLang="zh-CN" sz="2000" dirty="0">
              <a:latin typeface="Arial" panose="020B0604020202020204" pitchFamily="34" charset="0"/>
              <a:ea typeface="微软雅黑" panose="020B0503020204020204" charset="-122"/>
            </a:endParaRPr>
          </a:p>
          <a:p>
            <a:pPr eaLnBrk="1" hangingPunct="1">
              <a:lnSpc>
                <a:spcPct val="120000"/>
              </a:lnSpc>
              <a:spcBef>
                <a:spcPct val="30000"/>
              </a:spcBef>
              <a:spcAft>
                <a:spcPts val="1200"/>
              </a:spcAft>
              <a:buFont typeface="Wingdings" panose="05000000000000000000" charset="0"/>
              <a:buChar char="l"/>
            </a:pPr>
            <a:r>
              <a:rPr lang="en-US" altLang="zh-CN" sz="2000" dirty="0">
                <a:latin typeface="Arial" panose="020B0604020202020204" pitchFamily="34" charset="0"/>
                <a:ea typeface="微软雅黑" panose="020B0503020204020204" charset="-122"/>
              </a:rPr>
              <a:t> 5) </a:t>
            </a:r>
            <a:r>
              <a:rPr lang="zh-CN" altLang="en-US" sz="2000" dirty="0">
                <a:latin typeface="Arial" panose="020B0604020202020204" pitchFamily="34" charset="0"/>
                <a:ea typeface="微软雅黑" panose="020B0503020204020204" charset="-122"/>
              </a:rPr>
              <a:t>基本数据类型：数值型，字符型。字符型常量的前后用单引号括起来。其它类型的常量都要用函数来转化成所想要的类型。例如，日期型：</a:t>
            </a:r>
            <a:r>
              <a:rPr lang="en-US" altLang="zh-CN" sz="2000" dirty="0">
                <a:latin typeface="Arial" panose="020B0604020202020204" pitchFamily="34" charset="0"/>
                <a:ea typeface="微软雅黑" panose="020B0503020204020204" charset="-122"/>
              </a:rPr>
              <a:t> DATE '1975-05-17'</a:t>
            </a:r>
            <a:r>
              <a:rPr lang="zh-CN" altLang="en-US" sz="2000" dirty="0">
                <a:latin typeface="Arial" panose="020B0604020202020204" pitchFamily="34" charset="0"/>
                <a:ea typeface="微软雅黑" panose="020B0503020204020204" charset="-122"/>
              </a:rPr>
              <a:t>， </a:t>
            </a:r>
            <a:r>
              <a:rPr lang="en-US" altLang="zh-CN" sz="2000" dirty="0">
                <a:latin typeface="Arial" panose="020B0604020202020204" pitchFamily="34" charset="0"/>
                <a:ea typeface="微软雅黑" panose="020B0503020204020204" charset="-122"/>
              </a:rPr>
              <a:t>TIME '15:00:00'</a:t>
            </a:r>
            <a:endParaRPr lang="en-US" altLang="zh-CN" sz="2000" dirty="0">
              <a:latin typeface="Arial" panose="020B0604020202020204" pitchFamily="34" charset="0"/>
              <a:ea typeface="微软雅黑" panose="020B0503020204020204" charset="-122"/>
            </a:endParaRPr>
          </a:p>
          <a:p>
            <a:pPr eaLnBrk="1" hangingPunct="1">
              <a:lnSpc>
                <a:spcPct val="120000"/>
              </a:lnSpc>
              <a:spcBef>
                <a:spcPct val="30000"/>
              </a:spcBef>
              <a:spcAft>
                <a:spcPts val="1200"/>
              </a:spcAft>
              <a:buFont typeface="Wingdings" panose="05000000000000000000" charset="0"/>
              <a:buChar char="l"/>
            </a:pPr>
            <a:r>
              <a:rPr lang="en-US" altLang="zh-CN" sz="2000" dirty="0">
                <a:latin typeface="Arial" panose="020B0604020202020204" pitchFamily="34" charset="0"/>
                <a:ea typeface="微软雅黑" panose="020B0503020204020204" charset="-122"/>
              </a:rPr>
              <a:t>6) </a:t>
            </a:r>
            <a:r>
              <a:rPr lang="zh-CN" altLang="en-US" sz="2000" dirty="0">
                <a:latin typeface="Arial" panose="020B0604020202020204" pitchFamily="34" charset="0"/>
                <a:ea typeface="微软雅黑" panose="020B0503020204020204" charset="-122"/>
              </a:rPr>
              <a:t>字符串内部，需要打出一个单引号的话，需要转义：</a:t>
            </a:r>
            <a:r>
              <a:rPr lang="zh-CN" altLang="en-US" sz="2000" b="1" dirty="0">
                <a:solidFill>
                  <a:srgbClr val="FF0000"/>
                </a:solidFill>
                <a:latin typeface="Arial" panose="020B0604020202020204" pitchFamily="34" charset="0"/>
                <a:ea typeface="微软雅黑" panose="020B0503020204020204" charset="-122"/>
              </a:rPr>
              <a:t>两个单引号表示一个单引号字符</a:t>
            </a:r>
            <a:r>
              <a:rPr lang="zh-CN" altLang="en-US" sz="2000" dirty="0">
                <a:solidFill>
                  <a:srgbClr val="FF0000"/>
                </a:solidFill>
                <a:latin typeface="Arial" panose="020B0604020202020204" pitchFamily="34" charset="0"/>
                <a:ea typeface="微软雅黑" panose="020B0503020204020204" charset="-122"/>
              </a:rPr>
              <a:t>。</a:t>
            </a:r>
            <a:r>
              <a:rPr lang="en-US" altLang="zh-CN" sz="2000" dirty="0">
                <a:latin typeface="Arial" panose="020B0604020202020204" pitchFamily="34" charset="0"/>
                <a:ea typeface="微软雅黑" panose="020B0503020204020204" charset="-122"/>
              </a:rPr>
              <a:t> </a:t>
            </a:r>
            <a:r>
              <a:rPr lang="zh-CN" altLang="en-US" sz="2000" dirty="0">
                <a:latin typeface="Arial" panose="020B0604020202020204" pitchFamily="34" charset="0"/>
                <a:ea typeface="微软雅黑" panose="020B0503020204020204" charset="-122"/>
              </a:rPr>
              <a:t>例如</a:t>
            </a:r>
            <a:r>
              <a:rPr lang="en-US" altLang="zh-CN" sz="2000" dirty="0">
                <a:latin typeface="Arial" panose="020B0604020202020204" pitchFamily="34" charset="0"/>
                <a:ea typeface="微软雅黑" panose="020B0503020204020204" charset="-122"/>
              </a:rPr>
              <a:t> ‘</a:t>
            </a:r>
            <a:r>
              <a:rPr lang="en-US" altLang="zh-CN" sz="2000" dirty="0" err="1">
                <a:latin typeface="Arial" panose="020B0604020202020204" pitchFamily="34" charset="0"/>
                <a:ea typeface="微软雅黑" panose="020B0503020204020204" charset="-122"/>
              </a:rPr>
              <a:t>Master‘’s</a:t>
            </a:r>
            <a:r>
              <a:rPr lang="en-US" altLang="zh-CN" sz="2000" dirty="0">
                <a:latin typeface="Arial" panose="020B0604020202020204" pitchFamily="34" charset="0"/>
                <a:ea typeface="微软雅黑" panose="020B0503020204020204" charset="-122"/>
              </a:rPr>
              <a:t>‘</a:t>
            </a:r>
            <a:r>
              <a:rPr lang="zh-CN" altLang="en-US" sz="2000" dirty="0">
                <a:latin typeface="Arial" panose="020B0604020202020204" pitchFamily="34" charset="0"/>
                <a:ea typeface="微软雅黑" panose="020B0503020204020204" charset="-122"/>
              </a:rPr>
              <a:t> 显示出来就是 </a:t>
            </a:r>
            <a:r>
              <a:rPr lang="en-US" altLang="zh-CN" sz="2000" dirty="0">
                <a:latin typeface="Arial" panose="020B0604020202020204" pitchFamily="34" charset="0"/>
                <a:ea typeface="微软雅黑" panose="020B0503020204020204" charset="-122"/>
              </a:rPr>
              <a:t>Master’s</a:t>
            </a:r>
            <a:endParaRPr lang="zh-CN" altLang="en-US" sz="2000" dirty="0">
              <a:latin typeface="Arial" panose="020B0604020202020204" pitchFamily="34" charset="0"/>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rPr>
              <a:t>Statistics （统计）</a:t>
            </a:r>
            <a:endParaRPr lang="zh-CN" altLang="en-US" sz="4000" dirty="0">
              <a:latin typeface="黑体" panose="02010609060101010101" pitchFamily="49" charset="-122"/>
              <a:ea typeface="黑体" panose="02010609060101010101" pitchFamily="49" charset="-122"/>
            </a:endParaRPr>
          </a:p>
        </p:txBody>
      </p:sp>
      <p:sp>
        <p:nvSpPr>
          <p:cNvPr id="43010" name="Rectangle 3"/>
          <p:cNvSpPr>
            <a:spLocks noGrp="1"/>
          </p:cNvSpPr>
          <p:nvPr>
            <p:ph idx="1"/>
          </p:nvPr>
        </p:nvSpPr>
        <p:spPr>
          <a:xfrm>
            <a:off x="228600" y="1874838"/>
            <a:ext cx="8763000" cy="4030663"/>
          </a:xfrm>
        </p:spPr>
        <p:txBody>
          <a:bodyPr vert="horz" wrap="square" lIns="91440" tIns="45720" rIns="91440" bIns="45720" anchor="t"/>
          <a:lstStyle/>
          <a:p>
            <a:pPr marL="0" indent="0" eaLnBrk="1" fontAlgn="base" hangingPunct="1">
              <a:lnSpc>
                <a:spcPct val="150000"/>
              </a:lnSpc>
              <a:buNone/>
            </a:pPr>
            <a:r>
              <a:rPr lang="zh-CN" altLang="en-US" b="1" strike="noStrike" noProof="1">
                <a:latin typeface="微软雅黑" panose="020B0503020204020204" charset="-122"/>
                <a:ea typeface="微软雅黑" panose="020B0503020204020204" charset="-122"/>
              </a:rPr>
              <a:t>例子：</a:t>
            </a:r>
            <a:endParaRPr lang="zh-CN" altLang="en-US" b="1" strike="noStrike" noProof="1">
              <a:latin typeface="微软雅黑" panose="020B0503020204020204" charset="-122"/>
              <a:ea typeface="微软雅黑" panose="020B0503020204020204" charset="-122"/>
            </a:endParaRPr>
          </a:p>
          <a:p>
            <a:pPr eaLnBrk="1" fontAlgn="base" hangingPunct="1">
              <a:lnSpc>
                <a:spcPct val="150000"/>
              </a:lnSpc>
            </a:pPr>
            <a:r>
              <a:rPr lang="zh-CN" altLang="en-US" b="1" strike="noStrike" noProof="1">
                <a:latin typeface="微软雅黑" panose="020B0503020204020204" charset="-122"/>
                <a:ea typeface="微软雅黑" panose="020B0503020204020204" charset="-122"/>
              </a:rPr>
              <a:t>信科院有多少学生？其中男生多少？女生多少？</a:t>
            </a:r>
            <a:endParaRPr lang="zh-CN" altLang="en-US" b="1" strike="noStrike" noProof="1">
              <a:latin typeface="微软雅黑" panose="020B0503020204020204" charset="-122"/>
              <a:ea typeface="微软雅黑" panose="020B0503020204020204" charset="-122"/>
            </a:endParaRPr>
          </a:p>
          <a:p>
            <a:pPr eaLnBrk="1" fontAlgn="base" hangingPunct="1">
              <a:lnSpc>
                <a:spcPct val="150000"/>
              </a:lnSpc>
            </a:pPr>
            <a:endParaRPr lang="zh-CN" altLang="en-US" b="1" strike="noStrike" noProof="1">
              <a:latin typeface="微软雅黑" panose="020B0503020204020204" charset="-122"/>
              <a:ea typeface="微软雅黑" panose="020B0503020204020204" charset="-122"/>
            </a:endParaRPr>
          </a:p>
          <a:p>
            <a:pPr eaLnBrk="1" fontAlgn="base" hangingPunct="1">
              <a:lnSpc>
                <a:spcPct val="150000"/>
              </a:lnSpc>
            </a:pPr>
            <a:r>
              <a:rPr lang="zh-CN" altLang="en-US" b="1" strike="noStrike" noProof="1">
                <a:latin typeface="微软雅黑" panose="020B0503020204020204" charset="-122"/>
                <a:ea typeface="微软雅黑" panose="020B0503020204020204" charset="-122"/>
              </a:rPr>
              <a:t>信科院的老师的平均工资是多少？</a:t>
            </a:r>
            <a:r>
              <a:rPr lang="zh-CN" altLang="en-US" b="1" strike="noStrike" noProof="1">
                <a:latin typeface="微软雅黑" panose="020B0503020204020204" charset="-122"/>
                <a:ea typeface="微软雅黑" panose="020B0503020204020204" charset="-122"/>
                <a:sym typeface="+mn-ea"/>
              </a:rPr>
              <a:t>谁的工资最高？谁的工资最低？给信科院所有老师发一个月工资，要多少钱？</a:t>
            </a:r>
            <a:endParaRPr lang="en-US" altLang="zh-CN" b="1" strike="noStrike" noProof="1">
              <a:latin typeface="微软雅黑" panose="020B0503020204020204" charset="-122"/>
              <a:ea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115888" y="228600"/>
            <a:ext cx="9028112" cy="1143000"/>
          </a:xfrm>
        </p:spPr>
        <p:txBody>
          <a:bodyPr vert="horz" wrap="square" lIns="91440" tIns="45720" rIns="91440" bIns="45720" anchor="ctr"/>
          <a:lstStyle/>
          <a:p>
            <a:pPr eaLnBrk="1" hangingPunct="1"/>
            <a:r>
              <a:rPr lang="zh-CN" altLang="en-US" dirty="0">
                <a:solidFill>
                  <a:srgbClr val="0000FF"/>
                </a:solidFill>
                <a:latin typeface="微软雅黑" panose="020B0503020204020204" charset="-122"/>
                <a:ea typeface="微软雅黑" panose="020B0503020204020204" charset="-122"/>
              </a:rPr>
              <a:t>五个基本聚集函数</a:t>
            </a:r>
            <a:r>
              <a:rPr lang="en-US" altLang="zh-CN" dirty="0">
                <a:solidFill>
                  <a:srgbClr val="0000FF"/>
                </a:solidFill>
                <a:latin typeface="微软雅黑" panose="020B0503020204020204" charset="-122"/>
                <a:ea typeface="微软雅黑" panose="020B0503020204020204" charset="-122"/>
              </a:rPr>
              <a:t>( aggregate functions)</a:t>
            </a:r>
            <a:endParaRPr lang="en-US" altLang="zh-CN" dirty="0">
              <a:solidFill>
                <a:srgbClr val="0000FF"/>
              </a:solidFill>
              <a:latin typeface="微软雅黑" panose="020B0503020204020204" charset="-122"/>
              <a:ea typeface="微软雅黑" panose="020B0503020204020204" charset="-122"/>
            </a:endParaRPr>
          </a:p>
        </p:txBody>
      </p:sp>
      <p:sp>
        <p:nvSpPr>
          <p:cNvPr id="44034" name="Rectangle 3"/>
          <p:cNvSpPr>
            <a:spLocks noGrp="1"/>
          </p:cNvSpPr>
          <p:nvPr>
            <p:ph idx="1"/>
          </p:nvPr>
        </p:nvSpPr>
        <p:spPr>
          <a:xfrm>
            <a:off x="190500" y="1484784"/>
            <a:ext cx="8763000" cy="4878541"/>
          </a:xfrm>
        </p:spPr>
        <p:txBody>
          <a:bodyPr vert="horz" wrap="square" lIns="91440" tIns="45720" rIns="91440" bIns="45720" anchor="t"/>
          <a:lstStyle/>
          <a:p>
            <a:pPr marL="0" indent="0" eaLnBrk="1" fontAlgn="base" hangingPunct="1">
              <a:lnSpc>
                <a:spcPct val="120000"/>
              </a:lnSpc>
              <a:buNone/>
            </a:pPr>
            <a:r>
              <a:rPr lang="en-US" altLang="zh-CN" sz="2000" strike="noStrike" noProof="1">
                <a:latin typeface="微软雅黑" panose="020B0503020204020204" charset="-122"/>
                <a:ea typeface="微软雅黑" panose="020B0503020204020204" charset="-122"/>
                <a:cs typeface="微软雅黑" panose="020B0503020204020204" charset="-122"/>
              </a:rPr>
              <a:t>     - </a:t>
            </a:r>
            <a:r>
              <a:rPr lang="en-US" altLang="zh-CN" sz="2000" b="1" strike="noStrike" noProof="1">
                <a:solidFill>
                  <a:srgbClr val="0000FF"/>
                </a:solidFill>
                <a:latin typeface="微软雅黑" panose="020B0503020204020204" charset="-122"/>
                <a:ea typeface="微软雅黑" panose="020B0503020204020204" charset="-122"/>
                <a:cs typeface="微软雅黑" panose="020B0503020204020204" charset="-122"/>
              </a:rPr>
              <a:t>COUNT</a:t>
            </a:r>
            <a:r>
              <a:rPr lang="en-US" altLang="zh-CN" sz="2000" strike="noStrike" noProof="1">
                <a:latin typeface="微软雅黑" panose="020B0503020204020204" charset="-122"/>
                <a:ea typeface="微软雅黑" panose="020B0503020204020204" charset="-122"/>
                <a:cs typeface="微软雅黑" panose="020B0503020204020204" charset="-122"/>
              </a:rPr>
              <a:t> - </a:t>
            </a:r>
            <a:r>
              <a:rPr lang="zh-CN" altLang="en-US" sz="2000" strike="noStrike" noProof="1">
                <a:latin typeface="微软雅黑" panose="020B0503020204020204" charset="-122"/>
                <a:ea typeface="微软雅黑" panose="020B0503020204020204" charset="-122"/>
                <a:cs typeface="微软雅黑" panose="020B0503020204020204" charset="-122"/>
              </a:rPr>
              <a:t>求行数</a:t>
            </a:r>
            <a:endParaRPr lang="en-US" altLang="zh-CN" sz="2000"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SUM</a:t>
            </a:r>
            <a:r>
              <a:rPr lang="en-US" altLang="zh-CN" strike="noStrike" noProof="1">
                <a:latin typeface="微软雅黑" panose="020B0503020204020204" charset="-122"/>
                <a:ea typeface="微软雅黑" panose="020B0503020204020204" charset="-122"/>
                <a:cs typeface="微软雅黑" panose="020B0503020204020204" charset="-122"/>
              </a:rPr>
              <a:t> - </a:t>
            </a:r>
            <a:r>
              <a:rPr lang="zh-CN" altLang="en-US" strike="noStrike" noProof="1">
                <a:latin typeface="微软雅黑" panose="020B0503020204020204" charset="-122"/>
                <a:ea typeface="微软雅黑" panose="020B0503020204020204" charset="-122"/>
                <a:cs typeface="微软雅黑" panose="020B0503020204020204" charset="-122"/>
              </a:rPr>
              <a:t>求和</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AVG</a:t>
            </a:r>
            <a:r>
              <a:rPr lang="en-US" altLang="zh-CN" strike="noStrike" noProof="1">
                <a:latin typeface="微软雅黑" panose="020B0503020204020204" charset="-122"/>
                <a:ea typeface="微软雅黑" panose="020B0503020204020204" charset="-122"/>
                <a:cs typeface="微软雅黑" panose="020B0503020204020204" charset="-122"/>
              </a:rPr>
              <a:t> - </a:t>
            </a:r>
            <a:r>
              <a:rPr lang="zh-CN" altLang="en-US" strike="noStrike" noProof="1">
                <a:latin typeface="微软雅黑" panose="020B0503020204020204" charset="-122"/>
                <a:ea typeface="微软雅黑" panose="020B0503020204020204" charset="-122"/>
                <a:cs typeface="微软雅黑" panose="020B0503020204020204" charset="-122"/>
              </a:rPr>
              <a:t>求平均值</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trike="noStrike" noProof="1">
                <a:solidFill>
                  <a:srgbClr val="6600FF"/>
                </a:solidFill>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MIN</a:t>
            </a:r>
            <a:r>
              <a:rPr lang="en-US" altLang="zh-CN" strike="noStrike" noProof="1">
                <a:solidFill>
                  <a:srgbClr val="6600FF"/>
                </a:solidFill>
                <a:latin typeface="微软雅黑" panose="020B0503020204020204" charset="-122"/>
                <a:ea typeface="微软雅黑" panose="020B0503020204020204" charset="-122"/>
                <a:cs typeface="微软雅黑" panose="020B0503020204020204" charset="-122"/>
              </a:rPr>
              <a:t> </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strike="noStrike" noProof="1">
                <a:latin typeface="微软雅黑" panose="020B0503020204020204" charset="-122"/>
                <a:ea typeface="微软雅黑" panose="020B0503020204020204" charset="-122"/>
                <a:cs typeface="微软雅黑" panose="020B0503020204020204" charset="-122"/>
              </a:rPr>
              <a:t>求最小值</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r>
              <a:rPr lang="en-US" altLang="zh-CN" strike="noStrike" noProof="1">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MAX</a:t>
            </a:r>
            <a:r>
              <a:rPr lang="en-US" altLang="zh-CN" strike="noStrike" noProof="1">
                <a:solidFill>
                  <a:srgbClr val="6600FF"/>
                </a:solidFill>
                <a:latin typeface="微软雅黑" panose="020B0503020204020204" charset="-122"/>
                <a:ea typeface="微软雅黑" panose="020B0503020204020204" charset="-122"/>
                <a:cs typeface="微软雅黑" panose="020B0503020204020204" charset="-122"/>
              </a:rPr>
              <a:t> </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strike="noStrike" noProof="1">
                <a:latin typeface="微软雅黑" panose="020B0503020204020204" charset="-122"/>
                <a:ea typeface="微软雅黑" panose="020B0503020204020204" charset="-122"/>
                <a:cs typeface="微软雅黑" panose="020B0503020204020204" charset="-122"/>
              </a:rPr>
              <a:t>求最大值</a:t>
            </a:r>
            <a:endParaRPr lang="en-US" altLang="zh-CN" strike="noStrike" noProof="1">
              <a:latin typeface="微软雅黑" panose="020B0503020204020204" charset="-122"/>
              <a:ea typeface="微软雅黑" panose="020B0503020204020204" charset="-122"/>
              <a:cs typeface="微软雅黑" panose="020B0503020204020204" charset="-122"/>
            </a:endParaRPr>
          </a:p>
          <a:p>
            <a:pPr lvl="1" eaLnBrk="1" fontAlgn="base" hangingPunct="1">
              <a:lnSpc>
                <a:spcPct val="120000"/>
              </a:lnSpc>
            </a:pPr>
            <a:endParaRPr lang="en-US" altLang="zh-CN" sz="1800" strike="noStrike" noProof="1">
              <a:solidFill>
                <a:srgbClr val="FF0000"/>
              </a:solidFill>
              <a:latin typeface="微软雅黑" panose="020B0503020204020204" charset="-122"/>
              <a:ea typeface="微软雅黑" panose="020B0503020204020204" charset="-122"/>
              <a:cs typeface="微软雅黑" panose="020B0503020204020204" charset="-122"/>
            </a:endParaRPr>
          </a:p>
          <a:p>
            <a:pPr eaLnBrk="1" fontAlgn="base" latinLnBrk="0" hangingPunct="1">
              <a:lnSpc>
                <a:spcPct val="130000"/>
              </a:lnSpc>
              <a:spcBef>
                <a:spcPts val="0"/>
              </a:spcBef>
              <a:buFont typeface="Wingdings" panose="05000000000000000000" charset="0"/>
              <a:buChar char="l"/>
            </a:pPr>
            <a:r>
              <a:rPr lang="en-US" altLang="zh-CN" sz="2000" strike="noStrike" noProof="1">
                <a:latin typeface="微软雅黑" panose="020B0503020204020204" charset="-122"/>
                <a:ea typeface="微软雅黑" panose="020B0503020204020204" charset="-122"/>
                <a:cs typeface="微软雅黑" panose="020B0503020204020204" charset="-122"/>
              </a:rPr>
              <a:t> COUNT, MAX, MIN </a:t>
            </a:r>
            <a:r>
              <a:rPr lang="zh-CN" altLang="en-US" sz="2000" strike="noStrike" noProof="1">
                <a:latin typeface="微软雅黑" panose="020B0503020204020204" charset="-122"/>
                <a:ea typeface="微软雅黑" panose="020B0503020204020204" charset="-122"/>
                <a:cs typeface="微软雅黑" panose="020B0503020204020204" charset="-122"/>
              </a:rPr>
              <a:t>可对</a:t>
            </a:r>
            <a:r>
              <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rPr>
              <a:t>任一类型的字段</a:t>
            </a:r>
            <a:r>
              <a:rPr lang="en-US" altLang="zh-CN" sz="2000" strike="noStrike" noProof="1">
                <a:latin typeface="微软雅黑" panose="020B0503020204020204" charset="-122"/>
                <a:ea typeface="微软雅黑" panose="020B0503020204020204" charset="-122"/>
                <a:cs typeface="微软雅黑" panose="020B0503020204020204" charset="-122"/>
              </a:rPr>
              <a:t>, </a:t>
            </a:r>
            <a:r>
              <a:rPr lang="zh-CN" altLang="en-US" sz="2000" strike="noStrike" noProof="1">
                <a:latin typeface="微软雅黑" panose="020B0503020204020204" charset="-122"/>
                <a:ea typeface="微软雅黑" panose="020B0503020204020204" charset="-122"/>
                <a:cs typeface="微软雅黑" panose="020B0503020204020204" charset="-122"/>
              </a:rPr>
              <a:t>而</a:t>
            </a:r>
            <a:r>
              <a:rPr lang="en-US" altLang="zh-CN" sz="2000" strike="noStrike" noProof="1">
                <a:latin typeface="微软雅黑" panose="020B0503020204020204" charset="-122"/>
                <a:ea typeface="微软雅黑" panose="020B0503020204020204" charset="-122"/>
                <a:cs typeface="微软雅黑" panose="020B0503020204020204" charset="-122"/>
              </a:rPr>
              <a:t>SUM and AVG </a:t>
            </a:r>
            <a:r>
              <a:rPr lang="zh-CN" altLang="en-US" sz="2000" strike="noStrike" noProof="1">
                <a:latin typeface="微软雅黑" panose="020B0503020204020204" charset="-122"/>
                <a:ea typeface="微软雅黑" panose="020B0503020204020204" charset="-122"/>
                <a:cs typeface="微软雅黑" panose="020B0503020204020204" charset="-122"/>
              </a:rPr>
              <a:t>只对</a:t>
            </a:r>
            <a:r>
              <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rPr>
              <a:t>数值型字段</a:t>
            </a:r>
            <a:r>
              <a:rPr lang="en-US" altLang="zh-CN" sz="2000" strike="noStrike" noProof="1">
                <a:latin typeface="微软雅黑" panose="020B0503020204020204" charset="-122"/>
                <a:ea typeface="微软雅黑" panose="020B0503020204020204" charset="-122"/>
                <a:cs typeface="微软雅黑" panose="020B0503020204020204" charset="-122"/>
              </a:rPr>
              <a:t>.</a:t>
            </a:r>
            <a:endParaRPr lang="en-US" altLang="zh-CN" sz="2000" strike="noStrike" noProof="1">
              <a:latin typeface="微软雅黑" panose="020B0503020204020204" charset="-122"/>
              <a:ea typeface="微软雅黑" panose="020B0503020204020204" charset="-122"/>
              <a:cs typeface="微软雅黑" panose="020B0503020204020204" charset="-122"/>
            </a:endParaRPr>
          </a:p>
          <a:p>
            <a:pPr eaLnBrk="1" fontAlgn="base" latinLnBrk="0" hangingPunct="1">
              <a:lnSpc>
                <a:spcPct val="130000"/>
              </a:lnSpc>
              <a:spcBef>
                <a:spcPts val="0"/>
              </a:spcBef>
              <a:buFont typeface="Wingdings" panose="05000000000000000000" charset="0"/>
              <a:buChar char="l"/>
            </a:pPr>
            <a:r>
              <a:rPr lang="en-US" altLang="zh-CN" sz="2000" strike="noStrike" noProof="1">
                <a:latin typeface="微软雅黑" panose="020B0503020204020204" charset="-122"/>
                <a:ea typeface="微软雅黑" panose="020B0503020204020204" charset="-122"/>
                <a:cs typeface="微软雅黑" panose="020B0503020204020204" charset="-122"/>
              </a:rPr>
              <a:t> </a:t>
            </a:r>
            <a:r>
              <a:rPr lang="en-US" altLang="zh-CN" sz="2000" strike="noStrike" noProof="1">
                <a:latin typeface="微软雅黑" panose="020B0503020204020204" charset="-122"/>
                <a:ea typeface="微软雅黑" panose="020B0503020204020204" charset="-122"/>
                <a:cs typeface="微软雅黑" panose="020B0503020204020204" charset="-122"/>
                <a:sym typeface="+mn-ea"/>
              </a:rPr>
              <a:t>SUM, AVG, MIN, MAX </a:t>
            </a:r>
            <a:r>
              <a:rPr lang="zh-CN" altLang="en-US" sz="2000" strike="noStrike" noProof="1">
                <a:latin typeface="微软雅黑" panose="020B0503020204020204" charset="-122"/>
                <a:ea typeface="微软雅黑" panose="020B0503020204020204" charset="-122"/>
                <a:cs typeface="微软雅黑" panose="020B0503020204020204" charset="-122"/>
                <a:sym typeface="+mn-ea"/>
              </a:rPr>
              <a:t>要求</a:t>
            </a:r>
            <a:r>
              <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查询结果只有一列</a:t>
            </a:r>
            <a:r>
              <a:rPr lang="en-US" altLang="zh-CN" sz="2000" strike="noStrike" noProof="1">
                <a:latin typeface="微软雅黑" panose="020B0503020204020204" charset="-122"/>
                <a:ea typeface="微软雅黑" panose="020B0503020204020204" charset="-122"/>
                <a:cs typeface="微软雅黑" panose="020B0503020204020204" charset="-122"/>
                <a:sym typeface="+mn-ea"/>
              </a:rPr>
              <a:t>.</a:t>
            </a:r>
            <a:endParaRPr lang="en-US" altLang="zh-CN" sz="2000" strike="noStrike" noProof="1">
              <a:latin typeface="微软雅黑" panose="020B0503020204020204" charset="-122"/>
              <a:ea typeface="微软雅黑" panose="020B0503020204020204" charset="-122"/>
              <a:cs typeface="微软雅黑" panose="020B0503020204020204" charset="-122"/>
            </a:endParaRPr>
          </a:p>
          <a:p>
            <a:pPr eaLnBrk="1" fontAlgn="base" latinLnBrk="0" hangingPunct="1">
              <a:lnSpc>
                <a:spcPct val="130000"/>
              </a:lnSpc>
              <a:spcBef>
                <a:spcPts val="0"/>
              </a:spcBef>
              <a:buFont typeface="Wingdings" panose="05000000000000000000" charset="0"/>
              <a:buChar char="l"/>
            </a:pPr>
            <a:r>
              <a:rPr lang="en-US" altLang="zh-CN" sz="2000" strike="noStrike" noProof="1">
                <a:latin typeface="微软雅黑" panose="020B0503020204020204" charset="-122"/>
                <a:ea typeface="微软雅黑" panose="020B0503020204020204" charset="-122"/>
                <a:cs typeface="微软雅黑" panose="020B0503020204020204" charset="-122"/>
              </a:rPr>
              <a:t> </a:t>
            </a:r>
            <a:r>
              <a:rPr lang="zh-CN" altLang="en-US" sz="2000" strike="noStrike" noProof="1">
                <a:latin typeface="微软雅黑" panose="020B0503020204020204" charset="-122"/>
                <a:ea typeface="微软雅黑" panose="020B0503020204020204" charset="-122"/>
                <a:cs typeface="微软雅黑" panose="020B0503020204020204" charset="-122"/>
              </a:rPr>
              <a:t>先查询，再对查询结果进行统计；</a:t>
            </a:r>
            <a:endParaRPr lang="zh-CN" altLang="en-US" sz="2000" strike="noStrike" noProof="1">
              <a:latin typeface="微软雅黑" panose="020B0503020204020204" charset="-122"/>
              <a:ea typeface="微软雅黑" panose="020B0503020204020204" charset="-122"/>
              <a:cs typeface="微软雅黑" panose="020B0503020204020204" charset="-122"/>
            </a:endParaRPr>
          </a:p>
          <a:p>
            <a:pPr eaLnBrk="1" fontAlgn="base" latinLnBrk="0" hangingPunct="1">
              <a:lnSpc>
                <a:spcPct val="130000"/>
              </a:lnSpc>
              <a:spcBef>
                <a:spcPts val="0"/>
              </a:spcBef>
              <a:buFont typeface="Wingdings" panose="05000000000000000000" charset="0"/>
              <a:buChar char="l"/>
            </a:pPr>
            <a:r>
              <a:rPr lang="zh-CN" altLang="en-US" sz="2000" strike="noStrike" noProof="1">
                <a:latin typeface="微软雅黑" panose="020B0503020204020204" charset="-122"/>
                <a:ea typeface="微软雅黑" panose="020B0503020204020204" charset="-122"/>
                <a:cs typeface="微软雅黑" panose="020B0503020204020204" charset="-122"/>
                <a:sym typeface="+mn-ea"/>
              </a:rPr>
              <a:t>除了</a:t>
            </a:r>
            <a:r>
              <a:rPr lang="en-US" altLang="zh-CN" sz="2000" strike="noStrike" noProof="1">
                <a:latin typeface="微软雅黑" panose="020B0503020204020204" charset="-122"/>
                <a:ea typeface="微软雅黑" panose="020B0503020204020204" charset="-122"/>
                <a:cs typeface="微软雅黑" panose="020B0503020204020204" charset="-122"/>
                <a:sym typeface="+mn-ea"/>
              </a:rPr>
              <a:t> COUNT(</a:t>
            </a:r>
            <a:r>
              <a:rPr lang="zh-CN" altLang="en-US" sz="2000" strike="noStrike" noProof="1">
                <a:latin typeface="微软雅黑" panose="020B0503020204020204" charset="-122"/>
                <a:ea typeface="微软雅黑" panose="020B0503020204020204" charset="-122"/>
                <a:cs typeface="微软雅黑" panose="020B0503020204020204" charset="-122"/>
                <a:sym typeface="+mn-ea"/>
              </a:rPr>
              <a:t>*</a:t>
            </a:r>
            <a:r>
              <a:rPr lang="en-US" altLang="zh-CN" sz="2000" strike="noStrike" noProof="1">
                <a:latin typeface="微软雅黑" panose="020B0503020204020204" charset="-122"/>
                <a:ea typeface="微软雅黑" panose="020B0503020204020204" charset="-122"/>
                <a:cs typeface="微软雅黑" panose="020B0503020204020204" charset="-122"/>
                <a:sym typeface="+mn-ea"/>
              </a:rPr>
              <a:t> ) , </a:t>
            </a:r>
            <a:r>
              <a:rPr lang="zh-CN" altLang="en-US" sz="2000" strike="noStrike" noProof="1">
                <a:latin typeface="微软雅黑" panose="020B0503020204020204" charset="-122"/>
                <a:ea typeface="微软雅黑" panose="020B0503020204020204" charset="-122"/>
                <a:cs typeface="微软雅黑" panose="020B0503020204020204" charset="-122"/>
                <a:sym typeface="+mn-ea"/>
              </a:rPr>
              <a:t>其它函数都</a:t>
            </a:r>
            <a:r>
              <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忽略null值；</a:t>
            </a:r>
            <a:r>
              <a:rPr lang="en-US" altLang="zh-CN"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count(</a:t>
            </a:r>
            <a:r>
              <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列）也会忽略</a:t>
            </a:r>
            <a:r>
              <a:rPr lang="en-US" altLang="zh-CN"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rPr>
              <a:t>null</a:t>
            </a:r>
            <a:r>
              <a:rPr lang="zh-CN" altLang="en-US" sz="2000" b="1" noProof="1">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zh-CN" altLang="en-US" sz="2000" b="1" strike="noStrike" noProof="1">
              <a:solidFill>
                <a:srgbClr val="FF0000"/>
              </a:solidFill>
              <a:latin typeface="微软雅黑" panose="020B0503020204020204" charset="-122"/>
              <a:ea typeface="微软雅黑" panose="020B0503020204020204" charset="-122"/>
              <a:cs typeface="微软雅黑" panose="020B0503020204020204" charset="-122"/>
              <a:sym typeface="+mn-ea"/>
            </a:endParaRPr>
          </a:p>
          <a:p>
            <a:pPr eaLnBrk="1" fontAlgn="base" latinLnBrk="0" hangingPunct="1">
              <a:lnSpc>
                <a:spcPct val="130000"/>
              </a:lnSpc>
              <a:spcBef>
                <a:spcPts val="0"/>
              </a:spcBef>
              <a:buFont typeface="Wingdings" panose="05000000000000000000" charset="0"/>
              <a:buChar char="l"/>
            </a:pPr>
            <a:r>
              <a:rPr lang="zh-CN" altLang="en-US" sz="2000" strike="noStrike" noProof="1">
                <a:latin typeface="微软雅黑" panose="020B0503020204020204" charset="-122"/>
                <a:ea typeface="微软雅黑" panose="020B0503020204020204" charset="-122"/>
                <a:cs typeface="微软雅黑" panose="020B0503020204020204" charset="-122"/>
              </a:rPr>
              <a:t>统计结果是单一的值；从表概念来说，只一行数据；</a:t>
            </a:r>
            <a:endParaRPr lang="zh-CN" altLang="en-US" sz="2000" strike="noStrike" noProof="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4446774" y="1916832"/>
            <a:ext cx="2933538" cy="9363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eaLnBrk="1" hangingPunct="1">
              <a:lnSpc>
                <a:spcPct val="120000"/>
              </a:lnSpc>
              <a:defRPr/>
            </a:pPr>
            <a:r>
              <a:rPr lang="zh-CN" altLang="en-US" dirty="0"/>
              <a:t>将一列中所有的值聚集为单个值</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pPr eaLnBrk="1" hangingPunct="1">
              <a:defRPr/>
            </a:pPr>
            <a:r>
              <a:rPr lang="zh-CN" altLang="en-US">
                <a:solidFill>
                  <a:schemeClr val="folHlink"/>
                </a:solidFill>
                <a:sym typeface="Wingdings" panose="05000000000000000000" pitchFamily="2" charset="2"/>
              </a:rPr>
              <a:t>火眼金睛之一</a:t>
            </a:r>
            <a:endParaRPr lang="zh-CN" altLang="en-US">
              <a:solidFill>
                <a:schemeClr val="folHlink"/>
              </a:solidFill>
              <a:sym typeface="Wingdings" panose="05000000000000000000" pitchFamily="2" charset="2"/>
            </a:endParaRPr>
          </a:p>
        </p:txBody>
      </p:sp>
      <p:sp>
        <p:nvSpPr>
          <p:cNvPr id="659499" name="Text Box 43"/>
          <p:cNvSpPr txBox="1">
            <a:spLocks noChangeArrowheads="1"/>
          </p:cNvSpPr>
          <p:nvPr/>
        </p:nvSpPr>
        <p:spPr bwMode="auto">
          <a:xfrm>
            <a:off x="1619250" y="1516063"/>
            <a:ext cx="5616575" cy="1552575"/>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 	S#</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	SC</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	GRADE = max( GRADE )</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p:txBody>
      </p:sp>
      <p:sp>
        <p:nvSpPr>
          <p:cNvPr id="659501" name="Text Box 45"/>
          <p:cNvSpPr txBox="1">
            <a:spLocks noChangeArrowheads="1"/>
          </p:cNvSpPr>
          <p:nvPr/>
        </p:nvSpPr>
        <p:spPr bwMode="auto">
          <a:xfrm>
            <a:off x="1619250" y="3573463"/>
            <a:ext cx="5040313" cy="2647950"/>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 	S#</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	SC</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	GRADE = </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(select max( GRADE )</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from SC)</a:t>
            </a:r>
            <a:endParaRPr kumimoji="1" lang="en-US" altLang="zh-CN" sz="24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659499"/>
                                        </p:tgtEl>
                                        <p:attrNameLst>
                                          <p:attrName>style.visibility</p:attrName>
                                        </p:attrNameLst>
                                      </p:cBhvr>
                                      <p:to>
                                        <p:strVal val="visible"/>
                                      </p:to>
                                    </p:set>
                                    <p:anim calcmode="lin" valueType="num">
                                      <p:cBhvr>
                                        <p:cTn id="7" dur="2000" fill="hold"/>
                                        <p:tgtEl>
                                          <p:spTgt spid="659499"/>
                                        </p:tgtEl>
                                        <p:attrNameLst>
                                          <p:attrName>ppt_w</p:attrName>
                                        </p:attrNameLst>
                                      </p:cBhvr>
                                      <p:tavLst>
                                        <p:tav tm="0">
                                          <p:val>
                                            <p:fltVal val="0"/>
                                          </p:val>
                                        </p:tav>
                                        <p:tav tm="100000">
                                          <p:val>
                                            <p:strVal val="#ppt_w"/>
                                          </p:val>
                                        </p:tav>
                                      </p:tavLst>
                                    </p:anim>
                                    <p:anim calcmode="lin" valueType="num">
                                      <p:cBhvr>
                                        <p:cTn id="8" dur="2000" fill="hold"/>
                                        <p:tgtEl>
                                          <p:spTgt spid="659499"/>
                                        </p:tgtEl>
                                        <p:attrNameLst>
                                          <p:attrName>ppt_h</p:attrName>
                                        </p:attrNameLst>
                                      </p:cBhvr>
                                      <p:tavLst>
                                        <p:tav tm="0">
                                          <p:val>
                                            <p:fltVal val="0"/>
                                          </p:val>
                                        </p:tav>
                                        <p:tav tm="100000">
                                          <p:val>
                                            <p:strVal val="#ppt_h"/>
                                          </p:val>
                                        </p:tav>
                                      </p:tavLst>
                                    </p:anim>
                                    <p:anim calcmode="lin" valueType="num">
                                      <p:cBhvr>
                                        <p:cTn id="9" dur="2000" fill="hold"/>
                                        <p:tgtEl>
                                          <p:spTgt spid="659499"/>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6594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59501"/>
                                        </p:tgtEl>
                                        <p:attrNameLst>
                                          <p:attrName>style.visibility</p:attrName>
                                        </p:attrNameLst>
                                      </p:cBhvr>
                                      <p:to>
                                        <p:strVal val="visible"/>
                                      </p:to>
                                    </p:set>
                                    <p:anim calcmode="lin" valueType="num">
                                      <p:cBhvr>
                                        <p:cTn id="15" dur="2000" fill="hold"/>
                                        <p:tgtEl>
                                          <p:spTgt spid="659501"/>
                                        </p:tgtEl>
                                        <p:attrNameLst>
                                          <p:attrName>ppt_w</p:attrName>
                                        </p:attrNameLst>
                                      </p:cBhvr>
                                      <p:tavLst>
                                        <p:tav tm="0">
                                          <p:val>
                                            <p:fltVal val="0"/>
                                          </p:val>
                                        </p:tav>
                                        <p:tav tm="100000">
                                          <p:val>
                                            <p:strVal val="#ppt_w"/>
                                          </p:val>
                                        </p:tav>
                                      </p:tavLst>
                                    </p:anim>
                                    <p:anim calcmode="lin" valueType="num">
                                      <p:cBhvr>
                                        <p:cTn id="16" dur="2000" fill="hold"/>
                                        <p:tgtEl>
                                          <p:spTgt spid="659501"/>
                                        </p:tgtEl>
                                        <p:attrNameLst>
                                          <p:attrName>ppt_h</p:attrName>
                                        </p:attrNameLst>
                                      </p:cBhvr>
                                      <p:tavLst>
                                        <p:tav tm="0">
                                          <p:val>
                                            <p:fltVal val="0"/>
                                          </p:val>
                                        </p:tav>
                                        <p:tav tm="100000">
                                          <p:val>
                                            <p:strVal val="#ppt_h"/>
                                          </p:val>
                                        </p:tav>
                                      </p:tavLst>
                                    </p:anim>
                                    <p:anim calcmode="lin" valueType="num">
                                      <p:cBhvr>
                                        <p:cTn id="17" dur="2000" fill="hold"/>
                                        <p:tgtEl>
                                          <p:spTgt spid="659501"/>
                                        </p:tgtEl>
                                        <p:attrNameLst>
                                          <p:attrName>ppt_x</p:attrName>
                                        </p:attrNameLst>
                                      </p:cBhvr>
                                      <p:tavLst>
                                        <p:tav tm="0" fmla="#ppt_x+(cos(-2*pi*(1-$))*-#ppt_x-sin(-2*pi*(1-$))*(1-#ppt_y))*(1-$)">
                                          <p:val>
                                            <p:fltVal val="0"/>
                                          </p:val>
                                        </p:tav>
                                        <p:tav tm="100000">
                                          <p:val>
                                            <p:fltVal val="1"/>
                                          </p:val>
                                        </p:tav>
                                      </p:tavLst>
                                    </p:anim>
                                    <p:anim calcmode="lin" valueType="num">
                                      <p:cBhvr>
                                        <p:cTn id="18" dur="2000" fill="hold"/>
                                        <p:tgtEl>
                                          <p:spTgt spid="65950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99" grpId="0"/>
      <p:bldP spid="6595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lstStyle/>
          <a:p>
            <a:pPr eaLnBrk="1" hangingPunct="1">
              <a:defRPr/>
            </a:pPr>
            <a:r>
              <a:rPr lang="zh-CN" altLang="en-US">
                <a:solidFill>
                  <a:schemeClr val="folHlink"/>
                </a:solidFill>
                <a:sym typeface="Wingdings" panose="05000000000000000000" pitchFamily="2" charset="2"/>
              </a:rPr>
              <a:t>火眼金睛之一</a:t>
            </a:r>
            <a:endParaRPr lang="zh-CN" altLang="en-US">
              <a:solidFill>
                <a:schemeClr val="folHlink"/>
              </a:solidFill>
              <a:sym typeface="Wingdings" panose="05000000000000000000" pitchFamily="2" charset="2"/>
            </a:endParaRPr>
          </a:p>
        </p:txBody>
      </p:sp>
      <p:sp>
        <p:nvSpPr>
          <p:cNvPr id="770052" name="Rectangle 4"/>
          <p:cNvSpPr>
            <a:spLocks noChangeArrowheads="1"/>
          </p:cNvSpPr>
          <p:nvPr/>
        </p:nvSpPr>
        <p:spPr bwMode="auto">
          <a:xfrm>
            <a:off x="1549400" y="1700213"/>
            <a:ext cx="4943475" cy="519112"/>
          </a:xfrm>
          <a:prstGeom prst="rect">
            <a:avLst/>
          </a:prstGeom>
          <a:solidFill>
            <a:schemeClr val="accent1"/>
          </a:solidFill>
          <a:ln w="9525">
            <a:miter lim="800000"/>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spAutoFit/>
            <a:flatTx/>
          </a:bodyPr>
          <a:lstStyle/>
          <a:p>
            <a:pPr lvl="1" algn="l">
              <a:spcBef>
                <a:spcPct val="20000"/>
              </a:spcBef>
              <a:buSzTx/>
            </a:pPr>
            <a:r>
              <a:rPr lang="en-US" altLang="zh-CN" sz="2800" b="1">
                <a:solidFill>
                  <a:schemeClr val="tx1"/>
                </a:solidFill>
                <a:effectLst/>
                <a:latin typeface="Arial Narrow" panose="020B0606020202030204" pitchFamily="34" charset="0"/>
                <a:ea typeface="华文新魏" panose="02010800040101010101" pitchFamily="2" charset="-122"/>
              </a:rPr>
              <a:t>count</a:t>
            </a:r>
            <a:r>
              <a:rPr lang="zh-CN" altLang="en-US" sz="2800" b="1">
                <a:solidFill>
                  <a:schemeClr val="tx1"/>
                </a:solidFill>
                <a:effectLst/>
                <a:latin typeface="Arial Narrow" panose="020B0606020202030204" pitchFamily="34" charset="0"/>
                <a:ea typeface="华文新魏" panose="02010800040101010101" pitchFamily="2" charset="-122"/>
              </a:rPr>
              <a:t>（*）</a:t>
            </a:r>
            <a:r>
              <a:rPr lang="en-US" altLang="zh-CN" sz="2800" b="1">
                <a:solidFill>
                  <a:schemeClr val="tx1"/>
                </a:solidFill>
                <a:effectLst/>
                <a:latin typeface="Arial Narrow" panose="020B0606020202030204" pitchFamily="34" charset="0"/>
                <a:ea typeface="华文新魏" panose="02010800040101010101" pitchFamily="2" charset="-122"/>
              </a:rPr>
              <a:t>VS count</a:t>
            </a:r>
            <a:r>
              <a:rPr lang="zh-CN" altLang="en-US" sz="2800" b="1">
                <a:solidFill>
                  <a:schemeClr val="tx1"/>
                </a:solidFill>
                <a:effectLst/>
                <a:latin typeface="Arial Narrow" panose="020B0606020202030204" pitchFamily="34" charset="0"/>
                <a:ea typeface="华文新魏" panose="02010800040101010101" pitchFamily="2" charset="-122"/>
              </a:rPr>
              <a:t>（列名）</a:t>
            </a:r>
            <a:endParaRPr lang="zh-CN" altLang="en-US" sz="2800" b="1">
              <a:solidFill>
                <a:schemeClr val="tx1"/>
              </a:solidFill>
              <a:effectLst/>
              <a:latin typeface="Arial Narrow" panose="020B0606020202030204" pitchFamily="34" charset="0"/>
              <a:ea typeface="华文新魏" panose="02010800040101010101" pitchFamily="2" charset="-122"/>
            </a:endParaRPr>
          </a:p>
        </p:txBody>
      </p:sp>
      <p:graphicFrame>
        <p:nvGraphicFramePr>
          <p:cNvPr id="770053" name="Group 5"/>
          <p:cNvGraphicFramePr>
            <a:graphicFrameLocks noGrp="1"/>
          </p:cNvGraphicFramePr>
          <p:nvPr/>
        </p:nvGraphicFramePr>
        <p:xfrm>
          <a:off x="5953125" y="2760663"/>
          <a:ext cx="2362200" cy="3200400"/>
        </p:xfrm>
        <a:graphic>
          <a:graphicData uri="http://schemas.openxmlformats.org/drawingml/2006/table">
            <a:tbl>
              <a:tblPr/>
              <a:tblGrid>
                <a:gridCol w="787400"/>
                <a:gridCol w="787400"/>
                <a:gridCol w="787400"/>
              </a:tblGrid>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G</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80</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90</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95</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85</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null</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s3</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null</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2" name="Group 43"/>
          <p:cNvGrpSpPr/>
          <p:nvPr/>
        </p:nvGrpSpPr>
        <p:grpSpPr bwMode="auto">
          <a:xfrm>
            <a:off x="971550" y="3286125"/>
            <a:ext cx="4741863" cy="1004888"/>
            <a:chOff x="612" y="2070"/>
            <a:chExt cx="2987" cy="633"/>
          </a:xfrm>
        </p:grpSpPr>
        <p:sp>
          <p:nvSpPr>
            <p:cNvPr id="770088" name="Text Box 40"/>
            <p:cNvSpPr txBox="1">
              <a:spLocks noChangeArrowheads="1"/>
            </p:cNvSpPr>
            <p:nvPr/>
          </p:nvSpPr>
          <p:spPr bwMode="auto">
            <a:xfrm>
              <a:off x="2879" y="2206"/>
              <a:ext cx="720" cy="327"/>
            </a:xfrm>
            <a:prstGeom prst="rect">
              <a:avLst/>
            </a:prstGeom>
            <a:noFill/>
            <a:ln w="9525">
              <a:noFill/>
              <a:miter lim="800000"/>
            </a:ln>
            <a:effectLst/>
          </p:spPr>
          <p:txBody>
            <a:bodyPr>
              <a:spAutoFit/>
              <a:flatTx/>
            </a:bodyPr>
            <a:lstStyle/>
            <a:p>
              <a:pPr>
                <a:defRPr/>
              </a:pPr>
              <a:r>
                <a:rPr lang="en-US" altLang="zh-CN" sz="2800">
                  <a:effectLst>
                    <a:outerShdw blurRad="38100" dist="38100" dir="2700000" algn="tl">
                      <a:srgbClr val="C0C0C0"/>
                    </a:outerShdw>
                  </a:effectLst>
                </a:rPr>
                <a:t>4</a:t>
              </a:r>
              <a:endParaRPr lang="en-US" altLang="zh-CN" sz="2800">
                <a:effectLst>
                  <a:outerShdw blurRad="38100" dist="38100" dir="2700000" algn="tl">
                    <a:srgbClr val="C0C0C0"/>
                  </a:outerShdw>
                </a:effectLst>
              </a:endParaRPr>
            </a:p>
          </p:txBody>
        </p:sp>
        <p:sp>
          <p:nvSpPr>
            <p:cNvPr id="125995" name="Text Box 41"/>
            <p:cNvSpPr txBox="1">
              <a:spLocks noChangeArrowheads="1"/>
            </p:cNvSpPr>
            <p:nvPr/>
          </p:nvSpPr>
          <p:spPr bwMode="auto">
            <a:xfrm>
              <a:off x="612" y="2070"/>
              <a:ext cx="2268" cy="633"/>
            </a:xfrm>
            <a:prstGeom prst="rect">
              <a:avLst/>
            </a:prstGeom>
            <a:noFill/>
            <a:ln w="9525" algn="ctr">
              <a:noFill/>
              <a:miter lim="800000"/>
            </a:ln>
          </p:spPr>
          <p:txBody>
            <a:bodyPr>
              <a:spAutoFit/>
            </a:bodyPr>
            <a:lstStyle/>
            <a:p>
              <a:pPr lvl="1" algn="l"/>
              <a:r>
                <a:rPr lang="en-US" altLang="zh-CN" sz="2400">
                  <a:solidFill>
                    <a:srgbClr val="660066"/>
                  </a:solidFill>
                  <a:effectLst/>
                </a:rPr>
                <a:t>select    count(G)</a:t>
              </a:r>
              <a:endParaRPr lang="en-US" altLang="zh-CN" sz="2400">
                <a:solidFill>
                  <a:srgbClr val="660066"/>
                </a:solidFill>
                <a:effectLst/>
              </a:endParaRPr>
            </a:p>
            <a:p>
              <a:pPr lvl="1" algn="l"/>
              <a:r>
                <a:rPr lang="en-US" altLang="zh-CN" sz="2400">
                  <a:solidFill>
                    <a:srgbClr val="660066"/>
                  </a:solidFill>
                  <a:effectLst/>
                </a:rPr>
                <a:t>from     SC</a:t>
              </a:r>
              <a:endParaRPr lang="en-US" altLang="zh-CN" sz="2400">
                <a:solidFill>
                  <a:srgbClr val="660066"/>
                </a:solidFill>
                <a:effectLst/>
              </a:endParaRPr>
            </a:p>
          </p:txBody>
        </p:sp>
      </p:grpSp>
      <p:grpSp>
        <p:nvGrpSpPr>
          <p:cNvPr id="3" name="Group 44"/>
          <p:cNvGrpSpPr/>
          <p:nvPr/>
        </p:nvGrpSpPr>
        <p:grpSpPr bwMode="auto">
          <a:xfrm>
            <a:off x="900113" y="4652963"/>
            <a:ext cx="4813300" cy="1096962"/>
            <a:chOff x="567" y="2931"/>
            <a:chExt cx="3032" cy="691"/>
          </a:xfrm>
        </p:grpSpPr>
        <p:sp>
          <p:nvSpPr>
            <p:cNvPr id="770087" name="Text Box 39"/>
            <p:cNvSpPr txBox="1">
              <a:spLocks noChangeArrowheads="1"/>
            </p:cNvSpPr>
            <p:nvPr/>
          </p:nvSpPr>
          <p:spPr bwMode="auto">
            <a:xfrm>
              <a:off x="2879" y="3295"/>
              <a:ext cx="720" cy="327"/>
            </a:xfrm>
            <a:prstGeom prst="rect">
              <a:avLst/>
            </a:prstGeom>
            <a:noFill/>
            <a:ln w="9525">
              <a:noFill/>
              <a:miter lim="800000"/>
            </a:ln>
            <a:effectLst/>
          </p:spPr>
          <p:txBody>
            <a:bodyPr>
              <a:spAutoFit/>
              <a:flatTx/>
            </a:bodyPr>
            <a:lstStyle/>
            <a:p>
              <a:pPr>
                <a:defRPr/>
              </a:pPr>
              <a:r>
                <a:rPr lang="en-US" altLang="zh-CN" sz="2800">
                  <a:effectLst>
                    <a:outerShdw blurRad="38100" dist="38100" dir="2700000" algn="tl">
                      <a:srgbClr val="C0C0C0"/>
                    </a:outerShdw>
                  </a:effectLst>
                </a:rPr>
                <a:t>6</a:t>
              </a:r>
              <a:endParaRPr lang="en-US" altLang="zh-CN" sz="2800">
                <a:effectLst>
                  <a:outerShdw blurRad="38100" dist="38100" dir="2700000" algn="tl">
                    <a:srgbClr val="C0C0C0"/>
                  </a:outerShdw>
                </a:effectLst>
              </a:endParaRPr>
            </a:p>
          </p:txBody>
        </p:sp>
        <p:sp>
          <p:nvSpPr>
            <p:cNvPr id="770090" name="Text Box 42"/>
            <p:cNvSpPr txBox="1">
              <a:spLocks noChangeArrowheads="1"/>
            </p:cNvSpPr>
            <p:nvPr/>
          </p:nvSpPr>
          <p:spPr bwMode="auto">
            <a:xfrm>
              <a:off x="567" y="2931"/>
              <a:ext cx="2268" cy="633"/>
            </a:xfrm>
            <a:prstGeom prst="rect">
              <a:avLst/>
            </a:prstGeom>
            <a:noFill/>
            <a:ln w="9525" algn="ctr">
              <a:noFill/>
              <a:miter lim="800000"/>
            </a:ln>
            <a:effectLst/>
          </p:spPr>
          <p:txBody>
            <a:bodyPr>
              <a:spAutoFit/>
              <a:flatTx/>
            </a:bodyPr>
            <a:lstStyle/>
            <a:p>
              <a:pPr lvl="1" algn="l">
                <a:defRPr/>
              </a:pPr>
              <a:r>
                <a:rPr lang="en-US" altLang="zh-CN" sz="2400">
                  <a:solidFill>
                    <a:srgbClr val="660066"/>
                  </a:solidFill>
                  <a:effectLst/>
                </a:rPr>
                <a:t>select    count(*)</a:t>
              </a:r>
              <a:endParaRPr lang="en-US" altLang="zh-CN" sz="2400">
                <a:solidFill>
                  <a:srgbClr val="660066"/>
                </a:solidFill>
                <a:effectLst/>
              </a:endParaRPr>
            </a:p>
            <a:p>
              <a:pPr lvl="1" algn="l">
                <a:defRPr/>
              </a:pPr>
              <a:r>
                <a:rPr lang="en-US" altLang="zh-CN" sz="2400">
                  <a:solidFill>
                    <a:srgbClr val="660066"/>
                  </a:solidFill>
                  <a:effectLst/>
                </a:rPr>
                <a:t>from     SC</a:t>
              </a:r>
              <a:endParaRPr lang="en-US" altLang="zh-CN" sz="2400">
                <a:effectLst>
                  <a:outerShdw blurRad="38100" dist="38100" dir="2700000" algn="tl">
                    <a:srgbClr val="C0C0C0"/>
                  </a:outerShdw>
                </a:effectLst>
              </a:endParaRPr>
            </a:p>
          </p:txBody>
        </p:sp>
      </p:grpSp>
      <p:sp>
        <p:nvSpPr>
          <p:cNvPr id="5" name="文本框 4"/>
          <p:cNvSpPr txBox="1"/>
          <p:nvPr/>
        </p:nvSpPr>
        <p:spPr>
          <a:xfrm>
            <a:off x="352425" y="2246507"/>
            <a:ext cx="6331420" cy="830997"/>
          </a:xfrm>
          <a:prstGeom prst="rect">
            <a:avLst/>
          </a:prstGeom>
          <a:noFill/>
        </p:spPr>
        <p:txBody>
          <a:bodyPr wrap="square">
            <a:spAutoFit/>
          </a:bodyPr>
          <a:lstStyle/>
          <a:p>
            <a:r>
              <a:rPr lang="en-US" altLang="zh-CN" b="0" i="0" dirty="0">
                <a:solidFill>
                  <a:srgbClr val="FF0000"/>
                </a:solidFill>
                <a:effectLst/>
                <a:latin typeface="Tahoma" panose="020B0604030504040204" pitchFamily="34" charset="0"/>
              </a:rPr>
              <a:t>count(*)</a:t>
            </a:r>
            <a:r>
              <a:rPr lang="zh-CN" altLang="en-US" b="0" i="0" dirty="0">
                <a:solidFill>
                  <a:srgbClr val="FF0000"/>
                </a:solidFill>
                <a:effectLst/>
                <a:latin typeface="Tahoma" panose="020B0604030504040204" pitchFamily="34" charset="0"/>
              </a:rPr>
              <a:t>统计所有行，有些字段为空的也统计</a:t>
            </a:r>
            <a:br>
              <a:rPr lang="zh-CN" altLang="en-US" dirty="0">
                <a:solidFill>
                  <a:srgbClr val="FF0000"/>
                </a:solidFill>
              </a:rPr>
            </a:br>
            <a:r>
              <a:rPr lang="en-US" altLang="zh-CN" b="0" i="0" dirty="0">
                <a:solidFill>
                  <a:srgbClr val="FF0000"/>
                </a:solidFill>
                <a:effectLst/>
                <a:latin typeface="Tahoma" panose="020B0604030504040204" pitchFamily="34" charset="0"/>
              </a:rPr>
              <a:t>count(</a:t>
            </a:r>
            <a:r>
              <a:rPr lang="zh-CN" altLang="en-US" b="0" i="0" dirty="0">
                <a:solidFill>
                  <a:srgbClr val="FF0000"/>
                </a:solidFill>
                <a:effectLst/>
                <a:latin typeface="Tahoma" panose="020B0604030504040204" pitchFamily="34" charset="0"/>
              </a:rPr>
              <a:t>字段</a:t>
            </a:r>
            <a:r>
              <a:rPr lang="en-US" altLang="zh-CN" b="0" i="0" dirty="0">
                <a:solidFill>
                  <a:srgbClr val="FF0000"/>
                </a:solidFill>
                <a:effectLst/>
                <a:latin typeface="Tahoma" panose="020B0604030504040204" pitchFamily="34" charset="0"/>
              </a:rPr>
              <a:t>)</a:t>
            </a:r>
            <a:r>
              <a:rPr lang="zh-CN" altLang="en-US" b="0" i="0" dirty="0">
                <a:solidFill>
                  <a:srgbClr val="FF0000"/>
                </a:solidFill>
                <a:effectLst/>
                <a:latin typeface="Tahoma" panose="020B0604030504040204" pitchFamily="34" charset="0"/>
              </a:rPr>
              <a:t>该字段为</a:t>
            </a:r>
            <a:r>
              <a:rPr lang="en-US" altLang="zh-CN" b="0" i="0" dirty="0">
                <a:solidFill>
                  <a:srgbClr val="FF0000"/>
                </a:solidFill>
                <a:effectLst/>
                <a:latin typeface="Tahoma" panose="020B0604030504040204" pitchFamily="34" charset="0"/>
              </a:rPr>
              <a:t>NULL</a:t>
            </a:r>
            <a:r>
              <a:rPr lang="zh-CN" altLang="en-US" b="0" i="0" dirty="0">
                <a:solidFill>
                  <a:srgbClr val="FF0000"/>
                </a:solidFill>
                <a:effectLst/>
                <a:latin typeface="Tahoma" panose="020B0604030504040204" pitchFamily="34" charset="0"/>
              </a:rPr>
              <a:t>的行不统计</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770052"/>
                                        </p:tgtEl>
                                        <p:attrNameLst>
                                          <p:attrName>style.visibility</p:attrName>
                                        </p:attrNameLst>
                                      </p:cBhvr>
                                      <p:to>
                                        <p:strVal val="visible"/>
                                      </p:to>
                                    </p:set>
                                    <p:anim calcmode="lin" valueType="num">
                                      <p:cBhvr>
                                        <p:cTn id="7" dur="2000" fill="hold"/>
                                        <p:tgtEl>
                                          <p:spTgt spid="770052"/>
                                        </p:tgtEl>
                                        <p:attrNameLst>
                                          <p:attrName>ppt_w</p:attrName>
                                        </p:attrNameLst>
                                      </p:cBhvr>
                                      <p:tavLst>
                                        <p:tav tm="0" fmla="#ppt_w*sin(2.5*pi*$)">
                                          <p:val>
                                            <p:fltVal val="0"/>
                                          </p:val>
                                        </p:tav>
                                        <p:tav tm="100000">
                                          <p:val>
                                            <p:fltVal val="1"/>
                                          </p:val>
                                        </p:tav>
                                      </p:tavLst>
                                    </p:anim>
                                    <p:anim calcmode="lin" valueType="num">
                                      <p:cBhvr>
                                        <p:cTn id="8" dur="2000" fill="hold"/>
                                        <p:tgtEl>
                                          <p:spTgt spid="77005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70053"/>
                                        </p:tgtEl>
                                        <p:attrNameLst>
                                          <p:attrName>style.visibility</p:attrName>
                                        </p:attrNameLst>
                                      </p:cBhvr>
                                      <p:to>
                                        <p:strVal val="visible"/>
                                      </p:to>
                                    </p:set>
                                    <p:animEffect transition="in" filter="wipe(up)">
                                      <p:cBhvr>
                                        <p:cTn id="13" dur="1000"/>
                                        <p:tgtEl>
                                          <p:spTgt spid="770053"/>
                                        </p:tgtEl>
                                      </p:cBhvr>
                                    </p:animEffect>
                                  </p:childTnLst>
                                </p:cTn>
                              </p:par>
                            </p:childTnLst>
                          </p:cTn>
                        </p:par>
                      </p:childTnLst>
                    </p:cTn>
                  </p:par>
                  <p:par>
                    <p:cTn id="14" fill="hold">
                      <p:stCondLst>
                        <p:cond delay="indefinite"/>
                      </p:stCondLst>
                      <p:childTnLst>
                        <p:par>
                          <p:cTn id="15" fill="hold">
                            <p:stCondLst>
                              <p:cond delay="0"/>
                            </p:stCondLst>
                            <p:childTnLst>
                              <p:par>
                                <p:cTn id="16" presetID="39" presetClass="entr" presetSubtype="0" accel="10000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ppt_h</p:attrName>
                                        </p:attrNameLst>
                                      </p:cBhvr>
                                      <p:tavLst>
                                        <p:tav tm="0">
                                          <p:val>
                                            <p:strVal val="#ppt_h/20"/>
                                          </p:val>
                                        </p:tav>
                                        <p:tav tm="50000">
                                          <p:val>
                                            <p:strVal val="#ppt_h/20"/>
                                          </p:val>
                                        </p:tav>
                                        <p:tav tm="100000">
                                          <p:val>
                                            <p:strVal val="#ppt_h"/>
                                          </p:val>
                                        </p:tav>
                                      </p:tavLst>
                                    </p:anim>
                                    <p:anim calcmode="lin" valueType="num">
                                      <p:cBhvr>
                                        <p:cTn id="19" dur="1000" fill="hold"/>
                                        <p:tgtEl>
                                          <p:spTgt spid="2"/>
                                        </p:tgtEl>
                                        <p:attrNameLst>
                                          <p:attrName>ppt_w</p:attrName>
                                        </p:attrNameLst>
                                      </p:cBhvr>
                                      <p:tavLst>
                                        <p:tav tm="0">
                                          <p:val>
                                            <p:strVal val="#ppt_w+.3"/>
                                          </p:val>
                                        </p:tav>
                                        <p:tav tm="50000">
                                          <p:val>
                                            <p:strVal val="#ppt_w+.3"/>
                                          </p:val>
                                        </p:tav>
                                        <p:tav tm="100000">
                                          <p:val>
                                            <p:strVal val="#ppt_w"/>
                                          </p:val>
                                        </p:tav>
                                      </p:tavLst>
                                    </p:anim>
                                    <p:anim calcmode="lin" valueType="num">
                                      <p:cBhvr>
                                        <p:cTn id="20" dur="1000" fill="hold"/>
                                        <p:tgtEl>
                                          <p:spTgt spid="2"/>
                                        </p:tgtEl>
                                        <p:attrNameLst>
                                          <p:attrName>ppt_x</p:attrName>
                                        </p:attrNameLst>
                                      </p:cBhvr>
                                      <p:tavLst>
                                        <p:tav tm="0">
                                          <p:val>
                                            <p:strVal val="#ppt_x-.3"/>
                                          </p:val>
                                        </p:tav>
                                        <p:tav tm="5000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9" presetClass="entr" presetSubtype="0" accel="10000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27" dur="10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28" dur="10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分组统计（</a:t>
            </a:r>
            <a:r>
              <a:rPr lang="en-US" altLang="zh-CN" sz="4000" dirty="0">
                <a:solidFill>
                  <a:srgbClr val="0000FF"/>
                </a:solidFill>
                <a:latin typeface="微软雅黑" panose="020B0503020204020204" charset="-122"/>
                <a:ea typeface="微软雅黑" panose="020B0503020204020204" charset="-122"/>
              </a:rPr>
              <a:t>GROUP BY</a:t>
            </a:r>
            <a:r>
              <a:rPr lang="zh-CN" altLang="en-US" sz="4000" dirty="0">
                <a:solidFill>
                  <a:srgbClr val="0000FF"/>
                </a:solidFill>
                <a:latin typeface="微软雅黑" panose="020B0503020204020204" charset="-122"/>
                <a:ea typeface="微软雅黑" panose="020B0503020204020204" charset="-122"/>
              </a:rPr>
              <a:t>）</a:t>
            </a:r>
            <a:endParaRPr lang="zh-CN" altLang="en-US" sz="4000" dirty="0">
              <a:solidFill>
                <a:srgbClr val="0000FF"/>
              </a:solidFill>
              <a:latin typeface="微软雅黑" panose="020B0503020204020204" charset="-122"/>
              <a:ea typeface="微软雅黑" panose="020B0503020204020204" charset="-122"/>
            </a:endParaRPr>
          </a:p>
        </p:txBody>
      </p:sp>
      <p:sp>
        <p:nvSpPr>
          <p:cNvPr id="30722" name="Rectangle 3"/>
          <p:cNvSpPr>
            <a:spLocks noGrp="1"/>
          </p:cNvSpPr>
          <p:nvPr>
            <p:ph idx="1"/>
          </p:nvPr>
        </p:nvSpPr>
        <p:spPr>
          <a:xfrm>
            <a:off x="228600" y="1371600"/>
            <a:ext cx="8763000" cy="5029200"/>
          </a:xfrm>
        </p:spPr>
        <p:txBody>
          <a:bodyPr vert="horz" wrap="square" lIns="91440" tIns="45720" rIns="91440" bIns="45720" anchor="t"/>
          <a:lstStyle/>
          <a:p>
            <a:pPr eaLnBrk="1" hangingPunct="1">
              <a:lnSpc>
                <a:spcPct val="150000"/>
              </a:lnSpc>
            </a:pPr>
            <a:r>
              <a:rPr lang="zh-CN" altLang="en-US" sz="1600" dirty="0">
                <a:latin typeface="微软雅黑" panose="020B0503020204020204" charset="-122"/>
                <a:ea typeface="微软雅黑" panose="020B0503020204020204" charset="-122"/>
              </a:rPr>
              <a:t>先对</a:t>
            </a:r>
            <a:r>
              <a:rPr lang="zh-CN" altLang="en-US" sz="1600" b="1" dirty="0">
                <a:solidFill>
                  <a:srgbClr val="0000FF"/>
                </a:solidFill>
                <a:latin typeface="微软雅黑" panose="020B0503020204020204" charset="-122"/>
                <a:ea typeface="微软雅黑" panose="020B0503020204020204" charset="-122"/>
              </a:rPr>
              <a:t>查询结果</a:t>
            </a:r>
            <a:r>
              <a:rPr lang="zh-CN" altLang="en-US" sz="1600" dirty="0">
                <a:latin typeface="微软雅黑" panose="020B0503020204020204" charset="-122"/>
                <a:ea typeface="微软雅黑" panose="020B0503020204020204" charset="-122"/>
              </a:rPr>
              <a:t>，选定某一字段或者某些字段（叫</a:t>
            </a:r>
            <a:r>
              <a:rPr lang="zh-CN" altLang="en-US" sz="1600" b="1" dirty="0">
                <a:solidFill>
                  <a:srgbClr val="0000FF"/>
                </a:solidFill>
                <a:latin typeface="微软雅黑" panose="020B0503020204020204" charset="-122"/>
                <a:ea typeface="微软雅黑" panose="020B0503020204020204" charset="-122"/>
              </a:rPr>
              <a:t>分组字段</a:t>
            </a:r>
            <a:r>
              <a:rPr lang="zh-CN" altLang="en-US" sz="1600" dirty="0">
                <a:latin typeface="微软雅黑" panose="020B0503020204020204" charset="-122"/>
                <a:ea typeface="微软雅黑" panose="020B0503020204020204" charset="-122"/>
              </a:rPr>
              <a:t>）进行</a:t>
            </a:r>
            <a:r>
              <a:rPr lang="zh-CN" altLang="en-US" sz="1600" b="1" dirty="0">
                <a:solidFill>
                  <a:srgbClr val="FF0000"/>
                </a:solidFill>
                <a:latin typeface="微软雅黑" panose="020B0503020204020204" charset="-122"/>
                <a:ea typeface="微软雅黑" panose="020B0503020204020204" charset="-122"/>
              </a:rPr>
              <a:t>分组</a:t>
            </a:r>
            <a:r>
              <a:rPr lang="zh-CN" altLang="en-US" sz="1600" dirty="0">
                <a:latin typeface="微软雅黑" panose="020B0503020204020204" charset="-122"/>
                <a:ea typeface="微软雅黑" panose="020B0503020204020204" charset="-122"/>
              </a:rPr>
              <a:t>：对</a:t>
            </a:r>
            <a:r>
              <a:rPr lang="zh-CN" altLang="en-US" sz="1600" b="1" dirty="0">
                <a:solidFill>
                  <a:srgbClr val="0000FF"/>
                </a:solidFill>
                <a:latin typeface="微软雅黑" panose="020B0503020204020204" charset="-122"/>
                <a:ea typeface="微软雅黑" panose="020B0503020204020204" charset="-122"/>
              </a:rPr>
              <a:t>查询结果</a:t>
            </a:r>
            <a:r>
              <a:rPr lang="zh-CN" altLang="en-US" sz="1600" dirty="0">
                <a:latin typeface="微软雅黑" panose="020B0503020204020204" charset="-122"/>
                <a:ea typeface="微软雅黑" panose="020B0503020204020204" charset="-122"/>
              </a:rPr>
              <a:t>的</a:t>
            </a:r>
            <a:r>
              <a:rPr lang="zh-CN" altLang="en-US" sz="1600" b="1" dirty="0">
                <a:solidFill>
                  <a:srgbClr val="0000FF"/>
                </a:solidFill>
                <a:latin typeface="微软雅黑" panose="020B0503020204020204" charset="-122"/>
                <a:ea typeface="微软雅黑" panose="020B0503020204020204" charset="-122"/>
              </a:rPr>
              <a:t>行，</a:t>
            </a:r>
            <a:r>
              <a:rPr lang="zh-CN" altLang="en-US" sz="1600" b="1" dirty="0">
                <a:solidFill>
                  <a:srgbClr val="FF0000"/>
                </a:solidFill>
                <a:latin typeface="微软雅黑" panose="020B0503020204020204" charset="-122"/>
                <a:ea typeface="微软雅黑" panose="020B0503020204020204" charset="-122"/>
              </a:rPr>
              <a:t>将</a:t>
            </a:r>
            <a:r>
              <a:rPr lang="zh-CN" altLang="en-US" sz="1600" b="1" dirty="0">
                <a:solidFill>
                  <a:srgbClr val="0000FF"/>
                </a:solidFill>
                <a:latin typeface="微软雅黑" panose="020B0503020204020204" charset="-122"/>
                <a:ea typeface="微软雅黑" panose="020B0503020204020204" charset="-122"/>
                <a:sym typeface="+mn-ea"/>
              </a:rPr>
              <a:t>分组字段</a:t>
            </a:r>
            <a:r>
              <a:rPr lang="zh-CN" altLang="en-US" sz="1600" b="1" dirty="0">
                <a:solidFill>
                  <a:schemeClr val="tx1"/>
                </a:solidFill>
                <a:latin typeface="微软雅黑" panose="020B0503020204020204" charset="-122"/>
                <a:ea typeface="微软雅黑" panose="020B0503020204020204" charset="-122"/>
                <a:sym typeface="+mn-ea"/>
              </a:rPr>
              <a:t>的</a:t>
            </a:r>
            <a:r>
              <a:rPr lang="zh-CN" altLang="en-US" sz="1600" b="1" dirty="0">
                <a:solidFill>
                  <a:srgbClr val="FF0000"/>
                </a:solidFill>
                <a:latin typeface="微软雅黑" panose="020B0503020204020204" charset="-122"/>
                <a:ea typeface="微软雅黑" panose="020B0503020204020204" charset="-122"/>
                <a:sym typeface="+mn-ea"/>
              </a:rPr>
              <a:t>值相同的行</a:t>
            </a:r>
            <a:r>
              <a:rPr lang="zh-CN" altLang="en-US" sz="1600" b="1" dirty="0">
                <a:solidFill>
                  <a:schemeClr val="tx1"/>
                </a:solidFill>
                <a:latin typeface="微软雅黑" panose="020B0503020204020204" charset="-122"/>
                <a:ea typeface="微软雅黑" panose="020B0503020204020204" charset="-122"/>
                <a:sym typeface="+mn-ea"/>
              </a:rPr>
              <a:t>放在一起</a:t>
            </a:r>
            <a:r>
              <a:rPr lang="zh-CN" altLang="en-US" sz="1600" b="1" dirty="0">
                <a:solidFill>
                  <a:srgbClr val="FF0000"/>
                </a:solidFill>
                <a:latin typeface="微软雅黑" panose="020B0503020204020204" charset="-122"/>
                <a:ea typeface="微软雅黑" panose="020B0503020204020204" charset="-122"/>
                <a:sym typeface="+mn-ea"/>
              </a:rPr>
              <a:t>构成</a:t>
            </a:r>
            <a:r>
              <a:rPr lang="zh-CN" altLang="en-US" sz="1600" b="1" dirty="0">
                <a:solidFill>
                  <a:srgbClr val="0000FF"/>
                </a:solidFill>
                <a:latin typeface="微软雅黑" panose="020B0503020204020204" charset="-122"/>
                <a:ea typeface="微软雅黑" panose="020B0503020204020204" charset="-122"/>
                <a:sym typeface="+mn-ea"/>
              </a:rPr>
              <a:t>一个组</a:t>
            </a:r>
            <a:r>
              <a:rPr lang="zh-CN" altLang="en-US" sz="1600" b="1" dirty="0">
                <a:solidFill>
                  <a:srgbClr val="FF0000"/>
                </a:solidFill>
                <a:latin typeface="微软雅黑" panose="020B0503020204020204" charset="-122"/>
                <a:ea typeface="微软雅黑" panose="020B0503020204020204" charset="-122"/>
                <a:sym typeface="+mn-ea"/>
              </a:rPr>
              <a:t>。于是，可能会形成多个组。</a:t>
            </a:r>
            <a:r>
              <a:rPr lang="zh-CN" altLang="en-US" sz="1600" dirty="0">
                <a:latin typeface="微软雅黑" panose="020B0503020204020204" charset="-122"/>
                <a:ea typeface="微软雅黑" panose="020B0503020204020204" charset="-122"/>
              </a:rPr>
              <a:t>再对每个</a:t>
            </a:r>
            <a:r>
              <a:rPr lang="zh-CN" altLang="en-US" sz="1600" b="1" dirty="0">
                <a:solidFill>
                  <a:srgbClr val="0000FF"/>
                </a:solidFill>
                <a:latin typeface="微软雅黑" panose="020B0503020204020204" charset="-122"/>
                <a:ea typeface="微软雅黑" panose="020B0503020204020204" charset="-122"/>
              </a:rPr>
              <a:t>组</a:t>
            </a:r>
            <a:r>
              <a:rPr lang="zh-CN" altLang="en-US" sz="1600" b="1" dirty="0">
                <a:solidFill>
                  <a:srgbClr val="FF0000"/>
                </a:solidFill>
                <a:latin typeface="微软雅黑" panose="020B0503020204020204" charset="-122"/>
                <a:ea typeface="微软雅黑" panose="020B0503020204020204" charset="-122"/>
              </a:rPr>
              <a:t>分别进行统计</a:t>
            </a:r>
            <a:r>
              <a:rPr lang="en-US" altLang="zh-CN" sz="1600" dirty="0">
                <a:latin typeface="微软雅黑" panose="020B0503020204020204" charset="-122"/>
                <a:ea typeface="微软雅黑" panose="020B0503020204020204" charset="-122"/>
              </a:rPr>
              <a:t>.</a:t>
            </a:r>
            <a:endParaRPr lang="en-US" altLang="zh-CN" sz="1600" b="1" dirty="0">
              <a:latin typeface="Times New Roman" panose="02020603050405020304" pitchFamily="18" charset="0"/>
            </a:endParaRPr>
          </a:p>
          <a:p>
            <a:pPr eaLnBrk="1" hangingPunct="1">
              <a:lnSpc>
                <a:spcPct val="125000"/>
              </a:lnSpc>
              <a:buNone/>
            </a:pPr>
            <a:endParaRPr lang="en-US" altLang="zh-CN" sz="1600" b="1" dirty="0">
              <a:latin typeface="Times New Roman" panose="02020603050405020304" pitchFamily="18" charset="0"/>
            </a:endParaRPr>
          </a:p>
        </p:txBody>
      </p:sp>
      <p:sp>
        <p:nvSpPr>
          <p:cNvPr id="5" name="Rectangle 3"/>
          <p:cNvSpPr txBox="1">
            <a:spLocks noChangeArrowheads="1"/>
          </p:cNvSpPr>
          <p:nvPr/>
        </p:nvSpPr>
        <p:spPr bwMode="auto">
          <a:xfrm>
            <a:off x="228600" y="2852936"/>
            <a:ext cx="8839200" cy="2781672"/>
          </a:xfrm>
          <a:prstGeom prst="rect">
            <a:avLst/>
          </a:prstGeom>
          <a:noFill/>
          <a:ln w="9525">
            <a:noFill/>
            <a:miter lim="800000"/>
          </a:ln>
          <a:effectLst/>
        </p:spPr>
        <p:txBody>
          <a:bodyPr vert="horz" wrap="square" lIns="91440" tIns="45720" rIns="91440" bIns="45720" numCol="1" anchor="t" anchorCtr="0" compatLnSpc="1"/>
          <a:lstStyle>
            <a:lvl1pPr marL="342900" indent="-342900" algn="just"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folHlink"/>
                </a:solidFill>
                <a:effectLst>
                  <a:outerShdw blurRad="38100" dist="38100" dir="2700000" algn="tl">
                    <a:srgbClr val="C0C0C0"/>
                  </a:outerShdw>
                </a:effectLst>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rgbClr val="660066"/>
                </a:solidFill>
                <a:latin typeface="+mn-lt"/>
                <a:ea typeface="华文新魏" panose="02010800040101010101" pitchFamily="2" charset="-122"/>
              </a:defRPr>
            </a:lvl2pPr>
            <a:lvl3pPr marL="1143000" indent="-228600" algn="just"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rgbClr val="990000"/>
                </a:solidFill>
                <a:latin typeface="+mn-lt"/>
                <a:ea typeface="华文新魏" panose="02010800040101010101" pitchFamily="2" charset="-122"/>
              </a:defRPr>
            </a:lvl3pPr>
            <a:lvl4pPr marL="1600200" indent="-228600" algn="just"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华文新魏" panose="02010800040101010101" pitchFamily="2" charset="-122"/>
              </a:defRPr>
            </a:lvl4pPr>
            <a:lvl5pPr marL="2057400" indent="-228600" algn="just"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5pPr>
            <a:lvl6pPr marL="25146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6pPr>
            <a:lvl7pPr marL="29718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7pPr>
            <a:lvl8pPr marL="34290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8pPr>
            <a:lvl9pPr marL="3886200" indent="-228600" algn="just"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华文新魏" panose="02010800040101010101" pitchFamily="2" charset="-122"/>
              </a:defRPr>
            </a:lvl9pPr>
          </a:lstStyle>
          <a:p>
            <a:pPr marL="342900" marR="0" lvl="0" indent="-342900" algn="just" defTabSz="914400" rtl="0" eaLnBrk="1" fontAlgn="base" latinLnBrk="0" hangingPunct="1">
              <a:lnSpc>
                <a:spcPct val="130000"/>
              </a:lnSpc>
              <a:spcBef>
                <a:spcPct val="35000"/>
              </a:spcBef>
              <a:spcAft>
                <a:spcPct val="0"/>
              </a:spcAft>
              <a:buClr>
                <a:srgbClr val="3333CC"/>
              </a:buClr>
              <a:buSzPct val="60000"/>
              <a:buFont typeface="Wingdings" panose="05000000000000000000" pitchFamily="2" charset="2"/>
              <a:buChar char="n"/>
              <a:defRPr/>
            </a:pPr>
            <a:r>
              <a:rPr kumimoji="1" lang="zh-CN" altLang="en-US"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分组命令</a:t>
            </a:r>
            <a:endParaRPr kumimoji="1" lang="zh-CN" altLang="en-US"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endParaRPr>
          </a:p>
          <a:p>
            <a:pPr marL="342900" marR="0" lvl="0" indent="-342900" algn="ctr" defTabSz="914400" rtl="0" eaLnBrk="1" fontAlgn="base" latinLnBrk="0" hangingPunct="1">
              <a:lnSpc>
                <a:spcPct val="130000"/>
              </a:lnSpc>
              <a:spcBef>
                <a:spcPct val="35000"/>
              </a:spcBef>
              <a:spcAft>
                <a:spcPct val="0"/>
              </a:spcAft>
              <a:buClr>
                <a:srgbClr val="3333CC"/>
              </a:buClr>
              <a:buSzPct val="60000"/>
              <a:buFont typeface="Wingdings" panose="05000000000000000000" pitchFamily="2" charset="2"/>
              <a:buNone/>
              <a:defRPr/>
            </a:pPr>
            <a:r>
              <a:rPr kumimoji="1" lang="en-US" altLang="zh-CN" sz="2400" b="1" i="1" u="none" strike="noStrike" kern="0" cap="none" spc="0" normalizeH="0" baseline="0" noProof="0" dirty="0">
                <a:ln>
                  <a:noFill/>
                </a:ln>
                <a:solidFill>
                  <a:srgbClr val="FF3300"/>
                </a:solidFill>
                <a:effectLst>
                  <a:outerShdw blurRad="38100" dist="38100" dir="2700000" algn="tl">
                    <a:srgbClr val="C0C0C0"/>
                  </a:outerShdw>
                </a:effectLst>
                <a:uLnTx/>
                <a:uFillTx/>
                <a:latin typeface="Tahoma" panose="020B0604030504040204"/>
                <a:ea typeface="隶书" panose="02010509060101010101" pitchFamily="49" charset="-122"/>
                <a:cs typeface="+mn-cs"/>
              </a:rPr>
              <a:t>group by</a:t>
            </a:r>
            <a:r>
              <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   </a:t>
            </a:r>
            <a:r>
              <a:rPr kumimoji="1" lang="zh-CN" altLang="en-US"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列名  </a:t>
            </a:r>
            <a:r>
              <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a:t>
            </a:r>
            <a:r>
              <a:rPr kumimoji="1" lang="en-US" altLang="zh-CN" sz="2400" b="1" i="1" u="none" strike="noStrike" kern="0" cap="none" spc="0" normalizeH="0" baseline="0" noProof="0" dirty="0">
                <a:ln>
                  <a:noFill/>
                </a:ln>
                <a:solidFill>
                  <a:srgbClr val="FF3300"/>
                </a:solidFill>
                <a:effectLst>
                  <a:outerShdw blurRad="38100" dist="38100" dir="2700000" algn="tl">
                    <a:srgbClr val="C0C0C0"/>
                  </a:outerShdw>
                </a:effectLst>
                <a:uLnTx/>
                <a:uFillTx/>
                <a:latin typeface="Tahoma" panose="020B0604030504040204"/>
                <a:ea typeface="隶书" panose="02010509060101010101" pitchFamily="49" charset="-122"/>
                <a:cs typeface="+mn-cs"/>
              </a:rPr>
              <a:t>having</a:t>
            </a:r>
            <a:r>
              <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   </a:t>
            </a:r>
            <a:r>
              <a:rPr kumimoji="1" lang="zh-CN" altLang="en-US"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条件表达式</a:t>
            </a:r>
            <a:r>
              <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a:t>
            </a:r>
            <a:endPar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endParaRPr>
          </a:p>
          <a:p>
            <a:pPr marL="742950" marR="0" lvl="1" indent="-285750" algn="just" defTabSz="914400" rtl="0" eaLnBrk="1" fontAlgn="base" latinLnBrk="0" hangingPunct="1">
              <a:lnSpc>
                <a:spcPct val="130000"/>
              </a:lnSpc>
              <a:spcBef>
                <a:spcPct val="35000"/>
              </a:spcBef>
              <a:spcAft>
                <a:spcPct val="0"/>
              </a:spcAft>
              <a:buClr>
                <a:srgbClr val="FF0000"/>
              </a:buClr>
              <a:buSzPct val="55000"/>
              <a:buFont typeface="Wingdings" panose="05000000000000000000" pitchFamily="2" charset="2"/>
              <a:buNone/>
              <a:defRPr/>
            </a:pPr>
            <a:r>
              <a:rPr kumimoji="1" lang="en-US" altLang="zh-CN"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   group by</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将表中的元组</a:t>
            </a:r>
            <a:r>
              <a:rPr lang="zh-CN" altLang="en-US" sz="2000" kern="0" dirty="0">
                <a:highlight>
                  <a:srgbClr val="FFFF00"/>
                </a:highlight>
                <a:latin typeface="Tahoma" panose="020B0604030504040204"/>
              </a:rPr>
              <a:t>先</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按指定列上值相等的原则分组，</a:t>
            </a:r>
            <a:r>
              <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然后</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在每一分组上使用聚集函数，得到单一值</a:t>
            </a:r>
            <a:endPar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endParaRPr>
          </a:p>
          <a:p>
            <a:pPr marL="742950" marR="0" lvl="1" indent="-285750" algn="just" defTabSz="914400" rtl="0" eaLnBrk="1" fontAlgn="base" latinLnBrk="0" hangingPunct="1">
              <a:lnSpc>
                <a:spcPct val="130000"/>
              </a:lnSpc>
              <a:spcBef>
                <a:spcPct val="35000"/>
              </a:spcBef>
              <a:spcAft>
                <a:spcPct val="0"/>
              </a:spcAft>
              <a:buClr>
                <a:srgbClr val="FF0000"/>
              </a:buClr>
              <a:buSzPct val="55000"/>
              <a:buFont typeface="Wingdings" panose="05000000000000000000" pitchFamily="2" charset="2"/>
              <a:buNone/>
              <a:defRPr/>
            </a:pP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	</a:t>
            </a:r>
            <a:r>
              <a:rPr kumimoji="1" lang="en-US" altLang="zh-CN"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having</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则对</a:t>
            </a:r>
            <a:r>
              <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分组</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进行额外选择，只将聚集函数作用到</a:t>
            </a:r>
            <a:r>
              <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满足条件的分组</a:t>
            </a:r>
            <a:r>
              <a:rPr kumimoji="1" lang="zh-CN" altLang="en-US"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rPr>
              <a:t>上   </a:t>
            </a:r>
            <a:endParaRPr kumimoji="1" lang="en-US" altLang="zh-CN" sz="2000" b="0" i="0" u="none" strike="noStrike" kern="0" cap="none" spc="0" normalizeH="0" baseline="0" noProof="0" dirty="0">
              <a:ln>
                <a:noFill/>
              </a:ln>
              <a:solidFill>
                <a:srgbClr val="660066"/>
              </a:solidFill>
              <a:effectLst/>
              <a:uLnTx/>
              <a:uFillTx/>
              <a:latin typeface="Tahoma" panose="020B0604030504040204"/>
              <a:ea typeface="华文新魏" panose="02010800040101010101" pitchFamily="2" charset="-122"/>
            </a:endParaRPr>
          </a:p>
          <a:p>
            <a:pPr marL="742950" marR="0" lvl="1" indent="-285750" algn="just" defTabSz="914400" rtl="0" eaLnBrk="1" fontAlgn="base" latinLnBrk="0" hangingPunct="1">
              <a:lnSpc>
                <a:spcPct val="130000"/>
              </a:lnSpc>
              <a:spcBef>
                <a:spcPct val="35000"/>
              </a:spcBef>
              <a:spcAft>
                <a:spcPct val="0"/>
              </a:spcAft>
              <a:buClr>
                <a:srgbClr val="FF0000"/>
              </a:buClr>
              <a:buSzPct val="55000"/>
              <a:buFont typeface="Wingdings" panose="05000000000000000000" pitchFamily="2" charset="2"/>
              <a:buNone/>
              <a:defRPr/>
            </a:pPr>
            <a:r>
              <a:rPr lang="en-US" altLang="zh-CN" sz="2000" kern="0" dirty="0">
                <a:highlight>
                  <a:srgbClr val="FFFF00"/>
                </a:highlight>
                <a:latin typeface="Tahoma" panose="020B0604030504040204"/>
              </a:rPr>
              <a:t>Having</a:t>
            </a:r>
            <a:r>
              <a:rPr lang="zh-CN" altLang="en-US" sz="2000" kern="0" dirty="0">
                <a:highlight>
                  <a:srgbClr val="FFFF00"/>
                </a:highlight>
                <a:latin typeface="Tahoma" panose="020B0604030504040204"/>
              </a:rPr>
              <a:t>和</a:t>
            </a:r>
            <a:r>
              <a:rPr lang="en-US" altLang="zh-CN" sz="2000" kern="0" dirty="0">
                <a:highlight>
                  <a:srgbClr val="FFFF00"/>
                </a:highlight>
                <a:latin typeface="Tahoma" panose="020B0604030504040204"/>
              </a:rPr>
              <a:t>Where</a:t>
            </a:r>
            <a:r>
              <a:rPr lang="zh-CN" altLang="en-US" sz="2000" kern="0" dirty="0">
                <a:highlight>
                  <a:srgbClr val="FFFF00"/>
                </a:highlight>
                <a:latin typeface="Tahoma" panose="020B0604030504040204"/>
              </a:rPr>
              <a:t>的区别？</a:t>
            </a:r>
            <a:endParaRPr lang="en-US" altLang="zh-CN" sz="2000" kern="0" dirty="0">
              <a:highlight>
                <a:srgbClr val="FFFF00"/>
              </a:highlight>
              <a:latin typeface="Tahoma" panose="020B0604030504040204"/>
            </a:endParaRPr>
          </a:p>
          <a:p>
            <a:pPr marL="742950" marR="0" lvl="1" indent="-285750" algn="just" defTabSz="914400" rtl="0" eaLnBrk="1" fontAlgn="base" latinLnBrk="0" hangingPunct="1">
              <a:lnSpc>
                <a:spcPct val="130000"/>
              </a:lnSpc>
              <a:spcBef>
                <a:spcPct val="35000"/>
              </a:spcBef>
              <a:spcAft>
                <a:spcPct val="0"/>
              </a:spcAft>
              <a:buClr>
                <a:srgbClr val="FF0000"/>
              </a:buClr>
              <a:buSzPct val="55000"/>
              <a:buFont typeface="Wingdings" panose="05000000000000000000" pitchFamily="2" charset="2"/>
              <a:buNone/>
              <a:defRPr/>
            </a:pPr>
            <a:r>
              <a:rPr kumimoji="1" lang="en-US" altLang="zh-CN"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Having</a:t>
            </a:r>
            <a:r>
              <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的粒度是分组， 而</a:t>
            </a:r>
            <a:r>
              <a:rPr kumimoji="1" lang="en-US" altLang="zh-CN"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Where</a:t>
            </a:r>
            <a:r>
              <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rPr>
              <a:t>的粒度是行</a:t>
            </a:r>
            <a:endParaRPr kumimoji="1" lang="zh-CN" altLang="en-US" sz="2000" b="0" i="0" u="none" strike="noStrike" kern="0" cap="none" spc="0" normalizeH="0" baseline="0" noProof="0" dirty="0">
              <a:ln>
                <a:noFill/>
              </a:ln>
              <a:solidFill>
                <a:srgbClr val="660066"/>
              </a:solidFill>
              <a:effectLst/>
              <a:highlight>
                <a:srgbClr val="FFFF00"/>
              </a:highlight>
              <a:uLnTx/>
              <a:uFillTx/>
              <a:latin typeface="Tahoma" panose="020B0604030504040204"/>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zh-CN" altLang="en-US"/>
              <a:t>分组</a:t>
            </a:r>
            <a:endParaRPr lang="zh-CN" altLang="en-US"/>
          </a:p>
        </p:txBody>
      </p:sp>
      <p:graphicFrame>
        <p:nvGraphicFramePr>
          <p:cNvPr id="244739" name="Group 3"/>
          <p:cNvGraphicFramePr>
            <a:graphicFrameLocks noGrp="1"/>
          </p:cNvGraphicFramePr>
          <p:nvPr/>
        </p:nvGraphicFramePr>
        <p:xfrm>
          <a:off x="1447800" y="2451100"/>
          <a:ext cx="2362200" cy="3657600"/>
        </p:xfrm>
        <a:graphic>
          <a:graphicData uri="http://schemas.openxmlformats.org/drawingml/2006/table">
            <a:tbl>
              <a:tblPr/>
              <a:tblGrid>
                <a:gridCol w="787400"/>
                <a:gridCol w="787400"/>
                <a:gridCol w="787400"/>
              </a:tblGrid>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G</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84</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90</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c3</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96</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80</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90</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96</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88</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29065" name="WordArt 41" descr="白色大理石"/>
          <p:cNvSpPr>
            <a:spLocks noChangeArrowheads="1" noChangeShapeType="1" noTextEdit="1"/>
          </p:cNvSpPr>
          <p:nvPr/>
        </p:nvSpPr>
        <p:spPr bwMode="auto">
          <a:xfrm>
            <a:off x="762000" y="3213100"/>
            <a:ext cx="571500" cy="9144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rPr>
              <a:t>{</a:t>
            </a:r>
            <a:endParaRPr kumimoji="1" lang="zh-CN" altLang="en-US"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endParaRPr>
          </a:p>
        </p:txBody>
      </p:sp>
      <p:sp>
        <p:nvSpPr>
          <p:cNvPr id="129066" name="WordArt 42" descr="白色大理石"/>
          <p:cNvSpPr>
            <a:spLocks noChangeArrowheads="1" noChangeShapeType="1" noTextEdit="1"/>
          </p:cNvSpPr>
          <p:nvPr/>
        </p:nvSpPr>
        <p:spPr bwMode="auto">
          <a:xfrm>
            <a:off x="762000" y="4432300"/>
            <a:ext cx="571500" cy="609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rPr>
              <a:t>{</a:t>
            </a:r>
            <a:endParaRPr kumimoji="1" lang="zh-CN" altLang="en-US"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endParaRPr>
          </a:p>
        </p:txBody>
      </p:sp>
      <p:sp>
        <p:nvSpPr>
          <p:cNvPr id="129067" name="WordArt 43" descr="白色大理石"/>
          <p:cNvSpPr>
            <a:spLocks noChangeArrowheads="1" noChangeShapeType="1" noTextEdit="1"/>
          </p:cNvSpPr>
          <p:nvPr/>
        </p:nvSpPr>
        <p:spPr bwMode="auto">
          <a:xfrm>
            <a:off x="762000" y="5346700"/>
            <a:ext cx="571500" cy="6096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rPr>
              <a:t>{</a:t>
            </a:r>
            <a:endParaRPr kumimoji="1" lang="zh-CN" altLang="en-US" sz="3600" b="0" i="0" u="none" strike="noStrike" kern="10" cap="none" spc="0" normalizeH="0" baseline="0" noProof="0">
              <a:ln w="9525">
                <a:round/>
              </a:ln>
              <a:blipFill dpi="0" rotWithShape="0">
                <a:blip r:embed="rId1"/>
                <a:srcRect/>
                <a:tile tx="0" ty="0" sx="100000" sy="100000" flip="none" algn="tl"/>
              </a:blipFill>
              <a:effectLst>
                <a:outerShdw dist="38100" dir="2700000" algn="tl" rotWithShape="0">
                  <a:srgbClr val="000000">
                    <a:alpha val="43137"/>
                  </a:srgbClr>
                </a:outerShdw>
              </a:effectLst>
              <a:uLnTx/>
              <a:uFillTx/>
              <a:latin typeface="隶书" panose="02010509060101010101" pitchFamily="49" charset="-122"/>
              <a:ea typeface="隶书" panose="02010509060101010101" pitchFamily="49" charset="-122"/>
              <a:cs typeface="+mn-cs"/>
            </a:endParaRPr>
          </a:p>
        </p:txBody>
      </p:sp>
      <p:graphicFrame>
        <p:nvGraphicFramePr>
          <p:cNvPr id="244780" name="Group 44"/>
          <p:cNvGraphicFramePr>
            <a:graphicFrameLocks noGrp="1"/>
          </p:cNvGraphicFramePr>
          <p:nvPr/>
        </p:nvGraphicFramePr>
        <p:xfrm>
          <a:off x="5486400" y="2451100"/>
          <a:ext cx="2362200" cy="3657600"/>
        </p:xfrm>
        <a:graphic>
          <a:graphicData uri="http://schemas.openxmlformats.org/drawingml/2006/table">
            <a:tbl>
              <a:tblPr/>
              <a:tblGrid>
                <a:gridCol w="787400"/>
                <a:gridCol w="787400"/>
                <a:gridCol w="787400"/>
              </a:tblGrid>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G</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84</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90</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s1</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96</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c1</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rPr>
                        <a:t>80</a:t>
                      </a:r>
                      <a:endParaRPr kumimoji="1" lang="en-US" altLang="zh-CN" sz="2400" b="0" i="0" u="none" strike="noStrike" cap="none" normalizeH="0" baseline="0">
                        <a:ln>
                          <a:noFill/>
                        </a:ln>
                        <a:solidFill>
                          <a:schemeClr val="accent1"/>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90</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s3</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c2</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96</a:t>
                      </a:r>
                      <a:endParaRPr kumimoji="1" lang="en-US" altLang="zh-CN" sz="24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s3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c3</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88</a:t>
                      </a:r>
                      <a:endParaRPr kumimoji="1" lang="en-US" altLang="zh-CN" sz="24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4818" name="Line 82"/>
          <p:cNvSpPr>
            <a:spLocks noChangeShapeType="1"/>
          </p:cNvSpPr>
          <p:nvPr/>
        </p:nvSpPr>
        <p:spPr bwMode="auto">
          <a:xfrm flipV="1">
            <a:off x="7848600" y="3414713"/>
            <a:ext cx="533400" cy="1114425"/>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19" name="Line 83"/>
          <p:cNvSpPr>
            <a:spLocks noChangeShapeType="1"/>
          </p:cNvSpPr>
          <p:nvPr/>
        </p:nvSpPr>
        <p:spPr bwMode="auto">
          <a:xfrm>
            <a:off x="7848600" y="3124200"/>
            <a:ext cx="533400" cy="3048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20" name="Line 84"/>
          <p:cNvSpPr>
            <a:spLocks noChangeShapeType="1"/>
          </p:cNvSpPr>
          <p:nvPr/>
        </p:nvSpPr>
        <p:spPr bwMode="auto">
          <a:xfrm flipV="1">
            <a:off x="7848600" y="5362575"/>
            <a:ext cx="457200" cy="5334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21" name="Line 85"/>
          <p:cNvSpPr>
            <a:spLocks noChangeShapeType="1"/>
          </p:cNvSpPr>
          <p:nvPr/>
        </p:nvSpPr>
        <p:spPr bwMode="auto">
          <a:xfrm>
            <a:off x="7848600" y="4024313"/>
            <a:ext cx="457200" cy="13716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22" name="Line 86"/>
          <p:cNvSpPr>
            <a:spLocks noChangeShapeType="1"/>
          </p:cNvSpPr>
          <p:nvPr/>
        </p:nvSpPr>
        <p:spPr bwMode="auto">
          <a:xfrm flipV="1">
            <a:off x="7848600" y="4572000"/>
            <a:ext cx="533400" cy="8382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23" name="Line 87"/>
          <p:cNvSpPr>
            <a:spLocks noChangeShapeType="1"/>
          </p:cNvSpPr>
          <p:nvPr/>
        </p:nvSpPr>
        <p:spPr bwMode="auto">
          <a:xfrm flipV="1">
            <a:off x="7848600" y="4572000"/>
            <a:ext cx="533400" cy="3810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244824" name="Line 88"/>
          <p:cNvSpPr>
            <a:spLocks noChangeShapeType="1"/>
          </p:cNvSpPr>
          <p:nvPr/>
        </p:nvSpPr>
        <p:spPr bwMode="auto">
          <a:xfrm>
            <a:off x="7848600" y="3595688"/>
            <a:ext cx="533400" cy="990600"/>
          </a:xfrm>
          <a:prstGeom prst="line">
            <a:avLst/>
          </a:prstGeom>
          <a:noFill/>
          <a:ln w="19050">
            <a:solidFill>
              <a:schemeClr val="tx1"/>
            </a:solidFill>
            <a:miter lim="800000"/>
          </a:ln>
          <a:effectLst/>
        </p:spPr>
        <p:txBody>
          <a:bodyPr wrap="none"/>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129113" name="Rectangle 89"/>
          <p:cNvSpPr>
            <a:spLocks noChangeArrowheads="1"/>
          </p:cNvSpPr>
          <p:nvPr/>
        </p:nvSpPr>
        <p:spPr bwMode="auto">
          <a:xfrm>
            <a:off x="660400" y="1614488"/>
            <a:ext cx="3536950" cy="457200"/>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rPr>
              <a:t>列出每个学生的平均成绩</a:t>
            </a: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endParaRPr>
          </a:p>
        </p:txBody>
      </p:sp>
      <p:sp>
        <p:nvSpPr>
          <p:cNvPr id="129114" name="Rectangle 90"/>
          <p:cNvSpPr>
            <a:spLocks noChangeArrowheads="1"/>
          </p:cNvSpPr>
          <p:nvPr/>
        </p:nvSpPr>
        <p:spPr bwMode="auto">
          <a:xfrm>
            <a:off x="4946650" y="1584325"/>
            <a:ext cx="3536950" cy="457200"/>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rPr>
              <a:t>列出每门课程的平均成绩</a:t>
            </a: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endParaRPr>
          </a:p>
        </p:txBody>
      </p:sp>
      <p:sp>
        <p:nvSpPr>
          <p:cNvPr id="129115" name="Rectangle 91"/>
          <p:cNvSpPr>
            <a:spLocks noChangeArrowheads="1"/>
          </p:cNvSpPr>
          <p:nvPr/>
        </p:nvSpPr>
        <p:spPr bwMode="auto">
          <a:xfrm>
            <a:off x="1646238" y="6213475"/>
            <a:ext cx="1868487" cy="457200"/>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rPr>
              <a:t>group by S#</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endParaRPr>
          </a:p>
        </p:txBody>
      </p:sp>
      <p:sp>
        <p:nvSpPr>
          <p:cNvPr id="129116" name="Rectangle 92"/>
          <p:cNvSpPr>
            <a:spLocks noChangeArrowheads="1"/>
          </p:cNvSpPr>
          <p:nvPr/>
        </p:nvSpPr>
        <p:spPr bwMode="auto">
          <a:xfrm>
            <a:off x="5907088" y="6219825"/>
            <a:ext cx="1881187" cy="457200"/>
          </a:xfrm>
          <a:prstGeom prst="rect">
            <a:avLst/>
          </a:prstGeom>
          <a:noFill/>
          <a:ln w="9525">
            <a:no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rPr>
              <a:t>group by C#</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华文行楷" panose="02010800040101010101" pitchFamily="2" charset="-122"/>
              <a:cs typeface="+mn-cs"/>
            </a:endParaRPr>
          </a:p>
        </p:txBody>
      </p:sp>
      <p:sp>
        <p:nvSpPr>
          <p:cNvPr id="129117" name="Text Box 93"/>
          <p:cNvSpPr txBox="1">
            <a:spLocks noChangeArrowheads="1"/>
          </p:cNvSpPr>
          <p:nvPr/>
        </p:nvSpPr>
        <p:spPr bwMode="auto">
          <a:xfrm>
            <a:off x="304800" y="54102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92</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9118" name="Text Box 94"/>
          <p:cNvSpPr txBox="1">
            <a:spLocks noChangeArrowheads="1"/>
          </p:cNvSpPr>
          <p:nvPr/>
        </p:nvSpPr>
        <p:spPr bwMode="auto">
          <a:xfrm>
            <a:off x="304800" y="44958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85</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9119" name="Text Box 95"/>
          <p:cNvSpPr txBox="1">
            <a:spLocks noChangeArrowheads="1"/>
          </p:cNvSpPr>
          <p:nvPr/>
        </p:nvSpPr>
        <p:spPr bwMode="auto">
          <a:xfrm>
            <a:off x="304800" y="34290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9120" name="Text Box 96"/>
          <p:cNvSpPr txBox="1">
            <a:spLocks noChangeArrowheads="1"/>
          </p:cNvSpPr>
          <p:nvPr/>
        </p:nvSpPr>
        <p:spPr bwMode="auto">
          <a:xfrm>
            <a:off x="8377238" y="51054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92</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9121" name="Text Box 97"/>
          <p:cNvSpPr txBox="1">
            <a:spLocks noChangeArrowheads="1"/>
          </p:cNvSpPr>
          <p:nvPr/>
        </p:nvSpPr>
        <p:spPr bwMode="auto">
          <a:xfrm>
            <a:off x="8377238" y="43434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92</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29122" name="Text Box 98"/>
          <p:cNvSpPr txBox="1">
            <a:spLocks noChangeArrowheads="1"/>
          </p:cNvSpPr>
          <p:nvPr/>
        </p:nvSpPr>
        <p:spPr bwMode="auto">
          <a:xfrm>
            <a:off x="8377238" y="3200400"/>
            <a:ext cx="533400" cy="457200"/>
          </a:xfrm>
          <a:prstGeom prst="rect">
            <a:avLst/>
          </a:prstGeom>
          <a:noFill/>
          <a:ln w="9525">
            <a:noFill/>
            <a:miter lim="800000"/>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90</a:t>
            </a:r>
            <a:endParaRPr kumimoji="1" lang="en-US" altLang="zh-CN" sz="2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defRPr/>
            </a:pPr>
            <a:r>
              <a:rPr lang="zh-CN" altLang="en-US"/>
              <a:t>分组和聚集函数</a:t>
            </a:r>
            <a:endParaRPr lang="zh-CN" altLang="en-US"/>
          </a:p>
        </p:txBody>
      </p:sp>
      <p:sp>
        <p:nvSpPr>
          <p:cNvPr id="160771" name="Rectangle 3"/>
          <p:cNvSpPr>
            <a:spLocks noGrp="1" noChangeArrowheads="1"/>
          </p:cNvSpPr>
          <p:nvPr>
            <p:ph type="body" idx="1"/>
          </p:nvPr>
        </p:nvSpPr>
        <p:spPr>
          <a:xfrm>
            <a:off x="152400" y="1370013"/>
            <a:ext cx="8802688" cy="5335587"/>
          </a:xfrm>
        </p:spPr>
        <p:txBody>
          <a:bodyPr/>
          <a:lstStyle/>
          <a:p>
            <a:pPr eaLnBrk="1" hangingPunct="1">
              <a:defRPr/>
            </a:pPr>
            <a:r>
              <a:rPr lang="zh-CN" altLang="en-US"/>
              <a:t>示例</a:t>
            </a:r>
            <a:endParaRPr lang="zh-CN" altLang="en-US"/>
          </a:p>
          <a:p>
            <a:pPr lvl="1" eaLnBrk="1" hangingPunct="1">
              <a:defRPr/>
            </a:pPr>
            <a:r>
              <a:rPr lang="zh-CN" altLang="en-US"/>
              <a:t>列出每个学生的最高、最低、平均成绩</a:t>
            </a:r>
            <a:endParaRPr lang="zh-CN" altLang="en-US"/>
          </a:p>
          <a:p>
            <a:pPr lvl="1" eaLnBrk="1" hangingPunct="1">
              <a:lnSpc>
                <a:spcPct val="110000"/>
              </a:lnSpc>
              <a:buFont typeface="Wingdings" panose="05000000000000000000" pitchFamily="2" charset="2"/>
              <a:buNone/>
              <a:defRPr/>
            </a:pPr>
            <a:r>
              <a:rPr lang="zh-CN" altLang="en-US" b="1"/>
              <a:t>	</a:t>
            </a:r>
            <a:r>
              <a:rPr lang="en-US" altLang="zh-CN" b="1"/>
              <a:t>select</a:t>
            </a:r>
            <a:r>
              <a:rPr lang="en-US" altLang="zh-CN"/>
              <a:t>    	S#</a:t>
            </a:r>
            <a:r>
              <a:rPr lang="zh-CN" altLang="en-US"/>
              <a:t>，</a:t>
            </a:r>
            <a:r>
              <a:rPr lang="en-US" altLang="zh-CN" b="1"/>
              <a:t>max</a:t>
            </a:r>
            <a:r>
              <a:rPr lang="en-US" altLang="zh-CN"/>
              <a:t>(GRADE)</a:t>
            </a:r>
            <a:r>
              <a:rPr lang="zh-CN" altLang="en-US"/>
              <a:t>，</a:t>
            </a:r>
            <a:endParaRPr lang="zh-CN" altLang="en-US"/>
          </a:p>
          <a:p>
            <a:pPr lvl="1" eaLnBrk="1" hangingPunct="1">
              <a:lnSpc>
                <a:spcPct val="110000"/>
              </a:lnSpc>
              <a:buFont typeface="Wingdings" panose="05000000000000000000" pitchFamily="2" charset="2"/>
              <a:buNone/>
              <a:defRPr/>
            </a:pPr>
            <a:r>
              <a:rPr lang="zh-CN" altLang="en-US"/>
              <a:t>				</a:t>
            </a:r>
            <a:r>
              <a:rPr lang="en-US" altLang="zh-CN" b="1"/>
              <a:t>min</a:t>
            </a:r>
            <a:r>
              <a:rPr lang="en-US" altLang="zh-CN"/>
              <a:t>(GRADE), </a:t>
            </a:r>
            <a:r>
              <a:rPr lang="en-US" altLang="zh-CN" b="1"/>
              <a:t>avg</a:t>
            </a:r>
            <a:r>
              <a:rPr lang="en-US" altLang="zh-CN"/>
              <a:t>(GRADE)</a:t>
            </a:r>
            <a:endParaRPr lang="en-US" altLang="zh-CN"/>
          </a:p>
          <a:p>
            <a:pPr lvl="1" eaLnBrk="1" hangingPunct="1">
              <a:lnSpc>
                <a:spcPct val="110000"/>
              </a:lnSpc>
              <a:buFont typeface="Wingdings" panose="05000000000000000000" pitchFamily="2" charset="2"/>
              <a:buNone/>
              <a:defRPr/>
            </a:pPr>
            <a:r>
              <a:rPr lang="en-US" altLang="zh-CN"/>
              <a:t>   </a:t>
            </a:r>
            <a:r>
              <a:rPr lang="en-US" altLang="zh-CN" b="1"/>
              <a:t>from</a:t>
            </a:r>
            <a:r>
              <a:rPr lang="en-US" altLang="zh-CN"/>
              <a:t>     	SC</a:t>
            </a:r>
            <a:endParaRPr lang="en-US" altLang="zh-CN"/>
          </a:p>
          <a:p>
            <a:pPr lvl="1" eaLnBrk="1" hangingPunct="1">
              <a:lnSpc>
                <a:spcPct val="110000"/>
              </a:lnSpc>
              <a:buFont typeface="Wingdings" panose="05000000000000000000" pitchFamily="2" charset="2"/>
              <a:buNone/>
              <a:defRPr/>
            </a:pPr>
            <a:r>
              <a:rPr lang="en-US" altLang="zh-CN" b="1"/>
              <a:t>  	group by</a:t>
            </a:r>
            <a:r>
              <a:rPr lang="en-US" altLang="zh-CN"/>
              <a:t>  	S#</a:t>
            </a:r>
            <a:endParaRPr lang="en-US" altLang="zh-CN" b="1"/>
          </a:p>
        </p:txBody>
      </p:sp>
      <p:sp>
        <p:nvSpPr>
          <p:cNvPr id="5" name="文本框 4"/>
          <p:cNvSpPr txBox="1"/>
          <p:nvPr/>
        </p:nvSpPr>
        <p:spPr>
          <a:xfrm>
            <a:off x="2555776" y="4941168"/>
            <a:ext cx="4572000" cy="461665"/>
          </a:xfrm>
          <a:prstGeom prst="rect">
            <a:avLst/>
          </a:prstGeom>
          <a:noFill/>
        </p:spPr>
        <p:txBody>
          <a:bodyPr wrap="square">
            <a:spAutoFit/>
          </a:bodyPr>
          <a:lstStyle/>
          <a:p>
            <a:r>
              <a:rPr kumimoji="1" lang="en-US" altLang="zh-CN" sz="2400" b="1" i="1" u="none" strike="noStrike" kern="0" cap="none" spc="0" normalizeH="0" baseline="0" noProof="0" dirty="0">
                <a:ln>
                  <a:noFill/>
                </a:ln>
                <a:solidFill>
                  <a:srgbClr val="FF3300"/>
                </a:solidFill>
                <a:effectLst>
                  <a:outerShdw blurRad="38100" dist="38100" dir="2700000" algn="tl">
                    <a:srgbClr val="C0C0C0"/>
                  </a:outerShdw>
                </a:effectLst>
                <a:uLnTx/>
                <a:uFillTx/>
                <a:latin typeface="Tahoma" panose="020B0604030504040204"/>
                <a:ea typeface="隶书" panose="02010509060101010101" pitchFamily="49" charset="-122"/>
                <a:cs typeface="+mn-cs"/>
              </a:rPr>
              <a:t>having</a:t>
            </a:r>
            <a:r>
              <a:rPr kumimoji="1" lang="zh-CN" altLang="en-US" sz="2400" b="1" i="1" u="none" strike="noStrike" kern="0" cap="none" spc="0" normalizeH="0" baseline="0" noProof="0" dirty="0">
                <a:ln>
                  <a:noFill/>
                </a:ln>
                <a:solidFill>
                  <a:srgbClr val="FF3300"/>
                </a:solidFill>
                <a:effectLst>
                  <a:outerShdw blurRad="38100" dist="38100" dir="2700000" algn="tl">
                    <a:srgbClr val="C0C0C0"/>
                  </a:outerShdw>
                </a:effectLst>
                <a:uLnTx/>
                <a:uFillTx/>
                <a:latin typeface="Tahoma" panose="020B0604030504040204"/>
                <a:ea typeface="隶书" panose="02010509060101010101" pitchFamily="49" charset="-122"/>
                <a:cs typeface="+mn-cs"/>
              </a:rPr>
              <a:t>？</a:t>
            </a:r>
            <a:r>
              <a:rPr kumimoji="1" lang="en-US" altLang="zh-CN" sz="2400" b="0" i="0" u="none" strike="noStrike" kern="0" cap="none" spc="0" normalizeH="0" baseline="0" noProof="0" dirty="0">
                <a:ln>
                  <a:noFill/>
                </a:ln>
                <a:solidFill>
                  <a:srgbClr val="3333CC"/>
                </a:solidFill>
                <a:effectLst>
                  <a:outerShdw blurRad="38100" dist="38100" dir="2700000" algn="tl">
                    <a:srgbClr val="C0C0C0"/>
                  </a:outerShdw>
                </a:effectLst>
                <a:uLnTx/>
                <a:uFillTx/>
                <a:latin typeface="Tahoma" panose="020B0604030504040204"/>
                <a:ea typeface="隶书" panose="02010509060101010101" pitchFamily="49" charset="-122"/>
                <a:cs typeface="+mn-cs"/>
              </a:rPr>
              <a:t> </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eaLnBrk="1" hangingPunct="1">
              <a:defRPr/>
            </a:pPr>
            <a:r>
              <a:rPr lang="zh-CN" altLang="en-US" dirty="0"/>
              <a:t>分组和聚集函数</a:t>
            </a:r>
            <a:endParaRPr lang="zh-CN" altLang="en-US" dirty="0"/>
          </a:p>
        </p:txBody>
      </p:sp>
      <p:sp>
        <p:nvSpPr>
          <p:cNvPr id="132099" name="Rectangle 3"/>
          <p:cNvSpPr>
            <a:spLocks noGrp="1" noChangeArrowheads="1"/>
          </p:cNvSpPr>
          <p:nvPr>
            <p:ph type="body" idx="1"/>
          </p:nvPr>
        </p:nvSpPr>
        <p:spPr/>
        <p:txBody>
          <a:bodyPr/>
          <a:lstStyle/>
          <a:p>
            <a:pPr lvl="1" eaLnBrk="1" hangingPunct="1">
              <a:buFont typeface="Wingdings" panose="05000000000000000000" pitchFamily="2" charset="2"/>
              <a:buNone/>
            </a:pPr>
            <a:r>
              <a:rPr lang="en-US" altLang="zh-CN" b="1" dirty="0"/>
              <a:t>   select</a:t>
            </a:r>
            <a:r>
              <a:rPr lang="en-US" altLang="zh-CN" dirty="0"/>
              <a:t>    	S#</a:t>
            </a:r>
            <a:r>
              <a:rPr lang="zh-CN" altLang="en-US" dirty="0"/>
              <a:t>，</a:t>
            </a:r>
            <a:r>
              <a:rPr lang="en-US" altLang="zh-CN" b="1" dirty="0" err="1"/>
              <a:t>avg</a:t>
            </a:r>
            <a:r>
              <a:rPr lang="en-US" altLang="zh-CN" dirty="0"/>
              <a:t>(GRADE)</a:t>
            </a:r>
            <a:endParaRPr lang="en-US" altLang="zh-CN" dirty="0"/>
          </a:p>
          <a:p>
            <a:pPr lvl="1" eaLnBrk="1" hangingPunct="1">
              <a:buFont typeface="Wingdings" panose="05000000000000000000" pitchFamily="2" charset="2"/>
              <a:buNone/>
            </a:pPr>
            <a:r>
              <a:rPr lang="en-US" altLang="zh-CN" dirty="0"/>
              <a:t>   </a:t>
            </a:r>
            <a:r>
              <a:rPr lang="en-US" altLang="zh-CN" b="1" dirty="0"/>
              <a:t>from</a:t>
            </a:r>
            <a:r>
              <a:rPr lang="en-US" altLang="zh-CN" dirty="0"/>
              <a:t>     	SC</a:t>
            </a:r>
            <a:endParaRPr lang="en-US" altLang="zh-CN" dirty="0"/>
          </a:p>
          <a:p>
            <a:pPr lvl="1" eaLnBrk="1" hangingPunct="1">
              <a:buFont typeface="Wingdings" panose="05000000000000000000" pitchFamily="2" charset="2"/>
              <a:buNone/>
            </a:pPr>
            <a:r>
              <a:rPr lang="en-US" altLang="zh-CN" b="1" dirty="0"/>
              <a:t>  	group by</a:t>
            </a:r>
            <a:r>
              <a:rPr lang="en-US" altLang="zh-CN" dirty="0"/>
              <a:t>  	S#</a:t>
            </a:r>
            <a:endParaRPr lang="en-US" altLang="zh-CN" dirty="0"/>
          </a:p>
          <a:p>
            <a:pPr lvl="1" eaLnBrk="1" hangingPunct="1">
              <a:buFont typeface="Wingdings" panose="05000000000000000000" pitchFamily="2" charset="2"/>
              <a:buNone/>
            </a:pPr>
            <a:r>
              <a:rPr lang="en-US" altLang="zh-CN" dirty="0"/>
              <a:t> 	</a:t>
            </a:r>
            <a:r>
              <a:rPr lang="en-US" altLang="zh-CN" b="1" dirty="0"/>
              <a:t>having</a:t>
            </a:r>
            <a:r>
              <a:rPr lang="en-US" altLang="zh-CN" dirty="0"/>
              <a:t>  	</a:t>
            </a:r>
            <a:r>
              <a:rPr lang="en-US" altLang="zh-CN" b="1" dirty="0"/>
              <a:t>min</a:t>
            </a:r>
            <a:r>
              <a:rPr lang="en-US" altLang="zh-CN" dirty="0"/>
              <a:t>(GRADE) &gt;= 60</a:t>
            </a:r>
            <a:endParaRPr lang="en-US" altLang="zh-CN" dirty="0"/>
          </a:p>
          <a:p>
            <a:pPr lvl="1" eaLnBrk="1" hangingPunct="1">
              <a:buFont typeface="Wingdings" panose="05000000000000000000" pitchFamily="2" charset="2"/>
              <a:buNone/>
            </a:pPr>
            <a:endParaRPr lang="en-US" altLang="zh-CN" dirty="0"/>
          </a:p>
          <a:p>
            <a:pPr lvl="1" eaLnBrk="1" hangingPunct="1">
              <a:spcBef>
                <a:spcPct val="80000"/>
              </a:spcBef>
              <a:buFont typeface="Wingdings" panose="05000000000000000000" pitchFamily="2" charset="2"/>
              <a:buNone/>
            </a:pPr>
            <a:r>
              <a:rPr lang="en-US" altLang="zh-CN" b="1" dirty="0"/>
              <a:t>	</a:t>
            </a:r>
            <a:r>
              <a:rPr lang="en-US" altLang="zh-CN" b="1" dirty="0">
                <a:solidFill>
                  <a:schemeClr val="folHlink"/>
                </a:solidFill>
              </a:rPr>
              <a:t>select</a:t>
            </a:r>
            <a:r>
              <a:rPr lang="en-US" altLang="zh-CN" dirty="0">
                <a:solidFill>
                  <a:schemeClr val="folHlink"/>
                </a:solidFill>
              </a:rPr>
              <a:t>    	S#</a:t>
            </a:r>
            <a:r>
              <a:rPr lang="zh-CN" altLang="en-US" dirty="0">
                <a:solidFill>
                  <a:schemeClr val="folHlink"/>
                </a:solidFill>
              </a:rPr>
              <a:t>，</a:t>
            </a:r>
            <a:r>
              <a:rPr lang="en-US" altLang="zh-CN" b="1" dirty="0" err="1">
                <a:solidFill>
                  <a:schemeClr val="folHlink"/>
                </a:solidFill>
              </a:rPr>
              <a:t>avg</a:t>
            </a:r>
            <a:r>
              <a:rPr lang="en-US" altLang="zh-CN" dirty="0">
                <a:solidFill>
                  <a:schemeClr val="folHlink"/>
                </a:solidFill>
              </a:rPr>
              <a:t>(GRADE)</a:t>
            </a:r>
            <a:endParaRPr lang="en-US" altLang="zh-CN" dirty="0">
              <a:solidFill>
                <a:schemeClr val="folHlink"/>
              </a:solidFill>
            </a:endParaRPr>
          </a:p>
          <a:p>
            <a:pPr lvl="1" eaLnBrk="1" hangingPunct="1">
              <a:buFont typeface="Wingdings" panose="05000000000000000000" pitchFamily="2" charset="2"/>
              <a:buNone/>
            </a:pPr>
            <a:r>
              <a:rPr lang="en-US" altLang="zh-CN" dirty="0">
                <a:solidFill>
                  <a:schemeClr val="folHlink"/>
                </a:solidFill>
              </a:rPr>
              <a:t>   </a:t>
            </a:r>
            <a:r>
              <a:rPr lang="en-US" altLang="zh-CN" b="1" dirty="0">
                <a:solidFill>
                  <a:schemeClr val="folHlink"/>
                </a:solidFill>
              </a:rPr>
              <a:t>from</a:t>
            </a:r>
            <a:r>
              <a:rPr lang="en-US" altLang="zh-CN" dirty="0">
                <a:solidFill>
                  <a:schemeClr val="folHlink"/>
                </a:solidFill>
              </a:rPr>
              <a:t>     	SC</a:t>
            </a:r>
            <a:endParaRPr lang="en-US" altLang="zh-CN" dirty="0">
              <a:solidFill>
                <a:schemeClr val="folHlink"/>
              </a:solidFill>
            </a:endParaRPr>
          </a:p>
          <a:p>
            <a:pPr lvl="1" eaLnBrk="1" hangingPunct="1">
              <a:buFont typeface="Wingdings" panose="05000000000000000000" pitchFamily="2" charset="2"/>
              <a:buNone/>
            </a:pPr>
            <a:r>
              <a:rPr lang="en-US" altLang="zh-CN" dirty="0">
                <a:solidFill>
                  <a:schemeClr val="folHlink"/>
                </a:solidFill>
              </a:rPr>
              <a:t>	</a:t>
            </a:r>
            <a:r>
              <a:rPr lang="en-US" altLang="zh-CN" b="1" dirty="0">
                <a:solidFill>
                  <a:schemeClr val="folHlink"/>
                </a:solidFill>
              </a:rPr>
              <a:t>where</a:t>
            </a:r>
            <a:r>
              <a:rPr lang="en-US" altLang="zh-CN" dirty="0">
                <a:solidFill>
                  <a:schemeClr val="folHlink"/>
                </a:solidFill>
              </a:rPr>
              <a:t>     	GRADE &gt;=60</a:t>
            </a:r>
            <a:endParaRPr lang="en-US" altLang="zh-CN" dirty="0">
              <a:solidFill>
                <a:schemeClr val="folHlink"/>
              </a:solidFill>
            </a:endParaRPr>
          </a:p>
          <a:p>
            <a:pPr lvl="1" eaLnBrk="1" hangingPunct="1">
              <a:buFont typeface="Wingdings" panose="05000000000000000000" pitchFamily="2" charset="2"/>
              <a:buNone/>
            </a:pPr>
            <a:r>
              <a:rPr lang="en-US" altLang="zh-CN" b="1" dirty="0">
                <a:solidFill>
                  <a:schemeClr val="folHlink"/>
                </a:solidFill>
              </a:rPr>
              <a:t>  	group by</a:t>
            </a:r>
            <a:r>
              <a:rPr lang="en-US" altLang="zh-CN" dirty="0">
                <a:solidFill>
                  <a:schemeClr val="folHlink"/>
                </a:solidFill>
              </a:rPr>
              <a:t>  	S#</a:t>
            </a:r>
            <a:endParaRPr lang="en-US" altLang="zh-CN" dirty="0">
              <a:solidFill>
                <a:schemeClr val="folHlink"/>
              </a:solidFill>
            </a:endParaRPr>
          </a:p>
        </p:txBody>
      </p:sp>
      <p:grpSp>
        <p:nvGrpSpPr>
          <p:cNvPr id="132100" name="Group 6"/>
          <p:cNvGrpSpPr/>
          <p:nvPr/>
        </p:nvGrpSpPr>
        <p:grpSpPr bwMode="auto">
          <a:xfrm>
            <a:off x="7164388" y="2655888"/>
            <a:ext cx="1447800" cy="2286000"/>
            <a:chOff x="4695" y="1872"/>
            <a:chExt cx="912" cy="1440"/>
          </a:xfrm>
        </p:grpSpPr>
        <p:pic>
          <p:nvPicPr>
            <p:cNvPr id="132101" name="Picture 4" descr="AMCONFUS"/>
            <p:cNvPicPr>
              <a:picLocks noChangeAspect="1" noChangeArrowheads="1"/>
            </p:cNvPicPr>
            <p:nvPr/>
          </p:nvPicPr>
          <p:blipFill>
            <a:blip r:embed="rId1" cstate="print"/>
            <a:srcRect/>
            <a:stretch>
              <a:fillRect/>
            </a:stretch>
          </p:blipFill>
          <p:spPr bwMode="auto">
            <a:xfrm>
              <a:off x="4810" y="1872"/>
              <a:ext cx="518" cy="1114"/>
            </a:xfrm>
            <a:prstGeom prst="rect">
              <a:avLst/>
            </a:prstGeom>
            <a:noFill/>
            <a:ln w="9525">
              <a:noFill/>
              <a:miter lim="800000"/>
              <a:headEnd/>
              <a:tailEnd/>
            </a:ln>
          </p:spPr>
        </p:pic>
        <p:sp>
          <p:nvSpPr>
            <p:cNvPr id="241669" name="Text Box 5"/>
            <p:cNvSpPr txBox="1">
              <a:spLocks noChangeArrowheads="1"/>
            </p:cNvSpPr>
            <p:nvPr/>
          </p:nvSpPr>
          <p:spPr bwMode="auto">
            <a:xfrm>
              <a:off x="4695" y="3024"/>
              <a:ext cx="912" cy="288"/>
            </a:xfrm>
            <a:prstGeom prst="rect">
              <a:avLst/>
            </a:prstGeom>
            <a:noFill/>
            <a:ln w="9525">
              <a:noFill/>
              <a:miter lim="800000"/>
            </a:ln>
            <a:effectLst/>
          </p:spPr>
          <p:txBody>
            <a:bodyPr>
              <a:spAutoFit/>
              <a:flatTx/>
            </a:bodyPr>
            <a:lstStyle/>
            <a:p>
              <a:pPr>
                <a:defRPr/>
              </a:pPr>
              <a:r>
                <a:rPr lang="zh-CN" altLang="en-US" sz="2400" b="1" dirty="0">
                  <a:effectLst>
                    <a:outerShdw blurRad="38100" dist="38100" dir="2700000" algn="tl">
                      <a:srgbClr val="C0C0C0"/>
                    </a:outerShdw>
                  </a:effectLst>
                  <a:ea typeface="华文行楷" panose="02010800040101010101" pitchFamily="2" charset="-122"/>
                </a:rPr>
                <a:t>白马非马</a:t>
              </a:r>
              <a:endParaRPr lang="zh-CN" altLang="en-US" sz="2400" b="1" dirty="0">
                <a:effectLst>
                  <a:outerShdw blurRad="38100" dist="38100" dir="2700000" algn="tl">
                    <a:srgbClr val="C0C0C0"/>
                  </a:outerShdw>
                </a:effectLst>
                <a:ea typeface="华文行楷" panose="02010800040101010101" pitchFamily="2" charset="-122"/>
              </a:endParaRPr>
            </a:p>
          </p:txBody>
        </p:sp>
      </p:grpSp>
      <p:sp>
        <p:nvSpPr>
          <p:cNvPr id="8" name="文本框 7"/>
          <p:cNvSpPr txBox="1"/>
          <p:nvPr/>
        </p:nvSpPr>
        <p:spPr>
          <a:xfrm>
            <a:off x="4792852" y="1957813"/>
            <a:ext cx="3672408"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列出</a:t>
            </a:r>
            <a:r>
              <a:rPr lang="zh-CN" altLang="en-US" dirty="0">
                <a:highlight>
                  <a:srgbClr val="FFFF00"/>
                </a:highlight>
              </a:rPr>
              <a:t>无挂科记录的</a:t>
            </a:r>
            <a:r>
              <a:rPr lang="zh-CN" altLang="en-US" dirty="0"/>
              <a:t>学生的平均分</a:t>
            </a:r>
            <a:endParaRPr lang="zh-CN" altLang="en-US" dirty="0"/>
          </a:p>
        </p:txBody>
      </p:sp>
      <p:sp>
        <p:nvSpPr>
          <p:cNvPr id="9" name="文本框 8"/>
          <p:cNvSpPr txBox="1"/>
          <p:nvPr/>
        </p:nvSpPr>
        <p:spPr>
          <a:xfrm>
            <a:off x="4768769" y="5805264"/>
            <a:ext cx="3672408"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列出去除挂科记录后</a:t>
            </a:r>
            <a:r>
              <a:rPr lang="zh-CN" altLang="en-US" dirty="0">
                <a:highlight>
                  <a:srgbClr val="FFFF00"/>
                </a:highlight>
              </a:rPr>
              <a:t>所有学生的</a:t>
            </a:r>
            <a:r>
              <a:rPr lang="zh-CN" altLang="en-US" dirty="0"/>
              <a:t>平均分</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zh-CN" altLang="en-US"/>
              <a:t>分组和聚集函数</a:t>
            </a:r>
            <a:endParaRPr lang="zh-CN" altLang="en-US"/>
          </a:p>
        </p:txBody>
      </p:sp>
      <p:sp>
        <p:nvSpPr>
          <p:cNvPr id="242691" name="Rectangle 3"/>
          <p:cNvSpPr>
            <a:spLocks noGrp="1" noChangeArrowheads="1"/>
          </p:cNvSpPr>
          <p:nvPr>
            <p:ph type="body" idx="1"/>
          </p:nvPr>
        </p:nvSpPr>
        <p:spPr/>
        <p:txBody>
          <a:bodyPr/>
          <a:lstStyle/>
          <a:p>
            <a:pPr lvl="1" eaLnBrk="1" hangingPunct="1">
              <a:defRPr/>
            </a:pPr>
            <a:r>
              <a:rPr lang="zh-CN" altLang="en-US"/>
              <a:t>列出每一年龄组中男学生（超过</a:t>
            </a:r>
            <a:r>
              <a:rPr lang="en-US" altLang="zh-CN"/>
              <a:t>50</a:t>
            </a:r>
            <a:r>
              <a:rPr lang="zh-CN" altLang="en-US"/>
              <a:t>人）的人数</a:t>
            </a:r>
            <a:endParaRPr lang="zh-CN" altLang="en-US"/>
          </a:p>
          <a:p>
            <a:pPr lvl="1" eaLnBrk="1" hangingPunct="1">
              <a:lnSpc>
                <a:spcPct val="110000"/>
              </a:lnSpc>
              <a:buFont typeface="Wingdings" panose="05000000000000000000" pitchFamily="2" charset="2"/>
              <a:buNone/>
              <a:defRPr/>
            </a:pPr>
            <a:r>
              <a:rPr lang="zh-CN" altLang="en-US" b="1"/>
              <a:t>	</a:t>
            </a:r>
            <a:r>
              <a:rPr lang="en-US" altLang="zh-CN" b="1"/>
              <a:t>select</a:t>
            </a:r>
            <a:r>
              <a:rPr lang="en-US" altLang="zh-CN"/>
              <a:t>    	AGE</a:t>
            </a:r>
            <a:r>
              <a:rPr lang="zh-CN" altLang="en-US"/>
              <a:t>，</a:t>
            </a:r>
            <a:r>
              <a:rPr lang="en-US" altLang="zh-CN" b="1"/>
              <a:t>count</a:t>
            </a:r>
            <a:r>
              <a:rPr lang="en-US" altLang="zh-CN"/>
              <a:t>(S#)</a:t>
            </a:r>
            <a:endParaRPr lang="en-US" altLang="zh-CN"/>
          </a:p>
          <a:p>
            <a:pPr lvl="1" eaLnBrk="1" hangingPunct="1">
              <a:lnSpc>
                <a:spcPct val="110000"/>
              </a:lnSpc>
              <a:buFont typeface="Wingdings" panose="05000000000000000000" pitchFamily="2" charset="2"/>
              <a:buNone/>
              <a:defRPr/>
            </a:pPr>
            <a:r>
              <a:rPr lang="en-US" altLang="zh-CN" b="1"/>
              <a:t>	from</a:t>
            </a:r>
            <a:r>
              <a:rPr lang="en-US" altLang="zh-CN"/>
              <a:t>     	S</a:t>
            </a:r>
            <a:endParaRPr lang="en-US" altLang="zh-CN"/>
          </a:p>
          <a:p>
            <a:pPr lvl="1" eaLnBrk="1" hangingPunct="1">
              <a:lnSpc>
                <a:spcPct val="110000"/>
              </a:lnSpc>
              <a:buFont typeface="Wingdings" panose="05000000000000000000" pitchFamily="2" charset="2"/>
              <a:buNone/>
              <a:defRPr/>
            </a:pPr>
            <a:r>
              <a:rPr lang="en-US" altLang="zh-CN" b="1"/>
              <a:t>	where</a:t>
            </a:r>
            <a:r>
              <a:rPr lang="en-US" altLang="zh-CN"/>
              <a:t>   	SEX = </a:t>
            </a:r>
            <a:r>
              <a:rPr lang="en-US" altLang="zh-CN">
                <a:latin typeface="Times New Roman" panose="02020603050405020304"/>
              </a:rPr>
              <a:t>‘</a:t>
            </a:r>
            <a:r>
              <a:rPr lang="en-US" altLang="zh-CN"/>
              <a:t>M</a:t>
            </a:r>
            <a:r>
              <a:rPr lang="en-US" altLang="zh-CN">
                <a:latin typeface="Times New Roman" panose="02020603050405020304"/>
              </a:rPr>
              <a:t>’</a:t>
            </a:r>
            <a:endParaRPr lang="en-US" altLang="zh-CN"/>
          </a:p>
          <a:p>
            <a:pPr lvl="1" eaLnBrk="1" hangingPunct="1">
              <a:lnSpc>
                <a:spcPct val="110000"/>
              </a:lnSpc>
              <a:buFont typeface="Wingdings" panose="05000000000000000000" pitchFamily="2" charset="2"/>
              <a:buNone/>
              <a:defRPr/>
            </a:pPr>
            <a:r>
              <a:rPr lang="en-US" altLang="zh-CN" b="1"/>
              <a:t>	group by</a:t>
            </a:r>
            <a:r>
              <a:rPr lang="en-US" altLang="zh-CN"/>
              <a:t>  	AGE</a:t>
            </a:r>
            <a:endParaRPr lang="en-US" altLang="zh-CN"/>
          </a:p>
          <a:p>
            <a:pPr lvl="1" eaLnBrk="1" hangingPunct="1">
              <a:lnSpc>
                <a:spcPct val="110000"/>
              </a:lnSpc>
              <a:buFont typeface="Wingdings" panose="05000000000000000000" pitchFamily="2" charset="2"/>
              <a:buNone/>
              <a:defRPr/>
            </a:pPr>
            <a:r>
              <a:rPr lang="en-US" altLang="zh-CN" b="1"/>
              <a:t>	having</a:t>
            </a:r>
            <a:r>
              <a:rPr lang="en-US" altLang="zh-CN"/>
              <a:t>  	count(*) &gt; 50</a:t>
            </a:r>
            <a:endParaRPr lang="en-US" altLang="zh-CN"/>
          </a:p>
          <a:p>
            <a:pPr eaLnBrk="1" hangingPunct="1">
              <a:defRPr/>
            </a:pP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pPr eaLnBrk="1" hangingPunct="1">
              <a:defRPr/>
            </a:pPr>
            <a:r>
              <a:rPr lang="zh-CN" altLang="en-US" dirty="0"/>
              <a:t>分组和聚集函数</a:t>
            </a:r>
            <a:endParaRPr lang="zh-CN" altLang="en-US" dirty="0"/>
          </a:p>
        </p:txBody>
      </p:sp>
      <p:sp>
        <p:nvSpPr>
          <p:cNvPr id="134147" name="Rectangle 6"/>
          <p:cNvSpPr>
            <a:spLocks noGrp="1" noChangeArrowheads="1"/>
          </p:cNvSpPr>
          <p:nvPr>
            <p:ph type="body" idx="1"/>
          </p:nvPr>
        </p:nvSpPr>
        <p:spPr>
          <a:noFill/>
        </p:spPr>
        <p:txBody>
          <a:bodyPr/>
          <a:lstStyle/>
          <a:p>
            <a:pPr lvl="1" eaLnBrk="1" hangingPunct="1">
              <a:buFont typeface="Wingdings" panose="05000000000000000000" pitchFamily="2" charset="2"/>
              <a:buNone/>
            </a:pPr>
            <a:r>
              <a:rPr lang="en-US" altLang="zh-CN" b="1"/>
              <a:t>   select</a:t>
            </a:r>
            <a:r>
              <a:rPr lang="en-US" altLang="zh-CN"/>
              <a:t>    	</a:t>
            </a:r>
            <a:r>
              <a:rPr lang="en-US" altLang="zh-CN" b="1"/>
              <a:t>avg</a:t>
            </a:r>
            <a:r>
              <a:rPr lang="en-US" altLang="zh-CN"/>
              <a:t>(SAL)</a:t>
            </a:r>
            <a:endParaRPr lang="en-US" altLang="zh-CN"/>
          </a:p>
          <a:p>
            <a:pPr lvl="1" eaLnBrk="1" hangingPunct="1">
              <a:buFont typeface="Wingdings" panose="05000000000000000000" pitchFamily="2" charset="2"/>
              <a:buNone/>
            </a:pPr>
            <a:r>
              <a:rPr lang="en-US" altLang="zh-CN"/>
              <a:t>   </a:t>
            </a:r>
            <a:r>
              <a:rPr lang="en-US" altLang="zh-CN" b="1"/>
              <a:t>from</a:t>
            </a:r>
            <a:r>
              <a:rPr lang="en-US" altLang="zh-CN"/>
              <a:t>     	DEPT</a:t>
            </a:r>
            <a:endParaRPr lang="en-US" altLang="zh-CN"/>
          </a:p>
          <a:p>
            <a:pPr lvl="1" eaLnBrk="1" hangingPunct="1">
              <a:buFont typeface="Wingdings" panose="05000000000000000000" pitchFamily="2" charset="2"/>
              <a:buNone/>
            </a:pPr>
            <a:r>
              <a:rPr lang="en-US" altLang="zh-CN" b="1"/>
              <a:t>  	group by</a:t>
            </a:r>
            <a:r>
              <a:rPr lang="en-US" altLang="zh-CN"/>
              <a:t>  	D#</a:t>
            </a:r>
            <a:endParaRPr lang="en-US" altLang="zh-CN"/>
          </a:p>
          <a:p>
            <a:pPr lvl="1" eaLnBrk="1" hangingPunct="1">
              <a:buFont typeface="Wingdings" panose="05000000000000000000" pitchFamily="2" charset="2"/>
              <a:buNone/>
            </a:pPr>
            <a:r>
              <a:rPr lang="en-US" altLang="zh-CN"/>
              <a:t> 	</a:t>
            </a:r>
            <a:r>
              <a:rPr lang="en-US" altLang="zh-CN" b="1"/>
              <a:t>having</a:t>
            </a:r>
            <a:r>
              <a:rPr lang="en-US" altLang="zh-CN"/>
              <a:t>  	DNAME = </a:t>
            </a:r>
            <a:r>
              <a:rPr lang="en-US" altLang="zh-CN">
                <a:latin typeface="Times New Roman" panose="02020603050405020304" pitchFamily="18" charset="0"/>
              </a:rPr>
              <a:t>‘</a:t>
            </a:r>
            <a:r>
              <a:rPr lang="en-US" altLang="zh-CN"/>
              <a:t>Computer Science</a:t>
            </a:r>
            <a:r>
              <a:rPr lang="en-US" altLang="zh-CN">
                <a:latin typeface="Times New Roman" panose="02020603050405020304" pitchFamily="18" charset="0"/>
              </a:rPr>
              <a:t>’</a:t>
            </a:r>
            <a:endParaRPr lang="en-US" altLang="zh-CN"/>
          </a:p>
          <a:p>
            <a:pPr lvl="1" eaLnBrk="1" hangingPunct="1">
              <a:buFont typeface="Wingdings" panose="05000000000000000000" pitchFamily="2" charset="2"/>
              <a:buNone/>
            </a:pPr>
            <a:endParaRPr lang="en-US" altLang="zh-CN"/>
          </a:p>
          <a:p>
            <a:pPr lvl="1" eaLnBrk="1" hangingPunct="1">
              <a:spcBef>
                <a:spcPct val="80000"/>
              </a:spcBef>
              <a:buFont typeface="Wingdings" panose="05000000000000000000" pitchFamily="2" charset="2"/>
              <a:buNone/>
            </a:pPr>
            <a:r>
              <a:rPr lang="en-US" altLang="zh-CN" b="1"/>
              <a:t>	</a:t>
            </a:r>
            <a:r>
              <a:rPr lang="en-US" altLang="zh-CN" b="1">
                <a:solidFill>
                  <a:schemeClr val="folHlink"/>
                </a:solidFill>
              </a:rPr>
              <a:t>select</a:t>
            </a:r>
            <a:r>
              <a:rPr lang="en-US" altLang="zh-CN">
                <a:solidFill>
                  <a:schemeClr val="folHlink"/>
                </a:solidFill>
              </a:rPr>
              <a:t>    	</a:t>
            </a:r>
            <a:r>
              <a:rPr lang="en-US" altLang="zh-CN" b="1">
                <a:solidFill>
                  <a:schemeClr val="folHlink"/>
                </a:solidFill>
              </a:rPr>
              <a:t>avg</a:t>
            </a:r>
            <a:r>
              <a:rPr lang="en-US" altLang="zh-CN">
                <a:solidFill>
                  <a:schemeClr val="folHlink"/>
                </a:solidFill>
              </a:rPr>
              <a:t>(SAL)</a:t>
            </a:r>
            <a:endParaRPr lang="en-US" altLang="zh-CN">
              <a:solidFill>
                <a:schemeClr val="folHlink"/>
              </a:solidFill>
            </a:endParaRPr>
          </a:p>
          <a:p>
            <a:pPr lvl="1" eaLnBrk="1" hangingPunct="1">
              <a:buFont typeface="Wingdings" panose="05000000000000000000" pitchFamily="2" charset="2"/>
              <a:buNone/>
            </a:pPr>
            <a:r>
              <a:rPr lang="en-US" altLang="zh-CN">
                <a:solidFill>
                  <a:schemeClr val="folHlink"/>
                </a:solidFill>
              </a:rPr>
              <a:t>   </a:t>
            </a:r>
            <a:r>
              <a:rPr lang="en-US" altLang="zh-CN" b="1">
                <a:solidFill>
                  <a:schemeClr val="folHlink"/>
                </a:solidFill>
              </a:rPr>
              <a:t>from</a:t>
            </a:r>
            <a:r>
              <a:rPr lang="en-US" altLang="zh-CN">
                <a:solidFill>
                  <a:schemeClr val="folHlink"/>
                </a:solidFill>
              </a:rPr>
              <a:t>     	DEPT</a:t>
            </a:r>
            <a:endParaRPr lang="en-US" altLang="zh-CN">
              <a:solidFill>
                <a:schemeClr val="folHlink"/>
              </a:solidFill>
            </a:endParaRPr>
          </a:p>
          <a:p>
            <a:pPr lvl="1" eaLnBrk="1" hangingPunct="1">
              <a:buFont typeface="Wingdings" panose="05000000000000000000" pitchFamily="2" charset="2"/>
              <a:buNone/>
            </a:pPr>
            <a:r>
              <a:rPr lang="en-US" altLang="zh-CN">
                <a:solidFill>
                  <a:schemeClr val="folHlink"/>
                </a:solidFill>
              </a:rPr>
              <a:t>	</a:t>
            </a:r>
            <a:r>
              <a:rPr lang="en-US" altLang="zh-CN" b="1">
                <a:solidFill>
                  <a:schemeClr val="folHlink"/>
                </a:solidFill>
              </a:rPr>
              <a:t>where</a:t>
            </a:r>
            <a:r>
              <a:rPr lang="en-US" altLang="zh-CN">
                <a:solidFill>
                  <a:schemeClr val="folHlink"/>
                </a:solidFill>
              </a:rPr>
              <a:t>     	DNAME =</a:t>
            </a:r>
            <a:r>
              <a:rPr lang="en-US" altLang="zh-CN">
                <a:solidFill>
                  <a:schemeClr val="folHlink"/>
                </a:solidFill>
                <a:latin typeface="Times New Roman" panose="02020603050405020304" pitchFamily="18" charset="0"/>
              </a:rPr>
              <a:t>‘</a:t>
            </a:r>
            <a:r>
              <a:rPr lang="en-US" altLang="zh-CN">
                <a:solidFill>
                  <a:schemeClr val="folHlink"/>
                </a:solidFill>
              </a:rPr>
              <a:t>Computer Science</a:t>
            </a:r>
            <a:r>
              <a:rPr lang="en-US" altLang="zh-CN">
                <a:solidFill>
                  <a:schemeClr val="folHlink"/>
                </a:solidFill>
                <a:latin typeface="Times New Roman" panose="02020603050405020304" pitchFamily="18" charset="0"/>
              </a:rPr>
              <a:t>’</a:t>
            </a:r>
            <a:endParaRPr lang="en-US" altLang="zh-CN">
              <a:solidFill>
                <a:schemeClr val="folHlink"/>
              </a:solidFill>
            </a:endParaRPr>
          </a:p>
        </p:txBody>
      </p:sp>
      <p:sp>
        <p:nvSpPr>
          <p:cNvPr id="5" name="文本框 4"/>
          <p:cNvSpPr txBox="1"/>
          <p:nvPr/>
        </p:nvSpPr>
        <p:spPr>
          <a:xfrm>
            <a:off x="1547664" y="3356992"/>
            <a:ext cx="6552728" cy="461665"/>
          </a:xfrm>
          <a:prstGeom prst="rect">
            <a:avLst/>
          </a:prstGeom>
          <a:noFill/>
        </p:spPr>
        <p:txBody>
          <a:bodyPr wrap="square">
            <a:spAutoFit/>
          </a:bodyPr>
          <a:lstStyle/>
          <a:p>
            <a:r>
              <a:rPr lang="zh-CN" altLang="en-US" dirty="0"/>
              <a:t>报错，分组后，</a:t>
            </a:r>
            <a:r>
              <a:rPr lang="en-US" altLang="zh-CN" dirty="0"/>
              <a:t>DNAME</a:t>
            </a:r>
            <a:r>
              <a:rPr lang="zh-CN" altLang="en-US" dirty="0"/>
              <a:t>这列没有了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altLang="zh-CN"/>
              <a:t>SQL</a:t>
            </a:r>
            <a:r>
              <a:rPr lang="zh-CN" altLang="en-US"/>
              <a:t>数据查询基本结构</a:t>
            </a:r>
            <a:endParaRPr lang="zh-CN" altLang="en-US"/>
          </a:p>
        </p:txBody>
      </p:sp>
      <p:sp>
        <p:nvSpPr>
          <p:cNvPr id="147459" name="Rectangle 3"/>
          <p:cNvSpPr>
            <a:spLocks noGrp="1" noChangeArrowheads="1"/>
          </p:cNvSpPr>
          <p:nvPr>
            <p:ph type="body" idx="1"/>
          </p:nvPr>
        </p:nvSpPr>
        <p:spPr>
          <a:xfrm>
            <a:off x="152400" y="1341438"/>
            <a:ext cx="8802688" cy="5414962"/>
          </a:xfrm>
        </p:spPr>
        <p:txBody>
          <a:bodyPr/>
          <a:lstStyle/>
          <a:p>
            <a:pPr eaLnBrk="1" hangingPunct="1">
              <a:lnSpc>
                <a:spcPct val="95000"/>
              </a:lnSpc>
              <a:defRPr/>
            </a:pPr>
            <a:r>
              <a:rPr lang="zh-CN" altLang="en-US" dirty="0"/>
              <a:t>基本结构</a:t>
            </a:r>
            <a:endParaRPr lang="zh-CN" altLang="en-US" dirty="0"/>
          </a:p>
          <a:p>
            <a:pPr lvl="1" eaLnBrk="1" hangingPunct="1">
              <a:lnSpc>
                <a:spcPct val="95000"/>
              </a:lnSpc>
              <a:buFont typeface="Wingdings" panose="05000000000000000000" pitchFamily="2" charset="2"/>
              <a:buNone/>
              <a:defRPr/>
            </a:pPr>
            <a:r>
              <a:rPr lang="zh-CN" altLang="en-US" dirty="0"/>
              <a:t>			</a:t>
            </a:r>
            <a:r>
              <a:rPr lang="en-US" altLang="zh-CN" b="1" dirty="0">
                <a:solidFill>
                  <a:srgbClr val="FF3300"/>
                </a:solidFill>
              </a:rPr>
              <a:t>select</a:t>
            </a:r>
            <a:r>
              <a:rPr lang="en-US" altLang="zh-CN" dirty="0"/>
              <a:t>	</a:t>
            </a:r>
            <a:r>
              <a:rPr lang="en-US" altLang="zh-CN" i="1" dirty="0"/>
              <a:t>A</a:t>
            </a:r>
            <a:r>
              <a:rPr lang="en-US" altLang="zh-CN" i="1" baseline="-16000" dirty="0"/>
              <a:t>1</a:t>
            </a:r>
            <a:r>
              <a:rPr lang="en-US" altLang="zh-CN" i="1" dirty="0"/>
              <a:t> , A</a:t>
            </a:r>
            <a:r>
              <a:rPr lang="en-US" altLang="zh-CN" i="1" baseline="-16000" dirty="0"/>
              <a:t>2</a:t>
            </a:r>
            <a:r>
              <a:rPr lang="en-US" altLang="zh-CN" i="1" dirty="0"/>
              <a:t> , </a:t>
            </a:r>
            <a:r>
              <a:rPr lang="en-US" altLang="zh-CN" i="1" dirty="0">
                <a:latin typeface="Times New Roman" panose="02020603050405020304"/>
              </a:rPr>
              <a:t>…</a:t>
            </a:r>
            <a:r>
              <a:rPr lang="en-US" altLang="zh-CN" i="1" dirty="0"/>
              <a:t> , A</a:t>
            </a:r>
            <a:r>
              <a:rPr lang="en-US" altLang="zh-CN" i="1" baseline="-16000" dirty="0"/>
              <a:t>n</a:t>
            </a:r>
            <a:r>
              <a:rPr lang="en-US" altLang="zh-CN" dirty="0"/>
              <a:t>	</a:t>
            </a:r>
            <a:endParaRPr lang="en-US" altLang="zh-CN" dirty="0"/>
          </a:p>
          <a:p>
            <a:pPr lvl="1" eaLnBrk="1" hangingPunct="1">
              <a:lnSpc>
                <a:spcPct val="95000"/>
              </a:lnSpc>
              <a:buFont typeface="Wingdings" panose="05000000000000000000" pitchFamily="2" charset="2"/>
              <a:buNone/>
              <a:defRPr/>
            </a:pPr>
            <a:r>
              <a:rPr lang="en-US" altLang="zh-CN" dirty="0"/>
              <a:t>			</a:t>
            </a:r>
            <a:r>
              <a:rPr lang="en-US" altLang="zh-CN" b="1" dirty="0">
                <a:solidFill>
                  <a:srgbClr val="FF3300"/>
                </a:solidFill>
              </a:rPr>
              <a:t>from</a:t>
            </a:r>
            <a:r>
              <a:rPr lang="en-US" altLang="zh-CN" dirty="0"/>
              <a:t>	 	</a:t>
            </a:r>
            <a:r>
              <a:rPr lang="en-US" altLang="zh-CN" i="1" dirty="0"/>
              <a:t>r</a:t>
            </a:r>
            <a:r>
              <a:rPr lang="en-US" altLang="zh-CN" i="1" baseline="-16000" dirty="0"/>
              <a:t>1</a:t>
            </a:r>
            <a:r>
              <a:rPr lang="en-US" altLang="zh-CN" i="1" dirty="0"/>
              <a:t> ,</a:t>
            </a:r>
            <a:r>
              <a:rPr lang="en-US" altLang="zh-CN" i="1" dirty="0">
                <a:sym typeface="Symbol" panose="05050102010706020507" pitchFamily="18" charset="2"/>
              </a:rPr>
              <a:t> </a:t>
            </a:r>
            <a:r>
              <a:rPr lang="en-US" altLang="zh-CN" i="1" dirty="0"/>
              <a:t>r</a:t>
            </a:r>
            <a:r>
              <a:rPr lang="en-US" altLang="zh-CN" i="1" baseline="-16000" dirty="0"/>
              <a:t>2</a:t>
            </a:r>
            <a:r>
              <a:rPr lang="en-US" altLang="zh-CN" i="1" dirty="0"/>
              <a:t> , </a:t>
            </a:r>
            <a:r>
              <a:rPr lang="en-US" altLang="zh-CN" i="1" dirty="0">
                <a:latin typeface="Times New Roman" panose="02020603050405020304"/>
              </a:rPr>
              <a:t>…</a:t>
            </a:r>
            <a:r>
              <a:rPr lang="en-US" altLang="zh-CN" i="1" dirty="0">
                <a:sym typeface="Symbol" panose="05050102010706020507" pitchFamily="18" charset="2"/>
              </a:rPr>
              <a:t> </a:t>
            </a:r>
            <a:r>
              <a:rPr lang="en-US" altLang="zh-CN" i="1" dirty="0"/>
              <a:t>, r</a:t>
            </a:r>
            <a:r>
              <a:rPr lang="en-US" altLang="zh-CN" i="1" baseline="-16000" dirty="0"/>
              <a:t>m</a:t>
            </a:r>
            <a:endParaRPr lang="en-US" altLang="zh-CN" dirty="0"/>
          </a:p>
          <a:p>
            <a:pPr lvl="1" eaLnBrk="1" hangingPunct="1">
              <a:lnSpc>
                <a:spcPct val="95000"/>
              </a:lnSpc>
              <a:buFont typeface="Wingdings" panose="05000000000000000000" pitchFamily="2" charset="2"/>
              <a:buNone/>
              <a:defRPr/>
            </a:pPr>
            <a:r>
              <a:rPr lang="en-US" altLang="zh-CN" dirty="0"/>
              <a:t>			</a:t>
            </a:r>
            <a:r>
              <a:rPr lang="en-US" altLang="zh-CN" b="1" dirty="0">
                <a:solidFill>
                  <a:srgbClr val="FF3300"/>
                </a:solidFill>
              </a:rPr>
              <a:t>where</a:t>
            </a:r>
            <a:r>
              <a:rPr lang="en-US" altLang="zh-CN" dirty="0"/>
              <a:t> 	</a:t>
            </a:r>
            <a:r>
              <a:rPr lang="en-US" altLang="zh-CN" i="1" dirty="0"/>
              <a:t>P</a:t>
            </a:r>
            <a:endParaRPr lang="en-US" altLang="zh-CN" i="1" dirty="0"/>
          </a:p>
          <a:p>
            <a:pPr lvl="1" algn="ctr" eaLnBrk="1" hangingPunct="1">
              <a:lnSpc>
                <a:spcPct val="95000"/>
              </a:lnSpc>
              <a:spcBef>
                <a:spcPct val="0"/>
              </a:spcBef>
              <a:buFont typeface="Wingdings" panose="05000000000000000000" pitchFamily="2" charset="2"/>
              <a:buNone/>
              <a:defRPr/>
            </a:pPr>
            <a:r>
              <a:rPr lang="en-US" altLang="zh-CN" sz="4000" dirty="0">
                <a:latin typeface="Times New Roman" panose="02020603050405020304" pitchFamily="18" charset="0"/>
                <a:sym typeface="Symbol" panose="05050102010706020507" pitchFamily="18" charset="2"/>
              </a:rPr>
              <a:t></a:t>
            </a:r>
            <a:r>
              <a:rPr lang="en-US" altLang="zh-CN" sz="4000" i="1" dirty="0">
                <a:sym typeface="Symbol" panose="05050102010706020507" pitchFamily="18" charset="2"/>
              </a:rPr>
              <a:t> </a:t>
            </a:r>
            <a:endParaRPr lang="en-US" altLang="zh-CN" sz="4000" i="1" dirty="0">
              <a:sym typeface="Symbol" panose="05050102010706020507" pitchFamily="18" charset="2"/>
            </a:endParaRPr>
          </a:p>
          <a:p>
            <a:pPr lvl="1" eaLnBrk="1" hangingPunct="1">
              <a:lnSpc>
                <a:spcPct val="95000"/>
              </a:lnSpc>
              <a:spcBef>
                <a:spcPct val="5000"/>
              </a:spcBef>
              <a:buFont typeface="Wingdings" panose="05000000000000000000" pitchFamily="2" charset="2"/>
              <a:buNone/>
              <a:defRPr/>
            </a:pPr>
            <a:r>
              <a:rPr lang="en-US" altLang="zh-CN" sz="4000" i="1" dirty="0"/>
              <a:t>		</a:t>
            </a:r>
            <a:r>
              <a:rPr lang="en-US" altLang="zh-CN" sz="4000" i="1" dirty="0">
                <a:solidFill>
                  <a:schemeClr val="hlink"/>
                </a:solidFill>
              </a:rPr>
              <a:t>∏</a:t>
            </a:r>
            <a:r>
              <a:rPr lang="en-US" altLang="zh-CN" sz="2400" i="1" dirty="0">
                <a:solidFill>
                  <a:schemeClr val="hlink"/>
                </a:solidFill>
              </a:rPr>
              <a:t>A</a:t>
            </a:r>
            <a:r>
              <a:rPr lang="en-US" altLang="zh-CN" sz="2400" i="1" baseline="-16000" dirty="0">
                <a:solidFill>
                  <a:schemeClr val="hlink"/>
                </a:solidFill>
              </a:rPr>
              <a:t>1</a:t>
            </a:r>
            <a:r>
              <a:rPr lang="en-US" altLang="zh-CN" sz="2400" i="1" dirty="0">
                <a:solidFill>
                  <a:schemeClr val="hlink"/>
                </a:solidFill>
              </a:rPr>
              <a:t> , A</a:t>
            </a:r>
            <a:r>
              <a:rPr lang="en-US" altLang="zh-CN" sz="2400" i="1" baseline="-16000" dirty="0">
                <a:solidFill>
                  <a:schemeClr val="hlink"/>
                </a:solidFill>
              </a:rPr>
              <a:t>2</a:t>
            </a:r>
            <a:r>
              <a:rPr lang="en-US" altLang="zh-CN" sz="2400" i="1" dirty="0">
                <a:solidFill>
                  <a:schemeClr val="hlink"/>
                </a:solidFill>
              </a:rPr>
              <a:t> , </a:t>
            </a:r>
            <a:r>
              <a:rPr lang="en-US" altLang="zh-CN" sz="2400" i="1" dirty="0">
                <a:solidFill>
                  <a:schemeClr val="hlink"/>
                </a:solidFill>
                <a:latin typeface="Times New Roman" panose="02020603050405020304"/>
              </a:rPr>
              <a:t>…</a:t>
            </a:r>
            <a:r>
              <a:rPr lang="en-US" altLang="zh-CN" sz="2400" i="1" dirty="0">
                <a:solidFill>
                  <a:schemeClr val="hlink"/>
                </a:solidFill>
              </a:rPr>
              <a:t> , A</a:t>
            </a:r>
            <a:r>
              <a:rPr lang="en-US" altLang="zh-CN" sz="2400" i="1" baseline="-16000" dirty="0">
                <a:solidFill>
                  <a:schemeClr val="hlink"/>
                </a:solidFill>
              </a:rPr>
              <a:t>n</a:t>
            </a:r>
            <a:r>
              <a:rPr lang="en-US" altLang="zh-CN" sz="4000" i="1" dirty="0">
                <a:solidFill>
                  <a:schemeClr val="hlink"/>
                </a:solidFill>
              </a:rPr>
              <a:t>(</a:t>
            </a:r>
            <a:r>
              <a:rPr lang="en-US" altLang="zh-CN" sz="4000" i="1" dirty="0">
                <a:solidFill>
                  <a:schemeClr val="hlink"/>
                </a:solidFill>
                <a:sym typeface="Symbol" panose="05050102010706020507" pitchFamily="18" charset="2"/>
              </a:rPr>
              <a:t></a:t>
            </a:r>
            <a:r>
              <a:rPr lang="en-US" altLang="zh-CN" sz="4000" i="1" baseline="-16000" dirty="0">
                <a:solidFill>
                  <a:schemeClr val="hlink"/>
                </a:solidFill>
              </a:rPr>
              <a:t>p</a:t>
            </a:r>
            <a:r>
              <a:rPr lang="en-US" altLang="zh-CN" sz="4000" i="1" dirty="0">
                <a:solidFill>
                  <a:schemeClr val="hlink"/>
                </a:solidFill>
              </a:rPr>
              <a:t>(r</a:t>
            </a:r>
            <a:r>
              <a:rPr lang="en-US" altLang="zh-CN" sz="4000" i="1" baseline="-16000" dirty="0">
                <a:solidFill>
                  <a:schemeClr val="hlink"/>
                </a:solidFill>
              </a:rPr>
              <a:t>1 </a:t>
            </a:r>
            <a:r>
              <a:rPr lang="en-US" altLang="zh-CN" sz="4000" i="1" dirty="0">
                <a:solidFill>
                  <a:schemeClr val="hlink"/>
                </a:solidFill>
                <a:sym typeface="Symbol" panose="05050102010706020507" pitchFamily="18" charset="2"/>
              </a:rPr>
              <a:t> </a:t>
            </a:r>
            <a:r>
              <a:rPr lang="en-US" altLang="zh-CN" sz="4000" i="1" dirty="0">
                <a:solidFill>
                  <a:schemeClr val="hlink"/>
                </a:solidFill>
              </a:rPr>
              <a:t>r</a:t>
            </a:r>
            <a:r>
              <a:rPr lang="en-US" altLang="zh-CN" sz="4000" i="1" baseline="-16000" dirty="0">
                <a:solidFill>
                  <a:schemeClr val="hlink"/>
                </a:solidFill>
              </a:rPr>
              <a:t>2 </a:t>
            </a:r>
            <a:r>
              <a:rPr lang="en-US" altLang="zh-CN" sz="4000" i="1" dirty="0">
                <a:solidFill>
                  <a:schemeClr val="hlink"/>
                </a:solidFill>
                <a:sym typeface="Symbol" panose="05050102010706020507" pitchFamily="18" charset="2"/>
              </a:rPr>
              <a:t> </a:t>
            </a:r>
            <a:r>
              <a:rPr lang="en-US" altLang="zh-CN" sz="4000" i="1" dirty="0">
                <a:solidFill>
                  <a:schemeClr val="hlink"/>
                </a:solidFill>
                <a:latin typeface="Times New Roman" panose="02020603050405020304"/>
              </a:rPr>
              <a:t>…</a:t>
            </a:r>
            <a:r>
              <a:rPr lang="en-US" altLang="zh-CN" sz="4000" i="1" dirty="0">
                <a:solidFill>
                  <a:schemeClr val="hlink"/>
                </a:solidFill>
                <a:sym typeface="Symbol" panose="05050102010706020507" pitchFamily="18" charset="2"/>
              </a:rPr>
              <a:t>  </a:t>
            </a:r>
            <a:r>
              <a:rPr lang="en-US" altLang="zh-CN" sz="4000" i="1" dirty="0">
                <a:solidFill>
                  <a:schemeClr val="hlink"/>
                </a:solidFill>
              </a:rPr>
              <a:t>r</a:t>
            </a:r>
            <a:r>
              <a:rPr lang="en-US" altLang="zh-CN" sz="4000" i="1" baseline="-16000" dirty="0">
                <a:solidFill>
                  <a:schemeClr val="hlink"/>
                </a:solidFill>
              </a:rPr>
              <a:t>m</a:t>
            </a:r>
            <a:r>
              <a:rPr lang="en-US" altLang="zh-CN" sz="4000" i="1" dirty="0">
                <a:solidFill>
                  <a:schemeClr val="hlink"/>
                </a:solidFill>
              </a:rPr>
              <a:t>))</a:t>
            </a:r>
            <a:endParaRPr lang="en-US" altLang="zh-CN" sz="4000" i="1" dirty="0">
              <a:solidFill>
                <a:schemeClr val="hlink"/>
              </a:solidFill>
            </a:endParaRPr>
          </a:p>
        </p:txBody>
      </p:sp>
      <p:sp>
        <p:nvSpPr>
          <p:cNvPr id="6" name="文本框 5"/>
          <p:cNvSpPr txBox="1"/>
          <p:nvPr/>
        </p:nvSpPr>
        <p:spPr>
          <a:xfrm>
            <a:off x="2123728" y="5013176"/>
            <a:ext cx="5364088" cy="461665"/>
          </a:xfrm>
          <a:prstGeom prst="rect">
            <a:avLst/>
          </a:prstGeom>
          <a:noFill/>
        </p:spPr>
        <p:txBody>
          <a:bodyPr wrap="square">
            <a:spAutoFit/>
          </a:bodyPr>
          <a:lstStyle/>
          <a:p>
            <a:r>
              <a:rPr lang="en-US" altLang="zh-CN" dirty="0"/>
              <a:t>SQL</a:t>
            </a:r>
            <a:r>
              <a:rPr lang="zh-CN" altLang="en-US" dirty="0"/>
              <a:t>规范中，</a:t>
            </a:r>
            <a:r>
              <a:rPr lang="en-US" altLang="zh-CN" dirty="0"/>
              <a:t>select </a:t>
            </a:r>
            <a:r>
              <a:rPr lang="zh-CN" altLang="en-US" dirty="0"/>
              <a:t>的结果允许重复</a:t>
            </a:r>
            <a:endParaRPr lang="zh-CN" altLang="en-US" dirty="0"/>
          </a:p>
        </p:txBody>
      </p:sp>
      <p:sp>
        <p:nvSpPr>
          <p:cNvPr id="8" name="文本框 7"/>
          <p:cNvSpPr txBox="1"/>
          <p:nvPr/>
        </p:nvSpPr>
        <p:spPr>
          <a:xfrm>
            <a:off x="6372200" y="1916832"/>
            <a:ext cx="2467000" cy="461665"/>
          </a:xfrm>
          <a:prstGeom prst="rect">
            <a:avLst/>
          </a:prstGeom>
          <a:noFill/>
        </p:spPr>
        <p:txBody>
          <a:bodyPr wrap="square">
            <a:spAutoFit/>
          </a:bodyPr>
          <a:lstStyle/>
          <a:p>
            <a:r>
              <a:rPr lang="zh-CN" altLang="en-US" b="1" dirty="0">
                <a:solidFill>
                  <a:srgbClr val="0000FF"/>
                </a:solidFill>
              </a:rPr>
              <a:t>目标列</a:t>
            </a:r>
            <a:r>
              <a:rPr lang="en-US" altLang="zh-CN" b="1" dirty="0">
                <a:solidFill>
                  <a:srgbClr val="0000FF"/>
                </a:solidFill>
              </a:rPr>
              <a:t>,</a:t>
            </a:r>
            <a:r>
              <a:rPr lang="zh-CN" altLang="en-US" b="1" dirty="0">
                <a:solidFill>
                  <a:srgbClr val="0000FF"/>
                </a:solidFill>
              </a:rPr>
              <a:t>顺序有别</a:t>
            </a:r>
            <a:endParaRPr lang="zh-CN" altLang="en-US" b="1" dirty="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838200" y="2190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教师表分组例子</a:t>
            </a:r>
            <a:endParaRPr lang="zh-CN" altLang="en-US" sz="4000" dirty="0">
              <a:solidFill>
                <a:srgbClr val="0000FF"/>
              </a:solidFill>
              <a:latin typeface="微软雅黑" panose="020B0503020204020204" charset="-122"/>
              <a:ea typeface="微软雅黑" panose="020B0503020204020204" charset="-122"/>
            </a:endParaRPr>
          </a:p>
        </p:txBody>
      </p:sp>
      <p:sp>
        <p:nvSpPr>
          <p:cNvPr id="31746" name="Rectangle 3"/>
          <p:cNvSpPr>
            <a:spLocks noGrp="1"/>
          </p:cNvSpPr>
          <p:nvPr>
            <p:ph idx="1"/>
          </p:nvPr>
        </p:nvSpPr>
        <p:spPr>
          <a:xfrm>
            <a:off x="6659563" y="6021388"/>
            <a:ext cx="2484437" cy="501650"/>
          </a:xfrm>
        </p:spPr>
        <p:txBody>
          <a:bodyPr vert="horz" wrap="square" lIns="91440" tIns="45720" rIns="91440" bIns="45720" anchor="t"/>
          <a:lstStyle/>
          <a:p>
            <a:pPr eaLnBrk="1" hangingPunct="1">
              <a:lnSpc>
                <a:spcPct val="130000"/>
              </a:lnSpc>
            </a:pPr>
            <a:endParaRPr lang="en-US" altLang="zh-CN" sz="1000" b="1" dirty="0">
              <a:latin typeface="Times New Roman" panose="02020603050405020304" pitchFamily="18" charset="0"/>
            </a:endParaRPr>
          </a:p>
          <a:p>
            <a:pPr eaLnBrk="1" hangingPunct="1">
              <a:lnSpc>
                <a:spcPct val="130000"/>
              </a:lnSpc>
            </a:pPr>
            <a:r>
              <a:rPr lang="en-US" altLang="zh-CN" sz="1000" b="1" dirty="0">
                <a:latin typeface="Times New Roman" panose="02020603050405020304" pitchFamily="18" charset="0"/>
              </a:rPr>
              <a:t> </a:t>
            </a:r>
            <a:endParaRPr lang="en-US" altLang="zh-CN" sz="1200" b="1" dirty="0">
              <a:latin typeface="Times New Roman" panose="02020603050405020304" pitchFamily="18" charset="0"/>
            </a:endParaRPr>
          </a:p>
        </p:txBody>
      </p:sp>
      <p:graphicFrame>
        <p:nvGraphicFramePr>
          <p:cNvPr id="35931" name="Group 91"/>
          <p:cNvGraphicFramePr>
            <a:graphicFrameLocks noGrp="1"/>
          </p:cNvGraphicFramePr>
          <p:nvPr>
            <p:custDataLst>
              <p:tags r:id="rId1"/>
            </p:custDataLst>
          </p:nvPr>
        </p:nvGraphicFramePr>
        <p:xfrm>
          <a:off x="278130" y="1821815"/>
          <a:ext cx="7772400" cy="4775835"/>
        </p:xfrm>
        <a:graphic>
          <a:graphicData uri="http://schemas.openxmlformats.org/drawingml/2006/table">
            <a:tbl>
              <a:tblPr/>
              <a:tblGrid>
                <a:gridCol w="1249045"/>
                <a:gridCol w="971550"/>
                <a:gridCol w="1440815"/>
                <a:gridCol w="2247265"/>
                <a:gridCol w="8826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t_no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Birthday</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salary</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d_no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1-Jun-81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1-Aug-82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4-May-83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1-May-71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8500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Susar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22-Jul-72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6400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784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Machel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E78</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22-Jul-72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5800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48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Philip</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E77</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22-Jul-72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784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Andy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1-Jul-76</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9" name="Text Box 78"/>
          <p:cNvSpPr txBox="1"/>
          <p:nvPr/>
        </p:nvSpPr>
        <p:spPr>
          <a:xfrm>
            <a:off x="277813" y="1290320"/>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857250" y="1301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第一步：查询</a:t>
            </a:r>
            <a:endParaRPr lang="zh-CN" altLang="en-US" sz="4000" dirty="0">
              <a:solidFill>
                <a:srgbClr val="0000FF"/>
              </a:solidFill>
              <a:latin typeface="微软雅黑" panose="020B0503020204020204" charset="-122"/>
              <a:ea typeface="微软雅黑" panose="020B0503020204020204" charset="-122"/>
            </a:endParaRPr>
          </a:p>
        </p:txBody>
      </p:sp>
      <p:sp>
        <p:nvSpPr>
          <p:cNvPr id="32770" name="Rectangle 3"/>
          <p:cNvSpPr>
            <a:spLocks noGrp="1"/>
          </p:cNvSpPr>
          <p:nvPr>
            <p:ph idx="1"/>
          </p:nvPr>
        </p:nvSpPr>
        <p:spPr>
          <a:xfrm>
            <a:off x="-33337" y="1371600"/>
            <a:ext cx="9170987" cy="3048000"/>
          </a:xfrm>
        </p:spPr>
        <p:txBody>
          <a:bodyPr vert="horz" wrap="square" lIns="91440" tIns="45720" rIns="91440" bIns="45720" anchor="t"/>
          <a:lstStyle/>
          <a:p>
            <a:pPr eaLnBrk="1" hangingPunct="1"/>
            <a:endParaRPr lang="en-US" altLang="zh-CN" b="1" dirty="0">
              <a:latin typeface="微软雅黑" panose="020B0503020204020204" charset="-122"/>
              <a:ea typeface="微软雅黑" panose="020B0503020204020204" charset="-122"/>
            </a:endParaRPr>
          </a:p>
          <a:p>
            <a:pPr marL="0" lvl="1" indent="0" eaLnBrk="1" hangingPunct="1">
              <a:buNone/>
            </a:pP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SELECT  </a:t>
            </a:r>
            <a:r>
              <a:rPr lang="en-US" altLang="zh-CN" sz="2400" b="1" dirty="0">
                <a:solidFill>
                  <a:schemeClr val="tx1"/>
                </a:solidFill>
                <a:latin typeface="微软雅黑" panose="020B0503020204020204" charset="-122"/>
                <a:ea typeface="微软雅黑" panose="020B0503020204020204" charset="-122"/>
                <a:sym typeface="宋体" panose="02010600030101010101" pitchFamily="2" charset="-122"/>
              </a:rPr>
              <a:t>rank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FROM </a:t>
            </a:r>
            <a:r>
              <a:rPr lang="en-US" altLang="zh-CN" sz="2400" b="1" dirty="0">
                <a:latin typeface="微软雅黑" panose="020B0503020204020204" charset="-122"/>
                <a:ea typeface="微软雅黑" panose="020B0503020204020204" charset="-122"/>
                <a:sym typeface="宋体" panose="02010600030101010101" pitchFamily="2" charset="-122"/>
              </a:rPr>
              <a:t>teacher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WHERE</a:t>
            </a:r>
            <a:r>
              <a:rPr lang="en-US" altLang="zh-CN" sz="2400" b="1" dirty="0">
                <a:latin typeface="微软雅黑" panose="020B0503020204020204" charset="-122"/>
                <a:ea typeface="微软雅黑" panose="020B0503020204020204" charset="-122"/>
                <a:sym typeface="宋体" panose="02010600030101010101" pitchFamily="2" charset="-122"/>
              </a:rPr>
              <a:t> dno</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r>
              <a:rPr lang="en-US" altLang="zh-CN" sz="2400" b="1" dirty="0">
                <a:latin typeface="微软雅黑" panose="020B0503020204020204" charset="-122"/>
                <a:ea typeface="微软雅黑" panose="020B0503020204020204" charset="-122"/>
                <a:sym typeface="宋体" panose="02010600030101010101" pitchFamily="2" charset="-122"/>
              </a:rPr>
              <a:t>24</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endPar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endParaRPr>
          </a:p>
          <a:p>
            <a:pPr marL="0" lvl="1" indent="0" eaLnBrk="1" hangingPunct="1">
              <a:buNone/>
            </a:pPr>
            <a:endParaRPr lang="zh-CN" altLang="en-US" sz="4000" b="1" dirty="0">
              <a:solidFill>
                <a:srgbClr val="0000FF"/>
              </a:solidFill>
              <a:latin typeface="微软雅黑" panose="020B0503020204020204" charset="-122"/>
              <a:ea typeface="微软雅黑" panose="020B0503020204020204" charset="-122"/>
            </a:endParaRPr>
          </a:p>
        </p:txBody>
      </p:sp>
      <p:graphicFrame>
        <p:nvGraphicFramePr>
          <p:cNvPr id="35931" name="Group 91"/>
          <p:cNvGraphicFramePr>
            <a:graphicFrameLocks noGrp="1"/>
          </p:cNvGraphicFramePr>
          <p:nvPr/>
        </p:nvGraphicFramePr>
        <p:xfrm>
          <a:off x="2768600" y="2768600"/>
          <a:ext cx="2247265" cy="4044315"/>
        </p:xfrm>
        <a:graphic>
          <a:graphicData uri="http://schemas.openxmlformats.org/drawingml/2006/table">
            <a:tbl>
              <a:tblPr/>
              <a:tblGrid>
                <a:gridCol w="2247265"/>
              </a:tblGrid>
              <a:tr h="44577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57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64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57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767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457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29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656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529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838200" y="8255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第二步：对查询结果进行分组</a:t>
            </a:r>
            <a:endParaRPr lang="zh-CN" altLang="en-US" sz="4000" dirty="0">
              <a:solidFill>
                <a:srgbClr val="0000FF"/>
              </a:solidFill>
              <a:latin typeface="微软雅黑" panose="020B0503020204020204" charset="-122"/>
              <a:ea typeface="微软雅黑" panose="020B0503020204020204" charset="-122"/>
            </a:endParaRPr>
          </a:p>
        </p:txBody>
      </p:sp>
      <p:sp>
        <p:nvSpPr>
          <p:cNvPr id="33794" name="Rectangle 3"/>
          <p:cNvSpPr>
            <a:spLocks noGrp="1"/>
          </p:cNvSpPr>
          <p:nvPr>
            <p:ph idx="1"/>
          </p:nvPr>
        </p:nvSpPr>
        <p:spPr>
          <a:xfrm>
            <a:off x="138113" y="1089025"/>
            <a:ext cx="9170987" cy="3048000"/>
          </a:xfrm>
        </p:spPr>
        <p:txBody>
          <a:bodyPr vert="horz" wrap="square" lIns="91440" tIns="45720" rIns="91440" bIns="45720" anchor="t"/>
          <a:lstStyle/>
          <a:p>
            <a:pPr eaLnBrk="1" hangingPunct="1"/>
            <a:endParaRPr lang="en-US" altLang="zh-CN" b="1" dirty="0">
              <a:latin typeface="微软雅黑" panose="020B0503020204020204" charset="-122"/>
              <a:ea typeface="微软雅黑" panose="020B0503020204020204" charset="-122"/>
            </a:endParaRPr>
          </a:p>
          <a:p>
            <a:pPr marL="0" lvl="1" indent="0" eaLnBrk="1" hangingPunct="1">
              <a:buNone/>
            </a:pP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SELECT  </a:t>
            </a:r>
            <a:r>
              <a:rPr lang="en-US" altLang="zh-CN" sz="2400" dirty="0">
                <a:latin typeface="微软雅黑" panose="020B0503020204020204" charset="-122"/>
                <a:ea typeface="微软雅黑" panose="020B0503020204020204" charset="-122"/>
                <a:sym typeface="宋体" panose="02010600030101010101" pitchFamily="2" charset="-122"/>
              </a:rPr>
              <a:t>rank</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FROM </a:t>
            </a:r>
            <a:r>
              <a:rPr lang="en-US" altLang="zh-CN" sz="2400" b="1" dirty="0">
                <a:latin typeface="微软雅黑" panose="020B0503020204020204" charset="-122"/>
                <a:ea typeface="微软雅黑" panose="020B0503020204020204" charset="-122"/>
                <a:sym typeface="宋体" panose="02010600030101010101" pitchFamily="2" charset="-122"/>
              </a:rPr>
              <a:t>teacher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WHERE</a:t>
            </a:r>
            <a:r>
              <a:rPr lang="en-US" altLang="zh-CN" sz="2400" b="1" dirty="0">
                <a:latin typeface="微软雅黑" panose="020B0503020204020204" charset="-122"/>
                <a:ea typeface="微软雅黑" panose="020B0503020204020204" charset="-122"/>
                <a:sym typeface="宋体" panose="02010600030101010101" pitchFamily="2" charset="-122"/>
              </a:rPr>
              <a:t> dno</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r>
              <a:rPr lang="en-US" altLang="zh-CN" sz="2400" b="1" dirty="0">
                <a:latin typeface="微软雅黑" panose="020B0503020204020204" charset="-122"/>
                <a:ea typeface="微软雅黑" panose="020B0503020204020204" charset="-122"/>
                <a:sym typeface="宋体" panose="02010600030101010101" pitchFamily="2" charset="-122"/>
              </a:rPr>
              <a:t>24</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GROUP BY </a:t>
            </a:r>
            <a:r>
              <a:rPr lang="en-US" altLang="zh-CN" sz="2400" dirty="0">
                <a:latin typeface="微软雅黑" panose="020B0503020204020204" charset="-122"/>
                <a:ea typeface="微软雅黑" panose="020B0503020204020204" charset="-122"/>
                <a:sym typeface="宋体" panose="02010600030101010101" pitchFamily="2" charset="-122"/>
              </a:rPr>
              <a:t>rank</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endPar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endParaRPr>
          </a:p>
          <a:p>
            <a:pPr marL="0" lvl="1" indent="0" eaLnBrk="1" hangingPunct="1">
              <a:buNone/>
            </a:pPr>
            <a:endParaRPr lang="zh-CN" altLang="en-US" sz="4000" b="1" dirty="0">
              <a:solidFill>
                <a:srgbClr val="0000FF"/>
              </a:solidFill>
              <a:latin typeface="微软雅黑" panose="020B0503020204020204" charset="-122"/>
              <a:ea typeface="微软雅黑" panose="020B0503020204020204" charset="-122"/>
            </a:endParaRPr>
          </a:p>
        </p:txBody>
      </p:sp>
      <p:graphicFrame>
        <p:nvGraphicFramePr>
          <p:cNvPr id="35931" name="Group 91"/>
          <p:cNvGraphicFramePr>
            <a:graphicFrameLocks noGrp="1"/>
          </p:cNvGraphicFramePr>
          <p:nvPr/>
        </p:nvGraphicFramePr>
        <p:xfrm>
          <a:off x="1549400" y="2300288"/>
          <a:ext cx="2247265" cy="4512310"/>
        </p:xfrm>
        <a:graphic>
          <a:graphicData uri="http://schemas.openxmlformats.org/drawingml/2006/table">
            <a:tbl>
              <a:tblPr/>
              <a:tblGrid>
                <a:gridCol w="2247265"/>
              </a:tblGrid>
              <a:tr h="49720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847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974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92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 name="Group 91"/>
          <p:cNvGraphicFramePr>
            <a:graphicFrameLocks noGrp="1"/>
          </p:cNvGraphicFramePr>
          <p:nvPr/>
        </p:nvGraphicFramePr>
        <p:xfrm>
          <a:off x="5264150" y="2211388"/>
          <a:ext cx="2247265" cy="4512310"/>
        </p:xfrm>
        <a:graphic>
          <a:graphicData uri="http://schemas.openxmlformats.org/drawingml/2006/table">
            <a:tbl>
              <a:tblPr/>
              <a:tblGrid>
                <a:gridCol w="2247265"/>
              </a:tblGrid>
              <a:tr h="49720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9847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9974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9720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0800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092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50800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
        <p:nvSpPr>
          <p:cNvPr id="33839" name="右箭头 2"/>
          <p:cNvSpPr/>
          <p:nvPr/>
        </p:nvSpPr>
        <p:spPr>
          <a:xfrm>
            <a:off x="4140200" y="4437063"/>
            <a:ext cx="720725" cy="792162"/>
          </a:xfrm>
          <a:prstGeom prst="right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
        <p:nvSpPr>
          <p:cNvPr id="33840" name="文本框 3"/>
          <p:cNvSpPr txBox="1"/>
          <p:nvPr/>
        </p:nvSpPr>
        <p:spPr>
          <a:xfrm>
            <a:off x="7856538" y="5218113"/>
            <a:ext cx="1096962" cy="460375"/>
          </a:xfrm>
          <a:prstGeom prst="rect">
            <a:avLst/>
          </a:prstGeom>
          <a:noFill/>
          <a:ln w="9525">
            <a:noFill/>
          </a:ln>
        </p:spPr>
        <p:txBody>
          <a:bodyPr wrap="none" anchor="t">
            <a:spAutoFit/>
          </a:bodyPr>
          <a:lstStyle/>
          <a:p>
            <a:r>
              <a:rPr lang="zh-CN" altLang="en-US" b="1">
                <a:solidFill>
                  <a:srgbClr val="FF0000"/>
                </a:solidFill>
                <a:latin typeface="微软雅黑" panose="020B0503020204020204" charset="-122"/>
                <a:ea typeface="微软雅黑" panose="020B0503020204020204" charset="-122"/>
              </a:rPr>
              <a:t>三个组</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76200" y="82550"/>
            <a:ext cx="8534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第三步：依次对每一分组进行统计</a:t>
            </a:r>
            <a:endParaRPr lang="zh-CN" altLang="en-US" sz="4000" dirty="0">
              <a:solidFill>
                <a:srgbClr val="0000FF"/>
              </a:solidFill>
              <a:latin typeface="微软雅黑" panose="020B0503020204020204" charset="-122"/>
              <a:ea typeface="微软雅黑" panose="020B0503020204020204" charset="-122"/>
            </a:endParaRPr>
          </a:p>
        </p:txBody>
      </p:sp>
      <p:sp>
        <p:nvSpPr>
          <p:cNvPr id="34818" name="Rectangle 3"/>
          <p:cNvSpPr>
            <a:spLocks noGrp="1"/>
          </p:cNvSpPr>
          <p:nvPr>
            <p:ph idx="1"/>
          </p:nvPr>
        </p:nvSpPr>
        <p:spPr>
          <a:xfrm>
            <a:off x="139700" y="755650"/>
            <a:ext cx="9170988" cy="3048000"/>
          </a:xfrm>
        </p:spPr>
        <p:txBody>
          <a:bodyPr vert="horz" wrap="square" lIns="91440" tIns="45720" rIns="91440" bIns="45720" anchor="t"/>
          <a:lstStyle/>
          <a:p>
            <a:pPr eaLnBrk="1" hangingPunct="1"/>
            <a:endParaRPr lang="en-US" altLang="zh-CN" b="1" dirty="0">
              <a:latin typeface="微软雅黑" panose="020B0503020204020204" charset="-122"/>
              <a:ea typeface="微软雅黑" panose="020B0503020204020204" charset="-122"/>
            </a:endParaRPr>
          </a:p>
          <a:p>
            <a:pPr marL="0" lvl="1" indent="0"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SELECT  </a:t>
            </a:r>
            <a:r>
              <a:rPr lang="en-US" altLang="zh-CN" sz="2400" dirty="0">
                <a:latin typeface="微软雅黑" panose="020B0503020204020204" charset="-122"/>
                <a:ea typeface="微软雅黑" panose="020B0503020204020204" charset="-122"/>
                <a:sym typeface="宋体" panose="02010600030101010101" pitchFamily="2" charset="-122"/>
              </a:rPr>
              <a:t>rank,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COUNT(</a:t>
            </a:r>
            <a:r>
              <a:rPr lang="en-US" altLang="zh-CN" sz="2400" dirty="0">
                <a:latin typeface="微软雅黑" panose="020B0503020204020204" charset="-122"/>
                <a:ea typeface="微软雅黑" panose="020B0503020204020204" charset="-122"/>
                <a:sym typeface="宋体" panose="02010600030101010101" pitchFamily="2" charset="-122"/>
              </a:rPr>
              <a:t>*) AS numRank</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FROM </a:t>
            </a:r>
            <a:r>
              <a:rPr lang="en-US" altLang="zh-CN" sz="2400" b="1" dirty="0">
                <a:latin typeface="微软雅黑" panose="020B0503020204020204" charset="-122"/>
                <a:ea typeface="微软雅黑" panose="020B0503020204020204" charset="-122"/>
                <a:sym typeface="宋体" panose="02010600030101010101" pitchFamily="2" charset="-122"/>
              </a:rPr>
              <a:t>teacher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WHERE</a:t>
            </a:r>
            <a:r>
              <a:rPr lang="en-US" altLang="zh-CN" sz="2400" b="1" dirty="0">
                <a:latin typeface="微软雅黑" panose="020B0503020204020204" charset="-122"/>
                <a:ea typeface="微软雅黑" panose="020B0503020204020204" charset="-122"/>
                <a:sym typeface="宋体" panose="02010600030101010101" pitchFamily="2" charset="-122"/>
              </a:rPr>
              <a:t> dno</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r>
              <a:rPr lang="en-US" altLang="zh-CN" sz="2400" b="1" dirty="0">
                <a:latin typeface="微软雅黑" panose="020B0503020204020204" charset="-122"/>
                <a:ea typeface="微软雅黑" panose="020B0503020204020204" charset="-122"/>
                <a:sym typeface="宋体" panose="02010600030101010101" pitchFamily="2" charset="-122"/>
              </a:rPr>
              <a:t>24</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GROUP BY </a:t>
            </a:r>
            <a:r>
              <a:rPr lang="en-US" altLang="zh-CN" sz="2400" dirty="0">
                <a:latin typeface="微软雅黑" panose="020B0503020204020204" charset="-122"/>
                <a:ea typeface="微软雅黑" panose="020B0503020204020204" charset="-122"/>
                <a:sym typeface="宋体" panose="02010600030101010101" pitchFamily="2" charset="-122"/>
              </a:rPr>
              <a:t>rank</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endPar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endParaRPr>
          </a:p>
          <a:p>
            <a:pPr marL="0" lvl="1" indent="0" eaLnBrk="1" hangingPunct="1">
              <a:buNone/>
            </a:pPr>
            <a:endParaRPr lang="zh-CN" altLang="en-US" sz="4000" b="1" dirty="0">
              <a:solidFill>
                <a:srgbClr val="0000FF"/>
              </a:solidFill>
              <a:latin typeface="微软雅黑" panose="020B0503020204020204" charset="-122"/>
              <a:ea typeface="微软雅黑" panose="020B0503020204020204" charset="-122"/>
            </a:endParaRPr>
          </a:p>
        </p:txBody>
      </p:sp>
      <p:graphicFrame>
        <p:nvGraphicFramePr>
          <p:cNvPr id="2" name="Group 91"/>
          <p:cNvGraphicFramePr>
            <a:graphicFrameLocks noGrp="1"/>
          </p:cNvGraphicFramePr>
          <p:nvPr/>
        </p:nvGraphicFramePr>
        <p:xfrm>
          <a:off x="457200" y="2459038"/>
          <a:ext cx="2247265" cy="4288155"/>
        </p:xfrm>
        <a:graphic>
          <a:graphicData uri="http://schemas.openxmlformats.org/drawingml/2006/table">
            <a:tbl>
              <a:tblPr/>
              <a:tblGrid>
                <a:gridCol w="2247265"/>
              </a:tblGrid>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44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71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244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7498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7244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8323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8387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482600">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
        <p:nvSpPr>
          <p:cNvPr id="34841" name="右箭头 2"/>
          <p:cNvSpPr/>
          <p:nvPr/>
        </p:nvSpPr>
        <p:spPr>
          <a:xfrm>
            <a:off x="3222625" y="4108450"/>
            <a:ext cx="719138" cy="752475"/>
          </a:xfrm>
          <a:prstGeom prst="right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graphicFrame>
        <p:nvGraphicFramePr>
          <p:cNvPr id="5" name="Group 91"/>
          <p:cNvGraphicFramePr>
            <a:graphicFrameLocks noGrp="1"/>
          </p:cNvGraphicFramePr>
          <p:nvPr/>
        </p:nvGraphicFramePr>
        <p:xfrm>
          <a:off x="4103688" y="3652838"/>
          <a:ext cx="3751898" cy="1899920"/>
        </p:xfrm>
        <a:graphic>
          <a:graphicData uri="http://schemas.openxmlformats.org/drawingml/2006/table">
            <a:tbl>
              <a:tblPr/>
              <a:tblGrid>
                <a:gridCol w="2296160"/>
                <a:gridCol w="1455738"/>
              </a:tblGrid>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sym typeface="+mn-ea"/>
                        </a:rPr>
                        <a:t>numRank</a:t>
                      </a:r>
                      <a:endParaRPr kumimoji="1"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
        <p:nvSpPr>
          <p:cNvPr id="35872" name="文本框 6"/>
          <p:cNvSpPr txBox="1"/>
          <p:nvPr/>
        </p:nvSpPr>
        <p:spPr>
          <a:xfrm>
            <a:off x="3397885" y="5553075"/>
            <a:ext cx="5474335" cy="1198880"/>
          </a:xfrm>
          <a:prstGeom prst="rect">
            <a:avLst/>
          </a:prstGeom>
          <a:noFill/>
          <a:ln w="9525">
            <a:noFill/>
          </a:ln>
        </p:spPr>
        <p:txBody>
          <a:bodyPr wrap="square" anchor="t">
            <a:spAutoFit/>
          </a:bodyPr>
          <a:lstStyle/>
          <a:p>
            <a:pPr>
              <a:lnSpc>
                <a:spcPct val="150000"/>
              </a:lnSpc>
            </a:pPr>
            <a:r>
              <a:rPr lang="zh-CN" altLang="en-US" b="1">
                <a:solidFill>
                  <a:srgbClr val="FF0000"/>
                </a:solidFill>
                <a:latin typeface="微软雅黑" panose="020B0503020204020204" charset="-122"/>
                <a:ea typeface="微软雅黑" panose="020B0503020204020204" charset="-122"/>
              </a:rPr>
              <a:t>注意</a:t>
            </a:r>
            <a:r>
              <a:rPr lang="en-US" altLang="zh-CN" b="1">
                <a:solidFill>
                  <a:srgbClr val="FF0000"/>
                </a:solidFill>
                <a:latin typeface="微软雅黑" panose="020B0503020204020204" charset="-122"/>
                <a:ea typeface="微软雅黑" panose="020B0503020204020204" charset="-122"/>
              </a:rPr>
              <a:t>:  </a:t>
            </a:r>
            <a:r>
              <a:rPr lang="zh-CN" altLang="en-US" b="1">
                <a:solidFill>
                  <a:srgbClr val="FF0000"/>
                </a:solidFill>
                <a:latin typeface="微软雅黑" panose="020B0503020204020204" charset="-122"/>
                <a:ea typeface="微软雅黑" panose="020B0503020204020204" charset="-122"/>
              </a:rPr>
              <a:t>输出字段当且仅当允许出现</a:t>
            </a:r>
            <a:r>
              <a:rPr lang="zh-CN" altLang="en-US" b="1">
                <a:solidFill>
                  <a:srgbClr val="0000FF"/>
                </a:solidFill>
                <a:latin typeface="微软雅黑" panose="020B0503020204020204" charset="-122"/>
                <a:ea typeface="微软雅黑" panose="020B0503020204020204" charset="-122"/>
              </a:rPr>
              <a:t>分组字段</a:t>
            </a:r>
            <a:r>
              <a:rPr lang="zh-CN" altLang="en-US" b="1">
                <a:solidFill>
                  <a:srgbClr val="FF0000"/>
                </a:solidFill>
                <a:latin typeface="微软雅黑" panose="020B0503020204020204" charset="-122"/>
                <a:ea typeface="微软雅黑" panose="020B0503020204020204" charset="-122"/>
              </a:rPr>
              <a:t>，和</a:t>
            </a:r>
            <a:r>
              <a:rPr lang="zh-CN" altLang="en-US" b="1">
                <a:solidFill>
                  <a:srgbClr val="0000FF"/>
                </a:solidFill>
                <a:latin typeface="微软雅黑" panose="020B0503020204020204" charset="-122"/>
                <a:ea typeface="微软雅黑" panose="020B0503020204020204" charset="-122"/>
              </a:rPr>
              <a:t>聚集函数！</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9050" y="92075"/>
            <a:ext cx="9031288"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sym typeface="宋体" panose="02010600030101010101" pitchFamily="2" charset="-122"/>
              </a:rPr>
              <a:t>第四步：</a:t>
            </a:r>
            <a:r>
              <a:rPr lang="zh-CN" altLang="en-US" sz="4000" dirty="0">
                <a:solidFill>
                  <a:srgbClr val="0000FF"/>
                </a:solidFill>
                <a:latin typeface="微软雅黑" panose="020B0503020204020204" charset="-122"/>
                <a:ea typeface="微软雅黑" panose="020B0503020204020204" charset="-122"/>
              </a:rPr>
              <a:t>再对分组统计的结果进行筛选</a:t>
            </a:r>
            <a:endParaRPr lang="zh-CN" altLang="en-US" sz="4000" dirty="0">
              <a:solidFill>
                <a:srgbClr val="0000FF"/>
              </a:solidFill>
              <a:latin typeface="微软雅黑" panose="020B0503020204020204" charset="-122"/>
              <a:ea typeface="微软雅黑" panose="020B0503020204020204" charset="-122"/>
            </a:endParaRPr>
          </a:p>
        </p:txBody>
      </p:sp>
      <p:sp>
        <p:nvSpPr>
          <p:cNvPr id="35842" name="Rectangle 3"/>
          <p:cNvSpPr>
            <a:spLocks noGrp="1"/>
          </p:cNvSpPr>
          <p:nvPr>
            <p:ph idx="1"/>
          </p:nvPr>
        </p:nvSpPr>
        <p:spPr>
          <a:xfrm>
            <a:off x="-19050" y="755650"/>
            <a:ext cx="9329738" cy="3048000"/>
          </a:xfrm>
        </p:spPr>
        <p:txBody>
          <a:bodyPr vert="horz" wrap="square" lIns="91440" tIns="45720" rIns="91440" bIns="45720" anchor="t"/>
          <a:lstStyle/>
          <a:p>
            <a:pPr eaLnBrk="1" hangingPunct="1"/>
            <a:endParaRPr lang="en-US" altLang="zh-CN" b="1" dirty="0">
              <a:latin typeface="微软雅黑" panose="020B0503020204020204" charset="-122"/>
              <a:ea typeface="微软雅黑" panose="020B0503020204020204" charset="-122"/>
            </a:endParaRPr>
          </a:p>
          <a:p>
            <a:pPr marL="0" lvl="1" indent="0"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SELECT  </a:t>
            </a:r>
            <a:r>
              <a:rPr lang="en-US" altLang="zh-CN" sz="2400" dirty="0">
                <a:latin typeface="微软雅黑" panose="020B0503020204020204" charset="-122"/>
                <a:ea typeface="微软雅黑" panose="020B0503020204020204" charset="-122"/>
                <a:sym typeface="宋体" panose="02010600030101010101" pitchFamily="2" charset="-122"/>
              </a:rPr>
              <a:t>rank,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COUNT(</a:t>
            </a:r>
            <a:r>
              <a:rPr lang="en-US" altLang="zh-CN" sz="2400" dirty="0">
                <a:latin typeface="微软雅黑" panose="020B0503020204020204" charset="-122"/>
                <a:ea typeface="微软雅黑" panose="020B0503020204020204" charset="-122"/>
                <a:sym typeface="宋体" panose="02010600030101010101" pitchFamily="2" charset="-122"/>
              </a:rPr>
              <a:t>*) AS numRank</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FROM </a:t>
            </a:r>
            <a:r>
              <a:rPr lang="en-US" altLang="zh-CN" sz="2400" b="1" dirty="0">
                <a:latin typeface="微软雅黑" panose="020B0503020204020204" charset="-122"/>
                <a:ea typeface="微软雅黑" panose="020B0503020204020204" charset="-122"/>
                <a:sym typeface="宋体" panose="02010600030101010101" pitchFamily="2" charset="-122"/>
              </a:rPr>
              <a:t>teacher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WHERE</a:t>
            </a:r>
            <a:r>
              <a:rPr lang="en-US" altLang="zh-CN" sz="2400" b="1" dirty="0">
                <a:latin typeface="微软雅黑" panose="020B0503020204020204" charset="-122"/>
                <a:ea typeface="微软雅黑" panose="020B0503020204020204" charset="-122"/>
                <a:sym typeface="宋体" panose="02010600030101010101" pitchFamily="2" charset="-122"/>
              </a:rPr>
              <a:t> dno</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r>
              <a:rPr lang="en-US" altLang="zh-CN" sz="2400" b="1" dirty="0">
                <a:latin typeface="微软雅黑" panose="020B0503020204020204" charset="-122"/>
                <a:ea typeface="微软雅黑" panose="020B0503020204020204" charset="-122"/>
                <a:sym typeface="宋体" panose="02010600030101010101" pitchFamily="2" charset="-122"/>
              </a:rPr>
              <a:t>24</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 GROUP BY </a:t>
            </a:r>
            <a:r>
              <a:rPr lang="en-US" altLang="zh-CN" sz="2400" dirty="0">
                <a:latin typeface="微软雅黑" panose="020B0503020204020204" charset="-122"/>
                <a:ea typeface="微软雅黑" panose="020B0503020204020204" charset="-122"/>
                <a:sym typeface="宋体" panose="02010600030101010101" pitchFamily="2" charset="-122"/>
              </a:rPr>
              <a:t>rank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HAVING</a:t>
            </a:r>
            <a:r>
              <a:rPr lang="en-US" altLang="zh-CN" sz="2400" dirty="0">
                <a:latin typeface="微软雅黑" panose="020B0503020204020204" charset="-122"/>
                <a:ea typeface="微软雅黑" panose="020B0503020204020204" charset="-122"/>
                <a:sym typeface="宋体" panose="02010600030101010101" pitchFamily="2" charset="-122"/>
              </a:rPr>
              <a:t> numRank </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&gt;</a:t>
            </a:r>
            <a:r>
              <a:rPr lang="en-US" altLang="zh-CN" sz="2400" dirty="0">
                <a:latin typeface="微软雅黑" panose="020B0503020204020204" charset="-122"/>
                <a:ea typeface="微软雅黑" panose="020B0503020204020204" charset="-122"/>
                <a:sym typeface="宋体" panose="02010600030101010101" pitchFamily="2" charset="-122"/>
              </a:rPr>
              <a:t>2</a:t>
            </a:r>
            <a:r>
              <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rPr>
              <a:t>;</a:t>
            </a:r>
            <a:endParaRPr lang="en-US" altLang="zh-CN" sz="2400" b="1" dirty="0">
              <a:solidFill>
                <a:srgbClr val="FF0000"/>
              </a:solidFill>
              <a:latin typeface="微软雅黑" panose="020B0503020204020204" charset="-122"/>
              <a:ea typeface="微软雅黑" panose="020B0503020204020204" charset="-122"/>
              <a:sym typeface="宋体" panose="02010600030101010101" pitchFamily="2" charset="-122"/>
            </a:endParaRPr>
          </a:p>
          <a:p>
            <a:pPr marL="0" lvl="1" indent="0" eaLnBrk="1" hangingPunct="1">
              <a:buNone/>
            </a:pPr>
            <a:endParaRPr lang="zh-CN" altLang="en-US" sz="4000" b="1" dirty="0">
              <a:solidFill>
                <a:srgbClr val="0000FF"/>
              </a:solidFill>
              <a:latin typeface="微软雅黑" panose="020B0503020204020204" charset="-122"/>
              <a:ea typeface="微软雅黑" panose="020B0503020204020204" charset="-122"/>
            </a:endParaRPr>
          </a:p>
        </p:txBody>
      </p:sp>
      <p:graphicFrame>
        <p:nvGraphicFramePr>
          <p:cNvPr id="5" name="Group 91"/>
          <p:cNvGraphicFramePr>
            <a:graphicFrameLocks noGrp="1"/>
          </p:cNvGraphicFramePr>
          <p:nvPr/>
        </p:nvGraphicFramePr>
        <p:xfrm>
          <a:off x="120650" y="3643313"/>
          <a:ext cx="3751898" cy="1899920"/>
        </p:xfrm>
        <a:graphic>
          <a:graphicData uri="http://schemas.openxmlformats.org/drawingml/2006/table">
            <a:tbl>
              <a:tblPr/>
              <a:tblGrid>
                <a:gridCol w="2296160"/>
                <a:gridCol w="1455738"/>
              </a:tblGrid>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sym typeface="+mn-ea"/>
                        </a:rPr>
                        <a:t>numRank</a:t>
                      </a:r>
                      <a:endParaRPr kumimoji="1"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professor </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8260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assistant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graphicFrame>
        <p:nvGraphicFramePr>
          <p:cNvPr id="4" name="Group 91"/>
          <p:cNvGraphicFramePr>
            <a:graphicFrameLocks noGrp="1"/>
          </p:cNvGraphicFramePr>
          <p:nvPr/>
        </p:nvGraphicFramePr>
        <p:xfrm>
          <a:off x="5054600" y="3721100"/>
          <a:ext cx="3751898" cy="944880"/>
        </p:xfrm>
        <a:graphic>
          <a:graphicData uri="http://schemas.openxmlformats.org/drawingml/2006/table">
            <a:tbl>
              <a:tblPr/>
              <a:tblGrid>
                <a:gridCol w="2296160"/>
                <a:gridCol w="1455738"/>
              </a:tblGrid>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rank</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sym typeface="+mn-ea"/>
                        </a:rPr>
                        <a:t>numRank</a:t>
                      </a:r>
                      <a:endParaRPr kumimoji="1" lang="en-US" altLang="zh-CN"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微软雅黑" panose="020B0503020204020204" charset="-122"/>
                        <a:sym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24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associate professor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35871" name="右箭头 5"/>
          <p:cNvSpPr/>
          <p:nvPr/>
        </p:nvSpPr>
        <p:spPr>
          <a:xfrm>
            <a:off x="4103688" y="4216400"/>
            <a:ext cx="720725" cy="752475"/>
          </a:xfrm>
          <a:prstGeom prst="rightArrow">
            <a:avLst>
              <a:gd name="adj1" fmla="val 50000"/>
              <a:gd name="adj2" fmla="val 50000"/>
            </a:avLst>
          </a:prstGeom>
          <a:solidFill>
            <a:schemeClr val="accent1"/>
          </a:solidFill>
          <a:ln w="9525">
            <a:noFill/>
          </a:ln>
        </p:spPr>
        <p:txBody>
          <a:bodyPr wrap="square" lIns="91440" tIns="45720" rIns="91440" bIns="45720" anchor="t"/>
          <a:lstStyle/>
          <a:p>
            <a:pPr defTabSz="914400"/>
            <a:endParaRPr lang="zh-CN" altLang="en-US">
              <a:latin typeface="Times New Roman" panose="02020603050405020304" pitchFamily="18" charset="0"/>
              <a:ea typeface="宋体" panose="02010600030101010101" pitchFamily="2" charset="-122"/>
            </a:endParaRPr>
          </a:p>
        </p:txBody>
      </p:sp>
      <p:sp>
        <p:nvSpPr>
          <p:cNvPr id="35872" name="文本框 6"/>
          <p:cNvSpPr txBox="1"/>
          <p:nvPr/>
        </p:nvSpPr>
        <p:spPr>
          <a:xfrm>
            <a:off x="760413" y="6046788"/>
            <a:ext cx="8072437" cy="460375"/>
          </a:xfrm>
          <a:prstGeom prst="rect">
            <a:avLst/>
          </a:prstGeom>
          <a:noFill/>
          <a:ln w="9525">
            <a:noFill/>
          </a:ln>
        </p:spPr>
        <p:txBody>
          <a:bodyPr wrap="none" anchor="t">
            <a:spAutoFit/>
          </a:bodyPr>
          <a:lstStyle/>
          <a:p>
            <a:r>
              <a:rPr lang="zh-CN" altLang="en-US" b="1">
                <a:solidFill>
                  <a:srgbClr val="FF0000"/>
                </a:solidFill>
                <a:latin typeface="微软雅黑" panose="020B0503020204020204" charset="-122"/>
                <a:ea typeface="微软雅黑" panose="020B0503020204020204" charset="-122"/>
              </a:rPr>
              <a:t>注意</a:t>
            </a:r>
            <a:r>
              <a:rPr lang="en-US" altLang="zh-CN" b="1">
                <a:solidFill>
                  <a:srgbClr val="FF0000"/>
                </a:solidFill>
                <a:latin typeface="微软雅黑" panose="020B0503020204020204" charset="-122"/>
                <a:ea typeface="微软雅黑" panose="020B0503020204020204" charset="-122"/>
              </a:rPr>
              <a:t>:  </a:t>
            </a:r>
            <a:r>
              <a:rPr lang="zh-CN" altLang="en-US" b="1">
                <a:solidFill>
                  <a:srgbClr val="FF0000"/>
                </a:solidFill>
                <a:latin typeface="微软雅黑" panose="020B0503020204020204" charset="-122"/>
                <a:ea typeface="微软雅黑" panose="020B0503020204020204" charset="-122"/>
              </a:rPr>
              <a:t>输出字段当且仅当允许出现</a:t>
            </a:r>
            <a:r>
              <a:rPr lang="zh-CN" altLang="en-US" b="1">
                <a:solidFill>
                  <a:srgbClr val="0000FF"/>
                </a:solidFill>
                <a:latin typeface="微软雅黑" panose="020B0503020204020204" charset="-122"/>
                <a:ea typeface="微软雅黑" panose="020B0503020204020204" charset="-122"/>
              </a:rPr>
              <a:t>分组字段</a:t>
            </a:r>
            <a:r>
              <a:rPr lang="zh-CN" altLang="en-US" b="1">
                <a:solidFill>
                  <a:srgbClr val="FF0000"/>
                </a:solidFill>
                <a:latin typeface="微软雅黑" panose="020B0503020204020204" charset="-122"/>
                <a:ea typeface="微软雅黑" panose="020B0503020204020204" charset="-122"/>
              </a:rPr>
              <a:t>，和</a:t>
            </a:r>
            <a:r>
              <a:rPr lang="zh-CN" altLang="en-US" b="1">
                <a:solidFill>
                  <a:srgbClr val="0000FF"/>
                </a:solidFill>
                <a:latin typeface="微软雅黑" panose="020B0503020204020204" charset="-122"/>
                <a:ea typeface="微软雅黑" panose="020B0503020204020204" charset="-122"/>
              </a:rPr>
              <a:t>聚集函数！</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分组统计执行顺序</a:t>
            </a:r>
            <a:endParaRPr lang="zh-CN" altLang="en-US" sz="4000" dirty="0">
              <a:solidFill>
                <a:srgbClr val="0000FF"/>
              </a:solidFill>
              <a:latin typeface="微软雅黑" panose="020B0503020204020204" charset="-122"/>
              <a:ea typeface="微软雅黑" panose="020B0503020204020204" charset="-122"/>
            </a:endParaRPr>
          </a:p>
        </p:txBody>
      </p:sp>
      <p:sp>
        <p:nvSpPr>
          <p:cNvPr id="54274" name="Rectangle 3"/>
          <p:cNvSpPr>
            <a:spLocks noGrp="1"/>
          </p:cNvSpPr>
          <p:nvPr>
            <p:ph idx="1"/>
          </p:nvPr>
        </p:nvSpPr>
        <p:spPr>
          <a:xfrm>
            <a:off x="228600" y="1371600"/>
            <a:ext cx="8763000" cy="5029200"/>
          </a:xfrm>
        </p:spPr>
        <p:txBody>
          <a:bodyPr vert="horz" wrap="square" lIns="91440" tIns="45720" rIns="91440" bIns="45720" anchor="t"/>
          <a:lstStyle/>
          <a:p>
            <a:pPr eaLnBrk="1" fontAlgn="base" hangingPunct="1"/>
            <a:endParaRPr lang="en-US" altLang="zh-CN"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30000"/>
              </a:lnSpc>
            </a:pPr>
            <a:r>
              <a:rPr lang="en-US" altLang="zh-CN" strike="noStrike" noProof="1">
                <a:latin typeface="微软雅黑" panose="020B0503020204020204" charset="-122"/>
                <a:ea typeface="微软雅黑" panose="020B0503020204020204" charset="-122"/>
                <a:cs typeface="微软雅黑" panose="020B0503020204020204" charset="-122"/>
              </a:rPr>
              <a:t>1</a:t>
            </a:r>
            <a:r>
              <a:rPr lang="zh-CN" altLang="en-US" strike="noStrike" noProof="1">
                <a:latin typeface="微软雅黑" panose="020B0503020204020204" charset="-122"/>
                <a:ea typeface="微软雅黑" panose="020B0503020204020204" charset="-122"/>
                <a:cs typeface="微软雅黑" panose="020B0503020204020204" charset="-122"/>
              </a:rPr>
              <a:t>）先执行查询，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WHERE</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strike="noStrike" noProof="1">
                <a:latin typeface="微软雅黑" panose="020B0503020204020204" charset="-122"/>
                <a:ea typeface="微软雅黑" panose="020B0503020204020204" charset="-122"/>
                <a:cs typeface="微软雅黑" panose="020B0503020204020204" charset="-122"/>
              </a:rPr>
              <a:t>语句；</a:t>
            </a: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30000"/>
              </a:lnSpc>
            </a:pP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30000"/>
              </a:lnSpc>
            </a:pPr>
            <a:r>
              <a:rPr lang="en-US" altLang="zh-CN" strike="noStrike" noProof="1">
                <a:latin typeface="微软雅黑" panose="020B0503020204020204" charset="-122"/>
                <a:ea typeface="微软雅黑" panose="020B0503020204020204" charset="-122"/>
                <a:cs typeface="微软雅黑" panose="020B0503020204020204" charset="-122"/>
              </a:rPr>
              <a:t>2</a:t>
            </a:r>
            <a:r>
              <a:rPr lang="zh-CN" altLang="en-US" strike="noStrike" noProof="1">
                <a:latin typeface="微软雅黑" panose="020B0503020204020204" charset="-122"/>
                <a:ea typeface="微软雅黑" panose="020B0503020204020204" charset="-122"/>
                <a:cs typeface="微软雅黑" panose="020B0503020204020204" charset="-122"/>
              </a:rPr>
              <a:t>）然后执行分组，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GROUP BY</a:t>
            </a:r>
            <a:r>
              <a:rPr lang="en-US" altLang="zh-CN" strike="noStrike" noProof="1">
                <a:latin typeface="微软雅黑" panose="020B0503020204020204" charset="-122"/>
                <a:ea typeface="微软雅黑" panose="020B0503020204020204" charset="-122"/>
                <a:cs typeface="微软雅黑" panose="020B0503020204020204" charset="-122"/>
              </a:rPr>
              <a:t> </a:t>
            </a:r>
            <a:r>
              <a:rPr lang="zh-CN" altLang="en-US" strike="noStrike" noProof="1">
                <a:latin typeface="微软雅黑" panose="020B0503020204020204" charset="-122"/>
                <a:ea typeface="微软雅黑" panose="020B0503020204020204" charset="-122"/>
                <a:cs typeface="微软雅黑" panose="020B0503020204020204" charset="-122"/>
              </a:rPr>
              <a:t>语句，</a:t>
            </a:r>
            <a:endParaRPr lang="zh-CN" altLang="en-US" strike="noStrike" noProof="1">
              <a:latin typeface="微软雅黑" panose="020B0503020204020204" charset="-122"/>
              <a:ea typeface="微软雅黑" panose="020B0503020204020204" charset="-122"/>
              <a:cs typeface="微软雅黑" panose="020B0503020204020204" charset="-122"/>
            </a:endParaRPr>
          </a:p>
          <a:p>
            <a:pPr marL="0" indent="0" eaLnBrk="1" fontAlgn="base" hangingPunct="1">
              <a:lnSpc>
                <a:spcPct val="130000"/>
              </a:lnSpc>
              <a:buNone/>
            </a:pP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30000"/>
              </a:lnSpc>
            </a:pPr>
            <a:r>
              <a:rPr lang="en-US" altLang="zh-CN" strike="noStrike" noProof="1">
                <a:latin typeface="微软雅黑" panose="020B0503020204020204" charset="-122"/>
                <a:ea typeface="微软雅黑" panose="020B0503020204020204" charset="-122"/>
                <a:cs typeface="微软雅黑" panose="020B0503020204020204" charset="-122"/>
              </a:rPr>
              <a:t>3</a:t>
            </a:r>
            <a:r>
              <a:rPr lang="zh-CN" altLang="en-US" strike="noStrike" noProof="1">
                <a:latin typeface="微软雅黑" panose="020B0503020204020204" charset="-122"/>
                <a:ea typeface="微软雅黑" panose="020B0503020204020204" charset="-122"/>
                <a:cs typeface="微软雅黑" panose="020B0503020204020204" charset="-122"/>
              </a:rPr>
              <a:t>）执行统计，</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聚集函数</a:t>
            </a:r>
            <a:r>
              <a:rPr lang="zh-CN" altLang="en-US" strike="noStrike" noProof="1">
                <a:latin typeface="微软雅黑" panose="020B0503020204020204" charset="-122"/>
                <a:ea typeface="微软雅黑" panose="020B0503020204020204" charset="-122"/>
                <a:cs typeface="微软雅黑" panose="020B0503020204020204" charset="-122"/>
              </a:rPr>
              <a:t>；</a:t>
            </a: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lnSpc>
                <a:spcPct val="130000"/>
              </a:lnSpc>
            </a:pP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r>
              <a:rPr lang="en-US" altLang="zh-CN" strike="noStrike" noProof="1">
                <a:latin typeface="微软雅黑" panose="020B0503020204020204" charset="-122"/>
                <a:ea typeface="微软雅黑" panose="020B0503020204020204" charset="-122"/>
                <a:cs typeface="微软雅黑" panose="020B0503020204020204" charset="-122"/>
              </a:rPr>
              <a:t>4</a:t>
            </a:r>
            <a:r>
              <a:rPr lang="zh-CN" altLang="en-US" strike="noStrike" noProof="1">
                <a:latin typeface="微软雅黑" panose="020B0503020204020204" charset="-122"/>
                <a:ea typeface="微软雅黑" panose="020B0503020204020204" charset="-122"/>
                <a:cs typeface="微软雅黑" panose="020B0503020204020204" charset="-122"/>
              </a:rPr>
              <a:t>）再执行筛选， </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HAVING</a:t>
            </a:r>
            <a:r>
              <a:rPr lang="zh-CN" altLang="en-US" strike="noStrike" noProof="1">
                <a:latin typeface="微软雅黑" panose="020B0503020204020204" charset="-122"/>
                <a:ea typeface="微软雅黑" panose="020B0503020204020204" charset="-122"/>
                <a:cs typeface="微软雅黑" panose="020B0503020204020204" charset="-122"/>
              </a:rPr>
              <a:t>进行过滤；</a:t>
            </a:r>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endParaRPr lang="zh-CN" altLang="en-US" strike="noStrike" noProof="1">
              <a:latin typeface="微软雅黑" panose="020B0503020204020204" charset="-122"/>
              <a:ea typeface="微软雅黑" panose="020B0503020204020204" charset="-122"/>
              <a:cs typeface="微软雅黑" panose="020B0503020204020204" charset="-122"/>
            </a:endParaRPr>
          </a:p>
          <a:p>
            <a:pPr eaLnBrk="1" fontAlgn="base" hangingPunct="1"/>
            <a:r>
              <a:rPr lang="en-US" altLang="zh-CN" strike="noStrike" noProof="1">
                <a:latin typeface="微软雅黑" panose="020B0503020204020204" charset="-122"/>
                <a:ea typeface="微软雅黑" panose="020B0503020204020204" charset="-122"/>
                <a:cs typeface="微软雅黑" panose="020B0503020204020204" charset="-122"/>
              </a:rPr>
              <a:t>5</a:t>
            </a:r>
            <a:r>
              <a:rPr lang="zh-CN" altLang="en-US" strike="noStrike" noProof="1">
                <a:latin typeface="微软雅黑" panose="020B0503020204020204" charset="-122"/>
                <a:ea typeface="微软雅黑" panose="020B0503020204020204" charset="-122"/>
                <a:cs typeface="微软雅黑" panose="020B0503020204020204" charset="-122"/>
              </a:rPr>
              <a:t>）最后执行排序，</a:t>
            </a:r>
            <a:r>
              <a:rPr lang="en-US" altLang="zh-CN" b="1" strike="noStrike" noProof="1">
                <a:solidFill>
                  <a:srgbClr val="FF0000"/>
                </a:solidFill>
                <a:latin typeface="微软雅黑" panose="020B0503020204020204" charset="-122"/>
                <a:ea typeface="微软雅黑" panose="020B0503020204020204" charset="-122"/>
                <a:cs typeface="微软雅黑" panose="020B0503020204020204" charset="-122"/>
              </a:rPr>
              <a:t>ORDER BY </a:t>
            </a:r>
            <a:r>
              <a:rPr lang="zh-CN" altLang="en-US" strike="noStrike" noProof="1">
                <a:latin typeface="微软雅黑" panose="020B0503020204020204" charset="-122"/>
                <a:ea typeface="微软雅黑" panose="020B0503020204020204" charset="-122"/>
                <a:cs typeface="微软雅黑" panose="020B0503020204020204" charset="-122"/>
              </a:rPr>
              <a:t> 对结果排序</a:t>
            </a:r>
            <a:r>
              <a:rPr lang="en-US" altLang="zh-CN" strike="noStrike" noProof="1">
                <a:latin typeface="微软雅黑" panose="020B0503020204020204" charset="-122"/>
                <a:ea typeface="微软雅黑" panose="020B0503020204020204" charset="-122"/>
                <a:cs typeface="微软雅黑" panose="020B0503020204020204" charset="-122"/>
              </a:rPr>
              <a:t>.</a:t>
            </a:r>
            <a:endParaRPr lang="en-US" altLang="zh-CN" strike="noStrike" noProof="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836613" y="1174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分组和排序的区别和联系</a:t>
            </a:r>
            <a:endParaRPr lang="zh-CN" altLang="en-US" sz="4000" dirty="0">
              <a:solidFill>
                <a:srgbClr val="0000FF"/>
              </a:solidFill>
              <a:latin typeface="微软雅黑" panose="020B0503020204020204" charset="-122"/>
              <a:ea typeface="微软雅黑" panose="020B0503020204020204" charset="-122"/>
            </a:endParaRPr>
          </a:p>
        </p:txBody>
      </p:sp>
      <p:sp>
        <p:nvSpPr>
          <p:cNvPr id="37890" name="Rectangle 3"/>
          <p:cNvSpPr>
            <a:spLocks noGrp="1"/>
          </p:cNvSpPr>
          <p:nvPr>
            <p:ph type="body" sz="half" idx="1"/>
          </p:nvPr>
        </p:nvSpPr>
        <p:spPr>
          <a:xfrm>
            <a:off x="179388" y="1773238"/>
            <a:ext cx="8964612" cy="4679950"/>
          </a:xfrm>
        </p:spPr>
        <p:txBody>
          <a:bodyPr vert="horz" wrap="square" lIns="91440" tIns="45720" rIns="91440" bIns="45720" anchor="t"/>
          <a:lstStyle/>
          <a:p>
            <a:pPr eaLnBrk="1" hangingPunct="1">
              <a:lnSpc>
                <a:spcPct val="150000"/>
              </a:lnSpc>
              <a:spcBef>
                <a:spcPct val="30000"/>
              </a:spcBef>
              <a:buNone/>
            </a:pPr>
            <a:r>
              <a:rPr lang="en-US" altLang="zh-CN" sz="2800" b="1" dirty="0">
                <a:solidFill>
                  <a:srgbClr val="FF0000"/>
                </a:solidFill>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联系：都是把</a:t>
            </a:r>
            <a:r>
              <a:rPr lang="zh-CN" altLang="en-US" sz="2800" b="1" dirty="0">
                <a:solidFill>
                  <a:srgbClr val="0000FF"/>
                </a:solidFill>
                <a:latin typeface="微软雅黑" panose="020B0503020204020204" charset="-122"/>
                <a:ea typeface="微软雅黑" panose="020B0503020204020204" charset="-122"/>
              </a:rPr>
              <a:t>选定的字段</a:t>
            </a:r>
            <a:r>
              <a:rPr lang="zh-CN" altLang="en-US" sz="2800" b="1" dirty="0">
                <a:latin typeface="微软雅黑" panose="020B0503020204020204" charset="-122"/>
                <a:ea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rPr>
              <a:t>其值相同</a:t>
            </a:r>
            <a:r>
              <a:rPr lang="zh-CN" altLang="en-US" sz="2800" b="1" dirty="0">
                <a:latin typeface="微软雅黑" panose="020B0503020204020204" charset="-122"/>
                <a:ea typeface="微软雅黑" panose="020B0503020204020204" charset="-122"/>
              </a:rPr>
              <a:t>的记录放到一起；</a:t>
            </a:r>
            <a:endParaRPr lang="zh-CN" altLang="en-US" sz="2800" b="1" dirty="0">
              <a:latin typeface="微软雅黑" panose="020B0503020204020204" charset="-122"/>
              <a:ea typeface="微软雅黑" panose="020B0503020204020204" charset="-122"/>
            </a:endParaRPr>
          </a:p>
          <a:p>
            <a:pPr eaLnBrk="1" hangingPunct="1">
              <a:lnSpc>
                <a:spcPct val="150000"/>
              </a:lnSpc>
              <a:spcBef>
                <a:spcPct val="30000"/>
              </a:spcBef>
              <a:buNone/>
            </a:pPr>
            <a:r>
              <a:rPr lang="zh-CN" altLang="en-US" sz="2800" b="1" dirty="0">
                <a:latin typeface="微软雅黑" panose="020B0503020204020204" charset="-122"/>
                <a:ea typeface="微软雅黑" panose="020B0503020204020204" charset="-122"/>
              </a:rPr>
              <a:t> 区别：</a:t>
            </a:r>
            <a:r>
              <a:rPr lang="zh-CN" altLang="en-US" sz="2800" b="1" dirty="0">
                <a:solidFill>
                  <a:srgbClr val="0000FF"/>
                </a:solidFill>
                <a:latin typeface="微软雅黑" panose="020B0503020204020204" charset="-122"/>
                <a:ea typeface="微软雅黑" panose="020B0503020204020204" charset="-122"/>
              </a:rPr>
              <a:t>分组</a:t>
            </a:r>
            <a:r>
              <a:rPr lang="zh-CN" altLang="en-US" sz="2800" b="1" dirty="0">
                <a:latin typeface="微软雅黑" panose="020B0503020204020204" charset="-122"/>
                <a:ea typeface="微软雅黑" panose="020B0503020204020204" charset="-122"/>
              </a:rPr>
              <a:t>仅只是将</a:t>
            </a:r>
            <a:r>
              <a:rPr lang="zh-CN" altLang="en-US" sz="2800" b="1" dirty="0">
                <a:solidFill>
                  <a:srgbClr val="0000FF"/>
                </a:solidFill>
                <a:latin typeface="微软雅黑" panose="020B0503020204020204" charset="-122"/>
                <a:ea typeface="微软雅黑" panose="020B0503020204020204" charset="-122"/>
              </a:rPr>
              <a:t>分组字段</a:t>
            </a:r>
            <a:r>
              <a:rPr lang="zh-CN" altLang="en-US" sz="2800" b="1" dirty="0">
                <a:latin typeface="微软雅黑" panose="020B0503020204020204" charset="-122"/>
                <a:ea typeface="微软雅黑" panose="020B0503020204020204" charset="-122"/>
              </a:rPr>
              <a:t>值</a:t>
            </a:r>
            <a:r>
              <a:rPr lang="zh-CN" altLang="en-US" sz="2800" b="1" dirty="0">
                <a:latin typeface="微软雅黑" panose="020B0503020204020204" charset="-122"/>
                <a:ea typeface="微软雅黑" panose="020B0503020204020204" charset="-122"/>
                <a:sym typeface="宋体" panose="02010600030101010101" pitchFamily="2" charset="-122"/>
              </a:rPr>
              <a:t>相同</a:t>
            </a:r>
            <a:r>
              <a:rPr lang="zh-CN" altLang="en-US" sz="2800" b="1" dirty="0">
                <a:latin typeface="微软雅黑" panose="020B0503020204020204" charset="-122"/>
                <a:ea typeface="微软雅黑" panose="020B0503020204020204" charset="-122"/>
              </a:rPr>
              <a:t>的记录</a:t>
            </a:r>
            <a:r>
              <a:rPr lang="zh-CN" altLang="en-US" sz="2800" b="1" dirty="0">
                <a:solidFill>
                  <a:srgbClr val="FF0000"/>
                </a:solidFill>
                <a:latin typeface="微软雅黑" panose="020B0503020204020204" charset="-122"/>
                <a:ea typeface="微软雅黑" panose="020B0503020204020204" charset="-122"/>
              </a:rPr>
              <a:t>放到一起</a:t>
            </a:r>
            <a:r>
              <a:rPr lang="zh-CN" altLang="en-US" sz="2800" b="1" dirty="0">
                <a:latin typeface="微软雅黑" panose="020B0503020204020204" charset="-122"/>
                <a:ea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rPr>
              <a:t>不考虑排序</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a:p>
            <a:pPr eaLnBrk="1" hangingPunct="1">
              <a:lnSpc>
                <a:spcPct val="150000"/>
              </a:lnSpc>
              <a:spcBef>
                <a:spcPct val="30000"/>
              </a:spcBef>
              <a:buNone/>
            </a:pPr>
            <a:r>
              <a:rPr lang="zh-CN" altLang="en-US" sz="2800" b="1" dirty="0">
                <a:latin typeface="微软雅黑" panose="020B0503020204020204" charset="-122"/>
                <a:ea typeface="微软雅黑" panose="020B0503020204020204" charset="-122"/>
              </a:rPr>
              <a:t>             </a:t>
            </a:r>
            <a:r>
              <a:rPr lang="zh-CN" altLang="en-US" sz="2800" b="1" dirty="0">
                <a:solidFill>
                  <a:srgbClr val="0000FF"/>
                </a:solidFill>
                <a:latin typeface="微软雅黑" panose="020B0503020204020204" charset="-122"/>
                <a:ea typeface="微软雅黑" panose="020B0503020204020204" charset="-122"/>
              </a:rPr>
              <a:t>分组</a:t>
            </a:r>
            <a:r>
              <a:rPr lang="zh-CN" altLang="en-US" sz="2800" b="1" dirty="0">
                <a:latin typeface="微软雅黑" panose="020B0503020204020204" charset="-122"/>
                <a:ea typeface="微软雅黑" panose="020B0503020204020204" charset="-122"/>
              </a:rPr>
              <a:t>是针对</a:t>
            </a:r>
            <a:r>
              <a:rPr lang="zh-CN" altLang="en-US" sz="2800" b="1" dirty="0">
                <a:solidFill>
                  <a:srgbClr val="0000FF"/>
                </a:solidFill>
                <a:latin typeface="微软雅黑" panose="020B0503020204020204" charset="-122"/>
                <a:ea typeface="微软雅黑" panose="020B0503020204020204" charset="-122"/>
              </a:rPr>
              <a:t>统计</a:t>
            </a:r>
            <a:r>
              <a:rPr lang="zh-CN" altLang="en-US" sz="2800" b="1" dirty="0">
                <a:latin typeface="微软雅黑" panose="020B0503020204020204" charset="-122"/>
                <a:ea typeface="微软雅黑" panose="020B0503020204020204" charset="-122"/>
              </a:rPr>
              <a:t>而言，否则没有意义；</a:t>
            </a:r>
            <a:endParaRPr lang="zh-CN" altLang="en-US" sz="2800" b="1" dirty="0">
              <a:latin typeface="微软雅黑" panose="020B0503020204020204" charset="-122"/>
              <a:ea typeface="微软雅黑" panose="020B0503020204020204" charset="-122"/>
            </a:endParaRPr>
          </a:p>
          <a:p>
            <a:pPr eaLnBrk="1" hangingPunct="1">
              <a:lnSpc>
                <a:spcPct val="150000"/>
              </a:lnSpc>
              <a:spcBef>
                <a:spcPct val="30000"/>
              </a:spcBef>
              <a:buNone/>
            </a:pPr>
            <a:r>
              <a:rPr lang="zh-CN" altLang="en-US" sz="2800" b="1" dirty="0">
                <a:latin typeface="微软雅黑" panose="020B0503020204020204" charset="-122"/>
                <a:ea typeface="微软雅黑" panose="020B0503020204020204" charset="-122"/>
              </a:rPr>
              <a:t>             排序则要</a:t>
            </a:r>
            <a:r>
              <a:rPr lang="zh-CN" altLang="en-US" sz="2800" b="1" dirty="0">
                <a:solidFill>
                  <a:srgbClr val="FF0000"/>
                </a:solidFill>
                <a:latin typeface="微软雅黑" panose="020B0503020204020204" charset="-122"/>
                <a:ea typeface="微软雅黑" panose="020B0503020204020204" charset="-122"/>
              </a:rPr>
              <a:t>进一步考虑</a:t>
            </a:r>
            <a:r>
              <a:rPr lang="zh-CN" altLang="en-US" sz="2800" b="1" dirty="0">
                <a:latin typeface="微软雅黑" panose="020B0503020204020204" charset="-122"/>
                <a:ea typeface="微软雅黑" panose="020B0503020204020204" charset="-122"/>
              </a:rPr>
              <a:t>组与组之间的</a:t>
            </a:r>
            <a:r>
              <a:rPr lang="zh-CN" altLang="en-US" sz="2800" b="1" dirty="0">
                <a:solidFill>
                  <a:srgbClr val="FF0000"/>
                </a:solidFill>
                <a:latin typeface="微软雅黑" panose="020B0503020204020204" charset="-122"/>
                <a:ea typeface="微软雅黑" panose="020B0503020204020204" charset="-122"/>
              </a:rPr>
              <a:t>先后顺序</a:t>
            </a:r>
            <a:r>
              <a:rPr lang="zh-CN" altLang="en-US" sz="2800" b="1" dirty="0">
                <a:latin typeface="微软雅黑" panose="020B0503020204020204" charset="-122"/>
                <a:ea typeface="微软雅黑" panose="020B0503020204020204" charset="-122"/>
              </a:rPr>
              <a:t>；</a:t>
            </a:r>
            <a:endParaRPr lang="zh-CN" altLang="en-US" sz="2800" b="1" dirty="0">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152400"/>
            <a:ext cx="7772400" cy="838200"/>
          </a:xfrm>
        </p:spPr>
        <p:txBody>
          <a:bodyPr/>
          <a:lstStyle/>
          <a:p>
            <a:pPr eaLnBrk="1" hangingPunct="1">
              <a:defRPr/>
            </a:pPr>
            <a:r>
              <a:rPr lang="zh-CN" altLang="en-US"/>
              <a:t>集合成员资格：</a:t>
            </a:r>
            <a:r>
              <a:rPr lang="en-US" altLang="zh-CN" sz="3200"/>
              <a:t>in</a:t>
            </a:r>
            <a:r>
              <a:rPr lang="zh-CN" altLang="en-US" sz="3200"/>
              <a:t>子查询</a:t>
            </a:r>
            <a:endParaRPr lang="zh-CN" altLang="en-US" sz="3200"/>
          </a:p>
        </p:txBody>
      </p:sp>
      <p:sp>
        <p:nvSpPr>
          <p:cNvPr id="165891" name="Rectangle 3"/>
          <p:cNvSpPr>
            <a:spLocks noGrp="1" noChangeArrowheads="1"/>
          </p:cNvSpPr>
          <p:nvPr>
            <p:ph type="body" idx="1"/>
          </p:nvPr>
        </p:nvSpPr>
        <p:spPr>
          <a:xfrm>
            <a:off x="152400" y="1371600"/>
            <a:ext cx="8839200" cy="5334000"/>
          </a:xfrm>
        </p:spPr>
        <p:txBody>
          <a:bodyPr/>
          <a:lstStyle/>
          <a:p>
            <a:pPr eaLnBrk="1" hangingPunct="1">
              <a:defRPr/>
            </a:pPr>
            <a:r>
              <a:rPr lang="en-US" altLang="zh-CN"/>
              <a:t>in </a:t>
            </a:r>
            <a:r>
              <a:rPr lang="zh-CN" altLang="en-US"/>
              <a:t>子查询</a:t>
            </a:r>
            <a:endParaRPr lang="zh-CN" altLang="en-US"/>
          </a:p>
          <a:p>
            <a:pPr lvl="1" algn="ctr" eaLnBrk="1" hangingPunct="1">
              <a:buFont typeface="Wingdings" panose="05000000000000000000" pitchFamily="2" charset="2"/>
              <a:buNone/>
              <a:defRPr/>
            </a:pPr>
            <a:r>
              <a:rPr lang="zh-CN" altLang="en-US" sz="3200" b="1"/>
              <a:t>表达式  </a:t>
            </a:r>
            <a:r>
              <a:rPr lang="en-US" altLang="zh-CN" sz="3200" b="1"/>
              <a:t>[</a:t>
            </a:r>
            <a:r>
              <a:rPr lang="en-US" altLang="zh-CN" sz="3200" b="1">
                <a:solidFill>
                  <a:srgbClr val="FF3300"/>
                </a:solidFill>
                <a:effectLst>
                  <a:outerShdw blurRad="38100" dist="38100" dir="2700000" algn="tl">
                    <a:srgbClr val="C0C0C0"/>
                  </a:outerShdw>
                </a:effectLst>
              </a:rPr>
              <a:t>not</a:t>
            </a:r>
            <a:r>
              <a:rPr lang="en-US" altLang="zh-CN" sz="3200" b="1"/>
              <a:t>]  </a:t>
            </a:r>
            <a:r>
              <a:rPr lang="en-US" altLang="zh-CN" sz="3200" b="1">
                <a:solidFill>
                  <a:srgbClr val="FF3300"/>
                </a:solidFill>
                <a:effectLst>
                  <a:outerShdw blurRad="38100" dist="38100" dir="2700000" algn="tl">
                    <a:srgbClr val="C0C0C0"/>
                  </a:outerShdw>
                </a:effectLst>
              </a:rPr>
              <a:t>in</a:t>
            </a:r>
            <a:r>
              <a:rPr lang="en-US" altLang="zh-CN" sz="3200" b="1"/>
              <a:t>  </a:t>
            </a:r>
            <a:r>
              <a:rPr lang="zh-CN" altLang="en-US" sz="3200" b="1"/>
              <a:t>（子查询）</a:t>
            </a:r>
            <a:endParaRPr lang="zh-CN" altLang="en-US" sz="3200" b="1"/>
          </a:p>
          <a:p>
            <a:pPr lvl="1" algn="l" eaLnBrk="1" hangingPunct="1">
              <a:buFont typeface="Wingdings" panose="05000000000000000000" pitchFamily="2" charset="2"/>
              <a:buNone/>
              <a:defRPr/>
            </a:pPr>
            <a:r>
              <a:rPr lang="zh-CN" altLang="en-US"/>
              <a:t>判断表达式的值是否在子查询的结果中</a:t>
            </a:r>
            <a:endParaRPr lang="zh-CN" altLang="en-US"/>
          </a:p>
          <a:p>
            <a:pPr eaLnBrk="1" hangingPunct="1">
              <a:defRPr/>
            </a:pPr>
            <a:r>
              <a:rPr lang="zh-CN" altLang="en-US"/>
              <a:t>示例</a:t>
            </a:r>
            <a:endParaRPr lang="zh-CN" altLang="en-US"/>
          </a:p>
          <a:p>
            <a:pPr lvl="1" algn="l" eaLnBrk="1" hangingPunct="1">
              <a:defRPr/>
            </a:pPr>
            <a:r>
              <a:rPr lang="zh-CN" altLang="en-US"/>
              <a:t>列出张军和王红同学的所有信息</a:t>
            </a:r>
            <a:endParaRPr lang="zh-CN" altLang="en-US"/>
          </a:p>
          <a:p>
            <a:pPr lvl="1" algn="l" eaLnBrk="1" hangingPunct="1">
              <a:buFont typeface="Wingdings" panose="05000000000000000000" pitchFamily="2" charset="2"/>
              <a:buNone/>
              <a:defRPr/>
            </a:pPr>
            <a:r>
              <a:rPr lang="zh-CN" altLang="en-US" b="1"/>
              <a:t>     </a:t>
            </a:r>
            <a:r>
              <a:rPr lang="en-US" altLang="zh-CN" b="1"/>
              <a:t>select</a:t>
            </a:r>
            <a:r>
              <a:rPr lang="en-US" altLang="zh-CN"/>
              <a:t>    *</a:t>
            </a:r>
            <a:endParaRPr lang="en-US" altLang="zh-CN"/>
          </a:p>
          <a:p>
            <a:pPr lvl="1" algn="l" eaLnBrk="1" hangingPunct="1">
              <a:buFont typeface="Wingdings" panose="05000000000000000000" pitchFamily="2" charset="2"/>
              <a:buNone/>
              <a:defRPr/>
            </a:pPr>
            <a:r>
              <a:rPr lang="en-US" altLang="zh-CN"/>
              <a:t>     </a:t>
            </a:r>
            <a:r>
              <a:rPr lang="en-US" altLang="zh-CN" b="1"/>
              <a:t>from</a:t>
            </a:r>
            <a:r>
              <a:rPr lang="en-US" altLang="zh-CN"/>
              <a:t>     S</a:t>
            </a:r>
            <a:endParaRPr lang="en-US" altLang="zh-CN"/>
          </a:p>
          <a:p>
            <a:pPr lvl="1" algn="l" eaLnBrk="1" hangingPunct="1">
              <a:buFont typeface="Wingdings" panose="05000000000000000000" pitchFamily="2" charset="2"/>
              <a:buNone/>
              <a:defRPr/>
            </a:pPr>
            <a:r>
              <a:rPr lang="en-US" altLang="zh-CN"/>
              <a:t>     </a:t>
            </a:r>
            <a:r>
              <a:rPr lang="en-US" altLang="zh-CN" b="1"/>
              <a:t>where</a:t>
            </a:r>
            <a:r>
              <a:rPr lang="en-US" altLang="zh-CN"/>
              <a:t>   SNAME  </a:t>
            </a:r>
            <a:r>
              <a:rPr lang="en-US" altLang="zh-CN" b="1"/>
              <a:t>in </a:t>
            </a:r>
            <a:endParaRPr lang="en-US" altLang="zh-CN" b="1"/>
          </a:p>
          <a:p>
            <a:pPr lvl="1" algn="l" eaLnBrk="1" hangingPunct="1">
              <a:buFont typeface="Wingdings" panose="05000000000000000000" pitchFamily="2" charset="2"/>
              <a:buNone/>
              <a:defRPr/>
            </a:pPr>
            <a:r>
              <a:rPr lang="en-US" altLang="zh-CN" b="1"/>
              <a:t>				</a:t>
            </a:r>
            <a:r>
              <a:rPr lang="en-US" altLang="zh-CN"/>
              <a:t>(</a:t>
            </a:r>
            <a:r>
              <a:rPr lang="en-US" altLang="zh-CN">
                <a:latin typeface="Times New Roman" panose="02020603050405020304"/>
              </a:rPr>
              <a:t>‘</a:t>
            </a:r>
            <a:r>
              <a:rPr lang="zh-CN" altLang="en-US"/>
              <a:t>张军</a:t>
            </a:r>
            <a:r>
              <a:rPr lang="zh-CN" altLang="en-US">
                <a:latin typeface="Times New Roman" panose="02020603050405020304"/>
              </a:rPr>
              <a:t>’</a:t>
            </a:r>
            <a:r>
              <a:rPr lang="en-US" altLang="zh-CN"/>
              <a:t>, </a:t>
            </a:r>
            <a:r>
              <a:rPr lang="en-US" altLang="zh-CN">
                <a:latin typeface="Times New Roman" panose="02020603050405020304"/>
              </a:rPr>
              <a:t>’</a:t>
            </a:r>
            <a:r>
              <a:rPr lang="zh-CN" altLang="en-US"/>
              <a:t>王红</a:t>
            </a:r>
            <a:r>
              <a:rPr lang="zh-CN" altLang="en-US">
                <a:latin typeface="Times New Roman" panose="02020603050405020304"/>
              </a:rPr>
              <a:t>’</a:t>
            </a:r>
            <a:r>
              <a:rPr lang="en-US" altLang="zh-CN"/>
              <a:t>)</a:t>
            </a:r>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zh-CN" altLang="en-US"/>
              <a:t>集合成员资格：</a:t>
            </a:r>
            <a:r>
              <a:rPr lang="en-US" altLang="zh-CN" sz="3200"/>
              <a:t>in</a:t>
            </a:r>
            <a:r>
              <a:rPr lang="zh-CN" altLang="en-US" sz="3200"/>
              <a:t>子查询</a:t>
            </a:r>
            <a:endParaRPr lang="zh-CN" altLang="en-US" sz="3200"/>
          </a:p>
        </p:txBody>
      </p:sp>
      <p:sp>
        <p:nvSpPr>
          <p:cNvPr id="137219" name="Rectangle 3"/>
          <p:cNvSpPr>
            <a:spLocks noGrp="1" noChangeArrowheads="1"/>
          </p:cNvSpPr>
          <p:nvPr>
            <p:ph type="body" idx="1"/>
          </p:nvPr>
        </p:nvSpPr>
        <p:spPr/>
        <p:txBody>
          <a:bodyPr/>
          <a:lstStyle/>
          <a:p>
            <a:pPr lvl="1" algn="l" eaLnBrk="1" hangingPunct="1">
              <a:lnSpc>
                <a:spcPct val="120000"/>
              </a:lnSpc>
              <a:spcBef>
                <a:spcPct val="30000"/>
              </a:spcBef>
            </a:pPr>
            <a:r>
              <a:rPr lang="zh-CN" altLang="en-US"/>
              <a:t>选修了</a:t>
            </a:r>
            <a:r>
              <a:rPr lang="en-US" altLang="zh-CN"/>
              <a:t>c1</a:t>
            </a:r>
            <a:r>
              <a:rPr lang="zh-CN" altLang="en-US"/>
              <a:t>号课程的学生的姓名</a:t>
            </a:r>
            <a:endParaRPr lang="zh-CN" altLang="en-US"/>
          </a:p>
          <a:p>
            <a:pPr lvl="1" algn="l" eaLnBrk="1" hangingPunct="1">
              <a:lnSpc>
                <a:spcPct val="120000"/>
              </a:lnSpc>
              <a:spcBef>
                <a:spcPct val="30000"/>
              </a:spcBef>
              <a:buFont typeface="Wingdings" panose="05000000000000000000" pitchFamily="2" charset="2"/>
              <a:buNone/>
            </a:pPr>
            <a:r>
              <a:rPr lang="zh-CN" altLang="en-US" b="1"/>
              <a:t>     </a:t>
            </a:r>
            <a:endParaRPr lang="zh-CN" altLang="en-US"/>
          </a:p>
        </p:txBody>
      </p:sp>
      <p:sp>
        <p:nvSpPr>
          <p:cNvPr id="137220" name="Text Box 2"/>
          <p:cNvSpPr txBox="1">
            <a:spLocks noChangeArrowheads="1"/>
          </p:cNvSpPr>
          <p:nvPr/>
        </p:nvSpPr>
        <p:spPr bwMode="auto">
          <a:xfrm>
            <a:off x="1258888" y="5876925"/>
            <a:ext cx="184150" cy="396875"/>
          </a:xfrm>
          <a:prstGeom prst="rect">
            <a:avLst/>
          </a:prstGeom>
          <a:noFill/>
          <a:ln w="9525" algn="ctr">
            <a:noFill/>
            <a:miter lim="800000"/>
          </a:ln>
        </p:spPr>
        <p:txBody>
          <a:bodyPr wrap="none">
            <a:spAutoFit/>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endParaRPr kumimoji="1" lang="zh-CN" altLang="zh-CN" sz="2000" b="0" i="0" u="none" strike="noStrike" kern="1200" cap="none" spc="0" normalizeH="0" baseline="0" noProof="0">
              <a:ln>
                <a:noFill/>
              </a:ln>
              <a:solidFill>
                <a:srgbClr val="FF0000"/>
              </a:solidFill>
              <a:effectLst/>
              <a:uLnTx/>
              <a:uFillTx/>
              <a:latin typeface="Tahoma" panose="020B0604030504040204" pitchFamily="34" charset="0"/>
              <a:ea typeface="楷体_GB2312" pitchFamily="49" charset="-122"/>
              <a:cs typeface="+mn-cs"/>
            </a:endParaRPr>
          </a:p>
        </p:txBody>
      </p:sp>
      <p:sp>
        <p:nvSpPr>
          <p:cNvPr id="520195" name="Text Box 3"/>
          <p:cNvSpPr txBox="1">
            <a:spLocks noChangeArrowheads="1"/>
          </p:cNvSpPr>
          <p:nvPr/>
        </p:nvSpPr>
        <p:spPr bwMode="auto">
          <a:xfrm>
            <a:off x="250825" y="2192338"/>
            <a:ext cx="4178300" cy="2124075"/>
          </a:xfrm>
          <a:prstGeom prst="rect">
            <a:avLst/>
          </a:prstGeom>
          <a:noFill/>
          <a:ln w="9525" algn="ctr">
            <a:noFill/>
            <a:miter lim="800000"/>
          </a:ln>
          <a:effectLst/>
        </p:spPr>
        <p:txBody>
          <a:bodyPr>
            <a:spAutoFit/>
            <a:flatTx/>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 SC</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S.S# = SC.S#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and</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C# = c1)</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
        <p:nvSpPr>
          <p:cNvPr id="520196" name="Text Box 4"/>
          <p:cNvSpPr txBox="1">
            <a:spLocks noChangeArrowheads="1"/>
          </p:cNvSpPr>
          <p:nvPr/>
        </p:nvSpPr>
        <p:spPr bwMode="auto">
          <a:xfrm>
            <a:off x="4000500" y="2205038"/>
            <a:ext cx="4748213" cy="3232150"/>
          </a:xfrm>
          <a:prstGeom prst="rect">
            <a:avLst/>
          </a:prstGeom>
          <a:noFill/>
          <a:ln w="9525" algn="ctr">
            <a:noFill/>
            <a:miter lim="800000"/>
          </a:ln>
          <a:effectLst/>
        </p:spPr>
        <p:txBody>
          <a:bodyPr>
            <a:spAutoFit/>
            <a:flatTx/>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in</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SC</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C# = c1)</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
        <p:nvSpPr>
          <p:cNvPr id="520197" name="WordArt 5"/>
          <p:cNvSpPr>
            <a:spLocks noChangeArrowheads="1" noChangeShapeType="1" noTextEdit="1"/>
          </p:cNvSpPr>
          <p:nvPr/>
        </p:nvSpPr>
        <p:spPr bwMode="auto">
          <a:xfrm>
            <a:off x="1187450" y="4941888"/>
            <a:ext cx="34290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19050">
                  <a:noFill/>
                  <a:round/>
                </a:ln>
                <a:solidFill>
                  <a:srgbClr val="FF0000"/>
                </a:solidFill>
                <a:effectLst/>
                <a:uLnTx/>
                <a:uFillTx/>
                <a:latin typeface="隶书" panose="02010509060101010101" pitchFamily="49" charset="-122"/>
                <a:ea typeface="隶书" panose="02010509060101010101" pitchFamily="49" charset="-122"/>
                <a:cs typeface="+mn-cs"/>
              </a:rPr>
              <a:t>问题</a:t>
            </a:r>
            <a:r>
              <a:rPr kumimoji="1" lang="en-US" altLang="zh-CN" sz="3600" b="0" i="0" u="none" strike="noStrike" kern="10" cap="none" spc="0" normalizeH="0" baseline="0" noProof="0">
                <a:ln w="19050">
                  <a:noFill/>
                  <a:round/>
                </a:ln>
                <a:solidFill>
                  <a:srgbClr val="FF0000"/>
                </a:solidFill>
                <a:effectLst/>
                <a:uLnTx/>
                <a:uFillTx/>
                <a:latin typeface="隶书" panose="02010509060101010101" pitchFamily="49" charset="-122"/>
                <a:ea typeface="隶书" panose="02010509060101010101" pitchFamily="49" charset="-122"/>
                <a:cs typeface="+mn-cs"/>
              </a:rPr>
              <a:t>1</a:t>
            </a:r>
            <a:r>
              <a:rPr kumimoji="1" lang="zh-CN" altLang="en-US" sz="3600" b="0" i="0" u="none" strike="noStrike" kern="10" cap="none" spc="0" normalizeH="0" baseline="0" noProof="0">
                <a:ln w="19050">
                  <a:noFill/>
                  <a:round/>
                </a:ln>
                <a:solidFill>
                  <a:srgbClr val="FF0000"/>
                </a:solidFill>
                <a:effectLst/>
                <a:uLnTx/>
                <a:uFillTx/>
                <a:latin typeface="隶书" panose="02010509060101010101" pitchFamily="49" charset="-122"/>
                <a:ea typeface="隶书" panose="02010509060101010101" pitchFamily="49" charset="-122"/>
                <a:cs typeface="+mn-cs"/>
              </a:rPr>
              <a:t>：等价否？</a:t>
            </a:r>
            <a:endParaRPr kumimoji="1" lang="zh-CN" altLang="en-US" sz="3600" b="0" i="0" u="none" strike="noStrike" kern="10" cap="none" spc="0" normalizeH="0" baseline="0" noProof="0">
              <a:ln w="19050">
                <a:noFill/>
                <a:round/>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520198" name="WordArt 6"/>
          <p:cNvSpPr>
            <a:spLocks noChangeArrowheads="1" noChangeShapeType="1" noTextEdit="1"/>
          </p:cNvSpPr>
          <p:nvPr/>
        </p:nvSpPr>
        <p:spPr bwMode="auto">
          <a:xfrm>
            <a:off x="1187450" y="5878513"/>
            <a:ext cx="3933825"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dirty="0">
                <a:ln w="19050">
                  <a:noFill/>
                  <a:round/>
                </a:ln>
                <a:solidFill>
                  <a:srgbClr val="FF0000"/>
                </a:solidFill>
                <a:effectLst/>
                <a:uLnTx/>
                <a:uFillTx/>
                <a:latin typeface="隶书" panose="02010509060101010101" pitchFamily="49" charset="-122"/>
                <a:ea typeface="隶书" panose="02010509060101010101" pitchFamily="49" charset="-122"/>
                <a:cs typeface="+mn-cs"/>
              </a:rPr>
              <a:t>问题</a:t>
            </a:r>
            <a:r>
              <a:rPr kumimoji="1" lang="en-US" altLang="zh-CN" sz="3600" b="0" i="0" u="none" strike="noStrike" kern="10" cap="none" spc="0" normalizeH="0" baseline="0" noProof="0" dirty="0">
                <a:ln w="19050">
                  <a:noFill/>
                  <a:round/>
                </a:ln>
                <a:solidFill>
                  <a:srgbClr val="FF0000"/>
                </a:solidFill>
                <a:effectLst/>
                <a:uLnTx/>
                <a:uFillTx/>
                <a:latin typeface="隶书" panose="02010509060101010101" pitchFamily="49" charset="-122"/>
                <a:ea typeface="隶书" panose="02010509060101010101" pitchFamily="49" charset="-122"/>
                <a:cs typeface="+mn-cs"/>
              </a:rPr>
              <a:t>2</a:t>
            </a:r>
            <a:r>
              <a:rPr kumimoji="1" lang="zh-CN" altLang="en-US" sz="3600" b="0" i="0" u="none" strike="noStrike" kern="10" cap="none" spc="0" normalizeH="0" baseline="0" noProof="0" dirty="0">
                <a:ln w="19050">
                  <a:noFill/>
                  <a:round/>
                </a:ln>
                <a:solidFill>
                  <a:srgbClr val="FF0000"/>
                </a:solidFill>
                <a:effectLst/>
                <a:uLnTx/>
                <a:uFillTx/>
                <a:latin typeface="隶书" panose="02010509060101010101" pitchFamily="49" charset="-122"/>
                <a:ea typeface="隶书" panose="02010509060101010101" pitchFamily="49" charset="-122"/>
                <a:cs typeface="+mn-cs"/>
              </a:rPr>
              <a:t>：谁更有效？</a:t>
            </a:r>
            <a:endParaRPr kumimoji="1" lang="zh-CN" altLang="en-US" sz="3600" b="0" i="0" u="none" strike="noStrike" kern="10" cap="none" spc="0" normalizeH="0" baseline="0" noProof="0" dirty="0">
              <a:ln w="19050">
                <a:noFill/>
                <a:round/>
              </a:ln>
              <a:solidFill>
                <a:srgbClr val="FF0000"/>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0195"/>
                                        </p:tgtEl>
                                        <p:attrNameLst>
                                          <p:attrName>style.visibility</p:attrName>
                                        </p:attrNameLst>
                                      </p:cBhvr>
                                      <p:to>
                                        <p:strVal val="visible"/>
                                      </p:to>
                                    </p:set>
                                    <p:anim calcmode="lin" valueType="num">
                                      <p:cBhvr>
                                        <p:cTn id="7" dur="1000" fill="hold"/>
                                        <p:tgtEl>
                                          <p:spTgt spid="520195"/>
                                        </p:tgtEl>
                                        <p:attrNameLst>
                                          <p:attrName>ppt_w</p:attrName>
                                        </p:attrNameLst>
                                      </p:cBhvr>
                                      <p:tavLst>
                                        <p:tav tm="0">
                                          <p:val>
                                            <p:fltVal val="0"/>
                                          </p:val>
                                        </p:tav>
                                        <p:tav tm="100000">
                                          <p:val>
                                            <p:strVal val="#ppt_w"/>
                                          </p:val>
                                        </p:tav>
                                      </p:tavLst>
                                    </p:anim>
                                    <p:anim calcmode="lin" valueType="num">
                                      <p:cBhvr>
                                        <p:cTn id="8" dur="1000" fill="hold"/>
                                        <p:tgtEl>
                                          <p:spTgt spid="520195"/>
                                        </p:tgtEl>
                                        <p:attrNameLst>
                                          <p:attrName>ppt_h</p:attrName>
                                        </p:attrNameLst>
                                      </p:cBhvr>
                                      <p:tavLst>
                                        <p:tav tm="0">
                                          <p:val>
                                            <p:fltVal val="0"/>
                                          </p:val>
                                        </p:tav>
                                        <p:tav tm="100000">
                                          <p:val>
                                            <p:strVal val="#ppt_h"/>
                                          </p:val>
                                        </p:tav>
                                      </p:tavLst>
                                    </p:anim>
                                    <p:animEffect transition="in" filter="fade">
                                      <p:cBhvr>
                                        <p:cTn id="9" dur="1000"/>
                                        <p:tgtEl>
                                          <p:spTgt spid="52019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0196"/>
                                        </p:tgtEl>
                                        <p:attrNameLst>
                                          <p:attrName>style.visibility</p:attrName>
                                        </p:attrNameLst>
                                      </p:cBhvr>
                                      <p:to>
                                        <p:strVal val="visible"/>
                                      </p:to>
                                    </p:set>
                                    <p:anim calcmode="lin" valueType="num">
                                      <p:cBhvr>
                                        <p:cTn id="14" dur="1000" fill="hold"/>
                                        <p:tgtEl>
                                          <p:spTgt spid="520196"/>
                                        </p:tgtEl>
                                        <p:attrNameLst>
                                          <p:attrName>ppt_w</p:attrName>
                                        </p:attrNameLst>
                                      </p:cBhvr>
                                      <p:tavLst>
                                        <p:tav tm="0">
                                          <p:val>
                                            <p:fltVal val="0"/>
                                          </p:val>
                                        </p:tav>
                                        <p:tav tm="100000">
                                          <p:val>
                                            <p:strVal val="#ppt_w"/>
                                          </p:val>
                                        </p:tav>
                                      </p:tavLst>
                                    </p:anim>
                                    <p:anim calcmode="lin" valueType="num">
                                      <p:cBhvr>
                                        <p:cTn id="15" dur="1000" fill="hold"/>
                                        <p:tgtEl>
                                          <p:spTgt spid="520196"/>
                                        </p:tgtEl>
                                        <p:attrNameLst>
                                          <p:attrName>ppt_h</p:attrName>
                                        </p:attrNameLst>
                                      </p:cBhvr>
                                      <p:tavLst>
                                        <p:tav tm="0">
                                          <p:val>
                                            <p:fltVal val="0"/>
                                          </p:val>
                                        </p:tav>
                                        <p:tav tm="100000">
                                          <p:val>
                                            <p:strVal val="#ppt_h"/>
                                          </p:val>
                                        </p:tav>
                                      </p:tavLst>
                                    </p:anim>
                                    <p:animEffect transition="in" filter="fade">
                                      <p:cBhvr>
                                        <p:cTn id="16" dur="1000"/>
                                        <p:tgtEl>
                                          <p:spTgt spid="520196"/>
                                        </p:tgtEl>
                                      </p:cBhvr>
                                    </p:animEffect>
                                  </p:childTnLst>
                                </p:cTn>
                              </p:par>
                            </p:childTnLst>
                          </p:cTn>
                        </p:par>
                      </p:childTnLst>
                    </p:cTn>
                  </p:par>
                  <p:par>
                    <p:cTn id="17" fill="hold">
                      <p:stCondLst>
                        <p:cond delay="indefinite"/>
                      </p:stCondLst>
                      <p:childTnLst>
                        <p:par>
                          <p:cTn id="18" fill="hold">
                            <p:stCondLst>
                              <p:cond delay="0"/>
                            </p:stCondLst>
                            <p:childTnLst>
                              <p:par>
                                <p:cTn id="19" presetID="30" presetClass="entr" presetSubtype="0" fill="hold" nodeType="clickEffect">
                                  <p:stCondLst>
                                    <p:cond delay="0"/>
                                  </p:stCondLst>
                                  <p:childTnLst>
                                    <p:set>
                                      <p:cBhvr>
                                        <p:cTn id="20" dur="1" fill="hold">
                                          <p:stCondLst>
                                            <p:cond delay="0"/>
                                          </p:stCondLst>
                                        </p:cTn>
                                        <p:tgtEl>
                                          <p:spTgt spid="520197"/>
                                        </p:tgtEl>
                                        <p:attrNameLst>
                                          <p:attrName>style.visibility</p:attrName>
                                        </p:attrNameLst>
                                      </p:cBhvr>
                                      <p:to>
                                        <p:strVal val="visible"/>
                                      </p:to>
                                    </p:set>
                                    <p:animEffect transition="in" filter="fade">
                                      <p:cBhvr>
                                        <p:cTn id="21" dur="1600" decel="100000"/>
                                        <p:tgtEl>
                                          <p:spTgt spid="520197"/>
                                        </p:tgtEl>
                                      </p:cBhvr>
                                    </p:animEffect>
                                    <p:anim calcmode="lin" valueType="num">
                                      <p:cBhvr>
                                        <p:cTn id="22" dur="1600" decel="100000" fill="hold"/>
                                        <p:tgtEl>
                                          <p:spTgt spid="520197"/>
                                        </p:tgtEl>
                                        <p:attrNameLst>
                                          <p:attrName>style.rotation</p:attrName>
                                        </p:attrNameLst>
                                      </p:cBhvr>
                                      <p:tavLst>
                                        <p:tav tm="0">
                                          <p:val>
                                            <p:fltVal val="-90"/>
                                          </p:val>
                                        </p:tav>
                                        <p:tav tm="100000">
                                          <p:val>
                                            <p:fltVal val="0"/>
                                          </p:val>
                                        </p:tav>
                                      </p:tavLst>
                                    </p:anim>
                                    <p:anim calcmode="lin" valueType="num">
                                      <p:cBhvr>
                                        <p:cTn id="23" dur="1600" decel="100000" fill="hold"/>
                                        <p:tgtEl>
                                          <p:spTgt spid="520197"/>
                                        </p:tgtEl>
                                        <p:attrNameLst>
                                          <p:attrName>ppt_x</p:attrName>
                                        </p:attrNameLst>
                                      </p:cBhvr>
                                      <p:tavLst>
                                        <p:tav tm="0">
                                          <p:val>
                                            <p:strVal val="#ppt_x+0.4"/>
                                          </p:val>
                                        </p:tav>
                                        <p:tav tm="100000">
                                          <p:val>
                                            <p:strVal val="#ppt_x-0.05"/>
                                          </p:val>
                                        </p:tav>
                                      </p:tavLst>
                                    </p:anim>
                                    <p:anim calcmode="lin" valueType="num">
                                      <p:cBhvr>
                                        <p:cTn id="24" dur="1600" decel="100000" fill="hold"/>
                                        <p:tgtEl>
                                          <p:spTgt spid="520197"/>
                                        </p:tgtEl>
                                        <p:attrNameLst>
                                          <p:attrName>ppt_y</p:attrName>
                                        </p:attrNameLst>
                                      </p:cBhvr>
                                      <p:tavLst>
                                        <p:tav tm="0">
                                          <p:val>
                                            <p:strVal val="#ppt_y-0.4"/>
                                          </p:val>
                                        </p:tav>
                                        <p:tav tm="100000">
                                          <p:val>
                                            <p:strVal val="#ppt_y+0.1"/>
                                          </p:val>
                                        </p:tav>
                                      </p:tavLst>
                                    </p:anim>
                                    <p:anim calcmode="lin" valueType="num">
                                      <p:cBhvr>
                                        <p:cTn id="25" dur="400" accel="100000" fill="hold">
                                          <p:stCondLst>
                                            <p:cond delay="1600"/>
                                          </p:stCondLst>
                                        </p:cTn>
                                        <p:tgtEl>
                                          <p:spTgt spid="520197"/>
                                        </p:tgtEl>
                                        <p:attrNameLst>
                                          <p:attrName>ppt_x</p:attrName>
                                        </p:attrNameLst>
                                      </p:cBhvr>
                                      <p:tavLst>
                                        <p:tav tm="0">
                                          <p:val>
                                            <p:strVal val="#ppt_x-0.05"/>
                                          </p:val>
                                        </p:tav>
                                        <p:tav tm="100000">
                                          <p:val>
                                            <p:strVal val="#ppt_x"/>
                                          </p:val>
                                        </p:tav>
                                      </p:tavLst>
                                    </p:anim>
                                    <p:anim calcmode="lin" valueType="num">
                                      <p:cBhvr>
                                        <p:cTn id="26" dur="400" accel="100000" fill="hold">
                                          <p:stCondLst>
                                            <p:cond delay="1600"/>
                                          </p:stCondLst>
                                        </p:cTn>
                                        <p:tgtEl>
                                          <p:spTgt spid="520197"/>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520198"/>
                                        </p:tgtEl>
                                        <p:attrNameLst>
                                          <p:attrName>style.visibility</p:attrName>
                                        </p:attrNameLst>
                                      </p:cBhvr>
                                      <p:to>
                                        <p:strVal val="visible"/>
                                      </p:to>
                                    </p:set>
                                    <p:animEffect transition="in" filter="fade">
                                      <p:cBhvr>
                                        <p:cTn id="31" dur="1600" decel="100000"/>
                                        <p:tgtEl>
                                          <p:spTgt spid="520198"/>
                                        </p:tgtEl>
                                      </p:cBhvr>
                                    </p:animEffect>
                                    <p:anim calcmode="lin" valueType="num">
                                      <p:cBhvr>
                                        <p:cTn id="32" dur="1600" decel="100000" fill="hold"/>
                                        <p:tgtEl>
                                          <p:spTgt spid="520198"/>
                                        </p:tgtEl>
                                        <p:attrNameLst>
                                          <p:attrName>style.rotation</p:attrName>
                                        </p:attrNameLst>
                                      </p:cBhvr>
                                      <p:tavLst>
                                        <p:tav tm="0">
                                          <p:val>
                                            <p:fltVal val="-90"/>
                                          </p:val>
                                        </p:tav>
                                        <p:tav tm="100000">
                                          <p:val>
                                            <p:fltVal val="0"/>
                                          </p:val>
                                        </p:tav>
                                      </p:tavLst>
                                    </p:anim>
                                    <p:anim calcmode="lin" valueType="num">
                                      <p:cBhvr>
                                        <p:cTn id="33" dur="1600" decel="100000" fill="hold"/>
                                        <p:tgtEl>
                                          <p:spTgt spid="520198"/>
                                        </p:tgtEl>
                                        <p:attrNameLst>
                                          <p:attrName>ppt_x</p:attrName>
                                        </p:attrNameLst>
                                      </p:cBhvr>
                                      <p:tavLst>
                                        <p:tav tm="0">
                                          <p:val>
                                            <p:strVal val="#ppt_x+0.4"/>
                                          </p:val>
                                        </p:tav>
                                        <p:tav tm="100000">
                                          <p:val>
                                            <p:strVal val="#ppt_x-0.05"/>
                                          </p:val>
                                        </p:tav>
                                      </p:tavLst>
                                    </p:anim>
                                    <p:anim calcmode="lin" valueType="num">
                                      <p:cBhvr>
                                        <p:cTn id="34" dur="1600" decel="100000" fill="hold"/>
                                        <p:tgtEl>
                                          <p:spTgt spid="520198"/>
                                        </p:tgtEl>
                                        <p:attrNameLst>
                                          <p:attrName>ppt_y</p:attrName>
                                        </p:attrNameLst>
                                      </p:cBhvr>
                                      <p:tavLst>
                                        <p:tav tm="0">
                                          <p:val>
                                            <p:strVal val="#ppt_y-0.4"/>
                                          </p:val>
                                        </p:tav>
                                        <p:tav tm="100000">
                                          <p:val>
                                            <p:strVal val="#ppt_y+0.1"/>
                                          </p:val>
                                        </p:tav>
                                      </p:tavLst>
                                    </p:anim>
                                    <p:anim calcmode="lin" valueType="num">
                                      <p:cBhvr>
                                        <p:cTn id="35" dur="400" accel="100000" fill="hold">
                                          <p:stCondLst>
                                            <p:cond delay="1600"/>
                                          </p:stCondLst>
                                        </p:cTn>
                                        <p:tgtEl>
                                          <p:spTgt spid="520198"/>
                                        </p:tgtEl>
                                        <p:attrNameLst>
                                          <p:attrName>ppt_x</p:attrName>
                                        </p:attrNameLst>
                                      </p:cBhvr>
                                      <p:tavLst>
                                        <p:tav tm="0">
                                          <p:val>
                                            <p:strVal val="#ppt_x-0.05"/>
                                          </p:val>
                                        </p:tav>
                                        <p:tav tm="100000">
                                          <p:val>
                                            <p:strVal val="#ppt_x"/>
                                          </p:val>
                                        </p:tav>
                                      </p:tavLst>
                                    </p:anim>
                                    <p:anim calcmode="lin" valueType="num">
                                      <p:cBhvr>
                                        <p:cTn id="36" dur="400" accel="100000" fill="hold">
                                          <p:stCondLst>
                                            <p:cond delay="1600"/>
                                          </p:stCondLst>
                                        </p:cTn>
                                        <p:tgtEl>
                                          <p:spTgt spid="52019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p:bldP spid="52019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28600"/>
            <a:ext cx="7772400" cy="762000"/>
          </a:xfrm>
        </p:spPr>
        <p:txBody>
          <a:bodyPr/>
          <a:lstStyle/>
          <a:p>
            <a:pPr eaLnBrk="1" hangingPunct="1">
              <a:defRPr/>
            </a:pPr>
            <a:r>
              <a:rPr lang="zh-CN" altLang="en-US"/>
              <a:t>集合成员资格：</a:t>
            </a:r>
            <a:r>
              <a:rPr lang="en-US" altLang="zh-CN" sz="3200"/>
              <a:t>in</a:t>
            </a:r>
            <a:r>
              <a:rPr lang="zh-CN" altLang="en-US" sz="3200"/>
              <a:t>子查询</a:t>
            </a:r>
            <a:endParaRPr lang="zh-CN" altLang="en-US" sz="3200"/>
          </a:p>
        </p:txBody>
      </p:sp>
      <p:sp>
        <p:nvSpPr>
          <p:cNvPr id="138243" name="Rectangle 3"/>
          <p:cNvSpPr>
            <a:spLocks noGrp="1" noChangeArrowheads="1"/>
          </p:cNvSpPr>
          <p:nvPr>
            <p:ph type="body" idx="1"/>
          </p:nvPr>
        </p:nvSpPr>
        <p:spPr>
          <a:xfrm>
            <a:off x="228600" y="1295400"/>
            <a:ext cx="8763000" cy="5410200"/>
          </a:xfrm>
        </p:spPr>
        <p:txBody>
          <a:bodyPr/>
          <a:lstStyle/>
          <a:p>
            <a:pPr lvl="1" algn="l" eaLnBrk="1" hangingPunct="1">
              <a:spcBef>
                <a:spcPct val="10000"/>
              </a:spcBef>
            </a:pPr>
            <a:r>
              <a:rPr lang="zh-CN" altLang="en-US"/>
              <a:t>列出选修了</a:t>
            </a:r>
            <a:r>
              <a:rPr lang="en-US" altLang="zh-CN"/>
              <a:t>c1</a:t>
            </a:r>
            <a:r>
              <a:rPr lang="zh-CN" altLang="en-US"/>
              <a:t>号和</a:t>
            </a:r>
            <a:r>
              <a:rPr lang="en-US" altLang="zh-CN"/>
              <a:t>c2</a:t>
            </a:r>
            <a:r>
              <a:rPr lang="zh-CN" altLang="en-US"/>
              <a:t>号课程的学生的学号</a:t>
            </a:r>
            <a:endParaRPr lang="zh-CN" altLang="en-US"/>
          </a:p>
          <a:p>
            <a:pPr lvl="1" algn="l" eaLnBrk="1" hangingPunct="1">
              <a:spcBef>
                <a:spcPct val="40000"/>
              </a:spcBef>
              <a:buFont typeface="Wingdings" panose="05000000000000000000" pitchFamily="2" charset="2"/>
              <a:buNone/>
            </a:pPr>
            <a:r>
              <a:rPr lang="zh-CN" altLang="en-US" b="1"/>
              <a:t>     </a:t>
            </a:r>
            <a:r>
              <a:rPr lang="en-US" altLang="zh-CN" b="1"/>
              <a:t>select</a:t>
            </a:r>
            <a:r>
              <a:rPr lang="en-US" altLang="zh-CN"/>
              <a:t>    S#</a:t>
            </a:r>
            <a:endParaRPr lang="en-US" altLang="zh-CN"/>
          </a:p>
          <a:p>
            <a:pPr lvl="1" algn="l" eaLnBrk="1" hangingPunct="1">
              <a:spcBef>
                <a:spcPct val="40000"/>
              </a:spcBef>
              <a:buFont typeface="Wingdings" panose="05000000000000000000" pitchFamily="2" charset="2"/>
              <a:buNone/>
            </a:pPr>
            <a:r>
              <a:rPr lang="en-US" altLang="zh-CN"/>
              <a:t>     </a:t>
            </a:r>
            <a:r>
              <a:rPr lang="en-US" altLang="zh-CN" b="1"/>
              <a:t>from</a:t>
            </a:r>
            <a:r>
              <a:rPr lang="en-US" altLang="zh-CN"/>
              <a:t>     SC</a:t>
            </a:r>
            <a:endParaRPr lang="en-US" altLang="zh-CN"/>
          </a:p>
          <a:p>
            <a:pPr lvl="1" algn="l" eaLnBrk="1" hangingPunct="1">
              <a:spcBef>
                <a:spcPct val="40000"/>
              </a:spcBef>
              <a:buFont typeface="Wingdings" panose="05000000000000000000" pitchFamily="2" charset="2"/>
              <a:buNone/>
            </a:pPr>
            <a:r>
              <a:rPr lang="en-US" altLang="zh-CN"/>
              <a:t>     </a:t>
            </a:r>
            <a:r>
              <a:rPr lang="en-US" altLang="zh-CN" b="1"/>
              <a:t>where</a:t>
            </a:r>
            <a:r>
              <a:rPr lang="en-US" altLang="zh-CN"/>
              <a:t>   SC.C# = c1</a:t>
            </a:r>
            <a:endParaRPr lang="en-US" altLang="zh-CN"/>
          </a:p>
          <a:p>
            <a:pPr lvl="1" algn="l" eaLnBrk="1" hangingPunct="1">
              <a:spcBef>
                <a:spcPct val="40000"/>
              </a:spcBef>
              <a:buFont typeface="Wingdings" panose="05000000000000000000" pitchFamily="2" charset="2"/>
              <a:buNone/>
            </a:pPr>
            <a:r>
              <a:rPr lang="en-US" altLang="zh-CN"/>
              <a:t>    	      </a:t>
            </a:r>
            <a:r>
              <a:rPr lang="en-US" altLang="zh-CN" b="1"/>
              <a:t>and</a:t>
            </a:r>
            <a:r>
              <a:rPr lang="en-US" altLang="zh-CN"/>
              <a:t>   S#  </a:t>
            </a:r>
            <a:r>
              <a:rPr lang="en-US" altLang="zh-CN" b="1"/>
              <a:t>in </a:t>
            </a:r>
            <a:endParaRPr lang="en-US" altLang="zh-CN" b="1"/>
          </a:p>
          <a:p>
            <a:pPr lvl="1" algn="l" eaLnBrk="1" hangingPunct="1">
              <a:spcBef>
                <a:spcPct val="40000"/>
              </a:spcBef>
              <a:buFont typeface="Wingdings" panose="05000000000000000000" pitchFamily="2" charset="2"/>
              <a:buNone/>
            </a:pPr>
            <a:r>
              <a:rPr lang="en-US" altLang="zh-CN" b="1"/>
              <a:t>				</a:t>
            </a:r>
            <a:r>
              <a:rPr lang="en-US" altLang="zh-CN"/>
              <a:t>(</a:t>
            </a:r>
            <a:r>
              <a:rPr lang="en-US" altLang="zh-CN" b="1"/>
              <a:t>select</a:t>
            </a:r>
            <a:r>
              <a:rPr lang="en-US" altLang="zh-CN"/>
              <a:t>    S#</a:t>
            </a:r>
            <a:endParaRPr lang="en-US" altLang="zh-CN"/>
          </a:p>
          <a:p>
            <a:pPr lvl="1" algn="l" eaLnBrk="1" hangingPunct="1">
              <a:spcBef>
                <a:spcPct val="40000"/>
              </a:spcBef>
              <a:buFont typeface="Wingdings" panose="05000000000000000000" pitchFamily="2" charset="2"/>
              <a:buNone/>
            </a:pPr>
            <a:r>
              <a:rPr lang="en-US" altLang="zh-CN"/>
              <a:t>			   	</a:t>
            </a:r>
            <a:r>
              <a:rPr lang="en-US" altLang="zh-CN" b="1"/>
              <a:t>from</a:t>
            </a:r>
            <a:r>
              <a:rPr lang="en-US" altLang="zh-CN"/>
              <a:t>     SC</a:t>
            </a:r>
            <a:endParaRPr lang="en-US" altLang="zh-CN"/>
          </a:p>
          <a:p>
            <a:pPr lvl="1" algn="l" eaLnBrk="1" hangingPunct="1">
              <a:spcBef>
                <a:spcPct val="40000"/>
              </a:spcBef>
              <a:buFont typeface="Wingdings" panose="05000000000000000000" pitchFamily="2" charset="2"/>
              <a:buNone/>
            </a:pPr>
            <a:r>
              <a:rPr lang="en-US" altLang="zh-CN"/>
              <a:t>     		</a:t>
            </a:r>
            <a:r>
              <a:rPr lang="en-US" altLang="zh-CN" b="1"/>
              <a:t>where</a:t>
            </a:r>
            <a:r>
              <a:rPr lang="en-US" altLang="zh-CN"/>
              <a:t>   C# = c2)</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en-US" altLang="zh-CN" dirty="0"/>
              <a:t>select</a:t>
            </a:r>
            <a:r>
              <a:rPr lang="zh-CN" altLang="en-US" dirty="0"/>
              <a:t>子句</a:t>
            </a:r>
            <a:endParaRPr lang="zh-CN" altLang="en-US" dirty="0"/>
          </a:p>
        </p:txBody>
      </p:sp>
      <p:sp>
        <p:nvSpPr>
          <p:cNvPr id="148483" name="Rectangle 3"/>
          <p:cNvSpPr>
            <a:spLocks noGrp="1" noChangeArrowheads="1"/>
          </p:cNvSpPr>
          <p:nvPr>
            <p:ph type="body" idx="1"/>
          </p:nvPr>
        </p:nvSpPr>
        <p:spPr/>
        <p:txBody>
          <a:bodyPr/>
          <a:lstStyle/>
          <a:p>
            <a:pPr eaLnBrk="1" hangingPunct="1">
              <a:defRPr/>
            </a:pPr>
            <a:r>
              <a:rPr lang="zh-CN" altLang="en-US" dirty="0"/>
              <a:t>目标列形式</a:t>
            </a:r>
            <a:endParaRPr lang="zh-CN" altLang="en-US" dirty="0"/>
          </a:p>
          <a:p>
            <a:pPr lvl="1" eaLnBrk="1" hangingPunct="1">
              <a:buFont typeface="Wingdings" panose="05000000000000000000" pitchFamily="2" charset="2"/>
              <a:buNone/>
              <a:defRPr/>
            </a:pPr>
            <a:r>
              <a:rPr lang="zh-CN" altLang="en-US" dirty="0"/>
              <a:t>   可以为列名，* ，算术表达式，聚集函数</a:t>
            </a:r>
            <a:endParaRPr lang="zh-CN" altLang="en-US" dirty="0"/>
          </a:p>
          <a:p>
            <a:pPr lvl="1" eaLnBrk="1" hangingPunct="1">
              <a:defRPr/>
            </a:pPr>
            <a:r>
              <a:rPr lang="zh-CN" altLang="en-US" dirty="0">
                <a:latin typeface="Times New Roman" panose="02020603050405020304"/>
              </a:rPr>
              <a:t>“</a:t>
            </a:r>
            <a:r>
              <a:rPr lang="zh-CN" altLang="en-US" b="1" dirty="0">
                <a:solidFill>
                  <a:srgbClr val="FF3300"/>
                </a:solidFill>
              </a:rPr>
              <a:t>*</a:t>
            </a:r>
            <a:r>
              <a:rPr lang="zh-CN" altLang="en-US" dirty="0">
                <a:latin typeface="Times New Roman" panose="02020603050405020304"/>
              </a:rPr>
              <a:t>”</a:t>
            </a:r>
            <a:r>
              <a:rPr lang="zh-CN" altLang="en-US" dirty="0"/>
              <a:t>：表示</a:t>
            </a:r>
            <a:r>
              <a:rPr lang="zh-CN" altLang="en-US" dirty="0">
                <a:latin typeface="Times New Roman" panose="02020603050405020304"/>
              </a:rPr>
              <a:t>“</a:t>
            </a:r>
            <a:r>
              <a:rPr lang="zh-CN" altLang="en-US" dirty="0"/>
              <a:t>所有的属性</a:t>
            </a:r>
            <a:r>
              <a:rPr lang="zh-CN" altLang="en-US" dirty="0">
                <a:latin typeface="Times New Roman" panose="02020603050405020304"/>
              </a:rPr>
              <a:t>”</a:t>
            </a:r>
            <a:endParaRPr lang="zh-CN" altLang="en-US" dirty="0"/>
          </a:p>
          <a:p>
            <a:pPr lvl="2" eaLnBrk="1" hangingPunct="1">
              <a:buFont typeface="Wingdings" panose="05000000000000000000" pitchFamily="2" charset="2"/>
              <a:buNone/>
              <a:defRPr/>
            </a:pPr>
            <a:r>
              <a:rPr lang="zh-CN" altLang="en-US" dirty="0"/>
              <a:t>	</a:t>
            </a:r>
            <a:r>
              <a:rPr lang="zh-CN" altLang="en-US" sz="2800" dirty="0"/>
              <a:t>给出所有学生的所有信息</a:t>
            </a:r>
            <a:endParaRPr lang="zh-CN" altLang="en-US" sz="2800" dirty="0"/>
          </a:p>
          <a:p>
            <a:pPr lvl="2" eaLnBrk="1" hangingPunct="1">
              <a:buFont typeface="Wingdings" panose="05000000000000000000" pitchFamily="2" charset="2"/>
              <a:buNone/>
              <a:defRPr/>
            </a:pPr>
            <a:r>
              <a:rPr lang="zh-CN" altLang="en-US" sz="2800" dirty="0"/>
              <a:t>	</a:t>
            </a:r>
            <a:r>
              <a:rPr lang="en-US" altLang="zh-CN" sz="2800" b="1" i="1" dirty="0"/>
              <a:t>select</a:t>
            </a:r>
            <a:r>
              <a:rPr lang="en-US" altLang="zh-CN" sz="2800" i="1" dirty="0"/>
              <a:t>     *</a:t>
            </a:r>
            <a:endParaRPr lang="en-US" altLang="zh-CN" sz="2800" i="1" dirty="0"/>
          </a:p>
          <a:p>
            <a:pPr lvl="2" eaLnBrk="1" hangingPunct="1">
              <a:buFont typeface="Wingdings" panose="05000000000000000000" pitchFamily="2" charset="2"/>
              <a:buNone/>
              <a:defRPr/>
            </a:pPr>
            <a:r>
              <a:rPr lang="en-US" altLang="zh-CN" sz="2800" i="1" dirty="0"/>
              <a:t>	</a:t>
            </a:r>
            <a:r>
              <a:rPr lang="en-US" altLang="zh-CN" sz="2800" b="1" i="1" dirty="0"/>
              <a:t>from</a:t>
            </a:r>
            <a:r>
              <a:rPr lang="en-US" altLang="zh-CN" sz="2800" i="1" dirty="0"/>
              <a:t>	S</a:t>
            </a:r>
            <a:endParaRPr lang="en-US" altLang="zh-CN" sz="2800" i="1" dirty="0"/>
          </a:p>
          <a:p>
            <a:pPr lvl="1" eaLnBrk="1" hangingPunct="1">
              <a:defRPr/>
            </a:pPr>
            <a:r>
              <a:rPr lang="zh-CN" altLang="en-US" dirty="0"/>
              <a:t>带</a:t>
            </a:r>
            <a:r>
              <a:rPr lang="zh-CN" altLang="en-US" dirty="0">
                <a:sym typeface="Symbol" panose="05050102010706020507" pitchFamily="18" charset="2"/>
              </a:rPr>
              <a:t>，， ， 的</a:t>
            </a:r>
            <a:r>
              <a:rPr lang="zh-CN" altLang="en-US" dirty="0"/>
              <a:t>算术表达式</a:t>
            </a:r>
            <a:endParaRPr lang="zh-CN" altLang="en-US" dirty="0"/>
          </a:p>
          <a:p>
            <a:pPr lvl="1" eaLnBrk="1" hangingPunct="1">
              <a:buFont typeface="Wingdings" panose="05000000000000000000" pitchFamily="2" charset="2"/>
              <a:buNone/>
              <a:defRPr/>
            </a:pPr>
            <a:r>
              <a:rPr lang="zh-CN" altLang="en-US" dirty="0"/>
              <a:t>	给出所有学生的姓名及出生日期</a:t>
            </a:r>
            <a:endParaRPr lang="zh-CN" altLang="en-US" dirty="0"/>
          </a:p>
          <a:p>
            <a:pPr lvl="1" eaLnBrk="1" hangingPunct="1">
              <a:buFont typeface="Wingdings" panose="05000000000000000000" pitchFamily="2" charset="2"/>
              <a:buNone/>
              <a:defRPr/>
            </a:pPr>
            <a:r>
              <a:rPr lang="zh-CN" altLang="en-US" dirty="0"/>
              <a:t>	</a:t>
            </a:r>
            <a:r>
              <a:rPr lang="en-US" altLang="zh-CN" b="1" i="1" dirty="0"/>
              <a:t>select</a:t>
            </a:r>
            <a:r>
              <a:rPr lang="en-US" altLang="zh-CN" i="1" dirty="0"/>
              <a:t>    SNAME</a:t>
            </a:r>
            <a:r>
              <a:rPr lang="zh-CN" altLang="en-US" i="1" dirty="0"/>
              <a:t>，</a:t>
            </a:r>
            <a:r>
              <a:rPr lang="en-US" altLang="zh-CN" i="1" dirty="0"/>
              <a:t>2010- AGE</a:t>
            </a:r>
            <a:endParaRPr lang="en-US" altLang="zh-CN" i="1" dirty="0"/>
          </a:p>
          <a:p>
            <a:pPr lvl="1" eaLnBrk="1" hangingPunct="1">
              <a:buFont typeface="Wingdings" panose="05000000000000000000" pitchFamily="2" charset="2"/>
              <a:buNone/>
              <a:defRPr/>
            </a:pPr>
            <a:r>
              <a:rPr lang="en-US" altLang="zh-CN" i="1" dirty="0"/>
              <a:t>	</a:t>
            </a:r>
            <a:r>
              <a:rPr lang="en-US" altLang="zh-CN" b="1" i="1" dirty="0"/>
              <a:t>from</a:t>
            </a:r>
            <a:r>
              <a:rPr lang="en-US" altLang="zh-CN" i="1" dirty="0"/>
              <a:t>	   S</a:t>
            </a:r>
            <a:endParaRPr lang="en-US" altLang="zh-CN"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zh-CN" altLang="en-US"/>
              <a:t>集合之间的比较：</a:t>
            </a:r>
            <a:r>
              <a:rPr lang="en-US" altLang="zh-CN" sz="3200"/>
              <a:t>some/all</a:t>
            </a:r>
            <a:r>
              <a:rPr lang="zh-CN" altLang="en-US" sz="3200"/>
              <a:t>子查询</a:t>
            </a:r>
            <a:endParaRPr lang="zh-CN" altLang="en-US" sz="3200"/>
          </a:p>
        </p:txBody>
      </p:sp>
      <p:sp>
        <p:nvSpPr>
          <p:cNvPr id="167939" name="Rectangle 3"/>
          <p:cNvSpPr>
            <a:spLocks noGrp="1" noChangeArrowheads="1"/>
          </p:cNvSpPr>
          <p:nvPr>
            <p:ph type="body" idx="1"/>
          </p:nvPr>
        </p:nvSpPr>
        <p:spPr/>
        <p:txBody>
          <a:bodyPr/>
          <a:lstStyle/>
          <a:p>
            <a:pPr eaLnBrk="1" hangingPunct="1">
              <a:lnSpc>
                <a:spcPct val="120000"/>
              </a:lnSpc>
              <a:defRPr/>
            </a:pPr>
            <a:r>
              <a:rPr lang="en-US" altLang="zh-CN"/>
              <a:t>some/all</a:t>
            </a:r>
            <a:r>
              <a:rPr lang="zh-CN" altLang="en-US"/>
              <a:t>子查询</a:t>
            </a:r>
            <a:endParaRPr lang="zh-CN" altLang="en-US"/>
          </a:p>
          <a:p>
            <a:pPr lvl="1" algn="l" eaLnBrk="1" hangingPunct="1">
              <a:lnSpc>
                <a:spcPct val="120000"/>
              </a:lnSpc>
              <a:defRPr/>
            </a:pPr>
            <a:r>
              <a:rPr lang="zh-CN" altLang="en-US" sz="3200" b="1"/>
              <a:t>表达式   比较运算符</a:t>
            </a:r>
            <a:r>
              <a:rPr lang="zh-CN" altLang="en-US" sz="3200" b="1">
                <a:sym typeface="Symbol" panose="05050102010706020507" pitchFamily="18" charset="2"/>
              </a:rPr>
              <a:t></a:t>
            </a:r>
            <a:r>
              <a:rPr lang="zh-CN" altLang="en-US" sz="3200" b="1"/>
              <a:t>  </a:t>
            </a:r>
            <a:r>
              <a:rPr lang="en-US" altLang="zh-CN" sz="3200" b="1" i="1">
                <a:solidFill>
                  <a:srgbClr val="FF3300"/>
                </a:solidFill>
                <a:effectLst>
                  <a:outerShdw blurRad="38100" dist="38100" dir="2700000" algn="tl">
                    <a:srgbClr val="C0C0C0"/>
                  </a:outerShdw>
                </a:effectLst>
              </a:rPr>
              <a:t>some</a:t>
            </a:r>
            <a:r>
              <a:rPr lang="en-US" altLang="zh-CN" sz="3200" b="1" i="1">
                <a:effectLst>
                  <a:outerShdw blurRad="38100" dist="38100" dir="2700000" algn="tl">
                    <a:srgbClr val="C0C0C0"/>
                  </a:outerShdw>
                </a:effectLst>
              </a:rPr>
              <a:t> </a:t>
            </a:r>
            <a:r>
              <a:rPr lang="zh-CN" altLang="en-US" sz="3200" b="1"/>
              <a:t>（子查询）</a:t>
            </a:r>
            <a:endParaRPr lang="zh-CN" altLang="en-US" sz="3200" b="1"/>
          </a:p>
          <a:p>
            <a:pPr lvl="1" algn="l" eaLnBrk="1" hangingPunct="1">
              <a:lnSpc>
                <a:spcPct val="120000"/>
              </a:lnSpc>
              <a:buFont typeface="Wingdings" panose="05000000000000000000" pitchFamily="2" charset="2"/>
              <a:buNone/>
              <a:defRPr/>
            </a:pPr>
            <a:r>
              <a:rPr lang="zh-CN" altLang="en-US"/>
              <a:t>   表达式的值至少与子查询结果中的一个值相比满足比较运算符</a:t>
            </a:r>
            <a:r>
              <a:rPr lang="zh-CN" altLang="en-US">
                <a:sym typeface="Symbol" panose="05050102010706020507" pitchFamily="18" charset="2"/>
              </a:rPr>
              <a:t></a:t>
            </a:r>
            <a:r>
              <a:rPr lang="zh-CN" altLang="en-US"/>
              <a:t> </a:t>
            </a:r>
            <a:endParaRPr lang="zh-CN" altLang="en-US"/>
          </a:p>
          <a:p>
            <a:pPr lvl="1" algn="l" eaLnBrk="1" hangingPunct="1">
              <a:lnSpc>
                <a:spcPct val="120000"/>
              </a:lnSpc>
              <a:defRPr/>
            </a:pPr>
            <a:r>
              <a:rPr lang="zh-CN" altLang="en-US" sz="3200" b="1"/>
              <a:t>表达式   比较运算符</a:t>
            </a:r>
            <a:r>
              <a:rPr lang="zh-CN" altLang="en-US" sz="3200" b="1">
                <a:sym typeface="Symbol" panose="05050102010706020507" pitchFamily="18" charset="2"/>
              </a:rPr>
              <a:t> </a:t>
            </a:r>
            <a:r>
              <a:rPr lang="zh-CN" altLang="en-US" sz="3200" b="1"/>
              <a:t> </a:t>
            </a:r>
            <a:r>
              <a:rPr lang="en-US" altLang="zh-CN" sz="3200" b="1" i="1">
                <a:solidFill>
                  <a:srgbClr val="FF3300"/>
                </a:solidFill>
                <a:effectLst>
                  <a:outerShdw blurRad="38100" dist="38100" dir="2700000" algn="tl">
                    <a:srgbClr val="C0C0C0"/>
                  </a:outerShdw>
                </a:effectLst>
              </a:rPr>
              <a:t>all</a:t>
            </a:r>
            <a:r>
              <a:rPr lang="en-US" altLang="zh-CN" sz="3200" b="1" i="1">
                <a:effectLst>
                  <a:outerShdw blurRad="38100" dist="38100" dir="2700000" algn="tl">
                    <a:srgbClr val="C0C0C0"/>
                  </a:outerShdw>
                </a:effectLst>
              </a:rPr>
              <a:t> </a:t>
            </a:r>
            <a:r>
              <a:rPr lang="zh-CN" altLang="en-US" sz="3200" b="1"/>
              <a:t>（子查询）</a:t>
            </a:r>
            <a:endParaRPr lang="zh-CN" altLang="en-US" sz="3200" b="1"/>
          </a:p>
          <a:p>
            <a:pPr lvl="1" algn="l" eaLnBrk="1" hangingPunct="1">
              <a:lnSpc>
                <a:spcPct val="120000"/>
              </a:lnSpc>
              <a:buFont typeface="Wingdings" panose="05000000000000000000" pitchFamily="2" charset="2"/>
              <a:buNone/>
              <a:defRPr/>
            </a:pPr>
            <a:r>
              <a:rPr lang="zh-CN" altLang="en-US"/>
              <a:t>   表达式的值与子查询结果中的所有的值相比都满足比较运算符</a:t>
            </a:r>
            <a:r>
              <a:rPr lang="zh-CN" altLang="en-US">
                <a:sym typeface="Symbol" panose="05050102010706020507" pitchFamily="18" charset="2"/>
              </a:rPr>
              <a:t></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pPr eaLnBrk="1" hangingPunct="1">
              <a:defRPr/>
            </a:pPr>
            <a:r>
              <a:rPr lang="zh-CN" altLang="en-US"/>
              <a:t>集合之间的比较：</a:t>
            </a:r>
            <a:r>
              <a:rPr lang="en-US" altLang="zh-CN" sz="3200"/>
              <a:t>some/all</a:t>
            </a:r>
            <a:r>
              <a:rPr lang="zh-CN" altLang="en-US" sz="3200"/>
              <a:t>子查询</a:t>
            </a:r>
            <a:endParaRPr lang="zh-CN" altLang="en-US" sz="3200"/>
          </a:p>
        </p:txBody>
      </p:sp>
      <p:grpSp>
        <p:nvGrpSpPr>
          <p:cNvPr id="140291" name="Group 48"/>
          <p:cNvGrpSpPr/>
          <p:nvPr/>
        </p:nvGrpSpPr>
        <p:grpSpPr bwMode="auto">
          <a:xfrm>
            <a:off x="990600" y="1828800"/>
            <a:ext cx="2590800" cy="1066800"/>
            <a:chOff x="624" y="1152"/>
            <a:chExt cx="1632" cy="672"/>
          </a:xfrm>
        </p:grpSpPr>
        <p:grpSp>
          <p:nvGrpSpPr>
            <p:cNvPr id="140335" name="Group 4"/>
            <p:cNvGrpSpPr/>
            <p:nvPr/>
          </p:nvGrpSpPr>
          <p:grpSpPr bwMode="auto">
            <a:xfrm>
              <a:off x="1344" y="1152"/>
              <a:ext cx="288" cy="672"/>
              <a:chOff x="2448" y="1296"/>
              <a:chExt cx="288" cy="960"/>
            </a:xfrm>
          </p:grpSpPr>
          <p:sp>
            <p:nvSpPr>
              <p:cNvPr id="140338"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39"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40"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40336" name="Text Box 8"/>
            <p:cNvSpPr txBox="1">
              <a:spLocks noChangeArrowheads="1"/>
            </p:cNvSpPr>
            <p:nvPr/>
          </p:nvSpPr>
          <p:spPr bwMode="auto">
            <a:xfrm>
              <a:off x="624" y="134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(5&lt;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some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37" name="Text Box 9"/>
            <p:cNvSpPr txBox="1">
              <a:spLocks noChangeArrowheads="1"/>
            </p:cNvSpPr>
            <p:nvPr/>
          </p:nvSpPr>
          <p:spPr bwMode="auto">
            <a:xfrm>
              <a:off x="1680" y="1344"/>
              <a:ext cx="576"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true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2" name="Group 51"/>
          <p:cNvGrpSpPr/>
          <p:nvPr/>
        </p:nvGrpSpPr>
        <p:grpSpPr bwMode="auto">
          <a:xfrm>
            <a:off x="838200" y="4648200"/>
            <a:ext cx="2819400" cy="685800"/>
            <a:chOff x="528" y="2928"/>
            <a:chExt cx="1776" cy="432"/>
          </a:xfrm>
        </p:grpSpPr>
        <p:sp>
          <p:nvSpPr>
            <p:cNvPr id="140331" name="Rectangle 15"/>
            <p:cNvSpPr>
              <a:spLocks noChangeArrowheads="1"/>
            </p:cNvSpPr>
            <p:nvPr/>
          </p:nvSpPr>
          <p:spPr bwMode="auto">
            <a:xfrm>
              <a:off x="1344" y="2928"/>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32" name="Rectangle 16"/>
            <p:cNvSpPr>
              <a:spLocks noChangeArrowheads="1"/>
            </p:cNvSpPr>
            <p:nvPr/>
          </p:nvSpPr>
          <p:spPr bwMode="auto">
            <a:xfrm>
              <a:off x="1344" y="3120"/>
              <a:ext cx="288" cy="195"/>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33" name="Text Box 17"/>
            <p:cNvSpPr txBox="1">
              <a:spLocks noChangeArrowheads="1"/>
            </p:cNvSpPr>
            <p:nvPr/>
          </p:nvSpPr>
          <p:spPr bwMode="auto">
            <a:xfrm>
              <a:off x="528" y="3072"/>
              <a:ext cx="912" cy="288"/>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some</a:t>
              </a:r>
              <a:endPar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34" name="Text Box 18"/>
            <p:cNvSpPr txBox="1">
              <a:spLocks noChangeArrowheads="1"/>
            </p:cNvSpPr>
            <p:nvPr/>
          </p:nvSpPr>
          <p:spPr bwMode="auto">
            <a:xfrm>
              <a:off x="1680" y="3072"/>
              <a:ext cx="624"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true</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pSp>
      <p:grpSp>
        <p:nvGrpSpPr>
          <p:cNvPr id="140293" name="Group 49"/>
          <p:cNvGrpSpPr/>
          <p:nvPr/>
        </p:nvGrpSpPr>
        <p:grpSpPr bwMode="auto">
          <a:xfrm>
            <a:off x="990600" y="3048000"/>
            <a:ext cx="2895600" cy="614363"/>
            <a:chOff x="624" y="1920"/>
            <a:chExt cx="1824" cy="387"/>
          </a:xfrm>
        </p:grpSpPr>
        <p:sp>
          <p:nvSpPr>
            <p:cNvPr id="140327" name="Rectangle 10"/>
            <p:cNvSpPr>
              <a:spLocks noChangeArrowheads="1"/>
            </p:cNvSpPr>
            <p:nvPr/>
          </p:nvSpPr>
          <p:spPr bwMode="auto">
            <a:xfrm>
              <a:off x="1344" y="1920"/>
              <a:ext cx="288" cy="240"/>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8" name="Rectangle 11"/>
            <p:cNvSpPr>
              <a:spLocks noChangeArrowheads="1"/>
            </p:cNvSpPr>
            <p:nvPr/>
          </p:nvSpPr>
          <p:spPr bwMode="auto">
            <a:xfrm>
              <a:off x="1344" y="2112"/>
              <a:ext cx="288" cy="187"/>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9" name="Text Box 13"/>
            <p:cNvSpPr txBox="1">
              <a:spLocks noChangeArrowheads="1"/>
            </p:cNvSpPr>
            <p:nvPr/>
          </p:nvSpPr>
          <p:spPr bwMode="auto">
            <a:xfrm>
              <a:off x="1680" y="207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false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30" name="Text Box 20"/>
            <p:cNvSpPr txBox="1">
              <a:spLocks noChangeArrowheads="1"/>
            </p:cNvSpPr>
            <p:nvPr/>
          </p:nvSpPr>
          <p:spPr bwMode="auto">
            <a:xfrm>
              <a:off x="624" y="2076"/>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(5&lt;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some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4" name="Group 50"/>
          <p:cNvGrpSpPr/>
          <p:nvPr/>
        </p:nvGrpSpPr>
        <p:grpSpPr bwMode="auto">
          <a:xfrm>
            <a:off x="914400" y="3806825"/>
            <a:ext cx="2971800" cy="612775"/>
            <a:chOff x="576" y="2398"/>
            <a:chExt cx="1872" cy="386"/>
          </a:xfrm>
        </p:grpSpPr>
        <p:sp>
          <p:nvSpPr>
            <p:cNvPr id="140323" name="Rectangle 12"/>
            <p:cNvSpPr>
              <a:spLocks noChangeArrowheads="1"/>
            </p:cNvSpPr>
            <p:nvPr/>
          </p:nvSpPr>
          <p:spPr bwMode="auto">
            <a:xfrm>
              <a:off x="1344" y="2398"/>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4" name="Rectangle 14"/>
            <p:cNvSpPr>
              <a:spLocks noChangeArrowheads="1"/>
            </p:cNvSpPr>
            <p:nvPr/>
          </p:nvSpPr>
          <p:spPr bwMode="auto">
            <a:xfrm>
              <a:off x="1344" y="2590"/>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5" name="Text Box 21"/>
            <p:cNvSpPr txBox="1">
              <a:spLocks noChangeArrowheads="1"/>
            </p:cNvSpPr>
            <p:nvPr/>
          </p:nvSpPr>
          <p:spPr bwMode="auto">
            <a:xfrm>
              <a:off x="1680" y="2542"/>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true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26" name="Text Box 22"/>
            <p:cNvSpPr txBox="1">
              <a:spLocks noChangeArrowheads="1"/>
            </p:cNvSpPr>
            <p:nvPr/>
          </p:nvSpPr>
          <p:spPr bwMode="auto">
            <a:xfrm>
              <a:off x="576" y="2544"/>
              <a:ext cx="960"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 =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some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5" name="Group 55"/>
          <p:cNvGrpSpPr/>
          <p:nvPr/>
        </p:nvGrpSpPr>
        <p:grpSpPr bwMode="auto">
          <a:xfrm>
            <a:off x="5086350" y="1828800"/>
            <a:ext cx="2590800" cy="1066800"/>
            <a:chOff x="3204" y="1152"/>
            <a:chExt cx="1632" cy="672"/>
          </a:xfrm>
        </p:grpSpPr>
        <p:grpSp>
          <p:nvGrpSpPr>
            <p:cNvPr id="140317" name="Group 25"/>
            <p:cNvGrpSpPr/>
            <p:nvPr/>
          </p:nvGrpSpPr>
          <p:grpSpPr bwMode="auto">
            <a:xfrm>
              <a:off x="3732" y="1152"/>
              <a:ext cx="288" cy="672"/>
              <a:chOff x="2448" y="1296"/>
              <a:chExt cx="288" cy="960"/>
            </a:xfrm>
          </p:grpSpPr>
          <p:sp>
            <p:nvSpPr>
              <p:cNvPr id="140320" name="Rectangle 26"/>
              <p:cNvSpPr>
                <a:spLocks noChangeArrowheads="1"/>
              </p:cNvSpPr>
              <p:nvPr/>
            </p:nvSpPr>
            <p:spPr bwMode="auto">
              <a:xfrm>
                <a:off x="2448" y="1296"/>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1" name="Rectangle 27"/>
              <p:cNvSpPr>
                <a:spLocks noChangeArrowheads="1"/>
              </p:cNvSpPr>
              <p:nvPr/>
            </p:nvSpPr>
            <p:spPr bwMode="auto">
              <a:xfrm>
                <a:off x="2448" y="1584"/>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22" name="Rectangle 28"/>
              <p:cNvSpPr>
                <a:spLocks noChangeArrowheads="1"/>
              </p:cNvSpPr>
              <p:nvPr/>
            </p:nvSpPr>
            <p:spPr bwMode="auto">
              <a:xfrm>
                <a:off x="2448" y="1920"/>
                <a:ext cx="288" cy="336"/>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40318" name="Text Box 29"/>
            <p:cNvSpPr txBox="1">
              <a:spLocks noChangeArrowheads="1"/>
            </p:cNvSpPr>
            <p:nvPr/>
          </p:nvSpPr>
          <p:spPr bwMode="auto">
            <a:xfrm>
              <a:off x="3204" y="134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(5&lt;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all</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19" name="Text Box 30"/>
            <p:cNvSpPr txBox="1">
              <a:spLocks noChangeArrowheads="1"/>
            </p:cNvSpPr>
            <p:nvPr/>
          </p:nvSpPr>
          <p:spPr bwMode="auto">
            <a:xfrm>
              <a:off x="4068" y="134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false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6" name="Group 52"/>
          <p:cNvGrpSpPr/>
          <p:nvPr/>
        </p:nvGrpSpPr>
        <p:grpSpPr bwMode="auto">
          <a:xfrm>
            <a:off x="5010150" y="4648200"/>
            <a:ext cx="2609850" cy="685800"/>
            <a:chOff x="3156" y="2928"/>
            <a:chExt cx="1644" cy="432"/>
          </a:xfrm>
        </p:grpSpPr>
        <p:sp>
          <p:nvSpPr>
            <p:cNvPr id="140313" name="Rectangle 36"/>
            <p:cNvSpPr>
              <a:spLocks noChangeArrowheads="1"/>
            </p:cNvSpPr>
            <p:nvPr/>
          </p:nvSpPr>
          <p:spPr bwMode="auto">
            <a:xfrm>
              <a:off x="3732" y="2928"/>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14" name="Rectangle 37"/>
            <p:cNvSpPr>
              <a:spLocks noChangeArrowheads="1"/>
            </p:cNvSpPr>
            <p:nvPr/>
          </p:nvSpPr>
          <p:spPr bwMode="auto">
            <a:xfrm>
              <a:off x="3732" y="3120"/>
              <a:ext cx="288" cy="195"/>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15" name="Text Box 38"/>
            <p:cNvSpPr txBox="1">
              <a:spLocks noChangeArrowheads="1"/>
            </p:cNvSpPr>
            <p:nvPr/>
          </p:nvSpPr>
          <p:spPr bwMode="auto">
            <a:xfrm>
              <a:off x="3156" y="3072"/>
              <a:ext cx="1056" cy="288"/>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all</a:t>
              </a:r>
              <a:endPar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16" name="Text Box 39"/>
            <p:cNvSpPr txBox="1">
              <a:spLocks noChangeArrowheads="1"/>
            </p:cNvSpPr>
            <p:nvPr/>
          </p:nvSpPr>
          <p:spPr bwMode="auto">
            <a:xfrm>
              <a:off x="4044" y="3072"/>
              <a:ext cx="756"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true</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pSp>
      <p:grpSp>
        <p:nvGrpSpPr>
          <p:cNvPr id="140297" name="Group 54"/>
          <p:cNvGrpSpPr/>
          <p:nvPr/>
        </p:nvGrpSpPr>
        <p:grpSpPr bwMode="auto">
          <a:xfrm>
            <a:off x="5086350" y="3048000"/>
            <a:ext cx="2590800" cy="614363"/>
            <a:chOff x="3204" y="1920"/>
            <a:chExt cx="1632" cy="387"/>
          </a:xfrm>
        </p:grpSpPr>
        <p:sp>
          <p:nvSpPr>
            <p:cNvPr id="140309" name="Rectangle 31"/>
            <p:cNvSpPr>
              <a:spLocks noChangeArrowheads="1"/>
            </p:cNvSpPr>
            <p:nvPr/>
          </p:nvSpPr>
          <p:spPr bwMode="auto">
            <a:xfrm>
              <a:off x="3732" y="1920"/>
              <a:ext cx="288" cy="240"/>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10" name="Rectangle 32"/>
            <p:cNvSpPr>
              <a:spLocks noChangeArrowheads="1"/>
            </p:cNvSpPr>
            <p:nvPr/>
          </p:nvSpPr>
          <p:spPr bwMode="auto">
            <a:xfrm>
              <a:off x="3732" y="2112"/>
              <a:ext cx="288" cy="187"/>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11" name="Text Box 34"/>
            <p:cNvSpPr txBox="1">
              <a:spLocks noChangeArrowheads="1"/>
            </p:cNvSpPr>
            <p:nvPr/>
          </p:nvSpPr>
          <p:spPr bwMode="auto">
            <a:xfrm>
              <a:off x="4068" y="207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true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12" name="Text Box 40"/>
            <p:cNvSpPr txBox="1">
              <a:spLocks noChangeArrowheads="1"/>
            </p:cNvSpPr>
            <p:nvPr/>
          </p:nvSpPr>
          <p:spPr bwMode="auto">
            <a:xfrm>
              <a:off x="3204" y="2076"/>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(5&lt;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all</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8" name="Group 53"/>
          <p:cNvGrpSpPr/>
          <p:nvPr/>
        </p:nvGrpSpPr>
        <p:grpSpPr bwMode="auto">
          <a:xfrm>
            <a:off x="5010150" y="3806825"/>
            <a:ext cx="2667000" cy="612775"/>
            <a:chOff x="3156" y="2398"/>
            <a:chExt cx="1680" cy="386"/>
          </a:xfrm>
        </p:grpSpPr>
        <p:sp>
          <p:nvSpPr>
            <p:cNvPr id="140305" name="Rectangle 33"/>
            <p:cNvSpPr>
              <a:spLocks noChangeArrowheads="1"/>
            </p:cNvSpPr>
            <p:nvPr/>
          </p:nvSpPr>
          <p:spPr bwMode="auto">
            <a:xfrm>
              <a:off x="3732" y="2398"/>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06" name="Rectangle 35"/>
            <p:cNvSpPr>
              <a:spLocks noChangeArrowheads="1"/>
            </p:cNvSpPr>
            <p:nvPr/>
          </p:nvSpPr>
          <p:spPr bwMode="auto">
            <a:xfrm>
              <a:off x="3732" y="2590"/>
              <a:ext cx="288" cy="194"/>
            </a:xfrm>
            <a:prstGeom prst="rect">
              <a:avLst/>
            </a:prstGeom>
            <a:solidFill>
              <a:schemeClr val="bg1"/>
            </a:solidFill>
            <a:ln w="12700">
              <a:solidFill>
                <a:schemeClr val="tx1"/>
              </a:solidFill>
              <a:miter lim="800000"/>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07" name="Text Box 41"/>
            <p:cNvSpPr txBox="1">
              <a:spLocks noChangeArrowheads="1"/>
            </p:cNvSpPr>
            <p:nvPr/>
          </p:nvSpPr>
          <p:spPr bwMode="auto">
            <a:xfrm>
              <a:off x="4068" y="2542"/>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 = false</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sp>
          <p:nvSpPr>
            <p:cNvPr id="140308" name="Text Box 42"/>
            <p:cNvSpPr txBox="1">
              <a:spLocks noChangeArrowheads="1"/>
            </p:cNvSpPr>
            <p:nvPr/>
          </p:nvSpPr>
          <p:spPr bwMode="auto">
            <a:xfrm>
              <a:off x="3156" y="2544"/>
              <a:ext cx="768" cy="231"/>
            </a:xfrm>
            <a:prstGeom prst="rect">
              <a:avLst/>
            </a:prstGeom>
            <a:noFill/>
            <a:ln w="12700">
              <a:noFill/>
              <a:miter lim="800000"/>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(5 = </a:t>
              </a:r>
              <a:r>
                <a:rPr kumimoji="0" lang="en-US" altLang="zh-CN" sz="1800" b="1"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rPr>
                <a:t>all</a:t>
              </a:r>
              <a:endParaRPr kumimoji="0" lang="en-US" altLang="zh-CN" sz="1800" b="0" i="0" u="none" strike="noStrike" kern="1200" cap="none" spc="0" normalizeH="0" baseline="0" noProof="0">
                <a:ln>
                  <a:noFill/>
                </a:ln>
                <a:solidFill>
                  <a:srgbClr val="000000"/>
                </a:solidFill>
                <a:effectLst/>
                <a:uLnTx/>
                <a:uFillTx/>
                <a:latin typeface="Helvetica" pitchFamily="34" charset="0"/>
                <a:ea typeface="宋体" panose="02010600030101010101" pitchFamily="2" charset="-122"/>
                <a:cs typeface="+mn-cs"/>
              </a:endParaRPr>
            </a:p>
          </p:txBody>
        </p:sp>
      </p:grpSp>
      <p:grpSp>
        <p:nvGrpSpPr>
          <p:cNvPr id="140299" name="Group 56"/>
          <p:cNvGrpSpPr/>
          <p:nvPr/>
        </p:nvGrpSpPr>
        <p:grpSpPr bwMode="auto">
          <a:xfrm>
            <a:off x="5029200" y="5516563"/>
            <a:ext cx="3048000" cy="742950"/>
            <a:chOff x="3168" y="3475"/>
            <a:chExt cx="1920" cy="468"/>
          </a:xfrm>
        </p:grpSpPr>
        <p:sp>
          <p:nvSpPr>
            <p:cNvPr id="140303" name="Rectangle 43"/>
            <p:cNvSpPr>
              <a:spLocks noChangeArrowheads="1"/>
            </p:cNvSpPr>
            <p:nvPr/>
          </p:nvSpPr>
          <p:spPr bwMode="auto">
            <a:xfrm>
              <a:off x="3168" y="3475"/>
              <a:ext cx="1920" cy="450"/>
            </a:xfrm>
            <a:prstGeom prst="rect">
              <a:avLst/>
            </a:prstGeom>
            <a:noFill/>
            <a:ln w="12700">
              <a:noFill/>
              <a:miter lim="800000"/>
            </a:ln>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all</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not in</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all</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in</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636972" name="Line 44"/>
            <p:cNvSpPr>
              <a:spLocks noChangeShapeType="1"/>
            </p:cNvSpPr>
            <p:nvPr/>
          </p:nvSpPr>
          <p:spPr bwMode="auto">
            <a:xfrm flipH="1">
              <a:off x="3770" y="3799"/>
              <a:ext cx="69" cy="144"/>
            </a:xfrm>
            <a:prstGeom prst="line">
              <a:avLst/>
            </a:prstGeom>
            <a:noFill/>
            <a:ln w="12700">
              <a:solidFill>
                <a:schemeClr val="tx1"/>
              </a:solid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grpSp>
      <p:grpSp>
        <p:nvGrpSpPr>
          <p:cNvPr id="140300" name="Group 47"/>
          <p:cNvGrpSpPr/>
          <p:nvPr/>
        </p:nvGrpSpPr>
        <p:grpSpPr bwMode="auto">
          <a:xfrm>
            <a:off x="914400" y="5480050"/>
            <a:ext cx="2667000" cy="768350"/>
            <a:chOff x="624" y="3486"/>
            <a:chExt cx="1680" cy="484"/>
          </a:xfrm>
        </p:grpSpPr>
        <p:sp>
          <p:nvSpPr>
            <p:cNvPr id="140301" name="Rectangle 23"/>
            <p:cNvSpPr>
              <a:spLocks noChangeArrowheads="1"/>
            </p:cNvSpPr>
            <p:nvPr/>
          </p:nvSpPr>
          <p:spPr bwMode="auto">
            <a:xfrm>
              <a:off x="624" y="3486"/>
              <a:ext cx="1680" cy="450"/>
            </a:xfrm>
            <a:prstGeom prst="rect">
              <a:avLst/>
            </a:prstGeom>
            <a:noFill/>
            <a:ln w="12700">
              <a:noFill/>
              <a:miter lim="800000"/>
            </a:ln>
          </p:spPr>
          <p:txBody>
            <a:bodyPr lIns="90488" tIns="44450" rIns="90488" bIns="44450"/>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some</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in</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some</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not in</a:t>
              </a:r>
              <a:endPar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636974" name="Line 46"/>
            <p:cNvSpPr>
              <a:spLocks noChangeShapeType="1"/>
            </p:cNvSpPr>
            <p:nvPr/>
          </p:nvSpPr>
          <p:spPr bwMode="auto">
            <a:xfrm flipH="1">
              <a:off x="1440" y="3794"/>
              <a:ext cx="77" cy="176"/>
            </a:xfrm>
            <a:prstGeom prst="line">
              <a:avLst/>
            </a:prstGeom>
            <a:noFill/>
            <a:ln w="12700">
              <a:solidFill>
                <a:schemeClr val="tx1"/>
              </a:solidFill>
              <a:round/>
            </a:ln>
            <a:effectLst/>
          </p:spPr>
          <p:txBody>
            <a:bodyPr wrap="none" anchor="ctr"/>
            <a:lstStyle/>
            <a:p>
              <a:pPr marL="0" marR="0" lvl="0" indent="0" algn="ctr" defTabSz="914400" rtl="0" eaLnBrk="1" fontAlgn="base" latinLnBrk="0" hangingPunct="1">
                <a:lnSpc>
                  <a:spcPct val="100000"/>
                </a:lnSpc>
                <a:spcBef>
                  <a:spcPct val="50000"/>
                </a:spcBef>
                <a:spcAft>
                  <a:spcPct val="0"/>
                </a:spcAft>
                <a:buClrTx/>
                <a:buSzPct val="60000"/>
                <a:buFontTx/>
                <a:buNone/>
                <a:defRPr/>
              </a:pPr>
              <a:endParaRPr kumimoji="1" lang="zh-CN" altLang="en-US" sz="20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zh-CN" altLang="en-US"/>
              <a:t>集合之间的比较：</a:t>
            </a:r>
            <a:r>
              <a:rPr lang="en-US" altLang="zh-CN" sz="3200"/>
              <a:t>some/all</a:t>
            </a:r>
            <a:r>
              <a:rPr lang="zh-CN" altLang="en-US" sz="3200"/>
              <a:t>子查询</a:t>
            </a:r>
            <a:endParaRPr lang="zh-CN" altLang="en-US" sz="3200"/>
          </a:p>
        </p:txBody>
      </p:sp>
      <p:sp>
        <p:nvSpPr>
          <p:cNvPr id="168963" name="Rectangle 3"/>
          <p:cNvSpPr>
            <a:spLocks noGrp="1" noChangeArrowheads="1"/>
          </p:cNvSpPr>
          <p:nvPr>
            <p:ph type="body" idx="1"/>
          </p:nvPr>
        </p:nvSpPr>
        <p:spPr/>
        <p:txBody>
          <a:bodyPr/>
          <a:lstStyle/>
          <a:p>
            <a:pPr eaLnBrk="1" hangingPunct="1">
              <a:lnSpc>
                <a:spcPct val="110000"/>
              </a:lnSpc>
              <a:defRPr/>
            </a:pPr>
            <a:r>
              <a:rPr lang="zh-CN" altLang="en-US" dirty="0"/>
              <a:t>示例</a:t>
            </a:r>
            <a:endParaRPr lang="zh-CN" altLang="en-US" dirty="0"/>
          </a:p>
          <a:p>
            <a:pPr lvl="1" eaLnBrk="1" hangingPunct="1">
              <a:lnSpc>
                <a:spcPct val="110000"/>
              </a:lnSpc>
              <a:defRPr/>
            </a:pPr>
            <a:r>
              <a:rPr lang="zh-CN" altLang="en-US" dirty="0"/>
              <a:t>找出平均成绩最高的学生号</a:t>
            </a:r>
            <a:endParaRPr lang="zh-CN" altLang="en-US" dirty="0"/>
          </a:p>
          <a:p>
            <a:pPr lvl="1" eaLnBrk="1" hangingPunct="1">
              <a:lnSpc>
                <a:spcPct val="110000"/>
              </a:lnSpc>
              <a:buFont typeface="Wingdings" panose="05000000000000000000" pitchFamily="2" charset="2"/>
              <a:buNone/>
              <a:defRPr/>
            </a:pPr>
            <a:r>
              <a:rPr lang="zh-CN" altLang="en-US" b="1" dirty="0"/>
              <a:t>    </a:t>
            </a:r>
            <a:r>
              <a:rPr lang="en-US" altLang="zh-CN" b="1" dirty="0"/>
              <a:t>select</a:t>
            </a:r>
            <a:r>
              <a:rPr lang="en-US" altLang="zh-CN" dirty="0"/>
              <a:t>    	S#</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from</a:t>
            </a:r>
            <a:r>
              <a:rPr lang="en-US" altLang="zh-CN" dirty="0"/>
              <a:t>     	SC</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group by	</a:t>
            </a:r>
            <a:r>
              <a:rPr lang="en-US" altLang="zh-CN" dirty="0"/>
              <a:t>S#</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having</a:t>
            </a:r>
            <a:r>
              <a:rPr lang="en-US" altLang="zh-CN" dirty="0"/>
              <a:t>    	</a:t>
            </a:r>
            <a:r>
              <a:rPr lang="en-US" altLang="zh-CN" b="1" dirty="0" err="1"/>
              <a:t>avg</a:t>
            </a:r>
            <a:r>
              <a:rPr lang="en-US" altLang="zh-CN" dirty="0"/>
              <a:t>(GRADE) &gt;=  </a:t>
            </a:r>
            <a:r>
              <a:rPr lang="en-US" altLang="zh-CN" b="1" dirty="0"/>
              <a:t>all</a:t>
            </a:r>
            <a:endParaRPr lang="en-US" altLang="zh-CN" b="1" dirty="0"/>
          </a:p>
          <a:p>
            <a:pPr lvl="1" eaLnBrk="1" hangingPunct="1">
              <a:lnSpc>
                <a:spcPct val="110000"/>
              </a:lnSpc>
              <a:buFont typeface="Wingdings" panose="05000000000000000000" pitchFamily="2" charset="2"/>
              <a:buNone/>
              <a:defRPr/>
            </a:pPr>
            <a:r>
              <a:rPr lang="en-US" altLang="zh-CN" b="1" dirty="0"/>
              <a:t>			</a:t>
            </a:r>
            <a:r>
              <a:rPr lang="en-US" altLang="zh-CN" dirty="0"/>
              <a:t>(</a:t>
            </a:r>
            <a:r>
              <a:rPr lang="en-US" altLang="zh-CN" b="1" dirty="0"/>
              <a:t>select</a:t>
            </a:r>
            <a:r>
              <a:rPr lang="en-US" altLang="zh-CN" dirty="0"/>
              <a:t> 	</a:t>
            </a:r>
            <a:r>
              <a:rPr lang="en-US" altLang="zh-CN" b="1" dirty="0" err="1"/>
              <a:t>avg</a:t>
            </a:r>
            <a:r>
              <a:rPr lang="en-US" altLang="zh-CN" dirty="0"/>
              <a:t>(GRADE)</a:t>
            </a:r>
            <a:endParaRPr lang="en-US" altLang="zh-CN" dirty="0"/>
          </a:p>
          <a:p>
            <a:pPr lvl="1" eaLnBrk="1" hangingPunct="1">
              <a:lnSpc>
                <a:spcPct val="110000"/>
              </a:lnSpc>
              <a:buFont typeface="Wingdings" panose="05000000000000000000" pitchFamily="2" charset="2"/>
              <a:buNone/>
              <a:defRPr/>
            </a:pPr>
            <a:r>
              <a:rPr lang="en-US" altLang="zh-CN" dirty="0"/>
              <a:t>			</a:t>
            </a:r>
            <a:r>
              <a:rPr lang="en-US" altLang="zh-CN" b="1" dirty="0"/>
              <a:t>from</a:t>
            </a:r>
            <a:r>
              <a:rPr lang="en-US" altLang="zh-CN" dirty="0"/>
              <a:t>  	SC</a:t>
            </a:r>
            <a:endParaRPr lang="en-US" altLang="zh-CN" dirty="0"/>
          </a:p>
          <a:p>
            <a:pPr lvl="1" eaLnBrk="1" hangingPunct="1">
              <a:lnSpc>
                <a:spcPct val="110000"/>
              </a:lnSpc>
              <a:buFont typeface="Wingdings" panose="05000000000000000000" pitchFamily="2" charset="2"/>
              <a:buNone/>
              <a:defRPr/>
            </a:pPr>
            <a:r>
              <a:rPr lang="en-US" altLang="zh-CN" b="1" dirty="0"/>
              <a:t>			group  by</a:t>
            </a:r>
            <a:r>
              <a:rPr lang="en-US" altLang="zh-CN" dirty="0"/>
              <a:t> 	S#)</a:t>
            </a:r>
            <a:endParaRPr lang="en-US" altLang="zh-CN" dirty="0"/>
          </a:p>
        </p:txBody>
      </p:sp>
      <p:sp>
        <p:nvSpPr>
          <p:cNvPr id="517122" name="WordArt 2"/>
          <p:cNvSpPr>
            <a:spLocks noChangeArrowheads="1" noChangeShapeType="1" noTextEdit="1"/>
          </p:cNvSpPr>
          <p:nvPr/>
        </p:nvSpPr>
        <p:spPr bwMode="auto">
          <a:xfrm>
            <a:off x="5515004" y="5334034"/>
            <a:ext cx="3200400" cy="11668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dirty="0">
                <a:ln w="9525">
                  <a:noFill/>
                  <a:round/>
                </a:ln>
                <a:solidFill>
                  <a:srgbClr val="FF0000"/>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rPr>
              <a:t>找出每个系平均</a:t>
            </a:r>
            <a:endParaRPr kumimoji="1" lang="zh-CN" altLang="en-US" sz="3600" b="0" i="0" u="none" strike="noStrike" kern="10" cap="none" spc="0" normalizeH="0" baseline="0" noProof="0" dirty="0">
              <a:ln w="9525">
                <a:noFill/>
                <a:round/>
              </a:ln>
              <a:solidFill>
                <a:srgbClr val="FF0000"/>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endParaRPr>
          </a:p>
          <a:p>
            <a:pPr marL="0" marR="0" lvl="0" indent="0" algn="ctr" defTabSz="914400" rtl="0" eaLnBrk="1" fontAlgn="base" latinLnBrk="0" hangingPunct="1">
              <a:lnSpc>
                <a:spcPct val="100000"/>
              </a:lnSpc>
              <a:spcBef>
                <a:spcPts val="0"/>
              </a:spcBef>
              <a:spcAft>
                <a:spcPct val="0"/>
              </a:spcAft>
              <a:buClrTx/>
              <a:buSzPct val="60000"/>
              <a:buFontTx/>
              <a:buNone/>
              <a:defRPr/>
            </a:pPr>
            <a:r>
              <a:rPr kumimoji="1" lang="zh-CN" altLang="en-US" sz="3600" b="0" i="0" u="none" strike="noStrike" kern="10" cap="none" spc="0" normalizeH="0" baseline="0" noProof="0" dirty="0">
                <a:ln w="9525">
                  <a:noFill/>
                  <a:round/>
                </a:ln>
                <a:solidFill>
                  <a:srgbClr val="FF0000"/>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rPr>
              <a:t>成绩最高的学生</a:t>
            </a:r>
            <a:endParaRPr kumimoji="1" lang="zh-CN" altLang="en-US" sz="3600" b="0" i="0" u="none" strike="noStrike" kern="10" cap="none" spc="0" normalizeH="0" baseline="0" noProof="0" dirty="0">
              <a:ln w="9525">
                <a:noFill/>
                <a:round/>
              </a:ln>
              <a:solidFill>
                <a:srgbClr val="FF0000"/>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7122"/>
                                        </p:tgtEl>
                                        <p:attrNameLst>
                                          <p:attrName>style.visibility</p:attrName>
                                        </p:attrNameLst>
                                      </p:cBhvr>
                                      <p:to>
                                        <p:strVal val="visible"/>
                                      </p:to>
                                    </p:set>
                                    <p:anim calcmode="lin" valueType="num">
                                      <p:cBhvr>
                                        <p:cTn id="7" dur="2000" fill="hold"/>
                                        <p:tgtEl>
                                          <p:spTgt spid="517122"/>
                                        </p:tgtEl>
                                        <p:attrNameLst>
                                          <p:attrName>ppt_w</p:attrName>
                                        </p:attrNameLst>
                                      </p:cBhvr>
                                      <p:tavLst>
                                        <p:tav tm="0">
                                          <p:val>
                                            <p:fltVal val="0"/>
                                          </p:val>
                                        </p:tav>
                                        <p:tav tm="100000">
                                          <p:val>
                                            <p:strVal val="#ppt_w"/>
                                          </p:val>
                                        </p:tav>
                                      </p:tavLst>
                                    </p:anim>
                                    <p:anim calcmode="lin" valueType="num">
                                      <p:cBhvr>
                                        <p:cTn id="8" dur="2000" fill="hold"/>
                                        <p:tgtEl>
                                          <p:spTgt spid="517122"/>
                                        </p:tgtEl>
                                        <p:attrNameLst>
                                          <p:attrName>ppt_h</p:attrName>
                                        </p:attrNameLst>
                                      </p:cBhvr>
                                      <p:tavLst>
                                        <p:tav tm="0">
                                          <p:val>
                                            <p:fltVal val="0"/>
                                          </p:val>
                                        </p:tav>
                                        <p:tav tm="100000">
                                          <p:val>
                                            <p:strVal val="#ppt_h"/>
                                          </p:val>
                                        </p:tav>
                                      </p:tavLst>
                                    </p:anim>
                                    <p:animEffect transition="in" filter="fade">
                                      <p:cBhvr>
                                        <p:cTn id="9" dur="2000"/>
                                        <p:tgtEl>
                                          <p:spTgt spid="51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zh-CN" altLang="en-US"/>
              <a:t>集合基数的测试：</a:t>
            </a:r>
            <a:r>
              <a:rPr lang="en-US" altLang="zh-CN" sz="3200"/>
              <a:t>exists </a:t>
            </a:r>
            <a:r>
              <a:rPr lang="zh-CN" altLang="en-US" sz="3200"/>
              <a:t>子查询</a:t>
            </a:r>
            <a:endParaRPr lang="zh-CN" altLang="en-US" sz="3200"/>
          </a:p>
        </p:txBody>
      </p:sp>
      <p:sp>
        <p:nvSpPr>
          <p:cNvPr id="166915" name="Rectangle 3"/>
          <p:cNvSpPr>
            <a:spLocks noGrp="1" noChangeArrowheads="1"/>
          </p:cNvSpPr>
          <p:nvPr>
            <p:ph type="body" idx="1"/>
          </p:nvPr>
        </p:nvSpPr>
        <p:spPr>
          <a:xfrm>
            <a:off x="152400" y="1370013"/>
            <a:ext cx="8802688" cy="5335587"/>
          </a:xfrm>
        </p:spPr>
        <p:txBody>
          <a:bodyPr/>
          <a:lstStyle/>
          <a:p>
            <a:pPr eaLnBrk="1" hangingPunct="1">
              <a:lnSpc>
                <a:spcPct val="105000"/>
              </a:lnSpc>
              <a:defRPr/>
            </a:pPr>
            <a:r>
              <a:rPr lang="zh-CN" altLang="en-US"/>
              <a:t>测试集合是否为空</a:t>
            </a:r>
            <a:endParaRPr lang="zh-CN" altLang="en-US"/>
          </a:p>
          <a:p>
            <a:pPr algn="ctr" eaLnBrk="1" hangingPunct="1">
              <a:lnSpc>
                <a:spcPct val="105000"/>
              </a:lnSpc>
              <a:buFont typeface="Wingdings" panose="05000000000000000000" pitchFamily="2" charset="2"/>
              <a:buNone/>
              <a:defRPr/>
            </a:pPr>
            <a:r>
              <a:rPr lang="en-US" altLang="zh-CN"/>
              <a:t>[</a:t>
            </a:r>
            <a:r>
              <a:rPr lang="en-US" altLang="zh-CN">
                <a:solidFill>
                  <a:srgbClr val="FF3300"/>
                </a:solidFill>
              </a:rPr>
              <a:t>not</a:t>
            </a:r>
            <a:r>
              <a:rPr lang="en-US" altLang="zh-CN"/>
              <a:t>]  </a:t>
            </a:r>
            <a:r>
              <a:rPr lang="en-US" altLang="zh-CN">
                <a:solidFill>
                  <a:srgbClr val="FF3300"/>
                </a:solidFill>
              </a:rPr>
              <a:t>exists</a:t>
            </a:r>
            <a:r>
              <a:rPr lang="en-US" altLang="zh-CN"/>
              <a:t>  </a:t>
            </a:r>
            <a:r>
              <a:rPr lang="zh-CN" altLang="en-US"/>
              <a:t>（子查询）</a:t>
            </a:r>
            <a:endParaRPr lang="zh-CN" altLang="en-US"/>
          </a:p>
          <a:p>
            <a:pPr lvl="1" algn="ctr" eaLnBrk="1" hangingPunct="1">
              <a:lnSpc>
                <a:spcPct val="105000"/>
              </a:lnSpc>
              <a:buFont typeface="Wingdings" panose="05000000000000000000" pitchFamily="2" charset="2"/>
              <a:buNone/>
              <a:defRPr/>
            </a:pPr>
            <a:r>
              <a:rPr lang="zh-CN" altLang="en-US"/>
              <a:t>判断子查询的结果集合中是否有任何元组存在</a:t>
            </a:r>
            <a:endParaRPr lang="zh-CN" altLang="en-US"/>
          </a:p>
        </p:txBody>
      </p:sp>
      <p:sp>
        <p:nvSpPr>
          <p:cNvPr id="166917" name="Rectangle 5"/>
          <p:cNvSpPr>
            <a:spLocks noChangeArrowheads="1"/>
          </p:cNvSpPr>
          <p:nvPr/>
        </p:nvSpPr>
        <p:spPr bwMode="auto">
          <a:xfrm>
            <a:off x="1371600" y="4267200"/>
            <a:ext cx="6324600" cy="2057400"/>
          </a:xfrm>
          <a:prstGeom prst="rect">
            <a:avLst/>
          </a:prstGeom>
          <a:solidFill>
            <a:srgbClr val="00CCFF"/>
          </a:solidFill>
          <a:ln w="9525">
            <a:miter lim="800000"/>
          </a:ln>
          <a:effectLst/>
          <a:scene3d>
            <a:camera prst="legacyObliqueTopLeft"/>
            <a:lightRig rig="legacyFlat3" dir="t"/>
          </a:scene3d>
          <a:sp3d extrusionH="430200" prstMaterial="legacyMatte">
            <a:bevelT w="13500" h="13500" prst="angle"/>
            <a:bevelB w="13500" h="13500" prst="angle"/>
            <a:extrusionClr>
              <a:srgbClr val="00CCFF"/>
            </a:extrusionClr>
          </a:sp3d>
        </p:spPr>
        <p:txBody>
          <a:bodyPr anchor="ctr">
            <a:flatTx/>
          </a:bodyPr>
          <a:lstStyle/>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华文新魏" panose="02010800040101010101" pitchFamily="2" charset="-122"/>
                <a:cs typeface="+mn-cs"/>
              </a:rPr>
              <a:t>	in</a:t>
            </a: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华文新魏" panose="02010800040101010101" pitchFamily="2" charset="-122"/>
                <a:cs typeface="+mn-cs"/>
              </a:rPr>
              <a:t>后的子查询与外层查询无关，每个子查询执行一次，而</a:t>
            </a: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华文新魏" panose="02010800040101010101" pitchFamily="2" charset="-122"/>
                <a:cs typeface="+mn-cs"/>
              </a:rPr>
              <a:t>exists</a:t>
            </a:r>
            <a:r>
              <a:rPr kumimoji="1" lang="zh-CN" altLang="en-US" sz="2800" b="0" i="0" u="none" strike="noStrike" kern="1200" cap="none" spc="0" normalizeH="0" baseline="0" noProof="0">
                <a:ln>
                  <a:noFill/>
                </a:ln>
                <a:solidFill>
                  <a:srgbClr val="000000"/>
                </a:solidFill>
                <a:effectLst/>
                <a:uLnTx/>
                <a:uFillTx/>
                <a:latin typeface="Tahoma" panose="020B0604030504040204" pitchFamily="34" charset="0"/>
                <a:ea typeface="华文新魏" panose="02010800040101010101" pitchFamily="2" charset="-122"/>
                <a:cs typeface="+mn-cs"/>
              </a:rPr>
              <a:t>后的子查询与外层查询有关，需要执行多次，称之为</a:t>
            </a:r>
            <a:r>
              <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华文新魏" panose="02010800040101010101" pitchFamily="2" charset="-122"/>
                <a:cs typeface="+mn-cs"/>
              </a:rPr>
              <a:t>相关子查询</a:t>
            </a:r>
            <a:endParaRPr kumimoji="1" lang="zh-CN" altLang="en-US" sz="2800" b="1"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华文新魏" panose="0201080004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zh-CN" altLang="en-US"/>
              <a:t>集合基数的测试：</a:t>
            </a:r>
            <a:r>
              <a:rPr lang="en-US" altLang="zh-CN" sz="3200"/>
              <a:t>exists </a:t>
            </a:r>
            <a:r>
              <a:rPr lang="zh-CN" altLang="en-US" sz="3200"/>
              <a:t>子查询</a:t>
            </a:r>
            <a:endParaRPr lang="zh-CN" altLang="en-US" sz="3200"/>
          </a:p>
        </p:txBody>
      </p:sp>
      <p:sp>
        <p:nvSpPr>
          <p:cNvPr id="143363" name="Rectangle 3"/>
          <p:cNvSpPr>
            <a:spLocks noGrp="1" noChangeArrowheads="1"/>
          </p:cNvSpPr>
          <p:nvPr>
            <p:ph type="body" idx="1"/>
          </p:nvPr>
        </p:nvSpPr>
        <p:spPr/>
        <p:txBody>
          <a:bodyPr/>
          <a:lstStyle/>
          <a:p>
            <a:pPr lvl="1" eaLnBrk="1" hangingPunct="1">
              <a:lnSpc>
                <a:spcPct val="105000"/>
              </a:lnSpc>
            </a:pPr>
            <a:r>
              <a:rPr lang="zh-CN" altLang="en-US"/>
              <a:t>列出选修了</a:t>
            </a:r>
            <a:r>
              <a:rPr lang="en-US" altLang="zh-CN"/>
              <a:t>c1</a:t>
            </a:r>
            <a:r>
              <a:rPr lang="zh-CN" altLang="en-US"/>
              <a:t>号课程的学生姓名</a:t>
            </a:r>
            <a:endParaRPr lang="zh-CN" altLang="en-US"/>
          </a:p>
          <a:p>
            <a:pPr lvl="1" eaLnBrk="1" hangingPunct="1">
              <a:spcBef>
                <a:spcPct val="40000"/>
              </a:spcBef>
              <a:buFont typeface="Wingdings" panose="05000000000000000000" pitchFamily="2" charset="2"/>
              <a:buNone/>
            </a:pPr>
            <a:r>
              <a:rPr lang="zh-CN" altLang="en-US" b="1"/>
              <a:t>      </a:t>
            </a:r>
            <a:r>
              <a:rPr lang="en-US" altLang="zh-CN" b="1"/>
              <a:t>select</a:t>
            </a:r>
            <a:r>
              <a:rPr lang="en-US" altLang="zh-CN"/>
              <a:t>    SNAME</a:t>
            </a:r>
            <a:endParaRPr lang="en-US" altLang="zh-CN"/>
          </a:p>
          <a:p>
            <a:pPr lvl="1" eaLnBrk="1" hangingPunct="1">
              <a:spcBef>
                <a:spcPct val="40000"/>
              </a:spcBef>
              <a:buFont typeface="Wingdings" panose="05000000000000000000" pitchFamily="2" charset="2"/>
              <a:buNone/>
            </a:pPr>
            <a:r>
              <a:rPr lang="en-US" altLang="zh-CN"/>
              <a:t>      </a:t>
            </a:r>
            <a:r>
              <a:rPr lang="en-US" altLang="zh-CN" b="1"/>
              <a:t>from</a:t>
            </a:r>
            <a:r>
              <a:rPr lang="en-US" altLang="zh-CN"/>
              <a:t>     </a:t>
            </a:r>
            <a:r>
              <a:rPr lang="en-US" altLang="zh-CN">
                <a:solidFill>
                  <a:schemeClr val="hlink"/>
                </a:solidFill>
              </a:rPr>
              <a:t>S</a:t>
            </a:r>
            <a:endParaRPr lang="en-US" altLang="zh-CN">
              <a:solidFill>
                <a:schemeClr val="hlink"/>
              </a:solidFill>
            </a:endParaRPr>
          </a:p>
          <a:p>
            <a:pPr lvl="1" eaLnBrk="1" hangingPunct="1">
              <a:spcBef>
                <a:spcPct val="40000"/>
              </a:spcBef>
              <a:buFont typeface="Wingdings" panose="05000000000000000000" pitchFamily="2" charset="2"/>
              <a:buNone/>
            </a:pPr>
            <a:r>
              <a:rPr lang="en-US" altLang="zh-CN"/>
              <a:t>     </a:t>
            </a:r>
            <a:r>
              <a:rPr lang="en-US" altLang="zh-CN" b="1"/>
              <a:t>where</a:t>
            </a:r>
            <a:r>
              <a:rPr lang="en-US" altLang="zh-CN"/>
              <a:t>   exists</a:t>
            </a:r>
            <a:r>
              <a:rPr lang="en-US" altLang="zh-CN" b="1"/>
              <a:t> </a:t>
            </a:r>
            <a:endParaRPr lang="en-US" altLang="zh-CN" b="1"/>
          </a:p>
          <a:p>
            <a:pPr lvl="1" eaLnBrk="1" hangingPunct="1">
              <a:spcBef>
                <a:spcPct val="40000"/>
              </a:spcBef>
              <a:buFont typeface="Wingdings" panose="05000000000000000000" pitchFamily="2" charset="2"/>
              <a:buNone/>
            </a:pPr>
            <a:r>
              <a:rPr lang="en-US" altLang="zh-CN" b="1"/>
              <a:t>			</a:t>
            </a:r>
            <a:r>
              <a:rPr lang="en-US" altLang="zh-CN"/>
              <a:t>(</a:t>
            </a:r>
            <a:r>
              <a:rPr lang="en-US" altLang="zh-CN" b="1"/>
              <a:t>select	</a:t>
            </a:r>
            <a:r>
              <a:rPr lang="en-US" altLang="zh-CN"/>
              <a:t>*</a:t>
            </a:r>
            <a:endParaRPr lang="en-US" altLang="zh-CN"/>
          </a:p>
          <a:p>
            <a:pPr lvl="1" eaLnBrk="1" hangingPunct="1">
              <a:spcBef>
                <a:spcPct val="40000"/>
              </a:spcBef>
              <a:buFont typeface="Wingdings" panose="05000000000000000000" pitchFamily="2" charset="2"/>
              <a:buNone/>
            </a:pPr>
            <a:r>
              <a:rPr lang="en-US" altLang="zh-CN"/>
              <a:t>			</a:t>
            </a:r>
            <a:r>
              <a:rPr lang="en-US" altLang="zh-CN" b="1"/>
              <a:t>from</a:t>
            </a:r>
            <a:r>
              <a:rPr lang="en-US" altLang="zh-CN"/>
              <a:t>      	SC</a:t>
            </a:r>
            <a:endParaRPr lang="en-US" altLang="zh-CN"/>
          </a:p>
          <a:p>
            <a:pPr lvl="1" eaLnBrk="1" hangingPunct="1">
              <a:spcBef>
                <a:spcPct val="40000"/>
              </a:spcBef>
              <a:buFont typeface="Wingdings" panose="05000000000000000000" pitchFamily="2" charset="2"/>
              <a:buNone/>
            </a:pPr>
            <a:r>
              <a:rPr lang="en-US" altLang="zh-CN"/>
              <a:t>     	</a:t>
            </a:r>
            <a:r>
              <a:rPr lang="en-US" altLang="zh-CN" b="1"/>
              <a:t>where</a:t>
            </a:r>
            <a:r>
              <a:rPr lang="en-US" altLang="zh-CN"/>
              <a:t>    	C# = c1</a:t>
            </a:r>
            <a:endParaRPr lang="en-US" altLang="zh-CN"/>
          </a:p>
          <a:p>
            <a:pPr lvl="1" eaLnBrk="1" hangingPunct="1">
              <a:spcBef>
                <a:spcPct val="40000"/>
              </a:spcBef>
              <a:buFont typeface="Wingdings" panose="05000000000000000000" pitchFamily="2" charset="2"/>
              <a:buNone/>
            </a:pPr>
            <a:r>
              <a:rPr lang="en-US" altLang="zh-CN"/>
              <a:t>           		</a:t>
            </a:r>
            <a:r>
              <a:rPr lang="en-US" altLang="zh-CN" b="1"/>
              <a:t>and</a:t>
            </a:r>
            <a:r>
              <a:rPr lang="en-US" altLang="zh-CN"/>
              <a:t>  	S# = </a:t>
            </a:r>
            <a:r>
              <a:rPr lang="en-US" altLang="zh-CN">
                <a:solidFill>
                  <a:schemeClr val="hlink"/>
                </a:solidFill>
              </a:rPr>
              <a:t>S</a:t>
            </a:r>
            <a:r>
              <a:rPr lang="en-US" altLang="zh-CN"/>
              <a:t>.S#)</a:t>
            </a:r>
            <a:endParaRPr lang="en-US" altLang="zh-CN"/>
          </a:p>
        </p:txBody>
      </p:sp>
      <p:graphicFrame>
        <p:nvGraphicFramePr>
          <p:cNvPr id="4" name="表格 3"/>
          <p:cNvGraphicFramePr>
            <a:graphicFrameLocks noGrp="1"/>
          </p:cNvGraphicFramePr>
          <p:nvPr/>
        </p:nvGraphicFramePr>
        <p:xfrm>
          <a:off x="4570627" y="2348880"/>
          <a:ext cx="1654811" cy="1483360"/>
        </p:xfrm>
        <a:graphic>
          <a:graphicData uri="http://schemas.openxmlformats.org/drawingml/2006/table">
            <a:tbl>
              <a:tblPr firstRow="1" bandRow="1">
                <a:tableStyleId>{5C22544A-7EE6-4342-B048-85BDC9FD1C3A}</a:tableStyleId>
              </a:tblPr>
              <a:tblGrid>
                <a:gridCol w="581343"/>
                <a:gridCol w="1073468"/>
              </a:tblGrid>
              <a:tr h="370840">
                <a:tc>
                  <a:txBody>
                    <a:bodyPr/>
                    <a:lstStyle/>
                    <a:p>
                      <a:pPr algn="ctr"/>
                      <a:r>
                        <a:rPr lang="en-US" altLang="zh-CN" dirty="0"/>
                        <a:t>S#</a:t>
                      </a:r>
                      <a:endParaRPr lang="zh-CN" altLang="en-US" dirty="0"/>
                    </a:p>
                  </a:txBody>
                  <a:tcPr/>
                </a:tc>
                <a:tc>
                  <a:txBody>
                    <a:bodyPr/>
                    <a:lstStyle/>
                    <a:p>
                      <a:pPr algn="ctr"/>
                      <a:r>
                        <a:rPr lang="en-US" altLang="zh-CN" dirty="0"/>
                        <a:t>SNAME</a:t>
                      </a:r>
                      <a:endParaRPr lang="zh-CN" altLang="en-US" dirty="0"/>
                    </a:p>
                  </a:txBody>
                  <a:tcPr/>
                </a:tc>
              </a:tr>
              <a:tr h="370840">
                <a:tc>
                  <a:txBody>
                    <a:bodyPr/>
                    <a:lstStyle/>
                    <a:p>
                      <a:pPr algn="ctr"/>
                      <a:r>
                        <a:rPr lang="en-US" altLang="zh-CN" dirty="0"/>
                        <a:t>S1</a:t>
                      </a:r>
                      <a:endParaRPr lang="zh-CN" altLang="en-US" dirty="0"/>
                    </a:p>
                  </a:txBody>
                  <a:tcPr/>
                </a:tc>
                <a:tc>
                  <a:txBody>
                    <a:bodyPr/>
                    <a:lstStyle/>
                    <a:p>
                      <a:pPr algn="ctr"/>
                      <a:r>
                        <a:rPr lang="en-US" altLang="zh-CN" dirty="0"/>
                        <a:t>A</a:t>
                      </a:r>
                      <a:endParaRPr lang="zh-CN" altLang="en-US" dirty="0"/>
                    </a:p>
                  </a:txBody>
                  <a:tcPr/>
                </a:tc>
              </a:tr>
              <a:tr h="370840">
                <a:tc>
                  <a:txBody>
                    <a:bodyPr/>
                    <a:lstStyle/>
                    <a:p>
                      <a:pPr algn="ctr"/>
                      <a:r>
                        <a:rPr lang="en-US" altLang="zh-CN" dirty="0"/>
                        <a:t>S2</a:t>
                      </a:r>
                      <a:endParaRPr lang="zh-CN" altLang="en-US" dirty="0"/>
                    </a:p>
                  </a:txBody>
                  <a:tcPr/>
                </a:tc>
                <a:tc>
                  <a:txBody>
                    <a:bodyPr/>
                    <a:lstStyle/>
                    <a:p>
                      <a:pPr algn="ctr"/>
                      <a:r>
                        <a:rPr lang="en-US" altLang="zh-CN" dirty="0"/>
                        <a:t>B</a:t>
                      </a:r>
                      <a:endParaRPr lang="zh-CN" altLang="en-US" dirty="0"/>
                    </a:p>
                  </a:txBody>
                  <a:tcPr/>
                </a:tc>
              </a:tr>
              <a:tr h="370840">
                <a:tc>
                  <a:txBody>
                    <a:bodyPr/>
                    <a:lstStyle/>
                    <a:p>
                      <a:pPr algn="ctr"/>
                      <a:r>
                        <a:rPr lang="en-US" altLang="zh-CN" dirty="0"/>
                        <a:t>S3</a:t>
                      </a:r>
                      <a:endParaRPr lang="zh-CN" altLang="en-US" dirty="0"/>
                    </a:p>
                  </a:txBody>
                  <a:tcPr/>
                </a:tc>
                <a:tc>
                  <a:txBody>
                    <a:bodyPr/>
                    <a:lstStyle/>
                    <a:p>
                      <a:pPr algn="ctr"/>
                      <a:r>
                        <a:rPr lang="en-US" altLang="zh-CN" dirty="0"/>
                        <a:t>C</a:t>
                      </a:r>
                      <a:endParaRPr lang="zh-CN" altLang="en-US" dirty="0"/>
                    </a:p>
                  </a:txBody>
                  <a:tcPr/>
                </a:tc>
              </a:tr>
            </a:tbl>
          </a:graphicData>
        </a:graphic>
      </p:graphicFrame>
      <p:graphicFrame>
        <p:nvGraphicFramePr>
          <p:cNvPr id="5" name="表格 4"/>
          <p:cNvGraphicFramePr>
            <a:graphicFrameLocks noGrp="1"/>
          </p:cNvGraphicFramePr>
          <p:nvPr/>
        </p:nvGraphicFramePr>
        <p:xfrm>
          <a:off x="7721857" y="2305680"/>
          <a:ext cx="1170623" cy="1483360"/>
        </p:xfrm>
        <a:graphic>
          <a:graphicData uri="http://schemas.openxmlformats.org/drawingml/2006/table">
            <a:tbl>
              <a:tblPr firstRow="1" bandRow="1">
                <a:tableStyleId>{5C22544A-7EE6-4342-B048-85BDC9FD1C3A}</a:tableStyleId>
              </a:tblPr>
              <a:tblGrid>
                <a:gridCol w="581343"/>
                <a:gridCol w="589280"/>
              </a:tblGrid>
              <a:tr h="370840">
                <a:tc>
                  <a:txBody>
                    <a:bodyPr/>
                    <a:lstStyle/>
                    <a:p>
                      <a:pPr algn="ctr"/>
                      <a:r>
                        <a:rPr lang="en-US" altLang="zh-CN" dirty="0"/>
                        <a:t>S#</a:t>
                      </a:r>
                      <a:endParaRPr lang="zh-CN" altLang="en-US" dirty="0"/>
                    </a:p>
                  </a:txBody>
                  <a:tcPr/>
                </a:tc>
                <a:tc>
                  <a:txBody>
                    <a:bodyPr/>
                    <a:lstStyle/>
                    <a:p>
                      <a:pPr algn="ctr"/>
                      <a:r>
                        <a:rPr lang="en-US" altLang="zh-CN" dirty="0"/>
                        <a:t>C#</a:t>
                      </a:r>
                      <a:endParaRPr lang="zh-CN" altLang="en-US" dirty="0"/>
                    </a:p>
                  </a:txBody>
                  <a:tcPr/>
                </a:tc>
              </a:tr>
              <a:tr h="370840">
                <a:tc>
                  <a:txBody>
                    <a:bodyPr/>
                    <a:lstStyle/>
                    <a:p>
                      <a:pPr algn="ctr"/>
                      <a:r>
                        <a:rPr lang="en-US" altLang="zh-CN" dirty="0"/>
                        <a:t>S1</a:t>
                      </a:r>
                      <a:endParaRPr lang="zh-CN" altLang="en-US" dirty="0"/>
                    </a:p>
                  </a:txBody>
                  <a:tcPr/>
                </a:tc>
                <a:tc>
                  <a:txBody>
                    <a:bodyPr/>
                    <a:lstStyle/>
                    <a:p>
                      <a:pPr algn="ctr"/>
                      <a:r>
                        <a:rPr lang="en-US" altLang="zh-CN" dirty="0"/>
                        <a:t>c1</a:t>
                      </a:r>
                      <a:endParaRPr lang="zh-CN" altLang="en-US" dirty="0"/>
                    </a:p>
                  </a:txBody>
                  <a:tcPr/>
                </a:tc>
              </a:tr>
              <a:tr h="370840">
                <a:tc>
                  <a:txBody>
                    <a:bodyPr/>
                    <a:lstStyle/>
                    <a:p>
                      <a:pPr algn="ctr"/>
                      <a:r>
                        <a:rPr lang="en-US" altLang="zh-CN" dirty="0"/>
                        <a:t>S2</a:t>
                      </a:r>
                      <a:endParaRPr lang="zh-CN" altLang="en-US" dirty="0"/>
                    </a:p>
                  </a:txBody>
                  <a:tcPr/>
                </a:tc>
                <a:tc>
                  <a:txBody>
                    <a:bodyPr/>
                    <a:lstStyle/>
                    <a:p>
                      <a:pPr algn="ctr"/>
                      <a:r>
                        <a:rPr lang="en-US" altLang="zh-CN" dirty="0"/>
                        <a:t>c2</a:t>
                      </a:r>
                      <a:endParaRPr lang="zh-CN" altLang="en-US" dirty="0"/>
                    </a:p>
                  </a:txBody>
                  <a:tcPr/>
                </a:tc>
              </a:tr>
              <a:tr h="370840">
                <a:tc>
                  <a:txBody>
                    <a:bodyPr/>
                    <a:lstStyle/>
                    <a:p>
                      <a:pPr algn="ctr"/>
                      <a:r>
                        <a:rPr lang="en-US" altLang="zh-CN" dirty="0"/>
                        <a:t>S3</a:t>
                      </a:r>
                      <a:endParaRPr lang="zh-CN" altLang="en-US" dirty="0"/>
                    </a:p>
                  </a:txBody>
                  <a:tcPr/>
                </a:tc>
                <a:tc>
                  <a:txBody>
                    <a:bodyPr/>
                    <a:lstStyle/>
                    <a:p>
                      <a:pPr algn="ctr"/>
                      <a:r>
                        <a:rPr lang="en-US" altLang="zh-CN" dirty="0"/>
                        <a:t>c1</a:t>
                      </a:r>
                      <a:endParaRPr lang="zh-CN" altLang="en-US" dirty="0"/>
                    </a:p>
                  </a:txBody>
                  <a:tcPr/>
                </a:tc>
              </a:tr>
            </a:tbl>
          </a:graphicData>
        </a:graphic>
      </p:graphicFrame>
      <p:cxnSp>
        <p:nvCxnSpPr>
          <p:cNvPr id="7" name="直接箭头连接符 6"/>
          <p:cNvCxnSpPr/>
          <p:nvPr/>
        </p:nvCxnSpPr>
        <p:spPr bwMode="auto">
          <a:xfrm flipV="1">
            <a:off x="6228184" y="2780928"/>
            <a:ext cx="1368152" cy="144016"/>
          </a:xfrm>
          <a:prstGeom prst="straightConnector1">
            <a:avLst/>
          </a:prstGeom>
          <a:solidFill>
            <a:schemeClr val="accent1"/>
          </a:solidFill>
          <a:ln w="9525" cap="flat" cmpd="sng" algn="ctr">
            <a:solidFill>
              <a:schemeClr val="tx1"/>
            </a:solidFill>
            <a:prstDash val="solid"/>
            <a:round/>
            <a:headEnd type="triangle" w="med" len="med"/>
            <a:tailEnd type="arrow"/>
          </a:ln>
          <a:effectLst>
            <a:outerShdw blurRad="50800" dist="50800" dir="5400000" algn="ctr" rotWithShape="0">
              <a:schemeClr val="bg1"/>
            </a:outerShdw>
          </a:effectLst>
          <a:scene3d>
            <a:camera prst="legacyObliqueTopRight"/>
            <a:lightRig rig="legacyFlat3" dir="b"/>
          </a:scene3d>
          <a:sp3d extrusionH="76200" prstMaterial="legacyMatte">
            <a:extrusionClr>
              <a:schemeClr val="tx1"/>
            </a:extrusionClr>
          </a:sp3d>
        </p:spPr>
      </p:cxnSp>
      <p:sp>
        <p:nvSpPr>
          <p:cNvPr id="12" name="TextBox 11"/>
          <p:cNvSpPr txBox="1"/>
          <p:nvPr/>
        </p:nvSpPr>
        <p:spPr>
          <a:xfrm>
            <a:off x="6372200" y="2524834"/>
            <a:ext cx="1152128"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(s1,c1)</a:t>
            </a:r>
            <a:endParaRPr kumimoji="1"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cxnSp>
        <p:nvCxnSpPr>
          <p:cNvPr id="13" name="直接箭头连接符 12"/>
          <p:cNvCxnSpPr/>
          <p:nvPr/>
        </p:nvCxnSpPr>
        <p:spPr bwMode="auto">
          <a:xfrm flipV="1">
            <a:off x="6228184" y="3212976"/>
            <a:ext cx="1368152" cy="144016"/>
          </a:xfrm>
          <a:prstGeom prst="straightConnector1">
            <a:avLst/>
          </a:prstGeom>
          <a:solidFill>
            <a:schemeClr val="accent1"/>
          </a:solidFill>
          <a:ln w="9525" cap="flat" cmpd="sng" algn="ctr">
            <a:solidFill>
              <a:schemeClr val="tx1"/>
            </a:solidFill>
            <a:prstDash val="solid"/>
            <a:round/>
            <a:headEnd type="triangle" w="med" len="med"/>
            <a:tailEnd type="arrow"/>
          </a:ln>
          <a:effectLst>
            <a:outerShdw blurRad="50800" dist="50800" dir="5400000" algn="ctr" rotWithShape="0">
              <a:schemeClr val="bg1"/>
            </a:outerShdw>
          </a:effectLst>
          <a:scene3d>
            <a:camera prst="legacyObliqueTopRight"/>
            <a:lightRig rig="legacyFlat3" dir="b"/>
          </a:scene3d>
          <a:sp3d extrusionH="76200" prstMaterial="legacyMatte">
            <a:extrusionClr>
              <a:schemeClr val="tx1"/>
            </a:extrusionClr>
          </a:sp3d>
        </p:spPr>
      </p:cxnSp>
      <p:sp>
        <p:nvSpPr>
          <p:cNvPr id="14" name="TextBox 13"/>
          <p:cNvSpPr txBox="1"/>
          <p:nvPr/>
        </p:nvSpPr>
        <p:spPr>
          <a:xfrm>
            <a:off x="6372200" y="2956882"/>
            <a:ext cx="1152128"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(s2,c1)</a:t>
            </a:r>
            <a:endParaRPr kumimoji="1"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cxnSp>
        <p:nvCxnSpPr>
          <p:cNvPr id="15" name="直接箭头连接符 14"/>
          <p:cNvCxnSpPr/>
          <p:nvPr/>
        </p:nvCxnSpPr>
        <p:spPr bwMode="auto">
          <a:xfrm flipV="1">
            <a:off x="6228184" y="3573016"/>
            <a:ext cx="1368152" cy="144016"/>
          </a:xfrm>
          <a:prstGeom prst="straightConnector1">
            <a:avLst/>
          </a:prstGeom>
          <a:solidFill>
            <a:schemeClr val="accent1"/>
          </a:solidFill>
          <a:ln w="9525" cap="flat" cmpd="sng" algn="ctr">
            <a:solidFill>
              <a:schemeClr val="tx1"/>
            </a:solidFill>
            <a:prstDash val="solid"/>
            <a:round/>
            <a:headEnd type="triangle" w="med" len="med"/>
            <a:tailEnd type="arrow"/>
          </a:ln>
          <a:effectLst>
            <a:outerShdw blurRad="50800" dist="50800" dir="5400000" algn="ctr" rotWithShape="0">
              <a:schemeClr val="bg1"/>
            </a:outerShdw>
          </a:effectLst>
          <a:scene3d>
            <a:camera prst="legacyObliqueTopRight"/>
            <a:lightRig rig="legacyFlat3" dir="b"/>
          </a:scene3d>
          <a:sp3d extrusionH="76200" prstMaterial="legacyMatte">
            <a:extrusionClr>
              <a:schemeClr val="tx1"/>
            </a:extrusionClr>
          </a:sp3d>
        </p:spPr>
      </p:cxnSp>
      <p:sp>
        <p:nvSpPr>
          <p:cNvPr id="16" name="TextBox 15"/>
          <p:cNvSpPr txBox="1"/>
          <p:nvPr/>
        </p:nvSpPr>
        <p:spPr>
          <a:xfrm>
            <a:off x="6372200" y="3388930"/>
            <a:ext cx="1152128"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(s3,c1)</a:t>
            </a:r>
            <a:endParaRPr kumimoji="1"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152400"/>
            <a:ext cx="7772400" cy="838200"/>
          </a:xfrm>
        </p:spPr>
        <p:txBody>
          <a:bodyPr/>
          <a:lstStyle/>
          <a:p>
            <a:pPr eaLnBrk="1" hangingPunct="1">
              <a:defRPr/>
            </a:pPr>
            <a:r>
              <a:rPr lang="zh-CN" altLang="en-US"/>
              <a:t>集合基数的测试：</a:t>
            </a:r>
            <a:r>
              <a:rPr lang="en-US" altLang="zh-CN" sz="3200"/>
              <a:t>exists </a:t>
            </a:r>
            <a:r>
              <a:rPr lang="zh-CN" altLang="en-US" sz="3200"/>
              <a:t>子查询</a:t>
            </a:r>
            <a:endParaRPr lang="zh-CN" altLang="en-US" sz="3200"/>
          </a:p>
        </p:txBody>
      </p:sp>
      <p:sp>
        <p:nvSpPr>
          <p:cNvPr id="144387" name="Rectangle 3"/>
          <p:cNvSpPr>
            <a:spLocks noGrp="1" noChangeArrowheads="1"/>
          </p:cNvSpPr>
          <p:nvPr>
            <p:ph type="body" idx="1"/>
          </p:nvPr>
        </p:nvSpPr>
        <p:spPr/>
        <p:txBody>
          <a:bodyPr/>
          <a:lstStyle/>
          <a:p>
            <a:pPr lvl="1" algn="l" eaLnBrk="1" hangingPunct="1">
              <a:lnSpc>
                <a:spcPct val="115000"/>
              </a:lnSpc>
            </a:pPr>
            <a:r>
              <a:rPr lang="zh-CN" altLang="en-US"/>
              <a:t>列出选修了</a:t>
            </a:r>
            <a:r>
              <a:rPr lang="en-US" altLang="zh-CN"/>
              <a:t>c1</a:t>
            </a:r>
            <a:r>
              <a:rPr lang="zh-CN" altLang="en-US"/>
              <a:t>号和</a:t>
            </a:r>
            <a:r>
              <a:rPr lang="en-US" altLang="zh-CN"/>
              <a:t>c2</a:t>
            </a:r>
            <a:r>
              <a:rPr lang="zh-CN" altLang="en-US"/>
              <a:t>号课程的学生的学号</a:t>
            </a:r>
            <a:endParaRPr lang="zh-CN" altLang="en-US"/>
          </a:p>
          <a:p>
            <a:pPr lvl="1" algn="l" eaLnBrk="1" hangingPunct="1">
              <a:lnSpc>
                <a:spcPct val="115000"/>
              </a:lnSpc>
              <a:buFont typeface="Wingdings" panose="05000000000000000000" pitchFamily="2" charset="2"/>
              <a:buNone/>
            </a:pPr>
            <a:r>
              <a:rPr lang="zh-CN" altLang="en-US" b="1"/>
              <a:t>  		</a:t>
            </a:r>
            <a:r>
              <a:rPr lang="en-US" altLang="zh-CN" b="1"/>
              <a:t>select</a:t>
            </a:r>
            <a:r>
              <a:rPr lang="en-US" altLang="zh-CN"/>
              <a:t>    	S#</a:t>
            </a:r>
            <a:endParaRPr lang="en-US" altLang="zh-CN"/>
          </a:p>
          <a:p>
            <a:pPr lvl="1" algn="l" eaLnBrk="1" hangingPunct="1">
              <a:lnSpc>
                <a:spcPct val="115000"/>
              </a:lnSpc>
              <a:buFont typeface="Wingdings" panose="05000000000000000000" pitchFamily="2" charset="2"/>
              <a:buNone/>
            </a:pPr>
            <a:r>
              <a:rPr lang="en-US" altLang="zh-CN"/>
              <a:t>  		</a:t>
            </a:r>
            <a:r>
              <a:rPr lang="en-US" altLang="zh-CN" b="1"/>
              <a:t>from</a:t>
            </a:r>
            <a:r>
              <a:rPr lang="en-US" altLang="zh-CN"/>
              <a:t>     	SC  </a:t>
            </a:r>
            <a:r>
              <a:rPr lang="en-US" altLang="zh-CN">
                <a:solidFill>
                  <a:schemeClr val="hlink"/>
                </a:solidFill>
              </a:rPr>
              <a:t>SC1</a:t>
            </a:r>
            <a:endParaRPr lang="en-US" altLang="zh-CN">
              <a:solidFill>
                <a:schemeClr val="hlink"/>
              </a:solidFill>
            </a:endParaRPr>
          </a:p>
          <a:p>
            <a:pPr lvl="1" algn="l" eaLnBrk="1" hangingPunct="1">
              <a:lnSpc>
                <a:spcPct val="115000"/>
              </a:lnSpc>
              <a:buFont typeface="Wingdings" panose="05000000000000000000" pitchFamily="2" charset="2"/>
              <a:buNone/>
            </a:pPr>
            <a:r>
              <a:rPr lang="en-US" altLang="zh-CN"/>
              <a:t>   	</a:t>
            </a:r>
            <a:r>
              <a:rPr lang="en-US" altLang="zh-CN" b="1"/>
              <a:t>where</a:t>
            </a:r>
            <a:r>
              <a:rPr lang="en-US" altLang="zh-CN"/>
              <a:t>    	SC1.C# = c1</a:t>
            </a:r>
            <a:endParaRPr lang="en-US" altLang="zh-CN"/>
          </a:p>
          <a:p>
            <a:pPr lvl="1" algn="l" eaLnBrk="1" hangingPunct="1">
              <a:lnSpc>
                <a:spcPct val="115000"/>
              </a:lnSpc>
              <a:buFont typeface="Wingdings" panose="05000000000000000000" pitchFamily="2" charset="2"/>
              <a:buNone/>
            </a:pPr>
            <a:r>
              <a:rPr lang="en-US" altLang="zh-CN" b="1"/>
              <a:t>			and</a:t>
            </a:r>
            <a:r>
              <a:rPr lang="en-US" altLang="zh-CN"/>
              <a:t>   </a:t>
            </a:r>
            <a:r>
              <a:rPr lang="en-US" altLang="zh-CN" b="1"/>
              <a:t>exists </a:t>
            </a:r>
            <a:endParaRPr lang="en-US" altLang="zh-CN" b="1"/>
          </a:p>
          <a:p>
            <a:pPr lvl="1" algn="l" eaLnBrk="1" hangingPunct="1">
              <a:lnSpc>
                <a:spcPct val="115000"/>
              </a:lnSpc>
              <a:buFont typeface="Wingdings" panose="05000000000000000000" pitchFamily="2" charset="2"/>
              <a:buNone/>
            </a:pPr>
            <a:r>
              <a:rPr lang="en-US" altLang="zh-CN" b="1"/>
              <a:t>				</a:t>
            </a:r>
            <a:r>
              <a:rPr lang="en-US" altLang="zh-CN"/>
              <a:t>(</a:t>
            </a:r>
            <a:r>
              <a:rPr lang="en-US" altLang="zh-CN" b="1"/>
              <a:t>select</a:t>
            </a:r>
            <a:r>
              <a:rPr lang="en-US" altLang="zh-CN"/>
              <a:t>     	S#</a:t>
            </a:r>
            <a:endParaRPr lang="en-US" altLang="zh-CN"/>
          </a:p>
          <a:p>
            <a:pPr lvl="1" algn="l" eaLnBrk="1" hangingPunct="1">
              <a:lnSpc>
                <a:spcPct val="115000"/>
              </a:lnSpc>
              <a:buFont typeface="Wingdings" panose="05000000000000000000" pitchFamily="2" charset="2"/>
              <a:buNone/>
            </a:pPr>
            <a:r>
              <a:rPr lang="en-US" altLang="zh-CN"/>
              <a:t>				</a:t>
            </a:r>
            <a:r>
              <a:rPr lang="en-US" altLang="zh-CN" b="1"/>
              <a:t>from</a:t>
            </a:r>
            <a:r>
              <a:rPr lang="en-US" altLang="zh-CN"/>
              <a:t>      	SC</a:t>
            </a:r>
            <a:endParaRPr lang="en-US" altLang="zh-CN"/>
          </a:p>
          <a:p>
            <a:pPr lvl="1" algn="l" eaLnBrk="1" hangingPunct="1">
              <a:lnSpc>
                <a:spcPct val="115000"/>
              </a:lnSpc>
              <a:buFont typeface="Wingdings" panose="05000000000000000000" pitchFamily="2" charset="2"/>
              <a:buNone/>
            </a:pPr>
            <a:r>
              <a:rPr lang="en-US" altLang="zh-CN"/>
              <a:t>     		</a:t>
            </a:r>
            <a:r>
              <a:rPr lang="en-US" altLang="zh-CN" b="1"/>
              <a:t>where</a:t>
            </a:r>
            <a:r>
              <a:rPr lang="en-US" altLang="zh-CN"/>
              <a:t>     	C# = c2</a:t>
            </a:r>
            <a:endParaRPr lang="en-US" altLang="zh-CN"/>
          </a:p>
          <a:p>
            <a:pPr lvl="1" algn="l" eaLnBrk="1" hangingPunct="1">
              <a:lnSpc>
                <a:spcPct val="115000"/>
              </a:lnSpc>
              <a:buFont typeface="Wingdings" panose="05000000000000000000" pitchFamily="2" charset="2"/>
              <a:buNone/>
            </a:pPr>
            <a:r>
              <a:rPr lang="en-US" altLang="zh-CN"/>
              <a:t>					</a:t>
            </a:r>
            <a:r>
              <a:rPr lang="en-US" altLang="zh-CN" b="1"/>
              <a:t>and	</a:t>
            </a:r>
            <a:r>
              <a:rPr lang="en-US" altLang="zh-CN"/>
              <a:t>S# = </a:t>
            </a:r>
            <a:r>
              <a:rPr lang="en-US" altLang="zh-CN">
                <a:solidFill>
                  <a:schemeClr val="hlink"/>
                </a:solidFill>
              </a:rPr>
              <a:t>SC1</a:t>
            </a:r>
            <a:r>
              <a:rPr lang="en-US" altLang="zh-CN"/>
              <a:t>.S#)</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pPr eaLnBrk="1" hangingPunct="1">
              <a:defRPr/>
            </a:pPr>
            <a:r>
              <a:rPr lang="zh-CN" altLang="en-US"/>
              <a:t>反半连接：</a:t>
            </a:r>
            <a:r>
              <a:rPr lang="en-US" altLang="zh-CN" sz="3200"/>
              <a:t>not in, not exists</a:t>
            </a:r>
            <a:endParaRPr lang="en-US" altLang="zh-CN" sz="2000"/>
          </a:p>
        </p:txBody>
      </p:sp>
      <p:sp>
        <p:nvSpPr>
          <p:cNvPr id="11269" name="Rectangle 3"/>
          <p:cNvSpPr>
            <a:spLocks noGrp="1" noChangeArrowheads="1"/>
          </p:cNvSpPr>
          <p:nvPr>
            <p:ph type="body" idx="1"/>
          </p:nvPr>
        </p:nvSpPr>
        <p:spPr/>
        <p:txBody>
          <a:bodyPr/>
          <a:lstStyle/>
          <a:p>
            <a:pPr lvl="1" algn="l" eaLnBrk="1" hangingPunct="1">
              <a:lnSpc>
                <a:spcPct val="110000"/>
              </a:lnSpc>
              <a:spcBef>
                <a:spcPct val="25000"/>
              </a:spcBef>
            </a:pPr>
            <a:endParaRPr lang="en-US" altLang="zh-CN"/>
          </a:p>
          <a:p>
            <a:pPr lvl="1" algn="l" eaLnBrk="1" hangingPunct="1">
              <a:lnSpc>
                <a:spcPct val="110000"/>
              </a:lnSpc>
              <a:spcBef>
                <a:spcPct val="25000"/>
              </a:spcBef>
            </a:pPr>
            <a:r>
              <a:rPr lang="zh-CN" altLang="en-US"/>
              <a:t>列出没有选修</a:t>
            </a:r>
            <a:r>
              <a:rPr lang="en-US" altLang="zh-CN"/>
              <a:t>c1</a:t>
            </a:r>
            <a:r>
              <a:rPr lang="zh-CN" altLang="en-US"/>
              <a:t>号课程的学生的姓名</a:t>
            </a:r>
            <a:endParaRPr lang="zh-CN" altLang="en-US"/>
          </a:p>
          <a:p>
            <a:pPr lvl="1" algn="l" eaLnBrk="1" hangingPunct="1">
              <a:lnSpc>
                <a:spcPct val="110000"/>
              </a:lnSpc>
              <a:spcBef>
                <a:spcPct val="25000"/>
              </a:spcBef>
              <a:buFont typeface="Wingdings" panose="05000000000000000000" pitchFamily="2" charset="2"/>
              <a:buNone/>
            </a:pPr>
            <a:r>
              <a:rPr lang="zh-CN" altLang="en-US" b="1"/>
              <a:t>     </a:t>
            </a:r>
            <a:endParaRPr lang="zh-CN" altLang="en-US"/>
          </a:p>
        </p:txBody>
      </p:sp>
      <p:graphicFrame>
        <p:nvGraphicFramePr>
          <p:cNvPr id="11266" name="Object 4"/>
          <p:cNvGraphicFramePr>
            <a:graphicFrameLocks noChangeAspect="1"/>
          </p:cNvGraphicFramePr>
          <p:nvPr/>
        </p:nvGraphicFramePr>
        <p:xfrm>
          <a:off x="906463" y="1268413"/>
          <a:ext cx="3368675" cy="547687"/>
        </p:xfrm>
        <a:graphic>
          <a:graphicData uri="http://schemas.openxmlformats.org/presentationml/2006/ole">
            <mc:AlternateContent xmlns:mc="http://schemas.openxmlformats.org/markup-compatibility/2006">
              <mc:Choice xmlns:v="urn:schemas-microsoft-com:vml" Requires="v">
                <p:oleObj spid="_x0000_s0" name="公式" r:id="rId1" imgW="39319200" imgH="6400800" progId="Equation.3">
                  <p:embed/>
                </p:oleObj>
              </mc:Choice>
              <mc:Fallback>
                <p:oleObj name="公式" r:id="rId1" imgW="39319200" imgH="6400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3" y="1268413"/>
                        <a:ext cx="33686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5"/>
          <p:cNvGraphicFramePr>
            <a:graphicFrameLocks noChangeAspect="1"/>
          </p:cNvGraphicFramePr>
          <p:nvPr/>
        </p:nvGraphicFramePr>
        <p:xfrm>
          <a:off x="4716463" y="1268413"/>
          <a:ext cx="2663825" cy="547687"/>
        </p:xfrm>
        <a:graphic>
          <a:graphicData uri="http://schemas.openxmlformats.org/presentationml/2006/ole">
            <mc:AlternateContent xmlns:mc="http://schemas.openxmlformats.org/markup-compatibility/2006">
              <mc:Choice xmlns:v="urn:schemas-microsoft-com:vml" Requires="v">
                <p:oleObj spid="_x0000_s2" name="公式" r:id="rId3" imgW="31089600" imgH="6400800" progId="Equation.3">
                  <p:embed/>
                </p:oleObj>
              </mc:Choice>
              <mc:Fallback>
                <p:oleObj name="公式" r:id="rId3" imgW="31089600" imgH="6400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268413"/>
                        <a:ext cx="266382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07" name="WordArt 7"/>
          <p:cNvSpPr>
            <a:spLocks noChangeArrowheads="1" noChangeShapeType="1" noTextEdit="1"/>
          </p:cNvSpPr>
          <p:nvPr/>
        </p:nvSpPr>
        <p:spPr bwMode="auto">
          <a:xfrm>
            <a:off x="1714500" y="5995988"/>
            <a:ext cx="57150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1" i="0" u="none" strike="noStrike" kern="10" cap="none" spc="0" normalizeH="0" baseline="0" noProof="0" dirty="0">
                <a:ln w="9525">
                  <a:noFill/>
                  <a:round/>
                </a:ln>
                <a:solidFill>
                  <a:srgbClr val="FF0000"/>
                </a:solidFill>
                <a:effectLst/>
                <a:uLnTx/>
                <a:uFillTx/>
                <a:latin typeface="隶书" panose="02010509060101010101" pitchFamily="49" charset="-122"/>
                <a:ea typeface="隶书" panose="02010509060101010101" pitchFamily="49" charset="-122"/>
                <a:cs typeface="+mn-cs"/>
              </a:rPr>
              <a:t>何时</a:t>
            </a:r>
            <a:r>
              <a:rPr kumimoji="1" lang="en-US" altLang="zh-CN" sz="3600" b="1" i="0" u="none" strike="noStrike" kern="10" cap="none" spc="0" normalizeH="0" baseline="0" noProof="0" dirty="0">
                <a:ln w="9525">
                  <a:noFill/>
                  <a:round/>
                </a:ln>
                <a:solidFill>
                  <a:srgbClr val="FF0000"/>
                </a:solidFill>
                <a:effectLst/>
                <a:uLnTx/>
                <a:uFillTx/>
                <a:latin typeface="隶书" panose="02010509060101010101" pitchFamily="49" charset="-122"/>
                <a:ea typeface="隶书" panose="02010509060101010101" pitchFamily="49" charset="-122"/>
                <a:cs typeface="+mn-cs"/>
              </a:rPr>
              <a:t>not exists</a:t>
            </a:r>
            <a:r>
              <a:rPr kumimoji="1" lang="zh-CN" altLang="en-US" sz="3600" b="1" i="0" u="none" strike="noStrike" kern="10" cap="none" spc="0" normalizeH="0" baseline="0" noProof="0" dirty="0">
                <a:ln w="9525">
                  <a:noFill/>
                  <a:round/>
                </a:ln>
                <a:solidFill>
                  <a:srgbClr val="FF0000"/>
                </a:solidFill>
                <a:effectLst/>
                <a:uLnTx/>
                <a:uFillTx/>
                <a:latin typeface="隶书" panose="02010509060101010101" pitchFamily="49" charset="-122"/>
                <a:ea typeface="隶书" panose="02010509060101010101" pitchFamily="49" charset="-122"/>
                <a:cs typeface="+mn-cs"/>
              </a:rPr>
              <a:t>优于</a:t>
            </a:r>
            <a:r>
              <a:rPr kumimoji="1" lang="en-US" altLang="zh-CN" sz="3600" b="1" i="0" u="none" strike="noStrike" kern="10" cap="none" spc="0" normalizeH="0" baseline="0" noProof="0" dirty="0">
                <a:ln w="9525">
                  <a:noFill/>
                  <a:round/>
                </a:ln>
                <a:solidFill>
                  <a:srgbClr val="FF0000"/>
                </a:solidFill>
                <a:effectLst/>
                <a:uLnTx/>
                <a:uFillTx/>
                <a:latin typeface="隶书" panose="02010509060101010101" pitchFamily="49" charset="-122"/>
                <a:ea typeface="隶书" panose="02010509060101010101" pitchFamily="49" charset="-122"/>
                <a:cs typeface="+mn-cs"/>
              </a:rPr>
              <a:t>not in?</a:t>
            </a:r>
            <a:endParaRPr kumimoji="1" lang="zh-CN" altLang="en-US" sz="3600" b="1" i="0" u="none" strike="noStrike" kern="10" cap="none" spc="0" normalizeH="0" baseline="0" noProof="0" dirty="0">
              <a:ln w="9525">
                <a:noFill/>
                <a:round/>
              </a:ln>
              <a:solidFill>
                <a:srgbClr val="FF0000"/>
              </a:solidFill>
              <a:effectLst/>
              <a:uLnTx/>
              <a:uFillTx/>
              <a:latin typeface="隶书" panose="02010509060101010101" pitchFamily="49" charset="-122"/>
              <a:ea typeface="隶书" panose="02010509060101010101" pitchFamily="49" charset="-122"/>
              <a:cs typeface="+mn-cs"/>
            </a:endParaRPr>
          </a:p>
        </p:txBody>
      </p:sp>
      <p:sp>
        <p:nvSpPr>
          <p:cNvPr id="11271" name="Rectangle 8"/>
          <p:cNvSpPr>
            <a:spLocks noChangeArrowheads="1"/>
          </p:cNvSpPr>
          <p:nvPr/>
        </p:nvSpPr>
        <p:spPr bwMode="auto">
          <a:xfrm>
            <a:off x="652463" y="2571750"/>
            <a:ext cx="4105275" cy="2682875"/>
          </a:xfrm>
          <a:prstGeom prst="rect">
            <a:avLst/>
          </a:prstGeom>
          <a:noFill/>
          <a:ln w="9525" algn="ctr">
            <a:noFill/>
            <a:miter lim="800000"/>
          </a:ln>
        </p:spPr>
        <p:txBody>
          <a:bodyPr>
            <a:spAutoFit/>
          </a:bodyPr>
          <a:lstStyle/>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not in</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SC</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C# = c1)</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p:txBody>
      </p:sp>
      <p:sp>
        <p:nvSpPr>
          <p:cNvPr id="11272" name="Rectangle 9"/>
          <p:cNvSpPr>
            <a:spLocks noChangeArrowheads="1"/>
          </p:cNvSpPr>
          <p:nvPr/>
        </p:nvSpPr>
        <p:spPr bwMode="auto">
          <a:xfrm>
            <a:off x="4252913" y="2590800"/>
            <a:ext cx="4105275" cy="3140075"/>
          </a:xfrm>
          <a:prstGeom prst="rect">
            <a:avLst/>
          </a:prstGeom>
          <a:noFill/>
          <a:ln w="9525" algn="ctr">
            <a:noFill/>
            <a:miter lim="800000"/>
          </a:ln>
        </p:spPr>
        <p:txBody>
          <a:bodyPr>
            <a:spAutoFit/>
          </a:bodyPr>
          <a:lstStyle/>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not exists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SC</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S#=S.S#</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and</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C# = c1)</a:t>
            </a:r>
            <a:endPar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19207"/>
                                        </p:tgtEl>
                                        <p:attrNameLst>
                                          <p:attrName>style.visibility</p:attrName>
                                        </p:attrNameLst>
                                      </p:cBhvr>
                                      <p:to>
                                        <p:strVal val="visible"/>
                                      </p:to>
                                    </p:set>
                                    <p:anim calcmode="lin" valueType="num">
                                      <p:cBhvr>
                                        <p:cTn id="7" dur="2000" fill="hold"/>
                                        <p:tgtEl>
                                          <p:spTgt spid="819207"/>
                                        </p:tgtEl>
                                        <p:attrNameLst>
                                          <p:attrName>ppt_w</p:attrName>
                                        </p:attrNameLst>
                                      </p:cBhvr>
                                      <p:tavLst>
                                        <p:tav tm="0">
                                          <p:val>
                                            <p:fltVal val="0"/>
                                          </p:val>
                                        </p:tav>
                                        <p:tav tm="100000">
                                          <p:val>
                                            <p:strVal val="#ppt_w"/>
                                          </p:val>
                                        </p:tav>
                                      </p:tavLst>
                                    </p:anim>
                                    <p:anim calcmode="lin" valueType="num">
                                      <p:cBhvr>
                                        <p:cTn id="8" dur="2000" fill="hold"/>
                                        <p:tgtEl>
                                          <p:spTgt spid="819207"/>
                                        </p:tgtEl>
                                        <p:attrNameLst>
                                          <p:attrName>ppt_h</p:attrName>
                                        </p:attrNameLst>
                                      </p:cBhvr>
                                      <p:tavLst>
                                        <p:tav tm="0">
                                          <p:val>
                                            <p:fltVal val="0"/>
                                          </p:val>
                                        </p:tav>
                                        <p:tav tm="100000">
                                          <p:val>
                                            <p:strVal val="#ppt_h"/>
                                          </p:val>
                                        </p:tav>
                                      </p:tavLst>
                                    </p:anim>
                                    <p:anim calcmode="lin" valueType="num">
                                      <p:cBhvr>
                                        <p:cTn id="9" dur="2000" fill="hold"/>
                                        <p:tgtEl>
                                          <p:spTgt spid="819207"/>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8192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pPr eaLnBrk="1" hangingPunct="1">
              <a:defRPr/>
            </a:pPr>
            <a:r>
              <a:rPr lang="zh-CN" altLang="en-US"/>
              <a:t>反半连接：</a:t>
            </a:r>
            <a:r>
              <a:rPr lang="en-US" altLang="zh-CN" sz="3200"/>
              <a:t>not in, not exists</a:t>
            </a:r>
            <a:endParaRPr lang="en-US" altLang="zh-CN" sz="3200"/>
          </a:p>
        </p:txBody>
      </p:sp>
      <p:sp>
        <p:nvSpPr>
          <p:cNvPr id="820228" name="Text Box 4"/>
          <p:cNvSpPr txBox="1">
            <a:spLocks noChangeArrowheads="1"/>
          </p:cNvSpPr>
          <p:nvPr/>
        </p:nvSpPr>
        <p:spPr bwMode="auto">
          <a:xfrm>
            <a:off x="395288" y="1916113"/>
            <a:ext cx="3744912" cy="4340225"/>
          </a:xfrm>
          <a:prstGeom prst="rect">
            <a:avLst/>
          </a:prstGeom>
          <a:noFill/>
          <a:ln w="9525" algn="ctr">
            <a:noFill/>
            <a:miter lim="800000"/>
          </a:ln>
          <a:effectLst/>
        </p:spPr>
        <p:txBody>
          <a:bodyPr>
            <a:spAutoFit/>
            <a:flatTx/>
          </a:bodyPr>
          <a:lstStyle/>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in</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except</a:t>
            </a:r>
            <a:endPar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t>
            </a: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SC))</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
        <p:nvSpPr>
          <p:cNvPr id="820229" name="Text Box 5"/>
          <p:cNvSpPr txBox="1">
            <a:spLocks noChangeArrowheads="1"/>
          </p:cNvSpPr>
          <p:nvPr/>
        </p:nvSpPr>
        <p:spPr bwMode="auto">
          <a:xfrm>
            <a:off x="4427538" y="1916113"/>
            <a:ext cx="4321175" cy="2124075"/>
          </a:xfrm>
          <a:prstGeom prst="rect">
            <a:avLst/>
          </a:prstGeom>
          <a:noFill/>
          <a:ln w="9525" algn="ctr">
            <a:noFill/>
            <a:miter lim="800000"/>
          </a:ln>
          <a:effectLst/>
        </p:spPr>
        <p:txBody>
          <a:bodyPr>
            <a:spAutoFit/>
            <a:flatTx/>
          </a:bodyPr>
          <a:lstStyle/>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SNAME</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 left outer join SC </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on S.S# = SC.S#)</a:t>
            </a:r>
            <a:endPar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4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4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C# is null</a:t>
            </a:r>
            <a:endParaRPr kumimoji="1" lang="en-US" altLang="zh-CN"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20228"/>
                                        </p:tgtEl>
                                        <p:attrNameLst>
                                          <p:attrName>style.visibility</p:attrName>
                                        </p:attrNameLst>
                                      </p:cBhvr>
                                      <p:to>
                                        <p:strVal val="visible"/>
                                      </p:to>
                                    </p:set>
                                    <p:anim calcmode="lin" valueType="num">
                                      <p:cBhvr>
                                        <p:cTn id="7" dur="1000" fill="hold"/>
                                        <p:tgtEl>
                                          <p:spTgt spid="820228"/>
                                        </p:tgtEl>
                                        <p:attrNameLst>
                                          <p:attrName>ppt_w</p:attrName>
                                        </p:attrNameLst>
                                      </p:cBhvr>
                                      <p:tavLst>
                                        <p:tav tm="0">
                                          <p:val>
                                            <p:fltVal val="0"/>
                                          </p:val>
                                        </p:tav>
                                        <p:tav tm="100000">
                                          <p:val>
                                            <p:strVal val="#ppt_w"/>
                                          </p:val>
                                        </p:tav>
                                      </p:tavLst>
                                    </p:anim>
                                    <p:anim calcmode="lin" valueType="num">
                                      <p:cBhvr>
                                        <p:cTn id="8" dur="1000" fill="hold"/>
                                        <p:tgtEl>
                                          <p:spTgt spid="820228"/>
                                        </p:tgtEl>
                                        <p:attrNameLst>
                                          <p:attrName>ppt_h</p:attrName>
                                        </p:attrNameLst>
                                      </p:cBhvr>
                                      <p:tavLst>
                                        <p:tav tm="0">
                                          <p:val>
                                            <p:fltVal val="0"/>
                                          </p:val>
                                        </p:tav>
                                        <p:tav tm="100000">
                                          <p:val>
                                            <p:strVal val="#ppt_h"/>
                                          </p:val>
                                        </p:tav>
                                      </p:tavLst>
                                    </p:anim>
                                    <p:animEffect transition="in" filter="fade">
                                      <p:cBhvr>
                                        <p:cTn id="9" dur="1000"/>
                                        <p:tgtEl>
                                          <p:spTgt spid="8202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20229"/>
                                        </p:tgtEl>
                                        <p:attrNameLst>
                                          <p:attrName>style.visibility</p:attrName>
                                        </p:attrNameLst>
                                      </p:cBhvr>
                                      <p:to>
                                        <p:strVal val="visible"/>
                                      </p:to>
                                    </p:set>
                                    <p:anim calcmode="lin" valueType="num">
                                      <p:cBhvr>
                                        <p:cTn id="14" dur="1000" fill="hold"/>
                                        <p:tgtEl>
                                          <p:spTgt spid="820229"/>
                                        </p:tgtEl>
                                        <p:attrNameLst>
                                          <p:attrName>ppt_w</p:attrName>
                                        </p:attrNameLst>
                                      </p:cBhvr>
                                      <p:tavLst>
                                        <p:tav tm="0">
                                          <p:val>
                                            <p:fltVal val="0"/>
                                          </p:val>
                                        </p:tav>
                                        <p:tav tm="100000">
                                          <p:val>
                                            <p:strVal val="#ppt_w"/>
                                          </p:val>
                                        </p:tav>
                                      </p:tavLst>
                                    </p:anim>
                                    <p:anim calcmode="lin" valueType="num">
                                      <p:cBhvr>
                                        <p:cTn id="15" dur="1000" fill="hold"/>
                                        <p:tgtEl>
                                          <p:spTgt spid="820229"/>
                                        </p:tgtEl>
                                        <p:attrNameLst>
                                          <p:attrName>ppt_h</p:attrName>
                                        </p:attrNameLst>
                                      </p:cBhvr>
                                      <p:tavLst>
                                        <p:tav tm="0">
                                          <p:val>
                                            <p:fltVal val="0"/>
                                          </p:val>
                                        </p:tav>
                                        <p:tav tm="100000">
                                          <p:val>
                                            <p:strVal val="#ppt_h"/>
                                          </p:val>
                                        </p:tav>
                                      </p:tavLst>
                                    </p:anim>
                                    <p:animEffect transition="in" filter="fade">
                                      <p:cBhvr>
                                        <p:cTn id="16" dur="1000"/>
                                        <p:tgtEl>
                                          <p:spTgt spid="82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8" grpId="0"/>
      <p:bldP spid="8202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35" name="WordArt 15"/>
          <p:cNvSpPr>
            <a:spLocks noChangeArrowheads="1" noChangeShapeType="1" noTextEdit="1"/>
          </p:cNvSpPr>
          <p:nvPr/>
        </p:nvSpPr>
        <p:spPr bwMode="auto">
          <a:xfrm>
            <a:off x="8459788" y="1285875"/>
            <a:ext cx="576262" cy="5095875"/>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北</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京</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无</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处</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不</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飞</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沙</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p:txBody>
      </p:sp>
      <p:sp>
        <p:nvSpPr>
          <p:cNvPr id="773122" name="Rectangle 2"/>
          <p:cNvSpPr>
            <a:spLocks noGrp="1" noChangeArrowheads="1"/>
          </p:cNvSpPr>
          <p:nvPr>
            <p:ph type="title"/>
          </p:nvPr>
        </p:nvSpPr>
        <p:spPr/>
        <p:txBody>
          <a:bodyPr/>
          <a:lstStyle/>
          <a:p>
            <a:pPr eaLnBrk="1" hangingPunct="1">
              <a:defRPr/>
            </a:pPr>
            <a:r>
              <a:rPr lang="zh-CN" altLang="en-US"/>
              <a:t>除法在</a:t>
            </a:r>
            <a:r>
              <a:rPr lang="en-US" altLang="zh-CN"/>
              <a:t>SQL</a:t>
            </a:r>
            <a:r>
              <a:rPr lang="zh-CN" altLang="en-US"/>
              <a:t>中的表达</a:t>
            </a:r>
            <a:endParaRPr lang="zh-CN" altLang="en-US"/>
          </a:p>
        </p:txBody>
      </p:sp>
      <p:graphicFrame>
        <p:nvGraphicFramePr>
          <p:cNvPr id="773124" name="Object 4"/>
          <p:cNvGraphicFramePr>
            <a:graphicFrameLocks noChangeAspect="1"/>
          </p:cNvGraphicFramePr>
          <p:nvPr/>
        </p:nvGraphicFramePr>
        <p:xfrm>
          <a:off x="971550" y="1268413"/>
          <a:ext cx="3024188" cy="676275"/>
        </p:xfrm>
        <a:graphic>
          <a:graphicData uri="http://schemas.openxmlformats.org/presentationml/2006/ole">
            <mc:AlternateContent xmlns:mc="http://schemas.openxmlformats.org/markup-compatibility/2006">
              <mc:Choice xmlns:v="urn:schemas-microsoft-com:vml" Requires="v">
                <p:oleObj spid="_x0000_s0" name="公式" r:id="rId1" imgW="35052000" imgH="6705600" progId="Equation.3">
                  <p:embed/>
                </p:oleObj>
              </mc:Choice>
              <mc:Fallback>
                <p:oleObj name="公式" r:id="rId1" imgW="35052000" imgH="6705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268413"/>
                        <a:ext cx="30241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3125" name="WordArt 5"/>
          <p:cNvSpPr>
            <a:spLocks noChangeArrowheads="1" noChangeShapeType="1" noTextEdit="1"/>
          </p:cNvSpPr>
          <p:nvPr/>
        </p:nvSpPr>
        <p:spPr bwMode="auto">
          <a:xfrm>
            <a:off x="1760538" y="5516563"/>
            <a:ext cx="5114925" cy="366712"/>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You cannot be too careful</a:t>
            </a:r>
            <a:endPar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endParaRPr>
          </a:p>
        </p:txBody>
      </p:sp>
      <p:sp>
        <p:nvSpPr>
          <p:cNvPr id="773126" name="WordArt 6"/>
          <p:cNvSpPr>
            <a:spLocks noChangeArrowheads="1" noChangeShapeType="1" noTextEdit="1"/>
          </p:cNvSpPr>
          <p:nvPr/>
        </p:nvSpPr>
        <p:spPr bwMode="auto">
          <a:xfrm>
            <a:off x="869950" y="6143625"/>
            <a:ext cx="7366000" cy="441325"/>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19050">
                  <a:solidFill>
                    <a:srgbClr val="99CCFF"/>
                  </a:solidFill>
                  <a:round/>
                </a:ln>
                <a:solidFill>
                  <a:srgbClr val="FF0000"/>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三年来，我独自一人，无时无刻思念着你</a:t>
            </a:r>
            <a:endParaRPr kumimoji="1" lang="zh-CN" altLang="en-US" sz="3600" b="0" i="0" u="none" strike="noStrike" kern="10" cap="none" spc="0" normalizeH="0" baseline="0" noProof="0">
              <a:ln w="19050">
                <a:solidFill>
                  <a:srgbClr val="99CCFF"/>
                </a:solidFill>
                <a:round/>
              </a:ln>
              <a:solidFill>
                <a:srgbClr val="FF0000"/>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endParaRPr>
          </a:p>
        </p:txBody>
      </p:sp>
      <p:sp>
        <p:nvSpPr>
          <p:cNvPr id="773128" name="WordArt 8"/>
          <p:cNvSpPr>
            <a:spLocks noChangeArrowheads="1" noChangeShapeType="1" noTextEdit="1"/>
          </p:cNvSpPr>
          <p:nvPr/>
        </p:nvSpPr>
        <p:spPr bwMode="auto">
          <a:xfrm>
            <a:off x="808038" y="2025650"/>
            <a:ext cx="7508875" cy="347663"/>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noFill/>
                  <a:round/>
                </a:ln>
                <a:solidFill>
                  <a:srgbClr val="336699"/>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rPr>
              <a:t>Negation Plus Negation Means Affirmation</a:t>
            </a:r>
            <a:endParaRPr kumimoji="1" lang="zh-CN" altLang="en-US" sz="3600" b="0" i="0" u="none" strike="noStrike" kern="10" cap="none" spc="0" normalizeH="0" baseline="0" noProof="0">
              <a:ln w="9525">
                <a:noFill/>
                <a:round/>
              </a:ln>
              <a:solidFill>
                <a:srgbClr val="336699"/>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773130" name="WordArt 10"/>
          <p:cNvSpPr>
            <a:spLocks noChangeArrowheads="1" noChangeShapeType="1" noTextEdit="1"/>
          </p:cNvSpPr>
          <p:nvPr/>
        </p:nvSpPr>
        <p:spPr bwMode="auto">
          <a:xfrm>
            <a:off x="1835150" y="4581525"/>
            <a:ext cx="5327650" cy="647700"/>
          </a:xfrm>
          <a:prstGeom prst="rect">
            <a:avLst/>
          </a:prstGeom>
        </p:spPr>
        <p:txBody>
          <a:bodyPr wrap="none" fromWordArt="1">
            <a:prstTxWarp prst="textCanDown">
              <a:avLst>
                <a:gd name="adj" fmla="val 33333"/>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solidFill>
                    <a:srgbClr val="000000"/>
                  </a:solidFill>
                  <a:round/>
                </a:ln>
                <a:solidFill>
                  <a:srgbClr val="000000"/>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rPr>
              <a:t>Nothing is nothing at all</a:t>
            </a:r>
            <a:endParaRPr kumimoji="1" lang="zh-CN" altLang="en-US" sz="3600" b="0" i="0" u="none" strike="noStrike" kern="10" cap="none" spc="0" normalizeH="0" baseline="0" noProof="0">
              <a:ln w="9525">
                <a:solidFill>
                  <a:srgbClr val="000000"/>
                </a:solidFill>
                <a:round/>
              </a:ln>
              <a:solidFill>
                <a:srgbClr val="000000"/>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773131" name="WordArt 11"/>
          <p:cNvSpPr>
            <a:spLocks noChangeArrowheads="1" noChangeShapeType="1" noTextEdit="1"/>
          </p:cNvSpPr>
          <p:nvPr/>
        </p:nvSpPr>
        <p:spPr bwMode="auto">
          <a:xfrm>
            <a:off x="762000" y="3251200"/>
            <a:ext cx="7240588" cy="347663"/>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1" u="none" strike="noStrike" kern="10" cap="none" spc="0" normalizeH="0" baseline="0" noProof="0">
                <a:ln w="9525">
                  <a:solidFill>
                    <a:srgbClr val="000000"/>
                  </a:solidFill>
                  <a:round/>
                </a:ln>
                <a:solidFill>
                  <a:srgbClr val="FFFFFF"/>
                </a:solidFill>
                <a:effectLst>
                  <a:outerShdw dist="35921" dir="2700000" algn="ctr" rotWithShape="0">
                    <a:srgbClr val="808080">
                      <a:alpha val="79999"/>
                    </a:srgbClr>
                  </a:outerShdw>
                </a:effectLst>
                <a:uLnTx/>
                <a:uFillTx/>
                <a:latin typeface="宋体" panose="02010600030101010101" pitchFamily="2" charset="-122"/>
                <a:ea typeface="宋体" panose="02010600030101010101" pitchFamily="2" charset="-122"/>
                <a:cs typeface="+mn-cs"/>
              </a:rPr>
              <a:t>There is no success without hardships</a:t>
            </a:r>
            <a:endParaRPr kumimoji="1" lang="zh-CN" altLang="en-US" sz="3600" b="0" i="1" u="none" strike="noStrike" kern="10" cap="none" spc="0" normalizeH="0" baseline="0" noProof="0">
              <a:ln w="9525">
                <a:solidFill>
                  <a:srgbClr val="000000"/>
                </a:solidFill>
                <a:round/>
              </a:ln>
              <a:solidFill>
                <a:srgbClr val="FFFFFF"/>
              </a:solidFill>
              <a:effectLst>
                <a:outerShdw dist="35921" dir="2700000" algn="ctr" rotWithShape="0">
                  <a:srgbClr val="808080">
                    <a:alpha val="79999"/>
                  </a:srgbClr>
                </a:outerShdw>
              </a:effectLst>
              <a:uLnTx/>
              <a:uFillTx/>
              <a:latin typeface="宋体" panose="02010600030101010101" pitchFamily="2" charset="-122"/>
              <a:ea typeface="宋体" panose="02010600030101010101" pitchFamily="2" charset="-122"/>
              <a:cs typeface="+mn-cs"/>
            </a:endParaRPr>
          </a:p>
        </p:txBody>
      </p:sp>
      <p:sp>
        <p:nvSpPr>
          <p:cNvPr id="773132" name="WordArt 12"/>
          <p:cNvSpPr>
            <a:spLocks noChangeArrowheads="1" noChangeShapeType="1" noTextEdit="1"/>
          </p:cNvSpPr>
          <p:nvPr/>
        </p:nvSpPr>
        <p:spPr bwMode="auto">
          <a:xfrm>
            <a:off x="2103438" y="2551103"/>
            <a:ext cx="4911725" cy="449269"/>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dirty="0">
                <a:ln w="12700">
                  <a:solidFill>
                    <a:srgbClr val="3333CC"/>
                  </a:solidFill>
                  <a:round/>
                </a:ln>
                <a:solidFill>
                  <a:srgbClr val="B2B2B2">
                    <a:alpha val="50000"/>
                  </a:srgbClr>
                </a:solidFill>
                <a:effectLst/>
                <a:uLnTx/>
                <a:uFillTx/>
                <a:latin typeface="隶书" panose="02010509060101010101" pitchFamily="49" charset="-122"/>
                <a:ea typeface="隶书" panose="02010509060101010101" pitchFamily="49" charset="-122"/>
                <a:cs typeface="+mn-cs"/>
              </a:rPr>
              <a:t>否定之否定  </a:t>
            </a:r>
            <a:r>
              <a:rPr kumimoji="1" lang="en-US" altLang="zh-CN" sz="3600" b="0" i="0" u="none" strike="noStrike" kern="10" cap="none" spc="0" normalizeH="0" baseline="0" noProof="0" dirty="0" err="1">
                <a:ln w="12700">
                  <a:solidFill>
                    <a:srgbClr val="3333CC"/>
                  </a:solidFill>
                  <a:round/>
                </a:ln>
                <a:solidFill>
                  <a:srgbClr val="B2B2B2">
                    <a:alpha val="50000"/>
                  </a:srgbClr>
                </a:solidFill>
                <a:effectLst/>
                <a:uLnTx/>
                <a:uFillTx/>
                <a:latin typeface="隶书" panose="02010509060101010101" pitchFamily="49" charset="-122"/>
                <a:ea typeface="隶书" panose="02010509060101010101" pitchFamily="49" charset="-122"/>
                <a:cs typeface="+mn-cs"/>
              </a:rPr>
              <a:t>vs</a:t>
            </a:r>
            <a:r>
              <a:rPr kumimoji="1" lang="en-US" altLang="zh-CN" sz="3600" b="0" i="0" u="none" strike="noStrike" kern="10" cap="none" spc="0" normalizeH="0" baseline="0" noProof="0" dirty="0">
                <a:ln w="12700">
                  <a:solidFill>
                    <a:srgbClr val="3333CC"/>
                  </a:solidFill>
                  <a:round/>
                </a:ln>
                <a:solidFill>
                  <a:srgbClr val="B2B2B2">
                    <a:alpha val="50000"/>
                  </a:srgbClr>
                </a:solidFill>
                <a:effectLst/>
                <a:uLnTx/>
                <a:uFillTx/>
                <a:latin typeface="隶书" panose="02010509060101010101" pitchFamily="49" charset="-122"/>
                <a:ea typeface="隶书" panose="02010509060101010101" pitchFamily="49" charset="-122"/>
                <a:cs typeface="+mn-cs"/>
              </a:rPr>
              <a:t>  </a:t>
            </a:r>
            <a:r>
              <a:rPr kumimoji="1" lang="zh-CN" altLang="en-US" sz="3600" b="0" i="0" u="none" strike="noStrike" kern="10" cap="none" spc="0" normalizeH="0" baseline="0" noProof="0" dirty="0">
                <a:ln w="12700">
                  <a:solidFill>
                    <a:srgbClr val="3333CC"/>
                  </a:solidFill>
                  <a:round/>
                </a:ln>
                <a:solidFill>
                  <a:srgbClr val="B2B2B2">
                    <a:alpha val="50000"/>
                  </a:srgbClr>
                </a:solidFill>
                <a:effectLst/>
                <a:uLnTx/>
                <a:uFillTx/>
                <a:latin typeface="隶书" panose="02010509060101010101" pitchFamily="49" charset="-122"/>
                <a:ea typeface="隶书" panose="02010509060101010101" pitchFamily="49" charset="-122"/>
                <a:cs typeface="+mn-cs"/>
              </a:rPr>
              <a:t>双重否定</a:t>
            </a:r>
            <a:endParaRPr kumimoji="1" lang="zh-CN" altLang="en-US" sz="3600" b="0" i="0" u="none" strike="noStrike" kern="10" cap="none" spc="0" normalizeH="0" baseline="0" noProof="0" dirty="0">
              <a:ln w="12700">
                <a:solidFill>
                  <a:srgbClr val="3333CC"/>
                </a:solidFill>
                <a:round/>
              </a:ln>
              <a:solidFill>
                <a:srgbClr val="B2B2B2">
                  <a:alpha val="50000"/>
                </a:srgbClr>
              </a:solidFill>
              <a:effectLst/>
              <a:uLnTx/>
              <a:uFillTx/>
              <a:latin typeface="隶书" panose="02010509060101010101" pitchFamily="49" charset="-122"/>
              <a:ea typeface="隶书" panose="02010509060101010101" pitchFamily="49" charset="-122"/>
              <a:cs typeface="+mn-cs"/>
            </a:endParaRPr>
          </a:p>
        </p:txBody>
      </p:sp>
      <p:sp>
        <p:nvSpPr>
          <p:cNvPr id="773133" name="WordArt 13"/>
          <p:cNvSpPr>
            <a:spLocks noChangeArrowheads="1" noChangeShapeType="1" noTextEdit="1"/>
          </p:cNvSpPr>
          <p:nvPr/>
        </p:nvSpPr>
        <p:spPr bwMode="auto">
          <a:xfrm>
            <a:off x="900113" y="3933825"/>
            <a:ext cx="7343775" cy="1150938"/>
          </a:xfrm>
          <a:prstGeom prst="rect">
            <a:avLst/>
          </a:prstGeom>
        </p:spPr>
        <p:txBody>
          <a:bodyPr spcFirstLastPara="1" wrap="none" fromWordArt="1">
            <a:prstTxWarp prst="textArchUp">
              <a:avLst>
                <a:gd name="adj" fmla="val 10800004"/>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en-US" altLang="zh-CN" sz="3600" b="0" i="0" u="none" strike="noStrike" kern="10" cap="none" spc="0" normalizeH="0" baseline="0" noProof="0">
                <a:ln w="9525">
                  <a:solidFill>
                    <a:srgbClr val="000000"/>
                  </a:solidFill>
                  <a:round/>
                </a:ln>
                <a:solidFill>
                  <a:srgbClr val="000000"/>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rPr>
              <a:t>You cannot make egg rolls with out breaking eggs</a:t>
            </a:r>
            <a:endParaRPr kumimoji="1" lang="zh-CN" altLang="en-US" sz="3600" b="0" i="0" u="none" strike="noStrike" kern="10" cap="none" spc="0" normalizeH="0" baseline="0" noProof="0">
              <a:ln w="9525">
                <a:solidFill>
                  <a:srgbClr val="000000"/>
                </a:solidFill>
                <a:round/>
              </a:ln>
              <a:solidFill>
                <a:srgbClr val="000000"/>
              </a:solidFill>
              <a:effectLst>
                <a:outerShdw dist="38100" dir="2700000" algn="tl" rotWithShape="0">
                  <a:srgbClr val="000000">
                    <a:alpha val="43137"/>
                  </a:srgbClr>
                </a:outerShdw>
              </a:effectLst>
              <a:uLnTx/>
              <a:uFillTx/>
              <a:latin typeface="宋体" panose="02010600030101010101" pitchFamily="2" charset="-122"/>
              <a:ea typeface="宋体" panose="02010600030101010101" pitchFamily="2" charset="-122"/>
              <a:cs typeface="+mn-cs"/>
            </a:endParaRPr>
          </a:p>
        </p:txBody>
      </p:sp>
      <p:sp>
        <p:nvSpPr>
          <p:cNvPr id="773134" name="WordArt 14"/>
          <p:cNvSpPr>
            <a:spLocks noChangeArrowheads="1" noChangeShapeType="1" noTextEdit="1"/>
          </p:cNvSpPr>
          <p:nvPr/>
        </p:nvSpPr>
        <p:spPr bwMode="auto">
          <a:xfrm>
            <a:off x="107950" y="1428750"/>
            <a:ext cx="576263" cy="4953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满</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城</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尽</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带</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黄</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金</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rPr>
              <a:t>甲</a:t>
            </a:r>
            <a:endParaRPr kumimoji="1" lang="zh-CN" altLang="en-US" sz="3600" b="0" i="0" u="none" strike="noStrike" kern="10" cap="none" spc="0" normalizeH="0" baseline="0" noProof="0">
              <a:ln w="9525">
                <a:round/>
              </a:ln>
              <a:solidFill>
                <a:srgbClr val="FF0000"/>
              </a:solidFill>
              <a:effectLst>
                <a:outerShdw dist="38100" dir="2700000" algn="tl" rotWithShape="0">
                  <a:srgbClr val="000000">
                    <a:alpha val="43137"/>
                  </a:srgbClr>
                </a:outerShdw>
              </a:effectLst>
              <a:uLnTx/>
              <a:uFillTx/>
              <a:latin typeface="华文行楷" panose="02010800040101010101" pitchFamily="2" charset="-122"/>
              <a:ea typeface="华文行楷" panose="02010800040101010101" pitchFamily="2" charset="-122"/>
              <a:cs typeface="+mn-cs"/>
            </a:endParaRPr>
          </a:p>
        </p:txBody>
      </p:sp>
      <p:graphicFrame>
        <p:nvGraphicFramePr>
          <p:cNvPr id="773136" name="Object 16"/>
          <p:cNvGraphicFramePr>
            <a:graphicFrameLocks noChangeAspect="1"/>
          </p:cNvGraphicFramePr>
          <p:nvPr/>
        </p:nvGraphicFramePr>
        <p:xfrm>
          <a:off x="4211638" y="1341438"/>
          <a:ext cx="4032250" cy="492125"/>
        </p:xfrm>
        <a:graphic>
          <a:graphicData uri="http://schemas.openxmlformats.org/presentationml/2006/ole">
            <mc:AlternateContent xmlns:mc="http://schemas.openxmlformats.org/markup-compatibility/2006">
              <mc:Choice xmlns:v="urn:schemas-microsoft-com:vml" Requires="v">
                <p:oleObj spid="_x0000_s2" name="公式" r:id="rId3" imgW="40538400" imgH="4876800" progId="Equation.3">
                  <p:embed/>
                </p:oleObj>
              </mc:Choice>
              <mc:Fallback>
                <p:oleObj name="公式" r:id="rId3" imgW="40538400" imgH="48768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341438"/>
                        <a:ext cx="403225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73124"/>
                                        </p:tgtEl>
                                        <p:attrNameLst>
                                          <p:attrName>style.visibility</p:attrName>
                                        </p:attrNameLst>
                                      </p:cBhvr>
                                      <p:to>
                                        <p:strVal val="visible"/>
                                      </p:to>
                                    </p:set>
                                    <p:animEffect transition="in" filter="fade">
                                      <p:cBhvr>
                                        <p:cTn id="7" dur="2000"/>
                                        <p:tgtEl>
                                          <p:spTgt spid="773124"/>
                                        </p:tgtEl>
                                      </p:cBhvr>
                                    </p:animEffect>
                                    <p:anim calcmode="lin" valueType="num">
                                      <p:cBhvr>
                                        <p:cTn id="8" dur="2000" fill="hold"/>
                                        <p:tgtEl>
                                          <p:spTgt spid="773124"/>
                                        </p:tgtEl>
                                        <p:attrNameLst>
                                          <p:attrName>ppt_x</p:attrName>
                                        </p:attrNameLst>
                                      </p:cBhvr>
                                      <p:tavLst>
                                        <p:tav tm="0">
                                          <p:val>
                                            <p:strVal val="#ppt_x"/>
                                          </p:val>
                                        </p:tav>
                                        <p:tav tm="100000">
                                          <p:val>
                                            <p:strVal val="#ppt_x"/>
                                          </p:val>
                                        </p:tav>
                                      </p:tavLst>
                                    </p:anim>
                                    <p:anim calcmode="lin" valueType="num">
                                      <p:cBhvr>
                                        <p:cTn id="9" dur="1800" decel="100000" fill="hold"/>
                                        <p:tgtEl>
                                          <p:spTgt spid="773124"/>
                                        </p:tgtEl>
                                        <p:attrNameLst>
                                          <p:attrName>ppt_y</p:attrName>
                                        </p:attrNameLst>
                                      </p:cBhvr>
                                      <p:tavLst>
                                        <p:tav tm="0">
                                          <p:val>
                                            <p:strVal val="#ppt_y+1"/>
                                          </p:val>
                                        </p:tav>
                                        <p:tav tm="100000">
                                          <p:val>
                                            <p:strVal val="#ppt_y-.03"/>
                                          </p:val>
                                        </p:tav>
                                      </p:tavLst>
                                    </p:anim>
                                    <p:anim calcmode="lin" valueType="num">
                                      <p:cBhvr>
                                        <p:cTn id="10" dur="200" accel="100000" fill="hold">
                                          <p:stCondLst>
                                            <p:cond delay="1800"/>
                                          </p:stCondLst>
                                        </p:cTn>
                                        <p:tgtEl>
                                          <p:spTgt spid="77312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773136"/>
                                        </p:tgtEl>
                                        <p:attrNameLst>
                                          <p:attrName>style.visibility</p:attrName>
                                        </p:attrNameLst>
                                      </p:cBhvr>
                                      <p:to>
                                        <p:strVal val="visible"/>
                                      </p:to>
                                    </p:set>
                                    <p:anim calcmode="lin" valueType="num">
                                      <p:cBhvr>
                                        <p:cTn id="15" dur="2000" fill="hold"/>
                                        <p:tgtEl>
                                          <p:spTgt spid="773136"/>
                                        </p:tgtEl>
                                        <p:attrNameLst>
                                          <p:attrName>ppt_w</p:attrName>
                                        </p:attrNameLst>
                                      </p:cBhvr>
                                      <p:tavLst>
                                        <p:tav tm="0">
                                          <p:val>
                                            <p:fltVal val="0"/>
                                          </p:val>
                                        </p:tav>
                                        <p:tav tm="100000">
                                          <p:val>
                                            <p:strVal val="#ppt_w"/>
                                          </p:val>
                                        </p:tav>
                                      </p:tavLst>
                                    </p:anim>
                                    <p:anim calcmode="lin" valueType="num">
                                      <p:cBhvr>
                                        <p:cTn id="16" dur="2000" fill="hold"/>
                                        <p:tgtEl>
                                          <p:spTgt spid="773136"/>
                                        </p:tgtEl>
                                        <p:attrNameLst>
                                          <p:attrName>ppt_h</p:attrName>
                                        </p:attrNameLst>
                                      </p:cBhvr>
                                      <p:tavLst>
                                        <p:tav tm="0">
                                          <p:val>
                                            <p:fltVal val="0"/>
                                          </p:val>
                                        </p:tav>
                                        <p:tav tm="100000">
                                          <p:val>
                                            <p:strVal val="#ppt_h"/>
                                          </p:val>
                                        </p:tav>
                                      </p:tavLst>
                                    </p:anim>
                                    <p:anim calcmode="lin" valueType="num">
                                      <p:cBhvr>
                                        <p:cTn id="17" dur="2000" fill="hold"/>
                                        <p:tgtEl>
                                          <p:spTgt spid="773136"/>
                                        </p:tgtEl>
                                        <p:attrNameLst>
                                          <p:attrName>ppt_x</p:attrName>
                                        </p:attrNameLst>
                                      </p:cBhvr>
                                      <p:tavLst>
                                        <p:tav tm="0" fmla="#ppt_x+(cos(-2*pi*(1-$))*-#ppt_x-sin(-2*pi*(1-$))*(1-#ppt_y))*(1-$)">
                                          <p:val>
                                            <p:fltVal val="0"/>
                                          </p:val>
                                        </p:tav>
                                        <p:tav tm="100000">
                                          <p:val>
                                            <p:fltVal val="1"/>
                                          </p:val>
                                        </p:tav>
                                      </p:tavLst>
                                    </p:anim>
                                    <p:anim calcmode="lin" valueType="num">
                                      <p:cBhvr>
                                        <p:cTn id="18" dur="2000" fill="hold"/>
                                        <p:tgtEl>
                                          <p:spTgt spid="77313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773128"/>
                                        </p:tgtEl>
                                        <p:attrNameLst>
                                          <p:attrName>style.visibility</p:attrName>
                                        </p:attrNameLst>
                                      </p:cBhvr>
                                      <p:to>
                                        <p:strVal val="visible"/>
                                      </p:to>
                                    </p:set>
                                    <p:animEffect transition="in" filter="fade">
                                      <p:cBhvr>
                                        <p:cTn id="23" dur="2000"/>
                                        <p:tgtEl>
                                          <p:spTgt spid="773128"/>
                                        </p:tgtEl>
                                      </p:cBhvr>
                                    </p:animEffect>
                                    <p:anim calcmode="lin" valueType="num">
                                      <p:cBhvr>
                                        <p:cTn id="24" dur="2000" fill="hold"/>
                                        <p:tgtEl>
                                          <p:spTgt spid="773128"/>
                                        </p:tgtEl>
                                        <p:attrNameLst>
                                          <p:attrName>ppt_x</p:attrName>
                                        </p:attrNameLst>
                                      </p:cBhvr>
                                      <p:tavLst>
                                        <p:tav tm="0">
                                          <p:val>
                                            <p:strVal val="#ppt_x"/>
                                          </p:val>
                                        </p:tav>
                                        <p:tav tm="100000">
                                          <p:val>
                                            <p:strVal val="#ppt_x"/>
                                          </p:val>
                                        </p:tav>
                                      </p:tavLst>
                                    </p:anim>
                                    <p:anim calcmode="lin" valueType="num">
                                      <p:cBhvr>
                                        <p:cTn id="25" dur="1800" decel="100000" fill="hold"/>
                                        <p:tgtEl>
                                          <p:spTgt spid="773128"/>
                                        </p:tgtEl>
                                        <p:attrNameLst>
                                          <p:attrName>ppt_y</p:attrName>
                                        </p:attrNameLst>
                                      </p:cBhvr>
                                      <p:tavLst>
                                        <p:tav tm="0">
                                          <p:val>
                                            <p:strVal val="#ppt_y+1"/>
                                          </p:val>
                                        </p:tav>
                                        <p:tav tm="100000">
                                          <p:val>
                                            <p:strVal val="#ppt_y-.03"/>
                                          </p:val>
                                        </p:tav>
                                      </p:tavLst>
                                    </p:anim>
                                    <p:anim calcmode="lin" valueType="num">
                                      <p:cBhvr>
                                        <p:cTn id="26" dur="200" accel="100000" fill="hold">
                                          <p:stCondLst>
                                            <p:cond delay="1800"/>
                                          </p:stCondLst>
                                        </p:cTn>
                                        <p:tgtEl>
                                          <p:spTgt spid="773128"/>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773132"/>
                                        </p:tgtEl>
                                        <p:attrNameLst>
                                          <p:attrName>style.visibility</p:attrName>
                                        </p:attrNameLst>
                                      </p:cBhvr>
                                      <p:to>
                                        <p:strVal val="visible"/>
                                      </p:to>
                                    </p:set>
                                    <p:animEffect transition="in" filter="fade">
                                      <p:cBhvr>
                                        <p:cTn id="31" dur="2000"/>
                                        <p:tgtEl>
                                          <p:spTgt spid="773132"/>
                                        </p:tgtEl>
                                      </p:cBhvr>
                                    </p:animEffect>
                                    <p:anim calcmode="lin" valueType="num">
                                      <p:cBhvr>
                                        <p:cTn id="32" dur="2000" fill="hold"/>
                                        <p:tgtEl>
                                          <p:spTgt spid="773132"/>
                                        </p:tgtEl>
                                        <p:attrNameLst>
                                          <p:attrName>ppt_x</p:attrName>
                                        </p:attrNameLst>
                                      </p:cBhvr>
                                      <p:tavLst>
                                        <p:tav tm="0">
                                          <p:val>
                                            <p:strVal val="#ppt_x"/>
                                          </p:val>
                                        </p:tav>
                                        <p:tav tm="100000">
                                          <p:val>
                                            <p:strVal val="#ppt_x"/>
                                          </p:val>
                                        </p:tav>
                                      </p:tavLst>
                                    </p:anim>
                                    <p:anim calcmode="lin" valueType="num">
                                      <p:cBhvr>
                                        <p:cTn id="33" dur="1800" decel="100000" fill="hold"/>
                                        <p:tgtEl>
                                          <p:spTgt spid="773132"/>
                                        </p:tgtEl>
                                        <p:attrNameLst>
                                          <p:attrName>ppt_y</p:attrName>
                                        </p:attrNameLst>
                                      </p:cBhvr>
                                      <p:tavLst>
                                        <p:tav tm="0">
                                          <p:val>
                                            <p:strVal val="#ppt_y+1"/>
                                          </p:val>
                                        </p:tav>
                                        <p:tav tm="100000">
                                          <p:val>
                                            <p:strVal val="#ppt_y-.03"/>
                                          </p:val>
                                        </p:tav>
                                      </p:tavLst>
                                    </p:anim>
                                    <p:anim calcmode="lin" valueType="num">
                                      <p:cBhvr>
                                        <p:cTn id="34" dur="200" accel="100000" fill="hold">
                                          <p:stCondLst>
                                            <p:cond delay="1800"/>
                                          </p:stCondLst>
                                        </p:cTn>
                                        <p:tgtEl>
                                          <p:spTgt spid="773132"/>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773134"/>
                                        </p:tgtEl>
                                        <p:attrNameLst>
                                          <p:attrName>style.visibility</p:attrName>
                                        </p:attrNameLst>
                                      </p:cBhvr>
                                      <p:to>
                                        <p:strVal val="visible"/>
                                      </p:to>
                                    </p:set>
                                    <p:animEffect transition="in" filter="fade">
                                      <p:cBhvr>
                                        <p:cTn id="39" dur="3000"/>
                                        <p:tgtEl>
                                          <p:spTgt spid="773134"/>
                                        </p:tgtEl>
                                      </p:cBhvr>
                                    </p:animEffect>
                                    <p:anim calcmode="lin" valueType="num">
                                      <p:cBhvr>
                                        <p:cTn id="40" dur="3000" fill="hold"/>
                                        <p:tgtEl>
                                          <p:spTgt spid="773134"/>
                                        </p:tgtEl>
                                        <p:attrNameLst>
                                          <p:attrName>ppt_x</p:attrName>
                                        </p:attrNameLst>
                                      </p:cBhvr>
                                      <p:tavLst>
                                        <p:tav tm="0">
                                          <p:val>
                                            <p:strVal val="#ppt_x"/>
                                          </p:val>
                                        </p:tav>
                                        <p:tav tm="100000">
                                          <p:val>
                                            <p:strVal val="#ppt_x"/>
                                          </p:val>
                                        </p:tav>
                                      </p:tavLst>
                                    </p:anim>
                                    <p:anim calcmode="lin" valueType="num">
                                      <p:cBhvr>
                                        <p:cTn id="41" dur="2700" decel="100000" fill="hold"/>
                                        <p:tgtEl>
                                          <p:spTgt spid="773134"/>
                                        </p:tgtEl>
                                        <p:attrNameLst>
                                          <p:attrName>ppt_y</p:attrName>
                                        </p:attrNameLst>
                                      </p:cBhvr>
                                      <p:tavLst>
                                        <p:tav tm="0">
                                          <p:val>
                                            <p:strVal val="#ppt_y+1"/>
                                          </p:val>
                                        </p:tav>
                                        <p:tav tm="100000">
                                          <p:val>
                                            <p:strVal val="#ppt_y-.03"/>
                                          </p:val>
                                        </p:tav>
                                      </p:tavLst>
                                    </p:anim>
                                    <p:anim calcmode="lin" valueType="num">
                                      <p:cBhvr>
                                        <p:cTn id="42" dur="300" accel="100000" fill="hold">
                                          <p:stCondLst>
                                            <p:cond delay="2700"/>
                                          </p:stCondLst>
                                        </p:cTn>
                                        <p:tgtEl>
                                          <p:spTgt spid="773134"/>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773135"/>
                                        </p:tgtEl>
                                        <p:attrNameLst>
                                          <p:attrName>style.visibility</p:attrName>
                                        </p:attrNameLst>
                                      </p:cBhvr>
                                      <p:to>
                                        <p:strVal val="visible"/>
                                      </p:to>
                                    </p:set>
                                    <p:animEffect transition="in" filter="fade">
                                      <p:cBhvr>
                                        <p:cTn id="47" dur="3000"/>
                                        <p:tgtEl>
                                          <p:spTgt spid="773135"/>
                                        </p:tgtEl>
                                      </p:cBhvr>
                                    </p:animEffect>
                                    <p:anim calcmode="lin" valueType="num">
                                      <p:cBhvr>
                                        <p:cTn id="48" dur="3000" fill="hold"/>
                                        <p:tgtEl>
                                          <p:spTgt spid="773135"/>
                                        </p:tgtEl>
                                        <p:attrNameLst>
                                          <p:attrName>ppt_x</p:attrName>
                                        </p:attrNameLst>
                                      </p:cBhvr>
                                      <p:tavLst>
                                        <p:tav tm="0">
                                          <p:val>
                                            <p:strVal val="#ppt_x"/>
                                          </p:val>
                                        </p:tav>
                                        <p:tav tm="100000">
                                          <p:val>
                                            <p:strVal val="#ppt_x"/>
                                          </p:val>
                                        </p:tav>
                                      </p:tavLst>
                                    </p:anim>
                                    <p:anim calcmode="lin" valueType="num">
                                      <p:cBhvr>
                                        <p:cTn id="49" dur="2700" decel="100000" fill="hold"/>
                                        <p:tgtEl>
                                          <p:spTgt spid="773135"/>
                                        </p:tgtEl>
                                        <p:attrNameLst>
                                          <p:attrName>ppt_y</p:attrName>
                                        </p:attrNameLst>
                                      </p:cBhvr>
                                      <p:tavLst>
                                        <p:tav tm="0">
                                          <p:val>
                                            <p:strVal val="#ppt_y+1"/>
                                          </p:val>
                                        </p:tav>
                                        <p:tav tm="100000">
                                          <p:val>
                                            <p:strVal val="#ppt_y-.03"/>
                                          </p:val>
                                        </p:tav>
                                      </p:tavLst>
                                    </p:anim>
                                    <p:anim calcmode="lin" valueType="num">
                                      <p:cBhvr>
                                        <p:cTn id="50" dur="300" accel="100000" fill="hold">
                                          <p:stCondLst>
                                            <p:cond delay="2700"/>
                                          </p:stCondLst>
                                        </p:cTn>
                                        <p:tgtEl>
                                          <p:spTgt spid="773135"/>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1" fill="hold">
                                          <p:stCondLst>
                                            <p:cond delay="0"/>
                                          </p:stCondLst>
                                        </p:cTn>
                                        <p:tgtEl>
                                          <p:spTgt spid="773131"/>
                                        </p:tgtEl>
                                        <p:attrNameLst>
                                          <p:attrName>style.visibility</p:attrName>
                                        </p:attrNameLst>
                                      </p:cBhvr>
                                      <p:to>
                                        <p:strVal val="visible"/>
                                      </p:to>
                                    </p:set>
                                    <p:animEffect transition="in" filter="fade">
                                      <p:cBhvr>
                                        <p:cTn id="55" dur="2000"/>
                                        <p:tgtEl>
                                          <p:spTgt spid="773131"/>
                                        </p:tgtEl>
                                      </p:cBhvr>
                                    </p:animEffect>
                                    <p:anim calcmode="lin" valueType="num">
                                      <p:cBhvr>
                                        <p:cTn id="56" dur="2000" fill="hold"/>
                                        <p:tgtEl>
                                          <p:spTgt spid="773131"/>
                                        </p:tgtEl>
                                        <p:attrNameLst>
                                          <p:attrName>ppt_x</p:attrName>
                                        </p:attrNameLst>
                                      </p:cBhvr>
                                      <p:tavLst>
                                        <p:tav tm="0">
                                          <p:val>
                                            <p:strVal val="#ppt_x"/>
                                          </p:val>
                                        </p:tav>
                                        <p:tav tm="100000">
                                          <p:val>
                                            <p:strVal val="#ppt_x"/>
                                          </p:val>
                                        </p:tav>
                                      </p:tavLst>
                                    </p:anim>
                                    <p:anim calcmode="lin" valueType="num">
                                      <p:cBhvr>
                                        <p:cTn id="57" dur="1800" decel="100000" fill="hold"/>
                                        <p:tgtEl>
                                          <p:spTgt spid="773131"/>
                                        </p:tgtEl>
                                        <p:attrNameLst>
                                          <p:attrName>ppt_y</p:attrName>
                                        </p:attrNameLst>
                                      </p:cBhvr>
                                      <p:tavLst>
                                        <p:tav tm="0">
                                          <p:val>
                                            <p:strVal val="#ppt_y+1"/>
                                          </p:val>
                                        </p:tav>
                                        <p:tav tm="100000">
                                          <p:val>
                                            <p:strVal val="#ppt_y-.03"/>
                                          </p:val>
                                        </p:tav>
                                      </p:tavLst>
                                    </p:anim>
                                    <p:anim calcmode="lin" valueType="num">
                                      <p:cBhvr>
                                        <p:cTn id="58" dur="200" accel="100000" fill="hold">
                                          <p:stCondLst>
                                            <p:cond delay="1800"/>
                                          </p:stCondLst>
                                        </p:cTn>
                                        <p:tgtEl>
                                          <p:spTgt spid="773131"/>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773133"/>
                                        </p:tgtEl>
                                        <p:attrNameLst>
                                          <p:attrName>style.visibility</p:attrName>
                                        </p:attrNameLst>
                                      </p:cBhvr>
                                      <p:to>
                                        <p:strVal val="visible"/>
                                      </p:to>
                                    </p:set>
                                    <p:animEffect transition="in" filter="fade">
                                      <p:cBhvr>
                                        <p:cTn id="63" dur="2000"/>
                                        <p:tgtEl>
                                          <p:spTgt spid="773133"/>
                                        </p:tgtEl>
                                      </p:cBhvr>
                                    </p:animEffect>
                                    <p:anim calcmode="lin" valueType="num">
                                      <p:cBhvr>
                                        <p:cTn id="64" dur="2000" fill="hold"/>
                                        <p:tgtEl>
                                          <p:spTgt spid="773133"/>
                                        </p:tgtEl>
                                        <p:attrNameLst>
                                          <p:attrName>ppt_x</p:attrName>
                                        </p:attrNameLst>
                                      </p:cBhvr>
                                      <p:tavLst>
                                        <p:tav tm="0">
                                          <p:val>
                                            <p:strVal val="#ppt_x"/>
                                          </p:val>
                                        </p:tav>
                                        <p:tav tm="100000">
                                          <p:val>
                                            <p:strVal val="#ppt_x"/>
                                          </p:val>
                                        </p:tav>
                                      </p:tavLst>
                                    </p:anim>
                                    <p:anim calcmode="lin" valueType="num">
                                      <p:cBhvr>
                                        <p:cTn id="65" dur="1800" decel="100000" fill="hold"/>
                                        <p:tgtEl>
                                          <p:spTgt spid="773133"/>
                                        </p:tgtEl>
                                        <p:attrNameLst>
                                          <p:attrName>ppt_y</p:attrName>
                                        </p:attrNameLst>
                                      </p:cBhvr>
                                      <p:tavLst>
                                        <p:tav tm="0">
                                          <p:val>
                                            <p:strVal val="#ppt_y+1"/>
                                          </p:val>
                                        </p:tav>
                                        <p:tav tm="100000">
                                          <p:val>
                                            <p:strVal val="#ppt_y-.03"/>
                                          </p:val>
                                        </p:tav>
                                      </p:tavLst>
                                    </p:anim>
                                    <p:anim calcmode="lin" valueType="num">
                                      <p:cBhvr>
                                        <p:cTn id="66" dur="200" accel="100000" fill="hold">
                                          <p:stCondLst>
                                            <p:cond delay="1800"/>
                                          </p:stCondLst>
                                        </p:cTn>
                                        <p:tgtEl>
                                          <p:spTgt spid="773133"/>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1" fill="hold">
                                          <p:stCondLst>
                                            <p:cond delay="0"/>
                                          </p:stCondLst>
                                        </p:cTn>
                                        <p:tgtEl>
                                          <p:spTgt spid="773130"/>
                                        </p:tgtEl>
                                        <p:attrNameLst>
                                          <p:attrName>style.visibility</p:attrName>
                                        </p:attrNameLst>
                                      </p:cBhvr>
                                      <p:to>
                                        <p:strVal val="visible"/>
                                      </p:to>
                                    </p:set>
                                    <p:animEffect transition="in" filter="fade">
                                      <p:cBhvr>
                                        <p:cTn id="71" dur="2000"/>
                                        <p:tgtEl>
                                          <p:spTgt spid="773130"/>
                                        </p:tgtEl>
                                      </p:cBhvr>
                                    </p:animEffect>
                                    <p:anim calcmode="lin" valueType="num">
                                      <p:cBhvr>
                                        <p:cTn id="72" dur="2000" fill="hold"/>
                                        <p:tgtEl>
                                          <p:spTgt spid="773130"/>
                                        </p:tgtEl>
                                        <p:attrNameLst>
                                          <p:attrName>ppt_x</p:attrName>
                                        </p:attrNameLst>
                                      </p:cBhvr>
                                      <p:tavLst>
                                        <p:tav tm="0">
                                          <p:val>
                                            <p:strVal val="#ppt_x"/>
                                          </p:val>
                                        </p:tav>
                                        <p:tav tm="100000">
                                          <p:val>
                                            <p:strVal val="#ppt_x"/>
                                          </p:val>
                                        </p:tav>
                                      </p:tavLst>
                                    </p:anim>
                                    <p:anim calcmode="lin" valueType="num">
                                      <p:cBhvr>
                                        <p:cTn id="73" dur="1800" decel="100000" fill="hold"/>
                                        <p:tgtEl>
                                          <p:spTgt spid="773130"/>
                                        </p:tgtEl>
                                        <p:attrNameLst>
                                          <p:attrName>ppt_y</p:attrName>
                                        </p:attrNameLst>
                                      </p:cBhvr>
                                      <p:tavLst>
                                        <p:tav tm="0">
                                          <p:val>
                                            <p:strVal val="#ppt_y+1"/>
                                          </p:val>
                                        </p:tav>
                                        <p:tav tm="100000">
                                          <p:val>
                                            <p:strVal val="#ppt_y-.03"/>
                                          </p:val>
                                        </p:tav>
                                      </p:tavLst>
                                    </p:anim>
                                    <p:anim calcmode="lin" valueType="num">
                                      <p:cBhvr>
                                        <p:cTn id="74" dur="200" accel="100000" fill="hold">
                                          <p:stCondLst>
                                            <p:cond delay="1800"/>
                                          </p:stCondLst>
                                        </p:cTn>
                                        <p:tgtEl>
                                          <p:spTgt spid="773130"/>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1" fill="hold">
                                          <p:stCondLst>
                                            <p:cond delay="0"/>
                                          </p:stCondLst>
                                        </p:cTn>
                                        <p:tgtEl>
                                          <p:spTgt spid="773125"/>
                                        </p:tgtEl>
                                        <p:attrNameLst>
                                          <p:attrName>style.visibility</p:attrName>
                                        </p:attrNameLst>
                                      </p:cBhvr>
                                      <p:to>
                                        <p:strVal val="visible"/>
                                      </p:to>
                                    </p:set>
                                    <p:animEffect transition="in" filter="fade">
                                      <p:cBhvr>
                                        <p:cTn id="79" dur="2000"/>
                                        <p:tgtEl>
                                          <p:spTgt spid="773125"/>
                                        </p:tgtEl>
                                      </p:cBhvr>
                                    </p:animEffect>
                                    <p:anim calcmode="lin" valueType="num">
                                      <p:cBhvr>
                                        <p:cTn id="80" dur="2000" fill="hold"/>
                                        <p:tgtEl>
                                          <p:spTgt spid="773125"/>
                                        </p:tgtEl>
                                        <p:attrNameLst>
                                          <p:attrName>ppt_x</p:attrName>
                                        </p:attrNameLst>
                                      </p:cBhvr>
                                      <p:tavLst>
                                        <p:tav tm="0">
                                          <p:val>
                                            <p:strVal val="#ppt_x"/>
                                          </p:val>
                                        </p:tav>
                                        <p:tav tm="100000">
                                          <p:val>
                                            <p:strVal val="#ppt_x"/>
                                          </p:val>
                                        </p:tav>
                                      </p:tavLst>
                                    </p:anim>
                                    <p:anim calcmode="lin" valueType="num">
                                      <p:cBhvr>
                                        <p:cTn id="81" dur="1800" decel="100000" fill="hold"/>
                                        <p:tgtEl>
                                          <p:spTgt spid="773125"/>
                                        </p:tgtEl>
                                        <p:attrNameLst>
                                          <p:attrName>ppt_y</p:attrName>
                                        </p:attrNameLst>
                                      </p:cBhvr>
                                      <p:tavLst>
                                        <p:tav tm="0">
                                          <p:val>
                                            <p:strVal val="#ppt_y+1"/>
                                          </p:val>
                                        </p:tav>
                                        <p:tav tm="100000">
                                          <p:val>
                                            <p:strVal val="#ppt_y-.03"/>
                                          </p:val>
                                        </p:tav>
                                      </p:tavLst>
                                    </p:anim>
                                    <p:anim calcmode="lin" valueType="num">
                                      <p:cBhvr>
                                        <p:cTn id="82" dur="200" accel="100000" fill="hold">
                                          <p:stCondLst>
                                            <p:cond delay="1800"/>
                                          </p:stCondLst>
                                        </p:cTn>
                                        <p:tgtEl>
                                          <p:spTgt spid="773125"/>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1" fill="hold">
                                          <p:stCondLst>
                                            <p:cond delay="0"/>
                                          </p:stCondLst>
                                        </p:cTn>
                                        <p:tgtEl>
                                          <p:spTgt spid="773126"/>
                                        </p:tgtEl>
                                        <p:attrNameLst>
                                          <p:attrName>style.visibility</p:attrName>
                                        </p:attrNameLst>
                                      </p:cBhvr>
                                      <p:to>
                                        <p:strVal val="visible"/>
                                      </p:to>
                                    </p:set>
                                    <p:animEffect transition="in" filter="fade">
                                      <p:cBhvr>
                                        <p:cTn id="87" dur="2000"/>
                                        <p:tgtEl>
                                          <p:spTgt spid="773126"/>
                                        </p:tgtEl>
                                      </p:cBhvr>
                                    </p:animEffect>
                                    <p:anim calcmode="lin" valueType="num">
                                      <p:cBhvr>
                                        <p:cTn id="88" dur="2000" fill="hold"/>
                                        <p:tgtEl>
                                          <p:spTgt spid="773126"/>
                                        </p:tgtEl>
                                        <p:attrNameLst>
                                          <p:attrName>ppt_x</p:attrName>
                                        </p:attrNameLst>
                                      </p:cBhvr>
                                      <p:tavLst>
                                        <p:tav tm="0">
                                          <p:val>
                                            <p:strVal val="#ppt_x"/>
                                          </p:val>
                                        </p:tav>
                                        <p:tav tm="100000">
                                          <p:val>
                                            <p:strVal val="#ppt_x"/>
                                          </p:val>
                                        </p:tav>
                                      </p:tavLst>
                                    </p:anim>
                                    <p:anim calcmode="lin" valueType="num">
                                      <p:cBhvr>
                                        <p:cTn id="89" dur="1800" decel="100000" fill="hold"/>
                                        <p:tgtEl>
                                          <p:spTgt spid="773126"/>
                                        </p:tgtEl>
                                        <p:attrNameLst>
                                          <p:attrName>ppt_y</p:attrName>
                                        </p:attrNameLst>
                                      </p:cBhvr>
                                      <p:tavLst>
                                        <p:tav tm="0">
                                          <p:val>
                                            <p:strVal val="#ppt_y+1"/>
                                          </p:val>
                                        </p:tav>
                                        <p:tav tm="100000">
                                          <p:val>
                                            <p:strVal val="#ppt_y-.03"/>
                                          </p:val>
                                        </p:tav>
                                      </p:tavLst>
                                    </p:anim>
                                    <p:anim calcmode="lin" valueType="num">
                                      <p:cBhvr>
                                        <p:cTn id="90" dur="200" accel="100000" fill="hold">
                                          <p:stCondLst>
                                            <p:cond delay="1800"/>
                                          </p:stCondLst>
                                        </p:cTn>
                                        <p:tgtEl>
                                          <p:spTgt spid="7731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35" grpId="0" animBg="1"/>
      <p:bldP spid="773125" grpId="0" animBg="1"/>
      <p:bldP spid="773126" grpId="0" animBg="1"/>
      <p:bldP spid="773128" grpId="0" animBg="1"/>
      <p:bldP spid="773130" grpId="0" animBg="1"/>
      <p:bldP spid="773131" grpId="0" animBg="1"/>
      <p:bldP spid="773133" grpId="0" animBg="1"/>
      <p:bldP spid="77313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152400" y="188913"/>
            <a:ext cx="8839200" cy="6516687"/>
          </a:xfrm>
        </p:spPr>
        <p:txBody>
          <a:bodyPr/>
          <a:lstStyle/>
          <a:p>
            <a:pPr lvl="1" eaLnBrk="1" hangingPunct="1">
              <a:lnSpc>
                <a:spcPct val="120000"/>
              </a:lnSpc>
              <a:spcBef>
                <a:spcPct val="10000"/>
              </a:spcBef>
            </a:pPr>
            <a:r>
              <a:rPr lang="zh-CN" altLang="en-US"/>
              <a:t>列出选修了全部课程的学生姓名</a:t>
            </a:r>
            <a:endParaRPr lang="zh-CN" altLang="en-US"/>
          </a:p>
          <a:p>
            <a:pPr lvl="1" eaLnBrk="1" hangingPunct="1">
              <a:lnSpc>
                <a:spcPct val="120000"/>
              </a:lnSpc>
              <a:spcBef>
                <a:spcPct val="10000"/>
              </a:spcBef>
              <a:buFont typeface="Wingdings" panose="05000000000000000000" pitchFamily="2" charset="2"/>
              <a:buNone/>
            </a:pPr>
            <a:r>
              <a:rPr lang="zh-CN" altLang="en-US" b="1"/>
              <a:t>	</a:t>
            </a:r>
            <a:r>
              <a:rPr lang="en-US" altLang="zh-CN" b="1"/>
              <a:t>select	</a:t>
            </a:r>
            <a:r>
              <a:rPr lang="en-US" altLang="zh-CN"/>
              <a:t>	SNAME</a:t>
            </a:r>
            <a:endParaRPr lang="en-US" altLang="zh-CN"/>
          </a:p>
          <a:p>
            <a:pPr lvl="1" eaLnBrk="1" hangingPunct="1">
              <a:lnSpc>
                <a:spcPct val="120000"/>
              </a:lnSpc>
              <a:spcBef>
                <a:spcPct val="10000"/>
              </a:spcBef>
              <a:buFont typeface="Wingdings" panose="05000000000000000000" pitchFamily="2" charset="2"/>
              <a:buNone/>
            </a:pPr>
            <a:r>
              <a:rPr lang="en-US" altLang="zh-CN"/>
              <a:t>	</a:t>
            </a:r>
            <a:r>
              <a:rPr lang="en-US" altLang="zh-CN" b="1"/>
              <a:t>from</a:t>
            </a:r>
            <a:r>
              <a:rPr lang="en-US" altLang="zh-CN"/>
              <a:t>    	S  S1</a:t>
            </a:r>
            <a:endParaRPr lang="en-US" altLang="zh-CN"/>
          </a:p>
          <a:p>
            <a:pPr lvl="1" eaLnBrk="1" hangingPunct="1">
              <a:lnSpc>
                <a:spcPct val="120000"/>
              </a:lnSpc>
              <a:spcBef>
                <a:spcPct val="10000"/>
              </a:spcBef>
              <a:buFont typeface="Wingdings" panose="05000000000000000000" pitchFamily="2" charset="2"/>
              <a:buNone/>
            </a:pPr>
            <a:r>
              <a:rPr lang="en-US" altLang="zh-CN"/>
              <a:t>	</a:t>
            </a:r>
            <a:r>
              <a:rPr lang="en-US" altLang="zh-CN" b="1"/>
              <a:t>where</a:t>
            </a:r>
            <a:r>
              <a:rPr lang="en-US" altLang="zh-CN"/>
              <a:t>    	</a:t>
            </a:r>
            <a:r>
              <a:rPr lang="en-US" altLang="zh-CN" b="1"/>
              <a:t>not exists</a:t>
            </a:r>
            <a:endParaRPr lang="en-US" altLang="zh-CN"/>
          </a:p>
          <a:p>
            <a:pPr lvl="1" algn="l" eaLnBrk="1" hangingPunct="1">
              <a:lnSpc>
                <a:spcPct val="120000"/>
              </a:lnSpc>
              <a:spcBef>
                <a:spcPct val="10000"/>
              </a:spcBef>
              <a:buFont typeface="Wingdings" panose="05000000000000000000" pitchFamily="2" charset="2"/>
              <a:buNone/>
            </a:pPr>
            <a:r>
              <a:rPr lang="en-US" altLang="zh-CN" b="1"/>
              <a:t>			</a:t>
            </a:r>
            <a:r>
              <a:rPr lang="en-US" altLang="zh-CN"/>
              <a:t>(</a:t>
            </a:r>
            <a:r>
              <a:rPr lang="en-US" altLang="zh-CN" b="1"/>
              <a:t>select</a:t>
            </a:r>
            <a:r>
              <a:rPr lang="en-US" altLang="zh-CN"/>
              <a:t>    	C#</a:t>
            </a:r>
            <a:endParaRPr lang="en-US" altLang="zh-CN"/>
          </a:p>
          <a:p>
            <a:pPr lvl="1" algn="l" eaLnBrk="1" hangingPunct="1">
              <a:lnSpc>
                <a:spcPct val="120000"/>
              </a:lnSpc>
              <a:spcBef>
                <a:spcPct val="10000"/>
              </a:spcBef>
              <a:buFont typeface="Wingdings" panose="05000000000000000000" pitchFamily="2" charset="2"/>
              <a:buNone/>
            </a:pPr>
            <a:r>
              <a:rPr lang="en-US" altLang="zh-CN"/>
              <a:t>			</a:t>
            </a:r>
            <a:r>
              <a:rPr lang="en-US" altLang="zh-CN" b="1"/>
              <a:t>from</a:t>
            </a:r>
            <a:r>
              <a:rPr lang="en-US" altLang="zh-CN"/>
              <a:t>      	C  C1</a:t>
            </a:r>
            <a:endParaRPr lang="en-US" altLang="zh-CN"/>
          </a:p>
          <a:p>
            <a:pPr lvl="1" algn="l" eaLnBrk="1" hangingPunct="1">
              <a:lnSpc>
                <a:spcPct val="120000"/>
              </a:lnSpc>
              <a:spcBef>
                <a:spcPct val="10000"/>
              </a:spcBef>
              <a:buFont typeface="Wingdings" panose="05000000000000000000" pitchFamily="2" charset="2"/>
              <a:buNone/>
            </a:pPr>
            <a:r>
              <a:rPr lang="en-US" altLang="zh-CN"/>
              <a:t>			</a:t>
            </a:r>
            <a:r>
              <a:rPr lang="en-US" altLang="zh-CN" b="1"/>
              <a:t>where</a:t>
            </a:r>
            <a:r>
              <a:rPr lang="en-US" altLang="zh-CN"/>
              <a:t>  	</a:t>
            </a:r>
            <a:r>
              <a:rPr lang="en-US" altLang="zh-CN" b="1"/>
              <a:t>not</a:t>
            </a:r>
            <a:r>
              <a:rPr lang="en-US" altLang="zh-CN"/>
              <a:t> </a:t>
            </a:r>
            <a:r>
              <a:rPr lang="en-US" altLang="zh-CN" b="1"/>
              <a:t>exists</a:t>
            </a:r>
            <a:endParaRPr lang="en-US" altLang="zh-CN" b="1"/>
          </a:p>
          <a:p>
            <a:pPr lvl="1" algn="l" eaLnBrk="1" hangingPunct="1">
              <a:lnSpc>
                <a:spcPct val="120000"/>
              </a:lnSpc>
              <a:spcBef>
                <a:spcPct val="10000"/>
              </a:spcBef>
              <a:buFont typeface="Wingdings" panose="05000000000000000000" pitchFamily="2" charset="2"/>
              <a:buNone/>
            </a:pPr>
            <a:r>
              <a:rPr lang="en-US" altLang="zh-CN" b="1"/>
              <a:t>				</a:t>
            </a:r>
            <a:r>
              <a:rPr lang="en-US" altLang="zh-CN"/>
              <a:t>(</a:t>
            </a:r>
            <a:r>
              <a:rPr lang="en-US" altLang="zh-CN" b="1"/>
              <a:t>select	</a:t>
            </a:r>
            <a:r>
              <a:rPr lang="en-US" altLang="zh-CN"/>
              <a:t>*</a:t>
            </a:r>
            <a:endParaRPr lang="en-US" altLang="zh-CN"/>
          </a:p>
          <a:p>
            <a:pPr lvl="1" algn="l" eaLnBrk="1" hangingPunct="1">
              <a:lnSpc>
                <a:spcPct val="120000"/>
              </a:lnSpc>
              <a:spcBef>
                <a:spcPct val="10000"/>
              </a:spcBef>
              <a:buFont typeface="Wingdings" panose="05000000000000000000" pitchFamily="2" charset="2"/>
              <a:buNone/>
            </a:pPr>
            <a:r>
              <a:rPr lang="en-US" altLang="zh-CN"/>
              <a:t>				</a:t>
            </a:r>
            <a:r>
              <a:rPr lang="en-US" altLang="zh-CN" b="1"/>
              <a:t>from</a:t>
            </a:r>
            <a:r>
              <a:rPr lang="en-US" altLang="zh-CN"/>
              <a:t>      	SC</a:t>
            </a:r>
            <a:endParaRPr lang="en-US" altLang="zh-CN"/>
          </a:p>
          <a:p>
            <a:pPr lvl="1" algn="l" eaLnBrk="1" hangingPunct="1">
              <a:lnSpc>
                <a:spcPct val="120000"/>
              </a:lnSpc>
              <a:spcBef>
                <a:spcPct val="10000"/>
              </a:spcBef>
              <a:buFont typeface="Wingdings" panose="05000000000000000000" pitchFamily="2" charset="2"/>
              <a:buNone/>
            </a:pPr>
            <a:r>
              <a:rPr lang="en-US" altLang="zh-CN"/>
              <a:t>				</a:t>
            </a:r>
            <a:r>
              <a:rPr lang="en-US" altLang="zh-CN" b="1"/>
              <a:t>where</a:t>
            </a:r>
            <a:r>
              <a:rPr lang="en-US" altLang="zh-CN"/>
              <a:t>     	C# = C1.C#</a:t>
            </a:r>
            <a:endParaRPr lang="en-US" altLang="zh-CN"/>
          </a:p>
          <a:p>
            <a:pPr lvl="1" algn="l" eaLnBrk="1" hangingPunct="1">
              <a:lnSpc>
                <a:spcPct val="120000"/>
              </a:lnSpc>
              <a:spcBef>
                <a:spcPct val="10000"/>
              </a:spcBef>
              <a:buFont typeface="Wingdings" panose="05000000000000000000" pitchFamily="2" charset="2"/>
              <a:buNone/>
            </a:pPr>
            <a:r>
              <a:rPr lang="en-US" altLang="zh-CN"/>
              <a:t>					</a:t>
            </a:r>
            <a:r>
              <a:rPr lang="en-US" altLang="zh-CN" b="1"/>
              <a:t>and	</a:t>
            </a:r>
            <a:r>
              <a:rPr lang="en-US" altLang="zh-CN"/>
              <a:t>S# = S1.S# ))</a:t>
            </a:r>
            <a:endParaRPr lang="en-US" altLang="zh-CN"/>
          </a:p>
        </p:txBody>
      </p:sp>
      <p:sp>
        <p:nvSpPr>
          <p:cNvPr id="146435" name="Text Box 3"/>
          <p:cNvSpPr txBox="1">
            <a:spLocks noChangeArrowheads="1"/>
          </p:cNvSpPr>
          <p:nvPr/>
        </p:nvSpPr>
        <p:spPr bwMode="auto">
          <a:xfrm>
            <a:off x="4989513" y="908050"/>
            <a:ext cx="3903662" cy="1628775"/>
          </a:xfrm>
          <a:prstGeom prst="rect">
            <a:avLst/>
          </a:prstGeom>
          <a:solidFill>
            <a:srgbClr val="33CCCC"/>
          </a:solidFill>
          <a:ln w="9525">
            <a:miter lim="800000"/>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marL="0" marR="0" lvl="0" indent="0" algn="just"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任意课程，所求学生</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选之</a:t>
            </a:r>
            <a:endPar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0" marR="0" lvl="0" indent="0" algn="ctr"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1" i="0" u="none" strike="noStrike" kern="1200" cap="none" spc="0" normalizeH="0" baseline="0" noProof="0">
                <a:ln>
                  <a:noFill/>
                </a:ln>
                <a:solidFill>
                  <a:srgbClr val="FF33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endParaRPr kumimoji="1" lang="zh-CN" altLang="en-US" sz="2400" b="1" i="0" u="none" strike="noStrike" kern="1200" cap="none" spc="0" normalizeH="0" baseline="0" noProof="0">
              <a:ln>
                <a:noFill/>
              </a:ln>
              <a:solidFill>
                <a:srgbClr val="FF33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0" marR="0" lvl="0" indent="0" algn="just"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不存在任何一门课程</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c1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，所求学生</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没有选之</a:t>
            </a:r>
            <a:endParaRPr kumimoji="1" lang="zh-CN" altLang="en-US" sz="2400" b="0" i="0" u="none" strike="noStrike" kern="1200" cap="none" spc="0" normalizeH="0" baseline="-2000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select</a:t>
            </a:r>
            <a:r>
              <a:rPr lang="zh-CN" altLang="en-US" dirty="0"/>
              <a:t>子句</a:t>
            </a:r>
            <a:endParaRPr lang="zh-CN" altLang="en-US" dirty="0"/>
          </a:p>
        </p:txBody>
      </p:sp>
      <p:sp>
        <p:nvSpPr>
          <p:cNvPr id="3" name="内容占位符 2"/>
          <p:cNvSpPr>
            <a:spLocks noGrp="1"/>
          </p:cNvSpPr>
          <p:nvPr>
            <p:ph idx="1"/>
          </p:nvPr>
        </p:nvSpPr>
        <p:spPr/>
        <p:txBody>
          <a:bodyPr/>
          <a:lstStyle/>
          <a:p>
            <a:pPr>
              <a:defRPr/>
            </a:pPr>
            <a:r>
              <a:rPr lang="zh-CN" altLang="en-US" dirty="0"/>
              <a:t>将多个列组合为一列</a:t>
            </a:r>
            <a:endParaRPr lang="zh-CN" altLang="en-US" dirty="0"/>
          </a:p>
          <a:p>
            <a:pPr lvl="1">
              <a:defRPr/>
            </a:pPr>
            <a:r>
              <a:rPr lang="zh-CN" altLang="en-US" b="1" dirty="0"/>
              <a:t>示例：</a:t>
            </a:r>
            <a:r>
              <a:rPr lang="zh-CN" altLang="en-US" dirty="0"/>
              <a:t>给出每个老师信息的自然语言描述。</a:t>
            </a:r>
            <a:endParaRPr lang="zh-CN" altLang="en-US" dirty="0"/>
          </a:p>
          <a:p>
            <a:pPr lvl="1">
              <a:buFont typeface="Wingdings" panose="05000000000000000000" pitchFamily="2" charset="2"/>
              <a:buNone/>
              <a:defRPr/>
            </a:pPr>
            <a:endParaRPr lang="en-US" b="1" i="1" dirty="0"/>
          </a:p>
          <a:p>
            <a:pPr lvl="1">
              <a:buFont typeface="Wingdings" panose="05000000000000000000" pitchFamily="2" charset="2"/>
              <a:buNone/>
              <a:defRPr/>
            </a:pPr>
            <a:r>
              <a:rPr lang="en-US" b="1" i="1" dirty="0"/>
              <a:t>	select		</a:t>
            </a:r>
            <a:r>
              <a:rPr lang="en-US" dirty="0" err="1"/>
              <a:t>pname</a:t>
            </a:r>
            <a:r>
              <a:rPr lang="en-US" dirty="0"/>
              <a:t> + ’</a:t>
            </a:r>
            <a:r>
              <a:rPr lang="zh-CN" altLang="en-US" dirty="0"/>
              <a:t>老师的工资是</a:t>
            </a:r>
            <a:r>
              <a:rPr lang="en-US" dirty="0"/>
              <a:t>’ + salary +</a:t>
            </a:r>
            <a:endParaRPr lang="en-US" dirty="0"/>
          </a:p>
          <a:p>
            <a:pPr lvl="1">
              <a:buFont typeface="Wingdings" panose="05000000000000000000" pitchFamily="2" charset="2"/>
              <a:buNone/>
              <a:defRPr/>
            </a:pPr>
            <a:r>
              <a:rPr lang="en-US" dirty="0"/>
              <a:t>				’,</a:t>
            </a:r>
            <a:r>
              <a:rPr lang="zh-CN" altLang="en-US" dirty="0"/>
              <a:t>年龄是</a:t>
            </a:r>
            <a:r>
              <a:rPr lang="en-US" dirty="0"/>
              <a:t>’ + age + ’, </a:t>
            </a:r>
            <a:r>
              <a:rPr lang="zh-CN" altLang="en-US" dirty="0"/>
              <a:t>职称是</a:t>
            </a:r>
            <a:r>
              <a:rPr lang="en-US" dirty="0"/>
              <a:t>’ + title</a:t>
            </a:r>
            <a:endParaRPr lang="zh-CN" altLang="en-US" dirty="0"/>
          </a:p>
          <a:p>
            <a:pPr lvl="1">
              <a:buFont typeface="Wingdings" panose="05000000000000000000" pitchFamily="2" charset="2"/>
              <a:buNone/>
              <a:defRPr/>
            </a:pPr>
            <a:r>
              <a:rPr lang="en-US" b="1" i="1" dirty="0"/>
              <a:t>	from</a:t>
            </a:r>
            <a:r>
              <a:rPr lang="en-US" dirty="0"/>
              <a:t>		professor</a:t>
            </a:r>
            <a:endParaRPr lang="en-US" dirty="0"/>
          </a:p>
          <a:p>
            <a:pPr lvl="1">
              <a:buFont typeface="Wingdings" panose="05000000000000000000" pitchFamily="2" charset="2"/>
              <a:buNone/>
              <a:defRPr/>
            </a:pPr>
            <a:endParaRPr lang="zh-CN" altLang="en-US" dirty="0"/>
          </a:p>
          <a:p>
            <a:pPr lvl="1">
              <a:buFont typeface="Wingdings" panose="05000000000000000000" pitchFamily="2" charset="2"/>
              <a:buNone/>
              <a:defRPr/>
            </a:pPr>
            <a:r>
              <a:rPr lang="en-US" altLang="zh-CN" dirty="0"/>
              <a:t>	</a:t>
            </a:r>
            <a:r>
              <a:rPr lang="zh-CN" altLang="en-US" dirty="0"/>
              <a:t>输出行的形式类似：</a:t>
            </a:r>
            <a:endParaRPr lang="en-US" altLang="zh-CN" dirty="0"/>
          </a:p>
          <a:p>
            <a:pPr lvl="1">
              <a:buFont typeface="Wingdings" panose="05000000000000000000" pitchFamily="2" charset="2"/>
              <a:buNone/>
              <a:defRPr/>
            </a:pPr>
            <a:r>
              <a:rPr lang="zh-CN" altLang="en-US" dirty="0"/>
              <a:t>“李明老师的工资是</a:t>
            </a:r>
            <a:r>
              <a:rPr lang="en-US" dirty="0"/>
              <a:t>1500, </a:t>
            </a:r>
            <a:r>
              <a:rPr lang="zh-CN" altLang="en-US" dirty="0"/>
              <a:t>年龄是</a:t>
            </a:r>
            <a:r>
              <a:rPr lang="en-US" dirty="0"/>
              <a:t>45, </a:t>
            </a:r>
            <a:r>
              <a:rPr lang="zh-CN" altLang="en-US" dirty="0"/>
              <a:t>职称是教授”</a:t>
            </a:r>
            <a:endParaRPr lang="zh-CN" altLang="en-US" dirty="0"/>
          </a:p>
          <a:p>
            <a:pPr>
              <a:defRPr/>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152400" y="152400"/>
            <a:ext cx="8839200" cy="6629400"/>
          </a:xfrm>
        </p:spPr>
        <p:txBody>
          <a:bodyPr/>
          <a:lstStyle/>
          <a:p>
            <a:pPr lvl="1" eaLnBrk="1" hangingPunct="1">
              <a:lnSpc>
                <a:spcPct val="95000"/>
              </a:lnSpc>
            </a:pPr>
            <a:r>
              <a:rPr lang="zh-CN" altLang="en-US" sz="2400"/>
              <a:t>列出至少选修了</a:t>
            </a:r>
            <a:r>
              <a:rPr lang="en-US" altLang="zh-CN" sz="2400"/>
              <a:t>s1</a:t>
            </a:r>
            <a:r>
              <a:rPr lang="zh-CN" altLang="en-US" sz="2400"/>
              <a:t>号学生选修的所有课程的学生名</a:t>
            </a:r>
            <a:endParaRPr lang="zh-CN" altLang="en-US" sz="2400"/>
          </a:p>
          <a:p>
            <a:pPr lvl="1" eaLnBrk="1" hangingPunct="1">
              <a:lnSpc>
                <a:spcPct val="95000"/>
              </a:lnSpc>
              <a:buFont typeface="Wingdings" panose="05000000000000000000" pitchFamily="2" charset="2"/>
              <a:buNone/>
            </a:pPr>
            <a:r>
              <a:rPr lang="en-US" altLang="zh-CN" sz="2400" b="1"/>
              <a:t>select</a:t>
            </a:r>
            <a:r>
              <a:rPr lang="en-US" altLang="zh-CN" sz="2400"/>
              <a:t>    	SNAME</a:t>
            </a:r>
            <a:endParaRPr lang="en-US" altLang="zh-CN" sz="2400"/>
          </a:p>
          <a:p>
            <a:pPr lvl="1" algn="l" eaLnBrk="1" hangingPunct="1">
              <a:spcBef>
                <a:spcPct val="10000"/>
              </a:spcBef>
              <a:buFont typeface="Wingdings" panose="05000000000000000000" pitchFamily="2" charset="2"/>
              <a:buNone/>
            </a:pPr>
            <a:r>
              <a:rPr lang="en-US" altLang="zh-CN" sz="2400" b="1"/>
              <a:t>from</a:t>
            </a:r>
            <a:r>
              <a:rPr lang="en-US" altLang="zh-CN" sz="2400"/>
              <a:t>     	S  S2</a:t>
            </a:r>
            <a:endParaRPr lang="en-US" altLang="zh-CN" sz="2400"/>
          </a:p>
          <a:p>
            <a:pPr lvl="1" algn="l" eaLnBrk="1" hangingPunct="1">
              <a:spcBef>
                <a:spcPct val="10000"/>
              </a:spcBef>
              <a:buFont typeface="Wingdings" panose="05000000000000000000" pitchFamily="2" charset="2"/>
              <a:buNone/>
            </a:pPr>
            <a:r>
              <a:rPr lang="en-US" altLang="zh-CN" sz="2400" b="1"/>
              <a:t>where</a:t>
            </a:r>
            <a:r>
              <a:rPr lang="en-US" altLang="zh-CN" sz="2400"/>
              <a:t>   	</a:t>
            </a:r>
            <a:r>
              <a:rPr lang="en-US" altLang="zh-CN" sz="2400" b="1"/>
              <a:t>not exists</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select	</a:t>
            </a:r>
            <a:r>
              <a:rPr lang="en-US" altLang="zh-CN" sz="2400"/>
              <a:t>C#</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from</a:t>
            </a:r>
            <a:r>
              <a:rPr lang="en-US" altLang="zh-CN" sz="2400"/>
              <a:t>      	C  C1</a:t>
            </a:r>
            <a:endParaRPr lang="en-US" altLang="zh-CN" sz="2400"/>
          </a:p>
          <a:p>
            <a:pPr lvl="1" algn="l" eaLnBrk="1" hangingPunct="1">
              <a:spcBef>
                <a:spcPct val="10000"/>
              </a:spcBef>
              <a:buFont typeface="Wingdings" panose="05000000000000000000" pitchFamily="2" charset="2"/>
              <a:buNone/>
            </a:pPr>
            <a:r>
              <a:rPr lang="en-US" altLang="zh-CN" sz="2400" b="1"/>
              <a:t>			where</a:t>
            </a:r>
            <a:r>
              <a:rPr lang="en-US" altLang="zh-CN" sz="2400"/>
              <a:t>     	</a:t>
            </a:r>
            <a:r>
              <a:rPr lang="en-US" altLang="zh-CN" sz="2400" b="1"/>
              <a:t>exists</a:t>
            </a:r>
            <a:endParaRPr lang="en-US" altLang="zh-CN" sz="2400"/>
          </a:p>
          <a:p>
            <a:pPr lvl="1" algn="l" eaLnBrk="1" hangingPunct="1">
              <a:spcBef>
                <a:spcPct val="10000"/>
              </a:spcBef>
              <a:buFont typeface="Wingdings" panose="05000000000000000000" pitchFamily="2" charset="2"/>
              <a:buNone/>
            </a:pPr>
            <a:r>
              <a:rPr lang="en-US" altLang="zh-CN" sz="2400" b="1"/>
              <a:t>				</a:t>
            </a:r>
            <a:r>
              <a:rPr lang="en-US" altLang="zh-CN" sz="2400"/>
              <a:t>(</a:t>
            </a:r>
            <a:r>
              <a:rPr lang="en-US" altLang="zh-CN" sz="2400" b="1"/>
              <a:t>select</a:t>
            </a:r>
            <a:r>
              <a:rPr lang="en-US" altLang="zh-CN" sz="2400"/>
              <a:t>   	*</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from</a:t>
            </a:r>
            <a:r>
              <a:rPr lang="en-US" altLang="zh-CN" sz="2400"/>
              <a:t>      	SC</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where	</a:t>
            </a:r>
            <a:r>
              <a:rPr lang="en-US" altLang="zh-CN" sz="2400"/>
              <a:t>C# = C1.C#</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and	</a:t>
            </a:r>
            <a:r>
              <a:rPr lang="en-US" altLang="zh-CN" sz="2400"/>
              <a:t>S# = s1)</a:t>
            </a:r>
            <a:endParaRPr lang="en-US" altLang="zh-CN" sz="2400"/>
          </a:p>
          <a:p>
            <a:pPr lvl="1" algn="l" eaLnBrk="1" hangingPunct="1">
              <a:spcBef>
                <a:spcPct val="10000"/>
              </a:spcBef>
              <a:buFont typeface="Wingdings" panose="05000000000000000000" pitchFamily="2" charset="2"/>
              <a:buNone/>
            </a:pPr>
            <a:r>
              <a:rPr lang="en-US" altLang="zh-CN" sz="2400" b="1"/>
              <a:t>				and  	not  exists</a:t>
            </a:r>
            <a:endParaRPr lang="en-US" altLang="zh-CN" sz="2400"/>
          </a:p>
          <a:p>
            <a:pPr lvl="1" algn="l" eaLnBrk="1" hangingPunct="1">
              <a:spcBef>
                <a:spcPct val="10000"/>
              </a:spcBef>
              <a:buFont typeface="Wingdings" panose="05000000000000000000" pitchFamily="2" charset="2"/>
              <a:buNone/>
            </a:pPr>
            <a:r>
              <a:rPr lang="en-US" altLang="zh-CN" sz="2400" b="1"/>
              <a:t>				</a:t>
            </a:r>
            <a:r>
              <a:rPr lang="en-US" altLang="zh-CN" sz="2400"/>
              <a:t>(</a:t>
            </a:r>
            <a:r>
              <a:rPr lang="en-US" altLang="zh-CN" sz="2400" b="1"/>
              <a:t>select</a:t>
            </a:r>
            <a:r>
              <a:rPr lang="en-US" altLang="zh-CN" sz="2400"/>
              <a:t>   	*</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from</a:t>
            </a:r>
            <a:r>
              <a:rPr lang="en-US" altLang="zh-CN" sz="2400"/>
              <a:t>      	SC</a:t>
            </a:r>
            <a:endParaRPr lang="en-US" altLang="zh-CN" sz="2400"/>
          </a:p>
          <a:p>
            <a:pPr lvl="1" algn="l" eaLnBrk="1" hangingPunct="1">
              <a:spcBef>
                <a:spcPct val="10000"/>
              </a:spcBef>
              <a:buFont typeface="Wingdings" panose="05000000000000000000" pitchFamily="2" charset="2"/>
              <a:buNone/>
            </a:pPr>
            <a:r>
              <a:rPr lang="en-US" altLang="zh-CN" sz="2400"/>
              <a:t>   			</a:t>
            </a:r>
            <a:r>
              <a:rPr lang="en-US" altLang="zh-CN" sz="2400" b="1"/>
              <a:t>where</a:t>
            </a:r>
            <a:r>
              <a:rPr lang="en-US" altLang="zh-CN" sz="2400"/>
              <a:t>     	C# = C1.C#</a:t>
            </a:r>
            <a:endParaRPr lang="en-US" altLang="zh-CN" sz="2400"/>
          </a:p>
          <a:p>
            <a:pPr lvl="1" algn="l" eaLnBrk="1" hangingPunct="1">
              <a:spcBef>
                <a:spcPct val="10000"/>
              </a:spcBef>
              <a:buFont typeface="Wingdings" panose="05000000000000000000" pitchFamily="2" charset="2"/>
              <a:buNone/>
            </a:pPr>
            <a:r>
              <a:rPr lang="en-US" altLang="zh-CN" sz="2400" b="1"/>
              <a:t>					and</a:t>
            </a:r>
            <a:r>
              <a:rPr lang="en-US" altLang="zh-CN" sz="2400"/>
              <a:t>    S# = S2.S#)</a:t>
            </a:r>
            <a:endParaRPr lang="en-US" altLang="zh-CN" sz="2400"/>
          </a:p>
        </p:txBody>
      </p:sp>
      <p:sp>
        <p:nvSpPr>
          <p:cNvPr id="147459" name="Text Box 4"/>
          <p:cNvSpPr txBox="1">
            <a:spLocks noChangeArrowheads="1"/>
          </p:cNvSpPr>
          <p:nvPr/>
        </p:nvSpPr>
        <p:spPr bwMode="auto">
          <a:xfrm>
            <a:off x="4918075" y="836613"/>
            <a:ext cx="3975100" cy="1976437"/>
          </a:xfrm>
          <a:prstGeom prst="rect">
            <a:avLst/>
          </a:prstGeom>
          <a:solidFill>
            <a:srgbClr val="33CCCC"/>
          </a:solidFill>
          <a:ln w="9525">
            <a:miter lim="800000"/>
          </a:ln>
          <a:scene3d>
            <a:camera prst="legacyObliqueTopRight"/>
            <a:lightRig rig="legacyFlat3" dir="b"/>
          </a:scene3d>
          <a:sp3d extrusionH="430200" prstMaterial="legacyMatte">
            <a:bevelT w="13500" h="13500" prst="angle"/>
            <a:bevelB w="13500" h="13500" prst="angle"/>
            <a:extrusionClr>
              <a:srgbClr val="33CCCC"/>
            </a:extrusionClr>
          </a:sp3d>
        </p:spPr>
        <p:txBody>
          <a:bodyPr>
            <a:spAutoFit/>
            <a:flatTx/>
          </a:bodyPr>
          <a:lstStyle/>
          <a:p>
            <a:pPr marL="0" marR="0" lvl="0" indent="0" algn="just"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任意课程，</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号学生选之，所求学生</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s2</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选之</a:t>
            </a:r>
            <a:endPar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a:p>
            <a:pPr marL="0" marR="0" lvl="0" indent="0" algn="ctr"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1" i="0" u="none" strike="noStrike" kern="1200" cap="none" spc="0" normalizeH="0" baseline="0" noProof="0">
                <a:ln>
                  <a:noFill/>
                </a:ln>
                <a:solidFill>
                  <a:srgbClr val="FF33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endParaRPr kumimoji="1" lang="zh-CN" altLang="en-US" sz="2400" b="1" i="0" u="none" strike="noStrike" kern="1200" cap="none" spc="0" normalizeH="0" baseline="0" noProof="0">
              <a:ln>
                <a:noFill/>
              </a:ln>
              <a:solidFill>
                <a:srgbClr val="FF33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0" marR="0" lvl="0" indent="0" algn="just" defTabSz="914400" rtl="0" eaLnBrk="1" fontAlgn="base" latinLnBrk="0" hangingPunct="1">
              <a:lnSpc>
                <a:spcPct val="95000"/>
              </a:lnSpc>
              <a:spcBef>
                <a:spcPct val="20000"/>
              </a:spcBef>
              <a:spcAft>
                <a:spcPct val="0"/>
              </a:spcAft>
              <a:buClr>
                <a:srgbClr val="1C1C1C"/>
              </a:buClr>
              <a:buSzPct val="50000"/>
              <a:buFont typeface="Monotype Sorts" pitchFamily="2" charset="2"/>
              <a:buNone/>
              <a:defRPr/>
            </a:pP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不存在任何一门课程</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c1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s1</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号学生选之，</a:t>
            </a:r>
            <a:r>
              <a:rPr kumimoji="1" lang="en-US" altLang="zh-CN"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s2</a:t>
            </a:r>
            <a:r>
              <a:rPr kumimoji="1" lang="zh-CN" altLang="en-US" sz="24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rPr>
              <a:t>没有选之</a:t>
            </a:r>
            <a:endParaRPr kumimoji="1" lang="zh-CN" altLang="en-US" sz="2400" b="0" i="0" u="none" strike="noStrike" kern="1200" cap="none" spc="0" normalizeH="0" baseline="-20000" noProof="0">
              <a:ln>
                <a:noFill/>
              </a:ln>
              <a:solidFill>
                <a:srgbClr val="000000"/>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52425" y="152400"/>
            <a:ext cx="8486775" cy="838200"/>
          </a:xfrm>
        </p:spPr>
        <p:txBody>
          <a:bodyPr/>
          <a:lstStyle/>
          <a:p>
            <a:pPr eaLnBrk="1" hangingPunct="1">
              <a:defRPr/>
            </a:pPr>
            <a:r>
              <a:rPr lang="zh-CN" altLang="en-US"/>
              <a:t>集合基数的测试</a:t>
            </a:r>
            <a:endParaRPr lang="zh-CN" altLang="en-US"/>
          </a:p>
        </p:txBody>
      </p:sp>
      <p:sp>
        <p:nvSpPr>
          <p:cNvPr id="177155" name="Rectangle 3"/>
          <p:cNvSpPr>
            <a:spLocks noGrp="1" noChangeArrowheads="1"/>
          </p:cNvSpPr>
          <p:nvPr>
            <p:ph type="body" idx="1"/>
          </p:nvPr>
        </p:nvSpPr>
        <p:spPr>
          <a:xfrm>
            <a:off x="152400" y="1219200"/>
            <a:ext cx="8839200" cy="5486400"/>
          </a:xfrm>
        </p:spPr>
        <p:txBody>
          <a:bodyPr/>
          <a:lstStyle/>
          <a:p>
            <a:pPr eaLnBrk="1" hangingPunct="1">
              <a:defRPr/>
            </a:pPr>
            <a:r>
              <a:rPr lang="zh-CN" altLang="en-US"/>
              <a:t>测试集合是否存在重复元组</a:t>
            </a:r>
            <a:endParaRPr lang="zh-CN" altLang="en-US"/>
          </a:p>
          <a:p>
            <a:pPr algn="ctr" eaLnBrk="1" hangingPunct="1">
              <a:buFont typeface="Wingdings" panose="05000000000000000000" pitchFamily="2" charset="2"/>
              <a:buNone/>
              <a:defRPr/>
            </a:pPr>
            <a:r>
              <a:rPr lang="en-US" altLang="zh-CN" b="1" i="1">
                <a:solidFill>
                  <a:srgbClr val="FF3300"/>
                </a:solidFill>
              </a:rPr>
              <a:t>unique</a:t>
            </a:r>
            <a:r>
              <a:rPr lang="en-US" altLang="zh-CN" b="1" i="1"/>
              <a:t> </a:t>
            </a:r>
            <a:r>
              <a:rPr lang="en-US" altLang="zh-CN"/>
              <a:t>  (</a:t>
            </a:r>
            <a:r>
              <a:rPr lang="zh-CN" altLang="en-US"/>
              <a:t>子查询）</a:t>
            </a:r>
            <a:endParaRPr lang="zh-CN" altLang="en-US"/>
          </a:p>
          <a:p>
            <a:pPr algn="ctr" eaLnBrk="1" hangingPunct="1">
              <a:buFont typeface="Wingdings" panose="05000000000000000000" pitchFamily="2" charset="2"/>
              <a:buNone/>
              <a:defRPr/>
            </a:pPr>
            <a:r>
              <a:rPr lang="zh-CN" altLang="en-US">
                <a:effectLst/>
              </a:rPr>
              <a:t>如果子查询结果中没有重复元组，则返回</a:t>
            </a:r>
            <a:r>
              <a:rPr lang="en-US" altLang="zh-CN">
                <a:effectLst/>
              </a:rPr>
              <a:t>true</a:t>
            </a:r>
            <a:endParaRPr lang="en-US" altLang="zh-CN">
              <a:effectLs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zh-CN" altLang="en-US"/>
              <a:t>集合基数的测试</a:t>
            </a:r>
            <a:endParaRPr lang="zh-CN" altLang="en-US"/>
          </a:p>
        </p:txBody>
      </p:sp>
      <p:sp>
        <p:nvSpPr>
          <p:cNvPr id="248835" name="Rectangle 3"/>
          <p:cNvSpPr>
            <a:spLocks noGrp="1" noChangeArrowheads="1"/>
          </p:cNvSpPr>
          <p:nvPr>
            <p:ph type="body" idx="1"/>
          </p:nvPr>
        </p:nvSpPr>
        <p:spPr/>
        <p:txBody>
          <a:bodyPr/>
          <a:lstStyle/>
          <a:p>
            <a:pPr eaLnBrk="1" hangingPunct="1">
              <a:defRPr/>
            </a:pPr>
            <a:r>
              <a:rPr lang="zh-CN" altLang="en-US"/>
              <a:t>示例</a:t>
            </a:r>
            <a:endParaRPr lang="zh-CN" altLang="en-US"/>
          </a:p>
          <a:p>
            <a:pPr lvl="1" eaLnBrk="1" hangingPunct="1">
              <a:defRPr/>
            </a:pPr>
            <a:r>
              <a:rPr lang="zh-CN" altLang="en-US"/>
              <a:t>找出所有只教授一门课程的老师姓名</a:t>
            </a:r>
            <a:endParaRPr lang="zh-CN" altLang="en-US"/>
          </a:p>
          <a:p>
            <a:pPr lvl="1" algn="l" eaLnBrk="1" hangingPunct="1">
              <a:spcBef>
                <a:spcPct val="35000"/>
              </a:spcBef>
              <a:buFont typeface="Wingdings" panose="05000000000000000000" pitchFamily="2" charset="2"/>
              <a:buNone/>
              <a:defRPr/>
            </a:pPr>
            <a:r>
              <a:rPr lang="zh-CN" altLang="en-US" sz="2600" b="1"/>
              <a:t>	 </a:t>
            </a:r>
            <a:r>
              <a:rPr lang="en-US" altLang="zh-CN" b="1"/>
              <a:t>select</a:t>
            </a:r>
            <a:r>
              <a:rPr lang="en-US" altLang="zh-CN"/>
              <a:t>    PNAME</a:t>
            </a:r>
            <a:endParaRPr lang="en-US" altLang="zh-CN"/>
          </a:p>
          <a:p>
            <a:pPr lvl="1" algn="l" eaLnBrk="1" hangingPunct="1">
              <a:spcBef>
                <a:spcPct val="35000"/>
              </a:spcBef>
              <a:buFont typeface="Wingdings" panose="05000000000000000000" pitchFamily="2" charset="2"/>
              <a:buNone/>
              <a:defRPr/>
            </a:pPr>
            <a:r>
              <a:rPr lang="en-US" altLang="zh-CN" b="1"/>
              <a:t>	 from</a:t>
            </a:r>
            <a:r>
              <a:rPr lang="en-US" altLang="zh-CN"/>
              <a:t>     PROF</a:t>
            </a:r>
            <a:endParaRPr lang="en-US" altLang="zh-CN"/>
          </a:p>
          <a:p>
            <a:pPr lvl="1" algn="l" eaLnBrk="1" hangingPunct="1">
              <a:spcBef>
                <a:spcPct val="35000"/>
              </a:spcBef>
              <a:buFont typeface="Wingdings" panose="05000000000000000000" pitchFamily="2" charset="2"/>
              <a:buNone/>
              <a:defRPr/>
            </a:pPr>
            <a:r>
              <a:rPr lang="en-US" altLang="zh-CN" b="1"/>
              <a:t> 	 where</a:t>
            </a:r>
            <a:r>
              <a:rPr lang="en-US" altLang="zh-CN"/>
              <a:t>    </a:t>
            </a:r>
            <a:r>
              <a:rPr lang="en-US" altLang="zh-CN" b="1"/>
              <a:t>unique</a:t>
            </a:r>
            <a:endParaRPr lang="en-US" altLang="zh-CN" b="1"/>
          </a:p>
          <a:p>
            <a:pPr lvl="1" algn="l" eaLnBrk="1" hangingPunct="1">
              <a:spcBef>
                <a:spcPct val="35000"/>
              </a:spcBef>
              <a:buFont typeface="Wingdings" panose="05000000000000000000" pitchFamily="2" charset="2"/>
              <a:buNone/>
              <a:defRPr/>
            </a:pPr>
            <a:r>
              <a:rPr lang="en-US" altLang="zh-CN" b="1"/>
              <a:t>			</a:t>
            </a:r>
            <a:r>
              <a:rPr lang="en-US" altLang="zh-CN"/>
              <a:t>(</a:t>
            </a:r>
            <a:r>
              <a:rPr lang="en-US" altLang="zh-CN" b="1"/>
              <a:t>select</a:t>
            </a:r>
            <a:r>
              <a:rPr lang="en-US" altLang="zh-CN"/>
              <a:t>    	P#</a:t>
            </a:r>
            <a:endParaRPr lang="en-US" altLang="zh-CN"/>
          </a:p>
          <a:p>
            <a:pPr lvl="1" algn="l" eaLnBrk="1" hangingPunct="1">
              <a:spcBef>
                <a:spcPct val="35000"/>
              </a:spcBef>
              <a:buFont typeface="Wingdings" panose="05000000000000000000" pitchFamily="2" charset="2"/>
              <a:buNone/>
              <a:defRPr/>
            </a:pPr>
            <a:r>
              <a:rPr lang="en-US" altLang="zh-CN"/>
              <a:t>			</a:t>
            </a:r>
            <a:r>
              <a:rPr lang="en-US" altLang="zh-CN" b="1"/>
              <a:t>from</a:t>
            </a:r>
            <a:r>
              <a:rPr lang="en-US" altLang="zh-CN"/>
              <a:t>       	PC</a:t>
            </a:r>
            <a:endParaRPr lang="en-US" altLang="zh-CN"/>
          </a:p>
          <a:p>
            <a:pPr lvl="1" algn="l" eaLnBrk="1" hangingPunct="1">
              <a:spcBef>
                <a:spcPct val="35000"/>
              </a:spcBef>
              <a:buFont typeface="Wingdings" panose="05000000000000000000" pitchFamily="2" charset="2"/>
              <a:buNone/>
              <a:defRPr/>
            </a:pPr>
            <a:r>
              <a:rPr lang="en-US" altLang="zh-CN"/>
              <a:t>	  	</a:t>
            </a:r>
            <a:r>
              <a:rPr lang="en-US" altLang="zh-CN" b="1"/>
              <a:t>where</a:t>
            </a:r>
            <a:r>
              <a:rPr lang="en-US" altLang="zh-CN"/>
              <a:t>     	PC.P# = PROF.P#)</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a:t>集合基数的测试</a:t>
            </a:r>
            <a:endParaRPr lang="zh-CN" altLang="en-US"/>
          </a:p>
        </p:txBody>
      </p:sp>
      <p:sp>
        <p:nvSpPr>
          <p:cNvPr id="150531" name="Rectangle 3"/>
          <p:cNvSpPr>
            <a:spLocks noGrp="1" noChangeArrowheads="1"/>
          </p:cNvSpPr>
          <p:nvPr>
            <p:ph type="body" idx="1"/>
          </p:nvPr>
        </p:nvSpPr>
        <p:spPr>
          <a:xfrm>
            <a:off x="152400" y="1295400"/>
            <a:ext cx="8802688" cy="4005263"/>
          </a:xfrm>
        </p:spPr>
        <p:txBody>
          <a:bodyPr/>
          <a:lstStyle/>
          <a:p>
            <a:pPr lvl="1" eaLnBrk="1" hangingPunct="1">
              <a:spcBef>
                <a:spcPct val="25000"/>
              </a:spcBef>
            </a:pPr>
            <a:r>
              <a:rPr lang="zh-CN" altLang="en-US" dirty="0"/>
              <a:t>找出至少选修了两门课程的学生姓名</a:t>
            </a:r>
            <a:endParaRPr lang="zh-CN" altLang="en-US" dirty="0"/>
          </a:p>
          <a:p>
            <a:pPr lvl="1" algn="l" eaLnBrk="1" hangingPunct="1">
              <a:spcBef>
                <a:spcPct val="25000"/>
              </a:spcBef>
              <a:buFont typeface="Wingdings" panose="05000000000000000000" pitchFamily="2" charset="2"/>
              <a:buNone/>
            </a:pPr>
            <a:r>
              <a:rPr lang="zh-CN" altLang="en-US" sz="2600" b="1" dirty="0"/>
              <a:t>	 </a:t>
            </a:r>
            <a:r>
              <a:rPr lang="en-US" altLang="zh-CN" b="1" dirty="0"/>
              <a:t>select</a:t>
            </a:r>
            <a:r>
              <a:rPr lang="en-US" altLang="zh-CN" dirty="0"/>
              <a:t>    	SNAME</a:t>
            </a:r>
            <a:endParaRPr lang="en-US" altLang="zh-CN" dirty="0"/>
          </a:p>
          <a:p>
            <a:pPr lvl="1" algn="l" eaLnBrk="1" hangingPunct="1">
              <a:spcBef>
                <a:spcPct val="25000"/>
              </a:spcBef>
              <a:buFont typeface="Wingdings" panose="05000000000000000000" pitchFamily="2" charset="2"/>
              <a:buNone/>
            </a:pPr>
            <a:r>
              <a:rPr lang="en-US" altLang="zh-CN" b="1" dirty="0"/>
              <a:t>	 from</a:t>
            </a:r>
            <a:r>
              <a:rPr lang="en-US" altLang="zh-CN" dirty="0"/>
              <a:t>     	S</a:t>
            </a:r>
            <a:endParaRPr lang="en-US" altLang="zh-CN" dirty="0"/>
          </a:p>
          <a:p>
            <a:pPr lvl="1" algn="l" eaLnBrk="1" hangingPunct="1">
              <a:spcBef>
                <a:spcPct val="25000"/>
              </a:spcBef>
              <a:buFont typeface="Wingdings" panose="05000000000000000000" pitchFamily="2" charset="2"/>
              <a:buNone/>
            </a:pPr>
            <a:r>
              <a:rPr lang="en-US" altLang="zh-CN" b="1" dirty="0"/>
              <a:t> 	 where</a:t>
            </a:r>
            <a:r>
              <a:rPr lang="en-US" altLang="zh-CN" dirty="0"/>
              <a:t> 	</a:t>
            </a:r>
            <a:r>
              <a:rPr lang="en-US" altLang="zh-CN" b="1" dirty="0"/>
              <a:t>not</a:t>
            </a:r>
            <a:r>
              <a:rPr lang="en-US" altLang="zh-CN" dirty="0"/>
              <a:t>  </a:t>
            </a:r>
            <a:r>
              <a:rPr lang="en-US" altLang="zh-CN" b="1" dirty="0"/>
              <a:t>unique</a:t>
            </a:r>
            <a:endParaRPr lang="en-US" altLang="zh-CN" b="1" dirty="0"/>
          </a:p>
          <a:p>
            <a:pPr lvl="1" algn="l" eaLnBrk="1" hangingPunct="1">
              <a:spcBef>
                <a:spcPct val="25000"/>
              </a:spcBef>
              <a:buFont typeface="Wingdings" panose="05000000000000000000" pitchFamily="2" charset="2"/>
              <a:buNone/>
            </a:pPr>
            <a:r>
              <a:rPr lang="en-US" altLang="zh-CN" b="1" dirty="0"/>
              <a:t>			</a:t>
            </a:r>
            <a:r>
              <a:rPr lang="en-US" altLang="zh-CN" dirty="0"/>
              <a:t>(</a:t>
            </a:r>
            <a:r>
              <a:rPr lang="en-US" altLang="zh-CN" b="1" dirty="0"/>
              <a:t>select</a:t>
            </a:r>
            <a:r>
              <a:rPr lang="en-US" altLang="zh-CN" dirty="0"/>
              <a:t>    S#</a:t>
            </a:r>
            <a:endParaRPr lang="en-US" altLang="zh-CN" dirty="0"/>
          </a:p>
          <a:p>
            <a:pPr lvl="1" algn="l" eaLnBrk="1" hangingPunct="1">
              <a:spcBef>
                <a:spcPct val="25000"/>
              </a:spcBef>
              <a:buFont typeface="Wingdings" panose="05000000000000000000" pitchFamily="2" charset="2"/>
              <a:buNone/>
            </a:pPr>
            <a:r>
              <a:rPr lang="en-US" altLang="zh-CN" dirty="0"/>
              <a:t>			</a:t>
            </a:r>
            <a:r>
              <a:rPr lang="en-US" altLang="zh-CN" b="1" dirty="0"/>
              <a:t>from</a:t>
            </a:r>
            <a:r>
              <a:rPr lang="en-US" altLang="zh-CN" dirty="0"/>
              <a:t>       SC</a:t>
            </a:r>
            <a:endParaRPr lang="en-US" altLang="zh-CN" dirty="0"/>
          </a:p>
          <a:p>
            <a:pPr lvl="1" algn="l" eaLnBrk="1" hangingPunct="1">
              <a:spcBef>
                <a:spcPct val="25000"/>
              </a:spcBef>
              <a:buFont typeface="Wingdings" panose="05000000000000000000" pitchFamily="2" charset="2"/>
              <a:buNone/>
            </a:pPr>
            <a:r>
              <a:rPr lang="en-US" altLang="zh-CN" dirty="0"/>
              <a:t>	  	</a:t>
            </a:r>
            <a:r>
              <a:rPr lang="en-US" altLang="zh-CN" b="1" dirty="0"/>
              <a:t>where</a:t>
            </a:r>
            <a:r>
              <a:rPr lang="en-US" altLang="zh-CN" dirty="0"/>
              <a:t>     SC.S# = S.S#)</a:t>
            </a:r>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52425" y="152400"/>
            <a:ext cx="8486775" cy="838200"/>
          </a:xfrm>
        </p:spPr>
        <p:txBody>
          <a:bodyPr/>
          <a:lstStyle/>
          <a:p>
            <a:pPr eaLnBrk="1" hangingPunct="1">
              <a:defRPr/>
            </a:pPr>
            <a:r>
              <a:rPr lang="zh-CN" altLang="en-US" dirty="0"/>
              <a:t>派生关系</a:t>
            </a:r>
            <a:endParaRPr lang="zh-CN" altLang="en-US" dirty="0"/>
          </a:p>
        </p:txBody>
      </p:sp>
      <p:sp>
        <p:nvSpPr>
          <p:cNvPr id="181251" name="Rectangle 3"/>
          <p:cNvSpPr>
            <a:spLocks noGrp="1" noChangeArrowheads="1"/>
          </p:cNvSpPr>
          <p:nvPr>
            <p:ph type="body" idx="1"/>
          </p:nvPr>
        </p:nvSpPr>
        <p:spPr>
          <a:xfrm>
            <a:off x="176212" y="1340768"/>
            <a:ext cx="8839200" cy="3352800"/>
          </a:xfrm>
        </p:spPr>
        <p:txBody>
          <a:bodyPr/>
          <a:lstStyle/>
          <a:p>
            <a:pPr eaLnBrk="1" hangingPunct="1">
              <a:defRPr/>
            </a:pPr>
            <a:r>
              <a:rPr lang="zh-CN" altLang="en-US"/>
              <a:t>命令</a:t>
            </a:r>
            <a:endParaRPr lang="zh-CN" altLang="en-US"/>
          </a:p>
          <a:p>
            <a:pPr algn="ctr" eaLnBrk="1" hangingPunct="1">
              <a:buFont typeface="Wingdings" panose="05000000000000000000" pitchFamily="2" charset="2"/>
              <a:buNone/>
              <a:defRPr/>
            </a:pPr>
            <a:r>
              <a:rPr lang="zh-CN" altLang="en-US" sz="3000"/>
              <a:t>（子查询）  </a:t>
            </a:r>
            <a:r>
              <a:rPr lang="en-US" altLang="zh-CN" sz="3000" b="1" i="1">
                <a:solidFill>
                  <a:srgbClr val="FF3300"/>
                </a:solidFill>
              </a:rPr>
              <a:t>as</a:t>
            </a:r>
            <a:r>
              <a:rPr lang="en-US" altLang="zh-CN" sz="3000" b="1" i="1"/>
              <a:t> </a:t>
            </a:r>
            <a:r>
              <a:rPr lang="en-US" altLang="zh-CN" sz="3000"/>
              <a:t>   </a:t>
            </a:r>
            <a:r>
              <a:rPr lang="zh-CN" altLang="en-US" sz="3000"/>
              <a:t>关系名（列名，列名，</a:t>
            </a:r>
            <a:r>
              <a:rPr lang="en-US" altLang="zh-CN" sz="3000">
                <a:latin typeface="Times New Roman" panose="02020603050405020304"/>
              </a:rPr>
              <a:t>…</a:t>
            </a:r>
            <a:r>
              <a:rPr lang="zh-CN" altLang="en-US" sz="3000"/>
              <a:t>）</a:t>
            </a:r>
            <a:endParaRPr lang="zh-CN" altLang="en-US" sz="3000"/>
          </a:p>
          <a:p>
            <a:pPr lvl="1" eaLnBrk="1" hangingPunct="1">
              <a:spcBef>
                <a:spcPct val="50000"/>
              </a:spcBef>
              <a:buFont typeface="Wingdings" panose="05000000000000000000" pitchFamily="2" charset="2"/>
              <a:buNone/>
              <a:defRPr/>
            </a:pPr>
            <a:r>
              <a:rPr lang="zh-CN" altLang="en-US" sz="2600"/>
              <a:t>   </a:t>
            </a:r>
            <a:r>
              <a:rPr lang="en-US" altLang="zh-CN"/>
              <a:t>SQL-92</a:t>
            </a:r>
            <a:r>
              <a:rPr lang="zh-CN" altLang="en-US"/>
              <a:t>中，允许在</a:t>
            </a:r>
            <a:r>
              <a:rPr lang="en-US" altLang="zh-CN"/>
              <a:t>from</a:t>
            </a:r>
            <a:r>
              <a:rPr lang="zh-CN" altLang="en-US"/>
              <a:t>子句中使用子查询表达式，这时可将该子查询的结果命名为一个</a:t>
            </a:r>
            <a:r>
              <a:rPr lang="zh-CN" altLang="en-US" b="1" u="sng"/>
              <a:t>临时关系</a:t>
            </a:r>
            <a:r>
              <a:rPr lang="zh-CN" altLang="en-US"/>
              <a:t>加以引用</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defRPr/>
            </a:pPr>
            <a:r>
              <a:rPr lang="zh-CN" altLang="en-US"/>
              <a:t>派生关系</a:t>
            </a:r>
            <a:endParaRPr lang="zh-CN" altLang="en-US"/>
          </a:p>
        </p:txBody>
      </p:sp>
      <p:sp>
        <p:nvSpPr>
          <p:cNvPr id="249859" name="Rectangle 3"/>
          <p:cNvSpPr>
            <a:spLocks noGrp="1" noChangeArrowheads="1"/>
          </p:cNvSpPr>
          <p:nvPr>
            <p:ph type="body" idx="1"/>
          </p:nvPr>
        </p:nvSpPr>
        <p:spPr/>
        <p:txBody>
          <a:bodyPr/>
          <a:lstStyle/>
          <a:p>
            <a:pPr eaLnBrk="1" hangingPunct="1">
              <a:defRPr/>
            </a:pPr>
            <a:r>
              <a:rPr lang="zh-CN" altLang="en-US" dirty="0"/>
              <a:t>示例</a:t>
            </a:r>
            <a:endParaRPr lang="zh-CN" altLang="en-US" dirty="0"/>
          </a:p>
          <a:p>
            <a:pPr lvl="1" eaLnBrk="1" hangingPunct="1">
              <a:defRPr/>
            </a:pPr>
            <a:r>
              <a:rPr lang="zh-CN" altLang="en-US" dirty="0"/>
              <a:t>找出平均成绩及格的学生</a:t>
            </a:r>
            <a:endParaRPr lang="zh-CN" altLang="en-US" dirty="0"/>
          </a:p>
          <a:p>
            <a:pPr lvl="1" eaLnBrk="1" hangingPunct="1">
              <a:buFont typeface="Wingdings" panose="05000000000000000000" pitchFamily="2" charset="2"/>
              <a:buNone/>
              <a:defRPr/>
            </a:pPr>
            <a:r>
              <a:rPr lang="zh-CN" altLang="en-US" sz="2700" dirty="0"/>
              <a:t>   先求每个学生的平均成绩，再从中找出及格的学生</a:t>
            </a:r>
            <a:endParaRPr lang="zh-CN" altLang="en-US" sz="2700" dirty="0"/>
          </a:p>
          <a:p>
            <a:pPr lvl="1" eaLnBrk="1" hangingPunct="1">
              <a:spcBef>
                <a:spcPct val="40000"/>
              </a:spcBef>
              <a:buFont typeface="Wingdings" panose="05000000000000000000" pitchFamily="2" charset="2"/>
              <a:buNone/>
              <a:defRPr/>
            </a:pPr>
            <a:r>
              <a:rPr lang="zh-CN" altLang="en-US" b="1" dirty="0"/>
              <a:t>  	</a:t>
            </a:r>
            <a:r>
              <a:rPr lang="en-US" altLang="zh-CN" b="1" dirty="0"/>
              <a:t>select</a:t>
            </a:r>
            <a:r>
              <a:rPr lang="en-US" altLang="zh-CN" dirty="0"/>
              <a:t>    	SNAME </a:t>
            </a:r>
            <a:r>
              <a:rPr lang="zh-CN" altLang="en-US" dirty="0"/>
              <a:t>， </a:t>
            </a:r>
            <a:r>
              <a:rPr lang="en-US" altLang="zh-CN" dirty="0" err="1"/>
              <a:t>avg</a:t>
            </a:r>
            <a:r>
              <a:rPr lang="en-US" altLang="zh-CN" dirty="0"/>
              <a:t>(GRADE)</a:t>
            </a:r>
            <a:endParaRPr lang="en-US" altLang="zh-CN" dirty="0"/>
          </a:p>
          <a:p>
            <a:pPr lvl="1" algn="l" eaLnBrk="1" hangingPunct="1">
              <a:spcBef>
                <a:spcPct val="40000"/>
              </a:spcBef>
              <a:buFont typeface="Wingdings" panose="05000000000000000000" pitchFamily="2" charset="2"/>
              <a:buNone/>
              <a:defRPr/>
            </a:pPr>
            <a:r>
              <a:rPr lang="en-US" altLang="zh-CN" b="1" dirty="0"/>
              <a:t>	from</a:t>
            </a:r>
            <a:r>
              <a:rPr lang="en-US" altLang="zh-CN" dirty="0"/>
              <a:t>        	S</a:t>
            </a:r>
            <a:r>
              <a:rPr lang="zh-CN" altLang="en-US" dirty="0"/>
              <a:t>，</a:t>
            </a:r>
            <a:r>
              <a:rPr lang="en-US" altLang="zh-CN" dirty="0"/>
              <a:t>SC</a:t>
            </a:r>
            <a:endParaRPr lang="en-US" altLang="zh-CN" dirty="0"/>
          </a:p>
          <a:p>
            <a:pPr lvl="1" algn="l" eaLnBrk="1" hangingPunct="1">
              <a:spcBef>
                <a:spcPct val="40000"/>
              </a:spcBef>
              <a:buFont typeface="Wingdings" panose="05000000000000000000" pitchFamily="2" charset="2"/>
              <a:buNone/>
              <a:defRPr/>
            </a:pPr>
            <a:r>
              <a:rPr lang="en-US" altLang="zh-CN" b="1" dirty="0"/>
              <a:t>	where</a:t>
            </a:r>
            <a:r>
              <a:rPr lang="en-US" altLang="zh-CN" dirty="0"/>
              <a:t>      	SC.S# = S.S#</a:t>
            </a:r>
            <a:endParaRPr lang="en-US" altLang="zh-CN" dirty="0"/>
          </a:p>
          <a:p>
            <a:pPr lvl="1" algn="l" eaLnBrk="1" hangingPunct="1">
              <a:spcBef>
                <a:spcPct val="40000"/>
              </a:spcBef>
              <a:buFont typeface="Wingdings" panose="05000000000000000000" pitchFamily="2" charset="2"/>
              <a:buNone/>
              <a:defRPr/>
            </a:pPr>
            <a:r>
              <a:rPr lang="en-US" altLang="zh-CN" b="1" dirty="0"/>
              <a:t>	group by</a:t>
            </a:r>
            <a:r>
              <a:rPr lang="en-US" altLang="zh-CN" dirty="0"/>
              <a:t>   	SNAME</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zh-CN" altLang="en-US"/>
              <a:t>派生关系</a:t>
            </a:r>
            <a:endParaRPr lang="zh-CN" altLang="en-US"/>
          </a:p>
        </p:txBody>
      </p:sp>
      <p:sp>
        <p:nvSpPr>
          <p:cNvPr id="153603" name="Rectangle 3"/>
          <p:cNvSpPr>
            <a:spLocks noGrp="1" noChangeArrowheads="1"/>
          </p:cNvSpPr>
          <p:nvPr>
            <p:ph type="body" idx="1"/>
          </p:nvPr>
        </p:nvSpPr>
        <p:spPr>
          <a:xfrm>
            <a:off x="152400" y="1295400"/>
            <a:ext cx="8839200" cy="5334000"/>
          </a:xfrm>
        </p:spPr>
        <p:txBody>
          <a:bodyPr/>
          <a:lstStyle/>
          <a:p>
            <a:pPr lvl="1" eaLnBrk="1" hangingPunct="1">
              <a:lnSpc>
                <a:spcPct val="115000"/>
              </a:lnSpc>
              <a:buFont typeface="Wingdings" panose="05000000000000000000" pitchFamily="2" charset="2"/>
              <a:buNone/>
            </a:pPr>
            <a:r>
              <a:rPr lang="en-US" altLang="zh-CN" sz="3000" b="1" dirty="0"/>
              <a:t>select</a:t>
            </a:r>
            <a:r>
              <a:rPr lang="en-US" altLang="zh-CN" sz="3000" dirty="0"/>
              <a:t>       SNAME </a:t>
            </a:r>
            <a:r>
              <a:rPr lang="zh-CN" altLang="en-US" sz="3000" dirty="0"/>
              <a:t>， </a:t>
            </a:r>
            <a:r>
              <a:rPr lang="en-US" altLang="zh-CN" sz="3000" dirty="0"/>
              <a:t>AVG_GRADE</a:t>
            </a:r>
            <a:endParaRPr lang="en-US" altLang="zh-CN" sz="3000" dirty="0"/>
          </a:p>
          <a:p>
            <a:pPr lvl="1" algn="l" eaLnBrk="1" hangingPunct="1">
              <a:lnSpc>
                <a:spcPct val="115000"/>
              </a:lnSpc>
              <a:buFont typeface="Wingdings" panose="05000000000000000000" pitchFamily="2" charset="2"/>
              <a:buNone/>
            </a:pPr>
            <a:r>
              <a:rPr lang="en-US" altLang="zh-CN" sz="3000" b="1" dirty="0"/>
              <a:t>from</a:t>
            </a:r>
            <a:endParaRPr lang="en-US" altLang="zh-CN" sz="3000" b="1" dirty="0"/>
          </a:p>
          <a:p>
            <a:pPr lvl="1" algn="l" eaLnBrk="1" hangingPunct="1">
              <a:lnSpc>
                <a:spcPct val="115000"/>
              </a:lnSpc>
              <a:buFont typeface="Wingdings" panose="05000000000000000000" pitchFamily="2" charset="2"/>
              <a:buNone/>
            </a:pPr>
            <a:r>
              <a:rPr lang="en-US" altLang="zh-CN" sz="3000" b="1" dirty="0"/>
              <a:t>	  </a:t>
            </a:r>
            <a:r>
              <a:rPr lang="en-US" altLang="zh-CN" sz="3000" dirty="0">
                <a:highlight>
                  <a:srgbClr val="FFFF00"/>
                </a:highlight>
              </a:rPr>
              <a:t>(</a:t>
            </a:r>
            <a:r>
              <a:rPr lang="en-US" altLang="zh-CN" sz="3000" b="1" dirty="0">
                <a:highlight>
                  <a:srgbClr val="FFFF00"/>
                </a:highlight>
              </a:rPr>
              <a:t>select	</a:t>
            </a:r>
            <a:r>
              <a:rPr lang="en-US" altLang="zh-CN" sz="3000" dirty="0">
                <a:highlight>
                  <a:srgbClr val="FFFF00"/>
                </a:highlight>
              </a:rPr>
              <a:t>SNAME </a:t>
            </a:r>
            <a:r>
              <a:rPr lang="zh-CN" altLang="en-US" sz="3000" dirty="0">
                <a:highlight>
                  <a:srgbClr val="FFFF00"/>
                </a:highlight>
              </a:rPr>
              <a:t>， </a:t>
            </a:r>
            <a:r>
              <a:rPr lang="en-US" altLang="zh-CN" sz="3000" dirty="0" err="1">
                <a:highlight>
                  <a:srgbClr val="FFFF00"/>
                </a:highlight>
              </a:rPr>
              <a:t>avg</a:t>
            </a:r>
            <a:r>
              <a:rPr lang="zh-CN" altLang="en-US" sz="3000" dirty="0">
                <a:highlight>
                  <a:srgbClr val="FFFF00"/>
                </a:highlight>
              </a:rPr>
              <a:t>（</a:t>
            </a:r>
            <a:r>
              <a:rPr lang="en-US" altLang="zh-CN" sz="3000" dirty="0">
                <a:highlight>
                  <a:srgbClr val="FFFF00"/>
                </a:highlight>
              </a:rPr>
              <a:t>GRADE</a:t>
            </a:r>
            <a:r>
              <a:rPr lang="zh-CN" altLang="en-US" sz="3000" dirty="0">
                <a:highlight>
                  <a:srgbClr val="FFFF00"/>
                </a:highlight>
              </a:rPr>
              <a:t>）</a:t>
            </a:r>
            <a:endParaRPr lang="zh-CN" altLang="en-US" sz="3000" dirty="0">
              <a:highlight>
                <a:srgbClr val="FFFF00"/>
              </a:highlight>
            </a:endParaRPr>
          </a:p>
          <a:p>
            <a:pPr lvl="1" algn="l" eaLnBrk="1" hangingPunct="1">
              <a:lnSpc>
                <a:spcPct val="115000"/>
              </a:lnSpc>
              <a:buFont typeface="Wingdings" panose="05000000000000000000" pitchFamily="2" charset="2"/>
              <a:buNone/>
            </a:pPr>
            <a:r>
              <a:rPr lang="zh-CN" altLang="en-US" sz="3000" dirty="0">
                <a:highlight>
                  <a:srgbClr val="FFFF00"/>
                </a:highlight>
              </a:rPr>
              <a:t>		</a:t>
            </a:r>
            <a:r>
              <a:rPr lang="en-US" altLang="zh-CN" sz="3000" b="1" dirty="0">
                <a:highlight>
                  <a:srgbClr val="FFFF00"/>
                </a:highlight>
              </a:rPr>
              <a:t>from</a:t>
            </a:r>
            <a:r>
              <a:rPr lang="en-US" altLang="zh-CN" sz="3000" dirty="0">
                <a:highlight>
                  <a:srgbClr val="FFFF00"/>
                </a:highlight>
              </a:rPr>
              <a:t>  	S</a:t>
            </a:r>
            <a:r>
              <a:rPr lang="zh-CN" altLang="en-US" sz="3000" dirty="0">
                <a:highlight>
                  <a:srgbClr val="FFFF00"/>
                </a:highlight>
              </a:rPr>
              <a:t>，</a:t>
            </a:r>
            <a:r>
              <a:rPr lang="en-US" altLang="zh-CN" sz="3000" dirty="0">
                <a:highlight>
                  <a:srgbClr val="FFFF00"/>
                </a:highlight>
              </a:rPr>
              <a:t>SC</a:t>
            </a:r>
            <a:endParaRPr lang="en-US" altLang="zh-CN" sz="3000" dirty="0">
              <a:highlight>
                <a:srgbClr val="FFFF00"/>
              </a:highlight>
            </a:endParaRPr>
          </a:p>
          <a:p>
            <a:pPr lvl="1" algn="l" eaLnBrk="1" hangingPunct="1">
              <a:lnSpc>
                <a:spcPct val="115000"/>
              </a:lnSpc>
              <a:buFont typeface="Wingdings" panose="05000000000000000000" pitchFamily="2" charset="2"/>
              <a:buNone/>
            </a:pPr>
            <a:r>
              <a:rPr lang="en-US" altLang="zh-CN" sz="3000" dirty="0">
                <a:highlight>
                  <a:srgbClr val="FFFF00"/>
                </a:highlight>
              </a:rPr>
              <a:t>		</a:t>
            </a:r>
            <a:r>
              <a:rPr lang="en-US" altLang="zh-CN" sz="3000" b="1" dirty="0">
                <a:highlight>
                  <a:srgbClr val="FFFF00"/>
                </a:highlight>
              </a:rPr>
              <a:t>where</a:t>
            </a:r>
            <a:r>
              <a:rPr lang="en-US" altLang="zh-CN" sz="3000" dirty="0">
                <a:highlight>
                  <a:srgbClr val="FFFF00"/>
                </a:highlight>
              </a:rPr>
              <a:t> 	SC.S# = S.S#</a:t>
            </a:r>
            <a:endParaRPr lang="en-US" altLang="zh-CN" sz="3000" dirty="0">
              <a:highlight>
                <a:srgbClr val="FFFF00"/>
              </a:highlight>
            </a:endParaRPr>
          </a:p>
          <a:p>
            <a:pPr lvl="1" algn="l" eaLnBrk="1" hangingPunct="1">
              <a:lnSpc>
                <a:spcPct val="115000"/>
              </a:lnSpc>
              <a:buFont typeface="Wingdings" panose="05000000000000000000" pitchFamily="2" charset="2"/>
              <a:buNone/>
            </a:pPr>
            <a:r>
              <a:rPr lang="en-US" altLang="zh-CN" sz="3000" dirty="0">
                <a:highlight>
                  <a:srgbClr val="FFFF00"/>
                </a:highlight>
              </a:rPr>
              <a:t>		</a:t>
            </a:r>
            <a:r>
              <a:rPr lang="en-US" altLang="zh-CN" sz="3000" b="1" dirty="0">
                <a:highlight>
                  <a:srgbClr val="FFFF00"/>
                </a:highlight>
              </a:rPr>
              <a:t>group by	</a:t>
            </a:r>
            <a:r>
              <a:rPr lang="en-US" altLang="zh-CN" sz="3000" dirty="0">
                <a:highlight>
                  <a:srgbClr val="FFFF00"/>
                </a:highlight>
              </a:rPr>
              <a:t>SNAME)</a:t>
            </a:r>
            <a:endParaRPr lang="en-US" altLang="zh-CN" sz="3000" dirty="0">
              <a:highlight>
                <a:srgbClr val="FFFF00"/>
              </a:highlight>
            </a:endParaRPr>
          </a:p>
          <a:p>
            <a:pPr lvl="1" algn="l" eaLnBrk="1" hangingPunct="1">
              <a:lnSpc>
                <a:spcPct val="115000"/>
              </a:lnSpc>
              <a:buFont typeface="Wingdings" panose="05000000000000000000" pitchFamily="2" charset="2"/>
              <a:buNone/>
            </a:pPr>
            <a:r>
              <a:rPr lang="en-US" altLang="zh-CN" sz="3000" dirty="0"/>
              <a:t>       </a:t>
            </a:r>
            <a:r>
              <a:rPr lang="en-US" altLang="zh-CN" sz="3000" b="1" dirty="0">
                <a:solidFill>
                  <a:schemeClr val="hlink"/>
                </a:solidFill>
              </a:rPr>
              <a:t>as</a:t>
            </a:r>
            <a:r>
              <a:rPr lang="en-US" altLang="zh-CN" sz="3000" dirty="0">
                <a:solidFill>
                  <a:schemeClr val="hlink"/>
                </a:solidFill>
              </a:rPr>
              <a:t> </a:t>
            </a:r>
            <a:r>
              <a:rPr lang="en-US" altLang="zh-CN" sz="3000" dirty="0"/>
              <a:t>   </a:t>
            </a:r>
            <a:r>
              <a:rPr lang="en-US" altLang="zh-CN" sz="3000" u="sng" dirty="0">
                <a:solidFill>
                  <a:schemeClr val="folHlink"/>
                </a:solidFill>
              </a:rPr>
              <a:t>result(SNAME </a:t>
            </a:r>
            <a:r>
              <a:rPr lang="zh-CN" altLang="en-US" sz="3000" u="sng" dirty="0">
                <a:solidFill>
                  <a:schemeClr val="folHlink"/>
                </a:solidFill>
              </a:rPr>
              <a:t>， </a:t>
            </a:r>
            <a:r>
              <a:rPr lang="en-US" altLang="zh-CN" sz="3000" u="sng" dirty="0">
                <a:solidFill>
                  <a:schemeClr val="folHlink"/>
                </a:solidFill>
              </a:rPr>
              <a:t>AVG_GRADE )</a:t>
            </a:r>
            <a:endParaRPr lang="en-US" altLang="zh-CN" sz="3000" u="sng" dirty="0">
              <a:solidFill>
                <a:schemeClr val="folHlink"/>
              </a:solidFill>
            </a:endParaRPr>
          </a:p>
          <a:p>
            <a:pPr lvl="1" algn="l" eaLnBrk="1" hangingPunct="1">
              <a:lnSpc>
                <a:spcPct val="115000"/>
              </a:lnSpc>
              <a:buFont typeface="Wingdings" panose="05000000000000000000" pitchFamily="2" charset="2"/>
              <a:buNone/>
            </a:pPr>
            <a:r>
              <a:rPr lang="en-US" altLang="zh-CN" sz="3000" b="1" dirty="0"/>
              <a:t>	where</a:t>
            </a:r>
            <a:r>
              <a:rPr lang="en-US" altLang="zh-CN" sz="3000" dirty="0"/>
              <a:t>   	AVG_GRADE  &gt;=  60</a:t>
            </a:r>
            <a:endParaRPr lang="en-US" altLang="zh-CN" sz="26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352425" y="236538"/>
            <a:ext cx="8486775" cy="768350"/>
          </a:xfrm>
        </p:spPr>
        <p:txBody>
          <a:bodyPr/>
          <a:lstStyle/>
          <a:p>
            <a:pPr eaLnBrk="1" hangingPunct="1">
              <a:defRPr/>
            </a:pPr>
            <a:r>
              <a:rPr lang="zh-CN" altLang="en-US" dirty="0"/>
              <a:t>集合操作</a:t>
            </a:r>
            <a:endParaRPr lang="zh-CN" altLang="en-US" dirty="0"/>
          </a:p>
        </p:txBody>
      </p:sp>
      <p:sp>
        <p:nvSpPr>
          <p:cNvPr id="487427" name="Rectangle 3"/>
          <p:cNvSpPr>
            <a:spLocks noGrp="1" noChangeArrowheads="1"/>
          </p:cNvSpPr>
          <p:nvPr>
            <p:ph type="body" idx="1"/>
          </p:nvPr>
        </p:nvSpPr>
        <p:spPr>
          <a:xfrm>
            <a:off x="152400" y="1556792"/>
            <a:ext cx="8839200" cy="4644355"/>
          </a:xfrm>
        </p:spPr>
        <p:txBody>
          <a:bodyPr/>
          <a:lstStyle/>
          <a:p>
            <a:pPr eaLnBrk="1" hangingPunct="1">
              <a:lnSpc>
                <a:spcPct val="90000"/>
              </a:lnSpc>
              <a:spcBef>
                <a:spcPct val="10000"/>
              </a:spcBef>
              <a:defRPr/>
            </a:pPr>
            <a:r>
              <a:rPr lang="zh-CN" altLang="en-US" sz="3600" dirty="0"/>
              <a:t>命令</a:t>
            </a:r>
            <a:endParaRPr lang="zh-CN" altLang="en-US" sz="3600" dirty="0"/>
          </a:p>
          <a:p>
            <a:pPr algn="l" eaLnBrk="1" hangingPunct="1">
              <a:spcBef>
                <a:spcPct val="15000"/>
              </a:spcBef>
              <a:buFont typeface="Wingdings" panose="05000000000000000000" pitchFamily="2" charset="2"/>
              <a:buNone/>
              <a:defRPr/>
            </a:pPr>
            <a:r>
              <a:rPr lang="zh-CN" altLang="en-US" dirty="0"/>
              <a:t>集合并：</a:t>
            </a:r>
            <a:r>
              <a:rPr lang="en-US" altLang="zh-CN" dirty="0">
                <a:solidFill>
                  <a:srgbClr val="FF3300"/>
                </a:solidFill>
              </a:rPr>
              <a:t>union (all)</a:t>
            </a:r>
            <a:endParaRPr lang="en-US" altLang="zh-CN" dirty="0">
              <a:solidFill>
                <a:srgbClr val="FF3300"/>
              </a:solidFill>
            </a:endParaRPr>
          </a:p>
          <a:p>
            <a:pPr algn="l" eaLnBrk="1" hangingPunct="1">
              <a:spcBef>
                <a:spcPct val="15000"/>
              </a:spcBef>
              <a:buFont typeface="Wingdings" panose="05000000000000000000" pitchFamily="2" charset="2"/>
              <a:buNone/>
              <a:defRPr/>
            </a:pPr>
            <a:r>
              <a:rPr lang="en-US" altLang="zh-CN" dirty="0">
                <a:solidFill>
                  <a:srgbClr val="FF3300"/>
                </a:solidFill>
              </a:rPr>
              <a:t>	</a:t>
            </a:r>
            <a:r>
              <a:rPr lang="zh-CN" altLang="en-US" dirty="0"/>
              <a:t>集合交：</a:t>
            </a:r>
            <a:r>
              <a:rPr lang="en-US" altLang="zh-CN" dirty="0">
                <a:solidFill>
                  <a:srgbClr val="FF3300"/>
                </a:solidFill>
              </a:rPr>
              <a:t>intersect (all)</a:t>
            </a:r>
            <a:endParaRPr lang="en-US" altLang="zh-CN" dirty="0">
              <a:solidFill>
                <a:srgbClr val="FF3300"/>
              </a:solidFill>
            </a:endParaRPr>
          </a:p>
          <a:p>
            <a:pPr algn="l" eaLnBrk="1" hangingPunct="1">
              <a:spcBef>
                <a:spcPct val="15000"/>
              </a:spcBef>
              <a:buFont typeface="Wingdings" panose="05000000000000000000" pitchFamily="2" charset="2"/>
              <a:buNone/>
              <a:defRPr/>
            </a:pPr>
            <a:r>
              <a:rPr lang="zh-CN" altLang="en-US" dirty="0"/>
              <a:t>集合差： </a:t>
            </a:r>
            <a:r>
              <a:rPr lang="en-US" altLang="zh-CN" dirty="0">
                <a:solidFill>
                  <a:srgbClr val="FF3300"/>
                </a:solidFill>
              </a:rPr>
              <a:t>except (all)</a:t>
            </a:r>
            <a:endParaRPr lang="en-US" altLang="zh-CN" dirty="0">
              <a:solidFill>
                <a:srgbClr val="FF3300"/>
              </a:solidFill>
            </a:endParaRPr>
          </a:p>
          <a:p>
            <a:pPr algn="ctr" eaLnBrk="1" hangingPunct="1">
              <a:spcBef>
                <a:spcPct val="15000"/>
              </a:spcBef>
              <a:buFont typeface="Wingdings" panose="05000000000000000000" pitchFamily="2" charset="2"/>
              <a:buNone/>
              <a:defRPr/>
            </a:pPr>
            <a:endParaRPr lang="en-US" altLang="zh-CN" dirty="0">
              <a:solidFill>
                <a:srgbClr val="FF3300"/>
              </a:solidFill>
            </a:endParaRPr>
          </a:p>
          <a:p>
            <a:pPr algn="ctr" eaLnBrk="1" hangingPunct="1">
              <a:spcBef>
                <a:spcPct val="15000"/>
              </a:spcBef>
              <a:buFont typeface="Wingdings" panose="05000000000000000000" pitchFamily="2" charset="2"/>
              <a:buNone/>
              <a:defRPr/>
            </a:pPr>
            <a:r>
              <a:rPr lang="zh-CN" altLang="en-US" dirty="0"/>
              <a:t>集合操作缺省去除重复元组</a:t>
            </a:r>
            <a:endParaRPr lang="en-US" altLang="zh-CN" dirty="0"/>
          </a:p>
          <a:p>
            <a:pPr algn="ctr" eaLnBrk="1" hangingPunct="1">
              <a:spcBef>
                <a:spcPct val="15000"/>
              </a:spcBef>
              <a:buFont typeface="Wingdings" panose="05000000000000000000" pitchFamily="2" charset="2"/>
              <a:buNone/>
              <a:defRPr/>
            </a:pPr>
            <a:r>
              <a:rPr lang="en-US" altLang="zh-CN" dirty="0"/>
              <a:t>intersect</a:t>
            </a:r>
            <a:r>
              <a:rPr lang="zh-CN" altLang="en-US" dirty="0"/>
              <a:t>的优先级高于其他集合操作的优先级</a:t>
            </a:r>
            <a:endParaRPr lang="zh-CN" altLang="en-US" dirty="0"/>
          </a:p>
          <a:p>
            <a:pPr algn="ctr" eaLnBrk="1" hangingPunct="1">
              <a:spcBef>
                <a:spcPct val="15000"/>
              </a:spcBef>
              <a:buFont typeface="Wingdings" panose="05000000000000000000" pitchFamily="2" charset="2"/>
              <a:buNone/>
              <a:defRPr/>
            </a:pPr>
            <a:endParaRPr lang="zh-CN" altLang="en-US" dirty="0"/>
          </a:p>
          <a:p>
            <a:pPr algn="ctr" eaLnBrk="1" hangingPunct="1">
              <a:spcBef>
                <a:spcPct val="15000"/>
              </a:spcBef>
              <a:buFont typeface="Wingdings" panose="05000000000000000000" pitchFamily="2" charset="2"/>
              <a:buNone/>
              <a:defRPr/>
            </a:pPr>
            <a:endParaRPr lang="en-US" altLang="zh-CN" dirty="0">
              <a:solidFill>
                <a:srgbClr val="FF3300"/>
              </a:solidFill>
            </a:endParaRPr>
          </a:p>
        </p:txBody>
      </p:sp>
      <p:sp>
        <p:nvSpPr>
          <p:cNvPr id="3" name="文本框 2"/>
          <p:cNvSpPr txBox="1"/>
          <p:nvPr/>
        </p:nvSpPr>
        <p:spPr>
          <a:xfrm>
            <a:off x="1043608" y="3878969"/>
            <a:ext cx="9165149" cy="461665"/>
          </a:xfrm>
          <a:prstGeom prst="rect">
            <a:avLst/>
          </a:prstGeom>
          <a:noFill/>
        </p:spPr>
        <p:txBody>
          <a:bodyPr wrap="square">
            <a:spAutoFit/>
          </a:bodyPr>
          <a:lstStyle/>
          <a:p>
            <a:pPr algn="l" eaLnBrk="1" hangingPunct="1">
              <a:spcBef>
                <a:spcPct val="15000"/>
              </a:spcBef>
              <a:buFont typeface="Wingdings" panose="05000000000000000000" pitchFamily="2" charset="2"/>
              <a:buNone/>
              <a:defRPr/>
            </a:pPr>
            <a:r>
              <a:rPr lang="zh-CN" altLang="en-US" dirty="0">
                <a:solidFill>
                  <a:srgbClr val="FF0000"/>
                </a:solidFill>
              </a:rPr>
              <a:t>无</a:t>
            </a:r>
            <a:r>
              <a:rPr lang="en-US" altLang="zh-CN" dirty="0">
                <a:solidFill>
                  <a:srgbClr val="FF0000"/>
                </a:solidFill>
              </a:rPr>
              <a:t>all</a:t>
            </a:r>
            <a:r>
              <a:rPr lang="zh-CN" altLang="en-US" sz="2400" dirty="0">
                <a:solidFill>
                  <a:schemeClr val="tx1"/>
                </a:solidFill>
              </a:rPr>
              <a:t>的结果会去</a:t>
            </a:r>
            <a:r>
              <a:rPr lang="zh-CN" altLang="en-US" sz="2400">
                <a:solidFill>
                  <a:schemeClr val="tx1"/>
                </a:solidFill>
              </a:rPr>
              <a:t>重，</a:t>
            </a:r>
            <a:r>
              <a:rPr lang="zh-CN" altLang="en-US">
                <a:solidFill>
                  <a:srgbClr val="FF0000"/>
                </a:solidFill>
              </a:rPr>
              <a:t>有</a:t>
            </a:r>
            <a:r>
              <a:rPr lang="zh-CN" altLang="en-US" sz="2400">
                <a:solidFill>
                  <a:srgbClr val="FF0000"/>
                </a:solidFill>
              </a:rPr>
              <a:t> </a:t>
            </a:r>
            <a:r>
              <a:rPr lang="en-US" altLang="zh-CN" sz="2400" dirty="0">
                <a:solidFill>
                  <a:srgbClr val="FF0000"/>
                </a:solidFill>
              </a:rPr>
              <a:t>all</a:t>
            </a:r>
            <a:r>
              <a:rPr lang="zh-CN" altLang="en-US" sz="2400" dirty="0">
                <a:solidFill>
                  <a:schemeClr val="tx1"/>
                </a:solidFill>
              </a:rPr>
              <a:t>的结果不去重</a:t>
            </a:r>
            <a:endParaRPr lang="en-US" altLang="zh-CN" sz="2400"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集合操作</a:t>
            </a:r>
            <a:endParaRPr lang="zh-CN" altLang="en-US" dirty="0"/>
          </a:p>
        </p:txBody>
      </p:sp>
      <p:sp>
        <p:nvSpPr>
          <p:cNvPr id="4" name="矩形 3"/>
          <p:cNvSpPr/>
          <p:nvPr/>
        </p:nvSpPr>
        <p:spPr>
          <a:xfrm>
            <a:off x="500063" y="1381125"/>
            <a:ext cx="8358187" cy="5048250"/>
          </a:xfrm>
          <a:prstGeom prst="rect">
            <a:avLst/>
          </a:prstGeom>
        </p:spPr>
        <p:txBody>
          <a:bodyPr>
            <a:spAutoFit/>
          </a:bodyPr>
          <a:lstStyle/>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S1={1, 1, 2, 2, 2}, S2={2, 2, 4}, S3={2, 4, 4}</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intersect </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S2 = {2}, </a:t>
            </a:r>
            <a:endPar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intersect 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S2 = {2, 2}</a:t>
            </a:r>
            <a:r>
              <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S2 = {1}, </a:t>
            </a:r>
            <a:endPar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S2 = {1, 1, 2}, </a:t>
            </a:r>
            <a:endPar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S2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 S2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S1 = {4}</a:t>
            </a:r>
            <a:r>
              <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S2</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intersect</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S3 = {1, 1, 2, 2}</a:t>
            </a:r>
            <a:endPar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(S1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except 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S2)</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intersect</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a:t>
            </a:r>
            <a:r>
              <a:rPr kumimoji="1" lang="en-US" sz="2800" b="1" i="1"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all</a:t>
            </a:r>
            <a:r>
              <a:rPr kumimoji="1" 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 S3 = {2}</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zh-CN" altLang="en-US"/>
              <a:t>集合操作</a:t>
            </a:r>
            <a:endParaRPr lang="zh-CN" altLang="en-US"/>
          </a:p>
        </p:txBody>
      </p:sp>
      <p:sp>
        <p:nvSpPr>
          <p:cNvPr id="556035" name="Rectangle 3"/>
          <p:cNvSpPr>
            <a:spLocks noGrp="1" noChangeArrowheads="1"/>
          </p:cNvSpPr>
          <p:nvPr>
            <p:ph type="body" idx="1"/>
          </p:nvPr>
        </p:nvSpPr>
        <p:spPr/>
        <p:txBody>
          <a:bodyPr/>
          <a:lstStyle/>
          <a:p>
            <a:pPr eaLnBrk="1" hangingPunct="1">
              <a:defRPr/>
            </a:pPr>
            <a:r>
              <a:rPr lang="en-US" altLang="zh-CN" dirty="0"/>
              <a:t>union</a:t>
            </a:r>
            <a:r>
              <a:rPr lang="zh-CN" altLang="en-US" dirty="0"/>
              <a:t>和</a:t>
            </a:r>
            <a:r>
              <a:rPr lang="en-US" altLang="zh-CN" dirty="0"/>
              <a:t>union all</a:t>
            </a:r>
            <a:r>
              <a:rPr lang="zh-CN" altLang="en-US" dirty="0"/>
              <a:t>在一起是不满足结合律的</a:t>
            </a:r>
            <a:endParaRPr lang="zh-CN" altLang="en-US" dirty="0"/>
          </a:p>
        </p:txBody>
      </p:sp>
      <p:sp>
        <p:nvSpPr>
          <p:cNvPr id="556037" name="Rectangle 5"/>
          <p:cNvSpPr>
            <a:spLocks noChangeArrowheads="1"/>
          </p:cNvSpPr>
          <p:nvPr/>
        </p:nvSpPr>
        <p:spPr bwMode="auto">
          <a:xfrm>
            <a:off x="250825" y="2205038"/>
            <a:ext cx="4176713" cy="3743325"/>
          </a:xfrm>
          <a:prstGeom prst="rect">
            <a:avLst/>
          </a:prstGeom>
          <a:noFill/>
          <a:ln w="9525" algn="ctr">
            <a:noFill/>
            <a:miter lim="800000"/>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TableA</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rPr>
              <a:t>union all</a:t>
            </a:r>
            <a:endPar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TableB</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rPr>
              <a:t>union</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 </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TableC </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
        <p:nvSpPr>
          <p:cNvPr id="556038" name="Rectangle 6"/>
          <p:cNvSpPr>
            <a:spLocks noChangeArrowheads="1"/>
          </p:cNvSpPr>
          <p:nvPr/>
        </p:nvSpPr>
        <p:spPr bwMode="auto">
          <a:xfrm>
            <a:off x="4716463" y="2133600"/>
            <a:ext cx="4176712" cy="3743325"/>
          </a:xfrm>
          <a:prstGeom prst="rect">
            <a:avLst/>
          </a:prstGeom>
          <a:noFill/>
          <a:ln w="9525" algn="ctr">
            <a:noFill/>
            <a:miter lim="800000"/>
          </a:ln>
          <a:effectLst/>
        </p:spPr>
        <p:txBody>
          <a:bodyPr>
            <a:spAutoFit/>
            <a:flatTx/>
          </a:bodyPr>
          <a:lstStyle/>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TableA</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rPr>
              <a:t>union all</a:t>
            </a: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 </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TableB </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rPr>
              <a:t>union</a:t>
            </a:r>
            <a:endParaRPr kumimoji="1" lang="en-US" altLang="zh-CN" sz="2400" b="0" i="0" u="none" strike="noStrike" kern="1200" cap="none" spc="0" normalizeH="0" baseline="0" noProof="0">
              <a:ln>
                <a:noFill/>
              </a:ln>
              <a:solidFill>
                <a:srgbClr val="6600CC"/>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a:p>
            <a:pPr marL="342900" marR="0" lvl="0" indent="-342900" algn="l" defTabSz="914400" rtl="0" eaLnBrk="1" fontAlgn="base" latinLnBrk="0" hangingPunct="1">
              <a:lnSpc>
                <a:spcPct val="100000"/>
              </a:lnSpc>
              <a:spcBef>
                <a:spcPct val="50000"/>
              </a:spcBef>
              <a:spcAft>
                <a:spcPct val="0"/>
              </a:spcAft>
              <a:buClrTx/>
              <a:buSzPct val="60000"/>
              <a:buFontTx/>
              <a:buNone/>
              <a:defRPr/>
            </a:pPr>
            <a:r>
              <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rPr>
              <a:t>select * from  TableC)</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altLang="zh-CN"/>
              <a:t>from</a:t>
            </a:r>
            <a:r>
              <a:rPr lang="zh-CN" altLang="en-US"/>
              <a:t>子句</a:t>
            </a:r>
            <a:endParaRPr lang="zh-CN" altLang="en-US"/>
          </a:p>
        </p:txBody>
      </p:sp>
      <p:sp>
        <p:nvSpPr>
          <p:cNvPr id="150531" name="Rectangle 3"/>
          <p:cNvSpPr>
            <a:spLocks noGrp="1" noChangeArrowheads="1"/>
          </p:cNvSpPr>
          <p:nvPr>
            <p:ph type="body" idx="1"/>
          </p:nvPr>
        </p:nvSpPr>
        <p:spPr/>
        <p:txBody>
          <a:bodyPr/>
          <a:lstStyle/>
          <a:p>
            <a:pPr eaLnBrk="1" hangingPunct="1">
              <a:defRPr/>
            </a:pPr>
            <a:r>
              <a:rPr lang="en-US" altLang="zh-CN"/>
              <a:t>from</a:t>
            </a:r>
            <a:r>
              <a:rPr lang="zh-CN" altLang="en-US"/>
              <a:t>子句列出查询的对象表</a:t>
            </a:r>
            <a:endParaRPr lang="zh-CN" altLang="en-US"/>
          </a:p>
          <a:p>
            <a:pPr eaLnBrk="1" hangingPunct="1">
              <a:defRPr/>
            </a:pPr>
            <a:r>
              <a:rPr lang="zh-CN" altLang="en-US"/>
              <a:t>示例</a:t>
            </a:r>
            <a:endParaRPr lang="zh-CN" altLang="en-US"/>
          </a:p>
          <a:p>
            <a:pPr lvl="1" eaLnBrk="1" hangingPunct="1">
              <a:buFont typeface="Wingdings" panose="05000000000000000000" pitchFamily="2" charset="2"/>
              <a:buNone/>
              <a:defRPr/>
            </a:pPr>
            <a:r>
              <a:rPr lang="zh-CN" altLang="en-US"/>
              <a:t>找出选修课程的学生姓名、课程名、成绩</a:t>
            </a:r>
            <a:endParaRPr lang="zh-CN" altLang="en-US"/>
          </a:p>
          <a:p>
            <a:pPr lvl="1" eaLnBrk="1" hangingPunct="1">
              <a:buFont typeface="Wingdings" panose="05000000000000000000" pitchFamily="2" charset="2"/>
              <a:buNone/>
              <a:defRPr/>
            </a:pPr>
            <a:endParaRPr lang="zh-CN" altLang="en-US" b="1"/>
          </a:p>
          <a:p>
            <a:pPr lvl="1" eaLnBrk="1" hangingPunct="1">
              <a:buFont typeface="Wingdings" panose="05000000000000000000" pitchFamily="2" charset="2"/>
              <a:buNone/>
              <a:defRPr/>
            </a:pPr>
            <a:endParaRPr lang="zh-CN" altLang="en-US" b="1"/>
          </a:p>
          <a:p>
            <a:pPr lvl="1" eaLnBrk="1" hangingPunct="1">
              <a:buFont typeface="Wingdings" panose="05000000000000000000" pitchFamily="2" charset="2"/>
              <a:buNone/>
              <a:defRPr/>
            </a:pPr>
            <a:endParaRPr lang="zh-CN" altLang="en-US" b="1"/>
          </a:p>
          <a:p>
            <a:pPr lvl="1" eaLnBrk="1" hangingPunct="1">
              <a:buFont typeface="Wingdings" panose="05000000000000000000" pitchFamily="2" charset="2"/>
              <a:buNone/>
              <a:defRPr/>
            </a:pPr>
            <a:r>
              <a:rPr lang="en-US" altLang="zh-CN" b="1"/>
              <a:t>select	</a:t>
            </a:r>
            <a:r>
              <a:rPr lang="en-US" altLang="zh-CN"/>
              <a:t>SNAME , CNAME, GRADE</a:t>
            </a:r>
            <a:endParaRPr lang="en-US" altLang="zh-CN"/>
          </a:p>
          <a:p>
            <a:pPr lvl="1" eaLnBrk="1" hangingPunct="1">
              <a:buFont typeface="Wingdings" panose="05000000000000000000" pitchFamily="2" charset="2"/>
              <a:buNone/>
              <a:defRPr/>
            </a:pPr>
            <a:r>
              <a:rPr lang="en-US" altLang="zh-CN" b="1"/>
              <a:t>from</a:t>
            </a:r>
            <a:r>
              <a:rPr lang="en-US" altLang="zh-CN"/>
              <a:t>   	S , C, SC</a:t>
            </a:r>
            <a:endParaRPr lang="en-US" altLang="zh-CN"/>
          </a:p>
          <a:p>
            <a:pPr lvl="1" eaLnBrk="1" hangingPunct="1">
              <a:buFont typeface="Wingdings" panose="05000000000000000000" pitchFamily="2" charset="2"/>
              <a:buNone/>
              <a:defRPr/>
            </a:pPr>
            <a:r>
              <a:rPr lang="en-US" altLang="zh-CN" b="1"/>
              <a:t>where</a:t>
            </a:r>
            <a:r>
              <a:rPr lang="en-US" altLang="zh-CN"/>
              <a:t>  S.S# = SC.S#</a:t>
            </a:r>
            <a:endParaRPr lang="en-US" altLang="zh-CN"/>
          </a:p>
          <a:p>
            <a:pPr lvl="1" eaLnBrk="1" hangingPunct="1">
              <a:buFont typeface="Wingdings" panose="05000000000000000000" pitchFamily="2" charset="2"/>
              <a:buNone/>
              <a:defRPr/>
            </a:pPr>
            <a:r>
              <a:rPr lang="en-US" altLang="zh-CN" b="1"/>
              <a:t>	and</a:t>
            </a:r>
            <a:r>
              <a:rPr lang="en-US" altLang="zh-CN"/>
              <a:t>  	C.C# = SC.C#</a:t>
            </a:r>
            <a:endParaRPr lang="en-US" altLang="zh-CN"/>
          </a:p>
        </p:txBody>
      </p:sp>
      <p:graphicFrame>
        <p:nvGraphicFramePr>
          <p:cNvPr id="8194" name="Object 9"/>
          <p:cNvGraphicFramePr>
            <a:graphicFrameLocks noChangeAspect="1"/>
          </p:cNvGraphicFramePr>
          <p:nvPr/>
        </p:nvGraphicFramePr>
        <p:xfrm>
          <a:off x="1543050" y="3035300"/>
          <a:ext cx="4397375" cy="566738"/>
        </p:xfrm>
        <a:graphic>
          <a:graphicData uri="http://schemas.openxmlformats.org/presentationml/2006/ole">
            <mc:AlternateContent xmlns:mc="http://schemas.openxmlformats.org/markup-compatibility/2006">
              <mc:Choice xmlns:v="urn:schemas-microsoft-com:vml" Requires="v">
                <p:oleObj spid="_x0000_s0" name="公式" r:id="rId1" imgW="52120800" imgH="6705600" progId="Equation.3">
                  <p:embed/>
                </p:oleObj>
              </mc:Choice>
              <mc:Fallback>
                <p:oleObj name="公式" r:id="rId1" imgW="52120800" imgH="67056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035300"/>
                        <a:ext cx="439737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0"/>
          <p:cNvGraphicFramePr>
            <a:graphicFrameLocks noChangeAspect="1"/>
          </p:cNvGraphicFramePr>
          <p:nvPr/>
        </p:nvGraphicFramePr>
        <p:xfrm>
          <a:off x="835868" y="3821113"/>
          <a:ext cx="7048500" cy="544512"/>
        </p:xfrm>
        <a:graphic>
          <a:graphicData uri="http://schemas.openxmlformats.org/presentationml/2006/ole">
            <mc:AlternateContent xmlns:mc="http://schemas.openxmlformats.org/markup-compatibility/2006">
              <mc:Choice xmlns:v="urn:schemas-microsoft-com:vml" Requires="v">
                <p:oleObj spid="_x0000_s2" name="Equation" r:id="rId3" imgW="71018400" imgH="5486400" progId="Equation.3">
                  <p:embed/>
                </p:oleObj>
              </mc:Choice>
              <mc:Fallback>
                <p:oleObj name="Equation" r:id="rId3" imgW="71018400" imgH="5486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868" y="3821113"/>
                        <a:ext cx="70485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dirty="0"/>
              <a:t>集合操作</a:t>
            </a:r>
            <a:endParaRPr lang="zh-CN" altLang="en-US" dirty="0"/>
          </a:p>
        </p:txBody>
      </p:sp>
      <p:sp>
        <p:nvSpPr>
          <p:cNvPr id="488451" name="Rectangle 3"/>
          <p:cNvSpPr>
            <a:spLocks noGrp="1" noChangeArrowheads="1"/>
          </p:cNvSpPr>
          <p:nvPr>
            <p:ph type="body" idx="1"/>
          </p:nvPr>
        </p:nvSpPr>
        <p:spPr/>
        <p:txBody>
          <a:bodyPr/>
          <a:lstStyle/>
          <a:p>
            <a:pPr eaLnBrk="1" hangingPunct="1">
              <a:lnSpc>
                <a:spcPct val="115000"/>
              </a:lnSpc>
              <a:spcBef>
                <a:spcPct val="10000"/>
              </a:spcBef>
              <a:defRPr/>
            </a:pPr>
            <a:r>
              <a:rPr lang="zh-CN" altLang="en-US" sz="3600" dirty="0"/>
              <a:t>示例</a:t>
            </a:r>
            <a:endParaRPr lang="zh-CN" altLang="en-US" sz="3600" dirty="0"/>
          </a:p>
          <a:p>
            <a:pPr lvl="1" eaLnBrk="1" hangingPunct="1">
              <a:lnSpc>
                <a:spcPct val="115000"/>
              </a:lnSpc>
              <a:spcBef>
                <a:spcPct val="10000"/>
              </a:spcBef>
              <a:defRPr/>
            </a:pPr>
            <a:r>
              <a:rPr lang="zh-CN" altLang="en-US" sz="3200" dirty="0"/>
              <a:t>求工资大于</a:t>
            </a:r>
            <a:r>
              <a:rPr lang="en-US" altLang="zh-CN" sz="3200" dirty="0"/>
              <a:t>1000</a:t>
            </a:r>
            <a:r>
              <a:rPr lang="zh-CN" altLang="en-US" sz="3200" dirty="0"/>
              <a:t>或者年龄大于</a:t>
            </a:r>
            <a:r>
              <a:rPr lang="en-US" altLang="zh-CN" sz="3200" dirty="0"/>
              <a:t>60</a:t>
            </a:r>
            <a:r>
              <a:rPr lang="zh-CN" altLang="en-US" sz="3200" dirty="0"/>
              <a:t>的教工</a:t>
            </a:r>
            <a:endParaRPr lang="zh-CN" altLang="en-US" sz="3200" dirty="0"/>
          </a:p>
          <a:p>
            <a:pPr lvl="1" eaLnBrk="1" hangingPunct="1">
              <a:lnSpc>
                <a:spcPct val="115000"/>
              </a:lnSpc>
              <a:spcBef>
                <a:spcPct val="10000"/>
              </a:spcBef>
              <a:buFont typeface="Wingdings" panose="05000000000000000000" pitchFamily="2" charset="2"/>
              <a:buNone/>
              <a:defRPr/>
            </a:pPr>
            <a:r>
              <a:rPr lang="zh-CN" altLang="en-US" sz="3000" b="1" dirty="0"/>
              <a:t>			</a:t>
            </a:r>
            <a:endParaRPr lang="zh-CN" altLang="en-US" dirty="0"/>
          </a:p>
        </p:txBody>
      </p:sp>
      <p:sp>
        <p:nvSpPr>
          <p:cNvPr id="488454" name="Text Box 6"/>
          <p:cNvSpPr txBox="1">
            <a:spLocks noChangeArrowheads="1"/>
          </p:cNvSpPr>
          <p:nvPr/>
        </p:nvSpPr>
        <p:spPr bwMode="auto">
          <a:xfrm>
            <a:off x="755650" y="2924175"/>
            <a:ext cx="3455988" cy="3170099"/>
          </a:xfrm>
          <a:prstGeom prst="rect">
            <a:avLst/>
          </a:prstGeom>
          <a:noFill/>
          <a:ln w="9525" algn="ctr">
            <a:noFill/>
            <a:miter lim="800000"/>
          </a:ln>
          <a:effectLst/>
        </p:spPr>
        <p:txBody>
          <a:bodyPr>
            <a:spAutoFit/>
            <a:flatTx/>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a:t>
            </a: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PROF</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SAL &gt; 1000)</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union </a:t>
            </a:r>
            <a:endPar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a:t>
            </a: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PROF</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a:ln>
                  <a:noFill/>
                </a:ln>
                <a:solidFill>
                  <a:srgbClr val="660066"/>
                </a:solidFill>
                <a:effectLst/>
                <a:uLnTx/>
                <a:uFillTx/>
                <a:latin typeface="Tahoma" panose="020B0604030504040204" pitchFamily="34" charset="0"/>
                <a:ea typeface="楷体_GB2312" pitchFamily="49" charset="-122"/>
                <a:cs typeface="+mn-cs"/>
              </a:rPr>
              <a:t>       AGE &gt; 60)</a:t>
            </a:r>
            <a:endParaRPr kumimoji="1" lang="en-US" altLang="zh-CN" sz="2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Tahoma" panose="020B0604030504040204" pitchFamily="34" charset="0"/>
              <a:ea typeface="楷体_GB2312" pitchFamily="49" charset="-122"/>
              <a:cs typeface="+mn-cs"/>
            </a:endParaRPr>
          </a:p>
        </p:txBody>
      </p:sp>
      <p:sp>
        <p:nvSpPr>
          <p:cNvPr id="160773" name="Text Box 7"/>
          <p:cNvSpPr txBox="1">
            <a:spLocks noChangeArrowheads="1"/>
          </p:cNvSpPr>
          <p:nvPr/>
        </p:nvSpPr>
        <p:spPr bwMode="auto">
          <a:xfrm>
            <a:off x="5003800" y="2924175"/>
            <a:ext cx="3455988" cy="1785104"/>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a:t>
            </a: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select</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from</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PROF</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where</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SAL &gt; 1000</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or</a:t>
            </a:r>
            <a:r>
              <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rPr>
              <a:t>	AGE &gt; 60</a:t>
            </a:r>
            <a:endParaRPr kumimoji="1" lang="en-US" altLang="zh-CN" sz="2000" b="0" i="0" u="none" strike="noStrike" kern="1200" cap="none" spc="0" normalizeH="0" baseline="0" noProof="0" dirty="0">
              <a:ln>
                <a:noFill/>
              </a:ln>
              <a:solidFill>
                <a:srgbClr val="660066"/>
              </a:solidFill>
              <a:effectLst/>
              <a:uLnTx/>
              <a:uFillTx/>
              <a:latin typeface="Tahoma" panose="020B0604030504040204" pitchFamily="34" charset="0"/>
              <a:ea typeface="楷体_GB2312" pitchFamily="49" charset="-122"/>
              <a:cs typeface="+mn-cs"/>
            </a:endParaRPr>
          </a:p>
        </p:txBody>
      </p:sp>
      <p:sp>
        <p:nvSpPr>
          <p:cNvPr id="488456" name="WordArt 8"/>
          <p:cNvSpPr>
            <a:spLocks noChangeArrowheads="1" noChangeShapeType="1" noTextEdit="1"/>
          </p:cNvSpPr>
          <p:nvPr/>
        </p:nvSpPr>
        <p:spPr bwMode="auto">
          <a:xfrm>
            <a:off x="5030788" y="5013325"/>
            <a:ext cx="3429000"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问题</a:t>
            </a:r>
            <a:r>
              <a:rPr kumimoji="1" lang="en-US" altLang="zh-CN"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1</a:t>
            </a:r>
            <a:r>
              <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：等价否？</a:t>
            </a:r>
            <a:endPar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endParaRPr>
          </a:p>
        </p:txBody>
      </p:sp>
      <p:sp>
        <p:nvSpPr>
          <p:cNvPr id="488457" name="WordArt 9"/>
          <p:cNvSpPr>
            <a:spLocks noChangeArrowheads="1" noChangeShapeType="1" noTextEdit="1"/>
          </p:cNvSpPr>
          <p:nvPr/>
        </p:nvSpPr>
        <p:spPr bwMode="auto">
          <a:xfrm>
            <a:off x="5030788" y="5949950"/>
            <a:ext cx="3933825" cy="457200"/>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问题</a:t>
            </a:r>
            <a:r>
              <a:rPr kumimoji="1" lang="en-US" altLang="zh-CN"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2</a:t>
            </a:r>
            <a:r>
              <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rPr>
              <a:t>：谁更有效？</a:t>
            </a:r>
            <a:endParaRPr kumimoji="1" lang="zh-CN" altLang="en-US" sz="3600" b="0" i="0" u="none" strike="noStrike" kern="10" cap="none" spc="0" normalizeH="0" baseline="0" noProof="0">
              <a:ln w="19050">
                <a:solidFill>
                  <a:srgbClr val="99CCFF"/>
                </a:solidFill>
                <a:round/>
              </a:ln>
              <a:solidFill>
                <a:srgbClr val="0066CC"/>
              </a:solidFill>
              <a:effectLst>
                <a:outerShdw dist="35921" dir="2700000" algn="ctr" rotWithShape="0">
                  <a:srgbClr val="99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88456"/>
                                        </p:tgtEl>
                                        <p:attrNameLst>
                                          <p:attrName>style.visibility</p:attrName>
                                        </p:attrNameLst>
                                      </p:cBhvr>
                                      <p:to>
                                        <p:strVal val="visible"/>
                                      </p:to>
                                    </p:set>
                                    <p:animEffect transition="in" filter="fade">
                                      <p:cBhvr>
                                        <p:cTn id="7" dur="1600" decel="100000"/>
                                        <p:tgtEl>
                                          <p:spTgt spid="488456"/>
                                        </p:tgtEl>
                                      </p:cBhvr>
                                    </p:animEffect>
                                    <p:anim calcmode="lin" valueType="num">
                                      <p:cBhvr>
                                        <p:cTn id="8" dur="1600" decel="100000" fill="hold"/>
                                        <p:tgtEl>
                                          <p:spTgt spid="488456"/>
                                        </p:tgtEl>
                                        <p:attrNameLst>
                                          <p:attrName>style.rotation</p:attrName>
                                        </p:attrNameLst>
                                      </p:cBhvr>
                                      <p:tavLst>
                                        <p:tav tm="0">
                                          <p:val>
                                            <p:fltVal val="-90"/>
                                          </p:val>
                                        </p:tav>
                                        <p:tav tm="100000">
                                          <p:val>
                                            <p:fltVal val="0"/>
                                          </p:val>
                                        </p:tav>
                                      </p:tavLst>
                                    </p:anim>
                                    <p:anim calcmode="lin" valueType="num">
                                      <p:cBhvr>
                                        <p:cTn id="9" dur="1600" decel="100000" fill="hold"/>
                                        <p:tgtEl>
                                          <p:spTgt spid="488456"/>
                                        </p:tgtEl>
                                        <p:attrNameLst>
                                          <p:attrName>ppt_x</p:attrName>
                                        </p:attrNameLst>
                                      </p:cBhvr>
                                      <p:tavLst>
                                        <p:tav tm="0">
                                          <p:val>
                                            <p:strVal val="#ppt_x+0.4"/>
                                          </p:val>
                                        </p:tav>
                                        <p:tav tm="100000">
                                          <p:val>
                                            <p:strVal val="#ppt_x-0.05"/>
                                          </p:val>
                                        </p:tav>
                                      </p:tavLst>
                                    </p:anim>
                                    <p:anim calcmode="lin" valueType="num">
                                      <p:cBhvr>
                                        <p:cTn id="10" dur="1600" decel="100000" fill="hold"/>
                                        <p:tgtEl>
                                          <p:spTgt spid="488456"/>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488456"/>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488456"/>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488457"/>
                                        </p:tgtEl>
                                        <p:attrNameLst>
                                          <p:attrName>style.visibility</p:attrName>
                                        </p:attrNameLst>
                                      </p:cBhvr>
                                      <p:to>
                                        <p:strVal val="visible"/>
                                      </p:to>
                                    </p:set>
                                    <p:animEffect transition="in" filter="fade">
                                      <p:cBhvr>
                                        <p:cTn id="17" dur="1600" decel="100000"/>
                                        <p:tgtEl>
                                          <p:spTgt spid="488457"/>
                                        </p:tgtEl>
                                      </p:cBhvr>
                                    </p:animEffect>
                                    <p:anim calcmode="lin" valueType="num">
                                      <p:cBhvr>
                                        <p:cTn id="18" dur="1600" decel="100000" fill="hold"/>
                                        <p:tgtEl>
                                          <p:spTgt spid="488457"/>
                                        </p:tgtEl>
                                        <p:attrNameLst>
                                          <p:attrName>style.rotation</p:attrName>
                                        </p:attrNameLst>
                                      </p:cBhvr>
                                      <p:tavLst>
                                        <p:tav tm="0">
                                          <p:val>
                                            <p:fltVal val="-90"/>
                                          </p:val>
                                        </p:tav>
                                        <p:tav tm="100000">
                                          <p:val>
                                            <p:fltVal val="0"/>
                                          </p:val>
                                        </p:tav>
                                      </p:tavLst>
                                    </p:anim>
                                    <p:anim calcmode="lin" valueType="num">
                                      <p:cBhvr>
                                        <p:cTn id="19" dur="1600" decel="100000" fill="hold"/>
                                        <p:tgtEl>
                                          <p:spTgt spid="488457"/>
                                        </p:tgtEl>
                                        <p:attrNameLst>
                                          <p:attrName>ppt_x</p:attrName>
                                        </p:attrNameLst>
                                      </p:cBhvr>
                                      <p:tavLst>
                                        <p:tav tm="0">
                                          <p:val>
                                            <p:strVal val="#ppt_x+0.4"/>
                                          </p:val>
                                        </p:tav>
                                        <p:tav tm="100000">
                                          <p:val>
                                            <p:strVal val="#ppt_x-0.05"/>
                                          </p:val>
                                        </p:tav>
                                      </p:tavLst>
                                    </p:anim>
                                    <p:anim calcmode="lin" valueType="num">
                                      <p:cBhvr>
                                        <p:cTn id="20" dur="1600" decel="100000" fill="hold"/>
                                        <p:tgtEl>
                                          <p:spTgt spid="488457"/>
                                        </p:tgtEl>
                                        <p:attrNameLst>
                                          <p:attrName>ppt_y</p:attrName>
                                        </p:attrNameLst>
                                      </p:cBhvr>
                                      <p:tavLst>
                                        <p:tav tm="0">
                                          <p:val>
                                            <p:strVal val="#ppt_y-0.4"/>
                                          </p:val>
                                        </p:tav>
                                        <p:tav tm="100000">
                                          <p:val>
                                            <p:strVal val="#ppt_y+0.1"/>
                                          </p:val>
                                        </p:tav>
                                      </p:tavLst>
                                    </p:anim>
                                    <p:anim calcmode="lin" valueType="num">
                                      <p:cBhvr>
                                        <p:cTn id="21" dur="400" accel="100000" fill="hold">
                                          <p:stCondLst>
                                            <p:cond delay="1600"/>
                                          </p:stCondLst>
                                        </p:cTn>
                                        <p:tgtEl>
                                          <p:spTgt spid="488457"/>
                                        </p:tgtEl>
                                        <p:attrNameLst>
                                          <p:attrName>ppt_x</p:attrName>
                                        </p:attrNameLst>
                                      </p:cBhvr>
                                      <p:tavLst>
                                        <p:tav tm="0">
                                          <p:val>
                                            <p:strVal val="#ppt_x-0.05"/>
                                          </p:val>
                                        </p:tav>
                                        <p:tav tm="100000">
                                          <p:val>
                                            <p:strVal val="#ppt_x"/>
                                          </p:val>
                                        </p:tav>
                                      </p:tavLst>
                                    </p:anim>
                                    <p:anim calcmode="lin" valueType="num">
                                      <p:cBhvr>
                                        <p:cTn id="22" dur="400" accel="100000" fill="hold">
                                          <p:stCondLst>
                                            <p:cond delay="1600"/>
                                          </p:stCondLst>
                                        </p:cTn>
                                        <p:tgtEl>
                                          <p:spTgt spid="488457"/>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集合操作</a:t>
            </a:r>
            <a:endParaRPr lang="zh-CN" altLang="en-US" dirty="0"/>
          </a:p>
        </p:txBody>
      </p:sp>
      <p:sp>
        <p:nvSpPr>
          <p:cNvPr id="161795" name="Rectangle 2"/>
          <p:cNvSpPr>
            <a:spLocks noChangeArrowheads="1"/>
          </p:cNvSpPr>
          <p:nvPr/>
        </p:nvSpPr>
        <p:spPr bwMode="auto">
          <a:xfrm>
            <a:off x="1428750" y="1500188"/>
            <a:ext cx="5572125" cy="4664075"/>
          </a:xfrm>
          <a:prstGeom prst="rect">
            <a:avLst/>
          </a:prstGeom>
          <a:noFill/>
          <a:ln w="9525" algn="ctr">
            <a:noFill/>
            <a:miter lim="800000"/>
          </a:ln>
        </p:spPr>
        <p:txBody>
          <a:bodyPr anchor="ctr">
            <a:spAutoFit/>
          </a:bodyPr>
          <a:lstStyle/>
          <a:p>
            <a:pPr marL="0" marR="0" lvl="0" indent="266700" algn="l" defTabSz="914400" rtl="0" eaLnBrk="0" fontAlgn="base" latinLnBrk="0" hangingPunct="0">
              <a:lnSpc>
                <a:spcPct val="125000"/>
              </a:lnSpc>
              <a:spcBef>
                <a:spcPct val="0"/>
              </a:spcBef>
              <a:spcAft>
                <a:spcPct val="0"/>
              </a:spcAft>
              <a:buClrTx/>
              <a:buSzPct val="60000"/>
              <a:buFontTx/>
              <a:buChar char="•"/>
              <a:defRPr/>
            </a:pP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 </a:t>
            </a:r>
            <a:r>
              <a:rPr kumimoji="1"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except </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S</a:t>
            </a:r>
            <a:endParaRPr kumimoji="1" lang="en-US" altLang="zh-CN" sz="2400" b="0" i="0" u="none" strike="noStrike" kern="1200" cap="none" spc="0" normalizeH="0" baseline="0" noProof="0" dirty="0">
              <a:ln>
                <a:noFill/>
              </a:ln>
              <a:solidFill>
                <a:srgbClr val="FF0000"/>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	</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1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as</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flag, A</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R</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union all</a:t>
            </a:r>
            <a:endParaRPr kumimoji="1" lang="en-US" altLang="zh-CN" sz="2400" b="0" i="0" u="none" strike="noStrike" kern="1200" cap="none" spc="0" normalizeH="0" baseline="0" noProof="0" dirty="0">
              <a:ln>
                <a:noFill/>
              </a:ln>
              <a:solidFill>
                <a:srgbClr val="FF0000"/>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0, A</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S)  RS</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group by</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having</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count</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(distinct flag) = 1</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a:p>
            <a:pPr marL="0" marR="0" lvl="0" indent="266700"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and</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max</a:t>
            </a:r>
            <a:r>
              <a:rPr kumimoji="1" lang="en-US" altLang="zh-CN" sz="2400" b="0" i="0" u="none" strike="noStrike" kern="1200" cap="none" spc="0" normalizeH="0" baseline="0" noProof="0" dirty="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(flag) = 1</a:t>
            </a:r>
            <a:endParaRPr kumimoji="1" lang="en-US" altLang="zh-CN" sz="2400" b="0" i="0" u="none" strike="noStrike" kern="1200" cap="none" spc="0" normalizeH="0" baseline="0" noProof="0" dirty="0">
              <a:ln>
                <a:noFill/>
              </a:ln>
              <a:solidFill>
                <a:srgbClr val="660033"/>
              </a:solidFill>
              <a:effectLst/>
              <a:uLnTx/>
              <a:uFillTx/>
              <a:latin typeface="Tahoma" panose="020B0604030504040204" pitchFamily="34" charset="0"/>
              <a:ea typeface="楷体_GB2312" pitchFamily="49" charset="-122"/>
              <a:cs typeface="+mn-cs"/>
            </a:endParaRPr>
          </a:p>
        </p:txBody>
      </p:sp>
      <p:sp>
        <p:nvSpPr>
          <p:cNvPr id="4" name="圆角矩形标注 3"/>
          <p:cNvSpPr/>
          <p:nvPr/>
        </p:nvSpPr>
        <p:spPr bwMode="auto">
          <a:xfrm>
            <a:off x="6500826" y="2285992"/>
            <a:ext cx="1500198" cy="1714512"/>
          </a:xfrm>
          <a:prstGeom prst="wedgeRoundRectCallout">
            <a:avLst>
              <a:gd name="adj1" fmla="val -141924"/>
              <a:gd name="adj2" fmla="val 30148"/>
              <a:gd name="adj3" fmla="val 16667"/>
            </a:avLst>
          </a:pr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prstMaterial="legacyMatte">
            <a:extrusionClr>
              <a:schemeClr val="accent1"/>
            </a:extrusionClr>
          </a:sp3d>
        </p:spPr>
        <p:txBody>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(1</a:t>
            </a:r>
            <a:r>
              <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t>
            </a: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a1)</a:t>
            </a:r>
            <a:endPar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(1</a:t>
            </a:r>
            <a:r>
              <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t>
            </a: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a1)</a:t>
            </a:r>
            <a:endPar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(0</a:t>
            </a:r>
            <a:r>
              <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t>
            </a: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a1)</a:t>
            </a:r>
            <a:endPar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集合操作</a:t>
            </a:r>
            <a:endParaRPr lang="zh-CN" altLang="en-US" dirty="0"/>
          </a:p>
        </p:txBody>
      </p:sp>
      <p:sp>
        <p:nvSpPr>
          <p:cNvPr id="162819" name="Rectangle 1"/>
          <p:cNvSpPr>
            <a:spLocks noChangeArrowheads="1"/>
          </p:cNvSpPr>
          <p:nvPr/>
        </p:nvSpPr>
        <p:spPr bwMode="auto">
          <a:xfrm>
            <a:off x="428625" y="1198563"/>
            <a:ext cx="8429625" cy="5588000"/>
          </a:xfrm>
          <a:prstGeom prst="rect">
            <a:avLst/>
          </a:prstGeom>
          <a:noFill/>
          <a:ln w="9525" algn="ctr">
            <a:noFill/>
            <a:miter lim="800000"/>
          </a:ln>
        </p:spPr>
        <p:txBody>
          <a:bodyPr anchor="ctr">
            <a:spAutoFit/>
          </a:bodyPr>
          <a:lstStyle/>
          <a:p>
            <a:pPr marL="0" marR="0" lvl="0" indent="268605" algn="l" defTabSz="914400" rtl="0" eaLnBrk="0" fontAlgn="base" latinLnBrk="0" hangingPunct="0">
              <a:lnSpc>
                <a:spcPct val="125000"/>
              </a:lnSpc>
              <a:spcBef>
                <a:spcPct val="0"/>
              </a:spcBef>
              <a:spcAft>
                <a:spcPct val="0"/>
              </a:spcAft>
              <a:buClrTx/>
              <a:buSzPct val="60000"/>
              <a:buFontTx/>
              <a:buChar char="•"/>
              <a:defRPr/>
            </a:pP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 </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except all </a:t>
            </a: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S</a:t>
            </a:r>
            <a:endParaRPr kumimoji="1" lang="en-US" altLang="zh-CN" sz="2400" b="0" i="0" u="none" strike="noStrike" kern="1200" cap="none" spc="0" normalizeH="0" baseline="0" noProof="0">
              <a:ln>
                <a:noFill/>
              </a:ln>
              <a:solidFill>
                <a:srgbClr val="FF0000"/>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max</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(Rcnt) </a:t>
            </a:r>
            <a:r>
              <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Times New Roman" panose="02020603050405020304" pitchFamily="18" charset="0"/>
              </a:rPr>
              <a: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max</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(Scnt)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as</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Cnt</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from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1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as</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flag, A,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count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Rcnt, 0</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R</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group by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union all</a:t>
            </a:r>
            <a:endParaRPr kumimoji="1" lang="en-US" altLang="zh-CN" sz="2400" b="0" i="0" u="none" strike="noStrike" kern="1200" cap="none" spc="0" normalizeH="0" baseline="0" noProof="0">
              <a:ln>
                <a:noFill/>
              </a:ln>
              <a:solidFill>
                <a:srgbClr val="FF0000"/>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select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0, A, 0,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count</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Scnt</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from</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S</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group by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  RS_1</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group by  </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A)  RS_2</a:t>
            </a:r>
            <a:endPar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268605" algn="l" defTabSz="914400" rtl="0" eaLnBrk="0" fontAlgn="base" latinLnBrk="0" hangingPunct="0">
              <a:lnSpc>
                <a:spcPct val="125000"/>
              </a:lnSpc>
              <a:spcBef>
                <a:spcPct val="0"/>
              </a:spcBef>
              <a:spcAft>
                <a:spcPct val="0"/>
              </a:spcAft>
              <a:buClrTx/>
              <a:buSzTx/>
              <a:buFontTx/>
              <a:buNone/>
              <a:defRPr/>
            </a:pP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join</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SeqNums</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400" b="1" i="1"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on</a:t>
            </a:r>
            <a:r>
              <a:rPr kumimoji="1" lang="en-US" altLang="zh-CN" sz="2400" b="0" i="0" u="none" strike="noStrike" kern="1200" cap="none" spc="0" normalizeH="0" baseline="0" noProof="0">
                <a:ln>
                  <a:noFill/>
                </a:ln>
                <a:solidFill>
                  <a:srgbClr val="660033"/>
                </a:solidFill>
                <a:effectLst/>
                <a:uLnTx/>
                <a:uFillTx/>
                <a:latin typeface="Times New Roman" panose="02020603050405020304" pitchFamily="18" charset="0"/>
                <a:ea typeface="楷体_GB2312" pitchFamily="49" charset="-122"/>
                <a:cs typeface="Times New Roman" panose="02020603050405020304" pitchFamily="18" charset="0"/>
              </a:rPr>
              <a:t> s_number &lt;= Cnt</a:t>
            </a:r>
            <a:r>
              <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rPr>
              <a:t> </a:t>
            </a:r>
            <a:endParaRPr kumimoji="1" lang="en-US" altLang="zh-CN" sz="2400" b="0" i="0" u="none" strike="noStrike" kern="1200" cap="none" spc="0" normalizeH="0" baseline="0" noProof="0">
              <a:ln>
                <a:noFill/>
              </a:ln>
              <a:solidFill>
                <a:srgbClr val="660033"/>
              </a:solidFill>
              <a:effectLst/>
              <a:uLnTx/>
              <a:uFillTx/>
              <a:latin typeface="Tahoma" panose="020B0604030504040204" pitchFamily="34" charset="0"/>
              <a:ea typeface="楷体_GB2312" pitchFamily="49" charset="-122"/>
              <a:cs typeface="+mn-cs"/>
            </a:endParaRPr>
          </a:p>
        </p:txBody>
      </p:sp>
      <p:sp>
        <p:nvSpPr>
          <p:cNvPr id="5" name="圆角矩形标注 4"/>
          <p:cNvSpPr/>
          <p:nvPr/>
        </p:nvSpPr>
        <p:spPr bwMode="auto">
          <a:xfrm>
            <a:off x="6500826" y="1428736"/>
            <a:ext cx="1500198" cy="571504"/>
          </a:xfrm>
          <a:prstGeom prst="wedgeRoundRectCallout">
            <a:avLst>
              <a:gd name="adj1" fmla="val -32685"/>
              <a:gd name="adj2" fmla="val 86944"/>
              <a:gd name="adj3" fmla="val 16667"/>
            </a:avLst>
          </a:pr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prstMaterial="legacyMatte">
            <a:extrusionClr>
              <a:schemeClr val="accent1"/>
            </a:extrusionClr>
          </a:sp3d>
        </p:spPr>
        <p:txBody>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(a1, 2)</a:t>
            </a:r>
            <a:endPar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6" name="圆角矩形标注 5"/>
          <p:cNvSpPr/>
          <p:nvPr/>
        </p:nvSpPr>
        <p:spPr bwMode="auto">
          <a:xfrm>
            <a:off x="6429388" y="3571876"/>
            <a:ext cx="1990740" cy="571504"/>
          </a:xfrm>
          <a:prstGeom prst="wedgeRoundRectCallout">
            <a:avLst>
              <a:gd name="adj1" fmla="val -56927"/>
              <a:gd name="adj2" fmla="val -108610"/>
              <a:gd name="adj3" fmla="val 16667"/>
            </a:avLst>
          </a:pr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prstMaterial="legacyMatte">
            <a:extrusionClr>
              <a:schemeClr val="accent1"/>
            </a:extrusionClr>
          </a:sp3d>
        </p:spPr>
        <p:txBody>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(1, a1, 3, 0)</a:t>
            </a:r>
            <a:endPar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
        <p:nvSpPr>
          <p:cNvPr id="7" name="圆角矩形标注 6"/>
          <p:cNvSpPr/>
          <p:nvPr/>
        </p:nvSpPr>
        <p:spPr bwMode="auto">
          <a:xfrm>
            <a:off x="6572264" y="5286388"/>
            <a:ext cx="1990740" cy="571504"/>
          </a:xfrm>
          <a:prstGeom prst="wedgeRoundRectCallout">
            <a:avLst>
              <a:gd name="adj1" fmla="val -56927"/>
              <a:gd name="adj2" fmla="val -108610"/>
              <a:gd name="adj3" fmla="val 16667"/>
            </a:avLst>
          </a:prstGeom>
          <a:solidFill>
            <a:schemeClr val="accent1"/>
          </a:solidFill>
          <a:ln w="9525" cap="flat" cmpd="sng" algn="ctr">
            <a:noFill/>
            <a:prstDash val="solid"/>
            <a:round/>
            <a:headEnd type="none" w="med" len="med"/>
            <a:tailEnd type="triangle" w="med" len="med"/>
          </a:ln>
          <a:effectLst/>
          <a:scene3d>
            <a:camera prst="legacyObliqueTopRight"/>
            <a:lightRig rig="legacyFlat3" dir="b"/>
          </a:scene3d>
          <a:sp3d prstMaterial="legacyMatte">
            <a:extrusionClr>
              <a:schemeClr val="accent1"/>
            </a:extrusionClr>
          </a:sp3d>
        </p:spPr>
        <p:txBody>
          <a:bodyP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rPr>
              <a:t>(0, a1, 0, 1)</a:t>
            </a:r>
            <a:endParaRPr kumimoji="1"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ahoma" panose="020B0604030504040204" pitchFamily="34" charset="0"/>
              <a:ea typeface="楷体_GB2312" pitchFamily="49"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多表联接</a:t>
            </a:r>
            <a:r>
              <a:rPr lang="en-US" altLang="zh-CN" sz="4000" dirty="0">
                <a:solidFill>
                  <a:srgbClr val="0000FF"/>
                </a:solidFill>
                <a:latin typeface="微软雅黑" panose="020B0503020204020204" charset="-122"/>
                <a:ea typeface="微软雅黑" panose="020B0503020204020204" charset="-122"/>
                <a:cs typeface="微软雅黑" panose="020B0503020204020204" charset="-122"/>
              </a:rPr>
              <a:t>——</a:t>
            </a:r>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横向，纵向</a:t>
            </a:r>
            <a:endParaRPr lang="zh-CN" altLang="en-US" sz="4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39938" name="Rectangle 3"/>
          <p:cNvSpPr>
            <a:spLocks noGrp="1"/>
          </p:cNvSpPr>
          <p:nvPr>
            <p:ph idx="1"/>
          </p:nvPr>
        </p:nvSpPr>
        <p:spPr>
          <a:xfrm>
            <a:off x="228600" y="1524000"/>
            <a:ext cx="8915400" cy="5105400"/>
          </a:xfrm>
        </p:spPr>
        <p:txBody>
          <a:bodyPr vert="horz" wrap="square" lIns="91440" tIns="45720" rIns="91440" bIns="45720" anchor="t"/>
          <a:lstStyle/>
          <a:p>
            <a:pPr marL="0" indent="0" eaLnBrk="1" hangingPunct="1">
              <a:buNone/>
            </a:pPr>
            <a:r>
              <a:rPr lang="en-US" altLang="zh-CN" dirty="0">
                <a:latin typeface="微软雅黑" panose="020B0503020204020204" charset="-122"/>
                <a:ea typeface="微软雅黑" panose="020B0503020204020204" charset="-122"/>
              </a:rPr>
              <a:t>    </a:t>
            </a:r>
            <a:r>
              <a:rPr lang="zh-CN" altLang="en-US" b="1" dirty="0">
                <a:solidFill>
                  <a:srgbClr val="0000FF"/>
                </a:solidFill>
                <a:latin typeface="微软雅黑" panose="020B0503020204020204" charset="-122"/>
                <a:ea typeface="微软雅黑" panose="020B0503020204020204" charset="-122"/>
              </a:rPr>
              <a:t>纵向合并</a:t>
            </a:r>
            <a:r>
              <a:rPr lang="zh-CN" altLang="en-US" dirty="0">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含义和字段一致的两个表的行记录</a:t>
            </a:r>
            <a:r>
              <a:rPr lang="zh-CN" altLang="en-US" dirty="0">
                <a:latin typeface="微软雅黑" panose="020B0503020204020204" charset="-122"/>
                <a:ea typeface="微软雅黑" panose="020B0503020204020204" charset="-122"/>
              </a:rPr>
              <a:t>，看作集合，然后执行集合的并，交，差运算；</a:t>
            </a:r>
            <a:endParaRPr lang="zh-CN" altLang="en-US" dirty="0">
              <a:latin typeface="微软雅黑" panose="020B0503020204020204" charset="-122"/>
              <a:ea typeface="微软雅黑" panose="020B0503020204020204" charset="-122"/>
            </a:endParaRPr>
          </a:p>
          <a:p>
            <a:pPr lvl="1" eaLnBrk="1" hangingPunct="1">
              <a:lnSpc>
                <a:spcPct val="150000"/>
              </a:lnSpc>
              <a:buNone/>
            </a:pPr>
            <a:endParaRPr lang="zh-CN" altLang="en-US" sz="1000" dirty="0">
              <a:latin typeface="微软雅黑" panose="020B0503020204020204" charset="-122"/>
              <a:ea typeface="微软雅黑" panose="020B0503020204020204" charset="-122"/>
            </a:endParaRPr>
          </a:p>
          <a:p>
            <a:pPr lvl="1" eaLnBrk="1" hangingPunct="1">
              <a:lnSpc>
                <a:spcPct val="150000"/>
              </a:lnSpc>
              <a:buNone/>
            </a:pPr>
            <a:r>
              <a:rPr lang="zh-CN" altLang="en-US" sz="2400" b="1" dirty="0">
                <a:solidFill>
                  <a:srgbClr val="0000FF"/>
                </a:solidFill>
                <a:latin typeface="微软雅黑" panose="020B0503020204020204" charset="-122"/>
                <a:ea typeface="微软雅黑" panose="020B0503020204020204" charset="-122"/>
              </a:rPr>
              <a:t>横向合并</a:t>
            </a:r>
            <a:r>
              <a:rPr lang="zh-CN" altLang="en-US" sz="2400" dirty="0">
                <a:latin typeface="微软雅黑" panose="020B0503020204020204" charset="-122"/>
                <a:ea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rPr>
              <a:t>两个有联系的表</a:t>
            </a:r>
            <a:r>
              <a:rPr lang="zh-CN" altLang="en-US" sz="2400" dirty="0">
                <a:latin typeface="微软雅黑" panose="020B0503020204020204" charset="-122"/>
                <a:ea typeface="微软雅黑" panose="020B0503020204020204" charset="-122"/>
              </a:rPr>
              <a:t>，结合其公共属性集，进行</a:t>
            </a:r>
            <a:r>
              <a:rPr lang="en-US" altLang="zh-CN" sz="2400" dirty="0">
                <a:latin typeface="微软雅黑" panose="020B0503020204020204" charset="-122"/>
                <a:ea typeface="微软雅黑" panose="020B0503020204020204" charset="-122"/>
              </a:rPr>
              <a:t>θ</a:t>
            </a:r>
            <a:r>
              <a:rPr lang="zh-CN" altLang="en-US" sz="2400" dirty="0">
                <a:latin typeface="微软雅黑" panose="020B0503020204020204" charset="-122"/>
                <a:ea typeface="微软雅黑" panose="020B0503020204020204" charset="-122"/>
              </a:rPr>
              <a:t>联接；</a:t>
            </a:r>
            <a:endParaRPr lang="zh-CN" altLang="en-US" sz="2400" dirty="0">
              <a:latin typeface="微软雅黑" panose="020B0503020204020204" charset="-122"/>
              <a:ea typeface="微软雅黑" panose="020B0503020204020204" charset="-122"/>
            </a:endParaRPr>
          </a:p>
          <a:p>
            <a:pPr lvl="1" eaLnBrk="1" hangingPunct="1">
              <a:lnSpc>
                <a:spcPct val="150000"/>
              </a:lnSpc>
              <a:buNone/>
            </a:pPr>
            <a:endParaRPr lang="zh-CN" altLang="en-US" sz="1000" dirty="0">
              <a:latin typeface="微软雅黑" panose="020B0503020204020204" charset="-122"/>
              <a:ea typeface="微软雅黑" panose="020B0503020204020204" charset="-122"/>
            </a:endParaRPr>
          </a:p>
          <a:p>
            <a:pPr lvl="1" eaLnBrk="1" hangingPunct="1">
              <a:lnSpc>
                <a:spcPct val="150000"/>
              </a:lnSpc>
              <a:buNone/>
            </a:pPr>
            <a:r>
              <a:rPr lang="zh-CN" altLang="en-US" sz="2400" b="1" dirty="0">
                <a:solidFill>
                  <a:srgbClr val="0000FF"/>
                </a:solidFill>
                <a:latin typeface="微软雅黑" panose="020B0503020204020204" charset="-122"/>
                <a:ea typeface="微软雅黑" panose="020B0503020204020204" charset="-122"/>
              </a:rPr>
              <a:t>输入</a:t>
            </a:r>
            <a:r>
              <a:rPr lang="zh-CN" altLang="en-US" sz="2400" dirty="0">
                <a:latin typeface="微软雅黑" panose="020B0503020204020204" charset="-122"/>
                <a:ea typeface="微软雅黑" panose="020B0503020204020204" charset="-122"/>
              </a:rPr>
              <a:t>：表，而且是两个表。</a:t>
            </a:r>
            <a:r>
              <a:rPr lang="zh-CN" altLang="en-US" sz="2400" b="1" dirty="0">
                <a:solidFill>
                  <a:srgbClr val="0000FF"/>
                </a:solidFill>
                <a:latin typeface="微软雅黑" panose="020B0503020204020204" charset="-122"/>
                <a:ea typeface="微软雅黑" panose="020B0503020204020204" charset="-122"/>
              </a:rPr>
              <a:t>输出</a:t>
            </a: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一个表；</a:t>
            </a:r>
            <a:endParaRPr lang="zh-CN" altLang="en-US" sz="2400" dirty="0">
              <a:latin typeface="微软雅黑" panose="020B0503020204020204" charset="-122"/>
              <a:ea typeface="微软雅黑" panose="020B0503020204020204" charset="-122"/>
            </a:endParaRPr>
          </a:p>
          <a:p>
            <a:pPr lvl="1" eaLnBrk="1" hangingPunct="1">
              <a:lnSpc>
                <a:spcPct val="150000"/>
              </a:lnSpc>
              <a:buNone/>
            </a:pPr>
            <a:r>
              <a:rPr lang="zh-CN" altLang="en-US" sz="2400" dirty="0">
                <a:latin typeface="微软雅黑" panose="020B0503020204020204" charset="-122"/>
                <a:ea typeface="微软雅黑" panose="020B0503020204020204" charset="-122"/>
              </a:rPr>
              <a:t>查询和统计的</a:t>
            </a:r>
            <a:r>
              <a:rPr lang="zh-CN" altLang="en-US" sz="2400" b="1" dirty="0">
                <a:solidFill>
                  <a:srgbClr val="0000FF"/>
                </a:solidFill>
                <a:latin typeface="微软雅黑" panose="020B0503020204020204" charset="-122"/>
                <a:ea typeface="微软雅黑" panose="020B0503020204020204" charset="-122"/>
              </a:rPr>
              <a:t>输入</a:t>
            </a: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一个表，</a:t>
            </a:r>
            <a:r>
              <a:rPr lang="zh-CN" altLang="en-US" sz="2400" b="1" dirty="0">
                <a:solidFill>
                  <a:srgbClr val="0000FF"/>
                </a:solidFill>
                <a:latin typeface="微软雅黑" panose="020B0503020204020204" charset="-122"/>
                <a:ea typeface="微软雅黑" panose="020B0503020204020204" charset="-122"/>
              </a:rPr>
              <a:t>输出</a:t>
            </a:r>
            <a:r>
              <a:rPr lang="en-US" altLang="zh-CN" sz="2400" dirty="0">
                <a:latin typeface="微软雅黑" panose="020B0503020204020204" charset="-122"/>
                <a:ea typeface="微软雅黑" panose="020B0503020204020204" charset="-122"/>
              </a:rPr>
              <a:t>: </a:t>
            </a:r>
            <a:r>
              <a:rPr lang="zh-CN" altLang="en-US" sz="2400" dirty="0">
                <a:latin typeface="微软雅黑" panose="020B0503020204020204" charset="-122"/>
                <a:ea typeface="微软雅黑" panose="020B0503020204020204" charset="-122"/>
              </a:rPr>
              <a:t>一个表；</a:t>
            </a:r>
            <a:endParaRPr lang="zh-CN" altLang="en-US" sz="2400" dirty="0">
              <a:latin typeface="微软雅黑" panose="020B0503020204020204" charset="-122"/>
              <a:ea typeface="微软雅黑" panose="020B0503020204020204" charset="-122"/>
            </a:endParaRPr>
          </a:p>
          <a:p>
            <a:pPr lvl="1" eaLnBrk="1" hangingPunct="1">
              <a:lnSpc>
                <a:spcPct val="150000"/>
              </a:lnSpc>
              <a:buNone/>
            </a:pPr>
            <a:r>
              <a:rPr lang="zh-CN" altLang="en-US" sz="2400" dirty="0">
                <a:latin typeface="微软雅黑" panose="020B0503020204020204" charset="-122"/>
                <a:ea typeface="微软雅黑" panose="020B0503020204020204" charset="-122"/>
              </a:rPr>
              <a:t>因此，输入和输出始终是表，可以多级操作，前面的结果可以作为后面操作的输入，</a:t>
            </a:r>
            <a:r>
              <a:rPr lang="zh-CN" altLang="en-US" sz="2400" b="1" dirty="0">
                <a:solidFill>
                  <a:srgbClr val="0000FF"/>
                </a:solidFill>
                <a:latin typeface="微软雅黑" panose="020B0503020204020204" charset="-122"/>
                <a:ea typeface="微软雅黑" panose="020B0503020204020204" charset="-122"/>
              </a:rPr>
              <a:t>联接的输入</a:t>
            </a:r>
            <a:r>
              <a:rPr lang="zh-CN" altLang="en-US" sz="2400" b="1" dirty="0">
                <a:solidFill>
                  <a:srgbClr val="FF0000"/>
                </a:solidFill>
                <a:latin typeface="微软雅黑" panose="020B0503020204020204" charset="-122"/>
                <a:ea typeface="微软雅黑" panose="020B0503020204020204" charset="-122"/>
              </a:rPr>
              <a:t>可以是</a:t>
            </a:r>
            <a:r>
              <a:rPr lang="zh-CN" altLang="en-US" sz="2400" b="1" dirty="0">
                <a:solidFill>
                  <a:srgbClr val="0000FF"/>
                </a:solidFill>
                <a:latin typeface="微软雅黑" panose="020B0503020204020204" charset="-122"/>
                <a:ea typeface="微软雅黑" panose="020B0503020204020204" charset="-122"/>
              </a:rPr>
              <a:t>查询的输出</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lvl="1" eaLnBrk="1" hangingPunct="1">
              <a:lnSpc>
                <a:spcPct val="150000"/>
              </a:lnSpc>
              <a:buNone/>
            </a:pPr>
            <a:r>
              <a:rPr lang="zh-CN" altLang="en-US" sz="2400" dirty="0">
                <a:latin typeface="微软雅黑" panose="020B0503020204020204" charset="-122"/>
                <a:ea typeface="微软雅黑" panose="020B0503020204020204" charset="-122"/>
              </a:rPr>
              <a:t>         </a:t>
            </a:r>
            <a:r>
              <a:rPr lang="zh-CN" altLang="en-US" sz="2400" b="1" dirty="0">
                <a:solidFill>
                  <a:srgbClr val="0000FF"/>
                </a:solidFill>
                <a:latin typeface="微软雅黑" panose="020B0503020204020204" charset="-122"/>
                <a:ea typeface="微软雅黑" panose="020B0503020204020204" charset="-122"/>
              </a:rPr>
              <a:t>联接的输出</a:t>
            </a:r>
            <a:r>
              <a:rPr lang="zh-CN" altLang="en-US" sz="2400" b="1" dirty="0">
                <a:solidFill>
                  <a:srgbClr val="FF0000"/>
                </a:solidFill>
                <a:latin typeface="微软雅黑" panose="020B0503020204020204" charset="-122"/>
                <a:ea typeface="微软雅黑" panose="020B0503020204020204" charset="-122"/>
              </a:rPr>
              <a:t>也可以是</a:t>
            </a:r>
            <a:r>
              <a:rPr lang="zh-CN" altLang="en-US" sz="2400" b="1" dirty="0">
                <a:solidFill>
                  <a:srgbClr val="0000FF"/>
                </a:solidFill>
                <a:latin typeface="微软雅黑" panose="020B0503020204020204" charset="-122"/>
                <a:ea typeface="微软雅黑" panose="020B0503020204020204" charset="-122"/>
              </a:rPr>
              <a:t>查询的输入</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a:p>
            <a:pPr lvl="1" eaLnBrk="1" hangingPunct="1">
              <a:buNone/>
            </a:pPr>
            <a:endParaRPr lang="en-GB" altLang="zh-CN" sz="2800" dirty="0">
              <a:latin typeface="微软雅黑" panose="020B0503020204020204" charset="-122"/>
              <a:ea typeface="微软雅黑" panose="020B050302020402020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755650" y="41275"/>
            <a:ext cx="7772400" cy="948055"/>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笛卡尔乘积运算</a:t>
            </a:r>
            <a:endParaRPr lang="zh-CN" altLang="en-US" sz="4000" dirty="0">
              <a:solidFill>
                <a:srgbClr val="0000FF"/>
              </a:solidFill>
              <a:latin typeface="微软雅黑" panose="020B0503020204020204" charset="-122"/>
              <a:ea typeface="微软雅黑" panose="020B0503020204020204" charset="-122"/>
            </a:endParaRPr>
          </a:p>
        </p:txBody>
      </p:sp>
      <p:graphicFrame>
        <p:nvGraphicFramePr>
          <p:cNvPr id="115814" name="Group 102"/>
          <p:cNvGraphicFramePr>
            <a:graphicFrameLocks noGrp="1"/>
          </p:cNvGraphicFramePr>
          <p:nvPr/>
        </p:nvGraphicFramePr>
        <p:xfrm>
          <a:off x="114935" y="911225"/>
          <a:ext cx="3733800" cy="1584960"/>
        </p:xfrm>
        <a:graphic>
          <a:graphicData uri="http://schemas.openxmlformats.org/drawingml/2006/table">
            <a:tbl>
              <a:tblPr/>
              <a:tblGrid>
                <a:gridCol w="1126490"/>
                <a:gridCol w="1219835"/>
                <a:gridCol w="138747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bName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deptNo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address</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r>
            </a:tbl>
          </a:graphicData>
        </a:graphic>
      </p:graphicFrame>
      <p:graphicFrame>
        <p:nvGraphicFramePr>
          <p:cNvPr id="115821" name="Group 109"/>
          <p:cNvGraphicFramePr>
            <a:graphicFrameLocks noGrp="1"/>
          </p:cNvGraphicFramePr>
          <p:nvPr/>
        </p:nvGraphicFramePr>
        <p:xfrm>
          <a:off x="4349115" y="911225"/>
          <a:ext cx="4351655" cy="1584960"/>
        </p:xfrm>
        <a:graphic>
          <a:graphicData uri="http://schemas.openxmlformats.org/drawingml/2006/table">
            <a:tbl>
              <a:tblPr/>
              <a:tblGrid>
                <a:gridCol w="1014973"/>
                <a:gridCol w="1008112"/>
                <a:gridCol w="1094765"/>
                <a:gridCol w="123380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sName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staffNo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d_no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position</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73" name="Text Box 106"/>
          <p:cNvSpPr txBox="1"/>
          <p:nvPr/>
        </p:nvSpPr>
        <p:spPr>
          <a:xfrm>
            <a:off x="114935" y="450533"/>
            <a:ext cx="1012190"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branch</a:t>
            </a:r>
            <a:endParaRPr lang="en-US" altLang="zh-CN" dirty="0">
              <a:latin typeface="Times New Roman" panose="02020603050405020304" pitchFamily="18" charset="0"/>
              <a:ea typeface="宋体" panose="02010600030101010101" pitchFamily="2" charset="-122"/>
            </a:endParaRPr>
          </a:p>
        </p:txBody>
      </p:sp>
      <p:sp>
        <p:nvSpPr>
          <p:cNvPr id="42074" name="Text Box 107"/>
          <p:cNvSpPr txBox="1"/>
          <p:nvPr/>
        </p:nvSpPr>
        <p:spPr>
          <a:xfrm>
            <a:off x="7446010" y="450850"/>
            <a:ext cx="718820"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staff</a:t>
            </a:r>
            <a:endParaRPr lang="en-US" altLang="zh-CN" dirty="0">
              <a:latin typeface="Times New Roman" panose="02020603050405020304" pitchFamily="18" charset="0"/>
              <a:ea typeface="宋体" panose="02010600030101010101" pitchFamily="2" charset="-122"/>
            </a:endParaRPr>
          </a:p>
        </p:txBody>
      </p:sp>
      <p:graphicFrame>
        <p:nvGraphicFramePr>
          <p:cNvPr id="3" name="Group 102"/>
          <p:cNvGraphicFramePr>
            <a:graphicFrameLocks noGrp="1"/>
          </p:cNvGraphicFramePr>
          <p:nvPr/>
        </p:nvGraphicFramePr>
        <p:xfrm>
          <a:off x="222250" y="2818765"/>
          <a:ext cx="3733800" cy="1605280"/>
        </p:xfrm>
        <a:graphic>
          <a:graphicData uri="http://schemas.openxmlformats.org/drawingml/2006/table">
            <a:tbl>
              <a:tblPr/>
              <a:tblGrid>
                <a:gridCol w="1181398"/>
                <a:gridCol w="1164927"/>
                <a:gridCol w="1387475"/>
              </a:tblGrid>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b.bName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deptNo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address</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4" name="Group 109"/>
          <p:cNvGraphicFramePr>
            <a:graphicFrameLocks noGrp="1"/>
          </p:cNvGraphicFramePr>
          <p:nvPr/>
        </p:nvGraphicFramePr>
        <p:xfrm>
          <a:off x="3956050" y="2820035"/>
          <a:ext cx="4772025" cy="1584960"/>
        </p:xfrm>
        <a:graphic>
          <a:graphicData uri="http://schemas.openxmlformats.org/drawingml/2006/table">
            <a:tbl>
              <a:tblPr/>
              <a:tblGrid>
                <a:gridCol w="1120006"/>
                <a:gridCol w="1080120"/>
                <a:gridCol w="1298724"/>
                <a:gridCol w="127317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s.sName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staffNo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d_no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position</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02"/>
          <p:cNvGraphicFramePr>
            <a:graphicFrameLocks noGrp="1"/>
          </p:cNvGraphicFramePr>
          <p:nvPr/>
        </p:nvGraphicFramePr>
        <p:xfrm>
          <a:off x="205740" y="4401185"/>
          <a:ext cx="3733800" cy="2377440"/>
        </p:xfrm>
        <a:graphic>
          <a:graphicData uri="http://schemas.openxmlformats.org/drawingml/2006/table">
            <a:tbl>
              <a:tblPr/>
              <a:tblGrid>
                <a:gridCol w="1197908"/>
                <a:gridCol w="1168102"/>
                <a:gridCol w="1367790"/>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lumMod val="85000"/>
                      </a:schemeClr>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6">
                        <a:lumMod val="20000"/>
                        <a:lumOff val="80000"/>
                      </a:schemeClr>
                    </a:solidFill>
                  </a:tcPr>
                </a:tc>
              </a:tr>
              <a:tr h="20066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66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6" name="Group 109"/>
          <p:cNvGraphicFramePr>
            <a:graphicFrameLocks noGrp="1"/>
          </p:cNvGraphicFramePr>
          <p:nvPr/>
        </p:nvGraphicFramePr>
        <p:xfrm>
          <a:off x="3939540" y="4401185"/>
          <a:ext cx="4772025" cy="2379980"/>
        </p:xfrm>
        <a:graphic>
          <a:graphicData uri="http://schemas.openxmlformats.org/drawingml/2006/table">
            <a:tbl>
              <a:tblPr/>
              <a:tblGrid>
                <a:gridCol w="1136516"/>
                <a:gridCol w="1080120"/>
                <a:gridCol w="1282214"/>
                <a:gridCol w="127317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下箭头 13"/>
          <p:cNvSpPr/>
          <p:nvPr/>
        </p:nvSpPr>
        <p:spPr>
          <a:xfrm>
            <a:off x="3670300" y="2533650"/>
            <a:ext cx="938530" cy="285115"/>
          </a:xfrm>
          <a:prstGeom prst="down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755650" y="41275"/>
            <a:ext cx="7772400" cy="948055"/>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自然连接运算</a:t>
            </a:r>
            <a:endParaRPr lang="zh-CN" altLang="en-US" sz="4000" dirty="0">
              <a:solidFill>
                <a:srgbClr val="0000FF"/>
              </a:solidFill>
              <a:latin typeface="微软雅黑" panose="020B0503020204020204" charset="-122"/>
              <a:ea typeface="微软雅黑" panose="020B0503020204020204" charset="-122"/>
            </a:endParaRPr>
          </a:p>
        </p:txBody>
      </p:sp>
      <p:graphicFrame>
        <p:nvGraphicFramePr>
          <p:cNvPr id="3" name="Group 102"/>
          <p:cNvGraphicFramePr>
            <a:graphicFrameLocks noGrp="1"/>
          </p:cNvGraphicFramePr>
          <p:nvPr/>
        </p:nvGraphicFramePr>
        <p:xfrm>
          <a:off x="222250" y="881380"/>
          <a:ext cx="3733800" cy="1605280"/>
        </p:xfrm>
        <a:graphic>
          <a:graphicData uri="http://schemas.openxmlformats.org/drawingml/2006/table">
            <a:tbl>
              <a:tblPr/>
              <a:tblGrid>
                <a:gridCol w="1181398"/>
                <a:gridCol w="1164927"/>
                <a:gridCol w="1387475"/>
              </a:tblGrid>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b.bName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deptNo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address</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4" name="Group 109"/>
          <p:cNvGraphicFramePr>
            <a:graphicFrameLocks noGrp="1"/>
          </p:cNvGraphicFramePr>
          <p:nvPr/>
        </p:nvGraphicFramePr>
        <p:xfrm>
          <a:off x="3956050" y="882650"/>
          <a:ext cx="4772025" cy="1584960"/>
        </p:xfrm>
        <a:graphic>
          <a:graphicData uri="http://schemas.openxmlformats.org/drawingml/2006/table">
            <a:tbl>
              <a:tblPr/>
              <a:tblGrid>
                <a:gridCol w="1120006"/>
                <a:gridCol w="1008112"/>
                <a:gridCol w="1370732"/>
                <a:gridCol w="127317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s.sName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staffNo</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d_no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position</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02"/>
          <p:cNvGraphicFramePr>
            <a:graphicFrameLocks noGrp="1"/>
          </p:cNvGraphicFramePr>
          <p:nvPr/>
        </p:nvGraphicFramePr>
        <p:xfrm>
          <a:off x="205740" y="2463800"/>
          <a:ext cx="3733800" cy="2377440"/>
        </p:xfrm>
        <a:graphic>
          <a:graphicData uri="http://schemas.openxmlformats.org/drawingml/2006/table">
            <a:tbl>
              <a:tblPr/>
              <a:tblGrid>
                <a:gridCol w="1197908"/>
                <a:gridCol w="1168102"/>
                <a:gridCol w="1367790"/>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66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66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finance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W35 Street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6" name="Group 109"/>
          <p:cNvGraphicFramePr>
            <a:graphicFrameLocks noGrp="1"/>
          </p:cNvGraphicFramePr>
          <p:nvPr/>
        </p:nvGraphicFramePr>
        <p:xfrm>
          <a:off x="3939540" y="2463800"/>
          <a:ext cx="4772025" cy="2379980"/>
        </p:xfrm>
        <a:graphic>
          <a:graphicData uri="http://schemas.openxmlformats.org/drawingml/2006/table">
            <a:tbl>
              <a:tblPr/>
              <a:tblGrid>
                <a:gridCol w="1136516"/>
                <a:gridCol w="1008112"/>
                <a:gridCol w="1354222"/>
                <a:gridCol w="1273175"/>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下箭头 13"/>
          <p:cNvSpPr/>
          <p:nvPr/>
        </p:nvSpPr>
        <p:spPr>
          <a:xfrm>
            <a:off x="3270250" y="4875530"/>
            <a:ext cx="938530" cy="285115"/>
          </a:xfrm>
          <a:prstGeom prst="down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2" name="Group 102"/>
          <p:cNvGraphicFramePr>
            <a:graphicFrameLocks noGrp="1"/>
          </p:cNvGraphicFramePr>
          <p:nvPr/>
        </p:nvGraphicFramePr>
        <p:xfrm>
          <a:off x="349250" y="5160645"/>
          <a:ext cx="3733800" cy="1605280"/>
        </p:xfrm>
        <a:graphic>
          <a:graphicData uri="http://schemas.openxmlformats.org/drawingml/2006/table">
            <a:tbl>
              <a:tblPr/>
              <a:tblGrid>
                <a:gridCol w="1198414"/>
                <a:gridCol w="1147911"/>
                <a:gridCol w="1387475"/>
              </a:tblGrid>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b.bName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deptNo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address</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business</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D01</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72 Street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CFFCC"/>
                    </a:solid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0132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Client</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D02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 63 Road</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graphicFrame>
        <p:nvGraphicFramePr>
          <p:cNvPr id="7" name="Group 109"/>
          <p:cNvGraphicFramePr>
            <a:graphicFrameLocks noGrp="1"/>
          </p:cNvGraphicFramePr>
          <p:nvPr/>
        </p:nvGraphicFramePr>
        <p:xfrm>
          <a:off x="4083050" y="5171440"/>
          <a:ext cx="3321685" cy="1584960"/>
        </p:xfrm>
        <a:graphic>
          <a:graphicData uri="http://schemas.openxmlformats.org/drawingml/2006/table">
            <a:tbl>
              <a:tblPr/>
              <a:tblGrid>
                <a:gridCol w="1137022"/>
                <a:gridCol w="1008112"/>
                <a:gridCol w="1176551"/>
              </a:tblGrid>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Times New Roman" panose="02020603050405020304" pitchFamily="18" charset="0"/>
                          <a:ea typeface="宋体" panose="02010600030101010101" pitchFamily="2" charset="-122"/>
                        </a:rPr>
                        <a:t>s.sName</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staffNo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position</a:t>
                      </a:r>
                      <a:endParaRPr kumimoji="1"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Mike</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clerk</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manager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account</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xfrm>
            <a:off x="165100" y="101600"/>
            <a:ext cx="8407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笛卡尔乘积运算，自然联接运算</a:t>
            </a:r>
            <a:endParaRPr lang="zh-CN" altLang="en-US" sz="4000" dirty="0">
              <a:solidFill>
                <a:srgbClr val="0000FF"/>
              </a:solidFill>
              <a:latin typeface="微软雅黑" panose="020B0503020204020204" charset="-122"/>
              <a:ea typeface="微软雅黑" panose="020B0503020204020204" charset="-122"/>
            </a:endParaRPr>
          </a:p>
        </p:txBody>
      </p:sp>
      <p:sp>
        <p:nvSpPr>
          <p:cNvPr id="43010" name="Rectangle 3"/>
          <p:cNvSpPr>
            <a:spLocks noGrp="1"/>
          </p:cNvSpPr>
          <p:nvPr>
            <p:ph idx="1"/>
          </p:nvPr>
        </p:nvSpPr>
        <p:spPr>
          <a:xfrm>
            <a:off x="228600" y="1371600"/>
            <a:ext cx="8915400" cy="3929063"/>
          </a:xfrm>
        </p:spPr>
        <p:txBody>
          <a:bodyPr vert="horz" wrap="square" lIns="91440" tIns="45720" rIns="91440" bIns="45720" anchor="t"/>
          <a:lstStyle/>
          <a:p>
            <a:pPr eaLnBrk="1" hangingPunct="1">
              <a:lnSpc>
                <a:spcPct val="150000"/>
              </a:lnSpc>
            </a:pPr>
            <a:r>
              <a:rPr lang="zh-CN"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笛卡尔乘积运算</a:t>
            </a:r>
            <a:r>
              <a:rPr lang="en-US" altLang="zh-CN" b="1" dirty="0">
                <a:latin typeface="微软雅黑" panose="020B0503020204020204" charset="-122"/>
                <a:ea typeface="微软雅黑" panose="020B0503020204020204" charset="-122"/>
                <a:cs typeface="微软雅黑" panose="020B0503020204020204" charset="-122"/>
              </a:rPr>
              <a:t> </a:t>
            </a:r>
            <a:endParaRPr lang="en-US" altLang="zh-CN"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SELECT </a:t>
            </a:r>
            <a:r>
              <a:rPr lang="en-US" altLang="zh-CN" b="1" dirty="0">
                <a:latin typeface="微软雅黑" panose="020B0503020204020204" charset="-122"/>
                <a:ea typeface="微软雅黑" panose="020B0503020204020204" charset="-122"/>
                <a:cs typeface="微软雅黑" panose="020B0503020204020204" charset="-122"/>
              </a:rPr>
              <a:t>b</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b="1" dirty="0">
                <a:latin typeface="微软雅黑" panose="020B0503020204020204" charset="-122"/>
                <a:ea typeface="微软雅黑" panose="020B0503020204020204" charset="-122"/>
                <a:cs typeface="微软雅黑" panose="020B0503020204020204" charset="-122"/>
              </a:rPr>
              <a:t>Branch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b</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latin typeface="微软雅黑" panose="020B0503020204020204" charset="-122"/>
                <a:ea typeface="微软雅黑" panose="020B0503020204020204" charset="-122"/>
                <a:cs typeface="微软雅黑" panose="020B0503020204020204" charset="-122"/>
              </a:rPr>
              <a:t> staff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b="1" dirty="0">
                <a:latin typeface="微软雅黑" panose="020B0503020204020204" charset="-122"/>
                <a:ea typeface="微软雅黑" panose="020B0503020204020204" charset="-122"/>
                <a:cs typeface="微软雅黑" panose="020B0503020204020204" charset="-122"/>
              </a:rPr>
              <a:t> 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pPr>
            <a:endParaRPr lang="zh-CN" altLang="en-US" dirty="0">
              <a:solidFill>
                <a:srgbClr val="0000FF"/>
              </a:solidFill>
              <a:latin typeface="微软雅黑" panose="020B0503020204020204" charset="-122"/>
              <a:ea typeface="微软雅黑" panose="020B0503020204020204" charset="-122"/>
              <a:cs typeface="微软雅黑" panose="020B0503020204020204" charset="-122"/>
              <a:sym typeface="+mn-ea"/>
            </a:endParaRPr>
          </a:p>
          <a:p>
            <a:pPr eaLnBrk="1" hangingPunct="1">
              <a:lnSpc>
                <a:spcPct val="150000"/>
              </a:lnSpc>
            </a:pPr>
            <a:r>
              <a:rPr lang="zh-CN" altLang="en-US" b="1" dirty="0">
                <a:solidFill>
                  <a:srgbClr val="0000FF"/>
                </a:solidFill>
                <a:latin typeface="微软雅黑" panose="020B0503020204020204" charset="-122"/>
                <a:ea typeface="微软雅黑" panose="020B0503020204020204" charset="-122"/>
                <a:cs typeface="微软雅黑" panose="020B0503020204020204" charset="-122"/>
                <a:sym typeface="+mn-ea"/>
              </a:rPr>
              <a:t>自然联接运算</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SELECT </a:t>
            </a:r>
            <a:r>
              <a:rPr lang="en-US" altLang="zh-CN" b="1" dirty="0">
                <a:latin typeface="微软雅黑" panose="020B0503020204020204" charset="-122"/>
                <a:ea typeface="微软雅黑" panose="020B0503020204020204" charset="-122"/>
                <a:cs typeface="微软雅黑" panose="020B0503020204020204" charset="-122"/>
                <a:sym typeface="+mn-ea"/>
              </a:rPr>
              <a:t>b.</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b="1" dirty="0">
                <a:latin typeface="微软雅黑" panose="020B0503020204020204" charset="-122"/>
                <a:ea typeface="微软雅黑" panose="020B0503020204020204" charset="-122"/>
                <a:cs typeface="微软雅黑" panose="020B0503020204020204" charset="-122"/>
                <a:sym typeface="+mn-ea"/>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name</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staffNo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en-US" altLang="zh-CN" b="1" dirty="0">
                <a:latin typeface="微软雅黑" panose="020B0503020204020204" charset="-122"/>
                <a:ea typeface="微软雅黑" panose="020B0503020204020204" charset="-122"/>
                <a:cs typeface="微软雅黑" panose="020B0503020204020204" charset="-122"/>
                <a:sym typeface="+mn-ea"/>
              </a:rPr>
              <a:t>position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  FROM </a:t>
            </a:r>
            <a:r>
              <a:rPr lang="en-US" altLang="zh-CN" b="1" dirty="0">
                <a:latin typeface="微软雅黑" panose="020B0503020204020204" charset="-122"/>
                <a:ea typeface="微软雅黑" panose="020B0503020204020204" charset="-122"/>
                <a:cs typeface="微软雅黑" panose="020B0503020204020204" charset="-122"/>
                <a:sym typeface="+mn-ea"/>
              </a:rPr>
              <a:t>Branch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b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b="1" dirty="0">
                <a:latin typeface="微软雅黑" panose="020B0503020204020204" charset="-122"/>
                <a:ea typeface="微软雅黑" panose="020B0503020204020204" charset="-122"/>
                <a:cs typeface="微软雅黑" panose="020B0503020204020204" charset="-122"/>
                <a:sym typeface="+mn-ea"/>
              </a:rPr>
              <a:t> staff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sym typeface="+mn-ea"/>
              </a:rPr>
              <a:t>AS</a:t>
            </a:r>
            <a:r>
              <a:rPr lang="en-US" altLang="zh-CN" b="1" dirty="0">
                <a:latin typeface="微软雅黑" panose="020B0503020204020204" charset="-122"/>
                <a:ea typeface="微软雅黑" panose="020B0503020204020204" charset="-122"/>
                <a:cs typeface="微软雅黑" panose="020B0503020204020204" charset="-122"/>
                <a:sym typeface="+mn-ea"/>
              </a:rPr>
              <a:t> s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WHERE </a:t>
            </a:r>
            <a:r>
              <a:rPr lang="en-US" altLang="zh-CN" b="1" dirty="0">
                <a:latin typeface="微软雅黑" panose="020B0503020204020204" charset="-122"/>
                <a:ea typeface="微软雅黑" panose="020B0503020204020204" charset="-122"/>
                <a:cs typeface="微软雅黑" panose="020B0503020204020204" charset="-122"/>
              </a:rPr>
              <a:t>b</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deptNo </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latin typeface="微软雅黑" panose="020B0503020204020204" charset="-122"/>
                <a:ea typeface="微软雅黑" panose="020B0503020204020204" charset="-122"/>
                <a:cs typeface="微软雅黑" panose="020B0503020204020204" charset="-122"/>
              </a:rPr>
              <a:t>s</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deptNo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20000"/>
              </a:lnSpc>
              <a:buNone/>
            </a:pP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20000"/>
              </a:lnSpc>
              <a:buNone/>
            </a:pPr>
            <a:endParaRPr lang="en-US" altLang="zh-CN" b="1"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979712" y="5157192"/>
            <a:ext cx="4788024" cy="830997"/>
          </a:xfrm>
          <a:prstGeom prst="rect">
            <a:avLst/>
          </a:prstGeom>
          <a:noFill/>
        </p:spPr>
        <p:txBody>
          <a:bodyPr wrap="square">
            <a:spAutoFit/>
          </a:bodyPr>
          <a:lstStyle/>
          <a:p>
            <a:r>
              <a:rPr lang="en-US" altLang="zh-CN" b="1" dirty="0">
                <a:solidFill>
                  <a:srgbClr val="0000FF"/>
                </a:solidFill>
                <a:latin typeface="微软雅黑" panose="020B0503020204020204" charset="-122"/>
                <a:ea typeface="微软雅黑" panose="020B0503020204020204" charset="-122"/>
                <a:sym typeface="+mn-ea"/>
              </a:rPr>
              <a:t>AS</a:t>
            </a:r>
            <a:r>
              <a:rPr lang="zh-CN" altLang="en-US" b="1" dirty="0">
                <a:solidFill>
                  <a:srgbClr val="0000FF"/>
                </a:solidFill>
                <a:latin typeface="微软雅黑" panose="020B0503020204020204" charset="-122"/>
                <a:ea typeface="微软雅黑" panose="020B0503020204020204" charset="-122"/>
                <a:sym typeface="+mn-ea"/>
              </a:rPr>
              <a:t> 是对表进行临时命名，这种临时命名只在当前</a:t>
            </a:r>
            <a:r>
              <a:rPr lang="en-US" altLang="zh-CN" b="1" dirty="0" err="1">
                <a:solidFill>
                  <a:srgbClr val="0000FF"/>
                </a:solidFill>
                <a:latin typeface="微软雅黑" panose="020B0503020204020204" charset="-122"/>
                <a:ea typeface="微软雅黑" panose="020B0503020204020204" charset="-122"/>
                <a:sym typeface="+mn-ea"/>
              </a:rPr>
              <a:t>sql</a:t>
            </a:r>
            <a:r>
              <a:rPr lang="zh-CN" altLang="en-US" b="1" dirty="0">
                <a:solidFill>
                  <a:srgbClr val="0000FF"/>
                </a:solidFill>
                <a:latin typeface="微软雅黑" panose="020B0503020204020204" charset="-122"/>
                <a:ea typeface="微软雅黑" panose="020B0503020204020204" charset="-122"/>
                <a:sym typeface="+mn-ea"/>
              </a:rPr>
              <a:t>语句中有效</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66040" y="228600"/>
            <a:ext cx="854456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嵌套查询</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Subqueries (nested queries)</a:t>
            </a:r>
            <a:endParaRPr lang="en-US" altLang="zh-CN"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58370" name="Rectangle 3"/>
          <p:cNvSpPr>
            <a:spLocks noGrp="1"/>
          </p:cNvSpPr>
          <p:nvPr>
            <p:ph idx="1"/>
          </p:nvPr>
        </p:nvSpPr>
        <p:spPr>
          <a:xfrm>
            <a:off x="228600" y="1371600"/>
            <a:ext cx="8686800" cy="3477260"/>
          </a:xfrm>
        </p:spPr>
        <p:txBody>
          <a:bodyPr vert="horz" wrap="square" lIns="91440" tIns="45720" rIns="91440" bIns="45720" anchor="t"/>
          <a:lstStyle/>
          <a:p>
            <a:pPr eaLnBrk="1" hangingPunct="1">
              <a:lnSpc>
                <a:spcPct val="120000"/>
              </a:lnSpc>
              <a:spcBef>
                <a:spcPct val="30000"/>
              </a:spcBef>
            </a:pPr>
            <a:r>
              <a:rPr lang="zh-CN" altLang="en-US" b="1" dirty="0">
                <a:latin typeface="微软雅黑" panose="020B0503020204020204" charset="-122"/>
                <a:ea typeface="微软雅黑" panose="020B0503020204020204" charset="-122"/>
                <a:cs typeface="微软雅黑" panose="020B0503020204020204" charset="-122"/>
              </a:rPr>
              <a:t>求高工资老师：其工资等于或高于所有老师的平均工资的</a:t>
            </a: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倍</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20000"/>
              </a:lnSpc>
              <a:spcBef>
                <a:spcPct val="30000"/>
              </a:spcBef>
            </a:pPr>
            <a:endParaRPr lang="en-US" altLang="zh-CN"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sz="2400" b="1"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tno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 salary</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 birthday</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sz="2400" b="1" dirty="0">
                <a:latin typeface="微软雅黑" panose="020B0503020204020204" charset="-122"/>
                <a:ea typeface="微软雅黑" panose="020B0503020204020204" charset="-122"/>
                <a:cs typeface="微软雅黑" panose="020B0503020204020204" charset="-122"/>
              </a:rPr>
              <a:t>teacher</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sz="2400" b="1" dirty="0">
                <a:latin typeface="微软雅黑" panose="020B0503020204020204" charset="-122"/>
                <a:ea typeface="微软雅黑" panose="020B0503020204020204" charset="-122"/>
                <a:cs typeface="微软雅黑" panose="020B0503020204020204" charset="-122"/>
              </a:rPr>
              <a:t>salary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&gt;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SELECT AVG(</a:t>
            </a:r>
            <a:r>
              <a:rPr lang="en-US" altLang="zh-CN" sz="2400" b="1" dirty="0">
                <a:latin typeface="微软雅黑" panose="020B0503020204020204" charset="-122"/>
                <a:ea typeface="微软雅黑" panose="020B0503020204020204" charset="-122"/>
                <a:cs typeface="微软雅黑" panose="020B0503020204020204" charset="-122"/>
              </a:rPr>
              <a:t>salary</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2</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FROM </a:t>
            </a:r>
            <a:r>
              <a:rPr lang="en-US" altLang="zh-CN" sz="2400" b="1" dirty="0">
                <a:latin typeface="微软雅黑" panose="020B0503020204020204" charset="-122"/>
                <a:ea typeface="微软雅黑" panose="020B0503020204020204" charset="-122"/>
                <a:cs typeface="微软雅黑" panose="020B0503020204020204" charset="-122"/>
              </a:rPr>
              <a:t>teacher</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6040" y="5463540"/>
            <a:ext cx="9012555" cy="1198880"/>
          </a:xfrm>
          <a:prstGeom prst="rect">
            <a:avLst/>
          </a:prstGeom>
          <a:noFill/>
        </p:spPr>
        <p:txBody>
          <a:bodyPr wrap="square" rtlCol="0">
            <a:spAutoFit/>
          </a:bodyPr>
          <a:lstStyle/>
          <a:p>
            <a:pPr>
              <a:lnSpc>
                <a:spcPct val="150000"/>
              </a:lnSpc>
            </a:pPr>
            <a:r>
              <a:rPr lang="zh-CN" altLang="en-US" b="1">
                <a:solidFill>
                  <a:srgbClr val="FF0000"/>
                </a:solidFill>
                <a:latin typeface="微软雅黑" panose="020B0503020204020204" charset="-122"/>
                <a:ea typeface="微软雅黑" panose="020B0503020204020204" charset="-122"/>
              </a:rPr>
              <a:t>注意：查询结果是一个表，当只有一行一列时，可看作是一个常量</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66040" y="228600"/>
            <a:ext cx="854456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cs typeface="微软雅黑" panose="020B0503020204020204" charset="-122"/>
              </a:rPr>
              <a:t>嵌套查询</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3200" dirty="0">
                <a:solidFill>
                  <a:srgbClr val="0000FF"/>
                </a:solidFill>
                <a:latin typeface="微软雅黑" panose="020B0503020204020204" charset="-122"/>
                <a:ea typeface="微软雅黑" panose="020B0503020204020204" charset="-122"/>
                <a:cs typeface="微软雅黑" panose="020B0503020204020204" charset="-122"/>
              </a:rPr>
              <a:t>2</a:t>
            </a:r>
            <a:r>
              <a:rPr lang="zh-CN" altLang="en-US" sz="3200" dirty="0">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sz="32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58370" name="Rectangle 3"/>
          <p:cNvSpPr>
            <a:spLocks noGrp="1"/>
          </p:cNvSpPr>
          <p:nvPr>
            <p:ph idx="1"/>
          </p:nvPr>
        </p:nvSpPr>
        <p:spPr>
          <a:xfrm>
            <a:off x="150495" y="1371600"/>
            <a:ext cx="8882380" cy="5457190"/>
          </a:xfrm>
        </p:spPr>
        <p:txBody>
          <a:bodyPr vert="horz" wrap="square" lIns="91440" tIns="45720" rIns="91440" bIns="45720" anchor="t"/>
          <a:lstStyle/>
          <a:p>
            <a:pPr eaLnBrk="1" hangingPunct="1">
              <a:lnSpc>
                <a:spcPct val="120000"/>
              </a:lnSpc>
              <a:spcBef>
                <a:spcPct val="30000"/>
              </a:spcBef>
            </a:pPr>
            <a:r>
              <a:rPr lang="zh-CN" altLang="en-US" b="1" dirty="0">
                <a:latin typeface="微软雅黑" panose="020B0503020204020204" charset="-122"/>
                <a:ea typeface="微软雅黑" panose="020B0503020204020204" charset="-122"/>
                <a:cs typeface="微软雅黑" panose="020B0503020204020204" charset="-122"/>
              </a:rPr>
              <a:t>求在’201</a:t>
            </a:r>
            <a:r>
              <a:rPr lang="en-US" altLang="zh-CN" b="1" dirty="0">
                <a:latin typeface="微软雅黑" panose="020B0503020204020204" charset="-122"/>
                <a:ea typeface="微软雅黑" panose="020B0503020204020204" charset="-122"/>
                <a:cs typeface="微软雅黑" panose="020B0503020204020204" charset="-122"/>
              </a:rPr>
              <a:t>8</a:t>
            </a:r>
            <a:r>
              <a:rPr lang="zh-CN" altLang="en-US" b="1" dirty="0">
                <a:latin typeface="微软雅黑" panose="020B0503020204020204" charset="-122"/>
                <a:ea typeface="微软雅黑" panose="020B0503020204020204" charset="-122"/>
                <a:cs typeface="微软雅黑" panose="020B0503020204020204" charset="-122"/>
              </a:rPr>
              <a:t>/01’学期，选修过信息学院(学院编号为’</a:t>
            </a:r>
            <a:r>
              <a:rPr lang="en-US" altLang="zh-CN" b="1" dirty="0">
                <a:latin typeface="微软雅黑" panose="020B0503020204020204" charset="-122"/>
                <a:ea typeface="微软雅黑" panose="020B0503020204020204" charset="-122"/>
                <a:cs typeface="微软雅黑" panose="020B0503020204020204" charset="-122"/>
              </a:rPr>
              <a:t>24</a:t>
            </a:r>
            <a:r>
              <a:rPr lang="zh-CN" altLang="en-US" b="1" dirty="0">
                <a:latin typeface="微软雅黑" panose="020B0503020204020204" charset="-122"/>
                <a:ea typeface="微软雅黑" panose="020B0503020204020204" charset="-122"/>
                <a:cs typeface="微软雅黑" panose="020B0503020204020204" charset="-122"/>
              </a:rPr>
              <a:t>’)开设的课程的学生，输出其学号，姓名清单</a:t>
            </a:r>
            <a:endParaRPr lang="en-US" altLang="zh-CN" b="1" dirty="0">
              <a:latin typeface="微软雅黑" panose="020B0503020204020204" charset="-122"/>
              <a:ea typeface="微软雅黑" panose="020B0503020204020204" charset="-122"/>
              <a:cs typeface="微软雅黑" panose="020B0503020204020204" charset="-122"/>
            </a:endParaRPr>
          </a:p>
          <a:p>
            <a:pPr eaLnBrk="1" hangingPunct="1">
              <a:lnSpc>
                <a:spcPct val="120000"/>
              </a:lnSpc>
              <a:spcBef>
                <a:spcPct val="30000"/>
              </a:spcBef>
            </a:pPr>
            <a:endParaRPr lang="en-US" altLang="zh-CN"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DISTINCT </a:t>
            </a:r>
            <a:r>
              <a:rPr lang="en-US" altLang="zh-CN" sz="2400" dirty="0">
                <a:latin typeface="微软雅黑" panose="020B0503020204020204" charset="-122"/>
                <a:ea typeface="微软雅黑" panose="020B0503020204020204" charset="-122"/>
                <a:cs typeface="微软雅黑" panose="020B0503020204020204" charset="-122"/>
                <a:sym typeface="+mn-ea"/>
              </a:rPr>
              <a:t>s</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400"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s</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sno</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FROM </a:t>
            </a:r>
            <a:r>
              <a:rPr lang="en-US" altLang="zh-CN" sz="2400" dirty="0">
                <a:latin typeface="微软雅黑" panose="020B0503020204020204" charset="-122"/>
                <a:ea typeface="微软雅黑" panose="020B0503020204020204" charset="-122"/>
                <a:cs typeface="微软雅黑" panose="020B0503020204020204" charset="-122"/>
              </a:rPr>
              <a:t>student</a:t>
            </a:r>
            <a:r>
              <a:rPr lang="en-US" altLang="zh-CN" sz="2400" b="1" dirty="0">
                <a:latin typeface="微软雅黑" panose="020B0503020204020204" charset="-122"/>
                <a:ea typeface="微软雅黑" panose="020B0503020204020204" charset="-122"/>
                <a:cs typeface="微软雅黑" panose="020B0503020204020204" charset="-122"/>
              </a:rPr>
              <a: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sz="2400" b="1"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s</a:t>
            </a:r>
            <a:r>
              <a:rPr lang="en-US" altLang="zh-CN" sz="2400" b="1"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enroll</a:t>
            </a:r>
            <a:r>
              <a:rPr lang="en-US" altLang="zh-CN" sz="2400" b="1" dirty="0">
                <a:latin typeface="微软雅黑" panose="020B0503020204020204" charset="-122"/>
                <a:ea typeface="微软雅黑" panose="020B0503020204020204" charset="-122"/>
                <a:cs typeface="微软雅黑" panose="020B0503020204020204" charset="-122"/>
              </a:rPr>
              <a: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sz="2400" b="1"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e</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20000"/>
              </a:lnSpc>
              <a:spcBef>
                <a:spcPct val="30000"/>
              </a:spcBef>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WHERE </a:t>
            </a:r>
            <a:r>
              <a:rPr lang="en-US" altLang="zh-CN" sz="2400" dirty="0">
                <a:latin typeface="微软雅黑" panose="020B0503020204020204" charset="-122"/>
                <a:ea typeface="微软雅黑" panose="020B0503020204020204" charset="-122"/>
                <a:cs typeface="微软雅黑" panose="020B0503020204020204" charset="-122"/>
              </a:rPr>
              <a:t>s</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sno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 </a:t>
            </a:r>
            <a:r>
              <a:rPr lang="en-US" altLang="zh-CN" sz="2400" dirty="0">
                <a:latin typeface="微软雅黑" panose="020B0503020204020204" charset="-122"/>
                <a:ea typeface="微软雅黑" panose="020B0503020204020204" charset="-122"/>
                <a:cs typeface="微软雅黑" panose="020B0503020204020204" charset="-122"/>
              </a:rPr>
              <a:t>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sno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sz="2400" dirty="0">
                <a:latin typeface="微软雅黑" panose="020B0503020204020204" charset="-122"/>
                <a:ea typeface="微软雅黑" panose="020B0503020204020204" charset="-122"/>
                <a:cs typeface="微软雅黑" panose="020B0503020204020204" charset="-122"/>
              </a:rPr>
              <a:t>semester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dirty="0">
                <a:latin typeface="微软雅黑" panose="020B0503020204020204" charset="-122"/>
                <a:ea typeface="微软雅黑" panose="020B0503020204020204" charset="-122"/>
                <a:cs typeface="微软雅黑" panose="020B0503020204020204" charset="-122"/>
              </a:rPr>
              <a:t>2018/01</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AND </a:t>
            </a:r>
            <a:r>
              <a:rPr lang="en-US" altLang="zh-CN" sz="2400" dirty="0">
                <a:latin typeface="微软雅黑" panose="020B0503020204020204" charset="-122"/>
                <a:ea typeface="微软雅黑" panose="020B0503020204020204" charset="-122"/>
                <a:cs typeface="微软雅黑" panose="020B0503020204020204" charset="-122"/>
              </a:rPr>
              <a:t>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cno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IN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SELECT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cno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FROM</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course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WHERE</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CC0099"/>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dirty="0">
                <a:latin typeface="微软雅黑" panose="020B0503020204020204" charset="-122"/>
                <a:ea typeface="微软雅黑" panose="020B0503020204020204" charset="-122"/>
                <a:cs typeface="微软雅黑" panose="020B0503020204020204" charset="-122"/>
              </a:rPr>
              <a:t>24</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228600" y="5630545"/>
            <a:ext cx="9012555" cy="1198880"/>
          </a:xfrm>
          <a:prstGeom prst="rect">
            <a:avLst/>
          </a:prstGeom>
          <a:noFill/>
        </p:spPr>
        <p:txBody>
          <a:bodyPr wrap="square" rtlCol="0">
            <a:spAutoFit/>
          </a:bodyPr>
          <a:lstStyle/>
          <a:p>
            <a:pPr>
              <a:lnSpc>
                <a:spcPct val="150000"/>
              </a:lnSpc>
            </a:pPr>
            <a:r>
              <a:rPr lang="zh-CN" altLang="en-US" b="1">
                <a:solidFill>
                  <a:srgbClr val="FF0000"/>
                </a:solidFill>
                <a:latin typeface="微软雅黑" panose="020B0503020204020204" charset="-122"/>
                <a:ea typeface="微软雅黑" panose="020B0503020204020204" charset="-122"/>
              </a:rPr>
              <a:t>注意：查询结果是一个表，当只有一列时，可看作是一个已知量的集合</a:t>
            </a:r>
            <a:endParaRPr lang="en-US" altLang="zh-CN"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defRPr/>
            </a:pPr>
            <a:r>
              <a:rPr lang="zh-CN" altLang="en-US"/>
              <a:t>关系的连接</a:t>
            </a:r>
            <a:endParaRPr lang="zh-CN" altLang="en-US"/>
          </a:p>
        </p:txBody>
      </p:sp>
      <p:sp>
        <p:nvSpPr>
          <p:cNvPr id="563203" name="Rectangle 3"/>
          <p:cNvSpPr>
            <a:spLocks noGrp="1" noChangeArrowheads="1"/>
          </p:cNvSpPr>
          <p:nvPr>
            <p:ph type="body" idx="1"/>
          </p:nvPr>
        </p:nvSpPr>
        <p:spPr>
          <a:xfrm>
            <a:off x="152400" y="1295400"/>
            <a:ext cx="8802688" cy="5259388"/>
          </a:xfrm>
        </p:spPr>
        <p:txBody>
          <a:bodyPr/>
          <a:lstStyle/>
          <a:p>
            <a:pPr eaLnBrk="1" hangingPunct="1">
              <a:lnSpc>
                <a:spcPct val="120000"/>
              </a:lnSpc>
              <a:defRPr/>
            </a:pPr>
            <a:r>
              <a:rPr lang="zh-CN" altLang="en-US"/>
              <a:t>基本分类</a:t>
            </a:r>
            <a:endParaRPr lang="zh-CN" altLang="en-US"/>
          </a:p>
          <a:p>
            <a:pPr lvl="1" eaLnBrk="1" hangingPunct="1">
              <a:lnSpc>
                <a:spcPct val="120000"/>
              </a:lnSpc>
              <a:defRPr/>
            </a:pPr>
            <a:r>
              <a:rPr lang="zh-CN" altLang="en-US"/>
              <a:t>连接成分</a:t>
            </a:r>
            <a:endParaRPr lang="zh-CN" altLang="en-US"/>
          </a:p>
          <a:p>
            <a:pPr lvl="1" eaLnBrk="1" hangingPunct="1">
              <a:lnSpc>
                <a:spcPct val="120000"/>
              </a:lnSpc>
              <a:buFont typeface="Wingdings" panose="05000000000000000000" pitchFamily="2" charset="2"/>
              <a:buNone/>
              <a:defRPr/>
            </a:pPr>
            <a:r>
              <a:rPr lang="zh-CN" altLang="en-US"/>
              <a:t>	包括两个输入关系、连接条件、连接类型</a:t>
            </a:r>
            <a:endParaRPr lang="zh-CN" altLang="en-US"/>
          </a:p>
          <a:p>
            <a:pPr lvl="1" eaLnBrk="1" hangingPunct="1">
              <a:lnSpc>
                <a:spcPct val="120000"/>
              </a:lnSpc>
              <a:defRPr/>
            </a:pPr>
            <a:r>
              <a:rPr lang="zh-CN" altLang="en-US" b="1"/>
              <a:t>连接条件</a:t>
            </a:r>
            <a:endParaRPr lang="zh-CN" altLang="en-US" b="1"/>
          </a:p>
          <a:p>
            <a:pPr lvl="1" eaLnBrk="1" hangingPunct="1">
              <a:lnSpc>
                <a:spcPct val="120000"/>
              </a:lnSpc>
              <a:buFont typeface="Wingdings" panose="05000000000000000000" pitchFamily="2" charset="2"/>
              <a:buNone/>
              <a:defRPr/>
            </a:pPr>
            <a:r>
              <a:rPr lang="zh-CN" altLang="en-US"/>
              <a:t>	决定两个关系中哪些元组相互匹配，以及连接结果中出现哪些属性</a:t>
            </a:r>
            <a:endParaRPr lang="zh-CN" altLang="en-US"/>
          </a:p>
          <a:p>
            <a:pPr lvl="1" eaLnBrk="1" hangingPunct="1">
              <a:lnSpc>
                <a:spcPct val="120000"/>
              </a:lnSpc>
              <a:defRPr/>
            </a:pPr>
            <a:r>
              <a:rPr lang="zh-CN" altLang="en-US" b="1"/>
              <a:t>连接类型</a:t>
            </a:r>
            <a:endParaRPr lang="zh-CN" altLang="en-US" b="1"/>
          </a:p>
          <a:p>
            <a:pPr lvl="1" eaLnBrk="1" hangingPunct="1">
              <a:lnSpc>
                <a:spcPct val="120000"/>
              </a:lnSpc>
              <a:buFont typeface="Wingdings" panose="05000000000000000000" pitchFamily="2" charset="2"/>
              <a:buNone/>
              <a:defRPr/>
            </a:pPr>
            <a:r>
              <a:rPr lang="zh-CN" altLang="en-US"/>
              <a:t>	决定如何处理与连接条件不匹配的元组</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pPr eaLnBrk="1" hangingPunct="1">
              <a:defRPr/>
            </a:pPr>
            <a:r>
              <a:rPr lang="zh-CN" altLang="en-US"/>
              <a:t>乱花渐欲迷人眼</a:t>
            </a:r>
            <a:endParaRPr lang="zh-CN" altLang="en-US"/>
          </a:p>
        </p:txBody>
      </p:sp>
      <p:grpSp>
        <p:nvGrpSpPr>
          <p:cNvPr id="2" name="组合 1"/>
          <p:cNvGrpSpPr/>
          <p:nvPr/>
        </p:nvGrpSpPr>
        <p:grpSpPr>
          <a:xfrm>
            <a:off x="385763" y="1484313"/>
            <a:ext cx="8362950" cy="1123947"/>
            <a:chOff x="385763" y="1484313"/>
            <a:chExt cx="8362950" cy="1123947"/>
          </a:xfrm>
        </p:grpSpPr>
        <p:grpSp>
          <p:nvGrpSpPr>
            <p:cNvPr id="9220" name="Group 4"/>
            <p:cNvGrpSpPr/>
            <p:nvPr/>
          </p:nvGrpSpPr>
          <p:grpSpPr bwMode="auto">
            <a:xfrm>
              <a:off x="1475581" y="2151060"/>
              <a:ext cx="6984851" cy="457200"/>
              <a:chOff x="1066" y="2523"/>
              <a:chExt cx="3447" cy="288"/>
            </a:xfrm>
          </p:grpSpPr>
          <p:sp>
            <p:nvSpPr>
              <p:cNvPr id="769029" name="Text Box 5"/>
              <p:cNvSpPr txBox="1">
                <a:spLocks noChangeArrowheads="1"/>
              </p:cNvSpPr>
              <p:nvPr/>
            </p:nvSpPr>
            <p:spPr bwMode="auto">
              <a:xfrm>
                <a:off x="1066" y="2523"/>
                <a:ext cx="3447" cy="288"/>
              </a:xfrm>
              <a:prstGeom prst="rect">
                <a:avLst/>
              </a:prstGeom>
              <a:noFill/>
              <a:ln w="9525" algn="ctr">
                <a:noFill/>
                <a:miter lim="800000"/>
              </a:ln>
              <a:effectLst/>
            </p:spPr>
            <p:txBody>
              <a:bodyPr>
                <a:spAutoFit/>
                <a:flatTx/>
              </a:bodyPr>
              <a:lstStyle/>
              <a:p>
                <a:pPr marL="342900" indent="-342900">
                  <a:defRPr/>
                </a:pPr>
                <a:r>
                  <a:rPr lang="zh-CN" altLang="en-US" sz="2400" dirty="0">
                    <a:effectLst>
                      <a:outerShdw blurRad="38100" dist="38100" dir="2700000" algn="tl">
                        <a:srgbClr val="C0C0C0"/>
                      </a:outerShdw>
                    </a:effectLst>
                    <a:latin typeface="隶书" panose="02010509060101010101" pitchFamily="49" charset="-122"/>
                    <a:ea typeface="隶书" panose="02010509060101010101" pitchFamily="49" charset="-122"/>
                  </a:rPr>
                  <a:t>写出与                               等价的</a:t>
                </a:r>
                <a:r>
                  <a:rPr lang="en-US" altLang="zh-CN" sz="2400" dirty="0">
                    <a:effectLst>
                      <a:outerShdw blurRad="38100" dist="38100" dir="2700000" algn="tl">
                        <a:srgbClr val="C0C0C0"/>
                      </a:outerShdw>
                    </a:effectLst>
                    <a:latin typeface="隶书" panose="02010509060101010101" pitchFamily="49" charset="-122"/>
                    <a:ea typeface="隶书" panose="02010509060101010101" pitchFamily="49" charset="-122"/>
                  </a:rPr>
                  <a:t>SQL</a:t>
                </a:r>
                <a:endParaRPr lang="en-US" altLang="zh-CN" sz="2400" dirty="0">
                  <a:effectLst>
                    <a:outerShdw blurRad="38100" dist="38100" dir="2700000" algn="tl">
                      <a:srgbClr val="C0C0C0"/>
                    </a:outerShdw>
                  </a:effectLst>
                  <a:latin typeface="隶书" panose="02010509060101010101" pitchFamily="49" charset="-122"/>
                  <a:ea typeface="隶书" panose="02010509060101010101" pitchFamily="49" charset="-122"/>
                </a:endParaRPr>
              </a:p>
            </p:txBody>
          </p:sp>
          <p:graphicFrame>
            <p:nvGraphicFramePr>
              <p:cNvPr id="9218" name="Object 6"/>
              <p:cNvGraphicFramePr>
                <a:graphicFrameLocks noChangeAspect="1"/>
              </p:cNvGraphicFramePr>
              <p:nvPr/>
            </p:nvGraphicFramePr>
            <p:xfrm>
              <a:off x="1564" y="2557"/>
              <a:ext cx="1386" cy="231"/>
            </p:xfrm>
            <a:graphic>
              <a:graphicData uri="http://schemas.openxmlformats.org/presentationml/2006/ole">
                <mc:AlternateContent xmlns:mc="http://schemas.openxmlformats.org/markup-compatibility/2006">
                  <mc:Choice xmlns:v="urn:schemas-microsoft-com:vml" Requires="v">
                    <p:oleObj spid="_x0000_s0" name="公式" r:id="rId1" imgW="29260800" imgH="4876800" progId="Equation.3">
                      <p:embed/>
                    </p:oleObj>
                  </mc:Choice>
                  <mc:Fallback>
                    <p:oleObj name="公式" r:id="rId1" imgW="29260800" imgH="4876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 y="2557"/>
                            <a:ext cx="1386" cy="231"/>
                          </a:xfrm>
                          <a:prstGeom prst="rect">
                            <a:avLst/>
                          </a:prstGeom>
                          <a:noFill/>
                        </p:spPr>
                      </p:pic>
                    </p:oleObj>
                  </mc:Fallback>
                </mc:AlternateContent>
              </a:graphicData>
            </a:graphic>
          </p:graphicFrame>
        </p:grpSp>
        <p:sp>
          <p:nvSpPr>
            <p:cNvPr id="769031" name="Rectangle 7"/>
            <p:cNvSpPr>
              <a:spLocks noChangeArrowheads="1"/>
            </p:cNvSpPr>
            <p:nvPr/>
          </p:nvSpPr>
          <p:spPr bwMode="auto">
            <a:xfrm>
              <a:off x="385763" y="1484313"/>
              <a:ext cx="8362950" cy="519112"/>
            </a:xfrm>
            <a:prstGeom prst="rect">
              <a:avLst/>
            </a:prstGeom>
            <a:noFill/>
            <a:ln w="9525" algn="ctr">
              <a:noFill/>
              <a:miter lim="800000"/>
            </a:ln>
            <a:effectLst/>
          </p:spPr>
          <p:txBody>
            <a:bodyPr wrap="none">
              <a:spAutoFit/>
              <a:flatTx/>
            </a:bodyPr>
            <a:lstStyle/>
            <a:p>
              <a:pPr marL="342900" indent="-342900">
                <a:defRPr/>
              </a:pPr>
              <a:r>
                <a:rPr lang="zh-CN" altLang="en-US" sz="2800">
                  <a:solidFill>
                    <a:schemeClr val="folHlink"/>
                  </a:solidFill>
                  <a:effectLst>
                    <a:outerShdw blurRad="38100" dist="38100" dir="2700000" algn="tl">
                      <a:srgbClr val="C0C0C0"/>
                    </a:outerShdw>
                  </a:effectLst>
                  <a:ea typeface="隶书" panose="02010509060101010101" pitchFamily="49" charset="-122"/>
                </a:rPr>
                <a:t>当目标列取自多个表时，需要显式指明来自哪个关系</a:t>
              </a:r>
              <a:endParaRPr lang="zh-CN" altLang="en-US" sz="2800">
                <a:solidFill>
                  <a:schemeClr val="folHlink"/>
                </a:solidFill>
                <a:effectLst>
                  <a:outerShdw blurRad="38100" dist="38100" dir="2700000" algn="tl">
                    <a:srgbClr val="C0C0C0"/>
                  </a:outerShdw>
                </a:effectLst>
                <a:ea typeface="隶书" panose="02010509060101010101" pitchFamily="49" charset="-122"/>
              </a:endParaRPr>
            </a:p>
          </p:txBody>
        </p:sp>
      </p:grpSp>
      <p:sp>
        <p:nvSpPr>
          <p:cNvPr id="769032" name="Text Box 8"/>
          <p:cNvSpPr txBox="1">
            <a:spLocks noChangeArrowheads="1"/>
          </p:cNvSpPr>
          <p:nvPr/>
        </p:nvSpPr>
        <p:spPr bwMode="auto">
          <a:xfrm>
            <a:off x="1042988" y="3141663"/>
            <a:ext cx="3168650" cy="1552575"/>
          </a:xfrm>
          <a:prstGeom prst="rect">
            <a:avLst/>
          </a:prstGeom>
          <a:noFill/>
          <a:ln w="9525" algn="ctr">
            <a:noFill/>
            <a:miter lim="800000"/>
          </a:ln>
          <a:effectLst/>
        </p:spPr>
        <p:txBody>
          <a:bodyPr>
            <a:spAutoFit/>
            <a:flatTx/>
          </a:bodyPr>
          <a:lstStyle/>
          <a:p>
            <a:pPr marL="342900" indent="-342900" algn="l">
              <a:defRPr/>
            </a:pPr>
            <a:r>
              <a:rPr lang="en-US" altLang="zh-CN" sz="2400">
                <a:effectLst>
                  <a:outerShdw blurRad="38100" dist="38100" dir="2700000" algn="tl">
                    <a:srgbClr val="C0C0C0"/>
                  </a:outerShdw>
                </a:effectLst>
              </a:rPr>
              <a:t>select	     *</a:t>
            </a:r>
            <a:endParaRPr lang="en-US" altLang="zh-CN" sz="2400">
              <a:effectLst>
                <a:outerShdw blurRad="38100" dist="38100" dir="2700000" algn="tl">
                  <a:srgbClr val="C0C0C0"/>
                </a:outerShdw>
              </a:effectLst>
            </a:endParaRPr>
          </a:p>
          <a:p>
            <a:pPr marL="342900" indent="-342900" algn="l">
              <a:defRPr/>
            </a:pPr>
            <a:r>
              <a:rPr lang="en-US" altLang="zh-CN" sz="2400">
                <a:effectLst>
                  <a:outerShdw blurRad="38100" dist="38100" dir="2700000" algn="tl">
                    <a:srgbClr val="C0C0C0"/>
                  </a:outerShdw>
                </a:effectLst>
              </a:rPr>
              <a:t>from 	     R, S</a:t>
            </a:r>
            <a:endParaRPr lang="en-US" altLang="zh-CN" sz="2400">
              <a:effectLst>
                <a:outerShdw blurRad="38100" dist="38100" dir="2700000" algn="tl">
                  <a:srgbClr val="C0C0C0"/>
                </a:outerShdw>
              </a:effectLst>
            </a:endParaRPr>
          </a:p>
          <a:p>
            <a:pPr marL="342900" indent="-342900" algn="l">
              <a:defRPr/>
            </a:pPr>
            <a:r>
              <a:rPr lang="en-US" altLang="zh-CN" sz="2400">
                <a:effectLst>
                  <a:outerShdw blurRad="38100" dist="38100" dir="2700000" algn="tl">
                    <a:srgbClr val="C0C0C0"/>
                  </a:outerShdw>
                </a:effectLst>
              </a:rPr>
              <a:t>where      R.B=S.B</a:t>
            </a:r>
            <a:endParaRPr lang="en-US" altLang="zh-CN" sz="2400">
              <a:effectLst>
                <a:outerShdw blurRad="38100" dist="38100" dir="2700000" algn="tl">
                  <a:srgbClr val="C0C0C0"/>
                </a:outerShdw>
              </a:effectLst>
            </a:endParaRPr>
          </a:p>
        </p:txBody>
      </p:sp>
      <p:sp>
        <p:nvSpPr>
          <p:cNvPr id="769033" name="Text Box 9"/>
          <p:cNvSpPr txBox="1">
            <a:spLocks noChangeArrowheads="1"/>
          </p:cNvSpPr>
          <p:nvPr/>
        </p:nvSpPr>
        <p:spPr bwMode="auto">
          <a:xfrm>
            <a:off x="4572000" y="3141663"/>
            <a:ext cx="3168650" cy="1552575"/>
          </a:xfrm>
          <a:prstGeom prst="rect">
            <a:avLst/>
          </a:prstGeom>
          <a:noFill/>
          <a:ln w="9525" algn="ctr">
            <a:noFill/>
            <a:miter lim="800000"/>
          </a:ln>
          <a:effectLst/>
        </p:spPr>
        <p:txBody>
          <a:bodyPr>
            <a:spAutoFit/>
            <a:flatTx/>
          </a:bodyPr>
          <a:lstStyle/>
          <a:p>
            <a:pPr marL="342900" indent="-342900" algn="l">
              <a:defRPr/>
            </a:pPr>
            <a:r>
              <a:rPr lang="en-US" altLang="zh-CN" sz="2400">
                <a:solidFill>
                  <a:srgbClr val="990000"/>
                </a:solidFill>
                <a:effectLst>
                  <a:outerShdw blurRad="38100" dist="38100" dir="2700000" algn="tl">
                    <a:srgbClr val="C0C0C0"/>
                  </a:outerShdw>
                </a:effectLst>
              </a:rPr>
              <a:t>select	     A, B, C</a:t>
            </a:r>
            <a:endParaRPr lang="en-US" altLang="zh-CN" sz="2400">
              <a:solidFill>
                <a:srgbClr val="990000"/>
              </a:solidFill>
              <a:effectLst>
                <a:outerShdw blurRad="38100" dist="38100" dir="2700000" algn="tl">
                  <a:srgbClr val="C0C0C0"/>
                </a:outerShdw>
              </a:effectLst>
            </a:endParaRPr>
          </a:p>
          <a:p>
            <a:pPr marL="342900" indent="-342900" algn="l">
              <a:defRPr/>
            </a:pPr>
            <a:r>
              <a:rPr lang="en-US" altLang="zh-CN" sz="2400">
                <a:solidFill>
                  <a:srgbClr val="990000"/>
                </a:solidFill>
                <a:effectLst>
                  <a:outerShdw blurRad="38100" dist="38100" dir="2700000" algn="tl">
                    <a:srgbClr val="C0C0C0"/>
                  </a:outerShdw>
                </a:effectLst>
              </a:rPr>
              <a:t>from 	     R, S</a:t>
            </a:r>
            <a:endParaRPr lang="en-US" altLang="zh-CN" sz="2400">
              <a:solidFill>
                <a:srgbClr val="990000"/>
              </a:solidFill>
              <a:effectLst>
                <a:outerShdw blurRad="38100" dist="38100" dir="2700000" algn="tl">
                  <a:srgbClr val="C0C0C0"/>
                </a:outerShdw>
              </a:effectLst>
            </a:endParaRPr>
          </a:p>
          <a:p>
            <a:pPr marL="342900" indent="-342900" algn="l">
              <a:defRPr/>
            </a:pPr>
            <a:r>
              <a:rPr lang="en-US" altLang="zh-CN" sz="2400">
                <a:solidFill>
                  <a:srgbClr val="990000"/>
                </a:solidFill>
                <a:effectLst>
                  <a:outerShdw blurRad="38100" dist="38100" dir="2700000" algn="tl">
                    <a:srgbClr val="C0C0C0"/>
                  </a:outerShdw>
                </a:effectLst>
              </a:rPr>
              <a:t>where      R.B=S.B</a:t>
            </a:r>
            <a:endParaRPr lang="en-US" altLang="zh-CN" sz="2400">
              <a:solidFill>
                <a:srgbClr val="990000"/>
              </a:solidFill>
              <a:effectLst>
                <a:outerShdw blurRad="38100" dist="38100" dir="2700000" algn="tl">
                  <a:srgbClr val="C0C0C0"/>
                </a:outerShdw>
              </a:effectLst>
            </a:endParaRPr>
          </a:p>
        </p:txBody>
      </p:sp>
      <p:sp>
        <p:nvSpPr>
          <p:cNvPr id="769034" name="Text Box 10"/>
          <p:cNvSpPr txBox="1">
            <a:spLocks noChangeArrowheads="1"/>
          </p:cNvSpPr>
          <p:nvPr/>
        </p:nvSpPr>
        <p:spPr bwMode="auto">
          <a:xfrm>
            <a:off x="2843213" y="4973638"/>
            <a:ext cx="3168650" cy="1552575"/>
          </a:xfrm>
          <a:prstGeom prst="rect">
            <a:avLst/>
          </a:prstGeom>
          <a:noFill/>
          <a:ln w="9525" algn="ctr">
            <a:noFill/>
            <a:miter lim="800000"/>
          </a:ln>
          <a:effectLst/>
        </p:spPr>
        <p:txBody>
          <a:bodyPr>
            <a:spAutoFit/>
            <a:flatTx/>
          </a:bodyPr>
          <a:lstStyle/>
          <a:p>
            <a:pPr marL="342900" indent="-342900" algn="l">
              <a:defRPr/>
            </a:pPr>
            <a:r>
              <a:rPr lang="en-US" altLang="zh-CN" sz="2400">
                <a:solidFill>
                  <a:srgbClr val="0000FF"/>
                </a:solidFill>
                <a:effectLst>
                  <a:outerShdw blurRad="38100" dist="38100" dir="2700000" algn="tl">
                    <a:srgbClr val="C0C0C0"/>
                  </a:outerShdw>
                </a:effectLst>
              </a:rPr>
              <a:t>select	     A, R.B, C</a:t>
            </a:r>
            <a:endParaRPr lang="en-US" altLang="zh-CN" sz="2400">
              <a:solidFill>
                <a:srgbClr val="0000FF"/>
              </a:solidFill>
              <a:effectLst>
                <a:outerShdw blurRad="38100" dist="38100" dir="2700000" algn="tl">
                  <a:srgbClr val="C0C0C0"/>
                </a:outerShdw>
              </a:effectLst>
            </a:endParaRPr>
          </a:p>
          <a:p>
            <a:pPr marL="342900" indent="-342900" algn="l">
              <a:defRPr/>
            </a:pPr>
            <a:r>
              <a:rPr lang="en-US" altLang="zh-CN" sz="2400">
                <a:solidFill>
                  <a:srgbClr val="0000FF"/>
                </a:solidFill>
                <a:effectLst>
                  <a:outerShdw blurRad="38100" dist="38100" dir="2700000" algn="tl">
                    <a:srgbClr val="C0C0C0"/>
                  </a:outerShdw>
                </a:effectLst>
              </a:rPr>
              <a:t>from 	     R, S</a:t>
            </a:r>
            <a:endParaRPr lang="en-US" altLang="zh-CN" sz="2400">
              <a:solidFill>
                <a:srgbClr val="0000FF"/>
              </a:solidFill>
              <a:effectLst>
                <a:outerShdw blurRad="38100" dist="38100" dir="2700000" algn="tl">
                  <a:srgbClr val="C0C0C0"/>
                </a:outerShdw>
              </a:effectLst>
            </a:endParaRPr>
          </a:p>
          <a:p>
            <a:pPr marL="342900" indent="-342900" algn="l">
              <a:defRPr/>
            </a:pPr>
            <a:r>
              <a:rPr lang="en-US" altLang="zh-CN" sz="2400">
                <a:solidFill>
                  <a:srgbClr val="0000FF"/>
                </a:solidFill>
                <a:effectLst>
                  <a:outerShdw blurRad="38100" dist="38100" dir="2700000" algn="tl">
                    <a:srgbClr val="C0C0C0"/>
                  </a:outerShdw>
                </a:effectLst>
              </a:rPr>
              <a:t>where      R.B=S.B</a:t>
            </a:r>
            <a:endParaRPr lang="en-US" altLang="zh-CN" sz="2400">
              <a:solidFill>
                <a:srgbClr val="0000FF"/>
              </a:solidFill>
              <a:effectLst>
                <a:outerShdw blurRad="38100" dist="38100" dir="2700000" algn="tl">
                  <a:srgbClr val="C0C0C0"/>
                </a:outerShdw>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eaLnBrk="1" hangingPunct="1">
              <a:defRPr/>
            </a:pPr>
            <a:r>
              <a:rPr lang="zh-CN" altLang="en-US"/>
              <a:t>关系的连接</a:t>
            </a:r>
            <a:endParaRPr lang="zh-CN" altLang="en-US"/>
          </a:p>
        </p:txBody>
      </p:sp>
      <p:graphicFrame>
        <p:nvGraphicFramePr>
          <p:cNvPr id="564238" name="Group 14"/>
          <p:cNvGraphicFramePr>
            <a:graphicFrameLocks noGrp="1"/>
          </p:cNvGraphicFramePr>
          <p:nvPr/>
        </p:nvGraphicFramePr>
        <p:xfrm>
          <a:off x="533400" y="1857375"/>
          <a:ext cx="8153400" cy="3271838"/>
        </p:xfrm>
        <a:graphic>
          <a:graphicData uri="http://schemas.openxmlformats.org/drawingml/2006/table">
            <a:tbl>
              <a:tblPr/>
              <a:tblGrid>
                <a:gridCol w="3706813"/>
                <a:gridCol w="4446587"/>
              </a:tblGrid>
              <a:tr h="63341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3000" b="0" i="0" u="none" strike="noStrike" cap="none" normalizeH="0" baseline="0" dirty="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连接类型</a:t>
                      </a:r>
                      <a:endParaRPr kumimoji="1" lang="zh-CN" altLang="en-US" sz="3000" b="0" i="0" u="none" strike="noStrike" cap="none" normalizeH="0" baseline="0" dirty="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3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rPr>
                        <a:t>连接条件</a:t>
                      </a:r>
                      <a:endParaRPr kumimoji="1" lang="zh-CN" altLang="en-US" sz="3000" b="0" i="0" u="none" strike="noStrike" cap="none" normalizeH="0" baseline="0">
                        <a:ln>
                          <a:noFill/>
                        </a:ln>
                        <a:solidFill>
                          <a:schemeClr va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8425">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inner join</a:t>
                      </a:r>
                      <a:endPar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left outer join</a:t>
                      </a:r>
                      <a:endPar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right outer join</a:t>
                      </a:r>
                      <a:endPar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full outer join</a:t>
                      </a:r>
                      <a:endParaRPr kumimoji="1" lang="en-US" altLang="zh-CN" sz="3200" b="0" i="0" u="none" strike="noStrike" cap="none" normalizeH="0" baseline="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3200" b="0" i="0" u="none" strike="noStrike" cap="none" normalizeH="0" baseline="0" dirty="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on &lt;</a:t>
                      </a:r>
                      <a:r>
                        <a:rPr kumimoji="1" lang="zh-CN" altLang="en-US" sz="3200" b="0" i="0" u="none" strike="noStrike" cap="none" normalizeH="0" baseline="0" dirty="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谓词</a:t>
                      </a:r>
                      <a:r>
                        <a:rPr kumimoji="1" lang="en-US" altLang="zh-CN" sz="3200" b="0" i="0" u="none" strike="noStrike" cap="none" normalizeH="0" baseline="0" dirty="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rPr>
                        <a:t>&gt;</a:t>
                      </a:r>
                      <a:endParaRPr kumimoji="1" lang="en-US" altLang="zh-CN" sz="3200" b="0" i="0" u="none" strike="noStrike" cap="none" normalizeH="0" baseline="0" dirty="0">
                        <a:ln>
                          <a:noFill/>
                        </a:ln>
                        <a:solidFill>
                          <a:schemeClr val="folHlink"/>
                        </a:solidFill>
                        <a:effectLst>
                          <a:outerShdw blurRad="38100" dist="38100" dir="2700000" algn="tl">
                            <a:srgbClr val="C0C0C0"/>
                          </a:outerShdw>
                        </a:effectLst>
                        <a:latin typeface="Tahoma" panose="020B0604030504040204" pitchFamily="34" charset="0"/>
                        <a:ea typeface="隶书" panose="02010509060101010101" pitchFamily="49"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2000250" y="5357813"/>
            <a:ext cx="5740102" cy="1233487"/>
          </a:xfrm>
          <a:prstGeom prst="rect">
            <a:avLst/>
          </a:prstGeom>
        </p:spPr>
        <p:txBody>
          <a:bodyPr wrap="square">
            <a:spAutoFit/>
          </a:bodyPr>
          <a:lstStyle/>
          <a:p>
            <a:pPr marL="457200" marR="0" lvl="1" indent="0" algn="ctr" defTabSz="914400" rtl="0" eaLnBrk="1" fontAlgn="base" latinLnBrk="0" hangingPunct="1">
              <a:lnSpc>
                <a:spcPct val="120000"/>
              </a:lnSpc>
              <a:spcBef>
                <a:spcPct val="25000"/>
              </a:spcBef>
              <a:spcAft>
                <a:spcPct val="0"/>
              </a:spcAft>
              <a:buClrTx/>
              <a:buSzPct val="60000"/>
              <a:buFontTx/>
              <a:buNone/>
              <a:defRPr/>
            </a:pPr>
            <a:r>
              <a:rPr kumimoji="1" lang="en-US" altLang="zh-CN"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(R</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 </a:t>
            </a:r>
            <a:r>
              <a:rPr kumimoji="1" lang="en-US" altLang="zh-CN"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cross join</a:t>
            </a:r>
            <a:r>
              <a:rPr kumimoji="1"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 </a:t>
            </a:r>
            <a:r>
              <a:rPr kumimoji="1" lang="en-US" altLang="zh-CN"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S) as T</a:t>
            </a:r>
            <a:endParaRPr kumimoji="1" lang="en-US" altLang="zh-CN"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endParaRPr>
          </a:p>
          <a:p>
            <a:pPr marL="457200" marR="0" lvl="1" indent="0" algn="ctr" defTabSz="914400" rtl="0" eaLnBrk="1" fontAlgn="base" latinLnBrk="0" hangingPunct="1">
              <a:lnSpc>
                <a:spcPct val="120000"/>
              </a:lnSpc>
              <a:spcBef>
                <a:spcPct val="25000"/>
              </a:spcBef>
              <a:spcAft>
                <a:spcPct val="0"/>
              </a:spcAft>
              <a:buClrTx/>
              <a:buSzPct val="60000"/>
              <a:buFont typeface="Wingdings" panose="05000000000000000000" pitchFamily="2" charset="2"/>
              <a:buNone/>
              <a:defRPr/>
            </a:pPr>
            <a:r>
              <a:rPr kumimoji="1" lang="en-US" altLang="zh-CN"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	</a:t>
            </a:r>
            <a:r>
              <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rPr>
              <a:t>两个关系的笛卡儿积</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关系的连接</a:t>
            </a:r>
            <a:endParaRPr lang="zh-CN" altLang="en-US" dirty="0"/>
          </a:p>
        </p:txBody>
      </p:sp>
      <p:graphicFrame>
        <p:nvGraphicFramePr>
          <p:cNvPr id="4" name="内容占位符 3"/>
          <p:cNvGraphicFramePr>
            <a:graphicFrameLocks noGrp="1"/>
          </p:cNvGraphicFramePr>
          <p:nvPr>
            <p:ph idx="1"/>
          </p:nvPr>
        </p:nvGraphicFramePr>
        <p:xfrm>
          <a:off x="2071688" y="1428750"/>
          <a:ext cx="5214972" cy="2071690"/>
        </p:xfrm>
        <a:graphic>
          <a:graphicData uri="http://schemas.openxmlformats.org/drawingml/2006/table">
            <a:tbl>
              <a:tblPr/>
              <a:tblGrid>
                <a:gridCol w="1042530"/>
                <a:gridCol w="1042530"/>
                <a:gridCol w="1042530"/>
                <a:gridCol w="1043691"/>
                <a:gridCol w="1043691"/>
              </a:tblGrid>
              <a:tr h="282804">
                <a:tc gridSpan="2">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R</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c rowSpan="5">
                  <a:txBody>
                    <a:bodyPr/>
                    <a:lstStyle/>
                    <a:p>
                      <a:pPr algn="ctr">
                        <a:lnSpc>
                          <a:spcPct val="125000"/>
                        </a:lnSpc>
                        <a:spcAft>
                          <a:spcPts val="0"/>
                        </a:spcAft>
                      </a:pPr>
                      <a:endParaRPr lang="en-US" sz="24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a:noFill/>
                    </a:lnB>
                  </a:tcPr>
                </a:tc>
                <a:tc gridSpan="2">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S</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r>
              <a:tr h="282804">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A</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B</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C</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804">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1</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17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5</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17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4</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6</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643063" y="3929063"/>
          <a:ext cx="6072232" cy="2520965"/>
        </p:xfrm>
        <a:graphic>
          <a:graphicData uri="http://schemas.openxmlformats.org/drawingml/2006/table">
            <a:tbl>
              <a:tblPr/>
              <a:tblGrid>
                <a:gridCol w="1518058"/>
                <a:gridCol w="1518058"/>
                <a:gridCol w="1518058"/>
                <a:gridCol w="1518058"/>
              </a:tblGrid>
              <a:tr h="504193">
                <a:tc gridSpan="4">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R</a:t>
                      </a:r>
                      <a:r>
                        <a:rPr lang="en-US" sz="2400" b="1" i="1" kern="100" dirty="0">
                          <a:latin typeface="Times New Roman" panose="02020603050405020304"/>
                          <a:ea typeface="宋体" panose="02010600030101010101" pitchFamily="2" charset="-122"/>
                          <a:cs typeface="Times New Roman" panose="02020603050405020304"/>
                        </a:rPr>
                        <a:t> inner join </a:t>
                      </a:r>
                      <a:r>
                        <a:rPr lang="en-US" sz="2400" kern="100" dirty="0">
                          <a:latin typeface="Times New Roman" panose="02020603050405020304"/>
                          <a:ea typeface="宋体" panose="02010600030101010101" pitchFamily="2" charset="-122"/>
                          <a:cs typeface="Times New Roman" panose="02020603050405020304"/>
                        </a:rPr>
                        <a:t>S </a:t>
                      </a:r>
                      <a:r>
                        <a:rPr lang="en-US" sz="2400" b="1" i="1" kern="100" dirty="0">
                          <a:latin typeface="Times New Roman" panose="02020603050405020304"/>
                          <a:ea typeface="宋体" panose="02010600030101010101" pitchFamily="2" charset="-122"/>
                          <a:cs typeface="Times New Roman" panose="02020603050405020304"/>
                        </a:rPr>
                        <a:t>on</a:t>
                      </a:r>
                      <a:r>
                        <a:rPr lang="en-US" sz="2400" kern="100" dirty="0">
                          <a:latin typeface="Times New Roman" panose="02020603050405020304"/>
                          <a:ea typeface="宋体" panose="02010600030101010101" pitchFamily="2" charset="-122"/>
                          <a:cs typeface="Times New Roman" panose="02020603050405020304"/>
                        </a:rPr>
                        <a:t> R.B = S.B</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c hMerge="1">
                  <a:tcPr/>
                </a:tc>
                <a:tc hMerge="1">
                  <a:tcPr/>
                </a:tc>
              </a:tr>
              <a:tr h="50419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A</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R.B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S.B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C</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19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1</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19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1</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5</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193">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6</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785938" y="357188"/>
          <a:ext cx="5643604" cy="2782266"/>
        </p:xfrm>
        <a:graphic>
          <a:graphicData uri="http://schemas.openxmlformats.org/drawingml/2006/table">
            <a:tbl>
              <a:tblPr/>
              <a:tblGrid>
                <a:gridCol w="1410901"/>
                <a:gridCol w="1410901"/>
                <a:gridCol w="1410901"/>
                <a:gridCol w="1410901"/>
              </a:tblGrid>
              <a:tr h="463711">
                <a:tc gridSpan="4">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R </a:t>
                      </a:r>
                      <a:r>
                        <a:rPr lang="en-US" sz="2400" b="1" i="1" kern="100" dirty="0">
                          <a:latin typeface="Times New Roman" panose="02020603050405020304"/>
                          <a:ea typeface="宋体" panose="02010600030101010101" pitchFamily="2" charset="-122"/>
                          <a:cs typeface="Times New Roman" panose="02020603050405020304"/>
                        </a:rPr>
                        <a:t>left outer join </a:t>
                      </a:r>
                      <a:r>
                        <a:rPr lang="en-US" sz="2400" kern="100" dirty="0">
                          <a:latin typeface="Times New Roman" panose="02020603050405020304"/>
                          <a:ea typeface="宋体" panose="02010600030101010101" pitchFamily="2" charset="-122"/>
                          <a:cs typeface="Times New Roman" panose="02020603050405020304"/>
                        </a:rPr>
                        <a:t>S </a:t>
                      </a:r>
                      <a:r>
                        <a:rPr lang="en-US" sz="2400" b="1" i="1" kern="100" dirty="0">
                          <a:latin typeface="Times New Roman" panose="02020603050405020304"/>
                          <a:ea typeface="宋体" panose="02010600030101010101" pitchFamily="2" charset="-122"/>
                          <a:cs typeface="Times New Roman" panose="02020603050405020304"/>
                        </a:rPr>
                        <a:t>on</a:t>
                      </a:r>
                      <a:r>
                        <a:rPr lang="en-US" sz="2400" kern="100" dirty="0">
                          <a:latin typeface="Times New Roman" panose="02020603050405020304"/>
                          <a:ea typeface="宋体" panose="02010600030101010101" pitchFamily="2" charset="-122"/>
                          <a:cs typeface="Times New Roman" panose="02020603050405020304"/>
                        </a:rPr>
                        <a:t> R.B = S.B</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c hMerge="1">
                  <a:tcPr/>
                </a:tc>
                <a:tc hMerge="1">
                  <a:tcPr/>
                </a:tc>
              </a:tr>
              <a:tr h="463711">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A</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R.B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S.B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C</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711">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1</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2</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3</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711">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1</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5</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711">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6</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3711">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4</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dirty="0">
                          <a:latin typeface="Times New Roman" panose="02020603050405020304"/>
                          <a:ea typeface="宋体" panose="02010600030101010101" pitchFamily="2" charset="-122"/>
                          <a:cs typeface="Times New Roman" panose="02020603050405020304"/>
                        </a:rPr>
                        <a:t>null</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785938" y="3429000"/>
          <a:ext cx="6143668" cy="2972130"/>
        </p:xfrm>
        <a:graphic>
          <a:graphicData uri="http://schemas.openxmlformats.org/drawingml/2006/table">
            <a:tbl>
              <a:tblPr/>
              <a:tblGrid>
                <a:gridCol w="1535264"/>
                <a:gridCol w="1535264"/>
                <a:gridCol w="1535264"/>
                <a:gridCol w="1537876"/>
              </a:tblGrid>
              <a:tr h="424590">
                <a:tc gridSpan="4">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R</a:t>
                      </a:r>
                      <a:r>
                        <a:rPr lang="en-US" sz="2400" b="1" i="1" kern="100">
                          <a:latin typeface="Times New Roman" panose="02020603050405020304"/>
                          <a:ea typeface="宋体" panose="02010600030101010101" pitchFamily="2" charset="-122"/>
                          <a:cs typeface="Times New Roman" panose="02020603050405020304"/>
                        </a:rPr>
                        <a:t> full outer join </a:t>
                      </a:r>
                      <a:r>
                        <a:rPr lang="en-US" sz="2400" kern="100">
                          <a:latin typeface="Times New Roman" panose="02020603050405020304"/>
                          <a:ea typeface="宋体" panose="02010600030101010101" pitchFamily="2" charset="-122"/>
                          <a:cs typeface="Times New Roman" panose="02020603050405020304"/>
                        </a:rPr>
                        <a:t>S </a:t>
                      </a:r>
                      <a:r>
                        <a:rPr lang="en-US" sz="2400" b="1" i="1" kern="100">
                          <a:latin typeface="Times New Roman" panose="02020603050405020304"/>
                          <a:ea typeface="宋体" panose="02010600030101010101" pitchFamily="2" charset="-122"/>
                          <a:cs typeface="Times New Roman" panose="02020603050405020304"/>
                        </a:rPr>
                        <a:t>on</a:t>
                      </a:r>
                      <a:r>
                        <a:rPr lang="en-US" sz="2400" kern="100">
                          <a:latin typeface="Times New Roman" panose="02020603050405020304"/>
                          <a:ea typeface="宋体" panose="02010600030101010101" pitchFamily="2" charset="-122"/>
                          <a:cs typeface="Times New Roman" panose="02020603050405020304"/>
                        </a:rPr>
                        <a:t> R.B &lt; S.B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cPr/>
                </a:tc>
                <a:tc hMerge="1">
                  <a:tcPr/>
                </a:tc>
                <a:tc hMerge="1">
                  <a:tcPr/>
                </a:tc>
              </a:tr>
              <a:tr h="424590">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A</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R.B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S.B</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C</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90">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1</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6</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90">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90">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4</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90">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3</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590">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b="1" i="1" kern="100">
                          <a:latin typeface="Times New Roman" panose="02020603050405020304"/>
                          <a:ea typeface="宋体" panose="02010600030101010101" pitchFamily="2" charset="-122"/>
                          <a:cs typeface="Times New Roman" panose="02020603050405020304"/>
                        </a:rPr>
                        <a:t>null</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a:latin typeface="Times New Roman" panose="02020603050405020304"/>
                          <a:ea typeface="宋体" panose="02010600030101010101" pitchFamily="2" charset="-122"/>
                          <a:cs typeface="Times New Roman" panose="02020603050405020304"/>
                        </a:rPr>
                        <a:t>2</a:t>
                      </a:r>
                      <a:endParaRPr lang="zh-CN" sz="24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2400" kern="100" dirty="0">
                          <a:latin typeface="Times New Roman" panose="02020603050405020304"/>
                          <a:ea typeface="宋体" panose="02010600030101010101" pitchFamily="2" charset="-122"/>
                          <a:cs typeface="Times New Roman" panose="02020603050405020304"/>
                        </a:rPr>
                        <a:t>5</a:t>
                      </a:r>
                      <a:endParaRPr lang="zh-CN" sz="24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pPr eaLnBrk="1" hangingPunct="1">
              <a:defRPr/>
            </a:pPr>
            <a:r>
              <a:rPr lang="zh-CN" altLang="en-US"/>
              <a:t>关系的连接</a:t>
            </a:r>
            <a:endParaRPr lang="zh-CN" altLang="en-US"/>
          </a:p>
        </p:txBody>
      </p:sp>
      <p:sp>
        <p:nvSpPr>
          <p:cNvPr id="116739" name="Rectangle 3"/>
          <p:cNvSpPr>
            <a:spLocks noGrp="1" noChangeArrowheads="1"/>
          </p:cNvSpPr>
          <p:nvPr>
            <p:ph type="body" idx="1"/>
          </p:nvPr>
        </p:nvSpPr>
        <p:spPr>
          <a:xfrm>
            <a:off x="152400" y="1295400"/>
            <a:ext cx="8802688" cy="1752600"/>
          </a:xfrm>
        </p:spPr>
        <p:txBody>
          <a:bodyPr/>
          <a:lstStyle/>
          <a:p>
            <a:pPr lvl="1" eaLnBrk="1" hangingPunct="1"/>
            <a:r>
              <a:rPr lang="zh-CN" altLang="en-US"/>
              <a:t>列出老师的教工号、姓名、工资、所教课程号</a:t>
            </a:r>
            <a:endParaRPr lang="zh-CN" altLang="en-US"/>
          </a:p>
          <a:p>
            <a:pPr lvl="1" algn="l" eaLnBrk="1" hangingPunct="1">
              <a:lnSpc>
                <a:spcPct val="110000"/>
              </a:lnSpc>
              <a:buFont typeface="Wingdings" panose="05000000000000000000" pitchFamily="2" charset="2"/>
              <a:buNone/>
            </a:pPr>
            <a:r>
              <a:rPr lang="en-US" altLang="zh-CN" b="1" i="1">
                <a:latin typeface="Times New Roman" panose="02020603050405020304" pitchFamily="18" charset="0"/>
              </a:rPr>
              <a:t>select</a:t>
            </a:r>
            <a:r>
              <a:rPr lang="en-US" altLang="zh-CN" i="1">
                <a:latin typeface="Times New Roman" panose="02020603050405020304" pitchFamily="18" charset="0"/>
              </a:rPr>
              <a:t>     P#</a:t>
            </a:r>
            <a:r>
              <a:rPr lang="zh-CN" altLang="en-US" i="1">
                <a:latin typeface="Times New Roman" panose="02020603050405020304" pitchFamily="18" charset="0"/>
              </a:rPr>
              <a:t>，</a:t>
            </a:r>
            <a:r>
              <a:rPr lang="en-US" altLang="zh-CN" i="1">
                <a:latin typeface="Times New Roman" panose="02020603050405020304" pitchFamily="18" charset="0"/>
              </a:rPr>
              <a:t>PNAME</a:t>
            </a:r>
            <a:r>
              <a:rPr lang="zh-CN" altLang="en-US" i="1">
                <a:latin typeface="Times New Roman" panose="02020603050405020304" pitchFamily="18" charset="0"/>
              </a:rPr>
              <a:t>，</a:t>
            </a:r>
            <a:r>
              <a:rPr lang="en-US" altLang="zh-CN" i="1">
                <a:latin typeface="Times New Roman" panose="02020603050405020304" pitchFamily="18" charset="0"/>
              </a:rPr>
              <a:t>SAL</a:t>
            </a:r>
            <a:r>
              <a:rPr lang="zh-CN" altLang="en-US" i="1">
                <a:latin typeface="Times New Roman" panose="02020603050405020304" pitchFamily="18" charset="0"/>
              </a:rPr>
              <a:t>，</a:t>
            </a:r>
            <a:r>
              <a:rPr lang="en-US" altLang="zh-CN" i="1">
                <a:latin typeface="Times New Roman" panose="02020603050405020304" pitchFamily="18" charset="0"/>
              </a:rPr>
              <a:t>C#</a:t>
            </a:r>
            <a:endParaRPr lang="en-US" altLang="zh-CN" i="1">
              <a:latin typeface="Times New Roman" panose="02020603050405020304" pitchFamily="18" charset="0"/>
            </a:endParaRPr>
          </a:p>
          <a:p>
            <a:pPr lvl="1" algn="l" eaLnBrk="1" hangingPunct="1">
              <a:lnSpc>
                <a:spcPct val="110000"/>
              </a:lnSpc>
              <a:buFont typeface="Wingdings" panose="05000000000000000000" pitchFamily="2" charset="2"/>
              <a:buNone/>
            </a:pPr>
            <a:r>
              <a:rPr lang="en-US" altLang="zh-CN" b="1" i="1">
                <a:latin typeface="Times New Roman" panose="02020603050405020304" pitchFamily="18" charset="0"/>
              </a:rPr>
              <a:t>from</a:t>
            </a:r>
            <a:r>
              <a:rPr lang="en-US" altLang="zh-CN" i="1">
                <a:latin typeface="Times New Roman" panose="02020603050405020304" pitchFamily="18" charset="0"/>
              </a:rPr>
              <a:t>      (PROF  </a:t>
            </a:r>
            <a:r>
              <a:rPr lang="en-US" altLang="zh-CN" b="1" i="1">
                <a:latin typeface="Times New Roman" panose="02020603050405020304" pitchFamily="18" charset="0"/>
              </a:rPr>
              <a:t>left outer join</a:t>
            </a:r>
            <a:r>
              <a:rPr lang="en-US" altLang="zh-CN" i="1">
                <a:latin typeface="Times New Roman" panose="02020603050405020304" pitchFamily="18" charset="0"/>
              </a:rPr>
              <a:t> PC </a:t>
            </a:r>
            <a:r>
              <a:rPr lang="en-US" altLang="zh-CN" b="1" i="1">
                <a:latin typeface="Times New Roman" panose="02020603050405020304" pitchFamily="18" charset="0"/>
              </a:rPr>
              <a:t>on </a:t>
            </a:r>
            <a:r>
              <a:rPr lang="en-US" altLang="zh-CN" i="1">
                <a:latin typeface="Times New Roman" panose="02020603050405020304" pitchFamily="18" charset="0"/>
              </a:rPr>
              <a:t>PROF.P#=PC.P#)</a:t>
            </a:r>
            <a:endParaRPr lang="en-US" altLang="zh-CN" i="1">
              <a:latin typeface="Times New Roman" panose="02020603050405020304" pitchFamily="18" charset="0"/>
            </a:endParaRPr>
          </a:p>
        </p:txBody>
      </p:sp>
      <p:sp>
        <p:nvSpPr>
          <p:cNvPr id="568324" name="Rectangle 4"/>
          <p:cNvSpPr>
            <a:spLocks noChangeArrowheads="1"/>
          </p:cNvSpPr>
          <p:nvPr/>
        </p:nvSpPr>
        <p:spPr bwMode="auto">
          <a:xfrm>
            <a:off x="152400" y="3124200"/>
            <a:ext cx="8802688" cy="3505200"/>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select	</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P#</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PNAME</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SAL</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C#</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from</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PROF, PC</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where</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PROF.P# = PC.P#</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0" i="1" u="none" strike="noStrike" kern="1200" cap="none" spc="0" normalizeH="0" baseline="0" noProof="0">
                <a:ln>
                  <a:noFill/>
                </a:ln>
                <a:solidFill>
                  <a:srgbClr val="660033"/>
                </a:solidFill>
                <a:effectLst/>
                <a:uLnTx/>
                <a:uFillTx/>
                <a:latin typeface="Times New Roman" panose="02020603050405020304" pitchFamily="18" charset="0"/>
                <a:ea typeface="华文新魏" panose="02010800040101010101" pitchFamily="2" charset="-122"/>
                <a:cs typeface="+mn-cs"/>
              </a:rPr>
              <a:t>union</a:t>
            </a:r>
            <a:endParaRPr kumimoji="1" lang="en-US" altLang="zh-CN" sz="2800" b="0" i="1" u="none" strike="noStrike" kern="1200" cap="none" spc="0" normalizeH="0" baseline="0" noProof="0">
              <a:ln>
                <a:noFill/>
              </a:ln>
              <a:solidFill>
                <a:srgbClr val="660033"/>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select	</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P#</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PNAME</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SAL</a:t>
            </a:r>
            <a:r>
              <a:rPr kumimoji="1" lang="zh-CN" altLang="en-US"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null</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from	</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PROF</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defRPr/>
            </a:pP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where</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P# </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not in</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select</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P# </a:t>
            </a:r>
            <a:r>
              <a:rPr kumimoji="1"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from</a:t>
            </a:r>
            <a:r>
              <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rPr>
              <a:t> PC)</a:t>
            </a:r>
            <a:endParaRPr kumimoji="1" lang="en-US" altLang="zh-CN" sz="2800" b="0" i="1" u="none" strike="noStrike" kern="1200" cap="none" spc="0" normalizeH="0" baseline="0" noProof="0">
              <a:ln>
                <a:noFill/>
              </a:ln>
              <a:solidFill>
                <a:srgbClr val="000000"/>
              </a:solidFill>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68324"/>
                                        </p:tgtEl>
                                        <p:attrNameLst>
                                          <p:attrName>style.visibility</p:attrName>
                                        </p:attrNameLst>
                                      </p:cBhvr>
                                      <p:to>
                                        <p:strVal val="visible"/>
                                      </p:to>
                                    </p:set>
                                    <p:anim calcmode="lin" valueType="num">
                                      <p:cBhvr additive="base">
                                        <p:cTn id="7" dur="500" fill="hold"/>
                                        <p:tgtEl>
                                          <p:spTgt spid="568324"/>
                                        </p:tgtEl>
                                        <p:attrNameLst>
                                          <p:attrName>ppt_x</p:attrName>
                                        </p:attrNameLst>
                                      </p:cBhvr>
                                      <p:tavLst>
                                        <p:tav tm="0">
                                          <p:val>
                                            <p:strVal val="0-#ppt_w/2"/>
                                          </p:val>
                                        </p:tav>
                                        <p:tav tm="100000">
                                          <p:val>
                                            <p:strVal val="#ppt_x"/>
                                          </p:val>
                                        </p:tav>
                                      </p:tavLst>
                                    </p:anim>
                                    <p:anim calcmode="lin" valueType="num">
                                      <p:cBhvr additive="base">
                                        <p:cTn id="8" dur="500" fill="hold"/>
                                        <p:tgtEl>
                                          <p:spTgt spid="568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Arial" panose="020B0604020202020204" pitchFamily="34" charset="0"/>
                <a:ea typeface="微软雅黑" panose="020B0503020204020204" charset="-122"/>
                <a:cs typeface="Arial" panose="020B0604020202020204" pitchFamily="34" charset="0"/>
                <a:sym typeface="+mn-ea"/>
              </a:rPr>
              <a:t>笛卡尔乘积之后再做选择运算</a:t>
            </a:r>
            <a:endParaRPr lang="zh-CN" altLang="en-US" sz="4000" dirty="0">
              <a:solidFill>
                <a:srgbClr val="0000FF"/>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63490" name="Rectangle 3"/>
          <p:cNvSpPr>
            <a:spLocks noGrp="1"/>
          </p:cNvSpPr>
          <p:nvPr>
            <p:ph idx="1"/>
          </p:nvPr>
        </p:nvSpPr>
        <p:spPr>
          <a:xfrm>
            <a:off x="151130" y="1341755"/>
            <a:ext cx="8778875" cy="3910330"/>
          </a:xfrm>
        </p:spPr>
        <p:txBody>
          <a:bodyPr vert="horz" wrap="square" lIns="91440" tIns="45720" rIns="91440" bIns="45720" anchor="t"/>
          <a:lstStyle/>
          <a:p>
            <a:pPr eaLnBrk="1" hangingPunct="1">
              <a:lnSpc>
                <a:spcPct val="150000"/>
              </a:lnSpc>
              <a:buNone/>
            </a:pPr>
            <a:r>
              <a:rPr lang="zh-CN" altLang="en-US" sz="2800" b="1" dirty="0">
                <a:latin typeface="微软雅黑" panose="020B0503020204020204" charset="-122"/>
                <a:ea typeface="微软雅黑" panose="020B0503020204020204" charset="-122"/>
                <a:cs typeface="微软雅黑" panose="020B0503020204020204" charset="-122"/>
              </a:rPr>
              <a:t>求数据库中同名的老师，列出其姓名，工号，所属学院编号</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buNone/>
            </a:pPr>
            <a:endParaRPr lang="en-US" altLang="zh-CN" sz="28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sz="2400" b="1" dirty="0">
                <a:solidFill>
                  <a:srgbClr val="FF0000"/>
                </a:solidFill>
                <a:latin typeface="微软雅黑" panose="020B0503020204020204" charset="-122"/>
                <a:ea typeface="微软雅黑" panose="020B0503020204020204" charset="-122"/>
                <a:cs typeface="微软雅黑" panose="020B0503020204020204" charset="-122"/>
              </a:rPr>
              <a:t>SELECT DISTINCT</a:t>
            </a:r>
            <a:r>
              <a:rPr sz="2400" b="1" dirty="0">
                <a:latin typeface="微软雅黑" panose="020B0503020204020204" charset="-122"/>
                <a:ea typeface="微软雅黑" panose="020B0503020204020204" charset="-122"/>
                <a:cs typeface="微软雅黑" panose="020B0503020204020204" charset="-122"/>
              </a:rPr>
              <a:t> t1.tno, t1.name, t1.dno </a:t>
            </a:r>
            <a:r>
              <a:rPr sz="2400" b="1" dirty="0">
                <a:solidFill>
                  <a:srgbClr val="FF0000"/>
                </a:solidFill>
                <a:latin typeface="微软雅黑" panose="020B0503020204020204" charset="-122"/>
                <a:ea typeface="微软雅黑" panose="020B0503020204020204" charset="-122"/>
                <a:cs typeface="微软雅黑" panose="020B0503020204020204" charset="-122"/>
              </a:rPr>
              <a:t>FROM</a:t>
            </a:r>
            <a:r>
              <a:rPr sz="2400" b="1" dirty="0">
                <a:latin typeface="微软雅黑" panose="020B0503020204020204" charset="-122"/>
                <a:ea typeface="微软雅黑" panose="020B0503020204020204" charset="-122"/>
                <a:cs typeface="微软雅黑" panose="020B0503020204020204" charset="-122"/>
              </a:rPr>
              <a:t> teacher </a:t>
            </a:r>
            <a:r>
              <a:rPr sz="2400" b="1" dirty="0">
                <a:solidFill>
                  <a:srgbClr val="FF0000"/>
                </a:solidFill>
                <a:latin typeface="微软雅黑" panose="020B0503020204020204" charset="-122"/>
                <a:ea typeface="微软雅黑" panose="020B0503020204020204" charset="-122"/>
                <a:cs typeface="微软雅黑" panose="020B0503020204020204" charset="-122"/>
              </a:rPr>
              <a:t>AS</a:t>
            </a:r>
            <a:r>
              <a:rPr sz="2400" b="1" dirty="0">
                <a:latin typeface="微软雅黑" panose="020B0503020204020204" charset="-122"/>
                <a:ea typeface="微软雅黑" panose="020B0503020204020204" charset="-122"/>
                <a:cs typeface="微软雅黑" panose="020B0503020204020204" charset="-122"/>
              </a:rPr>
              <a:t> t1, teacher </a:t>
            </a:r>
            <a:r>
              <a:rPr sz="2400" b="1" dirty="0">
                <a:solidFill>
                  <a:srgbClr val="FF0000"/>
                </a:solidFill>
                <a:latin typeface="微软雅黑" panose="020B0503020204020204" charset="-122"/>
                <a:ea typeface="微软雅黑" panose="020B0503020204020204" charset="-122"/>
                <a:cs typeface="微软雅黑" panose="020B0503020204020204" charset="-122"/>
              </a:rPr>
              <a:t>AS</a:t>
            </a:r>
            <a:r>
              <a:rPr sz="2400" b="1" dirty="0">
                <a:latin typeface="微软雅黑" panose="020B0503020204020204" charset="-122"/>
                <a:ea typeface="微软雅黑" panose="020B0503020204020204" charset="-122"/>
                <a:cs typeface="微软雅黑" panose="020B0503020204020204" charset="-122"/>
              </a:rPr>
              <a:t> t2 </a:t>
            </a:r>
            <a:r>
              <a:rPr sz="2400" b="1" dirty="0">
                <a:solidFill>
                  <a:srgbClr val="FF0000"/>
                </a:solidFill>
                <a:latin typeface="微软雅黑" panose="020B0503020204020204" charset="-122"/>
                <a:ea typeface="微软雅黑" panose="020B0503020204020204" charset="-122"/>
                <a:cs typeface="微软雅黑" panose="020B0503020204020204" charset="-122"/>
              </a:rPr>
              <a:t>WHERE</a:t>
            </a:r>
            <a:r>
              <a:rPr sz="2400" b="1" dirty="0">
                <a:latin typeface="微软雅黑" panose="020B0503020204020204" charset="-122"/>
                <a:ea typeface="微软雅黑" panose="020B0503020204020204" charset="-122"/>
                <a:cs typeface="微软雅黑" panose="020B0503020204020204" charset="-122"/>
              </a:rPr>
              <a:t> t2.name = t1.name AND t2.tno </a:t>
            </a:r>
            <a:r>
              <a:rPr sz="2400" b="1" dirty="0">
                <a:latin typeface="微软雅黑" panose="020B0503020204020204" charset="-122"/>
                <a:ea typeface="微软雅黑" panose="020B0503020204020204" charset="-122"/>
                <a:cs typeface="微软雅黑" panose="020B0503020204020204" charset="-122"/>
                <a:sym typeface="Symbol" panose="05050102010706020507" charset="0"/>
              </a:rPr>
              <a:t> </a:t>
            </a:r>
            <a:r>
              <a:rPr sz="2400" b="1" dirty="0">
                <a:latin typeface="微软雅黑" panose="020B0503020204020204" charset="-122"/>
                <a:ea typeface="微软雅黑" panose="020B0503020204020204" charset="-122"/>
                <a:cs typeface="微软雅黑" panose="020B0503020204020204" charset="-122"/>
              </a:rPr>
              <a:t>t1.tno </a:t>
            </a:r>
            <a:r>
              <a:rPr sz="2400" b="1" dirty="0">
                <a:solidFill>
                  <a:srgbClr val="FF0000"/>
                </a:solidFill>
                <a:latin typeface="微软雅黑" panose="020B0503020204020204" charset="-122"/>
                <a:ea typeface="微软雅黑" panose="020B0503020204020204" charset="-122"/>
                <a:cs typeface="微软雅黑" panose="020B0503020204020204" charset="-122"/>
              </a:rPr>
              <a:t>ORDER BY</a:t>
            </a:r>
            <a:r>
              <a:rPr lang="en-US" sz="2400" b="1" dirty="0">
                <a:latin typeface="微软雅黑" panose="020B0503020204020204" charset="-122"/>
                <a:ea typeface="微软雅黑" panose="020B0503020204020204" charset="-122"/>
                <a:cs typeface="微软雅黑" panose="020B0503020204020204" charset="-122"/>
              </a:rPr>
              <a:t> </a:t>
            </a:r>
            <a:r>
              <a:rPr sz="2400" b="1" dirty="0">
                <a:latin typeface="微软雅黑" panose="020B0503020204020204" charset="-122"/>
                <a:ea typeface="微软雅黑" panose="020B0503020204020204" charset="-122"/>
                <a:cs typeface="微软雅黑" panose="020B0503020204020204" charset="-122"/>
                <a:sym typeface="+mn-ea"/>
              </a:rPr>
              <a:t>t1.name</a:t>
            </a:r>
            <a:r>
              <a:rPr sz="2400" b="1" dirty="0">
                <a:latin typeface="微软雅黑" panose="020B0503020204020204" charset="-122"/>
                <a:ea typeface="微软雅黑" panose="020B0503020204020204" charset="-122"/>
                <a:cs typeface="微软雅黑" panose="020B0503020204020204" charset="-122"/>
              </a:rPr>
              <a:t>；</a:t>
            </a:r>
            <a:endParaRPr sz="2400" b="1" dirty="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75565" y="5149850"/>
            <a:ext cx="8992870" cy="1614805"/>
          </a:xfrm>
          <a:prstGeom prst="rect">
            <a:avLst/>
          </a:prstGeom>
          <a:noFill/>
        </p:spPr>
        <p:txBody>
          <a:bodyPr wrap="square" rtlCol="0" anchor="t">
            <a:spAutoFit/>
          </a:bodyPr>
          <a:lstStyle/>
          <a:p>
            <a:pPr algn="l" eaLnBrk="1" hangingPunct="1">
              <a:lnSpc>
                <a:spcPct val="100000"/>
              </a:lnSpc>
              <a:spcBef>
                <a:spcPts val="0"/>
              </a:spcBef>
              <a:spcAft>
                <a:spcPts val="1800"/>
              </a:spcAft>
            </a:pPr>
            <a:r>
              <a:rPr 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假定有三个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陈浩</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老师，输出结果中，</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name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陈浩</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的有几行？</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l" eaLnBrk="1" hangingPunct="1">
              <a:lnSpc>
                <a:spcPct val="100000"/>
              </a:lnSpc>
              <a:spcBef>
                <a:spcPts val="0"/>
              </a:spcBef>
              <a:spcAft>
                <a:spcPts val="1800"/>
              </a:spcAft>
            </a:pPr>
            <a:r>
              <a:rPr 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如果没有 </a:t>
            </a:r>
            <a:r>
              <a:rPr sz="2800" b="1" dirty="0">
                <a:solidFill>
                  <a:srgbClr val="FF0000"/>
                </a:solidFill>
                <a:latin typeface="微软雅黑" panose="020B0503020204020204" charset="-122"/>
                <a:ea typeface="微软雅黑" panose="020B0503020204020204" charset="-122"/>
                <a:cs typeface="微软雅黑" panose="020B0503020204020204" charset="-122"/>
                <a:sym typeface="+mn-ea"/>
              </a:rPr>
              <a:t>DISTINCT</a:t>
            </a:r>
            <a:r>
              <a:rPr 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，那么</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name</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陈浩</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的有几行？</a:t>
            </a:r>
            <a:endParaRPr lang="zh-CN"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838200" y="2190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教师表与自己的横行连接</a:t>
            </a:r>
            <a:endParaRPr lang="zh-CN" altLang="en-US" sz="4000" dirty="0">
              <a:solidFill>
                <a:srgbClr val="0000FF"/>
              </a:solidFill>
              <a:latin typeface="微软雅黑" panose="020B0503020204020204" charset="-122"/>
              <a:ea typeface="微软雅黑" panose="020B0503020204020204" charset="-122"/>
            </a:endParaRPr>
          </a:p>
        </p:txBody>
      </p:sp>
      <p:sp>
        <p:nvSpPr>
          <p:cNvPr id="31746" name="Rectangle 3"/>
          <p:cNvSpPr>
            <a:spLocks noGrp="1"/>
          </p:cNvSpPr>
          <p:nvPr>
            <p:ph idx="1"/>
          </p:nvPr>
        </p:nvSpPr>
        <p:spPr>
          <a:xfrm>
            <a:off x="6659563" y="6021388"/>
            <a:ext cx="2484437" cy="501650"/>
          </a:xfrm>
        </p:spPr>
        <p:txBody>
          <a:bodyPr vert="horz" wrap="square" lIns="91440" tIns="45720" rIns="91440" bIns="45720" anchor="t"/>
          <a:lstStyle/>
          <a:p>
            <a:pPr eaLnBrk="1" hangingPunct="1">
              <a:lnSpc>
                <a:spcPct val="130000"/>
              </a:lnSpc>
            </a:pPr>
            <a:endParaRPr lang="en-US" altLang="zh-CN" sz="1000" b="1" dirty="0">
              <a:latin typeface="Times New Roman" panose="02020603050405020304" pitchFamily="18" charset="0"/>
            </a:endParaRPr>
          </a:p>
          <a:p>
            <a:pPr eaLnBrk="1" hangingPunct="1">
              <a:lnSpc>
                <a:spcPct val="130000"/>
              </a:lnSpc>
            </a:pPr>
            <a:r>
              <a:rPr lang="en-US" altLang="zh-CN" sz="1000" b="1" dirty="0">
                <a:latin typeface="Times New Roman" panose="02020603050405020304" pitchFamily="18" charset="0"/>
              </a:rPr>
              <a:t> </a:t>
            </a:r>
            <a:endParaRPr lang="en-US" altLang="zh-CN" sz="1200" b="1" dirty="0">
              <a:latin typeface="Times New Roman" panose="02020603050405020304" pitchFamily="18" charset="0"/>
            </a:endParaRPr>
          </a:p>
        </p:txBody>
      </p:sp>
      <p:graphicFrame>
        <p:nvGraphicFramePr>
          <p:cNvPr id="35931" name="Group 91"/>
          <p:cNvGraphicFramePr>
            <a:graphicFrameLocks noGrp="1"/>
          </p:cNvGraphicFramePr>
          <p:nvPr>
            <p:custDataLst>
              <p:tags r:id="rId1"/>
            </p:custDataLst>
          </p:nvPr>
        </p:nvGraphicFramePr>
        <p:xfrm>
          <a:off x="27813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Susar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9" name="Text Box 78"/>
          <p:cNvSpPr txBox="1"/>
          <p:nvPr/>
        </p:nvSpPr>
        <p:spPr>
          <a:xfrm>
            <a:off x="277813" y="1290320"/>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graphicFrame>
        <p:nvGraphicFramePr>
          <p:cNvPr id="2" name="Group 91"/>
          <p:cNvGraphicFramePr>
            <a:graphicFrameLocks noGrp="1"/>
          </p:cNvGraphicFramePr>
          <p:nvPr>
            <p:custDataLst>
              <p:tags r:id="rId2"/>
            </p:custDataLst>
          </p:nvPr>
        </p:nvGraphicFramePr>
        <p:xfrm>
          <a:off x="414020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Mary</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Susar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78"/>
          <p:cNvSpPr txBox="1"/>
          <p:nvPr/>
        </p:nvSpPr>
        <p:spPr>
          <a:xfrm>
            <a:off x="4139883" y="1340485"/>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838200" y="2190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sym typeface="+mn-ea"/>
              </a:rPr>
              <a:t>教师表与自己的横行连接</a:t>
            </a:r>
            <a:endParaRPr lang="zh-CN" altLang="en-US" sz="4000" dirty="0">
              <a:solidFill>
                <a:srgbClr val="0000FF"/>
              </a:solidFill>
              <a:latin typeface="微软雅黑" panose="020B0503020204020204" charset="-122"/>
              <a:ea typeface="微软雅黑" panose="020B0503020204020204" charset="-122"/>
            </a:endParaRPr>
          </a:p>
        </p:txBody>
      </p:sp>
      <p:sp>
        <p:nvSpPr>
          <p:cNvPr id="31746" name="Rectangle 3"/>
          <p:cNvSpPr>
            <a:spLocks noGrp="1"/>
          </p:cNvSpPr>
          <p:nvPr>
            <p:ph idx="1"/>
          </p:nvPr>
        </p:nvSpPr>
        <p:spPr>
          <a:xfrm>
            <a:off x="6659563" y="6021388"/>
            <a:ext cx="2484437" cy="501650"/>
          </a:xfrm>
        </p:spPr>
        <p:txBody>
          <a:bodyPr vert="horz" wrap="square" lIns="91440" tIns="45720" rIns="91440" bIns="45720" anchor="t"/>
          <a:lstStyle/>
          <a:p>
            <a:pPr eaLnBrk="1" hangingPunct="1">
              <a:lnSpc>
                <a:spcPct val="130000"/>
              </a:lnSpc>
            </a:pPr>
            <a:endParaRPr lang="en-US" altLang="zh-CN" sz="1000" b="1" dirty="0">
              <a:latin typeface="Times New Roman" panose="02020603050405020304" pitchFamily="18" charset="0"/>
            </a:endParaRPr>
          </a:p>
          <a:p>
            <a:pPr eaLnBrk="1" hangingPunct="1">
              <a:lnSpc>
                <a:spcPct val="130000"/>
              </a:lnSpc>
            </a:pPr>
            <a:r>
              <a:rPr lang="en-US" altLang="zh-CN" sz="1000" b="1" dirty="0">
                <a:latin typeface="Times New Roman" panose="02020603050405020304" pitchFamily="18" charset="0"/>
              </a:rPr>
              <a:t> </a:t>
            </a:r>
            <a:endParaRPr lang="en-US" altLang="zh-CN" sz="1200" b="1" dirty="0">
              <a:latin typeface="Times New Roman" panose="02020603050405020304" pitchFamily="18" charset="0"/>
            </a:endParaRPr>
          </a:p>
        </p:txBody>
      </p:sp>
      <p:graphicFrame>
        <p:nvGraphicFramePr>
          <p:cNvPr id="35931" name="Group 91"/>
          <p:cNvGraphicFramePr>
            <a:graphicFrameLocks noGrp="1"/>
          </p:cNvGraphicFramePr>
          <p:nvPr>
            <p:custDataLst>
              <p:tags r:id="rId1"/>
            </p:custDataLst>
          </p:nvPr>
        </p:nvGraphicFramePr>
        <p:xfrm>
          <a:off x="27813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Susar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9" name="Text Box 78"/>
          <p:cNvSpPr txBox="1"/>
          <p:nvPr/>
        </p:nvSpPr>
        <p:spPr>
          <a:xfrm>
            <a:off x="277813" y="1290320"/>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graphicFrame>
        <p:nvGraphicFramePr>
          <p:cNvPr id="2" name="Group 91"/>
          <p:cNvGraphicFramePr>
            <a:graphicFrameLocks noGrp="1"/>
          </p:cNvGraphicFramePr>
          <p:nvPr>
            <p:custDataLst>
              <p:tags r:id="rId2"/>
            </p:custDataLst>
          </p:nvPr>
        </p:nvGraphicFramePr>
        <p:xfrm>
          <a:off x="414020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Susar</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E74</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78"/>
          <p:cNvSpPr txBox="1"/>
          <p:nvPr/>
        </p:nvSpPr>
        <p:spPr>
          <a:xfrm>
            <a:off x="4139883" y="1340485"/>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838200" y="219075"/>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sym typeface="+mn-ea"/>
              </a:rPr>
              <a:t>教师表与自己的横行连接</a:t>
            </a:r>
            <a:endParaRPr lang="zh-CN" altLang="en-US" sz="4000" dirty="0">
              <a:solidFill>
                <a:srgbClr val="0000FF"/>
              </a:solidFill>
              <a:latin typeface="微软雅黑" panose="020B0503020204020204" charset="-122"/>
              <a:ea typeface="微软雅黑" panose="020B0503020204020204" charset="-122"/>
            </a:endParaRPr>
          </a:p>
        </p:txBody>
      </p:sp>
      <p:sp>
        <p:nvSpPr>
          <p:cNvPr id="31746" name="Rectangle 3"/>
          <p:cNvSpPr>
            <a:spLocks noGrp="1"/>
          </p:cNvSpPr>
          <p:nvPr>
            <p:ph idx="1"/>
          </p:nvPr>
        </p:nvSpPr>
        <p:spPr>
          <a:xfrm>
            <a:off x="6659563" y="6021388"/>
            <a:ext cx="2484437" cy="501650"/>
          </a:xfrm>
        </p:spPr>
        <p:txBody>
          <a:bodyPr vert="horz" wrap="square" lIns="91440" tIns="45720" rIns="91440" bIns="45720" anchor="t"/>
          <a:lstStyle/>
          <a:p>
            <a:pPr eaLnBrk="1" hangingPunct="1">
              <a:lnSpc>
                <a:spcPct val="130000"/>
              </a:lnSpc>
            </a:pPr>
            <a:endParaRPr lang="en-US" altLang="zh-CN" sz="1000" b="1" dirty="0">
              <a:latin typeface="Times New Roman" panose="02020603050405020304" pitchFamily="18" charset="0"/>
            </a:endParaRPr>
          </a:p>
          <a:p>
            <a:pPr eaLnBrk="1" hangingPunct="1">
              <a:lnSpc>
                <a:spcPct val="130000"/>
              </a:lnSpc>
            </a:pPr>
            <a:r>
              <a:rPr lang="en-US" altLang="zh-CN" sz="1000" b="1" dirty="0">
                <a:latin typeface="Times New Roman" panose="02020603050405020304" pitchFamily="18" charset="0"/>
              </a:rPr>
              <a:t> </a:t>
            </a:r>
            <a:endParaRPr lang="en-US" altLang="zh-CN" sz="1200" b="1" dirty="0">
              <a:latin typeface="Times New Roman" panose="02020603050405020304" pitchFamily="18" charset="0"/>
            </a:endParaRPr>
          </a:p>
        </p:txBody>
      </p:sp>
      <p:graphicFrame>
        <p:nvGraphicFramePr>
          <p:cNvPr id="35931" name="Group 91"/>
          <p:cNvGraphicFramePr>
            <a:graphicFrameLocks noGrp="1"/>
          </p:cNvGraphicFramePr>
          <p:nvPr>
            <p:custDataLst>
              <p:tags r:id="rId1"/>
            </p:custDataLst>
          </p:nvPr>
        </p:nvGraphicFramePr>
        <p:xfrm>
          <a:off x="27813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E74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9" name="Text Box 78"/>
          <p:cNvSpPr txBox="1"/>
          <p:nvPr/>
        </p:nvSpPr>
        <p:spPr>
          <a:xfrm>
            <a:off x="277813" y="1290320"/>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graphicFrame>
        <p:nvGraphicFramePr>
          <p:cNvPr id="2" name="Group 91"/>
          <p:cNvGraphicFramePr>
            <a:graphicFrameLocks noGrp="1"/>
          </p:cNvGraphicFramePr>
          <p:nvPr>
            <p:custDataLst>
              <p:tags r:id="rId2"/>
            </p:custDataLst>
          </p:nvPr>
        </p:nvGraphicFramePr>
        <p:xfrm>
          <a:off x="4140200" y="1821815"/>
          <a:ext cx="3201670" cy="3161665"/>
        </p:xfrm>
        <a:graphic>
          <a:graphicData uri="http://schemas.openxmlformats.org/drawingml/2006/table">
            <a:tbl>
              <a:tblPr/>
              <a:tblGrid>
                <a:gridCol w="1249045"/>
                <a:gridCol w="971550"/>
                <a:gridCol w="981075"/>
              </a:tblGrid>
              <a:tr h="526415">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name</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tno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dno</a:t>
                      </a:r>
                      <a:endParaRPr kumimoji="1"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780">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E62</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68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Tom</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E63</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E64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955">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Bill</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E72</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
                        </a:spcBef>
                        <a:spcAft>
                          <a:spcPct val="0"/>
                        </a:spcAft>
                        <a:buClr>
                          <a:srgbClr val="FF0000"/>
                        </a:buClr>
                        <a:buSzTx/>
                        <a:buFont typeface="Wingdings" panose="05000000000000000000" pitchFamily="2" charset="2"/>
                        <a:buNone/>
                      </a:pPr>
                      <a:r>
                        <a:rPr kumimoji="1" lang="en-US" altLang="zh-CN" sz="2000">
                          <a:ln>
                            <a:noFill/>
                          </a:ln>
                          <a:effectLst/>
                          <a:latin typeface="Times New Roman" panose="02020603050405020304" pitchFamily="18" charset="0"/>
                          <a:ea typeface="宋体" panose="02010600030101010101" pitchFamily="2" charset="-122"/>
                          <a:sym typeface="+mn-ea"/>
                        </a:rPr>
                        <a:t>590</a:t>
                      </a: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415">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Mike</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rPr>
                        <a:t>E74</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l" defTabSz="914400" rtl="0" eaLnBrk="1" fontAlgn="base" latinLnBrk="0" hangingPunct="1">
                        <a:lnSpc>
                          <a:spcPct val="100000"/>
                        </a:lnSpc>
                        <a:spcBef>
                          <a:spcPct val="5000"/>
                        </a:spcBef>
                        <a:buClr>
                          <a:srgbClr val="FF0000"/>
                        </a:buClr>
                        <a:buSzTx/>
                        <a:buFont typeface="Wingdings" panose="05000000000000000000" pitchFamily="2" charset="2"/>
                        <a:buNone/>
                      </a:pPr>
                      <a:r>
                        <a:rPr kumimoji="1" lang="en-US" altLang="zh-CN" sz="2000" b="1">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sym typeface="+mn-ea"/>
                        </a:rPr>
                        <a:t>590</a:t>
                      </a:r>
                      <a:endParaRPr kumimoji="1" lang="en-US" altLang="zh-CN" sz="20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 Box 78"/>
          <p:cNvSpPr txBox="1"/>
          <p:nvPr/>
        </p:nvSpPr>
        <p:spPr>
          <a:xfrm>
            <a:off x="4139883" y="1340485"/>
            <a:ext cx="1062037" cy="460375"/>
          </a:xfrm>
          <a:prstGeom prst="rect">
            <a:avLst/>
          </a:prstGeom>
          <a:noFill/>
          <a:ln w="9525">
            <a:noFill/>
          </a:ln>
        </p:spPr>
        <p:txBody>
          <a:bodyPr wrap="none" anchor="t">
            <a:spAutoFit/>
          </a:bodyPr>
          <a:lstStyle/>
          <a:p>
            <a:r>
              <a:rPr lang="en-US" altLang="zh-CN" dirty="0">
                <a:latin typeface="Times New Roman" panose="02020603050405020304" pitchFamily="18" charset="0"/>
                <a:ea typeface="宋体" panose="02010600030101010101" pitchFamily="2" charset="-122"/>
              </a:rPr>
              <a:t>teacher</a:t>
            </a: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交措嵌套</a:t>
            </a:r>
            <a:r>
              <a:rPr lang="en-US" altLang="zh-CN" sz="4000" dirty="0">
                <a:solidFill>
                  <a:srgbClr val="0000FF"/>
                </a:solidFill>
                <a:latin typeface="Arial" panose="020B0604020202020204" pitchFamily="34" charset="0"/>
                <a:cs typeface="Arial" panose="020B0604020202020204" pitchFamily="34" charset="0"/>
                <a:sym typeface="+mn-ea"/>
              </a:rPr>
              <a:t>Correlated Subqueries</a:t>
            </a:r>
            <a:endParaRPr lang="en-US" altLang="zh-CN" sz="4000" dirty="0">
              <a:solidFill>
                <a:srgbClr val="0000FF"/>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63490" name="Rectangle 3"/>
          <p:cNvSpPr>
            <a:spLocks noGrp="1"/>
          </p:cNvSpPr>
          <p:nvPr>
            <p:ph idx="1"/>
          </p:nvPr>
        </p:nvSpPr>
        <p:spPr>
          <a:xfrm>
            <a:off x="151130" y="1341755"/>
            <a:ext cx="8778875" cy="5181600"/>
          </a:xfrm>
        </p:spPr>
        <p:txBody>
          <a:bodyPr vert="horz" wrap="square" lIns="91440" tIns="45720" rIns="91440" bIns="45720" anchor="t"/>
          <a:lstStyle/>
          <a:p>
            <a:pPr eaLnBrk="1" hangingPunct="1">
              <a:lnSpc>
                <a:spcPct val="150000"/>
              </a:lnSpc>
              <a:buNone/>
            </a:pPr>
            <a:r>
              <a:rPr lang="zh-CN" altLang="en-US" sz="2800" b="1" dirty="0">
                <a:latin typeface="微软雅黑" panose="020B0503020204020204" charset="-122"/>
                <a:ea typeface="微软雅黑" panose="020B0503020204020204" charset="-122"/>
                <a:cs typeface="微软雅黑" panose="020B0503020204020204" charset="-122"/>
              </a:rPr>
              <a:t>求数据库中同名的老师，列出其姓名，工号，所属学院</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buNone/>
            </a:pPr>
            <a:endParaRPr lang="en-US" altLang="zh-CN" sz="28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zh-CN" altLang="en-US" sz="2400" b="1" dirty="0">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 d</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FROM </a:t>
            </a:r>
            <a:r>
              <a:rPr lang="en-US" altLang="zh-CN" sz="2400" b="1" dirty="0">
                <a:latin typeface="微软雅黑" panose="020B0503020204020204" charset="-122"/>
                <a:ea typeface="微软雅黑" panose="020B0503020204020204" charset="-122"/>
                <a:cs typeface="微软雅黑" panose="020B0503020204020204" charset="-122"/>
              </a:rPr>
              <a:t>teacher</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AS </a:t>
            </a:r>
            <a:r>
              <a:rPr lang="en-US" altLang="zh-CN" sz="2400" b="1" dirty="0">
                <a:latin typeface="微软雅黑" panose="020B0503020204020204" charset="-122"/>
                <a:ea typeface="微软雅黑" panose="020B0503020204020204" charset="-122"/>
                <a:cs typeface="微软雅黑" panose="020B0503020204020204" charset="-122"/>
              </a:rPr>
              <a:t>t, dept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sz="2400" b="1" dirty="0">
                <a:latin typeface="微软雅黑" panose="020B0503020204020204" charset="-122"/>
                <a:ea typeface="微软雅黑" panose="020B0503020204020204" charset="-122"/>
                <a:cs typeface="微软雅黑" panose="020B0503020204020204" charset="-122"/>
              </a:rPr>
              <a:t> d</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WHERE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d</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AND EXISTS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SELECT * FROM </a:t>
            </a:r>
            <a:r>
              <a:rPr lang="en-US" altLang="zh-CN" sz="2400" b="1" dirty="0">
                <a:latin typeface="微软雅黑" panose="020B0503020204020204" charset="-122"/>
                <a:ea typeface="微软雅黑" panose="020B0503020204020204" charset="-122"/>
                <a:cs typeface="微软雅黑" panose="020B0503020204020204" charset="-122"/>
              </a:rPr>
              <a:t>teacher</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AS </a:t>
            </a:r>
            <a:r>
              <a:rPr lang="en-US" altLang="zh-CN" sz="2400" b="1" dirty="0">
                <a:latin typeface="微软雅黑" panose="020B0503020204020204" charset="-122"/>
                <a:ea typeface="微软雅黑" panose="020B0503020204020204" charset="-122"/>
                <a:cs typeface="微软雅黑" panose="020B0503020204020204" charset="-122"/>
              </a:rPr>
              <a:t>t2</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WHERE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 t2</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AND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&lt;&gt;</a:t>
            </a:r>
            <a:r>
              <a:rPr lang="en-US" altLang="zh-CN" sz="2400" b="1" dirty="0">
                <a:latin typeface="微软雅黑" panose="020B0503020204020204" charset="-122"/>
                <a:ea typeface="微软雅黑" panose="020B0503020204020204" charset="-122"/>
                <a:cs typeface="微软雅黑" panose="020B0503020204020204" charset="-122"/>
              </a:rPr>
              <a:t> t2</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838200" y="228600"/>
            <a:ext cx="77724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交措嵌套</a:t>
            </a:r>
            <a:r>
              <a:rPr lang="en-US" altLang="zh-CN" sz="4000" dirty="0">
                <a:solidFill>
                  <a:srgbClr val="0000FF"/>
                </a:solidFill>
                <a:latin typeface="Arial" panose="020B0604020202020204" pitchFamily="34" charset="0"/>
                <a:cs typeface="Arial" panose="020B0604020202020204" pitchFamily="34" charset="0"/>
                <a:sym typeface="+mn-ea"/>
              </a:rPr>
              <a:t>Correlated Subqueries</a:t>
            </a:r>
            <a:endParaRPr lang="en-US" altLang="zh-CN" sz="4000" dirty="0">
              <a:solidFill>
                <a:srgbClr val="0000FF"/>
              </a:solidFill>
              <a:latin typeface="Arial" panose="020B0604020202020204" pitchFamily="34" charset="0"/>
              <a:ea typeface="微软雅黑" panose="020B0503020204020204" charset="-122"/>
              <a:cs typeface="Arial" panose="020B0604020202020204" pitchFamily="34" charset="0"/>
              <a:sym typeface="+mn-ea"/>
            </a:endParaRPr>
          </a:p>
        </p:txBody>
      </p:sp>
      <p:sp>
        <p:nvSpPr>
          <p:cNvPr id="63490" name="Rectangle 3"/>
          <p:cNvSpPr>
            <a:spLocks noGrp="1"/>
          </p:cNvSpPr>
          <p:nvPr>
            <p:ph idx="1"/>
          </p:nvPr>
        </p:nvSpPr>
        <p:spPr>
          <a:xfrm>
            <a:off x="151130" y="1341755"/>
            <a:ext cx="8778875" cy="5181600"/>
          </a:xfrm>
        </p:spPr>
        <p:txBody>
          <a:bodyPr vert="horz" wrap="square" lIns="91440" tIns="45720" rIns="91440" bIns="45720" anchor="t"/>
          <a:lstStyle/>
          <a:p>
            <a:pPr eaLnBrk="1" hangingPunct="1">
              <a:lnSpc>
                <a:spcPct val="150000"/>
              </a:lnSpc>
              <a:buNone/>
            </a:pPr>
            <a:r>
              <a:rPr lang="zh-CN" altLang="en-US" sz="2800" b="1" dirty="0">
                <a:latin typeface="微软雅黑" panose="020B0503020204020204" charset="-122"/>
                <a:ea typeface="微软雅黑" panose="020B0503020204020204" charset="-122"/>
                <a:cs typeface="微软雅黑" panose="020B0503020204020204" charset="-122"/>
              </a:rPr>
              <a:t>求数据库中同名的老师，列出其姓名，工号，所属学院</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lnSpc>
                <a:spcPct val="150000"/>
              </a:lnSpc>
              <a:buNone/>
            </a:pPr>
            <a:endParaRPr lang="en-US" altLang="zh-CN" sz="28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SELECT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zh-CN" altLang="en-US" sz="2400" b="1" dirty="0">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 d</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FROM </a:t>
            </a:r>
            <a:r>
              <a:rPr lang="en-US" altLang="zh-CN" sz="2400" b="1" dirty="0">
                <a:latin typeface="微软雅黑" panose="020B0503020204020204" charset="-122"/>
                <a:ea typeface="微软雅黑" panose="020B0503020204020204" charset="-122"/>
                <a:cs typeface="微软雅黑" panose="020B0503020204020204" charset="-122"/>
              </a:rPr>
              <a:t>teacher</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AS </a:t>
            </a:r>
            <a:r>
              <a:rPr lang="en-US" altLang="zh-CN" sz="2400" b="1" dirty="0">
                <a:latin typeface="微软雅黑" panose="020B0503020204020204" charset="-122"/>
                <a:ea typeface="微软雅黑" panose="020B0503020204020204" charset="-122"/>
                <a:cs typeface="微软雅黑" panose="020B0503020204020204" charset="-122"/>
              </a:rPr>
              <a:t>t, dept </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AS</a:t>
            </a:r>
            <a:r>
              <a:rPr lang="en-US" altLang="zh-CN" sz="2400" b="1" dirty="0">
                <a:latin typeface="微软雅黑" panose="020B0503020204020204" charset="-122"/>
                <a:ea typeface="微软雅黑" panose="020B0503020204020204" charset="-122"/>
                <a:cs typeface="微软雅黑" panose="020B0503020204020204" charset="-122"/>
              </a:rPr>
              <a:t> d</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WHERE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d</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dno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    AND EXISTS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SELECT * FROM </a:t>
            </a:r>
            <a:r>
              <a:rPr lang="en-US" altLang="zh-CN" sz="2400" b="1" dirty="0">
                <a:latin typeface="微软雅黑" panose="020B0503020204020204" charset="-122"/>
                <a:ea typeface="微软雅黑" panose="020B0503020204020204" charset="-122"/>
                <a:cs typeface="微软雅黑" panose="020B0503020204020204" charset="-122"/>
              </a:rPr>
              <a:t>teacher</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AS </a:t>
            </a:r>
            <a:r>
              <a:rPr lang="en-US" altLang="zh-CN" sz="2400" b="1" dirty="0">
                <a:latin typeface="微软雅黑" panose="020B0503020204020204" charset="-122"/>
                <a:ea typeface="微软雅黑" panose="020B0503020204020204" charset="-122"/>
                <a:cs typeface="微软雅黑" panose="020B0503020204020204" charset="-122"/>
              </a:rPr>
              <a:t>t2</a:t>
            </a:r>
            <a:endParaRPr lang="en-US" altLang="zh-CN" sz="2400" b="1" dirty="0">
              <a:latin typeface="微软雅黑" panose="020B0503020204020204" charset="-122"/>
              <a:ea typeface="微软雅黑" panose="020B0503020204020204" charset="-122"/>
              <a:cs typeface="微软雅黑" panose="020B0503020204020204" charset="-122"/>
            </a:endParaRPr>
          </a:p>
          <a:p>
            <a:pPr lvl="1" eaLnBrk="1" hangingPunct="1">
              <a:lnSpc>
                <a:spcPct val="150000"/>
              </a:lnSpc>
              <a:buNone/>
            </a:pP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WHERE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 t2</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name</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 AND </a:t>
            </a:r>
            <a:r>
              <a:rPr lang="en-US" altLang="zh-CN" sz="2400" b="1" dirty="0">
                <a:latin typeface="微软雅黑" panose="020B0503020204020204" charset="-122"/>
                <a:ea typeface="微软雅黑" panose="020B0503020204020204" charset="-122"/>
                <a:cs typeface="微软雅黑" panose="020B0503020204020204" charset="-122"/>
              </a:rPr>
              <a:t>t</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 </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&lt;&gt;</a:t>
            </a:r>
            <a:r>
              <a:rPr lang="en-US" altLang="zh-CN" sz="2400" b="1" dirty="0">
                <a:latin typeface="微软雅黑" panose="020B0503020204020204" charset="-122"/>
                <a:ea typeface="微软雅黑" panose="020B0503020204020204" charset="-122"/>
                <a:cs typeface="微软雅黑" panose="020B0503020204020204" charset="-122"/>
              </a:rPr>
              <a:t> t2</a:t>
            </a:r>
            <a:r>
              <a:rPr lang="en-US" altLang="zh-CN" sz="2400" b="1" dirty="0">
                <a:solidFill>
                  <a:srgbClr val="CC0099"/>
                </a:solidFill>
                <a:latin typeface="微软雅黑" panose="020B0503020204020204" charset="-122"/>
                <a:ea typeface="微软雅黑" panose="020B0503020204020204" charset="-122"/>
                <a:cs typeface="微软雅黑" panose="020B0503020204020204" charset="-122"/>
              </a:rPr>
              <a:t>.</a:t>
            </a:r>
            <a:r>
              <a:rPr lang="en-US" altLang="zh-CN" sz="2400" b="1" dirty="0">
                <a:latin typeface="微软雅黑" panose="020B0503020204020204" charset="-122"/>
                <a:ea typeface="微软雅黑" panose="020B0503020204020204" charset="-122"/>
                <a:cs typeface="微软雅黑" panose="020B0503020204020204" charset="-122"/>
              </a:rPr>
              <a:t>tno</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altLang="zh-CN"/>
              <a:t>where</a:t>
            </a:r>
            <a:r>
              <a:rPr lang="zh-CN" altLang="en-US"/>
              <a:t>子句</a:t>
            </a:r>
            <a:endParaRPr lang="zh-CN" altLang="en-US"/>
          </a:p>
        </p:txBody>
      </p:sp>
      <p:sp>
        <p:nvSpPr>
          <p:cNvPr id="152579" name="Rectangle 3"/>
          <p:cNvSpPr>
            <a:spLocks noGrp="1" noChangeArrowheads="1"/>
          </p:cNvSpPr>
          <p:nvPr>
            <p:ph type="body" idx="1"/>
          </p:nvPr>
        </p:nvSpPr>
        <p:spPr>
          <a:xfrm>
            <a:off x="152400" y="1219200"/>
            <a:ext cx="8802688" cy="5486400"/>
          </a:xfrm>
        </p:spPr>
        <p:txBody>
          <a:bodyPr/>
          <a:lstStyle/>
          <a:p>
            <a:pPr eaLnBrk="1" hangingPunct="1">
              <a:lnSpc>
                <a:spcPct val="110000"/>
              </a:lnSpc>
              <a:defRPr/>
            </a:pPr>
            <a:r>
              <a:rPr lang="zh-CN" altLang="en-US"/>
              <a:t>语法成分</a:t>
            </a:r>
            <a:endParaRPr lang="zh-CN" altLang="en-US"/>
          </a:p>
          <a:p>
            <a:pPr lvl="1" eaLnBrk="1" hangingPunct="1">
              <a:lnSpc>
                <a:spcPct val="110000"/>
              </a:lnSpc>
              <a:defRPr/>
            </a:pPr>
            <a:r>
              <a:rPr lang="zh-CN" altLang="en-US"/>
              <a:t>比较运算符：</a:t>
            </a:r>
            <a:r>
              <a:rPr lang="zh-CN" altLang="en-US" sz="3200" b="1">
                <a:solidFill>
                  <a:srgbClr val="FF3300"/>
                </a:solidFill>
                <a:sym typeface="Symbol" panose="05050102010706020507" pitchFamily="18" charset="2"/>
              </a:rPr>
              <a:t></a:t>
            </a:r>
            <a:r>
              <a:rPr lang="zh-CN" altLang="en-US" sz="3200"/>
              <a:t>、</a:t>
            </a:r>
            <a:r>
              <a:rPr lang="zh-CN" altLang="en-US" sz="3200" b="1">
                <a:solidFill>
                  <a:srgbClr val="FF3300"/>
                </a:solidFill>
                <a:sym typeface="Symbol" panose="05050102010706020507" pitchFamily="18" charset="2"/>
              </a:rPr>
              <a:t> </a:t>
            </a:r>
            <a:r>
              <a:rPr lang="zh-CN" altLang="en-US" sz="3200"/>
              <a:t>、</a:t>
            </a:r>
            <a:r>
              <a:rPr lang="zh-CN" altLang="en-US" sz="3200" b="1">
                <a:solidFill>
                  <a:srgbClr val="FF3300"/>
                </a:solidFill>
                <a:sym typeface="Symbol" panose="05050102010706020507" pitchFamily="18" charset="2"/>
              </a:rPr>
              <a:t></a:t>
            </a:r>
            <a:r>
              <a:rPr lang="zh-CN" altLang="en-US" sz="3200"/>
              <a:t>、</a:t>
            </a:r>
            <a:r>
              <a:rPr lang="zh-CN" altLang="en-US" sz="3200" b="1">
                <a:solidFill>
                  <a:srgbClr val="FF3300"/>
                </a:solidFill>
                <a:sym typeface="Symbol" panose="05050102010706020507" pitchFamily="18" charset="2"/>
              </a:rPr>
              <a:t></a:t>
            </a:r>
            <a:r>
              <a:rPr lang="zh-CN" altLang="en-US" sz="3200"/>
              <a:t>、</a:t>
            </a:r>
            <a:r>
              <a:rPr lang="en-US" altLang="zh-CN" sz="3200">
                <a:solidFill>
                  <a:srgbClr val="FF3300"/>
                </a:solidFill>
                <a:sym typeface="Symbol" panose="05050102010706020507" pitchFamily="18" charset="2"/>
              </a:rPr>
              <a:t>=</a:t>
            </a:r>
            <a:r>
              <a:rPr lang="zh-CN" altLang="en-US" sz="3200"/>
              <a:t>、</a:t>
            </a:r>
            <a:r>
              <a:rPr lang="zh-CN" altLang="en-US" sz="3200" b="1">
                <a:solidFill>
                  <a:srgbClr val="FF3300"/>
                </a:solidFill>
                <a:sym typeface="Symbol" panose="05050102010706020507" pitchFamily="18" charset="2"/>
              </a:rPr>
              <a:t>  </a:t>
            </a:r>
            <a:endParaRPr lang="zh-CN" altLang="en-US" sz="3200"/>
          </a:p>
          <a:p>
            <a:pPr lvl="1" eaLnBrk="1" hangingPunct="1">
              <a:lnSpc>
                <a:spcPct val="110000"/>
              </a:lnSpc>
              <a:defRPr/>
            </a:pPr>
            <a:r>
              <a:rPr lang="zh-CN" altLang="en-US"/>
              <a:t>逻辑运算符：</a:t>
            </a:r>
            <a:r>
              <a:rPr lang="en-US" altLang="zh-CN" sz="3200" b="1">
                <a:solidFill>
                  <a:srgbClr val="FF3300"/>
                </a:solidFill>
              </a:rPr>
              <a:t>and</a:t>
            </a:r>
            <a:r>
              <a:rPr lang="zh-CN" altLang="en-US" sz="3200"/>
              <a:t>，</a:t>
            </a:r>
            <a:r>
              <a:rPr lang="en-US" altLang="zh-CN" sz="3200" b="1">
                <a:solidFill>
                  <a:srgbClr val="FF3300"/>
                </a:solidFill>
              </a:rPr>
              <a:t>or</a:t>
            </a:r>
            <a:r>
              <a:rPr lang="zh-CN" altLang="en-US" sz="3200"/>
              <a:t>，</a:t>
            </a:r>
            <a:r>
              <a:rPr lang="en-US" altLang="zh-CN" sz="3200" b="1">
                <a:solidFill>
                  <a:srgbClr val="FF3300"/>
                </a:solidFill>
              </a:rPr>
              <a:t>not</a:t>
            </a:r>
            <a:endParaRPr lang="en-US" altLang="zh-CN" sz="3200"/>
          </a:p>
          <a:p>
            <a:pPr lvl="1" eaLnBrk="1" hangingPunct="1">
              <a:lnSpc>
                <a:spcPct val="110000"/>
              </a:lnSpc>
              <a:defRPr/>
            </a:pPr>
            <a:r>
              <a:rPr lang="en-US" altLang="zh-CN"/>
              <a:t>between</a:t>
            </a:r>
            <a:r>
              <a:rPr lang="zh-CN" altLang="en-US"/>
              <a:t>：</a:t>
            </a:r>
            <a:r>
              <a:rPr lang="zh-CN" altLang="en-US" sz="3200"/>
              <a:t>判断表达式的值是否在某范围内</a:t>
            </a:r>
            <a:endParaRPr lang="zh-CN" altLang="en-US" sz="3200"/>
          </a:p>
          <a:p>
            <a:pPr lvl="2" eaLnBrk="1" hangingPunct="1">
              <a:lnSpc>
                <a:spcPct val="110000"/>
              </a:lnSpc>
              <a:buFont typeface="Wingdings" panose="05000000000000000000" pitchFamily="2" charset="2"/>
              <a:buNone/>
              <a:defRPr/>
            </a:pPr>
            <a:r>
              <a:rPr lang="zh-CN" altLang="en-US" sz="2800"/>
              <a:t>列出工资在</a:t>
            </a:r>
            <a:r>
              <a:rPr lang="en-US" altLang="zh-CN" sz="2800"/>
              <a:t>500~800</a:t>
            </a:r>
            <a:r>
              <a:rPr lang="zh-CN" altLang="en-US" sz="2800"/>
              <a:t>之间的老师姓名</a:t>
            </a:r>
            <a:endParaRPr lang="zh-CN" altLang="en-US" sz="2800"/>
          </a:p>
          <a:p>
            <a:pPr lvl="1" eaLnBrk="1" hangingPunct="1">
              <a:lnSpc>
                <a:spcPct val="110000"/>
              </a:lnSpc>
              <a:buFont typeface="Wingdings" panose="05000000000000000000" pitchFamily="2" charset="2"/>
              <a:buNone/>
              <a:defRPr/>
            </a:pPr>
            <a:r>
              <a:rPr lang="zh-CN" altLang="en-US"/>
              <a:t>  	</a:t>
            </a:r>
            <a:r>
              <a:rPr lang="en-US" altLang="zh-CN" b="1"/>
              <a:t>select</a:t>
            </a:r>
            <a:r>
              <a:rPr lang="en-US" altLang="zh-CN"/>
              <a:t>      PNAME</a:t>
            </a:r>
            <a:endParaRPr lang="en-US" altLang="zh-CN"/>
          </a:p>
          <a:p>
            <a:pPr lvl="1" eaLnBrk="1" hangingPunct="1">
              <a:lnSpc>
                <a:spcPct val="110000"/>
              </a:lnSpc>
              <a:buFont typeface="Wingdings" panose="05000000000000000000" pitchFamily="2" charset="2"/>
              <a:buNone/>
              <a:defRPr/>
            </a:pPr>
            <a:r>
              <a:rPr lang="en-US" altLang="zh-CN"/>
              <a:t>  	</a:t>
            </a:r>
            <a:r>
              <a:rPr lang="en-US" altLang="zh-CN" b="1"/>
              <a:t>from</a:t>
            </a:r>
            <a:r>
              <a:rPr lang="en-US" altLang="zh-CN"/>
              <a:t>       PROF </a:t>
            </a:r>
            <a:endParaRPr lang="en-US" altLang="zh-CN"/>
          </a:p>
          <a:p>
            <a:pPr lvl="1" eaLnBrk="1" hangingPunct="1">
              <a:lnSpc>
                <a:spcPct val="110000"/>
              </a:lnSpc>
              <a:buFont typeface="Wingdings" panose="05000000000000000000" pitchFamily="2" charset="2"/>
              <a:buNone/>
              <a:defRPr/>
            </a:pPr>
            <a:r>
              <a:rPr lang="en-US" altLang="zh-CN"/>
              <a:t>  	</a:t>
            </a:r>
            <a:r>
              <a:rPr lang="en-US" altLang="zh-CN" b="1"/>
              <a:t>where</a:t>
            </a:r>
            <a:r>
              <a:rPr lang="en-US" altLang="zh-CN"/>
              <a:t>     SAL  </a:t>
            </a:r>
            <a:r>
              <a:rPr lang="en-US" altLang="zh-CN" b="1"/>
              <a:t>between</a:t>
            </a:r>
            <a:r>
              <a:rPr lang="en-US" altLang="zh-CN"/>
              <a:t>  500   </a:t>
            </a:r>
            <a:r>
              <a:rPr lang="en-US" altLang="zh-CN" b="1"/>
              <a:t>and</a:t>
            </a:r>
            <a:r>
              <a:rPr lang="en-US" altLang="zh-CN"/>
              <a:t>  800	</a:t>
            </a:r>
            <a:endParaRPr lang="en-US" altLang="zh-CN" sz="3200"/>
          </a:p>
        </p:txBody>
      </p:sp>
      <p:sp>
        <p:nvSpPr>
          <p:cNvPr id="152580" name="Text Box 4"/>
          <p:cNvSpPr txBox="1">
            <a:spLocks noChangeArrowheads="1"/>
          </p:cNvSpPr>
          <p:nvPr/>
        </p:nvSpPr>
        <p:spPr bwMode="auto">
          <a:xfrm>
            <a:off x="285750" y="6143625"/>
            <a:ext cx="8429625" cy="534988"/>
          </a:xfrm>
          <a:prstGeom prst="rect">
            <a:avLst/>
          </a:prstGeom>
          <a:noFill/>
          <a:ln w="9525" algn="ctr">
            <a:noFill/>
            <a:miter lim="800000"/>
          </a:ln>
          <a:effectLst/>
        </p:spPr>
        <p:txBody>
          <a:bodyPr>
            <a:spAutoFit/>
            <a:flatTx/>
          </a:bodyPr>
          <a:lstStyle/>
          <a:p>
            <a:pPr lvl="1" algn="just">
              <a:lnSpc>
                <a:spcPct val="120000"/>
              </a:lnSpc>
              <a:spcBef>
                <a:spcPct val="20000"/>
              </a:spcBef>
              <a:buClr>
                <a:schemeClr val="hlink"/>
              </a:buClr>
              <a:buSzPct val="55000"/>
              <a:buFont typeface="Wingdings" panose="05000000000000000000" pitchFamily="2" charset="2"/>
              <a:buNone/>
              <a:defRPr/>
            </a:pPr>
            <a:r>
              <a:rPr lang="en-US" altLang="zh-CN" sz="2400" b="1" i="1" dirty="0">
                <a:solidFill>
                  <a:srgbClr val="660066"/>
                </a:solidFill>
                <a:effectLst/>
              </a:rPr>
              <a:t> A between</a:t>
            </a:r>
            <a:r>
              <a:rPr lang="en-US" altLang="zh-CN" sz="2400" i="1" dirty="0">
                <a:solidFill>
                  <a:srgbClr val="660066"/>
                </a:solidFill>
                <a:effectLst/>
              </a:rPr>
              <a:t>  a1   </a:t>
            </a:r>
            <a:r>
              <a:rPr lang="en-US" altLang="zh-CN" sz="2400" b="1" i="1" dirty="0">
                <a:solidFill>
                  <a:srgbClr val="660066"/>
                </a:solidFill>
                <a:effectLst/>
              </a:rPr>
              <a:t>and</a:t>
            </a:r>
            <a:r>
              <a:rPr lang="en-US" altLang="zh-CN" sz="2400" i="1" dirty="0">
                <a:solidFill>
                  <a:srgbClr val="660066"/>
                </a:solidFill>
                <a:effectLst/>
              </a:rPr>
              <a:t>  a2	</a:t>
            </a:r>
            <a:r>
              <a:rPr lang="en-US" altLang="zh-CN" sz="2400" i="1" dirty="0">
                <a:solidFill>
                  <a:srgbClr val="660066"/>
                </a:solidFill>
                <a:effectLst/>
                <a:sym typeface="Wingdings" panose="05000000000000000000" pitchFamily="2" charset="2"/>
              </a:rPr>
              <a:t>  A&gt;=a1 </a:t>
            </a:r>
            <a:r>
              <a:rPr lang="en-US" altLang="zh-CN" sz="2400" b="1" i="1" dirty="0">
                <a:solidFill>
                  <a:srgbClr val="660066"/>
                </a:solidFill>
                <a:effectLst/>
                <a:sym typeface="Wingdings" panose="05000000000000000000" pitchFamily="2" charset="2"/>
              </a:rPr>
              <a:t>and</a:t>
            </a:r>
            <a:r>
              <a:rPr lang="en-US" altLang="zh-CN" sz="2400" i="1" dirty="0">
                <a:solidFill>
                  <a:srgbClr val="660066"/>
                </a:solidFill>
                <a:effectLst/>
                <a:sym typeface="Wingdings" panose="05000000000000000000" pitchFamily="2" charset="2"/>
              </a:rPr>
              <a:t> A&lt;=a2     ?</a:t>
            </a:r>
            <a:endParaRPr lang="en-US" altLang="zh-CN" sz="2400"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52580"/>
                                        </p:tgtEl>
                                        <p:attrNameLst>
                                          <p:attrName>style.visibility</p:attrName>
                                        </p:attrNameLst>
                                      </p:cBhvr>
                                      <p:to>
                                        <p:strVal val="visible"/>
                                      </p:to>
                                    </p:set>
                                    <p:anim calcmode="lin" valueType="num">
                                      <p:cBhvr>
                                        <p:cTn id="7" dur="1000" fill="hold"/>
                                        <p:tgtEl>
                                          <p:spTgt spid="152580"/>
                                        </p:tgtEl>
                                        <p:attrNameLst>
                                          <p:attrName>ppt_h</p:attrName>
                                        </p:attrNameLst>
                                      </p:cBhvr>
                                      <p:tavLst>
                                        <p:tav tm="0">
                                          <p:val>
                                            <p:strVal val="#ppt_h/20"/>
                                          </p:val>
                                        </p:tav>
                                        <p:tav tm="50000">
                                          <p:val>
                                            <p:strVal val="#ppt_h/20"/>
                                          </p:val>
                                        </p:tav>
                                        <p:tav tm="100000">
                                          <p:val>
                                            <p:strVal val="#ppt_h"/>
                                          </p:val>
                                        </p:tav>
                                      </p:tavLst>
                                    </p:anim>
                                    <p:anim calcmode="lin" valueType="num">
                                      <p:cBhvr>
                                        <p:cTn id="8" dur="1000" fill="hold"/>
                                        <p:tgtEl>
                                          <p:spTgt spid="152580"/>
                                        </p:tgtEl>
                                        <p:attrNameLst>
                                          <p:attrName>ppt_w</p:attrName>
                                        </p:attrNameLst>
                                      </p:cBhvr>
                                      <p:tavLst>
                                        <p:tav tm="0">
                                          <p:val>
                                            <p:strVal val="#ppt_w+.3"/>
                                          </p:val>
                                        </p:tav>
                                        <p:tav tm="50000">
                                          <p:val>
                                            <p:strVal val="#ppt_w+.3"/>
                                          </p:val>
                                        </p:tav>
                                        <p:tav tm="100000">
                                          <p:val>
                                            <p:strVal val="#ppt_w"/>
                                          </p:val>
                                        </p:tav>
                                      </p:tavLst>
                                    </p:anim>
                                    <p:anim calcmode="lin" valueType="num">
                                      <p:cBhvr>
                                        <p:cTn id="9" dur="1000" fill="hold"/>
                                        <p:tgtEl>
                                          <p:spTgt spid="152580"/>
                                        </p:tgtEl>
                                        <p:attrNameLst>
                                          <p:attrName>ppt_x</p:attrName>
                                        </p:attrNameLst>
                                      </p:cBhvr>
                                      <p:tavLst>
                                        <p:tav tm="0">
                                          <p:val>
                                            <p:strVal val="#ppt_x-.3"/>
                                          </p:val>
                                        </p:tav>
                                        <p:tav tm="50000">
                                          <p:val>
                                            <p:strVal val="#ppt_x"/>
                                          </p:val>
                                        </p:tav>
                                        <p:tav tm="100000">
                                          <p:val>
                                            <p:strVal val="#ppt_x"/>
                                          </p:val>
                                        </p:tav>
                                      </p:tavLst>
                                    </p:anim>
                                    <p:anim calcmode="lin" valueType="num">
                                      <p:cBhvr>
                                        <p:cTn id="10" dur="1000" fill="hold"/>
                                        <p:tgtEl>
                                          <p:spTgt spid="152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382905" y="172085"/>
            <a:ext cx="837819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查询结果可以作为添加操作的输入</a:t>
            </a:r>
            <a:endParaRPr lang="zh-CN" altLang="en-US" sz="4000" dirty="0">
              <a:solidFill>
                <a:srgbClr val="0000FF"/>
              </a:solidFill>
              <a:latin typeface="微软雅黑" panose="020B0503020204020204" charset="-122"/>
              <a:ea typeface="微软雅黑" panose="020B0503020204020204" charset="-122"/>
            </a:endParaRPr>
          </a:p>
        </p:txBody>
      </p:sp>
      <p:sp>
        <p:nvSpPr>
          <p:cNvPr id="64514" name="Rectangle 3"/>
          <p:cNvSpPr>
            <a:spLocks noGrp="1"/>
          </p:cNvSpPr>
          <p:nvPr>
            <p:ph idx="1"/>
          </p:nvPr>
        </p:nvSpPr>
        <p:spPr>
          <a:xfrm>
            <a:off x="0" y="1412875"/>
            <a:ext cx="9144000" cy="5334000"/>
          </a:xfrm>
        </p:spPr>
        <p:txBody>
          <a:bodyPr vert="horz" wrap="square" lIns="91440" tIns="45720" rIns="91440" bIns="45720" anchor="t"/>
          <a:lstStyle/>
          <a:p>
            <a:pPr eaLnBrk="1" hangingPunct="1">
              <a:lnSpc>
                <a:spcPct val="150000"/>
              </a:lnSpc>
              <a:buNone/>
            </a:pPr>
            <a:r>
              <a:rPr lang="en-US" altLang="zh-CN" dirty="0">
                <a:latin typeface="微软雅黑" panose="020B0503020204020204" charset="-122"/>
                <a:ea typeface="微软雅黑" panose="020B0503020204020204" charset="-122"/>
                <a:cs typeface="微软雅黑" panose="020B0503020204020204" charset="-122"/>
              </a:rPr>
              <a:t>对于信息学院(编号</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24</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 2018级学生，数据库系统(编号</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H6103 0008</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这门课在</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2020/01</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学期为必修课，请为信息学院2018级的每个学生在选课表enroll中自动添加一行选修该课的记录</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1" hangingPunct="1">
              <a:lnSpc>
                <a:spcPct val="150000"/>
              </a:lnSpc>
              <a:buNone/>
            </a:pPr>
            <a:endParaRPr lang="en-US" altLang="zh-CN" dirty="0">
              <a:latin typeface="微软雅黑" panose="020B0503020204020204" charset="-122"/>
              <a:ea typeface="微软雅黑" panose="020B0503020204020204" charset="-122"/>
              <a:cs typeface="微软雅黑" panose="020B0503020204020204" charset="-122"/>
            </a:endParaRPr>
          </a:p>
          <a:p>
            <a:pPr eaLnBrk="1" hangingPunct="1">
              <a:lnSpc>
                <a:spcPct val="150000"/>
              </a:lnSpc>
              <a:buNone/>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INSERT INTO</a:t>
            </a:r>
            <a:r>
              <a:rPr lang="en-US" altLang="zh-CN" dirty="0">
                <a:latin typeface="微软雅黑" panose="020B0503020204020204" charset="-122"/>
                <a:ea typeface="微软雅黑" panose="020B0503020204020204" charset="-122"/>
                <a:cs typeface="微软雅黑" panose="020B0503020204020204" charset="-122"/>
              </a:rPr>
              <a:t> enroll</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sno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cno</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semester</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SELECT</a:t>
            </a:r>
            <a:r>
              <a:rPr lang="en-US" altLang="zh-CN" dirty="0">
                <a:latin typeface="微软雅黑" panose="020B0503020204020204" charset="-122"/>
                <a:ea typeface="微软雅黑" panose="020B0503020204020204" charset="-122"/>
                <a:cs typeface="微软雅黑" panose="020B0503020204020204" charset="-122"/>
              </a:rPr>
              <a:t> sno</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H61030008</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2018/01</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FROM</a:t>
            </a:r>
            <a:r>
              <a:rPr lang="en-US" altLang="zh-CN" dirty="0">
                <a:latin typeface="微软雅黑" panose="020B0503020204020204" charset="-122"/>
                <a:ea typeface="微软雅黑" panose="020B0503020204020204" charset="-122"/>
                <a:cs typeface="微软雅黑" panose="020B0503020204020204" charset="-122"/>
              </a:rPr>
              <a:t> student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WHERE</a:t>
            </a:r>
            <a:r>
              <a:rPr lang="en-US" altLang="zh-CN" dirty="0">
                <a:latin typeface="微软雅黑" panose="020B0503020204020204" charset="-122"/>
                <a:ea typeface="微软雅黑" panose="020B0503020204020204" charset="-122"/>
                <a:cs typeface="微软雅黑" panose="020B0503020204020204" charset="-122"/>
              </a:rPr>
              <a:t> dno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24</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AND </a:t>
            </a:r>
            <a:r>
              <a:rPr lang="en-US" altLang="zh-CN" dirty="0">
                <a:latin typeface="微软雅黑" panose="020B0503020204020204" charset="-122"/>
                <a:ea typeface="微软雅黑" panose="020B0503020204020204" charset="-122"/>
                <a:cs typeface="微软雅黑" panose="020B0503020204020204" charset="-122"/>
              </a:rPr>
              <a:t>sno </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LIKE </a:t>
            </a:r>
            <a:r>
              <a:rPr lang="en-US" altLang="zh-CN"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dirty="0">
                <a:latin typeface="微软雅黑" panose="020B0503020204020204" charset="-122"/>
                <a:ea typeface="微软雅黑" panose="020B0503020204020204" charset="-122"/>
                <a:cs typeface="微软雅黑" panose="020B0503020204020204" charset="-122"/>
              </a:rPr>
              <a:t>2018</a:t>
            </a:r>
            <a:r>
              <a:rPr lang="en-US" altLang="zh-CN"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latin typeface="微软雅黑" panose="020B0503020204020204" charset="-122"/>
                <a:ea typeface="微软雅黑" panose="020B0503020204020204" charset="-122"/>
                <a:cs typeface="微软雅黑" panose="020B0503020204020204" charset="-122"/>
              </a:rPr>
              <a:t>;</a:t>
            </a:r>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228600"/>
            <a:ext cx="7772400" cy="762000"/>
          </a:xfrm>
        </p:spPr>
        <p:txBody>
          <a:bodyPr/>
          <a:lstStyle/>
          <a:p>
            <a:pPr eaLnBrk="1" hangingPunct="1">
              <a:defRPr/>
            </a:pPr>
            <a:r>
              <a:rPr lang="zh-CN" altLang="en-US"/>
              <a:t>插入操作</a:t>
            </a:r>
            <a:endParaRPr lang="zh-CN" altLang="en-US"/>
          </a:p>
        </p:txBody>
      </p:sp>
      <p:sp>
        <p:nvSpPr>
          <p:cNvPr id="187395" name="Rectangle 3"/>
          <p:cNvSpPr>
            <a:spLocks noGrp="1" noChangeArrowheads="1"/>
          </p:cNvSpPr>
          <p:nvPr>
            <p:ph type="body" idx="1"/>
          </p:nvPr>
        </p:nvSpPr>
        <p:spPr>
          <a:xfrm>
            <a:off x="152400" y="1219200"/>
            <a:ext cx="8839200" cy="5486400"/>
          </a:xfrm>
        </p:spPr>
        <p:txBody>
          <a:bodyPr/>
          <a:lstStyle/>
          <a:p>
            <a:pPr eaLnBrk="1" hangingPunct="1">
              <a:defRPr/>
            </a:pPr>
            <a:r>
              <a:rPr lang="zh-CN" altLang="en-US" sz="3600"/>
              <a:t>命令</a:t>
            </a:r>
            <a:endParaRPr lang="zh-CN" altLang="en-US" sz="3600"/>
          </a:p>
          <a:p>
            <a:pPr algn="ctr" eaLnBrk="1" hangingPunct="1">
              <a:spcBef>
                <a:spcPct val="10000"/>
              </a:spcBef>
              <a:buFont typeface="Wingdings" panose="05000000000000000000" pitchFamily="2" charset="2"/>
              <a:buNone/>
              <a:defRPr/>
            </a:pPr>
            <a:r>
              <a:rPr lang="en-US" altLang="zh-CN">
                <a:solidFill>
                  <a:srgbClr val="FF3300"/>
                </a:solidFill>
              </a:rPr>
              <a:t>insert  into</a:t>
            </a:r>
            <a:r>
              <a:rPr lang="en-US" altLang="zh-CN"/>
              <a:t>   </a:t>
            </a:r>
            <a:r>
              <a:rPr lang="zh-CN" altLang="en-US"/>
              <a:t>表名  </a:t>
            </a:r>
            <a:r>
              <a:rPr lang="en-US" altLang="zh-CN"/>
              <a:t>[</a:t>
            </a:r>
            <a:r>
              <a:rPr lang="zh-CN" altLang="en-US"/>
              <a:t>（列名</a:t>
            </a:r>
            <a:r>
              <a:rPr lang="en-US" altLang="zh-CN"/>
              <a:t>[</a:t>
            </a:r>
            <a:r>
              <a:rPr lang="zh-CN" altLang="en-US"/>
              <a:t>，列名</a:t>
            </a:r>
            <a:r>
              <a:rPr lang="en-US" altLang="zh-CN"/>
              <a:t>]</a:t>
            </a:r>
            <a:r>
              <a:rPr lang="en-US" altLang="zh-CN">
                <a:latin typeface="Times New Roman" panose="02020603050405020304"/>
              </a:rPr>
              <a:t>…</a:t>
            </a:r>
            <a:r>
              <a:rPr lang="en-US" altLang="zh-CN"/>
              <a:t>]</a:t>
            </a:r>
            <a:endParaRPr lang="en-US" altLang="zh-CN"/>
          </a:p>
          <a:p>
            <a:pPr algn="ctr" eaLnBrk="1" hangingPunct="1">
              <a:spcBef>
                <a:spcPct val="10000"/>
              </a:spcBef>
              <a:buFont typeface="Wingdings" panose="05000000000000000000" pitchFamily="2" charset="2"/>
              <a:buNone/>
              <a:defRPr/>
            </a:pPr>
            <a:r>
              <a:rPr lang="en-US" altLang="zh-CN">
                <a:solidFill>
                  <a:srgbClr val="FF3300"/>
                </a:solidFill>
              </a:rPr>
              <a:t>values </a:t>
            </a:r>
            <a:r>
              <a:rPr lang="en-US" altLang="zh-CN"/>
              <a:t>   </a:t>
            </a:r>
            <a:r>
              <a:rPr lang="zh-CN" altLang="en-US"/>
              <a:t>（值 </a:t>
            </a:r>
            <a:r>
              <a:rPr lang="en-US" altLang="zh-CN"/>
              <a:t>[</a:t>
            </a:r>
            <a:r>
              <a:rPr lang="zh-CN" altLang="en-US"/>
              <a:t>，值</a:t>
            </a:r>
            <a:r>
              <a:rPr lang="en-US" altLang="zh-CN"/>
              <a:t>]</a:t>
            </a:r>
            <a:r>
              <a:rPr lang="en-US" altLang="zh-CN">
                <a:latin typeface="Times New Roman" panose="02020603050405020304"/>
              </a:rPr>
              <a:t>…</a:t>
            </a:r>
            <a:r>
              <a:rPr lang="zh-CN" altLang="en-US"/>
              <a:t>）</a:t>
            </a:r>
            <a:endParaRPr lang="zh-CN" altLang="en-US" sz="3600"/>
          </a:p>
          <a:p>
            <a:pPr algn="ctr" eaLnBrk="1" hangingPunct="1">
              <a:spcBef>
                <a:spcPct val="10000"/>
              </a:spcBef>
              <a:buFont typeface="Wingdings" panose="05000000000000000000" pitchFamily="2" charset="2"/>
              <a:buNone/>
              <a:defRPr/>
            </a:pPr>
            <a:r>
              <a:rPr lang="zh-CN" altLang="en-US" b="1"/>
              <a:t>插入一条指定好值的元组</a:t>
            </a:r>
            <a:endParaRPr lang="zh-CN" altLang="en-US" b="1"/>
          </a:p>
          <a:p>
            <a:pPr algn="ctr" eaLnBrk="1" hangingPunct="1">
              <a:spcBef>
                <a:spcPct val="10000"/>
              </a:spcBef>
              <a:buFont typeface="Wingdings" panose="05000000000000000000" pitchFamily="2" charset="2"/>
              <a:buNone/>
              <a:defRPr/>
            </a:pPr>
            <a:endParaRPr lang="zh-CN" altLang="en-US" b="1"/>
          </a:p>
          <a:p>
            <a:pPr algn="ctr" eaLnBrk="1" hangingPunct="1">
              <a:spcBef>
                <a:spcPct val="10000"/>
              </a:spcBef>
              <a:buFont typeface="Wingdings" panose="05000000000000000000" pitchFamily="2" charset="2"/>
              <a:buNone/>
              <a:defRPr/>
            </a:pPr>
            <a:r>
              <a:rPr lang="en-US" altLang="zh-CN">
                <a:solidFill>
                  <a:srgbClr val="FF3300"/>
                </a:solidFill>
              </a:rPr>
              <a:t>insert  into</a:t>
            </a:r>
            <a:r>
              <a:rPr lang="en-US" altLang="zh-CN"/>
              <a:t>   </a:t>
            </a:r>
            <a:r>
              <a:rPr lang="zh-CN" altLang="en-US"/>
              <a:t>表名  </a:t>
            </a:r>
            <a:r>
              <a:rPr lang="en-US" altLang="zh-CN"/>
              <a:t>[</a:t>
            </a:r>
            <a:r>
              <a:rPr lang="zh-CN" altLang="en-US"/>
              <a:t>（列名</a:t>
            </a:r>
            <a:r>
              <a:rPr lang="en-US" altLang="zh-CN"/>
              <a:t>[</a:t>
            </a:r>
            <a:r>
              <a:rPr lang="zh-CN" altLang="en-US"/>
              <a:t>，列名</a:t>
            </a:r>
            <a:r>
              <a:rPr lang="en-US" altLang="zh-CN"/>
              <a:t>]</a:t>
            </a:r>
            <a:r>
              <a:rPr lang="en-US" altLang="zh-CN">
                <a:latin typeface="Times New Roman" panose="02020603050405020304"/>
              </a:rPr>
              <a:t>…</a:t>
            </a:r>
            <a:r>
              <a:rPr lang="en-US" altLang="zh-CN"/>
              <a:t>]</a:t>
            </a:r>
            <a:endParaRPr lang="en-US" altLang="zh-CN"/>
          </a:p>
          <a:p>
            <a:pPr algn="ctr" eaLnBrk="1" hangingPunct="1">
              <a:spcBef>
                <a:spcPct val="10000"/>
              </a:spcBef>
              <a:buFont typeface="Wingdings" panose="05000000000000000000" pitchFamily="2" charset="2"/>
              <a:buNone/>
              <a:defRPr/>
            </a:pPr>
            <a:r>
              <a:rPr lang="zh-CN" altLang="en-US"/>
              <a:t>（子查询）</a:t>
            </a:r>
            <a:endParaRPr lang="zh-CN" altLang="en-US" sz="3600"/>
          </a:p>
          <a:p>
            <a:pPr algn="ctr" eaLnBrk="1" hangingPunct="1">
              <a:spcBef>
                <a:spcPct val="10000"/>
              </a:spcBef>
              <a:buFont typeface="Wingdings" panose="05000000000000000000" pitchFamily="2" charset="2"/>
              <a:buNone/>
              <a:defRPr/>
            </a:pPr>
            <a:r>
              <a:rPr lang="zh-CN" altLang="en-US" b="1"/>
              <a:t>插入子查询结果中的若干条元组</a:t>
            </a:r>
            <a:endParaRPr lang="zh-CN" altLang="en-US" sz="36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zh-CN" altLang="en-US"/>
              <a:t>插入操作</a:t>
            </a:r>
            <a:endParaRPr lang="zh-CN" altLang="en-US"/>
          </a:p>
        </p:txBody>
      </p:sp>
      <p:sp>
        <p:nvSpPr>
          <p:cNvPr id="256003" name="Rectangle 3"/>
          <p:cNvSpPr>
            <a:spLocks noGrp="1" noChangeArrowheads="1"/>
          </p:cNvSpPr>
          <p:nvPr>
            <p:ph type="body" idx="1"/>
          </p:nvPr>
        </p:nvSpPr>
        <p:spPr>
          <a:xfrm>
            <a:off x="152400" y="1295400"/>
            <a:ext cx="8802688" cy="4038600"/>
          </a:xfrm>
        </p:spPr>
        <p:txBody>
          <a:bodyPr/>
          <a:lstStyle/>
          <a:p>
            <a:pPr eaLnBrk="1" hangingPunct="1">
              <a:defRPr/>
            </a:pPr>
            <a:r>
              <a:rPr lang="zh-CN" altLang="en-US" sz="3600"/>
              <a:t>示例</a:t>
            </a:r>
            <a:endParaRPr lang="zh-CN" altLang="en-US" sz="3600"/>
          </a:p>
          <a:p>
            <a:pPr lvl="1" eaLnBrk="1" hangingPunct="1">
              <a:defRPr/>
            </a:pPr>
            <a:r>
              <a:rPr lang="en-US" altLang="zh-CN" b="1"/>
              <a:t>insert  into</a:t>
            </a:r>
            <a:r>
              <a:rPr lang="en-US" altLang="zh-CN"/>
              <a:t> </a:t>
            </a:r>
            <a:r>
              <a:rPr lang="en-US" altLang="zh-CN" b="1"/>
              <a:t> </a:t>
            </a:r>
            <a:r>
              <a:rPr lang="en-US" altLang="zh-CN"/>
              <a:t>PROF </a:t>
            </a:r>
            <a:r>
              <a:rPr lang="en-US" altLang="zh-CN" b="1"/>
              <a:t> </a:t>
            </a:r>
            <a:endParaRPr lang="en-US" altLang="zh-CN" b="1"/>
          </a:p>
          <a:p>
            <a:pPr lvl="1" eaLnBrk="1" hangingPunct="1">
              <a:buFont typeface="Wingdings" panose="05000000000000000000" pitchFamily="2" charset="2"/>
              <a:buNone/>
              <a:defRPr/>
            </a:pPr>
            <a:r>
              <a:rPr lang="en-US" altLang="zh-CN" b="1"/>
              <a:t>			values</a:t>
            </a:r>
            <a:r>
              <a:rPr lang="en-US" altLang="zh-CN"/>
              <a:t> ( P123, </a:t>
            </a:r>
            <a:r>
              <a:rPr lang="en-US" altLang="zh-CN">
                <a:latin typeface="Times New Roman" panose="02020603050405020304"/>
              </a:rPr>
              <a:t>“</a:t>
            </a:r>
            <a:r>
              <a:rPr lang="zh-CN" altLang="en-US"/>
              <a:t>王明</a:t>
            </a:r>
            <a:r>
              <a:rPr lang="en-US" altLang="en-US">
                <a:latin typeface="Times New Roman" panose="02020603050405020304"/>
              </a:rPr>
              <a:t>”</a:t>
            </a:r>
            <a:r>
              <a:rPr lang="en-US" altLang="en-US"/>
              <a:t>, 35, </a:t>
            </a:r>
            <a:r>
              <a:rPr lang="en-US" altLang="zh-CN"/>
              <a:t>D08, 498 )</a:t>
            </a:r>
            <a:endParaRPr lang="en-US" altLang="zh-CN"/>
          </a:p>
          <a:p>
            <a:pPr lvl="1" eaLnBrk="1" hangingPunct="1">
              <a:buFont typeface="Wingdings" panose="05000000000000000000" pitchFamily="2" charset="2"/>
              <a:buNone/>
              <a:defRPr/>
            </a:pPr>
            <a:endParaRPr lang="en-US" altLang="zh-CN" b="1"/>
          </a:p>
          <a:p>
            <a:pPr lvl="1" algn="l" eaLnBrk="1" hangingPunct="1">
              <a:spcBef>
                <a:spcPct val="50000"/>
              </a:spcBef>
              <a:defRPr/>
            </a:pPr>
            <a:r>
              <a:rPr lang="en-US" altLang="zh-CN" b="1"/>
              <a:t>insert  into</a:t>
            </a:r>
            <a:r>
              <a:rPr lang="en-US" altLang="zh-CN"/>
              <a:t> </a:t>
            </a:r>
            <a:r>
              <a:rPr lang="en-US" altLang="zh-CN" b="1"/>
              <a:t> </a:t>
            </a:r>
            <a:r>
              <a:rPr lang="en-US" altLang="zh-CN"/>
              <a:t>PROF</a:t>
            </a:r>
            <a:r>
              <a:rPr lang="en-US" altLang="zh-CN" b="1"/>
              <a:t> </a:t>
            </a:r>
            <a:r>
              <a:rPr lang="en-US" altLang="zh-CN"/>
              <a:t>(P#, PNAME, D#)</a:t>
            </a:r>
            <a:endParaRPr lang="en-US" altLang="zh-CN"/>
          </a:p>
          <a:p>
            <a:pPr lvl="1" algn="l" eaLnBrk="1" hangingPunct="1">
              <a:buFont typeface="Wingdings" panose="05000000000000000000" pitchFamily="2" charset="2"/>
              <a:buNone/>
              <a:defRPr/>
            </a:pPr>
            <a:r>
              <a:rPr lang="en-US" altLang="zh-CN" b="1"/>
              <a:t>			values</a:t>
            </a:r>
            <a:r>
              <a:rPr lang="en-US" altLang="zh-CN"/>
              <a:t> ( P123, </a:t>
            </a:r>
            <a:r>
              <a:rPr lang="en-US" altLang="zh-CN">
                <a:latin typeface="Times New Roman" panose="02020603050405020304"/>
              </a:rPr>
              <a:t>“</a:t>
            </a:r>
            <a:r>
              <a:rPr lang="zh-CN" altLang="en-US"/>
              <a:t>王明</a:t>
            </a:r>
            <a:r>
              <a:rPr lang="en-US" altLang="en-US">
                <a:latin typeface="Times New Roman" panose="02020603050405020304"/>
              </a:rPr>
              <a:t>”</a:t>
            </a:r>
            <a:r>
              <a:rPr lang="en-US" altLang="en-US"/>
              <a:t>, </a:t>
            </a:r>
            <a:r>
              <a:rPr lang="en-US" altLang="zh-CN"/>
              <a:t>D08 )</a:t>
            </a:r>
            <a:endParaRPr lang="en-US" altLang="zh-CN"/>
          </a:p>
          <a:p>
            <a:pPr lvl="1" algn="l" eaLnBrk="1" hangingPunct="1">
              <a:buFont typeface="Wingdings" panose="05000000000000000000" pitchFamily="2" charset="2"/>
              <a:buNone/>
              <a:defRPr/>
            </a:pPr>
            <a:r>
              <a:rPr lang="en-US" altLang="zh-CN"/>
              <a:t>   </a:t>
            </a:r>
            <a:r>
              <a:rPr lang="zh-CN" altLang="en-US"/>
              <a:t>思考：</a:t>
            </a:r>
            <a:r>
              <a:rPr lang="en-US" altLang="zh-CN"/>
              <a:t>SAL</a:t>
            </a:r>
            <a:r>
              <a:rPr lang="zh-CN" altLang="en-US"/>
              <a:t>取何值？</a:t>
            </a:r>
            <a:endParaRPr lang="zh-CN" altLang="en-US"/>
          </a:p>
        </p:txBody>
      </p:sp>
      <p:sp>
        <p:nvSpPr>
          <p:cNvPr id="256004" name="Rectangle 4"/>
          <p:cNvSpPr>
            <a:spLocks noChangeArrowheads="1"/>
          </p:cNvSpPr>
          <p:nvPr/>
        </p:nvSpPr>
        <p:spPr bwMode="auto">
          <a:xfrm>
            <a:off x="1635125" y="5897563"/>
            <a:ext cx="5873750" cy="579437"/>
          </a:xfrm>
          <a:prstGeom prst="rect">
            <a:avLst/>
          </a:prstGeom>
          <a:gradFill rotWithShape="0">
            <a:gsLst>
              <a:gs pos="0">
                <a:srgbClr val="005CBF"/>
              </a:gs>
              <a:gs pos="25000">
                <a:srgbClr val="0087E6"/>
              </a:gs>
              <a:gs pos="75000">
                <a:srgbClr val="21D6E0"/>
              </a:gs>
              <a:gs pos="100000">
                <a:srgbClr val="03D4A8"/>
              </a:gs>
            </a:gsLst>
            <a:lin ang="5400000" scaled="1"/>
          </a:gradFill>
          <a:ln w="9525">
            <a:noFill/>
            <a:miter lim="800000"/>
          </a:ln>
          <a:effectLst/>
          <a:scene3d>
            <a:camera prst="legacyObliqueTopRight"/>
            <a:lightRig rig="legacyFlat3" dir="b"/>
          </a:scene3d>
          <a:sp3d extrusionH="430200" prstMaterial="legacyMatte">
            <a:bevelT w="13500" h="13500" prst="angle"/>
            <a:bevelB w="13500" h="13500" prst="angle"/>
            <a:extrusionClr>
              <a:srgbClr val="03D4A8"/>
            </a:extrusionClr>
          </a:sp3d>
        </p:spPr>
        <p:txBody>
          <a:bodyPr wrap="none">
            <a:spAutoFit/>
            <a:flatTx/>
          </a:bodyPr>
          <a:lstStyle/>
          <a:p>
            <a:pPr marL="0" marR="0" lvl="0" indent="0" algn="just" defTabSz="914400" rtl="0" eaLnBrk="1" fontAlgn="base" latinLnBrk="0" hangingPunct="1">
              <a:lnSpc>
                <a:spcPct val="100000"/>
              </a:lnSpc>
              <a:spcBef>
                <a:spcPct val="50000"/>
              </a:spcBef>
              <a:spcAft>
                <a:spcPct val="0"/>
              </a:spcAft>
              <a:buClrTx/>
              <a:buSzPct val="60000"/>
              <a:buFontTx/>
              <a:buNone/>
              <a:defRPr/>
            </a:pPr>
            <a:r>
              <a:rPr kumimoji="1" lang="zh-CN" altLang="en-US" sz="32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华文行楷" panose="02010800040101010101" pitchFamily="2" charset="-122"/>
                <a:cs typeface="+mn-cs"/>
              </a:rPr>
              <a:t>如何防止插入带有空值的元组？</a:t>
            </a:r>
            <a:endParaRPr kumimoji="1" lang="zh-CN" altLang="en-US" sz="3200" b="0" i="0" u="none" strike="noStrike" kern="1200" cap="none" spc="0" normalizeH="0" baseline="0" noProof="0">
              <a:ln>
                <a:noFill/>
              </a:ln>
              <a:solidFill>
                <a:srgbClr val="FF0000"/>
              </a:solidFill>
              <a:effectLst>
                <a:outerShdw blurRad="38100" dist="38100" dir="2700000" algn="tl">
                  <a:srgbClr val="000000"/>
                </a:outerShdw>
              </a:effectLst>
              <a:uLnTx/>
              <a:uFillTx/>
              <a:latin typeface="Tahoma" panose="020B0604030504040204" pitchFamily="34" charset="0"/>
              <a:ea typeface="华文行楷" panose="02010800040101010101" pitchFamily="2"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52425" y="166688"/>
            <a:ext cx="8486775" cy="823912"/>
          </a:xfrm>
        </p:spPr>
        <p:txBody>
          <a:bodyPr/>
          <a:lstStyle/>
          <a:p>
            <a:pPr eaLnBrk="1" hangingPunct="1">
              <a:defRPr/>
            </a:pPr>
            <a:r>
              <a:rPr lang="zh-CN" altLang="en-US"/>
              <a:t>插入操作</a:t>
            </a:r>
            <a:endParaRPr lang="zh-CN" altLang="en-US"/>
          </a:p>
        </p:txBody>
      </p:sp>
      <p:sp>
        <p:nvSpPr>
          <p:cNvPr id="173059" name="Rectangle 3"/>
          <p:cNvSpPr>
            <a:spLocks noGrp="1" noChangeArrowheads="1"/>
          </p:cNvSpPr>
          <p:nvPr>
            <p:ph type="body" idx="1"/>
          </p:nvPr>
        </p:nvSpPr>
        <p:spPr>
          <a:xfrm>
            <a:off x="152400" y="1370013"/>
            <a:ext cx="8802688" cy="5260975"/>
          </a:xfrm>
        </p:spPr>
        <p:txBody>
          <a:bodyPr/>
          <a:lstStyle/>
          <a:p>
            <a:pPr lvl="1" eaLnBrk="1" hangingPunct="1"/>
            <a:r>
              <a:rPr lang="zh-CN" altLang="zh-CN"/>
              <a:t>将平均成绩大于90的学生加入到</a:t>
            </a:r>
            <a:r>
              <a:rPr lang="en-US" altLang="zh-CN"/>
              <a:t>EXCELLENT</a:t>
            </a:r>
            <a:r>
              <a:rPr lang="zh-CN" altLang="zh-CN"/>
              <a:t>中</a:t>
            </a:r>
            <a:endParaRPr lang="zh-CN" altLang="zh-CN"/>
          </a:p>
          <a:p>
            <a:pPr lvl="1" eaLnBrk="1" hangingPunct="1">
              <a:spcBef>
                <a:spcPct val="30000"/>
              </a:spcBef>
              <a:buFont typeface="Wingdings" panose="05000000000000000000" pitchFamily="2" charset="2"/>
              <a:buNone/>
            </a:pPr>
            <a:r>
              <a:rPr lang="zh-CN" altLang="en-US"/>
              <a:t>	</a:t>
            </a:r>
            <a:r>
              <a:rPr lang="zh-CN" altLang="en-US" i="1"/>
              <a:t>	</a:t>
            </a:r>
            <a:endParaRPr lang="zh-CN" altLang="en-US" i="1"/>
          </a:p>
        </p:txBody>
      </p:sp>
      <p:sp>
        <p:nvSpPr>
          <p:cNvPr id="188426" name="Rectangle 10"/>
          <p:cNvSpPr>
            <a:spLocks noChangeArrowheads="1"/>
          </p:cNvSpPr>
          <p:nvPr/>
        </p:nvSpPr>
        <p:spPr bwMode="auto">
          <a:xfrm>
            <a:off x="1116013" y="1924050"/>
            <a:ext cx="5543550" cy="2225675"/>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insert  into</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EXCELLENT ( S#, GRADE)</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select</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 , </a:t>
            </a: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avg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(GRADE)</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from</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SC</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group  by</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having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a:t>
            </a: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avg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(GRADE) &gt; 90</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188427" name="Rectangle 11"/>
          <p:cNvSpPr>
            <a:spLocks noChangeArrowheads="1"/>
          </p:cNvSpPr>
          <p:nvPr/>
        </p:nvSpPr>
        <p:spPr bwMode="auto">
          <a:xfrm>
            <a:off x="1116013" y="4371975"/>
            <a:ext cx="4897437" cy="2225675"/>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select</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 , </a:t>
            </a: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avg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(GRADE)</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into</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EXCELLENT ( S#, GRADE)</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from</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SC</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group  by</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having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a:t>
            </a: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avg</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(GRADE) &gt; 90</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8426"/>
                                        </p:tgtEl>
                                        <p:attrNameLst>
                                          <p:attrName>style.visibility</p:attrName>
                                        </p:attrNameLst>
                                      </p:cBhvr>
                                      <p:to>
                                        <p:strVal val="visible"/>
                                      </p:to>
                                    </p:set>
                                    <p:anim calcmode="lin" valueType="num">
                                      <p:cBhvr>
                                        <p:cTn id="7" dur="1000" fill="hold"/>
                                        <p:tgtEl>
                                          <p:spTgt spid="188426"/>
                                        </p:tgtEl>
                                        <p:attrNameLst>
                                          <p:attrName>ppt_w</p:attrName>
                                        </p:attrNameLst>
                                      </p:cBhvr>
                                      <p:tavLst>
                                        <p:tav tm="0">
                                          <p:val>
                                            <p:fltVal val="0"/>
                                          </p:val>
                                        </p:tav>
                                        <p:tav tm="100000">
                                          <p:val>
                                            <p:strVal val="#ppt_w"/>
                                          </p:val>
                                        </p:tav>
                                      </p:tavLst>
                                    </p:anim>
                                    <p:anim calcmode="lin" valueType="num">
                                      <p:cBhvr>
                                        <p:cTn id="8" dur="1000" fill="hold"/>
                                        <p:tgtEl>
                                          <p:spTgt spid="188426"/>
                                        </p:tgtEl>
                                        <p:attrNameLst>
                                          <p:attrName>ppt_h</p:attrName>
                                        </p:attrNameLst>
                                      </p:cBhvr>
                                      <p:tavLst>
                                        <p:tav tm="0">
                                          <p:val>
                                            <p:fltVal val="0"/>
                                          </p:val>
                                        </p:tav>
                                        <p:tav tm="100000">
                                          <p:val>
                                            <p:strVal val="#ppt_h"/>
                                          </p:val>
                                        </p:tav>
                                      </p:tavLst>
                                    </p:anim>
                                    <p:anim calcmode="lin" valueType="num">
                                      <p:cBhvr>
                                        <p:cTn id="9" dur="1000" fill="hold"/>
                                        <p:tgtEl>
                                          <p:spTgt spid="1884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4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8427"/>
                                        </p:tgtEl>
                                        <p:attrNameLst>
                                          <p:attrName>style.visibility</p:attrName>
                                        </p:attrNameLst>
                                      </p:cBhvr>
                                      <p:to>
                                        <p:strVal val="visible"/>
                                      </p:to>
                                    </p:set>
                                    <p:anim calcmode="lin" valueType="num">
                                      <p:cBhvr>
                                        <p:cTn id="15" dur="1000" fill="hold"/>
                                        <p:tgtEl>
                                          <p:spTgt spid="188427"/>
                                        </p:tgtEl>
                                        <p:attrNameLst>
                                          <p:attrName>ppt_w</p:attrName>
                                        </p:attrNameLst>
                                      </p:cBhvr>
                                      <p:tavLst>
                                        <p:tav tm="0">
                                          <p:val>
                                            <p:fltVal val="0"/>
                                          </p:val>
                                        </p:tav>
                                        <p:tav tm="100000">
                                          <p:val>
                                            <p:strVal val="#ppt_w"/>
                                          </p:val>
                                        </p:tav>
                                      </p:tavLst>
                                    </p:anim>
                                    <p:anim calcmode="lin" valueType="num">
                                      <p:cBhvr>
                                        <p:cTn id="16" dur="1000" fill="hold"/>
                                        <p:tgtEl>
                                          <p:spTgt spid="188427"/>
                                        </p:tgtEl>
                                        <p:attrNameLst>
                                          <p:attrName>ppt_h</p:attrName>
                                        </p:attrNameLst>
                                      </p:cBhvr>
                                      <p:tavLst>
                                        <p:tav tm="0">
                                          <p:val>
                                            <p:fltVal val="0"/>
                                          </p:val>
                                        </p:tav>
                                        <p:tav tm="100000">
                                          <p:val>
                                            <p:strVal val="#ppt_h"/>
                                          </p:val>
                                        </p:tav>
                                      </p:tavLst>
                                    </p:anim>
                                    <p:anim calcmode="lin" valueType="num">
                                      <p:cBhvr>
                                        <p:cTn id="17" dur="1000" fill="hold"/>
                                        <p:tgtEl>
                                          <p:spTgt spid="18842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842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6" grpId="0"/>
      <p:bldP spid="18842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eaLnBrk="1" hangingPunct="1">
              <a:defRPr/>
            </a:pPr>
            <a:r>
              <a:rPr lang="zh-CN" altLang="en-US"/>
              <a:t>插入操作</a:t>
            </a:r>
            <a:endParaRPr lang="zh-CN" altLang="en-US"/>
          </a:p>
        </p:txBody>
      </p:sp>
      <p:sp>
        <p:nvSpPr>
          <p:cNvPr id="584707" name="Rectangle 3"/>
          <p:cNvSpPr>
            <a:spLocks noGrp="1" noChangeArrowheads="1"/>
          </p:cNvSpPr>
          <p:nvPr>
            <p:ph type="body" idx="1"/>
          </p:nvPr>
        </p:nvSpPr>
        <p:spPr/>
        <p:txBody>
          <a:bodyPr/>
          <a:lstStyle/>
          <a:p>
            <a:pPr eaLnBrk="1" hangingPunct="1">
              <a:lnSpc>
                <a:spcPct val="90000"/>
              </a:lnSpc>
              <a:defRPr/>
            </a:pPr>
            <a:r>
              <a:rPr lang="zh-CN" altLang="en-US"/>
              <a:t>复制一个数据文件至数据库表中 </a:t>
            </a:r>
            <a:endParaRPr lang="zh-CN" altLang="en-US"/>
          </a:p>
          <a:p>
            <a:pPr eaLnBrk="1" hangingPunct="1">
              <a:lnSpc>
                <a:spcPct val="90000"/>
              </a:lnSpc>
              <a:buFont typeface="Wingdings" panose="05000000000000000000" pitchFamily="2" charset="2"/>
              <a:buNone/>
              <a:defRPr/>
            </a:pPr>
            <a:r>
              <a:rPr lang="zh-CN" altLang="en-US"/>
              <a:t>	</a:t>
            </a:r>
            <a:r>
              <a:rPr lang="en-US" altLang="zh-CN"/>
              <a:t>bulk insert </a:t>
            </a:r>
            <a:r>
              <a:rPr lang="zh-CN" altLang="en-US"/>
              <a:t>表名 </a:t>
            </a:r>
            <a:endParaRPr lang="zh-CN" altLang="en-US"/>
          </a:p>
          <a:p>
            <a:pPr eaLnBrk="1" hangingPunct="1">
              <a:lnSpc>
                <a:spcPct val="90000"/>
              </a:lnSpc>
              <a:buFont typeface="Wingdings" panose="05000000000000000000" pitchFamily="2" charset="2"/>
              <a:buNone/>
              <a:defRPr/>
            </a:pPr>
            <a:r>
              <a:rPr lang="zh-CN" altLang="en-US"/>
              <a:t>	</a:t>
            </a:r>
            <a:r>
              <a:rPr lang="en-US" altLang="zh-CN"/>
              <a:t>from  </a:t>
            </a:r>
            <a:r>
              <a:rPr lang="zh-CN" altLang="en-US"/>
              <a:t>数据文件</a:t>
            </a:r>
            <a:endParaRPr lang="zh-CN" altLang="en-US"/>
          </a:p>
          <a:p>
            <a:pPr eaLnBrk="1" hangingPunct="1">
              <a:lnSpc>
                <a:spcPct val="90000"/>
              </a:lnSpc>
              <a:buFont typeface="Wingdings" panose="05000000000000000000" pitchFamily="2" charset="2"/>
              <a:buNone/>
              <a:defRPr/>
            </a:pPr>
            <a:r>
              <a:rPr lang="zh-CN" altLang="en-US"/>
              <a:t>	</a:t>
            </a:r>
            <a:r>
              <a:rPr lang="en-US" altLang="zh-CN"/>
              <a:t>with</a:t>
            </a:r>
            <a:endParaRPr lang="en-US" altLang="zh-CN"/>
          </a:p>
          <a:p>
            <a:pPr eaLnBrk="1" hangingPunct="1">
              <a:lnSpc>
                <a:spcPct val="90000"/>
              </a:lnSpc>
              <a:buFont typeface="Wingdings" panose="05000000000000000000" pitchFamily="2" charset="2"/>
              <a:buNone/>
              <a:defRPr/>
            </a:pPr>
            <a:r>
              <a:rPr lang="en-US" altLang="zh-CN" b="1"/>
              <a:t>	(</a:t>
            </a:r>
            <a:r>
              <a:rPr lang="en-US" altLang="zh-CN">
                <a:effectLst/>
              </a:rPr>
              <a:t>batchsize</a:t>
            </a:r>
            <a:r>
              <a:rPr lang="en-US" altLang="zh-CN" b="1"/>
              <a:t> = </a:t>
            </a:r>
            <a:r>
              <a:rPr lang="zh-CN" altLang="en-US">
                <a:solidFill>
                  <a:srgbClr val="FF3300"/>
                </a:solidFill>
                <a:effectLst/>
              </a:rPr>
              <a:t>指定批处理中的行数</a:t>
            </a:r>
            <a:r>
              <a:rPr lang="en-US" altLang="zh-CN"/>
              <a:t>,</a:t>
            </a:r>
            <a:endParaRPr lang="en-US" altLang="zh-CN">
              <a:solidFill>
                <a:srgbClr val="FF3300"/>
              </a:solidFill>
              <a:effectLst/>
            </a:endParaRPr>
          </a:p>
          <a:p>
            <a:pPr eaLnBrk="1" hangingPunct="1">
              <a:lnSpc>
                <a:spcPct val="90000"/>
              </a:lnSpc>
              <a:buFont typeface="Wingdings" panose="05000000000000000000" pitchFamily="2" charset="2"/>
              <a:buNone/>
              <a:defRPr/>
            </a:pPr>
            <a:r>
              <a:rPr lang="en-US" altLang="zh-CN"/>
              <a:t>	check_constraints,</a:t>
            </a:r>
            <a:endParaRPr lang="en-US" altLang="zh-CN"/>
          </a:p>
          <a:p>
            <a:pPr eaLnBrk="1" hangingPunct="1">
              <a:lnSpc>
                <a:spcPct val="90000"/>
              </a:lnSpc>
              <a:buFont typeface="Wingdings" panose="05000000000000000000" pitchFamily="2" charset="2"/>
              <a:buNone/>
              <a:defRPr/>
            </a:pPr>
            <a:r>
              <a:rPr lang="en-US" altLang="zh-CN"/>
              <a:t>	datafiletype </a:t>
            </a:r>
            <a:r>
              <a:rPr lang="en-US" altLang="zh-CN" b="1"/>
              <a:t>= </a:t>
            </a:r>
            <a:r>
              <a:rPr lang="zh-CN" altLang="en-US">
                <a:solidFill>
                  <a:srgbClr val="FF3300"/>
                </a:solidFill>
              </a:rPr>
              <a:t>数据文件类型</a:t>
            </a:r>
            <a:r>
              <a:rPr lang="en-US" altLang="zh-CN"/>
              <a:t>,</a:t>
            </a:r>
            <a:endParaRPr lang="en-US" altLang="zh-CN">
              <a:solidFill>
                <a:srgbClr val="FF3300"/>
              </a:solidFill>
            </a:endParaRPr>
          </a:p>
          <a:p>
            <a:pPr eaLnBrk="1" hangingPunct="1">
              <a:lnSpc>
                <a:spcPct val="90000"/>
              </a:lnSpc>
              <a:buFont typeface="Wingdings" panose="05000000000000000000" pitchFamily="2" charset="2"/>
              <a:buNone/>
              <a:defRPr/>
            </a:pPr>
            <a:r>
              <a:rPr lang="en-US" altLang="zh-CN"/>
              <a:t>	fieldterminator </a:t>
            </a:r>
            <a:r>
              <a:rPr lang="en-US" altLang="zh-CN" b="1"/>
              <a:t>= </a:t>
            </a:r>
            <a:r>
              <a:rPr lang="zh-CN" altLang="en-US">
                <a:solidFill>
                  <a:srgbClr val="FF3300"/>
                </a:solidFill>
                <a:effectLst/>
              </a:rPr>
              <a:t>字段终止符</a:t>
            </a:r>
            <a:r>
              <a:rPr lang="en-US" altLang="zh-CN"/>
              <a:t>, </a:t>
            </a:r>
            <a:endParaRPr lang="en-US" altLang="zh-CN"/>
          </a:p>
          <a:p>
            <a:pPr eaLnBrk="1" hangingPunct="1">
              <a:lnSpc>
                <a:spcPct val="90000"/>
              </a:lnSpc>
              <a:buFont typeface="Wingdings" panose="05000000000000000000" pitchFamily="2" charset="2"/>
              <a:buNone/>
              <a:defRPr/>
            </a:pPr>
            <a:r>
              <a:rPr lang="en-US" altLang="zh-CN"/>
              <a:t>	maxerrors </a:t>
            </a:r>
            <a:r>
              <a:rPr lang="en-US" altLang="zh-CN" b="1"/>
              <a:t>= </a:t>
            </a:r>
            <a:r>
              <a:rPr lang="zh-CN" altLang="en-US">
                <a:solidFill>
                  <a:srgbClr val="FF3300"/>
                </a:solidFill>
                <a:effectLst/>
              </a:rPr>
              <a:t>所容忍的最大错误数目</a:t>
            </a:r>
            <a:r>
              <a:rPr lang="en-US" altLang="zh-CN"/>
              <a:t>, </a:t>
            </a:r>
            <a:endParaRPr lang="en-US" altLang="zh-CN"/>
          </a:p>
          <a:p>
            <a:pPr eaLnBrk="1" hangingPunct="1">
              <a:lnSpc>
                <a:spcPct val="90000"/>
              </a:lnSpc>
              <a:buFont typeface="Wingdings" panose="05000000000000000000" pitchFamily="2" charset="2"/>
              <a:buNone/>
              <a:defRPr/>
            </a:pPr>
            <a:r>
              <a:rPr lang="en-US" altLang="zh-CN"/>
              <a:t>	rowterminator </a:t>
            </a:r>
            <a:r>
              <a:rPr lang="en-US" altLang="zh-CN" b="1"/>
              <a:t>= </a:t>
            </a:r>
            <a:r>
              <a:rPr lang="zh-CN" altLang="en-US">
                <a:solidFill>
                  <a:srgbClr val="FF3300"/>
                </a:solidFill>
                <a:effectLst/>
              </a:rPr>
              <a:t>行终止符</a:t>
            </a:r>
            <a:r>
              <a:rPr lang="en-US" altLang="zh-CN" b="1"/>
              <a:t>)</a:t>
            </a:r>
            <a:endParaRPr lang="en-US" altLang="zh-CN" b="1"/>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250825" y="188913"/>
            <a:ext cx="8610600" cy="1143000"/>
          </a:xfrm>
        </p:spPr>
        <p:txBody>
          <a:bodyPr vert="horz" wrap="square" lIns="91440" tIns="45720" rIns="91440" bIns="45720" anchor="ctr"/>
          <a:lstStyle/>
          <a:p>
            <a:pPr eaLnBrk="1" hangingPunct="1"/>
            <a:r>
              <a:rPr lang="zh-CN" altLang="en-US" sz="4000" dirty="0">
                <a:solidFill>
                  <a:srgbClr val="0000FF"/>
                </a:solidFill>
                <a:latin typeface="微软雅黑" panose="020B0503020204020204" charset="-122"/>
                <a:ea typeface="微软雅黑" panose="020B0503020204020204" charset="-122"/>
              </a:rPr>
              <a:t>往一个表中添加一行记录</a:t>
            </a:r>
            <a:endParaRPr lang="zh-CN" altLang="en-US" sz="4000" dirty="0">
              <a:solidFill>
                <a:srgbClr val="0000FF"/>
              </a:solidFill>
              <a:latin typeface="微软雅黑" panose="020B0503020204020204" charset="-122"/>
              <a:ea typeface="微软雅黑" panose="020B0503020204020204" charset="-122"/>
            </a:endParaRPr>
          </a:p>
        </p:txBody>
      </p:sp>
      <p:sp>
        <p:nvSpPr>
          <p:cNvPr id="13315" name="Rectangle 3"/>
          <p:cNvSpPr>
            <a:spLocks noGrp="1"/>
          </p:cNvSpPr>
          <p:nvPr>
            <p:ph idx="1"/>
          </p:nvPr>
        </p:nvSpPr>
        <p:spPr>
          <a:xfrm>
            <a:off x="179388" y="1295400"/>
            <a:ext cx="8964613" cy="5562600"/>
          </a:xfrm>
        </p:spPr>
        <p:txBody>
          <a:bodyPr vert="horz" wrap="square" lIns="91440" tIns="45720" rIns="91440" bIns="45720" anchor="t"/>
          <a:lstStyle/>
          <a:p>
            <a:pPr eaLnBrk="1" fontAlgn="base" hangingPunct="1"/>
            <a:r>
              <a:rPr lang="en-US" altLang="zh-CN" b="1" strike="noStrike" noProof="1">
                <a:latin typeface="Times New Roman" panose="02020603050405020304" pitchFamily="18" charset="0"/>
              </a:rPr>
              <a:t>Examples:</a:t>
            </a:r>
            <a:endParaRPr lang="en-US" altLang="zh-CN" b="1" strike="noStrike" noProof="1">
              <a:latin typeface="Times New Roman" panose="02020603050405020304" pitchFamily="18" charset="0"/>
            </a:endParaRPr>
          </a:p>
          <a:p>
            <a:pPr lvl="1" eaLnBrk="1" fontAlgn="base" hangingPunct="1"/>
            <a:endParaRPr lang="en-US" altLang="zh-CN" sz="2400" b="1" strike="noStrike" noProof="1">
              <a:solidFill>
                <a:srgbClr val="FF0000"/>
              </a:solidFill>
              <a:latin typeface="Times New Roman" panose="02020603050405020304" pitchFamily="18" charset="0"/>
            </a:endParaRPr>
          </a:p>
          <a:p>
            <a:pPr lvl="1" eaLnBrk="1" fontAlgn="base" hangingPunct="1"/>
            <a:r>
              <a:rPr lang="en-US" altLang="zh-CN" sz="2400" b="1" strike="noStrike" noProof="1">
                <a:solidFill>
                  <a:srgbClr val="FF0000"/>
                </a:solidFill>
                <a:latin typeface="Arial" panose="020B0604020202020204" pitchFamily="34" charset="0"/>
                <a:cs typeface="Arial" panose="020B0604020202020204" pitchFamily="34" charset="0"/>
              </a:rPr>
              <a:t>INSERT INTO </a:t>
            </a:r>
            <a:r>
              <a:rPr lang="en-US" altLang="zh-CN" sz="2400" b="1" strike="noStrike" noProof="1">
                <a:latin typeface="Arial" panose="020B0604020202020204" pitchFamily="34" charset="0"/>
                <a:cs typeface="Arial" panose="020B0604020202020204" pitchFamily="34" charset="0"/>
              </a:rPr>
              <a:t>branch </a:t>
            </a:r>
            <a:r>
              <a:rPr lang="en-US" altLang="zh-CN" sz="2400" b="1" strike="noStrike" noProof="1">
                <a:highlight>
                  <a:srgbClr val="FFFF00"/>
                </a:highlight>
                <a:latin typeface="Arial" panose="020B0604020202020204" pitchFamily="34" charset="0"/>
                <a:cs typeface="Arial" panose="020B0604020202020204" pitchFamily="34" charset="0"/>
              </a:rPr>
              <a:t>(branchNo, name)</a:t>
            </a:r>
            <a:r>
              <a:rPr lang="en-US" altLang="zh-CN" sz="2400" b="1" strike="noStrike" noProof="1">
                <a:solidFill>
                  <a:srgbClr val="FF0000"/>
                </a:solidFill>
                <a:highlight>
                  <a:srgbClr val="FFFF00"/>
                </a:highlight>
                <a:latin typeface="Arial" panose="020B0604020202020204" pitchFamily="34" charset="0"/>
                <a:cs typeface="Arial" panose="020B0604020202020204" pitchFamily="34" charset="0"/>
              </a:rPr>
              <a:t> </a:t>
            </a:r>
            <a:r>
              <a:rPr lang="en-US" altLang="zh-CN" sz="2400" b="1" strike="noStrike" noProof="1">
                <a:solidFill>
                  <a:srgbClr val="FF0000"/>
                </a:solidFill>
                <a:latin typeface="Arial" panose="020B0604020202020204" pitchFamily="34" charset="0"/>
                <a:cs typeface="Arial" panose="020B0604020202020204" pitchFamily="34" charset="0"/>
              </a:rPr>
              <a:t>VALUES  (</a:t>
            </a:r>
            <a:r>
              <a:rPr lang="en-US" altLang="zh-CN" sz="2400" b="1" strike="noStrike" noProof="1">
                <a:latin typeface="Arial" panose="020B0604020202020204" pitchFamily="34" charset="0"/>
                <a:cs typeface="Arial" panose="020B0604020202020204" pitchFamily="34" charset="0"/>
              </a:rPr>
              <a:t>‘B06', ‘Advanced technology'</a:t>
            </a:r>
            <a:r>
              <a:rPr lang="en-US" altLang="zh-CN" sz="2400" b="1" strike="noStrike" noProof="1">
                <a:solidFill>
                  <a:srgbClr val="FF0000"/>
                </a:solidFill>
                <a:latin typeface="Arial" panose="020B0604020202020204" pitchFamily="34" charset="0"/>
                <a:cs typeface="Arial" panose="020B0604020202020204" pitchFamily="34" charset="0"/>
              </a:rPr>
              <a:t>);</a:t>
            </a:r>
            <a:endParaRPr lang="en-US" altLang="zh-CN" sz="2400" b="1" strike="noStrike" noProof="1">
              <a:solidFill>
                <a:srgbClr val="FF0000"/>
              </a:solidFill>
              <a:latin typeface="Arial" panose="020B0604020202020204" pitchFamily="34" charset="0"/>
              <a:cs typeface="Arial" panose="020B0604020202020204" pitchFamily="34" charset="0"/>
            </a:endParaRPr>
          </a:p>
          <a:p>
            <a:pPr lvl="1" eaLnBrk="1" fontAlgn="base" hangingPunct="1"/>
            <a:endParaRPr lang="en-US" altLang="zh-CN" sz="2400" b="1" strike="noStrike" noProof="1">
              <a:solidFill>
                <a:srgbClr val="FF0000"/>
              </a:solidFill>
              <a:latin typeface="Arial" panose="020B0604020202020204" pitchFamily="34" charset="0"/>
              <a:cs typeface="Arial" panose="020B0604020202020204" pitchFamily="34" charset="0"/>
            </a:endParaRPr>
          </a:p>
          <a:p>
            <a:pPr lvl="1" eaLnBrk="1" fontAlgn="base" hangingPunct="1"/>
            <a:r>
              <a:rPr lang="en-US" altLang="zh-CN" sz="2400" b="1" strike="noStrike" noProof="1">
                <a:solidFill>
                  <a:srgbClr val="FF0000"/>
                </a:solidFill>
                <a:latin typeface="Arial" panose="020B0604020202020204" pitchFamily="34" charset="0"/>
                <a:cs typeface="Arial" panose="020B0604020202020204" pitchFamily="34" charset="0"/>
                <a:sym typeface="+mn-ea"/>
              </a:rPr>
              <a:t>INSERT INTO </a:t>
            </a:r>
            <a:r>
              <a:rPr lang="en-US" altLang="zh-CN" sz="2400" b="1" strike="noStrike" noProof="1">
                <a:latin typeface="Arial" panose="020B0604020202020204" pitchFamily="34" charset="0"/>
                <a:cs typeface="Arial" panose="020B0604020202020204" pitchFamily="34" charset="0"/>
                <a:sym typeface="+mn-ea"/>
              </a:rPr>
              <a:t>staff</a:t>
            </a:r>
            <a:r>
              <a:rPr lang="en-US" altLang="zh-CN" sz="2400" b="1" strike="noStrike" noProof="1">
                <a:solidFill>
                  <a:srgbClr val="FF0000"/>
                </a:solidFill>
                <a:latin typeface="Arial" panose="020B0604020202020204" pitchFamily="34" charset="0"/>
                <a:cs typeface="Arial" panose="020B0604020202020204" pitchFamily="34" charset="0"/>
                <a:sym typeface="+mn-ea"/>
              </a:rPr>
              <a:t>  VALUES (</a:t>
            </a:r>
            <a:r>
              <a:rPr lang="en-US" altLang="zh-CN" sz="2400" b="1" strike="noStrike" noProof="1">
                <a:latin typeface="Arial" panose="020B0604020202020204" pitchFamily="34" charset="0"/>
                <a:cs typeface="Arial" panose="020B0604020202020204" pitchFamily="34" charset="0"/>
                <a:sym typeface="+mn-ea"/>
              </a:rPr>
              <a:t>'E9','S. Smith', DATE’1975-03-05’, 'SA', 60000, 'E8', ‘B01'</a:t>
            </a:r>
            <a:r>
              <a:rPr lang="en-US" altLang="zh-CN" sz="2400" b="1" strike="noStrike" noProof="1">
                <a:solidFill>
                  <a:srgbClr val="FF0000"/>
                </a:solidFill>
                <a:latin typeface="Arial" panose="020B0604020202020204" pitchFamily="34" charset="0"/>
                <a:cs typeface="Arial" panose="020B0604020202020204" pitchFamily="34" charset="0"/>
                <a:sym typeface="+mn-ea"/>
              </a:rPr>
              <a:t>);</a:t>
            </a:r>
            <a:endParaRPr lang="en-US" altLang="zh-CN" sz="2400" b="1" strike="noStrike" noProof="1">
              <a:solidFill>
                <a:srgbClr val="FF0000"/>
              </a:solidFill>
              <a:latin typeface="Arial" panose="020B0604020202020204" pitchFamily="34" charset="0"/>
              <a:cs typeface="Arial" panose="020B0604020202020204" pitchFamily="34" charset="0"/>
            </a:endParaRPr>
          </a:p>
          <a:p>
            <a:pPr lvl="1" eaLnBrk="1" fontAlgn="base" hangingPunct="1"/>
            <a:endParaRPr lang="en-US" altLang="zh-CN" sz="2400" b="1" strike="noStrike" noProof="1">
              <a:solidFill>
                <a:srgbClr val="FF0000"/>
              </a:solidFill>
              <a:latin typeface="Times New Roman" panose="02020603050405020304" pitchFamily="18" charset="0"/>
            </a:endParaRPr>
          </a:p>
          <a:p>
            <a:pPr marL="0" indent="0" eaLnBrk="1" fontAlgn="base" hangingPunct="1">
              <a:buNone/>
            </a:pPr>
            <a:endParaRPr lang="en-US" altLang="zh-CN" b="1" strike="noStrike" noProof="1">
              <a:latin typeface="Times New Roman" panose="02020603050405020304" pitchFamily="18" charset="0"/>
            </a:endParaRPr>
          </a:p>
          <a:p>
            <a:pPr marL="0" indent="0" eaLnBrk="1" fontAlgn="base" hangingPunct="1">
              <a:lnSpc>
                <a:spcPct val="150000"/>
              </a:lnSpc>
              <a:buNone/>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注意：</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1</a:t>
            </a: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）对于被省略掉的字段，其值被设为</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 Default.     </a:t>
            </a:r>
            <a:endPar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endParaRPr>
          </a:p>
          <a:p>
            <a:pPr marL="0" indent="0" eaLnBrk="1" fontAlgn="base" hangingPunct="1">
              <a:lnSpc>
                <a:spcPct val="150000"/>
              </a:lnSpc>
              <a:buNone/>
            </a:pP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           2</a:t>
            </a: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）主键字段必须赋值；</a:t>
            </a:r>
            <a:endPar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endParaRPr>
          </a:p>
          <a:p>
            <a:pPr marL="0" indent="0" eaLnBrk="1" fontAlgn="base" hangingPunct="1">
              <a:lnSpc>
                <a:spcPct val="150000"/>
              </a:lnSpc>
              <a:buNone/>
            </a:pP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           </a:t>
            </a:r>
            <a:r>
              <a:rPr lang="en-US" altLang="zh-CN" b="1" strike="noStrike" noProof="1">
                <a:solidFill>
                  <a:srgbClr val="0000FF"/>
                </a:solidFill>
                <a:latin typeface="微软雅黑" panose="020B0503020204020204" charset="-122"/>
                <a:ea typeface="微软雅黑" panose="020B0503020204020204" charset="-122"/>
                <a:cs typeface="微软雅黑" panose="020B0503020204020204" charset="-122"/>
              </a:rPr>
              <a:t>3) </a:t>
            </a:r>
            <a:r>
              <a:rPr lang="zh-CN" altLang="en-US" b="1" strike="noStrike" noProof="1">
                <a:solidFill>
                  <a:srgbClr val="0000FF"/>
                </a:solidFill>
                <a:highlight>
                  <a:srgbClr val="FFFF00"/>
                </a:highlight>
                <a:latin typeface="微软雅黑" panose="020B0503020204020204" charset="-122"/>
                <a:ea typeface="微软雅黑" panose="020B0503020204020204" charset="-122"/>
                <a:cs typeface="微软雅黑" panose="020B0503020204020204" charset="-122"/>
              </a:rPr>
              <a:t>赋值字段列表不要省</a:t>
            </a:r>
            <a:r>
              <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rPr>
              <a:t>；</a:t>
            </a:r>
            <a:endParaRPr lang="zh-CN" altLang="en-US" b="1" strike="noStrike" noProof="1">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zh-CN" altLang="en-US"/>
              <a:t>更新操作</a:t>
            </a:r>
            <a:endParaRPr lang="zh-CN" altLang="en-US"/>
          </a:p>
        </p:txBody>
      </p:sp>
      <p:sp>
        <p:nvSpPr>
          <p:cNvPr id="191491" name="Rectangle 3"/>
          <p:cNvSpPr>
            <a:spLocks noGrp="1" noChangeArrowheads="1"/>
          </p:cNvSpPr>
          <p:nvPr>
            <p:ph type="body" idx="1"/>
          </p:nvPr>
        </p:nvSpPr>
        <p:spPr/>
        <p:txBody>
          <a:bodyPr/>
          <a:lstStyle/>
          <a:p>
            <a:pPr eaLnBrk="1" hangingPunct="1">
              <a:defRPr/>
            </a:pPr>
            <a:r>
              <a:rPr lang="zh-CN" altLang="en-US"/>
              <a:t>命令</a:t>
            </a:r>
            <a:endParaRPr lang="zh-CN" altLang="en-US"/>
          </a:p>
          <a:p>
            <a:pPr lvl="1" algn="l" eaLnBrk="1" hangingPunct="1">
              <a:buFont typeface="Wingdings" panose="05000000000000000000" pitchFamily="2" charset="2"/>
              <a:buNone/>
              <a:defRPr/>
            </a:pPr>
            <a:r>
              <a:rPr lang="en-US" altLang="en-US" b="1">
                <a:solidFill>
                  <a:srgbClr val="FF3300"/>
                </a:solidFill>
              </a:rPr>
              <a:t>			</a:t>
            </a:r>
            <a:r>
              <a:rPr lang="en-US" altLang="zh-CN" b="1">
                <a:solidFill>
                  <a:srgbClr val="FF3300"/>
                </a:solidFill>
              </a:rPr>
              <a:t>update   </a:t>
            </a:r>
            <a:r>
              <a:rPr lang="zh-CN" altLang="en-US"/>
              <a:t>表名  </a:t>
            </a:r>
            <a:endParaRPr lang="zh-CN" altLang="en-US"/>
          </a:p>
          <a:p>
            <a:pPr lvl="1" algn="l" eaLnBrk="1" hangingPunct="1">
              <a:buFont typeface="Wingdings" panose="05000000000000000000" pitchFamily="2" charset="2"/>
              <a:buNone/>
              <a:defRPr/>
            </a:pPr>
            <a:r>
              <a:rPr lang="en-US" altLang="en-US"/>
              <a:t>			</a:t>
            </a:r>
            <a:r>
              <a:rPr lang="en-US" altLang="zh-CN" b="1">
                <a:solidFill>
                  <a:srgbClr val="FF3300"/>
                </a:solidFill>
              </a:rPr>
              <a:t>set</a:t>
            </a:r>
            <a:r>
              <a:rPr lang="en-US" altLang="zh-CN"/>
              <a:t>    </a:t>
            </a:r>
            <a:r>
              <a:rPr lang="zh-CN" altLang="en-US"/>
              <a:t>列名 </a:t>
            </a:r>
            <a:r>
              <a:rPr lang="en-US" altLang="zh-CN"/>
              <a:t>= </a:t>
            </a:r>
            <a:r>
              <a:rPr lang="zh-CN" altLang="en-US"/>
              <a:t>表达式 </a:t>
            </a:r>
            <a:r>
              <a:rPr lang="en-US" altLang="zh-CN"/>
              <a:t>| </a:t>
            </a:r>
            <a:r>
              <a:rPr lang="zh-CN" altLang="en-US"/>
              <a:t>子查询</a:t>
            </a:r>
            <a:endParaRPr lang="zh-CN" altLang="en-US"/>
          </a:p>
          <a:p>
            <a:pPr lvl="1" algn="l" eaLnBrk="1" hangingPunct="1">
              <a:buFont typeface="Wingdings" panose="05000000000000000000" pitchFamily="2" charset="2"/>
              <a:buNone/>
              <a:defRPr/>
            </a:pPr>
            <a:r>
              <a:rPr lang="zh-CN" altLang="en-US"/>
              <a:t>			         列名 </a:t>
            </a:r>
            <a:r>
              <a:rPr lang="en-US" altLang="zh-CN"/>
              <a:t>= [</a:t>
            </a:r>
            <a:r>
              <a:rPr lang="zh-CN" altLang="en-US"/>
              <a:t>，表达式 </a:t>
            </a:r>
            <a:r>
              <a:rPr lang="en-US" altLang="zh-CN"/>
              <a:t>| </a:t>
            </a:r>
            <a:r>
              <a:rPr lang="zh-CN" altLang="en-US"/>
              <a:t>子查询</a:t>
            </a:r>
            <a:r>
              <a:rPr lang="en-US" altLang="zh-CN"/>
              <a:t>]</a:t>
            </a:r>
            <a:r>
              <a:rPr lang="en-US" altLang="zh-CN">
                <a:latin typeface="Times New Roman" panose="02020603050405020304"/>
              </a:rPr>
              <a:t>…</a:t>
            </a:r>
            <a:endParaRPr lang="en-US" altLang="zh-CN"/>
          </a:p>
          <a:p>
            <a:pPr lvl="1" algn="l" eaLnBrk="1" hangingPunct="1">
              <a:buFont typeface="Wingdings" panose="05000000000000000000" pitchFamily="2" charset="2"/>
              <a:buNone/>
              <a:defRPr/>
            </a:pPr>
            <a:r>
              <a:rPr lang="en-US" altLang="zh-CN"/>
              <a:t>			[</a:t>
            </a:r>
            <a:r>
              <a:rPr lang="en-US" altLang="zh-CN" b="1">
                <a:solidFill>
                  <a:srgbClr val="FF3300"/>
                </a:solidFill>
              </a:rPr>
              <a:t>where</a:t>
            </a:r>
            <a:r>
              <a:rPr lang="en-US" altLang="zh-CN"/>
              <a:t>  </a:t>
            </a:r>
            <a:r>
              <a:rPr lang="zh-CN" altLang="en-US"/>
              <a:t>条件表达式</a:t>
            </a:r>
            <a:r>
              <a:rPr lang="en-US" altLang="zh-CN"/>
              <a:t>]</a:t>
            </a:r>
            <a:endParaRPr lang="en-US" altLang="zh-CN"/>
          </a:p>
          <a:p>
            <a:pPr lvl="1" eaLnBrk="1" hangingPunct="1">
              <a:buFont typeface="Wingdings" panose="05000000000000000000" pitchFamily="2" charset="2"/>
              <a:buNone/>
              <a:defRPr/>
            </a:pPr>
            <a:r>
              <a:rPr lang="zh-CN" altLang="en-US"/>
              <a:t>指定对哪些列进行更新，以及更新后的值是什么</a:t>
            </a:r>
            <a:endParaRPr lang="zh-CN" altLang="en-US"/>
          </a:p>
          <a:p>
            <a:pPr eaLnBrk="1" hangingPunct="1">
              <a:defRPr/>
            </a:pPr>
            <a:r>
              <a:rPr lang="zh-CN" altLang="en-US"/>
              <a:t>示例</a:t>
            </a:r>
            <a:endParaRPr lang="zh-CN" altLang="en-US"/>
          </a:p>
          <a:p>
            <a:pPr lvl="1" eaLnBrk="1" hangingPunct="1">
              <a:defRPr/>
            </a:pPr>
            <a:r>
              <a:rPr lang="zh-CN" altLang="en-US"/>
              <a:t>老师工资上调</a:t>
            </a:r>
            <a:r>
              <a:rPr lang="en-US" altLang="zh-CN"/>
              <a:t>5%</a:t>
            </a:r>
            <a:endParaRPr lang="en-US" altLang="zh-CN"/>
          </a:p>
          <a:p>
            <a:pPr lvl="1" eaLnBrk="1" hangingPunct="1">
              <a:buFont typeface="Wingdings" panose="05000000000000000000" pitchFamily="2" charset="2"/>
              <a:buNone/>
              <a:defRPr/>
            </a:pPr>
            <a:r>
              <a:rPr lang="en-US" altLang="zh-CN"/>
              <a:t>	</a:t>
            </a:r>
            <a:r>
              <a:rPr lang="en-US" altLang="zh-CN" b="1"/>
              <a:t>update</a:t>
            </a:r>
            <a:r>
              <a:rPr lang="en-US" altLang="zh-CN"/>
              <a:t>  	PROF</a:t>
            </a:r>
            <a:endParaRPr lang="en-US" altLang="zh-CN"/>
          </a:p>
          <a:p>
            <a:pPr lvl="1" eaLnBrk="1" hangingPunct="1">
              <a:buFont typeface="Wingdings" panose="05000000000000000000" pitchFamily="2" charset="2"/>
              <a:buNone/>
              <a:defRPr/>
            </a:pPr>
            <a:r>
              <a:rPr lang="en-US" altLang="zh-CN"/>
              <a:t>	</a:t>
            </a:r>
            <a:r>
              <a:rPr lang="en-US" altLang="zh-CN" b="1"/>
              <a:t>set</a:t>
            </a:r>
            <a:r>
              <a:rPr lang="en-US" altLang="zh-CN"/>
              <a:t>    		SAL = SAL * 1.05</a:t>
            </a:r>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a:t>更新操作</a:t>
            </a:r>
            <a:endParaRPr lang="zh-CN" altLang="en-US"/>
          </a:p>
        </p:txBody>
      </p:sp>
      <p:sp>
        <p:nvSpPr>
          <p:cNvPr id="180227" name="Rectangle 3"/>
          <p:cNvSpPr>
            <a:spLocks noGrp="1" noChangeArrowheads="1"/>
          </p:cNvSpPr>
          <p:nvPr>
            <p:ph type="body" idx="1"/>
          </p:nvPr>
        </p:nvSpPr>
        <p:spPr/>
        <p:txBody>
          <a:bodyPr/>
          <a:lstStyle/>
          <a:p>
            <a:pPr lvl="1" eaLnBrk="1" hangingPunct="1">
              <a:lnSpc>
                <a:spcPct val="105000"/>
              </a:lnSpc>
            </a:pPr>
            <a:r>
              <a:rPr lang="zh-CN" altLang="en-US"/>
              <a:t>将</a:t>
            </a:r>
            <a:r>
              <a:rPr lang="en-US" altLang="zh-CN"/>
              <a:t>D01</a:t>
            </a:r>
            <a:r>
              <a:rPr lang="zh-CN" altLang="en-US"/>
              <a:t>系系主任的工资改为该系的平均工资</a:t>
            </a:r>
            <a:endParaRPr lang="zh-CN" altLang="en-US"/>
          </a:p>
          <a:p>
            <a:pPr lvl="1" eaLnBrk="1" hangingPunct="1">
              <a:lnSpc>
                <a:spcPct val="105000"/>
              </a:lnSpc>
              <a:buFont typeface="Wingdings" panose="05000000000000000000" pitchFamily="2" charset="2"/>
              <a:buNone/>
            </a:pPr>
            <a:r>
              <a:rPr lang="zh-CN" altLang="en-US" b="1"/>
              <a:t>	</a:t>
            </a:r>
            <a:r>
              <a:rPr lang="en-US" altLang="zh-CN" b="1"/>
              <a:t>update</a:t>
            </a:r>
            <a:r>
              <a:rPr lang="en-US" altLang="zh-CN"/>
              <a:t>  PROF</a:t>
            </a:r>
            <a:endParaRPr lang="en-US" altLang="zh-CN"/>
          </a:p>
          <a:p>
            <a:pPr lvl="1" eaLnBrk="1" hangingPunct="1">
              <a:lnSpc>
                <a:spcPct val="105000"/>
              </a:lnSpc>
              <a:buFont typeface="Wingdings" panose="05000000000000000000" pitchFamily="2" charset="2"/>
              <a:buNone/>
            </a:pPr>
            <a:r>
              <a:rPr lang="en-US" altLang="zh-CN"/>
              <a:t>	</a:t>
            </a:r>
            <a:r>
              <a:rPr lang="en-US" altLang="zh-CN" b="1"/>
              <a:t>set</a:t>
            </a:r>
            <a:r>
              <a:rPr lang="en-US" altLang="zh-CN"/>
              <a:t>    SAL =</a:t>
            </a:r>
            <a:endParaRPr lang="en-US" altLang="zh-CN"/>
          </a:p>
          <a:p>
            <a:pPr lvl="1" eaLnBrk="1" hangingPunct="1">
              <a:lnSpc>
                <a:spcPct val="105000"/>
              </a:lnSpc>
              <a:buFont typeface="Wingdings" panose="05000000000000000000" pitchFamily="2" charset="2"/>
              <a:buNone/>
            </a:pPr>
            <a:r>
              <a:rPr lang="en-US" altLang="zh-CN"/>
              <a:t>			(</a:t>
            </a:r>
            <a:r>
              <a:rPr lang="en-US" altLang="zh-CN" b="1"/>
              <a:t>select</a:t>
            </a:r>
            <a:r>
              <a:rPr lang="en-US" altLang="zh-CN"/>
              <a:t>  </a:t>
            </a:r>
            <a:r>
              <a:rPr lang="en-US" altLang="zh-CN" b="1"/>
              <a:t>avg</a:t>
            </a:r>
            <a:r>
              <a:rPr lang="en-US" altLang="zh-CN"/>
              <a:t>(SAL)</a:t>
            </a:r>
            <a:endParaRPr lang="en-US" altLang="zh-CN"/>
          </a:p>
          <a:p>
            <a:pPr lvl="1" eaLnBrk="1" hangingPunct="1">
              <a:lnSpc>
                <a:spcPct val="105000"/>
              </a:lnSpc>
              <a:buFont typeface="Wingdings" panose="05000000000000000000" pitchFamily="2" charset="2"/>
              <a:buNone/>
            </a:pPr>
            <a:r>
              <a:rPr lang="en-US" altLang="zh-CN"/>
              <a:t>			</a:t>
            </a:r>
            <a:r>
              <a:rPr lang="en-US" altLang="zh-CN" b="1"/>
              <a:t>from</a:t>
            </a:r>
            <a:r>
              <a:rPr lang="en-US" altLang="zh-CN"/>
              <a:t>   PROF				</a:t>
            </a:r>
            <a:endParaRPr lang="en-US" altLang="zh-CN"/>
          </a:p>
          <a:p>
            <a:pPr lvl="1" eaLnBrk="1" hangingPunct="1">
              <a:lnSpc>
                <a:spcPct val="105000"/>
              </a:lnSpc>
              <a:buFont typeface="Wingdings" panose="05000000000000000000" pitchFamily="2" charset="2"/>
              <a:buNone/>
            </a:pPr>
            <a:r>
              <a:rPr lang="en-US" altLang="zh-CN"/>
              <a:t>			</a:t>
            </a:r>
            <a:r>
              <a:rPr lang="en-US" altLang="zh-CN" b="1"/>
              <a:t>where</a:t>
            </a:r>
            <a:r>
              <a:rPr lang="en-US" altLang="zh-CN"/>
              <a:t> D# = D01)</a:t>
            </a:r>
            <a:endParaRPr lang="en-US" altLang="zh-CN"/>
          </a:p>
          <a:p>
            <a:pPr lvl="1" eaLnBrk="1" hangingPunct="1">
              <a:lnSpc>
                <a:spcPct val="105000"/>
              </a:lnSpc>
              <a:buFont typeface="Wingdings" panose="05000000000000000000" pitchFamily="2" charset="2"/>
              <a:buNone/>
            </a:pPr>
            <a:r>
              <a:rPr lang="en-US" altLang="zh-CN"/>
              <a:t>	</a:t>
            </a:r>
            <a:r>
              <a:rPr lang="en-US" altLang="zh-CN" b="1"/>
              <a:t>where</a:t>
            </a:r>
            <a:r>
              <a:rPr lang="en-US" altLang="zh-CN"/>
              <a:t> P# = </a:t>
            </a:r>
            <a:endParaRPr lang="en-US" altLang="zh-CN"/>
          </a:p>
          <a:p>
            <a:pPr lvl="1" eaLnBrk="1" hangingPunct="1">
              <a:lnSpc>
                <a:spcPct val="105000"/>
              </a:lnSpc>
              <a:buFont typeface="Wingdings" panose="05000000000000000000" pitchFamily="2" charset="2"/>
              <a:buNone/>
            </a:pPr>
            <a:r>
              <a:rPr lang="en-US" altLang="zh-CN"/>
              <a:t>			(</a:t>
            </a:r>
            <a:r>
              <a:rPr lang="en-US" altLang="zh-CN" b="1"/>
              <a:t>select</a:t>
            </a:r>
            <a:r>
              <a:rPr lang="en-US" altLang="zh-CN"/>
              <a:t>  DEAN</a:t>
            </a:r>
            <a:endParaRPr lang="en-US" altLang="zh-CN"/>
          </a:p>
          <a:p>
            <a:pPr lvl="1" eaLnBrk="1" hangingPunct="1">
              <a:lnSpc>
                <a:spcPct val="105000"/>
              </a:lnSpc>
              <a:buFont typeface="Wingdings" panose="05000000000000000000" pitchFamily="2" charset="2"/>
              <a:buNone/>
            </a:pPr>
            <a:r>
              <a:rPr lang="en-US" altLang="zh-CN"/>
              <a:t>			</a:t>
            </a:r>
            <a:r>
              <a:rPr lang="en-US" altLang="zh-CN" b="1"/>
              <a:t>from</a:t>
            </a:r>
            <a:r>
              <a:rPr lang="en-US" altLang="zh-CN"/>
              <a:t>   DEPT				</a:t>
            </a:r>
            <a:endParaRPr lang="en-US" altLang="zh-CN"/>
          </a:p>
          <a:p>
            <a:pPr lvl="1" eaLnBrk="1" hangingPunct="1">
              <a:lnSpc>
                <a:spcPct val="105000"/>
              </a:lnSpc>
              <a:buFont typeface="Wingdings" panose="05000000000000000000" pitchFamily="2" charset="2"/>
              <a:buNone/>
            </a:pPr>
            <a:r>
              <a:rPr lang="en-US" altLang="zh-CN"/>
              <a:t>			</a:t>
            </a:r>
            <a:r>
              <a:rPr lang="en-US" altLang="zh-CN" b="1"/>
              <a:t>where</a:t>
            </a:r>
            <a:r>
              <a:rPr lang="en-US" altLang="zh-CN"/>
              <a:t> D# = D01)</a:t>
            </a:r>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eaLnBrk="1" hangingPunct="1">
              <a:defRPr/>
            </a:pPr>
            <a:r>
              <a:rPr lang="zh-CN" altLang="en-US"/>
              <a:t>更新操作</a:t>
            </a:r>
            <a:endParaRPr lang="zh-CN" altLang="en-US"/>
          </a:p>
        </p:txBody>
      </p:sp>
      <p:sp>
        <p:nvSpPr>
          <p:cNvPr id="181251" name="Rectangle 3"/>
          <p:cNvSpPr>
            <a:spLocks noGrp="1" noChangeArrowheads="1"/>
          </p:cNvSpPr>
          <p:nvPr>
            <p:ph type="body" idx="1"/>
          </p:nvPr>
        </p:nvSpPr>
        <p:spPr/>
        <p:txBody>
          <a:bodyPr/>
          <a:lstStyle/>
          <a:p>
            <a:pPr lvl="1" eaLnBrk="1" hangingPunct="1"/>
            <a:r>
              <a:rPr lang="zh-CN" altLang="en-US"/>
              <a:t>当</a:t>
            </a:r>
            <a:r>
              <a:rPr lang="en-US" altLang="zh-CN"/>
              <a:t>C1</a:t>
            </a:r>
            <a:r>
              <a:rPr lang="zh-CN" altLang="en-US"/>
              <a:t>课程的成绩小于该课程的平均成绩时，将该成绩提高</a:t>
            </a:r>
            <a:r>
              <a:rPr lang="en-US" altLang="zh-CN"/>
              <a:t>5%</a:t>
            </a:r>
            <a:endParaRPr lang="en-US" altLang="zh-CN"/>
          </a:p>
          <a:p>
            <a:pPr lvl="1" eaLnBrk="1" hangingPunct="1">
              <a:lnSpc>
                <a:spcPct val="120000"/>
              </a:lnSpc>
              <a:buFont typeface="Wingdings" panose="05000000000000000000" pitchFamily="2" charset="2"/>
              <a:buNone/>
            </a:pPr>
            <a:r>
              <a:rPr lang="en-US" altLang="zh-CN" b="1"/>
              <a:t>	update</a:t>
            </a:r>
            <a:r>
              <a:rPr lang="en-US" altLang="zh-CN"/>
              <a:t>  	SC</a:t>
            </a:r>
            <a:endParaRPr lang="en-US" altLang="zh-CN"/>
          </a:p>
          <a:p>
            <a:pPr lvl="1" eaLnBrk="1" hangingPunct="1">
              <a:lnSpc>
                <a:spcPct val="120000"/>
              </a:lnSpc>
              <a:buFont typeface="Wingdings" panose="05000000000000000000" pitchFamily="2" charset="2"/>
              <a:buNone/>
            </a:pPr>
            <a:r>
              <a:rPr lang="en-US" altLang="zh-CN"/>
              <a:t>	</a:t>
            </a:r>
            <a:r>
              <a:rPr lang="en-US" altLang="zh-CN" b="1"/>
              <a:t>set</a:t>
            </a:r>
            <a:r>
              <a:rPr lang="en-US" altLang="zh-CN"/>
              <a:t>    		GRADE = GRADE * 1.05 </a:t>
            </a:r>
            <a:endParaRPr lang="en-US" altLang="zh-CN"/>
          </a:p>
          <a:p>
            <a:pPr lvl="1" eaLnBrk="1" hangingPunct="1">
              <a:lnSpc>
                <a:spcPct val="120000"/>
              </a:lnSpc>
              <a:buFont typeface="Wingdings" panose="05000000000000000000" pitchFamily="2" charset="2"/>
              <a:buNone/>
            </a:pPr>
            <a:r>
              <a:rPr lang="en-US" altLang="zh-CN"/>
              <a:t>	</a:t>
            </a:r>
            <a:r>
              <a:rPr lang="en-US" altLang="zh-CN" b="1"/>
              <a:t>where</a:t>
            </a:r>
            <a:r>
              <a:rPr lang="en-US" altLang="zh-CN"/>
              <a:t> 	C# = C1</a:t>
            </a:r>
            <a:endParaRPr lang="en-US" altLang="zh-CN"/>
          </a:p>
          <a:p>
            <a:pPr lvl="1" eaLnBrk="1" hangingPunct="1">
              <a:lnSpc>
                <a:spcPct val="120000"/>
              </a:lnSpc>
              <a:buFont typeface="Wingdings" panose="05000000000000000000" pitchFamily="2" charset="2"/>
              <a:buNone/>
            </a:pPr>
            <a:r>
              <a:rPr lang="en-US" altLang="zh-CN"/>
              <a:t>			</a:t>
            </a:r>
            <a:r>
              <a:rPr lang="en-US" altLang="zh-CN" b="1"/>
              <a:t>and</a:t>
            </a:r>
            <a:r>
              <a:rPr lang="en-US" altLang="zh-CN"/>
              <a:t> 	GRADE &lt; </a:t>
            </a:r>
            <a:endParaRPr lang="en-US" altLang="zh-CN"/>
          </a:p>
          <a:p>
            <a:pPr lvl="1" eaLnBrk="1" hangingPunct="1">
              <a:lnSpc>
                <a:spcPct val="120000"/>
              </a:lnSpc>
              <a:buFont typeface="Wingdings" panose="05000000000000000000" pitchFamily="2" charset="2"/>
              <a:buNone/>
            </a:pPr>
            <a:r>
              <a:rPr lang="en-US" altLang="zh-CN"/>
              <a:t>					(</a:t>
            </a:r>
            <a:r>
              <a:rPr lang="en-US" altLang="zh-CN" b="1"/>
              <a:t>select</a:t>
            </a:r>
            <a:r>
              <a:rPr lang="en-US" altLang="zh-CN"/>
              <a:t>  </a:t>
            </a:r>
            <a:r>
              <a:rPr lang="en-US" altLang="zh-CN" b="1"/>
              <a:t>avg</a:t>
            </a:r>
            <a:r>
              <a:rPr lang="en-US" altLang="zh-CN"/>
              <a:t>(GRADE)</a:t>
            </a:r>
            <a:endParaRPr lang="en-US" altLang="zh-CN"/>
          </a:p>
          <a:p>
            <a:pPr lvl="1" eaLnBrk="1" hangingPunct="1">
              <a:lnSpc>
                <a:spcPct val="120000"/>
              </a:lnSpc>
              <a:buFont typeface="Wingdings" panose="05000000000000000000" pitchFamily="2" charset="2"/>
              <a:buNone/>
            </a:pPr>
            <a:r>
              <a:rPr lang="en-US" altLang="zh-CN"/>
              <a:t>					</a:t>
            </a:r>
            <a:r>
              <a:rPr lang="en-US" altLang="zh-CN" b="1"/>
              <a:t>from</a:t>
            </a:r>
            <a:r>
              <a:rPr lang="en-US" altLang="zh-CN"/>
              <a:t>   SC</a:t>
            </a:r>
            <a:endParaRPr lang="en-US" altLang="zh-CN"/>
          </a:p>
          <a:p>
            <a:pPr lvl="1" eaLnBrk="1" hangingPunct="1">
              <a:lnSpc>
                <a:spcPct val="120000"/>
              </a:lnSpc>
              <a:buFont typeface="Wingdings" panose="05000000000000000000" pitchFamily="2" charset="2"/>
              <a:buNone/>
            </a:pPr>
            <a:r>
              <a:rPr lang="en-US" altLang="zh-CN"/>
              <a:t>					</a:t>
            </a:r>
            <a:r>
              <a:rPr lang="en-US" altLang="zh-CN" b="1"/>
              <a:t>where</a:t>
            </a:r>
            <a:r>
              <a:rPr lang="en-US" altLang="zh-CN"/>
              <a:t> C# = C1)</a:t>
            </a:r>
            <a:endParaRPr lang="en-US" altLang="zh-CN"/>
          </a:p>
        </p:txBody>
      </p:sp>
      <p:sp>
        <p:nvSpPr>
          <p:cNvPr id="295943" name="AutoShape 7"/>
          <p:cNvSpPr>
            <a:spLocks noChangeArrowheads="1"/>
          </p:cNvSpPr>
          <p:nvPr/>
        </p:nvSpPr>
        <p:spPr bwMode="auto">
          <a:xfrm>
            <a:off x="6445250" y="3500438"/>
            <a:ext cx="2303463" cy="1079500"/>
          </a:xfrm>
          <a:prstGeom prst="bracePair">
            <a:avLst>
              <a:gd name="adj" fmla="val 8333"/>
            </a:avLst>
          </a:prstGeom>
          <a:noFill/>
          <a:ln w="9525">
            <a:solidFill>
              <a:schemeClr val="tx1"/>
            </a:solidFill>
            <a:round/>
          </a:ln>
        </p:spPr>
        <p:txBody>
          <a:bodyPr wrap="none" anchor="ctr"/>
          <a:lstStyle/>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zh-CN" altLang="en-US" sz="2400" b="0" i="0" u="none" strike="noStrike" kern="1200" cap="none" spc="0" normalizeH="0" baseline="0" noProof="0">
                <a:ln>
                  <a:noFill/>
                </a:ln>
                <a:solidFill>
                  <a:srgbClr val="FF0000"/>
                </a:solidFill>
                <a:effectLst/>
                <a:uLnTx/>
                <a:uFillTx/>
                <a:latin typeface="Tahoma" panose="020B0604030504040204" pitchFamily="34" charset="0"/>
                <a:ea typeface="华文新魏" panose="02010800040101010101" pitchFamily="2" charset="-122"/>
                <a:cs typeface="+mn-cs"/>
              </a:rPr>
              <a:t>如果是对任</a:t>
            </a:r>
            <a:endParaRPr kumimoji="1" lang="zh-CN" altLang="en-US" sz="2400" b="0" i="0" u="none" strike="noStrike" kern="1200" cap="none" spc="0" normalizeH="0" baseline="0" noProof="0">
              <a:ln>
                <a:noFill/>
              </a:ln>
              <a:solidFill>
                <a:srgbClr val="FF0000"/>
              </a:solidFill>
              <a:effectLst/>
              <a:uLnTx/>
              <a:uFillTx/>
              <a:latin typeface="Tahoma" panose="020B0604030504040204" pitchFamily="34" charset="0"/>
              <a:ea typeface="华文新魏" panose="02010800040101010101" pitchFamily="2" charset="-122"/>
              <a:cs typeface="+mn-cs"/>
            </a:endParaRPr>
          </a:p>
          <a:p>
            <a:pPr marL="342900" marR="0" lvl="0" indent="-342900" algn="ctr" defTabSz="914400" rtl="0" eaLnBrk="1" fontAlgn="base" latinLnBrk="0" hangingPunct="1">
              <a:lnSpc>
                <a:spcPct val="100000"/>
              </a:lnSpc>
              <a:spcBef>
                <a:spcPct val="50000"/>
              </a:spcBef>
              <a:spcAft>
                <a:spcPct val="0"/>
              </a:spcAft>
              <a:buClrTx/>
              <a:buSzPct val="60000"/>
              <a:buFontTx/>
              <a:buNone/>
              <a:defRPr/>
            </a:pPr>
            <a:r>
              <a:rPr kumimoji="1" lang="zh-CN" altLang="en-US" sz="2400" b="0" i="0" u="none" strike="noStrike" kern="1200" cap="none" spc="0" normalizeH="0" baseline="0" noProof="0">
                <a:ln>
                  <a:noFill/>
                </a:ln>
                <a:solidFill>
                  <a:srgbClr val="FF0000"/>
                </a:solidFill>
                <a:effectLst/>
                <a:uLnTx/>
                <a:uFillTx/>
                <a:latin typeface="Tahoma" panose="020B0604030504040204" pitchFamily="34" charset="0"/>
                <a:ea typeface="华文新魏" panose="02010800040101010101" pitchFamily="2" charset="-122"/>
                <a:cs typeface="+mn-cs"/>
              </a:rPr>
              <a:t>何一门课程呢</a:t>
            </a:r>
            <a:endParaRPr kumimoji="1" lang="zh-CN" altLang="en-US" sz="2400" b="0" i="0" u="none" strike="noStrike" kern="1200" cap="none" spc="0" normalizeH="0" baseline="0" noProof="0">
              <a:ln>
                <a:noFill/>
              </a:ln>
              <a:solidFill>
                <a:srgbClr val="FF0000"/>
              </a:solidFill>
              <a:effectLst/>
              <a:uLnTx/>
              <a:uFillTx/>
              <a:latin typeface="Tahoma" panose="020B0604030504040204" pitchFamily="3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95943"/>
                                        </p:tgtEl>
                                        <p:attrNameLst>
                                          <p:attrName>style.visibility</p:attrName>
                                        </p:attrNameLst>
                                      </p:cBhvr>
                                      <p:to>
                                        <p:strVal val="visible"/>
                                      </p:to>
                                    </p:set>
                                    <p:anim calcmode="lin" valueType="num">
                                      <p:cBhvr>
                                        <p:cTn id="7" dur="2000" fill="hold"/>
                                        <p:tgtEl>
                                          <p:spTgt spid="295943"/>
                                        </p:tgtEl>
                                        <p:attrNameLst>
                                          <p:attrName>ppt_w</p:attrName>
                                        </p:attrNameLst>
                                      </p:cBhvr>
                                      <p:tavLst>
                                        <p:tav tm="0" fmla="#ppt_w*sin(2.5*pi*$)">
                                          <p:val>
                                            <p:fltVal val="0"/>
                                          </p:val>
                                        </p:tav>
                                        <p:tav tm="100000">
                                          <p:val>
                                            <p:fltVal val="1"/>
                                          </p:val>
                                        </p:tav>
                                      </p:tavLst>
                                    </p:anim>
                                    <p:anim calcmode="lin" valueType="num">
                                      <p:cBhvr>
                                        <p:cTn id="8" dur="2000" fill="hold"/>
                                        <p:tgtEl>
                                          <p:spTgt spid="29594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a:t>更新操作</a:t>
            </a:r>
            <a:endParaRPr lang="zh-CN" altLang="en-US"/>
          </a:p>
        </p:txBody>
      </p:sp>
      <p:sp>
        <p:nvSpPr>
          <p:cNvPr id="182275" name="Rectangle 3"/>
          <p:cNvSpPr>
            <a:spLocks noGrp="1" noChangeArrowheads="1"/>
          </p:cNvSpPr>
          <p:nvPr>
            <p:ph type="body" idx="1"/>
          </p:nvPr>
        </p:nvSpPr>
        <p:spPr>
          <a:xfrm>
            <a:off x="152400" y="1295400"/>
            <a:ext cx="8802688" cy="549275"/>
          </a:xfrm>
        </p:spPr>
        <p:txBody>
          <a:bodyPr/>
          <a:lstStyle/>
          <a:p>
            <a:pPr lvl="1" eaLnBrk="1" hangingPunct="1">
              <a:lnSpc>
                <a:spcPct val="90000"/>
              </a:lnSpc>
            </a:pPr>
            <a:r>
              <a:rPr lang="zh-CN" altLang="en-US" sz="2400"/>
              <a:t>工资超过</a:t>
            </a:r>
            <a:r>
              <a:rPr lang="en-US" altLang="zh-CN" sz="2400"/>
              <a:t>2000</a:t>
            </a:r>
            <a:r>
              <a:rPr lang="zh-CN" altLang="en-US" sz="2400"/>
              <a:t>的缴纳</a:t>
            </a:r>
            <a:r>
              <a:rPr lang="en-US" altLang="zh-CN" sz="2400"/>
              <a:t>10%</a:t>
            </a:r>
            <a:r>
              <a:rPr lang="zh-CN" altLang="en-US" sz="2400"/>
              <a:t>所得税，其余的缴纳</a:t>
            </a:r>
            <a:r>
              <a:rPr lang="en-US" altLang="zh-CN" sz="2400"/>
              <a:t>5%</a:t>
            </a:r>
            <a:r>
              <a:rPr lang="zh-CN" altLang="en-US" sz="2400"/>
              <a:t>所得税</a:t>
            </a:r>
            <a:endParaRPr lang="zh-CN" altLang="en-US" sz="2400"/>
          </a:p>
        </p:txBody>
      </p:sp>
      <p:sp>
        <p:nvSpPr>
          <p:cNvPr id="182276" name="Rectangle 5"/>
          <p:cNvSpPr>
            <a:spLocks noChangeArrowheads="1"/>
          </p:cNvSpPr>
          <p:nvPr/>
        </p:nvSpPr>
        <p:spPr bwMode="auto">
          <a:xfrm>
            <a:off x="971550" y="1700213"/>
            <a:ext cx="3455988" cy="1768475"/>
          </a:xfrm>
          <a:prstGeom prst="rect">
            <a:avLst/>
          </a:prstGeom>
          <a:noFill/>
          <a:ln w="9525" algn="ctr">
            <a:noFill/>
            <a:miter lim="800000"/>
          </a:ln>
        </p:spPr>
        <p:txBody>
          <a:bodyPr>
            <a:spAutoFit/>
          </a:bodyPr>
          <a:lstStyle/>
          <a:p>
            <a:pPr marL="457200" marR="0" lvl="1" indent="0" algn="ctr"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①</a:t>
            </a: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a:t>
            </a:r>
            <a:endPar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update</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PROF</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set</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SAL = SAL * 0.9</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where</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SAL &gt; 2000</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182277" name="Rectangle 6"/>
          <p:cNvSpPr>
            <a:spLocks noChangeArrowheads="1"/>
          </p:cNvSpPr>
          <p:nvPr/>
        </p:nvSpPr>
        <p:spPr bwMode="auto">
          <a:xfrm>
            <a:off x="4895850" y="1700213"/>
            <a:ext cx="3563938" cy="1768475"/>
          </a:xfrm>
          <a:prstGeom prst="rect">
            <a:avLst/>
          </a:prstGeom>
          <a:noFill/>
          <a:ln w="9525" algn="ctr">
            <a:noFill/>
            <a:miter lim="800000"/>
          </a:ln>
        </p:spPr>
        <p:txBody>
          <a:bodyPr>
            <a:spAutoFit/>
          </a:bodyPr>
          <a:lstStyle/>
          <a:p>
            <a:pPr marL="457200" marR="0" lvl="1" indent="0" algn="ctr" defTabSz="914400" rtl="0" eaLnBrk="1" fontAlgn="base" latinLnBrk="0" hangingPunct="1">
              <a:lnSpc>
                <a:spcPct val="100000"/>
              </a:lnSpc>
              <a:spcBef>
                <a:spcPct val="50000"/>
              </a:spcBef>
              <a:spcAft>
                <a:spcPct val="0"/>
              </a:spcAft>
              <a:buClrTx/>
              <a:buSzPct val="60000"/>
              <a:buFontTx/>
              <a:buNone/>
              <a:defRPr/>
            </a:pPr>
            <a:r>
              <a:rPr kumimoji="1" lang="en-US" altLang="zh-CN" sz="2000" b="1"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②</a:t>
            </a:r>
            <a:endParaRPr kumimoji="1" lang="en-US" altLang="zh-CN" sz="2000" b="1" i="0"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update</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PROF</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set</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SAL = SAL * 0.95</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where</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SAL &lt;= 2000</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193543" name="Rectangle 7"/>
          <p:cNvSpPr>
            <a:spLocks noChangeArrowheads="1"/>
          </p:cNvSpPr>
          <p:nvPr/>
        </p:nvSpPr>
        <p:spPr bwMode="auto">
          <a:xfrm>
            <a:off x="1763713" y="4437063"/>
            <a:ext cx="6121400" cy="2225675"/>
          </a:xfrm>
          <a:prstGeom prst="rect">
            <a:avLst/>
          </a:prstGeom>
          <a:noFill/>
          <a:ln w="9525" algn="ctr">
            <a:noFill/>
            <a:miter lim="800000"/>
          </a:ln>
        </p:spPr>
        <p:txBody>
          <a:bodyPr>
            <a:spAutoFit/>
          </a:bodyPr>
          <a:lstStyle/>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update</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PROF</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1"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set</a:t>
            </a: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SAL = </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case SAL</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when SAL &gt; 2000 then SAL * 0.9</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a:p>
            <a:pPr marL="457200" marR="0" lvl="1" indent="0" algn="l" defTabSz="914400" rtl="0" eaLnBrk="1" fontAlgn="base" latinLnBrk="0" hangingPunct="1">
              <a:lnSpc>
                <a:spcPct val="100000"/>
              </a:lnSpc>
              <a:spcBef>
                <a:spcPct val="50000"/>
              </a:spcBef>
              <a:spcAft>
                <a:spcPct val="0"/>
              </a:spcAft>
              <a:buClrTx/>
              <a:buSzPct val="60000"/>
              <a:buFontTx/>
              <a:buNone/>
              <a:defRPr/>
            </a:pPr>
            <a:r>
              <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rPr>
              <a:t>		when SAL &lt;= 2000 then SAL * 0.95</a:t>
            </a:r>
            <a:endParaRPr kumimoji="1" lang="en-US" altLang="zh-CN" sz="2000" b="0" i="1" u="none" strike="noStrike" kern="1200" cap="none" spc="0" normalizeH="0" baseline="0" noProof="0">
              <a:ln>
                <a:noFill/>
              </a:ln>
              <a:solidFill>
                <a:srgbClr val="000000"/>
              </a:solidFill>
              <a:effectLst/>
              <a:uLnTx/>
              <a:uFillTx/>
              <a:latin typeface="Tahoma" panose="020B0604030504040204" pitchFamily="34" charset="0"/>
              <a:ea typeface="楷体_GB2312" pitchFamily="49" charset="-122"/>
              <a:cs typeface="+mn-cs"/>
            </a:endParaRPr>
          </a:p>
        </p:txBody>
      </p:sp>
      <p:sp>
        <p:nvSpPr>
          <p:cNvPr id="182279" name="WordArt 8"/>
          <p:cNvSpPr>
            <a:spLocks noChangeArrowheads="1" noChangeShapeType="1" noTextEdit="1"/>
          </p:cNvSpPr>
          <p:nvPr/>
        </p:nvSpPr>
        <p:spPr bwMode="auto">
          <a:xfrm>
            <a:off x="503238" y="3705225"/>
            <a:ext cx="8172450" cy="515938"/>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50000"/>
              </a:spcBef>
              <a:spcAft>
                <a:spcPct val="0"/>
              </a:spcAft>
              <a:buClrTx/>
              <a:buSzPct val="60000"/>
              <a:buFontTx/>
              <a:buNone/>
              <a:defRPr/>
            </a:pPr>
            <a:r>
              <a:rPr kumimoji="1" lang="zh-CN" altLang="en-US" sz="3600" b="0" i="0" u="none" strike="noStrike" kern="10" cap="none" spc="0" normalizeH="0" baseline="0" noProof="0">
                <a:ln w="9525">
                  <a:noFill/>
                  <a:round/>
                </a:ln>
                <a:solidFill>
                  <a:srgbClr val="336699"/>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rPr>
              <a:t>墨菲定律：执行顺序是①，②，还是②，①？</a:t>
            </a:r>
            <a:endParaRPr kumimoji="1" lang="zh-CN" altLang="en-US" sz="3600" b="0" i="0" u="none" strike="noStrike" kern="10" cap="none" spc="0" normalizeH="0" baseline="0" noProof="0">
              <a:ln w="9525">
                <a:noFill/>
                <a:round/>
              </a:ln>
              <a:solidFill>
                <a:srgbClr val="336699"/>
              </a:solidFill>
              <a:effectLst>
                <a:outerShdw dist="45791" dir="2021404" algn="ctr" rotWithShape="0">
                  <a:srgbClr val="B2B2B2">
                    <a:alpha val="79999"/>
                  </a:srgbClr>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93543"/>
                                        </p:tgtEl>
                                        <p:attrNameLst>
                                          <p:attrName>style.visibility</p:attrName>
                                        </p:attrNameLst>
                                      </p:cBhvr>
                                      <p:to>
                                        <p:strVal val="visible"/>
                                      </p:to>
                                    </p:set>
                                    <p:animEffect transition="in" filter="fade">
                                      <p:cBhvr>
                                        <p:cTn id="7" dur="2000"/>
                                        <p:tgtEl>
                                          <p:spTgt spid="193543"/>
                                        </p:tgtEl>
                                      </p:cBhvr>
                                    </p:animEffect>
                                    <p:anim calcmode="lin" valueType="num">
                                      <p:cBhvr>
                                        <p:cTn id="8" dur="2000" fill="hold"/>
                                        <p:tgtEl>
                                          <p:spTgt spid="193543"/>
                                        </p:tgtEl>
                                        <p:attrNameLst>
                                          <p:attrName>style.rotation</p:attrName>
                                        </p:attrNameLst>
                                      </p:cBhvr>
                                      <p:tavLst>
                                        <p:tav tm="0">
                                          <p:val>
                                            <p:fltVal val="720"/>
                                          </p:val>
                                        </p:tav>
                                        <p:tav tm="100000">
                                          <p:val>
                                            <p:fltVal val="0"/>
                                          </p:val>
                                        </p:tav>
                                      </p:tavLst>
                                    </p:anim>
                                    <p:anim calcmode="lin" valueType="num">
                                      <p:cBhvr>
                                        <p:cTn id="9" dur="2000" fill="hold"/>
                                        <p:tgtEl>
                                          <p:spTgt spid="193543"/>
                                        </p:tgtEl>
                                        <p:attrNameLst>
                                          <p:attrName>ppt_h</p:attrName>
                                        </p:attrNameLst>
                                      </p:cBhvr>
                                      <p:tavLst>
                                        <p:tav tm="0">
                                          <p:val>
                                            <p:fltVal val="0"/>
                                          </p:val>
                                        </p:tav>
                                        <p:tav tm="100000">
                                          <p:val>
                                            <p:strVal val="#ppt_h"/>
                                          </p:val>
                                        </p:tav>
                                      </p:tavLst>
                                    </p:anim>
                                    <p:anim calcmode="lin" valueType="num">
                                      <p:cBhvr>
                                        <p:cTn id="10" dur="2000" fill="hold"/>
                                        <p:tgtEl>
                                          <p:spTgt spid="19354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3" grpId="0"/>
    </p:bldLst>
  </p:timing>
</p:sld>
</file>

<file path=ppt/tags/tag1.xml><?xml version="1.0" encoding="utf-8"?>
<p:tagLst xmlns:p="http://schemas.openxmlformats.org/presentationml/2006/main">
  <p:tag name="KSO_WM_UNIT_TABLE_BEAUTIFY" val="smartTable{ed3c773b-2d14-43ab-a977-99a848c156ef}"/>
</p:tagLst>
</file>

<file path=ppt/tags/tag2.xml><?xml version="1.0" encoding="utf-8"?>
<p:tagLst xmlns:p="http://schemas.openxmlformats.org/presentationml/2006/main">
  <p:tag name="KSO_WM_UNIT_TABLE_BEAUTIFY" val="smartTable{04f0c703-c70f-4875-bf7b-6c1335af8bdd}"/>
</p:tagLst>
</file>

<file path=ppt/tags/tag3.xml><?xml version="1.0" encoding="utf-8"?>
<p:tagLst xmlns:p="http://schemas.openxmlformats.org/presentationml/2006/main">
  <p:tag name="KSO_WM_UNIT_TABLE_BEAUTIFY" val="smartTable{31ff6794-4fdd-4c1a-b5ba-36972f9bbcd7}"/>
</p:tagLst>
</file>

<file path=ppt/tags/tag4.xml><?xml version="1.0" encoding="utf-8"?>
<p:tagLst xmlns:p="http://schemas.openxmlformats.org/presentationml/2006/main">
  <p:tag name="KSO_WM_UNIT_TABLE_BEAUTIFY" val="smartTable{04f0c703-c70f-4875-bf7b-6c1335af8bdd}"/>
</p:tagLst>
</file>

<file path=ppt/tags/tag5.xml><?xml version="1.0" encoding="utf-8"?>
<p:tagLst xmlns:p="http://schemas.openxmlformats.org/presentationml/2006/main">
  <p:tag name="KSO_WM_UNIT_TABLE_BEAUTIFY" val="smartTable{31ff6794-4fdd-4c1a-b5ba-36972f9bbcd7}"/>
</p:tagLst>
</file>

<file path=ppt/tags/tag6.xml><?xml version="1.0" encoding="utf-8"?>
<p:tagLst xmlns:p="http://schemas.openxmlformats.org/presentationml/2006/main">
  <p:tag name="KSO_WM_UNIT_TABLE_BEAUTIFY" val="smartTable{04f0c703-c70f-4875-bf7b-6c1335af8bdd}"/>
</p:tagLst>
</file>

<file path=ppt/tags/tag7.xml><?xml version="1.0" encoding="utf-8"?>
<p:tagLst xmlns:p="http://schemas.openxmlformats.org/presentationml/2006/main">
  <p:tag name="KSO_WM_UNIT_TABLE_BEAUTIFY" val="smartTable{31ff6794-4fdd-4c1a-b5ba-36972f9bbcd7}"/>
</p:tagLst>
</file>

<file path=ppt/tags/tag8.xml><?xml version="1.0" encoding="utf-8"?>
<p:tagLst xmlns:p="http://schemas.openxmlformats.org/presentationml/2006/main">
  <p:tag name="KSO_WM_UNIT_TABLE_BEAUTIFY" val="smartTable{b39deb84-23be-4695-83ac-ff188794e100}"/>
</p:tagLst>
</file>

<file path=ppt/tags/tag9.xml><?xml version="1.0" encoding="utf-8"?>
<p:tagLst xmlns:p="http://schemas.openxmlformats.org/presentationml/2006/main">
  <p:tag name="KSO_WPP_MARK_KEY" val="e24f678b-66b4-4b75-b0ff-5dc3e98d7329"/>
  <p:tag name="COMMONDATA" val="eyJoZGlkIjoiYzQ3MzAwZjMwZmRlYjYzY2MwNTYwZDAyOTkwNjcwMDcifQ=="/>
  <p:tag name="commondata" val="eyJoZGlkIjoiMDkxZTNkYTE4MzcwZjBiNTE3ZTU5YTYxZWM3NjgzODM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none" rtlCol="0" anchor="t">
        <a:spAutoFit/>
      </a:bodyPr>
      <a:lstStyle>
        <a:defPPr eaLnBrk="1" hangingPunct="1">
          <a:defRPr lang="zh-CN" sz="2800" dirty="0">
            <a:latin typeface="微软雅黑" panose="020B0503020204020204" charset="-122"/>
            <a:ea typeface="微软雅黑" panose="020B0503020204020204" charset="-122"/>
            <a:sym typeface="+mn-ea"/>
          </a:defRPr>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04">
  <a:themeElements>
    <a:clrScheme name="chap04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hap04">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triangle" w="med" len="med"/>
        </a:ln>
        <a:scene3d>
          <a:camera prst="legacyObliqueTopRight"/>
          <a:lightRig rig="legacyFlat3" dir="b"/>
        </a:scene3d>
        <a:sp3d extrusionH="430200" prstMaterial="legacyMatte">
          <a:bevelT w="13500" h="13500" prst="angle"/>
          <a:bevelB w="13500" h="13500" prst="angle"/>
          <a:extrusionClr>
            <a:schemeClr val="accent1"/>
          </a:extrusionClr>
        </a:sp3d>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50000"/>
          </a:spcBef>
          <a:spcAft>
            <a:spcPct val="0"/>
          </a:spcAft>
          <a:buClrTx/>
          <a:buSzPct val="60000"/>
          <a:buFontTx/>
          <a:buNone/>
          <a:defRPr kumimoji="1" lang="zh-CN" altLang="en-US" sz="2000" b="0" i="0" u="none" strike="noStrike" cap="none" normalizeH="0" baseline="0" smtClean="0">
            <a:ln>
              <a:noFill/>
            </a:ln>
            <a:solidFill>
              <a:schemeClr val="hlink"/>
            </a:solidFill>
            <a:effectLst>
              <a:outerShdw blurRad="38100" dist="38100" dir="2700000" algn="tl">
                <a:srgbClr val="000000">
                  <a:alpha val="43137"/>
                </a:srgbClr>
              </a:outerShdw>
            </a:effectLst>
            <a:latin typeface="Tahoma" panose="020B0604030504040204" pitchFamily="34" charset="0"/>
            <a:ea typeface="楷体_GB2312" pitchFamily="49" charset="-122"/>
          </a:defRPr>
        </a:defPPr>
      </a:lstStyle>
    </a:spDef>
    <a:lnDef>
      <a:spPr bwMode="auto">
        <a:solidFill>
          <a:schemeClr val="accent1"/>
        </a:solidFill>
        <a:ln w="9525" cap="flat" cmpd="sng" algn="ctr">
          <a:solidFill>
            <a:schemeClr val="tx1"/>
          </a:solidFill>
          <a:prstDash val="solid"/>
          <a:round/>
          <a:headEnd type="triangle" w="med" len="med"/>
          <a:tailEnd type="arrow"/>
        </a:ln>
        <a:effectLst>
          <a:outerShdw blurRad="50800" dist="50800" dir="5400000" algn="ctr" rotWithShape="0">
            <a:schemeClr val="bg1"/>
          </a:outerShdw>
        </a:effectLst>
        <a:scene3d>
          <a:camera prst="legacyObliqueTopRight"/>
          <a:lightRig rig="legacyFlat3" dir="b"/>
        </a:scene3d>
        <a:sp3d extrusionH="76200" prstMaterial="legacyMatte">
          <a:extrusionClr>
            <a:schemeClr val="tx1"/>
          </a:extrusionClr>
        </a:sp3d>
      </a:spPr>
      <a:bodyPr/>
      <a:lstStyle/>
    </a:lnDef>
  </a:objectDefaults>
  <a:extraClrSchemeLst>
    <a:extraClrScheme>
      <a:clrScheme name="chap04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hap04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hap04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hap04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hap04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hap04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hap04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29123</Words>
  <Application>WPS 演示</Application>
  <PresentationFormat>全屏显示(4:3)</PresentationFormat>
  <Paragraphs>3093</Paragraphs>
  <Slides>142</Slides>
  <Notes>80</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18</vt:i4>
      </vt:variant>
      <vt:variant>
        <vt:lpstr>幻灯片标题</vt:lpstr>
      </vt:variant>
      <vt:variant>
        <vt:i4>142</vt:i4>
      </vt:variant>
    </vt:vector>
  </HeadingPairs>
  <TitlesOfParts>
    <vt:vector size="188" baseType="lpstr">
      <vt:lpstr>Arial</vt:lpstr>
      <vt:lpstr>宋体</vt:lpstr>
      <vt:lpstr>Wingdings</vt:lpstr>
      <vt:lpstr>Times New Roman</vt:lpstr>
      <vt:lpstr>微软雅黑</vt:lpstr>
      <vt:lpstr>Comic Sans MS</vt:lpstr>
      <vt:lpstr>Tahoma</vt:lpstr>
      <vt:lpstr>楷体_GB2312</vt:lpstr>
      <vt:lpstr>新宋体</vt:lpstr>
      <vt:lpstr>隶书</vt:lpstr>
      <vt:lpstr>华文新魏</vt:lpstr>
      <vt:lpstr>Wingdings</vt:lpstr>
      <vt:lpstr>Times New Roman</vt:lpstr>
      <vt:lpstr>Symbol</vt:lpstr>
      <vt:lpstr>Arial Unicode MS</vt:lpstr>
      <vt:lpstr>Tahoma</vt:lpstr>
      <vt:lpstr>黑体</vt:lpstr>
      <vt:lpstr>Arial Narrow</vt:lpstr>
      <vt:lpstr>华文行楷</vt:lpstr>
      <vt:lpstr>Helvetica</vt:lpstr>
      <vt:lpstr>Monotype Sorts</vt:lpstr>
      <vt:lpstr>Symbol</vt:lpstr>
      <vt:lpstr>仿宋_GB2312</vt:lpstr>
      <vt:lpstr>Cambria Math</vt:lpstr>
      <vt:lpstr>Symbol</vt:lpstr>
      <vt:lpstr>仿宋</vt:lpstr>
      <vt:lpstr>默认设计模板</vt:lpstr>
      <vt:lpstr>chap04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第三章 数据操作语言DML（SQL的子集）</vt:lpstr>
      <vt:lpstr>本章概述</vt:lpstr>
      <vt:lpstr>SQL 规范</vt:lpstr>
      <vt:lpstr>SQL数据查询基本结构</vt:lpstr>
      <vt:lpstr>select子句</vt:lpstr>
      <vt:lpstr>select子句</vt:lpstr>
      <vt:lpstr>from子句</vt:lpstr>
      <vt:lpstr>乱花渐欲迷人眼</vt:lpstr>
      <vt:lpstr>where子句</vt:lpstr>
      <vt:lpstr>重复元组的处理</vt:lpstr>
      <vt:lpstr>重复元组的处理</vt:lpstr>
      <vt:lpstr>元组显示顺序</vt:lpstr>
      <vt:lpstr>元组显示顺序</vt:lpstr>
      <vt:lpstr>更名运算</vt:lpstr>
      <vt:lpstr>更名运算</vt:lpstr>
      <vt:lpstr>更名运算</vt:lpstr>
      <vt:lpstr>更名运算</vt:lpstr>
      <vt:lpstr>字符串操作</vt:lpstr>
      <vt:lpstr>字符串操作</vt:lpstr>
      <vt:lpstr>字符串操作</vt:lpstr>
      <vt:lpstr>字符串操作</vt:lpstr>
      <vt:lpstr>字符串操作</vt:lpstr>
      <vt:lpstr>空值</vt:lpstr>
      <vt:lpstr>空值</vt:lpstr>
      <vt:lpstr>空值</vt:lpstr>
      <vt:lpstr>空值</vt:lpstr>
      <vt:lpstr>空值</vt:lpstr>
      <vt:lpstr>空值</vt:lpstr>
      <vt:lpstr>空值</vt:lpstr>
      <vt:lpstr>Statistics （统计）</vt:lpstr>
      <vt:lpstr>五个基本聚集函数( aggregate functions)</vt:lpstr>
      <vt:lpstr>火眼金睛之一</vt:lpstr>
      <vt:lpstr>火眼金睛之一</vt:lpstr>
      <vt:lpstr>分组统计（GROUP BY）</vt:lpstr>
      <vt:lpstr>分组</vt:lpstr>
      <vt:lpstr>分组和聚集函数</vt:lpstr>
      <vt:lpstr>分组和聚集函数</vt:lpstr>
      <vt:lpstr>分组和聚集函数</vt:lpstr>
      <vt:lpstr>分组和聚集函数</vt:lpstr>
      <vt:lpstr>教师表分组例子</vt:lpstr>
      <vt:lpstr>第一步：查询</vt:lpstr>
      <vt:lpstr>第二步：对查询结果进行分组</vt:lpstr>
      <vt:lpstr>第三步：依次对每一分组进行统计</vt:lpstr>
      <vt:lpstr>第四步：再对分组统计的结果进行筛选</vt:lpstr>
      <vt:lpstr>分组统计执行顺序</vt:lpstr>
      <vt:lpstr>分组和排序的区别和联系</vt:lpstr>
      <vt:lpstr>集合成员资格：in子查询</vt:lpstr>
      <vt:lpstr>集合成员资格：in子查询</vt:lpstr>
      <vt:lpstr>集合成员资格：in子查询</vt:lpstr>
      <vt:lpstr>集合之间的比较：some/all子查询</vt:lpstr>
      <vt:lpstr>集合之间的比较：some/all子查询</vt:lpstr>
      <vt:lpstr>集合之间的比较：some/all子查询</vt:lpstr>
      <vt:lpstr>集合基数的测试：exists 子查询</vt:lpstr>
      <vt:lpstr>集合基数的测试：exists 子查询</vt:lpstr>
      <vt:lpstr>集合基数的测试：exists 子查询</vt:lpstr>
      <vt:lpstr>反半连接：not in, not exists</vt:lpstr>
      <vt:lpstr>反半连接：not in, not exists</vt:lpstr>
      <vt:lpstr>除法在SQL中的表达</vt:lpstr>
      <vt:lpstr>PowerPoint 演示文稿</vt:lpstr>
      <vt:lpstr>PowerPoint 演示文稿</vt:lpstr>
      <vt:lpstr>集合基数的测试</vt:lpstr>
      <vt:lpstr>集合基数的测试</vt:lpstr>
      <vt:lpstr>集合基数的测试</vt:lpstr>
      <vt:lpstr>派生关系</vt:lpstr>
      <vt:lpstr>派生关系</vt:lpstr>
      <vt:lpstr>派生关系</vt:lpstr>
      <vt:lpstr>集合操作</vt:lpstr>
      <vt:lpstr>集合操作</vt:lpstr>
      <vt:lpstr>集合操作</vt:lpstr>
      <vt:lpstr>集合操作</vt:lpstr>
      <vt:lpstr>集合操作</vt:lpstr>
      <vt:lpstr>集合操作</vt:lpstr>
      <vt:lpstr>多表联接——横向，纵向</vt:lpstr>
      <vt:lpstr>笛卡尔乘积运算</vt:lpstr>
      <vt:lpstr>自然连接运算</vt:lpstr>
      <vt:lpstr>笛卡尔乘积运算，自然联接运算</vt:lpstr>
      <vt:lpstr>嵌套查询Subqueries (nested queries)</vt:lpstr>
      <vt:lpstr>嵌套查询（2）</vt:lpstr>
      <vt:lpstr>关系的连接</vt:lpstr>
      <vt:lpstr>关系的连接</vt:lpstr>
      <vt:lpstr>关系的连接</vt:lpstr>
      <vt:lpstr>PowerPoint 演示文稿</vt:lpstr>
      <vt:lpstr>关系的连接</vt:lpstr>
      <vt:lpstr>笛卡尔乘积之后再做选择运算</vt:lpstr>
      <vt:lpstr>教师表与自己的横行连接</vt:lpstr>
      <vt:lpstr>教师表与自己的横行连接</vt:lpstr>
      <vt:lpstr>教师表与自己的横行连接</vt:lpstr>
      <vt:lpstr>交措嵌套Correlated Subqueries</vt:lpstr>
      <vt:lpstr>交措嵌套Correlated Subqueries</vt:lpstr>
      <vt:lpstr>查询结果可以作为添加操作的输入</vt:lpstr>
      <vt:lpstr>插入操作</vt:lpstr>
      <vt:lpstr>插入操作</vt:lpstr>
      <vt:lpstr>插入操作</vt:lpstr>
      <vt:lpstr>插入操作</vt:lpstr>
      <vt:lpstr>往一个表中添加一行记录</vt:lpstr>
      <vt:lpstr>更新操作</vt:lpstr>
      <vt:lpstr>更新操作</vt:lpstr>
      <vt:lpstr>更新操作</vt:lpstr>
      <vt:lpstr>更新操作</vt:lpstr>
      <vt:lpstr>删除操作</vt:lpstr>
      <vt:lpstr>删除操作</vt:lpstr>
      <vt:lpstr>删除操作</vt:lpstr>
      <vt:lpstr>删除操作</vt:lpstr>
      <vt:lpstr>本章总结</vt:lpstr>
      <vt:lpstr>本章总结（cont.)</vt:lpstr>
      <vt:lpstr>附：SQL的发展历史</vt:lpstr>
      <vt:lpstr>附：访问数据库</vt:lpstr>
      <vt:lpstr>附：临时视图：DB2</vt:lpstr>
      <vt:lpstr>附：临时视图：DB2</vt:lpstr>
      <vt:lpstr>附：查询实例</vt:lpstr>
      <vt:lpstr>附：查询实例</vt:lpstr>
      <vt:lpstr>附：查询实例</vt:lpstr>
      <vt:lpstr>附：查询实例</vt:lpstr>
      <vt:lpstr>附：查询实例</vt:lpstr>
      <vt:lpstr>附：查询实例</vt:lpstr>
      <vt:lpstr>附：赋值运算</vt:lpstr>
      <vt:lpstr>附：广义投影</vt:lpstr>
      <vt:lpstr>附：常用SQL函数：日期函数</vt:lpstr>
      <vt:lpstr>附：常用SQL函数：日期函数</vt:lpstr>
      <vt:lpstr>附：常用SQL函数：字符串函数</vt:lpstr>
      <vt:lpstr>附：常用SQL函数：字符串函数</vt:lpstr>
      <vt:lpstr>附：常用SQL函数：字符串函数</vt:lpstr>
      <vt:lpstr>附：SQL简介</vt:lpstr>
      <vt:lpstr>附：SQL 简介(cont.)</vt:lpstr>
      <vt:lpstr>附：数据库例子1（房产中介）</vt:lpstr>
      <vt:lpstr>附：数据库例子2（工程公司的项目管理）</vt:lpstr>
      <vt:lpstr>附：数据库例子3（教务管理）</vt:lpstr>
      <vt:lpstr>附：先查询，再对查询结果进行统计</vt:lpstr>
      <vt:lpstr>附：对输出字段重新命名</vt:lpstr>
      <vt:lpstr>附：分组统计的例子</vt:lpstr>
      <vt:lpstr>附：对一个表，查询记录：先选择，再投影</vt:lpstr>
      <vt:lpstr>附：条件类型</vt:lpstr>
      <vt:lpstr>附：因为投影，输出结果中可能会出现有重复的行</vt:lpstr>
      <vt:lpstr>附：对输出结果进行排序</vt:lpstr>
      <vt:lpstr>附：查询的处理过程</vt:lpstr>
      <vt:lpstr>附：列出在2018/01学期既选修了”数据库系统”又选修了”操作系统”的学生姓名，学号</vt:lpstr>
      <vt:lpstr>附：对”数据库系统”和”操作系统”，列出在2018/01学期至少选修了其中一门的学生姓名，学号</vt:lpstr>
      <vt:lpstr>附：对”数据库系统”和”操作系统”，列出在2018/01学期仅只选修了其中一门的学生姓名，学号</vt:lpstr>
      <vt:lpstr>附：列出在2018/01学期，信息学院2016级学生中没有选修”数据库系统”的学生姓名，学号</vt:lpstr>
      <vt:lpstr>附：对2016级学生，求挂科学分达到21学分的学生</vt:lpstr>
      <vt:lpstr>附：列出在2018年，信息学院每个老师的上课劳酬，月工资/4/5 *课时</vt:lpstr>
      <vt:lpstr>附：列出在2018年，在信息学院, 教学工作量不达标的老师清单</vt:lpstr>
    </vt:vector>
  </TitlesOfParts>
  <Company>bds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Part II: The Relational Database Model</dc:title>
  <dc:creator>yjm</dc:creator>
  <cp:lastModifiedBy>白珏</cp:lastModifiedBy>
  <cp:revision>144</cp:revision>
  <dcterms:created xsi:type="dcterms:W3CDTF">2005-08-15T14:26:00Z</dcterms:created>
  <dcterms:modified xsi:type="dcterms:W3CDTF">2024-03-12T08:17:21Z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C29597A1900C485D828E150DCE14A947</vt:lpwstr>
  </property>
</Properties>
</file>