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56"/>
  </p:notesMasterIdLst>
  <p:sldIdLst>
    <p:sldId id="256" r:id="rId4"/>
    <p:sldId id="479" r:id="rId5"/>
    <p:sldId id="480" r:id="rId6"/>
    <p:sldId id="383" r:id="rId7"/>
    <p:sldId id="469" r:id="rId8"/>
    <p:sldId id="257" r:id="rId9"/>
    <p:sldId id="477" r:id="rId10"/>
    <p:sldId id="388" r:id="rId11"/>
    <p:sldId id="285" r:id="rId12"/>
    <p:sldId id="297" r:id="rId13"/>
    <p:sldId id="384" r:id="rId14"/>
    <p:sldId id="332" r:id="rId15"/>
    <p:sldId id="329" r:id="rId16"/>
    <p:sldId id="333" r:id="rId17"/>
    <p:sldId id="258" r:id="rId18"/>
    <p:sldId id="387" r:id="rId19"/>
    <p:sldId id="385" r:id="rId20"/>
    <p:sldId id="38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281" r:id="rId36"/>
    <p:sldId id="340" r:id="rId37"/>
    <p:sldId id="338" r:id="rId38"/>
    <p:sldId id="457" r:id="rId39"/>
    <p:sldId id="461" r:id="rId40"/>
    <p:sldId id="458" r:id="rId41"/>
    <p:sldId id="478" r:id="rId42"/>
    <p:sldId id="460" r:id="rId43"/>
    <p:sldId id="459" r:id="rId44"/>
    <p:sldId id="264" r:id="rId45"/>
    <p:sldId id="268" r:id="rId46"/>
    <p:sldId id="284" r:id="rId47"/>
    <p:sldId id="389" r:id="rId48"/>
    <p:sldId id="269" r:id="rId49"/>
    <p:sldId id="337" r:id="rId50"/>
    <p:sldId id="449" r:id="rId51"/>
    <p:sldId id="447" r:id="rId52"/>
    <p:sldId id="304" r:id="rId53"/>
    <p:sldId id="452" r:id="rId54"/>
    <p:sldId id="453" r:id="rId55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CCFF"/>
    <a:srgbClr val="CC0000"/>
    <a:srgbClr val="CC3399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E957D-41AC-4EB0-A07B-3A7E892C3336}" v="430" dt="2024-04-08T07:13:48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9"/>
    <p:restoredTop sz="94626"/>
  </p:normalViewPr>
  <p:slideViewPr>
    <p:cSldViewPr showGuides="1">
      <p:cViewPr varScale="1">
        <p:scale>
          <a:sx n="76" d="100"/>
          <a:sy n="76" d="100"/>
        </p:scale>
        <p:origin x="492" y="56"/>
      </p:cViewPr>
      <p:guideLst>
        <p:guide orient="horz" pos="22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huan Li" userId="31ef2ba0f36c268c" providerId="LiveId" clId="{A99E5BDF-68DC-F24B-9425-9249DB5F025A}"/>
    <pc:docChg chg="undo custSel addSld delSld modSld sldOrd">
      <pc:chgData name="Youhuan Li" userId="31ef2ba0f36c268c" providerId="LiveId" clId="{A99E5BDF-68DC-F24B-9425-9249DB5F025A}" dt="2024-04-04T14:56:15.374" v="751" actId="20577"/>
      <pc:docMkLst>
        <pc:docMk/>
      </pc:docMkLst>
      <pc:sldChg chg="modSp mod">
        <pc:chgData name="Youhuan Li" userId="31ef2ba0f36c268c" providerId="LiveId" clId="{A99E5BDF-68DC-F24B-9425-9249DB5F025A}" dt="2024-04-04T14:04:33.727" v="6" actId="20577"/>
        <pc:sldMkLst>
          <pc:docMk/>
          <pc:sldMk cId="0" sldId="256"/>
        </pc:sldMkLst>
        <pc:spChg chg="mod">
          <ac:chgData name="Youhuan Li" userId="31ef2ba0f36c268c" providerId="LiveId" clId="{A99E5BDF-68DC-F24B-9425-9249DB5F025A}" dt="2024-04-04T14:04:33.727" v="6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6:15.374" v="751" actId="20577"/>
        <pc:sldMkLst>
          <pc:docMk/>
          <pc:sldMk cId="0" sldId="264"/>
        </pc:sldMkLst>
        <pc:spChg chg="mod">
          <ac:chgData name="Youhuan Li" userId="31ef2ba0f36c268c" providerId="LiveId" clId="{A99E5BDF-68DC-F24B-9425-9249DB5F025A}" dt="2024-04-04T14:56:15.374" v="751" actId="20577"/>
          <ac:spMkLst>
            <pc:docMk/>
            <pc:sldMk cId="0" sldId="264"/>
            <ac:spMk id="36867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7:28.522" v="417" actId="13926"/>
        <pc:sldMkLst>
          <pc:docMk/>
          <pc:sldMk cId="0" sldId="281"/>
        </pc:sldMkLst>
        <pc:spChg chg="mod">
          <ac:chgData name="Youhuan Li" userId="31ef2ba0f36c268c" providerId="LiveId" clId="{A99E5BDF-68DC-F24B-9425-9249DB5F025A}" dt="2024-04-04T14:47:28.522" v="417" actId="13926"/>
          <ac:spMkLst>
            <pc:docMk/>
            <pc:sldMk cId="0" sldId="281"/>
            <ac:spMk id="33795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1:36.859" v="363" actId="20577"/>
        <pc:sldMkLst>
          <pc:docMk/>
          <pc:sldMk cId="0" sldId="285"/>
        </pc:sldMkLst>
        <pc:spChg chg="mod">
          <ac:chgData name="Youhuan Li" userId="31ef2ba0f36c268c" providerId="LiveId" clId="{A99E5BDF-68DC-F24B-9425-9249DB5F025A}" dt="2024-04-04T14:41:36.859" v="363" actId="20577"/>
          <ac:spMkLst>
            <pc:docMk/>
            <pc:sldMk cId="0" sldId="285"/>
            <ac:spMk id="5122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1:49.195" v="365" actId="20577"/>
        <pc:sldMkLst>
          <pc:docMk/>
          <pc:sldMk cId="0" sldId="297"/>
        </pc:sldMkLst>
        <pc:spChg chg="mod">
          <ac:chgData name="Youhuan Li" userId="31ef2ba0f36c268c" providerId="LiveId" clId="{A99E5BDF-68DC-F24B-9425-9249DB5F025A}" dt="2024-04-04T14:41:49.195" v="365" actId="20577"/>
          <ac:spMkLst>
            <pc:docMk/>
            <pc:sldMk cId="0" sldId="297"/>
            <ac:spMk id="4098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6:23.720" v="409" actId="404"/>
        <pc:sldMkLst>
          <pc:docMk/>
          <pc:sldMk cId="0" sldId="317"/>
        </pc:sldMkLst>
        <pc:spChg chg="mod">
          <ac:chgData name="Youhuan Li" userId="31ef2ba0f36c268c" providerId="LiveId" clId="{A99E5BDF-68DC-F24B-9425-9249DB5F025A}" dt="2024-04-04T14:46:23.720" v="409" actId="404"/>
          <ac:spMkLst>
            <pc:docMk/>
            <pc:sldMk cId="0" sldId="317"/>
            <ac:spMk id="22531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6:28.496" v="411" actId="14100"/>
        <pc:sldMkLst>
          <pc:docMk/>
          <pc:sldMk cId="0" sldId="318"/>
        </pc:sldMkLst>
        <pc:spChg chg="mod">
          <ac:chgData name="Youhuan Li" userId="31ef2ba0f36c268c" providerId="LiveId" clId="{A99E5BDF-68DC-F24B-9425-9249DB5F025A}" dt="2024-04-04T14:46:28.496" v="411" actId="14100"/>
          <ac:spMkLst>
            <pc:docMk/>
            <pc:sldMk cId="0" sldId="318"/>
            <ac:spMk id="23555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6:38.105" v="415" actId="1076"/>
        <pc:sldMkLst>
          <pc:docMk/>
          <pc:sldMk cId="0" sldId="319"/>
        </pc:sldMkLst>
        <pc:spChg chg="mod">
          <ac:chgData name="Youhuan Li" userId="31ef2ba0f36c268c" providerId="LiveId" clId="{A99E5BDF-68DC-F24B-9425-9249DB5F025A}" dt="2024-04-04T14:46:38.105" v="415" actId="1076"/>
          <ac:spMkLst>
            <pc:docMk/>
            <pc:sldMk cId="0" sldId="319"/>
            <ac:spMk id="24579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7:08.248" v="416" actId="1076"/>
        <pc:sldMkLst>
          <pc:docMk/>
          <pc:sldMk cId="0" sldId="320"/>
        </pc:sldMkLst>
        <pc:spChg chg="mod">
          <ac:chgData name="Youhuan Li" userId="31ef2ba0f36c268c" providerId="LiveId" clId="{A99E5BDF-68DC-F24B-9425-9249DB5F025A}" dt="2024-04-04T14:47:08.248" v="416" actId="1076"/>
          <ac:spMkLst>
            <pc:docMk/>
            <pc:sldMk cId="0" sldId="320"/>
            <ac:spMk id="25603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2:37.858" v="395"/>
        <pc:sldMkLst>
          <pc:docMk/>
          <pc:sldMk cId="0" sldId="329"/>
        </pc:sldMkLst>
        <pc:spChg chg="mod">
          <ac:chgData name="Youhuan Li" userId="31ef2ba0f36c268c" providerId="LiveId" clId="{A99E5BDF-68DC-F24B-9425-9249DB5F025A}" dt="2024-04-04T14:42:37.858" v="395"/>
          <ac:spMkLst>
            <pc:docMk/>
            <pc:sldMk cId="0" sldId="329"/>
            <ac:spMk id="8194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2:29.672" v="394" actId="20577"/>
        <pc:sldMkLst>
          <pc:docMk/>
          <pc:sldMk cId="0" sldId="332"/>
        </pc:sldMkLst>
        <pc:spChg chg="mod">
          <ac:chgData name="Youhuan Li" userId="31ef2ba0f36c268c" providerId="LiveId" clId="{A99E5BDF-68DC-F24B-9425-9249DB5F025A}" dt="2024-04-04T14:42:29.672" v="394" actId="20577"/>
          <ac:spMkLst>
            <pc:docMk/>
            <pc:sldMk cId="0" sldId="332"/>
            <ac:spMk id="7170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2:42.023" v="396"/>
        <pc:sldMkLst>
          <pc:docMk/>
          <pc:sldMk cId="0" sldId="333"/>
        </pc:sldMkLst>
        <pc:spChg chg="mod">
          <ac:chgData name="Youhuan Li" userId="31ef2ba0f36c268c" providerId="LiveId" clId="{A99E5BDF-68DC-F24B-9425-9249DB5F025A}" dt="2024-04-04T14:42:42.023" v="396"/>
          <ac:spMkLst>
            <pc:docMk/>
            <pc:sldMk cId="0" sldId="333"/>
            <ac:spMk id="9218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44:46.863" v="405" actId="20577"/>
        <pc:sldMkLst>
          <pc:docMk/>
          <pc:sldMk cId="0" sldId="337"/>
        </pc:sldMkLst>
        <pc:spChg chg="mod">
          <ac:chgData name="Youhuan Li" userId="31ef2ba0f36c268c" providerId="LiveId" clId="{A99E5BDF-68DC-F24B-9425-9249DB5F025A}" dt="2024-04-04T14:44:46.863" v="405" actId="20577"/>
          <ac:spMkLst>
            <pc:docMk/>
            <pc:sldMk cId="0" sldId="337"/>
            <ac:spMk id="40962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0:48.542" v="509" actId="20577"/>
        <pc:sldMkLst>
          <pc:docMk/>
          <pc:sldMk cId="0" sldId="338"/>
        </pc:sldMkLst>
        <pc:spChg chg="mod">
          <ac:chgData name="Youhuan Li" userId="31ef2ba0f36c268c" providerId="LiveId" clId="{A99E5BDF-68DC-F24B-9425-9249DB5F025A}" dt="2024-04-04T14:50:48.542" v="509" actId="20577"/>
          <ac:spMkLst>
            <pc:docMk/>
            <pc:sldMk cId="0" sldId="338"/>
            <ac:spMk id="35842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0:44.752" v="508" actId="20577"/>
        <pc:sldMkLst>
          <pc:docMk/>
          <pc:sldMk cId="0" sldId="340"/>
        </pc:sldMkLst>
        <pc:spChg chg="mod">
          <ac:chgData name="Youhuan Li" userId="31ef2ba0f36c268c" providerId="LiveId" clId="{A99E5BDF-68DC-F24B-9425-9249DB5F025A}" dt="2024-04-04T14:50:44.752" v="508" actId="20577"/>
          <ac:spMkLst>
            <pc:docMk/>
            <pc:sldMk cId="0" sldId="340"/>
            <ac:spMk id="34819" creationId="{00000000-0000-0000-0000-000000000000}"/>
          </ac:spMkLst>
        </pc:spChg>
      </pc:sldChg>
      <pc:sldChg chg="add del ord">
        <pc:chgData name="Youhuan Li" userId="31ef2ba0f36c268c" providerId="LiveId" clId="{A99E5BDF-68DC-F24B-9425-9249DB5F025A}" dt="2024-04-04T14:10:39.938" v="10" actId="20578"/>
        <pc:sldMkLst>
          <pc:docMk/>
          <pc:sldMk cId="0" sldId="383"/>
        </pc:sldMkLst>
      </pc:sldChg>
      <pc:sldChg chg="modSp mod">
        <pc:chgData name="Youhuan Li" userId="31ef2ba0f36c268c" providerId="LiveId" clId="{A99E5BDF-68DC-F24B-9425-9249DB5F025A}" dt="2024-04-04T14:41:54.190" v="366"/>
        <pc:sldMkLst>
          <pc:docMk/>
          <pc:sldMk cId="0" sldId="384"/>
        </pc:sldMkLst>
        <pc:spChg chg="mod">
          <ac:chgData name="Youhuan Li" userId="31ef2ba0f36c268c" providerId="LiveId" clId="{A99E5BDF-68DC-F24B-9425-9249DB5F025A}" dt="2024-04-04T14:41:54.190" v="366"/>
          <ac:spMkLst>
            <pc:docMk/>
            <pc:sldMk cId="0" sldId="384"/>
            <ac:spMk id="77827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24:02.171" v="51" actId="20577"/>
        <pc:sldMkLst>
          <pc:docMk/>
          <pc:sldMk cId="0" sldId="388"/>
        </pc:sldMkLst>
        <pc:spChg chg="mod">
          <ac:chgData name="Youhuan Li" userId="31ef2ba0f36c268c" providerId="LiveId" clId="{A99E5BDF-68DC-F24B-9425-9249DB5F025A}" dt="2024-04-04T14:24:02.171" v="51" actId="20577"/>
          <ac:spMkLst>
            <pc:docMk/>
            <pc:sldMk cId="0" sldId="388"/>
            <ac:spMk id="62468" creationId="{00000000-0000-0000-0000-000000000000}"/>
          </ac:spMkLst>
        </pc:spChg>
        <pc:spChg chg="mod">
          <ac:chgData name="Youhuan Li" userId="31ef2ba0f36c268c" providerId="LiveId" clId="{A99E5BDF-68DC-F24B-9425-9249DB5F025A}" dt="2024-04-04T14:21:57.499" v="31" actId="1076"/>
          <ac:spMkLst>
            <pc:docMk/>
            <pc:sldMk cId="0" sldId="388"/>
            <ac:spMk id="62469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3:32.051" v="573" actId="20577"/>
        <pc:sldMkLst>
          <pc:docMk/>
          <pc:sldMk cId="0" sldId="457"/>
        </pc:sldMkLst>
        <pc:spChg chg="mod">
          <ac:chgData name="Youhuan Li" userId="31ef2ba0f36c268c" providerId="LiveId" clId="{A99E5BDF-68DC-F24B-9425-9249DB5F025A}" dt="2024-04-04T14:53:32.051" v="573" actId="20577"/>
          <ac:spMkLst>
            <pc:docMk/>
            <pc:sldMk cId="0" sldId="457"/>
            <ac:spMk id="45058" creationId="{00000000-0000-0000-0000-000000000000}"/>
          </ac:spMkLst>
        </pc:spChg>
        <pc:spChg chg="mod">
          <ac:chgData name="Youhuan Li" userId="31ef2ba0f36c268c" providerId="LiveId" clId="{A99E5BDF-68DC-F24B-9425-9249DB5F025A}" dt="2024-04-04T14:49:57.633" v="484"/>
          <ac:spMkLst>
            <pc:docMk/>
            <pc:sldMk cId="0" sldId="457"/>
            <ac:spMk id="45059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4:10.642" v="598" actId="20577"/>
        <pc:sldMkLst>
          <pc:docMk/>
          <pc:sldMk cId="0" sldId="458"/>
        </pc:sldMkLst>
        <pc:spChg chg="mod">
          <ac:chgData name="Youhuan Li" userId="31ef2ba0f36c268c" providerId="LiveId" clId="{A99E5BDF-68DC-F24B-9425-9249DB5F025A}" dt="2024-04-04T14:54:01.765" v="596" actId="20577"/>
          <ac:spMkLst>
            <pc:docMk/>
            <pc:sldMk cId="0" sldId="458"/>
            <ac:spMk id="46082" creationId="{00000000-0000-0000-0000-000000000000}"/>
          </ac:spMkLst>
        </pc:spChg>
        <pc:spChg chg="mod">
          <ac:chgData name="Youhuan Li" userId="31ef2ba0f36c268c" providerId="LiveId" clId="{A99E5BDF-68DC-F24B-9425-9249DB5F025A}" dt="2024-04-04T14:54:10.642" v="598" actId="20577"/>
          <ac:spMkLst>
            <pc:docMk/>
            <pc:sldMk cId="0" sldId="458"/>
            <ac:spMk id="46083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5:46.008" v="719" actId="20577"/>
        <pc:sldMkLst>
          <pc:docMk/>
          <pc:sldMk cId="0" sldId="460"/>
        </pc:sldMkLst>
        <pc:spChg chg="mod">
          <ac:chgData name="Youhuan Li" userId="31ef2ba0f36c268c" providerId="LiveId" clId="{A99E5BDF-68DC-F24B-9425-9249DB5F025A}" dt="2024-04-04T14:55:46.008" v="719" actId="20577"/>
          <ac:spMkLst>
            <pc:docMk/>
            <pc:sldMk cId="0" sldId="460"/>
            <ac:spMk id="38915" creationId="{00000000-0000-0000-0000-000000000000}"/>
          </ac:spMkLst>
        </pc:spChg>
      </pc:sldChg>
      <pc:sldChg chg="modSp mod">
        <pc:chgData name="Youhuan Li" userId="31ef2ba0f36c268c" providerId="LiveId" clId="{A99E5BDF-68DC-F24B-9425-9249DB5F025A}" dt="2024-04-04T14:54:57.977" v="664" actId="20577"/>
        <pc:sldMkLst>
          <pc:docMk/>
          <pc:sldMk cId="0" sldId="461"/>
        </pc:sldMkLst>
        <pc:spChg chg="mod">
          <ac:chgData name="Youhuan Li" userId="31ef2ba0f36c268c" providerId="LiveId" clId="{A99E5BDF-68DC-F24B-9425-9249DB5F025A}" dt="2024-04-04T14:54:57.977" v="664" actId="20577"/>
          <ac:spMkLst>
            <pc:docMk/>
            <pc:sldMk cId="0" sldId="461"/>
            <ac:spMk id="38914" creationId="{00000000-0000-0000-0000-000000000000}"/>
          </ac:spMkLst>
        </pc:spChg>
      </pc:sldChg>
      <pc:sldChg chg="add del ord">
        <pc:chgData name="Youhuan Li" userId="31ef2ba0f36c268c" providerId="LiveId" clId="{A99E5BDF-68DC-F24B-9425-9249DB5F025A}" dt="2024-04-04T14:10:39.938" v="10" actId="20578"/>
        <pc:sldMkLst>
          <pc:docMk/>
          <pc:sldMk cId="0" sldId="469"/>
        </pc:sldMkLst>
      </pc:sldChg>
      <pc:sldChg chg="del">
        <pc:chgData name="Youhuan Li" userId="31ef2ba0f36c268c" providerId="LiveId" clId="{A99E5BDF-68DC-F24B-9425-9249DB5F025A}" dt="2024-04-04T14:44:31.421" v="397" actId="2696"/>
        <pc:sldMkLst>
          <pc:docMk/>
          <pc:sldMk cId="0" sldId="476"/>
        </pc:sldMkLst>
      </pc:sldChg>
      <pc:sldChg chg="addSp delSp modSp add mod ord modClrScheme chgLayout">
        <pc:chgData name="Youhuan Li" userId="31ef2ba0f36c268c" providerId="LiveId" clId="{A99E5BDF-68DC-F24B-9425-9249DB5F025A}" dt="2024-04-04T14:27:10.042" v="144" actId="20577"/>
        <pc:sldMkLst>
          <pc:docMk/>
          <pc:sldMk cId="2468564456" sldId="477"/>
        </pc:sldMkLst>
        <pc:spChg chg="add del mod ord">
          <ac:chgData name="Youhuan Li" userId="31ef2ba0f36c268c" providerId="LiveId" clId="{A99E5BDF-68DC-F24B-9425-9249DB5F025A}" dt="2024-04-04T14:25:37.631" v="101" actId="700"/>
          <ac:spMkLst>
            <pc:docMk/>
            <pc:sldMk cId="2468564456" sldId="477"/>
            <ac:spMk id="2" creationId="{81D9C1C5-8DD4-359F-5994-5E6898C38F48}"/>
          </ac:spMkLst>
        </pc:spChg>
        <pc:spChg chg="add mod ord">
          <ac:chgData name="Youhuan Li" userId="31ef2ba0f36c268c" providerId="LiveId" clId="{A99E5BDF-68DC-F24B-9425-9249DB5F025A}" dt="2024-04-04T14:27:10.042" v="144" actId="20577"/>
          <ac:spMkLst>
            <pc:docMk/>
            <pc:sldMk cId="2468564456" sldId="477"/>
            <ac:spMk id="3" creationId="{047628DB-5B5B-CDB1-2AB0-D9A513EEAA5A}"/>
          </ac:spMkLst>
        </pc:spChg>
        <pc:spChg chg="mod ord">
          <ac:chgData name="Youhuan Li" userId="31ef2ba0f36c268c" providerId="LiveId" clId="{A99E5BDF-68DC-F24B-9425-9249DB5F025A}" dt="2024-04-04T14:25:37.631" v="101" actId="700"/>
          <ac:spMkLst>
            <pc:docMk/>
            <pc:sldMk cId="2468564456" sldId="477"/>
            <ac:spMk id="62466" creationId="{00000000-0000-0000-0000-000000000000}"/>
          </ac:spMkLst>
        </pc:spChg>
        <pc:spChg chg="mod ord">
          <ac:chgData name="Youhuan Li" userId="31ef2ba0f36c268c" providerId="LiveId" clId="{A99E5BDF-68DC-F24B-9425-9249DB5F025A}" dt="2024-04-04T14:25:37.631" v="101" actId="700"/>
          <ac:spMkLst>
            <pc:docMk/>
            <pc:sldMk cId="2468564456" sldId="477"/>
            <ac:spMk id="62467" creationId="{00000000-0000-0000-0000-000000000000}"/>
          </ac:spMkLst>
        </pc:spChg>
        <pc:spChg chg="del mod">
          <ac:chgData name="Youhuan Li" userId="31ef2ba0f36c268c" providerId="LiveId" clId="{A99E5BDF-68DC-F24B-9425-9249DB5F025A}" dt="2024-04-04T14:25:13.698" v="99" actId="478"/>
          <ac:spMkLst>
            <pc:docMk/>
            <pc:sldMk cId="2468564456" sldId="477"/>
            <ac:spMk id="62468" creationId="{00000000-0000-0000-0000-000000000000}"/>
          </ac:spMkLst>
        </pc:spChg>
        <pc:spChg chg="del">
          <ac:chgData name="Youhuan Li" userId="31ef2ba0f36c268c" providerId="LiveId" clId="{A99E5BDF-68DC-F24B-9425-9249DB5F025A}" dt="2024-04-04T14:24:44.472" v="86" actId="478"/>
          <ac:spMkLst>
            <pc:docMk/>
            <pc:sldMk cId="2468564456" sldId="477"/>
            <ac:spMk id="62469" creationId="{00000000-0000-0000-0000-000000000000}"/>
          </ac:spMkLst>
        </pc:spChg>
      </pc:sldChg>
      <pc:sldChg chg="modSp add mod">
        <pc:chgData name="Youhuan Li" userId="31ef2ba0f36c268c" providerId="LiveId" clId="{A99E5BDF-68DC-F24B-9425-9249DB5F025A}" dt="2024-04-04T14:54:24.941" v="630" actId="6549"/>
        <pc:sldMkLst>
          <pc:docMk/>
          <pc:sldMk cId="1880231673" sldId="478"/>
        </pc:sldMkLst>
        <pc:spChg chg="mod">
          <ac:chgData name="Youhuan Li" userId="31ef2ba0f36c268c" providerId="LiveId" clId="{A99E5BDF-68DC-F24B-9425-9249DB5F025A}" dt="2024-04-04T14:54:22.153" v="629" actId="20577"/>
          <ac:spMkLst>
            <pc:docMk/>
            <pc:sldMk cId="1880231673" sldId="478"/>
            <ac:spMk id="46082" creationId="{00000000-0000-0000-0000-000000000000}"/>
          </ac:spMkLst>
        </pc:spChg>
        <pc:spChg chg="mod">
          <ac:chgData name="Youhuan Li" userId="31ef2ba0f36c268c" providerId="LiveId" clId="{A99E5BDF-68DC-F24B-9425-9249DB5F025A}" dt="2024-04-04T14:54:24.941" v="630" actId="6549"/>
          <ac:spMkLst>
            <pc:docMk/>
            <pc:sldMk cId="1880231673" sldId="478"/>
            <ac:spMk id="46083" creationId="{00000000-0000-0000-0000-000000000000}"/>
          </ac:spMkLst>
        </pc:spChg>
      </pc:sldChg>
    </pc:docChg>
  </pc:docChgLst>
  <pc:docChgLst>
    <pc:chgData name="Youhuan Li" userId="31ef2ba0f36c268c" providerId="LiveId" clId="{22EE957D-41AC-4EB0-A07B-3A7E892C3336}"/>
    <pc:docChg chg="undo redo custSel addSld modSld">
      <pc:chgData name="Youhuan Li" userId="31ef2ba0f36c268c" providerId="LiveId" clId="{22EE957D-41AC-4EB0-A07B-3A7E892C3336}" dt="2024-04-08T07:13:48.382" v="1178"/>
      <pc:docMkLst>
        <pc:docMk/>
      </pc:docMkLst>
      <pc:sldChg chg="addSp modSp new mod">
        <pc:chgData name="Youhuan Li" userId="31ef2ba0f36c268c" providerId="LiveId" clId="{22EE957D-41AC-4EB0-A07B-3A7E892C3336}" dt="2024-04-08T06:57:12.794" v="693" actId="20577"/>
        <pc:sldMkLst>
          <pc:docMk/>
          <pc:sldMk cId="2856075081" sldId="479"/>
        </pc:sldMkLst>
        <pc:spChg chg="mod">
          <ac:chgData name="Youhuan Li" userId="31ef2ba0f36c268c" providerId="LiveId" clId="{22EE957D-41AC-4EB0-A07B-3A7E892C3336}" dt="2024-04-08T06:21:37.123" v="15"/>
          <ac:spMkLst>
            <pc:docMk/>
            <pc:sldMk cId="2856075081" sldId="479"/>
            <ac:spMk id="2" creationId="{5FEE6A19-8DB5-F218-31C5-DEFB262A0E86}"/>
          </ac:spMkLst>
        </pc:spChg>
        <pc:spChg chg="mod">
          <ac:chgData name="Youhuan Li" userId="31ef2ba0f36c268c" providerId="LiveId" clId="{22EE957D-41AC-4EB0-A07B-3A7E892C3336}" dt="2024-04-08T06:57:12.794" v="693" actId="20577"/>
          <ac:spMkLst>
            <pc:docMk/>
            <pc:sldMk cId="2856075081" sldId="479"/>
            <ac:spMk id="3" creationId="{191C4D28-51D2-980B-9348-7C12579F75BD}"/>
          </ac:spMkLst>
        </pc:spChg>
        <pc:spChg chg="add mod">
          <ac:chgData name="Youhuan Li" userId="31ef2ba0f36c268c" providerId="LiveId" clId="{22EE957D-41AC-4EB0-A07B-3A7E892C3336}" dt="2024-04-08T06:26:03.638" v="118" actId="1076"/>
          <ac:spMkLst>
            <pc:docMk/>
            <pc:sldMk cId="2856075081" sldId="479"/>
            <ac:spMk id="5" creationId="{CB1A9BE2-5E54-7F2C-2385-079597C61B30}"/>
          </ac:spMkLst>
        </pc:spChg>
        <pc:spChg chg="add mod">
          <ac:chgData name="Youhuan Li" userId="31ef2ba0f36c268c" providerId="LiveId" clId="{22EE957D-41AC-4EB0-A07B-3A7E892C3336}" dt="2024-04-08T06:55:18.359" v="680" actId="1076"/>
          <ac:spMkLst>
            <pc:docMk/>
            <pc:sldMk cId="2856075081" sldId="479"/>
            <ac:spMk id="7" creationId="{C4C4E137-DF27-5720-27C0-3C651C613C73}"/>
          </ac:spMkLst>
        </pc:spChg>
      </pc:sldChg>
      <pc:sldChg chg="modSp add mod">
        <pc:chgData name="Youhuan Li" userId="31ef2ba0f36c268c" providerId="LiveId" clId="{22EE957D-41AC-4EB0-A07B-3A7E892C3336}" dt="2024-04-08T07:13:48.382" v="1178"/>
        <pc:sldMkLst>
          <pc:docMk/>
          <pc:sldMk cId="3179926167" sldId="480"/>
        </pc:sldMkLst>
        <pc:spChg chg="mod">
          <ac:chgData name="Youhuan Li" userId="31ef2ba0f36c268c" providerId="LiveId" clId="{22EE957D-41AC-4EB0-A07B-3A7E892C3336}" dt="2024-04-08T07:13:48.382" v="1178"/>
          <ac:spMkLst>
            <pc:docMk/>
            <pc:sldMk cId="3179926167" sldId="480"/>
            <ac:spMk id="3" creationId="{191C4D28-51D2-980B-9348-7C12579F75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11</a:t>
            </a:fld>
            <a:endParaRPr lang="en-US" altLang="zh-CN" sz="1300" b="0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18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9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48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133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484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76400"/>
            <a:ext cx="85344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FF505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FF5050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133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484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76400"/>
            <a:ext cx="85344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FF505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570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56488-57FA-4AA6-B29A-D9C0EBBCBFAC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09060-39BA-47CF-8239-277985EF48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337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50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96975"/>
            <a:ext cx="428625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196975"/>
            <a:ext cx="4287838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966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464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422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4704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030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621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1702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3863" y="150813"/>
            <a:ext cx="2181225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0813"/>
            <a:ext cx="6392863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2975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0813"/>
            <a:ext cx="7793038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196975"/>
            <a:ext cx="8726488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076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0813"/>
            <a:ext cx="7793038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196975"/>
            <a:ext cx="428625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7250" y="1196975"/>
            <a:ext cx="4287838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7250" y="3989388"/>
            <a:ext cx="4287838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0813"/>
            <a:ext cx="7793038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196975"/>
            <a:ext cx="428625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196975"/>
            <a:ext cx="4287838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21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FF5050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5344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609600" y="1371600"/>
            <a:ext cx="8001000" cy="0"/>
          </a:xfrm>
          <a:prstGeom prst="line">
            <a:avLst/>
          </a:prstGeom>
          <a:ln w="2540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609600" indent="-609600" algn="l" rtl="0" eaLnBrk="0" fontAlgn="base" hangingPunct="0">
        <a:spcBef>
          <a:spcPct val="10000"/>
        </a:spcBef>
        <a:spcAft>
          <a:spcPct val="0"/>
        </a:spcAft>
        <a:buClr>
          <a:srgbClr val="FF5050"/>
        </a:buClr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10000"/>
        </a:spcBef>
        <a:spcAft>
          <a:spcPct val="0"/>
        </a:spcAft>
        <a:buAutoNum type="arabicParenR"/>
        <a:defRPr kumimoji="1"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1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1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5344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609600" y="1371600"/>
            <a:ext cx="8001000" cy="0"/>
          </a:xfrm>
          <a:prstGeom prst="line">
            <a:avLst/>
          </a:prstGeom>
          <a:ln w="2540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609600" indent="-609600" algn="l" rtl="0" eaLnBrk="0" fontAlgn="base" hangingPunct="0">
        <a:spcBef>
          <a:spcPct val="10000"/>
        </a:spcBef>
        <a:spcAft>
          <a:spcPct val="0"/>
        </a:spcAft>
        <a:buClr>
          <a:srgbClr val="FF5050"/>
        </a:buClr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10000"/>
        </a:spcBef>
        <a:spcAft>
          <a:spcPct val="0"/>
        </a:spcAft>
        <a:buAutoNum type="arabicParenR"/>
        <a:defRPr kumimoji="1"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1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1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1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143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143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366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366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9191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06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9969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0813"/>
            <a:ext cx="77930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6975"/>
            <a:ext cx="8726488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453188"/>
            <a:ext cx="22082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2024年4月8日2时21分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2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/>
          <p:nvPr/>
        </p:nvSpPr>
        <p:spPr>
          <a:xfrm>
            <a:off x="419100" y="4572000"/>
            <a:ext cx="83058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信息科学与工程学院 </a:t>
            </a:r>
            <a:endParaRPr lang="en-US" altLang="zh-CN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ctr">
              <a:spcBef>
                <a:spcPct val="20000"/>
              </a:spcBef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李友焕</a:t>
            </a:r>
          </a:p>
          <a:p>
            <a:pPr marL="342900" indent="-342900" algn="ctr">
              <a:spcBef>
                <a:spcPct val="20000"/>
              </a:spcBef>
              <a:buChar char="•"/>
            </a:pP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ctr">
              <a:spcBef>
                <a:spcPct val="20000"/>
              </a:spcBef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2024.04</a:t>
            </a:r>
          </a:p>
        </p:txBody>
      </p:sp>
      <p:grpSp>
        <p:nvGrpSpPr>
          <p:cNvPr id="2051" name="Group 5"/>
          <p:cNvGrpSpPr/>
          <p:nvPr/>
        </p:nvGrpSpPr>
        <p:grpSpPr>
          <a:xfrm>
            <a:off x="6629400" y="4876800"/>
            <a:ext cx="1524000" cy="1714500"/>
            <a:chOff x="4734" y="3198"/>
            <a:chExt cx="960" cy="1080"/>
          </a:xfrm>
        </p:grpSpPr>
        <p:sp>
          <p:nvSpPr>
            <p:cNvPr id="2057" name="Freeform 6"/>
            <p:cNvSpPr/>
            <p:nvPr/>
          </p:nvSpPr>
          <p:spPr>
            <a:xfrm>
              <a:off x="4734" y="3942"/>
              <a:ext cx="960" cy="336"/>
            </a:xfrm>
            <a:custGeom>
              <a:avLst/>
              <a:gdLst/>
              <a:ahLst/>
              <a:cxnLst>
                <a:cxn ang="0">
                  <a:pos x="124" y="5"/>
                </a:cxn>
                <a:cxn ang="0">
                  <a:pos x="102" y="12"/>
                </a:cxn>
                <a:cxn ang="0">
                  <a:pos x="81" y="42"/>
                </a:cxn>
                <a:cxn ang="0">
                  <a:pos x="58" y="66"/>
                </a:cxn>
                <a:cxn ang="0">
                  <a:pos x="36" y="72"/>
                </a:cxn>
                <a:cxn ang="0">
                  <a:pos x="15" y="84"/>
                </a:cxn>
                <a:cxn ang="0">
                  <a:pos x="0" y="114"/>
                </a:cxn>
                <a:cxn ang="0">
                  <a:pos x="0" y="150"/>
                </a:cxn>
                <a:cxn ang="0">
                  <a:pos x="7" y="187"/>
                </a:cxn>
                <a:cxn ang="0">
                  <a:pos x="29" y="192"/>
                </a:cxn>
                <a:cxn ang="0">
                  <a:pos x="51" y="180"/>
                </a:cxn>
                <a:cxn ang="0">
                  <a:pos x="69" y="192"/>
                </a:cxn>
                <a:cxn ang="0">
                  <a:pos x="88" y="228"/>
                </a:cxn>
                <a:cxn ang="0">
                  <a:pos x="110" y="252"/>
                </a:cxn>
                <a:cxn ang="0">
                  <a:pos x="135" y="252"/>
                </a:cxn>
                <a:cxn ang="0">
                  <a:pos x="158" y="246"/>
                </a:cxn>
                <a:cxn ang="0">
                  <a:pos x="180" y="265"/>
                </a:cxn>
                <a:cxn ang="0">
                  <a:pos x="202" y="288"/>
                </a:cxn>
                <a:cxn ang="0">
                  <a:pos x="234" y="295"/>
                </a:cxn>
                <a:cxn ang="0">
                  <a:pos x="285" y="295"/>
                </a:cxn>
                <a:cxn ang="0">
                  <a:pos x="307" y="288"/>
                </a:cxn>
                <a:cxn ang="0">
                  <a:pos x="330" y="282"/>
                </a:cxn>
                <a:cxn ang="0">
                  <a:pos x="351" y="270"/>
                </a:cxn>
                <a:cxn ang="0">
                  <a:pos x="373" y="265"/>
                </a:cxn>
                <a:cxn ang="0">
                  <a:pos x="396" y="270"/>
                </a:cxn>
                <a:cxn ang="0">
                  <a:pos x="418" y="282"/>
                </a:cxn>
                <a:cxn ang="0">
                  <a:pos x="454" y="295"/>
                </a:cxn>
                <a:cxn ang="0">
                  <a:pos x="495" y="295"/>
                </a:cxn>
                <a:cxn ang="0">
                  <a:pos x="531" y="288"/>
                </a:cxn>
                <a:cxn ang="0">
                  <a:pos x="553" y="265"/>
                </a:cxn>
                <a:cxn ang="0">
                  <a:pos x="578" y="241"/>
                </a:cxn>
                <a:cxn ang="0">
                  <a:pos x="601" y="228"/>
                </a:cxn>
                <a:cxn ang="0">
                  <a:pos x="622" y="222"/>
                </a:cxn>
                <a:cxn ang="0">
                  <a:pos x="630" y="205"/>
                </a:cxn>
                <a:cxn ang="0">
                  <a:pos x="618" y="168"/>
                </a:cxn>
                <a:cxn ang="0">
                  <a:pos x="630" y="132"/>
                </a:cxn>
                <a:cxn ang="0">
                  <a:pos x="630" y="96"/>
                </a:cxn>
                <a:cxn ang="0">
                  <a:pos x="611" y="66"/>
                </a:cxn>
                <a:cxn ang="0">
                  <a:pos x="590" y="66"/>
                </a:cxn>
                <a:cxn ang="0">
                  <a:pos x="568" y="66"/>
                </a:cxn>
                <a:cxn ang="0">
                  <a:pos x="546" y="59"/>
                </a:cxn>
                <a:cxn ang="0">
                  <a:pos x="524" y="54"/>
                </a:cxn>
                <a:cxn ang="0">
                  <a:pos x="502" y="59"/>
                </a:cxn>
                <a:cxn ang="0">
                  <a:pos x="483" y="48"/>
                </a:cxn>
                <a:cxn ang="0">
                  <a:pos x="461" y="24"/>
                </a:cxn>
                <a:cxn ang="0">
                  <a:pos x="439" y="18"/>
                </a:cxn>
                <a:cxn ang="0">
                  <a:pos x="414" y="5"/>
                </a:cxn>
                <a:cxn ang="0">
                  <a:pos x="392" y="18"/>
                </a:cxn>
                <a:cxn ang="0">
                  <a:pos x="370" y="24"/>
                </a:cxn>
                <a:cxn ang="0">
                  <a:pos x="348" y="24"/>
                </a:cxn>
                <a:cxn ang="0">
                  <a:pos x="326" y="18"/>
                </a:cxn>
                <a:cxn ang="0">
                  <a:pos x="304" y="5"/>
                </a:cxn>
                <a:cxn ang="0">
                  <a:pos x="282" y="5"/>
                </a:cxn>
                <a:cxn ang="0">
                  <a:pos x="260" y="18"/>
                </a:cxn>
                <a:cxn ang="0">
                  <a:pos x="238" y="24"/>
                </a:cxn>
                <a:cxn ang="0">
                  <a:pos x="212" y="5"/>
                </a:cxn>
                <a:cxn ang="0">
                  <a:pos x="190" y="0"/>
                </a:cxn>
                <a:cxn ang="0">
                  <a:pos x="168" y="0"/>
                </a:cxn>
                <a:cxn ang="0">
                  <a:pos x="139" y="10"/>
                </a:cxn>
                <a:cxn ang="0">
                  <a:pos x="117" y="48"/>
                </a:cxn>
                <a:cxn ang="0">
                  <a:pos x="102" y="59"/>
                </a:cxn>
                <a:cxn ang="0">
                  <a:pos x="94" y="46"/>
                </a:cxn>
              </a:cxnLst>
              <a:rect l="0" t="0" r="0" b="0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>
                    <a:alpha val="100000"/>
                  </a:srgbClr>
                </a:gs>
                <a:gs pos="100000">
                  <a:srgbClr val="CC9900">
                    <a:alpha val="100000"/>
                  </a:srgbClr>
                </a:gs>
              </a:gsLst>
              <a:lin ang="5400000" scaled="1"/>
              <a:tileRect/>
            </a:gradFill>
            <a:ln w="12700" cap="rnd" cmpd="sng">
              <a:solidFill>
                <a:srgbClr val="996633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8" name="Group 7"/>
            <p:cNvGrpSpPr/>
            <p:nvPr/>
          </p:nvGrpSpPr>
          <p:grpSpPr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2066" name="Group 8"/>
              <p:cNvGrpSpPr/>
              <p:nvPr/>
            </p:nvGrpSpPr>
            <p:grpSpPr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2079" name="Freeform 9"/>
                <p:cNvSpPr/>
                <p:nvPr/>
              </p:nvSpPr>
              <p:spPr>
                <a:xfrm>
                  <a:off x="1733" y="1329"/>
                  <a:ext cx="76" cy="62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1" y="269"/>
                    </a:cxn>
                    <a:cxn ang="0">
                      <a:pos x="22" y="442"/>
                    </a:cxn>
                    <a:cxn ang="0">
                      <a:pos x="30" y="570"/>
                    </a:cxn>
                    <a:cxn ang="0">
                      <a:pos x="28" y="620"/>
                    </a:cxn>
                    <a:cxn ang="0">
                      <a:pos x="44" y="620"/>
                    </a:cxn>
                    <a:cxn ang="0">
                      <a:pos x="49" y="546"/>
                    </a:cxn>
                    <a:cxn ang="0">
                      <a:pos x="52" y="434"/>
                    </a:cxn>
                    <a:cxn ang="0">
                      <a:pos x="58" y="329"/>
                    </a:cxn>
                    <a:cxn ang="0">
                      <a:pos x="61" y="250"/>
                    </a:cxn>
                    <a:cxn ang="0">
                      <a:pos x="67" y="135"/>
                    </a:cxn>
                    <a:cxn ang="0">
                      <a:pos x="75" y="36"/>
                    </a:cxn>
                    <a:cxn ang="0">
                      <a:pos x="70" y="11"/>
                    </a:cxn>
                    <a:cxn ang="0">
                      <a:pos x="62" y="0"/>
                    </a:cxn>
                    <a:cxn ang="0">
                      <a:pos x="53" y="121"/>
                    </a:cxn>
                    <a:cxn ang="0">
                      <a:pos x="45" y="224"/>
                    </a:cxn>
                    <a:cxn ang="0">
                      <a:pos x="43" y="305"/>
                    </a:cxn>
                    <a:cxn ang="0">
                      <a:pos x="40" y="390"/>
                    </a:cxn>
                    <a:cxn ang="0">
                      <a:pos x="34" y="475"/>
                    </a:cxn>
                    <a:cxn ang="0">
                      <a:pos x="25" y="327"/>
                    </a:cxn>
                    <a:cxn ang="0">
                      <a:pos x="15" y="187"/>
                    </a:cxn>
                    <a:cxn ang="0">
                      <a:pos x="0" y="54"/>
                    </a:cxn>
                  </a:cxnLst>
                  <a:rect l="0" t="0" r="0" b="0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10"/>
                <p:cNvSpPr/>
                <p:nvPr/>
              </p:nvSpPr>
              <p:spPr>
                <a:xfrm>
                  <a:off x="1790" y="1583"/>
                  <a:ext cx="120" cy="349"/>
                </a:xfrm>
                <a:custGeom>
                  <a:avLst/>
                  <a:gdLst/>
                  <a:ahLst/>
                  <a:cxnLst>
                    <a:cxn ang="0">
                      <a:pos x="0" y="161"/>
                    </a:cxn>
                    <a:cxn ang="0">
                      <a:pos x="10" y="232"/>
                    </a:cxn>
                    <a:cxn ang="0">
                      <a:pos x="20" y="289"/>
                    </a:cxn>
                    <a:cxn ang="0">
                      <a:pos x="26" y="331"/>
                    </a:cxn>
                    <a:cxn ang="0">
                      <a:pos x="25" y="348"/>
                    </a:cxn>
                    <a:cxn ang="0">
                      <a:pos x="39" y="348"/>
                    </a:cxn>
                    <a:cxn ang="0">
                      <a:pos x="43" y="323"/>
                    </a:cxn>
                    <a:cxn ang="0">
                      <a:pos x="45" y="286"/>
                    </a:cxn>
                    <a:cxn ang="0">
                      <a:pos x="51" y="252"/>
                    </a:cxn>
                    <a:cxn ang="0">
                      <a:pos x="54" y="226"/>
                    </a:cxn>
                    <a:cxn ang="0">
                      <a:pos x="59" y="188"/>
                    </a:cxn>
                    <a:cxn ang="0">
                      <a:pos x="66" y="156"/>
                    </a:cxn>
                    <a:cxn ang="0">
                      <a:pos x="71" y="127"/>
                    </a:cxn>
                    <a:cxn ang="0">
                      <a:pos x="77" y="96"/>
                    </a:cxn>
                    <a:cxn ang="0">
                      <a:pos x="86" y="66"/>
                    </a:cxn>
                    <a:cxn ang="0">
                      <a:pos x="96" y="40"/>
                    </a:cxn>
                    <a:cxn ang="0">
                      <a:pos x="113" y="15"/>
                    </a:cxn>
                    <a:cxn ang="0">
                      <a:pos x="119" y="5"/>
                    </a:cxn>
                    <a:cxn ang="0">
                      <a:pos x="112" y="0"/>
                    </a:cxn>
                    <a:cxn ang="0">
                      <a:pos x="101" y="10"/>
                    </a:cxn>
                    <a:cxn ang="0">
                      <a:pos x="86" y="33"/>
                    </a:cxn>
                    <a:cxn ang="0">
                      <a:pos x="75" y="57"/>
                    </a:cxn>
                    <a:cxn ang="0">
                      <a:pos x="66" y="81"/>
                    </a:cxn>
                    <a:cxn ang="0">
                      <a:pos x="60" y="113"/>
                    </a:cxn>
                    <a:cxn ang="0">
                      <a:pos x="55" y="144"/>
                    </a:cxn>
                    <a:cxn ang="0">
                      <a:pos x="47" y="184"/>
                    </a:cxn>
                    <a:cxn ang="0">
                      <a:pos x="40" y="217"/>
                    </a:cxn>
                    <a:cxn ang="0">
                      <a:pos x="37" y="244"/>
                    </a:cxn>
                    <a:cxn ang="0">
                      <a:pos x="36" y="272"/>
                    </a:cxn>
                    <a:cxn ang="0">
                      <a:pos x="30" y="300"/>
                    </a:cxn>
                    <a:cxn ang="0">
                      <a:pos x="22" y="251"/>
                    </a:cxn>
                    <a:cxn ang="0">
                      <a:pos x="13" y="205"/>
                    </a:cxn>
                    <a:cxn ang="0">
                      <a:pos x="0" y="161"/>
                    </a:cxn>
                  </a:cxnLst>
                  <a:rect l="0" t="0" r="0" b="0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11"/>
                <p:cNvSpPr/>
                <p:nvPr/>
              </p:nvSpPr>
              <p:spPr>
                <a:xfrm>
                  <a:off x="1685" y="1239"/>
                  <a:ext cx="266" cy="391"/>
                </a:xfrm>
                <a:custGeom>
                  <a:avLst/>
                  <a:gdLst/>
                  <a:ahLst/>
                  <a:cxnLst>
                    <a:cxn ang="0">
                      <a:pos x="107" y="123"/>
                    </a:cxn>
                    <a:cxn ang="0">
                      <a:pos x="116" y="135"/>
                    </a:cxn>
                    <a:cxn ang="0">
                      <a:pos x="163" y="114"/>
                    </a:cxn>
                    <a:cxn ang="0">
                      <a:pos x="211" y="81"/>
                    </a:cxn>
                    <a:cxn ang="0">
                      <a:pos x="233" y="46"/>
                    </a:cxn>
                    <a:cxn ang="0">
                      <a:pos x="220" y="76"/>
                    </a:cxn>
                    <a:cxn ang="0">
                      <a:pos x="183" y="109"/>
                    </a:cxn>
                    <a:cxn ang="0">
                      <a:pos x="142" y="138"/>
                    </a:cxn>
                    <a:cxn ang="0">
                      <a:pos x="102" y="159"/>
                    </a:cxn>
                    <a:cxn ang="0">
                      <a:pos x="119" y="178"/>
                    </a:cxn>
                    <a:cxn ang="0">
                      <a:pos x="155" y="180"/>
                    </a:cxn>
                    <a:cxn ang="0">
                      <a:pos x="202" y="187"/>
                    </a:cxn>
                    <a:cxn ang="0">
                      <a:pos x="239" y="204"/>
                    </a:cxn>
                    <a:cxn ang="0">
                      <a:pos x="251" y="215"/>
                    </a:cxn>
                    <a:cxn ang="0">
                      <a:pos x="213" y="204"/>
                    </a:cxn>
                    <a:cxn ang="0">
                      <a:pos x="162" y="198"/>
                    </a:cxn>
                    <a:cxn ang="0">
                      <a:pos x="114" y="195"/>
                    </a:cxn>
                    <a:cxn ang="0">
                      <a:pos x="88" y="203"/>
                    </a:cxn>
                    <a:cxn ang="0">
                      <a:pos x="93" y="248"/>
                    </a:cxn>
                    <a:cxn ang="0">
                      <a:pos x="93" y="307"/>
                    </a:cxn>
                    <a:cxn ang="0">
                      <a:pos x="77" y="354"/>
                    </a:cxn>
                    <a:cxn ang="0">
                      <a:pos x="46" y="390"/>
                    </a:cxn>
                    <a:cxn ang="0">
                      <a:pos x="50" y="346"/>
                    </a:cxn>
                    <a:cxn ang="0">
                      <a:pos x="61" y="299"/>
                    </a:cxn>
                    <a:cxn ang="0">
                      <a:pos x="67" y="238"/>
                    </a:cxn>
                    <a:cxn ang="0">
                      <a:pos x="64" y="198"/>
                    </a:cxn>
                    <a:cxn ang="0">
                      <a:pos x="48" y="221"/>
                    </a:cxn>
                    <a:cxn ang="0">
                      <a:pos x="39" y="273"/>
                    </a:cxn>
                    <a:cxn ang="0">
                      <a:pos x="32" y="325"/>
                    </a:cxn>
                    <a:cxn ang="0">
                      <a:pos x="10" y="364"/>
                    </a:cxn>
                    <a:cxn ang="0">
                      <a:pos x="2" y="364"/>
                    </a:cxn>
                    <a:cxn ang="0">
                      <a:pos x="2" y="324"/>
                    </a:cxn>
                    <a:cxn ang="0">
                      <a:pos x="17" y="287"/>
                    </a:cxn>
                    <a:cxn ang="0">
                      <a:pos x="34" y="239"/>
                    </a:cxn>
                    <a:cxn ang="0">
                      <a:pos x="42" y="204"/>
                    </a:cxn>
                    <a:cxn ang="0">
                      <a:pos x="26" y="182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13" y="161"/>
                    </a:cxn>
                    <a:cxn ang="0">
                      <a:pos x="13" y="138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4" y="122"/>
                    </a:cxn>
                    <a:cxn ang="0">
                      <a:pos x="53" y="157"/>
                    </a:cxn>
                    <a:cxn ang="0">
                      <a:pos x="55" y="130"/>
                    </a:cxn>
                    <a:cxn ang="0">
                      <a:pos x="24" y="91"/>
                    </a:cxn>
                    <a:cxn ang="0">
                      <a:pos x="2" y="65"/>
                    </a:cxn>
                    <a:cxn ang="0">
                      <a:pos x="2" y="65"/>
                    </a:cxn>
                    <a:cxn ang="0">
                      <a:pos x="2" y="48"/>
                    </a:cxn>
                    <a:cxn ang="0">
                      <a:pos x="30" y="87"/>
                    </a:cxn>
                    <a:cxn ang="0">
                      <a:pos x="61" y="138"/>
                    </a:cxn>
                    <a:cxn ang="0">
                      <a:pos x="80" y="127"/>
                    </a:cxn>
                    <a:cxn ang="0">
                      <a:pos x="106" y="87"/>
                    </a:cxn>
                    <a:cxn ang="0">
                      <a:pos x="139" y="39"/>
                    </a:cxn>
                    <a:cxn ang="0">
                      <a:pos x="165" y="6"/>
                    </a:cxn>
                    <a:cxn ang="0">
                      <a:pos x="163" y="29"/>
                    </a:cxn>
                    <a:cxn ang="0">
                      <a:pos x="137" y="76"/>
                    </a:cxn>
                  </a:cxnLst>
                  <a:rect l="0" t="0" r="0" b="0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82" name="Group 12"/>
                <p:cNvGrpSpPr/>
                <p:nvPr/>
              </p:nvGrpSpPr>
              <p:grpSpPr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2084" name="Freeform 13"/>
                  <p:cNvSpPr/>
                  <p:nvPr/>
                </p:nvSpPr>
                <p:spPr>
                  <a:xfrm>
                    <a:off x="1751" y="1466"/>
                    <a:ext cx="440" cy="342"/>
                  </a:xfrm>
                  <a:custGeom>
                    <a:avLst/>
                    <a:gdLst/>
                    <a:ahLst/>
                    <a:cxnLst>
                      <a:cxn ang="0">
                        <a:pos x="167" y="42"/>
                      </a:cxn>
                      <a:cxn ang="0">
                        <a:pos x="202" y="14"/>
                      </a:cxn>
                      <a:cxn ang="0">
                        <a:pos x="245" y="3"/>
                      </a:cxn>
                      <a:cxn ang="0">
                        <a:pos x="292" y="2"/>
                      </a:cxn>
                      <a:cxn ang="0">
                        <a:pos x="304" y="7"/>
                      </a:cxn>
                      <a:cxn ang="0">
                        <a:pos x="272" y="15"/>
                      </a:cxn>
                      <a:cxn ang="0">
                        <a:pos x="236" y="26"/>
                      </a:cxn>
                      <a:cxn ang="0">
                        <a:pos x="195" y="55"/>
                      </a:cxn>
                      <a:cxn ang="0">
                        <a:pos x="191" y="94"/>
                      </a:cxn>
                      <a:cxn ang="0">
                        <a:pos x="252" y="70"/>
                      </a:cxn>
                      <a:cxn ang="0">
                        <a:pos x="301" y="67"/>
                      </a:cxn>
                      <a:cxn ang="0">
                        <a:pos x="354" y="72"/>
                      </a:cxn>
                      <a:cxn ang="0">
                        <a:pos x="416" y="79"/>
                      </a:cxn>
                      <a:cxn ang="0">
                        <a:pos x="417" y="80"/>
                      </a:cxn>
                      <a:cxn ang="0">
                        <a:pos x="357" y="83"/>
                      </a:cxn>
                      <a:cxn ang="0">
                        <a:pos x="302" y="84"/>
                      </a:cxn>
                      <a:cxn ang="0">
                        <a:pos x="254" y="90"/>
                      </a:cxn>
                      <a:cxn ang="0">
                        <a:pos x="200" y="103"/>
                      </a:cxn>
                      <a:cxn ang="0">
                        <a:pos x="222" y="123"/>
                      </a:cxn>
                      <a:cxn ang="0">
                        <a:pos x="238" y="142"/>
                      </a:cxn>
                      <a:cxn ang="0">
                        <a:pos x="184" y="125"/>
                      </a:cxn>
                      <a:cxn ang="0">
                        <a:pos x="173" y="136"/>
                      </a:cxn>
                      <a:cxn ang="0">
                        <a:pos x="232" y="145"/>
                      </a:cxn>
                      <a:cxn ang="0">
                        <a:pos x="282" y="157"/>
                      </a:cxn>
                      <a:cxn ang="0">
                        <a:pos x="321" y="190"/>
                      </a:cxn>
                      <a:cxn ang="0">
                        <a:pos x="351" y="234"/>
                      </a:cxn>
                      <a:cxn ang="0">
                        <a:pos x="344" y="242"/>
                      </a:cxn>
                      <a:cxn ang="0">
                        <a:pos x="304" y="214"/>
                      </a:cxn>
                      <a:cxn ang="0">
                        <a:pos x="259" y="183"/>
                      </a:cxn>
                      <a:cxn ang="0">
                        <a:pos x="211" y="162"/>
                      </a:cxn>
                      <a:cxn ang="0">
                        <a:pos x="180" y="155"/>
                      </a:cxn>
                      <a:cxn ang="0">
                        <a:pos x="206" y="189"/>
                      </a:cxn>
                      <a:cxn ang="0">
                        <a:pos x="238" y="234"/>
                      </a:cxn>
                      <a:cxn ang="0">
                        <a:pos x="256" y="275"/>
                      </a:cxn>
                      <a:cxn ang="0">
                        <a:pos x="255" y="313"/>
                      </a:cxn>
                      <a:cxn ang="0">
                        <a:pos x="232" y="271"/>
                      </a:cxn>
                      <a:cxn ang="0">
                        <a:pos x="208" y="226"/>
                      </a:cxn>
                      <a:cxn ang="0">
                        <a:pos x="181" y="185"/>
                      </a:cxn>
                      <a:cxn ang="0">
                        <a:pos x="157" y="149"/>
                      </a:cxn>
                      <a:cxn ang="0">
                        <a:pos x="115" y="170"/>
                      </a:cxn>
                      <a:cxn ang="0">
                        <a:pos x="80" y="221"/>
                      </a:cxn>
                      <a:cxn ang="0">
                        <a:pos x="51" y="273"/>
                      </a:cxn>
                      <a:cxn ang="0">
                        <a:pos x="18" y="321"/>
                      </a:cxn>
                      <a:cxn ang="0">
                        <a:pos x="8" y="315"/>
                      </a:cxn>
                      <a:cxn ang="0">
                        <a:pos x="47" y="255"/>
                      </a:cxn>
                      <a:cxn ang="0">
                        <a:pos x="82" y="208"/>
                      </a:cxn>
                      <a:cxn ang="0">
                        <a:pos x="112" y="162"/>
                      </a:cxn>
                      <a:cxn ang="0">
                        <a:pos x="139" y="126"/>
                      </a:cxn>
                      <a:cxn ang="0">
                        <a:pos x="99" y="83"/>
                      </a:cxn>
                      <a:cxn ang="0">
                        <a:pos x="43" y="60"/>
                      </a:cxn>
                      <a:cxn ang="0">
                        <a:pos x="20" y="47"/>
                      </a:cxn>
                      <a:cxn ang="0">
                        <a:pos x="63" y="61"/>
                      </a:cxn>
                      <a:cxn ang="0">
                        <a:pos x="122" y="90"/>
                      </a:cxn>
                    </a:cxnLst>
                    <a:rect l="0" t="0" r="0" b="0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5" name="Freeform 14"/>
                  <p:cNvSpPr/>
                  <p:nvPr/>
                </p:nvSpPr>
                <p:spPr>
                  <a:xfrm>
                    <a:off x="1900" y="1641"/>
                    <a:ext cx="39" cy="193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5" y="9"/>
                      </a:cxn>
                      <a:cxn ang="0">
                        <a:pos x="28" y="15"/>
                      </a:cxn>
                      <a:cxn ang="0">
                        <a:pos x="34" y="24"/>
                      </a:cxn>
                      <a:cxn ang="0">
                        <a:pos x="36" y="33"/>
                      </a:cxn>
                      <a:cxn ang="0">
                        <a:pos x="37" y="43"/>
                      </a:cxn>
                      <a:cxn ang="0">
                        <a:pos x="37" y="56"/>
                      </a:cxn>
                      <a:cxn ang="0">
                        <a:pos x="38" y="64"/>
                      </a:cxn>
                      <a:cxn ang="0">
                        <a:pos x="37" y="75"/>
                      </a:cxn>
                      <a:cxn ang="0">
                        <a:pos x="36" y="86"/>
                      </a:cxn>
                      <a:cxn ang="0">
                        <a:pos x="34" y="97"/>
                      </a:cxn>
                      <a:cxn ang="0">
                        <a:pos x="31" y="113"/>
                      </a:cxn>
                      <a:cxn ang="0">
                        <a:pos x="29" y="122"/>
                      </a:cxn>
                      <a:cxn ang="0">
                        <a:pos x="24" y="132"/>
                      </a:cxn>
                      <a:cxn ang="0">
                        <a:pos x="18" y="144"/>
                      </a:cxn>
                      <a:cxn ang="0">
                        <a:pos x="12" y="155"/>
                      </a:cxn>
                      <a:cxn ang="0">
                        <a:pos x="7" y="165"/>
                      </a:cxn>
                      <a:cxn ang="0">
                        <a:pos x="3" y="174"/>
                      </a:cxn>
                      <a:cxn ang="0">
                        <a:pos x="0" y="192"/>
                      </a:cxn>
                      <a:cxn ang="0">
                        <a:pos x="1" y="174"/>
                      </a:cxn>
                      <a:cxn ang="0">
                        <a:pos x="3" y="162"/>
                      </a:cxn>
                      <a:cxn ang="0">
                        <a:pos x="4" y="151"/>
                      </a:cxn>
                      <a:cxn ang="0">
                        <a:pos x="5" y="139"/>
                      </a:cxn>
                      <a:cxn ang="0">
                        <a:pos x="7" y="124"/>
                      </a:cxn>
                      <a:cxn ang="0">
                        <a:pos x="10" y="113"/>
                      </a:cxn>
                      <a:cxn ang="0">
                        <a:pos x="12" y="102"/>
                      </a:cxn>
                      <a:cxn ang="0">
                        <a:pos x="15" y="93"/>
                      </a:cxn>
                      <a:cxn ang="0">
                        <a:pos x="18" y="82"/>
                      </a:cxn>
                      <a:cxn ang="0">
                        <a:pos x="20" y="72"/>
                      </a:cxn>
                      <a:cxn ang="0">
                        <a:pos x="22" y="61"/>
                      </a:cxn>
                      <a:cxn ang="0">
                        <a:pos x="23" y="52"/>
                      </a:cxn>
                      <a:cxn ang="0">
                        <a:pos x="24" y="41"/>
                      </a:cxn>
                      <a:cxn ang="0">
                        <a:pos x="24" y="30"/>
                      </a:cxn>
                      <a:cxn ang="0">
                        <a:pos x="24" y="15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0" b="0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6" name="Freeform 15"/>
                  <p:cNvSpPr/>
                  <p:nvPr/>
                </p:nvSpPr>
                <p:spPr>
                  <a:xfrm>
                    <a:off x="1716" y="1535"/>
                    <a:ext cx="171" cy="50"/>
                  </a:xfrm>
                  <a:custGeom>
                    <a:avLst/>
                    <a:gdLst/>
                    <a:ahLst/>
                    <a:cxnLst>
                      <a:cxn ang="0">
                        <a:pos x="170" y="49"/>
                      </a:cxn>
                      <a:cxn ang="0">
                        <a:pos x="167" y="40"/>
                      </a:cxn>
                      <a:cxn ang="0">
                        <a:pos x="163" y="33"/>
                      </a:cxn>
                      <a:cxn ang="0">
                        <a:pos x="160" y="31"/>
                      </a:cxn>
                      <a:cxn ang="0">
                        <a:pos x="153" y="29"/>
                      </a:cxn>
                      <a:cxn ang="0">
                        <a:pos x="147" y="27"/>
                      </a:cxn>
                      <a:cxn ang="0">
                        <a:pos x="140" y="29"/>
                      </a:cxn>
                      <a:cxn ang="0">
                        <a:pos x="132" y="30"/>
                      </a:cxn>
                      <a:cxn ang="0">
                        <a:pos x="123" y="27"/>
                      </a:cxn>
                      <a:cxn ang="0">
                        <a:pos x="111" y="22"/>
                      </a:cxn>
                      <a:cxn ang="0">
                        <a:pos x="100" y="18"/>
                      </a:cxn>
                      <a:cxn ang="0">
                        <a:pos x="92" y="16"/>
                      </a:cxn>
                      <a:cxn ang="0">
                        <a:pos x="80" y="12"/>
                      </a:cxn>
                      <a:cxn ang="0">
                        <a:pos x="67" y="8"/>
                      </a:cxn>
                      <a:cxn ang="0">
                        <a:pos x="55" y="5"/>
                      </a:cxn>
                      <a:cxn ang="0">
                        <a:pos x="42" y="1"/>
                      </a:cxn>
                      <a:cxn ang="0">
                        <a:pos x="28" y="1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1"/>
                      </a:cxn>
                      <a:cxn ang="0">
                        <a:pos x="5" y="11"/>
                      </a:cxn>
                      <a:cxn ang="0">
                        <a:pos x="12" y="12"/>
                      </a:cxn>
                      <a:cxn ang="0">
                        <a:pos x="19" y="12"/>
                      </a:cxn>
                      <a:cxn ang="0">
                        <a:pos x="23" y="11"/>
                      </a:cxn>
                      <a:cxn ang="0">
                        <a:pos x="30" y="11"/>
                      </a:cxn>
                      <a:cxn ang="0">
                        <a:pos x="39" y="11"/>
                      </a:cxn>
                      <a:cxn ang="0">
                        <a:pos x="51" y="11"/>
                      </a:cxn>
                      <a:cxn ang="0">
                        <a:pos x="61" y="12"/>
                      </a:cxn>
                      <a:cxn ang="0">
                        <a:pos x="71" y="14"/>
                      </a:cxn>
                      <a:cxn ang="0">
                        <a:pos x="81" y="15"/>
                      </a:cxn>
                      <a:cxn ang="0">
                        <a:pos x="91" y="16"/>
                      </a:cxn>
                      <a:cxn ang="0">
                        <a:pos x="99" y="19"/>
                      </a:cxn>
                      <a:cxn ang="0">
                        <a:pos x="108" y="23"/>
                      </a:cxn>
                      <a:cxn ang="0">
                        <a:pos x="116" y="27"/>
                      </a:cxn>
                      <a:cxn ang="0">
                        <a:pos x="125" y="31"/>
                      </a:cxn>
                      <a:cxn ang="0">
                        <a:pos x="129" y="32"/>
                      </a:cxn>
                      <a:cxn ang="0">
                        <a:pos x="134" y="31"/>
                      </a:cxn>
                      <a:cxn ang="0">
                        <a:pos x="140" y="34"/>
                      </a:cxn>
                      <a:cxn ang="0">
                        <a:pos x="146" y="37"/>
                      </a:cxn>
                      <a:cxn ang="0">
                        <a:pos x="152" y="40"/>
                      </a:cxn>
                      <a:cxn ang="0">
                        <a:pos x="161" y="44"/>
                      </a:cxn>
                      <a:cxn ang="0">
                        <a:pos x="167" y="46"/>
                      </a:cxn>
                      <a:cxn ang="0">
                        <a:pos x="170" y="49"/>
                      </a:cxn>
                    </a:cxnLst>
                    <a:rect l="0" t="0" r="0" b="0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7" name="Freeform 16"/>
                  <p:cNvSpPr/>
                  <p:nvPr/>
                </p:nvSpPr>
                <p:spPr>
                  <a:xfrm>
                    <a:off x="1707" y="1563"/>
                    <a:ext cx="177" cy="21"/>
                  </a:xfrm>
                  <a:custGeom>
                    <a:avLst/>
                    <a:gdLst/>
                    <a:ahLst/>
                    <a:cxnLst>
                      <a:cxn ang="0">
                        <a:pos x="176" y="20"/>
                      </a:cxn>
                      <a:cxn ang="0">
                        <a:pos x="171" y="18"/>
                      </a:cxn>
                      <a:cxn ang="0">
                        <a:pos x="166" y="16"/>
                      </a:cxn>
                      <a:cxn ang="0">
                        <a:pos x="161" y="13"/>
                      </a:cxn>
                      <a:cxn ang="0">
                        <a:pos x="155" y="12"/>
                      </a:cxn>
                      <a:cxn ang="0">
                        <a:pos x="149" y="10"/>
                      </a:cxn>
                      <a:cxn ang="0">
                        <a:pos x="141" y="6"/>
                      </a:cxn>
                      <a:cxn ang="0">
                        <a:pos x="134" y="3"/>
                      </a:cxn>
                      <a:cxn ang="0">
                        <a:pos x="128" y="2"/>
                      </a:cxn>
                      <a:cxn ang="0">
                        <a:pos x="120" y="3"/>
                      </a:cxn>
                      <a:cxn ang="0">
                        <a:pos x="110" y="5"/>
                      </a:cxn>
                      <a:cxn ang="0">
                        <a:pos x="106" y="5"/>
                      </a:cxn>
                      <a:cxn ang="0">
                        <a:pos x="93" y="3"/>
                      </a:cxn>
                      <a:cxn ang="0">
                        <a:pos x="78" y="1"/>
                      </a:cxn>
                      <a:cxn ang="0">
                        <a:pos x="69" y="0"/>
                      </a:cxn>
                      <a:cxn ang="0">
                        <a:pos x="57" y="0"/>
                      </a:cxn>
                      <a:cxn ang="0">
                        <a:pos x="44" y="0"/>
                      </a:cxn>
                      <a:cxn ang="0">
                        <a:pos x="36" y="1"/>
                      </a:cxn>
                      <a:cxn ang="0">
                        <a:pos x="27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7" y="11"/>
                      </a:cxn>
                      <a:cxn ang="0">
                        <a:pos x="4" y="15"/>
                      </a:cxn>
                      <a:cxn ang="0">
                        <a:pos x="0" y="17"/>
                      </a:cxn>
                      <a:cxn ang="0">
                        <a:pos x="7" y="16"/>
                      </a:cxn>
                      <a:cxn ang="0">
                        <a:pos x="15" y="14"/>
                      </a:cxn>
                      <a:cxn ang="0">
                        <a:pos x="22" y="12"/>
                      </a:cxn>
                      <a:cxn ang="0">
                        <a:pos x="29" y="11"/>
                      </a:cxn>
                      <a:cxn ang="0">
                        <a:pos x="37" y="10"/>
                      </a:cxn>
                      <a:cxn ang="0">
                        <a:pos x="50" y="10"/>
                      </a:cxn>
                      <a:cxn ang="0">
                        <a:pos x="63" y="8"/>
                      </a:cxn>
                      <a:cxn ang="0">
                        <a:pos x="79" y="8"/>
                      </a:cxn>
                      <a:cxn ang="0">
                        <a:pos x="94" y="7"/>
                      </a:cxn>
                      <a:cxn ang="0">
                        <a:pos x="108" y="6"/>
                      </a:cxn>
                      <a:cxn ang="0">
                        <a:pos x="120" y="7"/>
                      </a:cxn>
                      <a:cxn ang="0">
                        <a:pos x="129" y="10"/>
                      </a:cxn>
                      <a:cxn ang="0">
                        <a:pos x="138" y="12"/>
                      </a:cxn>
                      <a:cxn ang="0">
                        <a:pos x="148" y="14"/>
                      </a:cxn>
                      <a:cxn ang="0">
                        <a:pos x="159" y="17"/>
                      </a:cxn>
                      <a:cxn ang="0">
                        <a:pos x="167" y="18"/>
                      </a:cxn>
                      <a:cxn ang="0">
                        <a:pos x="176" y="20"/>
                      </a:cxn>
                    </a:cxnLst>
                    <a:rect l="0" t="0" r="0" b="0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83" name="Freeform 17"/>
                <p:cNvSpPr/>
                <p:nvPr/>
              </p:nvSpPr>
              <p:spPr>
                <a:xfrm>
                  <a:off x="1691" y="1023"/>
                  <a:ext cx="261" cy="374"/>
                </a:xfrm>
                <a:custGeom>
                  <a:avLst/>
                  <a:gdLst/>
                  <a:ahLst/>
                  <a:cxnLst>
                    <a:cxn ang="0">
                      <a:pos x="82" y="162"/>
                    </a:cxn>
                    <a:cxn ang="0">
                      <a:pos x="90" y="154"/>
                    </a:cxn>
                    <a:cxn ang="0">
                      <a:pos x="76" y="104"/>
                    </a:cxn>
                    <a:cxn ang="0">
                      <a:pos x="54" y="56"/>
                    </a:cxn>
                    <a:cxn ang="0">
                      <a:pos x="31" y="33"/>
                    </a:cxn>
                    <a:cxn ang="0">
                      <a:pos x="51" y="45"/>
                    </a:cxn>
                    <a:cxn ang="0">
                      <a:pos x="72" y="84"/>
                    </a:cxn>
                    <a:cxn ang="0">
                      <a:pos x="92" y="126"/>
                    </a:cxn>
                    <a:cxn ang="0">
                      <a:pos x="106" y="168"/>
                    </a:cxn>
                    <a:cxn ang="0">
                      <a:pos x="118" y="150"/>
                    </a:cxn>
                    <a:cxn ang="0">
                      <a:pos x="121" y="114"/>
                    </a:cxn>
                    <a:cxn ang="0">
                      <a:pos x="125" y="65"/>
                    </a:cxn>
                    <a:cxn ang="0">
                      <a:pos x="136" y="26"/>
                    </a:cxn>
                    <a:cxn ang="0">
                      <a:pos x="143" y="12"/>
                    </a:cxn>
                    <a:cxn ang="0">
                      <a:pos x="136" y="53"/>
                    </a:cxn>
                    <a:cxn ang="0">
                      <a:pos x="132" y="106"/>
                    </a:cxn>
                    <a:cxn ang="0">
                      <a:pos x="130" y="155"/>
                    </a:cxn>
                    <a:cxn ang="0">
                      <a:pos x="136" y="183"/>
                    </a:cxn>
                    <a:cxn ang="0">
                      <a:pos x="166" y="177"/>
                    </a:cxn>
                    <a:cxn ang="0">
                      <a:pos x="205" y="178"/>
                    </a:cxn>
                    <a:cxn ang="0">
                      <a:pos x="236" y="193"/>
                    </a:cxn>
                    <a:cxn ang="0">
                      <a:pos x="260" y="227"/>
                    </a:cxn>
                    <a:cxn ang="0">
                      <a:pos x="231" y="222"/>
                    </a:cxn>
                    <a:cxn ang="0">
                      <a:pos x="200" y="211"/>
                    </a:cxn>
                    <a:cxn ang="0">
                      <a:pos x="159" y="204"/>
                    </a:cxn>
                    <a:cxn ang="0">
                      <a:pos x="132" y="208"/>
                    </a:cxn>
                    <a:cxn ang="0">
                      <a:pos x="147" y="224"/>
                    </a:cxn>
                    <a:cxn ang="0">
                      <a:pos x="182" y="233"/>
                    </a:cxn>
                    <a:cxn ang="0">
                      <a:pos x="217" y="240"/>
                    </a:cxn>
                    <a:cxn ang="0">
                      <a:pos x="243" y="264"/>
                    </a:cxn>
                    <a:cxn ang="0">
                      <a:pos x="256" y="297"/>
                    </a:cxn>
                    <a:cxn ang="0">
                      <a:pos x="224" y="277"/>
                    </a:cxn>
                    <a:cxn ang="0">
                      <a:pos x="191" y="256"/>
                    </a:cxn>
                    <a:cxn ang="0">
                      <a:pos x="160" y="238"/>
                    </a:cxn>
                    <a:cxn ang="0">
                      <a:pos x="136" y="230"/>
                    </a:cxn>
                    <a:cxn ang="0">
                      <a:pos x="121" y="246"/>
                    </a:cxn>
                    <a:cxn ang="0">
                      <a:pos x="135" y="290"/>
                    </a:cxn>
                    <a:cxn ang="0">
                      <a:pos x="145" y="342"/>
                    </a:cxn>
                    <a:cxn ang="0">
                      <a:pos x="127" y="346"/>
                    </a:cxn>
                    <a:cxn ang="0">
                      <a:pos x="116" y="290"/>
                    </a:cxn>
                    <a:cxn ang="0">
                      <a:pos x="101" y="256"/>
                    </a:cxn>
                    <a:cxn ang="0">
                      <a:pos x="83" y="274"/>
                    </a:cxn>
                    <a:cxn ang="0">
                      <a:pos x="64" y="309"/>
                    </a:cxn>
                    <a:cxn ang="0">
                      <a:pos x="44" y="360"/>
                    </a:cxn>
                    <a:cxn ang="0">
                      <a:pos x="51" y="314"/>
                    </a:cxn>
                    <a:cxn ang="0">
                      <a:pos x="69" y="272"/>
                    </a:cxn>
                    <a:cxn ang="0">
                      <a:pos x="91" y="238"/>
                    </a:cxn>
                    <a:cxn ang="0">
                      <a:pos x="99" y="212"/>
                    </a:cxn>
                    <a:cxn ang="0">
                      <a:pos x="77" y="226"/>
                    </a:cxn>
                    <a:cxn ang="0">
                      <a:pos x="52" y="261"/>
                    </a:cxn>
                    <a:cxn ang="0">
                      <a:pos x="28" y="301"/>
                    </a:cxn>
                    <a:cxn ang="0">
                      <a:pos x="24" y="288"/>
                    </a:cxn>
                    <a:cxn ang="0">
                      <a:pos x="42" y="262"/>
                    </a:cxn>
                    <a:cxn ang="0">
                      <a:pos x="71" y="229"/>
                    </a:cxn>
                    <a:cxn ang="0">
                      <a:pos x="101" y="206"/>
                    </a:cxn>
                    <a:cxn ang="0">
                      <a:pos x="73" y="180"/>
                    </a:cxn>
                    <a:cxn ang="0">
                      <a:pos x="46" y="148"/>
                    </a:cxn>
                    <a:cxn ang="0">
                      <a:pos x="17" y="118"/>
                    </a:cxn>
                    <a:cxn ang="0">
                      <a:pos x="3" y="98"/>
                    </a:cxn>
                    <a:cxn ang="0">
                      <a:pos x="32" y="115"/>
                    </a:cxn>
                    <a:cxn ang="0">
                      <a:pos x="64" y="145"/>
                    </a:cxn>
                  </a:cxnLst>
                  <a:rect l="0" t="0" r="0" b="0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7" name="Group 18"/>
              <p:cNvGrpSpPr/>
              <p:nvPr/>
            </p:nvGrpSpPr>
            <p:grpSpPr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2068" name="Group 19"/>
                <p:cNvGrpSpPr/>
                <p:nvPr/>
              </p:nvGrpSpPr>
              <p:grpSpPr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2077" name="Freeform 20"/>
                  <p:cNvSpPr/>
                  <p:nvPr/>
                </p:nvSpPr>
                <p:spPr>
                  <a:xfrm>
                    <a:off x="2392" y="1373"/>
                    <a:ext cx="92" cy="638"/>
                  </a:xfrm>
                  <a:custGeom>
                    <a:avLst/>
                    <a:gdLst/>
                    <a:ahLst/>
                    <a:cxnLst>
                      <a:cxn ang="0">
                        <a:pos x="91" y="296"/>
                      </a:cxn>
                      <a:cxn ang="0">
                        <a:pos x="83" y="425"/>
                      </a:cxn>
                      <a:cxn ang="0">
                        <a:pos x="75" y="529"/>
                      </a:cxn>
                      <a:cxn ang="0">
                        <a:pos x="70" y="606"/>
                      </a:cxn>
                      <a:cxn ang="0">
                        <a:pos x="71" y="637"/>
                      </a:cxn>
                      <a:cxn ang="0">
                        <a:pos x="60" y="637"/>
                      </a:cxn>
                      <a:cxn ang="0">
                        <a:pos x="57" y="592"/>
                      </a:cxn>
                      <a:cxn ang="0">
                        <a:pos x="55" y="524"/>
                      </a:cxn>
                      <a:cxn ang="0">
                        <a:pos x="51" y="461"/>
                      </a:cxn>
                      <a:cxn ang="0">
                        <a:pos x="49" y="414"/>
                      </a:cxn>
                      <a:cxn ang="0">
                        <a:pos x="45" y="345"/>
                      </a:cxn>
                      <a:cxn ang="0">
                        <a:pos x="40" y="285"/>
                      </a:cxn>
                      <a:cxn ang="0">
                        <a:pos x="35" y="233"/>
                      </a:cxn>
                      <a:cxn ang="0">
                        <a:pos x="31" y="177"/>
                      </a:cxn>
                      <a:cxn ang="0">
                        <a:pos x="24" y="121"/>
                      </a:cxn>
                      <a:cxn ang="0">
                        <a:pos x="17" y="74"/>
                      </a:cxn>
                      <a:cxn ang="0">
                        <a:pos x="4" y="28"/>
                      </a:cxn>
                      <a:cxn ang="0">
                        <a:pos x="0" y="10"/>
                      </a:cxn>
                      <a:cxn ang="0">
                        <a:pos x="5" y="0"/>
                      </a:cxn>
                      <a:cxn ang="0">
                        <a:pos x="13" y="18"/>
                      </a:cxn>
                      <a:cxn ang="0">
                        <a:pos x="24" y="61"/>
                      </a:cxn>
                      <a:cxn ang="0">
                        <a:pos x="33" y="104"/>
                      </a:cxn>
                      <a:cxn ang="0">
                        <a:pos x="40" y="150"/>
                      </a:cxn>
                      <a:cxn ang="0">
                        <a:pos x="44" y="208"/>
                      </a:cxn>
                      <a:cxn ang="0">
                        <a:pos x="48" y="263"/>
                      </a:cxn>
                      <a:cxn ang="0">
                        <a:pos x="55" y="337"/>
                      </a:cxn>
                      <a:cxn ang="0">
                        <a:pos x="59" y="398"/>
                      </a:cxn>
                      <a:cxn ang="0">
                        <a:pos x="61" y="447"/>
                      </a:cxn>
                      <a:cxn ang="0">
                        <a:pos x="63" y="498"/>
                      </a:cxn>
                      <a:cxn ang="0">
                        <a:pos x="68" y="550"/>
                      </a:cxn>
                      <a:cxn ang="0">
                        <a:pos x="73" y="460"/>
                      </a:cxn>
                      <a:cxn ang="0">
                        <a:pos x="80" y="376"/>
                      </a:cxn>
                      <a:cxn ang="0">
                        <a:pos x="91" y="296"/>
                      </a:cxn>
                    </a:cxnLst>
                    <a:rect l="0" t="0" r="0" b="0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8" name="Freeform 21"/>
                  <p:cNvSpPr/>
                  <p:nvPr/>
                </p:nvSpPr>
                <p:spPr>
                  <a:xfrm>
                    <a:off x="2247" y="1201"/>
                    <a:ext cx="246" cy="466"/>
                  </a:xfrm>
                  <a:custGeom>
                    <a:avLst/>
                    <a:gdLst/>
                    <a:ahLst/>
                    <a:cxnLst>
                      <a:cxn ang="0">
                        <a:pos x="136" y="67"/>
                      </a:cxn>
                      <a:cxn ang="0">
                        <a:pos x="105" y="12"/>
                      </a:cxn>
                      <a:cxn ang="0">
                        <a:pos x="55" y="1"/>
                      </a:cxn>
                      <a:cxn ang="0">
                        <a:pos x="58" y="12"/>
                      </a:cxn>
                      <a:cxn ang="0">
                        <a:pos x="96" y="39"/>
                      </a:cxn>
                      <a:cxn ang="0">
                        <a:pos x="130" y="134"/>
                      </a:cxn>
                      <a:cxn ang="0">
                        <a:pos x="73" y="85"/>
                      </a:cxn>
                      <a:cxn ang="0">
                        <a:pos x="32" y="75"/>
                      </a:cxn>
                      <a:cxn ang="0">
                        <a:pos x="7" y="103"/>
                      </a:cxn>
                      <a:cxn ang="0">
                        <a:pos x="38" y="103"/>
                      </a:cxn>
                      <a:cxn ang="0">
                        <a:pos x="108" y="129"/>
                      </a:cxn>
                      <a:cxn ang="0">
                        <a:pos x="104" y="146"/>
                      </a:cxn>
                      <a:cxn ang="0">
                        <a:pos x="92" y="171"/>
                      </a:cxn>
                      <a:cxn ang="0">
                        <a:pos x="126" y="170"/>
                      </a:cxn>
                      <a:cxn ang="0">
                        <a:pos x="69" y="193"/>
                      </a:cxn>
                      <a:cxn ang="0">
                        <a:pos x="37" y="233"/>
                      </a:cxn>
                      <a:cxn ang="0">
                        <a:pos x="6" y="325"/>
                      </a:cxn>
                      <a:cxn ang="0">
                        <a:pos x="72" y="231"/>
                      </a:cxn>
                      <a:cxn ang="0">
                        <a:pos x="118" y="194"/>
                      </a:cxn>
                      <a:cxn ang="0">
                        <a:pos x="94" y="269"/>
                      </a:cxn>
                      <a:cxn ang="0">
                        <a:pos x="76" y="338"/>
                      </a:cxn>
                      <a:cxn ang="0">
                        <a:pos x="71" y="408"/>
                      </a:cxn>
                      <a:cxn ang="0">
                        <a:pos x="98" y="303"/>
                      </a:cxn>
                      <a:cxn ang="0">
                        <a:pos x="124" y="236"/>
                      </a:cxn>
                      <a:cxn ang="0">
                        <a:pos x="125" y="214"/>
                      </a:cxn>
                      <a:cxn ang="0">
                        <a:pos x="118" y="323"/>
                      </a:cxn>
                      <a:cxn ang="0">
                        <a:pos x="138" y="439"/>
                      </a:cxn>
                      <a:cxn ang="0">
                        <a:pos x="128" y="313"/>
                      </a:cxn>
                      <a:cxn ang="0">
                        <a:pos x="127" y="223"/>
                      </a:cxn>
                      <a:cxn ang="0">
                        <a:pos x="147" y="189"/>
                      </a:cxn>
                      <a:cxn ang="0">
                        <a:pos x="188" y="298"/>
                      </a:cxn>
                      <a:cxn ang="0">
                        <a:pos x="223" y="411"/>
                      </a:cxn>
                      <a:cxn ang="0">
                        <a:pos x="193" y="292"/>
                      </a:cxn>
                      <a:cxn ang="0">
                        <a:pos x="160" y="190"/>
                      </a:cxn>
                      <a:cxn ang="0">
                        <a:pos x="164" y="121"/>
                      </a:cxn>
                      <a:cxn ang="0">
                        <a:pos x="194" y="130"/>
                      </a:cxn>
                      <a:cxn ang="0">
                        <a:pos x="240" y="125"/>
                      </a:cxn>
                      <a:cxn ang="0">
                        <a:pos x="216" y="122"/>
                      </a:cxn>
                      <a:cxn ang="0">
                        <a:pos x="163" y="144"/>
                      </a:cxn>
                      <a:cxn ang="0">
                        <a:pos x="194" y="109"/>
                      </a:cxn>
                      <a:cxn ang="0">
                        <a:pos x="244" y="101"/>
                      </a:cxn>
                      <a:cxn ang="0">
                        <a:pos x="229" y="88"/>
                      </a:cxn>
                      <a:cxn ang="0">
                        <a:pos x="163" y="138"/>
                      </a:cxn>
                      <a:cxn ang="0">
                        <a:pos x="172" y="99"/>
                      </a:cxn>
                      <a:cxn ang="0">
                        <a:pos x="226" y="61"/>
                      </a:cxn>
                      <a:cxn ang="0">
                        <a:pos x="188" y="82"/>
                      </a:cxn>
                      <a:cxn ang="0">
                        <a:pos x="147" y="109"/>
                      </a:cxn>
                    </a:cxnLst>
                    <a:rect l="0" t="0" r="0" b="0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9" name="Group 22"/>
                <p:cNvGrpSpPr/>
                <p:nvPr/>
              </p:nvGrpSpPr>
              <p:grpSpPr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2070" name="Freeform 23"/>
                  <p:cNvSpPr/>
                  <p:nvPr/>
                </p:nvSpPr>
                <p:spPr>
                  <a:xfrm>
                    <a:off x="2164" y="1525"/>
                    <a:ext cx="130" cy="496"/>
                  </a:xfrm>
                  <a:custGeom>
                    <a:avLst/>
                    <a:gdLst/>
                    <a:ahLst/>
                    <a:cxnLst>
                      <a:cxn ang="0">
                        <a:pos x="129" y="230"/>
                      </a:cxn>
                      <a:cxn ang="0">
                        <a:pos x="118" y="330"/>
                      </a:cxn>
                      <a:cxn ang="0">
                        <a:pos x="107" y="411"/>
                      </a:cxn>
                      <a:cxn ang="0">
                        <a:pos x="100" y="471"/>
                      </a:cxn>
                      <a:cxn ang="0">
                        <a:pos x="101" y="495"/>
                      </a:cxn>
                      <a:cxn ang="0">
                        <a:pos x="86" y="495"/>
                      </a:cxn>
                      <a:cxn ang="0">
                        <a:pos x="81" y="460"/>
                      </a:cxn>
                      <a:cxn ang="0">
                        <a:pos x="79" y="408"/>
                      </a:cxn>
                      <a:cxn ang="0">
                        <a:pos x="73" y="358"/>
                      </a:cxn>
                      <a:cxn ang="0">
                        <a:pos x="70" y="321"/>
                      </a:cxn>
                      <a:cxn ang="0">
                        <a:pos x="64" y="268"/>
                      </a:cxn>
                      <a:cxn ang="0">
                        <a:pos x="56" y="222"/>
                      </a:cxn>
                      <a:cxn ang="0">
                        <a:pos x="51" y="181"/>
                      </a:cxn>
                      <a:cxn ang="0">
                        <a:pos x="45" y="137"/>
                      </a:cxn>
                      <a:cxn ang="0">
                        <a:pos x="35" y="94"/>
                      </a:cxn>
                      <a:cxn ang="0">
                        <a:pos x="24" y="57"/>
                      </a:cxn>
                      <a:cxn ang="0">
                        <a:pos x="6" y="21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19" y="14"/>
                      </a:cxn>
                      <a:cxn ang="0">
                        <a:pos x="35" y="47"/>
                      </a:cxn>
                      <a:cxn ang="0">
                        <a:pos x="47" y="81"/>
                      </a:cxn>
                      <a:cxn ang="0">
                        <a:pos x="56" y="116"/>
                      </a:cxn>
                      <a:cxn ang="0">
                        <a:pos x="63" y="161"/>
                      </a:cxn>
                      <a:cxn ang="0">
                        <a:pos x="69" y="204"/>
                      </a:cxn>
                      <a:cxn ang="0">
                        <a:pos x="77" y="262"/>
                      </a:cxn>
                      <a:cxn ang="0">
                        <a:pos x="84" y="309"/>
                      </a:cxn>
                      <a:cxn ang="0">
                        <a:pos x="87" y="347"/>
                      </a:cxn>
                      <a:cxn ang="0">
                        <a:pos x="90" y="386"/>
                      </a:cxn>
                      <a:cxn ang="0">
                        <a:pos x="96" y="427"/>
                      </a:cxn>
                      <a:cxn ang="0">
                        <a:pos x="104" y="357"/>
                      </a:cxn>
                      <a:cxn ang="0">
                        <a:pos x="114" y="292"/>
                      </a:cxn>
                      <a:cxn ang="0">
                        <a:pos x="129" y="230"/>
                      </a:cxn>
                    </a:cxnLst>
                    <a:rect l="0" t="0" r="0" b="0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1" name="Freeform 24"/>
                  <p:cNvSpPr/>
                  <p:nvPr/>
                </p:nvSpPr>
                <p:spPr>
                  <a:xfrm>
                    <a:off x="2204" y="1606"/>
                    <a:ext cx="229" cy="358"/>
                  </a:xfrm>
                  <a:custGeom>
                    <a:avLst/>
                    <a:gdLst/>
                    <a:ahLst/>
                    <a:cxnLst>
                      <a:cxn ang="0">
                        <a:pos x="60" y="58"/>
                      </a:cxn>
                      <a:cxn ang="0">
                        <a:pos x="67" y="44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70" y="2"/>
                      </a:cxn>
                      <a:cxn ang="0">
                        <a:pos x="82" y="66"/>
                      </a:cxn>
                      <a:cxn ang="0">
                        <a:pos x="94" y="39"/>
                      </a:cxn>
                      <a:cxn ang="0">
                        <a:pos x="101" y="5"/>
                      </a:cxn>
                      <a:cxn ang="0">
                        <a:pos x="104" y="5"/>
                      </a:cxn>
                      <a:cxn ang="0">
                        <a:pos x="103" y="5"/>
                      </a:cxn>
                      <a:cxn ang="0">
                        <a:pos x="104" y="5"/>
                      </a:cxn>
                      <a:cxn ang="0">
                        <a:pos x="102" y="5"/>
                      </a:cxn>
                      <a:cxn ang="0">
                        <a:pos x="103" y="5"/>
                      </a:cxn>
                      <a:cxn ang="0">
                        <a:pos x="105" y="47"/>
                      </a:cxn>
                      <a:cxn ang="0">
                        <a:pos x="111" y="88"/>
                      </a:cxn>
                      <a:cxn ang="0">
                        <a:pos x="139" y="79"/>
                      </a:cxn>
                      <a:cxn ang="0">
                        <a:pos x="176" y="81"/>
                      </a:cxn>
                      <a:cxn ang="0">
                        <a:pos x="205" y="104"/>
                      </a:cxn>
                      <a:cxn ang="0">
                        <a:pos x="228" y="155"/>
                      </a:cxn>
                      <a:cxn ang="0">
                        <a:pos x="200" y="147"/>
                      </a:cxn>
                      <a:cxn ang="0">
                        <a:pos x="171" y="131"/>
                      </a:cxn>
                      <a:cxn ang="0">
                        <a:pos x="132" y="121"/>
                      </a:cxn>
                      <a:cxn ang="0">
                        <a:pos x="107" y="125"/>
                      </a:cxn>
                      <a:cxn ang="0">
                        <a:pos x="122" y="150"/>
                      </a:cxn>
                      <a:cxn ang="0">
                        <a:pos x="154" y="165"/>
                      </a:cxn>
                      <a:cxn ang="0">
                        <a:pos x="187" y="175"/>
                      </a:cxn>
                      <a:cxn ang="0">
                        <a:pos x="212" y="212"/>
                      </a:cxn>
                      <a:cxn ang="0">
                        <a:pos x="224" y="262"/>
                      </a:cxn>
                      <a:cxn ang="0">
                        <a:pos x="194" y="231"/>
                      </a:cxn>
                      <a:cxn ang="0">
                        <a:pos x="163" y="199"/>
                      </a:cxn>
                      <a:cxn ang="0">
                        <a:pos x="133" y="172"/>
                      </a:cxn>
                      <a:cxn ang="0">
                        <a:pos x="111" y="159"/>
                      </a:cxn>
                      <a:cxn ang="0">
                        <a:pos x="97" y="185"/>
                      </a:cxn>
                      <a:cxn ang="0">
                        <a:pos x="115" y="245"/>
                      </a:cxn>
                      <a:cxn ang="0">
                        <a:pos x="132" y="312"/>
                      </a:cxn>
                      <a:cxn ang="0">
                        <a:pos x="114" y="328"/>
                      </a:cxn>
                      <a:cxn ang="0">
                        <a:pos x="95" y="236"/>
                      </a:cxn>
                      <a:cxn ang="0">
                        <a:pos x="78" y="179"/>
                      </a:cxn>
                      <a:cxn ang="0">
                        <a:pos x="73" y="197"/>
                      </a:cxn>
                      <a:cxn ang="0">
                        <a:pos x="74" y="186"/>
                      </a:cxn>
                      <a:cxn ang="0">
                        <a:pos x="70" y="206"/>
                      </a:cxn>
                      <a:cxn ang="0">
                        <a:pos x="51" y="257"/>
                      </a:cxn>
                      <a:cxn ang="0">
                        <a:pos x="32" y="322"/>
                      </a:cxn>
                      <a:cxn ang="0">
                        <a:pos x="28" y="304"/>
                      </a:cxn>
                      <a:cxn ang="0">
                        <a:pos x="38" y="249"/>
                      </a:cxn>
                      <a:cxn ang="0">
                        <a:pos x="59" y="189"/>
                      </a:cxn>
                      <a:cxn ang="0">
                        <a:pos x="82" y="143"/>
                      </a:cxn>
                      <a:cxn ang="0">
                        <a:pos x="65" y="139"/>
                      </a:cxn>
                      <a:cxn ang="0">
                        <a:pos x="40" y="189"/>
                      </a:cxn>
                      <a:cxn ang="0">
                        <a:pos x="18" y="243"/>
                      </a:cxn>
                      <a:cxn ang="0">
                        <a:pos x="2" y="278"/>
                      </a:cxn>
                      <a:cxn ang="0">
                        <a:pos x="13" y="229"/>
                      </a:cxn>
                      <a:cxn ang="0">
                        <a:pos x="37" y="179"/>
                      </a:cxn>
                      <a:cxn ang="0">
                        <a:pos x="70" y="130"/>
                      </a:cxn>
                      <a:cxn ang="0">
                        <a:pos x="62" y="99"/>
                      </a:cxn>
                      <a:cxn ang="0">
                        <a:pos x="37" y="59"/>
                      </a:cxn>
                      <a:cxn ang="0">
                        <a:pos x="11" y="12"/>
                      </a:cxn>
                      <a:cxn ang="0">
                        <a:pos x="14" y="5"/>
                      </a:cxn>
                      <a:cxn ang="0">
                        <a:pos x="27" y="5"/>
                      </a:cxn>
                      <a:cxn ang="0">
                        <a:pos x="31" y="10"/>
                      </a:cxn>
                    </a:cxnLst>
                    <a:rect l="0" t="0" r="0" b="0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72" name="Group 25"/>
                  <p:cNvGrpSpPr/>
                  <p:nvPr/>
                </p:nvGrpSpPr>
                <p:grpSpPr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2073" name="Freeform 26"/>
                    <p:cNvSpPr/>
                    <p:nvPr/>
                  </p:nvSpPr>
                  <p:spPr>
                    <a:xfrm>
                      <a:off x="2030" y="1419"/>
                      <a:ext cx="420" cy="326"/>
                    </a:xfrm>
                    <a:custGeom>
                      <a:avLst/>
                      <a:gdLst/>
                      <a:ahLst/>
                      <a:cxnLst>
                        <a:cxn ang="0">
                          <a:pos x="159" y="41"/>
                        </a:cxn>
                        <a:cxn ang="0">
                          <a:pos x="193" y="13"/>
                        </a:cxn>
                        <a:cxn ang="0">
                          <a:pos x="233" y="2"/>
                        </a:cxn>
                        <a:cxn ang="0">
                          <a:pos x="279" y="2"/>
                        </a:cxn>
                        <a:cxn ang="0">
                          <a:pos x="290" y="6"/>
                        </a:cxn>
                        <a:cxn ang="0">
                          <a:pos x="260" y="14"/>
                        </a:cxn>
                        <a:cxn ang="0">
                          <a:pos x="225" y="25"/>
                        </a:cxn>
                        <a:cxn ang="0">
                          <a:pos x="186" y="52"/>
                        </a:cxn>
                        <a:cxn ang="0">
                          <a:pos x="183" y="89"/>
                        </a:cxn>
                        <a:cxn ang="0">
                          <a:pos x="240" y="66"/>
                        </a:cxn>
                        <a:cxn ang="0">
                          <a:pos x="288" y="64"/>
                        </a:cxn>
                        <a:cxn ang="0">
                          <a:pos x="338" y="69"/>
                        </a:cxn>
                        <a:cxn ang="0">
                          <a:pos x="397" y="75"/>
                        </a:cxn>
                        <a:cxn ang="0">
                          <a:pos x="398" y="76"/>
                        </a:cxn>
                        <a:cxn ang="0">
                          <a:pos x="341" y="79"/>
                        </a:cxn>
                        <a:cxn ang="0">
                          <a:pos x="288" y="80"/>
                        </a:cxn>
                        <a:cxn ang="0">
                          <a:pos x="242" y="86"/>
                        </a:cxn>
                        <a:cxn ang="0">
                          <a:pos x="191" y="98"/>
                        </a:cxn>
                        <a:cxn ang="0">
                          <a:pos x="212" y="118"/>
                        </a:cxn>
                        <a:cxn ang="0">
                          <a:pos x="227" y="136"/>
                        </a:cxn>
                        <a:cxn ang="0">
                          <a:pos x="175" y="119"/>
                        </a:cxn>
                        <a:cxn ang="0">
                          <a:pos x="165" y="129"/>
                        </a:cxn>
                        <a:cxn ang="0">
                          <a:pos x="221" y="138"/>
                        </a:cxn>
                        <a:cxn ang="0">
                          <a:pos x="269" y="150"/>
                        </a:cxn>
                        <a:cxn ang="0">
                          <a:pos x="306" y="181"/>
                        </a:cxn>
                        <a:cxn ang="0">
                          <a:pos x="335" y="223"/>
                        </a:cxn>
                        <a:cxn ang="0">
                          <a:pos x="329" y="231"/>
                        </a:cxn>
                        <a:cxn ang="0">
                          <a:pos x="290" y="204"/>
                        </a:cxn>
                        <a:cxn ang="0">
                          <a:pos x="248" y="174"/>
                        </a:cxn>
                        <a:cxn ang="0">
                          <a:pos x="202" y="154"/>
                        </a:cxn>
                        <a:cxn ang="0">
                          <a:pos x="173" y="148"/>
                        </a:cxn>
                        <a:cxn ang="0">
                          <a:pos x="196" y="181"/>
                        </a:cxn>
                        <a:cxn ang="0">
                          <a:pos x="227" y="223"/>
                        </a:cxn>
                        <a:cxn ang="0">
                          <a:pos x="244" y="262"/>
                        </a:cxn>
                        <a:cxn ang="0">
                          <a:pos x="243" y="299"/>
                        </a:cxn>
                        <a:cxn ang="0">
                          <a:pos x="222" y="259"/>
                        </a:cxn>
                        <a:cxn ang="0">
                          <a:pos x="199" y="215"/>
                        </a:cxn>
                        <a:cxn ang="0">
                          <a:pos x="173" y="177"/>
                        </a:cxn>
                        <a:cxn ang="0">
                          <a:pos x="150" y="142"/>
                        </a:cxn>
                        <a:cxn ang="0">
                          <a:pos x="109" y="162"/>
                        </a:cxn>
                        <a:cxn ang="0">
                          <a:pos x="77" y="210"/>
                        </a:cxn>
                        <a:cxn ang="0">
                          <a:pos x="49" y="260"/>
                        </a:cxn>
                        <a:cxn ang="0">
                          <a:pos x="18" y="306"/>
                        </a:cxn>
                        <a:cxn ang="0">
                          <a:pos x="8" y="301"/>
                        </a:cxn>
                        <a:cxn ang="0">
                          <a:pos x="45" y="243"/>
                        </a:cxn>
                        <a:cxn ang="0">
                          <a:pos x="78" y="198"/>
                        </a:cxn>
                        <a:cxn ang="0">
                          <a:pos x="107" y="154"/>
                        </a:cxn>
                        <a:cxn ang="0">
                          <a:pos x="132" y="120"/>
                        </a:cxn>
                        <a:cxn ang="0">
                          <a:pos x="95" y="79"/>
                        </a:cxn>
                        <a:cxn ang="0">
                          <a:pos x="42" y="57"/>
                        </a:cxn>
                        <a:cxn ang="0">
                          <a:pos x="19" y="45"/>
                        </a:cxn>
                        <a:cxn ang="0">
                          <a:pos x="60" y="58"/>
                        </a:cxn>
                        <a:cxn ang="0">
                          <a:pos x="116" y="86"/>
                        </a:cxn>
                      </a:cxnLst>
                      <a:rect l="0" t="0" r="0" b="0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4" name="Freeform 27"/>
                    <p:cNvSpPr/>
                    <p:nvPr/>
                  </p:nvSpPr>
                  <p:spPr>
                    <a:xfrm>
                      <a:off x="2175" y="1587"/>
                      <a:ext cx="38" cy="181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0"/>
                        </a:cxn>
                        <a:cxn ang="0">
                          <a:pos x="24" y="8"/>
                        </a:cxn>
                        <a:cxn ang="0">
                          <a:pos x="27" y="14"/>
                        </a:cxn>
                        <a:cxn ang="0">
                          <a:pos x="33" y="22"/>
                        </a:cxn>
                        <a:cxn ang="0">
                          <a:pos x="35" y="30"/>
                        </a:cxn>
                        <a:cxn ang="0">
                          <a:pos x="36" y="41"/>
                        </a:cxn>
                        <a:cxn ang="0">
                          <a:pos x="36" y="53"/>
                        </a:cxn>
                        <a:cxn ang="0">
                          <a:pos x="37" y="61"/>
                        </a:cxn>
                        <a:cxn ang="0">
                          <a:pos x="36" y="70"/>
                        </a:cxn>
                        <a:cxn ang="0">
                          <a:pos x="35" y="81"/>
                        </a:cxn>
                        <a:cxn ang="0">
                          <a:pos x="33" y="91"/>
                        </a:cxn>
                        <a:cxn ang="0">
                          <a:pos x="30" y="106"/>
                        </a:cxn>
                        <a:cxn ang="0">
                          <a:pos x="28" y="114"/>
                        </a:cxn>
                        <a:cxn ang="0">
                          <a:pos x="23" y="124"/>
                        </a:cxn>
                        <a:cxn ang="0">
                          <a:pos x="17" y="135"/>
                        </a:cxn>
                        <a:cxn ang="0">
                          <a:pos x="12" y="145"/>
                        </a:cxn>
                        <a:cxn ang="0">
                          <a:pos x="7" y="155"/>
                        </a:cxn>
                        <a:cxn ang="0">
                          <a:pos x="3" y="163"/>
                        </a:cxn>
                        <a:cxn ang="0">
                          <a:pos x="0" y="180"/>
                        </a:cxn>
                        <a:cxn ang="0">
                          <a:pos x="1" y="163"/>
                        </a:cxn>
                        <a:cxn ang="0">
                          <a:pos x="3" y="152"/>
                        </a:cxn>
                        <a:cxn ang="0">
                          <a:pos x="4" y="141"/>
                        </a:cxn>
                        <a:cxn ang="0">
                          <a:pos x="5" y="130"/>
                        </a:cxn>
                        <a:cxn ang="0">
                          <a:pos x="7" y="116"/>
                        </a:cxn>
                        <a:cxn ang="0">
                          <a:pos x="9" y="106"/>
                        </a:cxn>
                        <a:cxn ang="0">
                          <a:pos x="12" y="96"/>
                        </a:cxn>
                        <a:cxn ang="0">
                          <a:pos x="15" y="87"/>
                        </a:cxn>
                        <a:cxn ang="0">
                          <a:pos x="17" y="77"/>
                        </a:cxn>
                        <a:cxn ang="0">
                          <a:pos x="20" y="67"/>
                        </a:cxn>
                        <a:cxn ang="0">
                          <a:pos x="21" y="57"/>
                        </a:cxn>
                        <a:cxn ang="0">
                          <a:pos x="22" y="49"/>
                        </a:cxn>
                        <a:cxn ang="0">
                          <a:pos x="23" y="39"/>
                        </a:cxn>
                        <a:cxn ang="0">
                          <a:pos x="23" y="28"/>
                        </a:cxn>
                        <a:cxn ang="0">
                          <a:pos x="23" y="14"/>
                        </a:cxn>
                        <a:cxn ang="0">
                          <a:pos x="22" y="8"/>
                        </a:cxn>
                        <a:cxn ang="0">
                          <a:pos x="20" y="0"/>
                        </a:cxn>
                      </a:cxnLst>
                      <a:rect l="0" t="0" r="0" b="0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5" name="Freeform 28"/>
                    <p:cNvSpPr/>
                    <p:nvPr/>
                  </p:nvSpPr>
                  <p:spPr>
                    <a:xfrm>
                      <a:off x="1991" y="1486"/>
                      <a:ext cx="168" cy="48"/>
                    </a:xfrm>
                    <a:custGeom>
                      <a:avLst/>
                      <a:gdLst/>
                      <a:ahLst/>
                      <a:cxnLst>
                        <a:cxn ang="0">
                          <a:pos x="167" y="47"/>
                        </a:cxn>
                        <a:cxn ang="0">
                          <a:pos x="164" y="38"/>
                        </a:cxn>
                        <a:cxn ang="0">
                          <a:pos x="160" y="31"/>
                        </a:cxn>
                        <a:cxn ang="0">
                          <a:pos x="157" y="30"/>
                        </a:cxn>
                        <a:cxn ang="0">
                          <a:pos x="150" y="28"/>
                        </a:cxn>
                        <a:cxn ang="0">
                          <a:pos x="144" y="26"/>
                        </a:cxn>
                        <a:cxn ang="0">
                          <a:pos x="137" y="28"/>
                        </a:cxn>
                        <a:cxn ang="0">
                          <a:pos x="130" y="29"/>
                        </a:cxn>
                        <a:cxn ang="0">
                          <a:pos x="121" y="25"/>
                        </a:cxn>
                        <a:cxn ang="0">
                          <a:pos x="109" y="21"/>
                        </a:cxn>
                        <a:cxn ang="0">
                          <a:pos x="98" y="17"/>
                        </a:cxn>
                        <a:cxn ang="0">
                          <a:pos x="91" y="15"/>
                        </a:cxn>
                        <a:cxn ang="0">
                          <a:pos x="78" y="12"/>
                        </a:cxn>
                        <a:cxn ang="0">
                          <a:pos x="66" y="8"/>
                        </a:cxn>
                        <a:cxn ang="0">
                          <a:pos x="54" y="4"/>
                        </a:cxn>
                        <a:cxn ang="0">
                          <a:pos x="41" y="1"/>
                        </a:cxn>
                        <a:cxn ang="0">
                          <a:pos x="28" y="0"/>
                        </a:cxn>
                        <a:cxn ang="0">
                          <a:pos x="15" y="0"/>
                        </a:cxn>
                        <a:cxn ang="0">
                          <a:pos x="12" y="1"/>
                        </a:cxn>
                        <a:cxn ang="0">
                          <a:pos x="7" y="4"/>
                        </a:cxn>
                        <a:cxn ang="0">
                          <a:pos x="3" y="7"/>
                        </a:cxn>
                        <a:cxn ang="0">
                          <a:pos x="0" y="10"/>
                        </a:cxn>
                        <a:cxn ang="0">
                          <a:pos x="5" y="10"/>
                        </a:cxn>
                        <a:cxn ang="0">
                          <a:pos x="12" y="11"/>
                        </a:cxn>
                        <a:cxn ang="0">
                          <a:pos x="18" y="12"/>
                        </a:cxn>
                        <a:cxn ang="0">
                          <a:pos x="23" y="11"/>
                        </a:cxn>
                        <a:cxn ang="0">
                          <a:pos x="29" y="10"/>
                        </a:cxn>
                        <a:cxn ang="0">
                          <a:pos x="38" y="10"/>
                        </a:cxn>
                        <a:cxn ang="0">
                          <a:pos x="50" y="10"/>
                        </a:cxn>
                        <a:cxn ang="0">
                          <a:pos x="60" y="12"/>
                        </a:cxn>
                        <a:cxn ang="0">
                          <a:pos x="70" y="13"/>
                        </a:cxn>
                        <a:cxn ang="0">
                          <a:pos x="79" y="15"/>
                        </a:cxn>
                        <a:cxn ang="0">
                          <a:pos x="89" y="16"/>
                        </a:cxn>
                        <a:cxn ang="0">
                          <a:pos x="98" y="18"/>
                        </a:cxn>
                        <a:cxn ang="0">
                          <a:pos x="106" y="22"/>
                        </a:cxn>
                        <a:cxn ang="0">
                          <a:pos x="114" y="26"/>
                        </a:cxn>
                        <a:cxn ang="0">
                          <a:pos x="123" y="30"/>
                        </a:cxn>
                        <a:cxn ang="0">
                          <a:pos x="127" y="30"/>
                        </a:cxn>
                        <a:cxn ang="0">
                          <a:pos x="131" y="30"/>
                        </a:cxn>
                        <a:cxn ang="0">
                          <a:pos x="137" y="33"/>
                        </a:cxn>
                        <a:cxn ang="0">
                          <a:pos x="144" y="36"/>
                        </a:cxn>
                        <a:cxn ang="0">
                          <a:pos x="150" y="38"/>
                        </a:cxn>
                        <a:cxn ang="0">
                          <a:pos x="158" y="42"/>
                        </a:cxn>
                        <a:cxn ang="0">
                          <a:pos x="164" y="45"/>
                        </a:cxn>
                        <a:cxn ang="0">
                          <a:pos x="167" y="47"/>
                        </a:cxn>
                      </a:cxnLst>
                      <a:rect l="0" t="0" r="0" b="0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6" name="Freeform 29"/>
                    <p:cNvSpPr/>
                    <p:nvPr/>
                  </p:nvSpPr>
                  <p:spPr>
                    <a:xfrm>
                      <a:off x="1985" y="1514"/>
                      <a:ext cx="173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172" y="19"/>
                        </a:cxn>
                        <a:cxn ang="0">
                          <a:pos x="167" y="17"/>
                        </a:cxn>
                        <a:cxn ang="0">
                          <a:pos x="163" y="15"/>
                        </a:cxn>
                        <a:cxn ang="0">
                          <a:pos x="157" y="13"/>
                        </a:cxn>
                        <a:cxn ang="0">
                          <a:pos x="152" y="11"/>
                        </a:cxn>
                        <a:cxn ang="0">
                          <a:pos x="146" y="9"/>
                        </a:cxn>
                        <a:cxn ang="0">
                          <a:pos x="138" y="6"/>
                        </a:cxn>
                        <a:cxn ang="0">
                          <a:pos x="131" y="2"/>
                        </a:cxn>
                        <a:cxn ang="0">
                          <a:pos x="125" y="2"/>
                        </a:cxn>
                        <a:cxn ang="0">
                          <a:pos x="118" y="3"/>
                        </a:cxn>
                        <a:cxn ang="0">
                          <a:pos x="108" y="5"/>
                        </a:cxn>
                        <a:cxn ang="0">
                          <a:pos x="103" y="5"/>
                        </a:cxn>
                        <a:cxn ang="0">
                          <a:pos x="91" y="3"/>
                        </a:cxn>
                        <a:cxn ang="0">
                          <a:pos x="77" y="1"/>
                        </a:cxn>
                        <a:cxn ang="0">
                          <a:pos x="67" y="0"/>
                        </a:cxn>
                        <a:cxn ang="0">
                          <a:pos x="55" y="0"/>
                        </a:cxn>
                        <a:cxn ang="0">
                          <a:pos x="43" y="0"/>
                        </a:cxn>
                        <a:cxn ang="0">
                          <a:pos x="35" y="1"/>
                        </a:cxn>
                        <a:cxn ang="0">
                          <a:pos x="26" y="2"/>
                        </a:cxn>
                        <a:cxn ang="0">
                          <a:pos x="18" y="3"/>
                        </a:cxn>
                        <a:cxn ang="0">
                          <a:pos x="9" y="4"/>
                        </a:cxn>
                        <a:cxn ang="0">
                          <a:pos x="8" y="8"/>
                        </a:cxn>
                        <a:cxn ang="0">
                          <a:pos x="6" y="11"/>
                        </a:cxn>
                        <a:cxn ang="0">
                          <a:pos x="4" y="14"/>
                        </a:cxn>
                        <a:cxn ang="0">
                          <a:pos x="0" y="16"/>
                        </a:cxn>
                        <a:cxn ang="0">
                          <a:pos x="7" y="15"/>
                        </a:cxn>
                        <a:cxn ang="0">
                          <a:pos x="15" y="13"/>
                        </a:cxn>
                        <a:cxn ang="0">
                          <a:pos x="21" y="12"/>
                        </a:cxn>
                        <a:cxn ang="0">
                          <a:pos x="29" y="11"/>
                        </a:cxn>
                        <a:cxn ang="0">
                          <a:pos x="36" y="10"/>
                        </a:cxn>
                        <a:cxn ang="0">
                          <a:pos x="49" y="9"/>
                        </a:cxn>
                        <a:cxn ang="0">
                          <a:pos x="62" y="8"/>
                        </a:cxn>
                        <a:cxn ang="0">
                          <a:pos x="77" y="7"/>
                        </a:cxn>
                        <a:cxn ang="0">
                          <a:pos x="92" y="6"/>
                        </a:cxn>
                        <a:cxn ang="0">
                          <a:pos x="106" y="6"/>
                        </a:cxn>
                        <a:cxn ang="0">
                          <a:pos x="118" y="7"/>
                        </a:cxn>
                        <a:cxn ang="0">
                          <a:pos x="126" y="9"/>
                        </a:cxn>
                        <a:cxn ang="0">
                          <a:pos x="135" y="11"/>
                        </a:cxn>
                        <a:cxn ang="0">
                          <a:pos x="145" y="13"/>
                        </a:cxn>
                        <a:cxn ang="0">
                          <a:pos x="155" y="16"/>
                        </a:cxn>
                        <a:cxn ang="0">
                          <a:pos x="163" y="17"/>
                        </a:cxn>
                        <a:cxn ang="0">
                          <a:pos x="172" y="19"/>
                        </a:cxn>
                      </a:cxnLst>
                      <a:rect l="0" t="0" r="0" b="0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059" name="Group 30"/>
            <p:cNvGrpSpPr/>
            <p:nvPr/>
          </p:nvGrpSpPr>
          <p:grpSpPr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2060" name="Group 31"/>
              <p:cNvGrpSpPr/>
              <p:nvPr/>
            </p:nvGrpSpPr>
            <p:grpSpPr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2064" name="Freeform 32"/>
                <p:cNvSpPr/>
                <p:nvPr/>
              </p:nvSpPr>
              <p:spPr>
                <a:xfrm>
                  <a:off x="260" y="4288"/>
                  <a:ext cx="147" cy="478"/>
                </a:xfrm>
                <a:custGeom>
                  <a:avLst/>
                  <a:gdLst/>
                  <a:ahLst/>
                  <a:cxnLst>
                    <a:cxn ang="0">
                      <a:pos x="49" y="188"/>
                    </a:cxn>
                    <a:cxn ang="0">
                      <a:pos x="131" y="472"/>
                    </a:cxn>
                    <a:cxn ang="0">
                      <a:pos x="135" y="475"/>
                    </a:cxn>
                    <a:cxn ang="0">
                      <a:pos x="139" y="477"/>
                    </a:cxn>
                    <a:cxn ang="0">
                      <a:pos x="142" y="475"/>
                    </a:cxn>
                    <a:cxn ang="0">
                      <a:pos x="144" y="472"/>
                    </a:cxn>
                    <a:cxn ang="0">
                      <a:pos x="146" y="468"/>
                    </a:cxn>
                    <a:cxn ang="0">
                      <a:pos x="146" y="463"/>
                    </a:cxn>
                    <a:cxn ang="0">
                      <a:pos x="143" y="455"/>
                    </a:cxn>
                    <a:cxn ang="0">
                      <a:pos x="61" y="176"/>
                    </a:cxn>
                    <a:cxn ang="0">
                      <a:pos x="9" y="5"/>
                    </a:cxn>
                    <a:cxn ang="0">
                      <a:pos x="6" y="2"/>
                    </a:cxn>
                    <a:cxn ang="0">
                      <a:pos x="4" y="1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49" y="188"/>
                    </a:cxn>
                  </a:cxnLst>
                  <a:rect l="0" t="0" r="0" b="0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33"/>
                <p:cNvSpPr/>
                <p:nvPr/>
              </p:nvSpPr>
              <p:spPr>
                <a:xfrm>
                  <a:off x="259" y="4289"/>
                  <a:ext cx="146" cy="477"/>
                </a:xfrm>
                <a:custGeom>
                  <a:avLst/>
                  <a:gdLst/>
                  <a:ahLst/>
                  <a:cxnLst>
                    <a:cxn ang="0">
                      <a:pos x="50" y="186"/>
                    </a:cxn>
                    <a:cxn ang="0">
                      <a:pos x="131" y="471"/>
                    </a:cxn>
                    <a:cxn ang="0">
                      <a:pos x="133" y="474"/>
                    </a:cxn>
                    <a:cxn ang="0">
                      <a:pos x="138" y="476"/>
                    </a:cxn>
                    <a:cxn ang="0">
                      <a:pos x="141" y="474"/>
                    </a:cxn>
                    <a:cxn ang="0">
                      <a:pos x="144" y="473"/>
                    </a:cxn>
                    <a:cxn ang="0">
                      <a:pos x="145" y="467"/>
                    </a:cxn>
                    <a:cxn ang="0">
                      <a:pos x="145" y="462"/>
                    </a:cxn>
                    <a:cxn ang="0">
                      <a:pos x="143" y="454"/>
                    </a:cxn>
                    <a:cxn ang="0">
                      <a:pos x="61" y="174"/>
                    </a:cxn>
                    <a:cxn ang="0">
                      <a:pos x="9" y="4"/>
                    </a:cxn>
                    <a:cxn ang="0">
                      <a:pos x="6" y="2"/>
                    </a:cxn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0" y="5"/>
                    </a:cxn>
                    <a:cxn ang="0">
                      <a:pos x="0" y="9"/>
                    </a:cxn>
                    <a:cxn ang="0">
                      <a:pos x="50" y="186"/>
                    </a:cxn>
                  </a:cxnLst>
                  <a:rect l="0" t="0" r="0" b="0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1" name="Group 34"/>
              <p:cNvGrpSpPr/>
              <p:nvPr/>
            </p:nvGrpSpPr>
            <p:grpSpPr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2062" name="Freeform 35"/>
                <p:cNvSpPr/>
                <p:nvPr/>
              </p:nvSpPr>
              <p:spPr>
                <a:xfrm>
                  <a:off x="191" y="4304"/>
                  <a:ext cx="273" cy="276"/>
                </a:xfrm>
                <a:custGeom>
                  <a:avLst/>
                  <a:gdLst/>
                  <a:ahLst/>
                  <a:cxnLst>
                    <a:cxn ang="0">
                      <a:pos x="43" y="32"/>
                    </a:cxn>
                    <a:cxn ang="0">
                      <a:pos x="69" y="13"/>
                    </a:cxn>
                    <a:cxn ang="0">
                      <a:pos x="92" y="4"/>
                    </a:cxn>
                    <a:cxn ang="0">
                      <a:pos x="123" y="0"/>
                    </a:cxn>
                    <a:cxn ang="0">
                      <a:pos x="154" y="9"/>
                    </a:cxn>
                    <a:cxn ang="0">
                      <a:pos x="194" y="36"/>
                    </a:cxn>
                    <a:cxn ang="0">
                      <a:pos x="232" y="75"/>
                    </a:cxn>
                    <a:cxn ang="0">
                      <a:pos x="265" y="128"/>
                    </a:cxn>
                    <a:cxn ang="0">
                      <a:pos x="268" y="156"/>
                    </a:cxn>
                    <a:cxn ang="0">
                      <a:pos x="261" y="146"/>
                    </a:cxn>
                    <a:cxn ang="0">
                      <a:pos x="253" y="138"/>
                    </a:cxn>
                    <a:cxn ang="0">
                      <a:pos x="242" y="133"/>
                    </a:cxn>
                    <a:cxn ang="0">
                      <a:pos x="232" y="132"/>
                    </a:cxn>
                    <a:cxn ang="0">
                      <a:pos x="220" y="133"/>
                    </a:cxn>
                    <a:cxn ang="0">
                      <a:pos x="209" y="137"/>
                    </a:cxn>
                    <a:cxn ang="0">
                      <a:pos x="201" y="144"/>
                    </a:cxn>
                    <a:cxn ang="0">
                      <a:pos x="193" y="155"/>
                    </a:cxn>
                    <a:cxn ang="0">
                      <a:pos x="187" y="167"/>
                    </a:cxn>
                    <a:cxn ang="0">
                      <a:pos x="184" y="181"/>
                    </a:cxn>
                    <a:cxn ang="0">
                      <a:pos x="186" y="196"/>
                    </a:cxn>
                    <a:cxn ang="0">
                      <a:pos x="166" y="150"/>
                    </a:cxn>
                    <a:cxn ang="0">
                      <a:pos x="99" y="225"/>
                    </a:cxn>
                    <a:cxn ang="0">
                      <a:pos x="99" y="231"/>
                    </a:cxn>
                    <a:cxn ang="0">
                      <a:pos x="92" y="221"/>
                    </a:cxn>
                    <a:cxn ang="0">
                      <a:pos x="83" y="212"/>
                    </a:cxn>
                    <a:cxn ang="0">
                      <a:pos x="73" y="207"/>
                    </a:cxn>
                    <a:cxn ang="0">
                      <a:pos x="63" y="204"/>
                    </a:cxn>
                    <a:cxn ang="0">
                      <a:pos x="53" y="206"/>
                    </a:cxn>
                    <a:cxn ang="0">
                      <a:pos x="43" y="208"/>
                    </a:cxn>
                    <a:cxn ang="0">
                      <a:pos x="33" y="214"/>
                    </a:cxn>
                    <a:cxn ang="0">
                      <a:pos x="25" y="222"/>
                    </a:cxn>
                    <a:cxn ang="0">
                      <a:pos x="19" y="231"/>
                    </a:cxn>
                    <a:cxn ang="0">
                      <a:pos x="15" y="243"/>
                    </a:cxn>
                    <a:cxn ang="0">
                      <a:pos x="14" y="258"/>
                    </a:cxn>
                    <a:cxn ang="0">
                      <a:pos x="17" y="275"/>
                    </a:cxn>
                    <a:cxn ang="0">
                      <a:pos x="3" y="229"/>
                    </a:cxn>
                    <a:cxn ang="0">
                      <a:pos x="0" y="173"/>
                    </a:cxn>
                    <a:cxn ang="0">
                      <a:pos x="4" y="119"/>
                    </a:cxn>
                    <a:cxn ang="0">
                      <a:pos x="30" y="48"/>
                    </a:cxn>
                  </a:cxnLst>
                  <a:rect l="0" t="0" r="0" b="0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36"/>
                <p:cNvSpPr/>
                <p:nvPr/>
              </p:nvSpPr>
              <p:spPr>
                <a:xfrm>
                  <a:off x="112" y="4295"/>
                  <a:ext cx="439" cy="321"/>
                </a:xfrm>
                <a:custGeom>
                  <a:avLst/>
                  <a:gdLst/>
                  <a:ahLst/>
                  <a:cxnLst>
                    <a:cxn ang="0">
                      <a:pos x="146" y="22"/>
                    </a:cxn>
                    <a:cxn ang="0">
                      <a:pos x="113" y="43"/>
                    </a:cxn>
                    <a:cxn ang="0">
                      <a:pos x="83" y="67"/>
                    </a:cxn>
                    <a:cxn ang="0">
                      <a:pos x="57" y="96"/>
                    </a:cxn>
                    <a:cxn ang="0">
                      <a:pos x="31" y="134"/>
                    </a:cxn>
                    <a:cxn ang="0">
                      <a:pos x="12" y="177"/>
                    </a:cxn>
                    <a:cxn ang="0">
                      <a:pos x="1" y="227"/>
                    </a:cxn>
                    <a:cxn ang="0">
                      <a:pos x="0" y="278"/>
                    </a:cxn>
                    <a:cxn ang="0">
                      <a:pos x="9" y="320"/>
                    </a:cxn>
                    <a:cxn ang="0">
                      <a:pos x="10" y="282"/>
                    </a:cxn>
                    <a:cxn ang="0">
                      <a:pos x="29" y="258"/>
                    </a:cxn>
                    <a:cxn ang="0">
                      <a:pos x="55" y="250"/>
                    </a:cxn>
                    <a:cxn ang="0">
                      <a:pos x="81" y="260"/>
                    </a:cxn>
                    <a:cxn ang="0">
                      <a:pos x="94" y="276"/>
                    </a:cxn>
                    <a:cxn ang="0">
                      <a:pos x="84" y="229"/>
                    </a:cxn>
                    <a:cxn ang="0">
                      <a:pos x="81" y="178"/>
                    </a:cxn>
                    <a:cxn ang="0">
                      <a:pos x="85" y="129"/>
                    </a:cxn>
                    <a:cxn ang="0">
                      <a:pos x="96" y="91"/>
                    </a:cxn>
                    <a:cxn ang="0">
                      <a:pos x="113" y="57"/>
                    </a:cxn>
                    <a:cxn ang="0">
                      <a:pos x="138" y="30"/>
                    </a:cxn>
                    <a:cxn ang="0">
                      <a:pos x="149" y="30"/>
                    </a:cxn>
                    <a:cxn ang="0">
                      <a:pos x="146" y="71"/>
                    </a:cxn>
                    <a:cxn ang="0">
                      <a:pos x="150" y="116"/>
                    </a:cxn>
                    <a:cxn ang="0">
                      <a:pos x="161" y="172"/>
                    </a:cxn>
                    <a:cxn ang="0">
                      <a:pos x="174" y="220"/>
                    </a:cxn>
                    <a:cxn ang="0">
                      <a:pos x="179" y="231"/>
                    </a:cxn>
                    <a:cxn ang="0">
                      <a:pos x="189" y="196"/>
                    </a:cxn>
                    <a:cxn ang="0">
                      <a:pos x="217" y="178"/>
                    </a:cxn>
                    <a:cxn ang="0">
                      <a:pos x="247" y="184"/>
                    </a:cxn>
                    <a:cxn ang="0">
                      <a:pos x="262" y="198"/>
                    </a:cxn>
                    <a:cxn ang="0">
                      <a:pos x="248" y="158"/>
                    </a:cxn>
                    <a:cxn ang="0">
                      <a:pos x="231" y="115"/>
                    </a:cxn>
                    <a:cxn ang="0">
                      <a:pos x="211" y="75"/>
                    </a:cxn>
                    <a:cxn ang="0">
                      <a:pos x="192" y="44"/>
                    </a:cxn>
                    <a:cxn ang="0">
                      <a:pos x="170" y="20"/>
                    </a:cxn>
                    <a:cxn ang="0">
                      <a:pos x="183" y="12"/>
                    </a:cxn>
                    <a:cxn ang="0">
                      <a:pos x="217" y="14"/>
                    </a:cxn>
                    <a:cxn ang="0">
                      <a:pos x="251" y="30"/>
                    </a:cxn>
                    <a:cxn ang="0">
                      <a:pos x="278" y="52"/>
                    </a:cxn>
                    <a:cxn ang="0">
                      <a:pos x="303" y="80"/>
                    </a:cxn>
                    <a:cxn ang="0">
                      <a:pos x="324" y="112"/>
                    </a:cxn>
                    <a:cxn ang="0">
                      <a:pos x="341" y="149"/>
                    </a:cxn>
                    <a:cxn ang="0">
                      <a:pos x="350" y="157"/>
                    </a:cxn>
                    <a:cxn ang="0">
                      <a:pos x="360" y="125"/>
                    </a:cxn>
                    <a:cxn ang="0">
                      <a:pos x="383" y="106"/>
                    </a:cxn>
                    <a:cxn ang="0">
                      <a:pos x="407" y="106"/>
                    </a:cxn>
                    <a:cxn ang="0">
                      <a:pos x="430" y="125"/>
                    </a:cxn>
                    <a:cxn ang="0">
                      <a:pos x="430" y="116"/>
                    </a:cxn>
                    <a:cxn ang="0">
                      <a:pos x="411" y="83"/>
                    </a:cxn>
                    <a:cxn ang="0">
                      <a:pos x="387" y="53"/>
                    </a:cxn>
                    <a:cxn ang="0">
                      <a:pos x="356" y="29"/>
                    </a:cxn>
                    <a:cxn ang="0">
                      <a:pos x="324" y="13"/>
                    </a:cxn>
                    <a:cxn ang="0">
                      <a:pos x="291" y="4"/>
                    </a:cxn>
                    <a:cxn ang="0">
                      <a:pos x="256" y="0"/>
                    </a:cxn>
                    <a:cxn ang="0">
                      <a:pos x="217" y="1"/>
                    </a:cxn>
                    <a:cxn ang="0">
                      <a:pos x="180" y="9"/>
                    </a:cxn>
                  </a:cxnLst>
                  <a:rect l="0" t="0" r="0" b="0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52" name="Group 37"/>
          <p:cNvGrpSpPr/>
          <p:nvPr/>
        </p:nvGrpSpPr>
        <p:grpSpPr>
          <a:xfrm>
            <a:off x="457200" y="762000"/>
            <a:ext cx="1055688" cy="815975"/>
            <a:chOff x="20" y="0"/>
            <a:chExt cx="665" cy="514"/>
          </a:xfrm>
        </p:grpSpPr>
        <p:sp>
          <p:nvSpPr>
            <p:cNvPr id="2" name="Oval 38"/>
            <p:cNvSpPr>
              <a:spLocks noChangeArrowheads="1"/>
            </p:cNvSpPr>
            <p:nvPr/>
          </p:nvSpPr>
          <p:spPr bwMode="ltGray">
            <a:xfrm>
              <a:off x="90" y="0"/>
              <a:ext cx="528" cy="49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7019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" name="Freeform 39"/>
            <p:cNvSpPr/>
            <p:nvPr/>
          </p:nvSpPr>
          <p:spPr>
            <a:xfrm>
              <a:off x="20" y="213"/>
              <a:ext cx="246" cy="94"/>
            </a:xfrm>
            <a:custGeom>
              <a:avLst/>
              <a:gdLst/>
              <a:ahLst/>
              <a:cxnLst>
                <a:cxn ang="0">
                  <a:pos x="7" y="52"/>
                </a:cxn>
                <a:cxn ang="0">
                  <a:pos x="22" y="48"/>
                </a:cxn>
                <a:cxn ang="0">
                  <a:pos x="38" y="48"/>
                </a:cxn>
                <a:cxn ang="0">
                  <a:pos x="53" y="50"/>
                </a:cxn>
                <a:cxn ang="0">
                  <a:pos x="69" y="54"/>
                </a:cxn>
                <a:cxn ang="0">
                  <a:pos x="84" y="59"/>
                </a:cxn>
                <a:cxn ang="0">
                  <a:pos x="99" y="65"/>
                </a:cxn>
                <a:cxn ang="0">
                  <a:pos x="113" y="72"/>
                </a:cxn>
                <a:cxn ang="0">
                  <a:pos x="124" y="66"/>
                </a:cxn>
                <a:cxn ang="0">
                  <a:pos x="136" y="48"/>
                </a:cxn>
                <a:cxn ang="0">
                  <a:pos x="150" y="35"/>
                </a:cxn>
                <a:cxn ang="0">
                  <a:pos x="166" y="24"/>
                </a:cxn>
                <a:cxn ang="0">
                  <a:pos x="183" y="16"/>
                </a:cxn>
                <a:cxn ang="0">
                  <a:pos x="201" y="9"/>
                </a:cxn>
                <a:cxn ang="0">
                  <a:pos x="219" y="5"/>
                </a:cxn>
                <a:cxn ang="0">
                  <a:pos x="237" y="1"/>
                </a:cxn>
                <a:cxn ang="0">
                  <a:pos x="237" y="3"/>
                </a:cxn>
                <a:cxn ang="0">
                  <a:pos x="222" y="11"/>
                </a:cxn>
                <a:cxn ang="0">
                  <a:pos x="207" y="19"/>
                </a:cxn>
                <a:cxn ang="0">
                  <a:pos x="191" y="28"/>
                </a:cxn>
                <a:cxn ang="0">
                  <a:pos x="177" y="39"/>
                </a:cxn>
                <a:cxn ang="0">
                  <a:pos x="163" y="51"/>
                </a:cxn>
                <a:cxn ang="0">
                  <a:pos x="152" y="64"/>
                </a:cxn>
                <a:cxn ang="0">
                  <a:pos x="142" y="79"/>
                </a:cxn>
                <a:cxn ang="0">
                  <a:pos x="135" y="90"/>
                </a:cxn>
                <a:cxn ang="0">
                  <a:pos x="130" y="93"/>
                </a:cxn>
                <a:cxn ang="0">
                  <a:pos x="123" y="90"/>
                </a:cxn>
                <a:cxn ang="0">
                  <a:pos x="116" y="87"/>
                </a:cxn>
                <a:cxn ang="0">
                  <a:pos x="107" y="84"/>
                </a:cxn>
                <a:cxn ang="0">
                  <a:pos x="93" y="78"/>
                </a:cxn>
                <a:cxn ang="0">
                  <a:pos x="79" y="71"/>
                </a:cxn>
                <a:cxn ang="0">
                  <a:pos x="63" y="64"/>
                </a:cxn>
                <a:cxn ang="0">
                  <a:pos x="47" y="58"/>
                </a:cxn>
                <a:cxn ang="0">
                  <a:pos x="31" y="54"/>
                </a:cxn>
                <a:cxn ang="0">
                  <a:pos x="17" y="52"/>
                </a:cxn>
                <a:cxn ang="0">
                  <a:pos x="5" y="53"/>
                </a:cxn>
              </a:cxnLst>
              <a:rect l="0" t="0" r="0" b="0"/>
              <a:pathLst>
                <a:path w="246" h="94">
                  <a:moveTo>
                    <a:pt x="0" y="55"/>
                  </a:moveTo>
                  <a:lnTo>
                    <a:pt x="7" y="52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50"/>
                  </a:lnTo>
                  <a:lnTo>
                    <a:pt x="61" y="51"/>
                  </a:lnTo>
                  <a:lnTo>
                    <a:pt x="69" y="54"/>
                  </a:lnTo>
                  <a:lnTo>
                    <a:pt x="76" y="56"/>
                  </a:lnTo>
                  <a:lnTo>
                    <a:pt x="84" y="59"/>
                  </a:lnTo>
                  <a:lnTo>
                    <a:pt x="92" y="62"/>
                  </a:lnTo>
                  <a:lnTo>
                    <a:pt x="99" y="65"/>
                  </a:lnTo>
                  <a:lnTo>
                    <a:pt x="106" y="68"/>
                  </a:lnTo>
                  <a:lnTo>
                    <a:pt x="113" y="72"/>
                  </a:lnTo>
                  <a:lnTo>
                    <a:pt x="119" y="75"/>
                  </a:lnTo>
                  <a:lnTo>
                    <a:pt x="124" y="66"/>
                  </a:lnTo>
                  <a:lnTo>
                    <a:pt x="130" y="56"/>
                  </a:lnTo>
                  <a:lnTo>
                    <a:pt x="136" y="48"/>
                  </a:lnTo>
                  <a:lnTo>
                    <a:pt x="143" y="42"/>
                  </a:lnTo>
                  <a:lnTo>
                    <a:pt x="150" y="35"/>
                  </a:lnTo>
                  <a:lnTo>
                    <a:pt x="158" y="29"/>
                  </a:lnTo>
                  <a:lnTo>
                    <a:pt x="166" y="24"/>
                  </a:lnTo>
                  <a:lnTo>
                    <a:pt x="175" y="20"/>
                  </a:lnTo>
                  <a:lnTo>
                    <a:pt x="183" y="16"/>
                  </a:lnTo>
                  <a:lnTo>
                    <a:pt x="193" y="13"/>
                  </a:lnTo>
                  <a:lnTo>
                    <a:pt x="201" y="9"/>
                  </a:lnTo>
                  <a:lnTo>
                    <a:pt x="210" y="7"/>
                  </a:lnTo>
                  <a:lnTo>
                    <a:pt x="219" y="5"/>
                  </a:lnTo>
                  <a:lnTo>
                    <a:pt x="228" y="3"/>
                  </a:lnTo>
                  <a:lnTo>
                    <a:pt x="237" y="1"/>
                  </a:lnTo>
                  <a:lnTo>
                    <a:pt x="245" y="0"/>
                  </a:lnTo>
                  <a:lnTo>
                    <a:pt x="237" y="3"/>
                  </a:lnTo>
                  <a:lnTo>
                    <a:pt x="230" y="7"/>
                  </a:lnTo>
                  <a:lnTo>
                    <a:pt x="222" y="11"/>
                  </a:lnTo>
                  <a:lnTo>
                    <a:pt x="214" y="15"/>
                  </a:lnTo>
                  <a:lnTo>
                    <a:pt x="207" y="19"/>
                  </a:lnTo>
                  <a:lnTo>
                    <a:pt x="199" y="24"/>
                  </a:lnTo>
                  <a:lnTo>
                    <a:pt x="191" y="28"/>
                  </a:lnTo>
                  <a:lnTo>
                    <a:pt x="185" y="33"/>
                  </a:lnTo>
                  <a:lnTo>
                    <a:pt x="177" y="39"/>
                  </a:lnTo>
                  <a:lnTo>
                    <a:pt x="170" y="44"/>
                  </a:lnTo>
                  <a:lnTo>
                    <a:pt x="163" y="51"/>
                  </a:lnTo>
                  <a:lnTo>
                    <a:pt x="158" y="57"/>
                  </a:lnTo>
                  <a:lnTo>
                    <a:pt x="152" y="64"/>
                  </a:lnTo>
                  <a:lnTo>
                    <a:pt x="146" y="71"/>
                  </a:lnTo>
                  <a:lnTo>
                    <a:pt x="142" y="79"/>
                  </a:lnTo>
                  <a:lnTo>
                    <a:pt x="138" y="87"/>
                  </a:lnTo>
                  <a:lnTo>
                    <a:pt x="135" y="90"/>
                  </a:lnTo>
                  <a:lnTo>
                    <a:pt x="133" y="92"/>
                  </a:lnTo>
                  <a:lnTo>
                    <a:pt x="130" y="93"/>
                  </a:lnTo>
                  <a:lnTo>
                    <a:pt x="127" y="91"/>
                  </a:lnTo>
                  <a:lnTo>
                    <a:pt x="123" y="90"/>
                  </a:lnTo>
                  <a:lnTo>
                    <a:pt x="120" y="89"/>
                  </a:lnTo>
                  <a:lnTo>
                    <a:pt x="116" y="87"/>
                  </a:lnTo>
                  <a:lnTo>
                    <a:pt x="113" y="86"/>
                  </a:lnTo>
                  <a:lnTo>
                    <a:pt x="107" y="84"/>
                  </a:lnTo>
                  <a:lnTo>
                    <a:pt x="101" y="80"/>
                  </a:lnTo>
                  <a:lnTo>
                    <a:pt x="93" y="78"/>
                  </a:lnTo>
                  <a:lnTo>
                    <a:pt x="87" y="74"/>
                  </a:lnTo>
                  <a:lnTo>
                    <a:pt x="79" y="71"/>
                  </a:lnTo>
                  <a:lnTo>
                    <a:pt x="71" y="67"/>
                  </a:lnTo>
                  <a:lnTo>
                    <a:pt x="63" y="64"/>
                  </a:lnTo>
                  <a:lnTo>
                    <a:pt x="55" y="61"/>
                  </a:lnTo>
                  <a:lnTo>
                    <a:pt x="47" y="58"/>
                  </a:lnTo>
                  <a:lnTo>
                    <a:pt x="39" y="55"/>
                  </a:lnTo>
                  <a:lnTo>
                    <a:pt x="31" y="54"/>
                  </a:lnTo>
                  <a:lnTo>
                    <a:pt x="24" y="52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5" y="53"/>
                  </a:lnTo>
                  <a:lnTo>
                    <a:pt x="0" y="55"/>
                  </a:lnTo>
                </a:path>
              </a:pathLst>
            </a:cu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40"/>
            <p:cNvSpPr/>
            <p:nvPr/>
          </p:nvSpPr>
          <p:spPr>
            <a:xfrm>
              <a:off x="390" y="402"/>
              <a:ext cx="295" cy="11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6" y="57"/>
                </a:cxn>
                <a:cxn ang="0">
                  <a:pos x="45" y="57"/>
                </a:cxn>
                <a:cxn ang="0">
                  <a:pos x="63" y="59"/>
                </a:cxn>
                <a:cxn ang="0">
                  <a:pos x="82" y="64"/>
                </a:cxn>
                <a:cxn ang="0">
                  <a:pos x="100" y="70"/>
                </a:cxn>
                <a:cxn ang="0">
                  <a:pos x="118" y="77"/>
                </a:cxn>
                <a:cxn ang="0">
                  <a:pos x="135" y="85"/>
                </a:cxn>
                <a:cxn ang="0">
                  <a:pos x="148" y="78"/>
                </a:cxn>
                <a:cxn ang="0">
                  <a:pos x="163" y="57"/>
                </a:cxn>
                <a:cxn ang="0">
                  <a:pos x="180" y="41"/>
                </a:cxn>
                <a:cxn ang="0">
                  <a:pos x="199" y="28"/>
                </a:cxn>
                <a:cxn ang="0">
                  <a:pos x="219" y="19"/>
                </a:cxn>
                <a:cxn ang="0">
                  <a:pos x="241" y="10"/>
                </a:cxn>
                <a:cxn ang="0">
                  <a:pos x="262" y="5"/>
                </a:cxn>
                <a:cxn ang="0">
                  <a:pos x="284" y="1"/>
                </a:cxn>
                <a:cxn ang="0">
                  <a:pos x="284" y="3"/>
                </a:cxn>
                <a:cxn ang="0">
                  <a:pos x="266" y="13"/>
                </a:cxn>
                <a:cxn ang="0">
                  <a:pos x="248" y="22"/>
                </a:cxn>
                <a:cxn ang="0">
                  <a:pos x="229" y="33"/>
                </a:cxn>
                <a:cxn ang="0">
                  <a:pos x="212" y="46"/>
                </a:cxn>
                <a:cxn ang="0">
                  <a:pos x="195" y="60"/>
                </a:cxn>
                <a:cxn ang="0">
                  <a:pos x="182" y="76"/>
                </a:cxn>
                <a:cxn ang="0">
                  <a:pos x="170" y="94"/>
                </a:cxn>
                <a:cxn ang="0">
                  <a:pos x="162" y="107"/>
                </a:cxn>
                <a:cxn ang="0">
                  <a:pos x="156" y="111"/>
                </a:cxn>
                <a:cxn ang="0">
                  <a:pos x="147" y="107"/>
                </a:cxn>
                <a:cxn ang="0">
                  <a:pos x="139" y="103"/>
                </a:cxn>
                <a:cxn ang="0">
                  <a:pos x="128" y="100"/>
                </a:cxn>
                <a:cxn ang="0">
                  <a:pos x="111" y="93"/>
                </a:cxn>
                <a:cxn ang="0">
                  <a:pos x="94" y="84"/>
                </a:cxn>
                <a:cxn ang="0">
                  <a:pos x="75" y="76"/>
                </a:cxn>
                <a:cxn ang="0">
                  <a:pos x="56" y="69"/>
                </a:cxn>
                <a:cxn ang="0">
                  <a:pos x="37" y="64"/>
                </a:cxn>
                <a:cxn ang="0">
                  <a:pos x="20" y="62"/>
                </a:cxn>
                <a:cxn ang="0">
                  <a:pos x="6" y="63"/>
                </a:cxn>
              </a:cxnLst>
              <a:rect l="0" t="0" r="0" b="0"/>
              <a:pathLst>
                <a:path w="295" h="112">
                  <a:moveTo>
                    <a:pt x="0" y="65"/>
                  </a:moveTo>
                  <a:lnTo>
                    <a:pt x="8" y="62"/>
                  </a:lnTo>
                  <a:lnTo>
                    <a:pt x="16" y="59"/>
                  </a:lnTo>
                  <a:lnTo>
                    <a:pt x="26" y="57"/>
                  </a:lnTo>
                  <a:lnTo>
                    <a:pt x="36" y="57"/>
                  </a:lnTo>
                  <a:lnTo>
                    <a:pt x="45" y="57"/>
                  </a:lnTo>
                  <a:lnTo>
                    <a:pt x="54" y="57"/>
                  </a:lnTo>
                  <a:lnTo>
                    <a:pt x="63" y="59"/>
                  </a:lnTo>
                  <a:lnTo>
                    <a:pt x="73" y="60"/>
                  </a:lnTo>
                  <a:lnTo>
                    <a:pt x="82" y="64"/>
                  </a:lnTo>
                  <a:lnTo>
                    <a:pt x="91" y="66"/>
                  </a:lnTo>
                  <a:lnTo>
                    <a:pt x="100" y="70"/>
                  </a:lnTo>
                  <a:lnTo>
                    <a:pt x="110" y="74"/>
                  </a:lnTo>
                  <a:lnTo>
                    <a:pt x="118" y="77"/>
                  </a:lnTo>
                  <a:lnTo>
                    <a:pt x="127" y="81"/>
                  </a:lnTo>
                  <a:lnTo>
                    <a:pt x="135" y="85"/>
                  </a:lnTo>
                  <a:lnTo>
                    <a:pt x="142" y="89"/>
                  </a:lnTo>
                  <a:lnTo>
                    <a:pt x="148" y="78"/>
                  </a:lnTo>
                  <a:lnTo>
                    <a:pt x="156" y="66"/>
                  </a:lnTo>
                  <a:lnTo>
                    <a:pt x="163" y="57"/>
                  </a:lnTo>
                  <a:lnTo>
                    <a:pt x="171" y="50"/>
                  </a:lnTo>
                  <a:lnTo>
                    <a:pt x="180" y="41"/>
                  </a:lnTo>
                  <a:lnTo>
                    <a:pt x="189" y="34"/>
                  </a:lnTo>
                  <a:lnTo>
                    <a:pt x="199" y="28"/>
                  </a:lnTo>
                  <a:lnTo>
                    <a:pt x="210" y="23"/>
                  </a:lnTo>
                  <a:lnTo>
                    <a:pt x="219" y="19"/>
                  </a:lnTo>
                  <a:lnTo>
                    <a:pt x="231" y="15"/>
                  </a:lnTo>
                  <a:lnTo>
                    <a:pt x="241" y="10"/>
                  </a:lnTo>
                  <a:lnTo>
                    <a:pt x="252" y="8"/>
                  </a:lnTo>
                  <a:lnTo>
                    <a:pt x="262" y="5"/>
                  </a:lnTo>
                  <a:lnTo>
                    <a:pt x="273" y="3"/>
                  </a:lnTo>
                  <a:lnTo>
                    <a:pt x="284" y="1"/>
                  </a:lnTo>
                  <a:lnTo>
                    <a:pt x="294" y="0"/>
                  </a:lnTo>
                  <a:lnTo>
                    <a:pt x="284" y="3"/>
                  </a:lnTo>
                  <a:lnTo>
                    <a:pt x="276" y="8"/>
                  </a:lnTo>
                  <a:lnTo>
                    <a:pt x="266" y="13"/>
                  </a:lnTo>
                  <a:lnTo>
                    <a:pt x="256" y="17"/>
                  </a:lnTo>
                  <a:lnTo>
                    <a:pt x="248" y="22"/>
                  </a:lnTo>
                  <a:lnTo>
                    <a:pt x="238" y="28"/>
                  </a:lnTo>
                  <a:lnTo>
                    <a:pt x="229" y="33"/>
                  </a:lnTo>
                  <a:lnTo>
                    <a:pt x="222" y="39"/>
                  </a:lnTo>
                  <a:lnTo>
                    <a:pt x="212" y="46"/>
                  </a:lnTo>
                  <a:lnTo>
                    <a:pt x="204" y="52"/>
                  </a:lnTo>
                  <a:lnTo>
                    <a:pt x="195" y="60"/>
                  </a:lnTo>
                  <a:lnTo>
                    <a:pt x="189" y="68"/>
                  </a:lnTo>
                  <a:lnTo>
                    <a:pt x="182" y="76"/>
                  </a:lnTo>
                  <a:lnTo>
                    <a:pt x="175" y="84"/>
                  </a:lnTo>
                  <a:lnTo>
                    <a:pt x="170" y="94"/>
                  </a:lnTo>
                  <a:lnTo>
                    <a:pt x="165" y="103"/>
                  </a:lnTo>
                  <a:lnTo>
                    <a:pt x="162" y="107"/>
                  </a:lnTo>
                  <a:lnTo>
                    <a:pt x="159" y="109"/>
                  </a:lnTo>
                  <a:lnTo>
                    <a:pt x="156" y="111"/>
                  </a:lnTo>
                  <a:lnTo>
                    <a:pt x="152" y="108"/>
                  </a:lnTo>
                  <a:lnTo>
                    <a:pt x="147" y="107"/>
                  </a:lnTo>
                  <a:lnTo>
                    <a:pt x="144" y="106"/>
                  </a:lnTo>
                  <a:lnTo>
                    <a:pt x="139" y="103"/>
                  </a:lnTo>
                  <a:lnTo>
                    <a:pt x="135" y="102"/>
                  </a:lnTo>
                  <a:lnTo>
                    <a:pt x="128" y="100"/>
                  </a:lnTo>
                  <a:lnTo>
                    <a:pt x="121" y="95"/>
                  </a:lnTo>
                  <a:lnTo>
                    <a:pt x="111" y="93"/>
                  </a:lnTo>
                  <a:lnTo>
                    <a:pt x="104" y="88"/>
                  </a:lnTo>
                  <a:lnTo>
                    <a:pt x="94" y="84"/>
                  </a:lnTo>
                  <a:lnTo>
                    <a:pt x="85" y="79"/>
                  </a:lnTo>
                  <a:lnTo>
                    <a:pt x="75" y="76"/>
                  </a:lnTo>
                  <a:lnTo>
                    <a:pt x="66" y="72"/>
                  </a:lnTo>
                  <a:lnTo>
                    <a:pt x="56" y="69"/>
                  </a:lnTo>
                  <a:lnTo>
                    <a:pt x="46" y="65"/>
                  </a:lnTo>
                  <a:lnTo>
                    <a:pt x="37" y="64"/>
                  </a:lnTo>
                  <a:lnTo>
                    <a:pt x="28" y="62"/>
                  </a:lnTo>
                  <a:lnTo>
                    <a:pt x="20" y="62"/>
                  </a:lnTo>
                  <a:lnTo>
                    <a:pt x="12" y="62"/>
                  </a:lnTo>
                  <a:lnTo>
                    <a:pt x="6" y="63"/>
                  </a:lnTo>
                  <a:lnTo>
                    <a:pt x="0" y="65"/>
                  </a:lnTo>
                </a:path>
              </a:pathLst>
            </a:cu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Rectangle 41"/>
          <p:cNvSpPr>
            <a:spLocks noGrp="1"/>
          </p:cNvSpPr>
          <p:nvPr>
            <p:ph type="title"/>
          </p:nvPr>
        </p:nvSpPr>
        <p:spPr>
          <a:xfrm>
            <a:off x="65405" y="1752600"/>
            <a:ext cx="9009380" cy="2057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第八章   数据库设计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Database Design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section 1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(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requirements)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业务数据 与 库中数据 的距离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304800" y="3470275"/>
            <a:ext cx="3048000" cy="99060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Clr>
                <a:srgbClr val="FF0000"/>
              </a:buClr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联系：外键</a:t>
            </a:r>
          </a:p>
        </p:txBody>
      </p:sp>
      <p:sp>
        <p:nvSpPr>
          <p:cNvPr id="4100" name="AutoShape 4"/>
          <p:cNvSpPr/>
          <p:nvPr/>
        </p:nvSpPr>
        <p:spPr>
          <a:xfrm>
            <a:off x="3709988" y="4267200"/>
            <a:ext cx="3400425" cy="2590800"/>
          </a:xfrm>
          <a:prstGeom prst="flowChartMagneticDisk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Text Box 5"/>
          <p:cNvSpPr txBox="1"/>
          <p:nvPr/>
        </p:nvSpPr>
        <p:spPr>
          <a:xfrm>
            <a:off x="3505200" y="2444750"/>
            <a:ext cx="4648200" cy="1795463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lIns="92075" tIns="108000" rIns="92075" bIns="46038"/>
          <a:lstStyle/>
          <a:p>
            <a:pPr algn="ctr">
              <a:lnSpc>
                <a:spcPct val="90000"/>
              </a:lnSpc>
              <a:spcBef>
                <a:spcPct val="10000"/>
              </a:spcBef>
              <a:buChar char="•"/>
            </a:pPr>
            <a:r>
              <a:rPr lang="en-US" altLang="zh-CN" sz="3200" b="1" dirty="0">
                <a:latin typeface="Arial Black" panose="020B0A04020102020204" charset="0"/>
                <a:cs typeface="Arial Black" panose="020B0A04020102020204" charset="0"/>
              </a:rPr>
              <a:t>DBMS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</a:rPr>
              <a:t>完整性，简单性，安全性，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正确性，高效性</a:t>
            </a:r>
            <a:endParaRPr lang="zh-CN" altLang="en-US" b="1" dirty="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7086600" y="4953000"/>
            <a:ext cx="1414463" cy="457200"/>
          </a:xfrm>
          <a:prstGeom prst="rect">
            <a:avLst/>
          </a:prstGeom>
          <a:noFill/>
          <a:ln w="12700">
            <a:noFill/>
          </a:ln>
        </p:spPr>
        <p:txBody>
          <a:bodyPr lIns="0" rIns="0">
            <a:spAutoFit/>
          </a:bodyPr>
          <a:lstStyle/>
          <a:p>
            <a:pPr algn="ctr" eaLnBrk="0" hangingPunct="0"/>
            <a:r>
              <a:rPr lang="en-US" altLang="zh-CN" b="1" dirty="0">
                <a:solidFill>
                  <a:srgbClr val="000000"/>
                </a:solidFill>
                <a:latin typeface="Comic Sans MS" panose="030F0702030302020204" pitchFamily="66" charset="0"/>
              </a:rPr>
              <a:t>Database</a:t>
            </a:r>
          </a:p>
        </p:txBody>
      </p:sp>
      <p:sp>
        <p:nvSpPr>
          <p:cNvPr id="4103" name="Text Box 7"/>
          <p:cNvSpPr txBox="1"/>
          <p:nvPr/>
        </p:nvSpPr>
        <p:spPr>
          <a:xfrm>
            <a:off x="3962400" y="5181600"/>
            <a:ext cx="3327400" cy="9144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Schema</a:t>
            </a:r>
          </a:p>
          <a:p>
            <a:pPr marL="342900" indent="-342900" algn="ctr" eaLnBrk="0" hangingPunct="0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Data</a:t>
            </a:r>
          </a:p>
          <a:p>
            <a:pPr marL="342900" indent="-342900" algn="ctr" eaLnBrk="0" hangingPunct="0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8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</a:t>
            </a:r>
          </a:p>
        </p:txBody>
      </p:sp>
      <p:sp>
        <p:nvSpPr>
          <p:cNvPr id="4104" name="Rectangle 8"/>
          <p:cNvSpPr/>
          <p:nvPr/>
        </p:nvSpPr>
        <p:spPr>
          <a:xfrm>
            <a:off x="3505200" y="2438400"/>
            <a:ext cx="4648200" cy="44196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5" name="Line 9"/>
          <p:cNvSpPr/>
          <p:nvPr/>
        </p:nvSpPr>
        <p:spPr>
          <a:xfrm>
            <a:off x="4343400" y="1447800"/>
            <a:ext cx="0" cy="990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" name="Text Box 10"/>
          <p:cNvSpPr txBox="1"/>
          <p:nvPr/>
        </p:nvSpPr>
        <p:spPr>
          <a:xfrm>
            <a:off x="4522788" y="1641475"/>
            <a:ext cx="7604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SQL</a:t>
            </a:r>
          </a:p>
        </p:txBody>
      </p:sp>
      <p:sp>
        <p:nvSpPr>
          <p:cNvPr id="4107" name="Line 11"/>
          <p:cNvSpPr/>
          <p:nvPr/>
        </p:nvSpPr>
        <p:spPr>
          <a:xfrm flipV="1">
            <a:off x="6781800" y="1524000"/>
            <a:ext cx="0" cy="914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Line 12"/>
          <p:cNvSpPr/>
          <p:nvPr/>
        </p:nvSpPr>
        <p:spPr>
          <a:xfrm flipV="1">
            <a:off x="7010400" y="1524000"/>
            <a:ext cx="0" cy="914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13"/>
          <p:cNvSpPr txBox="1"/>
          <p:nvPr/>
        </p:nvSpPr>
        <p:spPr>
          <a:xfrm>
            <a:off x="7146925" y="1498600"/>
            <a:ext cx="1030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result</a:t>
            </a:r>
          </a:p>
        </p:txBody>
      </p:sp>
      <p:sp>
        <p:nvSpPr>
          <p:cNvPr id="4110" name="Rectangle 15"/>
          <p:cNvSpPr/>
          <p:nvPr/>
        </p:nvSpPr>
        <p:spPr>
          <a:xfrm>
            <a:off x="609600" y="5334000"/>
            <a:ext cx="914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11" name="Line 16"/>
          <p:cNvSpPr/>
          <p:nvPr/>
        </p:nvSpPr>
        <p:spPr>
          <a:xfrm>
            <a:off x="628650" y="54768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Line 17"/>
          <p:cNvSpPr/>
          <p:nvPr/>
        </p:nvSpPr>
        <p:spPr>
          <a:xfrm>
            <a:off x="623888" y="56292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3" name="Line 18"/>
          <p:cNvSpPr/>
          <p:nvPr/>
        </p:nvSpPr>
        <p:spPr>
          <a:xfrm>
            <a:off x="633413" y="57816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Line 19"/>
          <p:cNvSpPr/>
          <p:nvPr/>
        </p:nvSpPr>
        <p:spPr>
          <a:xfrm>
            <a:off x="628650" y="59340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5" name="Rectangle 20"/>
          <p:cNvSpPr/>
          <p:nvPr/>
        </p:nvSpPr>
        <p:spPr>
          <a:xfrm>
            <a:off x="1752600" y="5486400"/>
            <a:ext cx="914400" cy="838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16" name="Line 21"/>
          <p:cNvSpPr/>
          <p:nvPr/>
        </p:nvSpPr>
        <p:spPr>
          <a:xfrm>
            <a:off x="1771650" y="56292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7" name="Line 22"/>
          <p:cNvSpPr/>
          <p:nvPr/>
        </p:nvSpPr>
        <p:spPr>
          <a:xfrm>
            <a:off x="1766888" y="57816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8" name="Line 23"/>
          <p:cNvSpPr/>
          <p:nvPr/>
        </p:nvSpPr>
        <p:spPr>
          <a:xfrm>
            <a:off x="1776413" y="59340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9" name="Line 24"/>
          <p:cNvSpPr/>
          <p:nvPr/>
        </p:nvSpPr>
        <p:spPr>
          <a:xfrm>
            <a:off x="1771650" y="60864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0" name="Rectangle 25"/>
          <p:cNvSpPr/>
          <p:nvPr/>
        </p:nvSpPr>
        <p:spPr>
          <a:xfrm>
            <a:off x="762000" y="4343400"/>
            <a:ext cx="914400" cy="8382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21" name="Line 26"/>
          <p:cNvSpPr/>
          <p:nvPr/>
        </p:nvSpPr>
        <p:spPr>
          <a:xfrm>
            <a:off x="781050" y="44862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27"/>
          <p:cNvSpPr/>
          <p:nvPr/>
        </p:nvSpPr>
        <p:spPr>
          <a:xfrm>
            <a:off x="776288" y="46386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3" name="Line 28"/>
          <p:cNvSpPr/>
          <p:nvPr/>
        </p:nvSpPr>
        <p:spPr>
          <a:xfrm>
            <a:off x="785813" y="47910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29"/>
          <p:cNvSpPr/>
          <p:nvPr/>
        </p:nvSpPr>
        <p:spPr>
          <a:xfrm>
            <a:off x="781050" y="49434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5" name="Rectangle 30"/>
          <p:cNvSpPr/>
          <p:nvPr/>
        </p:nvSpPr>
        <p:spPr>
          <a:xfrm>
            <a:off x="1905000" y="4495800"/>
            <a:ext cx="914400" cy="838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26" name="Line 31"/>
          <p:cNvSpPr/>
          <p:nvPr/>
        </p:nvSpPr>
        <p:spPr>
          <a:xfrm>
            <a:off x="1924050" y="46386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7" name="Line 32"/>
          <p:cNvSpPr/>
          <p:nvPr/>
        </p:nvSpPr>
        <p:spPr>
          <a:xfrm>
            <a:off x="1919288" y="47910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8" name="Line 33"/>
          <p:cNvSpPr/>
          <p:nvPr/>
        </p:nvSpPr>
        <p:spPr>
          <a:xfrm>
            <a:off x="1928813" y="49434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9" name="Line 34"/>
          <p:cNvSpPr/>
          <p:nvPr/>
        </p:nvSpPr>
        <p:spPr>
          <a:xfrm>
            <a:off x="1924050" y="5095875"/>
            <a:ext cx="8636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0" name="Freeform 35"/>
          <p:cNvSpPr/>
          <p:nvPr/>
        </p:nvSpPr>
        <p:spPr>
          <a:xfrm>
            <a:off x="901700" y="4648200"/>
            <a:ext cx="317500" cy="762000"/>
          </a:xfrm>
          <a:custGeom>
            <a:avLst/>
            <a:gdLst/>
            <a:ahLst/>
            <a:cxnLst>
              <a:cxn ang="0">
                <a:pos x="383063750" y="1209675000"/>
              </a:cxn>
              <a:cxn ang="0">
                <a:pos x="20161250" y="725805000"/>
              </a:cxn>
              <a:cxn ang="0">
                <a:pos x="504031250" y="0"/>
              </a:cxn>
            </a:cxnLst>
            <a:rect l="0" t="0" r="0" b="0"/>
            <a:pathLst>
              <a:path w="200" h="480">
                <a:moveTo>
                  <a:pt x="152" y="480"/>
                </a:moveTo>
                <a:cubicBezTo>
                  <a:pt x="76" y="424"/>
                  <a:pt x="0" y="368"/>
                  <a:pt x="8" y="288"/>
                </a:cubicBezTo>
                <a:cubicBezTo>
                  <a:pt x="16" y="208"/>
                  <a:pt x="168" y="48"/>
                  <a:pt x="20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1" name="Freeform 36"/>
          <p:cNvSpPr/>
          <p:nvPr/>
        </p:nvSpPr>
        <p:spPr>
          <a:xfrm>
            <a:off x="990600" y="5486400"/>
            <a:ext cx="1371600" cy="571500"/>
          </a:xfrm>
          <a:custGeom>
            <a:avLst/>
            <a:gdLst/>
            <a:ahLst/>
            <a:cxnLst>
              <a:cxn ang="0">
                <a:pos x="2147483647" y="362902500"/>
              </a:cxn>
              <a:cxn ang="0">
                <a:pos x="1088707500" y="846772500"/>
              </a:cxn>
              <a:cxn ang="0">
                <a:pos x="0" y="0"/>
              </a:cxn>
            </a:cxnLst>
            <a:rect l="0" t="0" r="0" b="0"/>
            <a:pathLst>
              <a:path w="864" h="360">
                <a:moveTo>
                  <a:pt x="864" y="144"/>
                </a:moveTo>
                <a:cubicBezTo>
                  <a:pt x="720" y="252"/>
                  <a:pt x="576" y="360"/>
                  <a:pt x="432" y="336"/>
                </a:cubicBezTo>
                <a:cubicBezTo>
                  <a:pt x="288" y="312"/>
                  <a:pt x="72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2" name="Freeform 37"/>
          <p:cNvSpPr/>
          <p:nvPr/>
        </p:nvSpPr>
        <p:spPr>
          <a:xfrm>
            <a:off x="990600" y="4013200"/>
            <a:ext cx="1295400" cy="635000"/>
          </a:xfrm>
          <a:custGeom>
            <a:avLst/>
            <a:gdLst/>
            <a:ahLst/>
            <a:cxnLst>
              <a:cxn ang="0">
                <a:pos x="0" y="766127500"/>
              </a:cxn>
              <a:cxn ang="0">
                <a:pos x="1209675000" y="40322500"/>
              </a:cxn>
              <a:cxn ang="0">
                <a:pos x="2056447500" y="1008062500"/>
              </a:cxn>
            </a:cxnLst>
            <a:rect l="0" t="0" r="0" b="0"/>
            <a:pathLst>
              <a:path w="816" h="400">
                <a:moveTo>
                  <a:pt x="0" y="304"/>
                </a:moveTo>
                <a:cubicBezTo>
                  <a:pt x="172" y="152"/>
                  <a:pt x="344" y="0"/>
                  <a:pt x="480" y="16"/>
                </a:cubicBezTo>
                <a:cubicBezTo>
                  <a:pt x="616" y="32"/>
                  <a:pt x="760" y="336"/>
                  <a:pt x="816" y="40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3" name="Freeform 38"/>
          <p:cNvSpPr/>
          <p:nvPr/>
        </p:nvSpPr>
        <p:spPr>
          <a:xfrm>
            <a:off x="1381125" y="4648200"/>
            <a:ext cx="1219200" cy="762000"/>
          </a:xfrm>
          <a:custGeom>
            <a:avLst/>
            <a:gdLst/>
            <a:ahLst/>
            <a:cxnLst>
              <a:cxn ang="0">
                <a:pos x="0" y="1209675000"/>
              </a:cxn>
              <a:cxn ang="0">
                <a:pos x="362902500" y="483870000"/>
              </a:cxn>
              <a:cxn ang="0">
                <a:pos x="1572577500" y="241935000"/>
              </a:cxn>
              <a:cxn ang="0">
                <a:pos x="1935480000" y="0"/>
              </a:cxn>
            </a:cxnLst>
            <a:rect l="0" t="0" r="0" b="0"/>
            <a:pathLst>
              <a:path w="768" h="480">
                <a:moveTo>
                  <a:pt x="0" y="480"/>
                </a:moveTo>
                <a:cubicBezTo>
                  <a:pt x="20" y="368"/>
                  <a:pt x="40" y="256"/>
                  <a:pt x="144" y="192"/>
                </a:cubicBezTo>
                <a:cubicBezTo>
                  <a:pt x="248" y="128"/>
                  <a:pt x="520" y="128"/>
                  <a:pt x="624" y="96"/>
                </a:cubicBezTo>
                <a:cubicBezTo>
                  <a:pt x="728" y="64"/>
                  <a:pt x="744" y="16"/>
                  <a:pt x="76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4" name="Text Box 39"/>
          <p:cNvSpPr txBox="1"/>
          <p:nvPr/>
        </p:nvSpPr>
        <p:spPr>
          <a:xfrm>
            <a:off x="1339850" y="4460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35" name="Text Box 40"/>
          <p:cNvSpPr txBox="1"/>
          <p:nvPr/>
        </p:nvSpPr>
        <p:spPr>
          <a:xfrm>
            <a:off x="2286000" y="4800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36" name="Text Box 41"/>
          <p:cNvSpPr txBox="1"/>
          <p:nvPr/>
        </p:nvSpPr>
        <p:spPr>
          <a:xfrm>
            <a:off x="685800" y="5715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37" name="Text Box 42"/>
          <p:cNvSpPr txBox="1"/>
          <p:nvPr/>
        </p:nvSpPr>
        <p:spPr>
          <a:xfrm>
            <a:off x="2241550" y="5867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38" name="Text Box 43"/>
          <p:cNvSpPr txBox="1"/>
          <p:nvPr/>
        </p:nvSpPr>
        <p:spPr>
          <a:xfrm>
            <a:off x="152400" y="6324600"/>
            <a:ext cx="33861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The collection of relations</a:t>
            </a:r>
          </a:p>
        </p:txBody>
      </p:sp>
      <p:sp>
        <p:nvSpPr>
          <p:cNvPr id="4140" name="Rectangle 45"/>
          <p:cNvSpPr/>
          <p:nvPr/>
        </p:nvSpPr>
        <p:spPr>
          <a:xfrm>
            <a:off x="228600" y="3962400"/>
            <a:ext cx="3200400" cy="2819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11</a:t>
            </a:fld>
            <a:endParaRPr lang="en-US" altLang="zh-CN" sz="1400" b="0" dirty="0"/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742950" y="260350"/>
            <a:ext cx="7932738" cy="762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业务数据 与 库中数据 的距离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7828" name="Text Box 3"/>
          <p:cNvSpPr txBox="1"/>
          <p:nvPr/>
        </p:nvSpPr>
        <p:spPr>
          <a:xfrm>
            <a:off x="1331913" y="1341438"/>
            <a:ext cx="9064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</a:rPr>
              <a:t>A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7829" name="Text Box 4"/>
          <p:cNvSpPr txBox="1"/>
          <p:nvPr/>
        </p:nvSpPr>
        <p:spPr>
          <a:xfrm>
            <a:off x="2484438" y="1341438"/>
            <a:ext cx="890587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77830" name="Text Box 5"/>
          <p:cNvSpPr txBox="1"/>
          <p:nvPr/>
        </p:nvSpPr>
        <p:spPr>
          <a:xfrm>
            <a:off x="3708400" y="1341438"/>
            <a:ext cx="1052513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77831" name="Text Box 6"/>
          <p:cNvSpPr txBox="1"/>
          <p:nvPr/>
        </p:nvSpPr>
        <p:spPr>
          <a:xfrm>
            <a:off x="5219700" y="1341438"/>
            <a:ext cx="1025525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77832" name="Text Box 7"/>
          <p:cNvSpPr txBox="1"/>
          <p:nvPr/>
        </p:nvSpPr>
        <p:spPr>
          <a:xfrm>
            <a:off x="6516688" y="1341438"/>
            <a:ext cx="10080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77833" name="Text Box 8"/>
          <p:cNvSpPr txBox="1"/>
          <p:nvPr/>
        </p:nvSpPr>
        <p:spPr>
          <a:xfrm>
            <a:off x="1773238" y="2671763"/>
            <a:ext cx="1058862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7834" name="Text Box 9"/>
          <p:cNvSpPr txBox="1"/>
          <p:nvPr/>
        </p:nvSpPr>
        <p:spPr>
          <a:xfrm>
            <a:off x="3724275" y="2663825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77835" name="Text Box 10"/>
          <p:cNvSpPr txBox="1"/>
          <p:nvPr/>
        </p:nvSpPr>
        <p:spPr>
          <a:xfrm>
            <a:off x="5638800" y="2641600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77836" name="Text Box 11"/>
          <p:cNvSpPr txBox="1"/>
          <p:nvPr/>
        </p:nvSpPr>
        <p:spPr>
          <a:xfrm>
            <a:off x="2411730" y="3653155"/>
            <a:ext cx="3676015" cy="368300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</a:rPr>
              <a:t>模  式（表）</a:t>
            </a:r>
          </a:p>
        </p:txBody>
      </p:sp>
      <p:sp>
        <p:nvSpPr>
          <p:cNvPr id="77837" name="Text Box 12"/>
          <p:cNvSpPr txBox="1"/>
          <p:nvPr/>
        </p:nvSpPr>
        <p:spPr>
          <a:xfrm>
            <a:off x="3695700" y="4519613"/>
            <a:ext cx="1058863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</a:rPr>
              <a:t>内模式</a:t>
            </a:r>
          </a:p>
        </p:txBody>
      </p:sp>
      <p:sp>
        <p:nvSpPr>
          <p:cNvPr id="77838" name="AutoShape 13"/>
          <p:cNvSpPr/>
          <p:nvPr/>
        </p:nvSpPr>
        <p:spPr>
          <a:xfrm>
            <a:off x="3638550" y="5443538"/>
            <a:ext cx="1189038" cy="654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7839" name="Text Box 14"/>
          <p:cNvSpPr txBox="1"/>
          <p:nvPr/>
        </p:nvSpPr>
        <p:spPr>
          <a:xfrm>
            <a:off x="3797300" y="5653088"/>
            <a:ext cx="10588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Helvetica" pitchFamily="34" charset="0"/>
                <a:ea typeface="华文中宋" panose="02010600040101010101" pitchFamily="2" charset="-122"/>
              </a:rPr>
              <a:t>数据库</a:t>
            </a:r>
          </a:p>
        </p:txBody>
      </p:sp>
      <p:sp>
        <p:nvSpPr>
          <p:cNvPr id="77840" name="Line 15"/>
          <p:cNvSpPr/>
          <p:nvPr/>
        </p:nvSpPr>
        <p:spPr>
          <a:xfrm>
            <a:off x="1835150" y="2060575"/>
            <a:ext cx="360363" cy="5762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1" name="Line 16"/>
          <p:cNvSpPr/>
          <p:nvPr/>
        </p:nvSpPr>
        <p:spPr>
          <a:xfrm>
            <a:off x="5680075" y="2076450"/>
            <a:ext cx="333375" cy="508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2" name="Line 17"/>
          <p:cNvSpPr/>
          <p:nvPr/>
        </p:nvSpPr>
        <p:spPr>
          <a:xfrm flipH="1">
            <a:off x="4192588" y="2046288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18"/>
          <p:cNvSpPr/>
          <p:nvPr/>
        </p:nvSpPr>
        <p:spPr>
          <a:xfrm flipH="1">
            <a:off x="2325688" y="2020888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4" name="Line 19"/>
          <p:cNvSpPr/>
          <p:nvPr/>
        </p:nvSpPr>
        <p:spPr>
          <a:xfrm flipH="1">
            <a:off x="6294438" y="2041525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5" name="Line 20"/>
          <p:cNvSpPr/>
          <p:nvPr/>
        </p:nvSpPr>
        <p:spPr>
          <a:xfrm flipH="1">
            <a:off x="4171950" y="3041650"/>
            <a:ext cx="1588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6" name="Line 21"/>
          <p:cNvSpPr/>
          <p:nvPr/>
        </p:nvSpPr>
        <p:spPr>
          <a:xfrm flipH="1">
            <a:off x="4198938" y="3998913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7" name="Line 22"/>
          <p:cNvSpPr/>
          <p:nvPr/>
        </p:nvSpPr>
        <p:spPr>
          <a:xfrm flipH="1">
            <a:off x="4186238" y="4956175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8" name="Line 23"/>
          <p:cNvSpPr/>
          <p:nvPr/>
        </p:nvSpPr>
        <p:spPr>
          <a:xfrm flipH="1">
            <a:off x="4633913" y="3092450"/>
            <a:ext cx="139223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9" name="Line 24"/>
          <p:cNvSpPr/>
          <p:nvPr/>
        </p:nvSpPr>
        <p:spPr>
          <a:xfrm>
            <a:off x="2383155" y="3095625"/>
            <a:ext cx="1334770" cy="5492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0" name="Line 25"/>
          <p:cNvSpPr/>
          <p:nvPr/>
        </p:nvSpPr>
        <p:spPr>
          <a:xfrm>
            <a:off x="2195830" y="3268980"/>
            <a:ext cx="612005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1" name="Text Box 26"/>
          <p:cNvSpPr txBox="1"/>
          <p:nvPr/>
        </p:nvSpPr>
        <p:spPr>
          <a:xfrm>
            <a:off x="250825" y="3124518"/>
            <a:ext cx="229393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b="0" dirty="0">
                <a:latin typeface="Helvetica" pitchFamily="34" charset="0"/>
                <a:ea typeface="华文中宋" panose="02010600040101010101" pitchFamily="2" charset="-122"/>
              </a:rPr>
              <a:t>视图和存储过程</a:t>
            </a:r>
          </a:p>
        </p:txBody>
      </p:sp>
      <p:sp>
        <p:nvSpPr>
          <p:cNvPr id="77852" name="Line 27"/>
          <p:cNvSpPr/>
          <p:nvPr/>
        </p:nvSpPr>
        <p:spPr>
          <a:xfrm>
            <a:off x="2844165" y="4320540"/>
            <a:ext cx="987425" cy="1588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3" name="Text Box 28"/>
          <p:cNvSpPr txBox="1"/>
          <p:nvPr/>
        </p:nvSpPr>
        <p:spPr>
          <a:xfrm>
            <a:off x="370840" y="4122738"/>
            <a:ext cx="2620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b="0" dirty="0">
                <a:latin typeface="Helvetica" pitchFamily="34" charset="0"/>
                <a:ea typeface="华文中宋" panose="02010600040101010101" pitchFamily="2" charset="-122"/>
              </a:rPr>
              <a:t>文件系统，磁盘存储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684213" y="6191250"/>
            <a:ext cx="784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三级模式结构及二级映像实现了数据库系统的数据独立性</a:t>
            </a:r>
          </a:p>
        </p:txBody>
      </p:sp>
      <p:sp>
        <p:nvSpPr>
          <p:cNvPr id="77855" name="Rectangle 30"/>
          <p:cNvSpPr/>
          <p:nvPr/>
        </p:nvSpPr>
        <p:spPr>
          <a:xfrm>
            <a:off x="6784975" y="2636838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External schema</a:t>
            </a:r>
          </a:p>
        </p:txBody>
      </p:sp>
      <p:sp>
        <p:nvSpPr>
          <p:cNvPr id="77856" name="Rectangle 31"/>
          <p:cNvSpPr/>
          <p:nvPr/>
        </p:nvSpPr>
        <p:spPr>
          <a:xfrm>
            <a:off x="6427788" y="3644900"/>
            <a:ext cx="2716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Conceptual schema</a:t>
            </a:r>
          </a:p>
        </p:txBody>
      </p:sp>
      <p:sp>
        <p:nvSpPr>
          <p:cNvPr id="77857" name="Rectangle 32"/>
          <p:cNvSpPr/>
          <p:nvPr/>
        </p:nvSpPr>
        <p:spPr>
          <a:xfrm>
            <a:off x="6515100" y="45085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Internal schema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需求局部性：软件危机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07950" y="1341438"/>
            <a:ext cx="9036050" cy="55165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软件的使用过程中，遇到的困惑和问题：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faults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新的需求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轻量级地满足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：快捷，简单，低成本；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通常的情况是：脚痛医脚，手痛医手。补充和修改后，原有的功能被影响，其它部分出现问题。被沦陷进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没完没了的梦魔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数据正确性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问题（更新异常），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数据一致性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伸展性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问题。数据的推算、衍生，与合成，以免数据不正确，不一致，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残缺不全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性能问题，系统扩展问题，升级问题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需求局部性：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设计水平问题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953000"/>
          </a:xfrm>
        </p:spPr>
        <p:txBody>
          <a:bodyPr vert="horz" wrap="square" lIns="91440" tIns="45720" rIns="91440" bIns="45720" anchor="t"/>
          <a:lstStyle/>
          <a:p>
            <a:pPr marL="0" indent="0" defTabSz="0" eaLnBrk="1" hangingPunct="1">
              <a:buFont typeface="Wingdings" panose="05000000000000000000" pitchFamily="2" charset="2"/>
              <a:buNone/>
              <a:tabLst>
                <a:tab pos="66675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最突出得表现：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孤立地从局部来看待问题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，而不是用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联系的观念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通盘看待问题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1016000" lvl="1" indent="-342900" defTabSz="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charset="0"/>
              <a:buChar char=""/>
              <a:tabLst>
                <a:tab pos="66675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时考虑不周。例子：选课，一般情况是选择一次；往往忽视了重修。当单独来考虑重修和设计重修时，往往又忽视了选课和重修的关系。当某天用户提出要关联选课和重修时，这时要改动数据库，一旦改动了数据库，由于原有的应用和数据库的紧耦合性，原有应用执行失败；</a:t>
            </a:r>
          </a:p>
          <a:p>
            <a:pPr marL="1016000" lvl="1" indent="-342900" defTabSz="0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charset="0"/>
              <a:buChar char=""/>
              <a:tabLst>
                <a:tab pos="666750" algn="l"/>
              </a:tabLst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16000" lvl="1" indent="-342900" defTabSz="0" eaLnBrk="1" hangingPunct="1">
              <a:lnSpc>
                <a:spcPct val="13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"/>
              <a:tabLst>
                <a:tab pos="66675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数据要有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伸缩性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。能够基于现有数据衍生出各种新的数据视图，服务于不断发展的业务；例如，教师的工作量；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73100" lvl="1" indent="0" defTabSz="0" eaLnBrk="1" hangingPunct="1">
              <a:buFont typeface="Wingdings" panose="05000000000000000000" pitchFamily="2" charset="2"/>
              <a:buNone/>
              <a:tabLst>
                <a:tab pos="666750" algn="l"/>
              </a:tabLst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需求局部性：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软件可靠性的体现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410200"/>
          </a:xfrm>
        </p:spPr>
        <p:txBody>
          <a:bodyPr vert="horz" wrap="square" lIns="91440" tIns="45720" rIns="91440" bIns="45720" anchor="t"/>
          <a:lstStyle/>
          <a:p>
            <a:pPr marL="342900"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"/>
              <a:tabLst>
                <a:tab pos="95250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鲁棒性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1052830" lvl="1"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）函数调用是否成功；</a:t>
            </a:r>
          </a:p>
          <a:p>
            <a:pPr marL="1052830" lvl="1"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）结果是否为空；</a:t>
            </a:r>
          </a:p>
          <a:p>
            <a:pPr marL="1052830" lvl="1"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）不为空时，才允许读结果；</a:t>
            </a:r>
          </a:p>
          <a:p>
            <a:pPr marL="0"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952500" algn="l"/>
              </a:tabLst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80060" lvl="0" indent="0" defTabSz="914400" eaLnBrk="1" latinLnBrk="0" hangingPunct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"/>
              <a:tabLst>
                <a:tab pos="95250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正确性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完整性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安全性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简单性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数据处理的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高效性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marL="457200" lvl="1"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defTabSz="9144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"/>
              <a:tabLst>
                <a:tab pos="95250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可维护性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：系统的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层次化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，接口的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邦联性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可组合性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77838" y="188913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数据库设计面临的挑战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63000" cy="514985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统计表明：</a:t>
            </a:r>
          </a:p>
          <a:p>
            <a:pPr marL="942340" indent="-457200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80 - 90% 的项目不能满足性能要求；</a:t>
            </a:r>
          </a:p>
          <a:p>
            <a:pPr marL="942340" indent="-457200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的项目延期提交，超出预算；</a:t>
            </a:r>
          </a:p>
          <a:p>
            <a:pPr marL="942340" indent="-457200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的项目以失败或者放弃而告终；</a:t>
            </a:r>
          </a:p>
          <a:p>
            <a:pPr marL="942340" indent="-457200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10-20%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的项目取得成功；</a:t>
            </a:r>
          </a:p>
          <a:p>
            <a:pPr lvl="1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None/>
            </a:pPr>
            <a:endParaRPr lang="zh-CN" alt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数据库设计是基石，至关重要；</a:t>
            </a:r>
          </a:p>
          <a:p>
            <a:pPr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endParaRPr lang="zh-CN" alt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不成功的原因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没有深刻领会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数据库的特征与特性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lvl="1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业务需求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业务特性与特征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的把握不到位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未严格按照数据库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设计方法学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，流程，环节，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没有全面掌握数据库设计的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技能;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580675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16</a:t>
            </a:fld>
            <a:endParaRPr lang="en-US" altLang="zh-CN" sz="1400" b="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115888"/>
            <a:ext cx="8356600" cy="102711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关系型数据库的特点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23825" y="2846705"/>
            <a:ext cx="8629015" cy="1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123825" y="1285875"/>
            <a:ext cx="551815" cy="14433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概念层面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2981960"/>
            <a:ext cx="551815" cy="193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表现层面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58060" y="1713865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4375" y="164909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类的实例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21765" y="3225800"/>
            <a:ext cx="2751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表的模式</a:t>
            </a:r>
            <a:r>
              <a:rPr lang="en-US" altLang="zh-CN"/>
              <a:t>(Schema)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4375" y="3225800"/>
            <a:ext cx="2292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表的数据</a:t>
            </a:r>
            <a:r>
              <a:rPr lang="en-US" altLang="zh-CN"/>
              <a:t>(data)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02535" y="2181225"/>
            <a:ext cx="0" cy="115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2964180" y="1845945"/>
            <a:ext cx="2736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 flipH="1">
            <a:off x="2957195" y="2016125"/>
            <a:ext cx="2736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/>
          <p:nvPr/>
        </p:nvCxnSpPr>
        <p:spPr>
          <a:xfrm>
            <a:off x="6497955" y="2174240"/>
            <a:ext cx="0" cy="108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5704205" y="4082415"/>
            <a:ext cx="32308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一行数据对应一个实例</a:t>
            </a:r>
          </a:p>
        </p:txBody>
      </p:sp>
      <p:sp>
        <p:nvSpPr>
          <p:cNvPr id="17" name="矩形 16"/>
          <p:cNvSpPr/>
          <p:nvPr/>
        </p:nvSpPr>
        <p:spPr>
          <a:xfrm>
            <a:off x="1115695" y="3072130"/>
            <a:ext cx="7776845" cy="79184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540" y="1357630"/>
            <a:ext cx="5897245" cy="9893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9380" y="1457325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推理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27475" y="194437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归纳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93410" y="4621530"/>
            <a:ext cx="32308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一个实例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对应一行数据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7185" y="5346700"/>
            <a:ext cx="566928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回答了数据的单位概念，数据的量的概念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96035" y="4685030"/>
            <a:ext cx="26212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一张表对应一个类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96035" y="4082415"/>
            <a:ext cx="26212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一个类对应一张表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3010" y="5346700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一个数据只存一份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7185" y="6136640"/>
            <a:ext cx="262128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数据的区分概念？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867525" y="631126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171450" y="152400"/>
            <a:ext cx="8775065" cy="9906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表的特点：从列来看，即从类的概念来看，凡是要用到的属性，</a:t>
            </a:r>
            <a:b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都要包含； 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从行来看，所有实例对象都在表中；</a:t>
            </a:r>
            <a:endParaRPr 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>
            <p:ph idx="1"/>
          </p:nvPr>
        </p:nvGraphicFramePr>
        <p:xfrm>
          <a:off x="387985" y="1459865"/>
          <a:ext cx="8557901" cy="1798320"/>
        </p:xfrm>
        <a:graphic>
          <a:graphicData uri="http://schemas.openxmlformats.org/drawingml/2006/table">
            <a:tbl>
              <a:tblPr/>
              <a:tblGrid>
                <a:gridCol w="98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birthday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汉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2000/12/01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15107312332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回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1998/06/12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15116247890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刘军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藏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1998/08/01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139073196999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藏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139073196967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31"/>
          <p:cNvSpPr/>
          <p:nvPr/>
        </p:nvSpPr>
        <p:spPr>
          <a:xfrm>
            <a:off x="314008" y="1061086"/>
            <a:ext cx="958850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2735" y="4970145"/>
          <a:ext cx="2743886" cy="1798320"/>
        </p:xfrm>
        <a:graphic>
          <a:graphicData uri="http://schemas.openxmlformats.org/drawingml/2006/table">
            <a:tbl>
              <a:tblPr/>
              <a:tblGrid>
                <a:gridCol w="98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刘军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92735" y="3636010"/>
          <a:ext cx="8557901" cy="1055370"/>
        </p:xfrm>
        <a:graphic>
          <a:graphicData uri="http://schemas.openxmlformats.org/drawingml/2006/table">
            <a:tbl>
              <a:tblPr/>
              <a:tblGrid>
                <a:gridCol w="98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birthday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汉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2000/12/01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15107312332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回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1998/06/12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15116247890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34130" y="5454015"/>
            <a:ext cx="493839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从单个用户来看，他仅只须要部分列，部分行。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142163" y="6307773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18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119380"/>
            <a:ext cx="9017000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kumimoji="1" lang="zh-CN" altLang="en-US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数据库中的表：严格按类概念，分表存储；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GB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但是用户希望的业务表，要由分布在多个表中列组合而成；</a:t>
            </a:r>
          </a:p>
        </p:txBody>
      </p:sp>
      <p:sp>
        <p:nvSpPr>
          <p:cNvPr id="54275" name="Rectangle 3"/>
          <p:cNvSpPr/>
          <p:nvPr/>
        </p:nvSpPr>
        <p:spPr>
          <a:xfrm>
            <a:off x="60325" y="134239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32080" y="1673860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31763" y="3230563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142558" y="3627120"/>
          <a:ext cx="4646930" cy="1676400"/>
        </p:xfrm>
        <a:graphic>
          <a:graphicData uri="http://schemas.openxmlformats.org/drawingml/2006/table">
            <a:tbl>
              <a:tblPr/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430803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2008043332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4246880" y="131826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272280" y="1665605"/>
          <a:ext cx="4775200" cy="14351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5126355" y="4563110"/>
          <a:ext cx="3851275" cy="1798320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grade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操作系统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database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1"/>
          <p:cNvSpPr/>
          <p:nvPr/>
        </p:nvSpPr>
        <p:spPr>
          <a:xfrm>
            <a:off x="5126038" y="4016058"/>
            <a:ext cx="194246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成绩表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Score</a:t>
            </a:r>
          </a:p>
        </p:txBody>
      </p:sp>
      <p:sp>
        <p:nvSpPr>
          <p:cNvPr id="11" name="矩形 10"/>
          <p:cNvSpPr/>
          <p:nvPr/>
        </p:nvSpPr>
        <p:spPr>
          <a:xfrm>
            <a:off x="5003800" y="3627755"/>
            <a:ext cx="4032885" cy="3041650"/>
          </a:xfrm>
          <a:prstGeom prst="rect">
            <a:avLst/>
          </a:prstGeom>
          <a:noFill/>
          <a:ln w="44450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/>
          <p:nvPr/>
        </p:nvSpPr>
        <p:spPr>
          <a:xfrm>
            <a:off x="250825" y="2205038"/>
            <a:ext cx="6121400" cy="4537075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业务表单和数据库中表的不一致性</a:t>
            </a:r>
          </a:p>
        </p:txBody>
      </p:sp>
      <p:graphicFrame>
        <p:nvGraphicFramePr>
          <p:cNvPr id="150569" name="Group 41"/>
          <p:cNvGraphicFramePr>
            <a:graphicFrameLocks noGrp="1"/>
          </p:cNvGraphicFramePr>
          <p:nvPr>
            <p:ph idx="1"/>
          </p:nvPr>
        </p:nvGraphicFramePr>
        <p:xfrm>
          <a:off x="827088" y="3289300"/>
          <a:ext cx="5400675" cy="2447926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姓名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出生日期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24" name="Text Box 36"/>
          <p:cNvSpPr txBox="1"/>
          <p:nvPr/>
        </p:nvSpPr>
        <p:spPr>
          <a:xfrm>
            <a:off x="611188" y="2249488"/>
            <a:ext cx="4676775" cy="89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学院名称：软件学院    学院编号：</a:t>
            </a:r>
            <a:r>
              <a:rPr lang="en-US" altLang="zh-CN" sz="2200" b="1" dirty="0">
                <a:latin typeface="Times New Roman" panose="02020603050405020304" pitchFamily="18" charset="0"/>
              </a:rPr>
              <a:t>01</a:t>
            </a:r>
          </a:p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地址：湖南大学软件大楼</a:t>
            </a:r>
          </a:p>
        </p:txBody>
      </p:sp>
      <p:sp>
        <p:nvSpPr>
          <p:cNvPr id="12325" name="Text Box 37"/>
          <p:cNvSpPr txBox="1"/>
          <p:nvPr/>
        </p:nvSpPr>
        <p:spPr>
          <a:xfrm>
            <a:off x="3563938" y="609282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院长：林亚平</a:t>
            </a:r>
          </a:p>
        </p:txBody>
      </p:sp>
      <p:sp>
        <p:nvSpPr>
          <p:cNvPr id="12326" name="Text Box 38"/>
          <p:cNvSpPr txBox="1"/>
          <p:nvPr/>
        </p:nvSpPr>
        <p:spPr>
          <a:xfrm>
            <a:off x="6818313" y="4581525"/>
            <a:ext cx="1627187" cy="8001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</a:rPr>
              <a:t>学生信息；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学院信息；</a:t>
            </a:r>
          </a:p>
        </p:txBody>
      </p:sp>
      <p:sp>
        <p:nvSpPr>
          <p:cNvPr id="12327" name="Text Box 39"/>
          <p:cNvSpPr txBox="1"/>
          <p:nvPr/>
        </p:nvSpPr>
        <p:spPr>
          <a:xfrm>
            <a:off x="6516688" y="4005263"/>
            <a:ext cx="2713037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</a:rPr>
              <a:t>该表单包含的信息：</a:t>
            </a:r>
          </a:p>
        </p:txBody>
      </p:sp>
      <p:sp>
        <p:nvSpPr>
          <p:cNvPr id="12328" name="Text Box 40"/>
          <p:cNvSpPr txBox="1"/>
          <p:nvPr/>
        </p:nvSpPr>
        <p:spPr>
          <a:xfrm>
            <a:off x="2679700" y="148431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学生表单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A19-8DB5-F218-31C5-DEFB262A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C4D28-51D2-980B-9348-7C12579F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6658"/>
            <a:ext cx="8534400" cy="4800600"/>
          </a:xfrm>
        </p:spPr>
        <p:txBody>
          <a:bodyPr/>
          <a:lstStyle/>
          <a:p>
            <a:r>
              <a:rPr lang="zh-CN" altLang="en-US" sz="2000" b="1" dirty="0"/>
              <a:t>数据库设计的诉求是</a:t>
            </a:r>
            <a:r>
              <a:rPr lang="zh-CN" altLang="en-US" sz="2000" dirty="0"/>
              <a:t>根据一个数据模型而制定数据的组织形式</a:t>
            </a:r>
            <a:endParaRPr lang="en-US" altLang="zh-CN" sz="2000" dirty="0"/>
          </a:p>
          <a:p>
            <a:pPr lvl="1"/>
            <a:r>
              <a:rPr lang="zh-CN" altLang="en-US" sz="2000" dirty="0"/>
              <a:t>设计者决定存储哪些数据，以及数据之间如何关联和交互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 </a:t>
            </a:r>
            <a:r>
              <a:rPr lang="en-US" altLang="zh-CN" sz="2000" dirty="0"/>
              <a:t>1</a:t>
            </a:r>
            <a:r>
              <a:rPr lang="zh-CN" altLang="en-US" sz="2000" dirty="0"/>
              <a:t>）中的信息，将数据用数据模型来表达</a:t>
            </a:r>
            <a:endParaRPr lang="en-US" altLang="zh-CN" sz="2000" dirty="0"/>
          </a:p>
          <a:p>
            <a:pPr lvl="1"/>
            <a:r>
              <a:rPr lang="zh-CN" altLang="en-US" sz="2000" dirty="0"/>
              <a:t>最后由一个数据库管理系统，结合设计要求，来对数据进行存储管理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000" b="1" dirty="0"/>
              <a:t>数据库设计是一个过程</a:t>
            </a:r>
            <a:r>
              <a:rPr lang="zh-CN" altLang="en-US" sz="2000" dirty="0"/>
              <a:t>，这个过程包含多个步骤</a:t>
            </a:r>
            <a:endParaRPr lang="en-US" altLang="zh-CN" sz="2000" dirty="0"/>
          </a:p>
          <a:p>
            <a:pPr lvl="1"/>
            <a:r>
              <a:rPr lang="zh-CN" altLang="en-US" sz="2000" dirty="0"/>
              <a:t>概念数据建模（</a:t>
            </a:r>
            <a:r>
              <a:rPr lang="en-US" altLang="zh-CN" sz="2000" dirty="0"/>
              <a:t>Conceptual data modeling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）确定要存储的数据并分类数据，（</a:t>
            </a:r>
            <a:r>
              <a:rPr lang="en-US" altLang="zh-CN" sz="2000" dirty="0"/>
              <a:t>b</a:t>
            </a:r>
            <a:r>
              <a:rPr lang="zh-CN" altLang="en-US" sz="2000" dirty="0"/>
              <a:t>）确定数据间的联系。</a:t>
            </a:r>
            <a:endParaRPr lang="en-US" altLang="zh-CN" sz="2000" dirty="0"/>
          </a:p>
          <a:p>
            <a:pPr lvl="2"/>
            <a:r>
              <a:rPr lang="zh-CN" altLang="en-US" sz="2000" dirty="0"/>
              <a:t>数据的理论形式被称为本体论（</a:t>
            </a:r>
            <a:r>
              <a:rPr lang="en-US" altLang="zh-CN" sz="2000" dirty="0"/>
              <a:t>ontology</a:t>
            </a:r>
            <a:r>
              <a:rPr lang="zh-CN" altLang="en-US" sz="2000" dirty="0"/>
              <a:t>）或者概念数据模型（</a:t>
            </a:r>
            <a:r>
              <a:rPr lang="en-US" altLang="zh-CN" sz="2000" dirty="0"/>
              <a:t>conceptual data model</a:t>
            </a:r>
            <a:r>
              <a:rPr lang="zh-CN" altLang="en-US" sz="2000" dirty="0"/>
              <a:t>） 如 </a:t>
            </a:r>
            <a:r>
              <a:rPr lang="en-US" altLang="zh-CN" sz="2000" dirty="0"/>
              <a:t>ER-model</a:t>
            </a:r>
          </a:p>
          <a:p>
            <a:pPr lvl="2"/>
            <a:r>
              <a:rPr lang="zh-CN" altLang="en-US" sz="2000" dirty="0"/>
              <a:t>确定了</a:t>
            </a:r>
            <a:r>
              <a:rPr lang="en-US" altLang="zh-CN" sz="2000" dirty="0"/>
              <a:t>(a)(b)</a:t>
            </a:r>
            <a:r>
              <a:rPr lang="zh-CN" altLang="en-US" sz="2000" dirty="0"/>
              <a:t>两个信息后，可以用模式来进行表达，即输出概念模式（</a:t>
            </a:r>
            <a:r>
              <a:rPr lang="en-US" altLang="zh-CN" sz="2000" dirty="0"/>
              <a:t>conceptual schema </a:t>
            </a:r>
            <a:r>
              <a:rPr lang="zh-CN" altLang="en-US" sz="2000" dirty="0"/>
              <a:t>或 </a:t>
            </a:r>
            <a:r>
              <a:rPr lang="en-US" altLang="zh-CN" sz="2000" dirty="0"/>
              <a:t>conceptual diagram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最常见的概念模式：</a:t>
            </a:r>
            <a:r>
              <a:rPr lang="en-US" altLang="zh-CN" sz="2000" dirty="0">
                <a:solidFill>
                  <a:srgbClr val="FF0000"/>
                </a:solidFill>
              </a:rPr>
              <a:t>ER diagram (entity–relationship)</a:t>
            </a:r>
          </a:p>
          <a:p>
            <a:pPr lvl="2"/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1A9BE2-5E54-7F2C-2385-079597C61B30}"/>
              </a:ext>
            </a:extLst>
          </p:cNvPr>
          <p:cNvSpPr txBox="1"/>
          <p:nvPr/>
        </p:nvSpPr>
        <p:spPr>
          <a:xfrm>
            <a:off x="4572000" y="6358517"/>
            <a:ext cx="446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https://en.wikipedia.org/wiki/Database_design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C4E137-DF27-5720-27C0-3C651C613C73}"/>
              </a:ext>
            </a:extLst>
          </p:cNvPr>
          <p:cNvSpPr txBox="1"/>
          <p:nvPr/>
        </p:nvSpPr>
        <p:spPr>
          <a:xfrm>
            <a:off x="539552" y="6092833"/>
            <a:ext cx="900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https://www.dbvis.com/thetable/er-diagrams-vs-er-models-vs-relational-schemas/</a:t>
            </a:r>
          </a:p>
        </p:txBody>
      </p:sp>
    </p:spTree>
    <p:extLst>
      <p:ext uri="{BB962C8B-B14F-4D97-AF65-F5344CB8AC3E}">
        <p14:creationId xmlns:p14="http://schemas.microsoft.com/office/powerpoint/2010/main" val="285607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不正确的数据库设计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/>
        </p:nvGraphicFramePr>
        <p:xfrm>
          <a:off x="569913" y="2414588"/>
          <a:ext cx="8150225" cy="297817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张强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金融学院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红叶楼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98" name="Rectangle 86"/>
          <p:cNvSpPr/>
          <p:nvPr/>
        </p:nvSpPr>
        <p:spPr>
          <a:xfrm>
            <a:off x="533400" y="19050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student-department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带来的问题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数据冗余问题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125095" y="5442903"/>
            <a:ext cx="8893175" cy="1009650"/>
          </a:xfrm>
        </p:spPr>
        <p:txBody>
          <a:bodyPr vert="horz" wrap="square" lIns="91440" tIns="45720" rIns="91440" bIns="45720" anchor="t"/>
          <a:lstStyle/>
          <a:p>
            <a:pPr marL="342900" indent="-342900" eaLnBrk="1" hangingPunct="1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数据冗余问题：例如，软件学院信息多个地方重复；</a:t>
            </a:r>
          </a:p>
          <a:p>
            <a:pPr marL="342900" indent="-342900" eaLnBrk="1" hangingPunct="1">
              <a:buNone/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marL="342900" indent="-342900" eaLnBrk="1" hangingPunct="1">
              <a:buNone/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解决方法 ：数据库设计</a:t>
            </a: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/>
        </p:nvGraphicFramePr>
        <p:xfrm>
          <a:off x="381000" y="2057400"/>
          <a:ext cx="8113713" cy="297817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金融学院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红叶楼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423" name="Rectangle 87"/>
          <p:cNvSpPr/>
          <p:nvPr/>
        </p:nvSpPr>
        <p:spPr>
          <a:xfrm>
            <a:off x="304800" y="1503363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student-department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带来的问题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：无形中的数据丢失</a:t>
            </a:r>
            <a:endParaRPr lang="en-US" altLang="zh-CN" sz="3200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25413" y="5257800"/>
            <a:ext cx="8893175" cy="1555750"/>
          </a:xfrm>
        </p:spPr>
        <p:txBody>
          <a:bodyPr vert="horz" wrap="square" lIns="91440" tIns="45720" rIns="91440" bIns="45720" anchor="t"/>
          <a:lstStyle/>
          <a:p>
            <a:pPr marL="342900" indent="-342900" eaLnBrk="1" hangingPunct="1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删除问题：例如，删除一个学院信息时，附带也把其学生信息也删除了；</a:t>
            </a:r>
          </a:p>
          <a:p>
            <a:pPr marL="342900" indent="-342900" eaLnBrk="1" hangingPunct="1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marL="342900" indent="-342900" eaLnBrk="1" hangingPunct="1">
              <a:buNone/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解决方法 ：数据库设计</a:t>
            </a:r>
          </a:p>
        </p:txBody>
      </p:sp>
      <p:graphicFrame>
        <p:nvGraphicFramePr>
          <p:cNvPr id="153689" name="Group 89"/>
          <p:cNvGraphicFramePr>
            <a:graphicFrameLocks noGrp="1"/>
          </p:cNvGraphicFramePr>
          <p:nvPr/>
        </p:nvGraphicFramePr>
        <p:xfrm>
          <a:off x="304800" y="1960563"/>
          <a:ext cx="8458200" cy="2992462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金融学院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红叶楼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47" name="Rectangle 87"/>
          <p:cNvSpPr/>
          <p:nvPr/>
        </p:nvSpPr>
        <p:spPr>
          <a:xfrm>
            <a:off x="304800" y="1503363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student-department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带来的问题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：数据添加被抵制</a:t>
            </a:r>
            <a:endParaRPr lang="en-US" altLang="zh-CN" dirty="0">
              <a:ea typeface="华文中宋" panose="0201060004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142875" y="5472113"/>
            <a:ext cx="8893175" cy="1341437"/>
          </a:xfrm>
        </p:spPr>
        <p:txBody>
          <a:bodyPr vert="horz" wrap="square" lIns="91440" tIns="45720" rIns="91440" bIns="45720" anchor="t"/>
          <a:lstStyle/>
          <a:p>
            <a:pPr marL="342900" indent="-342900" eaLnBrk="1" hangingPunct="1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插入问题：例如，新建一个学院信息时，由于还</a:t>
            </a:r>
          </a:p>
          <a:p>
            <a:pPr marL="342900" indent="-342900" eaLnBrk="1" hangingPunct="1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没有学生，出现插入不成功的问题；</a:t>
            </a:r>
          </a:p>
          <a:p>
            <a:pPr marL="342900" indent="-342900" eaLnBrk="1" hangingPunct="1">
              <a:buNone/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marL="342900" indent="-342900" eaLnBrk="1" hangingPunct="1">
              <a:buNone/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解决方法 ：数据库设计</a:t>
            </a:r>
          </a:p>
        </p:txBody>
      </p:sp>
      <p:graphicFrame>
        <p:nvGraphicFramePr>
          <p:cNvPr id="154628" name="Group 4"/>
          <p:cNvGraphicFramePr>
            <a:graphicFrameLocks noGrp="1"/>
          </p:cNvGraphicFramePr>
          <p:nvPr/>
        </p:nvGraphicFramePr>
        <p:xfrm>
          <a:off x="336550" y="1893888"/>
          <a:ext cx="8426450" cy="3363936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金融学院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红叶楼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量子计算学院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毛先生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*******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80" name="Rectangle 96"/>
          <p:cNvSpPr/>
          <p:nvPr/>
        </p:nvSpPr>
        <p:spPr>
          <a:xfrm>
            <a:off x="304800" y="1503363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student-department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带来的问题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：数据不一致</a:t>
            </a:r>
            <a:endParaRPr lang="en-US" altLang="zh-CN" dirty="0">
              <a:ea typeface="华文中宋" panose="0201060004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0" y="5410200"/>
            <a:ext cx="9141460" cy="13049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4)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修改问题：例如，修改软件学院的地址时，要修改多行记录，而不是一条记录；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解决方法 ：数据库设计</a:t>
            </a:r>
          </a:p>
        </p:txBody>
      </p:sp>
      <p:graphicFrame>
        <p:nvGraphicFramePr>
          <p:cNvPr id="155738" name="Group 90"/>
          <p:cNvGraphicFramePr>
            <a:graphicFrameLocks noGrp="1"/>
          </p:cNvGraphicFramePr>
          <p:nvPr/>
        </p:nvGraphicFramePr>
        <p:xfrm>
          <a:off x="152400" y="2036763"/>
          <a:ext cx="8458200" cy="2992462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金融学院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红叶楼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95" name="Rectangle 87"/>
          <p:cNvSpPr/>
          <p:nvPr/>
        </p:nvSpPr>
        <p:spPr>
          <a:xfrm>
            <a:off x="304800" y="1503363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student-department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带来的问题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：数据结果错误</a:t>
            </a:r>
            <a:endParaRPr lang="en-US" altLang="zh-CN" sz="3200" dirty="0">
              <a:ea typeface="华文中宋" panose="0201060004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0" y="5373688"/>
            <a:ext cx="8893175" cy="1341437"/>
          </a:xfrm>
        </p:spPr>
        <p:txBody>
          <a:bodyPr vert="horz" wrap="square" lIns="91440" tIns="45720" rIns="91440" bIns="45720" anchor="t"/>
          <a:lstStyle/>
          <a:p>
            <a:pPr marL="342900" indent="-342900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统计问题：例如，统计有多少个学院时，由于信息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重复出现使得统计困难；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 marL="342900" indent="-342900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解决方法 ：数据库设计</a:t>
            </a:r>
          </a:p>
        </p:txBody>
      </p:sp>
      <p:sp>
        <p:nvSpPr>
          <p:cNvPr id="18436" name="Rectangle 4"/>
          <p:cNvSpPr/>
          <p:nvPr/>
        </p:nvSpPr>
        <p:spPr>
          <a:xfrm>
            <a:off x="304800" y="1503363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student-department</a:t>
            </a:r>
          </a:p>
        </p:txBody>
      </p:sp>
      <p:graphicFrame>
        <p:nvGraphicFramePr>
          <p:cNvPr id="156761" name="Group 89"/>
          <p:cNvGraphicFramePr>
            <a:graphicFrameLocks noGrp="1"/>
          </p:cNvGraphicFramePr>
          <p:nvPr/>
        </p:nvGraphicFramePr>
        <p:xfrm>
          <a:off x="304800" y="1960563"/>
          <a:ext cx="8458200" cy="2992462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金融学院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红叶楼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会计学院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逸夫楼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软件学院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软件大楼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正确的数据库设计</a:t>
            </a:r>
          </a:p>
        </p:txBody>
      </p:sp>
      <p:sp>
        <p:nvSpPr>
          <p:cNvPr id="19459" name="Rectangle 3"/>
          <p:cNvSpPr/>
          <p:nvPr/>
        </p:nvSpPr>
        <p:spPr>
          <a:xfrm>
            <a:off x="395288" y="1412875"/>
            <a:ext cx="22860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student</a:t>
            </a:r>
          </a:p>
        </p:txBody>
      </p:sp>
      <p:graphicFrame>
        <p:nvGraphicFramePr>
          <p:cNvPr id="157788" name="Group 92"/>
          <p:cNvGraphicFramePr>
            <a:graphicFrameLocks noGrp="1"/>
          </p:cNvGraphicFramePr>
          <p:nvPr/>
        </p:nvGraphicFramePr>
        <p:xfrm>
          <a:off x="457200" y="1844675"/>
          <a:ext cx="4340225" cy="3222626"/>
        </p:xfrm>
        <a:graphic>
          <a:graphicData uri="http://schemas.openxmlformats.org/drawingml/2006/table">
            <a:tbl>
              <a:tblPr/>
              <a:tblGrid>
                <a:gridCol w="6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7789" name="Group 93"/>
          <p:cNvGraphicFramePr>
            <a:graphicFrameLocks noGrp="1"/>
          </p:cNvGraphicFramePr>
          <p:nvPr>
            <p:ph sz="half" idx="1"/>
          </p:nvPr>
        </p:nvGraphicFramePr>
        <p:xfrm>
          <a:off x="5316538" y="2189163"/>
          <a:ext cx="3575050" cy="1285875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金融学院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红叶楼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会计学院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逸夫楼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43" name="Rectangle 87"/>
          <p:cNvSpPr/>
          <p:nvPr/>
        </p:nvSpPr>
        <p:spPr>
          <a:xfrm>
            <a:off x="5219700" y="1557338"/>
            <a:ext cx="22860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19544" name="Freeform 88"/>
          <p:cNvSpPr/>
          <p:nvPr/>
        </p:nvSpPr>
        <p:spPr>
          <a:xfrm>
            <a:off x="4284663" y="3530600"/>
            <a:ext cx="2303462" cy="1919288"/>
          </a:xfrm>
          <a:custGeom>
            <a:avLst/>
            <a:gdLst/>
            <a:ahLst/>
            <a:cxnLst>
              <a:cxn ang="0">
                <a:pos x="0" y="2058968986"/>
              </a:cxn>
              <a:cxn ang="0">
                <a:pos x="912296364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451" h="1209">
                <a:moveTo>
                  <a:pt x="0" y="817"/>
                </a:moveTo>
                <a:cubicBezTo>
                  <a:pt x="86" y="983"/>
                  <a:pt x="173" y="1149"/>
                  <a:pt x="362" y="1179"/>
                </a:cubicBezTo>
                <a:cubicBezTo>
                  <a:pt x="551" y="1209"/>
                  <a:pt x="953" y="1194"/>
                  <a:pt x="1134" y="998"/>
                </a:cubicBezTo>
                <a:cubicBezTo>
                  <a:pt x="1315" y="802"/>
                  <a:pt x="1383" y="401"/>
                  <a:pt x="1451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5" name="Text Box 89"/>
          <p:cNvSpPr txBox="1"/>
          <p:nvPr/>
        </p:nvSpPr>
        <p:spPr>
          <a:xfrm>
            <a:off x="5562600" y="44958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引用</a:t>
            </a:r>
          </a:p>
        </p:txBody>
      </p:sp>
      <p:sp>
        <p:nvSpPr>
          <p:cNvPr id="19546" name="Text Box 90"/>
          <p:cNvSpPr txBox="1"/>
          <p:nvPr/>
        </p:nvSpPr>
        <p:spPr>
          <a:xfrm>
            <a:off x="2274570" y="5843905"/>
            <a:ext cx="46691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种问题全部自然消失；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/>
          <p:nvPr/>
        </p:nvSpPr>
        <p:spPr>
          <a:xfrm>
            <a:off x="250825" y="1628775"/>
            <a:ext cx="6121400" cy="4537075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业务表单：综合信息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>
            <p:ph idx="1"/>
          </p:nvPr>
        </p:nvGraphicFramePr>
        <p:xfrm>
          <a:off x="827088" y="2743200"/>
          <a:ext cx="5332412" cy="2443164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2008043214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2008043315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0" name="Text Box 30"/>
          <p:cNvSpPr txBox="1"/>
          <p:nvPr/>
        </p:nvSpPr>
        <p:spPr>
          <a:xfrm>
            <a:off x="611188" y="1673225"/>
            <a:ext cx="5659437" cy="89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课程名称：高级数据库技术    课程编号：</a:t>
            </a:r>
            <a:r>
              <a:rPr lang="en-US" altLang="zh-CN" sz="2200" b="1" dirty="0">
                <a:latin typeface="Times New Roman" panose="02020603050405020304" pitchFamily="18" charset="0"/>
              </a:rPr>
              <a:t>001</a:t>
            </a:r>
          </a:p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学        期：</a:t>
            </a:r>
            <a:r>
              <a:rPr lang="en-US" altLang="zh-CN" sz="2200" b="1" dirty="0">
                <a:latin typeface="Times New Roman" panose="02020603050405020304" pitchFamily="18" charset="0"/>
              </a:rPr>
              <a:t>2010/01</a:t>
            </a:r>
          </a:p>
        </p:txBody>
      </p:sp>
      <p:sp>
        <p:nvSpPr>
          <p:cNvPr id="20511" name="Text Box 31"/>
          <p:cNvSpPr txBox="1"/>
          <p:nvPr/>
        </p:nvSpPr>
        <p:spPr>
          <a:xfrm>
            <a:off x="3563938" y="5516563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上课老师：张三</a:t>
            </a:r>
          </a:p>
        </p:txBody>
      </p:sp>
      <p:sp>
        <p:nvSpPr>
          <p:cNvPr id="20512" name="Text Box 32"/>
          <p:cNvSpPr txBox="1"/>
          <p:nvPr/>
        </p:nvSpPr>
        <p:spPr>
          <a:xfrm>
            <a:off x="6732588" y="2205038"/>
            <a:ext cx="2189162" cy="2474912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</a:rPr>
              <a:t>学生信息；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课程信息；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老师信息；</a:t>
            </a:r>
          </a:p>
          <a:p>
            <a:endParaRPr lang="zh-CN" altLang="en-US" sz="2200" b="1" dirty="0">
              <a:latin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学生选课信息；</a:t>
            </a:r>
          </a:p>
          <a:p>
            <a:endParaRPr lang="zh-CN" altLang="en-US" sz="2200" b="1" dirty="0">
              <a:latin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教师教课信息；</a:t>
            </a:r>
          </a:p>
        </p:txBody>
      </p:sp>
      <p:sp>
        <p:nvSpPr>
          <p:cNvPr id="20513" name="Text Box 33"/>
          <p:cNvSpPr txBox="1"/>
          <p:nvPr/>
        </p:nvSpPr>
        <p:spPr>
          <a:xfrm>
            <a:off x="6430963" y="1628775"/>
            <a:ext cx="2713037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</a:rPr>
              <a:t>该表单包含的信息：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/>
          <p:nvPr/>
        </p:nvSpPr>
        <p:spPr>
          <a:xfrm>
            <a:off x="179388" y="1628775"/>
            <a:ext cx="5905500" cy="4537075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业务表单：综合信息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graphicFrame>
        <p:nvGraphicFramePr>
          <p:cNvPr id="159786" name="Group 42"/>
          <p:cNvGraphicFramePr>
            <a:graphicFrameLocks noGrp="1"/>
          </p:cNvGraphicFramePr>
          <p:nvPr>
            <p:ph idx="1"/>
          </p:nvPr>
        </p:nvGraphicFramePr>
        <p:xfrm>
          <a:off x="690563" y="2971800"/>
          <a:ext cx="5189537" cy="2413001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课程名称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课程编号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数据库技术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程序设计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2008043214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信息检索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计算机网络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2008043315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40" name="Text Box 36"/>
          <p:cNvSpPr txBox="1"/>
          <p:nvPr/>
        </p:nvSpPr>
        <p:spPr>
          <a:xfrm>
            <a:off x="396875" y="1655763"/>
            <a:ext cx="3692525" cy="89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学院：软件学院</a:t>
            </a:r>
          </a:p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学生姓名：张三    学号：</a:t>
            </a:r>
            <a:r>
              <a:rPr lang="en-US" altLang="zh-CN" sz="2200" b="1" dirty="0">
                <a:latin typeface="Times New Roman" panose="02020603050405020304" pitchFamily="18" charset="0"/>
              </a:rPr>
              <a:t>001</a:t>
            </a:r>
          </a:p>
        </p:txBody>
      </p:sp>
      <p:sp>
        <p:nvSpPr>
          <p:cNvPr id="21541" name="Text Box 37"/>
          <p:cNvSpPr txBox="1"/>
          <p:nvPr/>
        </p:nvSpPr>
        <p:spPr>
          <a:xfrm>
            <a:off x="6732588" y="2349500"/>
            <a:ext cx="2189162" cy="1804988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</a:rPr>
              <a:t>学生信息；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课程信息；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学院信息；</a:t>
            </a:r>
          </a:p>
          <a:p>
            <a:endParaRPr lang="zh-CN" altLang="en-US" sz="2200" b="1" dirty="0">
              <a:latin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</a:rPr>
              <a:t>学生选课信息；</a:t>
            </a:r>
          </a:p>
        </p:txBody>
      </p:sp>
      <p:sp>
        <p:nvSpPr>
          <p:cNvPr id="21542" name="Text Box 38"/>
          <p:cNvSpPr txBox="1"/>
          <p:nvPr/>
        </p:nvSpPr>
        <p:spPr>
          <a:xfrm>
            <a:off x="6430963" y="1773238"/>
            <a:ext cx="2713037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</a:rPr>
              <a:t>该表单包含的信息：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不同表中记录之间的关系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457200" y="5474452"/>
            <a:ext cx="8289925" cy="654050"/>
          </a:xfrm>
        </p:spPr>
        <p:txBody>
          <a:bodyPr vert="horz" wrap="square" lIns="91440" tIns="45720" rIns="91440" bIns="45720" anchor="t"/>
          <a:lstStyle/>
          <a:p>
            <a:pPr marL="624205" indent="-624205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关系：一个院系对应一个院长，一个院长对应一个学院；</a:t>
            </a:r>
          </a:p>
        </p:txBody>
      </p:sp>
      <p:graphicFrame>
        <p:nvGraphicFramePr>
          <p:cNvPr id="160862" name="Group 94"/>
          <p:cNvGraphicFramePr>
            <a:graphicFrameLocks noGrp="1"/>
          </p:cNvGraphicFramePr>
          <p:nvPr/>
        </p:nvGraphicFramePr>
        <p:xfrm>
          <a:off x="381000" y="1828800"/>
          <a:ext cx="4191000" cy="2884516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0863" name="Group 95"/>
          <p:cNvGraphicFramePr>
            <a:graphicFrameLocks noGrp="1"/>
          </p:cNvGraphicFramePr>
          <p:nvPr>
            <p:ph type="tbl" idx="1"/>
          </p:nvPr>
        </p:nvGraphicFramePr>
        <p:xfrm>
          <a:off x="5257800" y="2189163"/>
          <a:ext cx="3557588" cy="1512888"/>
        </p:xfrm>
        <a:graphic>
          <a:graphicData uri="http://schemas.openxmlformats.org/drawingml/2006/table">
            <a:tbl>
              <a:tblPr/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金融学院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214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红叶楼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会计学院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332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逸夫楼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15" name="Rectangle 87"/>
          <p:cNvSpPr/>
          <p:nvPr/>
        </p:nvSpPr>
        <p:spPr>
          <a:xfrm>
            <a:off x="5219700" y="1557338"/>
            <a:ext cx="22860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22616" name="Text Box 88"/>
          <p:cNvSpPr txBox="1"/>
          <p:nvPr/>
        </p:nvSpPr>
        <p:spPr>
          <a:xfrm>
            <a:off x="457200" y="1447800"/>
            <a:ext cx="9302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faculty</a:t>
            </a:r>
          </a:p>
        </p:txBody>
      </p:sp>
      <p:sp>
        <p:nvSpPr>
          <p:cNvPr id="22617" name="Line 89"/>
          <p:cNvSpPr/>
          <p:nvPr/>
        </p:nvSpPr>
        <p:spPr>
          <a:xfrm>
            <a:off x="4572000" y="2362200"/>
            <a:ext cx="6477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18" name="Line 90"/>
          <p:cNvSpPr/>
          <p:nvPr/>
        </p:nvSpPr>
        <p:spPr>
          <a:xfrm flipV="1">
            <a:off x="4572000" y="3048000"/>
            <a:ext cx="6477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19" name="Line 91"/>
          <p:cNvSpPr/>
          <p:nvPr/>
        </p:nvSpPr>
        <p:spPr>
          <a:xfrm flipV="1">
            <a:off x="4572000" y="3429000"/>
            <a:ext cx="647700" cy="1066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20" name="Freeform 92"/>
          <p:cNvSpPr/>
          <p:nvPr/>
        </p:nvSpPr>
        <p:spPr>
          <a:xfrm>
            <a:off x="1447800" y="3581400"/>
            <a:ext cx="6159500" cy="16637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1693545000"/>
              </a:cxn>
              <a:cxn ang="0">
                <a:pos x="2147483647" y="2147483647"/>
              </a:cxn>
              <a:cxn ang="0">
                <a:pos x="604837500" y="2147483647"/>
              </a:cxn>
              <a:cxn ang="0">
                <a:pos x="0" y="1814512500"/>
              </a:cxn>
            </a:cxnLst>
            <a:rect l="0" t="0" r="0" b="0"/>
            <a:pathLst>
              <a:path w="3880" h="1048">
                <a:moveTo>
                  <a:pt x="3744" y="0"/>
                </a:moveTo>
                <a:cubicBezTo>
                  <a:pt x="3812" y="252"/>
                  <a:pt x="3880" y="504"/>
                  <a:pt x="3456" y="672"/>
                </a:cubicBezTo>
                <a:cubicBezTo>
                  <a:pt x="3032" y="840"/>
                  <a:pt x="1736" y="968"/>
                  <a:pt x="1200" y="1008"/>
                </a:cubicBezTo>
                <a:cubicBezTo>
                  <a:pt x="664" y="1048"/>
                  <a:pt x="440" y="960"/>
                  <a:pt x="240" y="912"/>
                </a:cubicBezTo>
                <a:cubicBezTo>
                  <a:pt x="40" y="864"/>
                  <a:pt x="20" y="792"/>
                  <a:pt x="0" y="72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A19-8DB5-F218-31C5-DEFB262A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C4D28-51D2-980B-9348-7C12579F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概念数据建模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/>
              <a:t>逻辑数据建模（</a:t>
            </a:r>
            <a:r>
              <a:rPr lang="en-US" altLang="zh-CN" sz="2000" dirty="0"/>
              <a:t>logical data modeling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确定了概念数据模型之后，用逻辑结构来细化表达数据，这种逻辑结构往往对应数据库系统能存储的数据形式；</a:t>
            </a:r>
            <a:endParaRPr lang="en-US" altLang="zh-CN" sz="2000" dirty="0"/>
          </a:p>
          <a:p>
            <a:pPr lvl="2"/>
            <a:r>
              <a:rPr lang="zh-CN" altLang="en-US" sz="2000" dirty="0"/>
              <a:t>比如，在关系数据库中，基于概念模型能将其中的实体数据、关联数据都用表来表达，此外还包括数据的完整性约束、规范化的一些限定等</a:t>
            </a:r>
            <a:endParaRPr lang="en-US" altLang="zh-CN" sz="2000" dirty="0"/>
          </a:p>
          <a:p>
            <a:pPr lvl="2"/>
            <a:r>
              <a:rPr lang="zh-CN" altLang="en-US" sz="2000" dirty="0"/>
              <a:t>又如，在对象数据模型中，概念模型也能映射到面向对象编程语言中，来表达实体及其关联</a:t>
            </a:r>
            <a:endParaRPr lang="en-US" altLang="zh-CN" sz="2000" dirty="0"/>
          </a:p>
          <a:p>
            <a:pPr lvl="2"/>
            <a:r>
              <a:rPr lang="zh-CN" altLang="en-US" sz="2000" dirty="0"/>
              <a:t>此外，还有文档数据模型等等</a:t>
            </a:r>
            <a:endParaRPr lang="en-US" altLang="zh-CN" sz="2000" dirty="0"/>
          </a:p>
          <a:p>
            <a:pPr lvl="1"/>
            <a:r>
              <a:rPr lang="zh-CN" altLang="en-US" sz="2000" dirty="0"/>
              <a:t>物理层面的设计（</a:t>
            </a:r>
            <a:r>
              <a:rPr lang="en-US" altLang="zh-CN" sz="2000" dirty="0"/>
              <a:t>physical data modeling)</a:t>
            </a:r>
          </a:p>
          <a:p>
            <a:pPr lvl="2"/>
            <a:r>
              <a:rPr lang="zh-CN" altLang="en-US" sz="2000"/>
              <a:t>需要确定数据库的配置和存储媒介，还有详细描述数据元素、数据类型等等，此外还包括安全性、冗余备份策略、性能、易用性等等</a:t>
            </a:r>
            <a:endParaRPr lang="en-US" altLang="zh-CN" sz="2000" dirty="0"/>
          </a:p>
          <a:p>
            <a:pPr lvl="2"/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1A9BE2-5E54-7F2C-2385-079597C61B30}"/>
              </a:ext>
            </a:extLst>
          </p:cNvPr>
          <p:cNvSpPr txBox="1"/>
          <p:nvPr/>
        </p:nvSpPr>
        <p:spPr>
          <a:xfrm>
            <a:off x="4572000" y="6358517"/>
            <a:ext cx="446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https://en.wikipedia.org/wiki/Database_design</a:t>
            </a:r>
          </a:p>
        </p:txBody>
      </p:sp>
    </p:spTree>
    <p:extLst>
      <p:ext uri="{BB962C8B-B14F-4D97-AF65-F5344CB8AC3E}">
        <p14:creationId xmlns:p14="http://schemas.microsoft.com/office/powerpoint/2010/main" val="3179926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不同表中记录之间的关系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950912" y="5340350"/>
            <a:ext cx="7437512" cy="654050"/>
          </a:xfrm>
        </p:spPr>
        <p:txBody>
          <a:bodyPr vert="horz" wrap="square" lIns="91440" tIns="45720" rIns="91440" bIns="45720" anchor="t"/>
          <a:lstStyle/>
          <a:p>
            <a:pPr marL="624205" indent="-624205"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关系：一个院系有多个教师；</a:t>
            </a:r>
          </a:p>
        </p:txBody>
      </p:sp>
      <p:graphicFrame>
        <p:nvGraphicFramePr>
          <p:cNvPr id="161888" name="Group 96"/>
          <p:cNvGraphicFramePr>
            <a:graphicFrameLocks noGrp="1"/>
          </p:cNvGraphicFramePr>
          <p:nvPr/>
        </p:nvGraphicFramePr>
        <p:xfrm>
          <a:off x="395288" y="1828800"/>
          <a:ext cx="4176712" cy="2895628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林亚平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李娜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谢莎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498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杨胜刚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黄立红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889" name="Group 97"/>
          <p:cNvGraphicFramePr>
            <a:graphicFrameLocks noGrp="1"/>
          </p:cNvGraphicFramePr>
          <p:nvPr>
            <p:ph type="tbl" idx="1"/>
          </p:nvPr>
        </p:nvGraphicFramePr>
        <p:xfrm>
          <a:off x="5181600" y="2060575"/>
          <a:ext cx="3557588" cy="1544638"/>
        </p:xfrm>
        <a:graphic>
          <a:graphicData uri="http://schemas.openxmlformats.org/drawingml/2006/table">
            <a:tbl>
              <a:tblPr/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DeanNo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软件大楼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金融学院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214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红叶楼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会计学院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332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</a:rPr>
                        <a:t>逸夫楼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39" name="Rectangle 87"/>
          <p:cNvSpPr/>
          <p:nvPr/>
        </p:nvSpPr>
        <p:spPr>
          <a:xfrm>
            <a:off x="5219700" y="1557338"/>
            <a:ext cx="22860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23640" name="Text Box 88"/>
          <p:cNvSpPr txBox="1"/>
          <p:nvPr/>
        </p:nvSpPr>
        <p:spPr>
          <a:xfrm>
            <a:off x="457200" y="1447800"/>
            <a:ext cx="987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teacher</a:t>
            </a:r>
          </a:p>
        </p:txBody>
      </p:sp>
      <p:sp>
        <p:nvSpPr>
          <p:cNvPr id="23641" name="Line 89"/>
          <p:cNvSpPr/>
          <p:nvPr/>
        </p:nvSpPr>
        <p:spPr>
          <a:xfrm>
            <a:off x="4572000" y="2362200"/>
            <a:ext cx="609600" cy="30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2" name="Line 90"/>
          <p:cNvSpPr/>
          <p:nvPr/>
        </p:nvSpPr>
        <p:spPr>
          <a:xfrm flipV="1">
            <a:off x="4572000" y="2692400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3" name="Line 91"/>
          <p:cNvSpPr/>
          <p:nvPr/>
        </p:nvSpPr>
        <p:spPr>
          <a:xfrm flipV="1">
            <a:off x="4572000" y="2717800"/>
            <a:ext cx="609600" cy="144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4" name="Line 92"/>
          <p:cNvSpPr/>
          <p:nvPr/>
        </p:nvSpPr>
        <p:spPr>
          <a:xfrm flipV="1">
            <a:off x="4572000" y="2692400"/>
            <a:ext cx="611188" cy="3746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45" name="Freeform 93"/>
          <p:cNvSpPr/>
          <p:nvPr/>
        </p:nvSpPr>
        <p:spPr>
          <a:xfrm>
            <a:off x="3962400" y="3581400"/>
            <a:ext cx="2679700" cy="1549400"/>
          </a:xfrm>
          <a:custGeom>
            <a:avLst/>
            <a:gdLst/>
            <a:ahLst/>
            <a:cxnLst>
              <a:cxn ang="0">
                <a:pos x="0" y="1814512500"/>
              </a:cxn>
              <a:cxn ang="0">
                <a:pos x="120967500" y="2056447500"/>
              </a:cxn>
              <a:cxn ang="0">
                <a:pos x="604837500" y="2147483647"/>
              </a:cxn>
              <a:cxn ang="0">
                <a:pos x="2147483647" y="2147483647"/>
              </a:cxn>
              <a:cxn ang="0">
                <a:pos x="2147483647" y="1572577500"/>
              </a:cxn>
              <a:cxn ang="0">
                <a:pos x="2147483647" y="0"/>
              </a:cxn>
            </a:cxnLst>
            <a:rect l="0" t="0" r="0" b="0"/>
            <a:pathLst>
              <a:path w="1688" h="976">
                <a:moveTo>
                  <a:pt x="0" y="720"/>
                </a:moveTo>
                <a:cubicBezTo>
                  <a:pt x="4" y="748"/>
                  <a:pt x="8" y="776"/>
                  <a:pt x="48" y="816"/>
                </a:cubicBezTo>
                <a:cubicBezTo>
                  <a:pt x="88" y="856"/>
                  <a:pt x="72" y="944"/>
                  <a:pt x="240" y="960"/>
                </a:cubicBezTo>
                <a:cubicBezTo>
                  <a:pt x="408" y="976"/>
                  <a:pt x="832" y="968"/>
                  <a:pt x="1056" y="912"/>
                </a:cubicBezTo>
                <a:cubicBezTo>
                  <a:pt x="1280" y="856"/>
                  <a:pt x="1480" y="776"/>
                  <a:pt x="1584" y="624"/>
                </a:cubicBezTo>
                <a:cubicBezTo>
                  <a:pt x="1688" y="472"/>
                  <a:pt x="1684" y="236"/>
                  <a:pt x="1680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不同表中记录之间的关系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820738" y="5385330"/>
            <a:ext cx="6781800" cy="1066800"/>
          </a:xfrm>
        </p:spPr>
        <p:txBody>
          <a:bodyPr vert="horz" wrap="square" lIns="91440" tIns="45720" rIns="91440" bIns="45720" anchor="t"/>
          <a:lstStyle/>
          <a:p>
            <a:pPr marL="624205" indent="-624205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n:m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关系：一门课程可以有多个学生来选择，</a:t>
            </a:r>
          </a:p>
          <a:p>
            <a:pPr marL="624205" indent="-624205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一个学生可以选择多门课程；</a:t>
            </a:r>
          </a:p>
        </p:txBody>
      </p:sp>
      <p:sp>
        <p:nvSpPr>
          <p:cNvPr id="24580" name="Rectangle 4"/>
          <p:cNvSpPr/>
          <p:nvPr/>
        </p:nvSpPr>
        <p:spPr>
          <a:xfrm>
            <a:off x="228600" y="129540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student</a:t>
            </a:r>
          </a:p>
        </p:txBody>
      </p:sp>
      <p:graphicFrame>
        <p:nvGraphicFramePr>
          <p:cNvPr id="162912" name="Group 96"/>
          <p:cNvGraphicFramePr>
            <a:graphicFrameLocks noGrp="1"/>
          </p:cNvGraphicFramePr>
          <p:nvPr/>
        </p:nvGraphicFramePr>
        <p:xfrm>
          <a:off x="228600" y="1638300"/>
          <a:ext cx="3455988" cy="140039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周强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汪涵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张珊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8" name="Rectangle 32"/>
          <p:cNvSpPr/>
          <p:nvPr/>
        </p:nvSpPr>
        <p:spPr>
          <a:xfrm>
            <a:off x="2209800" y="3200400"/>
            <a:ext cx="139541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take_course</a:t>
            </a:r>
          </a:p>
        </p:txBody>
      </p:sp>
      <p:graphicFrame>
        <p:nvGraphicFramePr>
          <p:cNvPr id="162849" name="Group 33"/>
          <p:cNvGraphicFramePr>
            <a:graphicFrameLocks noGrp="1"/>
          </p:cNvGraphicFramePr>
          <p:nvPr/>
        </p:nvGraphicFramePr>
        <p:xfrm>
          <a:off x="2209800" y="3598863"/>
          <a:ext cx="4343400" cy="1676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2008043435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2881" name="Group 65"/>
          <p:cNvGraphicFramePr>
            <a:graphicFrameLocks noGrp="1"/>
          </p:cNvGraphicFramePr>
          <p:nvPr/>
        </p:nvGraphicFramePr>
        <p:xfrm>
          <a:off x="4114800" y="1638300"/>
          <a:ext cx="4800600" cy="1435100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68" name="Freeform 92"/>
          <p:cNvSpPr/>
          <p:nvPr/>
        </p:nvSpPr>
        <p:spPr>
          <a:xfrm>
            <a:off x="1258888" y="3055938"/>
            <a:ext cx="1225550" cy="755650"/>
          </a:xfrm>
          <a:custGeom>
            <a:avLst/>
            <a:gdLst/>
            <a:ahLst/>
            <a:cxnLst>
              <a:cxn ang="0">
                <a:pos x="1945560625" y="1028223750"/>
              </a:cxn>
              <a:cxn ang="0">
                <a:pos x="688003450" y="1028223750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69" name="Freeform 93"/>
          <p:cNvSpPr/>
          <p:nvPr/>
        </p:nvSpPr>
        <p:spPr>
          <a:xfrm>
            <a:off x="4211638" y="3055938"/>
            <a:ext cx="1944687" cy="720725"/>
          </a:xfrm>
          <a:custGeom>
            <a:avLst/>
            <a:gdLst/>
            <a:ahLst/>
            <a:cxnLst>
              <a:cxn ang="0">
                <a:pos x="0" y="1144150938"/>
              </a:cxn>
              <a:cxn ang="0">
                <a:pos x="801409481" y="458668438"/>
              </a:cxn>
              <a:cxn ang="0">
                <a:pos x="2147483647" y="342741250"/>
              </a:cxn>
              <a:cxn ang="0">
                <a:pos x="2147483647" y="0"/>
              </a:cxn>
            </a:cxnLst>
            <a:rect l="0" t="0" r="0" b="0"/>
            <a:pathLst>
              <a:path w="1225" h="454">
                <a:moveTo>
                  <a:pt x="0" y="454"/>
                </a:moveTo>
                <a:cubicBezTo>
                  <a:pt x="83" y="344"/>
                  <a:pt x="167" y="235"/>
                  <a:pt x="318" y="182"/>
                </a:cubicBezTo>
                <a:cubicBezTo>
                  <a:pt x="469" y="129"/>
                  <a:pt x="756" y="166"/>
                  <a:pt x="907" y="136"/>
                </a:cubicBezTo>
                <a:cubicBezTo>
                  <a:pt x="1058" y="106"/>
                  <a:pt x="1141" y="53"/>
                  <a:pt x="1225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0" name="Rectangle 94"/>
          <p:cNvSpPr/>
          <p:nvPr/>
        </p:nvSpPr>
        <p:spPr>
          <a:xfrm>
            <a:off x="4038600" y="1295400"/>
            <a:ext cx="84613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</a:rPr>
              <a:t>course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关系型数据库的实质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503237" y="1755775"/>
            <a:ext cx="8289925" cy="33464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6000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之间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存在联系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这就是为什么叫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关系型数据库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ct val="6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正是不同表中记录之间存在关系，沿着这种关系就能够把它们综合起来，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实时组合出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业务表单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满足业务需求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数据的延伸性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数据要有伸缩性。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能够基于现有数据衍生出各种新的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数据视图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，服务于不断发展的业务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dirty="0">
              <a:ea typeface="华文中宋" panose="0201060004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(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hotelNo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Room (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roomNo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hotelNo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type, price)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Booking (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hotelNo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guestNo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dateFrom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dateTo, roomNo)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Guest (</a:t>
            </a:r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guestNo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zh-CN" sz="1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每个月的营业收入是多少？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）各个宾馆的入住率是多少？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）各种房间的入住率是多少？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）公司的常客是哪些人？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专业知识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029200"/>
          </a:xfrm>
        </p:spPr>
        <p:txBody>
          <a:bodyPr vert="horz" wrap="square" lIns="91440" tIns="45720" rIns="91440" bIns="45720" anchor="t"/>
          <a:lstStyle/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业务需求发现技巧;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不合理的数据库设计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会引发如下问题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1052830" lvl="1" indent="-37973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数据冗余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marL="1052830" lvl="1" indent="-37973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更新异常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设计必须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基于业务特性，迎合业务特性，覆盖业务需求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8260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设计方法学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052830" lvl="1" indent="-37973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需求表述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52830" lvl="1" indent="-37973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E-R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建模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Entity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52830" lvl="1" indent="-37973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ER model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映射成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relation model;</a:t>
            </a:r>
          </a:p>
          <a:p>
            <a:pPr marL="1052830" lvl="1" indent="-379730" defTabSz="0" eaLnBrk="1" hangingPunct="1">
              <a:buFont typeface="Wingdings" panose="05000000000000000000" pitchFamily="2" charset="2"/>
              <a:buChar char="v"/>
              <a:tabLst>
                <a:tab pos="952500" algn="l"/>
              </a:tabLs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采用一个数据库管理系统，实现一个数据库，搭建起一个数据库服务器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基于业务特性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04800" y="4267200"/>
            <a:ext cx="8839200" cy="2590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1) viewTime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这个字段须要吗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?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即使用户并不关注它，但是如果公司业务规定不能两个客户同时去看同一个房源，那么这个字段就必要？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2) propertyNo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clientNo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能作为该表的主键吗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</a:p>
        </p:txBody>
      </p:sp>
      <p:sp>
        <p:nvSpPr>
          <p:cNvPr id="35844" name="Rectangle 4"/>
          <p:cNvSpPr/>
          <p:nvPr/>
        </p:nvSpPr>
        <p:spPr>
          <a:xfrm>
            <a:off x="304800" y="1522413"/>
            <a:ext cx="838581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>
                <a:latin typeface="Comic Sans MS" panose="030F0702030302020204" pitchFamily="66" charset="0"/>
              </a:rPr>
              <a:t>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于房产中介公司的数据库，其中的客户看房记录表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viewing: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" y="2057400"/>
          <a:ext cx="8534400" cy="1825944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16:30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1-Jul-01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9:10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数据库设计目标之一：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覆盖业务需求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67995" y="1919923"/>
            <a:ext cx="8066088" cy="4149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数据库设计要回答的三个问题：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覆盖性问题：确定一个企业有哪些数据项（字段）？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划分问题：  确定哪些字段构成一个表？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关系问题：  确定表之间有什么关系？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覆盖：实体、属性、关联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130810" y="1832610"/>
            <a:ext cx="8882380" cy="4669155"/>
          </a:xfrm>
        </p:spPr>
        <p:txBody>
          <a:bodyPr vert="horz" wrap="square" lIns="91440" tIns="45720" rIns="91440" bIns="45720" anchor="t"/>
          <a:lstStyle/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全局性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：从列来看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，一个类，在业务中凡是要用到的属性， 都要包含进行；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从行来看</a:t>
            </a: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，一个类的所有实例对象都在一个表中；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严格按类分表存储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。一个类对应一个表；属于不同类的数据不能混合存储在一个表中；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属性：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标示性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属性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主键），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联系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属性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外键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特征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属性；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数据库设计目标之二：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数据正确性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398463" y="1679575"/>
            <a:ext cx="8135937" cy="44370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没有更新异常；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输出的数据正确；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尽量少的冗余；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None/>
            </a:pP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数据库设计目标之三：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可伸缩性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398463" y="1679575"/>
            <a:ext cx="8135937" cy="44370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具有可伸缩性：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能够基于现有数据衍生出各种新的数据视图，服务于不断发展的业务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None/>
            </a:pP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2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数据库设计过程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228600" y="1143000"/>
            <a:ext cx="8686800" cy="5503863"/>
            <a:chOff x="144" y="768"/>
            <a:chExt cx="5472" cy="3467"/>
          </a:xfrm>
        </p:grpSpPr>
        <p:sp>
          <p:nvSpPr>
            <p:cNvPr id="10244" name="Text Box 5"/>
            <p:cNvSpPr txBox="1">
              <a:spLocks noChangeArrowheads="1"/>
            </p:cNvSpPr>
            <p:nvPr/>
          </p:nvSpPr>
          <p:spPr bwMode="auto">
            <a:xfrm>
              <a:off x="1824" y="1263"/>
              <a:ext cx="1632" cy="365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需求分析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45" name="Text Box 6"/>
            <p:cNvSpPr txBox="1">
              <a:spLocks noChangeArrowheads="1"/>
            </p:cNvSpPr>
            <p:nvPr/>
          </p:nvSpPr>
          <p:spPr bwMode="auto">
            <a:xfrm>
              <a:off x="1536" y="2156"/>
              <a:ext cx="2160" cy="365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概念数据库设计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1584" y="3020"/>
              <a:ext cx="2160" cy="365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逻辑数据库设计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47" name="AutoShape 8"/>
            <p:cNvSpPr>
              <a:spLocks noChangeArrowheads="1"/>
            </p:cNvSpPr>
            <p:nvPr/>
          </p:nvSpPr>
          <p:spPr bwMode="auto">
            <a:xfrm>
              <a:off x="3984" y="768"/>
              <a:ext cx="1632" cy="1030"/>
            </a:xfrm>
            <a:prstGeom prst="wedgeRoundRectCallout">
              <a:avLst>
                <a:gd name="adj1" fmla="val -81005"/>
                <a:gd name="adj2" fmla="val 16269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确定存储哪些数据，建立哪些应用，常用的操作及对象有哪些等</a:t>
              </a:r>
            </a:p>
          </p:txBody>
        </p:sp>
        <p:sp>
          <p:nvSpPr>
            <p:cNvPr id="10248" name="AutoShape 9"/>
            <p:cNvSpPr>
              <a:spLocks noChangeArrowheads="1"/>
            </p:cNvSpPr>
            <p:nvPr/>
          </p:nvSpPr>
          <p:spPr bwMode="auto">
            <a:xfrm>
              <a:off x="4128" y="1900"/>
              <a:ext cx="1488" cy="772"/>
            </a:xfrm>
            <a:prstGeom prst="wedgeRoundRectCallout">
              <a:avLst>
                <a:gd name="adj1" fmla="val -79032"/>
                <a:gd name="adj2" fmla="val 7722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对需求分析所得到数据的更高层的抽象描述</a:t>
              </a:r>
            </a:p>
          </p:txBody>
        </p:sp>
        <p:sp>
          <p:nvSpPr>
            <p:cNvPr id="10249" name="AutoShape 10"/>
            <p:cNvSpPr>
              <a:spLocks noChangeArrowheads="1"/>
            </p:cNvSpPr>
            <p:nvPr/>
          </p:nvSpPr>
          <p:spPr bwMode="auto">
            <a:xfrm>
              <a:off x="4032" y="2780"/>
              <a:ext cx="1584" cy="1030"/>
            </a:xfrm>
            <a:prstGeom prst="wedgeRoundRectCallout">
              <a:avLst>
                <a:gd name="adj1" fmla="val -69065"/>
                <a:gd name="adj2" fmla="val -6199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将概念模型所描述的数据映射为某个特定的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DBMS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模式数据</a:t>
              </a:r>
            </a:p>
          </p:txBody>
        </p:sp>
        <p:sp>
          <p:nvSpPr>
            <p:cNvPr id="10250" name="AutoShape 11"/>
            <p:cNvSpPr>
              <a:spLocks noChangeArrowheads="1"/>
            </p:cNvSpPr>
            <p:nvPr/>
          </p:nvSpPr>
          <p:spPr bwMode="auto">
            <a:xfrm>
              <a:off x="144" y="1440"/>
              <a:ext cx="1296" cy="576"/>
            </a:xfrm>
            <a:prstGeom prst="wedgeRoundRectCallout">
              <a:avLst>
                <a:gd name="adj1" fmla="val 55708"/>
                <a:gd name="adj2" fmla="val 107292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ER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模型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UML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584" y="3870"/>
              <a:ext cx="2160" cy="365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物理数据库设计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52" name="AutoShape 13"/>
            <p:cNvSpPr>
              <a:spLocks noChangeArrowheads="1"/>
            </p:cNvSpPr>
            <p:nvPr/>
          </p:nvSpPr>
          <p:spPr bwMode="auto">
            <a:xfrm>
              <a:off x="2544" y="3356"/>
              <a:ext cx="336" cy="483"/>
            </a:xfrm>
            <a:prstGeom prst="upDownArrow">
              <a:avLst>
                <a:gd name="adj1" fmla="val 31667"/>
                <a:gd name="adj2" fmla="val 28856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53" name="AutoShape 14"/>
            <p:cNvSpPr>
              <a:spLocks noChangeArrowheads="1"/>
            </p:cNvSpPr>
            <p:nvPr/>
          </p:nvSpPr>
          <p:spPr bwMode="auto">
            <a:xfrm>
              <a:off x="2496" y="1628"/>
              <a:ext cx="384" cy="510"/>
            </a:xfrm>
            <a:prstGeom prst="upDownArrow">
              <a:avLst>
                <a:gd name="adj1" fmla="val 31667"/>
                <a:gd name="adj2" fmla="val 26661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  <p:sp>
          <p:nvSpPr>
            <p:cNvPr id="10254" name="AutoShape 15"/>
            <p:cNvSpPr>
              <a:spLocks noChangeArrowheads="1"/>
            </p:cNvSpPr>
            <p:nvPr/>
          </p:nvSpPr>
          <p:spPr bwMode="auto">
            <a:xfrm>
              <a:off x="2496" y="2514"/>
              <a:ext cx="384" cy="487"/>
            </a:xfrm>
            <a:prstGeom prst="upDownArrow">
              <a:avLst>
                <a:gd name="adj1" fmla="val 31667"/>
                <a:gd name="adj2" fmla="val 25459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数据库设计包括的两个方面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04800" y="2710180"/>
            <a:ext cx="8534400" cy="1847850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业务需求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组织要合理； （涵盖了 正确性 和 可伸缩性）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数据库设计的挑战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179388" y="1557338"/>
            <a:ext cx="8713787" cy="53006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挑战：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）业务表单和数据库中表的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不一致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业务表单中通常包含的是综合信息；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而数据库中的一个表只能存储单一类的信息；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）见到的和听到的是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，而数据库设计要站在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来考虑；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如果直接把业务表单中的数据项组成一个表，以后使用中会带来一系列的数据正确性问题；</a:t>
            </a:r>
          </a:p>
          <a:p>
            <a:pPr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数据库设计的第一步：获取需求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52400" y="1295083"/>
            <a:ext cx="8839200" cy="49133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数据库设计者了解业务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things (entity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（实体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事实）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</a:p>
          <a:p>
            <a:pPr lvl="1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activity/event(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事件）</a:t>
            </a:r>
          </a:p>
          <a:p>
            <a:pPr lvl="1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involved persons(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相关人员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</a:p>
          <a:p>
            <a:pPr lvl="1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procedure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record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记录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业务特征与特性，发展态势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了解业务的技巧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491615"/>
            <a:ext cx="8439150" cy="513778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五个获取业务需求的途径：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-457200" eaLnBrk="1" hangingPunct="1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业务规章制度的文档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457200" lvl="1" indent="-457200" eaLnBrk="1" hangingPunct="1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收集已有的业务表单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457200" lvl="1" indent="-457200" eaLnBrk="1" hangingPunct="1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面对面沟通交流；</a:t>
            </a:r>
          </a:p>
          <a:p>
            <a:pPr marL="457200" lvl="1" indent="-457200" eaLnBrk="1" hangingPunct="1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观察业务的运转情况；</a:t>
            </a:r>
          </a:p>
          <a:p>
            <a:pPr marL="457200" lvl="1" indent="-457200" eaLnBrk="1" hangingPunct="1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分析，推理，研究，归纳提炼；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-457200" eaLnBrk="1" hangingPunct="1">
              <a:lnSpc>
                <a:spcPct val="150000"/>
              </a:lnSpc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了解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系统，需求，偏好，诉求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获取需求中对数据要关注的重点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22910" y="1920240"/>
            <a:ext cx="8534400" cy="3528695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数据；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数据间的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，是否存在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独立性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增长特性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访问特性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随堂测试</a:t>
            </a: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578485" y="1836420"/>
            <a:ext cx="8343265" cy="455295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数据库中的表有什么特征和特性？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数据库设计要解决什么问题，这些问题具体体现在哪些方面？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数据库设计面临什么挑战？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数据库设计包括哪两个方面？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获取业务需求的五项途径是什么？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410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需求分析报告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以文本或者图形方式来陈述企业的业务，以及其中的处理流程，记录，及其流转情况。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易于理解，方便交流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。在认识和把握企业特性，业务，过程，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记录，数据等方面达成共识。以求全面，准确的认识和理解企业。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不足：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结构和关系上模糊，不精准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，让计算机处理难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除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）中国队大胜美国队，中国队大败美国队；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Arial Black" panose="020B0A04020102020204" charset="0"/>
                <a:cs typeface="Arial Black" panose="020B0A04020102020204" charset="0"/>
              </a:rPr>
              <a:t>建模：</a:t>
            </a:r>
            <a:r>
              <a:rPr lang="en-US" altLang="zh-CN" sz="4000" dirty="0">
                <a:latin typeface="Arial Black" panose="020B0A04020102020204" charset="0"/>
                <a:cs typeface="Arial Black" panose="020B0A04020102020204" charset="0"/>
              </a:rPr>
              <a:t>Modeling</a:t>
            </a:r>
          </a:p>
        </p:txBody>
      </p:sp>
      <p:sp>
        <p:nvSpPr>
          <p:cNvPr id="15363" name="Text Box 17"/>
          <p:cNvSpPr txBox="1"/>
          <p:nvPr/>
        </p:nvSpPr>
        <p:spPr>
          <a:xfrm>
            <a:off x="394653" y="1804353"/>
            <a:ext cx="8353425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对一个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化处理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，准确地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表达数据的内涵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基本要素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概念及其定义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表达概念所用的符号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有关处理的规则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( 6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 2 + 3 )  4;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319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数据库设计的过程</a:t>
            </a:r>
          </a:p>
        </p:txBody>
      </p:sp>
      <p:sp>
        <p:nvSpPr>
          <p:cNvPr id="14339" name="Text Box 17"/>
          <p:cNvSpPr txBox="1"/>
          <p:nvPr/>
        </p:nvSpPr>
        <p:spPr>
          <a:xfrm>
            <a:off x="4465638" y="1806575"/>
            <a:ext cx="2316480" cy="5077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4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概念数据库设计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4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逻辑数据库设计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4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物理数据库设计</a:t>
            </a:r>
          </a:p>
        </p:txBody>
      </p:sp>
      <p:sp>
        <p:nvSpPr>
          <p:cNvPr id="14340" name="Text Box 4"/>
          <p:cNvSpPr txBox="1"/>
          <p:nvPr/>
        </p:nvSpPr>
        <p:spPr>
          <a:xfrm>
            <a:off x="2201863" y="1735138"/>
            <a:ext cx="2149475" cy="4619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需求陈述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2201863" y="2590800"/>
            <a:ext cx="2149475" cy="8302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通过建模来结构化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2278063" y="3886200"/>
            <a:ext cx="2149475" cy="6953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54800" bIns="15480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目标模型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/>
          <p:nvPr/>
        </p:nvSpPr>
        <p:spPr>
          <a:xfrm>
            <a:off x="2201863" y="4953000"/>
            <a:ext cx="2149475" cy="6953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54800" bIns="15480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验证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2278063" y="6076950"/>
            <a:ext cx="2149475" cy="65881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18800" bIns="15480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目标数据库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5" name="Line 10"/>
          <p:cNvSpPr/>
          <p:nvPr/>
        </p:nvSpPr>
        <p:spPr>
          <a:xfrm>
            <a:off x="3192463" y="2209800"/>
            <a:ext cx="0" cy="420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1"/>
          <p:cNvSpPr/>
          <p:nvPr/>
        </p:nvSpPr>
        <p:spPr>
          <a:xfrm>
            <a:off x="3230563" y="3436938"/>
            <a:ext cx="0" cy="4206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2"/>
          <p:cNvSpPr/>
          <p:nvPr/>
        </p:nvSpPr>
        <p:spPr>
          <a:xfrm>
            <a:off x="3259138" y="4572000"/>
            <a:ext cx="0" cy="420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3"/>
          <p:cNvSpPr/>
          <p:nvPr/>
        </p:nvSpPr>
        <p:spPr>
          <a:xfrm>
            <a:off x="3268663" y="5648325"/>
            <a:ext cx="0" cy="420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矩形 3"/>
          <p:cNvSpPr/>
          <p:nvPr/>
        </p:nvSpPr>
        <p:spPr>
          <a:xfrm>
            <a:off x="1548130" y="3646805"/>
            <a:ext cx="5328285" cy="22129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50" name="TextBox 4"/>
          <p:cNvSpPr txBox="1"/>
          <p:nvPr/>
        </p:nvSpPr>
        <p:spPr>
          <a:xfrm>
            <a:off x="6916738" y="3997008"/>
            <a:ext cx="194468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主键；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外键；</a:t>
            </a:r>
          </a:p>
        </p:txBody>
      </p:sp>
      <p:sp>
        <p:nvSpPr>
          <p:cNvPr id="14351" name="TextBox 18"/>
          <p:cNvSpPr txBox="1"/>
          <p:nvPr/>
        </p:nvSpPr>
        <p:spPr>
          <a:xfrm>
            <a:off x="6920230" y="2447925"/>
            <a:ext cx="22237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 Modeling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联系</a:t>
            </a:r>
          </a:p>
        </p:txBody>
      </p:sp>
      <p:cxnSp>
        <p:nvCxnSpPr>
          <p:cNvPr id="14352" name="直接箭头连接符 16"/>
          <p:cNvCxnSpPr/>
          <p:nvPr/>
        </p:nvCxnSpPr>
        <p:spPr>
          <a:xfrm>
            <a:off x="468313" y="2209800"/>
            <a:ext cx="0" cy="3867150"/>
          </a:xfrm>
          <a:prstGeom prst="straightConnector1">
            <a:avLst/>
          </a:prstGeom>
          <a:ln w="984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353" name="直接箭头连接符 22"/>
          <p:cNvCxnSpPr/>
          <p:nvPr/>
        </p:nvCxnSpPr>
        <p:spPr>
          <a:xfrm flipV="1">
            <a:off x="1042988" y="2168525"/>
            <a:ext cx="0" cy="3852863"/>
          </a:xfrm>
          <a:prstGeom prst="straightConnector1">
            <a:avLst/>
          </a:prstGeom>
          <a:ln w="88900" cap="flat" cmpd="sng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4354" name="TextBox 24"/>
          <p:cNvSpPr txBox="1"/>
          <p:nvPr/>
        </p:nvSpPr>
        <p:spPr>
          <a:xfrm>
            <a:off x="65405" y="5990908"/>
            <a:ext cx="2730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面向计算机处理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更多的专业知识）</a:t>
            </a:r>
          </a:p>
        </p:txBody>
      </p:sp>
      <p:sp>
        <p:nvSpPr>
          <p:cNvPr id="14355" name="TextBox 25"/>
          <p:cNvSpPr txBox="1"/>
          <p:nvPr/>
        </p:nvSpPr>
        <p:spPr>
          <a:xfrm>
            <a:off x="650875" y="1743393"/>
            <a:ext cx="11128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面向人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6916738" y="5536883"/>
            <a:ext cx="194468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完整性；</a:t>
            </a:r>
          </a:p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安全；</a:t>
            </a:r>
          </a:p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性能；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328930" y="1338263"/>
            <a:ext cx="2730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门槛越低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319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数据库设计的过程</a:t>
            </a:r>
          </a:p>
        </p:txBody>
      </p:sp>
      <p:sp>
        <p:nvSpPr>
          <p:cNvPr id="13315" name="Text Box 17"/>
          <p:cNvSpPr txBox="1"/>
          <p:nvPr/>
        </p:nvSpPr>
        <p:spPr>
          <a:xfrm>
            <a:off x="395288" y="2682875"/>
            <a:ext cx="7534910" cy="34150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概念数据库设计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；从业务需求采用高级建模方法建模；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3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逻辑数据库设计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；将高级模型转换为关系模型；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3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物理数据库设计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；采用特定的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DBMS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产品实现数据库；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6" name="TextBox 1"/>
          <p:cNvSpPr txBox="1"/>
          <p:nvPr/>
        </p:nvSpPr>
        <p:spPr>
          <a:xfrm>
            <a:off x="430213" y="1830388"/>
            <a:ext cx="14144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三步曲：</a:t>
            </a:r>
          </a:p>
        </p:txBody>
      </p:sp>
      <p:sp>
        <p:nvSpPr>
          <p:cNvPr id="13317" name="下箭头 2"/>
          <p:cNvSpPr/>
          <p:nvPr/>
        </p:nvSpPr>
        <p:spPr>
          <a:xfrm>
            <a:off x="1249363" y="3806825"/>
            <a:ext cx="503237" cy="5032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8" name="下箭头 21"/>
          <p:cNvSpPr/>
          <p:nvPr/>
        </p:nvSpPr>
        <p:spPr>
          <a:xfrm>
            <a:off x="1258888" y="4940935"/>
            <a:ext cx="504825" cy="5032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9" name="TextBox 3"/>
          <p:cNvSpPr txBox="1"/>
          <p:nvPr/>
        </p:nvSpPr>
        <p:spPr>
          <a:xfrm>
            <a:off x="4572000" y="2106613"/>
            <a:ext cx="414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为什么要三步，而不是一步？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概念阶段</a:t>
            </a:r>
            <a:endParaRPr lang="en-US" altLang="zh-CN" dirty="0"/>
          </a:p>
          <a:p>
            <a:pPr lvl="1"/>
            <a:r>
              <a:rPr lang="zh-CN" altLang="en-US" dirty="0"/>
              <a:t>发掘实体及其联系</a:t>
            </a:r>
            <a:endParaRPr lang="en-US" altLang="zh-CN" dirty="0"/>
          </a:p>
          <a:p>
            <a:pPr lvl="1"/>
            <a:r>
              <a:rPr lang="zh-CN" altLang="en-US" dirty="0"/>
              <a:t>发掘业务规则</a:t>
            </a:r>
            <a:endParaRPr lang="en-US" altLang="zh-CN" dirty="0"/>
          </a:p>
          <a:p>
            <a:r>
              <a:rPr lang="zh-CN" altLang="en-US" dirty="0"/>
              <a:t>逻辑阶段</a:t>
            </a:r>
            <a:endParaRPr lang="en-US" altLang="zh-CN" dirty="0"/>
          </a:p>
          <a:p>
            <a:pPr lvl="1"/>
            <a:r>
              <a:rPr lang="zh-CN" altLang="en-US" dirty="0"/>
              <a:t>规范化设计</a:t>
            </a:r>
            <a:endParaRPr lang="en-US" altLang="zh-CN" dirty="0"/>
          </a:p>
          <a:p>
            <a:r>
              <a:rPr lang="zh-CN" altLang="en-US" dirty="0"/>
              <a:t>实现阶段</a:t>
            </a:r>
            <a:endParaRPr lang="en-US" altLang="zh-CN" dirty="0"/>
          </a:p>
          <a:p>
            <a:pPr lvl="1"/>
            <a:r>
              <a:rPr lang="zh-CN" altLang="en-US" dirty="0"/>
              <a:t>选择数据类型、定义表、约束、触发器</a:t>
            </a:r>
            <a:endParaRPr lang="en-US" altLang="zh-CN" dirty="0"/>
          </a:p>
          <a:p>
            <a:r>
              <a:rPr lang="zh-CN" altLang="en-US" dirty="0"/>
              <a:t>物理阶段</a:t>
            </a:r>
            <a:endParaRPr lang="en-US" altLang="zh-CN" dirty="0"/>
          </a:p>
          <a:p>
            <a:pPr lvl="1"/>
            <a:r>
              <a:rPr lang="zh-CN" altLang="en-US" dirty="0"/>
              <a:t>索引、磁盘组织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1002665" y="256032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数据库设计的过程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/>
          <p:cNvSpPr/>
          <p:nvPr/>
        </p:nvSpPr>
        <p:spPr>
          <a:xfrm>
            <a:off x="5107940" y="6148070"/>
            <a:ext cx="1555115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Text Box 23"/>
          <p:cNvSpPr txBox="1"/>
          <p:nvPr/>
        </p:nvSpPr>
        <p:spPr>
          <a:xfrm>
            <a:off x="260985" y="3712210"/>
            <a:ext cx="1873250" cy="83185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1</a:t>
            </a:r>
          </a:p>
        </p:txBody>
      </p:sp>
      <p:sp>
        <p:nvSpPr>
          <p:cNvPr id="6149" name="Text Box 27"/>
          <p:cNvSpPr txBox="1"/>
          <p:nvPr/>
        </p:nvSpPr>
        <p:spPr>
          <a:xfrm>
            <a:off x="251143" y="5942965"/>
            <a:ext cx="1873250" cy="83185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 n</a:t>
            </a:r>
          </a:p>
        </p:txBody>
      </p:sp>
      <p:sp>
        <p:nvSpPr>
          <p:cNvPr id="6150" name="Line 28"/>
          <p:cNvSpPr/>
          <p:nvPr/>
        </p:nvSpPr>
        <p:spPr>
          <a:xfrm>
            <a:off x="2134235" y="4560570"/>
            <a:ext cx="1449705" cy="121158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29"/>
          <p:cNvSpPr/>
          <p:nvPr/>
        </p:nvSpPr>
        <p:spPr>
          <a:xfrm>
            <a:off x="2134235" y="5654040"/>
            <a:ext cx="1388745" cy="42164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31"/>
          <p:cNvSpPr txBox="1"/>
          <p:nvPr/>
        </p:nvSpPr>
        <p:spPr>
          <a:xfrm>
            <a:off x="7120890" y="2604770"/>
            <a:ext cx="1897380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</a:p>
        </p:txBody>
      </p:sp>
      <p:sp>
        <p:nvSpPr>
          <p:cNvPr id="6154" name="Text Box 32"/>
          <p:cNvSpPr txBox="1"/>
          <p:nvPr/>
        </p:nvSpPr>
        <p:spPr>
          <a:xfrm>
            <a:off x="251143" y="4822190"/>
            <a:ext cx="187325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 i</a:t>
            </a:r>
          </a:p>
        </p:txBody>
      </p:sp>
      <p:sp>
        <p:nvSpPr>
          <p:cNvPr id="6155" name="Line 33"/>
          <p:cNvSpPr/>
          <p:nvPr/>
        </p:nvSpPr>
        <p:spPr>
          <a:xfrm flipV="1">
            <a:off x="2144395" y="6369050"/>
            <a:ext cx="1378585" cy="233045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Text Box 34"/>
          <p:cNvSpPr txBox="1"/>
          <p:nvPr/>
        </p:nvSpPr>
        <p:spPr>
          <a:xfrm>
            <a:off x="6734810" y="5881053"/>
            <a:ext cx="223202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lIns="0" tIns="262800" rIns="0" bIns="262800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需求分析报告</a:t>
            </a:r>
          </a:p>
        </p:txBody>
      </p:sp>
      <p:sp>
        <p:nvSpPr>
          <p:cNvPr id="2" name="Text Box 31"/>
          <p:cNvSpPr txBox="1"/>
          <p:nvPr/>
        </p:nvSpPr>
        <p:spPr>
          <a:xfrm>
            <a:off x="4735830" y="346710"/>
            <a:ext cx="2066290" cy="88201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71755" rIns="0" bIns="71755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数据库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</a:t>
            </a:r>
          </a:p>
        </p:txBody>
      </p:sp>
      <p:sp>
        <p:nvSpPr>
          <p:cNvPr id="3" name="Text Box 31"/>
          <p:cNvSpPr txBox="1"/>
          <p:nvPr/>
        </p:nvSpPr>
        <p:spPr>
          <a:xfrm>
            <a:off x="71755" y="1955800"/>
            <a:ext cx="210883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存储过程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视图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72390" y="2848610"/>
            <a:ext cx="596900" cy="3094355"/>
          </a:xfrm>
          <a:custGeom>
            <a:avLst/>
            <a:gdLst>
              <a:gd name="connisteX0" fmla="*/ 381961 w 381961"/>
              <a:gd name="connsiteY0" fmla="*/ 0 h 1450340"/>
              <a:gd name="connisteX1" fmla="*/ 1596 w 381961"/>
              <a:gd name="connsiteY1" fmla="*/ 577215 h 1450340"/>
              <a:gd name="connisteX2" fmla="*/ 268931 w 381961"/>
              <a:gd name="connsiteY2" fmla="*/ 145034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961" h="1450340">
                <a:moveTo>
                  <a:pt x="381961" y="0"/>
                </a:moveTo>
                <a:cubicBezTo>
                  <a:pt x="300681" y="97790"/>
                  <a:pt x="24456" y="287020"/>
                  <a:pt x="1596" y="577215"/>
                </a:cubicBezTo>
                <a:cubicBezTo>
                  <a:pt x="-21264" y="867410"/>
                  <a:pt x="207971" y="1287145"/>
                  <a:pt x="268931" y="145034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flipH="1">
            <a:off x="1672590" y="2848610"/>
            <a:ext cx="279400" cy="1973580"/>
          </a:xfrm>
          <a:custGeom>
            <a:avLst/>
            <a:gdLst>
              <a:gd name="connisteX0" fmla="*/ 381961 w 381961"/>
              <a:gd name="connsiteY0" fmla="*/ 0 h 1450340"/>
              <a:gd name="connisteX1" fmla="*/ 1596 w 381961"/>
              <a:gd name="connsiteY1" fmla="*/ 577215 h 1450340"/>
              <a:gd name="connisteX2" fmla="*/ 268931 w 381961"/>
              <a:gd name="connsiteY2" fmla="*/ 145034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961" h="1450340">
                <a:moveTo>
                  <a:pt x="381961" y="0"/>
                </a:moveTo>
                <a:cubicBezTo>
                  <a:pt x="300681" y="97790"/>
                  <a:pt x="24456" y="287020"/>
                  <a:pt x="1596" y="577215"/>
                </a:cubicBezTo>
                <a:cubicBezTo>
                  <a:pt x="-21264" y="867410"/>
                  <a:pt x="207971" y="1287145"/>
                  <a:pt x="268931" y="145034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/>
          <p:cNvSpPr txBox="1"/>
          <p:nvPr/>
        </p:nvSpPr>
        <p:spPr>
          <a:xfrm>
            <a:off x="129540" y="290195"/>
            <a:ext cx="2066290" cy="109791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179705" rIns="0" bIns="179705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合理的数据库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</a:t>
            </a:r>
          </a:p>
        </p:txBody>
      </p:sp>
      <p:sp>
        <p:nvSpPr>
          <p:cNvPr id="17" name="左箭头 16"/>
          <p:cNvSpPr/>
          <p:nvPr/>
        </p:nvSpPr>
        <p:spPr>
          <a:xfrm>
            <a:off x="2195830" y="454660"/>
            <a:ext cx="2376170" cy="36004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14065" y="5481320"/>
            <a:ext cx="2231390" cy="1332865"/>
            <a:chOff x="10332" y="5163"/>
            <a:chExt cx="3514" cy="2099"/>
          </a:xfrm>
        </p:grpSpPr>
        <p:sp>
          <p:nvSpPr>
            <p:cNvPr id="19" name="椭圆 18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整理</a:t>
              </a:r>
            </a:p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加工</a:t>
              </a:r>
            </a:p>
          </p:txBody>
        </p:sp>
      </p:grpSp>
      <p:sp>
        <p:nvSpPr>
          <p:cNvPr id="21" name="Line 38"/>
          <p:cNvSpPr/>
          <p:nvPr/>
        </p:nvSpPr>
        <p:spPr>
          <a:xfrm>
            <a:off x="1188085" y="2848610"/>
            <a:ext cx="0" cy="792006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7956550" y="3498215"/>
            <a:ext cx="287655" cy="223520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84365" y="3969385"/>
            <a:ext cx="2231390" cy="1332865"/>
            <a:chOff x="10332" y="5163"/>
            <a:chExt cx="3514" cy="2099"/>
          </a:xfrm>
        </p:grpSpPr>
        <p:sp>
          <p:nvSpPr>
            <p:cNvPr id="7" name="椭圆 6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建模</a:t>
              </a:r>
            </a:p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modeling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4440" y="38100"/>
            <a:ext cx="2231390" cy="1332865"/>
            <a:chOff x="10332" y="5163"/>
            <a:chExt cx="3514" cy="2099"/>
          </a:xfrm>
        </p:grpSpPr>
        <p:sp>
          <p:nvSpPr>
            <p:cNvPr id="15" name="椭圆 14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验证</a:t>
              </a:r>
            </a:p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validate</a:t>
              </a:r>
            </a:p>
          </p:txBody>
        </p:sp>
      </p:grpSp>
      <p:sp>
        <p:nvSpPr>
          <p:cNvPr id="24" name="左箭头 23"/>
          <p:cNvSpPr/>
          <p:nvPr/>
        </p:nvSpPr>
        <p:spPr>
          <a:xfrm>
            <a:off x="6802120" y="398780"/>
            <a:ext cx="1368425" cy="36004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14335" y="620395"/>
            <a:ext cx="172801" cy="187261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20890" y="873760"/>
            <a:ext cx="2231390" cy="1332865"/>
            <a:chOff x="10332" y="5163"/>
            <a:chExt cx="3514" cy="2099"/>
          </a:xfrm>
        </p:grpSpPr>
        <p:sp>
          <p:nvSpPr>
            <p:cNvPr id="11" name="椭圆 10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转换</a:t>
              </a:r>
            </a:p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convert</a:t>
              </a:r>
            </a:p>
          </p:txBody>
        </p:sp>
      </p:grpSp>
      <p:sp>
        <p:nvSpPr>
          <p:cNvPr id="26" name="Line 38"/>
          <p:cNvSpPr/>
          <p:nvPr/>
        </p:nvSpPr>
        <p:spPr>
          <a:xfrm>
            <a:off x="669290" y="140970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/>
          <p:cNvSpPr/>
          <p:nvPr/>
        </p:nvSpPr>
        <p:spPr>
          <a:xfrm>
            <a:off x="993140" y="137287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8"/>
          <p:cNvSpPr/>
          <p:nvPr/>
        </p:nvSpPr>
        <p:spPr>
          <a:xfrm>
            <a:off x="1457960" y="140970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19755" y="3220720"/>
            <a:ext cx="3455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数据库设计流程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2430145" y="2058670"/>
            <a:ext cx="4304665" cy="2907030"/>
          </a:xfrm>
          <a:custGeom>
            <a:avLst/>
            <a:gdLst>
              <a:gd name="connisteX0" fmla="*/ 422910 w 5018034"/>
              <a:gd name="connsiteY0" fmla="*/ 2686510 h 3338549"/>
              <a:gd name="connisteX1" fmla="*/ 1112520 w 5018034"/>
              <a:gd name="connsiteY1" fmla="*/ 3080845 h 3338549"/>
              <a:gd name="connisteX2" fmla="*/ 1802765 w 5018034"/>
              <a:gd name="connsiteY2" fmla="*/ 3291665 h 3338549"/>
              <a:gd name="connisteX3" fmla="*/ 2647315 w 5018034"/>
              <a:gd name="connsiteY3" fmla="*/ 3320240 h 3338549"/>
              <a:gd name="connisteX4" fmla="*/ 3759835 w 5018034"/>
              <a:gd name="connsiteY4" fmla="*/ 3122755 h 3338549"/>
              <a:gd name="connisteX5" fmla="*/ 4506595 w 5018034"/>
              <a:gd name="connsiteY5" fmla="*/ 2657935 h 3338549"/>
              <a:gd name="connisteX6" fmla="*/ 4900930 w 5018034"/>
              <a:gd name="connsiteY6" fmla="*/ 2109295 h 3338549"/>
              <a:gd name="connisteX7" fmla="*/ 5013325 w 5018034"/>
              <a:gd name="connsiteY7" fmla="*/ 1630505 h 3338549"/>
              <a:gd name="connisteX8" fmla="*/ 4816475 w 5018034"/>
              <a:gd name="connsiteY8" fmla="*/ 996775 h 3338549"/>
              <a:gd name="connisteX9" fmla="*/ 4154170 w 5018034"/>
              <a:gd name="connsiteY9" fmla="*/ 475440 h 3338549"/>
              <a:gd name="connisteX10" fmla="*/ 3041650 w 5018034"/>
              <a:gd name="connsiteY10" fmla="*/ 81105 h 3338549"/>
              <a:gd name="connisteX11" fmla="*/ 1732280 w 5018034"/>
              <a:gd name="connsiteY11" fmla="*/ 24590 h 3338549"/>
              <a:gd name="connisteX12" fmla="*/ 788670 w 5018034"/>
              <a:gd name="connsiteY12" fmla="*/ 292560 h 3338549"/>
              <a:gd name="connisteX13" fmla="*/ 183515 w 5018034"/>
              <a:gd name="connsiteY13" fmla="*/ 855805 h 3338549"/>
              <a:gd name="connisteX14" fmla="*/ 0 w 5018034"/>
              <a:gd name="connsiteY14" fmla="*/ 1292050 h 333854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5018034" h="3338549">
                <a:moveTo>
                  <a:pt x="422910" y="2686511"/>
                </a:moveTo>
                <a:cubicBezTo>
                  <a:pt x="546735" y="2761441"/>
                  <a:pt x="836295" y="2959561"/>
                  <a:pt x="1112520" y="3080846"/>
                </a:cubicBezTo>
                <a:cubicBezTo>
                  <a:pt x="1388745" y="3202131"/>
                  <a:pt x="1496060" y="3244041"/>
                  <a:pt x="1802765" y="3291666"/>
                </a:cubicBezTo>
                <a:cubicBezTo>
                  <a:pt x="2109470" y="3339291"/>
                  <a:pt x="2256155" y="3353896"/>
                  <a:pt x="2647315" y="3320241"/>
                </a:cubicBezTo>
                <a:cubicBezTo>
                  <a:pt x="3038475" y="3286586"/>
                  <a:pt x="3387725" y="3255471"/>
                  <a:pt x="3759835" y="3122756"/>
                </a:cubicBezTo>
                <a:cubicBezTo>
                  <a:pt x="4131945" y="2990041"/>
                  <a:pt x="4278630" y="2860501"/>
                  <a:pt x="4506595" y="2657936"/>
                </a:cubicBezTo>
                <a:cubicBezTo>
                  <a:pt x="4734560" y="2455371"/>
                  <a:pt x="4799330" y="2315036"/>
                  <a:pt x="4900930" y="2109296"/>
                </a:cubicBezTo>
                <a:cubicBezTo>
                  <a:pt x="5002530" y="1903556"/>
                  <a:pt x="5030470" y="1852756"/>
                  <a:pt x="5013325" y="1630506"/>
                </a:cubicBezTo>
                <a:cubicBezTo>
                  <a:pt x="4996180" y="1408256"/>
                  <a:pt x="4988560" y="1227916"/>
                  <a:pt x="4816475" y="996776"/>
                </a:cubicBezTo>
                <a:cubicBezTo>
                  <a:pt x="4644390" y="765636"/>
                  <a:pt x="4509135" y="658321"/>
                  <a:pt x="4154170" y="475441"/>
                </a:cubicBezTo>
                <a:cubicBezTo>
                  <a:pt x="3799205" y="292561"/>
                  <a:pt x="3526155" y="171276"/>
                  <a:pt x="3041650" y="81106"/>
                </a:cubicBezTo>
                <a:cubicBezTo>
                  <a:pt x="2557145" y="-9064"/>
                  <a:pt x="2183130" y="-17954"/>
                  <a:pt x="1732280" y="24591"/>
                </a:cubicBezTo>
                <a:cubicBezTo>
                  <a:pt x="1281430" y="67136"/>
                  <a:pt x="1098550" y="126191"/>
                  <a:pt x="788670" y="292561"/>
                </a:cubicBezTo>
                <a:cubicBezTo>
                  <a:pt x="478790" y="458931"/>
                  <a:pt x="340995" y="655781"/>
                  <a:pt x="183515" y="855806"/>
                </a:cubicBezTo>
                <a:cubicBezTo>
                  <a:pt x="26035" y="1055831"/>
                  <a:pt x="24765" y="1215851"/>
                  <a:pt x="0" y="1292051"/>
                </a:cubicBezTo>
              </a:path>
            </a:pathLst>
          </a:custGeom>
          <a:noFill/>
          <a:ln w="1111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/>
          <p:cNvSpPr/>
          <p:nvPr/>
        </p:nvSpPr>
        <p:spPr>
          <a:xfrm>
            <a:off x="5107940" y="6148070"/>
            <a:ext cx="1010920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Text Box 23"/>
          <p:cNvSpPr txBox="1"/>
          <p:nvPr/>
        </p:nvSpPr>
        <p:spPr>
          <a:xfrm>
            <a:off x="260985" y="3712210"/>
            <a:ext cx="1873250" cy="83185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1</a:t>
            </a:r>
          </a:p>
        </p:txBody>
      </p:sp>
      <p:sp>
        <p:nvSpPr>
          <p:cNvPr id="6149" name="Text Box 27"/>
          <p:cNvSpPr txBox="1"/>
          <p:nvPr/>
        </p:nvSpPr>
        <p:spPr>
          <a:xfrm>
            <a:off x="251143" y="5942965"/>
            <a:ext cx="1873250" cy="83185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 n</a:t>
            </a:r>
          </a:p>
        </p:txBody>
      </p:sp>
      <p:sp>
        <p:nvSpPr>
          <p:cNvPr id="6150" name="Line 28"/>
          <p:cNvSpPr/>
          <p:nvPr/>
        </p:nvSpPr>
        <p:spPr>
          <a:xfrm>
            <a:off x="2134235" y="4560570"/>
            <a:ext cx="1449705" cy="1211580"/>
          </a:xfrm>
          <a:prstGeom prst="line">
            <a:avLst/>
          </a:prstGeom>
          <a:ln w="444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29"/>
          <p:cNvSpPr/>
          <p:nvPr/>
        </p:nvSpPr>
        <p:spPr>
          <a:xfrm>
            <a:off x="2134235" y="5654040"/>
            <a:ext cx="1388745" cy="421640"/>
          </a:xfrm>
          <a:prstGeom prst="line">
            <a:avLst/>
          </a:prstGeom>
          <a:ln w="444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31"/>
          <p:cNvSpPr txBox="1"/>
          <p:nvPr/>
        </p:nvSpPr>
        <p:spPr>
          <a:xfrm>
            <a:off x="6236970" y="398780"/>
            <a:ext cx="281241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</a:p>
        </p:txBody>
      </p:sp>
      <p:sp>
        <p:nvSpPr>
          <p:cNvPr id="6154" name="Text Box 32"/>
          <p:cNvSpPr txBox="1"/>
          <p:nvPr/>
        </p:nvSpPr>
        <p:spPr>
          <a:xfrm>
            <a:off x="251143" y="4822190"/>
            <a:ext cx="187325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 i</a:t>
            </a:r>
          </a:p>
        </p:txBody>
      </p:sp>
      <p:sp>
        <p:nvSpPr>
          <p:cNvPr id="6155" name="Line 33"/>
          <p:cNvSpPr/>
          <p:nvPr/>
        </p:nvSpPr>
        <p:spPr>
          <a:xfrm flipV="1">
            <a:off x="2144395" y="6369050"/>
            <a:ext cx="1378585" cy="233045"/>
          </a:xfrm>
          <a:prstGeom prst="line">
            <a:avLst/>
          </a:prstGeom>
          <a:ln w="444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314065" y="5481320"/>
            <a:ext cx="2231390" cy="1332865"/>
            <a:chOff x="10332" y="5163"/>
            <a:chExt cx="3514" cy="2099"/>
          </a:xfrm>
        </p:grpSpPr>
        <p:sp>
          <p:nvSpPr>
            <p:cNvPr id="19" name="椭圆 18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整理</a:t>
              </a:r>
            </a:p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加工</a:t>
              </a:r>
            </a:p>
          </p:txBody>
        </p:sp>
      </p:grpSp>
      <p:sp>
        <p:nvSpPr>
          <p:cNvPr id="23" name="上箭头 22"/>
          <p:cNvSpPr/>
          <p:nvPr/>
        </p:nvSpPr>
        <p:spPr>
          <a:xfrm>
            <a:off x="7956550" y="1292225"/>
            <a:ext cx="287655" cy="223520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85000" y="1589405"/>
            <a:ext cx="2231390" cy="1332865"/>
            <a:chOff x="10332" y="5163"/>
            <a:chExt cx="3514" cy="2099"/>
          </a:xfrm>
        </p:grpSpPr>
        <p:sp>
          <p:nvSpPr>
            <p:cNvPr id="7" name="椭圆 6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建模</a:t>
              </a:r>
            </a:p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Modeling</a:t>
              </a:r>
            </a:p>
          </p:txBody>
        </p:sp>
      </p:grpSp>
      <p:sp>
        <p:nvSpPr>
          <p:cNvPr id="6157" name="AutoShape 35"/>
          <p:cNvSpPr/>
          <p:nvPr/>
        </p:nvSpPr>
        <p:spPr>
          <a:xfrm>
            <a:off x="3789680" y="4029075"/>
            <a:ext cx="1167130" cy="14522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调查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研究</a:t>
            </a:r>
          </a:p>
        </p:txBody>
      </p:sp>
      <p:sp>
        <p:nvSpPr>
          <p:cNvPr id="6158" name="AutoShape 37"/>
          <p:cNvSpPr/>
          <p:nvPr/>
        </p:nvSpPr>
        <p:spPr>
          <a:xfrm>
            <a:off x="4449445" y="1693545"/>
            <a:ext cx="2663825" cy="97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归纳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</a:t>
            </a: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推理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37"/>
          <p:cNvSpPr/>
          <p:nvPr/>
        </p:nvSpPr>
        <p:spPr>
          <a:xfrm>
            <a:off x="2124710" y="1351915"/>
            <a:ext cx="1882140" cy="217551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规章制度</a:t>
            </a: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业务表单</a:t>
            </a: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现场观察</a:t>
            </a: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调查问卷</a:t>
            </a: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当面交流</a:t>
            </a:r>
          </a:p>
        </p:txBody>
      </p:sp>
      <p:sp>
        <p:nvSpPr>
          <p:cNvPr id="34" name="AutoShape 37"/>
          <p:cNvSpPr/>
          <p:nvPr/>
        </p:nvSpPr>
        <p:spPr>
          <a:xfrm>
            <a:off x="6118225" y="4029075"/>
            <a:ext cx="2849245" cy="27381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业务详情：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事情</a:t>
            </a:r>
            <a:r>
              <a:rPr kumimoji="1"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/</a:t>
            </a: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实体</a:t>
            </a:r>
            <a:r>
              <a:rPr kumimoji="1"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;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活动</a:t>
            </a:r>
            <a:r>
              <a:rPr kumimoji="1"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/</a:t>
            </a: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事件</a:t>
            </a:r>
            <a:r>
              <a:rPr kumimoji="1"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过程和环节；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业务表单</a:t>
            </a:r>
            <a:r>
              <a:rPr kumimoji="1"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/</a:t>
            </a: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记录；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人员；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特征和趋势；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燕尾形箭头 34"/>
          <p:cNvSpPr/>
          <p:nvPr/>
        </p:nvSpPr>
        <p:spPr>
          <a:xfrm rot="5400000">
            <a:off x="2104390" y="3937635"/>
            <a:ext cx="1760855" cy="658495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6" name="Text Box 34"/>
          <p:cNvSpPr txBox="1"/>
          <p:nvPr/>
        </p:nvSpPr>
        <p:spPr>
          <a:xfrm>
            <a:off x="6118225" y="3220720"/>
            <a:ext cx="2849245" cy="893445"/>
          </a:xfrm>
          <a:prstGeom prst="rect">
            <a:avLst/>
          </a:prstGeom>
          <a:solidFill>
            <a:srgbClr val="FFCC99"/>
          </a:solidFill>
          <a:ln w="41275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需求分析报告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目录提纲</a:t>
            </a: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203835" y="1412875"/>
            <a:ext cx="8940165" cy="525653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数据库设计的具体含义是什么？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数据库设计要解决什么问题？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数据库设计面临什么挑战？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数据库设计为什么是一门专业知识；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数据库设计中的问题：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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如何来设计？设计方法，流程，环节，要素；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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对提交的一个设计，如何来判断它是否合理？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数据库设计的三个目标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628DB-5B5B-CDB1-2AB0-D9A513EE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69" y="2133600"/>
            <a:ext cx="7863408" cy="3624808"/>
          </a:xfrm>
        </p:spPr>
        <p:txBody>
          <a:bodyPr/>
          <a:lstStyle/>
          <a:p>
            <a:r>
              <a:rPr lang="zh-CN" altLang="en-US" dirty="0"/>
              <a:t>需求覆盖：满足和全覆盖所有业务需求，要求需求获取全面，分析到位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数据正确性：尽量少的冗余，无数据更新异常，数据一致，要求使用正确的设计方法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可伸展性：只要数据库中存在源头数据，任何业务需求想要的业务表单都能组合出来</a:t>
            </a:r>
          </a:p>
        </p:txBody>
      </p:sp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7</a:t>
            </a:fld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246856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8</a:t>
            </a:fld>
            <a:endParaRPr lang="en-US" altLang="zh-CN" sz="1400" b="0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916623" y="140970"/>
            <a:ext cx="777240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设计动机：正常运行时的数据正确性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205581" y="1484784"/>
            <a:ext cx="8732838" cy="4537075"/>
          </a:xfrm>
          <a:ln w="28575">
            <a:solidFill>
              <a:srgbClr val="80808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数据正确性是通过数据库设计来解决的，数据库设计要回答的三个问题：</a:t>
            </a:r>
          </a:p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覆盖性问题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确定一个单位有哪些数据项（字段）？</a:t>
            </a:r>
          </a:p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划分问题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确定哪些字段构成一个表？</a:t>
            </a:r>
          </a:p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关系问题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确定表之间有什么关系？</a:t>
            </a:r>
          </a:p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挑战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业务表单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和数据库中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1087755"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业务表单中通常包含的是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综合信息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1087755"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而数据库中的一个表只能存储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单一类别的信息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101600" indent="-101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）需求获取时，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见到的和听到的是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而数据库设计要站在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来考虑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101600" indent="-101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7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469" name="Rectangle 4"/>
          <p:cNvSpPr/>
          <p:nvPr/>
        </p:nvSpPr>
        <p:spPr>
          <a:xfrm>
            <a:off x="558378" y="5271135"/>
            <a:ext cx="7920038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如果直接把业务表单中的数据项组成一个表，那么在以后会带来一系列的数据正确性问题；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业务数据 与 库中数据 的距离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42570" y="1584960"/>
            <a:ext cx="3552825" cy="4726305"/>
            <a:chOff x="382" y="2496"/>
            <a:chExt cx="5595" cy="7443"/>
          </a:xfrm>
        </p:grpSpPr>
        <p:sp>
          <p:nvSpPr>
            <p:cNvPr id="123910" name="Text Box 6"/>
            <p:cNvSpPr txBox="1"/>
            <p:nvPr/>
          </p:nvSpPr>
          <p:spPr>
            <a:xfrm>
              <a:off x="383" y="5104"/>
              <a:ext cx="5331" cy="106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tIns="154800" bIns="15480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Web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服务器</a:t>
              </a:r>
            </a:p>
          </p:txBody>
        </p:sp>
        <p:sp>
          <p:nvSpPr>
            <p:cNvPr id="8" name="Text Box 6"/>
            <p:cNvSpPr txBox="1"/>
            <p:nvPr/>
          </p:nvSpPr>
          <p:spPr>
            <a:xfrm>
              <a:off x="383" y="2496"/>
              <a:ext cx="5594" cy="1067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tIns="154800" bIns="15480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浏览器</a:t>
              </a: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383" y="6171"/>
              <a:ext cx="1687" cy="1067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tIns="154800" bIns="154800">
              <a:spAutoFit/>
            </a:bodyPr>
            <a:lstStyle/>
            <a:p>
              <a:pPr algn="ctr"/>
              <a:r>
                <a:rPr lang="zh-CN" b="1" dirty="0">
                  <a:latin typeface="Times New Roman" panose="02020603050405020304" pitchFamily="18" charset="0"/>
                </a:rPr>
                <a:t>应用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2195" y="6171"/>
              <a:ext cx="1687" cy="1067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tIns="154800" bIns="154800">
              <a:spAutoFit/>
            </a:bodyPr>
            <a:lstStyle/>
            <a:p>
              <a:pPr algn="ctr"/>
              <a:r>
                <a:rPr lang="zh-CN" b="1" dirty="0">
                  <a:latin typeface="Times New Roman" panose="02020603050405020304" pitchFamily="18" charset="0"/>
                </a:rPr>
                <a:t>应用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6"/>
            <p:cNvSpPr txBox="1"/>
            <p:nvPr/>
          </p:nvSpPr>
          <p:spPr>
            <a:xfrm>
              <a:off x="4027" y="6171"/>
              <a:ext cx="1687" cy="1067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tIns="154800" bIns="154800">
              <a:spAutoFit/>
            </a:bodyPr>
            <a:lstStyle/>
            <a:p>
              <a:pPr algn="ctr"/>
              <a:r>
                <a:rPr lang="zh-CN" b="1" dirty="0">
                  <a:latin typeface="Times New Roman" panose="02020603050405020304" pitchFamily="18" charset="0"/>
                </a:rPr>
                <a:t>应用</a:t>
              </a:r>
              <a:r>
                <a:rPr lang="en-US" altLang="zh-CN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6"/>
            <p:cNvSpPr txBox="1"/>
            <p:nvPr/>
          </p:nvSpPr>
          <p:spPr>
            <a:xfrm>
              <a:off x="382" y="8873"/>
              <a:ext cx="5595" cy="1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tIns="154800" bIns="15480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数据库服务器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730" y="7272"/>
              <a:ext cx="319" cy="1586"/>
              <a:chOff x="3747" y="7272"/>
              <a:chExt cx="319" cy="1586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3747" y="7272"/>
                <a:ext cx="0" cy="1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066" y="7272"/>
                <a:ext cx="0" cy="1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2719" y="3563"/>
              <a:ext cx="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直接连接符 16"/>
            <p:cNvCxnSpPr/>
            <p:nvPr/>
          </p:nvCxnSpPr>
          <p:spPr>
            <a:xfrm>
              <a:off x="3038" y="3563"/>
              <a:ext cx="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3481" y="3994"/>
              <a:ext cx="14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HTTP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3" y="3994"/>
              <a:ext cx="16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HTML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16" y="7703"/>
              <a:ext cx="119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SQL</a:t>
              </a:r>
            </a:p>
          </p:txBody>
        </p:sp>
      </p:grpSp>
      <p:sp>
        <p:nvSpPr>
          <p:cNvPr id="41998" name="Rectangle 14"/>
          <p:cNvSpPr/>
          <p:nvPr/>
        </p:nvSpPr>
        <p:spPr>
          <a:xfrm>
            <a:off x="6301740" y="4009390"/>
            <a:ext cx="791845" cy="187325"/>
          </a:xfrm>
          <a:prstGeom prst="rect">
            <a:avLst/>
          </a:pr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9" name="Rectangle 15"/>
          <p:cNvSpPr/>
          <p:nvPr/>
        </p:nvSpPr>
        <p:spPr>
          <a:xfrm>
            <a:off x="6531610" y="3813810"/>
            <a:ext cx="347980" cy="193675"/>
          </a:xfrm>
          <a:prstGeom prst="rect">
            <a:avLst/>
          </a:pr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0" name="Rectangle 16"/>
          <p:cNvSpPr/>
          <p:nvPr/>
        </p:nvSpPr>
        <p:spPr>
          <a:xfrm>
            <a:off x="6442075" y="4457700"/>
            <a:ext cx="504825" cy="23304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1" name="Rectangle 17"/>
          <p:cNvSpPr/>
          <p:nvPr/>
        </p:nvSpPr>
        <p:spPr>
          <a:xfrm>
            <a:off x="6211570" y="4574540"/>
            <a:ext cx="936625" cy="1873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2" name="Rectangle 18"/>
          <p:cNvSpPr/>
          <p:nvPr/>
        </p:nvSpPr>
        <p:spPr>
          <a:xfrm>
            <a:off x="6313170" y="4286250"/>
            <a:ext cx="792480" cy="187325"/>
          </a:xfrm>
          <a:prstGeom prst="rect">
            <a:avLst/>
          </a:pr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3" name="Text Box 19"/>
          <p:cNvSpPr txBox="1"/>
          <p:nvPr/>
        </p:nvSpPr>
        <p:spPr>
          <a:xfrm>
            <a:off x="5652770" y="5333365"/>
            <a:ext cx="2051050" cy="70294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tIns="288290" anchor="t">
            <a:spAutoFit/>
          </a:bodyPr>
          <a:lstStyle/>
          <a:p>
            <a:pPr algn="ctr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DBMS 1</a:t>
            </a:r>
          </a:p>
        </p:txBody>
      </p:sp>
      <p:sp>
        <p:nvSpPr>
          <p:cNvPr id="42004" name="Text Box 20"/>
          <p:cNvSpPr txBox="1"/>
          <p:nvPr/>
        </p:nvSpPr>
        <p:spPr>
          <a:xfrm>
            <a:off x="5652770" y="6068060"/>
            <a:ext cx="2051050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1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5" name="Rectangle 21"/>
          <p:cNvSpPr/>
          <p:nvPr/>
        </p:nvSpPr>
        <p:spPr>
          <a:xfrm>
            <a:off x="6402070" y="5499735"/>
            <a:ext cx="504825" cy="13398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6" name="Rectangle 22"/>
          <p:cNvSpPr/>
          <p:nvPr/>
        </p:nvSpPr>
        <p:spPr>
          <a:xfrm>
            <a:off x="6200775" y="5312410"/>
            <a:ext cx="936625" cy="1873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67400" y="3763645"/>
            <a:ext cx="1512570" cy="9886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885180" y="4240530"/>
            <a:ext cx="1512011" cy="0"/>
          </a:xfrm>
          <a:prstGeom prst="line">
            <a:avLst/>
          </a:prstGeom>
          <a:solidFill>
            <a:schemeClr val="accent1"/>
          </a:solidFill>
          <a:ln w="44450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7397115" y="3779520"/>
            <a:ext cx="1859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ODBC/JDBC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82205" y="42576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驱动程序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13630" y="376364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对接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504940" y="4777105"/>
            <a:ext cx="202565" cy="534670"/>
            <a:chOff x="3747" y="7272"/>
            <a:chExt cx="319" cy="158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747" y="7272"/>
              <a:ext cx="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/>
            <p:cNvCxnSpPr/>
            <p:nvPr/>
          </p:nvCxnSpPr>
          <p:spPr>
            <a:xfrm>
              <a:off x="4066" y="7272"/>
              <a:ext cx="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文本框 31"/>
          <p:cNvSpPr txBox="1"/>
          <p:nvPr/>
        </p:nvSpPr>
        <p:spPr>
          <a:xfrm>
            <a:off x="4228465" y="1689735"/>
            <a:ext cx="4777105" cy="156845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1600" dirty="0">
                <a:sym typeface="+mn-ea"/>
              </a:rPr>
              <a:t>//1) </a:t>
            </a:r>
            <a:r>
              <a:rPr lang="zh-CN" altLang="en-US" sz="1600" b="1" dirty="0">
                <a:solidFill>
                  <a:srgbClr val="FF0000"/>
                </a:solidFill>
                <a:ea typeface="华文中宋" panose="02010600040101010101" pitchFamily="2" charset="-122"/>
                <a:sym typeface="+mn-ea"/>
              </a:rPr>
              <a:t>加载数据库访问驱动程序：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1600" dirty="0">
                <a:sym typeface="+mn-ea"/>
              </a:rPr>
              <a:t>Class.forName("com.mysql.jdbc.Driver");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sym typeface="+mn-ea"/>
              </a:rPr>
              <a:t>//2) </a:t>
            </a:r>
            <a:r>
              <a:rPr lang="zh-CN" altLang="en-US" sz="1600" b="1" dirty="0">
                <a:solidFill>
                  <a:srgbClr val="FF0000"/>
                </a:solidFill>
                <a:ea typeface="华文中宋" panose="02010600040101010101" pitchFamily="2" charset="-122"/>
                <a:sym typeface="+mn-ea"/>
              </a:rPr>
              <a:t>建立与数据库的链接：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1600" dirty="0">
                <a:sym typeface="+mn-ea"/>
              </a:rPr>
              <a:t>Connection  connection = DriverManager.getConnection( "</a:t>
            </a:r>
            <a:r>
              <a:rPr lang="en-US" altLang="zh-CN" sz="1600" b="1" dirty="0">
                <a:solidFill>
                  <a:srgbClr val="D60093"/>
                </a:solidFill>
                <a:sym typeface="+mn-ea"/>
              </a:rPr>
              <a:t>jdbc:mysql:// 192.168.105.100:3306/education</a:t>
            </a:r>
            <a:r>
              <a:rPr lang="en-US" altLang="zh-CN" sz="1600" dirty="0">
                <a:sym typeface="+mn-ea"/>
              </a:rPr>
              <a:t>","</a:t>
            </a:r>
            <a:r>
              <a:rPr lang="en-US" altLang="zh-CN" sz="1600" b="1" dirty="0">
                <a:solidFill>
                  <a:srgbClr val="D60093"/>
                </a:solidFill>
                <a:sym typeface="+mn-ea"/>
              </a:rPr>
              <a:t>root</a:t>
            </a:r>
            <a:r>
              <a:rPr lang="en-US" altLang="zh-CN" sz="1600" dirty="0">
                <a:sym typeface="+mn-ea"/>
              </a:rPr>
              <a:t>","</a:t>
            </a:r>
            <a:r>
              <a:rPr lang="en-US" altLang="zh-CN" sz="1600" b="1" dirty="0">
                <a:solidFill>
                  <a:srgbClr val="D60093"/>
                </a:solidFill>
                <a:sym typeface="+mn-ea"/>
              </a:rPr>
              <a:t>admin</a:t>
            </a:r>
            <a:r>
              <a:rPr lang="en-US" altLang="zh-CN" sz="1600" dirty="0">
                <a:sym typeface="+mn-ea"/>
              </a:rPr>
              <a:t>");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24b7587-552e-4c0b-89ed-45d9d951548b"/>
  <p:tag name="COMMONDATA" val="eyJoZGlkIjoiYzQ3MzAwZjMwZmRlYjYzY2MwNTYwZDAyOTkwNjcwMD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6491384-f142-4130-b1ec-e28bee1889f4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4340</Words>
  <Application>Microsoft Office PowerPoint</Application>
  <PresentationFormat>全屏显示(4:3)</PresentationFormat>
  <Paragraphs>1283</Paragraphs>
  <Slides>52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Monotype Sorts</vt:lpstr>
      <vt:lpstr>华文新魏</vt:lpstr>
      <vt:lpstr>华文中宋</vt:lpstr>
      <vt:lpstr>微软雅黑</vt:lpstr>
      <vt:lpstr>Arial</vt:lpstr>
      <vt:lpstr>Arial Black</vt:lpstr>
      <vt:lpstr>Calibri</vt:lpstr>
      <vt:lpstr>Comic Sans MS</vt:lpstr>
      <vt:lpstr>Helvetica</vt:lpstr>
      <vt:lpstr>Tahoma</vt:lpstr>
      <vt:lpstr>Times New Roman</vt:lpstr>
      <vt:lpstr>Wingdings</vt:lpstr>
      <vt:lpstr>默认设计模板</vt:lpstr>
      <vt:lpstr>1_默认设计模板</vt:lpstr>
      <vt:lpstr>Blends</vt:lpstr>
      <vt:lpstr>第八章   数据库设计(Database Design)  section 1 需求分析 (requirements) </vt:lpstr>
      <vt:lpstr>数据库设计含义</vt:lpstr>
      <vt:lpstr>数据库设计含义</vt:lpstr>
      <vt:lpstr>数据库设计过程</vt:lpstr>
      <vt:lpstr>数据库设计过程</vt:lpstr>
      <vt:lpstr>目录提纲</vt:lpstr>
      <vt:lpstr>数据库设计的三个目标</vt:lpstr>
      <vt:lpstr>设计动机：正常运行时的数据正确性</vt:lpstr>
      <vt:lpstr>业务数据 与 库中数据 的距离</vt:lpstr>
      <vt:lpstr>业务数据 与 库中数据 的距离</vt:lpstr>
      <vt:lpstr>业务数据 与 库中数据 的距离</vt:lpstr>
      <vt:lpstr>需求局部性：软件危机</vt:lpstr>
      <vt:lpstr>需求局部性：设计水平问题</vt:lpstr>
      <vt:lpstr>需求局部性：软件可靠性的体现</vt:lpstr>
      <vt:lpstr>数据库设计面临的挑战</vt:lpstr>
      <vt:lpstr>关系型数据库的特点</vt:lpstr>
      <vt:lpstr>表的特点：从列来看，即从类的概念来看，凡是要用到的属性，                  都要包含； 从行来看，所有实例对象都在表中；</vt:lpstr>
      <vt:lpstr>PowerPoint 演示文稿</vt:lpstr>
      <vt:lpstr>业务表单和数据库中表的不一致性</vt:lpstr>
      <vt:lpstr>不正确的数据库设计</vt:lpstr>
      <vt:lpstr>带来的问题1：数据冗余问题</vt:lpstr>
      <vt:lpstr>带来的问题2：无形中的数据丢失</vt:lpstr>
      <vt:lpstr>带来的问题3：数据添加被抵制</vt:lpstr>
      <vt:lpstr>带来的问题4：数据不一致</vt:lpstr>
      <vt:lpstr>带来的问题5：数据结果错误</vt:lpstr>
      <vt:lpstr>正确的数据库设计</vt:lpstr>
      <vt:lpstr>业务表单：综合信息(一)</vt:lpstr>
      <vt:lpstr>业务表单：综合信息(二)</vt:lpstr>
      <vt:lpstr>不同表中记录之间的关系</vt:lpstr>
      <vt:lpstr>不同表中记录之间的关系</vt:lpstr>
      <vt:lpstr>不同表中记录之间的关系</vt:lpstr>
      <vt:lpstr>关系型数据库的实质</vt:lpstr>
      <vt:lpstr>数据的延伸性</vt:lpstr>
      <vt:lpstr>数据库设计——专业知识</vt:lpstr>
      <vt:lpstr>基于业务特性</vt:lpstr>
      <vt:lpstr>数据库设计目标之一： 覆盖业务需求</vt:lpstr>
      <vt:lpstr>覆盖：实体、属性、关联</vt:lpstr>
      <vt:lpstr>数据库设计目标之二： 数据正确性</vt:lpstr>
      <vt:lpstr>数据库设计目标之三： 可伸缩性</vt:lpstr>
      <vt:lpstr>数据库设计包括的两个方面</vt:lpstr>
      <vt:lpstr>数据库设计的挑战</vt:lpstr>
      <vt:lpstr>数据库设计的第一步：获取需求</vt:lpstr>
      <vt:lpstr>了解业务的技巧</vt:lpstr>
      <vt:lpstr>获取需求中对数据要关注的重点</vt:lpstr>
      <vt:lpstr>随堂测试</vt:lpstr>
      <vt:lpstr>需求分析</vt:lpstr>
      <vt:lpstr>建模：Modeling</vt:lpstr>
      <vt:lpstr>数据库设计的过程</vt:lpstr>
      <vt:lpstr>数据库设计的过程</vt:lpstr>
      <vt:lpstr>数据库设计的过程</vt:lpstr>
      <vt:lpstr>PowerPoint 演示文稿</vt:lpstr>
      <vt:lpstr>PowerPoint 演示文稿</vt:lpstr>
    </vt:vector>
  </TitlesOfParts>
  <Company>bds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yjm</dc:creator>
  <cp:lastModifiedBy>Youhuan Li</cp:lastModifiedBy>
  <cp:revision>192</cp:revision>
  <dcterms:created xsi:type="dcterms:W3CDTF">2005-08-16T12:44:00Z</dcterms:created>
  <dcterms:modified xsi:type="dcterms:W3CDTF">2024-04-08T07:13:51Z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67D3AE0959ED4496A879A7F63B3F60AE</vt:lpwstr>
  </property>
</Properties>
</file>