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0.xml" ContentType="application/vnd.openxmlformats-officedocument.presentationml.notesSlide+xml"/>
  <Override PartName="/ppt/tags/tag8.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4" r:id="rId3"/>
    <p:sldMasterId id="2147483686" r:id="rId4"/>
  </p:sldMasterIdLst>
  <p:notesMasterIdLst>
    <p:notesMasterId r:id="rId110"/>
  </p:notesMasterIdLst>
  <p:sldIdLst>
    <p:sldId id="281" r:id="rId5"/>
    <p:sldId id="398" r:id="rId6"/>
    <p:sldId id="545" r:id="rId7"/>
    <p:sldId id="439" r:id="rId8"/>
    <p:sldId id="547" r:id="rId9"/>
    <p:sldId id="548" r:id="rId10"/>
    <p:sldId id="549" r:id="rId11"/>
    <p:sldId id="261" r:id="rId12"/>
    <p:sldId id="384" r:id="rId13"/>
    <p:sldId id="362" r:id="rId14"/>
    <p:sldId id="385" r:id="rId15"/>
    <p:sldId id="386" r:id="rId16"/>
    <p:sldId id="268" r:id="rId17"/>
    <p:sldId id="271" r:id="rId18"/>
    <p:sldId id="272" r:id="rId19"/>
    <p:sldId id="273" r:id="rId20"/>
    <p:sldId id="277" r:id="rId21"/>
    <p:sldId id="317" r:id="rId22"/>
    <p:sldId id="435" r:id="rId23"/>
    <p:sldId id="436" r:id="rId24"/>
    <p:sldId id="437" r:id="rId25"/>
    <p:sldId id="438" r:id="rId26"/>
    <p:sldId id="421" r:id="rId27"/>
    <p:sldId id="434" r:id="rId28"/>
    <p:sldId id="744" r:id="rId29"/>
    <p:sldId id="745" r:id="rId30"/>
    <p:sldId id="747" r:id="rId31"/>
    <p:sldId id="748" r:id="rId32"/>
    <p:sldId id="749" r:id="rId33"/>
    <p:sldId id="871" r:id="rId34"/>
    <p:sldId id="813" r:id="rId35"/>
    <p:sldId id="440" r:id="rId36"/>
    <p:sldId id="284" r:id="rId37"/>
    <p:sldId id="373" r:id="rId38"/>
    <p:sldId id="372" r:id="rId39"/>
    <p:sldId id="404" r:id="rId40"/>
    <p:sldId id="287" r:id="rId41"/>
    <p:sldId id="288" r:id="rId42"/>
    <p:sldId id="402" r:id="rId43"/>
    <p:sldId id="286" r:id="rId44"/>
    <p:sldId id="289" r:id="rId45"/>
    <p:sldId id="290" r:id="rId46"/>
    <p:sldId id="291" r:id="rId47"/>
    <p:sldId id="292" r:id="rId48"/>
    <p:sldId id="293" r:id="rId49"/>
    <p:sldId id="295" r:id="rId50"/>
    <p:sldId id="389" r:id="rId51"/>
    <p:sldId id="294" r:id="rId52"/>
    <p:sldId id="296" r:id="rId53"/>
    <p:sldId id="301" r:id="rId54"/>
    <p:sldId id="302" r:id="rId55"/>
    <p:sldId id="298" r:id="rId56"/>
    <p:sldId id="982" r:id="rId57"/>
    <p:sldId id="307" r:id="rId58"/>
    <p:sldId id="305" r:id="rId59"/>
    <p:sldId id="308" r:id="rId60"/>
    <p:sldId id="306" r:id="rId61"/>
    <p:sldId id="310" r:id="rId62"/>
    <p:sldId id="309" r:id="rId63"/>
    <p:sldId id="316" r:id="rId64"/>
    <p:sldId id="410" r:id="rId65"/>
    <p:sldId id="411" r:id="rId66"/>
    <p:sldId id="412" r:id="rId67"/>
    <p:sldId id="420" r:id="rId68"/>
    <p:sldId id="413" r:id="rId69"/>
    <p:sldId id="416" r:id="rId70"/>
    <p:sldId id="415" r:id="rId71"/>
    <p:sldId id="319" r:id="rId72"/>
    <p:sldId id="976" r:id="rId73"/>
    <p:sldId id="285" r:id="rId74"/>
    <p:sldId id="977" r:id="rId75"/>
    <p:sldId id="979" r:id="rId76"/>
    <p:sldId id="978" r:id="rId77"/>
    <p:sldId id="980" r:id="rId78"/>
    <p:sldId id="981" r:id="rId79"/>
    <p:sldId id="323" r:id="rId80"/>
    <p:sldId id="325" r:id="rId81"/>
    <p:sldId id="654" r:id="rId82"/>
    <p:sldId id="391" r:id="rId83"/>
    <p:sldId id="390" r:id="rId84"/>
    <p:sldId id="327" r:id="rId85"/>
    <p:sldId id="943" r:id="rId86"/>
    <p:sldId id="328" r:id="rId87"/>
    <p:sldId id="329" r:id="rId88"/>
    <p:sldId id="330" r:id="rId89"/>
    <p:sldId id="321" r:id="rId90"/>
    <p:sldId id="735" r:id="rId91"/>
    <p:sldId id="396" r:id="rId92"/>
    <p:sldId id="975" r:id="rId93"/>
    <p:sldId id="397" r:id="rId94"/>
    <p:sldId id="931" r:id="rId95"/>
    <p:sldId id="930" r:id="rId96"/>
    <p:sldId id="933" r:id="rId97"/>
    <p:sldId id="963" r:id="rId98"/>
    <p:sldId id="932" r:id="rId99"/>
    <p:sldId id="934" r:id="rId100"/>
    <p:sldId id="733" r:id="rId101"/>
    <p:sldId id="809" r:id="rId102"/>
    <p:sldId id="973" r:id="rId103"/>
    <p:sldId id="974" r:id="rId104"/>
    <p:sldId id="946" r:id="rId105"/>
    <p:sldId id="944" r:id="rId106"/>
    <p:sldId id="945" r:id="rId107"/>
    <p:sldId id="339" r:id="rId108"/>
    <p:sldId id="338" r:id="rId109"/>
  </p:sldIdLst>
  <p:sldSz cx="9144000" cy="6858000" type="screen4x3"/>
  <p:notesSz cx="6858000" cy="9144000"/>
  <p:custDataLst>
    <p:tags r:id="rId111"/>
  </p:custDataLst>
  <p:defaultTex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346" userDrawn="1">
          <p15:clr>
            <a:srgbClr val="A4A3A4"/>
          </p15:clr>
        </p15:guide>
        <p15:guide id="2" pos="28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00FF"/>
    <a:srgbClr val="0000CC"/>
    <a:srgbClr val="FF0000"/>
    <a:srgbClr val="CC0099"/>
    <a:srgbClr val="00FF0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8F1FD4-AAFE-7648-A43B-F409053105F5}" v="30" dt="2024-04-09T15:10:28.230"/>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93"/>
    <p:restoredTop sz="90952"/>
  </p:normalViewPr>
  <p:slideViewPr>
    <p:cSldViewPr showGuides="1">
      <p:cViewPr varScale="1">
        <p:scale>
          <a:sx n="99" d="100"/>
          <a:sy n="99" d="100"/>
        </p:scale>
        <p:origin x="176" y="448"/>
      </p:cViewPr>
      <p:guideLst>
        <p:guide orient="horz" pos="2346"/>
        <p:guide pos="285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Lst>
  </p:outlineViewPr>
  <p:notesTextViewPr>
    <p:cViewPr>
      <p:scale>
        <a:sx n="100" d="100"/>
        <a:sy n="100" d="100"/>
      </p:scale>
      <p:origin x="0" y="0"/>
    </p:cViewPr>
  </p:notesTextViewPr>
  <p:sorterViewPr showFormatting="0">
    <p:cViewPr>
      <p:scale>
        <a:sx n="66" d="100"/>
        <a:sy n="66" d="100"/>
      </p:scale>
      <p:origin x="0" y="500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microsoft.com/office/2015/10/relationships/revisionInfo" Target="revisionInfo.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presProps" Target="presProps.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viewProps" Target="viewProps.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slideMaster" Target="slideMasters/slideMaster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notesMaster" Target="notesMasters/notesMaster1.xml"/><Relationship Id="rId115" Type="http://schemas.openxmlformats.org/officeDocument/2006/relationships/tableStyles" Target="tableStyle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tags" Target="tags/tag1.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s>
</file>

<file path=ppt/_rels/viewProps.xml.rels><?xml version="1.0" encoding="UTF-8" standalone="yes"?>
<Relationships xmlns="http://schemas.openxmlformats.org/package/2006/relationships"><Relationship Id="rId8" Type="http://schemas.openxmlformats.org/officeDocument/2006/relationships/slide" Target="slides/slide72.xml"/><Relationship Id="rId3" Type="http://schemas.openxmlformats.org/officeDocument/2006/relationships/slide" Target="slides/slide14.xml"/><Relationship Id="rId7" Type="http://schemas.openxmlformats.org/officeDocument/2006/relationships/slide" Target="slides/slide70.xml"/><Relationship Id="rId2" Type="http://schemas.openxmlformats.org/officeDocument/2006/relationships/slide" Target="slides/slide13.xml"/><Relationship Id="rId1" Type="http://schemas.openxmlformats.org/officeDocument/2006/relationships/slide" Target="slides/slide8.xml"/><Relationship Id="rId6" Type="http://schemas.openxmlformats.org/officeDocument/2006/relationships/slide" Target="slides/slide17.xml"/><Relationship Id="rId5" Type="http://schemas.openxmlformats.org/officeDocument/2006/relationships/slide" Target="slides/slide16.xml"/><Relationship Id="rId4" Type="http://schemas.openxmlformats.org/officeDocument/2006/relationships/slide" Target="slides/slide15.xml"/><Relationship Id="rId9" Type="http://schemas.openxmlformats.org/officeDocument/2006/relationships/slide" Target="slides/slide7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uhuan Li" userId="31ef2ba0f36c268c" providerId="LiveId" clId="{2239C8D1-59AF-422B-9F1E-13D7742333BC}"/>
    <pc:docChg chg="delSld">
      <pc:chgData name="Youhuan Li" userId="31ef2ba0f36c268c" providerId="LiveId" clId="{2239C8D1-59AF-422B-9F1E-13D7742333BC}" dt="2024-04-08T09:00:48.384" v="0" actId="2696"/>
      <pc:docMkLst>
        <pc:docMk/>
      </pc:docMkLst>
      <pc:sldChg chg="del">
        <pc:chgData name="Youhuan Li" userId="31ef2ba0f36c268c" providerId="LiveId" clId="{2239C8D1-59AF-422B-9F1E-13D7742333BC}" dt="2024-04-08T09:00:48.384" v="0" actId="2696"/>
        <pc:sldMkLst>
          <pc:docMk/>
          <pc:sldMk cId="2976218547" sldId="1100"/>
        </pc:sldMkLst>
      </pc:sldChg>
    </pc:docChg>
  </pc:docChgLst>
  <pc:docChgLst>
    <pc:chgData name="Youhuan Li" userId="31ef2ba0f36c268c" providerId="LiveId" clId="{5B8F1FD4-AAFE-7648-A43B-F409053105F5}"/>
    <pc:docChg chg="undo custSel addSld delSld modSld sldOrd">
      <pc:chgData name="Youhuan Li" userId="31ef2ba0f36c268c" providerId="LiveId" clId="{5B8F1FD4-AAFE-7648-A43B-F409053105F5}" dt="2024-04-09T15:25:02.747" v="2715" actId="20577"/>
      <pc:docMkLst>
        <pc:docMk/>
      </pc:docMkLst>
      <pc:sldChg chg="delSp add del mod">
        <pc:chgData name="Youhuan Li" userId="31ef2ba0f36c268c" providerId="LiveId" clId="{5B8F1FD4-AAFE-7648-A43B-F409053105F5}" dt="2024-04-06T13:01:33.652" v="13" actId="478"/>
        <pc:sldMkLst>
          <pc:docMk/>
          <pc:sldMk cId="0" sldId="261"/>
        </pc:sldMkLst>
        <pc:spChg chg="del">
          <ac:chgData name="Youhuan Li" userId="31ef2ba0f36c268c" providerId="LiveId" clId="{5B8F1FD4-AAFE-7648-A43B-F409053105F5}" dt="2024-04-06T13:01:33.652" v="13" actId="478"/>
          <ac:spMkLst>
            <pc:docMk/>
            <pc:sldMk cId="0" sldId="261"/>
            <ac:spMk id="5" creationId="{00000000-0000-0000-0000-000000000000}"/>
          </ac:spMkLst>
        </pc:spChg>
      </pc:sldChg>
      <pc:sldChg chg="add">
        <pc:chgData name="Youhuan Li" userId="31ef2ba0f36c268c" providerId="LiveId" clId="{5B8F1FD4-AAFE-7648-A43B-F409053105F5}" dt="2024-04-06T13:05:53.014" v="154"/>
        <pc:sldMkLst>
          <pc:docMk/>
          <pc:sldMk cId="0" sldId="268"/>
        </pc:sldMkLst>
      </pc:sldChg>
      <pc:sldChg chg="modSp add mod">
        <pc:chgData name="Youhuan Li" userId="31ef2ba0f36c268c" providerId="LiveId" clId="{5B8F1FD4-AAFE-7648-A43B-F409053105F5}" dt="2024-04-06T13:06:37.149" v="159" actId="20577"/>
        <pc:sldMkLst>
          <pc:docMk/>
          <pc:sldMk cId="0" sldId="271"/>
        </pc:sldMkLst>
        <pc:spChg chg="mod">
          <ac:chgData name="Youhuan Li" userId="31ef2ba0f36c268c" providerId="LiveId" clId="{5B8F1FD4-AAFE-7648-A43B-F409053105F5}" dt="2024-04-06T13:06:37.149" v="159" actId="20577"/>
          <ac:spMkLst>
            <pc:docMk/>
            <pc:sldMk cId="0" sldId="271"/>
            <ac:spMk id="30723" creationId="{00000000-0000-0000-0000-000000000000}"/>
          </ac:spMkLst>
        </pc:spChg>
      </pc:sldChg>
      <pc:sldChg chg="add">
        <pc:chgData name="Youhuan Li" userId="31ef2ba0f36c268c" providerId="LiveId" clId="{5B8F1FD4-AAFE-7648-A43B-F409053105F5}" dt="2024-04-06T13:06:52.431" v="160"/>
        <pc:sldMkLst>
          <pc:docMk/>
          <pc:sldMk cId="0" sldId="272"/>
        </pc:sldMkLst>
      </pc:sldChg>
      <pc:sldChg chg="modSp add mod">
        <pc:chgData name="Youhuan Li" userId="31ef2ba0f36c268c" providerId="LiveId" clId="{5B8F1FD4-AAFE-7648-A43B-F409053105F5}" dt="2024-04-06T13:07:25.292" v="179" actId="20577"/>
        <pc:sldMkLst>
          <pc:docMk/>
          <pc:sldMk cId="0" sldId="273"/>
        </pc:sldMkLst>
        <pc:spChg chg="mod">
          <ac:chgData name="Youhuan Li" userId="31ef2ba0f36c268c" providerId="LiveId" clId="{5B8F1FD4-AAFE-7648-A43B-F409053105F5}" dt="2024-04-06T13:07:25.292" v="179" actId="20577"/>
          <ac:spMkLst>
            <pc:docMk/>
            <pc:sldMk cId="0" sldId="273"/>
            <ac:spMk id="32771" creationId="{00000000-0000-0000-0000-000000000000}"/>
          </ac:spMkLst>
        </pc:spChg>
      </pc:sldChg>
      <pc:sldChg chg="add">
        <pc:chgData name="Youhuan Li" userId="31ef2ba0f36c268c" providerId="LiveId" clId="{5B8F1FD4-AAFE-7648-A43B-F409053105F5}" dt="2024-04-06T13:08:43.602" v="180"/>
        <pc:sldMkLst>
          <pc:docMk/>
          <pc:sldMk cId="0" sldId="277"/>
        </pc:sldMkLst>
      </pc:sldChg>
      <pc:sldChg chg="addSp delSp modSp mod">
        <pc:chgData name="Youhuan Li" userId="31ef2ba0f36c268c" providerId="LiveId" clId="{5B8F1FD4-AAFE-7648-A43B-F409053105F5}" dt="2024-04-06T13:12:57.078" v="235" actId="21"/>
        <pc:sldMkLst>
          <pc:docMk/>
          <pc:sldMk cId="0" sldId="281"/>
        </pc:sldMkLst>
        <pc:spChg chg="add del mod">
          <ac:chgData name="Youhuan Li" userId="31ef2ba0f36c268c" providerId="LiveId" clId="{5B8F1FD4-AAFE-7648-A43B-F409053105F5}" dt="2024-04-06T13:12:57.078" v="235" actId="21"/>
          <ac:spMkLst>
            <pc:docMk/>
            <pc:sldMk cId="0" sldId="281"/>
            <ac:spMk id="3" creationId="{5C08ECFE-0D8B-6791-D353-1746B39963D0}"/>
          </ac:spMkLst>
        </pc:spChg>
        <pc:spChg chg="mod">
          <ac:chgData name="Youhuan Li" userId="31ef2ba0f36c268c" providerId="LiveId" clId="{5B8F1FD4-AAFE-7648-A43B-F409053105F5}" dt="2024-04-06T12:38:17.944" v="8" actId="20577"/>
          <ac:spMkLst>
            <pc:docMk/>
            <pc:sldMk cId="0" sldId="281"/>
            <ac:spMk id="3074" creationId="{00000000-0000-0000-0000-000000000000}"/>
          </ac:spMkLst>
        </pc:spChg>
      </pc:sldChg>
      <pc:sldChg chg="modSp add del mod">
        <pc:chgData name="Youhuan Li" userId="31ef2ba0f36c268c" providerId="LiveId" clId="{5B8F1FD4-AAFE-7648-A43B-F409053105F5}" dt="2024-04-09T11:52:32.244" v="1101" actId="20577"/>
        <pc:sldMkLst>
          <pc:docMk/>
          <pc:sldMk cId="0" sldId="285"/>
        </pc:sldMkLst>
        <pc:spChg chg="mod">
          <ac:chgData name="Youhuan Li" userId="31ef2ba0f36c268c" providerId="LiveId" clId="{5B8F1FD4-AAFE-7648-A43B-F409053105F5}" dt="2024-04-09T11:52:32.244" v="1101" actId="20577"/>
          <ac:spMkLst>
            <pc:docMk/>
            <pc:sldMk cId="0" sldId="285"/>
            <ac:spMk id="50179" creationId="{00000000-0000-0000-0000-000000000000}"/>
          </ac:spMkLst>
        </pc:spChg>
      </pc:sldChg>
      <pc:sldChg chg="delSp mod">
        <pc:chgData name="Youhuan Li" userId="31ef2ba0f36c268c" providerId="LiveId" clId="{5B8F1FD4-AAFE-7648-A43B-F409053105F5}" dt="2024-04-09T14:14:01.518" v="1140" actId="478"/>
        <pc:sldMkLst>
          <pc:docMk/>
          <pc:sldMk cId="0" sldId="302"/>
        </pc:sldMkLst>
        <pc:spChg chg="del">
          <ac:chgData name="Youhuan Li" userId="31ef2ba0f36c268c" providerId="LiveId" clId="{5B8F1FD4-AAFE-7648-A43B-F409053105F5}" dt="2024-04-09T14:14:01.518" v="1140" actId="478"/>
          <ac:spMkLst>
            <pc:docMk/>
            <pc:sldMk cId="0" sldId="302"/>
            <ac:spMk id="40998" creationId="{00000000-0000-0000-0000-000000000000}"/>
          </ac:spMkLst>
        </pc:spChg>
      </pc:sldChg>
      <pc:sldChg chg="modSp mod">
        <pc:chgData name="Youhuan Li" userId="31ef2ba0f36c268c" providerId="LiveId" clId="{5B8F1FD4-AAFE-7648-A43B-F409053105F5}" dt="2024-04-09T14:28:34.511" v="1835" actId="1076"/>
        <pc:sldMkLst>
          <pc:docMk/>
          <pc:sldMk cId="0" sldId="305"/>
        </pc:sldMkLst>
        <pc:spChg chg="mod">
          <ac:chgData name="Youhuan Li" userId="31ef2ba0f36c268c" providerId="LiveId" clId="{5B8F1FD4-AAFE-7648-A43B-F409053105F5}" dt="2024-04-09T14:28:32.493" v="1834" actId="1076"/>
          <ac:spMkLst>
            <pc:docMk/>
            <pc:sldMk cId="0" sldId="305"/>
            <ac:spMk id="44050" creationId="{00000000-0000-0000-0000-000000000000}"/>
          </ac:spMkLst>
        </pc:spChg>
        <pc:spChg chg="mod">
          <ac:chgData name="Youhuan Li" userId="31ef2ba0f36c268c" providerId="LiveId" clId="{5B8F1FD4-AAFE-7648-A43B-F409053105F5}" dt="2024-04-09T14:28:34.511" v="1835" actId="1076"/>
          <ac:spMkLst>
            <pc:docMk/>
            <pc:sldMk cId="0" sldId="305"/>
            <ac:spMk id="44051" creationId="{00000000-0000-0000-0000-000000000000}"/>
          </ac:spMkLst>
        </pc:spChg>
      </pc:sldChg>
      <pc:sldChg chg="delSp mod">
        <pc:chgData name="Youhuan Li" userId="31ef2ba0f36c268c" providerId="LiveId" clId="{5B8F1FD4-AAFE-7648-A43B-F409053105F5}" dt="2024-04-09T14:13:47.763" v="1139" actId="478"/>
        <pc:sldMkLst>
          <pc:docMk/>
          <pc:sldMk cId="0" sldId="307"/>
        </pc:sldMkLst>
        <pc:spChg chg="del">
          <ac:chgData name="Youhuan Li" userId="31ef2ba0f36c268c" providerId="LiveId" clId="{5B8F1FD4-AAFE-7648-A43B-F409053105F5}" dt="2024-04-09T14:13:47.763" v="1139" actId="478"/>
          <ac:spMkLst>
            <pc:docMk/>
            <pc:sldMk cId="0" sldId="307"/>
            <ac:spMk id="2" creationId="{00000000-0000-0000-0000-000000000000}"/>
          </ac:spMkLst>
        </pc:spChg>
      </pc:sldChg>
      <pc:sldChg chg="modSp mod">
        <pc:chgData name="Youhuan Li" userId="31ef2ba0f36c268c" providerId="LiveId" clId="{5B8F1FD4-AAFE-7648-A43B-F409053105F5}" dt="2024-04-09T14:30:39.636" v="1961" actId="14100"/>
        <pc:sldMkLst>
          <pc:docMk/>
          <pc:sldMk cId="0" sldId="316"/>
        </pc:sldMkLst>
        <pc:spChg chg="mod">
          <ac:chgData name="Youhuan Li" userId="31ef2ba0f36c268c" providerId="LiveId" clId="{5B8F1FD4-AAFE-7648-A43B-F409053105F5}" dt="2024-04-09T14:30:39.636" v="1961" actId="14100"/>
          <ac:spMkLst>
            <pc:docMk/>
            <pc:sldMk cId="0" sldId="316"/>
            <ac:spMk id="55299" creationId="{00000000-0000-0000-0000-000000000000}"/>
          </ac:spMkLst>
        </pc:spChg>
      </pc:sldChg>
      <pc:sldChg chg="addSp modSp add mod">
        <pc:chgData name="Youhuan Li" userId="31ef2ba0f36c268c" providerId="LiveId" clId="{5B8F1FD4-AAFE-7648-A43B-F409053105F5}" dt="2024-04-06T13:05:37.347" v="153" actId="14100"/>
        <pc:sldMkLst>
          <pc:docMk/>
          <pc:sldMk cId="0" sldId="317"/>
        </pc:sldMkLst>
        <pc:spChg chg="add mod">
          <ac:chgData name="Youhuan Li" userId="31ef2ba0f36c268c" providerId="LiveId" clId="{5B8F1FD4-AAFE-7648-A43B-F409053105F5}" dt="2024-04-06T13:05:18.394" v="151" actId="1076"/>
          <ac:spMkLst>
            <pc:docMk/>
            <pc:sldMk cId="0" sldId="317"/>
            <ac:spMk id="3" creationId="{42A76910-D04C-805B-A1B7-4E4686845837}"/>
          </ac:spMkLst>
        </pc:spChg>
        <pc:spChg chg="mod">
          <ac:chgData name="Youhuan Li" userId="31ef2ba0f36c268c" providerId="LiveId" clId="{5B8F1FD4-AAFE-7648-A43B-F409053105F5}" dt="2024-04-06T13:03:42.605" v="94" actId="20577"/>
          <ac:spMkLst>
            <pc:docMk/>
            <pc:sldMk cId="0" sldId="317"/>
            <ac:spMk id="19458" creationId="{00000000-0000-0000-0000-000000000000}"/>
          </ac:spMkLst>
        </pc:spChg>
        <pc:spChg chg="mod">
          <ac:chgData name="Youhuan Li" userId="31ef2ba0f36c268c" providerId="LiveId" clId="{5B8F1FD4-AAFE-7648-A43B-F409053105F5}" dt="2024-04-06T13:04:33.121" v="95" actId="404"/>
          <ac:spMkLst>
            <pc:docMk/>
            <pc:sldMk cId="0" sldId="317"/>
            <ac:spMk id="19460" creationId="{00000000-0000-0000-0000-000000000000}"/>
          </ac:spMkLst>
        </pc:spChg>
        <pc:spChg chg="mod">
          <ac:chgData name="Youhuan Li" userId="31ef2ba0f36c268c" providerId="LiveId" clId="{5B8F1FD4-AAFE-7648-A43B-F409053105F5}" dt="2024-04-06T13:04:33.121" v="95" actId="404"/>
          <ac:spMkLst>
            <pc:docMk/>
            <pc:sldMk cId="0" sldId="317"/>
            <ac:spMk id="19461" creationId="{00000000-0000-0000-0000-000000000000}"/>
          </ac:spMkLst>
        </pc:spChg>
        <pc:spChg chg="mod">
          <ac:chgData name="Youhuan Li" userId="31ef2ba0f36c268c" providerId="LiveId" clId="{5B8F1FD4-AAFE-7648-A43B-F409053105F5}" dt="2024-04-06T13:04:33.121" v="95" actId="404"/>
          <ac:spMkLst>
            <pc:docMk/>
            <pc:sldMk cId="0" sldId="317"/>
            <ac:spMk id="19462" creationId="{00000000-0000-0000-0000-000000000000}"/>
          </ac:spMkLst>
        </pc:spChg>
        <pc:spChg chg="mod">
          <ac:chgData name="Youhuan Li" userId="31ef2ba0f36c268c" providerId="LiveId" clId="{5B8F1FD4-AAFE-7648-A43B-F409053105F5}" dt="2024-04-06T13:04:47.818" v="98" actId="122"/>
          <ac:spMkLst>
            <pc:docMk/>
            <pc:sldMk cId="0" sldId="317"/>
            <ac:spMk id="19463" creationId="{00000000-0000-0000-0000-000000000000}"/>
          </ac:spMkLst>
        </pc:spChg>
        <pc:spChg chg="mod">
          <ac:chgData name="Youhuan Li" userId="31ef2ba0f36c268c" providerId="LiveId" clId="{5B8F1FD4-AAFE-7648-A43B-F409053105F5}" dt="2024-04-06T13:04:33.121" v="95" actId="404"/>
          <ac:spMkLst>
            <pc:docMk/>
            <pc:sldMk cId="0" sldId="317"/>
            <ac:spMk id="19464" creationId="{00000000-0000-0000-0000-000000000000}"/>
          </ac:spMkLst>
        </pc:spChg>
        <pc:spChg chg="mod">
          <ac:chgData name="Youhuan Li" userId="31ef2ba0f36c268c" providerId="LiveId" clId="{5B8F1FD4-AAFE-7648-A43B-F409053105F5}" dt="2024-04-06T13:04:33.121" v="95" actId="404"/>
          <ac:spMkLst>
            <pc:docMk/>
            <pc:sldMk cId="0" sldId="317"/>
            <ac:spMk id="19465" creationId="{00000000-0000-0000-0000-000000000000}"/>
          </ac:spMkLst>
        </pc:spChg>
        <pc:spChg chg="mod">
          <ac:chgData name="Youhuan Li" userId="31ef2ba0f36c268c" providerId="LiveId" clId="{5B8F1FD4-AAFE-7648-A43B-F409053105F5}" dt="2024-04-06T13:04:33.121" v="95" actId="404"/>
          <ac:spMkLst>
            <pc:docMk/>
            <pc:sldMk cId="0" sldId="317"/>
            <ac:spMk id="19466" creationId="{00000000-0000-0000-0000-000000000000}"/>
          </ac:spMkLst>
        </pc:spChg>
        <pc:spChg chg="mod">
          <ac:chgData name="Youhuan Li" userId="31ef2ba0f36c268c" providerId="LiveId" clId="{5B8F1FD4-AAFE-7648-A43B-F409053105F5}" dt="2024-04-06T13:04:33.121" v="95" actId="404"/>
          <ac:spMkLst>
            <pc:docMk/>
            <pc:sldMk cId="0" sldId="317"/>
            <ac:spMk id="19467" creationId="{00000000-0000-0000-0000-000000000000}"/>
          </ac:spMkLst>
        </pc:spChg>
        <pc:spChg chg="mod">
          <ac:chgData name="Youhuan Li" userId="31ef2ba0f36c268c" providerId="LiveId" clId="{5B8F1FD4-AAFE-7648-A43B-F409053105F5}" dt="2024-04-06T13:04:33.121" v="95" actId="404"/>
          <ac:spMkLst>
            <pc:docMk/>
            <pc:sldMk cId="0" sldId="317"/>
            <ac:spMk id="19468" creationId="{00000000-0000-0000-0000-000000000000}"/>
          </ac:spMkLst>
        </pc:spChg>
        <pc:spChg chg="mod">
          <ac:chgData name="Youhuan Li" userId="31ef2ba0f36c268c" providerId="LiveId" clId="{5B8F1FD4-AAFE-7648-A43B-F409053105F5}" dt="2024-04-06T13:04:33.121" v="95" actId="404"/>
          <ac:spMkLst>
            <pc:docMk/>
            <pc:sldMk cId="0" sldId="317"/>
            <ac:spMk id="19469" creationId="{00000000-0000-0000-0000-000000000000}"/>
          </ac:spMkLst>
        </pc:spChg>
        <pc:spChg chg="mod">
          <ac:chgData name="Youhuan Li" userId="31ef2ba0f36c268c" providerId="LiveId" clId="{5B8F1FD4-AAFE-7648-A43B-F409053105F5}" dt="2024-04-06T13:04:33.121" v="95" actId="404"/>
          <ac:spMkLst>
            <pc:docMk/>
            <pc:sldMk cId="0" sldId="317"/>
            <ac:spMk id="19470" creationId="{00000000-0000-0000-0000-000000000000}"/>
          </ac:spMkLst>
        </pc:spChg>
        <pc:spChg chg="mod">
          <ac:chgData name="Youhuan Li" userId="31ef2ba0f36c268c" providerId="LiveId" clId="{5B8F1FD4-AAFE-7648-A43B-F409053105F5}" dt="2024-04-06T13:04:33.121" v="95" actId="404"/>
          <ac:spMkLst>
            <pc:docMk/>
            <pc:sldMk cId="0" sldId="317"/>
            <ac:spMk id="19471" creationId="{00000000-0000-0000-0000-000000000000}"/>
          </ac:spMkLst>
        </pc:spChg>
        <pc:spChg chg="mod">
          <ac:chgData name="Youhuan Li" userId="31ef2ba0f36c268c" providerId="LiveId" clId="{5B8F1FD4-AAFE-7648-A43B-F409053105F5}" dt="2024-04-06T13:04:33.121" v="95" actId="404"/>
          <ac:spMkLst>
            <pc:docMk/>
            <pc:sldMk cId="0" sldId="317"/>
            <ac:spMk id="19472" creationId="{00000000-0000-0000-0000-000000000000}"/>
          </ac:spMkLst>
        </pc:spChg>
        <pc:spChg chg="mod">
          <ac:chgData name="Youhuan Li" userId="31ef2ba0f36c268c" providerId="LiveId" clId="{5B8F1FD4-AAFE-7648-A43B-F409053105F5}" dt="2024-04-06T13:04:33.121" v="95" actId="404"/>
          <ac:spMkLst>
            <pc:docMk/>
            <pc:sldMk cId="0" sldId="317"/>
            <ac:spMk id="19473" creationId="{00000000-0000-0000-0000-000000000000}"/>
          </ac:spMkLst>
        </pc:spChg>
        <pc:spChg chg="mod">
          <ac:chgData name="Youhuan Li" userId="31ef2ba0f36c268c" providerId="LiveId" clId="{5B8F1FD4-AAFE-7648-A43B-F409053105F5}" dt="2024-04-06T13:04:33.121" v="95" actId="404"/>
          <ac:spMkLst>
            <pc:docMk/>
            <pc:sldMk cId="0" sldId="317"/>
            <ac:spMk id="19474" creationId="{00000000-0000-0000-0000-000000000000}"/>
          </ac:spMkLst>
        </pc:spChg>
        <pc:spChg chg="mod">
          <ac:chgData name="Youhuan Li" userId="31ef2ba0f36c268c" providerId="LiveId" clId="{5B8F1FD4-AAFE-7648-A43B-F409053105F5}" dt="2024-04-06T13:04:33.121" v="95" actId="404"/>
          <ac:spMkLst>
            <pc:docMk/>
            <pc:sldMk cId="0" sldId="317"/>
            <ac:spMk id="19475" creationId="{00000000-0000-0000-0000-000000000000}"/>
          </ac:spMkLst>
        </pc:spChg>
        <pc:spChg chg="mod">
          <ac:chgData name="Youhuan Li" userId="31ef2ba0f36c268c" providerId="LiveId" clId="{5B8F1FD4-AAFE-7648-A43B-F409053105F5}" dt="2024-04-06T13:04:33.121" v="95" actId="404"/>
          <ac:spMkLst>
            <pc:docMk/>
            <pc:sldMk cId="0" sldId="317"/>
            <ac:spMk id="19476" creationId="{00000000-0000-0000-0000-000000000000}"/>
          </ac:spMkLst>
        </pc:spChg>
        <pc:spChg chg="mod">
          <ac:chgData name="Youhuan Li" userId="31ef2ba0f36c268c" providerId="LiveId" clId="{5B8F1FD4-AAFE-7648-A43B-F409053105F5}" dt="2024-04-06T13:04:33.121" v="95" actId="404"/>
          <ac:spMkLst>
            <pc:docMk/>
            <pc:sldMk cId="0" sldId="317"/>
            <ac:spMk id="19477" creationId="{00000000-0000-0000-0000-000000000000}"/>
          </ac:spMkLst>
        </pc:spChg>
        <pc:spChg chg="mod">
          <ac:chgData name="Youhuan Li" userId="31ef2ba0f36c268c" providerId="LiveId" clId="{5B8F1FD4-AAFE-7648-A43B-F409053105F5}" dt="2024-04-06T13:04:33.121" v="95" actId="404"/>
          <ac:spMkLst>
            <pc:docMk/>
            <pc:sldMk cId="0" sldId="317"/>
            <ac:spMk id="19478" creationId="{00000000-0000-0000-0000-000000000000}"/>
          </ac:spMkLst>
        </pc:spChg>
        <pc:spChg chg="mod">
          <ac:chgData name="Youhuan Li" userId="31ef2ba0f36c268c" providerId="LiveId" clId="{5B8F1FD4-AAFE-7648-A43B-F409053105F5}" dt="2024-04-06T13:05:37.347" v="153" actId="14100"/>
          <ac:spMkLst>
            <pc:docMk/>
            <pc:sldMk cId="0" sldId="317"/>
            <ac:spMk id="19479" creationId="{00000000-0000-0000-0000-000000000000}"/>
          </ac:spMkLst>
        </pc:spChg>
        <pc:spChg chg="mod">
          <ac:chgData name="Youhuan Li" userId="31ef2ba0f36c268c" providerId="LiveId" clId="{5B8F1FD4-AAFE-7648-A43B-F409053105F5}" dt="2024-04-06T13:04:33.121" v="95" actId="404"/>
          <ac:spMkLst>
            <pc:docMk/>
            <pc:sldMk cId="0" sldId="317"/>
            <ac:spMk id="19480" creationId="{00000000-0000-0000-0000-000000000000}"/>
          </ac:spMkLst>
        </pc:spChg>
        <pc:spChg chg="mod">
          <ac:chgData name="Youhuan Li" userId="31ef2ba0f36c268c" providerId="LiveId" clId="{5B8F1FD4-AAFE-7648-A43B-F409053105F5}" dt="2024-04-06T13:04:33.121" v="95" actId="404"/>
          <ac:spMkLst>
            <pc:docMk/>
            <pc:sldMk cId="0" sldId="317"/>
            <ac:spMk id="19481" creationId="{00000000-0000-0000-0000-000000000000}"/>
          </ac:spMkLst>
        </pc:spChg>
        <pc:spChg chg="mod">
          <ac:chgData name="Youhuan Li" userId="31ef2ba0f36c268c" providerId="LiveId" clId="{5B8F1FD4-AAFE-7648-A43B-F409053105F5}" dt="2024-04-06T13:04:33.121" v="95" actId="404"/>
          <ac:spMkLst>
            <pc:docMk/>
            <pc:sldMk cId="0" sldId="317"/>
            <ac:spMk id="19482" creationId="{00000000-0000-0000-0000-000000000000}"/>
          </ac:spMkLst>
        </pc:spChg>
        <pc:spChg chg="mod">
          <ac:chgData name="Youhuan Li" userId="31ef2ba0f36c268c" providerId="LiveId" clId="{5B8F1FD4-AAFE-7648-A43B-F409053105F5}" dt="2024-04-06T13:04:33.121" v="95" actId="404"/>
          <ac:spMkLst>
            <pc:docMk/>
            <pc:sldMk cId="0" sldId="317"/>
            <ac:spMk id="19483" creationId="{00000000-0000-0000-0000-000000000000}"/>
          </ac:spMkLst>
        </pc:spChg>
        <pc:spChg chg="mod">
          <ac:chgData name="Youhuan Li" userId="31ef2ba0f36c268c" providerId="LiveId" clId="{5B8F1FD4-AAFE-7648-A43B-F409053105F5}" dt="2024-04-06T13:04:33.121" v="95" actId="404"/>
          <ac:spMkLst>
            <pc:docMk/>
            <pc:sldMk cId="0" sldId="317"/>
            <ac:spMk id="19484" creationId="{00000000-0000-0000-0000-000000000000}"/>
          </ac:spMkLst>
        </pc:spChg>
        <pc:spChg chg="mod">
          <ac:chgData name="Youhuan Li" userId="31ef2ba0f36c268c" providerId="LiveId" clId="{5B8F1FD4-AAFE-7648-A43B-F409053105F5}" dt="2024-04-06T13:04:33.121" v="95" actId="404"/>
          <ac:spMkLst>
            <pc:docMk/>
            <pc:sldMk cId="0" sldId="317"/>
            <ac:spMk id="19485" creationId="{00000000-0000-0000-0000-000000000000}"/>
          </ac:spMkLst>
        </pc:spChg>
        <pc:grpChg chg="mod">
          <ac:chgData name="Youhuan Li" userId="31ef2ba0f36c268c" providerId="LiveId" clId="{5B8F1FD4-AAFE-7648-A43B-F409053105F5}" dt="2024-04-06T13:04:39.731" v="96" actId="14100"/>
          <ac:grpSpMkLst>
            <pc:docMk/>
            <pc:sldMk cId="0" sldId="317"/>
            <ac:grpSpMk id="19459" creationId="{00000000-0000-0000-0000-000000000000}"/>
          </ac:grpSpMkLst>
        </pc:grpChg>
      </pc:sldChg>
      <pc:sldChg chg="addSp delSp modSp mod">
        <pc:chgData name="Youhuan Li" userId="31ef2ba0f36c268c" providerId="LiveId" clId="{5B8F1FD4-AAFE-7648-A43B-F409053105F5}" dt="2024-04-09T11:48:45.631" v="1017" actId="20577"/>
        <pc:sldMkLst>
          <pc:docMk/>
          <pc:sldMk cId="0" sldId="319"/>
        </pc:sldMkLst>
        <pc:spChg chg="add del mod">
          <ac:chgData name="Youhuan Li" userId="31ef2ba0f36c268c" providerId="LiveId" clId="{5B8F1FD4-AAFE-7648-A43B-F409053105F5}" dt="2024-04-09T11:33:44.906" v="726"/>
          <ac:spMkLst>
            <pc:docMk/>
            <pc:sldMk cId="0" sldId="319"/>
            <ac:spMk id="2" creationId="{B4622B75-EAEF-3D0D-F746-AB5B5498B3DE}"/>
          </ac:spMkLst>
        </pc:spChg>
        <pc:spChg chg="add del mod">
          <ac:chgData name="Youhuan Li" userId="31ef2ba0f36c268c" providerId="LiveId" clId="{5B8F1FD4-AAFE-7648-A43B-F409053105F5}" dt="2024-04-09T11:43:38.416" v="795" actId="478"/>
          <ac:spMkLst>
            <pc:docMk/>
            <pc:sldMk cId="0" sldId="319"/>
            <ac:spMk id="4" creationId="{3A55595B-FB69-5CF9-7508-23EC0288CF37}"/>
          </ac:spMkLst>
        </pc:spChg>
        <pc:spChg chg="add del mod">
          <ac:chgData name="Youhuan Li" userId="31ef2ba0f36c268c" providerId="LiveId" clId="{5B8F1FD4-AAFE-7648-A43B-F409053105F5}" dt="2024-04-09T11:43:45.160" v="804" actId="478"/>
          <ac:spMkLst>
            <pc:docMk/>
            <pc:sldMk cId="0" sldId="319"/>
            <ac:spMk id="6" creationId="{78C22224-48EA-B8CB-DB49-38850355CD84}"/>
          </ac:spMkLst>
        </pc:spChg>
        <pc:spChg chg="add mod">
          <ac:chgData name="Youhuan Li" userId="31ef2ba0f36c268c" providerId="LiveId" clId="{5B8F1FD4-AAFE-7648-A43B-F409053105F5}" dt="2024-04-09T11:48:45.631" v="1017" actId="20577"/>
          <ac:spMkLst>
            <pc:docMk/>
            <pc:sldMk cId="0" sldId="319"/>
            <ac:spMk id="8" creationId="{4AF6618A-1739-EFEC-5F4D-D616B870B650}"/>
          </ac:spMkLst>
        </pc:spChg>
        <pc:spChg chg="mod">
          <ac:chgData name="Youhuan Li" userId="31ef2ba0f36c268c" providerId="LiveId" clId="{5B8F1FD4-AAFE-7648-A43B-F409053105F5}" dt="2024-04-09T11:21:07.732" v="272" actId="207"/>
          <ac:spMkLst>
            <pc:docMk/>
            <pc:sldMk cId="0" sldId="319"/>
            <ac:spMk id="71682" creationId="{00000000-0000-0000-0000-000000000000}"/>
          </ac:spMkLst>
        </pc:spChg>
        <pc:spChg chg="del mod">
          <ac:chgData name="Youhuan Li" userId="31ef2ba0f36c268c" providerId="LiveId" clId="{5B8F1FD4-AAFE-7648-A43B-F409053105F5}" dt="2024-04-09T11:44:06.307" v="852" actId="478"/>
          <ac:spMkLst>
            <pc:docMk/>
            <pc:sldMk cId="0" sldId="319"/>
            <ac:spMk id="71683" creationId="{00000000-0000-0000-0000-000000000000}"/>
          </ac:spMkLst>
        </pc:spChg>
      </pc:sldChg>
      <pc:sldChg chg="del">
        <pc:chgData name="Youhuan Li" userId="31ef2ba0f36c268c" providerId="LiveId" clId="{5B8F1FD4-AAFE-7648-A43B-F409053105F5}" dt="2024-04-09T11:50:00.332" v="1018" actId="2696"/>
        <pc:sldMkLst>
          <pc:docMk/>
          <pc:sldMk cId="0" sldId="320"/>
        </pc:sldMkLst>
      </pc:sldChg>
      <pc:sldChg chg="addSp delSp modSp mod">
        <pc:chgData name="Youhuan Li" userId="31ef2ba0f36c268c" providerId="LiveId" clId="{5B8F1FD4-AAFE-7648-A43B-F409053105F5}" dt="2024-04-09T15:08:48.315" v="2641" actId="21"/>
        <pc:sldMkLst>
          <pc:docMk/>
          <pc:sldMk cId="0" sldId="321"/>
        </pc:sldMkLst>
        <pc:spChg chg="add mod">
          <ac:chgData name="Youhuan Li" userId="31ef2ba0f36c268c" providerId="LiveId" clId="{5B8F1FD4-AAFE-7648-A43B-F409053105F5}" dt="2024-04-09T14:59:08.327" v="2629"/>
          <ac:spMkLst>
            <pc:docMk/>
            <pc:sldMk cId="0" sldId="321"/>
            <ac:spMk id="2" creationId="{B485ACE0-C25A-7B2D-5605-4607709EBDEE}"/>
          </ac:spMkLst>
        </pc:spChg>
        <pc:spChg chg="add del mod">
          <ac:chgData name="Youhuan Li" userId="31ef2ba0f36c268c" providerId="LiveId" clId="{5B8F1FD4-AAFE-7648-A43B-F409053105F5}" dt="2024-04-09T15:08:48.315" v="2641" actId="21"/>
          <ac:spMkLst>
            <pc:docMk/>
            <pc:sldMk cId="0" sldId="321"/>
            <ac:spMk id="3" creationId="{528310FD-BB6B-623C-6AD4-E9FC49AABE8E}"/>
          </ac:spMkLst>
        </pc:spChg>
        <pc:spChg chg="mod">
          <ac:chgData name="Youhuan Li" userId="31ef2ba0f36c268c" providerId="LiveId" clId="{5B8F1FD4-AAFE-7648-A43B-F409053105F5}" dt="2024-04-09T14:59:42.583" v="2638" actId="1076"/>
          <ac:spMkLst>
            <pc:docMk/>
            <pc:sldMk cId="0" sldId="321"/>
            <ac:spMk id="86019" creationId="{00000000-0000-0000-0000-000000000000}"/>
          </ac:spMkLst>
        </pc:spChg>
      </pc:sldChg>
      <pc:sldChg chg="addSp modSp mod">
        <pc:chgData name="Youhuan Li" userId="31ef2ba0f36c268c" providerId="LiveId" clId="{5B8F1FD4-AAFE-7648-A43B-F409053105F5}" dt="2024-04-09T14:38:18.206" v="2228" actId="1076"/>
        <pc:sldMkLst>
          <pc:docMk/>
          <pc:sldMk cId="0" sldId="323"/>
        </pc:sldMkLst>
        <pc:spChg chg="add mod">
          <ac:chgData name="Youhuan Li" userId="31ef2ba0f36c268c" providerId="LiveId" clId="{5B8F1FD4-AAFE-7648-A43B-F409053105F5}" dt="2024-04-09T14:36:44.074" v="2041" actId="14100"/>
          <ac:spMkLst>
            <pc:docMk/>
            <pc:sldMk cId="0" sldId="323"/>
            <ac:spMk id="5" creationId="{35813C93-7FEE-A10F-1B2B-0D6BFE0844D9}"/>
          </ac:spMkLst>
        </pc:spChg>
        <pc:spChg chg="add mod">
          <ac:chgData name="Youhuan Li" userId="31ef2ba0f36c268c" providerId="LiveId" clId="{5B8F1FD4-AAFE-7648-A43B-F409053105F5}" dt="2024-04-09T14:38:18.206" v="2228" actId="1076"/>
          <ac:spMkLst>
            <pc:docMk/>
            <pc:sldMk cId="0" sldId="323"/>
            <ac:spMk id="7" creationId="{E61448C4-016C-73C0-D1D8-B26020F0AE75}"/>
          </ac:spMkLst>
        </pc:spChg>
      </pc:sldChg>
      <pc:sldChg chg="addSp modSp mod">
        <pc:chgData name="Youhuan Li" userId="31ef2ba0f36c268c" providerId="LiveId" clId="{5B8F1FD4-AAFE-7648-A43B-F409053105F5}" dt="2024-04-09T14:55:18.548" v="2627" actId="13822"/>
        <pc:sldMkLst>
          <pc:docMk/>
          <pc:sldMk cId="0" sldId="329"/>
        </pc:sldMkLst>
        <pc:spChg chg="add mod">
          <ac:chgData name="Youhuan Li" userId="31ef2ba0f36c268c" providerId="LiveId" clId="{5B8F1FD4-AAFE-7648-A43B-F409053105F5}" dt="2024-04-09T14:55:18.548" v="2627" actId="13822"/>
          <ac:spMkLst>
            <pc:docMk/>
            <pc:sldMk cId="0" sldId="329"/>
            <ac:spMk id="3" creationId="{63E86149-1216-489B-0537-C0A886C91261}"/>
          </ac:spMkLst>
        </pc:spChg>
      </pc:sldChg>
      <pc:sldChg chg="add del">
        <pc:chgData name="Youhuan Li" userId="31ef2ba0f36c268c" providerId="LiveId" clId="{5B8F1FD4-AAFE-7648-A43B-F409053105F5}" dt="2024-04-06T13:01:28.080" v="12"/>
        <pc:sldMkLst>
          <pc:docMk/>
          <pc:sldMk cId="0" sldId="362"/>
        </pc:sldMkLst>
      </pc:sldChg>
      <pc:sldChg chg="add del">
        <pc:chgData name="Youhuan Li" userId="31ef2ba0f36c268c" providerId="LiveId" clId="{5B8F1FD4-AAFE-7648-A43B-F409053105F5}" dt="2024-04-06T13:01:28.080" v="12"/>
        <pc:sldMkLst>
          <pc:docMk/>
          <pc:sldMk cId="0" sldId="384"/>
        </pc:sldMkLst>
      </pc:sldChg>
      <pc:sldChg chg="add del">
        <pc:chgData name="Youhuan Li" userId="31ef2ba0f36c268c" providerId="LiveId" clId="{5B8F1FD4-AAFE-7648-A43B-F409053105F5}" dt="2024-04-06T13:01:28.080" v="12"/>
        <pc:sldMkLst>
          <pc:docMk/>
          <pc:sldMk cId="0" sldId="385"/>
        </pc:sldMkLst>
      </pc:sldChg>
      <pc:sldChg chg="modSp add del mod">
        <pc:chgData name="Youhuan Li" userId="31ef2ba0f36c268c" providerId="LiveId" clId="{5B8F1FD4-AAFE-7648-A43B-F409053105F5}" dt="2024-04-06T13:02:50.124" v="76" actId="20577"/>
        <pc:sldMkLst>
          <pc:docMk/>
          <pc:sldMk cId="0" sldId="386"/>
        </pc:sldMkLst>
        <pc:spChg chg="mod">
          <ac:chgData name="Youhuan Li" userId="31ef2ba0f36c268c" providerId="LiveId" clId="{5B8F1FD4-AAFE-7648-A43B-F409053105F5}" dt="2024-04-06T13:02:50.124" v="76" actId="20577"/>
          <ac:spMkLst>
            <pc:docMk/>
            <pc:sldMk cId="0" sldId="386"/>
            <ac:spMk id="178179" creationId="{00000000-0000-0000-0000-000000000000}"/>
          </ac:spMkLst>
        </pc:spChg>
      </pc:sldChg>
      <pc:sldChg chg="modSp mod">
        <pc:chgData name="Youhuan Li" userId="31ef2ba0f36c268c" providerId="LiveId" clId="{5B8F1FD4-AAFE-7648-A43B-F409053105F5}" dt="2024-04-09T14:47:47.227" v="2505" actId="14100"/>
        <pc:sldMkLst>
          <pc:docMk/>
          <pc:sldMk cId="0" sldId="390"/>
        </pc:sldMkLst>
        <pc:spChg chg="mod">
          <ac:chgData name="Youhuan Li" userId="31ef2ba0f36c268c" providerId="LiveId" clId="{5B8F1FD4-AAFE-7648-A43B-F409053105F5}" dt="2024-04-09T14:47:47.227" v="2505" actId="14100"/>
          <ac:spMkLst>
            <pc:docMk/>
            <pc:sldMk cId="0" sldId="390"/>
            <ac:spMk id="80899" creationId="{00000000-0000-0000-0000-000000000000}"/>
          </ac:spMkLst>
        </pc:spChg>
      </pc:sldChg>
      <pc:sldChg chg="addSp modSp mod">
        <pc:chgData name="Youhuan Li" userId="31ef2ba0f36c268c" providerId="LiveId" clId="{5B8F1FD4-AAFE-7648-A43B-F409053105F5}" dt="2024-04-09T15:09:44.781" v="2644" actId="14100"/>
        <pc:sldMkLst>
          <pc:docMk/>
          <pc:sldMk cId="0" sldId="397"/>
        </pc:sldMkLst>
        <pc:spChg chg="add mod">
          <ac:chgData name="Youhuan Li" userId="31ef2ba0f36c268c" providerId="LiveId" clId="{5B8F1FD4-AAFE-7648-A43B-F409053105F5}" dt="2024-04-09T15:09:44.781" v="2644" actId="14100"/>
          <ac:spMkLst>
            <pc:docMk/>
            <pc:sldMk cId="0" sldId="397"/>
            <ac:spMk id="7" creationId="{9BA3F0C4-DEE6-CFA3-10A1-85DB83C9118C}"/>
          </ac:spMkLst>
        </pc:spChg>
      </pc:sldChg>
      <pc:sldChg chg="addSp delSp modSp mod">
        <pc:chgData name="Youhuan Li" userId="31ef2ba0f36c268c" providerId="LiveId" clId="{5B8F1FD4-AAFE-7648-A43B-F409053105F5}" dt="2024-04-06T13:14:56.073" v="243" actId="21"/>
        <pc:sldMkLst>
          <pc:docMk/>
          <pc:sldMk cId="0" sldId="398"/>
        </pc:sldMkLst>
        <pc:spChg chg="add del mod">
          <ac:chgData name="Youhuan Li" userId="31ef2ba0f36c268c" providerId="LiveId" clId="{5B8F1FD4-AAFE-7648-A43B-F409053105F5}" dt="2024-04-06T13:14:56.073" v="243" actId="21"/>
          <ac:spMkLst>
            <pc:docMk/>
            <pc:sldMk cId="0" sldId="398"/>
            <ac:spMk id="4" creationId="{B594559A-BB51-06F6-35AE-34AD0F4F4062}"/>
          </ac:spMkLst>
        </pc:spChg>
      </pc:sldChg>
      <pc:sldChg chg="modSp mod">
        <pc:chgData name="Youhuan Li" userId="31ef2ba0f36c268c" providerId="LiveId" clId="{5B8F1FD4-AAFE-7648-A43B-F409053105F5}" dt="2024-04-06T13:10:37.581" v="228" actId="20577"/>
        <pc:sldMkLst>
          <pc:docMk/>
          <pc:sldMk cId="0" sldId="436"/>
        </pc:sldMkLst>
        <pc:spChg chg="mod">
          <ac:chgData name="Youhuan Li" userId="31ef2ba0f36c268c" providerId="LiveId" clId="{5B8F1FD4-AAFE-7648-A43B-F409053105F5}" dt="2024-04-06T13:10:37.581" v="228" actId="20577"/>
          <ac:spMkLst>
            <pc:docMk/>
            <pc:sldMk cId="0" sldId="436"/>
            <ac:spMk id="10275" creationId="{00000000-0000-0000-0000-000000000000}"/>
          </ac:spMkLst>
        </pc:spChg>
        <pc:spChg chg="mod">
          <ac:chgData name="Youhuan Li" userId="31ef2ba0f36c268c" providerId="LiveId" clId="{5B8F1FD4-AAFE-7648-A43B-F409053105F5}" dt="2024-04-06T13:10:25.264" v="212" actId="20577"/>
          <ac:spMkLst>
            <pc:docMk/>
            <pc:sldMk cId="0" sldId="436"/>
            <ac:spMk id="10276" creationId="{00000000-0000-0000-0000-000000000000}"/>
          </ac:spMkLst>
        </pc:spChg>
      </pc:sldChg>
      <pc:sldChg chg="addSp modSp mod">
        <pc:chgData name="Youhuan Li" userId="31ef2ba0f36c268c" providerId="LiveId" clId="{5B8F1FD4-AAFE-7648-A43B-F409053105F5}" dt="2024-04-09T14:46:05.405" v="2500" actId="13926"/>
        <pc:sldMkLst>
          <pc:docMk/>
          <pc:sldMk cId="0" sldId="654"/>
        </pc:sldMkLst>
        <pc:spChg chg="mod">
          <ac:chgData name="Youhuan Li" userId="31ef2ba0f36c268c" providerId="LiveId" clId="{5B8F1FD4-AAFE-7648-A43B-F409053105F5}" dt="2024-04-09T14:46:05.405" v="2500" actId="13926"/>
          <ac:spMkLst>
            <pc:docMk/>
            <pc:sldMk cId="0" sldId="654"/>
            <ac:spMk id="2" creationId="{00000000-0000-0000-0000-000000000000}"/>
          </ac:spMkLst>
        </pc:spChg>
        <pc:spChg chg="mod">
          <ac:chgData name="Youhuan Li" userId="31ef2ba0f36c268c" providerId="LiveId" clId="{5B8F1FD4-AAFE-7648-A43B-F409053105F5}" dt="2024-04-09T14:45:53.936" v="2497" actId="1076"/>
          <ac:spMkLst>
            <pc:docMk/>
            <pc:sldMk cId="0" sldId="654"/>
            <ac:spMk id="9" creationId="{00000000-0000-0000-0000-000000000000}"/>
          </ac:spMkLst>
        </pc:spChg>
        <pc:spChg chg="add mod">
          <ac:chgData name="Youhuan Li" userId="31ef2ba0f36c268c" providerId="LiveId" clId="{5B8F1FD4-AAFE-7648-A43B-F409053105F5}" dt="2024-04-09T14:45:57.946" v="2499" actId="13926"/>
          <ac:spMkLst>
            <pc:docMk/>
            <pc:sldMk cId="0" sldId="654"/>
            <ac:spMk id="10" creationId="{E9B8C916-9693-1035-CF2A-071AE45E561A}"/>
          </ac:spMkLst>
        </pc:spChg>
      </pc:sldChg>
      <pc:sldChg chg="modSp mod">
        <pc:chgData name="Youhuan Li" userId="31ef2ba0f36c268c" providerId="LiveId" clId="{5B8F1FD4-AAFE-7648-A43B-F409053105F5}" dt="2024-04-09T15:22:09.955" v="2714" actId="20577"/>
        <pc:sldMkLst>
          <pc:docMk/>
          <pc:sldMk cId="0" sldId="735"/>
        </pc:sldMkLst>
        <pc:spChg chg="mod">
          <ac:chgData name="Youhuan Li" userId="31ef2ba0f36c268c" providerId="LiveId" clId="{5B8F1FD4-AAFE-7648-A43B-F409053105F5}" dt="2024-04-09T15:22:09.955" v="2714" actId="20577"/>
          <ac:spMkLst>
            <pc:docMk/>
            <pc:sldMk cId="0" sldId="735"/>
            <ac:spMk id="25" creationId="{00000000-0000-0000-0000-000000000000}"/>
          </ac:spMkLst>
        </pc:spChg>
        <pc:spChg chg="mod">
          <ac:chgData name="Youhuan Li" userId="31ef2ba0f36c268c" providerId="LiveId" clId="{5B8F1FD4-AAFE-7648-A43B-F409053105F5}" dt="2024-04-09T15:21:54.064" v="2673" actId="1076"/>
          <ac:spMkLst>
            <pc:docMk/>
            <pc:sldMk cId="0" sldId="735"/>
            <ac:spMk id="26" creationId="{00000000-0000-0000-0000-000000000000}"/>
          </ac:spMkLst>
        </pc:spChg>
      </pc:sldChg>
      <pc:sldChg chg="addSp modSp mod">
        <pc:chgData name="Youhuan Li" userId="31ef2ba0f36c268c" providerId="LiveId" clId="{5B8F1FD4-AAFE-7648-A43B-F409053105F5}" dt="2024-04-09T15:10:43.320" v="2655" actId="1076"/>
        <pc:sldMkLst>
          <pc:docMk/>
          <pc:sldMk cId="0" sldId="933"/>
        </pc:sldMkLst>
        <pc:spChg chg="add mod">
          <ac:chgData name="Youhuan Li" userId="31ef2ba0f36c268c" providerId="LiveId" clId="{5B8F1FD4-AAFE-7648-A43B-F409053105F5}" dt="2024-04-09T15:10:28.212" v="2646"/>
          <ac:spMkLst>
            <pc:docMk/>
            <pc:sldMk cId="0" sldId="933"/>
            <ac:spMk id="3" creationId="{0882965A-648B-4700-B1E7-76CC2805904F}"/>
          </ac:spMkLst>
        </pc:spChg>
        <pc:spChg chg="add mod">
          <ac:chgData name="Youhuan Li" userId="31ef2ba0f36c268c" providerId="LiveId" clId="{5B8F1FD4-AAFE-7648-A43B-F409053105F5}" dt="2024-04-09T15:10:43.320" v="2655" actId="1076"/>
          <ac:spMkLst>
            <pc:docMk/>
            <pc:sldMk cId="0" sldId="933"/>
            <ac:spMk id="5" creationId="{360268F2-FF07-D748-13C5-929F205C221E}"/>
          </ac:spMkLst>
        </pc:spChg>
      </pc:sldChg>
      <pc:sldChg chg="modSp mod">
        <pc:chgData name="Youhuan Li" userId="31ef2ba0f36c268c" providerId="LiveId" clId="{5B8F1FD4-AAFE-7648-A43B-F409053105F5}" dt="2024-04-09T14:50:23.874" v="2541" actId="14100"/>
        <pc:sldMkLst>
          <pc:docMk/>
          <pc:sldMk cId="0" sldId="943"/>
        </pc:sldMkLst>
        <pc:spChg chg="mod">
          <ac:chgData name="Youhuan Li" userId="31ef2ba0f36c268c" providerId="LiveId" clId="{5B8F1FD4-AAFE-7648-A43B-F409053105F5}" dt="2024-04-09T14:50:23.874" v="2541" actId="14100"/>
          <ac:spMkLst>
            <pc:docMk/>
            <pc:sldMk cId="0" sldId="943"/>
            <ac:spMk id="14" creationId="{00000000-0000-0000-0000-000000000000}"/>
          </ac:spMkLst>
        </pc:spChg>
      </pc:sldChg>
      <pc:sldChg chg="modSp mod">
        <pc:chgData name="Youhuan Li" userId="31ef2ba0f36c268c" providerId="LiveId" clId="{5B8F1FD4-AAFE-7648-A43B-F409053105F5}" dt="2024-04-09T15:25:02.747" v="2715" actId="20577"/>
        <pc:sldMkLst>
          <pc:docMk/>
          <pc:sldMk cId="0" sldId="944"/>
        </pc:sldMkLst>
        <pc:spChg chg="mod">
          <ac:chgData name="Youhuan Li" userId="31ef2ba0f36c268c" providerId="LiveId" clId="{5B8F1FD4-AAFE-7648-A43B-F409053105F5}" dt="2024-04-09T15:25:02.747" v="2715" actId="20577"/>
          <ac:spMkLst>
            <pc:docMk/>
            <pc:sldMk cId="0" sldId="944"/>
            <ac:spMk id="90115" creationId="{00000000-0000-0000-0000-000000000000}"/>
          </ac:spMkLst>
        </pc:spChg>
      </pc:sldChg>
      <pc:sldChg chg="add">
        <pc:chgData name="Youhuan Li" userId="31ef2ba0f36c268c" providerId="LiveId" clId="{5B8F1FD4-AAFE-7648-A43B-F409053105F5}" dt="2024-04-09T11:43:34.024" v="794" actId="2890"/>
        <pc:sldMkLst>
          <pc:docMk/>
          <pc:sldMk cId="3077463374" sldId="976"/>
        </pc:sldMkLst>
      </pc:sldChg>
      <pc:sldChg chg="modSp add mod">
        <pc:chgData name="Youhuan Li" userId="31ef2ba0f36c268c" providerId="LiveId" clId="{5B8F1FD4-AAFE-7648-A43B-F409053105F5}" dt="2024-04-09T11:56:47.187" v="1125" actId="20577"/>
        <pc:sldMkLst>
          <pc:docMk/>
          <pc:sldMk cId="0" sldId="977"/>
        </pc:sldMkLst>
        <pc:spChg chg="mod">
          <ac:chgData name="Youhuan Li" userId="31ef2ba0f36c268c" providerId="LiveId" clId="{5B8F1FD4-AAFE-7648-A43B-F409053105F5}" dt="2024-04-09T11:56:47.187" v="1125" actId="20577"/>
          <ac:spMkLst>
            <pc:docMk/>
            <pc:sldMk cId="0" sldId="977"/>
            <ac:spMk id="57347" creationId="{00000000-0000-0000-0000-000000000000}"/>
          </ac:spMkLst>
        </pc:spChg>
      </pc:sldChg>
      <pc:sldChg chg="add">
        <pc:chgData name="Youhuan Li" userId="31ef2ba0f36c268c" providerId="LiveId" clId="{5B8F1FD4-AAFE-7648-A43B-F409053105F5}" dt="2024-04-09T11:55:34.049" v="1103"/>
        <pc:sldMkLst>
          <pc:docMk/>
          <pc:sldMk cId="0" sldId="978"/>
        </pc:sldMkLst>
      </pc:sldChg>
      <pc:sldChg chg="modSp add mod">
        <pc:chgData name="Youhuan Li" userId="31ef2ba0f36c268c" providerId="LiveId" clId="{5B8F1FD4-AAFE-7648-A43B-F409053105F5}" dt="2024-04-09T11:58:32.614" v="1129" actId="20577"/>
        <pc:sldMkLst>
          <pc:docMk/>
          <pc:sldMk cId="0" sldId="979"/>
        </pc:sldMkLst>
        <pc:spChg chg="mod">
          <ac:chgData name="Youhuan Li" userId="31ef2ba0f36c268c" providerId="LiveId" clId="{5B8F1FD4-AAFE-7648-A43B-F409053105F5}" dt="2024-04-09T11:58:32.614" v="1129" actId="20577"/>
          <ac:spMkLst>
            <pc:docMk/>
            <pc:sldMk cId="0" sldId="979"/>
            <ac:spMk id="58371" creationId="{00000000-0000-0000-0000-000000000000}"/>
          </ac:spMkLst>
        </pc:spChg>
      </pc:sldChg>
      <pc:sldChg chg="add">
        <pc:chgData name="Youhuan Li" userId="31ef2ba0f36c268c" providerId="LiveId" clId="{5B8F1FD4-AAFE-7648-A43B-F409053105F5}" dt="2024-04-09T11:58:49.990" v="1130"/>
        <pc:sldMkLst>
          <pc:docMk/>
          <pc:sldMk cId="0" sldId="980"/>
        </pc:sldMkLst>
      </pc:sldChg>
      <pc:sldChg chg="add">
        <pc:chgData name="Youhuan Li" userId="31ef2ba0f36c268c" providerId="LiveId" clId="{5B8F1FD4-AAFE-7648-A43B-F409053105F5}" dt="2024-04-09T11:59:00.943" v="1131"/>
        <pc:sldMkLst>
          <pc:docMk/>
          <pc:sldMk cId="0" sldId="981"/>
        </pc:sldMkLst>
      </pc:sldChg>
      <pc:sldChg chg="addSp delSp modSp add mod ord chgLayout">
        <pc:chgData name="Youhuan Li" userId="31ef2ba0f36c268c" providerId="LiveId" clId="{5B8F1FD4-AAFE-7648-A43B-F409053105F5}" dt="2024-04-09T14:32:05.973" v="1962" actId="20578"/>
        <pc:sldMkLst>
          <pc:docMk/>
          <pc:sldMk cId="2163179267" sldId="982"/>
        </pc:sldMkLst>
        <pc:spChg chg="add del mod ord">
          <ac:chgData name="Youhuan Li" userId="31ef2ba0f36c268c" providerId="LiveId" clId="{5B8F1FD4-AAFE-7648-A43B-F409053105F5}" dt="2024-04-09T14:24:03.416" v="1527" actId="478"/>
          <ac:spMkLst>
            <pc:docMk/>
            <pc:sldMk cId="2163179267" sldId="982"/>
            <ac:spMk id="2" creationId="{E7421515-DE13-4F85-2ED7-114C25CF135C}"/>
          </ac:spMkLst>
        </pc:spChg>
        <pc:spChg chg="add del mod">
          <ac:chgData name="Youhuan Li" userId="31ef2ba0f36c268c" providerId="LiveId" clId="{5B8F1FD4-AAFE-7648-A43B-F409053105F5}" dt="2024-04-09T14:24:06.120" v="1528" actId="478"/>
          <ac:spMkLst>
            <pc:docMk/>
            <pc:sldMk cId="2163179267" sldId="982"/>
            <ac:spMk id="5" creationId="{0C2CD1CE-C32B-E7D8-2AD6-A22AF54596EC}"/>
          </ac:spMkLst>
        </pc:spChg>
        <pc:spChg chg="add mod ord">
          <ac:chgData name="Youhuan Li" userId="31ef2ba0f36c268c" providerId="LiveId" clId="{5B8F1FD4-AAFE-7648-A43B-F409053105F5}" dt="2024-04-09T14:28:15.046" v="1832" actId="20577"/>
          <ac:spMkLst>
            <pc:docMk/>
            <pc:sldMk cId="2163179267" sldId="982"/>
            <ac:spMk id="7" creationId="{2A6AD625-20CC-C5AB-5368-AF80B573CBC9}"/>
          </ac:spMkLst>
        </pc:spChg>
        <pc:spChg chg="mod ord">
          <ac:chgData name="Youhuan Li" userId="31ef2ba0f36c268c" providerId="LiveId" clId="{5B8F1FD4-AAFE-7648-A43B-F409053105F5}" dt="2024-04-09T14:24:40.656" v="1547" actId="700"/>
          <ac:spMkLst>
            <pc:docMk/>
            <pc:sldMk cId="2163179267" sldId="982"/>
            <ac:spMk id="40962" creationId="{00000000-0000-0000-0000-000000000000}"/>
          </ac:spMkLst>
        </pc:spChg>
        <pc:spChg chg="del">
          <ac:chgData name="Youhuan Li" userId="31ef2ba0f36c268c" providerId="LiveId" clId="{5B8F1FD4-AAFE-7648-A43B-F409053105F5}" dt="2024-04-09T14:14:12.319" v="1142" actId="478"/>
          <ac:spMkLst>
            <pc:docMk/>
            <pc:sldMk cId="2163179267" sldId="982"/>
            <ac:spMk id="40963" creationId="{00000000-0000-0000-0000-000000000000}"/>
          </ac:spMkLst>
        </pc:spChg>
        <pc:spChg chg="del">
          <ac:chgData name="Youhuan Li" userId="31ef2ba0f36c268c" providerId="LiveId" clId="{5B8F1FD4-AAFE-7648-A43B-F409053105F5}" dt="2024-04-09T14:14:12.319" v="1142" actId="478"/>
          <ac:spMkLst>
            <pc:docMk/>
            <pc:sldMk cId="2163179267" sldId="982"/>
            <ac:spMk id="40964" creationId="{00000000-0000-0000-0000-000000000000}"/>
          </ac:spMkLst>
        </pc:spChg>
        <pc:spChg chg="del">
          <ac:chgData name="Youhuan Li" userId="31ef2ba0f36c268c" providerId="LiveId" clId="{5B8F1FD4-AAFE-7648-A43B-F409053105F5}" dt="2024-04-09T14:14:12.319" v="1142" actId="478"/>
          <ac:spMkLst>
            <pc:docMk/>
            <pc:sldMk cId="2163179267" sldId="982"/>
            <ac:spMk id="40965" creationId="{00000000-0000-0000-0000-000000000000}"/>
          </ac:spMkLst>
        </pc:spChg>
        <pc:spChg chg="del">
          <ac:chgData name="Youhuan Li" userId="31ef2ba0f36c268c" providerId="LiveId" clId="{5B8F1FD4-AAFE-7648-A43B-F409053105F5}" dt="2024-04-09T14:14:12.319" v="1142" actId="478"/>
          <ac:spMkLst>
            <pc:docMk/>
            <pc:sldMk cId="2163179267" sldId="982"/>
            <ac:spMk id="40966" creationId="{00000000-0000-0000-0000-000000000000}"/>
          </ac:spMkLst>
        </pc:spChg>
        <pc:spChg chg="del">
          <ac:chgData name="Youhuan Li" userId="31ef2ba0f36c268c" providerId="LiveId" clId="{5B8F1FD4-AAFE-7648-A43B-F409053105F5}" dt="2024-04-09T14:14:12.319" v="1142" actId="478"/>
          <ac:spMkLst>
            <pc:docMk/>
            <pc:sldMk cId="2163179267" sldId="982"/>
            <ac:spMk id="40967" creationId="{00000000-0000-0000-0000-000000000000}"/>
          </ac:spMkLst>
        </pc:spChg>
        <pc:spChg chg="del">
          <ac:chgData name="Youhuan Li" userId="31ef2ba0f36c268c" providerId="LiveId" clId="{5B8F1FD4-AAFE-7648-A43B-F409053105F5}" dt="2024-04-09T14:14:12.319" v="1142" actId="478"/>
          <ac:spMkLst>
            <pc:docMk/>
            <pc:sldMk cId="2163179267" sldId="982"/>
            <ac:spMk id="40968" creationId="{00000000-0000-0000-0000-000000000000}"/>
          </ac:spMkLst>
        </pc:spChg>
        <pc:spChg chg="del">
          <ac:chgData name="Youhuan Li" userId="31ef2ba0f36c268c" providerId="LiveId" clId="{5B8F1FD4-AAFE-7648-A43B-F409053105F5}" dt="2024-04-09T14:14:12.319" v="1142" actId="478"/>
          <ac:spMkLst>
            <pc:docMk/>
            <pc:sldMk cId="2163179267" sldId="982"/>
            <ac:spMk id="40969" creationId="{00000000-0000-0000-0000-000000000000}"/>
          </ac:spMkLst>
        </pc:spChg>
        <pc:spChg chg="del">
          <ac:chgData name="Youhuan Li" userId="31ef2ba0f36c268c" providerId="LiveId" clId="{5B8F1FD4-AAFE-7648-A43B-F409053105F5}" dt="2024-04-09T14:14:12.319" v="1142" actId="478"/>
          <ac:spMkLst>
            <pc:docMk/>
            <pc:sldMk cId="2163179267" sldId="982"/>
            <ac:spMk id="40970" creationId="{00000000-0000-0000-0000-000000000000}"/>
          </ac:spMkLst>
        </pc:spChg>
        <pc:spChg chg="del">
          <ac:chgData name="Youhuan Li" userId="31ef2ba0f36c268c" providerId="LiveId" clId="{5B8F1FD4-AAFE-7648-A43B-F409053105F5}" dt="2024-04-09T14:14:12.319" v="1142" actId="478"/>
          <ac:spMkLst>
            <pc:docMk/>
            <pc:sldMk cId="2163179267" sldId="982"/>
            <ac:spMk id="40971" creationId="{00000000-0000-0000-0000-000000000000}"/>
          </ac:spMkLst>
        </pc:spChg>
        <pc:spChg chg="del">
          <ac:chgData name="Youhuan Li" userId="31ef2ba0f36c268c" providerId="LiveId" clId="{5B8F1FD4-AAFE-7648-A43B-F409053105F5}" dt="2024-04-09T14:14:12.319" v="1142" actId="478"/>
          <ac:spMkLst>
            <pc:docMk/>
            <pc:sldMk cId="2163179267" sldId="982"/>
            <ac:spMk id="40972" creationId="{00000000-0000-0000-0000-000000000000}"/>
          </ac:spMkLst>
        </pc:spChg>
        <pc:spChg chg="del">
          <ac:chgData name="Youhuan Li" userId="31ef2ba0f36c268c" providerId="LiveId" clId="{5B8F1FD4-AAFE-7648-A43B-F409053105F5}" dt="2024-04-09T14:14:12.319" v="1142" actId="478"/>
          <ac:spMkLst>
            <pc:docMk/>
            <pc:sldMk cId="2163179267" sldId="982"/>
            <ac:spMk id="40973" creationId="{00000000-0000-0000-0000-000000000000}"/>
          </ac:spMkLst>
        </pc:spChg>
        <pc:spChg chg="del">
          <ac:chgData name="Youhuan Li" userId="31ef2ba0f36c268c" providerId="LiveId" clId="{5B8F1FD4-AAFE-7648-A43B-F409053105F5}" dt="2024-04-09T14:14:12.319" v="1142" actId="478"/>
          <ac:spMkLst>
            <pc:docMk/>
            <pc:sldMk cId="2163179267" sldId="982"/>
            <ac:spMk id="40974" creationId="{00000000-0000-0000-0000-000000000000}"/>
          </ac:spMkLst>
        </pc:spChg>
        <pc:spChg chg="del">
          <ac:chgData name="Youhuan Li" userId="31ef2ba0f36c268c" providerId="LiveId" clId="{5B8F1FD4-AAFE-7648-A43B-F409053105F5}" dt="2024-04-09T14:14:12.319" v="1142" actId="478"/>
          <ac:spMkLst>
            <pc:docMk/>
            <pc:sldMk cId="2163179267" sldId="982"/>
            <ac:spMk id="40975" creationId="{00000000-0000-0000-0000-000000000000}"/>
          </ac:spMkLst>
        </pc:spChg>
        <pc:spChg chg="del">
          <ac:chgData name="Youhuan Li" userId="31ef2ba0f36c268c" providerId="LiveId" clId="{5B8F1FD4-AAFE-7648-A43B-F409053105F5}" dt="2024-04-09T14:14:12.319" v="1142" actId="478"/>
          <ac:spMkLst>
            <pc:docMk/>
            <pc:sldMk cId="2163179267" sldId="982"/>
            <ac:spMk id="40976" creationId="{00000000-0000-0000-0000-000000000000}"/>
          </ac:spMkLst>
        </pc:spChg>
        <pc:spChg chg="del">
          <ac:chgData name="Youhuan Li" userId="31ef2ba0f36c268c" providerId="LiveId" clId="{5B8F1FD4-AAFE-7648-A43B-F409053105F5}" dt="2024-04-09T14:14:12.319" v="1142" actId="478"/>
          <ac:spMkLst>
            <pc:docMk/>
            <pc:sldMk cId="2163179267" sldId="982"/>
            <ac:spMk id="40977" creationId="{00000000-0000-0000-0000-000000000000}"/>
          </ac:spMkLst>
        </pc:spChg>
        <pc:spChg chg="del">
          <ac:chgData name="Youhuan Li" userId="31ef2ba0f36c268c" providerId="LiveId" clId="{5B8F1FD4-AAFE-7648-A43B-F409053105F5}" dt="2024-04-09T14:14:12.319" v="1142" actId="478"/>
          <ac:spMkLst>
            <pc:docMk/>
            <pc:sldMk cId="2163179267" sldId="982"/>
            <ac:spMk id="40978" creationId="{00000000-0000-0000-0000-000000000000}"/>
          </ac:spMkLst>
        </pc:spChg>
        <pc:spChg chg="del">
          <ac:chgData name="Youhuan Li" userId="31ef2ba0f36c268c" providerId="LiveId" clId="{5B8F1FD4-AAFE-7648-A43B-F409053105F5}" dt="2024-04-09T14:14:12.319" v="1142" actId="478"/>
          <ac:spMkLst>
            <pc:docMk/>
            <pc:sldMk cId="2163179267" sldId="982"/>
            <ac:spMk id="40979" creationId="{00000000-0000-0000-0000-000000000000}"/>
          </ac:spMkLst>
        </pc:spChg>
        <pc:spChg chg="del">
          <ac:chgData name="Youhuan Li" userId="31ef2ba0f36c268c" providerId="LiveId" clId="{5B8F1FD4-AAFE-7648-A43B-F409053105F5}" dt="2024-04-09T14:14:12.319" v="1142" actId="478"/>
          <ac:spMkLst>
            <pc:docMk/>
            <pc:sldMk cId="2163179267" sldId="982"/>
            <ac:spMk id="40980" creationId="{00000000-0000-0000-0000-000000000000}"/>
          </ac:spMkLst>
        </pc:spChg>
        <pc:spChg chg="del">
          <ac:chgData name="Youhuan Li" userId="31ef2ba0f36c268c" providerId="LiveId" clId="{5B8F1FD4-AAFE-7648-A43B-F409053105F5}" dt="2024-04-09T14:14:12.319" v="1142" actId="478"/>
          <ac:spMkLst>
            <pc:docMk/>
            <pc:sldMk cId="2163179267" sldId="982"/>
            <ac:spMk id="40981" creationId="{00000000-0000-0000-0000-000000000000}"/>
          </ac:spMkLst>
        </pc:spChg>
        <pc:spChg chg="del">
          <ac:chgData name="Youhuan Li" userId="31ef2ba0f36c268c" providerId="LiveId" clId="{5B8F1FD4-AAFE-7648-A43B-F409053105F5}" dt="2024-04-09T14:14:12.319" v="1142" actId="478"/>
          <ac:spMkLst>
            <pc:docMk/>
            <pc:sldMk cId="2163179267" sldId="982"/>
            <ac:spMk id="40982" creationId="{00000000-0000-0000-0000-000000000000}"/>
          </ac:spMkLst>
        </pc:spChg>
        <pc:spChg chg="del">
          <ac:chgData name="Youhuan Li" userId="31ef2ba0f36c268c" providerId="LiveId" clId="{5B8F1FD4-AAFE-7648-A43B-F409053105F5}" dt="2024-04-09T14:14:12.319" v="1142" actId="478"/>
          <ac:spMkLst>
            <pc:docMk/>
            <pc:sldMk cId="2163179267" sldId="982"/>
            <ac:spMk id="40983" creationId="{00000000-0000-0000-0000-000000000000}"/>
          </ac:spMkLst>
        </pc:spChg>
        <pc:spChg chg="del">
          <ac:chgData name="Youhuan Li" userId="31ef2ba0f36c268c" providerId="LiveId" clId="{5B8F1FD4-AAFE-7648-A43B-F409053105F5}" dt="2024-04-09T14:14:12.319" v="1142" actId="478"/>
          <ac:spMkLst>
            <pc:docMk/>
            <pc:sldMk cId="2163179267" sldId="982"/>
            <ac:spMk id="40984" creationId="{00000000-0000-0000-0000-000000000000}"/>
          </ac:spMkLst>
        </pc:spChg>
        <pc:spChg chg="del">
          <ac:chgData name="Youhuan Li" userId="31ef2ba0f36c268c" providerId="LiveId" clId="{5B8F1FD4-AAFE-7648-A43B-F409053105F5}" dt="2024-04-09T14:14:12.319" v="1142" actId="478"/>
          <ac:spMkLst>
            <pc:docMk/>
            <pc:sldMk cId="2163179267" sldId="982"/>
            <ac:spMk id="40985" creationId="{00000000-0000-0000-0000-000000000000}"/>
          </ac:spMkLst>
        </pc:spChg>
        <pc:spChg chg="del">
          <ac:chgData name="Youhuan Li" userId="31ef2ba0f36c268c" providerId="LiveId" clId="{5B8F1FD4-AAFE-7648-A43B-F409053105F5}" dt="2024-04-09T14:14:12.319" v="1142" actId="478"/>
          <ac:spMkLst>
            <pc:docMk/>
            <pc:sldMk cId="2163179267" sldId="982"/>
            <ac:spMk id="40986" creationId="{00000000-0000-0000-0000-000000000000}"/>
          </ac:spMkLst>
        </pc:spChg>
        <pc:spChg chg="del">
          <ac:chgData name="Youhuan Li" userId="31ef2ba0f36c268c" providerId="LiveId" clId="{5B8F1FD4-AAFE-7648-A43B-F409053105F5}" dt="2024-04-09T14:14:12.319" v="1142" actId="478"/>
          <ac:spMkLst>
            <pc:docMk/>
            <pc:sldMk cId="2163179267" sldId="982"/>
            <ac:spMk id="40987" creationId="{00000000-0000-0000-0000-000000000000}"/>
          </ac:spMkLst>
        </pc:spChg>
        <pc:spChg chg="del">
          <ac:chgData name="Youhuan Li" userId="31ef2ba0f36c268c" providerId="LiveId" clId="{5B8F1FD4-AAFE-7648-A43B-F409053105F5}" dt="2024-04-09T14:14:12.319" v="1142" actId="478"/>
          <ac:spMkLst>
            <pc:docMk/>
            <pc:sldMk cId="2163179267" sldId="982"/>
            <ac:spMk id="40988" creationId="{00000000-0000-0000-0000-000000000000}"/>
          </ac:spMkLst>
        </pc:spChg>
        <pc:spChg chg="del">
          <ac:chgData name="Youhuan Li" userId="31ef2ba0f36c268c" providerId="LiveId" clId="{5B8F1FD4-AAFE-7648-A43B-F409053105F5}" dt="2024-04-09T14:14:12.319" v="1142" actId="478"/>
          <ac:spMkLst>
            <pc:docMk/>
            <pc:sldMk cId="2163179267" sldId="982"/>
            <ac:spMk id="40989" creationId="{00000000-0000-0000-0000-000000000000}"/>
          </ac:spMkLst>
        </pc:spChg>
        <pc:spChg chg="del">
          <ac:chgData name="Youhuan Li" userId="31ef2ba0f36c268c" providerId="LiveId" clId="{5B8F1FD4-AAFE-7648-A43B-F409053105F5}" dt="2024-04-09T14:14:12.319" v="1142" actId="478"/>
          <ac:spMkLst>
            <pc:docMk/>
            <pc:sldMk cId="2163179267" sldId="982"/>
            <ac:spMk id="40990" creationId="{00000000-0000-0000-0000-000000000000}"/>
          </ac:spMkLst>
        </pc:spChg>
        <pc:spChg chg="del">
          <ac:chgData name="Youhuan Li" userId="31ef2ba0f36c268c" providerId="LiveId" clId="{5B8F1FD4-AAFE-7648-A43B-F409053105F5}" dt="2024-04-09T14:14:12.319" v="1142" actId="478"/>
          <ac:spMkLst>
            <pc:docMk/>
            <pc:sldMk cId="2163179267" sldId="982"/>
            <ac:spMk id="40991" creationId="{00000000-0000-0000-0000-000000000000}"/>
          </ac:spMkLst>
        </pc:spChg>
        <pc:spChg chg="del">
          <ac:chgData name="Youhuan Li" userId="31ef2ba0f36c268c" providerId="LiveId" clId="{5B8F1FD4-AAFE-7648-A43B-F409053105F5}" dt="2024-04-09T14:14:12.319" v="1142" actId="478"/>
          <ac:spMkLst>
            <pc:docMk/>
            <pc:sldMk cId="2163179267" sldId="982"/>
            <ac:spMk id="40992" creationId="{00000000-0000-0000-0000-000000000000}"/>
          </ac:spMkLst>
        </pc:spChg>
        <pc:spChg chg="del">
          <ac:chgData name="Youhuan Li" userId="31ef2ba0f36c268c" providerId="LiveId" clId="{5B8F1FD4-AAFE-7648-A43B-F409053105F5}" dt="2024-04-09T14:14:12.319" v="1142" actId="478"/>
          <ac:spMkLst>
            <pc:docMk/>
            <pc:sldMk cId="2163179267" sldId="982"/>
            <ac:spMk id="40993" creationId="{00000000-0000-0000-0000-000000000000}"/>
          </ac:spMkLst>
        </pc:spChg>
        <pc:spChg chg="del">
          <ac:chgData name="Youhuan Li" userId="31ef2ba0f36c268c" providerId="LiveId" clId="{5B8F1FD4-AAFE-7648-A43B-F409053105F5}" dt="2024-04-09T14:14:12.319" v="1142" actId="478"/>
          <ac:spMkLst>
            <pc:docMk/>
            <pc:sldMk cId="2163179267" sldId="982"/>
            <ac:spMk id="40994" creationId="{00000000-0000-0000-0000-000000000000}"/>
          </ac:spMkLst>
        </pc:spChg>
        <pc:spChg chg="del">
          <ac:chgData name="Youhuan Li" userId="31ef2ba0f36c268c" providerId="LiveId" clId="{5B8F1FD4-AAFE-7648-A43B-F409053105F5}" dt="2024-04-09T14:14:12.319" v="1142" actId="478"/>
          <ac:spMkLst>
            <pc:docMk/>
            <pc:sldMk cId="2163179267" sldId="982"/>
            <ac:spMk id="40995" creationId="{00000000-0000-0000-0000-000000000000}"/>
          </ac:spMkLst>
        </pc:spChg>
        <pc:spChg chg="del">
          <ac:chgData name="Youhuan Li" userId="31ef2ba0f36c268c" providerId="LiveId" clId="{5B8F1FD4-AAFE-7648-A43B-F409053105F5}" dt="2024-04-09T14:14:12.319" v="1142" actId="478"/>
          <ac:spMkLst>
            <pc:docMk/>
            <pc:sldMk cId="2163179267" sldId="982"/>
            <ac:spMk id="40996" creationId="{00000000-0000-0000-0000-000000000000}"/>
          </ac:spMkLst>
        </pc:spChg>
        <pc:spChg chg="del">
          <ac:chgData name="Youhuan Li" userId="31ef2ba0f36c268c" providerId="LiveId" clId="{5B8F1FD4-AAFE-7648-A43B-F409053105F5}" dt="2024-04-09T14:14:12.319" v="1142" actId="478"/>
          <ac:spMkLst>
            <pc:docMk/>
            <pc:sldMk cId="2163179267" sldId="982"/>
            <ac:spMk id="40997" creationId="{00000000-0000-0000-0000-000000000000}"/>
          </ac:spMkLst>
        </pc:spChg>
        <pc:spChg chg="del">
          <ac:chgData name="Youhuan Li" userId="31ef2ba0f36c268c" providerId="LiveId" clId="{5B8F1FD4-AAFE-7648-A43B-F409053105F5}" dt="2024-04-09T14:14:12.319" v="1142" actId="478"/>
          <ac:spMkLst>
            <pc:docMk/>
            <pc:sldMk cId="2163179267" sldId="982"/>
            <ac:spMk id="40999" creationId="{00000000-0000-0000-0000-000000000000}"/>
          </ac:spMkLst>
        </pc:spChg>
        <pc:spChg chg="del">
          <ac:chgData name="Youhuan Li" userId="31ef2ba0f36c268c" providerId="LiveId" clId="{5B8F1FD4-AAFE-7648-A43B-F409053105F5}" dt="2024-04-09T14:14:12.319" v="1142" actId="478"/>
          <ac:spMkLst>
            <pc:docMk/>
            <pc:sldMk cId="2163179267" sldId="982"/>
            <ac:spMk id="41000" creationId="{00000000-0000-0000-0000-000000000000}"/>
          </ac:spMkLst>
        </pc:spChg>
        <pc:spChg chg="del">
          <ac:chgData name="Youhuan Li" userId="31ef2ba0f36c268c" providerId="LiveId" clId="{5B8F1FD4-AAFE-7648-A43B-F409053105F5}" dt="2024-04-09T14:14:12.319" v="1142" actId="478"/>
          <ac:spMkLst>
            <pc:docMk/>
            <pc:sldMk cId="2163179267" sldId="982"/>
            <ac:spMk id="41001" creationId="{00000000-0000-0000-0000-000000000000}"/>
          </ac:spMkLst>
        </pc:spChg>
        <pc:spChg chg="del">
          <ac:chgData name="Youhuan Li" userId="31ef2ba0f36c268c" providerId="LiveId" clId="{5B8F1FD4-AAFE-7648-A43B-F409053105F5}" dt="2024-04-09T14:14:12.319" v="1142" actId="478"/>
          <ac:spMkLst>
            <pc:docMk/>
            <pc:sldMk cId="2163179267" sldId="982"/>
            <ac:spMk id="41002" creationId="{00000000-0000-0000-0000-000000000000}"/>
          </ac:spMkLst>
        </pc:spChg>
        <pc:spChg chg="del">
          <ac:chgData name="Youhuan Li" userId="31ef2ba0f36c268c" providerId="LiveId" clId="{5B8F1FD4-AAFE-7648-A43B-F409053105F5}" dt="2024-04-09T14:14:12.319" v="1142" actId="478"/>
          <ac:spMkLst>
            <pc:docMk/>
            <pc:sldMk cId="2163179267" sldId="982"/>
            <ac:spMk id="41003" creationId="{00000000-0000-0000-0000-000000000000}"/>
          </ac:spMkLst>
        </pc:spChg>
        <pc:spChg chg="del">
          <ac:chgData name="Youhuan Li" userId="31ef2ba0f36c268c" providerId="LiveId" clId="{5B8F1FD4-AAFE-7648-A43B-F409053105F5}" dt="2024-04-09T14:14:12.319" v="1142" actId="478"/>
          <ac:spMkLst>
            <pc:docMk/>
            <pc:sldMk cId="2163179267" sldId="982"/>
            <ac:spMk id="41004" creationId="{00000000-0000-0000-0000-000000000000}"/>
          </ac:spMkLst>
        </pc:spChg>
        <pc:spChg chg="del">
          <ac:chgData name="Youhuan Li" userId="31ef2ba0f36c268c" providerId="LiveId" clId="{5B8F1FD4-AAFE-7648-A43B-F409053105F5}" dt="2024-04-09T14:14:12.319" v="1142" actId="478"/>
          <ac:spMkLst>
            <pc:docMk/>
            <pc:sldMk cId="2163179267" sldId="982"/>
            <ac:spMk id="41005" creationId="{00000000-0000-0000-0000-000000000000}"/>
          </ac:spMkLst>
        </pc:spChg>
        <pc:spChg chg="del">
          <ac:chgData name="Youhuan Li" userId="31ef2ba0f36c268c" providerId="LiveId" clId="{5B8F1FD4-AAFE-7648-A43B-F409053105F5}" dt="2024-04-09T14:14:12.319" v="1142" actId="478"/>
          <ac:spMkLst>
            <pc:docMk/>
            <pc:sldMk cId="2163179267" sldId="982"/>
            <ac:spMk id="41006" creationId="{00000000-0000-0000-0000-000000000000}"/>
          </ac:spMkLst>
        </pc:spChg>
        <pc:spChg chg="del">
          <ac:chgData name="Youhuan Li" userId="31ef2ba0f36c268c" providerId="LiveId" clId="{5B8F1FD4-AAFE-7648-A43B-F409053105F5}" dt="2024-04-09T14:14:12.319" v="1142" actId="478"/>
          <ac:spMkLst>
            <pc:docMk/>
            <pc:sldMk cId="2163179267" sldId="982"/>
            <ac:spMk id="41007" creationId="{00000000-0000-0000-0000-000000000000}"/>
          </ac:spMkLst>
        </pc:spChg>
        <pc:picChg chg="add del mod">
          <ac:chgData name="Youhuan Li" userId="31ef2ba0f36c268c" providerId="LiveId" clId="{5B8F1FD4-AAFE-7648-A43B-F409053105F5}" dt="2024-04-09T14:24:07.897" v="1529" actId="478"/>
          <ac:picMkLst>
            <pc:docMk/>
            <pc:sldMk cId="2163179267" sldId="982"/>
            <ac:picMk id="3" creationId="{332B6811-2ACF-AE0F-59C1-E0C3C957C522}"/>
          </ac:picMkLst>
        </pc:picChg>
        <pc:picChg chg="add mod">
          <ac:chgData name="Youhuan Li" userId="31ef2ba0f36c268c" providerId="LiveId" clId="{5B8F1FD4-AAFE-7648-A43B-F409053105F5}" dt="2024-04-09T14:24:32.086" v="1544" actId="1076"/>
          <ac:picMkLst>
            <pc:docMk/>
            <pc:sldMk cId="2163179267" sldId="982"/>
            <ac:picMk id="6" creationId="{96A14BBD-6018-106E-1CC1-37C68F5244C6}"/>
          </ac:picMkLst>
        </pc:picChg>
      </pc:sldChg>
      <pc:sldChg chg="del">
        <pc:chgData name="Youhuan Li" userId="31ef2ba0f36c268c" providerId="LiveId" clId="{5B8F1FD4-AAFE-7648-A43B-F409053105F5}" dt="2024-04-06T12:40:18.700" v="9" actId="2696"/>
        <pc:sldMkLst>
          <pc:docMk/>
          <pc:sldMk cId="0" sldId="992"/>
        </pc:sldMkLst>
      </pc:sldChg>
      <pc:sldChg chg="del">
        <pc:chgData name="Youhuan Li" userId="31ef2ba0f36c268c" providerId="LiveId" clId="{5B8F1FD4-AAFE-7648-A43B-F409053105F5}" dt="2024-04-09T11:39:40.988" v="737" actId="2696"/>
        <pc:sldMkLst>
          <pc:docMk/>
          <pc:sldMk cId="0" sldId="1099"/>
        </pc:sldMkLst>
      </pc:sldChg>
      <pc:sldChg chg="add del">
        <pc:chgData name="Youhuan Li" userId="31ef2ba0f36c268c" providerId="LiveId" clId="{5B8F1FD4-AAFE-7648-A43B-F409053105F5}" dt="2024-04-09T11:37:43.252" v="736" actId="2696"/>
        <pc:sldMkLst>
          <pc:docMk/>
          <pc:sldMk cId="579452474" sldId="1100"/>
        </pc:sldMkLst>
      </pc:sldChg>
      <pc:sldChg chg="addSp modSp new mod">
        <pc:chgData name="Youhuan Li" userId="31ef2ba0f36c268c" providerId="LiveId" clId="{5B8F1FD4-AAFE-7648-A43B-F409053105F5}" dt="2024-04-06T13:15:01.873" v="245" actId="1076"/>
        <pc:sldMkLst>
          <pc:docMk/>
          <pc:sldMk cId="2976218547" sldId="1100"/>
        </pc:sldMkLst>
        <pc:spChg chg="add mod">
          <ac:chgData name="Youhuan Li" userId="31ef2ba0f36c268c" providerId="LiveId" clId="{5B8F1FD4-AAFE-7648-A43B-F409053105F5}" dt="2024-04-06T13:15:01.873" v="245" actId="1076"/>
          <ac:spMkLst>
            <pc:docMk/>
            <pc:sldMk cId="2976218547" sldId="1100"/>
            <ac:spMk id="4" creationId="{A247E647-2D46-05E8-CA2E-79E53E658F6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p>
            <a:pPr lvl="0" algn="r" eaLnBrk="1" hangingPunct="1"/>
            <a:fld id="{9A0DB2DC-4C9A-4742-B13C-FB6460FD3503}" type="slidenum">
              <a:rPr lang="zh-CN" altLang="en-US" sz="1200" dirty="0"/>
              <a:t>‹#›</a:t>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a:ln>
            <a:solidFill>
              <a:srgbClr val="000000">
                <a:alpha val="100000"/>
              </a:srgbClr>
            </a:solidFill>
            <a:miter lim="800000"/>
          </a:ln>
        </p:spPr>
      </p:sp>
      <p:sp>
        <p:nvSpPr>
          <p:cNvPr id="119811"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19812"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6</a:t>
            </a:fld>
            <a:endParaRPr lang="zh-CN" alt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幻灯片图像占位符 1"/>
          <p:cNvSpPr>
            <a:spLocks noGrp="1" noRot="1" noChangeAspect="1" noTextEdit="1"/>
          </p:cNvSpPr>
          <p:nvPr>
            <p:ph type="sldImg"/>
          </p:nvPr>
        </p:nvSpPr>
        <p:spPr>
          <a:ln/>
        </p:spPr>
      </p:sp>
      <p:sp>
        <p:nvSpPr>
          <p:cNvPr id="153603" name="备注占位符 2"/>
          <p:cNvSpPr>
            <a:spLocks noGrp="1"/>
          </p:cNvSpPr>
          <p:nvPr>
            <p:ph type="body" idx="1"/>
          </p:nvPr>
        </p:nvSpPr>
        <p:spPr>
          <a:noFill/>
          <a:ln/>
        </p:spPr>
        <p:txBody>
          <a:bodyPr/>
          <a:lstStyle/>
          <a:p>
            <a:pPr eaLnBrk="1" hangingPunct="1"/>
            <a:endParaRPr lang="zh-CN" altLang="en-US"/>
          </a:p>
        </p:txBody>
      </p:sp>
      <p:sp>
        <p:nvSpPr>
          <p:cNvPr id="153604" name="灯片编号占位符 3"/>
          <p:cNvSpPr>
            <a:spLocks noGrp="1"/>
          </p:cNvSpPr>
          <p:nvPr>
            <p:ph type="sldNum" sz="quarter" idx="5"/>
          </p:nvPr>
        </p:nvSpPr>
        <p:spPr>
          <a:noFill/>
        </p:spPr>
        <p:txBody>
          <a:bodyPr/>
          <a:lstStyle/>
          <a:p>
            <a:fld id="{E2CBB274-FDDF-4184-B1F5-0DC67077841A}" type="slidenum">
              <a:rPr lang="zh-CN" altLang="en-US" smtClean="0"/>
              <a:pPr/>
              <a:t>16</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p:cNvSpPr>
            <a:spLocks noGrp="1" noRot="1" noChangeAspect="1" noTextEdit="1"/>
          </p:cNvSpPr>
          <p:nvPr>
            <p:ph type="sldImg"/>
          </p:nvPr>
        </p:nvSpPr>
        <p:spPr>
          <a:ln/>
        </p:spPr>
      </p:sp>
      <p:sp>
        <p:nvSpPr>
          <p:cNvPr id="155651" name="备注占位符 2"/>
          <p:cNvSpPr>
            <a:spLocks noGrp="1"/>
          </p:cNvSpPr>
          <p:nvPr>
            <p:ph type="body" idx="1"/>
          </p:nvPr>
        </p:nvSpPr>
        <p:spPr>
          <a:noFill/>
          <a:ln/>
        </p:spPr>
        <p:txBody>
          <a:bodyPr/>
          <a:lstStyle/>
          <a:p>
            <a:pPr eaLnBrk="1" hangingPunct="1"/>
            <a:endParaRPr lang="zh-CN" altLang="en-US"/>
          </a:p>
        </p:txBody>
      </p:sp>
      <p:sp>
        <p:nvSpPr>
          <p:cNvPr id="155652" name="灯片编号占位符 3"/>
          <p:cNvSpPr>
            <a:spLocks noGrp="1"/>
          </p:cNvSpPr>
          <p:nvPr>
            <p:ph type="sldNum" sz="quarter" idx="5"/>
          </p:nvPr>
        </p:nvSpPr>
        <p:spPr>
          <a:noFill/>
        </p:spPr>
        <p:txBody>
          <a:bodyPr/>
          <a:lstStyle/>
          <a:p>
            <a:fld id="{6809B3BD-EB3B-4EBA-9326-296919E089B0}" type="slidenum">
              <a:rPr lang="zh-CN" altLang="en-US" smtClean="0"/>
              <a:pPr/>
              <a:t>17</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dirty="0">
                <a:solidFill>
                  <a:srgbClr val="000000"/>
                </a:solidFill>
              </a:rPr>
              <a:t>20</a:t>
            </a:fld>
            <a:endParaRPr lang="en-US" altLang="zh-CN" sz="1200" dirty="0">
              <a:solidFill>
                <a:srgbClr val="000000"/>
              </a:solidFill>
            </a:endParaRPr>
          </a:p>
        </p:txBody>
      </p:sp>
      <p:sp>
        <p:nvSpPr>
          <p:cNvPr id="116739" name="Rectangle 2"/>
          <p:cNvSpPr>
            <a:spLocks noGrp="1" noRot="1" noChangeAspect="1" noTextEdit="1"/>
          </p:cNvSpPr>
          <p:nvPr>
            <p:ph type="sldImg"/>
          </p:nvPr>
        </p:nvSpPr>
        <p:spPr>
          <a:ln>
            <a:solidFill>
              <a:srgbClr val="000000">
                <a:alpha val="100000"/>
              </a:srgbClr>
            </a:solidFill>
            <a:miter lim="800000"/>
          </a:ln>
        </p:spPr>
      </p:sp>
      <p:sp>
        <p:nvSpPr>
          <p:cNvPr id="116740" name="Rectangle 3"/>
          <p:cNvSpPr>
            <a:spLocks noGrp="1"/>
          </p:cNvSpPr>
          <p:nvPr>
            <p:ph type="body" idx="1"/>
          </p:nvPr>
        </p:nvSpPr>
        <p:spPr>
          <a:xfrm>
            <a:off x="914400" y="4343400"/>
            <a:ext cx="5029200" cy="4114800"/>
          </a:xfrm>
          <a:noFill/>
          <a:ln>
            <a:noFill/>
          </a:ln>
        </p:spPr>
        <p:txBody>
          <a:bodyPr wrap="square" lIns="91440" tIns="45720" rIns="91440" bIns="45720" anchor="t"/>
          <a:lstStyle/>
          <a:p>
            <a:pPr lvl="0" eaLnBrk="1" hangingPunct="1">
              <a:spcBef>
                <a:spcPct val="0"/>
              </a:spcBef>
            </a:pPr>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dirty="0">
                <a:solidFill>
                  <a:srgbClr val="000000"/>
                </a:solidFill>
              </a:rPr>
              <a:t>21</a:t>
            </a:fld>
            <a:endParaRPr lang="en-US" altLang="zh-CN" sz="1200" dirty="0">
              <a:solidFill>
                <a:srgbClr val="000000"/>
              </a:solidFill>
            </a:endParaRPr>
          </a:p>
        </p:txBody>
      </p:sp>
      <p:sp>
        <p:nvSpPr>
          <p:cNvPr id="117763" name="Rectangle 2"/>
          <p:cNvSpPr>
            <a:spLocks noGrp="1" noRot="1" noChangeAspect="1" noTextEdit="1"/>
          </p:cNvSpPr>
          <p:nvPr>
            <p:ph type="sldImg"/>
          </p:nvPr>
        </p:nvSpPr>
        <p:spPr>
          <a:ln>
            <a:solidFill>
              <a:srgbClr val="000000">
                <a:alpha val="100000"/>
              </a:srgbClr>
            </a:solidFill>
            <a:miter lim="800000"/>
          </a:ln>
        </p:spPr>
      </p:sp>
      <p:sp>
        <p:nvSpPr>
          <p:cNvPr id="117764" name="Rectangle 3"/>
          <p:cNvSpPr>
            <a:spLocks noGrp="1"/>
          </p:cNvSpPr>
          <p:nvPr>
            <p:ph type="body" idx="1"/>
          </p:nvPr>
        </p:nvSpPr>
        <p:spPr>
          <a:xfrm>
            <a:off x="914400" y="4343400"/>
            <a:ext cx="5029200" cy="4114800"/>
          </a:xfrm>
          <a:noFill/>
          <a:ln>
            <a:noFill/>
          </a:ln>
        </p:spPr>
        <p:txBody>
          <a:bodyPr wrap="square" lIns="91440" tIns="45720" rIns="91440" bIns="45720" anchor="t"/>
          <a:lstStyle/>
          <a:p>
            <a:pPr lvl="0" eaLnBrk="1" hangingPunct="1">
              <a:spcBef>
                <a:spcPct val="0"/>
              </a:spcBef>
            </a:pPr>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dirty="0">
                <a:solidFill>
                  <a:srgbClr val="000000"/>
                </a:solidFill>
              </a:rPr>
              <a:t>22</a:t>
            </a:fld>
            <a:endParaRPr lang="en-US" altLang="zh-CN" sz="1200" dirty="0">
              <a:solidFill>
                <a:srgbClr val="000000"/>
              </a:solidFill>
            </a:endParaRPr>
          </a:p>
        </p:txBody>
      </p:sp>
      <p:sp>
        <p:nvSpPr>
          <p:cNvPr id="118787" name="Rectangle 2"/>
          <p:cNvSpPr>
            <a:spLocks noGrp="1" noRot="1" noChangeAspect="1" noTextEdit="1"/>
          </p:cNvSpPr>
          <p:nvPr>
            <p:ph type="sldImg"/>
          </p:nvPr>
        </p:nvSpPr>
        <p:spPr>
          <a:ln>
            <a:solidFill>
              <a:srgbClr val="000000">
                <a:alpha val="100000"/>
              </a:srgbClr>
            </a:solidFill>
            <a:miter lim="800000"/>
          </a:ln>
        </p:spPr>
      </p:sp>
      <p:sp>
        <p:nvSpPr>
          <p:cNvPr id="118788" name="Rectangle 3"/>
          <p:cNvSpPr>
            <a:spLocks noGrp="1"/>
          </p:cNvSpPr>
          <p:nvPr>
            <p:ph type="body" idx="1"/>
          </p:nvPr>
        </p:nvSpPr>
        <p:spPr>
          <a:xfrm>
            <a:off x="914400" y="4343400"/>
            <a:ext cx="5029200" cy="4114800"/>
          </a:xfrm>
          <a:noFill/>
          <a:ln>
            <a:noFill/>
          </a:ln>
        </p:spPr>
        <p:txBody>
          <a:bodyPr wrap="square" lIns="91440" tIns="45720" rIns="91440" bIns="45720" anchor="t"/>
          <a:lstStyle/>
          <a:p>
            <a:pPr lvl="0" eaLnBrk="1" hangingPunct="1">
              <a:spcBef>
                <a:spcPct val="0"/>
              </a:spcBef>
            </a:pPr>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幻灯片图像占位符 1"/>
          <p:cNvSpPr>
            <a:spLocks noGrp="1" noRot="1" noChangeAspect="1" noTextEdit="1"/>
          </p:cNvSpPr>
          <p:nvPr>
            <p:ph type="sldImg"/>
          </p:nvPr>
        </p:nvSpPr>
        <p:spPr>
          <a:ln/>
        </p:spPr>
      </p:sp>
      <p:sp>
        <p:nvSpPr>
          <p:cNvPr id="158723" name="备注占位符 2"/>
          <p:cNvSpPr>
            <a:spLocks noGrp="1"/>
          </p:cNvSpPr>
          <p:nvPr>
            <p:ph type="body" idx="1"/>
          </p:nvPr>
        </p:nvSpPr>
        <p:spPr>
          <a:noFill/>
          <a:ln/>
        </p:spPr>
        <p:txBody>
          <a:bodyPr/>
          <a:lstStyle/>
          <a:p>
            <a:pPr eaLnBrk="1" hangingPunct="1"/>
            <a:endParaRPr lang="zh-CN" altLang="en-US"/>
          </a:p>
        </p:txBody>
      </p:sp>
      <p:sp>
        <p:nvSpPr>
          <p:cNvPr id="158724"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77CCF65-60B7-442A-A1B0-AA075577AB95}" type="slidenum">
              <a:rPr kumimoji="1" lang="zh-CN" altLang="en-US" sz="1200" b="0" i="0" u="none" strike="noStrike" kern="1200" cap="none" spc="0" normalizeH="0" baseline="0" noProof="0" smtClean="0">
                <a:ln>
                  <a:noFill/>
                </a:ln>
                <a:solidFill>
                  <a:srgbClr val="000000"/>
                </a:solidFill>
                <a:effectLst/>
                <a:uLnTx/>
                <a:uFillTx/>
                <a:latin typeface="Tahoma"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70</a:t>
            </a:fld>
            <a:endParaRPr kumimoji="1" lang="en-US" altLang="zh-CN" sz="1200" b="0"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幻灯片图像占位符 1"/>
          <p:cNvSpPr>
            <a:spLocks noGrp="1" noRot="1" noChangeAspect="1" noTextEdit="1"/>
          </p:cNvSpPr>
          <p:nvPr>
            <p:ph type="sldImg"/>
          </p:nvPr>
        </p:nvSpPr>
        <p:spPr>
          <a:ln/>
        </p:spPr>
      </p:sp>
      <p:sp>
        <p:nvSpPr>
          <p:cNvPr id="162819" name="备注占位符 2"/>
          <p:cNvSpPr>
            <a:spLocks noGrp="1"/>
          </p:cNvSpPr>
          <p:nvPr>
            <p:ph type="body" idx="1"/>
          </p:nvPr>
        </p:nvSpPr>
        <p:spPr>
          <a:noFill/>
          <a:ln/>
        </p:spPr>
        <p:txBody>
          <a:bodyPr/>
          <a:lstStyle/>
          <a:p>
            <a:pPr eaLnBrk="1" hangingPunct="1"/>
            <a:endParaRPr lang="zh-CN" altLang="en-US"/>
          </a:p>
        </p:txBody>
      </p:sp>
      <p:sp>
        <p:nvSpPr>
          <p:cNvPr id="162820" name="灯片编号占位符 3"/>
          <p:cNvSpPr>
            <a:spLocks noGrp="1"/>
          </p:cNvSpPr>
          <p:nvPr>
            <p:ph type="sldNum" sz="quarter" idx="5"/>
          </p:nvPr>
        </p:nvSpPr>
        <p:spPr>
          <a:noFill/>
        </p:spPr>
        <p:txBody>
          <a:bodyPr/>
          <a:lstStyle/>
          <a:p>
            <a:fld id="{9AC09AF7-CDC5-48E1-BE4C-A4F23325C530}" type="slidenum">
              <a:rPr lang="zh-CN" altLang="en-US" smtClean="0"/>
              <a:pPr/>
              <a:t>71</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幻灯片图像占位符 1"/>
          <p:cNvSpPr>
            <a:spLocks noGrp="1" noRot="1" noChangeAspect="1" noTextEdit="1"/>
          </p:cNvSpPr>
          <p:nvPr>
            <p:ph type="sldImg"/>
          </p:nvPr>
        </p:nvSpPr>
        <p:spPr>
          <a:ln/>
        </p:spPr>
      </p:sp>
      <p:sp>
        <p:nvSpPr>
          <p:cNvPr id="163843" name="备注占位符 2"/>
          <p:cNvSpPr>
            <a:spLocks noGrp="1"/>
          </p:cNvSpPr>
          <p:nvPr>
            <p:ph type="body" idx="1"/>
          </p:nvPr>
        </p:nvSpPr>
        <p:spPr>
          <a:noFill/>
          <a:ln/>
        </p:spPr>
        <p:txBody>
          <a:bodyPr/>
          <a:lstStyle/>
          <a:p>
            <a:pPr eaLnBrk="1" hangingPunct="1"/>
            <a:endParaRPr lang="zh-CN" altLang="en-US"/>
          </a:p>
        </p:txBody>
      </p:sp>
      <p:sp>
        <p:nvSpPr>
          <p:cNvPr id="163844" name="灯片编号占位符 3"/>
          <p:cNvSpPr>
            <a:spLocks noGrp="1"/>
          </p:cNvSpPr>
          <p:nvPr>
            <p:ph type="sldNum" sz="quarter" idx="5"/>
          </p:nvPr>
        </p:nvSpPr>
        <p:spPr>
          <a:noFill/>
        </p:spPr>
        <p:txBody>
          <a:bodyPr/>
          <a:lstStyle/>
          <a:p>
            <a:fld id="{34691A81-CBC3-41CD-94B3-76680544BCFB}" type="slidenum">
              <a:rPr lang="zh-CN" altLang="en-US" smtClean="0"/>
              <a:pPr/>
              <a:t>72</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幻灯片图像占位符 1"/>
          <p:cNvSpPr>
            <a:spLocks noGrp="1" noRot="1" noChangeAspect="1" noTextEdit="1"/>
          </p:cNvSpPr>
          <p:nvPr>
            <p:ph type="sldImg"/>
          </p:nvPr>
        </p:nvSpPr>
        <p:spPr>
          <a:ln/>
        </p:spPr>
      </p:sp>
      <p:sp>
        <p:nvSpPr>
          <p:cNvPr id="164867" name="备注占位符 2"/>
          <p:cNvSpPr>
            <a:spLocks noGrp="1"/>
          </p:cNvSpPr>
          <p:nvPr>
            <p:ph type="body" idx="1"/>
          </p:nvPr>
        </p:nvSpPr>
        <p:spPr>
          <a:noFill/>
          <a:ln/>
        </p:spPr>
        <p:txBody>
          <a:bodyPr/>
          <a:lstStyle/>
          <a:p>
            <a:pPr eaLnBrk="1" hangingPunct="1"/>
            <a:endParaRPr lang="zh-CN" altLang="en-US"/>
          </a:p>
        </p:txBody>
      </p:sp>
      <p:sp>
        <p:nvSpPr>
          <p:cNvPr id="164868" name="灯片编号占位符 3"/>
          <p:cNvSpPr>
            <a:spLocks noGrp="1"/>
          </p:cNvSpPr>
          <p:nvPr>
            <p:ph type="sldNum" sz="quarter" idx="5"/>
          </p:nvPr>
        </p:nvSpPr>
        <p:spPr>
          <a:noFill/>
        </p:spPr>
        <p:txBody>
          <a:bodyPr/>
          <a:lstStyle/>
          <a:p>
            <a:fld id="{62CDEE48-F50F-45AE-BA54-6EF4C85AFA50}" type="slidenum">
              <a:rPr lang="zh-CN" altLang="en-US" smtClean="0"/>
              <a:pPr/>
              <a:t>73</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幻灯片图像占位符 1"/>
          <p:cNvSpPr>
            <a:spLocks noGrp="1" noRot="1" noChangeAspect="1" noTextEdit="1"/>
          </p:cNvSpPr>
          <p:nvPr>
            <p:ph type="sldImg"/>
          </p:nvPr>
        </p:nvSpPr>
        <p:spPr>
          <a:ln/>
        </p:spPr>
      </p:sp>
      <p:sp>
        <p:nvSpPr>
          <p:cNvPr id="165891" name="备注占位符 2"/>
          <p:cNvSpPr>
            <a:spLocks noGrp="1"/>
          </p:cNvSpPr>
          <p:nvPr>
            <p:ph type="body" idx="1"/>
          </p:nvPr>
        </p:nvSpPr>
        <p:spPr>
          <a:noFill/>
          <a:ln/>
        </p:spPr>
        <p:txBody>
          <a:bodyPr/>
          <a:lstStyle/>
          <a:p>
            <a:pPr eaLnBrk="1" hangingPunct="1"/>
            <a:endParaRPr lang="zh-CN" altLang="en-US"/>
          </a:p>
        </p:txBody>
      </p:sp>
      <p:sp>
        <p:nvSpPr>
          <p:cNvPr id="165892" name="灯片编号占位符 3"/>
          <p:cNvSpPr>
            <a:spLocks noGrp="1"/>
          </p:cNvSpPr>
          <p:nvPr>
            <p:ph type="sldNum" sz="quarter" idx="5"/>
          </p:nvPr>
        </p:nvSpPr>
        <p:spPr>
          <a:noFill/>
        </p:spPr>
        <p:txBody>
          <a:bodyPr/>
          <a:lstStyle/>
          <a:p>
            <a:fld id="{18F40764-CD66-47B9-A328-F4C440BB2514}" type="slidenum">
              <a:rPr lang="zh-CN" altLang="en-US" smtClean="0"/>
              <a:pPr/>
              <a:t>74</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a:ln>
            <a:solidFill>
              <a:srgbClr val="000000">
                <a:alpha val="100000"/>
              </a:srgbClr>
            </a:solidFill>
            <a:miter lim="800000"/>
          </a:ln>
        </p:spPr>
      </p:sp>
      <p:sp>
        <p:nvSpPr>
          <p:cNvPr id="120835"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20836"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7</a:t>
            </a:fld>
            <a:endParaRPr lang="zh-CN" altLang="en-US" sz="12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幻灯片图像占位符 1"/>
          <p:cNvSpPr>
            <a:spLocks noGrp="1" noRot="1" noChangeAspect="1" noTextEdit="1"/>
          </p:cNvSpPr>
          <p:nvPr>
            <p:ph type="sldImg"/>
          </p:nvPr>
        </p:nvSpPr>
        <p:spPr>
          <a:ln/>
        </p:spPr>
      </p:sp>
      <p:sp>
        <p:nvSpPr>
          <p:cNvPr id="140291" name="备注占位符 2"/>
          <p:cNvSpPr>
            <a:spLocks noGrp="1"/>
          </p:cNvSpPr>
          <p:nvPr>
            <p:ph type="body" idx="1"/>
          </p:nvPr>
        </p:nvSpPr>
        <p:spPr>
          <a:noFill/>
          <a:ln/>
        </p:spPr>
        <p:txBody>
          <a:bodyPr/>
          <a:lstStyle/>
          <a:p>
            <a:pPr eaLnBrk="1" hangingPunct="1"/>
            <a:endParaRPr lang="zh-CN" altLang="en-US"/>
          </a:p>
        </p:txBody>
      </p:sp>
      <p:sp>
        <p:nvSpPr>
          <p:cNvPr id="140292"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22BEAF7-5B4E-4216-ADCF-B98E85CDFECE}" type="slidenum">
              <a:rPr kumimoji="1" lang="zh-CN" altLang="en-US" sz="1200" b="0" i="0" u="none" strike="noStrike" kern="1200" cap="none" spc="0" normalizeH="0" baseline="0" noProof="0" smtClean="0">
                <a:ln>
                  <a:noFill/>
                </a:ln>
                <a:solidFill>
                  <a:srgbClr val="000000"/>
                </a:solidFill>
                <a:effectLst/>
                <a:uLnTx/>
                <a:uFillTx/>
                <a:latin typeface="Tahoma"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1" lang="en-US" altLang="zh-CN" sz="1200" b="0"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p:spPr>
        <p:txBody>
          <a:bodyPr/>
          <a:lstStyle/>
          <a:p>
            <a:pPr eaLnBrk="1" hangingPunct="1"/>
            <a:endParaRPr lang="zh-CN" altLang="en-US"/>
          </a:p>
        </p:txBody>
      </p:sp>
      <p:sp>
        <p:nvSpPr>
          <p:cNvPr id="141316"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1A26FBD-B28D-481B-A602-8EBED0FF7B6F}" type="slidenum">
              <a:rPr kumimoji="1" lang="zh-CN" altLang="en-US" sz="1200" b="0" i="0" u="none" strike="noStrike" kern="1200" cap="none" spc="0" normalizeH="0" baseline="0" noProof="0" smtClean="0">
                <a:ln>
                  <a:noFill/>
                </a:ln>
                <a:solidFill>
                  <a:srgbClr val="000000"/>
                </a:solidFill>
                <a:effectLst/>
                <a:uLnTx/>
                <a:uFillTx/>
                <a:latin typeface="Tahoma"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1" lang="en-US" altLang="zh-CN" sz="1200" b="0"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
          <p:cNvSpPr>
            <a:spLocks noGrp="1" noRot="1" noChangeAspect="1" noTextEdit="1"/>
          </p:cNvSpPr>
          <p:nvPr>
            <p:ph type="sldImg"/>
          </p:nvPr>
        </p:nvSpPr>
        <p:spPr>
          <a:ln/>
        </p:spPr>
      </p:sp>
      <p:sp>
        <p:nvSpPr>
          <p:cNvPr id="142339" name="备注占位符 2"/>
          <p:cNvSpPr>
            <a:spLocks noGrp="1"/>
          </p:cNvSpPr>
          <p:nvPr>
            <p:ph type="body" idx="1"/>
          </p:nvPr>
        </p:nvSpPr>
        <p:spPr>
          <a:noFill/>
          <a:ln/>
        </p:spPr>
        <p:txBody>
          <a:bodyPr/>
          <a:lstStyle/>
          <a:p>
            <a:pPr eaLnBrk="1" hangingPunct="1"/>
            <a:endParaRPr lang="zh-CN" altLang="en-US"/>
          </a:p>
        </p:txBody>
      </p:sp>
      <p:sp>
        <p:nvSpPr>
          <p:cNvPr id="142340"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A7799D5-2162-41C5-8826-E062CDD29CA0}" type="slidenum">
              <a:rPr kumimoji="1" lang="zh-CN" altLang="en-US" sz="1200" b="0" i="0" u="none" strike="noStrike" kern="1200" cap="none" spc="0" normalizeH="0" baseline="0" noProof="0" smtClean="0">
                <a:ln>
                  <a:noFill/>
                </a:ln>
                <a:solidFill>
                  <a:srgbClr val="000000"/>
                </a:solidFill>
                <a:effectLst/>
                <a:uLnTx/>
                <a:uFillTx/>
                <a:latin typeface="Tahoma"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1" lang="en-US" altLang="zh-CN" sz="1200" b="0"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幻灯片图像占位符 1"/>
          <p:cNvSpPr>
            <a:spLocks noGrp="1" noRot="1" noChangeAspect="1" noTextEdit="1"/>
          </p:cNvSpPr>
          <p:nvPr>
            <p:ph type="sldImg"/>
          </p:nvPr>
        </p:nvSpPr>
        <p:spPr>
          <a:ln/>
        </p:spPr>
      </p:sp>
      <p:sp>
        <p:nvSpPr>
          <p:cNvPr id="143363" name="备注占位符 2"/>
          <p:cNvSpPr>
            <a:spLocks noGrp="1"/>
          </p:cNvSpPr>
          <p:nvPr>
            <p:ph type="body" idx="1"/>
          </p:nvPr>
        </p:nvSpPr>
        <p:spPr>
          <a:noFill/>
          <a:ln/>
        </p:spPr>
        <p:txBody>
          <a:bodyPr/>
          <a:lstStyle/>
          <a:p>
            <a:pPr eaLnBrk="1" hangingPunct="1"/>
            <a:endParaRPr lang="zh-CN" altLang="en-US"/>
          </a:p>
        </p:txBody>
      </p:sp>
      <p:sp>
        <p:nvSpPr>
          <p:cNvPr id="143364"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365EB65-BDA6-4C46-8C20-8F64D350C83C}" type="slidenum">
              <a:rPr kumimoji="1" lang="zh-CN" altLang="en-US" sz="1200" b="0" i="0" u="none" strike="noStrike" kern="1200" cap="none" spc="0" normalizeH="0" baseline="0" noProof="0" smtClean="0">
                <a:ln>
                  <a:noFill/>
                </a:ln>
                <a:solidFill>
                  <a:srgbClr val="000000"/>
                </a:solidFill>
                <a:effectLst/>
                <a:uLnTx/>
                <a:uFillTx/>
                <a:latin typeface="Tahoma"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1" lang="en-US" altLang="zh-CN" sz="1200" b="0"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幻灯片图像占位符 1"/>
          <p:cNvSpPr>
            <a:spLocks noGrp="1" noRot="1" noChangeAspect="1" noTextEdit="1"/>
          </p:cNvSpPr>
          <p:nvPr>
            <p:ph type="sldImg"/>
          </p:nvPr>
        </p:nvSpPr>
        <p:spPr>
          <a:ln/>
        </p:spPr>
      </p:sp>
      <p:sp>
        <p:nvSpPr>
          <p:cNvPr id="144387" name="备注占位符 2"/>
          <p:cNvSpPr>
            <a:spLocks noGrp="1"/>
          </p:cNvSpPr>
          <p:nvPr>
            <p:ph type="body" idx="1"/>
          </p:nvPr>
        </p:nvSpPr>
        <p:spPr>
          <a:noFill/>
          <a:ln/>
        </p:spPr>
        <p:txBody>
          <a:bodyPr/>
          <a:lstStyle/>
          <a:p>
            <a:pPr eaLnBrk="1" hangingPunct="1"/>
            <a:endParaRPr lang="zh-CN" altLang="en-US"/>
          </a:p>
        </p:txBody>
      </p:sp>
      <p:sp>
        <p:nvSpPr>
          <p:cNvPr id="144388"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53D7AFF-A11A-4556-B4F0-98A9DCF9F178}" type="slidenum">
              <a:rPr kumimoji="1" lang="zh-CN" altLang="en-US" sz="1200" b="0" i="0" u="none" strike="noStrike" kern="1200" cap="none" spc="0" normalizeH="0" baseline="0" noProof="0" smtClean="0">
                <a:ln>
                  <a:noFill/>
                </a:ln>
                <a:solidFill>
                  <a:srgbClr val="000000"/>
                </a:solidFill>
                <a:effectLst/>
                <a:uLnTx/>
                <a:uFillTx/>
                <a:latin typeface="Tahoma"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1" lang="en-US" altLang="zh-CN" sz="1200" b="0"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幻灯片图像占位符 1"/>
          <p:cNvSpPr>
            <a:spLocks noGrp="1" noRot="1" noChangeAspect="1" noTextEdit="1"/>
          </p:cNvSpPr>
          <p:nvPr>
            <p:ph type="sldImg"/>
          </p:nvPr>
        </p:nvSpPr>
        <p:spPr>
          <a:ln/>
        </p:spPr>
      </p:sp>
      <p:sp>
        <p:nvSpPr>
          <p:cNvPr id="149507" name="备注占位符 2"/>
          <p:cNvSpPr>
            <a:spLocks noGrp="1"/>
          </p:cNvSpPr>
          <p:nvPr>
            <p:ph type="body" idx="1"/>
          </p:nvPr>
        </p:nvSpPr>
        <p:spPr>
          <a:noFill/>
          <a:ln/>
        </p:spPr>
        <p:txBody>
          <a:bodyPr/>
          <a:lstStyle/>
          <a:p>
            <a:pPr eaLnBrk="1" hangingPunct="1"/>
            <a:endParaRPr lang="zh-CN" altLang="en-US"/>
          </a:p>
        </p:txBody>
      </p:sp>
      <p:sp>
        <p:nvSpPr>
          <p:cNvPr id="149508" name="灯片编号占位符 3"/>
          <p:cNvSpPr>
            <a:spLocks noGrp="1"/>
          </p:cNvSpPr>
          <p:nvPr>
            <p:ph type="sldNum" sz="quarter" idx="5"/>
          </p:nvPr>
        </p:nvSpPr>
        <p:spPr>
          <a:noFill/>
        </p:spPr>
        <p:txBody>
          <a:bodyPr/>
          <a:lstStyle/>
          <a:p>
            <a:fld id="{C3F1E2D7-EF5E-4FB0-AA10-103D7455645E}" type="slidenum">
              <a:rPr lang="zh-CN" altLang="en-US" smtClean="0"/>
              <a:pPr/>
              <a:t>13</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幻灯片图像占位符 1"/>
          <p:cNvSpPr>
            <a:spLocks noGrp="1" noRot="1" noChangeAspect="1" noTextEdit="1"/>
          </p:cNvSpPr>
          <p:nvPr>
            <p:ph type="sldImg"/>
          </p:nvPr>
        </p:nvSpPr>
        <p:spPr>
          <a:ln/>
        </p:spPr>
      </p:sp>
      <p:sp>
        <p:nvSpPr>
          <p:cNvPr id="152579" name="备注占位符 2"/>
          <p:cNvSpPr>
            <a:spLocks noGrp="1"/>
          </p:cNvSpPr>
          <p:nvPr>
            <p:ph type="body" idx="1"/>
          </p:nvPr>
        </p:nvSpPr>
        <p:spPr>
          <a:noFill/>
          <a:ln/>
        </p:spPr>
        <p:txBody>
          <a:bodyPr/>
          <a:lstStyle/>
          <a:p>
            <a:pPr eaLnBrk="1" hangingPunct="1"/>
            <a:endParaRPr lang="zh-CN" altLang="en-US"/>
          </a:p>
        </p:txBody>
      </p:sp>
      <p:sp>
        <p:nvSpPr>
          <p:cNvPr id="152580" name="灯片编号占位符 3"/>
          <p:cNvSpPr>
            <a:spLocks noGrp="1"/>
          </p:cNvSpPr>
          <p:nvPr>
            <p:ph type="sldNum" sz="quarter" idx="5"/>
          </p:nvPr>
        </p:nvSpPr>
        <p:spPr>
          <a:noFill/>
        </p:spPr>
        <p:txBody>
          <a:bodyPr/>
          <a:lstStyle/>
          <a:p>
            <a:fld id="{439BB779-E915-4FE7-942F-F0D553A021F3}" type="slidenum">
              <a:rPr lang="zh-CN" altLang="en-US" smtClean="0"/>
              <a:pPr/>
              <a:t>15</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52400"/>
            <a:ext cx="2133600" cy="6324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81000" y="152400"/>
            <a:ext cx="6248400" cy="6324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52400" y="1524000"/>
            <a:ext cx="4305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0100" y="1524000"/>
            <a:ext cx="4305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1"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4650" y="304800"/>
            <a:ext cx="2190750" cy="6248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52400" y="304800"/>
            <a:ext cx="6419850" cy="6248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52400" y="304800"/>
            <a:ext cx="8763000" cy="6248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Media" preserve="1">
  <p:cSld name="标题，文本与媒体剪辑">
    <p:spTree>
      <p:nvGrpSpPr>
        <p:cNvPr id="1" name=""/>
        <p:cNvGrpSpPr/>
        <p:nvPr/>
      </p:nvGrpSpPr>
      <p:grpSpPr>
        <a:xfrm>
          <a:off x="0" y="0"/>
          <a:ext cx="0" cy="0"/>
          <a:chOff x="0" y="0"/>
          <a:chExt cx="0" cy="0"/>
        </a:xfrm>
      </p:grpSpPr>
      <p:sp>
        <p:nvSpPr>
          <p:cNvPr id="2" name="标题 1"/>
          <p:cNvSpPr>
            <a:spLocks noGrp="1"/>
          </p:cNvSpPr>
          <p:nvPr>
            <p:ph type="title"/>
          </p:nvPr>
        </p:nvSpPr>
        <p:spPr>
          <a:xfrm>
            <a:off x="1066800" y="304800"/>
            <a:ext cx="7772400" cy="914400"/>
          </a:xfrm>
        </p:spPr>
        <p:txBody>
          <a:bodyPr/>
          <a:lstStyle/>
          <a:p>
            <a:r>
              <a:rPr lang="zh-CN" altLang="en-US"/>
              <a:t>单击此处编辑母版标题样式</a:t>
            </a:r>
          </a:p>
        </p:txBody>
      </p:sp>
      <p:sp>
        <p:nvSpPr>
          <p:cNvPr id="3" name="文本占位符 2"/>
          <p:cNvSpPr>
            <a:spLocks noGrp="1"/>
          </p:cNvSpPr>
          <p:nvPr>
            <p:ph type="body" sz="half" idx="1"/>
          </p:nvPr>
        </p:nvSpPr>
        <p:spPr>
          <a:xfrm>
            <a:off x="152400" y="1524000"/>
            <a:ext cx="4305300" cy="5029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媒体占位符 3"/>
          <p:cNvSpPr>
            <a:spLocks noGrp="1"/>
          </p:cNvSpPr>
          <p:nvPr>
            <p:ph type="media" sz="half" idx="2"/>
          </p:nvPr>
        </p:nvSpPr>
        <p:spPr>
          <a:xfrm>
            <a:off x="4610100" y="1524000"/>
            <a:ext cx="4305300" cy="50292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30000"/>
              </a:spcBef>
              <a:spcAft>
                <a:spcPct val="0"/>
              </a:spcAft>
              <a:buClrTx/>
              <a:buSzTx/>
              <a:buFontTx/>
              <a:buChar char="•"/>
              <a:defRPr/>
            </a:pPr>
            <a:endParaRPr kumimoji="1"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81000" y="1676400"/>
            <a:ext cx="4191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24400" y="1676400"/>
            <a:ext cx="4191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10000"/>
              </a:spcBef>
              <a:spcAft>
                <a:spcPct val="0"/>
              </a:spcAft>
              <a:buClr>
                <a:srgbClr val="FF5050"/>
              </a:buClr>
              <a:buSzTx/>
              <a:buFont typeface="Wingdings" panose="05000000000000000000" pitchFamily="2" charset="2"/>
              <a:buNone/>
              <a:defRPr/>
            </a:pPr>
            <a:endParaRPr kumimoji="1"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52400"/>
            <a:ext cx="2133600" cy="6324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81000" y="152400"/>
            <a:ext cx="6248400" cy="6324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6156" name="Rectangle 12"/>
          <p:cNvSpPr>
            <a:spLocks noGrp="1" noChangeArrowheads="1"/>
          </p:cNvSpPr>
          <p:nvPr>
            <p:ph type="ctrTitle"/>
          </p:nvPr>
        </p:nvSpPr>
        <p:spPr>
          <a:xfrm>
            <a:off x="990600" y="1828800"/>
            <a:ext cx="7772400" cy="1143000"/>
          </a:xfrm>
        </p:spPr>
        <p:txBody>
          <a:bodyPr/>
          <a:lstStyle>
            <a:lvl1pPr>
              <a:defRPr/>
            </a:lvl1pPr>
          </a:lstStyle>
          <a:p>
            <a:r>
              <a:rPr lang="zh-CN" altLang="en-US"/>
              <a:t>单击此处编辑母版标题样式</a:t>
            </a:r>
          </a:p>
        </p:txBody>
      </p:sp>
      <p:sp>
        <p:nvSpPr>
          <p:cNvPr id="615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zh-CN" altLang="en-US"/>
              <a:t>陈立军</a:t>
            </a: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45C86A94-886C-42A9-A3A4-2F967A017607}" type="slidenum">
              <a:rPr lang="zh-CN" altLang="en-US"/>
              <a:pPr>
                <a:defRPr/>
              </a:pPr>
              <a:t>‹#›</a:t>
            </a:fld>
            <a:endParaRPr lang="en-US" altLang="zh-CN"/>
          </a:p>
        </p:txBody>
      </p:sp>
    </p:spTree>
    <p:extLst>
      <p:ext uri="{BB962C8B-B14F-4D97-AF65-F5344CB8AC3E}">
        <p14:creationId xmlns:p14="http://schemas.microsoft.com/office/powerpoint/2010/main" val="10915748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fld id="{6DD56488-57FA-4AA6-B29A-D9C0EBBCBFAC}" type="datetime8">
              <a:rPr lang="zh-CN" altLang="en-US"/>
              <a:pPr>
                <a:defRPr/>
              </a:pPr>
              <a:t>2024年4月4日9时57分</a:t>
            </a:fld>
            <a:endParaRPr lang="zh-CN"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FDC09060-39BA-47CF-8239-277985EF487E}" type="slidenum">
              <a:rPr lang="zh-CN" altLang="en-US"/>
              <a:pPr>
                <a:defRPr/>
              </a:pPr>
              <a:t>‹#›</a:t>
            </a:fld>
            <a:endParaRPr lang="en-US" altLang="zh-CN"/>
          </a:p>
        </p:txBody>
      </p:sp>
    </p:spTree>
    <p:extLst>
      <p:ext uri="{BB962C8B-B14F-4D97-AF65-F5344CB8AC3E}">
        <p14:creationId xmlns:p14="http://schemas.microsoft.com/office/powerpoint/2010/main" val="357376163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fld id="{1A4EE849-A1A1-415F-86AD-6616A00ADB07}" type="datetime8">
              <a:rPr lang="zh-CN" altLang="en-US"/>
              <a:pPr>
                <a:defRPr/>
              </a:pPr>
              <a:t>2024年4月4日9时57分</a:t>
            </a:fld>
            <a:endParaRPr lang="zh-CN"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938F40A9-47C6-40B1-9E91-1614A5A2F500}" type="slidenum">
              <a:rPr lang="zh-CN" altLang="en-US"/>
              <a:pPr>
                <a:defRPr/>
              </a:pPr>
              <a:t>‹#›</a:t>
            </a:fld>
            <a:endParaRPr lang="en-US" altLang="zh-CN"/>
          </a:p>
        </p:txBody>
      </p:sp>
    </p:spTree>
    <p:extLst>
      <p:ext uri="{BB962C8B-B14F-4D97-AF65-F5344CB8AC3E}">
        <p14:creationId xmlns:p14="http://schemas.microsoft.com/office/powerpoint/2010/main" val="405031617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28600" y="1196975"/>
            <a:ext cx="4286250" cy="5432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67250" y="1196975"/>
            <a:ext cx="4287838" cy="5432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fld id="{F5FE8166-6DFA-4A37-90C1-E590F0614A43}" type="datetime8">
              <a:rPr lang="zh-CN" altLang="en-US"/>
              <a:pPr>
                <a:defRPr/>
              </a:pPr>
              <a:t>2024年4月4日9时57分</a:t>
            </a:fld>
            <a:endParaRPr lang="zh-CN" altLang="zh-CN"/>
          </a:p>
        </p:txBody>
      </p:sp>
      <p:sp>
        <p:nvSpPr>
          <p:cNvPr id="6"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F583DB4E-3FA1-42C2-B858-124222D89A88}" type="slidenum">
              <a:rPr lang="zh-CN" altLang="en-US"/>
              <a:pPr>
                <a:defRPr/>
              </a:pPr>
              <a:t>‹#›</a:t>
            </a:fld>
            <a:endParaRPr lang="en-US" altLang="zh-CN"/>
          </a:p>
        </p:txBody>
      </p:sp>
    </p:spTree>
    <p:extLst>
      <p:ext uri="{BB962C8B-B14F-4D97-AF65-F5344CB8AC3E}">
        <p14:creationId xmlns:p14="http://schemas.microsoft.com/office/powerpoint/2010/main" val="720640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81000" y="1676400"/>
            <a:ext cx="4191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24400" y="1676400"/>
            <a:ext cx="4191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a:ln/>
        </p:spPr>
        <p:txBody>
          <a:bodyPr/>
          <a:lstStyle>
            <a:lvl1pPr>
              <a:defRPr/>
            </a:lvl1pPr>
          </a:lstStyle>
          <a:p>
            <a:pPr>
              <a:defRPr/>
            </a:pPr>
            <a:fld id="{A7E0F191-FF55-4032-B4F3-4728AFD909E7}" type="datetime8">
              <a:rPr lang="zh-CN" altLang="en-US"/>
              <a:pPr>
                <a:defRPr/>
              </a:pPr>
              <a:t>2024年4月4日9时57分</a:t>
            </a:fld>
            <a:endParaRPr lang="zh-CN" altLang="zh-CN"/>
          </a:p>
        </p:txBody>
      </p:sp>
      <p:sp>
        <p:nvSpPr>
          <p:cNvPr id="8"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17452384-EC76-470D-8215-F3851A16C086}" type="slidenum">
              <a:rPr lang="zh-CN" altLang="en-US"/>
              <a:pPr>
                <a:defRPr/>
              </a:pPr>
              <a:t>‹#›</a:t>
            </a:fld>
            <a:endParaRPr lang="en-US" altLang="zh-CN"/>
          </a:p>
        </p:txBody>
      </p:sp>
    </p:spTree>
    <p:extLst>
      <p:ext uri="{BB962C8B-B14F-4D97-AF65-F5344CB8AC3E}">
        <p14:creationId xmlns:p14="http://schemas.microsoft.com/office/powerpoint/2010/main" val="125311951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a:ln/>
        </p:spPr>
        <p:txBody>
          <a:bodyPr/>
          <a:lstStyle>
            <a:lvl1pPr>
              <a:defRPr/>
            </a:lvl1pPr>
          </a:lstStyle>
          <a:p>
            <a:pPr>
              <a:defRPr/>
            </a:pPr>
            <a:fld id="{6EC15C75-3443-411B-9BA4-F26D1B7AB720}" type="datetime8">
              <a:rPr lang="zh-CN" altLang="en-US"/>
              <a:pPr>
                <a:defRPr/>
              </a:pPr>
              <a:t>2024年4月4日9时57分</a:t>
            </a:fld>
            <a:endParaRPr lang="zh-CN" altLang="zh-CN"/>
          </a:p>
        </p:txBody>
      </p:sp>
      <p:sp>
        <p:nvSpPr>
          <p:cNvPr id="4"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63A59481-CBAE-432F-9C18-AF5FB14C53F7}" type="slidenum">
              <a:rPr lang="zh-CN" altLang="en-US"/>
              <a:pPr>
                <a:defRPr/>
              </a:pPr>
              <a:t>‹#›</a:t>
            </a:fld>
            <a:endParaRPr lang="en-US" altLang="zh-CN"/>
          </a:p>
        </p:txBody>
      </p:sp>
    </p:spTree>
    <p:extLst>
      <p:ext uri="{BB962C8B-B14F-4D97-AF65-F5344CB8AC3E}">
        <p14:creationId xmlns:p14="http://schemas.microsoft.com/office/powerpoint/2010/main" val="18444689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ED5A3AA7-044A-46EF-845F-56DB0F13F210}" type="datetime8">
              <a:rPr lang="zh-CN" altLang="en-US"/>
              <a:pPr>
                <a:defRPr/>
              </a:pPr>
              <a:t>2024年4月4日9时57分</a:t>
            </a:fld>
            <a:endParaRPr lang="zh-CN" altLang="zh-CN"/>
          </a:p>
        </p:txBody>
      </p:sp>
      <p:sp>
        <p:nvSpPr>
          <p:cNvPr id="3"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10F4CE98-0784-42F6-86A6-44CEC324D2F4}" type="slidenum">
              <a:rPr lang="zh-CN" altLang="en-US"/>
              <a:pPr>
                <a:defRPr/>
              </a:pPr>
              <a:t>‹#›</a:t>
            </a:fld>
            <a:endParaRPr lang="en-US" altLang="zh-CN"/>
          </a:p>
        </p:txBody>
      </p:sp>
    </p:spTree>
    <p:extLst>
      <p:ext uri="{BB962C8B-B14F-4D97-AF65-F5344CB8AC3E}">
        <p14:creationId xmlns:p14="http://schemas.microsoft.com/office/powerpoint/2010/main" val="222037174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63D0ADD4-EFA2-42AD-B838-7856D70BC5C3}" type="datetime8">
              <a:rPr lang="zh-CN" altLang="en-US"/>
              <a:pPr>
                <a:defRPr/>
              </a:pPr>
              <a:t>2024年4月4日9时57分</a:t>
            </a:fld>
            <a:endParaRPr lang="zh-CN" altLang="zh-CN"/>
          </a:p>
        </p:txBody>
      </p:sp>
      <p:sp>
        <p:nvSpPr>
          <p:cNvPr id="6"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2BD51802-0C49-402D-A958-AA67EAC4E4A4}" type="slidenum">
              <a:rPr lang="zh-CN" altLang="en-US"/>
              <a:pPr>
                <a:defRPr/>
              </a:pPr>
              <a:t>‹#›</a:t>
            </a:fld>
            <a:endParaRPr lang="en-US" altLang="zh-CN"/>
          </a:p>
        </p:txBody>
      </p:sp>
    </p:spTree>
    <p:extLst>
      <p:ext uri="{BB962C8B-B14F-4D97-AF65-F5344CB8AC3E}">
        <p14:creationId xmlns:p14="http://schemas.microsoft.com/office/powerpoint/2010/main" val="116469677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DCC1BC65-D5B7-432B-B7DE-5BD6FBC9A24A}" type="datetime8">
              <a:rPr lang="zh-CN" altLang="en-US"/>
              <a:pPr>
                <a:defRPr/>
              </a:pPr>
              <a:t>2024年4月4日9时57分</a:t>
            </a:fld>
            <a:endParaRPr lang="zh-CN" altLang="zh-CN"/>
          </a:p>
        </p:txBody>
      </p:sp>
      <p:sp>
        <p:nvSpPr>
          <p:cNvPr id="6"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73CBBD63-1FA3-42FF-85DF-AF98BE5C1850}" type="slidenum">
              <a:rPr lang="zh-CN" altLang="en-US"/>
              <a:pPr>
                <a:defRPr/>
              </a:pPr>
              <a:t>‹#›</a:t>
            </a:fld>
            <a:endParaRPr lang="en-US" altLang="zh-CN"/>
          </a:p>
        </p:txBody>
      </p:sp>
    </p:spTree>
    <p:extLst>
      <p:ext uri="{BB962C8B-B14F-4D97-AF65-F5344CB8AC3E}">
        <p14:creationId xmlns:p14="http://schemas.microsoft.com/office/powerpoint/2010/main" val="299143731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fld id="{96ECAD74-1C4C-47CE-B435-7FAE87EB6777}" type="datetime8">
              <a:rPr lang="zh-CN" altLang="en-US"/>
              <a:pPr>
                <a:defRPr/>
              </a:pPr>
              <a:t>2024年4月4日9时57分</a:t>
            </a:fld>
            <a:endParaRPr lang="zh-CN"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BEE1AFE8-BA73-4CF9-B2B1-C961DD038CE4}" type="slidenum">
              <a:rPr lang="zh-CN" altLang="en-US"/>
              <a:pPr>
                <a:defRPr/>
              </a:pPr>
              <a:t>‹#›</a:t>
            </a:fld>
            <a:endParaRPr lang="en-US" altLang="zh-CN"/>
          </a:p>
        </p:txBody>
      </p:sp>
    </p:spTree>
    <p:extLst>
      <p:ext uri="{BB962C8B-B14F-4D97-AF65-F5344CB8AC3E}">
        <p14:creationId xmlns:p14="http://schemas.microsoft.com/office/powerpoint/2010/main" val="125932701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73863" y="150813"/>
            <a:ext cx="2181225" cy="64785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28600" y="150813"/>
            <a:ext cx="6392863" cy="64785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fld id="{26ACA4AD-312F-4AA2-AA20-F2DB0784B4E4}" type="datetime8">
              <a:rPr lang="zh-CN" altLang="en-US"/>
              <a:pPr>
                <a:defRPr/>
              </a:pPr>
              <a:t>2024年4月4日9时57分</a:t>
            </a:fld>
            <a:endParaRPr lang="zh-CN"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8EDB8D5A-3914-4F8D-ABF2-B944B3CB0A9C}" type="slidenum">
              <a:rPr lang="zh-CN" altLang="en-US"/>
              <a:pPr>
                <a:defRPr/>
              </a:pPr>
              <a:t>‹#›</a:t>
            </a:fld>
            <a:endParaRPr lang="en-US" altLang="zh-CN"/>
          </a:p>
        </p:txBody>
      </p:sp>
    </p:spTree>
    <p:extLst>
      <p:ext uri="{BB962C8B-B14F-4D97-AF65-F5344CB8AC3E}">
        <p14:creationId xmlns:p14="http://schemas.microsoft.com/office/powerpoint/2010/main" val="354244471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150813"/>
            <a:ext cx="7793038" cy="752475"/>
          </a:xfrm>
        </p:spPr>
        <p:txBody>
          <a:bodyPr/>
          <a:lstStyle/>
          <a:p>
            <a:r>
              <a:rPr lang="zh-CN" altLang="en-US"/>
              <a:t>单击此处编辑母版标题样式</a:t>
            </a:r>
          </a:p>
        </p:txBody>
      </p:sp>
      <p:sp>
        <p:nvSpPr>
          <p:cNvPr id="3" name="表格占位符 2"/>
          <p:cNvSpPr>
            <a:spLocks noGrp="1"/>
          </p:cNvSpPr>
          <p:nvPr>
            <p:ph type="tbl" idx="1"/>
          </p:nvPr>
        </p:nvSpPr>
        <p:spPr>
          <a:xfrm>
            <a:off x="228600" y="1196975"/>
            <a:ext cx="8726488" cy="5432425"/>
          </a:xfrm>
        </p:spPr>
        <p:txBody>
          <a:bodyPr/>
          <a:lstStyle/>
          <a:p>
            <a:pPr lvl="0"/>
            <a:endParaRPr lang="zh-CN" altLang="en-US" noProof="0"/>
          </a:p>
        </p:txBody>
      </p:sp>
      <p:sp>
        <p:nvSpPr>
          <p:cNvPr id="4" name="Rectangle 11"/>
          <p:cNvSpPr>
            <a:spLocks noGrp="1" noChangeArrowheads="1"/>
          </p:cNvSpPr>
          <p:nvPr>
            <p:ph type="dt" sz="half" idx="10"/>
          </p:nvPr>
        </p:nvSpPr>
        <p:spPr>
          <a:ln/>
        </p:spPr>
        <p:txBody>
          <a:bodyPr/>
          <a:lstStyle>
            <a:lvl1pPr>
              <a:defRPr/>
            </a:lvl1pPr>
          </a:lstStyle>
          <a:p>
            <a:pPr>
              <a:defRPr/>
            </a:pPr>
            <a:fld id="{4415D5C1-AEE2-49E7-8B34-0A581C2310A2}" type="datetime8">
              <a:rPr lang="zh-CN" altLang="en-US"/>
              <a:pPr>
                <a:defRPr/>
              </a:pPr>
              <a:t>2024年4月4日9时57分</a:t>
            </a:fld>
            <a:endParaRPr lang="zh-CN"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A6E8BEDD-C469-455A-AE3F-0C3D96D3761B}" type="slidenum">
              <a:rPr lang="zh-CN" altLang="en-US"/>
              <a:pPr>
                <a:defRPr/>
              </a:pPr>
              <a:t>‹#›</a:t>
            </a:fld>
            <a:endParaRPr lang="en-US" altLang="zh-CN"/>
          </a:p>
        </p:txBody>
      </p:sp>
    </p:spTree>
    <p:extLst>
      <p:ext uri="{BB962C8B-B14F-4D97-AF65-F5344CB8AC3E}">
        <p14:creationId xmlns:p14="http://schemas.microsoft.com/office/powerpoint/2010/main" val="249710130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150813"/>
            <a:ext cx="7793038" cy="752475"/>
          </a:xfrm>
        </p:spPr>
        <p:txBody>
          <a:bodyPr/>
          <a:lstStyle/>
          <a:p>
            <a:r>
              <a:rPr lang="zh-CN" altLang="en-US"/>
              <a:t>单击此处编辑母版标题样式</a:t>
            </a:r>
          </a:p>
        </p:txBody>
      </p:sp>
      <p:sp>
        <p:nvSpPr>
          <p:cNvPr id="3" name="文本占位符 2"/>
          <p:cNvSpPr>
            <a:spLocks noGrp="1"/>
          </p:cNvSpPr>
          <p:nvPr>
            <p:ph type="body" sz="half" idx="1"/>
          </p:nvPr>
        </p:nvSpPr>
        <p:spPr>
          <a:xfrm>
            <a:off x="228600" y="1196975"/>
            <a:ext cx="4286250" cy="54324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67250" y="1196975"/>
            <a:ext cx="4287838" cy="26400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67250" y="3989388"/>
            <a:ext cx="4287838" cy="26400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1"/>
          <p:cNvSpPr>
            <a:spLocks noGrp="1" noChangeArrowheads="1"/>
          </p:cNvSpPr>
          <p:nvPr>
            <p:ph type="dt" sz="half" idx="10"/>
          </p:nvPr>
        </p:nvSpPr>
        <p:spPr>
          <a:ln/>
        </p:spPr>
        <p:txBody>
          <a:bodyPr/>
          <a:lstStyle>
            <a:lvl1pPr>
              <a:defRPr/>
            </a:lvl1pPr>
          </a:lstStyle>
          <a:p>
            <a:pPr>
              <a:defRPr/>
            </a:pPr>
            <a:fld id="{53E61F19-5A52-4C20-985D-782318143AE8}" type="datetime8">
              <a:rPr lang="zh-CN" altLang="en-US"/>
              <a:pPr>
                <a:defRPr/>
              </a:pPr>
              <a:t>2024年4月4日9时57分</a:t>
            </a:fld>
            <a:endParaRPr lang="zh-CN" altLang="zh-CN"/>
          </a:p>
        </p:txBody>
      </p:sp>
      <p:sp>
        <p:nvSpPr>
          <p:cNvPr id="7"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8" name="Rectangle 13"/>
          <p:cNvSpPr>
            <a:spLocks noGrp="1" noChangeArrowheads="1"/>
          </p:cNvSpPr>
          <p:nvPr>
            <p:ph type="sldNum" sz="quarter" idx="12"/>
          </p:nvPr>
        </p:nvSpPr>
        <p:spPr>
          <a:ln/>
        </p:spPr>
        <p:txBody>
          <a:bodyPr/>
          <a:lstStyle>
            <a:lvl1pPr>
              <a:defRPr/>
            </a:lvl1pPr>
          </a:lstStyle>
          <a:p>
            <a:pPr>
              <a:defRPr/>
            </a:pPr>
            <a:fld id="{C764D18C-8108-40F6-B680-7F948763C18C}" type="slidenum">
              <a:rPr lang="zh-CN" altLang="en-US"/>
              <a:pPr>
                <a:defRPr/>
              </a:pPr>
              <a:t>‹#›</a:t>
            </a:fld>
            <a:endParaRPr lang="en-US" altLang="zh-CN"/>
          </a:p>
        </p:txBody>
      </p:sp>
    </p:spTree>
    <p:extLst>
      <p:ext uri="{BB962C8B-B14F-4D97-AF65-F5344CB8AC3E}">
        <p14:creationId xmlns:p14="http://schemas.microsoft.com/office/powerpoint/2010/main" val="65315264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150813"/>
            <a:ext cx="7793038" cy="752475"/>
          </a:xfrm>
        </p:spPr>
        <p:txBody>
          <a:bodyPr/>
          <a:lstStyle/>
          <a:p>
            <a:r>
              <a:rPr lang="zh-CN" altLang="en-US"/>
              <a:t>单击此处编辑母版标题样式</a:t>
            </a:r>
          </a:p>
        </p:txBody>
      </p:sp>
      <p:sp>
        <p:nvSpPr>
          <p:cNvPr id="3" name="文本占位符 2"/>
          <p:cNvSpPr>
            <a:spLocks noGrp="1"/>
          </p:cNvSpPr>
          <p:nvPr>
            <p:ph type="body" sz="half" idx="1"/>
          </p:nvPr>
        </p:nvSpPr>
        <p:spPr>
          <a:xfrm>
            <a:off x="228600" y="1196975"/>
            <a:ext cx="4286250" cy="54324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67250" y="1196975"/>
            <a:ext cx="4287838" cy="54324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fld id="{C042B1DF-7264-422F-90DF-FC1D88EA00C4}" type="datetime8">
              <a:rPr lang="zh-CN" altLang="en-US"/>
              <a:pPr>
                <a:defRPr/>
              </a:pPr>
              <a:t>2024年4月4日9时57分</a:t>
            </a:fld>
            <a:endParaRPr lang="zh-CN" altLang="zh-CN"/>
          </a:p>
        </p:txBody>
      </p:sp>
      <p:sp>
        <p:nvSpPr>
          <p:cNvPr id="6"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6695DB95-238A-4218-BC87-B9A645228B11}" type="slidenum">
              <a:rPr lang="zh-CN" altLang="en-US"/>
              <a:pPr>
                <a:defRPr/>
              </a:pPr>
              <a:t>‹#›</a:t>
            </a:fld>
            <a:endParaRPr lang="en-US" altLang="zh-CN"/>
          </a:p>
        </p:txBody>
      </p:sp>
    </p:spTree>
    <p:extLst>
      <p:ext uri="{BB962C8B-B14F-4D97-AF65-F5344CB8AC3E}">
        <p14:creationId xmlns:p14="http://schemas.microsoft.com/office/powerpoint/2010/main" val="2513430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10000"/>
              </a:spcBef>
              <a:spcAft>
                <a:spcPct val="0"/>
              </a:spcAft>
              <a:buClr>
                <a:srgbClr val="FF5050"/>
              </a:buClr>
              <a:buSzTx/>
              <a:buFont typeface="Wingdings" panose="05000000000000000000" pitchFamily="2" charset="2"/>
              <a:buNone/>
              <a:defRPr/>
            </a:pPr>
            <a:endParaRPr kumimoji="1"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theme" Target="../theme/theme4.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762000" y="152400"/>
            <a:ext cx="7772400" cy="1143000"/>
          </a:xfrm>
          <a:prstGeom prst="rect">
            <a:avLst/>
          </a:prstGeom>
          <a:noFill/>
          <a:ln w="9525">
            <a:noFill/>
          </a:ln>
        </p:spPr>
        <p:txBody>
          <a:bodyPr anchor="ctr"/>
          <a:lstStyle/>
          <a:p>
            <a:pPr lvl="0"/>
            <a:r>
              <a:rPr lang="zh-CN" altLang="en-US" dirty="0"/>
              <a:t>单击此处编辑母版标题样式</a:t>
            </a:r>
          </a:p>
        </p:txBody>
      </p:sp>
      <p:sp>
        <p:nvSpPr>
          <p:cNvPr id="1027" name="Rectangle 3"/>
          <p:cNvSpPr>
            <a:spLocks noGrp="1"/>
          </p:cNvSpPr>
          <p:nvPr>
            <p:ph type="body" idx="1"/>
          </p:nvPr>
        </p:nvSpPr>
        <p:spPr>
          <a:xfrm>
            <a:off x="381000" y="1676400"/>
            <a:ext cx="8534400" cy="48006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smtClean="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
        <p:nvSpPr>
          <p:cNvPr id="1031" name="Line 7"/>
          <p:cNvSpPr/>
          <p:nvPr userDrawn="1"/>
        </p:nvSpPr>
        <p:spPr>
          <a:xfrm>
            <a:off x="609600" y="1371600"/>
            <a:ext cx="8001000" cy="0"/>
          </a:xfrm>
          <a:prstGeom prst="line">
            <a:avLst/>
          </a:prstGeom>
          <a:ln w="25400" cap="flat" cmpd="sng">
            <a:solidFill>
              <a:srgbClr val="FF99CC"/>
            </a:solidFill>
            <a:prstDash val="soli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kumimoji="1" sz="3600" b="1">
          <a:solidFill>
            <a:schemeClr val="accent2"/>
          </a:solidFill>
          <a:latin typeface="+mj-lt"/>
          <a:ea typeface="+mj-ea"/>
          <a:cs typeface="+mj-cs"/>
        </a:defRPr>
      </a:lvl1pPr>
      <a:lvl2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2pPr>
      <a:lvl3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3pPr>
      <a:lvl4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4pPr>
      <a:lvl5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5pPr>
      <a:lvl6pPr marL="4572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6pPr>
      <a:lvl7pPr marL="9144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7pPr>
      <a:lvl8pPr marL="13716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8pPr>
      <a:lvl9pPr marL="18288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9pPr>
    </p:titleStyle>
    <p:bodyStyle>
      <a:lvl1pPr marL="609600" indent="-609600" algn="l" rtl="0" eaLnBrk="0" fontAlgn="base" hangingPunct="0">
        <a:spcBef>
          <a:spcPct val="10000"/>
        </a:spcBef>
        <a:spcAft>
          <a:spcPct val="0"/>
        </a:spcAft>
        <a:buClr>
          <a:srgbClr val="FF5050"/>
        </a:buClr>
        <a:buFont typeface="Wingdings" panose="05000000000000000000" pitchFamily="2" charset="2"/>
        <a:buChar char="Ø"/>
        <a:defRPr kumimoji="1" sz="2400">
          <a:solidFill>
            <a:schemeClr val="tx1"/>
          </a:solidFill>
          <a:latin typeface="+mn-lt"/>
          <a:ea typeface="+mn-ea"/>
          <a:cs typeface="+mn-cs"/>
        </a:defRPr>
      </a:lvl1pPr>
      <a:lvl2pPr marL="990600" indent="-533400" algn="l" rtl="0" eaLnBrk="0" fontAlgn="base" hangingPunct="0">
        <a:spcBef>
          <a:spcPct val="10000"/>
        </a:spcBef>
        <a:spcAft>
          <a:spcPct val="0"/>
        </a:spcAft>
        <a:buAutoNum type="arabicParenR"/>
        <a:defRPr kumimoji="1" sz="2400">
          <a:solidFill>
            <a:schemeClr val="tx1"/>
          </a:solidFill>
          <a:latin typeface="+mn-lt"/>
          <a:ea typeface="+mn-ea"/>
        </a:defRPr>
      </a:lvl2pPr>
      <a:lvl3pPr marL="1371600" indent="-457200" algn="l" rtl="0" eaLnBrk="0" fontAlgn="base" hangingPunct="0">
        <a:spcBef>
          <a:spcPct val="10000"/>
        </a:spcBef>
        <a:spcAft>
          <a:spcPct val="0"/>
        </a:spcAft>
        <a:defRPr kumimoji="1" sz="2400">
          <a:solidFill>
            <a:schemeClr val="tx1"/>
          </a:solidFill>
          <a:latin typeface="+mn-lt"/>
          <a:ea typeface="+mn-ea"/>
        </a:defRPr>
      </a:lvl3pPr>
      <a:lvl4pPr marL="1752600" indent="-381000" algn="l" rtl="0" eaLnBrk="0" fontAlgn="base" hangingPunct="0">
        <a:spcBef>
          <a:spcPct val="10000"/>
        </a:spcBef>
        <a:spcAft>
          <a:spcPct val="0"/>
        </a:spcAft>
        <a:buChar char="–"/>
        <a:defRPr kumimoji="1" sz="2400">
          <a:solidFill>
            <a:schemeClr val="tx1"/>
          </a:solidFill>
          <a:latin typeface="+mn-lt"/>
          <a:ea typeface="+mn-ea"/>
        </a:defRPr>
      </a:lvl4pPr>
      <a:lvl5pPr marL="2209800" indent="-381000" algn="l" rtl="0" eaLnBrk="0" fontAlgn="base" hangingPunct="0">
        <a:spcBef>
          <a:spcPct val="10000"/>
        </a:spcBef>
        <a:spcAft>
          <a:spcPct val="0"/>
        </a:spcAft>
        <a:buChar char="»"/>
        <a:defRPr kumimoji="1" sz="2400">
          <a:solidFill>
            <a:schemeClr val="tx1"/>
          </a:solidFill>
          <a:latin typeface="+mn-lt"/>
          <a:ea typeface="+mn-ea"/>
        </a:defRPr>
      </a:lvl5pPr>
      <a:lvl6pPr marL="2667000" indent="-381000" algn="l" rtl="0" fontAlgn="base">
        <a:spcBef>
          <a:spcPct val="10000"/>
        </a:spcBef>
        <a:spcAft>
          <a:spcPct val="0"/>
        </a:spcAft>
        <a:buChar char="»"/>
        <a:defRPr kumimoji="1" sz="2400">
          <a:solidFill>
            <a:schemeClr val="tx1"/>
          </a:solidFill>
          <a:latin typeface="+mn-lt"/>
          <a:ea typeface="+mn-ea"/>
        </a:defRPr>
      </a:lvl6pPr>
      <a:lvl7pPr marL="3124200" indent="-381000" algn="l" rtl="0" fontAlgn="base">
        <a:spcBef>
          <a:spcPct val="10000"/>
        </a:spcBef>
        <a:spcAft>
          <a:spcPct val="0"/>
        </a:spcAft>
        <a:buChar char="»"/>
        <a:defRPr kumimoji="1" sz="2400">
          <a:solidFill>
            <a:schemeClr val="tx1"/>
          </a:solidFill>
          <a:latin typeface="+mn-lt"/>
          <a:ea typeface="+mn-ea"/>
        </a:defRPr>
      </a:lvl7pPr>
      <a:lvl8pPr marL="3581400" indent="-381000" algn="l" rtl="0" fontAlgn="base">
        <a:spcBef>
          <a:spcPct val="10000"/>
        </a:spcBef>
        <a:spcAft>
          <a:spcPct val="0"/>
        </a:spcAft>
        <a:buChar char="»"/>
        <a:defRPr kumimoji="1" sz="2400">
          <a:solidFill>
            <a:schemeClr val="tx1"/>
          </a:solidFill>
          <a:latin typeface="+mn-lt"/>
          <a:ea typeface="+mn-ea"/>
        </a:defRPr>
      </a:lvl8pPr>
      <a:lvl9pPr marL="4038600" indent="-381000" algn="l" rtl="0" fontAlgn="base">
        <a:spcBef>
          <a:spcPct val="10000"/>
        </a:spcBef>
        <a:spcAft>
          <a:spcPct val="0"/>
        </a:spcAft>
        <a:buChar char="»"/>
        <a:defRPr kumimoji="1"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p:cNvSpPr>
          <p:nvPr>
            <p:ph type="title"/>
          </p:nvPr>
        </p:nvSpPr>
        <p:spPr>
          <a:xfrm>
            <a:off x="1066800" y="304800"/>
            <a:ext cx="7772400" cy="914400"/>
          </a:xfrm>
          <a:prstGeom prst="rect">
            <a:avLst/>
          </a:prstGeom>
          <a:noFill/>
          <a:ln w="9525">
            <a:noFill/>
          </a:ln>
        </p:spPr>
        <p:txBody>
          <a:bodyPr anchor="ctr"/>
          <a:lstStyle/>
          <a:p>
            <a:pPr lvl="0"/>
            <a:r>
              <a:rPr lang="zh-CN" altLang="en-US" dirty="0"/>
              <a:t>单击此处编辑母版标题样式</a:t>
            </a:r>
          </a:p>
        </p:txBody>
      </p:sp>
      <p:sp>
        <p:nvSpPr>
          <p:cNvPr id="2051" name="Rectangle 3"/>
          <p:cNvSpPr>
            <a:spLocks noGrp="1"/>
          </p:cNvSpPr>
          <p:nvPr>
            <p:ph type="body" idx="1"/>
          </p:nvPr>
        </p:nvSpPr>
        <p:spPr>
          <a:xfrm>
            <a:off x="152400" y="1524000"/>
            <a:ext cx="8763000" cy="50292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b="0">
                <a:solidFill>
                  <a:srgbClr val="000000"/>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b="0">
                <a:solidFill>
                  <a:srgbClr val="000000"/>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solidFill>
                  <a:srgbClr val="000000"/>
                </a:solidFill>
              </a:defRPr>
            </a:lvl1p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grpSp>
        <p:nvGrpSpPr>
          <p:cNvPr id="2055" name="Group 7"/>
          <p:cNvGrpSpPr/>
          <p:nvPr userDrawn="1"/>
        </p:nvGrpSpPr>
        <p:grpSpPr>
          <a:xfrm>
            <a:off x="7620000" y="5076825"/>
            <a:ext cx="1371600" cy="1600200"/>
            <a:chOff x="0" y="3182"/>
            <a:chExt cx="808" cy="998"/>
          </a:xfrm>
        </p:grpSpPr>
        <p:grpSp>
          <p:nvGrpSpPr>
            <p:cNvPr id="2058" name="Group 8"/>
            <p:cNvGrpSpPr/>
            <p:nvPr/>
          </p:nvGrpSpPr>
          <p:grpSpPr>
            <a:xfrm>
              <a:off x="0" y="3182"/>
              <a:ext cx="506" cy="927"/>
              <a:chOff x="1685" y="1023"/>
              <a:chExt cx="506" cy="927"/>
            </a:xfrm>
          </p:grpSpPr>
          <p:sp>
            <p:nvSpPr>
              <p:cNvPr id="2071" name="Freeform 9"/>
              <p:cNvSpPr/>
              <p:nvPr/>
            </p:nvSpPr>
            <p:spPr>
              <a:xfrm>
                <a:off x="1733" y="1329"/>
                <a:ext cx="76" cy="621"/>
              </a:xfrm>
              <a:custGeom>
                <a:avLst/>
                <a:gdLst/>
                <a:ahLst/>
                <a:cxnLst>
                  <a:cxn ang="0">
                    <a:pos x="0" y="54"/>
                  </a:cxn>
                  <a:cxn ang="0">
                    <a:pos x="11" y="269"/>
                  </a:cxn>
                  <a:cxn ang="0">
                    <a:pos x="22" y="442"/>
                  </a:cxn>
                  <a:cxn ang="0">
                    <a:pos x="30" y="570"/>
                  </a:cxn>
                  <a:cxn ang="0">
                    <a:pos x="28" y="620"/>
                  </a:cxn>
                  <a:cxn ang="0">
                    <a:pos x="44" y="620"/>
                  </a:cxn>
                  <a:cxn ang="0">
                    <a:pos x="49" y="546"/>
                  </a:cxn>
                  <a:cxn ang="0">
                    <a:pos x="52" y="434"/>
                  </a:cxn>
                  <a:cxn ang="0">
                    <a:pos x="58" y="329"/>
                  </a:cxn>
                  <a:cxn ang="0">
                    <a:pos x="61" y="250"/>
                  </a:cxn>
                  <a:cxn ang="0">
                    <a:pos x="67" y="135"/>
                  </a:cxn>
                  <a:cxn ang="0">
                    <a:pos x="75" y="36"/>
                  </a:cxn>
                  <a:cxn ang="0">
                    <a:pos x="70" y="11"/>
                  </a:cxn>
                  <a:cxn ang="0">
                    <a:pos x="62" y="0"/>
                  </a:cxn>
                  <a:cxn ang="0">
                    <a:pos x="53" y="121"/>
                  </a:cxn>
                  <a:cxn ang="0">
                    <a:pos x="45" y="224"/>
                  </a:cxn>
                  <a:cxn ang="0">
                    <a:pos x="43" y="305"/>
                  </a:cxn>
                  <a:cxn ang="0">
                    <a:pos x="40" y="390"/>
                  </a:cxn>
                  <a:cxn ang="0">
                    <a:pos x="34" y="475"/>
                  </a:cxn>
                  <a:cxn ang="0">
                    <a:pos x="25" y="327"/>
                  </a:cxn>
                  <a:cxn ang="0">
                    <a:pos x="15" y="187"/>
                  </a:cxn>
                  <a:cxn ang="0">
                    <a:pos x="0" y="54"/>
                  </a:cxn>
                </a:cxnLst>
                <a:rect l="0" t="0" r="0" b="0"/>
                <a:pathLst>
                  <a:path w="76" h="621">
                    <a:moveTo>
                      <a:pt x="0" y="54"/>
                    </a:moveTo>
                    <a:lnTo>
                      <a:pt x="11" y="269"/>
                    </a:lnTo>
                    <a:lnTo>
                      <a:pt x="22" y="442"/>
                    </a:lnTo>
                    <a:lnTo>
                      <a:pt x="30" y="570"/>
                    </a:lnTo>
                    <a:lnTo>
                      <a:pt x="28" y="620"/>
                    </a:lnTo>
                    <a:lnTo>
                      <a:pt x="44" y="620"/>
                    </a:lnTo>
                    <a:lnTo>
                      <a:pt x="49" y="546"/>
                    </a:lnTo>
                    <a:lnTo>
                      <a:pt x="52" y="434"/>
                    </a:lnTo>
                    <a:lnTo>
                      <a:pt x="58" y="329"/>
                    </a:lnTo>
                    <a:lnTo>
                      <a:pt x="61" y="250"/>
                    </a:lnTo>
                    <a:lnTo>
                      <a:pt x="67" y="135"/>
                    </a:lnTo>
                    <a:lnTo>
                      <a:pt x="75" y="36"/>
                    </a:lnTo>
                    <a:lnTo>
                      <a:pt x="70" y="11"/>
                    </a:lnTo>
                    <a:lnTo>
                      <a:pt x="62" y="0"/>
                    </a:lnTo>
                    <a:lnTo>
                      <a:pt x="53" y="121"/>
                    </a:lnTo>
                    <a:lnTo>
                      <a:pt x="45" y="224"/>
                    </a:lnTo>
                    <a:lnTo>
                      <a:pt x="43" y="305"/>
                    </a:lnTo>
                    <a:lnTo>
                      <a:pt x="40" y="390"/>
                    </a:lnTo>
                    <a:lnTo>
                      <a:pt x="34" y="475"/>
                    </a:lnTo>
                    <a:lnTo>
                      <a:pt x="25" y="327"/>
                    </a:lnTo>
                    <a:lnTo>
                      <a:pt x="15" y="187"/>
                    </a:lnTo>
                    <a:lnTo>
                      <a:pt x="0" y="54"/>
                    </a:lnTo>
                  </a:path>
                </a:pathLst>
              </a:custGeom>
              <a:solidFill>
                <a:srgbClr val="3C0023">
                  <a:alpha val="50195"/>
                </a:srgbClr>
              </a:solidFill>
              <a:ln w="9525">
                <a:noFill/>
              </a:ln>
            </p:spPr>
            <p:txBody>
              <a:bodyPr/>
              <a:lstStyle/>
              <a:p>
                <a:endParaRPr lang="zh-CN" altLang="en-US"/>
              </a:p>
            </p:txBody>
          </p:sp>
          <p:sp>
            <p:nvSpPr>
              <p:cNvPr id="2072" name="Freeform 10"/>
              <p:cNvSpPr/>
              <p:nvPr/>
            </p:nvSpPr>
            <p:spPr>
              <a:xfrm>
                <a:off x="1790" y="1583"/>
                <a:ext cx="120" cy="349"/>
              </a:xfrm>
              <a:custGeom>
                <a:avLst/>
                <a:gdLst/>
                <a:ahLst/>
                <a:cxnLst>
                  <a:cxn ang="0">
                    <a:pos x="0" y="161"/>
                  </a:cxn>
                  <a:cxn ang="0">
                    <a:pos x="10" y="232"/>
                  </a:cxn>
                  <a:cxn ang="0">
                    <a:pos x="20" y="289"/>
                  </a:cxn>
                  <a:cxn ang="0">
                    <a:pos x="26" y="331"/>
                  </a:cxn>
                  <a:cxn ang="0">
                    <a:pos x="25" y="348"/>
                  </a:cxn>
                  <a:cxn ang="0">
                    <a:pos x="39" y="348"/>
                  </a:cxn>
                  <a:cxn ang="0">
                    <a:pos x="43" y="323"/>
                  </a:cxn>
                  <a:cxn ang="0">
                    <a:pos x="45" y="286"/>
                  </a:cxn>
                  <a:cxn ang="0">
                    <a:pos x="51" y="252"/>
                  </a:cxn>
                  <a:cxn ang="0">
                    <a:pos x="54" y="226"/>
                  </a:cxn>
                  <a:cxn ang="0">
                    <a:pos x="59" y="188"/>
                  </a:cxn>
                  <a:cxn ang="0">
                    <a:pos x="66" y="156"/>
                  </a:cxn>
                  <a:cxn ang="0">
                    <a:pos x="71" y="127"/>
                  </a:cxn>
                  <a:cxn ang="0">
                    <a:pos x="77" y="96"/>
                  </a:cxn>
                  <a:cxn ang="0">
                    <a:pos x="86" y="66"/>
                  </a:cxn>
                  <a:cxn ang="0">
                    <a:pos x="96" y="40"/>
                  </a:cxn>
                  <a:cxn ang="0">
                    <a:pos x="113" y="15"/>
                  </a:cxn>
                  <a:cxn ang="0">
                    <a:pos x="119" y="5"/>
                  </a:cxn>
                  <a:cxn ang="0">
                    <a:pos x="112" y="0"/>
                  </a:cxn>
                  <a:cxn ang="0">
                    <a:pos x="101" y="10"/>
                  </a:cxn>
                  <a:cxn ang="0">
                    <a:pos x="86" y="33"/>
                  </a:cxn>
                  <a:cxn ang="0">
                    <a:pos x="75" y="57"/>
                  </a:cxn>
                  <a:cxn ang="0">
                    <a:pos x="66" y="81"/>
                  </a:cxn>
                  <a:cxn ang="0">
                    <a:pos x="60" y="113"/>
                  </a:cxn>
                  <a:cxn ang="0">
                    <a:pos x="55" y="144"/>
                  </a:cxn>
                  <a:cxn ang="0">
                    <a:pos x="47" y="184"/>
                  </a:cxn>
                  <a:cxn ang="0">
                    <a:pos x="40" y="217"/>
                  </a:cxn>
                  <a:cxn ang="0">
                    <a:pos x="37" y="244"/>
                  </a:cxn>
                  <a:cxn ang="0">
                    <a:pos x="36" y="272"/>
                  </a:cxn>
                  <a:cxn ang="0">
                    <a:pos x="30" y="300"/>
                  </a:cxn>
                  <a:cxn ang="0">
                    <a:pos x="22" y="251"/>
                  </a:cxn>
                  <a:cxn ang="0">
                    <a:pos x="13" y="205"/>
                  </a:cxn>
                  <a:cxn ang="0">
                    <a:pos x="0" y="161"/>
                  </a:cxn>
                </a:cxnLst>
                <a:rect l="0" t="0" r="0" b="0"/>
                <a:pathLst>
                  <a:path w="120" h="349">
                    <a:moveTo>
                      <a:pt x="0" y="161"/>
                    </a:moveTo>
                    <a:lnTo>
                      <a:pt x="10" y="232"/>
                    </a:lnTo>
                    <a:lnTo>
                      <a:pt x="20" y="289"/>
                    </a:lnTo>
                    <a:lnTo>
                      <a:pt x="26" y="331"/>
                    </a:lnTo>
                    <a:lnTo>
                      <a:pt x="25" y="348"/>
                    </a:lnTo>
                    <a:lnTo>
                      <a:pt x="39" y="348"/>
                    </a:lnTo>
                    <a:lnTo>
                      <a:pt x="43" y="323"/>
                    </a:lnTo>
                    <a:lnTo>
                      <a:pt x="45" y="286"/>
                    </a:lnTo>
                    <a:lnTo>
                      <a:pt x="51" y="252"/>
                    </a:lnTo>
                    <a:lnTo>
                      <a:pt x="54" y="226"/>
                    </a:lnTo>
                    <a:lnTo>
                      <a:pt x="59" y="188"/>
                    </a:lnTo>
                    <a:lnTo>
                      <a:pt x="66" y="156"/>
                    </a:lnTo>
                    <a:lnTo>
                      <a:pt x="71" y="127"/>
                    </a:lnTo>
                    <a:lnTo>
                      <a:pt x="77" y="96"/>
                    </a:lnTo>
                    <a:lnTo>
                      <a:pt x="86" y="66"/>
                    </a:lnTo>
                    <a:lnTo>
                      <a:pt x="96" y="40"/>
                    </a:lnTo>
                    <a:lnTo>
                      <a:pt x="113" y="15"/>
                    </a:lnTo>
                    <a:lnTo>
                      <a:pt x="119" y="5"/>
                    </a:lnTo>
                    <a:lnTo>
                      <a:pt x="112" y="0"/>
                    </a:lnTo>
                    <a:lnTo>
                      <a:pt x="101" y="10"/>
                    </a:lnTo>
                    <a:lnTo>
                      <a:pt x="86" y="33"/>
                    </a:lnTo>
                    <a:lnTo>
                      <a:pt x="75" y="57"/>
                    </a:lnTo>
                    <a:lnTo>
                      <a:pt x="66" y="81"/>
                    </a:lnTo>
                    <a:lnTo>
                      <a:pt x="60" y="113"/>
                    </a:lnTo>
                    <a:lnTo>
                      <a:pt x="55" y="144"/>
                    </a:lnTo>
                    <a:lnTo>
                      <a:pt x="47" y="184"/>
                    </a:lnTo>
                    <a:lnTo>
                      <a:pt x="40" y="217"/>
                    </a:lnTo>
                    <a:lnTo>
                      <a:pt x="37" y="244"/>
                    </a:lnTo>
                    <a:lnTo>
                      <a:pt x="36" y="272"/>
                    </a:lnTo>
                    <a:lnTo>
                      <a:pt x="30" y="300"/>
                    </a:lnTo>
                    <a:lnTo>
                      <a:pt x="22" y="251"/>
                    </a:lnTo>
                    <a:lnTo>
                      <a:pt x="13" y="205"/>
                    </a:lnTo>
                    <a:lnTo>
                      <a:pt x="0" y="161"/>
                    </a:lnTo>
                  </a:path>
                </a:pathLst>
              </a:custGeom>
              <a:solidFill>
                <a:srgbClr val="3C0023">
                  <a:alpha val="50195"/>
                </a:srgbClr>
              </a:solidFill>
              <a:ln w="9525">
                <a:noFill/>
              </a:ln>
            </p:spPr>
            <p:txBody>
              <a:bodyPr/>
              <a:lstStyle/>
              <a:p>
                <a:endParaRPr lang="zh-CN" altLang="en-US"/>
              </a:p>
            </p:txBody>
          </p:sp>
          <p:sp>
            <p:nvSpPr>
              <p:cNvPr id="2073" name="Freeform 11"/>
              <p:cNvSpPr/>
              <p:nvPr/>
            </p:nvSpPr>
            <p:spPr>
              <a:xfrm>
                <a:off x="1685" y="1239"/>
                <a:ext cx="266" cy="391"/>
              </a:xfrm>
              <a:custGeom>
                <a:avLst/>
                <a:gdLst/>
                <a:ahLst/>
                <a:cxnLst>
                  <a:cxn ang="0">
                    <a:pos x="107" y="123"/>
                  </a:cxn>
                  <a:cxn ang="0">
                    <a:pos x="116" y="135"/>
                  </a:cxn>
                  <a:cxn ang="0">
                    <a:pos x="163" y="114"/>
                  </a:cxn>
                  <a:cxn ang="0">
                    <a:pos x="211" y="81"/>
                  </a:cxn>
                  <a:cxn ang="0">
                    <a:pos x="233" y="46"/>
                  </a:cxn>
                  <a:cxn ang="0">
                    <a:pos x="220" y="76"/>
                  </a:cxn>
                  <a:cxn ang="0">
                    <a:pos x="183" y="109"/>
                  </a:cxn>
                  <a:cxn ang="0">
                    <a:pos x="142" y="138"/>
                  </a:cxn>
                  <a:cxn ang="0">
                    <a:pos x="102" y="159"/>
                  </a:cxn>
                  <a:cxn ang="0">
                    <a:pos x="119" y="178"/>
                  </a:cxn>
                  <a:cxn ang="0">
                    <a:pos x="155" y="180"/>
                  </a:cxn>
                  <a:cxn ang="0">
                    <a:pos x="202" y="187"/>
                  </a:cxn>
                  <a:cxn ang="0">
                    <a:pos x="239" y="204"/>
                  </a:cxn>
                  <a:cxn ang="0">
                    <a:pos x="251" y="215"/>
                  </a:cxn>
                  <a:cxn ang="0">
                    <a:pos x="213" y="204"/>
                  </a:cxn>
                  <a:cxn ang="0">
                    <a:pos x="162" y="198"/>
                  </a:cxn>
                  <a:cxn ang="0">
                    <a:pos x="114" y="195"/>
                  </a:cxn>
                  <a:cxn ang="0">
                    <a:pos x="88" y="203"/>
                  </a:cxn>
                  <a:cxn ang="0">
                    <a:pos x="93" y="248"/>
                  </a:cxn>
                  <a:cxn ang="0">
                    <a:pos x="93" y="307"/>
                  </a:cxn>
                  <a:cxn ang="0">
                    <a:pos x="77" y="354"/>
                  </a:cxn>
                  <a:cxn ang="0">
                    <a:pos x="46" y="390"/>
                  </a:cxn>
                  <a:cxn ang="0">
                    <a:pos x="50" y="346"/>
                  </a:cxn>
                  <a:cxn ang="0">
                    <a:pos x="61" y="299"/>
                  </a:cxn>
                  <a:cxn ang="0">
                    <a:pos x="67" y="238"/>
                  </a:cxn>
                  <a:cxn ang="0">
                    <a:pos x="64" y="198"/>
                  </a:cxn>
                  <a:cxn ang="0">
                    <a:pos x="48" y="221"/>
                  </a:cxn>
                  <a:cxn ang="0">
                    <a:pos x="39" y="273"/>
                  </a:cxn>
                  <a:cxn ang="0">
                    <a:pos x="32" y="325"/>
                  </a:cxn>
                  <a:cxn ang="0">
                    <a:pos x="10" y="364"/>
                  </a:cxn>
                  <a:cxn ang="0">
                    <a:pos x="2" y="364"/>
                  </a:cxn>
                  <a:cxn ang="0">
                    <a:pos x="2" y="324"/>
                  </a:cxn>
                  <a:cxn ang="0">
                    <a:pos x="17" y="287"/>
                  </a:cxn>
                  <a:cxn ang="0">
                    <a:pos x="34" y="239"/>
                  </a:cxn>
                  <a:cxn ang="0">
                    <a:pos x="42" y="204"/>
                  </a:cxn>
                  <a:cxn ang="0">
                    <a:pos x="26" y="182"/>
                  </a:cxn>
                  <a:cxn ang="0">
                    <a:pos x="2" y="184"/>
                  </a:cxn>
                  <a:cxn ang="0">
                    <a:pos x="2" y="184"/>
                  </a:cxn>
                  <a:cxn ang="0">
                    <a:pos x="2" y="184"/>
                  </a:cxn>
                  <a:cxn ang="0">
                    <a:pos x="2" y="184"/>
                  </a:cxn>
                  <a:cxn ang="0">
                    <a:pos x="2" y="184"/>
                  </a:cxn>
                  <a:cxn ang="0">
                    <a:pos x="2" y="184"/>
                  </a:cxn>
                  <a:cxn ang="0">
                    <a:pos x="13" y="161"/>
                  </a:cxn>
                  <a:cxn ang="0">
                    <a:pos x="13" y="138"/>
                  </a:cxn>
                  <a:cxn ang="0">
                    <a:pos x="2" y="105"/>
                  </a:cxn>
                  <a:cxn ang="0">
                    <a:pos x="2" y="105"/>
                  </a:cxn>
                  <a:cxn ang="0">
                    <a:pos x="2" y="105"/>
                  </a:cxn>
                  <a:cxn ang="0">
                    <a:pos x="2" y="105"/>
                  </a:cxn>
                  <a:cxn ang="0">
                    <a:pos x="24" y="122"/>
                  </a:cxn>
                  <a:cxn ang="0">
                    <a:pos x="53" y="157"/>
                  </a:cxn>
                  <a:cxn ang="0">
                    <a:pos x="55" y="130"/>
                  </a:cxn>
                  <a:cxn ang="0">
                    <a:pos x="24" y="91"/>
                  </a:cxn>
                  <a:cxn ang="0">
                    <a:pos x="2" y="65"/>
                  </a:cxn>
                  <a:cxn ang="0">
                    <a:pos x="2" y="65"/>
                  </a:cxn>
                  <a:cxn ang="0">
                    <a:pos x="2" y="48"/>
                  </a:cxn>
                  <a:cxn ang="0">
                    <a:pos x="30" y="87"/>
                  </a:cxn>
                  <a:cxn ang="0">
                    <a:pos x="61" y="138"/>
                  </a:cxn>
                  <a:cxn ang="0">
                    <a:pos x="80" y="127"/>
                  </a:cxn>
                  <a:cxn ang="0">
                    <a:pos x="106" y="87"/>
                  </a:cxn>
                  <a:cxn ang="0">
                    <a:pos x="139" y="39"/>
                  </a:cxn>
                  <a:cxn ang="0">
                    <a:pos x="165" y="6"/>
                  </a:cxn>
                  <a:cxn ang="0">
                    <a:pos x="163" y="29"/>
                  </a:cxn>
                  <a:cxn ang="0">
                    <a:pos x="137" y="76"/>
                  </a:cxn>
                </a:cxnLst>
                <a:rect l="0" t="0" r="0" b="0"/>
                <a:pathLst>
                  <a:path w="266" h="391">
                    <a:moveTo>
                      <a:pt x="124" y="95"/>
                    </a:moveTo>
                    <a:lnTo>
                      <a:pt x="119" y="101"/>
                    </a:lnTo>
                    <a:lnTo>
                      <a:pt x="115" y="108"/>
                    </a:lnTo>
                    <a:lnTo>
                      <a:pt x="111" y="115"/>
                    </a:lnTo>
                    <a:lnTo>
                      <a:pt x="107" y="123"/>
                    </a:lnTo>
                    <a:lnTo>
                      <a:pt x="104" y="129"/>
                    </a:lnTo>
                    <a:lnTo>
                      <a:pt x="102" y="136"/>
                    </a:lnTo>
                    <a:lnTo>
                      <a:pt x="100" y="142"/>
                    </a:lnTo>
                    <a:lnTo>
                      <a:pt x="107" y="138"/>
                    </a:lnTo>
                    <a:lnTo>
                      <a:pt x="116" y="135"/>
                    </a:lnTo>
                    <a:lnTo>
                      <a:pt x="125" y="131"/>
                    </a:lnTo>
                    <a:lnTo>
                      <a:pt x="134" y="127"/>
                    </a:lnTo>
                    <a:lnTo>
                      <a:pt x="144" y="124"/>
                    </a:lnTo>
                    <a:lnTo>
                      <a:pt x="154" y="119"/>
                    </a:lnTo>
                    <a:lnTo>
                      <a:pt x="163" y="114"/>
                    </a:lnTo>
                    <a:lnTo>
                      <a:pt x="175" y="107"/>
                    </a:lnTo>
                    <a:lnTo>
                      <a:pt x="184" y="101"/>
                    </a:lnTo>
                    <a:lnTo>
                      <a:pt x="195" y="93"/>
                    </a:lnTo>
                    <a:lnTo>
                      <a:pt x="203" y="89"/>
                    </a:lnTo>
                    <a:lnTo>
                      <a:pt x="211" y="81"/>
                    </a:lnTo>
                    <a:lnTo>
                      <a:pt x="218" y="75"/>
                    </a:lnTo>
                    <a:lnTo>
                      <a:pt x="224" y="66"/>
                    </a:lnTo>
                    <a:lnTo>
                      <a:pt x="227" y="59"/>
                    </a:lnTo>
                    <a:lnTo>
                      <a:pt x="230" y="51"/>
                    </a:lnTo>
                    <a:lnTo>
                      <a:pt x="233" y="46"/>
                    </a:lnTo>
                    <a:lnTo>
                      <a:pt x="233" y="52"/>
                    </a:lnTo>
                    <a:lnTo>
                      <a:pt x="233" y="56"/>
                    </a:lnTo>
                    <a:lnTo>
                      <a:pt x="231" y="61"/>
                    </a:lnTo>
                    <a:lnTo>
                      <a:pt x="227" y="67"/>
                    </a:lnTo>
                    <a:lnTo>
                      <a:pt x="220" y="76"/>
                    </a:lnTo>
                    <a:lnTo>
                      <a:pt x="217" y="83"/>
                    </a:lnTo>
                    <a:lnTo>
                      <a:pt x="210" y="88"/>
                    </a:lnTo>
                    <a:lnTo>
                      <a:pt x="202" y="94"/>
                    </a:lnTo>
                    <a:lnTo>
                      <a:pt x="192" y="101"/>
                    </a:lnTo>
                    <a:lnTo>
                      <a:pt x="183" y="109"/>
                    </a:lnTo>
                    <a:lnTo>
                      <a:pt x="173" y="116"/>
                    </a:lnTo>
                    <a:lnTo>
                      <a:pt x="167" y="122"/>
                    </a:lnTo>
                    <a:lnTo>
                      <a:pt x="159" y="129"/>
                    </a:lnTo>
                    <a:lnTo>
                      <a:pt x="151" y="133"/>
                    </a:lnTo>
                    <a:lnTo>
                      <a:pt x="142" y="138"/>
                    </a:lnTo>
                    <a:lnTo>
                      <a:pt x="133" y="143"/>
                    </a:lnTo>
                    <a:lnTo>
                      <a:pt x="125" y="148"/>
                    </a:lnTo>
                    <a:lnTo>
                      <a:pt x="118" y="152"/>
                    </a:lnTo>
                    <a:lnTo>
                      <a:pt x="109" y="156"/>
                    </a:lnTo>
                    <a:lnTo>
                      <a:pt x="102" y="159"/>
                    </a:lnTo>
                    <a:lnTo>
                      <a:pt x="100" y="161"/>
                    </a:lnTo>
                    <a:lnTo>
                      <a:pt x="102" y="165"/>
                    </a:lnTo>
                    <a:lnTo>
                      <a:pt x="106" y="170"/>
                    </a:lnTo>
                    <a:lnTo>
                      <a:pt x="110" y="176"/>
                    </a:lnTo>
                    <a:lnTo>
                      <a:pt x="119" y="178"/>
                    </a:lnTo>
                    <a:lnTo>
                      <a:pt x="125" y="178"/>
                    </a:lnTo>
                    <a:lnTo>
                      <a:pt x="135" y="180"/>
                    </a:lnTo>
                    <a:lnTo>
                      <a:pt x="144" y="180"/>
                    </a:lnTo>
                    <a:lnTo>
                      <a:pt x="155" y="180"/>
                    </a:lnTo>
                    <a:lnTo>
                      <a:pt x="165" y="182"/>
                    </a:lnTo>
                    <a:lnTo>
                      <a:pt x="175" y="182"/>
                    </a:lnTo>
                    <a:lnTo>
                      <a:pt x="185" y="184"/>
                    </a:lnTo>
                    <a:lnTo>
                      <a:pt x="193" y="185"/>
                    </a:lnTo>
                    <a:lnTo>
                      <a:pt x="202" y="187"/>
                    </a:lnTo>
                    <a:lnTo>
                      <a:pt x="208" y="189"/>
                    </a:lnTo>
                    <a:lnTo>
                      <a:pt x="215" y="193"/>
                    </a:lnTo>
                    <a:lnTo>
                      <a:pt x="221" y="196"/>
                    </a:lnTo>
                    <a:lnTo>
                      <a:pt x="229" y="200"/>
                    </a:lnTo>
                    <a:lnTo>
                      <a:pt x="239" y="204"/>
                    </a:lnTo>
                    <a:lnTo>
                      <a:pt x="249" y="208"/>
                    </a:lnTo>
                    <a:lnTo>
                      <a:pt x="256" y="211"/>
                    </a:lnTo>
                    <a:lnTo>
                      <a:pt x="265" y="214"/>
                    </a:lnTo>
                    <a:lnTo>
                      <a:pt x="258" y="215"/>
                    </a:lnTo>
                    <a:lnTo>
                      <a:pt x="251" y="215"/>
                    </a:lnTo>
                    <a:lnTo>
                      <a:pt x="244" y="213"/>
                    </a:lnTo>
                    <a:lnTo>
                      <a:pt x="236" y="211"/>
                    </a:lnTo>
                    <a:lnTo>
                      <a:pt x="226" y="207"/>
                    </a:lnTo>
                    <a:lnTo>
                      <a:pt x="219" y="206"/>
                    </a:lnTo>
                    <a:lnTo>
                      <a:pt x="213" y="204"/>
                    </a:lnTo>
                    <a:lnTo>
                      <a:pt x="204" y="202"/>
                    </a:lnTo>
                    <a:lnTo>
                      <a:pt x="195" y="201"/>
                    </a:lnTo>
                    <a:lnTo>
                      <a:pt x="184" y="200"/>
                    </a:lnTo>
                    <a:lnTo>
                      <a:pt x="173" y="199"/>
                    </a:lnTo>
                    <a:lnTo>
                      <a:pt x="162" y="198"/>
                    </a:lnTo>
                    <a:lnTo>
                      <a:pt x="152" y="198"/>
                    </a:lnTo>
                    <a:lnTo>
                      <a:pt x="142" y="198"/>
                    </a:lnTo>
                    <a:lnTo>
                      <a:pt x="134" y="197"/>
                    </a:lnTo>
                    <a:lnTo>
                      <a:pt x="124" y="197"/>
                    </a:lnTo>
                    <a:lnTo>
                      <a:pt x="114" y="195"/>
                    </a:lnTo>
                    <a:lnTo>
                      <a:pt x="102" y="192"/>
                    </a:lnTo>
                    <a:lnTo>
                      <a:pt x="92" y="189"/>
                    </a:lnTo>
                    <a:lnTo>
                      <a:pt x="80" y="188"/>
                    </a:lnTo>
                    <a:lnTo>
                      <a:pt x="84" y="195"/>
                    </a:lnTo>
                    <a:lnTo>
                      <a:pt x="88" y="203"/>
                    </a:lnTo>
                    <a:lnTo>
                      <a:pt x="93" y="215"/>
                    </a:lnTo>
                    <a:lnTo>
                      <a:pt x="94" y="223"/>
                    </a:lnTo>
                    <a:lnTo>
                      <a:pt x="95" y="233"/>
                    </a:lnTo>
                    <a:lnTo>
                      <a:pt x="94" y="241"/>
                    </a:lnTo>
                    <a:lnTo>
                      <a:pt x="93" y="248"/>
                    </a:lnTo>
                    <a:lnTo>
                      <a:pt x="93" y="259"/>
                    </a:lnTo>
                    <a:lnTo>
                      <a:pt x="92" y="273"/>
                    </a:lnTo>
                    <a:lnTo>
                      <a:pt x="92" y="285"/>
                    </a:lnTo>
                    <a:lnTo>
                      <a:pt x="93" y="297"/>
                    </a:lnTo>
                    <a:lnTo>
                      <a:pt x="93" y="307"/>
                    </a:lnTo>
                    <a:lnTo>
                      <a:pt x="92" y="316"/>
                    </a:lnTo>
                    <a:lnTo>
                      <a:pt x="89" y="326"/>
                    </a:lnTo>
                    <a:lnTo>
                      <a:pt x="85" y="338"/>
                    </a:lnTo>
                    <a:lnTo>
                      <a:pt x="82" y="346"/>
                    </a:lnTo>
                    <a:lnTo>
                      <a:pt x="77" y="354"/>
                    </a:lnTo>
                    <a:lnTo>
                      <a:pt x="73" y="363"/>
                    </a:lnTo>
                    <a:lnTo>
                      <a:pt x="69" y="369"/>
                    </a:lnTo>
                    <a:lnTo>
                      <a:pt x="62" y="376"/>
                    </a:lnTo>
                    <a:lnTo>
                      <a:pt x="53" y="382"/>
                    </a:lnTo>
                    <a:lnTo>
                      <a:pt x="46" y="390"/>
                    </a:lnTo>
                    <a:lnTo>
                      <a:pt x="45" y="382"/>
                    </a:lnTo>
                    <a:lnTo>
                      <a:pt x="46" y="372"/>
                    </a:lnTo>
                    <a:lnTo>
                      <a:pt x="47" y="362"/>
                    </a:lnTo>
                    <a:lnTo>
                      <a:pt x="48" y="353"/>
                    </a:lnTo>
                    <a:lnTo>
                      <a:pt x="50" y="346"/>
                    </a:lnTo>
                    <a:lnTo>
                      <a:pt x="53" y="337"/>
                    </a:lnTo>
                    <a:lnTo>
                      <a:pt x="56" y="328"/>
                    </a:lnTo>
                    <a:lnTo>
                      <a:pt x="58" y="320"/>
                    </a:lnTo>
                    <a:lnTo>
                      <a:pt x="59" y="313"/>
                    </a:lnTo>
                    <a:lnTo>
                      <a:pt x="61" y="299"/>
                    </a:lnTo>
                    <a:lnTo>
                      <a:pt x="62" y="285"/>
                    </a:lnTo>
                    <a:lnTo>
                      <a:pt x="63" y="273"/>
                    </a:lnTo>
                    <a:lnTo>
                      <a:pt x="65" y="260"/>
                    </a:lnTo>
                    <a:lnTo>
                      <a:pt x="67" y="247"/>
                    </a:lnTo>
                    <a:lnTo>
                      <a:pt x="67" y="238"/>
                    </a:lnTo>
                    <a:lnTo>
                      <a:pt x="67" y="231"/>
                    </a:lnTo>
                    <a:lnTo>
                      <a:pt x="68" y="222"/>
                    </a:lnTo>
                    <a:lnTo>
                      <a:pt x="67" y="212"/>
                    </a:lnTo>
                    <a:lnTo>
                      <a:pt x="66" y="206"/>
                    </a:lnTo>
                    <a:lnTo>
                      <a:pt x="64" y="198"/>
                    </a:lnTo>
                    <a:lnTo>
                      <a:pt x="62" y="187"/>
                    </a:lnTo>
                    <a:lnTo>
                      <a:pt x="58" y="195"/>
                    </a:lnTo>
                    <a:lnTo>
                      <a:pt x="54" y="203"/>
                    </a:lnTo>
                    <a:lnTo>
                      <a:pt x="50" y="212"/>
                    </a:lnTo>
                    <a:lnTo>
                      <a:pt x="48" y="221"/>
                    </a:lnTo>
                    <a:lnTo>
                      <a:pt x="46" y="232"/>
                    </a:lnTo>
                    <a:lnTo>
                      <a:pt x="44" y="239"/>
                    </a:lnTo>
                    <a:lnTo>
                      <a:pt x="43" y="249"/>
                    </a:lnTo>
                    <a:lnTo>
                      <a:pt x="41" y="260"/>
                    </a:lnTo>
                    <a:lnTo>
                      <a:pt x="39" y="273"/>
                    </a:lnTo>
                    <a:lnTo>
                      <a:pt x="38" y="283"/>
                    </a:lnTo>
                    <a:lnTo>
                      <a:pt x="37" y="295"/>
                    </a:lnTo>
                    <a:lnTo>
                      <a:pt x="36" y="305"/>
                    </a:lnTo>
                    <a:lnTo>
                      <a:pt x="33" y="315"/>
                    </a:lnTo>
                    <a:lnTo>
                      <a:pt x="32" y="325"/>
                    </a:lnTo>
                    <a:lnTo>
                      <a:pt x="30" y="333"/>
                    </a:lnTo>
                    <a:lnTo>
                      <a:pt x="26" y="340"/>
                    </a:lnTo>
                    <a:lnTo>
                      <a:pt x="21" y="348"/>
                    </a:lnTo>
                    <a:lnTo>
                      <a:pt x="15" y="356"/>
                    </a:lnTo>
                    <a:lnTo>
                      <a:pt x="10" y="364"/>
                    </a:lnTo>
                    <a:lnTo>
                      <a:pt x="5" y="368"/>
                    </a:lnTo>
                    <a:lnTo>
                      <a:pt x="2" y="364"/>
                    </a:lnTo>
                    <a:lnTo>
                      <a:pt x="2" y="344"/>
                    </a:lnTo>
                    <a:lnTo>
                      <a:pt x="2" y="364"/>
                    </a:lnTo>
                    <a:lnTo>
                      <a:pt x="2" y="344"/>
                    </a:lnTo>
                    <a:lnTo>
                      <a:pt x="2" y="324"/>
                    </a:lnTo>
                    <a:lnTo>
                      <a:pt x="5" y="316"/>
                    </a:lnTo>
                    <a:lnTo>
                      <a:pt x="9" y="306"/>
                    </a:lnTo>
                    <a:lnTo>
                      <a:pt x="13" y="297"/>
                    </a:lnTo>
                    <a:lnTo>
                      <a:pt x="17" y="287"/>
                    </a:lnTo>
                    <a:lnTo>
                      <a:pt x="21" y="278"/>
                    </a:lnTo>
                    <a:lnTo>
                      <a:pt x="25" y="268"/>
                    </a:lnTo>
                    <a:lnTo>
                      <a:pt x="28" y="259"/>
                    </a:lnTo>
                    <a:lnTo>
                      <a:pt x="31" y="249"/>
                    </a:lnTo>
                    <a:lnTo>
                      <a:pt x="34" y="239"/>
                    </a:lnTo>
                    <a:lnTo>
                      <a:pt x="36" y="233"/>
                    </a:lnTo>
                    <a:lnTo>
                      <a:pt x="38" y="225"/>
                    </a:lnTo>
                    <a:lnTo>
                      <a:pt x="41" y="216"/>
                    </a:lnTo>
                    <a:lnTo>
                      <a:pt x="44" y="210"/>
                    </a:lnTo>
                    <a:lnTo>
                      <a:pt x="42" y="204"/>
                    </a:lnTo>
                    <a:lnTo>
                      <a:pt x="41" y="197"/>
                    </a:lnTo>
                    <a:lnTo>
                      <a:pt x="42" y="192"/>
                    </a:lnTo>
                    <a:lnTo>
                      <a:pt x="43" y="185"/>
                    </a:lnTo>
                    <a:lnTo>
                      <a:pt x="36" y="184"/>
                    </a:lnTo>
                    <a:lnTo>
                      <a:pt x="26" y="182"/>
                    </a:lnTo>
                    <a:lnTo>
                      <a:pt x="18" y="187"/>
                    </a:lnTo>
                    <a:lnTo>
                      <a:pt x="11" y="191"/>
                    </a:lnTo>
                    <a:lnTo>
                      <a:pt x="3" y="195"/>
                    </a:lnTo>
                    <a:lnTo>
                      <a:pt x="2" y="184"/>
                    </a:lnTo>
                    <a:lnTo>
                      <a:pt x="2" y="164"/>
                    </a:lnTo>
                    <a:lnTo>
                      <a:pt x="2" y="184"/>
                    </a:lnTo>
                    <a:lnTo>
                      <a:pt x="2" y="164"/>
                    </a:lnTo>
                    <a:lnTo>
                      <a:pt x="5" y="164"/>
                    </a:lnTo>
                    <a:lnTo>
                      <a:pt x="13" y="161"/>
                    </a:lnTo>
                    <a:lnTo>
                      <a:pt x="15" y="156"/>
                    </a:lnTo>
                    <a:lnTo>
                      <a:pt x="17" y="151"/>
                    </a:lnTo>
                    <a:lnTo>
                      <a:pt x="19" y="146"/>
                    </a:lnTo>
                    <a:lnTo>
                      <a:pt x="18" y="144"/>
                    </a:lnTo>
                    <a:lnTo>
                      <a:pt x="13" y="138"/>
                    </a:lnTo>
                    <a:lnTo>
                      <a:pt x="6" y="132"/>
                    </a:lnTo>
                    <a:lnTo>
                      <a:pt x="0" y="125"/>
                    </a:lnTo>
                    <a:lnTo>
                      <a:pt x="2" y="124"/>
                    </a:lnTo>
                    <a:lnTo>
                      <a:pt x="2" y="105"/>
                    </a:lnTo>
                    <a:lnTo>
                      <a:pt x="1" y="103"/>
                    </a:lnTo>
                    <a:lnTo>
                      <a:pt x="11" y="110"/>
                    </a:lnTo>
                    <a:lnTo>
                      <a:pt x="19" y="117"/>
                    </a:lnTo>
                    <a:lnTo>
                      <a:pt x="24" y="122"/>
                    </a:lnTo>
                    <a:lnTo>
                      <a:pt x="28" y="128"/>
                    </a:lnTo>
                    <a:lnTo>
                      <a:pt x="35" y="137"/>
                    </a:lnTo>
                    <a:lnTo>
                      <a:pt x="40" y="143"/>
                    </a:lnTo>
                    <a:lnTo>
                      <a:pt x="46" y="150"/>
                    </a:lnTo>
                    <a:lnTo>
                      <a:pt x="53" y="157"/>
                    </a:lnTo>
                    <a:lnTo>
                      <a:pt x="55" y="155"/>
                    </a:lnTo>
                    <a:lnTo>
                      <a:pt x="59" y="148"/>
                    </a:lnTo>
                    <a:lnTo>
                      <a:pt x="62" y="143"/>
                    </a:lnTo>
                    <a:lnTo>
                      <a:pt x="60" y="138"/>
                    </a:lnTo>
                    <a:lnTo>
                      <a:pt x="55" y="130"/>
                    </a:lnTo>
                    <a:lnTo>
                      <a:pt x="51" y="123"/>
                    </a:lnTo>
                    <a:lnTo>
                      <a:pt x="46" y="115"/>
                    </a:lnTo>
                    <a:lnTo>
                      <a:pt x="40" y="109"/>
                    </a:lnTo>
                    <a:lnTo>
                      <a:pt x="31" y="100"/>
                    </a:lnTo>
                    <a:lnTo>
                      <a:pt x="24" y="91"/>
                    </a:lnTo>
                    <a:lnTo>
                      <a:pt x="17" y="84"/>
                    </a:lnTo>
                    <a:lnTo>
                      <a:pt x="12" y="78"/>
                    </a:lnTo>
                    <a:lnTo>
                      <a:pt x="6" y="70"/>
                    </a:lnTo>
                    <a:lnTo>
                      <a:pt x="2" y="65"/>
                    </a:lnTo>
                    <a:lnTo>
                      <a:pt x="2" y="44"/>
                    </a:lnTo>
                    <a:lnTo>
                      <a:pt x="2" y="65"/>
                    </a:lnTo>
                    <a:lnTo>
                      <a:pt x="2" y="44"/>
                    </a:lnTo>
                    <a:lnTo>
                      <a:pt x="2" y="53"/>
                    </a:lnTo>
                    <a:lnTo>
                      <a:pt x="2" y="48"/>
                    </a:lnTo>
                    <a:lnTo>
                      <a:pt x="4" y="55"/>
                    </a:lnTo>
                    <a:lnTo>
                      <a:pt x="11" y="63"/>
                    </a:lnTo>
                    <a:lnTo>
                      <a:pt x="17" y="70"/>
                    </a:lnTo>
                    <a:lnTo>
                      <a:pt x="25" y="80"/>
                    </a:lnTo>
                    <a:lnTo>
                      <a:pt x="30" y="87"/>
                    </a:lnTo>
                    <a:lnTo>
                      <a:pt x="37" y="95"/>
                    </a:lnTo>
                    <a:lnTo>
                      <a:pt x="43" y="106"/>
                    </a:lnTo>
                    <a:lnTo>
                      <a:pt x="48" y="115"/>
                    </a:lnTo>
                    <a:lnTo>
                      <a:pt x="54" y="124"/>
                    </a:lnTo>
                    <a:lnTo>
                      <a:pt x="61" y="138"/>
                    </a:lnTo>
                    <a:lnTo>
                      <a:pt x="64" y="146"/>
                    </a:lnTo>
                    <a:lnTo>
                      <a:pt x="66" y="151"/>
                    </a:lnTo>
                    <a:lnTo>
                      <a:pt x="70" y="143"/>
                    </a:lnTo>
                    <a:lnTo>
                      <a:pt x="75" y="135"/>
                    </a:lnTo>
                    <a:lnTo>
                      <a:pt x="80" y="127"/>
                    </a:lnTo>
                    <a:lnTo>
                      <a:pt x="85" y="118"/>
                    </a:lnTo>
                    <a:lnTo>
                      <a:pt x="90" y="110"/>
                    </a:lnTo>
                    <a:lnTo>
                      <a:pt x="94" y="103"/>
                    </a:lnTo>
                    <a:lnTo>
                      <a:pt x="100" y="96"/>
                    </a:lnTo>
                    <a:lnTo>
                      <a:pt x="106" y="87"/>
                    </a:lnTo>
                    <a:lnTo>
                      <a:pt x="113" y="78"/>
                    </a:lnTo>
                    <a:lnTo>
                      <a:pt x="120" y="68"/>
                    </a:lnTo>
                    <a:lnTo>
                      <a:pt x="127" y="58"/>
                    </a:lnTo>
                    <a:lnTo>
                      <a:pt x="132" y="50"/>
                    </a:lnTo>
                    <a:lnTo>
                      <a:pt x="139" y="39"/>
                    </a:lnTo>
                    <a:lnTo>
                      <a:pt x="144" y="33"/>
                    </a:lnTo>
                    <a:lnTo>
                      <a:pt x="150" y="26"/>
                    </a:lnTo>
                    <a:lnTo>
                      <a:pt x="156" y="21"/>
                    </a:lnTo>
                    <a:lnTo>
                      <a:pt x="161" y="15"/>
                    </a:lnTo>
                    <a:lnTo>
                      <a:pt x="165" y="6"/>
                    </a:lnTo>
                    <a:lnTo>
                      <a:pt x="170" y="0"/>
                    </a:lnTo>
                    <a:lnTo>
                      <a:pt x="169" y="5"/>
                    </a:lnTo>
                    <a:lnTo>
                      <a:pt x="168" y="13"/>
                    </a:lnTo>
                    <a:lnTo>
                      <a:pt x="166" y="21"/>
                    </a:lnTo>
                    <a:lnTo>
                      <a:pt x="163" y="29"/>
                    </a:lnTo>
                    <a:lnTo>
                      <a:pt x="159" y="37"/>
                    </a:lnTo>
                    <a:lnTo>
                      <a:pt x="153" y="47"/>
                    </a:lnTo>
                    <a:lnTo>
                      <a:pt x="148" y="56"/>
                    </a:lnTo>
                    <a:lnTo>
                      <a:pt x="143" y="67"/>
                    </a:lnTo>
                    <a:lnTo>
                      <a:pt x="137" y="76"/>
                    </a:lnTo>
                    <a:lnTo>
                      <a:pt x="130" y="87"/>
                    </a:lnTo>
                    <a:lnTo>
                      <a:pt x="124" y="95"/>
                    </a:lnTo>
                  </a:path>
                </a:pathLst>
              </a:custGeom>
              <a:solidFill>
                <a:srgbClr val="037C03">
                  <a:alpha val="50195"/>
                </a:srgbClr>
              </a:solidFill>
              <a:ln w="9525">
                <a:noFill/>
              </a:ln>
            </p:spPr>
            <p:txBody>
              <a:bodyPr/>
              <a:lstStyle/>
              <a:p>
                <a:endParaRPr lang="zh-CN" altLang="en-US"/>
              </a:p>
            </p:txBody>
          </p:sp>
          <p:grpSp>
            <p:nvGrpSpPr>
              <p:cNvPr id="2074" name="Group 12"/>
              <p:cNvGrpSpPr/>
              <p:nvPr/>
            </p:nvGrpSpPr>
            <p:grpSpPr>
              <a:xfrm>
                <a:off x="1707" y="1466"/>
                <a:ext cx="484" cy="368"/>
                <a:chOff x="1707" y="1466"/>
                <a:chExt cx="484" cy="368"/>
              </a:xfrm>
            </p:grpSpPr>
            <p:sp>
              <p:nvSpPr>
                <p:cNvPr id="2076" name="Freeform 13"/>
                <p:cNvSpPr/>
                <p:nvPr/>
              </p:nvSpPr>
              <p:spPr>
                <a:xfrm>
                  <a:off x="1751" y="1466"/>
                  <a:ext cx="440" cy="342"/>
                </a:xfrm>
                <a:custGeom>
                  <a:avLst/>
                  <a:gdLst/>
                  <a:ahLst/>
                  <a:cxnLst>
                    <a:cxn ang="0">
                      <a:pos x="167" y="42"/>
                    </a:cxn>
                    <a:cxn ang="0">
                      <a:pos x="202" y="14"/>
                    </a:cxn>
                    <a:cxn ang="0">
                      <a:pos x="245" y="3"/>
                    </a:cxn>
                    <a:cxn ang="0">
                      <a:pos x="292" y="2"/>
                    </a:cxn>
                    <a:cxn ang="0">
                      <a:pos x="304" y="7"/>
                    </a:cxn>
                    <a:cxn ang="0">
                      <a:pos x="272" y="15"/>
                    </a:cxn>
                    <a:cxn ang="0">
                      <a:pos x="236" y="26"/>
                    </a:cxn>
                    <a:cxn ang="0">
                      <a:pos x="195" y="55"/>
                    </a:cxn>
                    <a:cxn ang="0">
                      <a:pos x="191" y="94"/>
                    </a:cxn>
                    <a:cxn ang="0">
                      <a:pos x="252" y="70"/>
                    </a:cxn>
                    <a:cxn ang="0">
                      <a:pos x="301" y="67"/>
                    </a:cxn>
                    <a:cxn ang="0">
                      <a:pos x="354" y="72"/>
                    </a:cxn>
                    <a:cxn ang="0">
                      <a:pos x="416" y="79"/>
                    </a:cxn>
                    <a:cxn ang="0">
                      <a:pos x="417" y="80"/>
                    </a:cxn>
                    <a:cxn ang="0">
                      <a:pos x="357" y="83"/>
                    </a:cxn>
                    <a:cxn ang="0">
                      <a:pos x="302" y="84"/>
                    </a:cxn>
                    <a:cxn ang="0">
                      <a:pos x="254" y="90"/>
                    </a:cxn>
                    <a:cxn ang="0">
                      <a:pos x="200" y="103"/>
                    </a:cxn>
                    <a:cxn ang="0">
                      <a:pos x="222" y="123"/>
                    </a:cxn>
                    <a:cxn ang="0">
                      <a:pos x="238" y="142"/>
                    </a:cxn>
                    <a:cxn ang="0">
                      <a:pos x="184" y="125"/>
                    </a:cxn>
                    <a:cxn ang="0">
                      <a:pos x="173" y="136"/>
                    </a:cxn>
                    <a:cxn ang="0">
                      <a:pos x="232" y="145"/>
                    </a:cxn>
                    <a:cxn ang="0">
                      <a:pos x="282" y="157"/>
                    </a:cxn>
                    <a:cxn ang="0">
                      <a:pos x="321" y="190"/>
                    </a:cxn>
                    <a:cxn ang="0">
                      <a:pos x="351" y="234"/>
                    </a:cxn>
                    <a:cxn ang="0">
                      <a:pos x="344" y="242"/>
                    </a:cxn>
                    <a:cxn ang="0">
                      <a:pos x="304" y="214"/>
                    </a:cxn>
                    <a:cxn ang="0">
                      <a:pos x="259" y="183"/>
                    </a:cxn>
                    <a:cxn ang="0">
                      <a:pos x="211" y="162"/>
                    </a:cxn>
                    <a:cxn ang="0">
                      <a:pos x="180" y="155"/>
                    </a:cxn>
                    <a:cxn ang="0">
                      <a:pos x="206" y="189"/>
                    </a:cxn>
                    <a:cxn ang="0">
                      <a:pos x="238" y="234"/>
                    </a:cxn>
                    <a:cxn ang="0">
                      <a:pos x="256" y="275"/>
                    </a:cxn>
                    <a:cxn ang="0">
                      <a:pos x="255" y="313"/>
                    </a:cxn>
                    <a:cxn ang="0">
                      <a:pos x="232" y="271"/>
                    </a:cxn>
                    <a:cxn ang="0">
                      <a:pos x="208" y="226"/>
                    </a:cxn>
                    <a:cxn ang="0">
                      <a:pos x="181" y="185"/>
                    </a:cxn>
                    <a:cxn ang="0">
                      <a:pos x="157" y="149"/>
                    </a:cxn>
                    <a:cxn ang="0">
                      <a:pos x="115" y="170"/>
                    </a:cxn>
                    <a:cxn ang="0">
                      <a:pos x="80" y="221"/>
                    </a:cxn>
                    <a:cxn ang="0">
                      <a:pos x="51" y="273"/>
                    </a:cxn>
                    <a:cxn ang="0">
                      <a:pos x="18" y="321"/>
                    </a:cxn>
                    <a:cxn ang="0">
                      <a:pos x="8" y="315"/>
                    </a:cxn>
                    <a:cxn ang="0">
                      <a:pos x="47" y="255"/>
                    </a:cxn>
                    <a:cxn ang="0">
                      <a:pos x="82" y="208"/>
                    </a:cxn>
                    <a:cxn ang="0">
                      <a:pos x="112" y="162"/>
                    </a:cxn>
                    <a:cxn ang="0">
                      <a:pos x="139" y="126"/>
                    </a:cxn>
                    <a:cxn ang="0">
                      <a:pos x="99" y="83"/>
                    </a:cxn>
                    <a:cxn ang="0">
                      <a:pos x="43" y="60"/>
                    </a:cxn>
                    <a:cxn ang="0">
                      <a:pos x="20" y="47"/>
                    </a:cxn>
                    <a:cxn ang="0">
                      <a:pos x="63" y="61"/>
                    </a:cxn>
                    <a:cxn ang="0">
                      <a:pos x="122" y="90"/>
                    </a:cxn>
                  </a:cxnLst>
                  <a:rect l="0" t="0" r="0" b="0"/>
                  <a:pathLst>
                    <a:path w="440" h="342">
                      <a:moveTo>
                        <a:pt x="138" y="87"/>
                      </a:moveTo>
                      <a:lnTo>
                        <a:pt x="141" y="78"/>
                      </a:lnTo>
                      <a:lnTo>
                        <a:pt x="146" y="69"/>
                      </a:lnTo>
                      <a:lnTo>
                        <a:pt x="153" y="59"/>
                      </a:lnTo>
                      <a:lnTo>
                        <a:pt x="160" y="51"/>
                      </a:lnTo>
                      <a:lnTo>
                        <a:pt x="167" y="42"/>
                      </a:lnTo>
                      <a:lnTo>
                        <a:pt x="172" y="36"/>
                      </a:lnTo>
                      <a:lnTo>
                        <a:pt x="178" y="31"/>
                      </a:lnTo>
                      <a:lnTo>
                        <a:pt x="184" y="26"/>
                      </a:lnTo>
                      <a:lnTo>
                        <a:pt x="190" y="21"/>
                      </a:lnTo>
                      <a:lnTo>
                        <a:pt x="196" y="17"/>
                      </a:lnTo>
                      <a:lnTo>
                        <a:pt x="202" y="14"/>
                      </a:lnTo>
                      <a:lnTo>
                        <a:pt x="208" y="11"/>
                      </a:lnTo>
                      <a:lnTo>
                        <a:pt x="215" y="8"/>
                      </a:lnTo>
                      <a:lnTo>
                        <a:pt x="222" y="7"/>
                      </a:lnTo>
                      <a:lnTo>
                        <a:pt x="230" y="5"/>
                      </a:lnTo>
                      <a:lnTo>
                        <a:pt x="237" y="3"/>
                      </a:lnTo>
                      <a:lnTo>
                        <a:pt x="245" y="3"/>
                      </a:lnTo>
                      <a:lnTo>
                        <a:pt x="252" y="2"/>
                      </a:lnTo>
                      <a:lnTo>
                        <a:pt x="260" y="2"/>
                      </a:lnTo>
                      <a:lnTo>
                        <a:pt x="270" y="1"/>
                      </a:lnTo>
                      <a:lnTo>
                        <a:pt x="278" y="2"/>
                      </a:lnTo>
                      <a:lnTo>
                        <a:pt x="285" y="2"/>
                      </a:lnTo>
                      <a:lnTo>
                        <a:pt x="292" y="2"/>
                      </a:lnTo>
                      <a:lnTo>
                        <a:pt x="299" y="2"/>
                      </a:lnTo>
                      <a:lnTo>
                        <a:pt x="307" y="1"/>
                      </a:lnTo>
                      <a:lnTo>
                        <a:pt x="314" y="0"/>
                      </a:lnTo>
                      <a:lnTo>
                        <a:pt x="310" y="2"/>
                      </a:lnTo>
                      <a:lnTo>
                        <a:pt x="307" y="4"/>
                      </a:lnTo>
                      <a:lnTo>
                        <a:pt x="304" y="7"/>
                      </a:lnTo>
                      <a:lnTo>
                        <a:pt x="301" y="10"/>
                      </a:lnTo>
                      <a:lnTo>
                        <a:pt x="295" y="10"/>
                      </a:lnTo>
                      <a:lnTo>
                        <a:pt x="288" y="11"/>
                      </a:lnTo>
                      <a:lnTo>
                        <a:pt x="284" y="12"/>
                      </a:lnTo>
                      <a:lnTo>
                        <a:pt x="278" y="13"/>
                      </a:lnTo>
                      <a:lnTo>
                        <a:pt x="272" y="15"/>
                      </a:lnTo>
                      <a:lnTo>
                        <a:pt x="266" y="16"/>
                      </a:lnTo>
                      <a:lnTo>
                        <a:pt x="260" y="17"/>
                      </a:lnTo>
                      <a:lnTo>
                        <a:pt x="254" y="19"/>
                      </a:lnTo>
                      <a:lnTo>
                        <a:pt x="248" y="21"/>
                      </a:lnTo>
                      <a:lnTo>
                        <a:pt x="241" y="23"/>
                      </a:lnTo>
                      <a:lnTo>
                        <a:pt x="236" y="26"/>
                      </a:lnTo>
                      <a:lnTo>
                        <a:pt x="229" y="29"/>
                      </a:lnTo>
                      <a:lnTo>
                        <a:pt x="222" y="32"/>
                      </a:lnTo>
                      <a:lnTo>
                        <a:pt x="215" y="36"/>
                      </a:lnTo>
                      <a:lnTo>
                        <a:pt x="208" y="41"/>
                      </a:lnTo>
                      <a:lnTo>
                        <a:pt x="201" y="47"/>
                      </a:lnTo>
                      <a:lnTo>
                        <a:pt x="195" y="55"/>
                      </a:lnTo>
                      <a:lnTo>
                        <a:pt x="189" y="64"/>
                      </a:lnTo>
                      <a:lnTo>
                        <a:pt x="181" y="77"/>
                      </a:lnTo>
                      <a:lnTo>
                        <a:pt x="175" y="90"/>
                      </a:lnTo>
                      <a:lnTo>
                        <a:pt x="167" y="106"/>
                      </a:lnTo>
                      <a:lnTo>
                        <a:pt x="180" y="99"/>
                      </a:lnTo>
                      <a:lnTo>
                        <a:pt x="191" y="94"/>
                      </a:lnTo>
                      <a:lnTo>
                        <a:pt x="206" y="86"/>
                      </a:lnTo>
                      <a:lnTo>
                        <a:pt x="222" y="78"/>
                      </a:lnTo>
                      <a:lnTo>
                        <a:pt x="229" y="77"/>
                      </a:lnTo>
                      <a:lnTo>
                        <a:pt x="236" y="74"/>
                      </a:lnTo>
                      <a:lnTo>
                        <a:pt x="243" y="72"/>
                      </a:lnTo>
                      <a:lnTo>
                        <a:pt x="252" y="70"/>
                      </a:lnTo>
                      <a:lnTo>
                        <a:pt x="261" y="68"/>
                      </a:lnTo>
                      <a:lnTo>
                        <a:pt x="269" y="68"/>
                      </a:lnTo>
                      <a:lnTo>
                        <a:pt x="275" y="67"/>
                      </a:lnTo>
                      <a:lnTo>
                        <a:pt x="285" y="66"/>
                      </a:lnTo>
                      <a:lnTo>
                        <a:pt x="294" y="66"/>
                      </a:lnTo>
                      <a:lnTo>
                        <a:pt x="301" y="67"/>
                      </a:lnTo>
                      <a:lnTo>
                        <a:pt x="311" y="68"/>
                      </a:lnTo>
                      <a:lnTo>
                        <a:pt x="319" y="69"/>
                      </a:lnTo>
                      <a:lnTo>
                        <a:pt x="328" y="69"/>
                      </a:lnTo>
                      <a:lnTo>
                        <a:pt x="336" y="70"/>
                      </a:lnTo>
                      <a:lnTo>
                        <a:pt x="345" y="71"/>
                      </a:lnTo>
                      <a:lnTo>
                        <a:pt x="354" y="72"/>
                      </a:lnTo>
                      <a:lnTo>
                        <a:pt x="363" y="73"/>
                      </a:lnTo>
                      <a:lnTo>
                        <a:pt x="371" y="74"/>
                      </a:lnTo>
                      <a:lnTo>
                        <a:pt x="381" y="75"/>
                      </a:lnTo>
                      <a:lnTo>
                        <a:pt x="392" y="76"/>
                      </a:lnTo>
                      <a:lnTo>
                        <a:pt x="401" y="77"/>
                      </a:lnTo>
                      <a:lnTo>
                        <a:pt x="416" y="79"/>
                      </a:lnTo>
                      <a:lnTo>
                        <a:pt x="421" y="79"/>
                      </a:lnTo>
                      <a:lnTo>
                        <a:pt x="425" y="79"/>
                      </a:lnTo>
                      <a:lnTo>
                        <a:pt x="430" y="81"/>
                      </a:lnTo>
                      <a:lnTo>
                        <a:pt x="439" y="84"/>
                      </a:lnTo>
                      <a:lnTo>
                        <a:pt x="424" y="81"/>
                      </a:lnTo>
                      <a:lnTo>
                        <a:pt x="417" y="80"/>
                      </a:lnTo>
                      <a:lnTo>
                        <a:pt x="411" y="80"/>
                      </a:lnTo>
                      <a:lnTo>
                        <a:pt x="397" y="81"/>
                      </a:lnTo>
                      <a:lnTo>
                        <a:pt x="388" y="82"/>
                      </a:lnTo>
                      <a:lnTo>
                        <a:pt x="377" y="82"/>
                      </a:lnTo>
                      <a:lnTo>
                        <a:pt x="367" y="82"/>
                      </a:lnTo>
                      <a:lnTo>
                        <a:pt x="357" y="83"/>
                      </a:lnTo>
                      <a:lnTo>
                        <a:pt x="348" y="83"/>
                      </a:lnTo>
                      <a:lnTo>
                        <a:pt x="340" y="82"/>
                      </a:lnTo>
                      <a:lnTo>
                        <a:pt x="330" y="82"/>
                      </a:lnTo>
                      <a:lnTo>
                        <a:pt x="319" y="82"/>
                      </a:lnTo>
                      <a:lnTo>
                        <a:pt x="310" y="83"/>
                      </a:lnTo>
                      <a:lnTo>
                        <a:pt x="302" y="84"/>
                      </a:lnTo>
                      <a:lnTo>
                        <a:pt x="292" y="84"/>
                      </a:lnTo>
                      <a:lnTo>
                        <a:pt x="285" y="84"/>
                      </a:lnTo>
                      <a:lnTo>
                        <a:pt x="276" y="85"/>
                      </a:lnTo>
                      <a:lnTo>
                        <a:pt x="269" y="87"/>
                      </a:lnTo>
                      <a:lnTo>
                        <a:pt x="261" y="88"/>
                      </a:lnTo>
                      <a:lnTo>
                        <a:pt x="254" y="90"/>
                      </a:lnTo>
                      <a:lnTo>
                        <a:pt x="246" y="92"/>
                      </a:lnTo>
                      <a:lnTo>
                        <a:pt x="238" y="94"/>
                      </a:lnTo>
                      <a:lnTo>
                        <a:pt x="229" y="96"/>
                      </a:lnTo>
                      <a:lnTo>
                        <a:pt x="222" y="98"/>
                      </a:lnTo>
                      <a:lnTo>
                        <a:pt x="208" y="102"/>
                      </a:lnTo>
                      <a:lnTo>
                        <a:pt x="200" y="103"/>
                      </a:lnTo>
                      <a:lnTo>
                        <a:pt x="189" y="108"/>
                      </a:lnTo>
                      <a:lnTo>
                        <a:pt x="172" y="115"/>
                      </a:lnTo>
                      <a:lnTo>
                        <a:pt x="189" y="117"/>
                      </a:lnTo>
                      <a:lnTo>
                        <a:pt x="209" y="118"/>
                      </a:lnTo>
                      <a:lnTo>
                        <a:pt x="213" y="118"/>
                      </a:lnTo>
                      <a:lnTo>
                        <a:pt x="222" y="123"/>
                      </a:lnTo>
                      <a:lnTo>
                        <a:pt x="228" y="126"/>
                      </a:lnTo>
                      <a:lnTo>
                        <a:pt x="234" y="129"/>
                      </a:lnTo>
                      <a:lnTo>
                        <a:pt x="235" y="131"/>
                      </a:lnTo>
                      <a:lnTo>
                        <a:pt x="238" y="137"/>
                      </a:lnTo>
                      <a:lnTo>
                        <a:pt x="245" y="146"/>
                      </a:lnTo>
                      <a:lnTo>
                        <a:pt x="238" y="142"/>
                      </a:lnTo>
                      <a:lnTo>
                        <a:pt x="229" y="137"/>
                      </a:lnTo>
                      <a:lnTo>
                        <a:pt x="222" y="135"/>
                      </a:lnTo>
                      <a:lnTo>
                        <a:pt x="209" y="132"/>
                      </a:lnTo>
                      <a:lnTo>
                        <a:pt x="199" y="129"/>
                      </a:lnTo>
                      <a:lnTo>
                        <a:pt x="189" y="126"/>
                      </a:lnTo>
                      <a:lnTo>
                        <a:pt x="184" y="125"/>
                      </a:lnTo>
                      <a:lnTo>
                        <a:pt x="172" y="126"/>
                      </a:lnTo>
                      <a:lnTo>
                        <a:pt x="165" y="127"/>
                      </a:lnTo>
                      <a:lnTo>
                        <a:pt x="155" y="129"/>
                      </a:lnTo>
                      <a:lnTo>
                        <a:pt x="160" y="131"/>
                      </a:lnTo>
                      <a:lnTo>
                        <a:pt x="166" y="132"/>
                      </a:lnTo>
                      <a:lnTo>
                        <a:pt x="173" y="136"/>
                      </a:lnTo>
                      <a:lnTo>
                        <a:pt x="181" y="135"/>
                      </a:lnTo>
                      <a:lnTo>
                        <a:pt x="195" y="136"/>
                      </a:lnTo>
                      <a:lnTo>
                        <a:pt x="203" y="137"/>
                      </a:lnTo>
                      <a:lnTo>
                        <a:pt x="215" y="140"/>
                      </a:lnTo>
                      <a:lnTo>
                        <a:pt x="222" y="143"/>
                      </a:lnTo>
                      <a:lnTo>
                        <a:pt x="232" y="145"/>
                      </a:lnTo>
                      <a:lnTo>
                        <a:pt x="242" y="148"/>
                      </a:lnTo>
                      <a:lnTo>
                        <a:pt x="251" y="151"/>
                      </a:lnTo>
                      <a:lnTo>
                        <a:pt x="259" y="152"/>
                      </a:lnTo>
                      <a:lnTo>
                        <a:pt x="266" y="153"/>
                      </a:lnTo>
                      <a:lnTo>
                        <a:pt x="273" y="155"/>
                      </a:lnTo>
                      <a:lnTo>
                        <a:pt x="282" y="157"/>
                      </a:lnTo>
                      <a:lnTo>
                        <a:pt x="291" y="161"/>
                      </a:lnTo>
                      <a:lnTo>
                        <a:pt x="299" y="165"/>
                      </a:lnTo>
                      <a:lnTo>
                        <a:pt x="303" y="169"/>
                      </a:lnTo>
                      <a:lnTo>
                        <a:pt x="309" y="175"/>
                      </a:lnTo>
                      <a:lnTo>
                        <a:pt x="316" y="183"/>
                      </a:lnTo>
                      <a:lnTo>
                        <a:pt x="321" y="190"/>
                      </a:lnTo>
                      <a:lnTo>
                        <a:pt x="326" y="197"/>
                      </a:lnTo>
                      <a:lnTo>
                        <a:pt x="331" y="204"/>
                      </a:lnTo>
                      <a:lnTo>
                        <a:pt x="335" y="212"/>
                      </a:lnTo>
                      <a:lnTo>
                        <a:pt x="340" y="218"/>
                      </a:lnTo>
                      <a:lnTo>
                        <a:pt x="345" y="226"/>
                      </a:lnTo>
                      <a:lnTo>
                        <a:pt x="351" y="234"/>
                      </a:lnTo>
                      <a:lnTo>
                        <a:pt x="356" y="243"/>
                      </a:lnTo>
                      <a:lnTo>
                        <a:pt x="361" y="250"/>
                      </a:lnTo>
                      <a:lnTo>
                        <a:pt x="368" y="258"/>
                      </a:lnTo>
                      <a:lnTo>
                        <a:pt x="359" y="251"/>
                      </a:lnTo>
                      <a:lnTo>
                        <a:pt x="353" y="247"/>
                      </a:lnTo>
                      <a:lnTo>
                        <a:pt x="344" y="242"/>
                      </a:lnTo>
                      <a:lnTo>
                        <a:pt x="336" y="236"/>
                      </a:lnTo>
                      <a:lnTo>
                        <a:pt x="330" y="231"/>
                      </a:lnTo>
                      <a:lnTo>
                        <a:pt x="323" y="226"/>
                      </a:lnTo>
                      <a:lnTo>
                        <a:pt x="317" y="222"/>
                      </a:lnTo>
                      <a:lnTo>
                        <a:pt x="311" y="218"/>
                      </a:lnTo>
                      <a:lnTo>
                        <a:pt x="304" y="214"/>
                      </a:lnTo>
                      <a:lnTo>
                        <a:pt x="297" y="210"/>
                      </a:lnTo>
                      <a:lnTo>
                        <a:pt x="291" y="205"/>
                      </a:lnTo>
                      <a:lnTo>
                        <a:pt x="284" y="200"/>
                      </a:lnTo>
                      <a:lnTo>
                        <a:pt x="275" y="195"/>
                      </a:lnTo>
                      <a:lnTo>
                        <a:pt x="267" y="189"/>
                      </a:lnTo>
                      <a:lnTo>
                        <a:pt x="259" y="183"/>
                      </a:lnTo>
                      <a:lnTo>
                        <a:pt x="252" y="179"/>
                      </a:lnTo>
                      <a:lnTo>
                        <a:pt x="245" y="174"/>
                      </a:lnTo>
                      <a:lnTo>
                        <a:pt x="237" y="170"/>
                      </a:lnTo>
                      <a:lnTo>
                        <a:pt x="229" y="167"/>
                      </a:lnTo>
                      <a:lnTo>
                        <a:pt x="222" y="165"/>
                      </a:lnTo>
                      <a:lnTo>
                        <a:pt x="211" y="162"/>
                      </a:lnTo>
                      <a:lnTo>
                        <a:pt x="201" y="159"/>
                      </a:lnTo>
                      <a:lnTo>
                        <a:pt x="194" y="157"/>
                      </a:lnTo>
                      <a:lnTo>
                        <a:pt x="186" y="155"/>
                      </a:lnTo>
                      <a:lnTo>
                        <a:pt x="175" y="149"/>
                      </a:lnTo>
                      <a:lnTo>
                        <a:pt x="163" y="144"/>
                      </a:lnTo>
                      <a:lnTo>
                        <a:pt x="180" y="155"/>
                      </a:lnTo>
                      <a:lnTo>
                        <a:pt x="182" y="157"/>
                      </a:lnTo>
                      <a:lnTo>
                        <a:pt x="186" y="162"/>
                      </a:lnTo>
                      <a:lnTo>
                        <a:pt x="190" y="168"/>
                      </a:lnTo>
                      <a:lnTo>
                        <a:pt x="195" y="175"/>
                      </a:lnTo>
                      <a:lnTo>
                        <a:pt x="201" y="182"/>
                      </a:lnTo>
                      <a:lnTo>
                        <a:pt x="206" y="189"/>
                      </a:lnTo>
                      <a:lnTo>
                        <a:pt x="212" y="197"/>
                      </a:lnTo>
                      <a:lnTo>
                        <a:pt x="217" y="204"/>
                      </a:lnTo>
                      <a:lnTo>
                        <a:pt x="222" y="210"/>
                      </a:lnTo>
                      <a:lnTo>
                        <a:pt x="227" y="217"/>
                      </a:lnTo>
                      <a:lnTo>
                        <a:pt x="233" y="227"/>
                      </a:lnTo>
                      <a:lnTo>
                        <a:pt x="238" y="234"/>
                      </a:lnTo>
                      <a:lnTo>
                        <a:pt x="242" y="241"/>
                      </a:lnTo>
                      <a:lnTo>
                        <a:pt x="246" y="248"/>
                      </a:lnTo>
                      <a:lnTo>
                        <a:pt x="250" y="255"/>
                      </a:lnTo>
                      <a:lnTo>
                        <a:pt x="252" y="262"/>
                      </a:lnTo>
                      <a:lnTo>
                        <a:pt x="254" y="267"/>
                      </a:lnTo>
                      <a:lnTo>
                        <a:pt x="256" y="275"/>
                      </a:lnTo>
                      <a:lnTo>
                        <a:pt x="257" y="285"/>
                      </a:lnTo>
                      <a:lnTo>
                        <a:pt x="258" y="294"/>
                      </a:lnTo>
                      <a:lnTo>
                        <a:pt x="259" y="304"/>
                      </a:lnTo>
                      <a:lnTo>
                        <a:pt x="261" y="313"/>
                      </a:lnTo>
                      <a:lnTo>
                        <a:pt x="262" y="323"/>
                      </a:lnTo>
                      <a:lnTo>
                        <a:pt x="255" y="313"/>
                      </a:lnTo>
                      <a:lnTo>
                        <a:pt x="249" y="307"/>
                      </a:lnTo>
                      <a:lnTo>
                        <a:pt x="245" y="300"/>
                      </a:lnTo>
                      <a:lnTo>
                        <a:pt x="241" y="295"/>
                      </a:lnTo>
                      <a:lnTo>
                        <a:pt x="238" y="288"/>
                      </a:lnTo>
                      <a:lnTo>
                        <a:pt x="236" y="280"/>
                      </a:lnTo>
                      <a:lnTo>
                        <a:pt x="232" y="271"/>
                      </a:lnTo>
                      <a:lnTo>
                        <a:pt x="228" y="263"/>
                      </a:lnTo>
                      <a:lnTo>
                        <a:pt x="224" y="254"/>
                      </a:lnTo>
                      <a:lnTo>
                        <a:pt x="221" y="246"/>
                      </a:lnTo>
                      <a:lnTo>
                        <a:pt x="217" y="238"/>
                      </a:lnTo>
                      <a:lnTo>
                        <a:pt x="212" y="232"/>
                      </a:lnTo>
                      <a:lnTo>
                        <a:pt x="208" y="226"/>
                      </a:lnTo>
                      <a:lnTo>
                        <a:pt x="202" y="218"/>
                      </a:lnTo>
                      <a:lnTo>
                        <a:pt x="196" y="211"/>
                      </a:lnTo>
                      <a:lnTo>
                        <a:pt x="191" y="205"/>
                      </a:lnTo>
                      <a:lnTo>
                        <a:pt x="186" y="199"/>
                      </a:lnTo>
                      <a:lnTo>
                        <a:pt x="185" y="194"/>
                      </a:lnTo>
                      <a:lnTo>
                        <a:pt x="181" y="185"/>
                      </a:lnTo>
                      <a:lnTo>
                        <a:pt x="177" y="179"/>
                      </a:lnTo>
                      <a:lnTo>
                        <a:pt x="174" y="171"/>
                      </a:lnTo>
                      <a:lnTo>
                        <a:pt x="172" y="169"/>
                      </a:lnTo>
                      <a:lnTo>
                        <a:pt x="165" y="162"/>
                      </a:lnTo>
                      <a:lnTo>
                        <a:pt x="161" y="155"/>
                      </a:lnTo>
                      <a:lnTo>
                        <a:pt x="157" y="149"/>
                      </a:lnTo>
                      <a:lnTo>
                        <a:pt x="153" y="143"/>
                      </a:lnTo>
                      <a:lnTo>
                        <a:pt x="145" y="146"/>
                      </a:lnTo>
                      <a:lnTo>
                        <a:pt x="137" y="151"/>
                      </a:lnTo>
                      <a:lnTo>
                        <a:pt x="129" y="158"/>
                      </a:lnTo>
                      <a:lnTo>
                        <a:pt x="121" y="164"/>
                      </a:lnTo>
                      <a:lnTo>
                        <a:pt x="115" y="170"/>
                      </a:lnTo>
                      <a:lnTo>
                        <a:pt x="110" y="176"/>
                      </a:lnTo>
                      <a:lnTo>
                        <a:pt x="104" y="185"/>
                      </a:lnTo>
                      <a:lnTo>
                        <a:pt x="97" y="195"/>
                      </a:lnTo>
                      <a:lnTo>
                        <a:pt x="92" y="203"/>
                      </a:lnTo>
                      <a:lnTo>
                        <a:pt x="85" y="212"/>
                      </a:lnTo>
                      <a:lnTo>
                        <a:pt x="80" y="221"/>
                      </a:lnTo>
                      <a:lnTo>
                        <a:pt x="76" y="229"/>
                      </a:lnTo>
                      <a:lnTo>
                        <a:pt x="71" y="237"/>
                      </a:lnTo>
                      <a:lnTo>
                        <a:pt x="67" y="245"/>
                      </a:lnTo>
                      <a:lnTo>
                        <a:pt x="62" y="254"/>
                      </a:lnTo>
                      <a:lnTo>
                        <a:pt x="58" y="263"/>
                      </a:lnTo>
                      <a:lnTo>
                        <a:pt x="51" y="273"/>
                      </a:lnTo>
                      <a:lnTo>
                        <a:pt x="45" y="283"/>
                      </a:lnTo>
                      <a:lnTo>
                        <a:pt x="38" y="294"/>
                      </a:lnTo>
                      <a:lnTo>
                        <a:pt x="33" y="303"/>
                      </a:lnTo>
                      <a:lnTo>
                        <a:pt x="28" y="309"/>
                      </a:lnTo>
                      <a:lnTo>
                        <a:pt x="24" y="315"/>
                      </a:lnTo>
                      <a:lnTo>
                        <a:pt x="18" y="321"/>
                      </a:lnTo>
                      <a:lnTo>
                        <a:pt x="13" y="327"/>
                      </a:lnTo>
                      <a:lnTo>
                        <a:pt x="7" y="333"/>
                      </a:lnTo>
                      <a:lnTo>
                        <a:pt x="0" y="341"/>
                      </a:lnTo>
                      <a:lnTo>
                        <a:pt x="2" y="331"/>
                      </a:lnTo>
                      <a:lnTo>
                        <a:pt x="5" y="324"/>
                      </a:lnTo>
                      <a:lnTo>
                        <a:pt x="8" y="315"/>
                      </a:lnTo>
                      <a:lnTo>
                        <a:pt x="13" y="309"/>
                      </a:lnTo>
                      <a:lnTo>
                        <a:pt x="20" y="298"/>
                      </a:lnTo>
                      <a:lnTo>
                        <a:pt x="27" y="287"/>
                      </a:lnTo>
                      <a:lnTo>
                        <a:pt x="35" y="275"/>
                      </a:lnTo>
                      <a:lnTo>
                        <a:pt x="41" y="265"/>
                      </a:lnTo>
                      <a:lnTo>
                        <a:pt x="47" y="255"/>
                      </a:lnTo>
                      <a:lnTo>
                        <a:pt x="54" y="246"/>
                      </a:lnTo>
                      <a:lnTo>
                        <a:pt x="59" y="238"/>
                      </a:lnTo>
                      <a:lnTo>
                        <a:pt x="64" y="231"/>
                      </a:lnTo>
                      <a:lnTo>
                        <a:pt x="69" y="224"/>
                      </a:lnTo>
                      <a:lnTo>
                        <a:pt x="76" y="216"/>
                      </a:lnTo>
                      <a:lnTo>
                        <a:pt x="82" y="208"/>
                      </a:lnTo>
                      <a:lnTo>
                        <a:pt x="88" y="199"/>
                      </a:lnTo>
                      <a:lnTo>
                        <a:pt x="95" y="190"/>
                      </a:lnTo>
                      <a:lnTo>
                        <a:pt x="100" y="183"/>
                      </a:lnTo>
                      <a:lnTo>
                        <a:pt x="105" y="175"/>
                      </a:lnTo>
                      <a:lnTo>
                        <a:pt x="110" y="167"/>
                      </a:lnTo>
                      <a:lnTo>
                        <a:pt x="112" y="162"/>
                      </a:lnTo>
                      <a:lnTo>
                        <a:pt x="114" y="156"/>
                      </a:lnTo>
                      <a:lnTo>
                        <a:pt x="118" y="151"/>
                      </a:lnTo>
                      <a:lnTo>
                        <a:pt x="122" y="145"/>
                      </a:lnTo>
                      <a:lnTo>
                        <a:pt x="129" y="138"/>
                      </a:lnTo>
                      <a:lnTo>
                        <a:pt x="134" y="131"/>
                      </a:lnTo>
                      <a:lnTo>
                        <a:pt x="139" y="126"/>
                      </a:lnTo>
                      <a:lnTo>
                        <a:pt x="143" y="119"/>
                      </a:lnTo>
                      <a:lnTo>
                        <a:pt x="141" y="114"/>
                      </a:lnTo>
                      <a:lnTo>
                        <a:pt x="139" y="106"/>
                      </a:lnTo>
                      <a:lnTo>
                        <a:pt x="127" y="102"/>
                      </a:lnTo>
                      <a:lnTo>
                        <a:pt x="113" y="92"/>
                      </a:lnTo>
                      <a:lnTo>
                        <a:pt x="99" y="83"/>
                      </a:lnTo>
                      <a:lnTo>
                        <a:pt x="92" y="78"/>
                      </a:lnTo>
                      <a:lnTo>
                        <a:pt x="86" y="74"/>
                      </a:lnTo>
                      <a:lnTo>
                        <a:pt x="75" y="70"/>
                      </a:lnTo>
                      <a:lnTo>
                        <a:pt x="64" y="66"/>
                      </a:lnTo>
                      <a:lnTo>
                        <a:pt x="52" y="63"/>
                      </a:lnTo>
                      <a:lnTo>
                        <a:pt x="43" y="60"/>
                      </a:lnTo>
                      <a:lnTo>
                        <a:pt x="33" y="56"/>
                      </a:lnTo>
                      <a:lnTo>
                        <a:pt x="24" y="53"/>
                      </a:lnTo>
                      <a:lnTo>
                        <a:pt x="15" y="51"/>
                      </a:lnTo>
                      <a:lnTo>
                        <a:pt x="8" y="49"/>
                      </a:lnTo>
                      <a:lnTo>
                        <a:pt x="15" y="49"/>
                      </a:lnTo>
                      <a:lnTo>
                        <a:pt x="20" y="47"/>
                      </a:lnTo>
                      <a:lnTo>
                        <a:pt x="25" y="47"/>
                      </a:lnTo>
                      <a:lnTo>
                        <a:pt x="29" y="46"/>
                      </a:lnTo>
                      <a:lnTo>
                        <a:pt x="34" y="47"/>
                      </a:lnTo>
                      <a:lnTo>
                        <a:pt x="45" y="51"/>
                      </a:lnTo>
                      <a:lnTo>
                        <a:pt x="53" y="56"/>
                      </a:lnTo>
                      <a:lnTo>
                        <a:pt x="63" y="61"/>
                      </a:lnTo>
                      <a:lnTo>
                        <a:pt x="72" y="66"/>
                      </a:lnTo>
                      <a:lnTo>
                        <a:pt x="84" y="71"/>
                      </a:lnTo>
                      <a:lnTo>
                        <a:pt x="93" y="77"/>
                      </a:lnTo>
                      <a:lnTo>
                        <a:pt x="101" y="81"/>
                      </a:lnTo>
                      <a:lnTo>
                        <a:pt x="115" y="88"/>
                      </a:lnTo>
                      <a:lnTo>
                        <a:pt x="122" y="90"/>
                      </a:lnTo>
                      <a:lnTo>
                        <a:pt x="128" y="89"/>
                      </a:lnTo>
                      <a:lnTo>
                        <a:pt x="133" y="88"/>
                      </a:lnTo>
                      <a:lnTo>
                        <a:pt x="138" y="87"/>
                      </a:lnTo>
                    </a:path>
                  </a:pathLst>
                </a:custGeom>
                <a:solidFill>
                  <a:srgbClr val="037C03">
                    <a:alpha val="50195"/>
                  </a:srgbClr>
                </a:solidFill>
                <a:ln w="9525">
                  <a:noFill/>
                </a:ln>
              </p:spPr>
              <p:txBody>
                <a:bodyPr/>
                <a:lstStyle/>
                <a:p>
                  <a:endParaRPr lang="zh-CN" altLang="en-US"/>
                </a:p>
              </p:txBody>
            </p:sp>
            <p:sp>
              <p:nvSpPr>
                <p:cNvPr id="2077" name="Freeform 14"/>
                <p:cNvSpPr/>
                <p:nvPr/>
              </p:nvSpPr>
              <p:spPr>
                <a:xfrm>
                  <a:off x="1900" y="1641"/>
                  <a:ext cx="39" cy="193"/>
                </a:xfrm>
                <a:custGeom>
                  <a:avLst/>
                  <a:gdLst/>
                  <a:ahLst/>
                  <a:cxnLst>
                    <a:cxn ang="0">
                      <a:pos x="20" y="0"/>
                    </a:cxn>
                    <a:cxn ang="0">
                      <a:pos x="25" y="9"/>
                    </a:cxn>
                    <a:cxn ang="0">
                      <a:pos x="28" y="15"/>
                    </a:cxn>
                    <a:cxn ang="0">
                      <a:pos x="34" y="24"/>
                    </a:cxn>
                    <a:cxn ang="0">
                      <a:pos x="36" y="33"/>
                    </a:cxn>
                    <a:cxn ang="0">
                      <a:pos x="37" y="43"/>
                    </a:cxn>
                    <a:cxn ang="0">
                      <a:pos x="37" y="56"/>
                    </a:cxn>
                    <a:cxn ang="0">
                      <a:pos x="38" y="64"/>
                    </a:cxn>
                    <a:cxn ang="0">
                      <a:pos x="37" y="75"/>
                    </a:cxn>
                    <a:cxn ang="0">
                      <a:pos x="36" y="86"/>
                    </a:cxn>
                    <a:cxn ang="0">
                      <a:pos x="34" y="97"/>
                    </a:cxn>
                    <a:cxn ang="0">
                      <a:pos x="31" y="113"/>
                    </a:cxn>
                    <a:cxn ang="0">
                      <a:pos x="29" y="122"/>
                    </a:cxn>
                    <a:cxn ang="0">
                      <a:pos x="24" y="132"/>
                    </a:cxn>
                    <a:cxn ang="0">
                      <a:pos x="18" y="144"/>
                    </a:cxn>
                    <a:cxn ang="0">
                      <a:pos x="12" y="155"/>
                    </a:cxn>
                    <a:cxn ang="0">
                      <a:pos x="7" y="165"/>
                    </a:cxn>
                    <a:cxn ang="0">
                      <a:pos x="3" y="174"/>
                    </a:cxn>
                    <a:cxn ang="0">
                      <a:pos x="0" y="192"/>
                    </a:cxn>
                    <a:cxn ang="0">
                      <a:pos x="1" y="174"/>
                    </a:cxn>
                    <a:cxn ang="0">
                      <a:pos x="3" y="162"/>
                    </a:cxn>
                    <a:cxn ang="0">
                      <a:pos x="4" y="151"/>
                    </a:cxn>
                    <a:cxn ang="0">
                      <a:pos x="5" y="139"/>
                    </a:cxn>
                    <a:cxn ang="0">
                      <a:pos x="7" y="124"/>
                    </a:cxn>
                    <a:cxn ang="0">
                      <a:pos x="10" y="113"/>
                    </a:cxn>
                    <a:cxn ang="0">
                      <a:pos x="12" y="102"/>
                    </a:cxn>
                    <a:cxn ang="0">
                      <a:pos x="15" y="93"/>
                    </a:cxn>
                    <a:cxn ang="0">
                      <a:pos x="18" y="82"/>
                    </a:cxn>
                    <a:cxn ang="0">
                      <a:pos x="20" y="72"/>
                    </a:cxn>
                    <a:cxn ang="0">
                      <a:pos x="22" y="61"/>
                    </a:cxn>
                    <a:cxn ang="0">
                      <a:pos x="23" y="52"/>
                    </a:cxn>
                    <a:cxn ang="0">
                      <a:pos x="24" y="41"/>
                    </a:cxn>
                    <a:cxn ang="0">
                      <a:pos x="24" y="30"/>
                    </a:cxn>
                    <a:cxn ang="0">
                      <a:pos x="24" y="15"/>
                    </a:cxn>
                    <a:cxn ang="0">
                      <a:pos x="22" y="8"/>
                    </a:cxn>
                    <a:cxn ang="0">
                      <a:pos x="20" y="0"/>
                    </a:cxn>
                  </a:cxnLst>
                  <a:rect l="0" t="0" r="0" b="0"/>
                  <a:pathLst>
                    <a:path w="39" h="193">
                      <a:moveTo>
                        <a:pt x="20" y="0"/>
                      </a:moveTo>
                      <a:lnTo>
                        <a:pt x="25" y="9"/>
                      </a:lnTo>
                      <a:lnTo>
                        <a:pt x="28" y="15"/>
                      </a:lnTo>
                      <a:lnTo>
                        <a:pt x="34" y="24"/>
                      </a:lnTo>
                      <a:lnTo>
                        <a:pt x="36" y="33"/>
                      </a:lnTo>
                      <a:lnTo>
                        <a:pt x="37" y="43"/>
                      </a:lnTo>
                      <a:lnTo>
                        <a:pt x="37" y="56"/>
                      </a:lnTo>
                      <a:lnTo>
                        <a:pt x="38" y="64"/>
                      </a:lnTo>
                      <a:lnTo>
                        <a:pt x="37" y="75"/>
                      </a:lnTo>
                      <a:lnTo>
                        <a:pt x="36" y="86"/>
                      </a:lnTo>
                      <a:lnTo>
                        <a:pt x="34" y="97"/>
                      </a:lnTo>
                      <a:lnTo>
                        <a:pt x="31" y="113"/>
                      </a:lnTo>
                      <a:lnTo>
                        <a:pt x="29" y="122"/>
                      </a:lnTo>
                      <a:lnTo>
                        <a:pt x="24" y="132"/>
                      </a:lnTo>
                      <a:lnTo>
                        <a:pt x="18" y="144"/>
                      </a:lnTo>
                      <a:lnTo>
                        <a:pt x="12" y="155"/>
                      </a:lnTo>
                      <a:lnTo>
                        <a:pt x="7" y="165"/>
                      </a:lnTo>
                      <a:lnTo>
                        <a:pt x="3" y="174"/>
                      </a:lnTo>
                      <a:lnTo>
                        <a:pt x="0" y="192"/>
                      </a:lnTo>
                      <a:lnTo>
                        <a:pt x="1" y="174"/>
                      </a:lnTo>
                      <a:lnTo>
                        <a:pt x="3" y="162"/>
                      </a:lnTo>
                      <a:lnTo>
                        <a:pt x="4" y="151"/>
                      </a:lnTo>
                      <a:lnTo>
                        <a:pt x="5" y="139"/>
                      </a:lnTo>
                      <a:lnTo>
                        <a:pt x="7" y="124"/>
                      </a:lnTo>
                      <a:lnTo>
                        <a:pt x="10" y="113"/>
                      </a:lnTo>
                      <a:lnTo>
                        <a:pt x="12" y="102"/>
                      </a:lnTo>
                      <a:lnTo>
                        <a:pt x="15" y="93"/>
                      </a:lnTo>
                      <a:lnTo>
                        <a:pt x="18" y="82"/>
                      </a:lnTo>
                      <a:lnTo>
                        <a:pt x="20" y="72"/>
                      </a:lnTo>
                      <a:lnTo>
                        <a:pt x="22" y="61"/>
                      </a:lnTo>
                      <a:lnTo>
                        <a:pt x="23" y="52"/>
                      </a:lnTo>
                      <a:lnTo>
                        <a:pt x="24" y="41"/>
                      </a:lnTo>
                      <a:lnTo>
                        <a:pt x="24" y="30"/>
                      </a:lnTo>
                      <a:lnTo>
                        <a:pt x="24" y="15"/>
                      </a:lnTo>
                      <a:lnTo>
                        <a:pt x="22" y="8"/>
                      </a:lnTo>
                      <a:lnTo>
                        <a:pt x="20" y="0"/>
                      </a:lnTo>
                    </a:path>
                  </a:pathLst>
                </a:custGeom>
                <a:solidFill>
                  <a:srgbClr val="037C03">
                    <a:alpha val="50195"/>
                  </a:srgbClr>
                </a:solidFill>
                <a:ln w="9525">
                  <a:noFill/>
                </a:ln>
              </p:spPr>
              <p:txBody>
                <a:bodyPr/>
                <a:lstStyle/>
                <a:p>
                  <a:endParaRPr lang="zh-CN" altLang="en-US"/>
                </a:p>
              </p:txBody>
            </p:sp>
            <p:sp>
              <p:nvSpPr>
                <p:cNvPr id="2078" name="Freeform 15"/>
                <p:cNvSpPr/>
                <p:nvPr/>
              </p:nvSpPr>
              <p:spPr>
                <a:xfrm>
                  <a:off x="1716" y="1535"/>
                  <a:ext cx="171" cy="50"/>
                </a:xfrm>
                <a:custGeom>
                  <a:avLst/>
                  <a:gdLst/>
                  <a:ahLst/>
                  <a:cxnLst>
                    <a:cxn ang="0">
                      <a:pos x="170" y="49"/>
                    </a:cxn>
                    <a:cxn ang="0">
                      <a:pos x="167" y="40"/>
                    </a:cxn>
                    <a:cxn ang="0">
                      <a:pos x="163" y="33"/>
                    </a:cxn>
                    <a:cxn ang="0">
                      <a:pos x="160" y="31"/>
                    </a:cxn>
                    <a:cxn ang="0">
                      <a:pos x="153" y="29"/>
                    </a:cxn>
                    <a:cxn ang="0">
                      <a:pos x="147" y="27"/>
                    </a:cxn>
                    <a:cxn ang="0">
                      <a:pos x="140" y="29"/>
                    </a:cxn>
                    <a:cxn ang="0">
                      <a:pos x="132" y="30"/>
                    </a:cxn>
                    <a:cxn ang="0">
                      <a:pos x="123" y="27"/>
                    </a:cxn>
                    <a:cxn ang="0">
                      <a:pos x="111" y="22"/>
                    </a:cxn>
                    <a:cxn ang="0">
                      <a:pos x="100" y="18"/>
                    </a:cxn>
                    <a:cxn ang="0">
                      <a:pos x="92" y="16"/>
                    </a:cxn>
                    <a:cxn ang="0">
                      <a:pos x="80" y="12"/>
                    </a:cxn>
                    <a:cxn ang="0">
                      <a:pos x="67" y="8"/>
                    </a:cxn>
                    <a:cxn ang="0">
                      <a:pos x="55" y="5"/>
                    </a:cxn>
                    <a:cxn ang="0">
                      <a:pos x="42" y="1"/>
                    </a:cxn>
                    <a:cxn ang="0">
                      <a:pos x="28" y="1"/>
                    </a:cxn>
                    <a:cxn ang="0">
                      <a:pos x="15" y="0"/>
                    </a:cxn>
                    <a:cxn ang="0">
                      <a:pos x="12" y="1"/>
                    </a:cxn>
                    <a:cxn ang="0">
                      <a:pos x="7" y="4"/>
                    </a:cxn>
                    <a:cxn ang="0">
                      <a:pos x="3" y="7"/>
                    </a:cxn>
                    <a:cxn ang="0">
                      <a:pos x="0" y="11"/>
                    </a:cxn>
                    <a:cxn ang="0">
                      <a:pos x="5" y="11"/>
                    </a:cxn>
                    <a:cxn ang="0">
                      <a:pos x="12" y="12"/>
                    </a:cxn>
                    <a:cxn ang="0">
                      <a:pos x="19" y="12"/>
                    </a:cxn>
                    <a:cxn ang="0">
                      <a:pos x="23" y="11"/>
                    </a:cxn>
                    <a:cxn ang="0">
                      <a:pos x="30" y="11"/>
                    </a:cxn>
                    <a:cxn ang="0">
                      <a:pos x="39" y="11"/>
                    </a:cxn>
                    <a:cxn ang="0">
                      <a:pos x="51" y="11"/>
                    </a:cxn>
                    <a:cxn ang="0">
                      <a:pos x="61" y="12"/>
                    </a:cxn>
                    <a:cxn ang="0">
                      <a:pos x="71" y="14"/>
                    </a:cxn>
                    <a:cxn ang="0">
                      <a:pos x="81" y="15"/>
                    </a:cxn>
                    <a:cxn ang="0">
                      <a:pos x="91" y="16"/>
                    </a:cxn>
                    <a:cxn ang="0">
                      <a:pos x="99" y="19"/>
                    </a:cxn>
                    <a:cxn ang="0">
                      <a:pos x="108" y="23"/>
                    </a:cxn>
                    <a:cxn ang="0">
                      <a:pos x="116" y="27"/>
                    </a:cxn>
                    <a:cxn ang="0">
                      <a:pos x="125" y="31"/>
                    </a:cxn>
                    <a:cxn ang="0">
                      <a:pos x="129" y="32"/>
                    </a:cxn>
                    <a:cxn ang="0">
                      <a:pos x="134" y="31"/>
                    </a:cxn>
                    <a:cxn ang="0">
                      <a:pos x="140" y="34"/>
                    </a:cxn>
                    <a:cxn ang="0">
                      <a:pos x="146" y="37"/>
                    </a:cxn>
                    <a:cxn ang="0">
                      <a:pos x="152" y="40"/>
                    </a:cxn>
                    <a:cxn ang="0">
                      <a:pos x="161" y="44"/>
                    </a:cxn>
                    <a:cxn ang="0">
                      <a:pos x="167" y="46"/>
                    </a:cxn>
                    <a:cxn ang="0">
                      <a:pos x="170" y="49"/>
                    </a:cxn>
                  </a:cxnLst>
                  <a:rect l="0" t="0" r="0" b="0"/>
                  <a:pathLst>
                    <a:path w="171" h="50">
                      <a:moveTo>
                        <a:pt x="170" y="49"/>
                      </a:moveTo>
                      <a:lnTo>
                        <a:pt x="167" y="40"/>
                      </a:lnTo>
                      <a:lnTo>
                        <a:pt x="163" y="33"/>
                      </a:lnTo>
                      <a:lnTo>
                        <a:pt x="160" y="31"/>
                      </a:lnTo>
                      <a:lnTo>
                        <a:pt x="153" y="29"/>
                      </a:lnTo>
                      <a:lnTo>
                        <a:pt x="147" y="27"/>
                      </a:lnTo>
                      <a:lnTo>
                        <a:pt x="140" y="29"/>
                      </a:lnTo>
                      <a:lnTo>
                        <a:pt x="132" y="30"/>
                      </a:lnTo>
                      <a:lnTo>
                        <a:pt x="123" y="27"/>
                      </a:lnTo>
                      <a:lnTo>
                        <a:pt x="111" y="22"/>
                      </a:lnTo>
                      <a:lnTo>
                        <a:pt x="100" y="18"/>
                      </a:lnTo>
                      <a:lnTo>
                        <a:pt x="92" y="16"/>
                      </a:lnTo>
                      <a:lnTo>
                        <a:pt x="80" y="12"/>
                      </a:lnTo>
                      <a:lnTo>
                        <a:pt x="67" y="8"/>
                      </a:lnTo>
                      <a:lnTo>
                        <a:pt x="55" y="5"/>
                      </a:lnTo>
                      <a:lnTo>
                        <a:pt x="42" y="1"/>
                      </a:lnTo>
                      <a:lnTo>
                        <a:pt x="28" y="1"/>
                      </a:lnTo>
                      <a:lnTo>
                        <a:pt x="15" y="0"/>
                      </a:lnTo>
                      <a:lnTo>
                        <a:pt x="12" y="1"/>
                      </a:lnTo>
                      <a:lnTo>
                        <a:pt x="7" y="4"/>
                      </a:lnTo>
                      <a:lnTo>
                        <a:pt x="3" y="7"/>
                      </a:lnTo>
                      <a:lnTo>
                        <a:pt x="0" y="11"/>
                      </a:lnTo>
                      <a:lnTo>
                        <a:pt x="5" y="11"/>
                      </a:lnTo>
                      <a:lnTo>
                        <a:pt x="12" y="12"/>
                      </a:lnTo>
                      <a:lnTo>
                        <a:pt x="19" y="12"/>
                      </a:lnTo>
                      <a:lnTo>
                        <a:pt x="23" y="11"/>
                      </a:lnTo>
                      <a:lnTo>
                        <a:pt x="30" y="11"/>
                      </a:lnTo>
                      <a:lnTo>
                        <a:pt x="39" y="11"/>
                      </a:lnTo>
                      <a:lnTo>
                        <a:pt x="51" y="11"/>
                      </a:lnTo>
                      <a:lnTo>
                        <a:pt x="61" y="12"/>
                      </a:lnTo>
                      <a:lnTo>
                        <a:pt x="71" y="14"/>
                      </a:lnTo>
                      <a:lnTo>
                        <a:pt x="81" y="15"/>
                      </a:lnTo>
                      <a:lnTo>
                        <a:pt x="91" y="16"/>
                      </a:lnTo>
                      <a:lnTo>
                        <a:pt x="99" y="19"/>
                      </a:lnTo>
                      <a:lnTo>
                        <a:pt x="108" y="23"/>
                      </a:lnTo>
                      <a:lnTo>
                        <a:pt x="116" y="27"/>
                      </a:lnTo>
                      <a:lnTo>
                        <a:pt x="125" y="31"/>
                      </a:lnTo>
                      <a:lnTo>
                        <a:pt x="129" y="32"/>
                      </a:lnTo>
                      <a:lnTo>
                        <a:pt x="134" y="31"/>
                      </a:lnTo>
                      <a:lnTo>
                        <a:pt x="140" y="34"/>
                      </a:lnTo>
                      <a:lnTo>
                        <a:pt x="146" y="37"/>
                      </a:lnTo>
                      <a:lnTo>
                        <a:pt x="152" y="40"/>
                      </a:lnTo>
                      <a:lnTo>
                        <a:pt x="161" y="44"/>
                      </a:lnTo>
                      <a:lnTo>
                        <a:pt x="167" y="46"/>
                      </a:lnTo>
                      <a:lnTo>
                        <a:pt x="170" y="49"/>
                      </a:lnTo>
                    </a:path>
                  </a:pathLst>
                </a:custGeom>
                <a:solidFill>
                  <a:srgbClr val="037C03">
                    <a:alpha val="50195"/>
                  </a:srgbClr>
                </a:solidFill>
                <a:ln w="9525">
                  <a:noFill/>
                </a:ln>
              </p:spPr>
              <p:txBody>
                <a:bodyPr/>
                <a:lstStyle/>
                <a:p>
                  <a:endParaRPr lang="zh-CN" altLang="en-US"/>
                </a:p>
              </p:txBody>
            </p:sp>
            <p:sp>
              <p:nvSpPr>
                <p:cNvPr id="2079" name="Freeform 16"/>
                <p:cNvSpPr/>
                <p:nvPr/>
              </p:nvSpPr>
              <p:spPr>
                <a:xfrm>
                  <a:off x="1707" y="1563"/>
                  <a:ext cx="177" cy="21"/>
                </a:xfrm>
                <a:custGeom>
                  <a:avLst/>
                  <a:gdLst/>
                  <a:ahLst/>
                  <a:cxnLst>
                    <a:cxn ang="0">
                      <a:pos x="176" y="20"/>
                    </a:cxn>
                    <a:cxn ang="0">
                      <a:pos x="171" y="18"/>
                    </a:cxn>
                    <a:cxn ang="0">
                      <a:pos x="166" y="16"/>
                    </a:cxn>
                    <a:cxn ang="0">
                      <a:pos x="161" y="13"/>
                    </a:cxn>
                    <a:cxn ang="0">
                      <a:pos x="155" y="12"/>
                    </a:cxn>
                    <a:cxn ang="0">
                      <a:pos x="149" y="10"/>
                    </a:cxn>
                    <a:cxn ang="0">
                      <a:pos x="141" y="6"/>
                    </a:cxn>
                    <a:cxn ang="0">
                      <a:pos x="134" y="3"/>
                    </a:cxn>
                    <a:cxn ang="0">
                      <a:pos x="128" y="2"/>
                    </a:cxn>
                    <a:cxn ang="0">
                      <a:pos x="120" y="3"/>
                    </a:cxn>
                    <a:cxn ang="0">
                      <a:pos x="110" y="5"/>
                    </a:cxn>
                    <a:cxn ang="0">
                      <a:pos x="106" y="5"/>
                    </a:cxn>
                    <a:cxn ang="0">
                      <a:pos x="93" y="3"/>
                    </a:cxn>
                    <a:cxn ang="0">
                      <a:pos x="78" y="1"/>
                    </a:cxn>
                    <a:cxn ang="0">
                      <a:pos x="69" y="0"/>
                    </a:cxn>
                    <a:cxn ang="0">
                      <a:pos x="57" y="0"/>
                    </a:cxn>
                    <a:cxn ang="0">
                      <a:pos x="44" y="0"/>
                    </a:cxn>
                    <a:cxn ang="0">
                      <a:pos x="36" y="1"/>
                    </a:cxn>
                    <a:cxn ang="0">
                      <a:pos x="27" y="2"/>
                    </a:cxn>
                    <a:cxn ang="0">
                      <a:pos x="18" y="3"/>
                    </a:cxn>
                    <a:cxn ang="0">
                      <a:pos x="9" y="4"/>
                    </a:cxn>
                    <a:cxn ang="0">
                      <a:pos x="8" y="8"/>
                    </a:cxn>
                    <a:cxn ang="0">
                      <a:pos x="7" y="11"/>
                    </a:cxn>
                    <a:cxn ang="0">
                      <a:pos x="4" y="15"/>
                    </a:cxn>
                    <a:cxn ang="0">
                      <a:pos x="0" y="17"/>
                    </a:cxn>
                    <a:cxn ang="0">
                      <a:pos x="7" y="16"/>
                    </a:cxn>
                    <a:cxn ang="0">
                      <a:pos x="15" y="14"/>
                    </a:cxn>
                    <a:cxn ang="0">
                      <a:pos x="22" y="12"/>
                    </a:cxn>
                    <a:cxn ang="0">
                      <a:pos x="29" y="11"/>
                    </a:cxn>
                    <a:cxn ang="0">
                      <a:pos x="37" y="10"/>
                    </a:cxn>
                    <a:cxn ang="0">
                      <a:pos x="50" y="10"/>
                    </a:cxn>
                    <a:cxn ang="0">
                      <a:pos x="63" y="8"/>
                    </a:cxn>
                    <a:cxn ang="0">
                      <a:pos x="79" y="8"/>
                    </a:cxn>
                    <a:cxn ang="0">
                      <a:pos x="94" y="7"/>
                    </a:cxn>
                    <a:cxn ang="0">
                      <a:pos x="108" y="6"/>
                    </a:cxn>
                    <a:cxn ang="0">
                      <a:pos x="120" y="7"/>
                    </a:cxn>
                    <a:cxn ang="0">
                      <a:pos x="129" y="10"/>
                    </a:cxn>
                    <a:cxn ang="0">
                      <a:pos x="138" y="12"/>
                    </a:cxn>
                    <a:cxn ang="0">
                      <a:pos x="148" y="14"/>
                    </a:cxn>
                    <a:cxn ang="0">
                      <a:pos x="159" y="17"/>
                    </a:cxn>
                    <a:cxn ang="0">
                      <a:pos x="167" y="18"/>
                    </a:cxn>
                    <a:cxn ang="0">
                      <a:pos x="176" y="20"/>
                    </a:cxn>
                  </a:cxnLst>
                  <a:rect l="0" t="0" r="0" b="0"/>
                  <a:pathLst>
                    <a:path w="177" h="21">
                      <a:moveTo>
                        <a:pt x="176" y="20"/>
                      </a:moveTo>
                      <a:lnTo>
                        <a:pt x="171" y="18"/>
                      </a:lnTo>
                      <a:lnTo>
                        <a:pt x="166" y="16"/>
                      </a:lnTo>
                      <a:lnTo>
                        <a:pt x="161" y="13"/>
                      </a:lnTo>
                      <a:lnTo>
                        <a:pt x="155" y="12"/>
                      </a:lnTo>
                      <a:lnTo>
                        <a:pt x="149" y="10"/>
                      </a:lnTo>
                      <a:lnTo>
                        <a:pt x="141" y="6"/>
                      </a:lnTo>
                      <a:lnTo>
                        <a:pt x="134" y="3"/>
                      </a:lnTo>
                      <a:lnTo>
                        <a:pt x="128" y="2"/>
                      </a:lnTo>
                      <a:lnTo>
                        <a:pt x="120" y="3"/>
                      </a:lnTo>
                      <a:lnTo>
                        <a:pt x="110" y="5"/>
                      </a:lnTo>
                      <a:lnTo>
                        <a:pt x="106" y="5"/>
                      </a:lnTo>
                      <a:lnTo>
                        <a:pt x="93" y="3"/>
                      </a:lnTo>
                      <a:lnTo>
                        <a:pt x="78" y="1"/>
                      </a:lnTo>
                      <a:lnTo>
                        <a:pt x="69" y="0"/>
                      </a:lnTo>
                      <a:lnTo>
                        <a:pt x="57" y="0"/>
                      </a:lnTo>
                      <a:lnTo>
                        <a:pt x="44" y="0"/>
                      </a:lnTo>
                      <a:lnTo>
                        <a:pt x="36" y="1"/>
                      </a:lnTo>
                      <a:lnTo>
                        <a:pt x="27" y="2"/>
                      </a:lnTo>
                      <a:lnTo>
                        <a:pt x="18" y="3"/>
                      </a:lnTo>
                      <a:lnTo>
                        <a:pt x="9" y="4"/>
                      </a:lnTo>
                      <a:lnTo>
                        <a:pt x="8" y="8"/>
                      </a:lnTo>
                      <a:lnTo>
                        <a:pt x="7" y="11"/>
                      </a:lnTo>
                      <a:lnTo>
                        <a:pt x="4" y="15"/>
                      </a:lnTo>
                      <a:lnTo>
                        <a:pt x="0" y="17"/>
                      </a:lnTo>
                      <a:lnTo>
                        <a:pt x="7" y="16"/>
                      </a:lnTo>
                      <a:lnTo>
                        <a:pt x="15" y="14"/>
                      </a:lnTo>
                      <a:lnTo>
                        <a:pt x="22" y="12"/>
                      </a:lnTo>
                      <a:lnTo>
                        <a:pt x="29" y="11"/>
                      </a:lnTo>
                      <a:lnTo>
                        <a:pt x="37" y="10"/>
                      </a:lnTo>
                      <a:lnTo>
                        <a:pt x="50" y="10"/>
                      </a:lnTo>
                      <a:lnTo>
                        <a:pt x="63" y="8"/>
                      </a:lnTo>
                      <a:lnTo>
                        <a:pt x="79" y="8"/>
                      </a:lnTo>
                      <a:lnTo>
                        <a:pt x="94" y="7"/>
                      </a:lnTo>
                      <a:lnTo>
                        <a:pt x="108" y="6"/>
                      </a:lnTo>
                      <a:lnTo>
                        <a:pt x="120" y="7"/>
                      </a:lnTo>
                      <a:lnTo>
                        <a:pt x="129" y="10"/>
                      </a:lnTo>
                      <a:lnTo>
                        <a:pt x="138" y="12"/>
                      </a:lnTo>
                      <a:lnTo>
                        <a:pt x="148" y="14"/>
                      </a:lnTo>
                      <a:lnTo>
                        <a:pt x="159" y="17"/>
                      </a:lnTo>
                      <a:lnTo>
                        <a:pt x="167" y="18"/>
                      </a:lnTo>
                      <a:lnTo>
                        <a:pt x="176" y="20"/>
                      </a:lnTo>
                    </a:path>
                  </a:pathLst>
                </a:custGeom>
                <a:solidFill>
                  <a:srgbClr val="037C03">
                    <a:alpha val="50195"/>
                  </a:srgbClr>
                </a:solidFill>
                <a:ln w="9525">
                  <a:noFill/>
                </a:ln>
              </p:spPr>
              <p:txBody>
                <a:bodyPr/>
                <a:lstStyle/>
                <a:p>
                  <a:endParaRPr lang="zh-CN" altLang="en-US"/>
                </a:p>
              </p:txBody>
            </p:sp>
          </p:grpSp>
          <p:sp>
            <p:nvSpPr>
              <p:cNvPr id="2075" name="Freeform 17"/>
              <p:cNvSpPr/>
              <p:nvPr/>
            </p:nvSpPr>
            <p:spPr>
              <a:xfrm>
                <a:off x="1691" y="1023"/>
                <a:ext cx="261" cy="374"/>
              </a:xfrm>
              <a:custGeom>
                <a:avLst/>
                <a:gdLst/>
                <a:ahLst/>
                <a:cxnLst>
                  <a:cxn ang="0">
                    <a:pos x="82" y="162"/>
                  </a:cxn>
                  <a:cxn ang="0">
                    <a:pos x="90" y="154"/>
                  </a:cxn>
                  <a:cxn ang="0">
                    <a:pos x="76" y="104"/>
                  </a:cxn>
                  <a:cxn ang="0">
                    <a:pos x="54" y="56"/>
                  </a:cxn>
                  <a:cxn ang="0">
                    <a:pos x="31" y="33"/>
                  </a:cxn>
                  <a:cxn ang="0">
                    <a:pos x="51" y="45"/>
                  </a:cxn>
                  <a:cxn ang="0">
                    <a:pos x="72" y="84"/>
                  </a:cxn>
                  <a:cxn ang="0">
                    <a:pos x="92" y="126"/>
                  </a:cxn>
                  <a:cxn ang="0">
                    <a:pos x="106" y="168"/>
                  </a:cxn>
                  <a:cxn ang="0">
                    <a:pos x="118" y="150"/>
                  </a:cxn>
                  <a:cxn ang="0">
                    <a:pos x="121" y="114"/>
                  </a:cxn>
                  <a:cxn ang="0">
                    <a:pos x="125" y="65"/>
                  </a:cxn>
                  <a:cxn ang="0">
                    <a:pos x="136" y="26"/>
                  </a:cxn>
                  <a:cxn ang="0">
                    <a:pos x="143" y="12"/>
                  </a:cxn>
                  <a:cxn ang="0">
                    <a:pos x="136" y="53"/>
                  </a:cxn>
                  <a:cxn ang="0">
                    <a:pos x="132" y="106"/>
                  </a:cxn>
                  <a:cxn ang="0">
                    <a:pos x="130" y="155"/>
                  </a:cxn>
                  <a:cxn ang="0">
                    <a:pos x="136" y="183"/>
                  </a:cxn>
                  <a:cxn ang="0">
                    <a:pos x="166" y="177"/>
                  </a:cxn>
                  <a:cxn ang="0">
                    <a:pos x="205" y="178"/>
                  </a:cxn>
                  <a:cxn ang="0">
                    <a:pos x="236" y="193"/>
                  </a:cxn>
                  <a:cxn ang="0">
                    <a:pos x="260" y="227"/>
                  </a:cxn>
                  <a:cxn ang="0">
                    <a:pos x="231" y="222"/>
                  </a:cxn>
                  <a:cxn ang="0">
                    <a:pos x="200" y="211"/>
                  </a:cxn>
                  <a:cxn ang="0">
                    <a:pos x="159" y="204"/>
                  </a:cxn>
                  <a:cxn ang="0">
                    <a:pos x="132" y="208"/>
                  </a:cxn>
                  <a:cxn ang="0">
                    <a:pos x="147" y="224"/>
                  </a:cxn>
                  <a:cxn ang="0">
                    <a:pos x="182" y="233"/>
                  </a:cxn>
                  <a:cxn ang="0">
                    <a:pos x="217" y="240"/>
                  </a:cxn>
                  <a:cxn ang="0">
                    <a:pos x="243" y="264"/>
                  </a:cxn>
                  <a:cxn ang="0">
                    <a:pos x="256" y="297"/>
                  </a:cxn>
                  <a:cxn ang="0">
                    <a:pos x="224" y="277"/>
                  </a:cxn>
                  <a:cxn ang="0">
                    <a:pos x="191" y="256"/>
                  </a:cxn>
                  <a:cxn ang="0">
                    <a:pos x="160" y="238"/>
                  </a:cxn>
                  <a:cxn ang="0">
                    <a:pos x="136" y="230"/>
                  </a:cxn>
                  <a:cxn ang="0">
                    <a:pos x="121" y="246"/>
                  </a:cxn>
                  <a:cxn ang="0">
                    <a:pos x="135" y="290"/>
                  </a:cxn>
                  <a:cxn ang="0">
                    <a:pos x="145" y="342"/>
                  </a:cxn>
                  <a:cxn ang="0">
                    <a:pos x="127" y="346"/>
                  </a:cxn>
                  <a:cxn ang="0">
                    <a:pos x="116" y="290"/>
                  </a:cxn>
                  <a:cxn ang="0">
                    <a:pos x="101" y="256"/>
                  </a:cxn>
                  <a:cxn ang="0">
                    <a:pos x="83" y="274"/>
                  </a:cxn>
                  <a:cxn ang="0">
                    <a:pos x="64" y="309"/>
                  </a:cxn>
                  <a:cxn ang="0">
                    <a:pos x="44" y="360"/>
                  </a:cxn>
                  <a:cxn ang="0">
                    <a:pos x="51" y="314"/>
                  </a:cxn>
                  <a:cxn ang="0">
                    <a:pos x="69" y="272"/>
                  </a:cxn>
                  <a:cxn ang="0">
                    <a:pos x="91" y="238"/>
                  </a:cxn>
                  <a:cxn ang="0">
                    <a:pos x="99" y="212"/>
                  </a:cxn>
                  <a:cxn ang="0">
                    <a:pos x="77" y="226"/>
                  </a:cxn>
                  <a:cxn ang="0">
                    <a:pos x="52" y="261"/>
                  </a:cxn>
                  <a:cxn ang="0">
                    <a:pos x="28" y="301"/>
                  </a:cxn>
                  <a:cxn ang="0">
                    <a:pos x="24" y="288"/>
                  </a:cxn>
                  <a:cxn ang="0">
                    <a:pos x="42" y="262"/>
                  </a:cxn>
                  <a:cxn ang="0">
                    <a:pos x="71" y="229"/>
                  </a:cxn>
                  <a:cxn ang="0">
                    <a:pos x="101" y="206"/>
                  </a:cxn>
                  <a:cxn ang="0">
                    <a:pos x="73" y="180"/>
                  </a:cxn>
                  <a:cxn ang="0">
                    <a:pos x="46" y="148"/>
                  </a:cxn>
                  <a:cxn ang="0">
                    <a:pos x="17" y="118"/>
                  </a:cxn>
                  <a:cxn ang="0">
                    <a:pos x="3" y="98"/>
                  </a:cxn>
                  <a:cxn ang="0">
                    <a:pos x="32" y="115"/>
                  </a:cxn>
                  <a:cxn ang="0">
                    <a:pos x="64" y="145"/>
                  </a:cxn>
                </a:cxnLst>
                <a:rect l="0" t="0" r="0" b="0"/>
                <a:pathLst>
                  <a:path w="261" h="374">
                    <a:moveTo>
                      <a:pt x="64" y="145"/>
                    </a:moveTo>
                    <a:lnTo>
                      <a:pt x="68" y="150"/>
                    </a:lnTo>
                    <a:lnTo>
                      <a:pt x="72" y="154"/>
                    </a:lnTo>
                    <a:lnTo>
                      <a:pt x="77" y="157"/>
                    </a:lnTo>
                    <a:lnTo>
                      <a:pt x="82" y="162"/>
                    </a:lnTo>
                    <a:lnTo>
                      <a:pt x="86" y="165"/>
                    </a:lnTo>
                    <a:lnTo>
                      <a:pt x="91" y="168"/>
                    </a:lnTo>
                    <a:lnTo>
                      <a:pt x="94" y="170"/>
                    </a:lnTo>
                    <a:lnTo>
                      <a:pt x="92" y="162"/>
                    </a:lnTo>
                    <a:lnTo>
                      <a:pt x="90" y="154"/>
                    </a:lnTo>
                    <a:lnTo>
                      <a:pt x="87" y="143"/>
                    </a:lnTo>
                    <a:lnTo>
                      <a:pt x="85" y="134"/>
                    </a:lnTo>
                    <a:lnTo>
                      <a:pt x="82" y="124"/>
                    </a:lnTo>
                    <a:lnTo>
                      <a:pt x="80" y="114"/>
                    </a:lnTo>
                    <a:lnTo>
                      <a:pt x="76" y="104"/>
                    </a:lnTo>
                    <a:lnTo>
                      <a:pt x="72" y="93"/>
                    </a:lnTo>
                    <a:lnTo>
                      <a:pt x="68" y="84"/>
                    </a:lnTo>
                    <a:lnTo>
                      <a:pt x="63" y="71"/>
                    </a:lnTo>
                    <a:lnTo>
                      <a:pt x="59" y="63"/>
                    </a:lnTo>
                    <a:lnTo>
                      <a:pt x="54" y="56"/>
                    </a:lnTo>
                    <a:lnTo>
                      <a:pt x="50" y="48"/>
                    </a:lnTo>
                    <a:lnTo>
                      <a:pt x="44" y="42"/>
                    </a:lnTo>
                    <a:lnTo>
                      <a:pt x="39" y="38"/>
                    </a:lnTo>
                    <a:lnTo>
                      <a:pt x="34" y="35"/>
                    </a:lnTo>
                    <a:lnTo>
                      <a:pt x="31" y="33"/>
                    </a:lnTo>
                    <a:lnTo>
                      <a:pt x="35" y="32"/>
                    </a:lnTo>
                    <a:lnTo>
                      <a:pt x="37" y="33"/>
                    </a:lnTo>
                    <a:lnTo>
                      <a:pt x="41" y="34"/>
                    </a:lnTo>
                    <a:lnTo>
                      <a:pt x="45" y="39"/>
                    </a:lnTo>
                    <a:lnTo>
                      <a:pt x="51" y="45"/>
                    </a:lnTo>
                    <a:lnTo>
                      <a:pt x="55" y="50"/>
                    </a:lnTo>
                    <a:lnTo>
                      <a:pt x="58" y="56"/>
                    </a:lnTo>
                    <a:lnTo>
                      <a:pt x="63" y="64"/>
                    </a:lnTo>
                    <a:lnTo>
                      <a:pt x="68" y="75"/>
                    </a:lnTo>
                    <a:lnTo>
                      <a:pt x="72" y="84"/>
                    </a:lnTo>
                    <a:lnTo>
                      <a:pt x="77" y="94"/>
                    </a:lnTo>
                    <a:lnTo>
                      <a:pt x="81" y="101"/>
                    </a:lnTo>
                    <a:lnTo>
                      <a:pt x="86" y="109"/>
                    </a:lnTo>
                    <a:lnTo>
                      <a:pt x="89" y="117"/>
                    </a:lnTo>
                    <a:lnTo>
                      <a:pt x="92" y="126"/>
                    </a:lnTo>
                    <a:lnTo>
                      <a:pt x="95" y="135"/>
                    </a:lnTo>
                    <a:lnTo>
                      <a:pt x="99" y="143"/>
                    </a:lnTo>
                    <a:lnTo>
                      <a:pt x="101" y="151"/>
                    </a:lnTo>
                    <a:lnTo>
                      <a:pt x="104" y="161"/>
                    </a:lnTo>
                    <a:lnTo>
                      <a:pt x="106" y="168"/>
                    </a:lnTo>
                    <a:lnTo>
                      <a:pt x="107" y="171"/>
                    </a:lnTo>
                    <a:lnTo>
                      <a:pt x="110" y="168"/>
                    </a:lnTo>
                    <a:lnTo>
                      <a:pt x="113" y="164"/>
                    </a:lnTo>
                    <a:lnTo>
                      <a:pt x="117" y="159"/>
                    </a:lnTo>
                    <a:lnTo>
                      <a:pt x="118" y="150"/>
                    </a:lnTo>
                    <a:lnTo>
                      <a:pt x="119" y="143"/>
                    </a:lnTo>
                    <a:lnTo>
                      <a:pt x="120" y="133"/>
                    </a:lnTo>
                    <a:lnTo>
                      <a:pt x="121" y="124"/>
                    </a:lnTo>
                    <a:lnTo>
                      <a:pt x="120" y="124"/>
                    </a:lnTo>
                    <a:lnTo>
                      <a:pt x="121" y="114"/>
                    </a:lnTo>
                    <a:lnTo>
                      <a:pt x="121" y="103"/>
                    </a:lnTo>
                    <a:lnTo>
                      <a:pt x="122" y="92"/>
                    </a:lnTo>
                    <a:lnTo>
                      <a:pt x="122" y="82"/>
                    </a:lnTo>
                    <a:lnTo>
                      <a:pt x="123" y="75"/>
                    </a:lnTo>
                    <a:lnTo>
                      <a:pt x="125" y="65"/>
                    </a:lnTo>
                    <a:lnTo>
                      <a:pt x="127" y="58"/>
                    </a:lnTo>
                    <a:lnTo>
                      <a:pt x="128" y="50"/>
                    </a:lnTo>
                    <a:lnTo>
                      <a:pt x="131" y="44"/>
                    </a:lnTo>
                    <a:lnTo>
                      <a:pt x="133" y="36"/>
                    </a:lnTo>
                    <a:lnTo>
                      <a:pt x="136" y="26"/>
                    </a:lnTo>
                    <a:lnTo>
                      <a:pt x="139" y="16"/>
                    </a:lnTo>
                    <a:lnTo>
                      <a:pt x="140" y="7"/>
                    </a:lnTo>
                    <a:lnTo>
                      <a:pt x="143" y="0"/>
                    </a:lnTo>
                    <a:lnTo>
                      <a:pt x="144" y="6"/>
                    </a:lnTo>
                    <a:lnTo>
                      <a:pt x="143" y="12"/>
                    </a:lnTo>
                    <a:lnTo>
                      <a:pt x="142" y="21"/>
                    </a:lnTo>
                    <a:lnTo>
                      <a:pt x="140" y="28"/>
                    </a:lnTo>
                    <a:lnTo>
                      <a:pt x="138" y="40"/>
                    </a:lnTo>
                    <a:lnTo>
                      <a:pt x="137" y="47"/>
                    </a:lnTo>
                    <a:lnTo>
                      <a:pt x="136" y="53"/>
                    </a:lnTo>
                    <a:lnTo>
                      <a:pt x="135" y="62"/>
                    </a:lnTo>
                    <a:lnTo>
                      <a:pt x="134" y="72"/>
                    </a:lnTo>
                    <a:lnTo>
                      <a:pt x="134" y="83"/>
                    </a:lnTo>
                    <a:lnTo>
                      <a:pt x="133" y="94"/>
                    </a:lnTo>
                    <a:lnTo>
                      <a:pt x="132" y="106"/>
                    </a:lnTo>
                    <a:lnTo>
                      <a:pt x="132" y="116"/>
                    </a:lnTo>
                    <a:lnTo>
                      <a:pt x="132" y="126"/>
                    </a:lnTo>
                    <a:lnTo>
                      <a:pt x="131" y="134"/>
                    </a:lnTo>
                    <a:lnTo>
                      <a:pt x="131" y="145"/>
                    </a:lnTo>
                    <a:lnTo>
                      <a:pt x="130" y="155"/>
                    </a:lnTo>
                    <a:lnTo>
                      <a:pt x="128" y="168"/>
                    </a:lnTo>
                    <a:lnTo>
                      <a:pt x="127" y="178"/>
                    </a:lnTo>
                    <a:lnTo>
                      <a:pt x="125" y="190"/>
                    </a:lnTo>
                    <a:lnTo>
                      <a:pt x="130" y="187"/>
                    </a:lnTo>
                    <a:lnTo>
                      <a:pt x="136" y="183"/>
                    </a:lnTo>
                    <a:lnTo>
                      <a:pt x="143" y="178"/>
                    </a:lnTo>
                    <a:lnTo>
                      <a:pt x="149" y="176"/>
                    </a:lnTo>
                    <a:lnTo>
                      <a:pt x="156" y="176"/>
                    </a:lnTo>
                    <a:lnTo>
                      <a:pt x="160" y="176"/>
                    </a:lnTo>
                    <a:lnTo>
                      <a:pt x="166" y="177"/>
                    </a:lnTo>
                    <a:lnTo>
                      <a:pt x="173" y="178"/>
                    </a:lnTo>
                    <a:lnTo>
                      <a:pt x="182" y="179"/>
                    </a:lnTo>
                    <a:lnTo>
                      <a:pt x="190" y="178"/>
                    </a:lnTo>
                    <a:lnTo>
                      <a:pt x="198" y="178"/>
                    </a:lnTo>
                    <a:lnTo>
                      <a:pt x="205" y="178"/>
                    </a:lnTo>
                    <a:lnTo>
                      <a:pt x="211" y="179"/>
                    </a:lnTo>
                    <a:lnTo>
                      <a:pt x="217" y="182"/>
                    </a:lnTo>
                    <a:lnTo>
                      <a:pt x="225" y="185"/>
                    </a:lnTo>
                    <a:lnTo>
                      <a:pt x="231" y="189"/>
                    </a:lnTo>
                    <a:lnTo>
                      <a:pt x="236" y="193"/>
                    </a:lnTo>
                    <a:lnTo>
                      <a:pt x="242" y="199"/>
                    </a:lnTo>
                    <a:lnTo>
                      <a:pt x="245" y="202"/>
                    </a:lnTo>
                    <a:lnTo>
                      <a:pt x="251" y="210"/>
                    </a:lnTo>
                    <a:lnTo>
                      <a:pt x="255" y="218"/>
                    </a:lnTo>
                    <a:lnTo>
                      <a:pt x="260" y="227"/>
                    </a:lnTo>
                    <a:lnTo>
                      <a:pt x="254" y="227"/>
                    </a:lnTo>
                    <a:lnTo>
                      <a:pt x="248" y="226"/>
                    </a:lnTo>
                    <a:lnTo>
                      <a:pt x="241" y="224"/>
                    </a:lnTo>
                    <a:lnTo>
                      <a:pt x="235" y="224"/>
                    </a:lnTo>
                    <a:lnTo>
                      <a:pt x="231" y="222"/>
                    </a:lnTo>
                    <a:lnTo>
                      <a:pt x="224" y="218"/>
                    </a:lnTo>
                    <a:lnTo>
                      <a:pt x="218" y="216"/>
                    </a:lnTo>
                    <a:lnTo>
                      <a:pt x="213" y="213"/>
                    </a:lnTo>
                    <a:lnTo>
                      <a:pt x="209" y="212"/>
                    </a:lnTo>
                    <a:lnTo>
                      <a:pt x="200" y="211"/>
                    </a:lnTo>
                    <a:lnTo>
                      <a:pt x="190" y="210"/>
                    </a:lnTo>
                    <a:lnTo>
                      <a:pt x="182" y="208"/>
                    </a:lnTo>
                    <a:lnTo>
                      <a:pt x="173" y="206"/>
                    </a:lnTo>
                    <a:lnTo>
                      <a:pt x="165" y="205"/>
                    </a:lnTo>
                    <a:lnTo>
                      <a:pt x="159" y="204"/>
                    </a:lnTo>
                    <a:lnTo>
                      <a:pt x="154" y="204"/>
                    </a:lnTo>
                    <a:lnTo>
                      <a:pt x="148" y="203"/>
                    </a:lnTo>
                    <a:lnTo>
                      <a:pt x="142" y="204"/>
                    </a:lnTo>
                    <a:lnTo>
                      <a:pt x="137" y="205"/>
                    </a:lnTo>
                    <a:lnTo>
                      <a:pt x="132" y="208"/>
                    </a:lnTo>
                    <a:lnTo>
                      <a:pt x="125" y="210"/>
                    </a:lnTo>
                    <a:lnTo>
                      <a:pt x="130" y="213"/>
                    </a:lnTo>
                    <a:lnTo>
                      <a:pt x="136" y="217"/>
                    </a:lnTo>
                    <a:lnTo>
                      <a:pt x="141" y="222"/>
                    </a:lnTo>
                    <a:lnTo>
                      <a:pt x="147" y="224"/>
                    </a:lnTo>
                    <a:lnTo>
                      <a:pt x="154" y="227"/>
                    </a:lnTo>
                    <a:lnTo>
                      <a:pt x="160" y="229"/>
                    </a:lnTo>
                    <a:lnTo>
                      <a:pt x="166" y="229"/>
                    </a:lnTo>
                    <a:lnTo>
                      <a:pt x="173" y="231"/>
                    </a:lnTo>
                    <a:lnTo>
                      <a:pt x="182" y="233"/>
                    </a:lnTo>
                    <a:lnTo>
                      <a:pt x="189" y="235"/>
                    </a:lnTo>
                    <a:lnTo>
                      <a:pt x="197" y="235"/>
                    </a:lnTo>
                    <a:lnTo>
                      <a:pt x="203" y="237"/>
                    </a:lnTo>
                    <a:lnTo>
                      <a:pt x="210" y="239"/>
                    </a:lnTo>
                    <a:lnTo>
                      <a:pt x="217" y="240"/>
                    </a:lnTo>
                    <a:lnTo>
                      <a:pt x="222" y="243"/>
                    </a:lnTo>
                    <a:lnTo>
                      <a:pt x="227" y="247"/>
                    </a:lnTo>
                    <a:lnTo>
                      <a:pt x="232" y="252"/>
                    </a:lnTo>
                    <a:lnTo>
                      <a:pt x="238" y="257"/>
                    </a:lnTo>
                    <a:lnTo>
                      <a:pt x="243" y="264"/>
                    </a:lnTo>
                    <a:lnTo>
                      <a:pt x="245" y="268"/>
                    </a:lnTo>
                    <a:lnTo>
                      <a:pt x="248" y="275"/>
                    </a:lnTo>
                    <a:lnTo>
                      <a:pt x="250" y="283"/>
                    </a:lnTo>
                    <a:lnTo>
                      <a:pt x="253" y="291"/>
                    </a:lnTo>
                    <a:lnTo>
                      <a:pt x="256" y="297"/>
                    </a:lnTo>
                    <a:lnTo>
                      <a:pt x="250" y="293"/>
                    </a:lnTo>
                    <a:lnTo>
                      <a:pt x="243" y="289"/>
                    </a:lnTo>
                    <a:lnTo>
                      <a:pt x="238" y="286"/>
                    </a:lnTo>
                    <a:lnTo>
                      <a:pt x="231" y="281"/>
                    </a:lnTo>
                    <a:lnTo>
                      <a:pt x="224" y="277"/>
                    </a:lnTo>
                    <a:lnTo>
                      <a:pt x="218" y="273"/>
                    </a:lnTo>
                    <a:lnTo>
                      <a:pt x="211" y="269"/>
                    </a:lnTo>
                    <a:lnTo>
                      <a:pt x="204" y="264"/>
                    </a:lnTo>
                    <a:lnTo>
                      <a:pt x="198" y="260"/>
                    </a:lnTo>
                    <a:lnTo>
                      <a:pt x="191" y="256"/>
                    </a:lnTo>
                    <a:lnTo>
                      <a:pt x="186" y="252"/>
                    </a:lnTo>
                    <a:lnTo>
                      <a:pt x="179" y="248"/>
                    </a:lnTo>
                    <a:lnTo>
                      <a:pt x="173" y="245"/>
                    </a:lnTo>
                    <a:lnTo>
                      <a:pt x="166" y="241"/>
                    </a:lnTo>
                    <a:lnTo>
                      <a:pt x="160" y="238"/>
                    </a:lnTo>
                    <a:lnTo>
                      <a:pt x="155" y="237"/>
                    </a:lnTo>
                    <a:lnTo>
                      <a:pt x="150" y="234"/>
                    </a:lnTo>
                    <a:lnTo>
                      <a:pt x="144" y="231"/>
                    </a:lnTo>
                    <a:lnTo>
                      <a:pt x="140" y="229"/>
                    </a:lnTo>
                    <a:lnTo>
                      <a:pt x="136" y="230"/>
                    </a:lnTo>
                    <a:lnTo>
                      <a:pt x="131" y="231"/>
                    </a:lnTo>
                    <a:lnTo>
                      <a:pt x="128" y="231"/>
                    </a:lnTo>
                    <a:lnTo>
                      <a:pt x="123" y="229"/>
                    </a:lnTo>
                    <a:lnTo>
                      <a:pt x="123" y="237"/>
                    </a:lnTo>
                    <a:lnTo>
                      <a:pt x="121" y="246"/>
                    </a:lnTo>
                    <a:lnTo>
                      <a:pt x="124" y="254"/>
                    </a:lnTo>
                    <a:lnTo>
                      <a:pt x="127" y="263"/>
                    </a:lnTo>
                    <a:lnTo>
                      <a:pt x="130" y="271"/>
                    </a:lnTo>
                    <a:lnTo>
                      <a:pt x="132" y="280"/>
                    </a:lnTo>
                    <a:lnTo>
                      <a:pt x="135" y="290"/>
                    </a:lnTo>
                    <a:lnTo>
                      <a:pt x="138" y="302"/>
                    </a:lnTo>
                    <a:lnTo>
                      <a:pt x="139" y="311"/>
                    </a:lnTo>
                    <a:lnTo>
                      <a:pt x="142" y="321"/>
                    </a:lnTo>
                    <a:lnTo>
                      <a:pt x="143" y="330"/>
                    </a:lnTo>
                    <a:lnTo>
                      <a:pt x="145" y="342"/>
                    </a:lnTo>
                    <a:lnTo>
                      <a:pt x="148" y="355"/>
                    </a:lnTo>
                    <a:lnTo>
                      <a:pt x="150" y="373"/>
                    </a:lnTo>
                    <a:lnTo>
                      <a:pt x="130" y="373"/>
                    </a:lnTo>
                    <a:lnTo>
                      <a:pt x="128" y="357"/>
                    </a:lnTo>
                    <a:lnTo>
                      <a:pt x="127" y="346"/>
                    </a:lnTo>
                    <a:lnTo>
                      <a:pt x="124" y="332"/>
                    </a:lnTo>
                    <a:lnTo>
                      <a:pt x="122" y="319"/>
                    </a:lnTo>
                    <a:lnTo>
                      <a:pt x="120" y="308"/>
                    </a:lnTo>
                    <a:lnTo>
                      <a:pt x="118" y="298"/>
                    </a:lnTo>
                    <a:lnTo>
                      <a:pt x="116" y="290"/>
                    </a:lnTo>
                    <a:lnTo>
                      <a:pt x="113" y="279"/>
                    </a:lnTo>
                    <a:lnTo>
                      <a:pt x="109" y="269"/>
                    </a:lnTo>
                    <a:lnTo>
                      <a:pt x="107" y="260"/>
                    </a:lnTo>
                    <a:lnTo>
                      <a:pt x="104" y="258"/>
                    </a:lnTo>
                    <a:lnTo>
                      <a:pt x="101" y="256"/>
                    </a:lnTo>
                    <a:lnTo>
                      <a:pt x="98" y="254"/>
                    </a:lnTo>
                    <a:lnTo>
                      <a:pt x="96" y="255"/>
                    </a:lnTo>
                    <a:lnTo>
                      <a:pt x="93" y="260"/>
                    </a:lnTo>
                    <a:lnTo>
                      <a:pt x="87" y="268"/>
                    </a:lnTo>
                    <a:lnTo>
                      <a:pt x="83" y="274"/>
                    </a:lnTo>
                    <a:lnTo>
                      <a:pt x="79" y="280"/>
                    </a:lnTo>
                    <a:lnTo>
                      <a:pt x="76" y="288"/>
                    </a:lnTo>
                    <a:lnTo>
                      <a:pt x="72" y="293"/>
                    </a:lnTo>
                    <a:lnTo>
                      <a:pt x="68" y="301"/>
                    </a:lnTo>
                    <a:lnTo>
                      <a:pt x="64" y="309"/>
                    </a:lnTo>
                    <a:lnTo>
                      <a:pt x="61" y="318"/>
                    </a:lnTo>
                    <a:lnTo>
                      <a:pt x="57" y="327"/>
                    </a:lnTo>
                    <a:lnTo>
                      <a:pt x="53" y="337"/>
                    </a:lnTo>
                    <a:lnTo>
                      <a:pt x="49" y="348"/>
                    </a:lnTo>
                    <a:lnTo>
                      <a:pt x="44" y="360"/>
                    </a:lnTo>
                    <a:lnTo>
                      <a:pt x="46" y="346"/>
                    </a:lnTo>
                    <a:lnTo>
                      <a:pt x="47" y="336"/>
                    </a:lnTo>
                    <a:lnTo>
                      <a:pt x="48" y="325"/>
                    </a:lnTo>
                    <a:lnTo>
                      <a:pt x="50" y="319"/>
                    </a:lnTo>
                    <a:lnTo>
                      <a:pt x="51" y="314"/>
                    </a:lnTo>
                    <a:lnTo>
                      <a:pt x="54" y="305"/>
                    </a:lnTo>
                    <a:lnTo>
                      <a:pt x="57" y="295"/>
                    </a:lnTo>
                    <a:lnTo>
                      <a:pt x="59" y="288"/>
                    </a:lnTo>
                    <a:lnTo>
                      <a:pt x="64" y="280"/>
                    </a:lnTo>
                    <a:lnTo>
                      <a:pt x="69" y="272"/>
                    </a:lnTo>
                    <a:lnTo>
                      <a:pt x="73" y="263"/>
                    </a:lnTo>
                    <a:lnTo>
                      <a:pt x="78" y="254"/>
                    </a:lnTo>
                    <a:lnTo>
                      <a:pt x="81" y="249"/>
                    </a:lnTo>
                    <a:lnTo>
                      <a:pt x="86" y="244"/>
                    </a:lnTo>
                    <a:lnTo>
                      <a:pt x="91" y="238"/>
                    </a:lnTo>
                    <a:lnTo>
                      <a:pt x="95" y="232"/>
                    </a:lnTo>
                    <a:lnTo>
                      <a:pt x="100" y="226"/>
                    </a:lnTo>
                    <a:lnTo>
                      <a:pt x="105" y="218"/>
                    </a:lnTo>
                    <a:lnTo>
                      <a:pt x="103" y="216"/>
                    </a:lnTo>
                    <a:lnTo>
                      <a:pt x="99" y="212"/>
                    </a:lnTo>
                    <a:lnTo>
                      <a:pt x="96" y="210"/>
                    </a:lnTo>
                    <a:lnTo>
                      <a:pt x="93" y="211"/>
                    </a:lnTo>
                    <a:lnTo>
                      <a:pt x="87" y="216"/>
                    </a:lnTo>
                    <a:lnTo>
                      <a:pt x="82" y="221"/>
                    </a:lnTo>
                    <a:lnTo>
                      <a:pt x="77" y="226"/>
                    </a:lnTo>
                    <a:lnTo>
                      <a:pt x="72" y="232"/>
                    </a:lnTo>
                    <a:lnTo>
                      <a:pt x="67" y="241"/>
                    </a:lnTo>
                    <a:lnTo>
                      <a:pt x="61" y="249"/>
                    </a:lnTo>
                    <a:lnTo>
                      <a:pt x="56" y="255"/>
                    </a:lnTo>
                    <a:lnTo>
                      <a:pt x="52" y="261"/>
                    </a:lnTo>
                    <a:lnTo>
                      <a:pt x="47" y="268"/>
                    </a:lnTo>
                    <a:lnTo>
                      <a:pt x="42" y="276"/>
                    </a:lnTo>
                    <a:lnTo>
                      <a:pt x="38" y="284"/>
                    </a:lnTo>
                    <a:lnTo>
                      <a:pt x="33" y="293"/>
                    </a:lnTo>
                    <a:lnTo>
                      <a:pt x="28" y="301"/>
                    </a:lnTo>
                    <a:lnTo>
                      <a:pt x="24" y="310"/>
                    </a:lnTo>
                    <a:lnTo>
                      <a:pt x="18" y="321"/>
                    </a:lnTo>
                    <a:lnTo>
                      <a:pt x="21" y="307"/>
                    </a:lnTo>
                    <a:lnTo>
                      <a:pt x="22" y="297"/>
                    </a:lnTo>
                    <a:lnTo>
                      <a:pt x="24" y="288"/>
                    </a:lnTo>
                    <a:lnTo>
                      <a:pt x="25" y="286"/>
                    </a:lnTo>
                    <a:lnTo>
                      <a:pt x="28" y="281"/>
                    </a:lnTo>
                    <a:lnTo>
                      <a:pt x="32" y="275"/>
                    </a:lnTo>
                    <a:lnTo>
                      <a:pt x="37" y="269"/>
                    </a:lnTo>
                    <a:lnTo>
                      <a:pt x="42" y="262"/>
                    </a:lnTo>
                    <a:lnTo>
                      <a:pt x="47" y="256"/>
                    </a:lnTo>
                    <a:lnTo>
                      <a:pt x="54" y="248"/>
                    </a:lnTo>
                    <a:lnTo>
                      <a:pt x="58" y="243"/>
                    </a:lnTo>
                    <a:lnTo>
                      <a:pt x="64" y="236"/>
                    </a:lnTo>
                    <a:lnTo>
                      <a:pt x="71" y="229"/>
                    </a:lnTo>
                    <a:lnTo>
                      <a:pt x="77" y="224"/>
                    </a:lnTo>
                    <a:lnTo>
                      <a:pt x="83" y="218"/>
                    </a:lnTo>
                    <a:lnTo>
                      <a:pt x="93" y="210"/>
                    </a:lnTo>
                    <a:lnTo>
                      <a:pt x="98" y="208"/>
                    </a:lnTo>
                    <a:lnTo>
                      <a:pt x="101" y="206"/>
                    </a:lnTo>
                    <a:lnTo>
                      <a:pt x="95" y="202"/>
                    </a:lnTo>
                    <a:lnTo>
                      <a:pt x="90" y="196"/>
                    </a:lnTo>
                    <a:lnTo>
                      <a:pt x="84" y="190"/>
                    </a:lnTo>
                    <a:lnTo>
                      <a:pt x="79" y="185"/>
                    </a:lnTo>
                    <a:lnTo>
                      <a:pt x="73" y="180"/>
                    </a:lnTo>
                    <a:lnTo>
                      <a:pt x="69" y="176"/>
                    </a:lnTo>
                    <a:lnTo>
                      <a:pt x="65" y="170"/>
                    </a:lnTo>
                    <a:lnTo>
                      <a:pt x="58" y="163"/>
                    </a:lnTo>
                    <a:lnTo>
                      <a:pt x="52" y="156"/>
                    </a:lnTo>
                    <a:lnTo>
                      <a:pt x="46" y="148"/>
                    </a:lnTo>
                    <a:lnTo>
                      <a:pt x="39" y="141"/>
                    </a:lnTo>
                    <a:lnTo>
                      <a:pt x="33" y="136"/>
                    </a:lnTo>
                    <a:lnTo>
                      <a:pt x="26" y="129"/>
                    </a:lnTo>
                    <a:lnTo>
                      <a:pt x="22" y="125"/>
                    </a:lnTo>
                    <a:lnTo>
                      <a:pt x="17" y="118"/>
                    </a:lnTo>
                    <a:lnTo>
                      <a:pt x="14" y="112"/>
                    </a:lnTo>
                    <a:lnTo>
                      <a:pt x="10" y="108"/>
                    </a:lnTo>
                    <a:lnTo>
                      <a:pt x="4" y="102"/>
                    </a:lnTo>
                    <a:lnTo>
                      <a:pt x="0" y="98"/>
                    </a:lnTo>
                    <a:lnTo>
                      <a:pt x="3" y="98"/>
                    </a:lnTo>
                    <a:lnTo>
                      <a:pt x="9" y="100"/>
                    </a:lnTo>
                    <a:lnTo>
                      <a:pt x="14" y="101"/>
                    </a:lnTo>
                    <a:lnTo>
                      <a:pt x="20" y="104"/>
                    </a:lnTo>
                    <a:lnTo>
                      <a:pt x="25" y="109"/>
                    </a:lnTo>
                    <a:lnTo>
                      <a:pt x="32" y="115"/>
                    </a:lnTo>
                    <a:lnTo>
                      <a:pt x="38" y="120"/>
                    </a:lnTo>
                    <a:lnTo>
                      <a:pt x="45" y="125"/>
                    </a:lnTo>
                    <a:lnTo>
                      <a:pt x="51" y="132"/>
                    </a:lnTo>
                    <a:lnTo>
                      <a:pt x="58" y="139"/>
                    </a:lnTo>
                    <a:lnTo>
                      <a:pt x="64" y="145"/>
                    </a:lnTo>
                  </a:path>
                </a:pathLst>
              </a:custGeom>
              <a:solidFill>
                <a:srgbClr val="037C03">
                  <a:alpha val="50195"/>
                </a:srgbClr>
              </a:solidFill>
              <a:ln w="9525">
                <a:noFill/>
              </a:ln>
            </p:spPr>
            <p:txBody>
              <a:bodyPr/>
              <a:lstStyle/>
              <a:p>
                <a:endParaRPr lang="zh-CN" altLang="en-US"/>
              </a:p>
            </p:txBody>
          </p:sp>
        </p:grpSp>
        <p:grpSp>
          <p:nvGrpSpPr>
            <p:cNvPr id="2059" name="Group 18"/>
            <p:cNvGrpSpPr/>
            <p:nvPr/>
          </p:nvGrpSpPr>
          <p:grpSpPr>
            <a:xfrm>
              <a:off x="300" y="3360"/>
              <a:ext cx="508" cy="820"/>
              <a:chOff x="1985" y="1201"/>
              <a:chExt cx="508" cy="820"/>
            </a:xfrm>
          </p:grpSpPr>
          <p:grpSp>
            <p:nvGrpSpPr>
              <p:cNvPr id="2060" name="Group 19"/>
              <p:cNvGrpSpPr/>
              <p:nvPr/>
            </p:nvGrpSpPr>
            <p:grpSpPr>
              <a:xfrm>
                <a:off x="2247" y="1201"/>
                <a:ext cx="246" cy="810"/>
                <a:chOff x="2247" y="1201"/>
                <a:chExt cx="246" cy="810"/>
              </a:xfrm>
            </p:grpSpPr>
            <p:sp>
              <p:nvSpPr>
                <p:cNvPr id="2069" name="Freeform 20"/>
                <p:cNvSpPr/>
                <p:nvPr/>
              </p:nvSpPr>
              <p:spPr>
                <a:xfrm>
                  <a:off x="2392" y="1373"/>
                  <a:ext cx="92" cy="638"/>
                </a:xfrm>
                <a:custGeom>
                  <a:avLst/>
                  <a:gdLst/>
                  <a:ahLst/>
                  <a:cxnLst>
                    <a:cxn ang="0">
                      <a:pos x="91" y="296"/>
                    </a:cxn>
                    <a:cxn ang="0">
                      <a:pos x="83" y="425"/>
                    </a:cxn>
                    <a:cxn ang="0">
                      <a:pos x="75" y="529"/>
                    </a:cxn>
                    <a:cxn ang="0">
                      <a:pos x="70" y="606"/>
                    </a:cxn>
                    <a:cxn ang="0">
                      <a:pos x="71" y="637"/>
                    </a:cxn>
                    <a:cxn ang="0">
                      <a:pos x="60" y="637"/>
                    </a:cxn>
                    <a:cxn ang="0">
                      <a:pos x="57" y="592"/>
                    </a:cxn>
                    <a:cxn ang="0">
                      <a:pos x="55" y="524"/>
                    </a:cxn>
                    <a:cxn ang="0">
                      <a:pos x="51" y="461"/>
                    </a:cxn>
                    <a:cxn ang="0">
                      <a:pos x="49" y="414"/>
                    </a:cxn>
                    <a:cxn ang="0">
                      <a:pos x="45" y="345"/>
                    </a:cxn>
                    <a:cxn ang="0">
                      <a:pos x="40" y="285"/>
                    </a:cxn>
                    <a:cxn ang="0">
                      <a:pos x="35" y="233"/>
                    </a:cxn>
                    <a:cxn ang="0">
                      <a:pos x="31" y="177"/>
                    </a:cxn>
                    <a:cxn ang="0">
                      <a:pos x="24" y="121"/>
                    </a:cxn>
                    <a:cxn ang="0">
                      <a:pos x="17" y="74"/>
                    </a:cxn>
                    <a:cxn ang="0">
                      <a:pos x="4" y="28"/>
                    </a:cxn>
                    <a:cxn ang="0">
                      <a:pos x="0" y="10"/>
                    </a:cxn>
                    <a:cxn ang="0">
                      <a:pos x="5" y="0"/>
                    </a:cxn>
                    <a:cxn ang="0">
                      <a:pos x="13" y="18"/>
                    </a:cxn>
                    <a:cxn ang="0">
                      <a:pos x="24" y="61"/>
                    </a:cxn>
                    <a:cxn ang="0">
                      <a:pos x="33" y="104"/>
                    </a:cxn>
                    <a:cxn ang="0">
                      <a:pos x="40" y="150"/>
                    </a:cxn>
                    <a:cxn ang="0">
                      <a:pos x="44" y="208"/>
                    </a:cxn>
                    <a:cxn ang="0">
                      <a:pos x="48" y="263"/>
                    </a:cxn>
                    <a:cxn ang="0">
                      <a:pos x="55" y="337"/>
                    </a:cxn>
                    <a:cxn ang="0">
                      <a:pos x="59" y="398"/>
                    </a:cxn>
                    <a:cxn ang="0">
                      <a:pos x="61" y="447"/>
                    </a:cxn>
                    <a:cxn ang="0">
                      <a:pos x="63" y="498"/>
                    </a:cxn>
                    <a:cxn ang="0">
                      <a:pos x="68" y="550"/>
                    </a:cxn>
                    <a:cxn ang="0">
                      <a:pos x="73" y="460"/>
                    </a:cxn>
                    <a:cxn ang="0">
                      <a:pos x="80" y="376"/>
                    </a:cxn>
                    <a:cxn ang="0">
                      <a:pos x="91" y="296"/>
                    </a:cxn>
                  </a:cxnLst>
                  <a:rect l="0" t="0" r="0" b="0"/>
                  <a:pathLst>
                    <a:path w="92" h="638">
                      <a:moveTo>
                        <a:pt x="91" y="296"/>
                      </a:moveTo>
                      <a:lnTo>
                        <a:pt x="83" y="425"/>
                      </a:lnTo>
                      <a:lnTo>
                        <a:pt x="75" y="529"/>
                      </a:lnTo>
                      <a:lnTo>
                        <a:pt x="70" y="606"/>
                      </a:lnTo>
                      <a:lnTo>
                        <a:pt x="71" y="637"/>
                      </a:lnTo>
                      <a:lnTo>
                        <a:pt x="60" y="637"/>
                      </a:lnTo>
                      <a:lnTo>
                        <a:pt x="57" y="592"/>
                      </a:lnTo>
                      <a:lnTo>
                        <a:pt x="55" y="524"/>
                      </a:lnTo>
                      <a:lnTo>
                        <a:pt x="51" y="461"/>
                      </a:lnTo>
                      <a:lnTo>
                        <a:pt x="49" y="414"/>
                      </a:lnTo>
                      <a:lnTo>
                        <a:pt x="45" y="345"/>
                      </a:lnTo>
                      <a:lnTo>
                        <a:pt x="40" y="285"/>
                      </a:lnTo>
                      <a:lnTo>
                        <a:pt x="35" y="233"/>
                      </a:lnTo>
                      <a:lnTo>
                        <a:pt x="31" y="177"/>
                      </a:lnTo>
                      <a:lnTo>
                        <a:pt x="24" y="121"/>
                      </a:lnTo>
                      <a:lnTo>
                        <a:pt x="17" y="74"/>
                      </a:lnTo>
                      <a:lnTo>
                        <a:pt x="4" y="28"/>
                      </a:lnTo>
                      <a:lnTo>
                        <a:pt x="0" y="10"/>
                      </a:lnTo>
                      <a:lnTo>
                        <a:pt x="5" y="0"/>
                      </a:lnTo>
                      <a:lnTo>
                        <a:pt x="13" y="18"/>
                      </a:lnTo>
                      <a:lnTo>
                        <a:pt x="24" y="61"/>
                      </a:lnTo>
                      <a:lnTo>
                        <a:pt x="33" y="104"/>
                      </a:lnTo>
                      <a:lnTo>
                        <a:pt x="40" y="150"/>
                      </a:lnTo>
                      <a:lnTo>
                        <a:pt x="44" y="208"/>
                      </a:lnTo>
                      <a:lnTo>
                        <a:pt x="48" y="263"/>
                      </a:lnTo>
                      <a:lnTo>
                        <a:pt x="55" y="337"/>
                      </a:lnTo>
                      <a:lnTo>
                        <a:pt x="59" y="398"/>
                      </a:lnTo>
                      <a:lnTo>
                        <a:pt x="61" y="447"/>
                      </a:lnTo>
                      <a:lnTo>
                        <a:pt x="63" y="498"/>
                      </a:lnTo>
                      <a:lnTo>
                        <a:pt x="68" y="550"/>
                      </a:lnTo>
                      <a:lnTo>
                        <a:pt x="73" y="460"/>
                      </a:lnTo>
                      <a:lnTo>
                        <a:pt x="80" y="376"/>
                      </a:lnTo>
                      <a:lnTo>
                        <a:pt x="91" y="296"/>
                      </a:lnTo>
                    </a:path>
                  </a:pathLst>
                </a:custGeom>
                <a:solidFill>
                  <a:srgbClr val="3C0023">
                    <a:alpha val="50195"/>
                  </a:srgbClr>
                </a:solidFill>
                <a:ln w="9525">
                  <a:noFill/>
                </a:ln>
              </p:spPr>
              <p:txBody>
                <a:bodyPr/>
                <a:lstStyle/>
                <a:p>
                  <a:endParaRPr lang="zh-CN" altLang="en-US"/>
                </a:p>
              </p:txBody>
            </p:sp>
            <p:sp>
              <p:nvSpPr>
                <p:cNvPr id="2070" name="Freeform 21"/>
                <p:cNvSpPr/>
                <p:nvPr/>
              </p:nvSpPr>
              <p:spPr>
                <a:xfrm>
                  <a:off x="2247" y="1201"/>
                  <a:ext cx="246" cy="466"/>
                </a:xfrm>
                <a:custGeom>
                  <a:avLst/>
                  <a:gdLst/>
                  <a:ahLst/>
                  <a:cxnLst>
                    <a:cxn ang="0">
                      <a:pos x="136" y="67"/>
                    </a:cxn>
                    <a:cxn ang="0">
                      <a:pos x="105" y="12"/>
                    </a:cxn>
                    <a:cxn ang="0">
                      <a:pos x="55" y="1"/>
                    </a:cxn>
                    <a:cxn ang="0">
                      <a:pos x="58" y="12"/>
                    </a:cxn>
                    <a:cxn ang="0">
                      <a:pos x="96" y="39"/>
                    </a:cxn>
                    <a:cxn ang="0">
                      <a:pos x="130" y="134"/>
                    </a:cxn>
                    <a:cxn ang="0">
                      <a:pos x="73" y="85"/>
                    </a:cxn>
                    <a:cxn ang="0">
                      <a:pos x="32" y="75"/>
                    </a:cxn>
                    <a:cxn ang="0">
                      <a:pos x="7" y="103"/>
                    </a:cxn>
                    <a:cxn ang="0">
                      <a:pos x="38" y="103"/>
                    </a:cxn>
                    <a:cxn ang="0">
                      <a:pos x="108" y="129"/>
                    </a:cxn>
                    <a:cxn ang="0">
                      <a:pos x="104" y="146"/>
                    </a:cxn>
                    <a:cxn ang="0">
                      <a:pos x="92" y="171"/>
                    </a:cxn>
                    <a:cxn ang="0">
                      <a:pos x="126" y="170"/>
                    </a:cxn>
                    <a:cxn ang="0">
                      <a:pos x="69" y="193"/>
                    </a:cxn>
                    <a:cxn ang="0">
                      <a:pos x="37" y="233"/>
                    </a:cxn>
                    <a:cxn ang="0">
                      <a:pos x="6" y="325"/>
                    </a:cxn>
                    <a:cxn ang="0">
                      <a:pos x="72" y="231"/>
                    </a:cxn>
                    <a:cxn ang="0">
                      <a:pos x="118" y="194"/>
                    </a:cxn>
                    <a:cxn ang="0">
                      <a:pos x="94" y="269"/>
                    </a:cxn>
                    <a:cxn ang="0">
                      <a:pos x="76" y="338"/>
                    </a:cxn>
                    <a:cxn ang="0">
                      <a:pos x="71" y="408"/>
                    </a:cxn>
                    <a:cxn ang="0">
                      <a:pos x="98" y="303"/>
                    </a:cxn>
                    <a:cxn ang="0">
                      <a:pos x="124" y="236"/>
                    </a:cxn>
                    <a:cxn ang="0">
                      <a:pos x="125" y="214"/>
                    </a:cxn>
                    <a:cxn ang="0">
                      <a:pos x="118" y="323"/>
                    </a:cxn>
                    <a:cxn ang="0">
                      <a:pos x="138" y="439"/>
                    </a:cxn>
                    <a:cxn ang="0">
                      <a:pos x="128" y="313"/>
                    </a:cxn>
                    <a:cxn ang="0">
                      <a:pos x="127" y="223"/>
                    </a:cxn>
                    <a:cxn ang="0">
                      <a:pos x="147" y="189"/>
                    </a:cxn>
                    <a:cxn ang="0">
                      <a:pos x="188" y="298"/>
                    </a:cxn>
                    <a:cxn ang="0">
                      <a:pos x="223" y="411"/>
                    </a:cxn>
                    <a:cxn ang="0">
                      <a:pos x="193" y="292"/>
                    </a:cxn>
                    <a:cxn ang="0">
                      <a:pos x="160" y="190"/>
                    </a:cxn>
                    <a:cxn ang="0">
                      <a:pos x="164" y="121"/>
                    </a:cxn>
                    <a:cxn ang="0">
                      <a:pos x="194" y="130"/>
                    </a:cxn>
                    <a:cxn ang="0">
                      <a:pos x="240" y="125"/>
                    </a:cxn>
                    <a:cxn ang="0">
                      <a:pos x="216" y="122"/>
                    </a:cxn>
                    <a:cxn ang="0">
                      <a:pos x="163" y="144"/>
                    </a:cxn>
                    <a:cxn ang="0">
                      <a:pos x="194" y="109"/>
                    </a:cxn>
                    <a:cxn ang="0">
                      <a:pos x="244" y="101"/>
                    </a:cxn>
                    <a:cxn ang="0">
                      <a:pos x="229" y="88"/>
                    </a:cxn>
                    <a:cxn ang="0">
                      <a:pos x="163" y="138"/>
                    </a:cxn>
                    <a:cxn ang="0">
                      <a:pos x="172" y="99"/>
                    </a:cxn>
                    <a:cxn ang="0">
                      <a:pos x="226" y="61"/>
                    </a:cxn>
                    <a:cxn ang="0">
                      <a:pos x="188" y="82"/>
                    </a:cxn>
                    <a:cxn ang="0">
                      <a:pos x="147" y="109"/>
                    </a:cxn>
                  </a:cxnLst>
                  <a:rect l="0" t="0" r="0" b="0"/>
                  <a:pathLst>
                    <a:path w="246" h="466">
                      <a:moveTo>
                        <a:pt x="147" y="109"/>
                      </a:moveTo>
                      <a:lnTo>
                        <a:pt x="143" y="88"/>
                      </a:lnTo>
                      <a:lnTo>
                        <a:pt x="136" y="67"/>
                      </a:lnTo>
                      <a:lnTo>
                        <a:pt x="127" y="44"/>
                      </a:lnTo>
                      <a:lnTo>
                        <a:pt x="117" y="27"/>
                      </a:lnTo>
                      <a:lnTo>
                        <a:pt x="105" y="12"/>
                      </a:lnTo>
                      <a:lnTo>
                        <a:pt x="89" y="5"/>
                      </a:lnTo>
                      <a:lnTo>
                        <a:pt x="69" y="0"/>
                      </a:lnTo>
                      <a:lnTo>
                        <a:pt x="55" y="1"/>
                      </a:lnTo>
                      <a:lnTo>
                        <a:pt x="39" y="0"/>
                      </a:lnTo>
                      <a:lnTo>
                        <a:pt x="49" y="11"/>
                      </a:lnTo>
                      <a:lnTo>
                        <a:pt x="58" y="12"/>
                      </a:lnTo>
                      <a:lnTo>
                        <a:pt x="69" y="19"/>
                      </a:lnTo>
                      <a:lnTo>
                        <a:pt x="80" y="25"/>
                      </a:lnTo>
                      <a:lnTo>
                        <a:pt x="96" y="39"/>
                      </a:lnTo>
                      <a:lnTo>
                        <a:pt x="109" y="58"/>
                      </a:lnTo>
                      <a:lnTo>
                        <a:pt x="118" y="82"/>
                      </a:lnTo>
                      <a:lnTo>
                        <a:pt x="130" y="134"/>
                      </a:lnTo>
                      <a:lnTo>
                        <a:pt x="96" y="99"/>
                      </a:lnTo>
                      <a:lnTo>
                        <a:pt x="85" y="91"/>
                      </a:lnTo>
                      <a:lnTo>
                        <a:pt x="73" y="85"/>
                      </a:lnTo>
                      <a:lnTo>
                        <a:pt x="61" y="83"/>
                      </a:lnTo>
                      <a:lnTo>
                        <a:pt x="54" y="80"/>
                      </a:lnTo>
                      <a:lnTo>
                        <a:pt x="32" y="75"/>
                      </a:lnTo>
                      <a:lnTo>
                        <a:pt x="0" y="72"/>
                      </a:lnTo>
                      <a:lnTo>
                        <a:pt x="0" y="103"/>
                      </a:lnTo>
                      <a:lnTo>
                        <a:pt x="7" y="103"/>
                      </a:lnTo>
                      <a:lnTo>
                        <a:pt x="17" y="104"/>
                      </a:lnTo>
                      <a:lnTo>
                        <a:pt x="29" y="103"/>
                      </a:lnTo>
                      <a:lnTo>
                        <a:pt x="38" y="103"/>
                      </a:lnTo>
                      <a:lnTo>
                        <a:pt x="62" y="107"/>
                      </a:lnTo>
                      <a:lnTo>
                        <a:pt x="72" y="111"/>
                      </a:lnTo>
                      <a:lnTo>
                        <a:pt x="108" y="129"/>
                      </a:lnTo>
                      <a:lnTo>
                        <a:pt x="127" y="144"/>
                      </a:lnTo>
                      <a:lnTo>
                        <a:pt x="113" y="146"/>
                      </a:lnTo>
                      <a:lnTo>
                        <a:pt x="104" y="146"/>
                      </a:lnTo>
                      <a:lnTo>
                        <a:pt x="89" y="161"/>
                      </a:lnTo>
                      <a:lnTo>
                        <a:pt x="82" y="183"/>
                      </a:lnTo>
                      <a:lnTo>
                        <a:pt x="92" y="171"/>
                      </a:lnTo>
                      <a:lnTo>
                        <a:pt x="120" y="155"/>
                      </a:lnTo>
                      <a:lnTo>
                        <a:pt x="137" y="162"/>
                      </a:lnTo>
                      <a:lnTo>
                        <a:pt x="126" y="170"/>
                      </a:lnTo>
                      <a:lnTo>
                        <a:pt x="113" y="171"/>
                      </a:lnTo>
                      <a:lnTo>
                        <a:pt x="79" y="189"/>
                      </a:lnTo>
                      <a:lnTo>
                        <a:pt x="69" y="193"/>
                      </a:lnTo>
                      <a:lnTo>
                        <a:pt x="57" y="199"/>
                      </a:lnTo>
                      <a:lnTo>
                        <a:pt x="48" y="209"/>
                      </a:lnTo>
                      <a:lnTo>
                        <a:pt x="37" y="233"/>
                      </a:lnTo>
                      <a:lnTo>
                        <a:pt x="31" y="251"/>
                      </a:lnTo>
                      <a:lnTo>
                        <a:pt x="13" y="310"/>
                      </a:lnTo>
                      <a:lnTo>
                        <a:pt x="6" y="325"/>
                      </a:lnTo>
                      <a:lnTo>
                        <a:pt x="36" y="281"/>
                      </a:lnTo>
                      <a:lnTo>
                        <a:pt x="50" y="265"/>
                      </a:lnTo>
                      <a:lnTo>
                        <a:pt x="72" y="231"/>
                      </a:lnTo>
                      <a:lnTo>
                        <a:pt x="83" y="218"/>
                      </a:lnTo>
                      <a:lnTo>
                        <a:pt x="92" y="209"/>
                      </a:lnTo>
                      <a:lnTo>
                        <a:pt x="118" y="194"/>
                      </a:lnTo>
                      <a:lnTo>
                        <a:pt x="132" y="181"/>
                      </a:lnTo>
                      <a:lnTo>
                        <a:pt x="121" y="195"/>
                      </a:lnTo>
                      <a:lnTo>
                        <a:pt x="94" y="269"/>
                      </a:lnTo>
                      <a:lnTo>
                        <a:pt x="84" y="302"/>
                      </a:lnTo>
                      <a:lnTo>
                        <a:pt x="79" y="320"/>
                      </a:lnTo>
                      <a:lnTo>
                        <a:pt x="76" y="338"/>
                      </a:lnTo>
                      <a:lnTo>
                        <a:pt x="75" y="359"/>
                      </a:lnTo>
                      <a:lnTo>
                        <a:pt x="74" y="375"/>
                      </a:lnTo>
                      <a:lnTo>
                        <a:pt x="71" y="408"/>
                      </a:lnTo>
                      <a:lnTo>
                        <a:pt x="84" y="375"/>
                      </a:lnTo>
                      <a:lnTo>
                        <a:pt x="92" y="330"/>
                      </a:lnTo>
                      <a:lnTo>
                        <a:pt x="98" y="303"/>
                      </a:lnTo>
                      <a:lnTo>
                        <a:pt x="104" y="286"/>
                      </a:lnTo>
                      <a:lnTo>
                        <a:pt x="118" y="252"/>
                      </a:lnTo>
                      <a:lnTo>
                        <a:pt x="124" y="236"/>
                      </a:lnTo>
                      <a:lnTo>
                        <a:pt x="128" y="216"/>
                      </a:lnTo>
                      <a:lnTo>
                        <a:pt x="137" y="188"/>
                      </a:lnTo>
                      <a:lnTo>
                        <a:pt x="125" y="214"/>
                      </a:lnTo>
                      <a:lnTo>
                        <a:pt x="119" y="243"/>
                      </a:lnTo>
                      <a:lnTo>
                        <a:pt x="117" y="302"/>
                      </a:lnTo>
                      <a:lnTo>
                        <a:pt x="118" y="323"/>
                      </a:lnTo>
                      <a:lnTo>
                        <a:pt x="120" y="362"/>
                      </a:lnTo>
                      <a:lnTo>
                        <a:pt x="123" y="377"/>
                      </a:lnTo>
                      <a:lnTo>
                        <a:pt x="138" y="439"/>
                      </a:lnTo>
                      <a:lnTo>
                        <a:pt x="141" y="465"/>
                      </a:lnTo>
                      <a:lnTo>
                        <a:pt x="137" y="379"/>
                      </a:lnTo>
                      <a:lnTo>
                        <a:pt x="128" y="313"/>
                      </a:lnTo>
                      <a:lnTo>
                        <a:pt x="126" y="291"/>
                      </a:lnTo>
                      <a:lnTo>
                        <a:pt x="125" y="238"/>
                      </a:lnTo>
                      <a:lnTo>
                        <a:pt x="127" y="223"/>
                      </a:lnTo>
                      <a:lnTo>
                        <a:pt x="133" y="196"/>
                      </a:lnTo>
                      <a:lnTo>
                        <a:pt x="138" y="179"/>
                      </a:lnTo>
                      <a:lnTo>
                        <a:pt x="147" y="189"/>
                      </a:lnTo>
                      <a:lnTo>
                        <a:pt x="161" y="212"/>
                      </a:lnTo>
                      <a:lnTo>
                        <a:pt x="177" y="259"/>
                      </a:lnTo>
                      <a:lnTo>
                        <a:pt x="188" y="298"/>
                      </a:lnTo>
                      <a:lnTo>
                        <a:pt x="197" y="333"/>
                      </a:lnTo>
                      <a:lnTo>
                        <a:pt x="213" y="384"/>
                      </a:lnTo>
                      <a:lnTo>
                        <a:pt x="223" y="411"/>
                      </a:lnTo>
                      <a:lnTo>
                        <a:pt x="232" y="429"/>
                      </a:lnTo>
                      <a:lnTo>
                        <a:pt x="228" y="403"/>
                      </a:lnTo>
                      <a:lnTo>
                        <a:pt x="193" y="292"/>
                      </a:lnTo>
                      <a:lnTo>
                        <a:pt x="171" y="232"/>
                      </a:lnTo>
                      <a:lnTo>
                        <a:pt x="165" y="210"/>
                      </a:lnTo>
                      <a:lnTo>
                        <a:pt x="160" y="190"/>
                      </a:lnTo>
                      <a:lnTo>
                        <a:pt x="144" y="150"/>
                      </a:lnTo>
                      <a:lnTo>
                        <a:pt x="147" y="132"/>
                      </a:lnTo>
                      <a:lnTo>
                        <a:pt x="164" y="121"/>
                      </a:lnTo>
                      <a:lnTo>
                        <a:pt x="172" y="125"/>
                      </a:lnTo>
                      <a:lnTo>
                        <a:pt x="183" y="126"/>
                      </a:lnTo>
                      <a:lnTo>
                        <a:pt x="194" y="130"/>
                      </a:lnTo>
                      <a:lnTo>
                        <a:pt x="239" y="136"/>
                      </a:lnTo>
                      <a:lnTo>
                        <a:pt x="236" y="136"/>
                      </a:lnTo>
                      <a:lnTo>
                        <a:pt x="240" y="125"/>
                      </a:lnTo>
                      <a:lnTo>
                        <a:pt x="242" y="125"/>
                      </a:lnTo>
                      <a:lnTo>
                        <a:pt x="230" y="122"/>
                      </a:lnTo>
                      <a:lnTo>
                        <a:pt x="216" y="122"/>
                      </a:lnTo>
                      <a:lnTo>
                        <a:pt x="199" y="127"/>
                      </a:lnTo>
                      <a:lnTo>
                        <a:pt x="180" y="135"/>
                      </a:lnTo>
                      <a:lnTo>
                        <a:pt x="163" y="144"/>
                      </a:lnTo>
                      <a:lnTo>
                        <a:pt x="150" y="149"/>
                      </a:lnTo>
                      <a:lnTo>
                        <a:pt x="168" y="129"/>
                      </a:lnTo>
                      <a:lnTo>
                        <a:pt x="194" y="109"/>
                      </a:lnTo>
                      <a:lnTo>
                        <a:pt x="220" y="100"/>
                      </a:lnTo>
                      <a:lnTo>
                        <a:pt x="232" y="100"/>
                      </a:lnTo>
                      <a:lnTo>
                        <a:pt x="244" y="101"/>
                      </a:lnTo>
                      <a:lnTo>
                        <a:pt x="239" y="101"/>
                      </a:lnTo>
                      <a:lnTo>
                        <a:pt x="245" y="85"/>
                      </a:lnTo>
                      <a:lnTo>
                        <a:pt x="229" y="88"/>
                      </a:lnTo>
                      <a:lnTo>
                        <a:pt x="212" y="97"/>
                      </a:lnTo>
                      <a:lnTo>
                        <a:pt x="193" y="111"/>
                      </a:lnTo>
                      <a:lnTo>
                        <a:pt x="163" y="138"/>
                      </a:lnTo>
                      <a:lnTo>
                        <a:pt x="150" y="149"/>
                      </a:lnTo>
                      <a:lnTo>
                        <a:pt x="157" y="114"/>
                      </a:lnTo>
                      <a:lnTo>
                        <a:pt x="172" y="99"/>
                      </a:lnTo>
                      <a:lnTo>
                        <a:pt x="190" y="85"/>
                      </a:lnTo>
                      <a:lnTo>
                        <a:pt x="214" y="67"/>
                      </a:lnTo>
                      <a:lnTo>
                        <a:pt x="226" y="61"/>
                      </a:lnTo>
                      <a:lnTo>
                        <a:pt x="212" y="57"/>
                      </a:lnTo>
                      <a:lnTo>
                        <a:pt x="200" y="67"/>
                      </a:lnTo>
                      <a:lnTo>
                        <a:pt x="188" y="82"/>
                      </a:lnTo>
                      <a:lnTo>
                        <a:pt x="178" y="93"/>
                      </a:lnTo>
                      <a:lnTo>
                        <a:pt x="163" y="115"/>
                      </a:lnTo>
                      <a:lnTo>
                        <a:pt x="147" y="109"/>
                      </a:lnTo>
                    </a:path>
                  </a:pathLst>
                </a:custGeom>
                <a:solidFill>
                  <a:srgbClr val="037C03">
                    <a:alpha val="50195"/>
                  </a:srgbClr>
                </a:solidFill>
                <a:ln w="9525">
                  <a:noFill/>
                </a:ln>
              </p:spPr>
              <p:txBody>
                <a:bodyPr/>
                <a:lstStyle/>
                <a:p>
                  <a:endParaRPr lang="zh-CN" altLang="en-US"/>
                </a:p>
              </p:txBody>
            </p:sp>
          </p:grpSp>
          <p:grpSp>
            <p:nvGrpSpPr>
              <p:cNvPr id="2061" name="Group 22"/>
              <p:cNvGrpSpPr/>
              <p:nvPr/>
            </p:nvGrpSpPr>
            <p:grpSpPr>
              <a:xfrm>
                <a:off x="1985" y="1419"/>
                <a:ext cx="465" cy="602"/>
                <a:chOff x="1985" y="1419"/>
                <a:chExt cx="465" cy="602"/>
              </a:xfrm>
            </p:grpSpPr>
            <p:sp>
              <p:nvSpPr>
                <p:cNvPr id="2062" name="Freeform 23"/>
                <p:cNvSpPr/>
                <p:nvPr/>
              </p:nvSpPr>
              <p:spPr>
                <a:xfrm>
                  <a:off x="2164" y="1525"/>
                  <a:ext cx="130" cy="496"/>
                </a:xfrm>
                <a:custGeom>
                  <a:avLst/>
                  <a:gdLst/>
                  <a:ahLst/>
                  <a:cxnLst>
                    <a:cxn ang="0">
                      <a:pos x="129" y="230"/>
                    </a:cxn>
                    <a:cxn ang="0">
                      <a:pos x="118" y="330"/>
                    </a:cxn>
                    <a:cxn ang="0">
                      <a:pos x="107" y="411"/>
                    </a:cxn>
                    <a:cxn ang="0">
                      <a:pos x="100" y="471"/>
                    </a:cxn>
                    <a:cxn ang="0">
                      <a:pos x="101" y="495"/>
                    </a:cxn>
                    <a:cxn ang="0">
                      <a:pos x="86" y="495"/>
                    </a:cxn>
                    <a:cxn ang="0">
                      <a:pos x="81" y="460"/>
                    </a:cxn>
                    <a:cxn ang="0">
                      <a:pos x="79" y="408"/>
                    </a:cxn>
                    <a:cxn ang="0">
                      <a:pos x="73" y="358"/>
                    </a:cxn>
                    <a:cxn ang="0">
                      <a:pos x="70" y="321"/>
                    </a:cxn>
                    <a:cxn ang="0">
                      <a:pos x="64" y="268"/>
                    </a:cxn>
                    <a:cxn ang="0">
                      <a:pos x="56" y="222"/>
                    </a:cxn>
                    <a:cxn ang="0">
                      <a:pos x="51" y="181"/>
                    </a:cxn>
                    <a:cxn ang="0">
                      <a:pos x="45" y="137"/>
                    </a:cxn>
                    <a:cxn ang="0">
                      <a:pos x="35" y="94"/>
                    </a:cxn>
                    <a:cxn ang="0">
                      <a:pos x="24" y="57"/>
                    </a:cxn>
                    <a:cxn ang="0">
                      <a:pos x="6" y="21"/>
                    </a:cxn>
                    <a:cxn ang="0">
                      <a:pos x="0" y="8"/>
                    </a:cxn>
                    <a:cxn ang="0">
                      <a:pos x="7" y="0"/>
                    </a:cxn>
                    <a:cxn ang="0">
                      <a:pos x="19" y="14"/>
                    </a:cxn>
                    <a:cxn ang="0">
                      <a:pos x="35" y="47"/>
                    </a:cxn>
                    <a:cxn ang="0">
                      <a:pos x="47" y="81"/>
                    </a:cxn>
                    <a:cxn ang="0">
                      <a:pos x="56" y="116"/>
                    </a:cxn>
                    <a:cxn ang="0">
                      <a:pos x="63" y="161"/>
                    </a:cxn>
                    <a:cxn ang="0">
                      <a:pos x="69" y="204"/>
                    </a:cxn>
                    <a:cxn ang="0">
                      <a:pos x="77" y="262"/>
                    </a:cxn>
                    <a:cxn ang="0">
                      <a:pos x="84" y="309"/>
                    </a:cxn>
                    <a:cxn ang="0">
                      <a:pos x="87" y="347"/>
                    </a:cxn>
                    <a:cxn ang="0">
                      <a:pos x="90" y="386"/>
                    </a:cxn>
                    <a:cxn ang="0">
                      <a:pos x="96" y="427"/>
                    </a:cxn>
                    <a:cxn ang="0">
                      <a:pos x="104" y="357"/>
                    </a:cxn>
                    <a:cxn ang="0">
                      <a:pos x="114" y="292"/>
                    </a:cxn>
                    <a:cxn ang="0">
                      <a:pos x="129" y="230"/>
                    </a:cxn>
                  </a:cxnLst>
                  <a:rect l="0" t="0" r="0" b="0"/>
                  <a:pathLst>
                    <a:path w="130" h="496">
                      <a:moveTo>
                        <a:pt x="129" y="230"/>
                      </a:moveTo>
                      <a:lnTo>
                        <a:pt x="118" y="330"/>
                      </a:lnTo>
                      <a:lnTo>
                        <a:pt x="107" y="411"/>
                      </a:lnTo>
                      <a:lnTo>
                        <a:pt x="100" y="471"/>
                      </a:lnTo>
                      <a:lnTo>
                        <a:pt x="101" y="495"/>
                      </a:lnTo>
                      <a:lnTo>
                        <a:pt x="86" y="495"/>
                      </a:lnTo>
                      <a:lnTo>
                        <a:pt x="81" y="460"/>
                      </a:lnTo>
                      <a:lnTo>
                        <a:pt x="79" y="408"/>
                      </a:lnTo>
                      <a:lnTo>
                        <a:pt x="73" y="358"/>
                      </a:lnTo>
                      <a:lnTo>
                        <a:pt x="70" y="321"/>
                      </a:lnTo>
                      <a:lnTo>
                        <a:pt x="64" y="268"/>
                      </a:lnTo>
                      <a:lnTo>
                        <a:pt x="56" y="222"/>
                      </a:lnTo>
                      <a:lnTo>
                        <a:pt x="51" y="181"/>
                      </a:lnTo>
                      <a:lnTo>
                        <a:pt x="45" y="137"/>
                      </a:lnTo>
                      <a:lnTo>
                        <a:pt x="35" y="94"/>
                      </a:lnTo>
                      <a:lnTo>
                        <a:pt x="24" y="57"/>
                      </a:lnTo>
                      <a:lnTo>
                        <a:pt x="6" y="21"/>
                      </a:lnTo>
                      <a:lnTo>
                        <a:pt x="0" y="8"/>
                      </a:lnTo>
                      <a:lnTo>
                        <a:pt x="7" y="0"/>
                      </a:lnTo>
                      <a:lnTo>
                        <a:pt x="19" y="14"/>
                      </a:lnTo>
                      <a:lnTo>
                        <a:pt x="35" y="47"/>
                      </a:lnTo>
                      <a:lnTo>
                        <a:pt x="47" y="81"/>
                      </a:lnTo>
                      <a:lnTo>
                        <a:pt x="56" y="116"/>
                      </a:lnTo>
                      <a:lnTo>
                        <a:pt x="63" y="161"/>
                      </a:lnTo>
                      <a:lnTo>
                        <a:pt x="69" y="204"/>
                      </a:lnTo>
                      <a:lnTo>
                        <a:pt x="77" y="262"/>
                      </a:lnTo>
                      <a:lnTo>
                        <a:pt x="84" y="309"/>
                      </a:lnTo>
                      <a:lnTo>
                        <a:pt x="87" y="347"/>
                      </a:lnTo>
                      <a:lnTo>
                        <a:pt x="90" y="386"/>
                      </a:lnTo>
                      <a:lnTo>
                        <a:pt x="96" y="427"/>
                      </a:lnTo>
                      <a:lnTo>
                        <a:pt x="104" y="357"/>
                      </a:lnTo>
                      <a:lnTo>
                        <a:pt x="114" y="292"/>
                      </a:lnTo>
                      <a:lnTo>
                        <a:pt x="129" y="230"/>
                      </a:lnTo>
                    </a:path>
                  </a:pathLst>
                </a:custGeom>
                <a:solidFill>
                  <a:srgbClr val="3C0023">
                    <a:alpha val="50195"/>
                  </a:srgbClr>
                </a:solidFill>
                <a:ln w="9525">
                  <a:noFill/>
                </a:ln>
              </p:spPr>
              <p:txBody>
                <a:bodyPr/>
                <a:lstStyle/>
                <a:p>
                  <a:endParaRPr lang="zh-CN" altLang="en-US"/>
                </a:p>
              </p:txBody>
            </p:sp>
            <p:sp>
              <p:nvSpPr>
                <p:cNvPr id="2063" name="Freeform 24"/>
                <p:cNvSpPr/>
                <p:nvPr/>
              </p:nvSpPr>
              <p:spPr>
                <a:xfrm>
                  <a:off x="2204" y="1606"/>
                  <a:ext cx="229" cy="358"/>
                </a:xfrm>
                <a:custGeom>
                  <a:avLst/>
                  <a:gdLst/>
                  <a:ahLst/>
                  <a:cxnLst>
                    <a:cxn ang="0">
                      <a:pos x="60" y="58"/>
                    </a:cxn>
                    <a:cxn ang="0">
                      <a:pos x="67" y="44"/>
                    </a:cxn>
                    <a:cxn ang="0">
                      <a:pos x="64" y="5"/>
                    </a:cxn>
                    <a:cxn ang="0">
                      <a:pos x="64" y="5"/>
                    </a:cxn>
                    <a:cxn ang="0">
                      <a:pos x="64" y="5"/>
                    </a:cxn>
                    <a:cxn ang="0">
                      <a:pos x="64" y="5"/>
                    </a:cxn>
                    <a:cxn ang="0">
                      <a:pos x="64" y="5"/>
                    </a:cxn>
                    <a:cxn ang="0">
                      <a:pos x="70" y="2"/>
                    </a:cxn>
                    <a:cxn ang="0">
                      <a:pos x="82" y="66"/>
                    </a:cxn>
                    <a:cxn ang="0">
                      <a:pos x="94" y="39"/>
                    </a:cxn>
                    <a:cxn ang="0">
                      <a:pos x="101" y="5"/>
                    </a:cxn>
                    <a:cxn ang="0">
                      <a:pos x="104" y="5"/>
                    </a:cxn>
                    <a:cxn ang="0">
                      <a:pos x="103" y="5"/>
                    </a:cxn>
                    <a:cxn ang="0">
                      <a:pos x="104" y="5"/>
                    </a:cxn>
                    <a:cxn ang="0">
                      <a:pos x="102" y="5"/>
                    </a:cxn>
                    <a:cxn ang="0">
                      <a:pos x="103" y="5"/>
                    </a:cxn>
                    <a:cxn ang="0">
                      <a:pos x="105" y="47"/>
                    </a:cxn>
                    <a:cxn ang="0">
                      <a:pos x="111" y="88"/>
                    </a:cxn>
                    <a:cxn ang="0">
                      <a:pos x="139" y="79"/>
                    </a:cxn>
                    <a:cxn ang="0">
                      <a:pos x="176" y="81"/>
                    </a:cxn>
                    <a:cxn ang="0">
                      <a:pos x="205" y="104"/>
                    </a:cxn>
                    <a:cxn ang="0">
                      <a:pos x="228" y="155"/>
                    </a:cxn>
                    <a:cxn ang="0">
                      <a:pos x="200" y="147"/>
                    </a:cxn>
                    <a:cxn ang="0">
                      <a:pos x="171" y="131"/>
                    </a:cxn>
                    <a:cxn ang="0">
                      <a:pos x="132" y="121"/>
                    </a:cxn>
                    <a:cxn ang="0">
                      <a:pos x="107" y="125"/>
                    </a:cxn>
                    <a:cxn ang="0">
                      <a:pos x="122" y="150"/>
                    </a:cxn>
                    <a:cxn ang="0">
                      <a:pos x="154" y="165"/>
                    </a:cxn>
                    <a:cxn ang="0">
                      <a:pos x="187" y="175"/>
                    </a:cxn>
                    <a:cxn ang="0">
                      <a:pos x="212" y="212"/>
                    </a:cxn>
                    <a:cxn ang="0">
                      <a:pos x="224" y="262"/>
                    </a:cxn>
                    <a:cxn ang="0">
                      <a:pos x="194" y="231"/>
                    </a:cxn>
                    <a:cxn ang="0">
                      <a:pos x="163" y="199"/>
                    </a:cxn>
                    <a:cxn ang="0">
                      <a:pos x="133" y="172"/>
                    </a:cxn>
                    <a:cxn ang="0">
                      <a:pos x="111" y="159"/>
                    </a:cxn>
                    <a:cxn ang="0">
                      <a:pos x="97" y="185"/>
                    </a:cxn>
                    <a:cxn ang="0">
                      <a:pos x="115" y="245"/>
                    </a:cxn>
                    <a:cxn ang="0">
                      <a:pos x="132" y="312"/>
                    </a:cxn>
                    <a:cxn ang="0">
                      <a:pos x="114" y="328"/>
                    </a:cxn>
                    <a:cxn ang="0">
                      <a:pos x="95" y="236"/>
                    </a:cxn>
                    <a:cxn ang="0">
                      <a:pos x="78" y="179"/>
                    </a:cxn>
                    <a:cxn ang="0">
                      <a:pos x="73" y="197"/>
                    </a:cxn>
                    <a:cxn ang="0">
                      <a:pos x="74" y="186"/>
                    </a:cxn>
                    <a:cxn ang="0">
                      <a:pos x="70" y="206"/>
                    </a:cxn>
                    <a:cxn ang="0">
                      <a:pos x="51" y="257"/>
                    </a:cxn>
                    <a:cxn ang="0">
                      <a:pos x="32" y="322"/>
                    </a:cxn>
                    <a:cxn ang="0">
                      <a:pos x="28" y="304"/>
                    </a:cxn>
                    <a:cxn ang="0">
                      <a:pos x="38" y="249"/>
                    </a:cxn>
                    <a:cxn ang="0">
                      <a:pos x="59" y="189"/>
                    </a:cxn>
                    <a:cxn ang="0">
                      <a:pos x="82" y="143"/>
                    </a:cxn>
                    <a:cxn ang="0">
                      <a:pos x="65" y="139"/>
                    </a:cxn>
                    <a:cxn ang="0">
                      <a:pos x="40" y="189"/>
                    </a:cxn>
                    <a:cxn ang="0">
                      <a:pos x="18" y="243"/>
                    </a:cxn>
                    <a:cxn ang="0">
                      <a:pos x="2" y="278"/>
                    </a:cxn>
                    <a:cxn ang="0">
                      <a:pos x="13" y="229"/>
                    </a:cxn>
                    <a:cxn ang="0">
                      <a:pos x="37" y="179"/>
                    </a:cxn>
                    <a:cxn ang="0">
                      <a:pos x="70" y="130"/>
                    </a:cxn>
                    <a:cxn ang="0">
                      <a:pos x="62" y="99"/>
                    </a:cxn>
                    <a:cxn ang="0">
                      <a:pos x="37" y="59"/>
                    </a:cxn>
                    <a:cxn ang="0">
                      <a:pos x="11" y="12"/>
                    </a:cxn>
                    <a:cxn ang="0">
                      <a:pos x="14" y="5"/>
                    </a:cxn>
                    <a:cxn ang="0">
                      <a:pos x="27" y="5"/>
                    </a:cxn>
                    <a:cxn ang="0">
                      <a:pos x="31" y="10"/>
                    </a:cxn>
                  </a:cxnLst>
                  <a:rect l="0" t="0" r="0" b="0"/>
                  <a:pathLst>
                    <a:path w="229" h="358">
                      <a:moveTo>
                        <a:pt x="43" y="31"/>
                      </a:moveTo>
                      <a:lnTo>
                        <a:pt x="47" y="39"/>
                      </a:lnTo>
                      <a:lnTo>
                        <a:pt x="51" y="44"/>
                      </a:lnTo>
                      <a:lnTo>
                        <a:pt x="55" y="51"/>
                      </a:lnTo>
                      <a:lnTo>
                        <a:pt x="60" y="58"/>
                      </a:lnTo>
                      <a:lnTo>
                        <a:pt x="64" y="63"/>
                      </a:lnTo>
                      <a:lnTo>
                        <a:pt x="68" y="66"/>
                      </a:lnTo>
                      <a:lnTo>
                        <a:pt x="72" y="69"/>
                      </a:lnTo>
                      <a:lnTo>
                        <a:pt x="70" y="58"/>
                      </a:lnTo>
                      <a:lnTo>
                        <a:pt x="67" y="44"/>
                      </a:lnTo>
                      <a:lnTo>
                        <a:pt x="65" y="30"/>
                      </a:lnTo>
                      <a:lnTo>
                        <a:pt x="63" y="15"/>
                      </a:lnTo>
                      <a:lnTo>
                        <a:pt x="64" y="5"/>
                      </a:lnTo>
                      <a:lnTo>
                        <a:pt x="69" y="5"/>
                      </a:lnTo>
                      <a:lnTo>
                        <a:pt x="70" y="5"/>
                      </a:lnTo>
                      <a:lnTo>
                        <a:pt x="70" y="2"/>
                      </a:lnTo>
                      <a:lnTo>
                        <a:pt x="73" y="16"/>
                      </a:lnTo>
                      <a:lnTo>
                        <a:pt x="76" y="30"/>
                      </a:lnTo>
                      <a:lnTo>
                        <a:pt x="78" y="41"/>
                      </a:lnTo>
                      <a:lnTo>
                        <a:pt x="81" y="56"/>
                      </a:lnTo>
                      <a:lnTo>
                        <a:pt x="82" y="66"/>
                      </a:lnTo>
                      <a:lnTo>
                        <a:pt x="84" y="71"/>
                      </a:lnTo>
                      <a:lnTo>
                        <a:pt x="87" y="66"/>
                      </a:lnTo>
                      <a:lnTo>
                        <a:pt x="89" y="59"/>
                      </a:lnTo>
                      <a:lnTo>
                        <a:pt x="93" y="52"/>
                      </a:lnTo>
                      <a:lnTo>
                        <a:pt x="94" y="39"/>
                      </a:lnTo>
                      <a:lnTo>
                        <a:pt x="95" y="30"/>
                      </a:lnTo>
                      <a:lnTo>
                        <a:pt x="96" y="14"/>
                      </a:lnTo>
                      <a:lnTo>
                        <a:pt x="96" y="0"/>
                      </a:lnTo>
                      <a:lnTo>
                        <a:pt x="101" y="5"/>
                      </a:lnTo>
                      <a:lnTo>
                        <a:pt x="102" y="5"/>
                      </a:lnTo>
                      <a:lnTo>
                        <a:pt x="103" y="5"/>
                      </a:lnTo>
                      <a:lnTo>
                        <a:pt x="104" y="5"/>
                      </a:lnTo>
                      <a:lnTo>
                        <a:pt x="105" y="5"/>
                      </a:lnTo>
                      <a:lnTo>
                        <a:pt x="104" y="5"/>
                      </a:lnTo>
                      <a:lnTo>
                        <a:pt x="102" y="5"/>
                      </a:lnTo>
                      <a:lnTo>
                        <a:pt x="103" y="5"/>
                      </a:lnTo>
                      <a:lnTo>
                        <a:pt x="105" y="5"/>
                      </a:lnTo>
                      <a:lnTo>
                        <a:pt x="103" y="5"/>
                      </a:lnTo>
                      <a:lnTo>
                        <a:pt x="101" y="5"/>
                      </a:lnTo>
                      <a:lnTo>
                        <a:pt x="102" y="5"/>
                      </a:lnTo>
                      <a:lnTo>
                        <a:pt x="101" y="5"/>
                      </a:lnTo>
                      <a:lnTo>
                        <a:pt x="104" y="5"/>
                      </a:lnTo>
                      <a:lnTo>
                        <a:pt x="103" y="5"/>
                      </a:lnTo>
                      <a:lnTo>
                        <a:pt x="100" y="5"/>
                      </a:lnTo>
                      <a:lnTo>
                        <a:pt x="101" y="5"/>
                      </a:lnTo>
                      <a:lnTo>
                        <a:pt x="103" y="5"/>
                      </a:lnTo>
                      <a:lnTo>
                        <a:pt x="102" y="5"/>
                      </a:lnTo>
                      <a:lnTo>
                        <a:pt x="104" y="5"/>
                      </a:lnTo>
                      <a:lnTo>
                        <a:pt x="102" y="5"/>
                      </a:lnTo>
                      <a:lnTo>
                        <a:pt x="107" y="5"/>
                      </a:lnTo>
                      <a:lnTo>
                        <a:pt x="103" y="5"/>
                      </a:lnTo>
                      <a:lnTo>
                        <a:pt x="104" y="5"/>
                      </a:lnTo>
                      <a:lnTo>
                        <a:pt x="107" y="2"/>
                      </a:lnTo>
                      <a:lnTo>
                        <a:pt x="107" y="15"/>
                      </a:lnTo>
                      <a:lnTo>
                        <a:pt x="106" y="31"/>
                      </a:lnTo>
                      <a:lnTo>
                        <a:pt x="105" y="47"/>
                      </a:lnTo>
                      <a:lnTo>
                        <a:pt x="103" y="66"/>
                      </a:lnTo>
                      <a:lnTo>
                        <a:pt x="102" y="83"/>
                      </a:lnTo>
                      <a:lnTo>
                        <a:pt x="101" y="100"/>
                      </a:lnTo>
                      <a:lnTo>
                        <a:pt x="105" y="95"/>
                      </a:lnTo>
                      <a:lnTo>
                        <a:pt x="111" y="88"/>
                      </a:lnTo>
                      <a:lnTo>
                        <a:pt x="118" y="80"/>
                      </a:lnTo>
                      <a:lnTo>
                        <a:pt x="123" y="78"/>
                      </a:lnTo>
                      <a:lnTo>
                        <a:pt x="129" y="76"/>
                      </a:lnTo>
                      <a:lnTo>
                        <a:pt x="134" y="79"/>
                      </a:lnTo>
                      <a:lnTo>
                        <a:pt x="139" y="79"/>
                      </a:lnTo>
                      <a:lnTo>
                        <a:pt x="146" y="81"/>
                      </a:lnTo>
                      <a:lnTo>
                        <a:pt x="154" y="83"/>
                      </a:lnTo>
                      <a:lnTo>
                        <a:pt x="162" y="83"/>
                      </a:lnTo>
                      <a:lnTo>
                        <a:pt x="169" y="81"/>
                      </a:lnTo>
                      <a:lnTo>
                        <a:pt x="176" y="81"/>
                      </a:lnTo>
                      <a:lnTo>
                        <a:pt x="182" y="83"/>
                      </a:lnTo>
                      <a:lnTo>
                        <a:pt x="188" y="88"/>
                      </a:lnTo>
                      <a:lnTo>
                        <a:pt x="195" y="93"/>
                      </a:lnTo>
                      <a:lnTo>
                        <a:pt x="200" y="98"/>
                      </a:lnTo>
                      <a:lnTo>
                        <a:pt x="205" y="104"/>
                      </a:lnTo>
                      <a:lnTo>
                        <a:pt x="211" y="112"/>
                      </a:lnTo>
                      <a:lnTo>
                        <a:pt x="214" y="117"/>
                      </a:lnTo>
                      <a:lnTo>
                        <a:pt x="220" y="129"/>
                      </a:lnTo>
                      <a:lnTo>
                        <a:pt x="223" y="142"/>
                      </a:lnTo>
                      <a:lnTo>
                        <a:pt x="228" y="155"/>
                      </a:lnTo>
                      <a:lnTo>
                        <a:pt x="223" y="156"/>
                      </a:lnTo>
                      <a:lnTo>
                        <a:pt x="217" y="154"/>
                      </a:lnTo>
                      <a:lnTo>
                        <a:pt x="210" y="152"/>
                      </a:lnTo>
                      <a:lnTo>
                        <a:pt x="205" y="150"/>
                      </a:lnTo>
                      <a:lnTo>
                        <a:pt x="200" y="147"/>
                      </a:lnTo>
                      <a:lnTo>
                        <a:pt x="195" y="143"/>
                      </a:lnTo>
                      <a:lnTo>
                        <a:pt x="189" y="138"/>
                      </a:lnTo>
                      <a:lnTo>
                        <a:pt x="184" y="135"/>
                      </a:lnTo>
                      <a:lnTo>
                        <a:pt x="179" y="133"/>
                      </a:lnTo>
                      <a:lnTo>
                        <a:pt x="171" y="131"/>
                      </a:lnTo>
                      <a:lnTo>
                        <a:pt x="162" y="129"/>
                      </a:lnTo>
                      <a:lnTo>
                        <a:pt x="154" y="126"/>
                      </a:lnTo>
                      <a:lnTo>
                        <a:pt x="146" y="124"/>
                      </a:lnTo>
                      <a:lnTo>
                        <a:pt x="138" y="122"/>
                      </a:lnTo>
                      <a:lnTo>
                        <a:pt x="132" y="121"/>
                      </a:lnTo>
                      <a:lnTo>
                        <a:pt x="128" y="120"/>
                      </a:lnTo>
                      <a:lnTo>
                        <a:pt x="122" y="120"/>
                      </a:lnTo>
                      <a:lnTo>
                        <a:pt x="116" y="121"/>
                      </a:lnTo>
                      <a:lnTo>
                        <a:pt x="112" y="122"/>
                      </a:lnTo>
                      <a:lnTo>
                        <a:pt x="107" y="125"/>
                      </a:lnTo>
                      <a:lnTo>
                        <a:pt x="100" y="129"/>
                      </a:lnTo>
                      <a:lnTo>
                        <a:pt x="105" y="135"/>
                      </a:lnTo>
                      <a:lnTo>
                        <a:pt x="111" y="140"/>
                      </a:lnTo>
                      <a:lnTo>
                        <a:pt x="116" y="147"/>
                      </a:lnTo>
                      <a:lnTo>
                        <a:pt x="122" y="150"/>
                      </a:lnTo>
                      <a:lnTo>
                        <a:pt x="129" y="155"/>
                      </a:lnTo>
                      <a:lnTo>
                        <a:pt x="133" y="158"/>
                      </a:lnTo>
                      <a:lnTo>
                        <a:pt x="139" y="159"/>
                      </a:lnTo>
                      <a:lnTo>
                        <a:pt x="147" y="162"/>
                      </a:lnTo>
                      <a:lnTo>
                        <a:pt x="154" y="165"/>
                      </a:lnTo>
                      <a:lnTo>
                        <a:pt x="161" y="167"/>
                      </a:lnTo>
                      <a:lnTo>
                        <a:pt x="168" y="169"/>
                      </a:lnTo>
                      <a:lnTo>
                        <a:pt x="174" y="170"/>
                      </a:lnTo>
                      <a:lnTo>
                        <a:pt x="181" y="174"/>
                      </a:lnTo>
                      <a:lnTo>
                        <a:pt x="187" y="175"/>
                      </a:lnTo>
                      <a:lnTo>
                        <a:pt x="191" y="179"/>
                      </a:lnTo>
                      <a:lnTo>
                        <a:pt x="197" y="186"/>
                      </a:lnTo>
                      <a:lnTo>
                        <a:pt x="202" y="193"/>
                      </a:lnTo>
                      <a:lnTo>
                        <a:pt x="206" y="202"/>
                      </a:lnTo>
                      <a:lnTo>
                        <a:pt x="212" y="212"/>
                      </a:lnTo>
                      <a:lnTo>
                        <a:pt x="214" y="218"/>
                      </a:lnTo>
                      <a:lnTo>
                        <a:pt x="217" y="229"/>
                      </a:lnTo>
                      <a:lnTo>
                        <a:pt x="219" y="240"/>
                      </a:lnTo>
                      <a:lnTo>
                        <a:pt x="221" y="253"/>
                      </a:lnTo>
                      <a:lnTo>
                        <a:pt x="224" y="262"/>
                      </a:lnTo>
                      <a:lnTo>
                        <a:pt x="219" y="257"/>
                      </a:lnTo>
                      <a:lnTo>
                        <a:pt x="212" y="250"/>
                      </a:lnTo>
                      <a:lnTo>
                        <a:pt x="206" y="245"/>
                      </a:lnTo>
                      <a:lnTo>
                        <a:pt x="200" y="238"/>
                      </a:lnTo>
                      <a:lnTo>
                        <a:pt x="194" y="231"/>
                      </a:lnTo>
                      <a:lnTo>
                        <a:pt x="188" y="226"/>
                      </a:lnTo>
                      <a:lnTo>
                        <a:pt x="182" y="219"/>
                      </a:lnTo>
                      <a:lnTo>
                        <a:pt x="176" y="213"/>
                      </a:lnTo>
                      <a:lnTo>
                        <a:pt x="169" y="206"/>
                      </a:lnTo>
                      <a:lnTo>
                        <a:pt x="163" y="199"/>
                      </a:lnTo>
                      <a:lnTo>
                        <a:pt x="158" y="194"/>
                      </a:lnTo>
                      <a:lnTo>
                        <a:pt x="151" y="187"/>
                      </a:lnTo>
                      <a:lnTo>
                        <a:pt x="145" y="182"/>
                      </a:lnTo>
                      <a:lnTo>
                        <a:pt x="139" y="177"/>
                      </a:lnTo>
                      <a:lnTo>
                        <a:pt x="133" y="172"/>
                      </a:lnTo>
                      <a:lnTo>
                        <a:pt x="129" y="170"/>
                      </a:lnTo>
                      <a:lnTo>
                        <a:pt x="125" y="166"/>
                      </a:lnTo>
                      <a:lnTo>
                        <a:pt x="119" y="162"/>
                      </a:lnTo>
                      <a:lnTo>
                        <a:pt x="115" y="158"/>
                      </a:lnTo>
                      <a:lnTo>
                        <a:pt x="111" y="159"/>
                      </a:lnTo>
                      <a:lnTo>
                        <a:pt x="107" y="162"/>
                      </a:lnTo>
                      <a:lnTo>
                        <a:pt x="103" y="161"/>
                      </a:lnTo>
                      <a:lnTo>
                        <a:pt x="99" y="158"/>
                      </a:lnTo>
                      <a:lnTo>
                        <a:pt x="98" y="170"/>
                      </a:lnTo>
                      <a:lnTo>
                        <a:pt x="97" y="185"/>
                      </a:lnTo>
                      <a:lnTo>
                        <a:pt x="100" y="197"/>
                      </a:lnTo>
                      <a:lnTo>
                        <a:pt x="102" y="211"/>
                      </a:lnTo>
                      <a:lnTo>
                        <a:pt x="107" y="220"/>
                      </a:lnTo>
                      <a:lnTo>
                        <a:pt x="111" y="231"/>
                      </a:lnTo>
                      <a:lnTo>
                        <a:pt x="115" y="245"/>
                      </a:lnTo>
                      <a:lnTo>
                        <a:pt x="119" y="259"/>
                      </a:lnTo>
                      <a:lnTo>
                        <a:pt x="123" y="268"/>
                      </a:lnTo>
                      <a:lnTo>
                        <a:pt x="127" y="278"/>
                      </a:lnTo>
                      <a:lnTo>
                        <a:pt x="131" y="297"/>
                      </a:lnTo>
                      <a:lnTo>
                        <a:pt x="132" y="312"/>
                      </a:lnTo>
                      <a:lnTo>
                        <a:pt x="135" y="331"/>
                      </a:lnTo>
                      <a:lnTo>
                        <a:pt x="138" y="349"/>
                      </a:lnTo>
                      <a:lnTo>
                        <a:pt x="125" y="349"/>
                      </a:lnTo>
                      <a:lnTo>
                        <a:pt x="122" y="349"/>
                      </a:lnTo>
                      <a:lnTo>
                        <a:pt x="114" y="328"/>
                      </a:lnTo>
                      <a:lnTo>
                        <a:pt x="108" y="307"/>
                      </a:lnTo>
                      <a:lnTo>
                        <a:pt x="103" y="290"/>
                      </a:lnTo>
                      <a:lnTo>
                        <a:pt x="100" y="273"/>
                      </a:lnTo>
                      <a:lnTo>
                        <a:pt x="98" y="255"/>
                      </a:lnTo>
                      <a:lnTo>
                        <a:pt x="95" y="236"/>
                      </a:lnTo>
                      <a:lnTo>
                        <a:pt x="90" y="209"/>
                      </a:lnTo>
                      <a:lnTo>
                        <a:pt x="87" y="200"/>
                      </a:lnTo>
                      <a:lnTo>
                        <a:pt x="84" y="184"/>
                      </a:lnTo>
                      <a:lnTo>
                        <a:pt x="81" y="177"/>
                      </a:lnTo>
                      <a:lnTo>
                        <a:pt x="78" y="179"/>
                      </a:lnTo>
                      <a:lnTo>
                        <a:pt x="75" y="181"/>
                      </a:lnTo>
                      <a:lnTo>
                        <a:pt x="74" y="191"/>
                      </a:lnTo>
                      <a:lnTo>
                        <a:pt x="74" y="186"/>
                      </a:lnTo>
                      <a:lnTo>
                        <a:pt x="74" y="192"/>
                      </a:lnTo>
                      <a:lnTo>
                        <a:pt x="73" y="197"/>
                      </a:lnTo>
                      <a:lnTo>
                        <a:pt x="72" y="198"/>
                      </a:lnTo>
                      <a:lnTo>
                        <a:pt x="74" y="197"/>
                      </a:lnTo>
                      <a:lnTo>
                        <a:pt x="73" y="194"/>
                      </a:lnTo>
                      <a:lnTo>
                        <a:pt x="74" y="189"/>
                      </a:lnTo>
                      <a:lnTo>
                        <a:pt x="74" y="186"/>
                      </a:lnTo>
                      <a:lnTo>
                        <a:pt x="74" y="187"/>
                      </a:lnTo>
                      <a:lnTo>
                        <a:pt x="74" y="192"/>
                      </a:lnTo>
                      <a:lnTo>
                        <a:pt x="75" y="197"/>
                      </a:lnTo>
                      <a:lnTo>
                        <a:pt x="73" y="198"/>
                      </a:lnTo>
                      <a:lnTo>
                        <a:pt x="70" y="206"/>
                      </a:lnTo>
                      <a:lnTo>
                        <a:pt x="65" y="218"/>
                      </a:lnTo>
                      <a:lnTo>
                        <a:pt x="61" y="227"/>
                      </a:lnTo>
                      <a:lnTo>
                        <a:pt x="58" y="236"/>
                      </a:lnTo>
                      <a:lnTo>
                        <a:pt x="54" y="248"/>
                      </a:lnTo>
                      <a:lnTo>
                        <a:pt x="51" y="257"/>
                      </a:lnTo>
                      <a:lnTo>
                        <a:pt x="47" y="268"/>
                      </a:lnTo>
                      <a:lnTo>
                        <a:pt x="43" y="280"/>
                      </a:lnTo>
                      <a:lnTo>
                        <a:pt x="40" y="293"/>
                      </a:lnTo>
                      <a:lnTo>
                        <a:pt x="36" y="307"/>
                      </a:lnTo>
                      <a:lnTo>
                        <a:pt x="32" y="322"/>
                      </a:lnTo>
                      <a:lnTo>
                        <a:pt x="29" y="339"/>
                      </a:lnTo>
                      <a:lnTo>
                        <a:pt x="24" y="357"/>
                      </a:lnTo>
                      <a:lnTo>
                        <a:pt x="26" y="335"/>
                      </a:lnTo>
                      <a:lnTo>
                        <a:pt x="27" y="321"/>
                      </a:lnTo>
                      <a:lnTo>
                        <a:pt x="28" y="304"/>
                      </a:lnTo>
                      <a:lnTo>
                        <a:pt x="29" y="295"/>
                      </a:lnTo>
                      <a:lnTo>
                        <a:pt x="31" y="287"/>
                      </a:lnTo>
                      <a:lnTo>
                        <a:pt x="33" y="273"/>
                      </a:lnTo>
                      <a:lnTo>
                        <a:pt x="36" y="260"/>
                      </a:lnTo>
                      <a:lnTo>
                        <a:pt x="38" y="249"/>
                      </a:lnTo>
                      <a:lnTo>
                        <a:pt x="43" y="236"/>
                      </a:lnTo>
                      <a:lnTo>
                        <a:pt x="47" y="224"/>
                      </a:lnTo>
                      <a:lnTo>
                        <a:pt x="52" y="211"/>
                      </a:lnTo>
                      <a:lnTo>
                        <a:pt x="56" y="197"/>
                      </a:lnTo>
                      <a:lnTo>
                        <a:pt x="59" y="189"/>
                      </a:lnTo>
                      <a:lnTo>
                        <a:pt x="63" y="181"/>
                      </a:lnTo>
                      <a:lnTo>
                        <a:pt x="68" y="172"/>
                      </a:lnTo>
                      <a:lnTo>
                        <a:pt x="73" y="164"/>
                      </a:lnTo>
                      <a:lnTo>
                        <a:pt x="77" y="154"/>
                      </a:lnTo>
                      <a:lnTo>
                        <a:pt x="82" y="143"/>
                      </a:lnTo>
                      <a:lnTo>
                        <a:pt x="80" y="139"/>
                      </a:lnTo>
                      <a:lnTo>
                        <a:pt x="76" y="133"/>
                      </a:lnTo>
                      <a:lnTo>
                        <a:pt x="73" y="129"/>
                      </a:lnTo>
                      <a:lnTo>
                        <a:pt x="70" y="132"/>
                      </a:lnTo>
                      <a:lnTo>
                        <a:pt x="65" y="139"/>
                      </a:lnTo>
                      <a:lnTo>
                        <a:pt x="60" y="147"/>
                      </a:lnTo>
                      <a:lnTo>
                        <a:pt x="55" y="154"/>
                      </a:lnTo>
                      <a:lnTo>
                        <a:pt x="51" y="164"/>
                      </a:lnTo>
                      <a:lnTo>
                        <a:pt x="45" y="177"/>
                      </a:lnTo>
                      <a:lnTo>
                        <a:pt x="40" y="189"/>
                      </a:lnTo>
                      <a:lnTo>
                        <a:pt x="36" y="199"/>
                      </a:lnTo>
                      <a:lnTo>
                        <a:pt x="31" y="207"/>
                      </a:lnTo>
                      <a:lnTo>
                        <a:pt x="27" y="218"/>
                      </a:lnTo>
                      <a:lnTo>
                        <a:pt x="22" y="230"/>
                      </a:lnTo>
                      <a:lnTo>
                        <a:pt x="18" y="243"/>
                      </a:lnTo>
                      <a:lnTo>
                        <a:pt x="14" y="255"/>
                      </a:lnTo>
                      <a:lnTo>
                        <a:pt x="9" y="268"/>
                      </a:lnTo>
                      <a:lnTo>
                        <a:pt x="5" y="282"/>
                      </a:lnTo>
                      <a:lnTo>
                        <a:pt x="0" y="298"/>
                      </a:lnTo>
                      <a:lnTo>
                        <a:pt x="2" y="278"/>
                      </a:lnTo>
                      <a:lnTo>
                        <a:pt x="4" y="262"/>
                      </a:lnTo>
                      <a:lnTo>
                        <a:pt x="5" y="248"/>
                      </a:lnTo>
                      <a:lnTo>
                        <a:pt x="6" y="244"/>
                      </a:lnTo>
                      <a:lnTo>
                        <a:pt x="9" y="238"/>
                      </a:lnTo>
                      <a:lnTo>
                        <a:pt x="13" y="229"/>
                      </a:lnTo>
                      <a:lnTo>
                        <a:pt x="17" y="219"/>
                      </a:lnTo>
                      <a:lnTo>
                        <a:pt x="22" y="209"/>
                      </a:lnTo>
                      <a:lnTo>
                        <a:pt x="27" y="199"/>
                      </a:lnTo>
                      <a:lnTo>
                        <a:pt x="33" y="187"/>
                      </a:lnTo>
                      <a:lnTo>
                        <a:pt x="37" y="179"/>
                      </a:lnTo>
                      <a:lnTo>
                        <a:pt x="43" y="170"/>
                      </a:lnTo>
                      <a:lnTo>
                        <a:pt x="49" y="159"/>
                      </a:lnTo>
                      <a:lnTo>
                        <a:pt x="55" y="149"/>
                      </a:lnTo>
                      <a:lnTo>
                        <a:pt x="60" y="142"/>
                      </a:lnTo>
                      <a:lnTo>
                        <a:pt x="70" y="130"/>
                      </a:lnTo>
                      <a:lnTo>
                        <a:pt x="75" y="125"/>
                      </a:lnTo>
                      <a:lnTo>
                        <a:pt x="78" y="123"/>
                      </a:lnTo>
                      <a:lnTo>
                        <a:pt x="73" y="117"/>
                      </a:lnTo>
                      <a:lnTo>
                        <a:pt x="67" y="108"/>
                      </a:lnTo>
                      <a:lnTo>
                        <a:pt x="62" y="99"/>
                      </a:lnTo>
                      <a:lnTo>
                        <a:pt x="57" y="92"/>
                      </a:lnTo>
                      <a:lnTo>
                        <a:pt x="52" y="85"/>
                      </a:lnTo>
                      <a:lnTo>
                        <a:pt x="47" y="78"/>
                      </a:lnTo>
                      <a:lnTo>
                        <a:pt x="43" y="71"/>
                      </a:lnTo>
                      <a:lnTo>
                        <a:pt x="37" y="59"/>
                      </a:lnTo>
                      <a:lnTo>
                        <a:pt x="32" y="48"/>
                      </a:lnTo>
                      <a:lnTo>
                        <a:pt x="26" y="38"/>
                      </a:lnTo>
                      <a:lnTo>
                        <a:pt x="19" y="26"/>
                      </a:lnTo>
                      <a:lnTo>
                        <a:pt x="14" y="19"/>
                      </a:lnTo>
                      <a:lnTo>
                        <a:pt x="11" y="12"/>
                      </a:lnTo>
                      <a:lnTo>
                        <a:pt x="7" y="4"/>
                      </a:lnTo>
                      <a:lnTo>
                        <a:pt x="14" y="5"/>
                      </a:lnTo>
                      <a:lnTo>
                        <a:pt x="27" y="5"/>
                      </a:lnTo>
                      <a:lnTo>
                        <a:pt x="31" y="10"/>
                      </a:lnTo>
                      <a:lnTo>
                        <a:pt x="37" y="22"/>
                      </a:lnTo>
                      <a:lnTo>
                        <a:pt x="43" y="31"/>
                      </a:lnTo>
                    </a:path>
                  </a:pathLst>
                </a:custGeom>
                <a:solidFill>
                  <a:srgbClr val="037C03">
                    <a:alpha val="50195"/>
                  </a:srgbClr>
                </a:solidFill>
                <a:ln w="9525">
                  <a:noFill/>
                </a:ln>
              </p:spPr>
              <p:txBody>
                <a:bodyPr/>
                <a:lstStyle/>
                <a:p>
                  <a:endParaRPr lang="zh-CN" altLang="en-US"/>
                </a:p>
              </p:txBody>
            </p:sp>
            <p:grpSp>
              <p:nvGrpSpPr>
                <p:cNvPr id="2064" name="Group 25"/>
                <p:cNvGrpSpPr/>
                <p:nvPr/>
              </p:nvGrpSpPr>
              <p:grpSpPr>
                <a:xfrm>
                  <a:off x="1985" y="1419"/>
                  <a:ext cx="465" cy="349"/>
                  <a:chOff x="1985" y="1419"/>
                  <a:chExt cx="465" cy="349"/>
                </a:xfrm>
              </p:grpSpPr>
              <p:sp>
                <p:nvSpPr>
                  <p:cNvPr id="2065" name="Freeform 26"/>
                  <p:cNvSpPr/>
                  <p:nvPr/>
                </p:nvSpPr>
                <p:spPr>
                  <a:xfrm>
                    <a:off x="2030" y="1419"/>
                    <a:ext cx="420" cy="326"/>
                  </a:xfrm>
                  <a:custGeom>
                    <a:avLst/>
                    <a:gdLst/>
                    <a:ahLst/>
                    <a:cxnLst>
                      <a:cxn ang="0">
                        <a:pos x="159" y="41"/>
                      </a:cxn>
                      <a:cxn ang="0">
                        <a:pos x="193" y="13"/>
                      </a:cxn>
                      <a:cxn ang="0">
                        <a:pos x="233" y="2"/>
                      </a:cxn>
                      <a:cxn ang="0">
                        <a:pos x="279" y="2"/>
                      </a:cxn>
                      <a:cxn ang="0">
                        <a:pos x="290" y="6"/>
                      </a:cxn>
                      <a:cxn ang="0">
                        <a:pos x="260" y="14"/>
                      </a:cxn>
                      <a:cxn ang="0">
                        <a:pos x="225" y="25"/>
                      </a:cxn>
                      <a:cxn ang="0">
                        <a:pos x="186" y="52"/>
                      </a:cxn>
                      <a:cxn ang="0">
                        <a:pos x="183" y="89"/>
                      </a:cxn>
                      <a:cxn ang="0">
                        <a:pos x="240" y="66"/>
                      </a:cxn>
                      <a:cxn ang="0">
                        <a:pos x="288" y="64"/>
                      </a:cxn>
                      <a:cxn ang="0">
                        <a:pos x="338" y="69"/>
                      </a:cxn>
                      <a:cxn ang="0">
                        <a:pos x="397" y="75"/>
                      </a:cxn>
                      <a:cxn ang="0">
                        <a:pos x="398" y="76"/>
                      </a:cxn>
                      <a:cxn ang="0">
                        <a:pos x="341" y="79"/>
                      </a:cxn>
                      <a:cxn ang="0">
                        <a:pos x="288" y="80"/>
                      </a:cxn>
                      <a:cxn ang="0">
                        <a:pos x="242" y="86"/>
                      </a:cxn>
                      <a:cxn ang="0">
                        <a:pos x="191" y="98"/>
                      </a:cxn>
                      <a:cxn ang="0">
                        <a:pos x="212" y="118"/>
                      </a:cxn>
                      <a:cxn ang="0">
                        <a:pos x="227" y="136"/>
                      </a:cxn>
                      <a:cxn ang="0">
                        <a:pos x="175" y="119"/>
                      </a:cxn>
                      <a:cxn ang="0">
                        <a:pos x="165" y="129"/>
                      </a:cxn>
                      <a:cxn ang="0">
                        <a:pos x="221" y="138"/>
                      </a:cxn>
                      <a:cxn ang="0">
                        <a:pos x="269" y="150"/>
                      </a:cxn>
                      <a:cxn ang="0">
                        <a:pos x="306" y="181"/>
                      </a:cxn>
                      <a:cxn ang="0">
                        <a:pos x="335" y="223"/>
                      </a:cxn>
                      <a:cxn ang="0">
                        <a:pos x="329" y="231"/>
                      </a:cxn>
                      <a:cxn ang="0">
                        <a:pos x="290" y="204"/>
                      </a:cxn>
                      <a:cxn ang="0">
                        <a:pos x="248" y="174"/>
                      </a:cxn>
                      <a:cxn ang="0">
                        <a:pos x="202" y="154"/>
                      </a:cxn>
                      <a:cxn ang="0">
                        <a:pos x="173" y="148"/>
                      </a:cxn>
                      <a:cxn ang="0">
                        <a:pos x="196" y="181"/>
                      </a:cxn>
                      <a:cxn ang="0">
                        <a:pos x="227" y="223"/>
                      </a:cxn>
                      <a:cxn ang="0">
                        <a:pos x="244" y="262"/>
                      </a:cxn>
                      <a:cxn ang="0">
                        <a:pos x="243" y="299"/>
                      </a:cxn>
                      <a:cxn ang="0">
                        <a:pos x="222" y="259"/>
                      </a:cxn>
                      <a:cxn ang="0">
                        <a:pos x="199" y="215"/>
                      </a:cxn>
                      <a:cxn ang="0">
                        <a:pos x="173" y="177"/>
                      </a:cxn>
                      <a:cxn ang="0">
                        <a:pos x="150" y="142"/>
                      </a:cxn>
                      <a:cxn ang="0">
                        <a:pos x="109" y="162"/>
                      </a:cxn>
                      <a:cxn ang="0">
                        <a:pos x="77" y="210"/>
                      </a:cxn>
                      <a:cxn ang="0">
                        <a:pos x="49" y="260"/>
                      </a:cxn>
                      <a:cxn ang="0">
                        <a:pos x="18" y="306"/>
                      </a:cxn>
                      <a:cxn ang="0">
                        <a:pos x="8" y="301"/>
                      </a:cxn>
                      <a:cxn ang="0">
                        <a:pos x="45" y="243"/>
                      </a:cxn>
                      <a:cxn ang="0">
                        <a:pos x="78" y="198"/>
                      </a:cxn>
                      <a:cxn ang="0">
                        <a:pos x="107" y="154"/>
                      </a:cxn>
                      <a:cxn ang="0">
                        <a:pos x="132" y="120"/>
                      </a:cxn>
                      <a:cxn ang="0">
                        <a:pos x="95" y="79"/>
                      </a:cxn>
                      <a:cxn ang="0">
                        <a:pos x="42" y="57"/>
                      </a:cxn>
                      <a:cxn ang="0">
                        <a:pos x="19" y="45"/>
                      </a:cxn>
                      <a:cxn ang="0">
                        <a:pos x="60" y="58"/>
                      </a:cxn>
                      <a:cxn ang="0">
                        <a:pos x="116" y="86"/>
                      </a:cxn>
                    </a:cxnLst>
                    <a:rect l="0" t="0" r="0" b="0"/>
                    <a:pathLst>
                      <a:path w="420" h="326">
                        <a:moveTo>
                          <a:pt x="132" y="83"/>
                        </a:moveTo>
                        <a:lnTo>
                          <a:pt x="135" y="74"/>
                        </a:lnTo>
                        <a:lnTo>
                          <a:pt x="140" y="65"/>
                        </a:lnTo>
                        <a:lnTo>
                          <a:pt x="146" y="57"/>
                        </a:lnTo>
                        <a:lnTo>
                          <a:pt x="152" y="48"/>
                        </a:lnTo>
                        <a:lnTo>
                          <a:pt x="159" y="41"/>
                        </a:lnTo>
                        <a:lnTo>
                          <a:pt x="164" y="34"/>
                        </a:lnTo>
                        <a:lnTo>
                          <a:pt x="170" y="29"/>
                        </a:lnTo>
                        <a:lnTo>
                          <a:pt x="176" y="25"/>
                        </a:lnTo>
                        <a:lnTo>
                          <a:pt x="181" y="20"/>
                        </a:lnTo>
                        <a:lnTo>
                          <a:pt x="187" y="17"/>
                        </a:lnTo>
                        <a:lnTo>
                          <a:pt x="193" y="13"/>
                        </a:lnTo>
                        <a:lnTo>
                          <a:pt x="199" y="10"/>
                        </a:lnTo>
                        <a:lnTo>
                          <a:pt x="204" y="8"/>
                        </a:lnTo>
                        <a:lnTo>
                          <a:pt x="212" y="6"/>
                        </a:lnTo>
                        <a:lnTo>
                          <a:pt x="220" y="5"/>
                        </a:lnTo>
                        <a:lnTo>
                          <a:pt x="226" y="3"/>
                        </a:lnTo>
                        <a:lnTo>
                          <a:pt x="233" y="2"/>
                        </a:lnTo>
                        <a:lnTo>
                          <a:pt x="241" y="2"/>
                        </a:lnTo>
                        <a:lnTo>
                          <a:pt x="248" y="1"/>
                        </a:lnTo>
                        <a:lnTo>
                          <a:pt x="258" y="1"/>
                        </a:lnTo>
                        <a:lnTo>
                          <a:pt x="265" y="1"/>
                        </a:lnTo>
                        <a:lnTo>
                          <a:pt x="272" y="2"/>
                        </a:lnTo>
                        <a:lnTo>
                          <a:pt x="279" y="2"/>
                        </a:lnTo>
                        <a:lnTo>
                          <a:pt x="285" y="1"/>
                        </a:lnTo>
                        <a:lnTo>
                          <a:pt x="293" y="1"/>
                        </a:lnTo>
                        <a:lnTo>
                          <a:pt x="300" y="0"/>
                        </a:lnTo>
                        <a:lnTo>
                          <a:pt x="296" y="2"/>
                        </a:lnTo>
                        <a:lnTo>
                          <a:pt x="293" y="3"/>
                        </a:lnTo>
                        <a:lnTo>
                          <a:pt x="290" y="6"/>
                        </a:lnTo>
                        <a:lnTo>
                          <a:pt x="287" y="10"/>
                        </a:lnTo>
                        <a:lnTo>
                          <a:pt x="281" y="10"/>
                        </a:lnTo>
                        <a:lnTo>
                          <a:pt x="275" y="10"/>
                        </a:lnTo>
                        <a:lnTo>
                          <a:pt x="270" y="11"/>
                        </a:lnTo>
                        <a:lnTo>
                          <a:pt x="265" y="12"/>
                        </a:lnTo>
                        <a:lnTo>
                          <a:pt x="260" y="14"/>
                        </a:lnTo>
                        <a:lnTo>
                          <a:pt x="254" y="15"/>
                        </a:lnTo>
                        <a:lnTo>
                          <a:pt x="248" y="17"/>
                        </a:lnTo>
                        <a:lnTo>
                          <a:pt x="242" y="19"/>
                        </a:lnTo>
                        <a:lnTo>
                          <a:pt x="236" y="20"/>
                        </a:lnTo>
                        <a:lnTo>
                          <a:pt x="231" y="22"/>
                        </a:lnTo>
                        <a:lnTo>
                          <a:pt x="225" y="25"/>
                        </a:lnTo>
                        <a:lnTo>
                          <a:pt x="218" y="28"/>
                        </a:lnTo>
                        <a:lnTo>
                          <a:pt x="212" y="31"/>
                        </a:lnTo>
                        <a:lnTo>
                          <a:pt x="205" y="35"/>
                        </a:lnTo>
                        <a:lnTo>
                          <a:pt x="199" y="39"/>
                        </a:lnTo>
                        <a:lnTo>
                          <a:pt x="192" y="45"/>
                        </a:lnTo>
                        <a:lnTo>
                          <a:pt x="186" y="52"/>
                        </a:lnTo>
                        <a:lnTo>
                          <a:pt x="180" y="61"/>
                        </a:lnTo>
                        <a:lnTo>
                          <a:pt x="173" y="73"/>
                        </a:lnTo>
                        <a:lnTo>
                          <a:pt x="167" y="86"/>
                        </a:lnTo>
                        <a:lnTo>
                          <a:pt x="159" y="101"/>
                        </a:lnTo>
                        <a:lnTo>
                          <a:pt x="172" y="95"/>
                        </a:lnTo>
                        <a:lnTo>
                          <a:pt x="183" y="89"/>
                        </a:lnTo>
                        <a:lnTo>
                          <a:pt x="197" y="82"/>
                        </a:lnTo>
                        <a:lnTo>
                          <a:pt x="212" y="75"/>
                        </a:lnTo>
                        <a:lnTo>
                          <a:pt x="218" y="73"/>
                        </a:lnTo>
                        <a:lnTo>
                          <a:pt x="225" y="70"/>
                        </a:lnTo>
                        <a:lnTo>
                          <a:pt x="232" y="69"/>
                        </a:lnTo>
                        <a:lnTo>
                          <a:pt x="240" y="66"/>
                        </a:lnTo>
                        <a:lnTo>
                          <a:pt x="249" y="65"/>
                        </a:lnTo>
                        <a:lnTo>
                          <a:pt x="256" y="64"/>
                        </a:lnTo>
                        <a:lnTo>
                          <a:pt x="263" y="64"/>
                        </a:lnTo>
                        <a:lnTo>
                          <a:pt x="272" y="63"/>
                        </a:lnTo>
                        <a:lnTo>
                          <a:pt x="281" y="64"/>
                        </a:lnTo>
                        <a:lnTo>
                          <a:pt x="288" y="64"/>
                        </a:lnTo>
                        <a:lnTo>
                          <a:pt x="297" y="65"/>
                        </a:lnTo>
                        <a:lnTo>
                          <a:pt x="305" y="65"/>
                        </a:lnTo>
                        <a:lnTo>
                          <a:pt x="313" y="66"/>
                        </a:lnTo>
                        <a:lnTo>
                          <a:pt x="321" y="67"/>
                        </a:lnTo>
                        <a:lnTo>
                          <a:pt x="329" y="68"/>
                        </a:lnTo>
                        <a:lnTo>
                          <a:pt x="338" y="69"/>
                        </a:lnTo>
                        <a:lnTo>
                          <a:pt x="346" y="69"/>
                        </a:lnTo>
                        <a:lnTo>
                          <a:pt x="354" y="70"/>
                        </a:lnTo>
                        <a:lnTo>
                          <a:pt x="364" y="71"/>
                        </a:lnTo>
                        <a:lnTo>
                          <a:pt x="374" y="72"/>
                        </a:lnTo>
                        <a:lnTo>
                          <a:pt x="383" y="74"/>
                        </a:lnTo>
                        <a:lnTo>
                          <a:pt x="397" y="75"/>
                        </a:lnTo>
                        <a:lnTo>
                          <a:pt x="402" y="75"/>
                        </a:lnTo>
                        <a:lnTo>
                          <a:pt x="406" y="75"/>
                        </a:lnTo>
                        <a:lnTo>
                          <a:pt x="411" y="77"/>
                        </a:lnTo>
                        <a:lnTo>
                          <a:pt x="419" y="80"/>
                        </a:lnTo>
                        <a:lnTo>
                          <a:pt x="404" y="77"/>
                        </a:lnTo>
                        <a:lnTo>
                          <a:pt x="398" y="76"/>
                        </a:lnTo>
                        <a:lnTo>
                          <a:pt x="392" y="76"/>
                        </a:lnTo>
                        <a:lnTo>
                          <a:pt x="379" y="77"/>
                        </a:lnTo>
                        <a:lnTo>
                          <a:pt x="370" y="78"/>
                        </a:lnTo>
                        <a:lnTo>
                          <a:pt x="360" y="78"/>
                        </a:lnTo>
                        <a:lnTo>
                          <a:pt x="350" y="78"/>
                        </a:lnTo>
                        <a:lnTo>
                          <a:pt x="341" y="79"/>
                        </a:lnTo>
                        <a:lnTo>
                          <a:pt x="332" y="79"/>
                        </a:lnTo>
                        <a:lnTo>
                          <a:pt x="325" y="78"/>
                        </a:lnTo>
                        <a:lnTo>
                          <a:pt x="315" y="78"/>
                        </a:lnTo>
                        <a:lnTo>
                          <a:pt x="305" y="78"/>
                        </a:lnTo>
                        <a:lnTo>
                          <a:pt x="296" y="79"/>
                        </a:lnTo>
                        <a:lnTo>
                          <a:pt x="288" y="80"/>
                        </a:lnTo>
                        <a:lnTo>
                          <a:pt x="279" y="80"/>
                        </a:lnTo>
                        <a:lnTo>
                          <a:pt x="272" y="80"/>
                        </a:lnTo>
                        <a:lnTo>
                          <a:pt x="264" y="81"/>
                        </a:lnTo>
                        <a:lnTo>
                          <a:pt x="256" y="83"/>
                        </a:lnTo>
                        <a:lnTo>
                          <a:pt x="249" y="84"/>
                        </a:lnTo>
                        <a:lnTo>
                          <a:pt x="242" y="86"/>
                        </a:lnTo>
                        <a:lnTo>
                          <a:pt x="235" y="87"/>
                        </a:lnTo>
                        <a:lnTo>
                          <a:pt x="227" y="89"/>
                        </a:lnTo>
                        <a:lnTo>
                          <a:pt x="219" y="92"/>
                        </a:lnTo>
                        <a:lnTo>
                          <a:pt x="212" y="93"/>
                        </a:lnTo>
                        <a:lnTo>
                          <a:pt x="199" y="97"/>
                        </a:lnTo>
                        <a:lnTo>
                          <a:pt x="191" y="98"/>
                        </a:lnTo>
                        <a:lnTo>
                          <a:pt x="180" y="104"/>
                        </a:lnTo>
                        <a:lnTo>
                          <a:pt x="164" y="109"/>
                        </a:lnTo>
                        <a:lnTo>
                          <a:pt x="180" y="111"/>
                        </a:lnTo>
                        <a:lnTo>
                          <a:pt x="199" y="112"/>
                        </a:lnTo>
                        <a:lnTo>
                          <a:pt x="203" y="113"/>
                        </a:lnTo>
                        <a:lnTo>
                          <a:pt x="212" y="118"/>
                        </a:lnTo>
                        <a:lnTo>
                          <a:pt x="217" y="120"/>
                        </a:lnTo>
                        <a:lnTo>
                          <a:pt x="223" y="123"/>
                        </a:lnTo>
                        <a:lnTo>
                          <a:pt x="224" y="125"/>
                        </a:lnTo>
                        <a:lnTo>
                          <a:pt x="227" y="130"/>
                        </a:lnTo>
                        <a:lnTo>
                          <a:pt x="233" y="140"/>
                        </a:lnTo>
                        <a:lnTo>
                          <a:pt x="227" y="136"/>
                        </a:lnTo>
                        <a:lnTo>
                          <a:pt x="219" y="131"/>
                        </a:lnTo>
                        <a:lnTo>
                          <a:pt x="212" y="129"/>
                        </a:lnTo>
                        <a:lnTo>
                          <a:pt x="199" y="125"/>
                        </a:lnTo>
                        <a:lnTo>
                          <a:pt x="190" y="123"/>
                        </a:lnTo>
                        <a:lnTo>
                          <a:pt x="180" y="120"/>
                        </a:lnTo>
                        <a:lnTo>
                          <a:pt x="175" y="119"/>
                        </a:lnTo>
                        <a:lnTo>
                          <a:pt x="165" y="120"/>
                        </a:lnTo>
                        <a:lnTo>
                          <a:pt x="158" y="122"/>
                        </a:lnTo>
                        <a:lnTo>
                          <a:pt x="148" y="123"/>
                        </a:lnTo>
                        <a:lnTo>
                          <a:pt x="153" y="125"/>
                        </a:lnTo>
                        <a:lnTo>
                          <a:pt x="158" y="127"/>
                        </a:lnTo>
                        <a:lnTo>
                          <a:pt x="165" y="129"/>
                        </a:lnTo>
                        <a:lnTo>
                          <a:pt x="173" y="129"/>
                        </a:lnTo>
                        <a:lnTo>
                          <a:pt x="186" y="129"/>
                        </a:lnTo>
                        <a:lnTo>
                          <a:pt x="194" y="131"/>
                        </a:lnTo>
                        <a:lnTo>
                          <a:pt x="204" y="133"/>
                        </a:lnTo>
                        <a:lnTo>
                          <a:pt x="212" y="136"/>
                        </a:lnTo>
                        <a:lnTo>
                          <a:pt x="221" y="138"/>
                        </a:lnTo>
                        <a:lnTo>
                          <a:pt x="231" y="141"/>
                        </a:lnTo>
                        <a:lnTo>
                          <a:pt x="240" y="143"/>
                        </a:lnTo>
                        <a:lnTo>
                          <a:pt x="248" y="145"/>
                        </a:lnTo>
                        <a:lnTo>
                          <a:pt x="254" y="146"/>
                        </a:lnTo>
                        <a:lnTo>
                          <a:pt x="261" y="148"/>
                        </a:lnTo>
                        <a:lnTo>
                          <a:pt x="269" y="150"/>
                        </a:lnTo>
                        <a:lnTo>
                          <a:pt x="277" y="154"/>
                        </a:lnTo>
                        <a:lnTo>
                          <a:pt x="285" y="158"/>
                        </a:lnTo>
                        <a:lnTo>
                          <a:pt x="289" y="160"/>
                        </a:lnTo>
                        <a:lnTo>
                          <a:pt x="295" y="167"/>
                        </a:lnTo>
                        <a:lnTo>
                          <a:pt x="302" y="174"/>
                        </a:lnTo>
                        <a:lnTo>
                          <a:pt x="306" y="181"/>
                        </a:lnTo>
                        <a:lnTo>
                          <a:pt x="311" y="188"/>
                        </a:lnTo>
                        <a:lnTo>
                          <a:pt x="316" y="195"/>
                        </a:lnTo>
                        <a:lnTo>
                          <a:pt x="320" y="202"/>
                        </a:lnTo>
                        <a:lnTo>
                          <a:pt x="325" y="208"/>
                        </a:lnTo>
                        <a:lnTo>
                          <a:pt x="329" y="215"/>
                        </a:lnTo>
                        <a:lnTo>
                          <a:pt x="335" y="223"/>
                        </a:lnTo>
                        <a:lnTo>
                          <a:pt x="339" y="232"/>
                        </a:lnTo>
                        <a:lnTo>
                          <a:pt x="345" y="238"/>
                        </a:lnTo>
                        <a:lnTo>
                          <a:pt x="351" y="246"/>
                        </a:lnTo>
                        <a:lnTo>
                          <a:pt x="343" y="240"/>
                        </a:lnTo>
                        <a:lnTo>
                          <a:pt x="337" y="236"/>
                        </a:lnTo>
                        <a:lnTo>
                          <a:pt x="329" y="231"/>
                        </a:lnTo>
                        <a:lnTo>
                          <a:pt x="321" y="225"/>
                        </a:lnTo>
                        <a:lnTo>
                          <a:pt x="315" y="220"/>
                        </a:lnTo>
                        <a:lnTo>
                          <a:pt x="309" y="215"/>
                        </a:lnTo>
                        <a:lnTo>
                          <a:pt x="303" y="212"/>
                        </a:lnTo>
                        <a:lnTo>
                          <a:pt x="297" y="208"/>
                        </a:lnTo>
                        <a:lnTo>
                          <a:pt x="290" y="204"/>
                        </a:lnTo>
                        <a:lnTo>
                          <a:pt x="284" y="200"/>
                        </a:lnTo>
                        <a:lnTo>
                          <a:pt x="278" y="196"/>
                        </a:lnTo>
                        <a:lnTo>
                          <a:pt x="271" y="191"/>
                        </a:lnTo>
                        <a:lnTo>
                          <a:pt x="263" y="186"/>
                        </a:lnTo>
                        <a:lnTo>
                          <a:pt x="255" y="179"/>
                        </a:lnTo>
                        <a:lnTo>
                          <a:pt x="248" y="174"/>
                        </a:lnTo>
                        <a:lnTo>
                          <a:pt x="241" y="170"/>
                        </a:lnTo>
                        <a:lnTo>
                          <a:pt x="234" y="166"/>
                        </a:lnTo>
                        <a:lnTo>
                          <a:pt x="226" y="162"/>
                        </a:lnTo>
                        <a:lnTo>
                          <a:pt x="219" y="159"/>
                        </a:lnTo>
                        <a:lnTo>
                          <a:pt x="212" y="157"/>
                        </a:lnTo>
                        <a:lnTo>
                          <a:pt x="202" y="154"/>
                        </a:lnTo>
                        <a:lnTo>
                          <a:pt x="192" y="151"/>
                        </a:lnTo>
                        <a:lnTo>
                          <a:pt x="185" y="150"/>
                        </a:lnTo>
                        <a:lnTo>
                          <a:pt x="178" y="147"/>
                        </a:lnTo>
                        <a:lnTo>
                          <a:pt x="167" y="142"/>
                        </a:lnTo>
                        <a:lnTo>
                          <a:pt x="156" y="137"/>
                        </a:lnTo>
                        <a:lnTo>
                          <a:pt x="173" y="148"/>
                        </a:lnTo>
                        <a:lnTo>
                          <a:pt x="174" y="150"/>
                        </a:lnTo>
                        <a:lnTo>
                          <a:pt x="178" y="155"/>
                        </a:lnTo>
                        <a:lnTo>
                          <a:pt x="182" y="160"/>
                        </a:lnTo>
                        <a:lnTo>
                          <a:pt x="187" y="167"/>
                        </a:lnTo>
                        <a:lnTo>
                          <a:pt x="192" y="173"/>
                        </a:lnTo>
                        <a:lnTo>
                          <a:pt x="196" y="181"/>
                        </a:lnTo>
                        <a:lnTo>
                          <a:pt x="202" y="188"/>
                        </a:lnTo>
                        <a:lnTo>
                          <a:pt x="207" y="194"/>
                        </a:lnTo>
                        <a:lnTo>
                          <a:pt x="212" y="200"/>
                        </a:lnTo>
                        <a:lnTo>
                          <a:pt x="216" y="207"/>
                        </a:lnTo>
                        <a:lnTo>
                          <a:pt x="223" y="216"/>
                        </a:lnTo>
                        <a:lnTo>
                          <a:pt x="227" y="223"/>
                        </a:lnTo>
                        <a:lnTo>
                          <a:pt x="231" y="229"/>
                        </a:lnTo>
                        <a:lnTo>
                          <a:pt x="235" y="236"/>
                        </a:lnTo>
                        <a:lnTo>
                          <a:pt x="238" y="243"/>
                        </a:lnTo>
                        <a:lnTo>
                          <a:pt x="241" y="250"/>
                        </a:lnTo>
                        <a:lnTo>
                          <a:pt x="243" y="255"/>
                        </a:lnTo>
                        <a:lnTo>
                          <a:pt x="244" y="262"/>
                        </a:lnTo>
                        <a:lnTo>
                          <a:pt x="245" y="272"/>
                        </a:lnTo>
                        <a:lnTo>
                          <a:pt x="246" y="281"/>
                        </a:lnTo>
                        <a:lnTo>
                          <a:pt x="247" y="290"/>
                        </a:lnTo>
                        <a:lnTo>
                          <a:pt x="249" y="299"/>
                        </a:lnTo>
                        <a:lnTo>
                          <a:pt x="250" y="308"/>
                        </a:lnTo>
                        <a:lnTo>
                          <a:pt x="243" y="299"/>
                        </a:lnTo>
                        <a:lnTo>
                          <a:pt x="238" y="292"/>
                        </a:lnTo>
                        <a:lnTo>
                          <a:pt x="233" y="286"/>
                        </a:lnTo>
                        <a:lnTo>
                          <a:pt x="231" y="281"/>
                        </a:lnTo>
                        <a:lnTo>
                          <a:pt x="227" y="274"/>
                        </a:lnTo>
                        <a:lnTo>
                          <a:pt x="225" y="267"/>
                        </a:lnTo>
                        <a:lnTo>
                          <a:pt x="222" y="259"/>
                        </a:lnTo>
                        <a:lnTo>
                          <a:pt x="218" y="251"/>
                        </a:lnTo>
                        <a:lnTo>
                          <a:pt x="214" y="242"/>
                        </a:lnTo>
                        <a:lnTo>
                          <a:pt x="211" y="235"/>
                        </a:lnTo>
                        <a:lnTo>
                          <a:pt x="207" y="227"/>
                        </a:lnTo>
                        <a:lnTo>
                          <a:pt x="202" y="220"/>
                        </a:lnTo>
                        <a:lnTo>
                          <a:pt x="199" y="215"/>
                        </a:lnTo>
                        <a:lnTo>
                          <a:pt x="193" y="208"/>
                        </a:lnTo>
                        <a:lnTo>
                          <a:pt x="187" y="201"/>
                        </a:lnTo>
                        <a:lnTo>
                          <a:pt x="182" y="196"/>
                        </a:lnTo>
                        <a:lnTo>
                          <a:pt x="177" y="190"/>
                        </a:lnTo>
                        <a:lnTo>
                          <a:pt x="176" y="184"/>
                        </a:lnTo>
                        <a:lnTo>
                          <a:pt x="173" y="177"/>
                        </a:lnTo>
                        <a:lnTo>
                          <a:pt x="169" y="170"/>
                        </a:lnTo>
                        <a:lnTo>
                          <a:pt x="166" y="163"/>
                        </a:lnTo>
                        <a:lnTo>
                          <a:pt x="164" y="161"/>
                        </a:lnTo>
                        <a:lnTo>
                          <a:pt x="158" y="154"/>
                        </a:lnTo>
                        <a:lnTo>
                          <a:pt x="154" y="148"/>
                        </a:lnTo>
                        <a:lnTo>
                          <a:pt x="150" y="142"/>
                        </a:lnTo>
                        <a:lnTo>
                          <a:pt x="145" y="136"/>
                        </a:lnTo>
                        <a:lnTo>
                          <a:pt x="138" y="140"/>
                        </a:lnTo>
                        <a:lnTo>
                          <a:pt x="131" y="144"/>
                        </a:lnTo>
                        <a:lnTo>
                          <a:pt x="123" y="151"/>
                        </a:lnTo>
                        <a:lnTo>
                          <a:pt x="115" y="156"/>
                        </a:lnTo>
                        <a:lnTo>
                          <a:pt x="109" y="162"/>
                        </a:lnTo>
                        <a:lnTo>
                          <a:pt x="105" y="168"/>
                        </a:lnTo>
                        <a:lnTo>
                          <a:pt x="99" y="176"/>
                        </a:lnTo>
                        <a:lnTo>
                          <a:pt x="93" y="186"/>
                        </a:lnTo>
                        <a:lnTo>
                          <a:pt x="87" y="193"/>
                        </a:lnTo>
                        <a:lnTo>
                          <a:pt x="81" y="202"/>
                        </a:lnTo>
                        <a:lnTo>
                          <a:pt x="77" y="210"/>
                        </a:lnTo>
                        <a:lnTo>
                          <a:pt x="72" y="218"/>
                        </a:lnTo>
                        <a:lnTo>
                          <a:pt x="67" y="226"/>
                        </a:lnTo>
                        <a:lnTo>
                          <a:pt x="64" y="233"/>
                        </a:lnTo>
                        <a:lnTo>
                          <a:pt x="59" y="242"/>
                        </a:lnTo>
                        <a:lnTo>
                          <a:pt x="55" y="250"/>
                        </a:lnTo>
                        <a:lnTo>
                          <a:pt x="49" y="260"/>
                        </a:lnTo>
                        <a:lnTo>
                          <a:pt x="43" y="269"/>
                        </a:lnTo>
                        <a:lnTo>
                          <a:pt x="37" y="280"/>
                        </a:lnTo>
                        <a:lnTo>
                          <a:pt x="31" y="289"/>
                        </a:lnTo>
                        <a:lnTo>
                          <a:pt x="27" y="294"/>
                        </a:lnTo>
                        <a:lnTo>
                          <a:pt x="22" y="300"/>
                        </a:lnTo>
                        <a:lnTo>
                          <a:pt x="18" y="306"/>
                        </a:lnTo>
                        <a:lnTo>
                          <a:pt x="12" y="312"/>
                        </a:lnTo>
                        <a:lnTo>
                          <a:pt x="7" y="317"/>
                        </a:lnTo>
                        <a:lnTo>
                          <a:pt x="0" y="325"/>
                        </a:lnTo>
                        <a:lnTo>
                          <a:pt x="2" y="316"/>
                        </a:lnTo>
                        <a:lnTo>
                          <a:pt x="4" y="309"/>
                        </a:lnTo>
                        <a:lnTo>
                          <a:pt x="8" y="301"/>
                        </a:lnTo>
                        <a:lnTo>
                          <a:pt x="12" y="294"/>
                        </a:lnTo>
                        <a:lnTo>
                          <a:pt x="19" y="284"/>
                        </a:lnTo>
                        <a:lnTo>
                          <a:pt x="26" y="274"/>
                        </a:lnTo>
                        <a:lnTo>
                          <a:pt x="33" y="262"/>
                        </a:lnTo>
                        <a:lnTo>
                          <a:pt x="39" y="253"/>
                        </a:lnTo>
                        <a:lnTo>
                          <a:pt x="45" y="243"/>
                        </a:lnTo>
                        <a:lnTo>
                          <a:pt x="51" y="235"/>
                        </a:lnTo>
                        <a:lnTo>
                          <a:pt x="56" y="227"/>
                        </a:lnTo>
                        <a:lnTo>
                          <a:pt x="61" y="220"/>
                        </a:lnTo>
                        <a:lnTo>
                          <a:pt x="66" y="214"/>
                        </a:lnTo>
                        <a:lnTo>
                          <a:pt x="72" y="206"/>
                        </a:lnTo>
                        <a:lnTo>
                          <a:pt x="78" y="198"/>
                        </a:lnTo>
                        <a:lnTo>
                          <a:pt x="84" y="190"/>
                        </a:lnTo>
                        <a:lnTo>
                          <a:pt x="90" y="181"/>
                        </a:lnTo>
                        <a:lnTo>
                          <a:pt x="95" y="174"/>
                        </a:lnTo>
                        <a:lnTo>
                          <a:pt x="101" y="166"/>
                        </a:lnTo>
                        <a:lnTo>
                          <a:pt x="104" y="160"/>
                        </a:lnTo>
                        <a:lnTo>
                          <a:pt x="107" y="154"/>
                        </a:lnTo>
                        <a:lnTo>
                          <a:pt x="109" y="149"/>
                        </a:lnTo>
                        <a:lnTo>
                          <a:pt x="112" y="143"/>
                        </a:lnTo>
                        <a:lnTo>
                          <a:pt x="116" y="138"/>
                        </a:lnTo>
                        <a:lnTo>
                          <a:pt x="122" y="131"/>
                        </a:lnTo>
                        <a:lnTo>
                          <a:pt x="128" y="125"/>
                        </a:lnTo>
                        <a:lnTo>
                          <a:pt x="132" y="120"/>
                        </a:lnTo>
                        <a:lnTo>
                          <a:pt x="137" y="114"/>
                        </a:lnTo>
                        <a:lnTo>
                          <a:pt x="135" y="109"/>
                        </a:lnTo>
                        <a:lnTo>
                          <a:pt x="133" y="101"/>
                        </a:lnTo>
                        <a:lnTo>
                          <a:pt x="121" y="97"/>
                        </a:lnTo>
                        <a:lnTo>
                          <a:pt x="108" y="88"/>
                        </a:lnTo>
                        <a:lnTo>
                          <a:pt x="95" y="79"/>
                        </a:lnTo>
                        <a:lnTo>
                          <a:pt x="87" y="74"/>
                        </a:lnTo>
                        <a:lnTo>
                          <a:pt x="81" y="71"/>
                        </a:lnTo>
                        <a:lnTo>
                          <a:pt x="71" y="66"/>
                        </a:lnTo>
                        <a:lnTo>
                          <a:pt x="61" y="63"/>
                        </a:lnTo>
                        <a:lnTo>
                          <a:pt x="50" y="60"/>
                        </a:lnTo>
                        <a:lnTo>
                          <a:pt x="42" y="57"/>
                        </a:lnTo>
                        <a:lnTo>
                          <a:pt x="32" y="53"/>
                        </a:lnTo>
                        <a:lnTo>
                          <a:pt x="23" y="51"/>
                        </a:lnTo>
                        <a:lnTo>
                          <a:pt x="14" y="49"/>
                        </a:lnTo>
                        <a:lnTo>
                          <a:pt x="7" y="47"/>
                        </a:lnTo>
                        <a:lnTo>
                          <a:pt x="14" y="46"/>
                        </a:lnTo>
                        <a:lnTo>
                          <a:pt x="19" y="45"/>
                        </a:lnTo>
                        <a:lnTo>
                          <a:pt x="23" y="44"/>
                        </a:lnTo>
                        <a:lnTo>
                          <a:pt x="28" y="44"/>
                        </a:lnTo>
                        <a:lnTo>
                          <a:pt x="33" y="44"/>
                        </a:lnTo>
                        <a:lnTo>
                          <a:pt x="43" y="49"/>
                        </a:lnTo>
                        <a:lnTo>
                          <a:pt x="51" y="53"/>
                        </a:lnTo>
                        <a:lnTo>
                          <a:pt x="60" y="58"/>
                        </a:lnTo>
                        <a:lnTo>
                          <a:pt x="69" y="63"/>
                        </a:lnTo>
                        <a:lnTo>
                          <a:pt x="79" y="68"/>
                        </a:lnTo>
                        <a:lnTo>
                          <a:pt x="89" y="74"/>
                        </a:lnTo>
                        <a:lnTo>
                          <a:pt x="96" y="77"/>
                        </a:lnTo>
                        <a:lnTo>
                          <a:pt x="109" y="84"/>
                        </a:lnTo>
                        <a:lnTo>
                          <a:pt x="116" y="86"/>
                        </a:lnTo>
                        <a:lnTo>
                          <a:pt x="122" y="85"/>
                        </a:lnTo>
                        <a:lnTo>
                          <a:pt x="127" y="84"/>
                        </a:lnTo>
                        <a:lnTo>
                          <a:pt x="132" y="83"/>
                        </a:lnTo>
                      </a:path>
                    </a:pathLst>
                  </a:custGeom>
                  <a:solidFill>
                    <a:srgbClr val="037C03">
                      <a:alpha val="50195"/>
                    </a:srgbClr>
                  </a:solidFill>
                  <a:ln w="9525">
                    <a:noFill/>
                  </a:ln>
                </p:spPr>
                <p:txBody>
                  <a:bodyPr/>
                  <a:lstStyle/>
                  <a:p>
                    <a:endParaRPr lang="zh-CN" altLang="en-US"/>
                  </a:p>
                </p:txBody>
              </p:sp>
              <p:sp>
                <p:nvSpPr>
                  <p:cNvPr id="2066" name="Freeform 27"/>
                  <p:cNvSpPr/>
                  <p:nvPr/>
                </p:nvSpPr>
                <p:spPr>
                  <a:xfrm>
                    <a:off x="2175" y="1587"/>
                    <a:ext cx="38" cy="181"/>
                  </a:xfrm>
                  <a:custGeom>
                    <a:avLst/>
                    <a:gdLst/>
                    <a:ahLst/>
                    <a:cxnLst>
                      <a:cxn ang="0">
                        <a:pos x="20" y="0"/>
                      </a:cxn>
                      <a:cxn ang="0">
                        <a:pos x="24" y="8"/>
                      </a:cxn>
                      <a:cxn ang="0">
                        <a:pos x="27" y="14"/>
                      </a:cxn>
                      <a:cxn ang="0">
                        <a:pos x="33" y="22"/>
                      </a:cxn>
                      <a:cxn ang="0">
                        <a:pos x="35" y="30"/>
                      </a:cxn>
                      <a:cxn ang="0">
                        <a:pos x="36" y="41"/>
                      </a:cxn>
                      <a:cxn ang="0">
                        <a:pos x="36" y="53"/>
                      </a:cxn>
                      <a:cxn ang="0">
                        <a:pos x="37" y="61"/>
                      </a:cxn>
                      <a:cxn ang="0">
                        <a:pos x="36" y="70"/>
                      </a:cxn>
                      <a:cxn ang="0">
                        <a:pos x="35" y="81"/>
                      </a:cxn>
                      <a:cxn ang="0">
                        <a:pos x="33" y="91"/>
                      </a:cxn>
                      <a:cxn ang="0">
                        <a:pos x="30" y="106"/>
                      </a:cxn>
                      <a:cxn ang="0">
                        <a:pos x="28" y="114"/>
                      </a:cxn>
                      <a:cxn ang="0">
                        <a:pos x="23" y="124"/>
                      </a:cxn>
                      <a:cxn ang="0">
                        <a:pos x="17" y="135"/>
                      </a:cxn>
                      <a:cxn ang="0">
                        <a:pos x="12" y="145"/>
                      </a:cxn>
                      <a:cxn ang="0">
                        <a:pos x="7" y="155"/>
                      </a:cxn>
                      <a:cxn ang="0">
                        <a:pos x="3" y="163"/>
                      </a:cxn>
                      <a:cxn ang="0">
                        <a:pos x="0" y="180"/>
                      </a:cxn>
                      <a:cxn ang="0">
                        <a:pos x="1" y="163"/>
                      </a:cxn>
                      <a:cxn ang="0">
                        <a:pos x="3" y="152"/>
                      </a:cxn>
                      <a:cxn ang="0">
                        <a:pos x="4" y="141"/>
                      </a:cxn>
                      <a:cxn ang="0">
                        <a:pos x="5" y="130"/>
                      </a:cxn>
                      <a:cxn ang="0">
                        <a:pos x="7" y="116"/>
                      </a:cxn>
                      <a:cxn ang="0">
                        <a:pos x="9" y="106"/>
                      </a:cxn>
                      <a:cxn ang="0">
                        <a:pos x="12" y="96"/>
                      </a:cxn>
                      <a:cxn ang="0">
                        <a:pos x="15" y="87"/>
                      </a:cxn>
                      <a:cxn ang="0">
                        <a:pos x="17" y="77"/>
                      </a:cxn>
                      <a:cxn ang="0">
                        <a:pos x="20" y="67"/>
                      </a:cxn>
                      <a:cxn ang="0">
                        <a:pos x="21" y="57"/>
                      </a:cxn>
                      <a:cxn ang="0">
                        <a:pos x="22" y="49"/>
                      </a:cxn>
                      <a:cxn ang="0">
                        <a:pos x="23" y="39"/>
                      </a:cxn>
                      <a:cxn ang="0">
                        <a:pos x="23" y="28"/>
                      </a:cxn>
                      <a:cxn ang="0">
                        <a:pos x="23" y="14"/>
                      </a:cxn>
                      <a:cxn ang="0">
                        <a:pos x="22" y="8"/>
                      </a:cxn>
                      <a:cxn ang="0">
                        <a:pos x="20" y="0"/>
                      </a:cxn>
                    </a:cxnLst>
                    <a:rect l="0" t="0" r="0" b="0"/>
                    <a:pathLst>
                      <a:path w="38" h="181">
                        <a:moveTo>
                          <a:pt x="20" y="0"/>
                        </a:moveTo>
                        <a:lnTo>
                          <a:pt x="24" y="8"/>
                        </a:lnTo>
                        <a:lnTo>
                          <a:pt x="27" y="14"/>
                        </a:lnTo>
                        <a:lnTo>
                          <a:pt x="33" y="22"/>
                        </a:lnTo>
                        <a:lnTo>
                          <a:pt x="35" y="30"/>
                        </a:lnTo>
                        <a:lnTo>
                          <a:pt x="36" y="41"/>
                        </a:lnTo>
                        <a:lnTo>
                          <a:pt x="36" y="53"/>
                        </a:lnTo>
                        <a:lnTo>
                          <a:pt x="37" y="61"/>
                        </a:lnTo>
                        <a:lnTo>
                          <a:pt x="36" y="70"/>
                        </a:lnTo>
                        <a:lnTo>
                          <a:pt x="35" y="81"/>
                        </a:lnTo>
                        <a:lnTo>
                          <a:pt x="33" y="91"/>
                        </a:lnTo>
                        <a:lnTo>
                          <a:pt x="30" y="106"/>
                        </a:lnTo>
                        <a:lnTo>
                          <a:pt x="28" y="114"/>
                        </a:lnTo>
                        <a:lnTo>
                          <a:pt x="23" y="124"/>
                        </a:lnTo>
                        <a:lnTo>
                          <a:pt x="17" y="135"/>
                        </a:lnTo>
                        <a:lnTo>
                          <a:pt x="12" y="145"/>
                        </a:lnTo>
                        <a:lnTo>
                          <a:pt x="7" y="155"/>
                        </a:lnTo>
                        <a:lnTo>
                          <a:pt x="3" y="163"/>
                        </a:lnTo>
                        <a:lnTo>
                          <a:pt x="0" y="180"/>
                        </a:lnTo>
                        <a:lnTo>
                          <a:pt x="1" y="163"/>
                        </a:lnTo>
                        <a:lnTo>
                          <a:pt x="3" y="152"/>
                        </a:lnTo>
                        <a:lnTo>
                          <a:pt x="4" y="141"/>
                        </a:lnTo>
                        <a:lnTo>
                          <a:pt x="5" y="130"/>
                        </a:lnTo>
                        <a:lnTo>
                          <a:pt x="7" y="116"/>
                        </a:lnTo>
                        <a:lnTo>
                          <a:pt x="9" y="106"/>
                        </a:lnTo>
                        <a:lnTo>
                          <a:pt x="12" y="96"/>
                        </a:lnTo>
                        <a:lnTo>
                          <a:pt x="15" y="87"/>
                        </a:lnTo>
                        <a:lnTo>
                          <a:pt x="17" y="77"/>
                        </a:lnTo>
                        <a:lnTo>
                          <a:pt x="20" y="67"/>
                        </a:lnTo>
                        <a:lnTo>
                          <a:pt x="21" y="57"/>
                        </a:lnTo>
                        <a:lnTo>
                          <a:pt x="22" y="49"/>
                        </a:lnTo>
                        <a:lnTo>
                          <a:pt x="23" y="39"/>
                        </a:lnTo>
                        <a:lnTo>
                          <a:pt x="23" y="28"/>
                        </a:lnTo>
                        <a:lnTo>
                          <a:pt x="23" y="14"/>
                        </a:lnTo>
                        <a:lnTo>
                          <a:pt x="22" y="8"/>
                        </a:lnTo>
                        <a:lnTo>
                          <a:pt x="20" y="0"/>
                        </a:lnTo>
                      </a:path>
                    </a:pathLst>
                  </a:custGeom>
                  <a:solidFill>
                    <a:srgbClr val="037C03">
                      <a:alpha val="50195"/>
                    </a:srgbClr>
                  </a:solidFill>
                  <a:ln w="9525">
                    <a:noFill/>
                  </a:ln>
                </p:spPr>
                <p:txBody>
                  <a:bodyPr/>
                  <a:lstStyle/>
                  <a:p>
                    <a:endParaRPr lang="zh-CN" altLang="en-US"/>
                  </a:p>
                </p:txBody>
              </p:sp>
              <p:sp>
                <p:nvSpPr>
                  <p:cNvPr id="2067" name="Freeform 28"/>
                  <p:cNvSpPr/>
                  <p:nvPr/>
                </p:nvSpPr>
                <p:spPr>
                  <a:xfrm>
                    <a:off x="1991" y="1486"/>
                    <a:ext cx="168" cy="48"/>
                  </a:xfrm>
                  <a:custGeom>
                    <a:avLst/>
                    <a:gdLst/>
                    <a:ahLst/>
                    <a:cxnLst>
                      <a:cxn ang="0">
                        <a:pos x="167" y="47"/>
                      </a:cxn>
                      <a:cxn ang="0">
                        <a:pos x="164" y="38"/>
                      </a:cxn>
                      <a:cxn ang="0">
                        <a:pos x="160" y="31"/>
                      </a:cxn>
                      <a:cxn ang="0">
                        <a:pos x="157" y="30"/>
                      </a:cxn>
                      <a:cxn ang="0">
                        <a:pos x="150" y="28"/>
                      </a:cxn>
                      <a:cxn ang="0">
                        <a:pos x="144" y="26"/>
                      </a:cxn>
                      <a:cxn ang="0">
                        <a:pos x="137" y="28"/>
                      </a:cxn>
                      <a:cxn ang="0">
                        <a:pos x="130" y="29"/>
                      </a:cxn>
                      <a:cxn ang="0">
                        <a:pos x="121" y="25"/>
                      </a:cxn>
                      <a:cxn ang="0">
                        <a:pos x="109" y="21"/>
                      </a:cxn>
                      <a:cxn ang="0">
                        <a:pos x="98" y="17"/>
                      </a:cxn>
                      <a:cxn ang="0">
                        <a:pos x="91" y="15"/>
                      </a:cxn>
                      <a:cxn ang="0">
                        <a:pos x="78" y="12"/>
                      </a:cxn>
                      <a:cxn ang="0">
                        <a:pos x="66" y="8"/>
                      </a:cxn>
                      <a:cxn ang="0">
                        <a:pos x="54" y="4"/>
                      </a:cxn>
                      <a:cxn ang="0">
                        <a:pos x="41" y="1"/>
                      </a:cxn>
                      <a:cxn ang="0">
                        <a:pos x="28" y="0"/>
                      </a:cxn>
                      <a:cxn ang="0">
                        <a:pos x="15" y="0"/>
                      </a:cxn>
                      <a:cxn ang="0">
                        <a:pos x="12" y="1"/>
                      </a:cxn>
                      <a:cxn ang="0">
                        <a:pos x="7" y="4"/>
                      </a:cxn>
                      <a:cxn ang="0">
                        <a:pos x="3" y="7"/>
                      </a:cxn>
                      <a:cxn ang="0">
                        <a:pos x="0" y="10"/>
                      </a:cxn>
                      <a:cxn ang="0">
                        <a:pos x="5" y="10"/>
                      </a:cxn>
                      <a:cxn ang="0">
                        <a:pos x="12" y="11"/>
                      </a:cxn>
                      <a:cxn ang="0">
                        <a:pos x="18" y="12"/>
                      </a:cxn>
                      <a:cxn ang="0">
                        <a:pos x="23" y="11"/>
                      </a:cxn>
                      <a:cxn ang="0">
                        <a:pos x="29" y="10"/>
                      </a:cxn>
                      <a:cxn ang="0">
                        <a:pos x="38" y="10"/>
                      </a:cxn>
                      <a:cxn ang="0">
                        <a:pos x="50" y="10"/>
                      </a:cxn>
                      <a:cxn ang="0">
                        <a:pos x="60" y="12"/>
                      </a:cxn>
                      <a:cxn ang="0">
                        <a:pos x="70" y="13"/>
                      </a:cxn>
                      <a:cxn ang="0">
                        <a:pos x="79" y="15"/>
                      </a:cxn>
                      <a:cxn ang="0">
                        <a:pos x="89" y="16"/>
                      </a:cxn>
                      <a:cxn ang="0">
                        <a:pos x="98" y="18"/>
                      </a:cxn>
                      <a:cxn ang="0">
                        <a:pos x="106" y="22"/>
                      </a:cxn>
                      <a:cxn ang="0">
                        <a:pos x="114" y="26"/>
                      </a:cxn>
                      <a:cxn ang="0">
                        <a:pos x="123" y="30"/>
                      </a:cxn>
                      <a:cxn ang="0">
                        <a:pos x="127" y="30"/>
                      </a:cxn>
                      <a:cxn ang="0">
                        <a:pos x="131" y="30"/>
                      </a:cxn>
                      <a:cxn ang="0">
                        <a:pos x="137" y="33"/>
                      </a:cxn>
                      <a:cxn ang="0">
                        <a:pos x="144" y="36"/>
                      </a:cxn>
                      <a:cxn ang="0">
                        <a:pos x="150" y="38"/>
                      </a:cxn>
                      <a:cxn ang="0">
                        <a:pos x="158" y="42"/>
                      </a:cxn>
                      <a:cxn ang="0">
                        <a:pos x="164" y="45"/>
                      </a:cxn>
                      <a:cxn ang="0">
                        <a:pos x="167" y="47"/>
                      </a:cxn>
                    </a:cxnLst>
                    <a:rect l="0" t="0" r="0" b="0"/>
                    <a:pathLst>
                      <a:path w="168" h="48">
                        <a:moveTo>
                          <a:pt x="167" y="47"/>
                        </a:moveTo>
                        <a:lnTo>
                          <a:pt x="164" y="38"/>
                        </a:lnTo>
                        <a:lnTo>
                          <a:pt x="160" y="31"/>
                        </a:lnTo>
                        <a:lnTo>
                          <a:pt x="157" y="30"/>
                        </a:lnTo>
                        <a:lnTo>
                          <a:pt x="150" y="28"/>
                        </a:lnTo>
                        <a:lnTo>
                          <a:pt x="144" y="26"/>
                        </a:lnTo>
                        <a:lnTo>
                          <a:pt x="137" y="28"/>
                        </a:lnTo>
                        <a:lnTo>
                          <a:pt x="130" y="29"/>
                        </a:lnTo>
                        <a:lnTo>
                          <a:pt x="121" y="25"/>
                        </a:lnTo>
                        <a:lnTo>
                          <a:pt x="109" y="21"/>
                        </a:lnTo>
                        <a:lnTo>
                          <a:pt x="98" y="17"/>
                        </a:lnTo>
                        <a:lnTo>
                          <a:pt x="91" y="15"/>
                        </a:lnTo>
                        <a:lnTo>
                          <a:pt x="78" y="12"/>
                        </a:lnTo>
                        <a:lnTo>
                          <a:pt x="66" y="8"/>
                        </a:lnTo>
                        <a:lnTo>
                          <a:pt x="54" y="4"/>
                        </a:lnTo>
                        <a:lnTo>
                          <a:pt x="41" y="1"/>
                        </a:lnTo>
                        <a:lnTo>
                          <a:pt x="28" y="0"/>
                        </a:lnTo>
                        <a:lnTo>
                          <a:pt x="15" y="0"/>
                        </a:lnTo>
                        <a:lnTo>
                          <a:pt x="12" y="1"/>
                        </a:lnTo>
                        <a:lnTo>
                          <a:pt x="7" y="4"/>
                        </a:lnTo>
                        <a:lnTo>
                          <a:pt x="3" y="7"/>
                        </a:lnTo>
                        <a:lnTo>
                          <a:pt x="0" y="10"/>
                        </a:lnTo>
                        <a:lnTo>
                          <a:pt x="5" y="10"/>
                        </a:lnTo>
                        <a:lnTo>
                          <a:pt x="12" y="11"/>
                        </a:lnTo>
                        <a:lnTo>
                          <a:pt x="18" y="12"/>
                        </a:lnTo>
                        <a:lnTo>
                          <a:pt x="23" y="11"/>
                        </a:lnTo>
                        <a:lnTo>
                          <a:pt x="29" y="10"/>
                        </a:lnTo>
                        <a:lnTo>
                          <a:pt x="38" y="10"/>
                        </a:lnTo>
                        <a:lnTo>
                          <a:pt x="50" y="10"/>
                        </a:lnTo>
                        <a:lnTo>
                          <a:pt x="60" y="12"/>
                        </a:lnTo>
                        <a:lnTo>
                          <a:pt x="70" y="13"/>
                        </a:lnTo>
                        <a:lnTo>
                          <a:pt x="79" y="15"/>
                        </a:lnTo>
                        <a:lnTo>
                          <a:pt x="89" y="16"/>
                        </a:lnTo>
                        <a:lnTo>
                          <a:pt x="98" y="18"/>
                        </a:lnTo>
                        <a:lnTo>
                          <a:pt x="106" y="22"/>
                        </a:lnTo>
                        <a:lnTo>
                          <a:pt x="114" y="26"/>
                        </a:lnTo>
                        <a:lnTo>
                          <a:pt x="123" y="30"/>
                        </a:lnTo>
                        <a:lnTo>
                          <a:pt x="127" y="30"/>
                        </a:lnTo>
                        <a:lnTo>
                          <a:pt x="131" y="30"/>
                        </a:lnTo>
                        <a:lnTo>
                          <a:pt x="137" y="33"/>
                        </a:lnTo>
                        <a:lnTo>
                          <a:pt x="144" y="36"/>
                        </a:lnTo>
                        <a:lnTo>
                          <a:pt x="150" y="38"/>
                        </a:lnTo>
                        <a:lnTo>
                          <a:pt x="158" y="42"/>
                        </a:lnTo>
                        <a:lnTo>
                          <a:pt x="164" y="45"/>
                        </a:lnTo>
                        <a:lnTo>
                          <a:pt x="167" y="47"/>
                        </a:lnTo>
                      </a:path>
                    </a:pathLst>
                  </a:custGeom>
                  <a:solidFill>
                    <a:srgbClr val="037C03">
                      <a:alpha val="50195"/>
                    </a:srgbClr>
                  </a:solidFill>
                  <a:ln w="9525">
                    <a:noFill/>
                  </a:ln>
                </p:spPr>
                <p:txBody>
                  <a:bodyPr/>
                  <a:lstStyle/>
                  <a:p>
                    <a:endParaRPr lang="zh-CN" altLang="en-US"/>
                  </a:p>
                </p:txBody>
              </p:sp>
              <p:sp>
                <p:nvSpPr>
                  <p:cNvPr id="2068" name="Freeform 29"/>
                  <p:cNvSpPr/>
                  <p:nvPr/>
                </p:nvSpPr>
                <p:spPr>
                  <a:xfrm>
                    <a:off x="1985" y="1514"/>
                    <a:ext cx="173" cy="20"/>
                  </a:xfrm>
                  <a:custGeom>
                    <a:avLst/>
                    <a:gdLst/>
                    <a:ahLst/>
                    <a:cxnLst>
                      <a:cxn ang="0">
                        <a:pos x="172" y="19"/>
                      </a:cxn>
                      <a:cxn ang="0">
                        <a:pos x="167" y="17"/>
                      </a:cxn>
                      <a:cxn ang="0">
                        <a:pos x="163" y="15"/>
                      </a:cxn>
                      <a:cxn ang="0">
                        <a:pos x="157" y="13"/>
                      </a:cxn>
                      <a:cxn ang="0">
                        <a:pos x="152" y="11"/>
                      </a:cxn>
                      <a:cxn ang="0">
                        <a:pos x="146" y="9"/>
                      </a:cxn>
                      <a:cxn ang="0">
                        <a:pos x="138" y="6"/>
                      </a:cxn>
                      <a:cxn ang="0">
                        <a:pos x="131" y="2"/>
                      </a:cxn>
                      <a:cxn ang="0">
                        <a:pos x="125" y="2"/>
                      </a:cxn>
                      <a:cxn ang="0">
                        <a:pos x="118" y="3"/>
                      </a:cxn>
                      <a:cxn ang="0">
                        <a:pos x="108" y="5"/>
                      </a:cxn>
                      <a:cxn ang="0">
                        <a:pos x="103" y="5"/>
                      </a:cxn>
                      <a:cxn ang="0">
                        <a:pos x="91" y="3"/>
                      </a:cxn>
                      <a:cxn ang="0">
                        <a:pos x="77" y="1"/>
                      </a:cxn>
                      <a:cxn ang="0">
                        <a:pos x="67" y="0"/>
                      </a:cxn>
                      <a:cxn ang="0">
                        <a:pos x="55" y="0"/>
                      </a:cxn>
                      <a:cxn ang="0">
                        <a:pos x="43" y="0"/>
                      </a:cxn>
                      <a:cxn ang="0">
                        <a:pos x="35" y="1"/>
                      </a:cxn>
                      <a:cxn ang="0">
                        <a:pos x="26" y="2"/>
                      </a:cxn>
                      <a:cxn ang="0">
                        <a:pos x="18" y="3"/>
                      </a:cxn>
                      <a:cxn ang="0">
                        <a:pos x="9" y="4"/>
                      </a:cxn>
                      <a:cxn ang="0">
                        <a:pos x="8" y="8"/>
                      </a:cxn>
                      <a:cxn ang="0">
                        <a:pos x="6" y="11"/>
                      </a:cxn>
                      <a:cxn ang="0">
                        <a:pos x="4" y="14"/>
                      </a:cxn>
                      <a:cxn ang="0">
                        <a:pos x="0" y="16"/>
                      </a:cxn>
                      <a:cxn ang="0">
                        <a:pos x="7" y="15"/>
                      </a:cxn>
                      <a:cxn ang="0">
                        <a:pos x="15" y="13"/>
                      </a:cxn>
                      <a:cxn ang="0">
                        <a:pos x="21" y="12"/>
                      </a:cxn>
                      <a:cxn ang="0">
                        <a:pos x="29" y="11"/>
                      </a:cxn>
                      <a:cxn ang="0">
                        <a:pos x="36" y="10"/>
                      </a:cxn>
                      <a:cxn ang="0">
                        <a:pos x="49" y="9"/>
                      </a:cxn>
                      <a:cxn ang="0">
                        <a:pos x="62" y="8"/>
                      </a:cxn>
                      <a:cxn ang="0">
                        <a:pos x="77" y="7"/>
                      </a:cxn>
                      <a:cxn ang="0">
                        <a:pos x="92" y="6"/>
                      </a:cxn>
                      <a:cxn ang="0">
                        <a:pos x="106" y="6"/>
                      </a:cxn>
                      <a:cxn ang="0">
                        <a:pos x="118" y="7"/>
                      </a:cxn>
                      <a:cxn ang="0">
                        <a:pos x="126" y="9"/>
                      </a:cxn>
                      <a:cxn ang="0">
                        <a:pos x="135" y="11"/>
                      </a:cxn>
                      <a:cxn ang="0">
                        <a:pos x="145" y="13"/>
                      </a:cxn>
                      <a:cxn ang="0">
                        <a:pos x="155" y="16"/>
                      </a:cxn>
                      <a:cxn ang="0">
                        <a:pos x="163" y="17"/>
                      </a:cxn>
                      <a:cxn ang="0">
                        <a:pos x="172" y="19"/>
                      </a:cxn>
                    </a:cxnLst>
                    <a:rect l="0" t="0" r="0" b="0"/>
                    <a:pathLst>
                      <a:path w="173" h="20">
                        <a:moveTo>
                          <a:pt x="172" y="19"/>
                        </a:moveTo>
                        <a:lnTo>
                          <a:pt x="167" y="17"/>
                        </a:lnTo>
                        <a:lnTo>
                          <a:pt x="163" y="15"/>
                        </a:lnTo>
                        <a:lnTo>
                          <a:pt x="157" y="13"/>
                        </a:lnTo>
                        <a:lnTo>
                          <a:pt x="152" y="11"/>
                        </a:lnTo>
                        <a:lnTo>
                          <a:pt x="146" y="9"/>
                        </a:lnTo>
                        <a:lnTo>
                          <a:pt x="138" y="6"/>
                        </a:lnTo>
                        <a:lnTo>
                          <a:pt x="131" y="2"/>
                        </a:lnTo>
                        <a:lnTo>
                          <a:pt x="125" y="2"/>
                        </a:lnTo>
                        <a:lnTo>
                          <a:pt x="118" y="3"/>
                        </a:lnTo>
                        <a:lnTo>
                          <a:pt x="108" y="5"/>
                        </a:lnTo>
                        <a:lnTo>
                          <a:pt x="103" y="5"/>
                        </a:lnTo>
                        <a:lnTo>
                          <a:pt x="91" y="3"/>
                        </a:lnTo>
                        <a:lnTo>
                          <a:pt x="77" y="1"/>
                        </a:lnTo>
                        <a:lnTo>
                          <a:pt x="67" y="0"/>
                        </a:lnTo>
                        <a:lnTo>
                          <a:pt x="55" y="0"/>
                        </a:lnTo>
                        <a:lnTo>
                          <a:pt x="43" y="0"/>
                        </a:lnTo>
                        <a:lnTo>
                          <a:pt x="35" y="1"/>
                        </a:lnTo>
                        <a:lnTo>
                          <a:pt x="26" y="2"/>
                        </a:lnTo>
                        <a:lnTo>
                          <a:pt x="18" y="3"/>
                        </a:lnTo>
                        <a:lnTo>
                          <a:pt x="9" y="4"/>
                        </a:lnTo>
                        <a:lnTo>
                          <a:pt x="8" y="8"/>
                        </a:lnTo>
                        <a:lnTo>
                          <a:pt x="6" y="11"/>
                        </a:lnTo>
                        <a:lnTo>
                          <a:pt x="4" y="14"/>
                        </a:lnTo>
                        <a:lnTo>
                          <a:pt x="0" y="16"/>
                        </a:lnTo>
                        <a:lnTo>
                          <a:pt x="7" y="15"/>
                        </a:lnTo>
                        <a:lnTo>
                          <a:pt x="15" y="13"/>
                        </a:lnTo>
                        <a:lnTo>
                          <a:pt x="21" y="12"/>
                        </a:lnTo>
                        <a:lnTo>
                          <a:pt x="29" y="11"/>
                        </a:lnTo>
                        <a:lnTo>
                          <a:pt x="36" y="10"/>
                        </a:lnTo>
                        <a:lnTo>
                          <a:pt x="49" y="9"/>
                        </a:lnTo>
                        <a:lnTo>
                          <a:pt x="62" y="8"/>
                        </a:lnTo>
                        <a:lnTo>
                          <a:pt x="77" y="7"/>
                        </a:lnTo>
                        <a:lnTo>
                          <a:pt x="92" y="6"/>
                        </a:lnTo>
                        <a:lnTo>
                          <a:pt x="106" y="6"/>
                        </a:lnTo>
                        <a:lnTo>
                          <a:pt x="118" y="7"/>
                        </a:lnTo>
                        <a:lnTo>
                          <a:pt x="126" y="9"/>
                        </a:lnTo>
                        <a:lnTo>
                          <a:pt x="135" y="11"/>
                        </a:lnTo>
                        <a:lnTo>
                          <a:pt x="145" y="13"/>
                        </a:lnTo>
                        <a:lnTo>
                          <a:pt x="155" y="16"/>
                        </a:lnTo>
                        <a:lnTo>
                          <a:pt x="163" y="17"/>
                        </a:lnTo>
                        <a:lnTo>
                          <a:pt x="172" y="19"/>
                        </a:lnTo>
                      </a:path>
                    </a:pathLst>
                  </a:custGeom>
                  <a:solidFill>
                    <a:srgbClr val="037C03">
                      <a:alpha val="50195"/>
                    </a:srgbClr>
                  </a:solidFill>
                  <a:ln w="9525">
                    <a:noFill/>
                  </a:ln>
                </p:spPr>
                <p:txBody>
                  <a:bodyPr/>
                  <a:lstStyle/>
                  <a:p>
                    <a:endParaRPr lang="zh-CN" altLang="en-US"/>
                  </a:p>
                </p:txBody>
              </p:sp>
            </p:grpSp>
          </p:grpSp>
        </p:grpSp>
      </p:grpSp>
      <p:pic>
        <p:nvPicPr>
          <p:cNvPr id="2056" name="Picture 30" descr="index1_G"/>
          <p:cNvPicPr>
            <a:picLocks noChangeAspect="1"/>
          </p:cNvPicPr>
          <p:nvPr userDrawn="1"/>
        </p:nvPicPr>
        <p:blipFill>
          <a:blip r:embed="rId15"/>
          <a:stretch>
            <a:fillRect/>
          </a:stretch>
        </p:blipFill>
        <p:spPr>
          <a:xfrm>
            <a:off x="76200" y="92075"/>
            <a:ext cx="1295400" cy="1279525"/>
          </a:xfrm>
          <a:prstGeom prst="rect">
            <a:avLst/>
          </a:prstGeom>
          <a:noFill/>
          <a:ln w="9525">
            <a:noFill/>
          </a:ln>
        </p:spPr>
      </p:pic>
      <p:sp>
        <p:nvSpPr>
          <p:cNvPr id="2057" name="Line 31"/>
          <p:cNvSpPr/>
          <p:nvPr userDrawn="1"/>
        </p:nvSpPr>
        <p:spPr>
          <a:xfrm>
            <a:off x="762000" y="1371600"/>
            <a:ext cx="8229600" cy="0"/>
          </a:xfrm>
          <a:prstGeom prst="line">
            <a:avLst/>
          </a:prstGeom>
          <a:ln w="76200" cap="flat" cmpd="tri">
            <a:solidFill>
              <a:schemeClr val="accent1"/>
            </a:solidFill>
            <a:prstDash val="soli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lvl1pPr algn="ctr" rtl="0" eaLnBrk="0" fontAlgn="base" hangingPunct="0">
        <a:spcBef>
          <a:spcPct val="0"/>
        </a:spcBef>
        <a:spcAft>
          <a:spcPct val="0"/>
        </a:spcAft>
        <a:defRPr kumimoji="1" sz="3600" b="1">
          <a:solidFill>
            <a:schemeClr val="accent2"/>
          </a:solidFill>
          <a:latin typeface="+mj-lt"/>
          <a:ea typeface="+mj-ea"/>
          <a:cs typeface="+mj-cs"/>
        </a:defRPr>
      </a:lvl1pPr>
      <a:lvl2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2pPr>
      <a:lvl3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3pPr>
      <a:lvl4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4pPr>
      <a:lvl5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5pPr>
      <a:lvl6pPr marL="4572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6pPr>
      <a:lvl7pPr marL="9144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7pPr>
      <a:lvl8pPr marL="13716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8pPr>
      <a:lvl9pPr marL="18288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9pPr>
    </p:titleStyle>
    <p:bodyStyle>
      <a:lvl1pPr marL="342900" indent="-342900" algn="l" rtl="0" eaLnBrk="0" fontAlgn="base" hangingPunct="0">
        <a:spcBef>
          <a:spcPct val="3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30000"/>
        </a:spcBef>
        <a:spcAft>
          <a:spcPct val="0"/>
        </a:spcAft>
        <a:buChar char="–"/>
        <a:defRPr kumimoji="1" sz="2800">
          <a:solidFill>
            <a:schemeClr val="tx1"/>
          </a:solidFill>
          <a:latin typeface="+mn-lt"/>
          <a:ea typeface="+mn-ea"/>
        </a:defRPr>
      </a:lvl2pPr>
      <a:lvl3pPr marL="1143000" indent="-228600" algn="l" rtl="0" eaLnBrk="0" fontAlgn="base" hangingPunct="0">
        <a:spcBef>
          <a:spcPct val="30000"/>
        </a:spcBef>
        <a:spcAft>
          <a:spcPct val="0"/>
        </a:spcAft>
        <a:buChar char="•"/>
        <a:defRPr kumimoji="1" sz="2400">
          <a:solidFill>
            <a:schemeClr val="tx1"/>
          </a:solidFill>
          <a:latin typeface="+mn-lt"/>
          <a:ea typeface="+mn-ea"/>
        </a:defRPr>
      </a:lvl3pPr>
      <a:lvl4pPr marL="1600200" indent="-228600" algn="l" rtl="0" eaLnBrk="0" fontAlgn="base" hangingPunct="0">
        <a:spcBef>
          <a:spcPct val="30000"/>
        </a:spcBef>
        <a:spcAft>
          <a:spcPct val="0"/>
        </a:spcAft>
        <a:buChar char="–"/>
        <a:defRPr kumimoji="1" sz="2000">
          <a:solidFill>
            <a:schemeClr val="tx1"/>
          </a:solidFill>
          <a:latin typeface="+mn-lt"/>
          <a:ea typeface="+mn-ea"/>
        </a:defRPr>
      </a:lvl4pPr>
      <a:lvl5pPr marL="2057400" indent="-228600" algn="l" rtl="0" eaLnBrk="0" fontAlgn="base" hangingPunct="0">
        <a:spcBef>
          <a:spcPct val="30000"/>
        </a:spcBef>
        <a:spcAft>
          <a:spcPct val="0"/>
        </a:spcAft>
        <a:buChar char="»"/>
        <a:defRPr kumimoji="1" sz="2000">
          <a:solidFill>
            <a:schemeClr val="tx1"/>
          </a:solidFill>
          <a:latin typeface="+mn-lt"/>
          <a:ea typeface="+mn-ea"/>
        </a:defRPr>
      </a:lvl5pPr>
      <a:lvl6pPr marL="2514600" indent="-228600" algn="l" rtl="0" fontAlgn="base">
        <a:spcBef>
          <a:spcPct val="30000"/>
        </a:spcBef>
        <a:spcAft>
          <a:spcPct val="0"/>
        </a:spcAft>
        <a:buChar char="»"/>
        <a:defRPr kumimoji="1" sz="2000">
          <a:solidFill>
            <a:schemeClr val="tx1"/>
          </a:solidFill>
          <a:latin typeface="+mn-lt"/>
          <a:ea typeface="+mn-ea"/>
        </a:defRPr>
      </a:lvl6pPr>
      <a:lvl7pPr marL="2971800" indent="-228600" algn="l" rtl="0" fontAlgn="base">
        <a:spcBef>
          <a:spcPct val="30000"/>
        </a:spcBef>
        <a:spcAft>
          <a:spcPct val="0"/>
        </a:spcAft>
        <a:buChar char="»"/>
        <a:defRPr kumimoji="1" sz="2000">
          <a:solidFill>
            <a:schemeClr val="tx1"/>
          </a:solidFill>
          <a:latin typeface="+mn-lt"/>
          <a:ea typeface="+mn-ea"/>
        </a:defRPr>
      </a:lvl7pPr>
      <a:lvl8pPr marL="3429000" indent="-228600" algn="l" rtl="0" fontAlgn="base">
        <a:spcBef>
          <a:spcPct val="30000"/>
        </a:spcBef>
        <a:spcAft>
          <a:spcPct val="0"/>
        </a:spcAft>
        <a:buChar char="»"/>
        <a:defRPr kumimoji="1" sz="2000">
          <a:solidFill>
            <a:schemeClr val="tx1"/>
          </a:solidFill>
          <a:latin typeface="+mn-lt"/>
          <a:ea typeface="+mn-ea"/>
        </a:defRPr>
      </a:lvl8pPr>
      <a:lvl9pPr marL="3886200" indent="-228600" algn="l" rtl="0" fontAlgn="base">
        <a:spcBef>
          <a:spcPct val="3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762000" y="152400"/>
            <a:ext cx="7772400" cy="1143000"/>
          </a:xfrm>
          <a:prstGeom prst="rect">
            <a:avLst/>
          </a:prstGeom>
          <a:noFill/>
          <a:ln w="9525">
            <a:noFill/>
          </a:ln>
        </p:spPr>
        <p:txBody>
          <a:bodyPr anchor="ctr"/>
          <a:lstStyle/>
          <a:p>
            <a:pPr lvl="0"/>
            <a:r>
              <a:rPr lang="zh-CN" altLang="en-US" dirty="0"/>
              <a:t>单击此处编辑母版标题样式</a:t>
            </a:r>
          </a:p>
        </p:txBody>
      </p:sp>
      <p:sp>
        <p:nvSpPr>
          <p:cNvPr id="1027" name="Rectangle 3"/>
          <p:cNvSpPr>
            <a:spLocks noGrp="1"/>
          </p:cNvSpPr>
          <p:nvPr>
            <p:ph type="body" idx="1"/>
          </p:nvPr>
        </p:nvSpPr>
        <p:spPr>
          <a:xfrm>
            <a:off x="381000" y="1676400"/>
            <a:ext cx="8534400" cy="48006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smtClean="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
        <p:nvSpPr>
          <p:cNvPr id="1031" name="Line 7"/>
          <p:cNvSpPr/>
          <p:nvPr userDrawn="1"/>
        </p:nvSpPr>
        <p:spPr>
          <a:xfrm>
            <a:off x="609600" y="1371600"/>
            <a:ext cx="8001000" cy="0"/>
          </a:xfrm>
          <a:prstGeom prst="line">
            <a:avLst/>
          </a:prstGeom>
          <a:ln w="25400" cap="flat" cmpd="sng">
            <a:solidFill>
              <a:srgbClr val="FF99CC"/>
            </a:solidFill>
            <a:prstDash val="soli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ctr" rtl="0" eaLnBrk="0" fontAlgn="base" hangingPunct="0">
        <a:spcBef>
          <a:spcPct val="0"/>
        </a:spcBef>
        <a:spcAft>
          <a:spcPct val="0"/>
        </a:spcAft>
        <a:defRPr kumimoji="1" sz="3600" b="1">
          <a:solidFill>
            <a:schemeClr val="accent2"/>
          </a:solidFill>
          <a:latin typeface="+mj-lt"/>
          <a:ea typeface="+mj-ea"/>
          <a:cs typeface="+mj-cs"/>
        </a:defRPr>
      </a:lvl1pPr>
      <a:lvl2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2pPr>
      <a:lvl3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3pPr>
      <a:lvl4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4pPr>
      <a:lvl5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5pPr>
      <a:lvl6pPr marL="4572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6pPr>
      <a:lvl7pPr marL="9144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7pPr>
      <a:lvl8pPr marL="13716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8pPr>
      <a:lvl9pPr marL="18288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9pPr>
    </p:titleStyle>
    <p:bodyStyle>
      <a:lvl1pPr marL="609600" indent="-609600" algn="l" rtl="0" eaLnBrk="0" fontAlgn="base" hangingPunct="0">
        <a:spcBef>
          <a:spcPct val="10000"/>
        </a:spcBef>
        <a:spcAft>
          <a:spcPct val="0"/>
        </a:spcAft>
        <a:buClr>
          <a:srgbClr val="FF5050"/>
        </a:buClr>
        <a:buFont typeface="Wingdings" panose="05000000000000000000" pitchFamily="2" charset="2"/>
        <a:buChar char="Ø"/>
        <a:defRPr kumimoji="1" sz="2400">
          <a:solidFill>
            <a:schemeClr val="tx1"/>
          </a:solidFill>
          <a:latin typeface="+mn-lt"/>
          <a:ea typeface="+mn-ea"/>
          <a:cs typeface="+mn-cs"/>
        </a:defRPr>
      </a:lvl1pPr>
      <a:lvl2pPr marL="990600" indent="-533400" algn="l" rtl="0" eaLnBrk="0" fontAlgn="base" hangingPunct="0">
        <a:spcBef>
          <a:spcPct val="10000"/>
        </a:spcBef>
        <a:spcAft>
          <a:spcPct val="0"/>
        </a:spcAft>
        <a:buAutoNum type="arabicParenR"/>
        <a:defRPr kumimoji="1" sz="2400">
          <a:solidFill>
            <a:schemeClr val="tx1"/>
          </a:solidFill>
          <a:latin typeface="+mn-lt"/>
          <a:ea typeface="+mn-ea"/>
        </a:defRPr>
      </a:lvl2pPr>
      <a:lvl3pPr marL="1371600" indent="-457200" algn="l" rtl="0" eaLnBrk="0" fontAlgn="base" hangingPunct="0">
        <a:spcBef>
          <a:spcPct val="10000"/>
        </a:spcBef>
        <a:spcAft>
          <a:spcPct val="0"/>
        </a:spcAft>
        <a:defRPr kumimoji="1" sz="2400">
          <a:solidFill>
            <a:schemeClr val="tx1"/>
          </a:solidFill>
          <a:latin typeface="+mn-lt"/>
          <a:ea typeface="+mn-ea"/>
        </a:defRPr>
      </a:lvl3pPr>
      <a:lvl4pPr marL="1752600" indent="-381000" algn="l" rtl="0" eaLnBrk="0" fontAlgn="base" hangingPunct="0">
        <a:spcBef>
          <a:spcPct val="10000"/>
        </a:spcBef>
        <a:spcAft>
          <a:spcPct val="0"/>
        </a:spcAft>
        <a:buChar char="–"/>
        <a:defRPr kumimoji="1" sz="2400">
          <a:solidFill>
            <a:schemeClr val="tx1"/>
          </a:solidFill>
          <a:latin typeface="+mn-lt"/>
          <a:ea typeface="+mn-ea"/>
        </a:defRPr>
      </a:lvl4pPr>
      <a:lvl5pPr marL="2209800" indent="-381000" algn="l" rtl="0" eaLnBrk="0" fontAlgn="base" hangingPunct="0">
        <a:spcBef>
          <a:spcPct val="10000"/>
        </a:spcBef>
        <a:spcAft>
          <a:spcPct val="0"/>
        </a:spcAft>
        <a:buChar char="»"/>
        <a:defRPr kumimoji="1" sz="2400">
          <a:solidFill>
            <a:schemeClr val="tx1"/>
          </a:solidFill>
          <a:latin typeface="+mn-lt"/>
          <a:ea typeface="+mn-ea"/>
        </a:defRPr>
      </a:lvl5pPr>
      <a:lvl6pPr marL="2667000" indent="-381000" algn="l" rtl="0" fontAlgn="base">
        <a:spcBef>
          <a:spcPct val="10000"/>
        </a:spcBef>
        <a:spcAft>
          <a:spcPct val="0"/>
        </a:spcAft>
        <a:buChar char="»"/>
        <a:defRPr kumimoji="1" sz="2400">
          <a:solidFill>
            <a:schemeClr val="tx1"/>
          </a:solidFill>
          <a:latin typeface="+mn-lt"/>
          <a:ea typeface="+mn-ea"/>
        </a:defRPr>
      </a:lvl6pPr>
      <a:lvl7pPr marL="3124200" indent="-381000" algn="l" rtl="0" fontAlgn="base">
        <a:spcBef>
          <a:spcPct val="10000"/>
        </a:spcBef>
        <a:spcAft>
          <a:spcPct val="0"/>
        </a:spcAft>
        <a:buChar char="»"/>
        <a:defRPr kumimoji="1" sz="2400">
          <a:solidFill>
            <a:schemeClr val="tx1"/>
          </a:solidFill>
          <a:latin typeface="+mn-lt"/>
          <a:ea typeface="+mn-ea"/>
        </a:defRPr>
      </a:lvl7pPr>
      <a:lvl8pPr marL="3581400" indent="-381000" algn="l" rtl="0" fontAlgn="base">
        <a:spcBef>
          <a:spcPct val="10000"/>
        </a:spcBef>
        <a:spcAft>
          <a:spcPct val="0"/>
        </a:spcAft>
        <a:buChar char="»"/>
        <a:defRPr kumimoji="1" sz="2400">
          <a:solidFill>
            <a:schemeClr val="tx1"/>
          </a:solidFill>
          <a:latin typeface="+mn-lt"/>
          <a:ea typeface="+mn-ea"/>
        </a:defRPr>
      </a:lvl8pPr>
      <a:lvl9pPr marL="4038600" indent="-381000" algn="l" rtl="0" fontAlgn="base">
        <a:spcBef>
          <a:spcPct val="10000"/>
        </a:spcBef>
        <a:spcAft>
          <a:spcPct val="0"/>
        </a:spcAft>
        <a:buChar char="»"/>
        <a:defRPr kumimoji="1"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ltGray">
          <a:xfrm>
            <a:off x="417513" y="314325"/>
            <a:ext cx="438150" cy="474663"/>
          </a:xfrm>
          <a:prstGeom prst="rect">
            <a:avLst/>
          </a:prstGeom>
          <a:solidFill>
            <a:schemeClr val="accent2"/>
          </a:solidFill>
          <a:ln w="9525">
            <a:noFill/>
            <a:miter lim="800000"/>
            <a:headEnd/>
            <a:tailEnd/>
          </a:ln>
          <a:effectLst/>
        </p:spPr>
        <p:txBody>
          <a:bodyPr wrap="none" anchor="ctr"/>
          <a:lstStyle/>
          <a:p>
            <a:pPr>
              <a:lnSpc>
                <a:spcPct val="100000"/>
              </a:lnSpc>
              <a:spcBef>
                <a:spcPct val="0"/>
              </a:spcBef>
              <a:buClrTx/>
              <a:buSzTx/>
              <a:buFontTx/>
              <a:buNone/>
              <a:defRPr/>
            </a:pPr>
            <a:endParaRPr lang="zh-CN" altLang="en-US"/>
          </a:p>
        </p:txBody>
      </p:sp>
      <p:sp>
        <p:nvSpPr>
          <p:cNvPr id="5123" name="Rectangle 3"/>
          <p:cNvSpPr>
            <a:spLocks noChangeArrowheads="1"/>
          </p:cNvSpPr>
          <p:nvPr/>
        </p:nvSpPr>
        <p:spPr bwMode="ltGray">
          <a:xfrm>
            <a:off x="800100" y="314325"/>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nSpc>
                <a:spcPct val="100000"/>
              </a:lnSpc>
              <a:spcBef>
                <a:spcPct val="0"/>
              </a:spcBef>
              <a:buClrTx/>
              <a:buSzTx/>
              <a:buFontTx/>
              <a:buNone/>
              <a:defRPr/>
            </a:pPr>
            <a:endParaRPr lang="zh-CN" altLang="en-US"/>
          </a:p>
        </p:txBody>
      </p:sp>
      <p:sp>
        <p:nvSpPr>
          <p:cNvPr id="5124" name="Rectangle 4"/>
          <p:cNvSpPr>
            <a:spLocks noChangeArrowheads="1"/>
          </p:cNvSpPr>
          <p:nvPr/>
        </p:nvSpPr>
        <p:spPr bwMode="ltGray">
          <a:xfrm>
            <a:off x="541338" y="736600"/>
            <a:ext cx="422275" cy="474663"/>
          </a:xfrm>
          <a:prstGeom prst="rect">
            <a:avLst/>
          </a:prstGeom>
          <a:solidFill>
            <a:schemeClr val="folHlink"/>
          </a:solidFill>
          <a:ln w="9525">
            <a:noFill/>
            <a:miter lim="800000"/>
            <a:headEnd/>
            <a:tailEnd/>
          </a:ln>
          <a:effectLst/>
        </p:spPr>
        <p:txBody>
          <a:bodyPr wrap="none" anchor="ctr"/>
          <a:lstStyle/>
          <a:p>
            <a:pPr>
              <a:lnSpc>
                <a:spcPct val="100000"/>
              </a:lnSpc>
              <a:spcBef>
                <a:spcPct val="0"/>
              </a:spcBef>
              <a:buClrTx/>
              <a:buSzTx/>
              <a:buFontTx/>
              <a:buNone/>
              <a:defRPr/>
            </a:pPr>
            <a:endParaRPr lang="zh-CN" altLang="en-US"/>
          </a:p>
        </p:txBody>
      </p:sp>
      <p:sp>
        <p:nvSpPr>
          <p:cNvPr id="5125" name="Rectangle 5"/>
          <p:cNvSpPr>
            <a:spLocks noChangeArrowheads="1"/>
          </p:cNvSpPr>
          <p:nvPr/>
        </p:nvSpPr>
        <p:spPr bwMode="ltGray">
          <a:xfrm>
            <a:off x="911225" y="736600"/>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nSpc>
                <a:spcPct val="100000"/>
              </a:lnSpc>
              <a:spcBef>
                <a:spcPct val="0"/>
              </a:spcBef>
              <a:buClrTx/>
              <a:buSzTx/>
              <a:buFontTx/>
              <a:buNone/>
              <a:defRPr/>
            </a:pPr>
            <a:endParaRPr lang="zh-CN" altLang="en-US"/>
          </a:p>
        </p:txBody>
      </p:sp>
      <p:sp>
        <p:nvSpPr>
          <p:cNvPr id="5126" name="Rectangle 6"/>
          <p:cNvSpPr>
            <a:spLocks noChangeArrowheads="1"/>
          </p:cNvSpPr>
          <p:nvPr/>
        </p:nvSpPr>
        <p:spPr bwMode="ltGray">
          <a:xfrm>
            <a:off x="127000" y="919163"/>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nSpc>
                <a:spcPct val="100000"/>
              </a:lnSpc>
              <a:spcBef>
                <a:spcPct val="0"/>
              </a:spcBef>
              <a:buClrTx/>
              <a:buSzTx/>
              <a:buFontTx/>
              <a:buNone/>
              <a:defRPr/>
            </a:pPr>
            <a:endParaRPr lang="zh-CN" altLang="en-US"/>
          </a:p>
        </p:txBody>
      </p:sp>
      <p:sp>
        <p:nvSpPr>
          <p:cNvPr id="5127" name="Rectangle 7"/>
          <p:cNvSpPr>
            <a:spLocks noChangeArrowheads="1"/>
          </p:cNvSpPr>
          <p:nvPr/>
        </p:nvSpPr>
        <p:spPr bwMode="gray">
          <a:xfrm>
            <a:off x="762000" y="206375"/>
            <a:ext cx="31750" cy="1052513"/>
          </a:xfrm>
          <a:prstGeom prst="rect">
            <a:avLst/>
          </a:prstGeom>
          <a:solidFill>
            <a:schemeClr val="bg2"/>
          </a:solidFill>
          <a:ln w="9525">
            <a:noFill/>
            <a:miter lim="800000"/>
            <a:headEnd/>
            <a:tailEnd/>
          </a:ln>
          <a:effectLst/>
        </p:spPr>
        <p:txBody>
          <a:bodyPr wrap="none" anchor="ctr"/>
          <a:lstStyle/>
          <a:p>
            <a:pPr>
              <a:lnSpc>
                <a:spcPct val="100000"/>
              </a:lnSpc>
              <a:spcBef>
                <a:spcPct val="0"/>
              </a:spcBef>
              <a:buClrTx/>
              <a:buSzTx/>
              <a:buFontTx/>
              <a:buNone/>
              <a:defRPr/>
            </a:pPr>
            <a:endParaRPr lang="zh-CN" altLang="en-US"/>
          </a:p>
        </p:txBody>
      </p:sp>
      <p:sp>
        <p:nvSpPr>
          <p:cNvPr id="5128" name="Rectangle 8"/>
          <p:cNvSpPr>
            <a:spLocks noChangeArrowheads="1"/>
          </p:cNvSpPr>
          <p:nvPr/>
        </p:nvSpPr>
        <p:spPr bwMode="gray">
          <a:xfrm>
            <a:off x="442913" y="99695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nSpc>
                <a:spcPct val="100000"/>
              </a:lnSpc>
              <a:spcBef>
                <a:spcPct val="0"/>
              </a:spcBef>
              <a:buClrTx/>
              <a:buSzTx/>
              <a:buFontTx/>
              <a:buNone/>
              <a:defRPr/>
            </a:pPr>
            <a:endParaRPr lang="zh-CN" altLang="en-US"/>
          </a:p>
        </p:txBody>
      </p:sp>
      <p:sp>
        <p:nvSpPr>
          <p:cNvPr id="2057" name="Rectangle 9"/>
          <p:cNvSpPr>
            <a:spLocks noGrp="1" noChangeArrowheads="1"/>
          </p:cNvSpPr>
          <p:nvPr>
            <p:ph type="title"/>
          </p:nvPr>
        </p:nvSpPr>
        <p:spPr bwMode="auto">
          <a:xfrm>
            <a:off x="685800" y="150813"/>
            <a:ext cx="7793038" cy="7524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2058" name="Rectangle 10"/>
          <p:cNvSpPr>
            <a:spLocks noGrp="1" noChangeArrowheads="1"/>
          </p:cNvSpPr>
          <p:nvPr>
            <p:ph type="body" idx="1"/>
          </p:nvPr>
        </p:nvSpPr>
        <p:spPr bwMode="auto">
          <a:xfrm>
            <a:off x="228600" y="1196975"/>
            <a:ext cx="8726488" cy="5432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131" name="Rectangle 11"/>
          <p:cNvSpPr>
            <a:spLocks noGrp="1" noChangeArrowheads="1"/>
          </p:cNvSpPr>
          <p:nvPr>
            <p:ph type="dt" sz="half" idx="2"/>
          </p:nvPr>
        </p:nvSpPr>
        <p:spPr bwMode="auto">
          <a:xfrm>
            <a:off x="34925" y="6453188"/>
            <a:ext cx="2208213" cy="328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buClrTx/>
              <a:buSzTx/>
              <a:buFontTx/>
              <a:buNone/>
              <a:defRPr kumimoji="0" sz="1400"/>
            </a:lvl1pPr>
          </a:lstStyle>
          <a:p>
            <a:pPr>
              <a:defRPr/>
            </a:pPr>
            <a:fld id="{26E66555-249F-4641-9C09-BC377E64F282}" type="datetime8">
              <a:rPr lang="zh-CN" altLang="en-US"/>
              <a:pPr>
                <a:defRPr/>
              </a:pPr>
              <a:t>2024年4月4日9时57分</a:t>
            </a:fld>
            <a:endParaRPr lang="zh-CN" altLang="zh-CN"/>
          </a:p>
        </p:txBody>
      </p:sp>
      <p:sp>
        <p:nvSpPr>
          <p:cNvPr id="5132"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ClrTx/>
              <a:buSzTx/>
              <a:buFontTx/>
              <a:buNone/>
              <a:defRPr kumimoji="0" sz="1400"/>
            </a:lvl1pPr>
          </a:lstStyle>
          <a:p>
            <a:pPr>
              <a:defRPr/>
            </a:pPr>
            <a:r>
              <a:rPr lang="zh-CN" altLang="en-US"/>
              <a:t>陈立军</a:t>
            </a:r>
            <a:endParaRPr lang="en-US" altLang="zh-CN"/>
          </a:p>
        </p:txBody>
      </p:sp>
      <p:sp>
        <p:nvSpPr>
          <p:cNvPr id="5133"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kumimoji="0" sz="1400"/>
            </a:lvl1pPr>
          </a:lstStyle>
          <a:p>
            <a:pPr>
              <a:defRPr/>
            </a:pPr>
            <a:fld id="{1A1A38E4-F4C3-44B1-A7A4-0A42EC0B256A}" type="slidenum">
              <a:rPr lang="zh-CN" altLang="en-US"/>
              <a:pPr>
                <a:defRPr/>
              </a:pPr>
              <a:t>‹#›</a:t>
            </a:fld>
            <a:endParaRPr lang="en-US" altLang="zh-CN"/>
          </a:p>
        </p:txBody>
      </p:sp>
    </p:spTree>
    <p:extLst>
      <p:ext uri="{BB962C8B-B14F-4D97-AF65-F5344CB8AC3E}">
        <p14:creationId xmlns:p14="http://schemas.microsoft.com/office/powerpoint/2010/main" val="128286319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ahoma" pitchFamily="34" charset="0"/>
          <a:ea typeface="隶书" pitchFamily="49" charset="-122"/>
        </a:defRPr>
      </a:lvl2pPr>
      <a:lvl3pPr algn="ctr" rtl="0" eaLnBrk="0" fontAlgn="base" hangingPunct="0">
        <a:spcBef>
          <a:spcPct val="0"/>
        </a:spcBef>
        <a:spcAft>
          <a:spcPct val="0"/>
        </a:spcAft>
        <a:defRPr kumimoji="1" sz="4400">
          <a:solidFill>
            <a:schemeClr val="tx2"/>
          </a:solidFill>
          <a:latin typeface="Tahoma" pitchFamily="34" charset="0"/>
          <a:ea typeface="隶书" pitchFamily="49" charset="-122"/>
        </a:defRPr>
      </a:lvl3pPr>
      <a:lvl4pPr algn="ctr" rtl="0" eaLnBrk="0" fontAlgn="base" hangingPunct="0">
        <a:spcBef>
          <a:spcPct val="0"/>
        </a:spcBef>
        <a:spcAft>
          <a:spcPct val="0"/>
        </a:spcAft>
        <a:defRPr kumimoji="1" sz="4400">
          <a:solidFill>
            <a:schemeClr val="tx2"/>
          </a:solidFill>
          <a:latin typeface="Tahoma" pitchFamily="34" charset="0"/>
          <a:ea typeface="隶书" pitchFamily="49" charset="-122"/>
        </a:defRPr>
      </a:lvl4pPr>
      <a:lvl5pPr algn="ctr" rtl="0" eaLnBrk="0" fontAlgn="base" hangingPunct="0">
        <a:spcBef>
          <a:spcPct val="0"/>
        </a:spcBef>
        <a:spcAft>
          <a:spcPct val="0"/>
        </a:spcAft>
        <a:defRPr kumimoji="1" sz="4400">
          <a:solidFill>
            <a:schemeClr val="tx2"/>
          </a:solidFill>
          <a:latin typeface="Tahoma" pitchFamily="34" charset="0"/>
          <a:ea typeface="隶书" pitchFamily="49" charset="-122"/>
        </a:defRPr>
      </a:lvl5pPr>
      <a:lvl6pPr marL="457200" algn="ctr" rtl="0" fontAlgn="base">
        <a:spcBef>
          <a:spcPct val="0"/>
        </a:spcBef>
        <a:spcAft>
          <a:spcPct val="0"/>
        </a:spcAft>
        <a:defRPr kumimoji="1" sz="4400">
          <a:solidFill>
            <a:schemeClr val="tx2"/>
          </a:solidFill>
          <a:latin typeface="Tahoma" pitchFamily="34" charset="0"/>
          <a:ea typeface="隶书" pitchFamily="49" charset="-122"/>
        </a:defRPr>
      </a:lvl6pPr>
      <a:lvl7pPr marL="914400" algn="ctr" rtl="0" fontAlgn="base">
        <a:spcBef>
          <a:spcPct val="0"/>
        </a:spcBef>
        <a:spcAft>
          <a:spcPct val="0"/>
        </a:spcAft>
        <a:defRPr kumimoji="1" sz="4400">
          <a:solidFill>
            <a:schemeClr val="tx2"/>
          </a:solidFill>
          <a:latin typeface="Tahoma" pitchFamily="34" charset="0"/>
          <a:ea typeface="隶书" pitchFamily="49" charset="-122"/>
        </a:defRPr>
      </a:lvl7pPr>
      <a:lvl8pPr marL="1371600" algn="ctr" rtl="0" fontAlgn="base">
        <a:spcBef>
          <a:spcPct val="0"/>
        </a:spcBef>
        <a:spcAft>
          <a:spcPct val="0"/>
        </a:spcAft>
        <a:defRPr kumimoji="1" sz="4400">
          <a:solidFill>
            <a:schemeClr val="tx2"/>
          </a:solidFill>
          <a:latin typeface="Tahoma" pitchFamily="34" charset="0"/>
          <a:ea typeface="隶书" pitchFamily="49" charset="-122"/>
        </a:defRPr>
      </a:lvl8pPr>
      <a:lvl9pPr marL="1828800" algn="ctr" rtl="0" fontAlgn="base">
        <a:spcBef>
          <a:spcPct val="0"/>
        </a:spcBef>
        <a:spcAft>
          <a:spcPct val="0"/>
        </a:spcAft>
        <a:defRPr kumimoji="1" sz="4400">
          <a:solidFill>
            <a:schemeClr val="tx2"/>
          </a:solidFill>
          <a:latin typeface="Tahoma" pitchFamily="34" charset="0"/>
          <a:ea typeface="隶书" pitchFamily="49" charset="-122"/>
        </a:defRPr>
      </a:lvl9pPr>
    </p:titleStyle>
    <p:bodyStyle>
      <a:lvl1pPr marL="342900" indent="-342900" algn="just" rtl="0" eaLnBrk="0" fontAlgn="base" hangingPunct="0">
        <a:spcBef>
          <a:spcPct val="20000"/>
        </a:spcBef>
        <a:spcAft>
          <a:spcPct val="0"/>
        </a:spcAft>
        <a:buClr>
          <a:schemeClr val="folHlink"/>
        </a:buClr>
        <a:buSzPct val="60000"/>
        <a:buFont typeface="Wingdings" pitchFamily="2" charset="2"/>
        <a:buChar char="n"/>
        <a:defRPr kumimoji="1" sz="3200">
          <a:solidFill>
            <a:schemeClr val="folHlink"/>
          </a:solidFill>
          <a:latin typeface="+mn-lt"/>
          <a:ea typeface="+mn-ea"/>
          <a:cs typeface="+mn-cs"/>
        </a:defRPr>
      </a:lvl1pPr>
      <a:lvl2pPr marL="742950" indent="-285750" algn="just" rtl="0" eaLnBrk="0" fontAlgn="base" hangingPunct="0">
        <a:spcBef>
          <a:spcPct val="20000"/>
        </a:spcBef>
        <a:spcAft>
          <a:spcPct val="0"/>
        </a:spcAft>
        <a:buClr>
          <a:schemeClr val="hlink"/>
        </a:buClr>
        <a:buSzPct val="55000"/>
        <a:buFont typeface="Wingdings" pitchFamily="2" charset="2"/>
        <a:buChar char="n"/>
        <a:defRPr kumimoji="1" sz="2800">
          <a:solidFill>
            <a:srgbClr val="660066"/>
          </a:solidFill>
          <a:latin typeface="+mn-lt"/>
          <a:ea typeface="华文新魏" pitchFamily="2" charset="-122"/>
        </a:defRPr>
      </a:lvl2pPr>
      <a:lvl3pPr marL="1143000" indent="-228600" algn="just" rtl="0" eaLnBrk="0" fontAlgn="base" hangingPunct="0">
        <a:spcBef>
          <a:spcPct val="20000"/>
        </a:spcBef>
        <a:spcAft>
          <a:spcPct val="0"/>
        </a:spcAft>
        <a:buClr>
          <a:schemeClr val="folHlink"/>
        </a:buClr>
        <a:buSzPct val="50000"/>
        <a:buFont typeface="Wingdings" pitchFamily="2" charset="2"/>
        <a:buChar char="n"/>
        <a:defRPr kumimoji="1" sz="2400">
          <a:solidFill>
            <a:srgbClr val="6600CC"/>
          </a:solidFill>
          <a:latin typeface="+mn-lt"/>
          <a:ea typeface="华文新魏" pitchFamily="2" charset="-122"/>
        </a:defRPr>
      </a:lvl3pPr>
      <a:lvl4pPr marL="1600200" indent="-228600" algn="just"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华文新魏" pitchFamily="2" charset="-122"/>
        </a:defRPr>
      </a:lvl4pPr>
      <a:lvl5pPr marL="2057400" indent="-228600" algn="just"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5pPr>
      <a:lvl6pPr marL="25146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6pPr>
      <a:lvl7pPr marL="29718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7pPr>
      <a:lvl8pPr marL="34290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8pPr>
      <a:lvl9pPr marL="38862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slideLayout" Target="../slideLayouts/slideLayout2.xml"/><Relationship Id="rId4" Type="http://schemas.openxmlformats.org/officeDocument/2006/relationships/tags" Target="../tags/tag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p:nvPr/>
        </p:nvSpPr>
        <p:spPr>
          <a:xfrm>
            <a:off x="304800" y="4267200"/>
            <a:ext cx="8305800" cy="1981200"/>
          </a:xfrm>
          <a:prstGeom prst="rect">
            <a:avLst/>
          </a:prstGeom>
          <a:noFill/>
          <a:ln w="9525">
            <a:noFill/>
          </a:ln>
        </p:spPr>
        <p:txBody>
          <a:bodyPr/>
          <a:lstStyle/>
          <a:p>
            <a:pPr marL="342900" indent="-342900" algn="ctr">
              <a:spcBef>
                <a:spcPct val="20000"/>
              </a:spcBef>
              <a:buChar char="•"/>
            </a:pPr>
            <a:r>
              <a:rPr lang="zh-CN" altLang="en-US" sz="2800" dirty="0">
                <a:solidFill>
                  <a:srgbClr val="0000FF"/>
                </a:solidFill>
                <a:latin typeface="微软雅黑" panose="020B0503020204020204" charset="-122"/>
                <a:ea typeface="微软雅黑" panose="020B0503020204020204" charset="-122"/>
              </a:rPr>
              <a:t>信息科学与工程学院</a:t>
            </a:r>
          </a:p>
          <a:p>
            <a:pPr marL="342900" indent="-342900" algn="ctr">
              <a:spcBef>
                <a:spcPct val="20000"/>
              </a:spcBef>
              <a:buChar char="•"/>
            </a:pPr>
            <a:r>
              <a:rPr lang="zh-CN" altLang="en-US" sz="2800" dirty="0">
                <a:solidFill>
                  <a:srgbClr val="0000FF"/>
                </a:solidFill>
                <a:latin typeface="微软雅黑" panose="020B0503020204020204" charset="-122"/>
                <a:ea typeface="微软雅黑" panose="020B0503020204020204" charset="-122"/>
              </a:rPr>
              <a:t>李友焕</a:t>
            </a:r>
          </a:p>
          <a:p>
            <a:pPr marL="342900" indent="-342900" algn="ctr">
              <a:spcBef>
                <a:spcPct val="20000"/>
              </a:spcBef>
              <a:buChar char="•"/>
            </a:pPr>
            <a:endParaRPr lang="zh-CN" altLang="en-US" sz="2800" dirty="0">
              <a:solidFill>
                <a:srgbClr val="0000FF"/>
              </a:solidFill>
              <a:latin typeface="微软雅黑" panose="020B0503020204020204" charset="-122"/>
              <a:ea typeface="微软雅黑" panose="020B0503020204020204" charset="-122"/>
            </a:endParaRPr>
          </a:p>
          <a:p>
            <a:pPr marL="342900" indent="-342900" algn="ctr">
              <a:spcBef>
                <a:spcPct val="20000"/>
              </a:spcBef>
              <a:buChar char="•"/>
            </a:pPr>
            <a:r>
              <a:rPr lang="en-US" altLang="zh-CN" sz="2800" dirty="0">
                <a:solidFill>
                  <a:srgbClr val="0000FF"/>
                </a:solidFill>
                <a:latin typeface="微软雅黑" panose="020B0503020204020204" charset="-122"/>
                <a:ea typeface="微软雅黑" panose="020B0503020204020204" charset="-122"/>
              </a:rPr>
              <a:t>2024.04</a:t>
            </a:r>
          </a:p>
        </p:txBody>
      </p:sp>
      <p:grpSp>
        <p:nvGrpSpPr>
          <p:cNvPr id="3075" name="Group 5"/>
          <p:cNvGrpSpPr/>
          <p:nvPr/>
        </p:nvGrpSpPr>
        <p:grpSpPr>
          <a:xfrm>
            <a:off x="6629400" y="4876800"/>
            <a:ext cx="1524000" cy="1714500"/>
            <a:chOff x="4734" y="3198"/>
            <a:chExt cx="960" cy="1080"/>
          </a:xfrm>
        </p:grpSpPr>
        <p:sp>
          <p:nvSpPr>
            <p:cNvPr id="3081" name="Freeform 6"/>
            <p:cNvSpPr/>
            <p:nvPr/>
          </p:nvSpPr>
          <p:spPr>
            <a:xfrm>
              <a:off x="4734" y="3942"/>
              <a:ext cx="960" cy="336"/>
            </a:xfrm>
            <a:custGeom>
              <a:avLst/>
              <a:gdLst/>
              <a:ahLst/>
              <a:cxnLst>
                <a:cxn ang="0">
                  <a:pos x="124" y="5"/>
                </a:cxn>
                <a:cxn ang="0">
                  <a:pos x="102" y="12"/>
                </a:cxn>
                <a:cxn ang="0">
                  <a:pos x="81" y="42"/>
                </a:cxn>
                <a:cxn ang="0">
                  <a:pos x="58" y="66"/>
                </a:cxn>
                <a:cxn ang="0">
                  <a:pos x="36" y="72"/>
                </a:cxn>
                <a:cxn ang="0">
                  <a:pos x="15" y="84"/>
                </a:cxn>
                <a:cxn ang="0">
                  <a:pos x="0" y="114"/>
                </a:cxn>
                <a:cxn ang="0">
                  <a:pos x="0" y="150"/>
                </a:cxn>
                <a:cxn ang="0">
                  <a:pos x="7" y="187"/>
                </a:cxn>
                <a:cxn ang="0">
                  <a:pos x="29" y="192"/>
                </a:cxn>
                <a:cxn ang="0">
                  <a:pos x="51" y="180"/>
                </a:cxn>
                <a:cxn ang="0">
                  <a:pos x="69" y="192"/>
                </a:cxn>
                <a:cxn ang="0">
                  <a:pos x="88" y="228"/>
                </a:cxn>
                <a:cxn ang="0">
                  <a:pos x="110" y="252"/>
                </a:cxn>
                <a:cxn ang="0">
                  <a:pos x="135" y="252"/>
                </a:cxn>
                <a:cxn ang="0">
                  <a:pos x="158" y="246"/>
                </a:cxn>
                <a:cxn ang="0">
                  <a:pos x="180" y="265"/>
                </a:cxn>
                <a:cxn ang="0">
                  <a:pos x="202" y="288"/>
                </a:cxn>
                <a:cxn ang="0">
                  <a:pos x="234" y="295"/>
                </a:cxn>
                <a:cxn ang="0">
                  <a:pos x="285" y="295"/>
                </a:cxn>
                <a:cxn ang="0">
                  <a:pos x="307" y="288"/>
                </a:cxn>
                <a:cxn ang="0">
                  <a:pos x="330" y="282"/>
                </a:cxn>
                <a:cxn ang="0">
                  <a:pos x="351" y="270"/>
                </a:cxn>
                <a:cxn ang="0">
                  <a:pos x="373" y="265"/>
                </a:cxn>
                <a:cxn ang="0">
                  <a:pos x="396" y="270"/>
                </a:cxn>
                <a:cxn ang="0">
                  <a:pos x="418" y="282"/>
                </a:cxn>
                <a:cxn ang="0">
                  <a:pos x="454" y="295"/>
                </a:cxn>
                <a:cxn ang="0">
                  <a:pos x="495" y="295"/>
                </a:cxn>
                <a:cxn ang="0">
                  <a:pos x="531" y="288"/>
                </a:cxn>
                <a:cxn ang="0">
                  <a:pos x="553" y="265"/>
                </a:cxn>
                <a:cxn ang="0">
                  <a:pos x="578" y="241"/>
                </a:cxn>
                <a:cxn ang="0">
                  <a:pos x="601" y="228"/>
                </a:cxn>
                <a:cxn ang="0">
                  <a:pos x="622" y="222"/>
                </a:cxn>
                <a:cxn ang="0">
                  <a:pos x="630" y="205"/>
                </a:cxn>
                <a:cxn ang="0">
                  <a:pos x="618" y="168"/>
                </a:cxn>
                <a:cxn ang="0">
                  <a:pos x="630" y="132"/>
                </a:cxn>
                <a:cxn ang="0">
                  <a:pos x="630" y="96"/>
                </a:cxn>
                <a:cxn ang="0">
                  <a:pos x="611" y="66"/>
                </a:cxn>
                <a:cxn ang="0">
                  <a:pos x="590" y="66"/>
                </a:cxn>
                <a:cxn ang="0">
                  <a:pos x="568" y="66"/>
                </a:cxn>
                <a:cxn ang="0">
                  <a:pos x="546" y="59"/>
                </a:cxn>
                <a:cxn ang="0">
                  <a:pos x="524" y="54"/>
                </a:cxn>
                <a:cxn ang="0">
                  <a:pos x="502" y="59"/>
                </a:cxn>
                <a:cxn ang="0">
                  <a:pos x="483" y="48"/>
                </a:cxn>
                <a:cxn ang="0">
                  <a:pos x="461" y="24"/>
                </a:cxn>
                <a:cxn ang="0">
                  <a:pos x="439" y="18"/>
                </a:cxn>
                <a:cxn ang="0">
                  <a:pos x="414" y="5"/>
                </a:cxn>
                <a:cxn ang="0">
                  <a:pos x="392" y="18"/>
                </a:cxn>
                <a:cxn ang="0">
                  <a:pos x="370" y="24"/>
                </a:cxn>
                <a:cxn ang="0">
                  <a:pos x="348" y="24"/>
                </a:cxn>
                <a:cxn ang="0">
                  <a:pos x="326" y="18"/>
                </a:cxn>
                <a:cxn ang="0">
                  <a:pos x="304" y="5"/>
                </a:cxn>
                <a:cxn ang="0">
                  <a:pos x="282" y="5"/>
                </a:cxn>
                <a:cxn ang="0">
                  <a:pos x="260" y="18"/>
                </a:cxn>
                <a:cxn ang="0">
                  <a:pos x="238" y="24"/>
                </a:cxn>
                <a:cxn ang="0">
                  <a:pos x="212" y="5"/>
                </a:cxn>
                <a:cxn ang="0">
                  <a:pos x="190" y="0"/>
                </a:cxn>
                <a:cxn ang="0">
                  <a:pos x="168" y="0"/>
                </a:cxn>
                <a:cxn ang="0">
                  <a:pos x="139" y="10"/>
                </a:cxn>
                <a:cxn ang="0">
                  <a:pos x="117" y="48"/>
                </a:cxn>
                <a:cxn ang="0">
                  <a:pos x="102" y="59"/>
                </a:cxn>
                <a:cxn ang="0">
                  <a:pos x="94" y="46"/>
                </a:cxn>
              </a:cxnLst>
              <a:rect l="0" t="0" r="0" b="0"/>
              <a:pathLst>
                <a:path w="1453" h="374">
                  <a:moveTo>
                    <a:pt x="319" y="12"/>
                  </a:moveTo>
                  <a:lnTo>
                    <a:pt x="285" y="7"/>
                  </a:lnTo>
                  <a:lnTo>
                    <a:pt x="260" y="7"/>
                  </a:lnTo>
                  <a:lnTo>
                    <a:pt x="234" y="15"/>
                  </a:lnTo>
                  <a:lnTo>
                    <a:pt x="209" y="37"/>
                  </a:lnTo>
                  <a:lnTo>
                    <a:pt x="184" y="52"/>
                  </a:lnTo>
                  <a:lnTo>
                    <a:pt x="159" y="67"/>
                  </a:lnTo>
                  <a:lnTo>
                    <a:pt x="133" y="82"/>
                  </a:lnTo>
                  <a:lnTo>
                    <a:pt x="109" y="89"/>
                  </a:lnTo>
                  <a:lnTo>
                    <a:pt x="83" y="89"/>
                  </a:lnTo>
                  <a:lnTo>
                    <a:pt x="58" y="89"/>
                  </a:lnTo>
                  <a:lnTo>
                    <a:pt x="34" y="104"/>
                  </a:lnTo>
                  <a:lnTo>
                    <a:pt x="8" y="119"/>
                  </a:lnTo>
                  <a:lnTo>
                    <a:pt x="0" y="141"/>
                  </a:lnTo>
                  <a:lnTo>
                    <a:pt x="0" y="164"/>
                  </a:lnTo>
                  <a:lnTo>
                    <a:pt x="0" y="186"/>
                  </a:lnTo>
                  <a:lnTo>
                    <a:pt x="8" y="208"/>
                  </a:lnTo>
                  <a:lnTo>
                    <a:pt x="17" y="231"/>
                  </a:lnTo>
                  <a:lnTo>
                    <a:pt x="42" y="231"/>
                  </a:lnTo>
                  <a:lnTo>
                    <a:pt x="66" y="238"/>
                  </a:lnTo>
                  <a:lnTo>
                    <a:pt x="92" y="238"/>
                  </a:lnTo>
                  <a:lnTo>
                    <a:pt x="117" y="223"/>
                  </a:lnTo>
                  <a:lnTo>
                    <a:pt x="142" y="216"/>
                  </a:lnTo>
                  <a:lnTo>
                    <a:pt x="159" y="238"/>
                  </a:lnTo>
                  <a:lnTo>
                    <a:pt x="176" y="261"/>
                  </a:lnTo>
                  <a:lnTo>
                    <a:pt x="201" y="283"/>
                  </a:lnTo>
                  <a:lnTo>
                    <a:pt x="226" y="298"/>
                  </a:lnTo>
                  <a:lnTo>
                    <a:pt x="251" y="313"/>
                  </a:lnTo>
                  <a:lnTo>
                    <a:pt x="285" y="321"/>
                  </a:lnTo>
                  <a:lnTo>
                    <a:pt x="310" y="313"/>
                  </a:lnTo>
                  <a:lnTo>
                    <a:pt x="335" y="305"/>
                  </a:lnTo>
                  <a:lnTo>
                    <a:pt x="361" y="305"/>
                  </a:lnTo>
                  <a:lnTo>
                    <a:pt x="385" y="313"/>
                  </a:lnTo>
                  <a:lnTo>
                    <a:pt x="411" y="328"/>
                  </a:lnTo>
                  <a:lnTo>
                    <a:pt x="436" y="335"/>
                  </a:lnTo>
                  <a:lnTo>
                    <a:pt x="461" y="357"/>
                  </a:lnTo>
                  <a:lnTo>
                    <a:pt x="486" y="365"/>
                  </a:lnTo>
                  <a:lnTo>
                    <a:pt x="536" y="365"/>
                  </a:lnTo>
                  <a:lnTo>
                    <a:pt x="587" y="365"/>
                  </a:lnTo>
                  <a:lnTo>
                    <a:pt x="654" y="365"/>
                  </a:lnTo>
                  <a:lnTo>
                    <a:pt x="680" y="365"/>
                  </a:lnTo>
                  <a:lnTo>
                    <a:pt x="704" y="357"/>
                  </a:lnTo>
                  <a:lnTo>
                    <a:pt x="730" y="357"/>
                  </a:lnTo>
                  <a:lnTo>
                    <a:pt x="755" y="350"/>
                  </a:lnTo>
                  <a:lnTo>
                    <a:pt x="780" y="342"/>
                  </a:lnTo>
                  <a:lnTo>
                    <a:pt x="805" y="335"/>
                  </a:lnTo>
                  <a:lnTo>
                    <a:pt x="831" y="328"/>
                  </a:lnTo>
                  <a:lnTo>
                    <a:pt x="855" y="328"/>
                  </a:lnTo>
                  <a:lnTo>
                    <a:pt x="881" y="335"/>
                  </a:lnTo>
                  <a:lnTo>
                    <a:pt x="906" y="335"/>
                  </a:lnTo>
                  <a:lnTo>
                    <a:pt x="931" y="342"/>
                  </a:lnTo>
                  <a:lnTo>
                    <a:pt x="956" y="350"/>
                  </a:lnTo>
                  <a:lnTo>
                    <a:pt x="990" y="365"/>
                  </a:lnTo>
                  <a:lnTo>
                    <a:pt x="1040" y="365"/>
                  </a:lnTo>
                  <a:lnTo>
                    <a:pt x="1107" y="373"/>
                  </a:lnTo>
                  <a:lnTo>
                    <a:pt x="1133" y="365"/>
                  </a:lnTo>
                  <a:lnTo>
                    <a:pt x="1183" y="365"/>
                  </a:lnTo>
                  <a:lnTo>
                    <a:pt x="1217" y="357"/>
                  </a:lnTo>
                  <a:lnTo>
                    <a:pt x="1241" y="335"/>
                  </a:lnTo>
                  <a:lnTo>
                    <a:pt x="1267" y="328"/>
                  </a:lnTo>
                  <a:lnTo>
                    <a:pt x="1301" y="313"/>
                  </a:lnTo>
                  <a:lnTo>
                    <a:pt x="1325" y="298"/>
                  </a:lnTo>
                  <a:lnTo>
                    <a:pt x="1351" y="290"/>
                  </a:lnTo>
                  <a:lnTo>
                    <a:pt x="1376" y="283"/>
                  </a:lnTo>
                  <a:lnTo>
                    <a:pt x="1400" y="275"/>
                  </a:lnTo>
                  <a:lnTo>
                    <a:pt x="1426" y="275"/>
                  </a:lnTo>
                  <a:lnTo>
                    <a:pt x="1452" y="275"/>
                  </a:lnTo>
                  <a:lnTo>
                    <a:pt x="1443" y="254"/>
                  </a:lnTo>
                  <a:lnTo>
                    <a:pt x="1426" y="231"/>
                  </a:lnTo>
                  <a:lnTo>
                    <a:pt x="1417" y="208"/>
                  </a:lnTo>
                  <a:lnTo>
                    <a:pt x="1426" y="186"/>
                  </a:lnTo>
                  <a:lnTo>
                    <a:pt x="1443" y="164"/>
                  </a:lnTo>
                  <a:lnTo>
                    <a:pt x="1452" y="141"/>
                  </a:lnTo>
                  <a:lnTo>
                    <a:pt x="1443" y="119"/>
                  </a:lnTo>
                  <a:lnTo>
                    <a:pt x="1426" y="97"/>
                  </a:lnTo>
                  <a:lnTo>
                    <a:pt x="1400" y="82"/>
                  </a:lnTo>
                  <a:lnTo>
                    <a:pt x="1376" y="82"/>
                  </a:lnTo>
                  <a:lnTo>
                    <a:pt x="1351" y="82"/>
                  </a:lnTo>
                  <a:lnTo>
                    <a:pt x="1325" y="82"/>
                  </a:lnTo>
                  <a:lnTo>
                    <a:pt x="1301" y="82"/>
                  </a:lnTo>
                  <a:lnTo>
                    <a:pt x="1275" y="82"/>
                  </a:lnTo>
                  <a:lnTo>
                    <a:pt x="1250" y="74"/>
                  </a:lnTo>
                  <a:lnTo>
                    <a:pt x="1225" y="67"/>
                  </a:lnTo>
                  <a:lnTo>
                    <a:pt x="1200" y="67"/>
                  </a:lnTo>
                  <a:lnTo>
                    <a:pt x="1174" y="67"/>
                  </a:lnTo>
                  <a:lnTo>
                    <a:pt x="1150" y="74"/>
                  </a:lnTo>
                  <a:lnTo>
                    <a:pt x="1124" y="82"/>
                  </a:lnTo>
                  <a:lnTo>
                    <a:pt x="1107" y="59"/>
                  </a:lnTo>
                  <a:lnTo>
                    <a:pt x="1082" y="45"/>
                  </a:lnTo>
                  <a:lnTo>
                    <a:pt x="1057" y="30"/>
                  </a:lnTo>
                  <a:lnTo>
                    <a:pt x="1032" y="30"/>
                  </a:lnTo>
                  <a:lnTo>
                    <a:pt x="1006" y="22"/>
                  </a:lnTo>
                  <a:lnTo>
                    <a:pt x="973" y="15"/>
                  </a:lnTo>
                  <a:lnTo>
                    <a:pt x="948" y="7"/>
                  </a:lnTo>
                  <a:lnTo>
                    <a:pt x="922" y="7"/>
                  </a:lnTo>
                  <a:lnTo>
                    <a:pt x="898" y="22"/>
                  </a:lnTo>
                  <a:lnTo>
                    <a:pt x="872" y="30"/>
                  </a:lnTo>
                  <a:lnTo>
                    <a:pt x="847" y="30"/>
                  </a:lnTo>
                  <a:lnTo>
                    <a:pt x="822" y="30"/>
                  </a:lnTo>
                  <a:lnTo>
                    <a:pt x="797" y="30"/>
                  </a:lnTo>
                  <a:lnTo>
                    <a:pt x="771" y="30"/>
                  </a:lnTo>
                  <a:lnTo>
                    <a:pt x="747" y="22"/>
                  </a:lnTo>
                  <a:lnTo>
                    <a:pt x="721" y="15"/>
                  </a:lnTo>
                  <a:lnTo>
                    <a:pt x="696" y="7"/>
                  </a:lnTo>
                  <a:lnTo>
                    <a:pt x="671" y="7"/>
                  </a:lnTo>
                  <a:lnTo>
                    <a:pt x="646" y="7"/>
                  </a:lnTo>
                  <a:lnTo>
                    <a:pt x="620" y="7"/>
                  </a:lnTo>
                  <a:lnTo>
                    <a:pt x="596" y="22"/>
                  </a:lnTo>
                  <a:lnTo>
                    <a:pt x="570" y="30"/>
                  </a:lnTo>
                  <a:lnTo>
                    <a:pt x="545" y="30"/>
                  </a:lnTo>
                  <a:lnTo>
                    <a:pt x="520" y="22"/>
                  </a:lnTo>
                  <a:lnTo>
                    <a:pt x="486" y="7"/>
                  </a:lnTo>
                  <a:lnTo>
                    <a:pt x="461" y="7"/>
                  </a:lnTo>
                  <a:lnTo>
                    <a:pt x="436" y="0"/>
                  </a:lnTo>
                  <a:lnTo>
                    <a:pt x="411" y="0"/>
                  </a:lnTo>
                  <a:lnTo>
                    <a:pt x="385" y="0"/>
                  </a:lnTo>
                  <a:lnTo>
                    <a:pt x="361" y="7"/>
                  </a:lnTo>
                  <a:lnTo>
                    <a:pt x="319" y="12"/>
                  </a:lnTo>
                  <a:lnTo>
                    <a:pt x="293" y="45"/>
                  </a:lnTo>
                  <a:lnTo>
                    <a:pt x="268" y="59"/>
                  </a:lnTo>
                  <a:lnTo>
                    <a:pt x="260" y="82"/>
                  </a:lnTo>
                  <a:lnTo>
                    <a:pt x="234" y="74"/>
                  </a:lnTo>
                  <a:lnTo>
                    <a:pt x="209" y="67"/>
                  </a:lnTo>
                  <a:lnTo>
                    <a:pt x="217" y="57"/>
                  </a:lnTo>
                </a:path>
              </a:pathLst>
            </a:custGeom>
            <a:gradFill rotWithShape="0">
              <a:gsLst>
                <a:gs pos="0">
                  <a:srgbClr val="F5EACB">
                    <a:alpha val="100000"/>
                  </a:srgbClr>
                </a:gs>
                <a:gs pos="100000">
                  <a:srgbClr val="CC9900">
                    <a:alpha val="100000"/>
                  </a:srgbClr>
                </a:gs>
              </a:gsLst>
              <a:lin ang="5400000" scaled="1"/>
              <a:tileRect/>
            </a:gradFill>
            <a:ln w="12700" cap="rnd" cmpd="sng">
              <a:solidFill>
                <a:srgbClr val="996633">
                  <a:alpha val="100000"/>
                </a:srgbClr>
              </a:solidFill>
              <a:prstDash val="solid"/>
              <a:round/>
              <a:headEnd type="none" w="sm" len="sm"/>
              <a:tailEnd type="none" w="sm" len="sm"/>
            </a:ln>
          </p:spPr>
          <p:txBody>
            <a:bodyPr/>
            <a:lstStyle/>
            <a:p>
              <a:endParaRPr lang="zh-CN" altLang="en-US"/>
            </a:p>
          </p:txBody>
        </p:sp>
        <p:grpSp>
          <p:nvGrpSpPr>
            <p:cNvPr id="3082" name="Group 7"/>
            <p:cNvGrpSpPr/>
            <p:nvPr/>
          </p:nvGrpSpPr>
          <p:grpSpPr>
            <a:xfrm>
              <a:off x="4800" y="3198"/>
              <a:ext cx="864" cy="1008"/>
              <a:chOff x="0" y="3182"/>
              <a:chExt cx="808" cy="998"/>
            </a:xfrm>
          </p:grpSpPr>
          <p:grpSp>
            <p:nvGrpSpPr>
              <p:cNvPr id="3090" name="Group 8"/>
              <p:cNvGrpSpPr/>
              <p:nvPr/>
            </p:nvGrpSpPr>
            <p:grpSpPr>
              <a:xfrm>
                <a:off x="0" y="3182"/>
                <a:ext cx="506" cy="927"/>
                <a:chOff x="1685" y="1023"/>
                <a:chExt cx="506" cy="927"/>
              </a:xfrm>
            </p:grpSpPr>
            <p:sp>
              <p:nvSpPr>
                <p:cNvPr id="3103" name="Freeform 9"/>
                <p:cNvSpPr/>
                <p:nvPr/>
              </p:nvSpPr>
              <p:spPr>
                <a:xfrm>
                  <a:off x="1733" y="1329"/>
                  <a:ext cx="76" cy="621"/>
                </a:xfrm>
                <a:custGeom>
                  <a:avLst/>
                  <a:gdLst/>
                  <a:ahLst/>
                  <a:cxnLst>
                    <a:cxn ang="0">
                      <a:pos x="0" y="54"/>
                    </a:cxn>
                    <a:cxn ang="0">
                      <a:pos x="11" y="269"/>
                    </a:cxn>
                    <a:cxn ang="0">
                      <a:pos x="22" y="442"/>
                    </a:cxn>
                    <a:cxn ang="0">
                      <a:pos x="30" y="570"/>
                    </a:cxn>
                    <a:cxn ang="0">
                      <a:pos x="28" y="620"/>
                    </a:cxn>
                    <a:cxn ang="0">
                      <a:pos x="44" y="620"/>
                    </a:cxn>
                    <a:cxn ang="0">
                      <a:pos x="49" y="546"/>
                    </a:cxn>
                    <a:cxn ang="0">
                      <a:pos x="52" y="434"/>
                    </a:cxn>
                    <a:cxn ang="0">
                      <a:pos x="58" y="329"/>
                    </a:cxn>
                    <a:cxn ang="0">
                      <a:pos x="61" y="250"/>
                    </a:cxn>
                    <a:cxn ang="0">
                      <a:pos x="67" y="135"/>
                    </a:cxn>
                    <a:cxn ang="0">
                      <a:pos x="75" y="36"/>
                    </a:cxn>
                    <a:cxn ang="0">
                      <a:pos x="70" y="11"/>
                    </a:cxn>
                    <a:cxn ang="0">
                      <a:pos x="62" y="0"/>
                    </a:cxn>
                    <a:cxn ang="0">
                      <a:pos x="53" y="121"/>
                    </a:cxn>
                    <a:cxn ang="0">
                      <a:pos x="45" y="224"/>
                    </a:cxn>
                    <a:cxn ang="0">
                      <a:pos x="43" y="305"/>
                    </a:cxn>
                    <a:cxn ang="0">
                      <a:pos x="40" y="390"/>
                    </a:cxn>
                    <a:cxn ang="0">
                      <a:pos x="34" y="475"/>
                    </a:cxn>
                    <a:cxn ang="0">
                      <a:pos x="25" y="327"/>
                    </a:cxn>
                    <a:cxn ang="0">
                      <a:pos x="15" y="187"/>
                    </a:cxn>
                    <a:cxn ang="0">
                      <a:pos x="0" y="54"/>
                    </a:cxn>
                  </a:cxnLst>
                  <a:rect l="0" t="0" r="0" b="0"/>
                  <a:pathLst>
                    <a:path w="76" h="621">
                      <a:moveTo>
                        <a:pt x="0" y="54"/>
                      </a:moveTo>
                      <a:lnTo>
                        <a:pt x="11" y="269"/>
                      </a:lnTo>
                      <a:lnTo>
                        <a:pt x="22" y="442"/>
                      </a:lnTo>
                      <a:lnTo>
                        <a:pt x="30" y="570"/>
                      </a:lnTo>
                      <a:lnTo>
                        <a:pt x="28" y="620"/>
                      </a:lnTo>
                      <a:lnTo>
                        <a:pt x="44" y="620"/>
                      </a:lnTo>
                      <a:lnTo>
                        <a:pt x="49" y="546"/>
                      </a:lnTo>
                      <a:lnTo>
                        <a:pt x="52" y="434"/>
                      </a:lnTo>
                      <a:lnTo>
                        <a:pt x="58" y="329"/>
                      </a:lnTo>
                      <a:lnTo>
                        <a:pt x="61" y="250"/>
                      </a:lnTo>
                      <a:lnTo>
                        <a:pt x="67" y="135"/>
                      </a:lnTo>
                      <a:lnTo>
                        <a:pt x="75" y="36"/>
                      </a:lnTo>
                      <a:lnTo>
                        <a:pt x="70" y="11"/>
                      </a:lnTo>
                      <a:lnTo>
                        <a:pt x="62" y="0"/>
                      </a:lnTo>
                      <a:lnTo>
                        <a:pt x="53" y="121"/>
                      </a:lnTo>
                      <a:lnTo>
                        <a:pt x="45" y="224"/>
                      </a:lnTo>
                      <a:lnTo>
                        <a:pt x="43" y="305"/>
                      </a:lnTo>
                      <a:lnTo>
                        <a:pt x="40" y="390"/>
                      </a:lnTo>
                      <a:lnTo>
                        <a:pt x="34" y="475"/>
                      </a:lnTo>
                      <a:lnTo>
                        <a:pt x="25" y="327"/>
                      </a:lnTo>
                      <a:lnTo>
                        <a:pt x="15" y="187"/>
                      </a:lnTo>
                      <a:lnTo>
                        <a:pt x="0" y="54"/>
                      </a:lnTo>
                    </a:path>
                  </a:pathLst>
                </a:custGeom>
                <a:solidFill>
                  <a:srgbClr val="3C0023">
                    <a:alpha val="50195"/>
                  </a:srgbClr>
                </a:solidFill>
                <a:ln w="9525">
                  <a:noFill/>
                </a:ln>
              </p:spPr>
              <p:txBody>
                <a:bodyPr/>
                <a:lstStyle/>
                <a:p>
                  <a:endParaRPr lang="zh-CN" altLang="en-US"/>
                </a:p>
              </p:txBody>
            </p:sp>
            <p:sp>
              <p:nvSpPr>
                <p:cNvPr id="3104" name="Freeform 10"/>
                <p:cNvSpPr/>
                <p:nvPr/>
              </p:nvSpPr>
              <p:spPr>
                <a:xfrm>
                  <a:off x="1790" y="1583"/>
                  <a:ext cx="120" cy="349"/>
                </a:xfrm>
                <a:custGeom>
                  <a:avLst/>
                  <a:gdLst/>
                  <a:ahLst/>
                  <a:cxnLst>
                    <a:cxn ang="0">
                      <a:pos x="0" y="161"/>
                    </a:cxn>
                    <a:cxn ang="0">
                      <a:pos x="10" y="232"/>
                    </a:cxn>
                    <a:cxn ang="0">
                      <a:pos x="20" y="289"/>
                    </a:cxn>
                    <a:cxn ang="0">
                      <a:pos x="26" y="331"/>
                    </a:cxn>
                    <a:cxn ang="0">
                      <a:pos x="25" y="348"/>
                    </a:cxn>
                    <a:cxn ang="0">
                      <a:pos x="39" y="348"/>
                    </a:cxn>
                    <a:cxn ang="0">
                      <a:pos x="43" y="323"/>
                    </a:cxn>
                    <a:cxn ang="0">
                      <a:pos x="45" y="286"/>
                    </a:cxn>
                    <a:cxn ang="0">
                      <a:pos x="51" y="252"/>
                    </a:cxn>
                    <a:cxn ang="0">
                      <a:pos x="54" y="226"/>
                    </a:cxn>
                    <a:cxn ang="0">
                      <a:pos x="59" y="188"/>
                    </a:cxn>
                    <a:cxn ang="0">
                      <a:pos x="66" y="156"/>
                    </a:cxn>
                    <a:cxn ang="0">
                      <a:pos x="71" y="127"/>
                    </a:cxn>
                    <a:cxn ang="0">
                      <a:pos x="77" y="96"/>
                    </a:cxn>
                    <a:cxn ang="0">
                      <a:pos x="86" y="66"/>
                    </a:cxn>
                    <a:cxn ang="0">
                      <a:pos x="96" y="40"/>
                    </a:cxn>
                    <a:cxn ang="0">
                      <a:pos x="113" y="15"/>
                    </a:cxn>
                    <a:cxn ang="0">
                      <a:pos x="119" y="5"/>
                    </a:cxn>
                    <a:cxn ang="0">
                      <a:pos x="112" y="0"/>
                    </a:cxn>
                    <a:cxn ang="0">
                      <a:pos x="101" y="10"/>
                    </a:cxn>
                    <a:cxn ang="0">
                      <a:pos x="86" y="33"/>
                    </a:cxn>
                    <a:cxn ang="0">
                      <a:pos x="75" y="57"/>
                    </a:cxn>
                    <a:cxn ang="0">
                      <a:pos x="66" y="81"/>
                    </a:cxn>
                    <a:cxn ang="0">
                      <a:pos x="60" y="113"/>
                    </a:cxn>
                    <a:cxn ang="0">
                      <a:pos x="55" y="144"/>
                    </a:cxn>
                    <a:cxn ang="0">
                      <a:pos x="47" y="184"/>
                    </a:cxn>
                    <a:cxn ang="0">
                      <a:pos x="40" y="217"/>
                    </a:cxn>
                    <a:cxn ang="0">
                      <a:pos x="37" y="244"/>
                    </a:cxn>
                    <a:cxn ang="0">
                      <a:pos x="36" y="272"/>
                    </a:cxn>
                    <a:cxn ang="0">
                      <a:pos x="30" y="300"/>
                    </a:cxn>
                    <a:cxn ang="0">
                      <a:pos x="22" y="251"/>
                    </a:cxn>
                    <a:cxn ang="0">
                      <a:pos x="13" y="205"/>
                    </a:cxn>
                    <a:cxn ang="0">
                      <a:pos x="0" y="161"/>
                    </a:cxn>
                  </a:cxnLst>
                  <a:rect l="0" t="0" r="0" b="0"/>
                  <a:pathLst>
                    <a:path w="120" h="349">
                      <a:moveTo>
                        <a:pt x="0" y="161"/>
                      </a:moveTo>
                      <a:lnTo>
                        <a:pt x="10" y="232"/>
                      </a:lnTo>
                      <a:lnTo>
                        <a:pt x="20" y="289"/>
                      </a:lnTo>
                      <a:lnTo>
                        <a:pt x="26" y="331"/>
                      </a:lnTo>
                      <a:lnTo>
                        <a:pt x="25" y="348"/>
                      </a:lnTo>
                      <a:lnTo>
                        <a:pt x="39" y="348"/>
                      </a:lnTo>
                      <a:lnTo>
                        <a:pt x="43" y="323"/>
                      </a:lnTo>
                      <a:lnTo>
                        <a:pt x="45" y="286"/>
                      </a:lnTo>
                      <a:lnTo>
                        <a:pt x="51" y="252"/>
                      </a:lnTo>
                      <a:lnTo>
                        <a:pt x="54" y="226"/>
                      </a:lnTo>
                      <a:lnTo>
                        <a:pt x="59" y="188"/>
                      </a:lnTo>
                      <a:lnTo>
                        <a:pt x="66" y="156"/>
                      </a:lnTo>
                      <a:lnTo>
                        <a:pt x="71" y="127"/>
                      </a:lnTo>
                      <a:lnTo>
                        <a:pt x="77" y="96"/>
                      </a:lnTo>
                      <a:lnTo>
                        <a:pt x="86" y="66"/>
                      </a:lnTo>
                      <a:lnTo>
                        <a:pt x="96" y="40"/>
                      </a:lnTo>
                      <a:lnTo>
                        <a:pt x="113" y="15"/>
                      </a:lnTo>
                      <a:lnTo>
                        <a:pt x="119" y="5"/>
                      </a:lnTo>
                      <a:lnTo>
                        <a:pt x="112" y="0"/>
                      </a:lnTo>
                      <a:lnTo>
                        <a:pt x="101" y="10"/>
                      </a:lnTo>
                      <a:lnTo>
                        <a:pt x="86" y="33"/>
                      </a:lnTo>
                      <a:lnTo>
                        <a:pt x="75" y="57"/>
                      </a:lnTo>
                      <a:lnTo>
                        <a:pt x="66" y="81"/>
                      </a:lnTo>
                      <a:lnTo>
                        <a:pt x="60" y="113"/>
                      </a:lnTo>
                      <a:lnTo>
                        <a:pt x="55" y="144"/>
                      </a:lnTo>
                      <a:lnTo>
                        <a:pt x="47" y="184"/>
                      </a:lnTo>
                      <a:lnTo>
                        <a:pt x="40" y="217"/>
                      </a:lnTo>
                      <a:lnTo>
                        <a:pt x="37" y="244"/>
                      </a:lnTo>
                      <a:lnTo>
                        <a:pt x="36" y="272"/>
                      </a:lnTo>
                      <a:lnTo>
                        <a:pt x="30" y="300"/>
                      </a:lnTo>
                      <a:lnTo>
                        <a:pt x="22" y="251"/>
                      </a:lnTo>
                      <a:lnTo>
                        <a:pt x="13" y="205"/>
                      </a:lnTo>
                      <a:lnTo>
                        <a:pt x="0" y="161"/>
                      </a:lnTo>
                    </a:path>
                  </a:pathLst>
                </a:custGeom>
                <a:solidFill>
                  <a:srgbClr val="3C0023">
                    <a:alpha val="50195"/>
                  </a:srgbClr>
                </a:solidFill>
                <a:ln w="9525">
                  <a:noFill/>
                </a:ln>
              </p:spPr>
              <p:txBody>
                <a:bodyPr/>
                <a:lstStyle/>
                <a:p>
                  <a:endParaRPr lang="zh-CN" altLang="en-US"/>
                </a:p>
              </p:txBody>
            </p:sp>
            <p:sp>
              <p:nvSpPr>
                <p:cNvPr id="3105" name="Freeform 11"/>
                <p:cNvSpPr/>
                <p:nvPr/>
              </p:nvSpPr>
              <p:spPr>
                <a:xfrm>
                  <a:off x="1685" y="1239"/>
                  <a:ext cx="266" cy="391"/>
                </a:xfrm>
                <a:custGeom>
                  <a:avLst/>
                  <a:gdLst/>
                  <a:ahLst/>
                  <a:cxnLst>
                    <a:cxn ang="0">
                      <a:pos x="107" y="123"/>
                    </a:cxn>
                    <a:cxn ang="0">
                      <a:pos x="116" y="135"/>
                    </a:cxn>
                    <a:cxn ang="0">
                      <a:pos x="163" y="114"/>
                    </a:cxn>
                    <a:cxn ang="0">
                      <a:pos x="211" y="81"/>
                    </a:cxn>
                    <a:cxn ang="0">
                      <a:pos x="233" y="46"/>
                    </a:cxn>
                    <a:cxn ang="0">
                      <a:pos x="220" y="76"/>
                    </a:cxn>
                    <a:cxn ang="0">
                      <a:pos x="183" y="109"/>
                    </a:cxn>
                    <a:cxn ang="0">
                      <a:pos x="142" y="138"/>
                    </a:cxn>
                    <a:cxn ang="0">
                      <a:pos x="102" y="159"/>
                    </a:cxn>
                    <a:cxn ang="0">
                      <a:pos x="119" y="178"/>
                    </a:cxn>
                    <a:cxn ang="0">
                      <a:pos x="155" y="180"/>
                    </a:cxn>
                    <a:cxn ang="0">
                      <a:pos x="202" y="187"/>
                    </a:cxn>
                    <a:cxn ang="0">
                      <a:pos x="239" y="204"/>
                    </a:cxn>
                    <a:cxn ang="0">
                      <a:pos x="251" y="215"/>
                    </a:cxn>
                    <a:cxn ang="0">
                      <a:pos x="213" y="204"/>
                    </a:cxn>
                    <a:cxn ang="0">
                      <a:pos x="162" y="198"/>
                    </a:cxn>
                    <a:cxn ang="0">
                      <a:pos x="114" y="195"/>
                    </a:cxn>
                    <a:cxn ang="0">
                      <a:pos x="88" y="203"/>
                    </a:cxn>
                    <a:cxn ang="0">
                      <a:pos x="93" y="248"/>
                    </a:cxn>
                    <a:cxn ang="0">
                      <a:pos x="93" y="307"/>
                    </a:cxn>
                    <a:cxn ang="0">
                      <a:pos x="77" y="354"/>
                    </a:cxn>
                    <a:cxn ang="0">
                      <a:pos x="46" y="390"/>
                    </a:cxn>
                    <a:cxn ang="0">
                      <a:pos x="50" y="346"/>
                    </a:cxn>
                    <a:cxn ang="0">
                      <a:pos x="61" y="299"/>
                    </a:cxn>
                    <a:cxn ang="0">
                      <a:pos x="67" y="238"/>
                    </a:cxn>
                    <a:cxn ang="0">
                      <a:pos x="64" y="198"/>
                    </a:cxn>
                    <a:cxn ang="0">
                      <a:pos x="48" y="221"/>
                    </a:cxn>
                    <a:cxn ang="0">
                      <a:pos x="39" y="273"/>
                    </a:cxn>
                    <a:cxn ang="0">
                      <a:pos x="32" y="325"/>
                    </a:cxn>
                    <a:cxn ang="0">
                      <a:pos x="10" y="364"/>
                    </a:cxn>
                    <a:cxn ang="0">
                      <a:pos x="2" y="364"/>
                    </a:cxn>
                    <a:cxn ang="0">
                      <a:pos x="2" y="324"/>
                    </a:cxn>
                    <a:cxn ang="0">
                      <a:pos x="17" y="287"/>
                    </a:cxn>
                    <a:cxn ang="0">
                      <a:pos x="34" y="239"/>
                    </a:cxn>
                    <a:cxn ang="0">
                      <a:pos x="42" y="204"/>
                    </a:cxn>
                    <a:cxn ang="0">
                      <a:pos x="26" y="182"/>
                    </a:cxn>
                    <a:cxn ang="0">
                      <a:pos x="2" y="184"/>
                    </a:cxn>
                    <a:cxn ang="0">
                      <a:pos x="2" y="184"/>
                    </a:cxn>
                    <a:cxn ang="0">
                      <a:pos x="2" y="184"/>
                    </a:cxn>
                    <a:cxn ang="0">
                      <a:pos x="2" y="184"/>
                    </a:cxn>
                    <a:cxn ang="0">
                      <a:pos x="2" y="184"/>
                    </a:cxn>
                    <a:cxn ang="0">
                      <a:pos x="2" y="184"/>
                    </a:cxn>
                    <a:cxn ang="0">
                      <a:pos x="13" y="161"/>
                    </a:cxn>
                    <a:cxn ang="0">
                      <a:pos x="13" y="138"/>
                    </a:cxn>
                    <a:cxn ang="0">
                      <a:pos x="2" y="105"/>
                    </a:cxn>
                    <a:cxn ang="0">
                      <a:pos x="2" y="105"/>
                    </a:cxn>
                    <a:cxn ang="0">
                      <a:pos x="2" y="105"/>
                    </a:cxn>
                    <a:cxn ang="0">
                      <a:pos x="2" y="105"/>
                    </a:cxn>
                    <a:cxn ang="0">
                      <a:pos x="24" y="122"/>
                    </a:cxn>
                    <a:cxn ang="0">
                      <a:pos x="53" y="157"/>
                    </a:cxn>
                    <a:cxn ang="0">
                      <a:pos x="55" y="130"/>
                    </a:cxn>
                    <a:cxn ang="0">
                      <a:pos x="24" y="91"/>
                    </a:cxn>
                    <a:cxn ang="0">
                      <a:pos x="2" y="65"/>
                    </a:cxn>
                    <a:cxn ang="0">
                      <a:pos x="2" y="65"/>
                    </a:cxn>
                    <a:cxn ang="0">
                      <a:pos x="2" y="48"/>
                    </a:cxn>
                    <a:cxn ang="0">
                      <a:pos x="30" y="87"/>
                    </a:cxn>
                    <a:cxn ang="0">
                      <a:pos x="61" y="138"/>
                    </a:cxn>
                    <a:cxn ang="0">
                      <a:pos x="80" y="127"/>
                    </a:cxn>
                    <a:cxn ang="0">
                      <a:pos x="106" y="87"/>
                    </a:cxn>
                    <a:cxn ang="0">
                      <a:pos x="139" y="39"/>
                    </a:cxn>
                    <a:cxn ang="0">
                      <a:pos x="165" y="6"/>
                    </a:cxn>
                    <a:cxn ang="0">
                      <a:pos x="163" y="29"/>
                    </a:cxn>
                    <a:cxn ang="0">
                      <a:pos x="137" y="76"/>
                    </a:cxn>
                  </a:cxnLst>
                  <a:rect l="0" t="0" r="0" b="0"/>
                  <a:pathLst>
                    <a:path w="266" h="391">
                      <a:moveTo>
                        <a:pt x="124" y="95"/>
                      </a:moveTo>
                      <a:lnTo>
                        <a:pt x="119" y="101"/>
                      </a:lnTo>
                      <a:lnTo>
                        <a:pt x="115" y="108"/>
                      </a:lnTo>
                      <a:lnTo>
                        <a:pt x="111" y="115"/>
                      </a:lnTo>
                      <a:lnTo>
                        <a:pt x="107" y="123"/>
                      </a:lnTo>
                      <a:lnTo>
                        <a:pt x="104" y="129"/>
                      </a:lnTo>
                      <a:lnTo>
                        <a:pt x="102" y="136"/>
                      </a:lnTo>
                      <a:lnTo>
                        <a:pt x="100" y="142"/>
                      </a:lnTo>
                      <a:lnTo>
                        <a:pt x="107" y="138"/>
                      </a:lnTo>
                      <a:lnTo>
                        <a:pt x="116" y="135"/>
                      </a:lnTo>
                      <a:lnTo>
                        <a:pt x="125" y="131"/>
                      </a:lnTo>
                      <a:lnTo>
                        <a:pt x="134" y="127"/>
                      </a:lnTo>
                      <a:lnTo>
                        <a:pt x="144" y="124"/>
                      </a:lnTo>
                      <a:lnTo>
                        <a:pt x="154" y="119"/>
                      </a:lnTo>
                      <a:lnTo>
                        <a:pt x="163" y="114"/>
                      </a:lnTo>
                      <a:lnTo>
                        <a:pt x="175" y="107"/>
                      </a:lnTo>
                      <a:lnTo>
                        <a:pt x="184" y="101"/>
                      </a:lnTo>
                      <a:lnTo>
                        <a:pt x="195" y="93"/>
                      </a:lnTo>
                      <a:lnTo>
                        <a:pt x="203" y="89"/>
                      </a:lnTo>
                      <a:lnTo>
                        <a:pt x="211" y="81"/>
                      </a:lnTo>
                      <a:lnTo>
                        <a:pt x="218" y="75"/>
                      </a:lnTo>
                      <a:lnTo>
                        <a:pt x="224" y="66"/>
                      </a:lnTo>
                      <a:lnTo>
                        <a:pt x="227" y="59"/>
                      </a:lnTo>
                      <a:lnTo>
                        <a:pt x="230" y="51"/>
                      </a:lnTo>
                      <a:lnTo>
                        <a:pt x="233" y="46"/>
                      </a:lnTo>
                      <a:lnTo>
                        <a:pt x="233" y="52"/>
                      </a:lnTo>
                      <a:lnTo>
                        <a:pt x="233" y="56"/>
                      </a:lnTo>
                      <a:lnTo>
                        <a:pt x="231" y="61"/>
                      </a:lnTo>
                      <a:lnTo>
                        <a:pt x="227" y="67"/>
                      </a:lnTo>
                      <a:lnTo>
                        <a:pt x="220" y="76"/>
                      </a:lnTo>
                      <a:lnTo>
                        <a:pt x="217" y="83"/>
                      </a:lnTo>
                      <a:lnTo>
                        <a:pt x="210" y="88"/>
                      </a:lnTo>
                      <a:lnTo>
                        <a:pt x="202" y="94"/>
                      </a:lnTo>
                      <a:lnTo>
                        <a:pt x="192" y="101"/>
                      </a:lnTo>
                      <a:lnTo>
                        <a:pt x="183" y="109"/>
                      </a:lnTo>
                      <a:lnTo>
                        <a:pt x="173" y="116"/>
                      </a:lnTo>
                      <a:lnTo>
                        <a:pt x="167" y="122"/>
                      </a:lnTo>
                      <a:lnTo>
                        <a:pt x="159" y="129"/>
                      </a:lnTo>
                      <a:lnTo>
                        <a:pt x="151" y="133"/>
                      </a:lnTo>
                      <a:lnTo>
                        <a:pt x="142" y="138"/>
                      </a:lnTo>
                      <a:lnTo>
                        <a:pt x="133" y="143"/>
                      </a:lnTo>
                      <a:lnTo>
                        <a:pt x="125" y="148"/>
                      </a:lnTo>
                      <a:lnTo>
                        <a:pt x="118" y="152"/>
                      </a:lnTo>
                      <a:lnTo>
                        <a:pt x="109" y="156"/>
                      </a:lnTo>
                      <a:lnTo>
                        <a:pt x="102" y="159"/>
                      </a:lnTo>
                      <a:lnTo>
                        <a:pt x="100" y="161"/>
                      </a:lnTo>
                      <a:lnTo>
                        <a:pt x="102" y="165"/>
                      </a:lnTo>
                      <a:lnTo>
                        <a:pt x="106" y="170"/>
                      </a:lnTo>
                      <a:lnTo>
                        <a:pt x="110" y="176"/>
                      </a:lnTo>
                      <a:lnTo>
                        <a:pt x="119" y="178"/>
                      </a:lnTo>
                      <a:lnTo>
                        <a:pt x="125" y="178"/>
                      </a:lnTo>
                      <a:lnTo>
                        <a:pt x="135" y="180"/>
                      </a:lnTo>
                      <a:lnTo>
                        <a:pt x="144" y="180"/>
                      </a:lnTo>
                      <a:lnTo>
                        <a:pt x="155" y="180"/>
                      </a:lnTo>
                      <a:lnTo>
                        <a:pt x="165" y="182"/>
                      </a:lnTo>
                      <a:lnTo>
                        <a:pt x="175" y="182"/>
                      </a:lnTo>
                      <a:lnTo>
                        <a:pt x="185" y="184"/>
                      </a:lnTo>
                      <a:lnTo>
                        <a:pt x="193" y="185"/>
                      </a:lnTo>
                      <a:lnTo>
                        <a:pt x="202" y="187"/>
                      </a:lnTo>
                      <a:lnTo>
                        <a:pt x="208" y="189"/>
                      </a:lnTo>
                      <a:lnTo>
                        <a:pt x="215" y="193"/>
                      </a:lnTo>
                      <a:lnTo>
                        <a:pt x="221" y="196"/>
                      </a:lnTo>
                      <a:lnTo>
                        <a:pt x="229" y="200"/>
                      </a:lnTo>
                      <a:lnTo>
                        <a:pt x="239" y="204"/>
                      </a:lnTo>
                      <a:lnTo>
                        <a:pt x="249" y="208"/>
                      </a:lnTo>
                      <a:lnTo>
                        <a:pt x="256" y="211"/>
                      </a:lnTo>
                      <a:lnTo>
                        <a:pt x="265" y="214"/>
                      </a:lnTo>
                      <a:lnTo>
                        <a:pt x="258" y="215"/>
                      </a:lnTo>
                      <a:lnTo>
                        <a:pt x="251" y="215"/>
                      </a:lnTo>
                      <a:lnTo>
                        <a:pt x="244" y="213"/>
                      </a:lnTo>
                      <a:lnTo>
                        <a:pt x="236" y="211"/>
                      </a:lnTo>
                      <a:lnTo>
                        <a:pt x="226" y="207"/>
                      </a:lnTo>
                      <a:lnTo>
                        <a:pt x="219" y="206"/>
                      </a:lnTo>
                      <a:lnTo>
                        <a:pt x="213" y="204"/>
                      </a:lnTo>
                      <a:lnTo>
                        <a:pt x="204" y="202"/>
                      </a:lnTo>
                      <a:lnTo>
                        <a:pt x="195" y="201"/>
                      </a:lnTo>
                      <a:lnTo>
                        <a:pt x="184" y="200"/>
                      </a:lnTo>
                      <a:lnTo>
                        <a:pt x="173" y="199"/>
                      </a:lnTo>
                      <a:lnTo>
                        <a:pt x="162" y="198"/>
                      </a:lnTo>
                      <a:lnTo>
                        <a:pt x="152" y="198"/>
                      </a:lnTo>
                      <a:lnTo>
                        <a:pt x="142" y="198"/>
                      </a:lnTo>
                      <a:lnTo>
                        <a:pt x="134" y="197"/>
                      </a:lnTo>
                      <a:lnTo>
                        <a:pt x="124" y="197"/>
                      </a:lnTo>
                      <a:lnTo>
                        <a:pt x="114" y="195"/>
                      </a:lnTo>
                      <a:lnTo>
                        <a:pt x="102" y="192"/>
                      </a:lnTo>
                      <a:lnTo>
                        <a:pt x="92" y="189"/>
                      </a:lnTo>
                      <a:lnTo>
                        <a:pt x="80" y="188"/>
                      </a:lnTo>
                      <a:lnTo>
                        <a:pt x="84" y="195"/>
                      </a:lnTo>
                      <a:lnTo>
                        <a:pt x="88" y="203"/>
                      </a:lnTo>
                      <a:lnTo>
                        <a:pt x="93" y="215"/>
                      </a:lnTo>
                      <a:lnTo>
                        <a:pt x="94" y="223"/>
                      </a:lnTo>
                      <a:lnTo>
                        <a:pt x="95" y="233"/>
                      </a:lnTo>
                      <a:lnTo>
                        <a:pt x="94" y="241"/>
                      </a:lnTo>
                      <a:lnTo>
                        <a:pt x="93" y="248"/>
                      </a:lnTo>
                      <a:lnTo>
                        <a:pt x="93" y="259"/>
                      </a:lnTo>
                      <a:lnTo>
                        <a:pt x="92" y="273"/>
                      </a:lnTo>
                      <a:lnTo>
                        <a:pt x="92" y="285"/>
                      </a:lnTo>
                      <a:lnTo>
                        <a:pt x="93" y="297"/>
                      </a:lnTo>
                      <a:lnTo>
                        <a:pt x="93" y="307"/>
                      </a:lnTo>
                      <a:lnTo>
                        <a:pt x="92" y="316"/>
                      </a:lnTo>
                      <a:lnTo>
                        <a:pt x="89" y="326"/>
                      </a:lnTo>
                      <a:lnTo>
                        <a:pt x="85" y="338"/>
                      </a:lnTo>
                      <a:lnTo>
                        <a:pt x="82" y="346"/>
                      </a:lnTo>
                      <a:lnTo>
                        <a:pt x="77" y="354"/>
                      </a:lnTo>
                      <a:lnTo>
                        <a:pt x="73" y="363"/>
                      </a:lnTo>
                      <a:lnTo>
                        <a:pt x="69" y="369"/>
                      </a:lnTo>
                      <a:lnTo>
                        <a:pt x="62" y="376"/>
                      </a:lnTo>
                      <a:lnTo>
                        <a:pt x="53" y="382"/>
                      </a:lnTo>
                      <a:lnTo>
                        <a:pt x="46" y="390"/>
                      </a:lnTo>
                      <a:lnTo>
                        <a:pt x="45" y="382"/>
                      </a:lnTo>
                      <a:lnTo>
                        <a:pt x="46" y="372"/>
                      </a:lnTo>
                      <a:lnTo>
                        <a:pt x="47" y="362"/>
                      </a:lnTo>
                      <a:lnTo>
                        <a:pt x="48" y="353"/>
                      </a:lnTo>
                      <a:lnTo>
                        <a:pt x="50" y="346"/>
                      </a:lnTo>
                      <a:lnTo>
                        <a:pt x="53" y="337"/>
                      </a:lnTo>
                      <a:lnTo>
                        <a:pt x="56" y="328"/>
                      </a:lnTo>
                      <a:lnTo>
                        <a:pt x="58" y="320"/>
                      </a:lnTo>
                      <a:lnTo>
                        <a:pt x="59" y="313"/>
                      </a:lnTo>
                      <a:lnTo>
                        <a:pt x="61" y="299"/>
                      </a:lnTo>
                      <a:lnTo>
                        <a:pt x="62" y="285"/>
                      </a:lnTo>
                      <a:lnTo>
                        <a:pt x="63" y="273"/>
                      </a:lnTo>
                      <a:lnTo>
                        <a:pt x="65" y="260"/>
                      </a:lnTo>
                      <a:lnTo>
                        <a:pt x="67" y="247"/>
                      </a:lnTo>
                      <a:lnTo>
                        <a:pt x="67" y="238"/>
                      </a:lnTo>
                      <a:lnTo>
                        <a:pt x="67" y="231"/>
                      </a:lnTo>
                      <a:lnTo>
                        <a:pt x="68" y="222"/>
                      </a:lnTo>
                      <a:lnTo>
                        <a:pt x="67" y="212"/>
                      </a:lnTo>
                      <a:lnTo>
                        <a:pt x="66" y="206"/>
                      </a:lnTo>
                      <a:lnTo>
                        <a:pt x="64" y="198"/>
                      </a:lnTo>
                      <a:lnTo>
                        <a:pt x="62" y="187"/>
                      </a:lnTo>
                      <a:lnTo>
                        <a:pt x="58" y="195"/>
                      </a:lnTo>
                      <a:lnTo>
                        <a:pt x="54" y="203"/>
                      </a:lnTo>
                      <a:lnTo>
                        <a:pt x="50" y="212"/>
                      </a:lnTo>
                      <a:lnTo>
                        <a:pt x="48" y="221"/>
                      </a:lnTo>
                      <a:lnTo>
                        <a:pt x="46" y="232"/>
                      </a:lnTo>
                      <a:lnTo>
                        <a:pt x="44" y="239"/>
                      </a:lnTo>
                      <a:lnTo>
                        <a:pt x="43" y="249"/>
                      </a:lnTo>
                      <a:lnTo>
                        <a:pt x="41" y="260"/>
                      </a:lnTo>
                      <a:lnTo>
                        <a:pt x="39" y="273"/>
                      </a:lnTo>
                      <a:lnTo>
                        <a:pt x="38" y="283"/>
                      </a:lnTo>
                      <a:lnTo>
                        <a:pt x="37" y="295"/>
                      </a:lnTo>
                      <a:lnTo>
                        <a:pt x="36" y="305"/>
                      </a:lnTo>
                      <a:lnTo>
                        <a:pt x="33" y="315"/>
                      </a:lnTo>
                      <a:lnTo>
                        <a:pt x="32" y="325"/>
                      </a:lnTo>
                      <a:lnTo>
                        <a:pt x="30" y="333"/>
                      </a:lnTo>
                      <a:lnTo>
                        <a:pt x="26" y="340"/>
                      </a:lnTo>
                      <a:lnTo>
                        <a:pt x="21" y="348"/>
                      </a:lnTo>
                      <a:lnTo>
                        <a:pt x="15" y="356"/>
                      </a:lnTo>
                      <a:lnTo>
                        <a:pt x="10" y="364"/>
                      </a:lnTo>
                      <a:lnTo>
                        <a:pt x="5" y="368"/>
                      </a:lnTo>
                      <a:lnTo>
                        <a:pt x="2" y="364"/>
                      </a:lnTo>
                      <a:lnTo>
                        <a:pt x="2" y="344"/>
                      </a:lnTo>
                      <a:lnTo>
                        <a:pt x="2" y="364"/>
                      </a:lnTo>
                      <a:lnTo>
                        <a:pt x="2" y="344"/>
                      </a:lnTo>
                      <a:lnTo>
                        <a:pt x="2" y="324"/>
                      </a:lnTo>
                      <a:lnTo>
                        <a:pt x="5" y="316"/>
                      </a:lnTo>
                      <a:lnTo>
                        <a:pt x="9" y="306"/>
                      </a:lnTo>
                      <a:lnTo>
                        <a:pt x="13" y="297"/>
                      </a:lnTo>
                      <a:lnTo>
                        <a:pt x="17" y="287"/>
                      </a:lnTo>
                      <a:lnTo>
                        <a:pt x="21" y="278"/>
                      </a:lnTo>
                      <a:lnTo>
                        <a:pt x="25" y="268"/>
                      </a:lnTo>
                      <a:lnTo>
                        <a:pt x="28" y="259"/>
                      </a:lnTo>
                      <a:lnTo>
                        <a:pt x="31" y="249"/>
                      </a:lnTo>
                      <a:lnTo>
                        <a:pt x="34" y="239"/>
                      </a:lnTo>
                      <a:lnTo>
                        <a:pt x="36" y="233"/>
                      </a:lnTo>
                      <a:lnTo>
                        <a:pt x="38" y="225"/>
                      </a:lnTo>
                      <a:lnTo>
                        <a:pt x="41" y="216"/>
                      </a:lnTo>
                      <a:lnTo>
                        <a:pt x="44" y="210"/>
                      </a:lnTo>
                      <a:lnTo>
                        <a:pt x="42" y="204"/>
                      </a:lnTo>
                      <a:lnTo>
                        <a:pt x="41" y="197"/>
                      </a:lnTo>
                      <a:lnTo>
                        <a:pt x="42" y="192"/>
                      </a:lnTo>
                      <a:lnTo>
                        <a:pt x="43" y="185"/>
                      </a:lnTo>
                      <a:lnTo>
                        <a:pt x="36" y="184"/>
                      </a:lnTo>
                      <a:lnTo>
                        <a:pt x="26" y="182"/>
                      </a:lnTo>
                      <a:lnTo>
                        <a:pt x="18" y="187"/>
                      </a:lnTo>
                      <a:lnTo>
                        <a:pt x="11" y="191"/>
                      </a:lnTo>
                      <a:lnTo>
                        <a:pt x="3" y="195"/>
                      </a:lnTo>
                      <a:lnTo>
                        <a:pt x="2" y="184"/>
                      </a:lnTo>
                      <a:lnTo>
                        <a:pt x="2" y="164"/>
                      </a:lnTo>
                      <a:lnTo>
                        <a:pt x="2" y="184"/>
                      </a:lnTo>
                      <a:lnTo>
                        <a:pt x="2" y="164"/>
                      </a:lnTo>
                      <a:lnTo>
                        <a:pt x="5" y="164"/>
                      </a:lnTo>
                      <a:lnTo>
                        <a:pt x="13" y="161"/>
                      </a:lnTo>
                      <a:lnTo>
                        <a:pt x="15" y="156"/>
                      </a:lnTo>
                      <a:lnTo>
                        <a:pt x="17" y="151"/>
                      </a:lnTo>
                      <a:lnTo>
                        <a:pt x="19" y="146"/>
                      </a:lnTo>
                      <a:lnTo>
                        <a:pt x="18" y="144"/>
                      </a:lnTo>
                      <a:lnTo>
                        <a:pt x="13" y="138"/>
                      </a:lnTo>
                      <a:lnTo>
                        <a:pt x="6" y="132"/>
                      </a:lnTo>
                      <a:lnTo>
                        <a:pt x="0" y="125"/>
                      </a:lnTo>
                      <a:lnTo>
                        <a:pt x="2" y="124"/>
                      </a:lnTo>
                      <a:lnTo>
                        <a:pt x="2" y="105"/>
                      </a:lnTo>
                      <a:lnTo>
                        <a:pt x="1" y="103"/>
                      </a:lnTo>
                      <a:lnTo>
                        <a:pt x="11" y="110"/>
                      </a:lnTo>
                      <a:lnTo>
                        <a:pt x="19" y="117"/>
                      </a:lnTo>
                      <a:lnTo>
                        <a:pt x="24" y="122"/>
                      </a:lnTo>
                      <a:lnTo>
                        <a:pt x="28" y="128"/>
                      </a:lnTo>
                      <a:lnTo>
                        <a:pt x="35" y="137"/>
                      </a:lnTo>
                      <a:lnTo>
                        <a:pt x="40" y="143"/>
                      </a:lnTo>
                      <a:lnTo>
                        <a:pt x="46" y="150"/>
                      </a:lnTo>
                      <a:lnTo>
                        <a:pt x="53" y="157"/>
                      </a:lnTo>
                      <a:lnTo>
                        <a:pt x="55" y="155"/>
                      </a:lnTo>
                      <a:lnTo>
                        <a:pt x="59" y="148"/>
                      </a:lnTo>
                      <a:lnTo>
                        <a:pt x="62" y="143"/>
                      </a:lnTo>
                      <a:lnTo>
                        <a:pt x="60" y="138"/>
                      </a:lnTo>
                      <a:lnTo>
                        <a:pt x="55" y="130"/>
                      </a:lnTo>
                      <a:lnTo>
                        <a:pt x="51" y="123"/>
                      </a:lnTo>
                      <a:lnTo>
                        <a:pt x="46" y="115"/>
                      </a:lnTo>
                      <a:lnTo>
                        <a:pt x="40" y="109"/>
                      </a:lnTo>
                      <a:lnTo>
                        <a:pt x="31" y="100"/>
                      </a:lnTo>
                      <a:lnTo>
                        <a:pt x="24" y="91"/>
                      </a:lnTo>
                      <a:lnTo>
                        <a:pt x="17" y="84"/>
                      </a:lnTo>
                      <a:lnTo>
                        <a:pt x="12" y="78"/>
                      </a:lnTo>
                      <a:lnTo>
                        <a:pt x="6" y="70"/>
                      </a:lnTo>
                      <a:lnTo>
                        <a:pt x="2" y="65"/>
                      </a:lnTo>
                      <a:lnTo>
                        <a:pt x="2" y="44"/>
                      </a:lnTo>
                      <a:lnTo>
                        <a:pt x="2" y="65"/>
                      </a:lnTo>
                      <a:lnTo>
                        <a:pt x="2" y="44"/>
                      </a:lnTo>
                      <a:lnTo>
                        <a:pt x="2" y="53"/>
                      </a:lnTo>
                      <a:lnTo>
                        <a:pt x="2" y="48"/>
                      </a:lnTo>
                      <a:lnTo>
                        <a:pt x="4" y="55"/>
                      </a:lnTo>
                      <a:lnTo>
                        <a:pt x="11" y="63"/>
                      </a:lnTo>
                      <a:lnTo>
                        <a:pt x="17" y="70"/>
                      </a:lnTo>
                      <a:lnTo>
                        <a:pt x="25" y="80"/>
                      </a:lnTo>
                      <a:lnTo>
                        <a:pt x="30" y="87"/>
                      </a:lnTo>
                      <a:lnTo>
                        <a:pt x="37" y="95"/>
                      </a:lnTo>
                      <a:lnTo>
                        <a:pt x="43" y="106"/>
                      </a:lnTo>
                      <a:lnTo>
                        <a:pt x="48" y="115"/>
                      </a:lnTo>
                      <a:lnTo>
                        <a:pt x="54" y="124"/>
                      </a:lnTo>
                      <a:lnTo>
                        <a:pt x="61" y="138"/>
                      </a:lnTo>
                      <a:lnTo>
                        <a:pt x="64" y="146"/>
                      </a:lnTo>
                      <a:lnTo>
                        <a:pt x="66" y="151"/>
                      </a:lnTo>
                      <a:lnTo>
                        <a:pt x="70" y="143"/>
                      </a:lnTo>
                      <a:lnTo>
                        <a:pt x="75" y="135"/>
                      </a:lnTo>
                      <a:lnTo>
                        <a:pt x="80" y="127"/>
                      </a:lnTo>
                      <a:lnTo>
                        <a:pt x="85" y="118"/>
                      </a:lnTo>
                      <a:lnTo>
                        <a:pt x="90" y="110"/>
                      </a:lnTo>
                      <a:lnTo>
                        <a:pt x="94" y="103"/>
                      </a:lnTo>
                      <a:lnTo>
                        <a:pt x="100" y="96"/>
                      </a:lnTo>
                      <a:lnTo>
                        <a:pt x="106" y="87"/>
                      </a:lnTo>
                      <a:lnTo>
                        <a:pt x="113" y="78"/>
                      </a:lnTo>
                      <a:lnTo>
                        <a:pt x="120" y="68"/>
                      </a:lnTo>
                      <a:lnTo>
                        <a:pt x="127" y="58"/>
                      </a:lnTo>
                      <a:lnTo>
                        <a:pt x="132" y="50"/>
                      </a:lnTo>
                      <a:lnTo>
                        <a:pt x="139" y="39"/>
                      </a:lnTo>
                      <a:lnTo>
                        <a:pt x="144" y="33"/>
                      </a:lnTo>
                      <a:lnTo>
                        <a:pt x="150" y="26"/>
                      </a:lnTo>
                      <a:lnTo>
                        <a:pt x="156" y="21"/>
                      </a:lnTo>
                      <a:lnTo>
                        <a:pt x="161" y="15"/>
                      </a:lnTo>
                      <a:lnTo>
                        <a:pt x="165" y="6"/>
                      </a:lnTo>
                      <a:lnTo>
                        <a:pt x="170" y="0"/>
                      </a:lnTo>
                      <a:lnTo>
                        <a:pt x="169" y="5"/>
                      </a:lnTo>
                      <a:lnTo>
                        <a:pt x="168" y="13"/>
                      </a:lnTo>
                      <a:lnTo>
                        <a:pt x="166" y="21"/>
                      </a:lnTo>
                      <a:lnTo>
                        <a:pt x="163" y="29"/>
                      </a:lnTo>
                      <a:lnTo>
                        <a:pt x="159" y="37"/>
                      </a:lnTo>
                      <a:lnTo>
                        <a:pt x="153" y="47"/>
                      </a:lnTo>
                      <a:lnTo>
                        <a:pt x="148" y="56"/>
                      </a:lnTo>
                      <a:lnTo>
                        <a:pt x="143" y="67"/>
                      </a:lnTo>
                      <a:lnTo>
                        <a:pt x="137" y="76"/>
                      </a:lnTo>
                      <a:lnTo>
                        <a:pt x="130" y="87"/>
                      </a:lnTo>
                      <a:lnTo>
                        <a:pt x="124" y="95"/>
                      </a:lnTo>
                    </a:path>
                  </a:pathLst>
                </a:custGeom>
                <a:solidFill>
                  <a:srgbClr val="037C03">
                    <a:alpha val="50195"/>
                  </a:srgbClr>
                </a:solidFill>
                <a:ln w="9525">
                  <a:noFill/>
                </a:ln>
              </p:spPr>
              <p:txBody>
                <a:bodyPr/>
                <a:lstStyle/>
                <a:p>
                  <a:endParaRPr lang="zh-CN" altLang="en-US"/>
                </a:p>
              </p:txBody>
            </p:sp>
            <p:grpSp>
              <p:nvGrpSpPr>
                <p:cNvPr id="3106" name="Group 12"/>
                <p:cNvGrpSpPr/>
                <p:nvPr/>
              </p:nvGrpSpPr>
              <p:grpSpPr>
                <a:xfrm>
                  <a:off x="1707" y="1466"/>
                  <a:ext cx="484" cy="368"/>
                  <a:chOff x="1707" y="1466"/>
                  <a:chExt cx="484" cy="368"/>
                </a:xfrm>
              </p:grpSpPr>
              <p:sp>
                <p:nvSpPr>
                  <p:cNvPr id="3108" name="Freeform 13"/>
                  <p:cNvSpPr/>
                  <p:nvPr/>
                </p:nvSpPr>
                <p:spPr>
                  <a:xfrm>
                    <a:off x="1751" y="1466"/>
                    <a:ext cx="440" cy="342"/>
                  </a:xfrm>
                  <a:custGeom>
                    <a:avLst/>
                    <a:gdLst/>
                    <a:ahLst/>
                    <a:cxnLst>
                      <a:cxn ang="0">
                        <a:pos x="167" y="42"/>
                      </a:cxn>
                      <a:cxn ang="0">
                        <a:pos x="202" y="14"/>
                      </a:cxn>
                      <a:cxn ang="0">
                        <a:pos x="245" y="3"/>
                      </a:cxn>
                      <a:cxn ang="0">
                        <a:pos x="292" y="2"/>
                      </a:cxn>
                      <a:cxn ang="0">
                        <a:pos x="304" y="7"/>
                      </a:cxn>
                      <a:cxn ang="0">
                        <a:pos x="272" y="15"/>
                      </a:cxn>
                      <a:cxn ang="0">
                        <a:pos x="236" y="26"/>
                      </a:cxn>
                      <a:cxn ang="0">
                        <a:pos x="195" y="55"/>
                      </a:cxn>
                      <a:cxn ang="0">
                        <a:pos x="191" y="94"/>
                      </a:cxn>
                      <a:cxn ang="0">
                        <a:pos x="252" y="70"/>
                      </a:cxn>
                      <a:cxn ang="0">
                        <a:pos x="301" y="67"/>
                      </a:cxn>
                      <a:cxn ang="0">
                        <a:pos x="354" y="72"/>
                      </a:cxn>
                      <a:cxn ang="0">
                        <a:pos x="416" y="79"/>
                      </a:cxn>
                      <a:cxn ang="0">
                        <a:pos x="417" y="80"/>
                      </a:cxn>
                      <a:cxn ang="0">
                        <a:pos x="357" y="83"/>
                      </a:cxn>
                      <a:cxn ang="0">
                        <a:pos x="302" y="84"/>
                      </a:cxn>
                      <a:cxn ang="0">
                        <a:pos x="254" y="90"/>
                      </a:cxn>
                      <a:cxn ang="0">
                        <a:pos x="200" y="103"/>
                      </a:cxn>
                      <a:cxn ang="0">
                        <a:pos x="222" y="123"/>
                      </a:cxn>
                      <a:cxn ang="0">
                        <a:pos x="238" y="142"/>
                      </a:cxn>
                      <a:cxn ang="0">
                        <a:pos x="184" y="125"/>
                      </a:cxn>
                      <a:cxn ang="0">
                        <a:pos x="173" y="136"/>
                      </a:cxn>
                      <a:cxn ang="0">
                        <a:pos x="232" y="145"/>
                      </a:cxn>
                      <a:cxn ang="0">
                        <a:pos x="282" y="157"/>
                      </a:cxn>
                      <a:cxn ang="0">
                        <a:pos x="321" y="190"/>
                      </a:cxn>
                      <a:cxn ang="0">
                        <a:pos x="351" y="234"/>
                      </a:cxn>
                      <a:cxn ang="0">
                        <a:pos x="344" y="242"/>
                      </a:cxn>
                      <a:cxn ang="0">
                        <a:pos x="304" y="214"/>
                      </a:cxn>
                      <a:cxn ang="0">
                        <a:pos x="259" y="183"/>
                      </a:cxn>
                      <a:cxn ang="0">
                        <a:pos x="211" y="162"/>
                      </a:cxn>
                      <a:cxn ang="0">
                        <a:pos x="180" y="155"/>
                      </a:cxn>
                      <a:cxn ang="0">
                        <a:pos x="206" y="189"/>
                      </a:cxn>
                      <a:cxn ang="0">
                        <a:pos x="238" y="234"/>
                      </a:cxn>
                      <a:cxn ang="0">
                        <a:pos x="256" y="275"/>
                      </a:cxn>
                      <a:cxn ang="0">
                        <a:pos x="255" y="313"/>
                      </a:cxn>
                      <a:cxn ang="0">
                        <a:pos x="232" y="271"/>
                      </a:cxn>
                      <a:cxn ang="0">
                        <a:pos x="208" y="226"/>
                      </a:cxn>
                      <a:cxn ang="0">
                        <a:pos x="181" y="185"/>
                      </a:cxn>
                      <a:cxn ang="0">
                        <a:pos x="157" y="149"/>
                      </a:cxn>
                      <a:cxn ang="0">
                        <a:pos x="115" y="170"/>
                      </a:cxn>
                      <a:cxn ang="0">
                        <a:pos x="80" y="221"/>
                      </a:cxn>
                      <a:cxn ang="0">
                        <a:pos x="51" y="273"/>
                      </a:cxn>
                      <a:cxn ang="0">
                        <a:pos x="18" y="321"/>
                      </a:cxn>
                      <a:cxn ang="0">
                        <a:pos x="8" y="315"/>
                      </a:cxn>
                      <a:cxn ang="0">
                        <a:pos x="47" y="255"/>
                      </a:cxn>
                      <a:cxn ang="0">
                        <a:pos x="82" y="208"/>
                      </a:cxn>
                      <a:cxn ang="0">
                        <a:pos x="112" y="162"/>
                      </a:cxn>
                      <a:cxn ang="0">
                        <a:pos x="139" y="126"/>
                      </a:cxn>
                      <a:cxn ang="0">
                        <a:pos x="99" y="83"/>
                      </a:cxn>
                      <a:cxn ang="0">
                        <a:pos x="43" y="60"/>
                      </a:cxn>
                      <a:cxn ang="0">
                        <a:pos x="20" y="47"/>
                      </a:cxn>
                      <a:cxn ang="0">
                        <a:pos x="63" y="61"/>
                      </a:cxn>
                      <a:cxn ang="0">
                        <a:pos x="122" y="90"/>
                      </a:cxn>
                    </a:cxnLst>
                    <a:rect l="0" t="0" r="0" b="0"/>
                    <a:pathLst>
                      <a:path w="440" h="342">
                        <a:moveTo>
                          <a:pt x="138" y="87"/>
                        </a:moveTo>
                        <a:lnTo>
                          <a:pt x="141" y="78"/>
                        </a:lnTo>
                        <a:lnTo>
                          <a:pt x="146" y="69"/>
                        </a:lnTo>
                        <a:lnTo>
                          <a:pt x="153" y="59"/>
                        </a:lnTo>
                        <a:lnTo>
                          <a:pt x="160" y="51"/>
                        </a:lnTo>
                        <a:lnTo>
                          <a:pt x="167" y="42"/>
                        </a:lnTo>
                        <a:lnTo>
                          <a:pt x="172" y="36"/>
                        </a:lnTo>
                        <a:lnTo>
                          <a:pt x="178" y="31"/>
                        </a:lnTo>
                        <a:lnTo>
                          <a:pt x="184" y="26"/>
                        </a:lnTo>
                        <a:lnTo>
                          <a:pt x="190" y="21"/>
                        </a:lnTo>
                        <a:lnTo>
                          <a:pt x="196" y="17"/>
                        </a:lnTo>
                        <a:lnTo>
                          <a:pt x="202" y="14"/>
                        </a:lnTo>
                        <a:lnTo>
                          <a:pt x="208" y="11"/>
                        </a:lnTo>
                        <a:lnTo>
                          <a:pt x="215" y="8"/>
                        </a:lnTo>
                        <a:lnTo>
                          <a:pt x="222" y="7"/>
                        </a:lnTo>
                        <a:lnTo>
                          <a:pt x="230" y="5"/>
                        </a:lnTo>
                        <a:lnTo>
                          <a:pt x="237" y="3"/>
                        </a:lnTo>
                        <a:lnTo>
                          <a:pt x="245" y="3"/>
                        </a:lnTo>
                        <a:lnTo>
                          <a:pt x="252" y="2"/>
                        </a:lnTo>
                        <a:lnTo>
                          <a:pt x="260" y="2"/>
                        </a:lnTo>
                        <a:lnTo>
                          <a:pt x="270" y="1"/>
                        </a:lnTo>
                        <a:lnTo>
                          <a:pt x="278" y="2"/>
                        </a:lnTo>
                        <a:lnTo>
                          <a:pt x="285" y="2"/>
                        </a:lnTo>
                        <a:lnTo>
                          <a:pt x="292" y="2"/>
                        </a:lnTo>
                        <a:lnTo>
                          <a:pt x="299" y="2"/>
                        </a:lnTo>
                        <a:lnTo>
                          <a:pt x="307" y="1"/>
                        </a:lnTo>
                        <a:lnTo>
                          <a:pt x="314" y="0"/>
                        </a:lnTo>
                        <a:lnTo>
                          <a:pt x="310" y="2"/>
                        </a:lnTo>
                        <a:lnTo>
                          <a:pt x="307" y="4"/>
                        </a:lnTo>
                        <a:lnTo>
                          <a:pt x="304" y="7"/>
                        </a:lnTo>
                        <a:lnTo>
                          <a:pt x="301" y="10"/>
                        </a:lnTo>
                        <a:lnTo>
                          <a:pt x="295" y="10"/>
                        </a:lnTo>
                        <a:lnTo>
                          <a:pt x="288" y="11"/>
                        </a:lnTo>
                        <a:lnTo>
                          <a:pt x="284" y="12"/>
                        </a:lnTo>
                        <a:lnTo>
                          <a:pt x="278" y="13"/>
                        </a:lnTo>
                        <a:lnTo>
                          <a:pt x="272" y="15"/>
                        </a:lnTo>
                        <a:lnTo>
                          <a:pt x="266" y="16"/>
                        </a:lnTo>
                        <a:lnTo>
                          <a:pt x="260" y="17"/>
                        </a:lnTo>
                        <a:lnTo>
                          <a:pt x="254" y="19"/>
                        </a:lnTo>
                        <a:lnTo>
                          <a:pt x="248" y="21"/>
                        </a:lnTo>
                        <a:lnTo>
                          <a:pt x="241" y="23"/>
                        </a:lnTo>
                        <a:lnTo>
                          <a:pt x="236" y="26"/>
                        </a:lnTo>
                        <a:lnTo>
                          <a:pt x="229" y="29"/>
                        </a:lnTo>
                        <a:lnTo>
                          <a:pt x="222" y="32"/>
                        </a:lnTo>
                        <a:lnTo>
                          <a:pt x="215" y="36"/>
                        </a:lnTo>
                        <a:lnTo>
                          <a:pt x="208" y="41"/>
                        </a:lnTo>
                        <a:lnTo>
                          <a:pt x="201" y="47"/>
                        </a:lnTo>
                        <a:lnTo>
                          <a:pt x="195" y="55"/>
                        </a:lnTo>
                        <a:lnTo>
                          <a:pt x="189" y="64"/>
                        </a:lnTo>
                        <a:lnTo>
                          <a:pt x="181" y="77"/>
                        </a:lnTo>
                        <a:lnTo>
                          <a:pt x="175" y="90"/>
                        </a:lnTo>
                        <a:lnTo>
                          <a:pt x="167" y="106"/>
                        </a:lnTo>
                        <a:lnTo>
                          <a:pt x="180" y="99"/>
                        </a:lnTo>
                        <a:lnTo>
                          <a:pt x="191" y="94"/>
                        </a:lnTo>
                        <a:lnTo>
                          <a:pt x="206" y="86"/>
                        </a:lnTo>
                        <a:lnTo>
                          <a:pt x="222" y="78"/>
                        </a:lnTo>
                        <a:lnTo>
                          <a:pt x="229" y="77"/>
                        </a:lnTo>
                        <a:lnTo>
                          <a:pt x="236" y="74"/>
                        </a:lnTo>
                        <a:lnTo>
                          <a:pt x="243" y="72"/>
                        </a:lnTo>
                        <a:lnTo>
                          <a:pt x="252" y="70"/>
                        </a:lnTo>
                        <a:lnTo>
                          <a:pt x="261" y="68"/>
                        </a:lnTo>
                        <a:lnTo>
                          <a:pt x="269" y="68"/>
                        </a:lnTo>
                        <a:lnTo>
                          <a:pt x="275" y="67"/>
                        </a:lnTo>
                        <a:lnTo>
                          <a:pt x="285" y="66"/>
                        </a:lnTo>
                        <a:lnTo>
                          <a:pt x="294" y="66"/>
                        </a:lnTo>
                        <a:lnTo>
                          <a:pt x="301" y="67"/>
                        </a:lnTo>
                        <a:lnTo>
                          <a:pt x="311" y="68"/>
                        </a:lnTo>
                        <a:lnTo>
                          <a:pt x="319" y="69"/>
                        </a:lnTo>
                        <a:lnTo>
                          <a:pt x="328" y="69"/>
                        </a:lnTo>
                        <a:lnTo>
                          <a:pt x="336" y="70"/>
                        </a:lnTo>
                        <a:lnTo>
                          <a:pt x="345" y="71"/>
                        </a:lnTo>
                        <a:lnTo>
                          <a:pt x="354" y="72"/>
                        </a:lnTo>
                        <a:lnTo>
                          <a:pt x="363" y="73"/>
                        </a:lnTo>
                        <a:lnTo>
                          <a:pt x="371" y="74"/>
                        </a:lnTo>
                        <a:lnTo>
                          <a:pt x="381" y="75"/>
                        </a:lnTo>
                        <a:lnTo>
                          <a:pt x="392" y="76"/>
                        </a:lnTo>
                        <a:lnTo>
                          <a:pt x="401" y="77"/>
                        </a:lnTo>
                        <a:lnTo>
                          <a:pt x="416" y="79"/>
                        </a:lnTo>
                        <a:lnTo>
                          <a:pt x="421" y="79"/>
                        </a:lnTo>
                        <a:lnTo>
                          <a:pt x="425" y="79"/>
                        </a:lnTo>
                        <a:lnTo>
                          <a:pt x="430" y="81"/>
                        </a:lnTo>
                        <a:lnTo>
                          <a:pt x="439" y="84"/>
                        </a:lnTo>
                        <a:lnTo>
                          <a:pt x="424" y="81"/>
                        </a:lnTo>
                        <a:lnTo>
                          <a:pt x="417" y="80"/>
                        </a:lnTo>
                        <a:lnTo>
                          <a:pt x="411" y="80"/>
                        </a:lnTo>
                        <a:lnTo>
                          <a:pt x="397" y="81"/>
                        </a:lnTo>
                        <a:lnTo>
                          <a:pt x="388" y="82"/>
                        </a:lnTo>
                        <a:lnTo>
                          <a:pt x="377" y="82"/>
                        </a:lnTo>
                        <a:lnTo>
                          <a:pt x="367" y="82"/>
                        </a:lnTo>
                        <a:lnTo>
                          <a:pt x="357" y="83"/>
                        </a:lnTo>
                        <a:lnTo>
                          <a:pt x="348" y="83"/>
                        </a:lnTo>
                        <a:lnTo>
                          <a:pt x="340" y="82"/>
                        </a:lnTo>
                        <a:lnTo>
                          <a:pt x="330" y="82"/>
                        </a:lnTo>
                        <a:lnTo>
                          <a:pt x="319" y="82"/>
                        </a:lnTo>
                        <a:lnTo>
                          <a:pt x="310" y="83"/>
                        </a:lnTo>
                        <a:lnTo>
                          <a:pt x="302" y="84"/>
                        </a:lnTo>
                        <a:lnTo>
                          <a:pt x="292" y="84"/>
                        </a:lnTo>
                        <a:lnTo>
                          <a:pt x="285" y="84"/>
                        </a:lnTo>
                        <a:lnTo>
                          <a:pt x="276" y="85"/>
                        </a:lnTo>
                        <a:lnTo>
                          <a:pt x="269" y="87"/>
                        </a:lnTo>
                        <a:lnTo>
                          <a:pt x="261" y="88"/>
                        </a:lnTo>
                        <a:lnTo>
                          <a:pt x="254" y="90"/>
                        </a:lnTo>
                        <a:lnTo>
                          <a:pt x="246" y="92"/>
                        </a:lnTo>
                        <a:lnTo>
                          <a:pt x="238" y="94"/>
                        </a:lnTo>
                        <a:lnTo>
                          <a:pt x="229" y="96"/>
                        </a:lnTo>
                        <a:lnTo>
                          <a:pt x="222" y="98"/>
                        </a:lnTo>
                        <a:lnTo>
                          <a:pt x="208" y="102"/>
                        </a:lnTo>
                        <a:lnTo>
                          <a:pt x="200" y="103"/>
                        </a:lnTo>
                        <a:lnTo>
                          <a:pt x="189" y="108"/>
                        </a:lnTo>
                        <a:lnTo>
                          <a:pt x="172" y="115"/>
                        </a:lnTo>
                        <a:lnTo>
                          <a:pt x="189" y="117"/>
                        </a:lnTo>
                        <a:lnTo>
                          <a:pt x="209" y="118"/>
                        </a:lnTo>
                        <a:lnTo>
                          <a:pt x="213" y="118"/>
                        </a:lnTo>
                        <a:lnTo>
                          <a:pt x="222" y="123"/>
                        </a:lnTo>
                        <a:lnTo>
                          <a:pt x="228" y="126"/>
                        </a:lnTo>
                        <a:lnTo>
                          <a:pt x="234" y="129"/>
                        </a:lnTo>
                        <a:lnTo>
                          <a:pt x="235" y="131"/>
                        </a:lnTo>
                        <a:lnTo>
                          <a:pt x="238" y="137"/>
                        </a:lnTo>
                        <a:lnTo>
                          <a:pt x="245" y="146"/>
                        </a:lnTo>
                        <a:lnTo>
                          <a:pt x="238" y="142"/>
                        </a:lnTo>
                        <a:lnTo>
                          <a:pt x="229" y="137"/>
                        </a:lnTo>
                        <a:lnTo>
                          <a:pt x="222" y="135"/>
                        </a:lnTo>
                        <a:lnTo>
                          <a:pt x="209" y="132"/>
                        </a:lnTo>
                        <a:lnTo>
                          <a:pt x="199" y="129"/>
                        </a:lnTo>
                        <a:lnTo>
                          <a:pt x="189" y="126"/>
                        </a:lnTo>
                        <a:lnTo>
                          <a:pt x="184" y="125"/>
                        </a:lnTo>
                        <a:lnTo>
                          <a:pt x="172" y="126"/>
                        </a:lnTo>
                        <a:lnTo>
                          <a:pt x="165" y="127"/>
                        </a:lnTo>
                        <a:lnTo>
                          <a:pt x="155" y="129"/>
                        </a:lnTo>
                        <a:lnTo>
                          <a:pt x="160" y="131"/>
                        </a:lnTo>
                        <a:lnTo>
                          <a:pt x="166" y="132"/>
                        </a:lnTo>
                        <a:lnTo>
                          <a:pt x="173" y="136"/>
                        </a:lnTo>
                        <a:lnTo>
                          <a:pt x="181" y="135"/>
                        </a:lnTo>
                        <a:lnTo>
                          <a:pt x="195" y="136"/>
                        </a:lnTo>
                        <a:lnTo>
                          <a:pt x="203" y="137"/>
                        </a:lnTo>
                        <a:lnTo>
                          <a:pt x="215" y="140"/>
                        </a:lnTo>
                        <a:lnTo>
                          <a:pt x="222" y="143"/>
                        </a:lnTo>
                        <a:lnTo>
                          <a:pt x="232" y="145"/>
                        </a:lnTo>
                        <a:lnTo>
                          <a:pt x="242" y="148"/>
                        </a:lnTo>
                        <a:lnTo>
                          <a:pt x="251" y="151"/>
                        </a:lnTo>
                        <a:lnTo>
                          <a:pt x="259" y="152"/>
                        </a:lnTo>
                        <a:lnTo>
                          <a:pt x="266" y="153"/>
                        </a:lnTo>
                        <a:lnTo>
                          <a:pt x="273" y="155"/>
                        </a:lnTo>
                        <a:lnTo>
                          <a:pt x="282" y="157"/>
                        </a:lnTo>
                        <a:lnTo>
                          <a:pt x="291" y="161"/>
                        </a:lnTo>
                        <a:lnTo>
                          <a:pt x="299" y="165"/>
                        </a:lnTo>
                        <a:lnTo>
                          <a:pt x="303" y="169"/>
                        </a:lnTo>
                        <a:lnTo>
                          <a:pt x="309" y="175"/>
                        </a:lnTo>
                        <a:lnTo>
                          <a:pt x="316" y="183"/>
                        </a:lnTo>
                        <a:lnTo>
                          <a:pt x="321" y="190"/>
                        </a:lnTo>
                        <a:lnTo>
                          <a:pt x="326" y="197"/>
                        </a:lnTo>
                        <a:lnTo>
                          <a:pt x="331" y="204"/>
                        </a:lnTo>
                        <a:lnTo>
                          <a:pt x="335" y="212"/>
                        </a:lnTo>
                        <a:lnTo>
                          <a:pt x="340" y="218"/>
                        </a:lnTo>
                        <a:lnTo>
                          <a:pt x="345" y="226"/>
                        </a:lnTo>
                        <a:lnTo>
                          <a:pt x="351" y="234"/>
                        </a:lnTo>
                        <a:lnTo>
                          <a:pt x="356" y="243"/>
                        </a:lnTo>
                        <a:lnTo>
                          <a:pt x="361" y="250"/>
                        </a:lnTo>
                        <a:lnTo>
                          <a:pt x="368" y="258"/>
                        </a:lnTo>
                        <a:lnTo>
                          <a:pt x="359" y="251"/>
                        </a:lnTo>
                        <a:lnTo>
                          <a:pt x="353" y="247"/>
                        </a:lnTo>
                        <a:lnTo>
                          <a:pt x="344" y="242"/>
                        </a:lnTo>
                        <a:lnTo>
                          <a:pt x="336" y="236"/>
                        </a:lnTo>
                        <a:lnTo>
                          <a:pt x="330" y="231"/>
                        </a:lnTo>
                        <a:lnTo>
                          <a:pt x="323" y="226"/>
                        </a:lnTo>
                        <a:lnTo>
                          <a:pt x="317" y="222"/>
                        </a:lnTo>
                        <a:lnTo>
                          <a:pt x="311" y="218"/>
                        </a:lnTo>
                        <a:lnTo>
                          <a:pt x="304" y="214"/>
                        </a:lnTo>
                        <a:lnTo>
                          <a:pt x="297" y="210"/>
                        </a:lnTo>
                        <a:lnTo>
                          <a:pt x="291" y="205"/>
                        </a:lnTo>
                        <a:lnTo>
                          <a:pt x="284" y="200"/>
                        </a:lnTo>
                        <a:lnTo>
                          <a:pt x="275" y="195"/>
                        </a:lnTo>
                        <a:lnTo>
                          <a:pt x="267" y="189"/>
                        </a:lnTo>
                        <a:lnTo>
                          <a:pt x="259" y="183"/>
                        </a:lnTo>
                        <a:lnTo>
                          <a:pt x="252" y="179"/>
                        </a:lnTo>
                        <a:lnTo>
                          <a:pt x="245" y="174"/>
                        </a:lnTo>
                        <a:lnTo>
                          <a:pt x="237" y="170"/>
                        </a:lnTo>
                        <a:lnTo>
                          <a:pt x="229" y="167"/>
                        </a:lnTo>
                        <a:lnTo>
                          <a:pt x="222" y="165"/>
                        </a:lnTo>
                        <a:lnTo>
                          <a:pt x="211" y="162"/>
                        </a:lnTo>
                        <a:lnTo>
                          <a:pt x="201" y="159"/>
                        </a:lnTo>
                        <a:lnTo>
                          <a:pt x="194" y="157"/>
                        </a:lnTo>
                        <a:lnTo>
                          <a:pt x="186" y="155"/>
                        </a:lnTo>
                        <a:lnTo>
                          <a:pt x="175" y="149"/>
                        </a:lnTo>
                        <a:lnTo>
                          <a:pt x="163" y="144"/>
                        </a:lnTo>
                        <a:lnTo>
                          <a:pt x="180" y="155"/>
                        </a:lnTo>
                        <a:lnTo>
                          <a:pt x="182" y="157"/>
                        </a:lnTo>
                        <a:lnTo>
                          <a:pt x="186" y="162"/>
                        </a:lnTo>
                        <a:lnTo>
                          <a:pt x="190" y="168"/>
                        </a:lnTo>
                        <a:lnTo>
                          <a:pt x="195" y="175"/>
                        </a:lnTo>
                        <a:lnTo>
                          <a:pt x="201" y="182"/>
                        </a:lnTo>
                        <a:lnTo>
                          <a:pt x="206" y="189"/>
                        </a:lnTo>
                        <a:lnTo>
                          <a:pt x="212" y="197"/>
                        </a:lnTo>
                        <a:lnTo>
                          <a:pt x="217" y="204"/>
                        </a:lnTo>
                        <a:lnTo>
                          <a:pt x="222" y="210"/>
                        </a:lnTo>
                        <a:lnTo>
                          <a:pt x="227" y="217"/>
                        </a:lnTo>
                        <a:lnTo>
                          <a:pt x="233" y="227"/>
                        </a:lnTo>
                        <a:lnTo>
                          <a:pt x="238" y="234"/>
                        </a:lnTo>
                        <a:lnTo>
                          <a:pt x="242" y="241"/>
                        </a:lnTo>
                        <a:lnTo>
                          <a:pt x="246" y="248"/>
                        </a:lnTo>
                        <a:lnTo>
                          <a:pt x="250" y="255"/>
                        </a:lnTo>
                        <a:lnTo>
                          <a:pt x="252" y="262"/>
                        </a:lnTo>
                        <a:lnTo>
                          <a:pt x="254" y="267"/>
                        </a:lnTo>
                        <a:lnTo>
                          <a:pt x="256" y="275"/>
                        </a:lnTo>
                        <a:lnTo>
                          <a:pt x="257" y="285"/>
                        </a:lnTo>
                        <a:lnTo>
                          <a:pt x="258" y="294"/>
                        </a:lnTo>
                        <a:lnTo>
                          <a:pt x="259" y="304"/>
                        </a:lnTo>
                        <a:lnTo>
                          <a:pt x="261" y="313"/>
                        </a:lnTo>
                        <a:lnTo>
                          <a:pt x="262" y="323"/>
                        </a:lnTo>
                        <a:lnTo>
                          <a:pt x="255" y="313"/>
                        </a:lnTo>
                        <a:lnTo>
                          <a:pt x="249" y="307"/>
                        </a:lnTo>
                        <a:lnTo>
                          <a:pt x="245" y="300"/>
                        </a:lnTo>
                        <a:lnTo>
                          <a:pt x="241" y="295"/>
                        </a:lnTo>
                        <a:lnTo>
                          <a:pt x="238" y="288"/>
                        </a:lnTo>
                        <a:lnTo>
                          <a:pt x="236" y="280"/>
                        </a:lnTo>
                        <a:lnTo>
                          <a:pt x="232" y="271"/>
                        </a:lnTo>
                        <a:lnTo>
                          <a:pt x="228" y="263"/>
                        </a:lnTo>
                        <a:lnTo>
                          <a:pt x="224" y="254"/>
                        </a:lnTo>
                        <a:lnTo>
                          <a:pt x="221" y="246"/>
                        </a:lnTo>
                        <a:lnTo>
                          <a:pt x="217" y="238"/>
                        </a:lnTo>
                        <a:lnTo>
                          <a:pt x="212" y="232"/>
                        </a:lnTo>
                        <a:lnTo>
                          <a:pt x="208" y="226"/>
                        </a:lnTo>
                        <a:lnTo>
                          <a:pt x="202" y="218"/>
                        </a:lnTo>
                        <a:lnTo>
                          <a:pt x="196" y="211"/>
                        </a:lnTo>
                        <a:lnTo>
                          <a:pt x="191" y="205"/>
                        </a:lnTo>
                        <a:lnTo>
                          <a:pt x="186" y="199"/>
                        </a:lnTo>
                        <a:lnTo>
                          <a:pt x="185" y="194"/>
                        </a:lnTo>
                        <a:lnTo>
                          <a:pt x="181" y="185"/>
                        </a:lnTo>
                        <a:lnTo>
                          <a:pt x="177" y="179"/>
                        </a:lnTo>
                        <a:lnTo>
                          <a:pt x="174" y="171"/>
                        </a:lnTo>
                        <a:lnTo>
                          <a:pt x="172" y="169"/>
                        </a:lnTo>
                        <a:lnTo>
                          <a:pt x="165" y="162"/>
                        </a:lnTo>
                        <a:lnTo>
                          <a:pt x="161" y="155"/>
                        </a:lnTo>
                        <a:lnTo>
                          <a:pt x="157" y="149"/>
                        </a:lnTo>
                        <a:lnTo>
                          <a:pt x="153" y="143"/>
                        </a:lnTo>
                        <a:lnTo>
                          <a:pt x="145" y="146"/>
                        </a:lnTo>
                        <a:lnTo>
                          <a:pt x="137" y="151"/>
                        </a:lnTo>
                        <a:lnTo>
                          <a:pt x="129" y="158"/>
                        </a:lnTo>
                        <a:lnTo>
                          <a:pt x="121" y="164"/>
                        </a:lnTo>
                        <a:lnTo>
                          <a:pt x="115" y="170"/>
                        </a:lnTo>
                        <a:lnTo>
                          <a:pt x="110" y="176"/>
                        </a:lnTo>
                        <a:lnTo>
                          <a:pt x="104" y="185"/>
                        </a:lnTo>
                        <a:lnTo>
                          <a:pt x="97" y="195"/>
                        </a:lnTo>
                        <a:lnTo>
                          <a:pt x="92" y="203"/>
                        </a:lnTo>
                        <a:lnTo>
                          <a:pt x="85" y="212"/>
                        </a:lnTo>
                        <a:lnTo>
                          <a:pt x="80" y="221"/>
                        </a:lnTo>
                        <a:lnTo>
                          <a:pt x="76" y="229"/>
                        </a:lnTo>
                        <a:lnTo>
                          <a:pt x="71" y="237"/>
                        </a:lnTo>
                        <a:lnTo>
                          <a:pt x="67" y="245"/>
                        </a:lnTo>
                        <a:lnTo>
                          <a:pt x="62" y="254"/>
                        </a:lnTo>
                        <a:lnTo>
                          <a:pt x="58" y="263"/>
                        </a:lnTo>
                        <a:lnTo>
                          <a:pt x="51" y="273"/>
                        </a:lnTo>
                        <a:lnTo>
                          <a:pt x="45" y="283"/>
                        </a:lnTo>
                        <a:lnTo>
                          <a:pt x="38" y="294"/>
                        </a:lnTo>
                        <a:lnTo>
                          <a:pt x="33" y="303"/>
                        </a:lnTo>
                        <a:lnTo>
                          <a:pt x="28" y="309"/>
                        </a:lnTo>
                        <a:lnTo>
                          <a:pt x="24" y="315"/>
                        </a:lnTo>
                        <a:lnTo>
                          <a:pt x="18" y="321"/>
                        </a:lnTo>
                        <a:lnTo>
                          <a:pt x="13" y="327"/>
                        </a:lnTo>
                        <a:lnTo>
                          <a:pt x="7" y="333"/>
                        </a:lnTo>
                        <a:lnTo>
                          <a:pt x="0" y="341"/>
                        </a:lnTo>
                        <a:lnTo>
                          <a:pt x="2" y="331"/>
                        </a:lnTo>
                        <a:lnTo>
                          <a:pt x="5" y="324"/>
                        </a:lnTo>
                        <a:lnTo>
                          <a:pt x="8" y="315"/>
                        </a:lnTo>
                        <a:lnTo>
                          <a:pt x="13" y="309"/>
                        </a:lnTo>
                        <a:lnTo>
                          <a:pt x="20" y="298"/>
                        </a:lnTo>
                        <a:lnTo>
                          <a:pt x="27" y="287"/>
                        </a:lnTo>
                        <a:lnTo>
                          <a:pt x="35" y="275"/>
                        </a:lnTo>
                        <a:lnTo>
                          <a:pt x="41" y="265"/>
                        </a:lnTo>
                        <a:lnTo>
                          <a:pt x="47" y="255"/>
                        </a:lnTo>
                        <a:lnTo>
                          <a:pt x="54" y="246"/>
                        </a:lnTo>
                        <a:lnTo>
                          <a:pt x="59" y="238"/>
                        </a:lnTo>
                        <a:lnTo>
                          <a:pt x="64" y="231"/>
                        </a:lnTo>
                        <a:lnTo>
                          <a:pt x="69" y="224"/>
                        </a:lnTo>
                        <a:lnTo>
                          <a:pt x="76" y="216"/>
                        </a:lnTo>
                        <a:lnTo>
                          <a:pt x="82" y="208"/>
                        </a:lnTo>
                        <a:lnTo>
                          <a:pt x="88" y="199"/>
                        </a:lnTo>
                        <a:lnTo>
                          <a:pt x="95" y="190"/>
                        </a:lnTo>
                        <a:lnTo>
                          <a:pt x="100" y="183"/>
                        </a:lnTo>
                        <a:lnTo>
                          <a:pt x="105" y="175"/>
                        </a:lnTo>
                        <a:lnTo>
                          <a:pt x="110" y="167"/>
                        </a:lnTo>
                        <a:lnTo>
                          <a:pt x="112" y="162"/>
                        </a:lnTo>
                        <a:lnTo>
                          <a:pt x="114" y="156"/>
                        </a:lnTo>
                        <a:lnTo>
                          <a:pt x="118" y="151"/>
                        </a:lnTo>
                        <a:lnTo>
                          <a:pt x="122" y="145"/>
                        </a:lnTo>
                        <a:lnTo>
                          <a:pt x="129" y="138"/>
                        </a:lnTo>
                        <a:lnTo>
                          <a:pt x="134" y="131"/>
                        </a:lnTo>
                        <a:lnTo>
                          <a:pt x="139" y="126"/>
                        </a:lnTo>
                        <a:lnTo>
                          <a:pt x="143" y="119"/>
                        </a:lnTo>
                        <a:lnTo>
                          <a:pt x="141" y="114"/>
                        </a:lnTo>
                        <a:lnTo>
                          <a:pt x="139" y="106"/>
                        </a:lnTo>
                        <a:lnTo>
                          <a:pt x="127" y="102"/>
                        </a:lnTo>
                        <a:lnTo>
                          <a:pt x="113" y="92"/>
                        </a:lnTo>
                        <a:lnTo>
                          <a:pt x="99" y="83"/>
                        </a:lnTo>
                        <a:lnTo>
                          <a:pt x="92" y="78"/>
                        </a:lnTo>
                        <a:lnTo>
                          <a:pt x="86" y="74"/>
                        </a:lnTo>
                        <a:lnTo>
                          <a:pt x="75" y="70"/>
                        </a:lnTo>
                        <a:lnTo>
                          <a:pt x="64" y="66"/>
                        </a:lnTo>
                        <a:lnTo>
                          <a:pt x="52" y="63"/>
                        </a:lnTo>
                        <a:lnTo>
                          <a:pt x="43" y="60"/>
                        </a:lnTo>
                        <a:lnTo>
                          <a:pt x="33" y="56"/>
                        </a:lnTo>
                        <a:lnTo>
                          <a:pt x="24" y="53"/>
                        </a:lnTo>
                        <a:lnTo>
                          <a:pt x="15" y="51"/>
                        </a:lnTo>
                        <a:lnTo>
                          <a:pt x="8" y="49"/>
                        </a:lnTo>
                        <a:lnTo>
                          <a:pt x="15" y="49"/>
                        </a:lnTo>
                        <a:lnTo>
                          <a:pt x="20" y="47"/>
                        </a:lnTo>
                        <a:lnTo>
                          <a:pt x="25" y="47"/>
                        </a:lnTo>
                        <a:lnTo>
                          <a:pt x="29" y="46"/>
                        </a:lnTo>
                        <a:lnTo>
                          <a:pt x="34" y="47"/>
                        </a:lnTo>
                        <a:lnTo>
                          <a:pt x="45" y="51"/>
                        </a:lnTo>
                        <a:lnTo>
                          <a:pt x="53" y="56"/>
                        </a:lnTo>
                        <a:lnTo>
                          <a:pt x="63" y="61"/>
                        </a:lnTo>
                        <a:lnTo>
                          <a:pt x="72" y="66"/>
                        </a:lnTo>
                        <a:lnTo>
                          <a:pt x="84" y="71"/>
                        </a:lnTo>
                        <a:lnTo>
                          <a:pt x="93" y="77"/>
                        </a:lnTo>
                        <a:lnTo>
                          <a:pt x="101" y="81"/>
                        </a:lnTo>
                        <a:lnTo>
                          <a:pt x="115" y="88"/>
                        </a:lnTo>
                        <a:lnTo>
                          <a:pt x="122" y="90"/>
                        </a:lnTo>
                        <a:lnTo>
                          <a:pt x="128" y="89"/>
                        </a:lnTo>
                        <a:lnTo>
                          <a:pt x="133" y="88"/>
                        </a:lnTo>
                        <a:lnTo>
                          <a:pt x="138" y="87"/>
                        </a:lnTo>
                      </a:path>
                    </a:pathLst>
                  </a:custGeom>
                  <a:solidFill>
                    <a:srgbClr val="037C03">
                      <a:alpha val="50195"/>
                    </a:srgbClr>
                  </a:solidFill>
                  <a:ln w="9525">
                    <a:noFill/>
                  </a:ln>
                </p:spPr>
                <p:txBody>
                  <a:bodyPr/>
                  <a:lstStyle/>
                  <a:p>
                    <a:endParaRPr lang="zh-CN" altLang="en-US"/>
                  </a:p>
                </p:txBody>
              </p:sp>
              <p:sp>
                <p:nvSpPr>
                  <p:cNvPr id="3109" name="Freeform 14"/>
                  <p:cNvSpPr/>
                  <p:nvPr/>
                </p:nvSpPr>
                <p:spPr>
                  <a:xfrm>
                    <a:off x="1900" y="1641"/>
                    <a:ext cx="39" cy="193"/>
                  </a:xfrm>
                  <a:custGeom>
                    <a:avLst/>
                    <a:gdLst/>
                    <a:ahLst/>
                    <a:cxnLst>
                      <a:cxn ang="0">
                        <a:pos x="20" y="0"/>
                      </a:cxn>
                      <a:cxn ang="0">
                        <a:pos x="25" y="9"/>
                      </a:cxn>
                      <a:cxn ang="0">
                        <a:pos x="28" y="15"/>
                      </a:cxn>
                      <a:cxn ang="0">
                        <a:pos x="34" y="24"/>
                      </a:cxn>
                      <a:cxn ang="0">
                        <a:pos x="36" y="33"/>
                      </a:cxn>
                      <a:cxn ang="0">
                        <a:pos x="37" y="43"/>
                      </a:cxn>
                      <a:cxn ang="0">
                        <a:pos x="37" y="56"/>
                      </a:cxn>
                      <a:cxn ang="0">
                        <a:pos x="38" y="64"/>
                      </a:cxn>
                      <a:cxn ang="0">
                        <a:pos x="37" y="75"/>
                      </a:cxn>
                      <a:cxn ang="0">
                        <a:pos x="36" y="86"/>
                      </a:cxn>
                      <a:cxn ang="0">
                        <a:pos x="34" y="97"/>
                      </a:cxn>
                      <a:cxn ang="0">
                        <a:pos x="31" y="113"/>
                      </a:cxn>
                      <a:cxn ang="0">
                        <a:pos x="29" y="122"/>
                      </a:cxn>
                      <a:cxn ang="0">
                        <a:pos x="24" y="132"/>
                      </a:cxn>
                      <a:cxn ang="0">
                        <a:pos x="18" y="144"/>
                      </a:cxn>
                      <a:cxn ang="0">
                        <a:pos x="12" y="155"/>
                      </a:cxn>
                      <a:cxn ang="0">
                        <a:pos x="7" y="165"/>
                      </a:cxn>
                      <a:cxn ang="0">
                        <a:pos x="3" y="174"/>
                      </a:cxn>
                      <a:cxn ang="0">
                        <a:pos x="0" y="192"/>
                      </a:cxn>
                      <a:cxn ang="0">
                        <a:pos x="1" y="174"/>
                      </a:cxn>
                      <a:cxn ang="0">
                        <a:pos x="3" y="162"/>
                      </a:cxn>
                      <a:cxn ang="0">
                        <a:pos x="4" y="151"/>
                      </a:cxn>
                      <a:cxn ang="0">
                        <a:pos x="5" y="139"/>
                      </a:cxn>
                      <a:cxn ang="0">
                        <a:pos x="7" y="124"/>
                      </a:cxn>
                      <a:cxn ang="0">
                        <a:pos x="10" y="113"/>
                      </a:cxn>
                      <a:cxn ang="0">
                        <a:pos x="12" y="102"/>
                      </a:cxn>
                      <a:cxn ang="0">
                        <a:pos x="15" y="93"/>
                      </a:cxn>
                      <a:cxn ang="0">
                        <a:pos x="18" y="82"/>
                      </a:cxn>
                      <a:cxn ang="0">
                        <a:pos x="20" y="72"/>
                      </a:cxn>
                      <a:cxn ang="0">
                        <a:pos x="22" y="61"/>
                      </a:cxn>
                      <a:cxn ang="0">
                        <a:pos x="23" y="52"/>
                      </a:cxn>
                      <a:cxn ang="0">
                        <a:pos x="24" y="41"/>
                      </a:cxn>
                      <a:cxn ang="0">
                        <a:pos x="24" y="30"/>
                      </a:cxn>
                      <a:cxn ang="0">
                        <a:pos x="24" y="15"/>
                      </a:cxn>
                      <a:cxn ang="0">
                        <a:pos x="22" y="8"/>
                      </a:cxn>
                      <a:cxn ang="0">
                        <a:pos x="20" y="0"/>
                      </a:cxn>
                    </a:cxnLst>
                    <a:rect l="0" t="0" r="0" b="0"/>
                    <a:pathLst>
                      <a:path w="39" h="193">
                        <a:moveTo>
                          <a:pt x="20" y="0"/>
                        </a:moveTo>
                        <a:lnTo>
                          <a:pt x="25" y="9"/>
                        </a:lnTo>
                        <a:lnTo>
                          <a:pt x="28" y="15"/>
                        </a:lnTo>
                        <a:lnTo>
                          <a:pt x="34" y="24"/>
                        </a:lnTo>
                        <a:lnTo>
                          <a:pt x="36" y="33"/>
                        </a:lnTo>
                        <a:lnTo>
                          <a:pt x="37" y="43"/>
                        </a:lnTo>
                        <a:lnTo>
                          <a:pt x="37" y="56"/>
                        </a:lnTo>
                        <a:lnTo>
                          <a:pt x="38" y="64"/>
                        </a:lnTo>
                        <a:lnTo>
                          <a:pt x="37" y="75"/>
                        </a:lnTo>
                        <a:lnTo>
                          <a:pt x="36" y="86"/>
                        </a:lnTo>
                        <a:lnTo>
                          <a:pt x="34" y="97"/>
                        </a:lnTo>
                        <a:lnTo>
                          <a:pt x="31" y="113"/>
                        </a:lnTo>
                        <a:lnTo>
                          <a:pt x="29" y="122"/>
                        </a:lnTo>
                        <a:lnTo>
                          <a:pt x="24" y="132"/>
                        </a:lnTo>
                        <a:lnTo>
                          <a:pt x="18" y="144"/>
                        </a:lnTo>
                        <a:lnTo>
                          <a:pt x="12" y="155"/>
                        </a:lnTo>
                        <a:lnTo>
                          <a:pt x="7" y="165"/>
                        </a:lnTo>
                        <a:lnTo>
                          <a:pt x="3" y="174"/>
                        </a:lnTo>
                        <a:lnTo>
                          <a:pt x="0" y="192"/>
                        </a:lnTo>
                        <a:lnTo>
                          <a:pt x="1" y="174"/>
                        </a:lnTo>
                        <a:lnTo>
                          <a:pt x="3" y="162"/>
                        </a:lnTo>
                        <a:lnTo>
                          <a:pt x="4" y="151"/>
                        </a:lnTo>
                        <a:lnTo>
                          <a:pt x="5" y="139"/>
                        </a:lnTo>
                        <a:lnTo>
                          <a:pt x="7" y="124"/>
                        </a:lnTo>
                        <a:lnTo>
                          <a:pt x="10" y="113"/>
                        </a:lnTo>
                        <a:lnTo>
                          <a:pt x="12" y="102"/>
                        </a:lnTo>
                        <a:lnTo>
                          <a:pt x="15" y="93"/>
                        </a:lnTo>
                        <a:lnTo>
                          <a:pt x="18" y="82"/>
                        </a:lnTo>
                        <a:lnTo>
                          <a:pt x="20" y="72"/>
                        </a:lnTo>
                        <a:lnTo>
                          <a:pt x="22" y="61"/>
                        </a:lnTo>
                        <a:lnTo>
                          <a:pt x="23" y="52"/>
                        </a:lnTo>
                        <a:lnTo>
                          <a:pt x="24" y="41"/>
                        </a:lnTo>
                        <a:lnTo>
                          <a:pt x="24" y="30"/>
                        </a:lnTo>
                        <a:lnTo>
                          <a:pt x="24" y="15"/>
                        </a:lnTo>
                        <a:lnTo>
                          <a:pt x="22" y="8"/>
                        </a:lnTo>
                        <a:lnTo>
                          <a:pt x="20" y="0"/>
                        </a:lnTo>
                      </a:path>
                    </a:pathLst>
                  </a:custGeom>
                  <a:solidFill>
                    <a:srgbClr val="037C03">
                      <a:alpha val="50195"/>
                    </a:srgbClr>
                  </a:solidFill>
                  <a:ln w="9525">
                    <a:noFill/>
                  </a:ln>
                </p:spPr>
                <p:txBody>
                  <a:bodyPr/>
                  <a:lstStyle/>
                  <a:p>
                    <a:endParaRPr lang="zh-CN" altLang="en-US"/>
                  </a:p>
                </p:txBody>
              </p:sp>
              <p:sp>
                <p:nvSpPr>
                  <p:cNvPr id="3110" name="Freeform 15"/>
                  <p:cNvSpPr/>
                  <p:nvPr/>
                </p:nvSpPr>
                <p:spPr>
                  <a:xfrm>
                    <a:off x="1716" y="1535"/>
                    <a:ext cx="171" cy="50"/>
                  </a:xfrm>
                  <a:custGeom>
                    <a:avLst/>
                    <a:gdLst/>
                    <a:ahLst/>
                    <a:cxnLst>
                      <a:cxn ang="0">
                        <a:pos x="170" y="49"/>
                      </a:cxn>
                      <a:cxn ang="0">
                        <a:pos x="167" y="40"/>
                      </a:cxn>
                      <a:cxn ang="0">
                        <a:pos x="163" y="33"/>
                      </a:cxn>
                      <a:cxn ang="0">
                        <a:pos x="160" y="31"/>
                      </a:cxn>
                      <a:cxn ang="0">
                        <a:pos x="153" y="29"/>
                      </a:cxn>
                      <a:cxn ang="0">
                        <a:pos x="147" y="27"/>
                      </a:cxn>
                      <a:cxn ang="0">
                        <a:pos x="140" y="29"/>
                      </a:cxn>
                      <a:cxn ang="0">
                        <a:pos x="132" y="30"/>
                      </a:cxn>
                      <a:cxn ang="0">
                        <a:pos x="123" y="27"/>
                      </a:cxn>
                      <a:cxn ang="0">
                        <a:pos x="111" y="22"/>
                      </a:cxn>
                      <a:cxn ang="0">
                        <a:pos x="100" y="18"/>
                      </a:cxn>
                      <a:cxn ang="0">
                        <a:pos x="92" y="16"/>
                      </a:cxn>
                      <a:cxn ang="0">
                        <a:pos x="80" y="12"/>
                      </a:cxn>
                      <a:cxn ang="0">
                        <a:pos x="67" y="8"/>
                      </a:cxn>
                      <a:cxn ang="0">
                        <a:pos x="55" y="5"/>
                      </a:cxn>
                      <a:cxn ang="0">
                        <a:pos x="42" y="1"/>
                      </a:cxn>
                      <a:cxn ang="0">
                        <a:pos x="28" y="1"/>
                      </a:cxn>
                      <a:cxn ang="0">
                        <a:pos x="15" y="0"/>
                      </a:cxn>
                      <a:cxn ang="0">
                        <a:pos x="12" y="1"/>
                      </a:cxn>
                      <a:cxn ang="0">
                        <a:pos x="7" y="4"/>
                      </a:cxn>
                      <a:cxn ang="0">
                        <a:pos x="3" y="7"/>
                      </a:cxn>
                      <a:cxn ang="0">
                        <a:pos x="0" y="11"/>
                      </a:cxn>
                      <a:cxn ang="0">
                        <a:pos x="5" y="11"/>
                      </a:cxn>
                      <a:cxn ang="0">
                        <a:pos x="12" y="12"/>
                      </a:cxn>
                      <a:cxn ang="0">
                        <a:pos x="19" y="12"/>
                      </a:cxn>
                      <a:cxn ang="0">
                        <a:pos x="23" y="11"/>
                      </a:cxn>
                      <a:cxn ang="0">
                        <a:pos x="30" y="11"/>
                      </a:cxn>
                      <a:cxn ang="0">
                        <a:pos x="39" y="11"/>
                      </a:cxn>
                      <a:cxn ang="0">
                        <a:pos x="51" y="11"/>
                      </a:cxn>
                      <a:cxn ang="0">
                        <a:pos x="61" y="12"/>
                      </a:cxn>
                      <a:cxn ang="0">
                        <a:pos x="71" y="14"/>
                      </a:cxn>
                      <a:cxn ang="0">
                        <a:pos x="81" y="15"/>
                      </a:cxn>
                      <a:cxn ang="0">
                        <a:pos x="91" y="16"/>
                      </a:cxn>
                      <a:cxn ang="0">
                        <a:pos x="99" y="19"/>
                      </a:cxn>
                      <a:cxn ang="0">
                        <a:pos x="108" y="23"/>
                      </a:cxn>
                      <a:cxn ang="0">
                        <a:pos x="116" y="27"/>
                      </a:cxn>
                      <a:cxn ang="0">
                        <a:pos x="125" y="31"/>
                      </a:cxn>
                      <a:cxn ang="0">
                        <a:pos x="129" y="32"/>
                      </a:cxn>
                      <a:cxn ang="0">
                        <a:pos x="134" y="31"/>
                      </a:cxn>
                      <a:cxn ang="0">
                        <a:pos x="140" y="34"/>
                      </a:cxn>
                      <a:cxn ang="0">
                        <a:pos x="146" y="37"/>
                      </a:cxn>
                      <a:cxn ang="0">
                        <a:pos x="152" y="40"/>
                      </a:cxn>
                      <a:cxn ang="0">
                        <a:pos x="161" y="44"/>
                      </a:cxn>
                      <a:cxn ang="0">
                        <a:pos x="167" y="46"/>
                      </a:cxn>
                      <a:cxn ang="0">
                        <a:pos x="170" y="49"/>
                      </a:cxn>
                    </a:cxnLst>
                    <a:rect l="0" t="0" r="0" b="0"/>
                    <a:pathLst>
                      <a:path w="171" h="50">
                        <a:moveTo>
                          <a:pt x="170" y="49"/>
                        </a:moveTo>
                        <a:lnTo>
                          <a:pt x="167" y="40"/>
                        </a:lnTo>
                        <a:lnTo>
                          <a:pt x="163" y="33"/>
                        </a:lnTo>
                        <a:lnTo>
                          <a:pt x="160" y="31"/>
                        </a:lnTo>
                        <a:lnTo>
                          <a:pt x="153" y="29"/>
                        </a:lnTo>
                        <a:lnTo>
                          <a:pt x="147" y="27"/>
                        </a:lnTo>
                        <a:lnTo>
                          <a:pt x="140" y="29"/>
                        </a:lnTo>
                        <a:lnTo>
                          <a:pt x="132" y="30"/>
                        </a:lnTo>
                        <a:lnTo>
                          <a:pt x="123" y="27"/>
                        </a:lnTo>
                        <a:lnTo>
                          <a:pt x="111" y="22"/>
                        </a:lnTo>
                        <a:lnTo>
                          <a:pt x="100" y="18"/>
                        </a:lnTo>
                        <a:lnTo>
                          <a:pt x="92" y="16"/>
                        </a:lnTo>
                        <a:lnTo>
                          <a:pt x="80" y="12"/>
                        </a:lnTo>
                        <a:lnTo>
                          <a:pt x="67" y="8"/>
                        </a:lnTo>
                        <a:lnTo>
                          <a:pt x="55" y="5"/>
                        </a:lnTo>
                        <a:lnTo>
                          <a:pt x="42" y="1"/>
                        </a:lnTo>
                        <a:lnTo>
                          <a:pt x="28" y="1"/>
                        </a:lnTo>
                        <a:lnTo>
                          <a:pt x="15" y="0"/>
                        </a:lnTo>
                        <a:lnTo>
                          <a:pt x="12" y="1"/>
                        </a:lnTo>
                        <a:lnTo>
                          <a:pt x="7" y="4"/>
                        </a:lnTo>
                        <a:lnTo>
                          <a:pt x="3" y="7"/>
                        </a:lnTo>
                        <a:lnTo>
                          <a:pt x="0" y="11"/>
                        </a:lnTo>
                        <a:lnTo>
                          <a:pt x="5" y="11"/>
                        </a:lnTo>
                        <a:lnTo>
                          <a:pt x="12" y="12"/>
                        </a:lnTo>
                        <a:lnTo>
                          <a:pt x="19" y="12"/>
                        </a:lnTo>
                        <a:lnTo>
                          <a:pt x="23" y="11"/>
                        </a:lnTo>
                        <a:lnTo>
                          <a:pt x="30" y="11"/>
                        </a:lnTo>
                        <a:lnTo>
                          <a:pt x="39" y="11"/>
                        </a:lnTo>
                        <a:lnTo>
                          <a:pt x="51" y="11"/>
                        </a:lnTo>
                        <a:lnTo>
                          <a:pt x="61" y="12"/>
                        </a:lnTo>
                        <a:lnTo>
                          <a:pt x="71" y="14"/>
                        </a:lnTo>
                        <a:lnTo>
                          <a:pt x="81" y="15"/>
                        </a:lnTo>
                        <a:lnTo>
                          <a:pt x="91" y="16"/>
                        </a:lnTo>
                        <a:lnTo>
                          <a:pt x="99" y="19"/>
                        </a:lnTo>
                        <a:lnTo>
                          <a:pt x="108" y="23"/>
                        </a:lnTo>
                        <a:lnTo>
                          <a:pt x="116" y="27"/>
                        </a:lnTo>
                        <a:lnTo>
                          <a:pt x="125" y="31"/>
                        </a:lnTo>
                        <a:lnTo>
                          <a:pt x="129" y="32"/>
                        </a:lnTo>
                        <a:lnTo>
                          <a:pt x="134" y="31"/>
                        </a:lnTo>
                        <a:lnTo>
                          <a:pt x="140" y="34"/>
                        </a:lnTo>
                        <a:lnTo>
                          <a:pt x="146" y="37"/>
                        </a:lnTo>
                        <a:lnTo>
                          <a:pt x="152" y="40"/>
                        </a:lnTo>
                        <a:lnTo>
                          <a:pt x="161" y="44"/>
                        </a:lnTo>
                        <a:lnTo>
                          <a:pt x="167" y="46"/>
                        </a:lnTo>
                        <a:lnTo>
                          <a:pt x="170" y="49"/>
                        </a:lnTo>
                      </a:path>
                    </a:pathLst>
                  </a:custGeom>
                  <a:solidFill>
                    <a:srgbClr val="037C03">
                      <a:alpha val="50195"/>
                    </a:srgbClr>
                  </a:solidFill>
                  <a:ln w="9525">
                    <a:noFill/>
                  </a:ln>
                </p:spPr>
                <p:txBody>
                  <a:bodyPr/>
                  <a:lstStyle/>
                  <a:p>
                    <a:endParaRPr lang="zh-CN" altLang="en-US"/>
                  </a:p>
                </p:txBody>
              </p:sp>
              <p:sp>
                <p:nvSpPr>
                  <p:cNvPr id="3111" name="Freeform 16"/>
                  <p:cNvSpPr/>
                  <p:nvPr/>
                </p:nvSpPr>
                <p:spPr>
                  <a:xfrm>
                    <a:off x="1707" y="1563"/>
                    <a:ext cx="177" cy="21"/>
                  </a:xfrm>
                  <a:custGeom>
                    <a:avLst/>
                    <a:gdLst/>
                    <a:ahLst/>
                    <a:cxnLst>
                      <a:cxn ang="0">
                        <a:pos x="176" y="20"/>
                      </a:cxn>
                      <a:cxn ang="0">
                        <a:pos x="171" y="18"/>
                      </a:cxn>
                      <a:cxn ang="0">
                        <a:pos x="166" y="16"/>
                      </a:cxn>
                      <a:cxn ang="0">
                        <a:pos x="161" y="13"/>
                      </a:cxn>
                      <a:cxn ang="0">
                        <a:pos x="155" y="12"/>
                      </a:cxn>
                      <a:cxn ang="0">
                        <a:pos x="149" y="10"/>
                      </a:cxn>
                      <a:cxn ang="0">
                        <a:pos x="141" y="6"/>
                      </a:cxn>
                      <a:cxn ang="0">
                        <a:pos x="134" y="3"/>
                      </a:cxn>
                      <a:cxn ang="0">
                        <a:pos x="128" y="2"/>
                      </a:cxn>
                      <a:cxn ang="0">
                        <a:pos x="120" y="3"/>
                      </a:cxn>
                      <a:cxn ang="0">
                        <a:pos x="110" y="5"/>
                      </a:cxn>
                      <a:cxn ang="0">
                        <a:pos x="106" y="5"/>
                      </a:cxn>
                      <a:cxn ang="0">
                        <a:pos x="93" y="3"/>
                      </a:cxn>
                      <a:cxn ang="0">
                        <a:pos x="78" y="1"/>
                      </a:cxn>
                      <a:cxn ang="0">
                        <a:pos x="69" y="0"/>
                      </a:cxn>
                      <a:cxn ang="0">
                        <a:pos x="57" y="0"/>
                      </a:cxn>
                      <a:cxn ang="0">
                        <a:pos x="44" y="0"/>
                      </a:cxn>
                      <a:cxn ang="0">
                        <a:pos x="36" y="1"/>
                      </a:cxn>
                      <a:cxn ang="0">
                        <a:pos x="27" y="2"/>
                      </a:cxn>
                      <a:cxn ang="0">
                        <a:pos x="18" y="3"/>
                      </a:cxn>
                      <a:cxn ang="0">
                        <a:pos x="9" y="4"/>
                      </a:cxn>
                      <a:cxn ang="0">
                        <a:pos x="8" y="8"/>
                      </a:cxn>
                      <a:cxn ang="0">
                        <a:pos x="7" y="11"/>
                      </a:cxn>
                      <a:cxn ang="0">
                        <a:pos x="4" y="15"/>
                      </a:cxn>
                      <a:cxn ang="0">
                        <a:pos x="0" y="17"/>
                      </a:cxn>
                      <a:cxn ang="0">
                        <a:pos x="7" y="16"/>
                      </a:cxn>
                      <a:cxn ang="0">
                        <a:pos x="15" y="14"/>
                      </a:cxn>
                      <a:cxn ang="0">
                        <a:pos x="22" y="12"/>
                      </a:cxn>
                      <a:cxn ang="0">
                        <a:pos x="29" y="11"/>
                      </a:cxn>
                      <a:cxn ang="0">
                        <a:pos x="37" y="10"/>
                      </a:cxn>
                      <a:cxn ang="0">
                        <a:pos x="50" y="10"/>
                      </a:cxn>
                      <a:cxn ang="0">
                        <a:pos x="63" y="8"/>
                      </a:cxn>
                      <a:cxn ang="0">
                        <a:pos x="79" y="8"/>
                      </a:cxn>
                      <a:cxn ang="0">
                        <a:pos x="94" y="7"/>
                      </a:cxn>
                      <a:cxn ang="0">
                        <a:pos x="108" y="6"/>
                      </a:cxn>
                      <a:cxn ang="0">
                        <a:pos x="120" y="7"/>
                      </a:cxn>
                      <a:cxn ang="0">
                        <a:pos x="129" y="10"/>
                      </a:cxn>
                      <a:cxn ang="0">
                        <a:pos x="138" y="12"/>
                      </a:cxn>
                      <a:cxn ang="0">
                        <a:pos x="148" y="14"/>
                      </a:cxn>
                      <a:cxn ang="0">
                        <a:pos x="159" y="17"/>
                      </a:cxn>
                      <a:cxn ang="0">
                        <a:pos x="167" y="18"/>
                      </a:cxn>
                      <a:cxn ang="0">
                        <a:pos x="176" y="20"/>
                      </a:cxn>
                    </a:cxnLst>
                    <a:rect l="0" t="0" r="0" b="0"/>
                    <a:pathLst>
                      <a:path w="177" h="21">
                        <a:moveTo>
                          <a:pt x="176" y="20"/>
                        </a:moveTo>
                        <a:lnTo>
                          <a:pt x="171" y="18"/>
                        </a:lnTo>
                        <a:lnTo>
                          <a:pt x="166" y="16"/>
                        </a:lnTo>
                        <a:lnTo>
                          <a:pt x="161" y="13"/>
                        </a:lnTo>
                        <a:lnTo>
                          <a:pt x="155" y="12"/>
                        </a:lnTo>
                        <a:lnTo>
                          <a:pt x="149" y="10"/>
                        </a:lnTo>
                        <a:lnTo>
                          <a:pt x="141" y="6"/>
                        </a:lnTo>
                        <a:lnTo>
                          <a:pt x="134" y="3"/>
                        </a:lnTo>
                        <a:lnTo>
                          <a:pt x="128" y="2"/>
                        </a:lnTo>
                        <a:lnTo>
                          <a:pt x="120" y="3"/>
                        </a:lnTo>
                        <a:lnTo>
                          <a:pt x="110" y="5"/>
                        </a:lnTo>
                        <a:lnTo>
                          <a:pt x="106" y="5"/>
                        </a:lnTo>
                        <a:lnTo>
                          <a:pt x="93" y="3"/>
                        </a:lnTo>
                        <a:lnTo>
                          <a:pt x="78" y="1"/>
                        </a:lnTo>
                        <a:lnTo>
                          <a:pt x="69" y="0"/>
                        </a:lnTo>
                        <a:lnTo>
                          <a:pt x="57" y="0"/>
                        </a:lnTo>
                        <a:lnTo>
                          <a:pt x="44" y="0"/>
                        </a:lnTo>
                        <a:lnTo>
                          <a:pt x="36" y="1"/>
                        </a:lnTo>
                        <a:lnTo>
                          <a:pt x="27" y="2"/>
                        </a:lnTo>
                        <a:lnTo>
                          <a:pt x="18" y="3"/>
                        </a:lnTo>
                        <a:lnTo>
                          <a:pt x="9" y="4"/>
                        </a:lnTo>
                        <a:lnTo>
                          <a:pt x="8" y="8"/>
                        </a:lnTo>
                        <a:lnTo>
                          <a:pt x="7" y="11"/>
                        </a:lnTo>
                        <a:lnTo>
                          <a:pt x="4" y="15"/>
                        </a:lnTo>
                        <a:lnTo>
                          <a:pt x="0" y="17"/>
                        </a:lnTo>
                        <a:lnTo>
                          <a:pt x="7" y="16"/>
                        </a:lnTo>
                        <a:lnTo>
                          <a:pt x="15" y="14"/>
                        </a:lnTo>
                        <a:lnTo>
                          <a:pt x="22" y="12"/>
                        </a:lnTo>
                        <a:lnTo>
                          <a:pt x="29" y="11"/>
                        </a:lnTo>
                        <a:lnTo>
                          <a:pt x="37" y="10"/>
                        </a:lnTo>
                        <a:lnTo>
                          <a:pt x="50" y="10"/>
                        </a:lnTo>
                        <a:lnTo>
                          <a:pt x="63" y="8"/>
                        </a:lnTo>
                        <a:lnTo>
                          <a:pt x="79" y="8"/>
                        </a:lnTo>
                        <a:lnTo>
                          <a:pt x="94" y="7"/>
                        </a:lnTo>
                        <a:lnTo>
                          <a:pt x="108" y="6"/>
                        </a:lnTo>
                        <a:lnTo>
                          <a:pt x="120" y="7"/>
                        </a:lnTo>
                        <a:lnTo>
                          <a:pt x="129" y="10"/>
                        </a:lnTo>
                        <a:lnTo>
                          <a:pt x="138" y="12"/>
                        </a:lnTo>
                        <a:lnTo>
                          <a:pt x="148" y="14"/>
                        </a:lnTo>
                        <a:lnTo>
                          <a:pt x="159" y="17"/>
                        </a:lnTo>
                        <a:lnTo>
                          <a:pt x="167" y="18"/>
                        </a:lnTo>
                        <a:lnTo>
                          <a:pt x="176" y="20"/>
                        </a:lnTo>
                      </a:path>
                    </a:pathLst>
                  </a:custGeom>
                  <a:solidFill>
                    <a:srgbClr val="037C03">
                      <a:alpha val="50195"/>
                    </a:srgbClr>
                  </a:solidFill>
                  <a:ln w="9525">
                    <a:noFill/>
                  </a:ln>
                </p:spPr>
                <p:txBody>
                  <a:bodyPr/>
                  <a:lstStyle/>
                  <a:p>
                    <a:endParaRPr lang="zh-CN" altLang="en-US"/>
                  </a:p>
                </p:txBody>
              </p:sp>
            </p:grpSp>
            <p:sp>
              <p:nvSpPr>
                <p:cNvPr id="3107" name="Freeform 17"/>
                <p:cNvSpPr/>
                <p:nvPr/>
              </p:nvSpPr>
              <p:spPr>
                <a:xfrm>
                  <a:off x="1691" y="1023"/>
                  <a:ext cx="261" cy="374"/>
                </a:xfrm>
                <a:custGeom>
                  <a:avLst/>
                  <a:gdLst/>
                  <a:ahLst/>
                  <a:cxnLst>
                    <a:cxn ang="0">
                      <a:pos x="82" y="162"/>
                    </a:cxn>
                    <a:cxn ang="0">
                      <a:pos x="90" y="154"/>
                    </a:cxn>
                    <a:cxn ang="0">
                      <a:pos x="76" y="104"/>
                    </a:cxn>
                    <a:cxn ang="0">
                      <a:pos x="54" y="56"/>
                    </a:cxn>
                    <a:cxn ang="0">
                      <a:pos x="31" y="33"/>
                    </a:cxn>
                    <a:cxn ang="0">
                      <a:pos x="51" y="45"/>
                    </a:cxn>
                    <a:cxn ang="0">
                      <a:pos x="72" y="84"/>
                    </a:cxn>
                    <a:cxn ang="0">
                      <a:pos x="92" y="126"/>
                    </a:cxn>
                    <a:cxn ang="0">
                      <a:pos x="106" y="168"/>
                    </a:cxn>
                    <a:cxn ang="0">
                      <a:pos x="118" y="150"/>
                    </a:cxn>
                    <a:cxn ang="0">
                      <a:pos x="121" y="114"/>
                    </a:cxn>
                    <a:cxn ang="0">
                      <a:pos x="125" y="65"/>
                    </a:cxn>
                    <a:cxn ang="0">
                      <a:pos x="136" y="26"/>
                    </a:cxn>
                    <a:cxn ang="0">
                      <a:pos x="143" y="12"/>
                    </a:cxn>
                    <a:cxn ang="0">
                      <a:pos x="136" y="53"/>
                    </a:cxn>
                    <a:cxn ang="0">
                      <a:pos x="132" y="106"/>
                    </a:cxn>
                    <a:cxn ang="0">
                      <a:pos x="130" y="155"/>
                    </a:cxn>
                    <a:cxn ang="0">
                      <a:pos x="136" y="183"/>
                    </a:cxn>
                    <a:cxn ang="0">
                      <a:pos x="166" y="177"/>
                    </a:cxn>
                    <a:cxn ang="0">
                      <a:pos x="205" y="178"/>
                    </a:cxn>
                    <a:cxn ang="0">
                      <a:pos x="236" y="193"/>
                    </a:cxn>
                    <a:cxn ang="0">
                      <a:pos x="260" y="227"/>
                    </a:cxn>
                    <a:cxn ang="0">
                      <a:pos x="231" y="222"/>
                    </a:cxn>
                    <a:cxn ang="0">
                      <a:pos x="200" y="211"/>
                    </a:cxn>
                    <a:cxn ang="0">
                      <a:pos x="159" y="204"/>
                    </a:cxn>
                    <a:cxn ang="0">
                      <a:pos x="132" y="208"/>
                    </a:cxn>
                    <a:cxn ang="0">
                      <a:pos x="147" y="224"/>
                    </a:cxn>
                    <a:cxn ang="0">
                      <a:pos x="182" y="233"/>
                    </a:cxn>
                    <a:cxn ang="0">
                      <a:pos x="217" y="240"/>
                    </a:cxn>
                    <a:cxn ang="0">
                      <a:pos x="243" y="264"/>
                    </a:cxn>
                    <a:cxn ang="0">
                      <a:pos x="256" y="297"/>
                    </a:cxn>
                    <a:cxn ang="0">
                      <a:pos x="224" y="277"/>
                    </a:cxn>
                    <a:cxn ang="0">
                      <a:pos x="191" y="256"/>
                    </a:cxn>
                    <a:cxn ang="0">
                      <a:pos x="160" y="238"/>
                    </a:cxn>
                    <a:cxn ang="0">
                      <a:pos x="136" y="230"/>
                    </a:cxn>
                    <a:cxn ang="0">
                      <a:pos x="121" y="246"/>
                    </a:cxn>
                    <a:cxn ang="0">
                      <a:pos x="135" y="290"/>
                    </a:cxn>
                    <a:cxn ang="0">
                      <a:pos x="145" y="342"/>
                    </a:cxn>
                    <a:cxn ang="0">
                      <a:pos x="127" y="346"/>
                    </a:cxn>
                    <a:cxn ang="0">
                      <a:pos x="116" y="290"/>
                    </a:cxn>
                    <a:cxn ang="0">
                      <a:pos x="101" y="256"/>
                    </a:cxn>
                    <a:cxn ang="0">
                      <a:pos x="83" y="274"/>
                    </a:cxn>
                    <a:cxn ang="0">
                      <a:pos x="64" y="309"/>
                    </a:cxn>
                    <a:cxn ang="0">
                      <a:pos x="44" y="360"/>
                    </a:cxn>
                    <a:cxn ang="0">
                      <a:pos x="51" y="314"/>
                    </a:cxn>
                    <a:cxn ang="0">
                      <a:pos x="69" y="272"/>
                    </a:cxn>
                    <a:cxn ang="0">
                      <a:pos x="91" y="238"/>
                    </a:cxn>
                    <a:cxn ang="0">
                      <a:pos x="99" y="212"/>
                    </a:cxn>
                    <a:cxn ang="0">
                      <a:pos x="77" y="226"/>
                    </a:cxn>
                    <a:cxn ang="0">
                      <a:pos x="52" y="261"/>
                    </a:cxn>
                    <a:cxn ang="0">
                      <a:pos x="28" y="301"/>
                    </a:cxn>
                    <a:cxn ang="0">
                      <a:pos x="24" y="288"/>
                    </a:cxn>
                    <a:cxn ang="0">
                      <a:pos x="42" y="262"/>
                    </a:cxn>
                    <a:cxn ang="0">
                      <a:pos x="71" y="229"/>
                    </a:cxn>
                    <a:cxn ang="0">
                      <a:pos x="101" y="206"/>
                    </a:cxn>
                    <a:cxn ang="0">
                      <a:pos x="73" y="180"/>
                    </a:cxn>
                    <a:cxn ang="0">
                      <a:pos x="46" y="148"/>
                    </a:cxn>
                    <a:cxn ang="0">
                      <a:pos x="17" y="118"/>
                    </a:cxn>
                    <a:cxn ang="0">
                      <a:pos x="3" y="98"/>
                    </a:cxn>
                    <a:cxn ang="0">
                      <a:pos x="32" y="115"/>
                    </a:cxn>
                    <a:cxn ang="0">
                      <a:pos x="64" y="145"/>
                    </a:cxn>
                  </a:cxnLst>
                  <a:rect l="0" t="0" r="0" b="0"/>
                  <a:pathLst>
                    <a:path w="261" h="374">
                      <a:moveTo>
                        <a:pt x="64" y="145"/>
                      </a:moveTo>
                      <a:lnTo>
                        <a:pt x="68" y="150"/>
                      </a:lnTo>
                      <a:lnTo>
                        <a:pt x="72" y="154"/>
                      </a:lnTo>
                      <a:lnTo>
                        <a:pt x="77" y="157"/>
                      </a:lnTo>
                      <a:lnTo>
                        <a:pt x="82" y="162"/>
                      </a:lnTo>
                      <a:lnTo>
                        <a:pt x="86" y="165"/>
                      </a:lnTo>
                      <a:lnTo>
                        <a:pt x="91" y="168"/>
                      </a:lnTo>
                      <a:lnTo>
                        <a:pt x="94" y="170"/>
                      </a:lnTo>
                      <a:lnTo>
                        <a:pt x="92" y="162"/>
                      </a:lnTo>
                      <a:lnTo>
                        <a:pt x="90" y="154"/>
                      </a:lnTo>
                      <a:lnTo>
                        <a:pt x="87" y="143"/>
                      </a:lnTo>
                      <a:lnTo>
                        <a:pt x="85" y="134"/>
                      </a:lnTo>
                      <a:lnTo>
                        <a:pt x="82" y="124"/>
                      </a:lnTo>
                      <a:lnTo>
                        <a:pt x="80" y="114"/>
                      </a:lnTo>
                      <a:lnTo>
                        <a:pt x="76" y="104"/>
                      </a:lnTo>
                      <a:lnTo>
                        <a:pt x="72" y="93"/>
                      </a:lnTo>
                      <a:lnTo>
                        <a:pt x="68" y="84"/>
                      </a:lnTo>
                      <a:lnTo>
                        <a:pt x="63" y="71"/>
                      </a:lnTo>
                      <a:lnTo>
                        <a:pt x="59" y="63"/>
                      </a:lnTo>
                      <a:lnTo>
                        <a:pt x="54" y="56"/>
                      </a:lnTo>
                      <a:lnTo>
                        <a:pt x="50" y="48"/>
                      </a:lnTo>
                      <a:lnTo>
                        <a:pt x="44" y="42"/>
                      </a:lnTo>
                      <a:lnTo>
                        <a:pt x="39" y="38"/>
                      </a:lnTo>
                      <a:lnTo>
                        <a:pt x="34" y="35"/>
                      </a:lnTo>
                      <a:lnTo>
                        <a:pt x="31" y="33"/>
                      </a:lnTo>
                      <a:lnTo>
                        <a:pt x="35" y="32"/>
                      </a:lnTo>
                      <a:lnTo>
                        <a:pt x="37" y="33"/>
                      </a:lnTo>
                      <a:lnTo>
                        <a:pt x="41" y="34"/>
                      </a:lnTo>
                      <a:lnTo>
                        <a:pt x="45" y="39"/>
                      </a:lnTo>
                      <a:lnTo>
                        <a:pt x="51" y="45"/>
                      </a:lnTo>
                      <a:lnTo>
                        <a:pt x="55" y="50"/>
                      </a:lnTo>
                      <a:lnTo>
                        <a:pt x="58" y="56"/>
                      </a:lnTo>
                      <a:lnTo>
                        <a:pt x="63" y="64"/>
                      </a:lnTo>
                      <a:lnTo>
                        <a:pt x="68" y="75"/>
                      </a:lnTo>
                      <a:lnTo>
                        <a:pt x="72" y="84"/>
                      </a:lnTo>
                      <a:lnTo>
                        <a:pt x="77" y="94"/>
                      </a:lnTo>
                      <a:lnTo>
                        <a:pt x="81" y="101"/>
                      </a:lnTo>
                      <a:lnTo>
                        <a:pt x="86" y="109"/>
                      </a:lnTo>
                      <a:lnTo>
                        <a:pt x="89" y="117"/>
                      </a:lnTo>
                      <a:lnTo>
                        <a:pt x="92" y="126"/>
                      </a:lnTo>
                      <a:lnTo>
                        <a:pt x="95" y="135"/>
                      </a:lnTo>
                      <a:lnTo>
                        <a:pt x="99" y="143"/>
                      </a:lnTo>
                      <a:lnTo>
                        <a:pt x="101" y="151"/>
                      </a:lnTo>
                      <a:lnTo>
                        <a:pt x="104" y="161"/>
                      </a:lnTo>
                      <a:lnTo>
                        <a:pt x="106" y="168"/>
                      </a:lnTo>
                      <a:lnTo>
                        <a:pt x="107" y="171"/>
                      </a:lnTo>
                      <a:lnTo>
                        <a:pt x="110" y="168"/>
                      </a:lnTo>
                      <a:lnTo>
                        <a:pt x="113" y="164"/>
                      </a:lnTo>
                      <a:lnTo>
                        <a:pt x="117" y="159"/>
                      </a:lnTo>
                      <a:lnTo>
                        <a:pt x="118" y="150"/>
                      </a:lnTo>
                      <a:lnTo>
                        <a:pt x="119" y="143"/>
                      </a:lnTo>
                      <a:lnTo>
                        <a:pt x="120" y="133"/>
                      </a:lnTo>
                      <a:lnTo>
                        <a:pt x="121" y="124"/>
                      </a:lnTo>
                      <a:lnTo>
                        <a:pt x="120" y="124"/>
                      </a:lnTo>
                      <a:lnTo>
                        <a:pt x="121" y="114"/>
                      </a:lnTo>
                      <a:lnTo>
                        <a:pt x="121" y="103"/>
                      </a:lnTo>
                      <a:lnTo>
                        <a:pt x="122" y="92"/>
                      </a:lnTo>
                      <a:lnTo>
                        <a:pt x="122" y="82"/>
                      </a:lnTo>
                      <a:lnTo>
                        <a:pt x="123" y="75"/>
                      </a:lnTo>
                      <a:lnTo>
                        <a:pt x="125" y="65"/>
                      </a:lnTo>
                      <a:lnTo>
                        <a:pt x="127" y="58"/>
                      </a:lnTo>
                      <a:lnTo>
                        <a:pt x="128" y="50"/>
                      </a:lnTo>
                      <a:lnTo>
                        <a:pt x="131" y="44"/>
                      </a:lnTo>
                      <a:lnTo>
                        <a:pt x="133" y="36"/>
                      </a:lnTo>
                      <a:lnTo>
                        <a:pt x="136" y="26"/>
                      </a:lnTo>
                      <a:lnTo>
                        <a:pt x="139" y="16"/>
                      </a:lnTo>
                      <a:lnTo>
                        <a:pt x="140" y="7"/>
                      </a:lnTo>
                      <a:lnTo>
                        <a:pt x="143" y="0"/>
                      </a:lnTo>
                      <a:lnTo>
                        <a:pt x="144" y="6"/>
                      </a:lnTo>
                      <a:lnTo>
                        <a:pt x="143" y="12"/>
                      </a:lnTo>
                      <a:lnTo>
                        <a:pt x="142" y="21"/>
                      </a:lnTo>
                      <a:lnTo>
                        <a:pt x="140" y="28"/>
                      </a:lnTo>
                      <a:lnTo>
                        <a:pt x="138" y="40"/>
                      </a:lnTo>
                      <a:lnTo>
                        <a:pt x="137" y="47"/>
                      </a:lnTo>
                      <a:lnTo>
                        <a:pt x="136" y="53"/>
                      </a:lnTo>
                      <a:lnTo>
                        <a:pt x="135" y="62"/>
                      </a:lnTo>
                      <a:lnTo>
                        <a:pt x="134" y="72"/>
                      </a:lnTo>
                      <a:lnTo>
                        <a:pt x="134" y="83"/>
                      </a:lnTo>
                      <a:lnTo>
                        <a:pt x="133" y="94"/>
                      </a:lnTo>
                      <a:lnTo>
                        <a:pt x="132" y="106"/>
                      </a:lnTo>
                      <a:lnTo>
                        <a:pt x="132" y="116"/>
                      </a:lnTo>
                      <a:lnTo>
                        <a:pt x="132" y="126"/>
                      </a:lnTo>
                      <a:lnTo>
                        <a:pt x="131" y="134"/>
                      </a:lnTo>
                      <a:lnTo>
                        <a:pt x="131" y="145"/>
                      </a:lnTo>
                      <a:lnTo>
                        <a:pt x="130" y="155"/>
                      </a:lnTo>
                      <a:lnTo>
                        <a:pt x="128" y="168"/>
                      </a:lnTo>
                      <a:lnTo>
                        <a:pt x="127" y="178"/>
                      </a:lnTo>
                      <a:lnTo>
                        <a:pt x="125" y="190"/>
                      </a:lnTo>
                      <a:lnTo>
                        <a:pt x="130" y="187"/>
                      </a:lnTo>
                      <a:lnTo>
                        <a:pt x="136" y="183"/>
                      </a:lnTo>
                      <a:lnTo>
                        <a:pt x="143" y="178"/>
                      </a:lnTo>
                      <a:lnTo>
                        <a:pt x="149" y="176"/>
                      </a:lnTo>
                      <a:lnTo>
                        <a:pt x="156" y="176"/>
                      </a:lnTo>
                      <a:lnTo>
                        <a:pt x="160" y="176"/>
                      </a:lnTo>
                      <a:lnTo>
                        <a:pt x="166" y="177"/>
                      </a:lnTo>
                      <a:lnTo>
                        <a:pt x="173" y="178"/>
                      </a:lnTo>
                      <a:lnTo>
                        <a:pt x="182" y="179"/>
                      </a:lnTo>
                      <a:lnTo>
                        <a:pt x="190" y="178"/>
                      </a:lnTo>
                      <a:lnTo>
                        <a:pt x="198" y="178"/>
                      </a:lnTo>
                      <a:lnTo>
                        <a:pt x="205" y="178"/>
                      </a:lnTo>
                      <a:lnTo>
                        <a:pt x="211" y="179"/>
                      </a:lnTo>
                      <a:lnTo>
                        <a:pt x="217" y="182"/>
                      </a:lnTo>
                      <a:lnTo>
                        <a:pt x="225" y="185"/>
                      </a:lnTo>
                      <a:lnTo>
                        <a:pt x="231" y="189"/>
                      </a:lnTo>
                      <a:lnTo>
                        <a:pt x="236" y="193"/>
                      </a:lnTo>
                      <a:lnTo>
                        <a:pt x="242" y="199"/>
                      </a:lnTo>
                      <a:lnTo>
                        <a:pt x="245" y="202"/>
                      </a:lnTo>
                      <a:lnTo>
                        <a:pt x="251" y="210"/>
                      </a:lnTo>
                      <a:lnTo>
                        <a:pt x="255" y="218"/>
                      </a:lnTo>
                      <a:lnTo>
                        <a:pt x="260" y="227"/>
                      </a:lnTo>
                      <a:lnTo>
                        <a:pt x="254" y="227"/>
                      </a:lnTo>
                      <a:lnTo>
                        <a:pt x="248" y="226"/>
                      </a:lnTo>
                      <a:lnTo>
                        <a:pt x="241" y="224"/>
                      </a:lnTo>
                      <a:lnTo>
                        <a:pt x="235" y="224"/>
                      </a:lnTo>
                      <a:lnTo>
                        <a:pt x="231" y="222"/>
                      </a:lnTo>
                      <a:lnTo>
                        <a:pt x="224" y="218"/>
                      </a:lnTo>
                      <a:lnTo>
                        <a:pt x="218" y="216"/>
                      </a:lnTo>
                      <a:lnTo>
                        <a:pt x="213" y="213"/>
                      </a:lnTo>
                      <a:lnTo>
                        <a:pt x="209" y="212"/>
                      </a:lnTo>
                      <a:lnTo>
                        <a:pt x="200" y="211"/>
                      </a:lnTo>
                      <a:lnTo>
                        <a:pt x="190" y="210"/>
                      </a:lnTo>
                      <a:lnTo>
                        <a:pt x="182" y="208"/>
                      </a:lnTo>
                      <a:lnTo>
                        <a:pt x="173" y="206"/>
                      </a:lnTo>
                      <a:lnTo>
                        <a:pt x="165" y="205"/>
                      </a:lnTo>
                      <a:lnTo>
                        <a:pt x="159" y="204"/>
                      </a:lnTo>
                      <a:lnTo>
                        <a:pt x="154" y="204"/>
                      </a:lnTo>
                      <a:lnTo>
                        <a:pt x="148" y="203"/>
                      </a:lnTo>
                      <a:lnTo>
                        <a:pt x="142" y="204"/>
                      </a:lnTo>
                      <a:lnTo>
                        <a:pt x="137" y="205"/>
                      </a:lnTo>
                      <a:lnTo>
                        <a:pt x="132" y="208"/>
                      </a:lnTo>
                      <a:lnTo>
                        <a:pt x="125" y="210"/>
                      </a:lnTo>
                      <a:lnTo>
                        <a:pt x="130" y="213"/>
                      </a:lnTo>
                      <a:lnTo>
                        <a:pt x="136" y="217"/>
                      </a:lnTo>
                      <a:lnTo>
                        <a:pt x="141" y="222"/>
                      </a:lnTo>
                      <a:lnTo>
                        <a:pt x="147" y="224"/>
                      </a:lnTo>
                      <a:lnTo>
                        <a:pt x="154" y="227"/>
                      </a:lnTo>
                      <a:lnTo>
                        <a:pt x="160" y="229"/>
                      </a:lnTo>
                      <a:lnTo>
                        <a:pt x="166" y="229"/>
                      </a:lnTo>
                      <a:lnTo>
                        <a:pt x="173" y="231"/>
                      </a:lnTo>
                      <a:lnTo>
                        <a:pt x="182" y="233"/>
                      </a:lnTo>
                      <a:lnTo>
                        <a:pt x="189" y="235"/>
                      </a:lnTo>
                      <a:lnTo>
                        <a:pt x="197" y="235"/>
                      </a:lnTo>
                      <a:lnTo>
                        <a:pt x="203" y="237"/>
                      </a:lnTo>
                      <a:lnTo>
                        <a:pt x="210" y="239"/>
                      </a:lnTo>
                      <a:lnTo>
                        <a:pt x="217" y="240"/>
                      </a:lnTo>
                      <a:lnTo>
                        <a:pt x="222" y="243"/>
                      </a:lnTo>
                      <a:lnTo>
                        <a:pt x="227" y="247"/>
                      </a:lnTo>
                      <a:lnTo>
                        <a:pt x="232" y="252"/>
                      </a:lnTo>
                      <a:lnTo>
                        <a:pt x="238" y="257"/>
                      </a:lnTo>
                      <a:lnTo>
                        <a:pt x="243" y="264"/>
                      </a:lnTo>
                      <a:lnTo>
                        <a:pt x="245" y="268"/>
                      </a:lnTo>
                      <a:lnTo>
                        <a:pt x="248" y="275"/>
                      </a:lnTo>
                      <a:lnTo>
                        <a:pt x="250" y="283"/>
                      </a:lnTo>
                      <a:lnTo>
                        <a:pt x="253" y="291"/>
                      </a:lnTo>
                      <a:lnTo>
                        <a:pt x="256" y="297"/>
                      </a:lnTo>
                      <a:lnTo>
                        <a:pt x="250" y="293"/>
                      </a:lnTo>
                      <a:lnTo>
                        <a:pt x="243" y="289"/>
                      </a:lnTo>
                      <a:lnTo>
                        <a:pt x="238" y="286"/>
                      </a:lnTo>
                      <a:lnTo>
                        <a:pt x="231" y="281"/>
                      </a:lnTo>
                      <a:lnTo>
                        <a:pt x="224" y="277"/>
                      </a:lnTo>
                      <a:lnTo>
                        <a:pt x="218" y="273"/>
                      </a:lnTo>
                      <a:lnTo>
                        <a:pt x="211" y="269"/>
                      </a:lnTo>
                      <a:lnTo>
                        <a:pt x="204" y="264"/>
                      </a:lnTo>
                      <a:lnTo>
                        <a:pt x="198" y="260"/>
                      </a:lnTo>
                      <a:lnTo>
                        <a:pt x="191" y="256"/>
                      </a:lnTo>
                      <a:lnTo>
                        <a:pt x="186" y="252"/>
                      </a:lnTo>
                      <a:lnTo>
                        <a:pt x="179" y="248"/>
                      </a:lnTo>
                      <a:lnTo>
                        <a:pt x="173" y="245"/>
                      </a:lnTo>
                      <a:lnTo>
                        <a:pt x="166" y="241"/>
                      </a:lnTo>
                      <a:lnTo>
                        <a:pt x="160" y="238"/>
                      </a:lnTo>
                      <a:lnTo>
                        <a:pt x="155" y="237"/>
                      </a:lnTo>
                      <a:lnTo>
                        <a:pt x="150" y="234"/>
                      </a:lnTo>
                      <a:lnTo>
                        <a:pt x="144" y="231"/>
                      </a:lnTo>
                      <a:lnTo>
                        <a:pt x="140" y="229"/>
                      </a:lnTo>
                      <a:lnTo>
                        <a:pt x="136" y="230"/>
                      </a:lnTo>
                      <a:lnTo>
                        <a:pt x="131" y="231"/>
                      </a:lnTo>
                      <a:lnTo>
                        <a:pt x="128" y="231"/>
                      </a:lnTo>
                      <a:lnTo>
                        <a:pt x="123" y="229"/>
                      </a:lnTo>
                      <a:lnTo>
                        <a:pt x="123" y="237"/>
                      </a:lnTo>
                      <a:lnTo>
                        <a:pt x="121" y="246"/>
                      </a:lnTo>
                      <a:lnTo>
                        <a:pt x="124" y="254"/>
                      </a:lnTo>
                      <a:lnTo>
                        <a:pt x="127" y="263"/>
                      </a:lnTo>
                      <a:lnTo>
                        <a:pt x="130" y="271"/>
                      </a:lnTo>
                      <a:lnTo>
                        <a:pt x="132" y="280"/>
                      </a:lnTo>
                      <a:lnTo>
                        <a:pt x="135" y="290"/>
                      </a:lnTo>
                      <a:lnTo>
                        <a:pt x="138" y="302"/>
                      </a:lnTo>
                      <a:lnTo>
                        <a:pt x="139" y="311"/>
                      </a:lnTo>
                      <a:lnTo>
                        <a:pt x="142" y="321"/>
                      </a:lnTo>
                      <a:lnTo>
                        <a:pt x="143" y="330"/>
                      </a:lnTo>
                      <a:lnTo>
                        <a:pt x="145" y="342"/>
                      </a:lnTo>
                      <a:lnTo>
                        <a:pt x="148" y="355"/>
                      </a:lnTo>
                      <a:lnTo>
                        <a:pt x="150" y="373"/>
                      </a:lnTo>
                      <a:lnTo>
                        <a:pt x="130" y="373"/>
                      </a:lnTo>
                      <a:lnTo>
                        <a:pt x="128" y="357"/>
                      </a:lnTo>
                      <a:lnTo>
                        <a:pt x="127" y="346"/>
                      </a:lnTo>
                      <a:lnTo>
                        <a:pt x="124" y="332"/>
                      </a:lnTo>
                      <a:lnTo>
                        <a:pt x="122" y="319"/>
                      </a:lnTo>
                      <a:lnTo>
                        <a:pt x="120" y="308"/>
                      </a:lnTo>
                      <a:lnTo>
                        <a:pt x="118" y="298"/>
                      </a:lnTo>
                      <a:lnTo>
                        <a:pt x="116" y="290"/>
                      </a:lnTo>
                      <a:lnTo>
                        <a:pt x="113" y="279"/>
                      </a:lnTo>
                      <a:lnTo>
                        <a:pt x="109" y="269"/>
                      </a:lnTo>
                      <a:lnTo>
                        <a:pt x="107" y="260"/>
                      </a:lnTo>
                      <a:lnTo>
                        <a:pt x="104" y="258"/>
                      </a:lnTo>
                      <a:lnTo>
                        <a:pt x="101" y="256"/>
                      </a:lnTo>
                      <a:lnTo>
                        <a:pt x="98" y="254"/>
                      </a:lnTo>
                      <a:lnTo>
                        <a:pt x="96" y="255"/>
                      </a:lnTo>
                      <a:lnTo>
                        <a:pt x="93" y="260"/>
                      </a:lnTo>
                      <a:lnTo>
                        <a:pt x="87" y="268"/>
                      </a:lnTo>
                      <a:lnTo>
                        <a:pt x="83" y="274"/>
                      </a:lnTo>
                      <a:lnTo>
                        <a:pt x="79" y="280"/>
                      </a:lnTo>
                      <a:lnTo>
                        <a:pt x="76" y="288"/>
                      </a:lnTo>
                      <a:lnTo>
                        <a:pt x="72" y="293"/>
                      </a:lnTo>
                      <a:lnTo>
                        <a:pt x="68" y="301"/>
                      </a:lnTo>
                      <a:lnTo>
                        <a:pt x="64" y="309"/>
                      </a:lnTo>
                      <a:lnTo>
                        <a:pt x="61" y="318"/>
                      </a:lnTo>
                      <a:lnTo>
                        <a:pt x="57" y="327"/>
                      </a:lnTo>
                      <a:lnTo>
                        <a:pt x="53" y="337"/>
                      </a:lnTo>
                      <a:lnTo>
                        <a:pt x="49" y="348"/>
                      </a:lnTo>
                      <a:lnTo>
                        <a:pt x="44" y="360"/>
                      </a:lnTo>
                      <a:lnTo>
                        <a:pt x="46" y="346"/>
                      </a:lnTo>
                      <a:lnTo>
                        <a:pt x="47" y="336"/>
                      </a:lnTo>
                      <a:lnTo>
                        <a:pt x="48" y="325"/>
                      </a:lnTo>
                      <a:lnTo>
                        <a:pt x="50" y="319"/>
                      </a:lnTo>
                      <a:lnTo>
                        <a:pt x="51" y="314"/>
                      </a:lnTo>
                      <a:lnTo>
                        <a:pt x="54" y="305"/>
                      </a:lnTo>
                      <a:lnTo>
                        <a:pt x="57" y="295"/>
                      </a:lnTo>
                      <a:lnTo>
                        <a:pt x="59" y="288"/>
                      </a:lnTo>
                      <a:lnTo>
                        <a:pt x="64" y="280"/>
                      </a:lnTo>
                      <a:lnTo>
                        <a:pt x="69" y="272"/>
                      </a:lnTo>
                      <a:lnTo>
                        <a:pt x="73" y="263"/>
                      </a:lnTo>
                      <a:lnTo>
                        <a:pt x="78" y="254"/>
                      </a:lnTo>
                      <a:lnTo>
                        <a:pt x="81" y="249"/>
                      </a:lnTo>
                      <a:lnTo>
                        <a:pt x="86" y="244"/>
                      </a:lnTo>
                      <a:lnTo>
                        <a:pt x="91" y="238"/>
                      </a:lnTo>
                      <a:lnTo>
                        <a:pt x="95" y="232"/>
                      </a:lnTo>
                      <a:lnTo>
                        <a:pt x="100" y="226"/>
                      </a:lnTo>
                      <a:lnTo>
                        <a:pt x="105" y="218"/>
                      </a:lnTo>
                      <a:lnTo>
                        <a:pt x="103" y="216"/>
                      </a:lnTo>
                      <a:lnTo>
                        <a:pt x="99" y="212"/>
                      </a:lnTo>
                      <a:lnTo>
                        <a:pt x="96" y="210"/>
                      </a:lnTo>
                      <a:lnTo>
                        <a:pt x="93" y="211"/>
                      </a:lnTo>
                      <a:lnTo>
                        <a:pt x="87" y="216"/>
                      </a:lnTo>
                      <a:lnTo>
                        <a:pt x="82" y="221"/>
                      </a:lnTo>
                      <a:lnTo>
                        <a:pt x="77" y="226"/>
                      </a:lnTo>
                      <a:lnTo>
                        <a:pt x="72" y="232"/>
                      </a:lnTo>
                      <a:lnTo>
                        <a:pt x="67" y="241"/>
                      </a:lnTo>
                      <a:lnTo>
                        <a:pt x="61" y="249"/>
                      </a:lnTo>
                      <a:lnTo>
                        <a:pt x="56" y="255"/>
                      </a:lnTo>
                      <a:lnTo>
                        <a:pt x="52" y="261"/>
                      </a:lnTo>
                      <a:lnTo>
                        <a:pt x="47" y="268"/>
                      </a:lnTo>
                      <a:lnTo>
                        <a:pt x="42" y="276"/>
                      </a:lnTo>
                      <a:lnTo>
                        <a:pt x="38" y="284"/>
                      </a:lnTo>
                      <a:lnTo>
                        <a:pt x="33" y="293"/>
                      </a:lnTo>
                      <a:lnTo>
                        <a:pt x="28" y="301"/>
                      </a:lnTo>
                      <a:lnTo>
                        <a:pt x="24" y="310"/>
                      </a:lnTo>
                      <a:lnTo>
                        <a:pt x="18" y="321"/>
                      </a:lnTo>
                      <a:lnTo>
                        <a:pt x="21" y="307"/>
                      </a:lnTo>
                      <a:lnTo>
                        <a:pt x="22" y="297"/>
                      </a:lnTo>
                      <a:lnTo>
                        <a:pt x="24" y="288"/>
                      </a:lnTo>
                      <a:lnTo>
                        <a:pt x="25" y="286"/>
                      </a:lnTo>
                      <a:lnTo>
                        <a:pt x="28" y="281"/>
                      </a:lnTo>
                      <a:lnTo>
                        <a:pt x="32" y="275"/>
                      </a:lnTo>
                      <a:lnTo>
                        <a:pt x="37" y="269"/>
                      </a:lnTo>
                      <a:lnTo>
                        <a:pt x="42" y="262"/>
                      </a:lnTo>
                      <a:lnTo>
                        <a:pt x="47" y="256"/>
                      </a:lnTo>
                      <a:lnTo>
                        <a:pt x="54" y="248"/>
                      </a:lnTo>
                      <a:lnTo>
                        <a:pt x="58" y="243"/>
                      </a:lnTo>
                      <a:lnTo>
                        <a:pt x="64" y="236"/>
                      </a:lnTo>
                      <a:lnTo>
                        <a:pt x="71" y="229"/>
                      </a:lnTo>
                      <a:lnTo>
                        <a:pt x="77" y="224"/>
                      </a:lnTo>
                      <a:lnTo>
                        <a:pt x="83" y="218"/>
                      </a:lnTo>
                      <a:lnTo>
                        <a:pt x="93" y="210"/>
                      </a:lnTo>
                      <a:lnTo>
                        <a:pt x="98" y="208"/>
                      </a:lnTo>
                      <a:lnTo>
                        <a:pt x="101" y="206"/>
                      </a:lnTo>
                      <a:lnTo>
                        <a:pt x="95" y="202"/>
                      </a:lnTo>
                      <a:lnTo>
                        <a:pt x="90" y="196"/>
                      </a:lnTo>
                      <a:lnTo>
                        <a:pt x="84" y="190"/>
                      </a:lnTo>
                      <a:lnTo>
                        <a:pt x="79" y="185"/>
                      </a:lnTo>
                      <a:lnTo>
                        <a:pt x="73" y="180"/>
                      </a:lnTo>
                      <a:lnTo>
                        <a:pt x="69" y="176"/>
                      </a:lnTo>
                      <a:lnTo>
                        <a:pt x="65" y="170"/>
                      </a:lnTo>
                      <a:lnTo>
                        <a:pt x="58" y="163"/>
                      </a:lnTo>
                      <a:lnTo>
                        <a:pt x="52" y="156"/>
                      </a:lnTo>
                      <a:lnTo>
                        <a:pt x="46" y="148"/>
                      </a:lnTo>
                      <a:lnTo>
                        <a:pt x="39" y="141"/>
                      </a:lnTo>
                      <a:lnTo>
                        <a:pt x="33" y="136"/>
                      </a:lnTo>
                      <a:lnTo>
                        <a:pt x="26" y="129"/>
                      </a:lnTo>
                      <a:lnTo>
                        <a:pt x="22" y="125"/>
                      </a:lnTo>
                      <a:lnTo>
                        <a:pt x="17" y="118"/>
                      </a:lnTo>
                      <a:lnTo>
                        <a:pt x="14" y="112"/>
                      </a:lnTo>
                      <a:lnTo>
                        <a:pt x="10" y="108"/>
                      </a:lnTo>
                      <a:lnTo>
                        <a:pt x="4" y="102"/>
                      </a:lnTo>
                      <a:lnTo>
                        <a:pt x="0" y="98"/>
                      </a:lnTo>
                      <a:lnTo>
                        <a:pt x="3" y="98"/>
                      </a:lnTo>
                      <a:lnTo>
                        <a:pt x="9" y="100"/>
                      </a:lnTo>
                      <a:lnTo>
                        <a:pt x="14" y="101"/>
                      </a:lnTo>
                      <a:lnTo>
                        <a:pt x="20" y="104"/>
                      </a:lnTo>
                      <a:lnTo>
                        <a:pt x="25" y="109"/>
                      </a:lnTo>
                      <a:lnTo>
                        <a:pt x="32" y="115"/>
                      </a:lnTo>
                      <a:lnTo>
                        <a:pt x="38" y="120"/>
                      </a:lnTo>
                      <a:lnTo>
                        <a:pt x="45" y="125"/>
                      </a:lnTo>
                      <a:lnTo>
                        <a:pt x="51" y="132"/>
                      </a:lnTo>
                      <a:lnTo>
                        <a:pt x="58" y="139"/>
                      </a:lnTo>
                      <a:lnTo>
                        <a:pt x="64" y="145"/>
                      </a:lnTo>
                    </a:path>
                  </a:pathLst>
                </a:custGeom>
                <a:solidFill>
                  <a:srgbClr val="037C03">
                    <a:alpha val="50195"/>
                  </a:srgbClr>
                </a:solidFill>
                <a:ln w="9525">
                  <a:noFill/>
                </a:ln>
              </p:spPr>
              <p:txBody>
                <a:bodyPr/>
                <a:lstStyle/>
                <a:p>
                  <a:endParaRPr lang="zh-CN" altLang="en-US"/>
                </a:p>
              </p:txBody>
            </p:sp>
          </p:grpSp>
          <p:grpSp>
            <p:nvGrpSpPr>
              <p:cNvPr id="3091" name="Group 18"/>
              <p:cNvGrpSpPr/>
              <p:nvPr/>
            </p:nvGrpSpPr>
            <p:grpSpPr>
              <a:xfrm>
                <a:off x="300" y="3360"/>
                <a:ext cx="508" cy="820"/>
                <a:chOff x="1985" y="1201"/>
                <a:chExt cx="508" cy="820"/>
              </a:xfrm>
            </p:grpSpPr>
            <p:grpSp>
              <p:nvGrpSpPr>
                <p:cNvPr id="3092" name="Group 19"/>
                <p:cNvGrpSpPr/>
                <p:nvPr/>
              </p:nvGrpSpPr>
              <p:grpSpPr>
                <a:xfrm>
                  <a:off x="2247" y="1201"/>
                  <a:ext cx="246" cy="810"/>
                  <a:chOff x="2247" y="1201"/>
                  <a:chExt cx="246" cy="810"/>
                </a:xfrm>
              </p:grpSpPr>
              <p:sp>
                <p:nvSpPr>
                  <p:cNvPr id="3101" name="Freeform 20"/>
                  <p:cNvSpPr/>
                  <p:nvPr/>
                </p:nvSpPr>
                <p:spPr>
                  <a:xfrm>
                    <a:off x="2392" y="1373"/>
                    <a:ext cx="92" cy="638"/>
                  </a:xfrm>
                  <a:custGeom>
                    <a:avLst/>
                    <a:gdLst/>
                    <a:ahLst/>
                    <a:cxnLst>
                      <a:cxn ang="0">
                        <a:pos x="91" y="296"/>
                      </a:cxn>
                      <a:cxn ang="0">
                        <a:pos x="83" y="425"/>
                      </a:cxn>
                      <a:cxn ang="0">
                        <a:pos x="75" y="529"/>
                      </a:cxn>
                      <a:cxn ang="0">
                        <a:pos x="70" y="606"/>
                      </a:cxn>
                      <a:cxn ang="0">
                        <a:pos x="71" y="637"/>
                      </a:cxn>
                      <a:cxn ang="0">
                        <a:pos x="60" y="637"/>
                      </a:cxn>
                      <a:cxn ang="0">
                        <a:pos x="57" y="592"/>
                      </a:cxn>
                      <a:cxn ang="0">
                        <a:pos x="55" y="524"/>
                      </a:cxn>
                      <a:cxn ang="0">
                        <a:pos x="51" y="461"/>
                      </a:cxn>
                      <a:cxn ang="0">
                        <a:pos x="49" y="414"/>
                      </a:cxn>
                      <a:cxn ang="0">
                        <a:pos x="45" y="345"/>
                      </a:cxn>
                      <a:cxn ang="0">
                        <a:pos x="40" y="285"/>
                      </a:cxn>
                      <a:cxn ang="0">
                        <a:pos x="35" y="233"/>
                      </a:cxn>
                      <a:cxn ang="0">
                        <a:pos x="31" y="177"/>
                      </a:cxn>
                      <a:cxn ang="0">
                        <a:pos x="24" y="121"/>
                      </a:cxn>
                      <a:cxn ang="0">
                        <a:pos x="17" y="74"/>
                      </a:cxn>
                      <a:cxn ang="0">
                        <a:pos x="4" y="28"/>
                      </a:cxn>
                      <a:cxn ang="0">
                        <a:pos x="0" y="10"/>
                      </a:cxn>
                      <a:cxn ang="0">
                        <a:pos x="5" y="0"/>
                      </a:cxn>
                      <a:cxn ang="0">
                        <a:pos x="13" y="18"/>
                      </a:cxn>
                      <a:cxn ang="0">
                        <a:pos x="24" y="61"/>
                      </a:cxn>
                      <a:cxn ang="0">
                        <a:pos x="33" y="104"/>
                      </a:cxn>
                      <a:cxn ang="0">
                        <a:pos x="40" y="150"/>
                      </a:cxn>
                      <a:cxn ang="0">
                        <a:pos x="44" y="208"/>
                      </a:cxn>
                      <a:cxn ang="0">
                        <a:pos x="48" y="263"/>
                      </a:cxn>
                      <a:cxn ang="0">
                        <a:pos x="55" y="337"/>
                      </a:cxn>
                      <a:cxn ang="0">
                        <a:pos x="59" y="398"/>
                      </a:cxn>
                      <a:cxn ang="0">
                        <a:pos x="61" y="447"/>
                      </a:cxn>
                      <a:cxn ang="0">
                        <a:pos x="63" y="498"/>
                      </a:cxn>
                      <a:cxn ang="0">
                        <a:pos x="68" y="550"/>
                      </a:cxn>
                      <a:cxn ang="0">
                        <a:pos x="73" y="460"/>
                      </a:cxn>
                      <a:cxn ang="0">
                        <a:pos x="80" y="376"/>
                      </a:cxn>
                      <a:cxn ang="0">
                        <a:pos x="91" y="296"/>
                      </a:cxn>
                    </a:cxnLst>
                    <a:rect l="0" t="0" r="0" b="0"/>
                    <a:pathLst>
                      <a:path w="92" h="638">
                        <a:moveTo>
                          <a:pt x="91" y="296"/>
                        </a:moveTo>
                        <a:lnTo>
                          <a:pt x="83" y="425"/>
                        </a:lnTo>
                        <a:lnTo>
                          <a:pt x="75" y="529"/>
                        </a:lnTo>
                        <a:lnTo>
                          <a:pt x="70" y="606"/>
                        </a:lnTo>
                        <a:lnTo>
                          <a:pt x="71" y="637"/>
                        </a:lnTo>
                        <a:lnTo>
                          <a:pt x="60" y="637"/>
                        </a:lnTo>
                        <a:lnTo>
                          <a:pt x="57" y="592"/>
                        </a:lnTo>
                        <a:lnTo>
                          <a:pt x="55" y="524"/>
                        </a:lnTo>
                        <a:lnTo>
                          <a:pt x="51" y="461"/>
                        </a:lnTo>
                        <a:lnTo>
                          <a:pt x="49" y="414"/>
                        </a:lnTo>
                        <a:lnTo>
                          <a:pt x="45" y="345"/>
                        </a:lnTo>
                        <a:lnTo>
                          <a:pt x="40" y="285"/>
                        </a:lnTo>
                        <a:lnTo>
                          <a:pt x="35" y="233"/>
                        </a:lnTo>
                        <a:lnTo>
                          <a:pt x="31" y="177"/>
                        </a:lnTo>
                        <a:lnTo>
                          <a:pt x="24" y="121"/>
                        </a:lnTo>
                        <a:lnTo>
                          <a:pt x="17" y="74"/>
                        </a:lnTo>
                        <a:lnTo>
                          <a:pt x="4" y="28"/>
                        </a:lnTo>
                        <a:lnTo>
                          <a:pt x="0" y="10"/>
                        </a:lnTo>
                        <a:lnTo>
                          <a:pt x="5" y="0"/>
                        </a:lnTo>
                        <a:lnTo>
                          <a:pt x="13" y="18"/>
                        </a:lnTo>
                        <a:lnTo>
                          <a:pt x="24" y="61"/>
                        </a:lnTo>
                        <a:lnTo>
                          <a:pt x="33" y="104"/>
                        </a:lnTo>
                        <a:lnTo>
                          <a:pt x="40" y="150"/>
                        </a:lnTo>
                        <a:lnTo>
                          <a:pt x="44" y="208"/>
                        </a:lnTo>
                        <a:lnTo>
                          <a:pt x="48" y="263"/>
                        </a:lnTo>
                        <a:lnTo>
                          <a:pt x="55" y="337"/>
                        </a:lnTo>
                        <a:lnTo>
                          <a:pt x="59" y="398"/>
                        </a:lnTo>
                        <a:lnTo>
                          <a:pt x="61" y="447"/>
                        </a:lnTo>
                        <a:lnTo>
                          <a:pt x="63" y="498"/>
                        </a:lnTo>
                        <a:lnTo>
                          <a:pt x="68" y="550"/>
                        </a:lnTo>
                        <a:lnTo>
                          <a:pt x="73" y="460"/>
                        </a:lnTo>
                        <a:lnTo>
                          <a:pt x="80" y="376"/>
                        </a:lnTo>
                        <a:lnTo>
                          <a:pt x="91" y="296"/>
                        </a:lnTo>
                      </a:path>
                    </a:pathLst>
                  </a:custGeom>
                  <a:solidFill>
                    <a:srgbClr val="3C0023">
                      <a:alpha val="50195"/>
                    </a:srgbClr>
                  </a:solidFill>
                  <a:ln w="9525">
                    <a:noFill/>
                  </a:ln>
                </p:spPr>
                <p:txBody>
                  <a:bodyPr/>
                  <a:lstStyle/>
                  <a:p>
                    <a:endParaRPr lang="zh-CN" altLang="en-US"/>
                  </a:p>
                </p:txBody>
              </p:sp>
              <p:sp>
                <p:nvSpPr>
                  <p:cNvPr id="3102" name="Freeform 21"/>
                  <p:cNvSpPr/>
                  <p:nvPr/>
                </p:nvSpPr>
                <p:spPr>
                  <a:xfrm>
                    <a:off x="2247" y="1201"/>
                    <a:ext cx="246" cy="466"/>
                  </a:xfrm>
                  <a:custGeom>
                    <a:avLst/>
                    <a:gdLst/>
                    <a:ahLst/>
                    <a:cxnLst>
                      <a:cxn ang="0">
                        <a:pos x="136" y="67"/>
                      </a:cxn>
                      <a:cxn ang="0">
                        <a:pos x="105" y="12"/>
                      </a:cxn>
                      <a:cxn ang="0">
                        <a:pos x="55" y="1"/>
                      </a:cxn>
                      <a:cxn ang="0">
                        <a:pos x="58" y="12"/>
                      </a:cxn>
                      <a:cxn ang="0">
                        <a:pos x="96" y="39"/>
                      </a:cxn>
                      <a:cxn ang="0">
                        <a:pos x="130" y="134"/>
                      </a:cxn>
                      <a:cxn ang="0">
                        <a:pos x="73" y="85"/>
                      </a:cxn>
                      <a:cxn ang="0">
                        <a:pos x="32" y="75"/>
                      </a:cxn>
                      <a:cxn ang="0">
                        <a:pos x="7" y="103"/>
                      </a:cxn>
                      <a:cxn ang="0">
                        <a:pos x="38" y="103"/>
                      </a:cxn>
                      <a:cxn ang="0">
                        <a:pos x="108" y="129"/>
                      </a:cxn>
                      <a:cxn ang="0">
                        <a:pos x="104" y="146"/>
                      </a:cxn>
                      <a:cxn ang="0">
                        <a:pos x="92" y="171"/>
                      </a:cxn>
                      <a:cxn ang="0">
                        <a:pos x="126" y="170"/>
                      </a:cxn>
                      <a:cxn ang="0">
                        <a:pos x="69" y="193"/>
                      </a:cxn>
                      <a:cxn ang="0">
                        <a:pos x="37" y="233"/>
                      </a:cxn>
                      <a:cxn ang="0">
                        <a:pos x="6" y="325"/>
                      </a:cxn>
                      <a:cxn ang="0">
                        <a:pos x="72" y="231"/>
                      </a:cxn>
                      <a:cxn ang="0">
                        <a:pos x="118" y="194"/>
                      </a:cxn>
                      <a:cxn ang="0">
                        <a:pos x="94" y="269"/>
                      </a:cxn>
                      <a:cxn ang="0">
                        <a:pos x="76" y="338"/>
                      </a:cxn>
                      <a:cxn ang="0">
                        <a:pos x="71" y="408"/>
                      </a:cxn>
                      <a:cxn ang="0">
                        <a:pos x="98" y="303"/>
                      </a:cxn>
                      <a:cxn ang="0">
                        <a:pos x="124" y="236"/>
                      </a:cxn>
                      <a:cxn ang="0">
                        <a:pos x="125" y="214"/>
                      </a:cxn>
                      <a:cxn ang="0">
                        <a:pos x="118" y="323"/>
                      </a:cxn>
                      <a:cxn ang="0">
                        <a:pos x="138" y="439"/>
                      </a:cxn>
                      <a:cxn ang="0">
                        <a:pos x="128" y="313"/>
                      </a:cxn>
                      <a:cxn ang="0">
                        <a:pos x="127" y="223"/>
                      </a:cxn>
                      <a:cxn ang="0">
                        <a:pos x="147" y="189"/>
                      </a:cxn>
                      <a:cxn ang="0">
                        <a:pos x="188" y="298"/>
                      </a:cxn>
                      <a:cxn ang="0">
                        <a:pos x="223" y="411"/>
                      </a:cxn>
                      <a:cxn ang="0">
                        <a:pos x="193" y="292"/>
                      </a:cxn>
                      <a:cxn ang="0">
                        <a:pos x="160" y="190"/>
                      </a:cxn>
                      <a:cxn ang="0">
                        <a:pos x="164" y="121"/>
                      </a:cxn>
                      <a:cxn ang="0">
                        <a:pos x="194" y="130"/>
                      </a:cxn>
                      <a:cxn ang="0">
                        <a:pos x="240" y="125"/>
                      </a:cxn>
                      <a:cxn ang="0">
                        <a:pos x="216" y="122"/>
                      </a:cxn>
                      <a:cxn ang="0">
                        <a:pos x="163" y="144"/>
                      </a:cxn>
                      <a:cxn ang="0">
                        <a:pos x="194" y="109"/>
                      </a:cxn>
                      <a:cxn ang="0">
                        <a:pos x="244" y="101"/>
                      </a:cxn>
                      <a:cxn ang="0">
                        <a:pos x="229" y="88"/>
                      </a:cxn>
                      <a:cxn ang="0">
                        <a:pos x="163" y="138"/>
                      </a:cxn>
                      <a:cxn ang="0">
                        <a:pos x="172" y="99"/>
                      </a:cxn>
                      <a:cxn ang="0">
                        <a:pos x="226" y="61"/>
                      </a:cxn>
                      <a:cxn ang="0">
                        <a:pos x="188" y="82"/>
                      </a:cxn>
                      <a:cxn ang="0">
                        <a:pos x="147" y="109"/>
                      </a:cxn>
                    </a:cxnLst>
                    <a:rect l="0" t="0" r="0" b="0"/>
                    <a:pathLst>
                      <a:path w="246" h="466">
                        <a:moveTo>
                          <a:pt x="147" y="109"/>
                        </a:moveTo>
                        <a:lnTo>
                          <a:pt x="143" y="88"/>
                        </a:lnTo>
                        <a:lnTo>
                          <a:pt x="136" y="67"/>
                        </a:lnTo>
                        <a:lnTo>
                          <a:pt x="127" y="44"/>
                        </a:lnTo>
                        <a:lnTo>
                          <a:pt x="117" y="27"/>
                        </a:lnTo>
                        <a:lnTo>
                          <a:pt x="105" y="12"/>
                        </a:lnTo>
                        <a:lnTo>
                          <a:pt x="89" y="5"/>
                        </a:lnTo>
                        <a:lnTo>
                          <a:pt x="69" y="0"/>
                        </a:lnTo>
                        <a:lnTo>
                          <a:pt x="55" y="1"/>
                        </a:lnTo>
                        <a:lnTo>
                          <a:pt x="39" y="0"/>
                        </a:lnTo>
                        <a:lnTo>
                          <a:pt x="49" y="11"/>
                        </a:lnTo>
                        <a:lnTo>
                          <a:pt x="58" y="12"/>
                        </a:lnTo>
                        <a:lnTo>
                          <a:pt x="69" y="19"/>
                        </a:lnTo>
                        <a:lnTo>
                          <a:pt x="80" y="25"/>
                        </a:lnTo>
                        <a:lnTo>
                          <a:pt x="96" y="39"/>
                        </a:lnTo>
                        <a:lnTo>
                          <a:pt x="109" y="58"/>
                        </a:lnTo>
                        <a:lnTo>
                          <a:pt x="118" y="82"/>
                        </a:lnTo>
                        <a:lnTo>
                          <a:pt x="130" y="134"/>
                        </a:lnTo>
                        <a:lnTo>
                          <a:pt x="96" y="99"/>
                        </a:lnTo>
                        <a:lnTo>
                          <a:pt x="85" y="91"/>
                        </a:lnTo>
                        <a:lnTo>
                          <a:pt x="73" y="85"/>
                        </a:lnTo>
                        <a:lnTo>
                          <a:pt x="61" y="83"/>
                        </a:lnTo>
                        <a:lnTo>
                          <a:pt x="54" y="80"/>
                        </a:lnTo>
                        <a:lnTo>
                          <a:pt x="32" y="75"/>
                        </a:lnTo>
                        <a:lnTo>
                          <a:pt x="0" y="72"/>
                        </a:lnTo>
                        <a:lnTo>
                          <a:pt x="0" y="103"/>
                        </a:lnTo>
                        <a:lnTo>
                          <a:pt x="7" y="103"/>
                        </a:lnTo>
                        <a:lnTo>
                          <a:pt x="17" y="104"/>
                        </a:lnTo>
                        <a:lnTo>
                          <a:pt x="29" y="103"/>
                        </a:lnTo>
                        <a:lnTo>
                          <a:pt x="38" y="103"/>
                        </a:lnTo>
                        <a:lnTo>
                          <a:pt x="62" y="107"/>
                        </a:lnTo>
                        <a:lnTo>
                          <a:pt x="72" y="111"/>
                        </a:lnTo>
                        <a:lnTo>
                          <a:pt x="108" y="129"/>
                        </a:lnTo>
                        <a:lnTo>
                          <a:pt x="127" y="144"/>
                        </a:lnTo>
                        <a:lnTo>
                          <a:pt x="113" y="146"/>
                        </a:lnTo>
                        <a:lnTo>
                          <a:pt x="104" y="146"/>
                        </a:lnTo>
                        <a:lnTo>
                          <a:pt x="89" y="161"/>
                        </a:lnTo>
                        <a:lnTo>
                          <a:pt x="82" y="183"/>
                        </a:lnTo>
                        <a:lnTo>
                          <a:pt x="92" y="171"/>
                        </a:lnTo>
                        <a:lnTo>
                          <a:pt x="120" y="155"/>
                        </a:lnTo>
                        <a:lnTo>
                          <a:pt x="137" y="162"/>
                        </a:lnTo>
                        <a:lnTo>
                          <a:pt x="126" y="170"/>
                        </a:lnTo>
                        <a:lnTo>
                          <a:pt x="113" y="171"/>
                        </a:lnTo>
                        <a:lnTo>
                          <a:pt x="79" y="189"/>
                        </a:lnTo>
                        <a:lnTo>
                          <a:pt x="69" y="193"/>
                        </a:lnTo>
                        <a:lnTo>
                          <a:pt x="57" y="199"/>
                        </a:lnTo>
                        <a:lnTo>
                          <a:pt x="48" y="209"/>
                        </a:lnTo>
                        <a:lnTo>
                          <a:pt x="37" y="233"/>
                        </a:lnTo>
                        <a:lnTo>
                          <a:pt x="31" y="251"/>
                        </a:lnTo>
                        <a:lnTo>
                          <a:pt x="13" y="310"/>
                        </a:lnTo>
                        <a:lnTo>
                          <a:pt x="6" y="325"/>
                        </a:lnTo>
                        <a:lnTo>
                          <a:pt x="36" y="281"/>
                        </a:lnTo>
                        <a:lnTo>
                          <a:pt x="50" y="265"/>
                        </a:lnTo>
                        <a:lnTo>
                          <a:pt x="72" y="231"/>
                        </a:lnTo>
                        <a:lnTo>
                          <a:pt x="83" y="218"/>
                        </a:lnTo>
                        <a:lnTo>
                          <a:pt x="92" y="209"/>
                        </a:lnTo>
                        <a:lnTo>
                          <a:pt x="118" y="194"/>
                        </a:lnTo>
                        <a:lnTo>
                          <a:pt x="132" y="181"/>
                        </a:lnTo>
                        <a:lnTo>
                          <a:pt x="121" y="195"/>
                        </a:lnTo>
                        <a:lnTo>
                          <a:pt x="94" y="269"/>
                        </a:lnTo>
                        <a:lnTo>
                          <a:pt x="84" y="302"/>
                        </a:lnTo>
                        <a:lnTo>
                          <a:pt x="79" y="320"/>
                        </a:lnTo>
                        <a:lnTo>
                          <a:pt x="76" y="338"/>
                        </a:lnTo>
                        <a:lnTo>
                          <a:pt x="75" y="359"/>
                        </a:lnTo>
                        <a:lnTo>
                          <a:pt x="74" y="375"/>
                        </a:lnTo>
                        <a:lnTo>
                          <a:pt x="71" y="408"/>
                        </a:lnTo>
                        <a:lnTo>
                          <a:pt x="84" y="375"/>
                        </a:lnTo>
                        <a:lnTo>
                          <a:pt x="92" y="330"/>
                        </a:lnTo>
                        <a:lnTo>
                          <a:pt x="98" y="303"/>
                        </a:lnTo>
                        <a:lnTo>
                          <a:pt x="104" y="286"/>
                        </a:lnTo>
                        <a:lnTo>
                          <a:pt x="118" y="252"/>
                        </a:lnTo>
                        <a:lnTo>
                          <a:pt x="124" y="236"/>
                        </a:lnTo>
                        <a:lnTo>
                          <a:pt x="128" y="216"/>
                        </a:lnTo>
                        <a:lnTo>
                          <a:pt x="137" y="188"/>
                        </a:lnTo>
                        <a:lnTo>
                          <a:pt x="125" y="214"/>
                        </a:lnTo>
                        <a:lnTo>
                          <a:pt x="119" y="243"/>
                        </a:lnTo>
                        <a:lnTo>
                          <a:pt x="117" y="302"/>
                        </a:lnTo>
                        <a:lnTo>
                          <a:pt x="118" y="323"/>
                        </a:lnTo>
                        <a:lnTo>
                          <a:pt x="120" y="362"/>
                        </a:lnTo>
                        <a:lnTo>
                          <a:pt x="123" y="377"/>
                        </a:lnTo>
                        <a:lnTo>
                          <a:pt x="138" y="439"/>
                        </a:lnTo>
                        <a:lnTo>
                          <a:pt x="141" y="465"/>
                        </a:lnTo>
                        <a:lnTo>
                          <a:pt x="137" y="379"/>
                        </a:lnTo>
                        <a:lnTo>
                          <a:pt x="128" y="313"/>
                        </a:lnTo>
                        <a:lnTo>
                          <a:pt x="126" y="291"/>
                        </a:lnTo>
                        <a:lnTo>
                          <a:pt x="125" y="238"/>
                        </a:lnTo>
                        <a:lnTo>
                          <a:pt x="127" y="223"/>
                        </a:lnTo>
                        <a:lnTo>
                          <a:pt x="133" y="196"/>
                        </a:lnTo>
                        <a:lnTo>
                          <a:pt x="138" y="179"/>
                        </a:lnTo>
                        <a:lnTo>
                          <a:pt x="147" y="189"/>
                        </a:lnTo>
                        <a:lnTo>
                          <a:pt x="161" y="212"/>
                        </a:lnTo>
                        <a:lnTo>
                          <a:pt x="177" y="259"/>
                        </a:lnTo>
                        <a:lnTo>
                          <a:pt x="188" y="298"/>
                        </a:lnTo>
                        <a:lnTo>
                          <a:pt x="197" y="333"/>
                        </a:lnTo>
                        <a:lnTo>
                          <a:pt x="213" y="384"/>
                        </a:lnTo>
                        <a:lnTo>
                          <a:pt x="223" y="411"/>
                        </a:lnTo>
                        <a:lnTo>
                          <a:pt x="232" y="429"/>
                        </a:lnTo>
                        <a:lnTo>
                          <a:pt x="228" y="403"/>
                        </a:lnTo>
                        <a:lnTo>
                          <a:pt x="193" y="292"/>
                        </a:lnTo>
                        <a:lnTo>
                          <a:pt x="171" y="232"/>
                        </a:lnTo>
                        <a:lnTo>
                          <a:pt x="165" y="210"/>
                        </a:lnTo>
                        <a:lnTo>
                          <a:pt x="160" y="190"/>
                        </a:lnTo>
                        <a:lnTo>
                          <a:pt x="144" y="150"/>
                        </a:lnTo>
                        <a:lnTo>
                          <a:pt x="147" y="132"/>
                        </a:lnTo>
                        <a:lnTo>
                          <a:pt x="164" y="121"/>
                        </a:lnTo>
                        <a:lnTo>
                          <a:pt x="172" y="125"/>
                        </a:lnTo>
                        <a:lnTo>
                          <a:pt x="183" y="126"/>
                        </a:lnTo>
                        <a:lnTo>
                          <a:pt x="194" y="130"/>
                        </a:lnTo>
                        <a:lnTo>
                          <a:pt x="239" y="136"/>
                        </a:lnTo>
                        <a:lnTo>
                          <a:pt x="236" y="136"/>
                        </a:lnTo>
                        <a:lnTo>
                          <a:pt x="240" y="125"/>
                        </a:lnTo>
                        <a:lnTo>
                          <a:pt x="242" y="125"/>
                        </a:lnTo>
                        <a:lnTo>
                          <a:pt x="230" y="122"/>
                        </a:lnTo>
                        <a:lnTo>
                          <a:pt x="216" y="122"/>
                        </a:lnTo>
                        <a:lnTo>
                          <a:pt x="199" y="127"/>
                        </a:lnTo>
                        <a:lnTo>
                          <a:pt x="180" y="135"/>
                        </a:lnTo>
                        <a:lnTo>
                          <a:pt x="163" y="144"/>
                        </a:lnTo>
                        <a:lnTo>
                          <a:pt x="150" y="149"/>
                        </a:lnTo>
                        <a:lnTo>
                          <a:pt x="168" y="129"/>
                        </a:lnTo>
                        <a:lnTo>
                          <a:pt x="194" y="109"/>
                        </a:lnTo>
                        <a:lnTo>
                          <a:pt x="220" y="100"/>
                        </a:lnTo>
                        <a:lnTo>
                          <a:pt x="232" y="100"/>
                        </a:lnTo>
                        <a:lnTo>
                          <a:pt x="244" y="101"/>
                        </a:lnTo>
                        <a:lnTo>
                          <a:pt x="239" y="101"/>
                        </a:lnTo>
                        <a:lnTo>
                          <a:pt x="245" y="85"/>
                        </a:lnTo>
                        <a:lnTo>
                          <a:pt x="229" y="88"/>
                        </a:lnTo>
                        <a:lnTo>
                          <a:pt x="212" y="97"/>
                        </a:lnTo>
                        <a:lnTo>
                          <a:pt x="193" y="111"/>
                        </a:lnTo>
                        <a:lnTo>
                          <a:pt x="163" y="138"/>
                        </a:lnTo>
                        <a:lnTo>
                          <a:pt x="150" y="149"/>
                        </a:lnTo>
                        <a:lnTo>
                          <a:pt x="157" y="114"/>
                        </a:lnTo>
                        <a:lnTo>
                          <a:pt x="172" y="99"/>
                        </a:lnTo>
                        <a:lnTo>
                          <a:pt x="190" y="85"/>
                        </a:lnTo>
                        <a:lnTo>
                          <a:pt x="214" y="67"/>
                        </a:lnTo>
                        <a:lnTo>
                          <a:pt x="226" y="61"/>
                        </a:lnTo>
                        <a:lnTo>
                          <a:pt x="212" y="57"/>
                        </a:lnTo>
                        <a:lnTo>
                          <a:pt x="200" y="67"/>
                        </a:lnTo>
                        <a:lnTo>
                          <a:pt x="188" y="82"/>
                        </a:lnTo>
                        <a:lnTo>
                          <a:pt x="178" y="93"/>
                        </a:lnTo>
                        <a:lnTo>
                          <a:pt x="163" y="115"/>
                        </a:lnTo>
                        <a:lnTo>
                          <a:pt x="147" y="109"/>
                        </a:lnTo>
                      </a:path>
                    </a:pathLst>
                  </a:custGeom>
                  <a:solidFill>
                    <a:srgbClr val="037C03">
                      <a:alpha val="50195"/>
                    </a:srgbClr>
                  </a:solidFill>
                  <a:ln w="9525">
                    <a:noFill/>
                  </a:ln>
                </p:spPr>
                <p:txBody>
                  <a:bodyPr/>
                  <a:lstStyle/>
                  <a:p>
                    <a:endParaRPr lang="zh-CN" altLang="en-US"/>
                  </a:p>
                </p:txBody>
              </p:sp>
            </p:grpSp>
            <p:grpSp>
              <p:nvGrpSpPr>
                <p:cNvPr id="3093" name="Group 22"/>
                <p:cNvGrpSpPr/>
                <p:nvPr/>
              </p:nvGrpSpPr>
              <p:grpSpPr>
                <a:xfrm>
                  <a:off x="1985" y="1419"/>
                  <a:ext cx="465" cy="602"/>
                  <a:chOff x="1985" y="1419"/>
                  <a:chExt cx="465" cy="602"/>
                </a:xfrm>
              </p:grpSpPr>
              <p:sp>
                <p:nvSpPr>
                  <p:cNvPr id="3094" name="Freeform 23"/>
                  <p:cNvSpPr/>
                  <p:nvPr/>
                </p:nvSpPr>
                <p:spPr>
                  <a:xfrm>
                    <a:off x="2164" y="1525"/>
                    <a:ext cx="130" cy="496"/>
                  </a:xfrm>
                  <a:custGeom>
                    <a:avLst/>
                    <a:gdLst/>
                    <a:ahLst/>
                    <a:cxnLst>
                      <a:cxn ang="0">
                        <a:pos x="129" y="230"/>
                      </a:cxn>
                      <a:cxn ang="0">
                        <a:pos x="118" y="330"/>
                      </a:cxn>
                      <a:cxn ang="0">
                        <a:pos x="107" y="411"/>
                      </a:cxn>
                      <a:cxn ang="0">
                        <a:pos x="100" y="471"/>
                      </a:cxn>
                      <a:cxn ang="0">
                        <a:pos x="101" y="495"/>
                      </a:cxn>
                      <a:cxn ang="0">
                        <a:pos x="86" y="495"/>
                      </a:cxn>
                      <a:cxn ang="0">
                        <a:pos x="81" y="460"/>
                      </a:cxn>
                      <a:cxn ang="0">
                        <a:pos x="79" y="408"/>
                      </a:cxn>
                      <a:cxn ang="0">
                        <a:pos x="73" y="358"/>
                      </a:cxn>
                      <a:cxn ang="0">
                        <a:pos x="70" y="321"/>
                      </a:cxn>
                      <a:cxn ang="0">
                        <a:pos x="64" y="268"/>
                      </a:cxn>
                      <a:cxn ang="0">
                        <a:pos x="56" y="222"/>
                      </a:cxn>
                      <a:cxn ang="0">
                        <a:pos x="51" y="181"/>
                      </a:cxn>
                      <a:cxn ang="0">
                        <a:pos x="45" y="137"/>
                      </a:cxn>
                      <a:cxn ang="0">
                        <a:pos x="35" y="94"/>
                      </a:cxn>
                      <a:cxn ang="0">
                        <a:pos x="24" y="57"/>
                      </a:cxn>
                      <a:cxn ang="0">
                        <a:pos x="6" y="21"/>
                      </a:cxn>
                      <a:cxn ang="0">
                        <a:pos x="0" y="8"/>
                      </a:cxn>
                      <a:cxn ang="0">
                        <a:pos x="7" y="0"/>
                      </a:cxn>
                      <a:cxn ang="0">
                        <a:pos x="19" y="14"/>
                      </a:cxn>
                      <a:cxn ang="0">
                        <a:pos x="35" y="47"/>
                      </a:cxn>
                      <a:cxn ang="0">
                        <a:pos x="47" y="81"/>
                      </a:cxn>
                      <a:cxn ang="0">
                        <a:pos x="56" y="116"/>
                      </a:cxn>
                      <a:cxn ang="0">
                        <a:pos x="63" y="161"/>
                      </a:cxn>
                      <a:cxn ang="0">
                        <a:pos x="69" y="204"/>
                      </a:cxn>
                      <a:cxn ang="0">
                        <a:pos x="77" y="262"/>
                      </a:cxn>
                      <a:cxn ang="0">
                        <a:pos x="84" y="309"/>
                      </a:cxn>
                      <a:cxn ang="0">
                        <a:pos x="87" y="347"/>
                      </a:cxn>
                      <a:cxn ang="0">
                        <a:pos x="90" y="386"/>
                      </a:cxn>
                      <a:cxn ang="0">
                        <a:pos x="96" y="427"/>
                      </a:cxn>
                      <a:cxn ang="0">
                        <a:pos x="104" y="357"/>
                      </a:cxn>
                      <a:cxn ang="0">
                        <a:pos x="114" y="292"/>
                      </a:cxn>
                      <a:cxn ang="0">
                        <a:pos x="129" y="230"/>
                      </a:cxn>
                    </a:cxnLst>
                    <a:rect l="0" t="0" r="0" b="0"/>
                    <a:pathLst>
                      <a:path w="130" h="496">
                        <a:moveTo>
                          <a:pt x="129" y="230"/>
                        </a:moveTo>
                        <a:lnTo>
                          <a:pt x="118" y="330"/>
                        </a:lnTo>
                        <a:lnTo>
                          <a:pt x="107" y="411"/>
                        </a:lnTo>
                        <a:lnTo>
                          <a:pt x="100" y="471"/>
                        </a:lnTo>
                        <a:lnTo>
                          <a:pt x="101" y="495"/>
                        </a:lnTo>
                        <a:lnTo>
                          <a:pt x="86" y="495"/>
                        </a:lnTo>
                        <a:lnTo>
                          <a:pt x="81" y="460"/>
                        </a:lnTo>
                        <a:lnTo>
                          <a:pt x="79" y="408"/>
                        </a:lnTo>
                        <a:lnTo>
                          <a:pt x="73" y="358"/>
                        </a:lnTo>
                        <a:lnTo>
                          <a:pt x="70" y="321"/>
                        </a:lnTo>
                        <a:lnTo>
                          <a:pt x="64" y="268"/>
                        </a:lnTo>
                        <a:lnTo>
                          <a:pt x="56" y="222"/>
                        </a:lnTo>
                        <a:lnTo>
                          <a:pt x="51" y="181"/>
                        </a:lnTo>
                        <a:lnTo>
                          <a:pt x="45" y="137"/>
                        </a:lnTo>
                        <a:lnTo>
                          <a:pt x="35" y="94"/>
                        </a:lnTo>
                        <a:lnTo>
                          <a:pt x="24" y="57"/>
                        </a:lnTo>
                        <a:lnTo>
                          <a:pt x="6" y="21"/>
                        </a:lnTo>
                        <a:lnTo>
                          <a:pt x="0" y="8"/>
                        </a:lnTo>
                        <a:lnTo>
                          <a:pt x="7" y="0"/>
                        </a:lnTo>
                        <a:lnTo>
                          <a:pt x="19" y="14"/>
                        </a:lnTo>
                        <a:lnTo>
                          <a:pt x="35" y="47"/>
                        </a:lnTo>
                        <a:lnTo>
                          <a:pt x="47" y="81"/>
                        </a:lnTo>
                        <a:lnTo>
                          <a:pt x="56" y="116"/>
                        </a:lnTo>
                        <a:lnTo>
                          <a:pt x="63" y="161"/>
                        </a:lnTo>
                        <a:lnTo>
                          <a:pt x="69" y="204"/>
                        </a:lnTo>
                        <a:lnTo>
                          <a:pt x="77" y="262"/>
                        </a:lnTo>
                        <a:lnTo>
                          <a:pt x="84" y="309"/>
                        </a:lnTo>
                        <a:lnTo>
                          <a:pt x="87" y="347"/>
                        </a:lnTo>
                        <a:lnTo>
                          <a:pt x="90" y="386"/>
                        </a:lnTo>
                        <a:lnTo>
                          <a:pt x="96" y="427"/>
                        </a:lnTo>
                        <a:lnTo>
                          <a:pt x="104" y="357"/>
                        </a:lnTo>
                        <a:lnTo>
                          <a:pt x="114" y="292"/>
                        </a:lnTo>
                        <a:lnTo>
                          <a:pt x="129" y="230"/>
                        </a:lnTo>
                      </a:path>
                    </a:pathLst>
                  </a:custGeom>
                  <a:solidFill>
                    <a:srgbClr val="3C0023">
                      <a:alpha val="50195"/>
                    </a:srgbClr>
                  </a:solidFill>
                  <a:ln w="9525">
                    <a:noFill/>
                  </a:ln>
                </p:spPr>
                <p:txBody>
                  <a:bodyPr/>
                  <a:lstStyle/>
                  <a:p>
                    <a:endParaRPr lang="zh-CN" altLang="en-US"/>
                  </a:p>
                </p:txBody>
              </p:sp>
              <p:sp>
                <p:nvSpPr>
                  <p:cNvPr id="3095" name="Freeform 24"/>
                  <p:cNvSpPr/>
                  <p:nvPr/>
                </p:nvSpPr>
                <p:spPr>
                  <a:xfrm>
                    <a:off x="2204" y="1606"/>
                    <a:ext cx="229" cy="358"/>
                  </a:xfrm>
                  <a:custGeom>
                    <a:avLst/>
                    <a:gdLst/>
                    <a:ahLst/>
                    <a:cxnLst>
                      <a:cxn ang="0">
                        <a:pos x="60" y="58"/>
                      </a:cxn>
                      <a:cxn ang="0">
                        <a:pos x="67" y="44"/>
                      </a:cxn>
                      <a:cxn ang="0">
                        <a:pos x="64" y="5"/>
                      </a:cxn>
                      <a:cxn ang="0">
                        <a:pos x="64" y="5"/>
                      </a:cxn>
                      <a:cxn ang="0">
                        <a:pos x="64" y="5"/>
                      </a:cxn>
                      <a:cxn ang="0">
                        <a:pos x="64" y="5"/>
                      </a:cxn>
                      <a:cxn ang="0">
                        <a:pos x="64" y="5"/>
                      </a:cxn>
                      <a:cxn ang="0">
                        <a:pos x="70" y="2"/>
                      </a:cxn>
                      <a:cxn ang="0">
                        <a:pos x="82" y="66"/>
                      </a:cxn>
                      <a:cxn ang="0">
                        <a:pos x="94" y="39"/>
                      </a:cxn>
                      <a:cxn ang="0">
                        <a:pos x="101" y="5"/>
                      </a:cxn>
                      <a:cxn ang="0">
                        <a:pos x="104" y="5"/>
                      </a:cxn>
                      <a:cxn ang="0">
                        <a:pos x="103" y="5"/>
                      </a:cxn>
                      <a:cxn ang="0">
                        <a:pos x="104" y="5"/>
                      </a:cxn>
                      <a:cxn ang="0">
                        <a:pos x="102" y="5"/>
                      </a:cxn>
                      <a:cxn ang="0">
                        <a:pos x="103" y="5"/>
                      </a:cxn>
                      <a:cxn ang="0">
                        <a:pos x="105" y="47"/>
                      </a:cxn>
                      <a:cxn ang="0">
                        <a:pos x="111" y="88"/>
                      </a:cxn>
                      <a:cxn ang="0">
                        <a:pos x="139" y="79"/>
                      </a:cxn>
                      <a:cxn ang="0">
                        <a:pos x="176" y="81"/>
                      </a:cxn>
                      <a:cxn ang="0">
                        <a:pos x="205" y="104"/>
                      </a:cxn>
                      <a:cxn ang="0">
                        <a:pos x="228" y="155"/>
                      </a:cxn>
                      <a:cxn ang="0">
                        <a:pos x="200" y="147"/>
                      </a:cxn>
                      <a:cxn ang="0">
                        <a:pos x="171" y="131"/>
                      </a:cxn>
                      <a:cxn ang="0">
                        <a:pos x="132" y="121"/>
                      </a:cxn>
                      <a:cxn ang="0">
                        <a:pos x="107" y="125"/>
                      </a:cxn>
                      <a:cxn ang="0">
                        <a:pos x="122" y="150"/>
                      </a:cxn>
                      <a:cxn ang="0">
                        <a:pos x="154" y="165"/>
                      </a:cxn>
                      <a:cxn ang="0">
                        <a:pos x="187" y="175"/>
                      </a:cxn>
                      <a:cxn ang="0">
                        <a:pos x="212" y="212"/>
                      </a:cxn>
                      <a:cxn ang="0">
                        <a:pos x="224" y="262"/>
                      </a:cxn>
                      <a:cxn ang="0">
                        <a:pos x="194" y="231"/>
                      </a:cxn>
                      <a:cxn ang="0">
                        <a:pos x="163" y="199"/>
                      </a:cxn>
                      <a:cxn ang="0">
                        <a:pos x="133" y="172"/>
                      </a:cxn>
                      <a:cxn ang="0">
                        <a:pos x="111" y="159"/>
                      </a:cxn>
                      <a:cxn ang="0">
                        <a:pos x="97" y="185"/>
                      </a:cxn>
                      <a:cxn ang="0">
                        <a:pos x="115" y="245"/>
                      </a:cxn>
                      <a:cxn ang="0">
                        <a:pos x="132" y="312"/>
                      </a:cxn>
                      <a:cxn ang="0">
                        <a:pos x="114" y="328"/>
                      </a:cxn>
                      <a:cxn ang="0">
                        <a:pos x="95" y="236"/>
                      </a:cxn>
                      <a:cxn ang="0">
                        <a:pos x="78" y="179"/>
                      </a:cxn>
                      <a:cxn ang="0">
                        <a:pos x="73" y="197"/>
                      </a:cxn>
                      <a:cxn ang="0">
                        <a:pos x="74" y="186"/>
                      </a:cxn>
                      <a:cxn ang="0">
                        <a:pos x="70" y="206"/>
                      </a:cxn>
                      <a:cxn ang="0">
                        <a:pos x="51" y="257"/>
                      </a:cxn>
                      <a:cxn ang="0">
                        <a:pos x="32" y="322"/>
                      </a:cxn>
                      <a:cxn ang="0">
                        <a:pos x="28" y="304"/>
                      </a:cxn>
                      <a:cxn ang="0">
                        <a:pos x="38" y="249"/>
                      </a:cxn>
                      <a:cxn ang="0">
                        <a:pos x="59" y="189"/>
                      </a:cxn>
                      <a:cxn ang="0">
                        <a:pos x="82" y="143"/>
                      </a:cxn>
                      <a:cxn ang="0">
                        <a:pos x="65" y="139"/>
                      </a:cxn>
                      <a:cxn ang="0">
                        <a:pos x="40" y="189"/>
                      </a:cxn>
                      <a:cxn ang="0">
                        <a:pos x="18" y="243"/>
                      </a:cxn>
                      <a:cxn ang="0">
                        <a:pos x="2" y="278"/>
                      </a:cxn>
                      <a:cxn ang="0">
                        <a:pos x="13" y="229"/>
                      </a:cxn>
                      <a:cxn ang="0">
                        <a:pos x="37" y="179"/>
                      </a:cxn>
                      <a:cxn ang="0">
                        <a:pos x="70" y="130"/>
                      </a:cxn>
                      <a:cxn ang="0">
                        <a:pos x="62" y="99"/>
                      </a:cxn>
                      <a:cxn ang="0">
                        <a:pos x="37" y="59"/>
                      </a:cxn>
                      <a:cxn ang="0">
                        <a:pos x="11" y="12"/>
                      </a:cxn>
                      <a:cxn ang="0">
                        <a:pos x="14" y="5"/>
                      </a:cxn>
                      <a:cxn ang="0">
                        <a:pos x="27" y="5"/>
                      </a:cxn>
                      <a:cxn ang="0">
                        <a:pos x="31" y="10"/>
                      </a:cxn>
                    </a:cxnLst>
                    <a:rect l="0" t="0" r="0" b="0"/>
                    <a:pathLst>
                      <a:path w="229" h="358">
                        <a:moveTo>
                          <a:pt x="43" y="31"/>
                        </a:moveTo>
                        <a:lnTo>
                          <a:pt x="47" y="39"/>
                        </a:lnTo>
                        <a:lnTo>
                          <a:pt x="51" y="44"/>
                        </a:lnTo>
                        <a:lnTo>
                          <a:pt x="55" y="51"/>
                        </a:lnTo>
                        <a:lnTo>
                          <a:pt x="60" y="58"/>
                        </a:lnTo>
                        <a:lnTo>
                          <a:pt x="64" y="63"/>
                        </a:lnTo>
                        <a:lnTo>
                          <a:pt x="68" y="66"/>
                        </a:lnTo>
                        <a:lnTo>
                          <a:pt x="72" y="69"/>
                        </a:lnTo>
                        <a:lnTo>
                          <a:pt x="70" y="58"/>
                        </a:lnTo>
                        <a:lnTo>
                          <a:pt x="67" y="44"/>
                        </a:lnTo>
                        <a:lnTo>
                          <a:pt x="65" y="30"/>
                        </a:lnTo>
                        <a:lnTo>
                          <a:pt x="63" y="15"/>
                        </a:lnTo>
                        <a:lnTo>
                          <a:pt x="64" y="5"/>
                        </a:lnTo>
                        <a:lnTo>
                          <a:pt x="69" y="5"/>
                        </a:lnTo>
                        <a:lnTo>
                          <a:pt x="70" y="5"/>
                        </a:lnTo>
                        <a:lnTo>
                          <a:pt x="70" y="2"/>
                        </a:lnTo>
                        <a:lnTo>
                          <a:pt x="73" y="16"/>
                        </a:lnTo>
                        <a:lnTo>
                          <a:pt x="76" y="30"/>
                        </a:lnTo>
                        <a:lnTo>
                          <a:pt x="78" y="41"/>
                        </a:lnTo>
                        <a:lnTo>
                          <a:pt x="81" y="56"/>
                        </a:lnTo>
                        <a:lnTo>
                          <a:pt x="82" y="66"/>
                        </a:lnTo>
                        <a:lnTo>
                          <a:pt x="84" y="71"/>
                        </a:lnTo>
                        <a:lnTo>
                          <a:pt x="87" y="66"/>
                        </a:lnTo>
                        <a:lnTo>
                          <a:pt x="89" y="59"/>
                        </a:lnTo>
                        <a:lnTo>
                          <a:pt x="93" y="52"/>
                        </a:lnTo>
                        <a:lnTo>
                          <a:pt x="94" y="39"/>
                        </a:lnTo>
                        <a:lnTo>
                          <a:pt x="95" y="30"/>
                        </a:lnTo>
                        <a:lnTo>
                          <a:pt x="96" y="14"/>
                        </a:lnTo>
                        <a:lnTo>
                          <a:pt x="96" y="0"/>
                        </a:lnTo>
                        <a:lnTo>
                          <a:pt x="101" y="5"/>
                        </a:lnTo>
                        <a:lnTo>
                          <a:pt x="102" y="5"/>
                        </a:lnTo>
                        <a:lnTo>
                          <a:pt x="103" y="5"/>
                        </a:lnTo>
                        <a:lnTo>
                          <a:pt x="104" y="5"/>
                        </a:lnTo>
                        <a:lnTo>
                          <a:pt x="105" y="5"/>
                        </a:lnTo>
                        <a:lnTo>
                          <a:pt x="104" y="5"/>
                        </a:lnTo>
                        <a:lnTo>
                          <a:pt x="102" y="5"/>
                        </a:lnTo>
                        <a:lnTo>
                          <a:pt x="103" y="5"/>
                        </a:lnTo>
                        <a:lnTo>
                          <a:pt x="105" y="5"/>
                        </a:lnTo>
                        <a:lnTo>
                          <a:pt x="103" y="5"/>
                        </a:lnTo>
                        <a:lnTo>
                          <a:pt x="101" y="5"/>
                        </a:lnTo>
                        <a:lnTo>
                          <a:pt x="102" y="5"/>
                        </a:lnTo>
                        <a:lnTo>
                          <a:pt x="101" y="5"/>
                        </a:lnTo>
                        <a:lnTo>
                          <a:pt x="104" y="5"/>
                        </a:lnTo>
                        <a:lnTo>
                          <a:pt x="103" y="5"/>
                        </a:lnTo>
                        <a:lnTo>
                          <a:pt x="100" y="5"/>
                        </a:lnTo>
                        <a:lnTo>
                          <a:pt x="101" y="5"/>
                        </a:lnTo>
                        <a:lnTo>
                          <a:pt x="103" y="5"/>
                        </a:lnTo>
                        <a:lnTo>
                          <a:pt x="102" y="5"/>
                        </a:lnTo>
                        <a:lnTo>
                          <a:pt x="104" y="5"/>
                        </a:lnTo>
                        <a:lnTo>
                          <a:pt x="102" y="5"/>
                        </a:lnTo>
                        <a:lnTo>
                          <a:pt x="107" y="5"/>
                        </a:lnTo>
                        <a:lnTo>
                          <a:pt x="103" y="5"/>
                        </a:lnTo>
                        <a:lnTo>
                          <a:pt x="104" y="5"/>
                        </a:lnTo>
                        <a:lnTo>
                          <a:pt x="107" y="2"/>
                        </a:lnTo>
                        <a:lnTo>
                          <a:pt x="107" y="15"/>
                        </a:lnTo>
                        <a:lnTo>
                          <a:pt x="106" y="31"/>
                        </a:lnTo>
                        <a:lnTo>
                          <a:pt x="105" y="47"/>
                        </a:lnTo>
                        <a:lnTo>
                          <a:pt x="103" y="66"/>
                        </a:lnTo>
                        <a:lnTo>
                          <a:pt x="102" y="83"/>
                        </a:lnTo>
                        <a:lnTo>
                          <a:pt x="101" y="100"/>
                        </a:lnTo>
                        <a:lnTo>
                          <a:pt x="105" y="95"/>
                        </a:lnTo>
                        <a:lnTo>
                          <a:pt x="111" y="88"/>
                        </a:lnTo>
                        <a:lnTo>
                          <a:pt x="118" y="80"/>
                        </a:lnTo>
                        <a:lnTo>
                          <a:pt x="123" y="78"/>
                        </a:lnTo>
                        <a:lnTo>
                          <a:pt x="129" y="76"/>
                        </a:lnTo>
                        <a:lnTo>
                          <a:pt x="134" y="79"/>
                        </a:lnTo>
                        <a:lnTo>
                          <a:pt x="139" y="79"/>
                        </a:lnTo>
                        <a:lnTo>
                          <a:pt x="146" y="81"/>
                        </a:lnTo>
                        <a:lnTo>
                          <a:pt x="154" y="83"/>
                        </a:lnTo>
                        <a:lnTo>
                          <a:pt x="162" y="83"/>
                        </a:lnTo>
                        <a:lnTo>
                          <a:pt x="169" y="81"/>
                        </a:lnTo>
                        <a:lnTo>
                          <a:pt x="176" y="81"/>
                        </a:lnTo>
                        <a:lnTo>
                          <a:pt x="182" y="83"/>
                        </a:lnTo>
                        <a:lnTo>
                          <a:pt x="188" y="88"/>
                        </a:lnTo>
                        <a:lnTo>
                          <a:pt x="195" y="93"/>
                        </a:lnTo>
                        <a:lnTo>
                          <a:pt x="200" y="98"/>
                        </a:lnTo>
                        <a:lnTo>
                          <a:pt x="205" y="104"/>
                        </a:lnTo>
                        <a:lnTo>
                          <a:pt x="211" y="112"/>
                        </a:lnTo>
                        <a:lnTo>
                          <a:pt x="214" y="117"/>
                        </a:lnTo>
                        <a:lnTo>
                          <a:pt x="220" y="129"/>
                        </a:lnTo>
                        <a:lnTo>
                          <a:pt x="223" y="142"/>
                        </a:lnTo>
                        <a:lnTo>
                          <a:pt x="228" y="155"/>
                        </a:lnTo>
                        <a:lnTo>
                          <a:pt x="223" y="156"/>
                        </a:lnTo>
                        <a:lnTo>
                          <a:pt x="217" y="154"/>
                        </a:lnTo>
                        <a:lnTo>
                          <a:pt x="210" y="152"/>
                        </a:lnTo>
                        <a:lnTo>
                          <a:pt x="205" y="150"/>
                        </a:lnTo>
                        <a:lnTo>
                          <a:pt x="200" y="147"/>
                        </a:lnTo>
                        <a:lnTo>
                          <a:pt x="195" y="143"/>
                        </a:lnTo>
                        <a:lnTo>
                          <a:pt x="189" y="138"/>
                        </a:lnTo>
                        <a:lnTo>
                          <a:pt x="184" y="135"/>
                        </a:lnTo>
                        <a:lnTo>
                          <a:pt x="179" y="133"/>
                        </a:lnTo>
                        <a:lnTo>
                          <a:pt x="171" y="131"/>
                        </a:lnTo>
                        <a:lnTo>
                          <a:pt x="162" y="129"/>
                        </a:lnTo>
                        <a:lnTo>
                          <a:pt x="154" y="126"/>
                        </a:lnTo>
                        <a:lnTo>
                          <a:pt x="146" y="124"/>
                        </a:lnTo>
                        <a:lnTo>
                          <a:pt x="138" y="122"/>
                        </a:lnTo>
                        <a:lnTo>
                          <a:pt x="132" y="121"/>
                        </a:lnTo>
                        <a:lnTo>
                          <a:pt x="128" y="120"/>
                        </a:lnTo>
                        <a:lnTo>
                          <a:pt x="122" y="120"/>
                        </a:lnTo>
                        <a:lnTo>
                          <a:pt x="116" y="121"/>
                        </a:lnTo>
                        <a:lnTo>
                          <a:pt x="112" y="122"/>
                        </a:lnTo>
                        <a:lnTo>
                          <a:pt x="107" y="125"/>
                        </a:lnTo>
                        <a:lnTo>
                          <a:pt x="100" y="129"/>
                        </a:lnTo>
                        <a:lnTo>
                          <a:pt x="105" y="135"/>
                        </a:lnTo>
                        <a:lnTo>
                          <a:pt x="111" y="140"/>
                        </a:lnTo>
                        <a:lnTo>
                          <a:pt x="116" y="147"/>
                        </a:lnTo>
                        <a:lnTo>
                          <a:pt x="122" y="150"/>
                        </a:lnTo>
                        <a:lnTo>
                          <a:pt x="129" y="155"/>
                        </a:lnTo>
                        <a:lnTo>
                          <a:pt x="133" y="158"/>
                        </a:lnTo>
                        <a:lnTo>
                          <a:pt x="139" y="159"/>
                        </a:lnTo>
                        <a:lnTo>
                          <a:pt x="147" y="162"/>
                        </a:lnTo>
                        <a:lnTo>
                          <a:pt x="154" y="165"/>
                        </a:lnTo>
                        <a:lnTo>
                          <a:pt x="161" y="167"/>
                        </a:lnTo>
                        <a:lnTo>
                          <a:pt x="168" y="169"/>
                        </a:lnTo>
                        <a:lnTo>
                          <a:pt x="174" y="170"/>
                        </a:lnTo>
                        <a:lnTo>
                          <a:pt x="181" y="174"/>
                        </a:lnTo>
                        <a:lnTo>
                          <a:pt x="187" y="175"/>
                        </a:lnTo>
                        <a:lnTo>
                          <a:pt x="191" y="179"/>
                        </a:lnTo>
                        <a:lnTo>
                          <a:pt x="197" y="186"/>
                        </a:lnTo>
                        <a:lnTo>
                          <a:pt x="202" y="193"/>
                        </a:lnTo>
                        <a:lnTo>
                          <a:pt x="206" y="202"/>
                        </a:lnTo>
                        <a:lnTo>
                          <a:pt x="212" y="212"/>
                        </a:lnTo>
                        <a:lnTo>
                          <a:pt x="214" y="218"/>
                        </a:lnTo>
                        <a:lnTo>
                          <a:pt x="217" y="229"/>
                        </a:lnTo>
                        <a:lnTo>
                          <a:pt x="219" y="240"/>
                        </a:lnTo>
                        <a:lnTo>
                          <a:pt x="221" y="253"/>
                        </a:lnTo>
                        <a:lnTo>
                          <a:pt x="224" y="262"/>
                        </a:lnTo>
                        <a:lnTo>
                          <a:pt x="219" y="257"/>
                        </a:lnTo>
                        <a:lnTo>
                          <a:pt x="212" y="250"/>
                        </a:lnTo>
                        <a:lnTo>
                          <a:pt x="206" y="245"/>
                        </a:lnTo>
                        <a:lnTo>
                          <a:pt x="200" y="238"/>
                        </a:lnTo>
                        <a:lnTo>
                          <a:pt x="194" y="231"/>
                        </a:lnTo>
                        <a:lnTo>
                          <a:pt x="188" y="226"/>
                        </a:lnTo>
                        <a:lnTo>
                          <a:pt x="182" y="219"/>
                        </a:lnTo>
                        <a:lnTo>
                          <a:pt x="176" y="213"/>
                        </a:lnTo>
                        <a:lnTo>
                          <a:pt x="169" y="206"/>
                        </a:lnTo>
                        <a:lnTo>
                          <a:pt x="163" y="199"/>
                        </a:lnTo>
                        <a:lnTo>
                          <a:pt x="158" y="194"/>
                        </a:lnTo>
                        <a:lnTo>
                          <a:pt x="151" y="187"/>
                        </a:lnTo>
                        <a:lnTo>
                          <a:pt x="145" y="182"/>
                        </a:lnTo>
                        <a:lnTo>
                          <a:pt x="139" y="177"/>
                        </a:lnTo>
                        <a:lnTo>
                          <a:pt x="133" y="172"/>
                        </a:lnTo>
                        <a:lnTo>
                          <a:pt x="129" y="170"/>
                        </a:lnTo>
                        <a:lnTo>
                          <a:pt x="125" y="166"/>
                        </a:lnTo>
                        <a:lnTo>
                          <a:pt x="119" y="162"/>
                        </a:lnTo>
                        <a:lnTo>
                          <a:pt x="115" y="158"/>
                        </a:lnTo>
                        <a:lnTo>
                          <a:pt x="111" y="159"/>
                        </a:lnTo>
                        <a:lnTo>
                          <a:pt x="107" y="162"/>
                        </a:lnTo>
                        <a:lnTo>
                          <a:pt x="103" y="161"/>
                        </a:lnTo>
                        <a:lnTo>
                          <a:pt x="99" y="158"/>
                        </a:lnTo>
                        <a:lnTo>
                          <a:pt x="98" y="170"/>
                        </a:lnTo>
                        <a:lnTo>
                          <a:pt x="97" y="185"/>
                        </a:lnTo>
                        <a:lnTo>
                          <a:pt x="100" y="197"/>
                        </a:lnTo>
                        <a:lnTo>
                          <a:pt x="102" y="211"/>
                        </a:lnTo>
                        <a:lnTo>
                          <a:pt x="107" y="220"/>
                        </a:lnTo>
                        <a:lnTo>
                          <a:pt x="111" y="231"/>
                        </a:lnTo>
                        <a:lnTo>
                          <a:pt x="115" y="245"/>
                        </a:lnTo>
                        <a:lnTo>
                          <a:pt x="119" y="259"/>
                        </a:lnTo>
                        <a:lnTo>
                          <a:pt x="123" y="268"/>
                        </a:lnTo>
                        <a:lnTo>
                          <a:pt x="127" y="278"/>
                        </a:lnTo>
                        <a:lnTo>
                          <a:pt x="131" y="297"/>
                        </a:lnTo>
                        <a:lnTo>
                          <a:pt x="132" y="312"/>
                        </a:lnTo>
                        <a:lnTo>
                          <a:pt x="135" y="331"/>
                        </a:lnTo>
                        <a:lnTo>
                          <a:pt x="138" y="349"/>
                        </a:lnTo>
                        <a:lnTo>
                          <a:pt x="125" y="349"/>
                        </a:lnTo>
                        <a:lnTo>
                          <a:pt x="122" y="349"/>
                        </a:lnTo>
                        <a:lnTo>
                          <a:pt x="114" y="328"/>
                        </a:lnTo>
                        <a:lnTo>
                          <a:pt x="108" y="307"/>
                        </a:lnTo>
                        <a:lnTo>
                          <a:pt x="103" y="290"/>
                        </a:lnTo>
                        <a:lnTo>
                          <a:pt x="100" y="273"/>
                        </a:lnTo>
                        <a:lnTo>
                          <a:pt x="98" y="255"/>
                        </a:lnTo>
                        <a:lnTo>
                          <a:pt x="95" y="236"/>
                        </a:lnTo>
                        <a:lnTo>
                          <a:pt x="90" y="209"/>
                        </a:lnTo>
                        <a:lnTo>
                          <a:pt x="87" y="200"/>
                        </a:lnTo>
                        <a:lnTo>
                          <a:pt x="84" y="184"/>
                        </a:lnTo>
                        <a:lnTo>
                          <a:pt x="81" y="177"/>
                        </a:lnTo>
                        <a:lnTo>
                          <a:pt x="78" y="179"/>
                        </a:lnTo>
                        <a:lnTo>
                          <a:pt x="75" y="181"/>
                        </a:lnTo>
                        <a:lnTo>
                          <a:pt x="74" y="191"/>
                        </a:lnTo>
                        <a:lnTo>
                          <a:pt x="74" y="186"/>
                        </a:lnTo>
                        <a:lnTo>
                          <a:pt x="74" y="192"/>
                        </a:lnTo>
                        <a:lnTo>
                          <a:pt x="73" y="197"/>
                        </a:lnTo>
                        <a:lnTo>
                          <a:pt x="72" y="198"/>
                        </a:lnTo>
                        <a:lnTo>
                          <a:pt x="74" y="197"/>
                        </a:lnTo>
                        <a:lnTo>
                          <a:pt x="73" y="194"/>
                        </a:lnTo>
                        <a:lnTo>
                          <a:pt x="74" y="189"/>
                        </a:lnTo>
                        <a:lnTo>
                          <a:pt x="74" y="186"/>
                        </a:lnTo>
                        <a:lnTo>
                          <a:pt x="74" y="187"/>
                        </a:lnTo>
                        <a:lnTo>
                          <a:pt x="74" y="192"/>
                        </a:lnTo>
                        <a:lnTo>
                          <a:pt x="75" y="197"/>
                        </a:lnTo>
                        <a:lnTo>
                          <a:pt x="73" y="198"/>
                        </a:lnTo>
                        <a:lnTo>
                          <a:pt x="70" y="206"/>
                        </a:lnTo>
                        <a:lnTo>
                          <a:pt x="65" y="218"/>
                        </a:lnTo>
                        <a:lnTo>
                          <a:pt x="61" y="227"/>
                        </a:lnTo>
                        <a:lnTo>
                          <a:pt x="58" y="236"/>
                        </a:lnTo>
                        <a:lnTo>
                          <a:pt x="54" y="248"/>
                        </a:lnTo>
                        <a:lnTo>
                          <a:pt x="51" y="257"/>
                        </a:lnTo>
                        <a:lnTo>
                          <a:pt x="47" y="268"/>
                        </a:lnTo>
                        <a:lnTo>
                          <a:pt x="43" y="280"/>
                        </a:lnTo>
                        <a:lnTo>
                          <a:pt x="40" y="293"/>
                        </a:lnTo>
                        <a:lnTo>
                          <a:pt x="36" y="307"/>
                        </a:lnTo>
                        <a:lnTo>
                          <a:pt x="32" y="322"/>
                        </a:lnTo>
                        <a:lnTo>
                          <a:pt x="29" y="339"/>
                        </a:lnTo>
                        <a:lnTo>
                          <a:pt x="24" y="357"/>
                        </a:lnTo>
                        <a:lnTo>
                          <a:pt x="26" y="335"/>
                        </a:lnTo>
                        <a:lnTo>
                          <a:pt x="27" y="321"/>
                        </a:lnTo>
                        <a:lnTo>
                          <a:pt x="28" y="304"/>
                        </a:lnTo>
                        <a:lnTo>
                          <a:pt x="29" y="295"/>
                        </a:lnTo>
                        <a:lnTo>
                          <a:pt x="31" y="287"/>
                        </a:lnTo>
                        <a:lnTo>
                          <a:pt x="33" y="273"/>
                        </a:lnTo>
                        <a:lnTo>
                          <a:pt x="36" y="260"/>
                        </a:lnTo>
                        <a:lnTo>
                          <a:pt x="38" y="249"/>
                        </a:lnTo>
                        <a:lnTo>
                          <a:pt x="43" y="236"/>
                        </a:lnTo>
                        <a:lnTo>
                          <a:pt x="47" y="224"/>
                        </a:lnTo>
                        <a:lnTo>
                          <a:pt x="52" y="211"/>
                        </a:lnTo>
                        <a:lnTo>
                          <a:pt x="56" y="197"/>
                        </a:lnTo>
                        <a:lnTo>
                          <a:pt x="59" y="189"/>
                        </a:lnTo>
                        <a:lnTo>
                          <a:pt x="63" y="181"/>
                        </a:lnTo>
                        <a:lnTo>
                          <a:pt x="68" y="172"/>
                        </a:lnTo>
                        <a:lnTo>
                          <a:pt x="73" y="164"/>
                        </a:lnTo>
                        <a:lnTo>
                          <a:pt x="77" y="154"/>
                        </a:lnTo>
                        <a:lnTo>
                          <a:pt x="82" y="143"/>
                        </a:lnTo>
                        <a:lnTo>
                          <a:pt x="80" y="139"/>
                        </a:lnTo>
                        <a:lnTo>
                          <a:pt x="76" y="133"/>
                        </a:lnTo>
                        <a:lnTo>
                          <a:pt x="73" y="129"/>
                        </a:lnTo>
                        <a:lnTo>
                          <a:pt x="70" y="132"/>
                        </a:lnTo>
                        <a:lnTo>
                          <a:pt x="65" y="139"/>
                        </a:lnTo>
                        <a:lnTo>
                          <a:pt x="60" y="147"/>
                        </a:lnTo>
                        <a:lnTo>
                          <a:pt x="55" y="154"/>
                        </a:lnTo>
                        <a:lnTo>
                          <a:pt x="51" y="164"/>
                        </a:lnTo>
                        <a:lnTo>
                          <a:pt x="45" y="177"/>
                        </a:lnTo>
                        <a:lnTo>
                          <a:pt x="40" y="189"/>
                        </a:lnTo>
                        <a:lnTo>
                          <a:pt x="36" y="199"/>
                        </a:lnTo>
                        <a:lnTo>
                          <a:pt x="31" y="207"/>
                        </a:lnTo>
                        <a:lnTo>
                          <a:pt x="27" y="218"/>
                        </a:lnTo>
                        <a:lnTo>
                          <a:pt x="22" y="230"/>
                        </a:lnTo>
                        <a:lnTo>
                          <a:pt x="18" y="243"/>
                        </a:lnTo>
                        <a:lnTo>
                          <a:pt x="14" y="255"/>
                        </a:lnTo>
                        <a:lnTo>
                          <a:pt x="9" y="268"/>
                        </a:lnTo>
                        <a:lnTo>
                          <a:pt x="5" y="282"/>
                        </a:lnTo>
                        <a:lnTo>
                          <a:pt x="0" y="298"/>
                        </a:lnTo>
                        <a:lnTo>
                          <a:pt x="2" y="278"/>
                        </a:lnTo>
                        <a:lnTo>
                          <a:pt x="4" y="262"/>
                        </a:lnTo>
                        <a:lnTo>
                          <a:pt x="5" y="248"/>
                        </a:lnTo>
                        <a:lnTo>
                          <a:pt x="6" y="244"/>
                        </a:lnTo>
                        <a:lnTo>
                          <a:pt x="9" y="238"/>
                        </a:lnTo>
                        <a:lnTo>
                          <a:pt x="13" y="229"/>
                        </a:lnTo>
                        <a:lnTo>
                          <a:pt x="17" y="219"/>
                        </a:lnTo>
                        <a:lnTo>
                          <a:pt x="22" y="209"/>
                        </a:lnTo>
                        <a:lnTo>
                          <a:pt x="27" y="199"/>
                        </a:lnTo>
                        <a:lnTo>
                          <a:pt x="33" y="187"/>
                        </a:lnTo>
                        <a:lnTo>
                          <a:pt x="37" y="179"/>
                        </a:lnTo>
                        <a:lnTo>
                          <a:pt x="43" y="170"/>
                        </a:lnTo>
                        <a:lnTo>
                          <a:pt x="49" y="159"/>
                        </a:lnTo>
                        <a:lnTo>
                          <a:pt x="55" y="149"/>
                        </a:lnTo>
                        <a:lnTo>
                          <a:pt x="60" y="142"/>
                        </a:lnTo>
                        <a:lnTo>
                          <a:pt x="70" y="130"/>
                        </a:lnTo>
                        <a:lnTo>
                          <a:pt x="75" y="125"/>
                        </a:lnTo>
                        <a:lnTo>
                          <a:pt x="78" y="123"/>
                        </a:lnTo>
                        <a:lnTo>
                          <a:pt x="73" y="117"/>
                        </a:lnTo>
                        <a:lnTo>
                          <a:pt x="67" y="108"/>
                        </a:lnTo>
                        <a:lnTo>
                          <a:pt x="62" y="99"/>
                        </a:lnTo>
                        <a:lnTo>
                          <a:pt x="57" y="92"/>
                        </a:lnTo>
                        <a:lnTo>
                          <a:pt x="52" y="85"/>
                        </a:lnTo>
                        <a:lnTo>
                          <a:pt x="47" y="78"/>
                        </a:lnTo>
                        <a:lnTo>
                          <a:pt x="43" y="71"/>
                        </a:lnTo>
                        <a:lnTo>
                          <a:pt x="37" y="59"/>
                        </a:lnTo>
                        <a:lnTo>
                          <a:pt x="32" y="48"/>
                        </a:lnTo>
                        <a:lnTo>
                          <a:pt x="26" y="38"/>
                        </a:lnTo>
                        <a:lnTo>
                          <a:pt x="19" y="26"/>
                        </a:lnTo>
                        <a:lnTo>
                          <a:pt x="14" y="19"/>
                        </a:lnTo>
                        <a:lnTo>
                          <a:pt x="11" y="12"/>
                        </a:lnTo>
                        <a:lnTo>
                          <a:pt x="7" y="4"/>
                        </a:lnTo>
                        <a:lnTo>
                          <a:pt x="14" y="5"/>
                        </a:lnTo>
                        <a:lnTo>
                          <a:pt x="27" y="5"/>
                        </a:lnTo>
                        <a:lnTo>
                          <a:pt x="31" y="10"/>
                        </a:lnTo>
                        <a:lnTo>
                          <a:pt x="37" y="22"/>
                        </a:lnTo>
                        <a:lnTo>
                          <a:pt x="43" y="31"/>
                        </a:lnTo>
                      </a:path>
                    </a:pathLst>
                  </a:custGeom>
                  <a:solidFill>
                    <a:srgbClr val="037C03">
                      <a:alpha val="50195"/>
                    </a:srgbClr>
                  </a:solidFill>
                  <a:ln w="9525">
                    <a:noFill/>
                  </a:ln>
                </p:spPr>
                <p:txBody>
                  <a:bodyPr/>
                  <a:lstStyle/>
                  <a:p>
                    <a:endParaRPr lang="zh-CN" altLang="en-US"/>
                  </a:p>
                </p:txBody>
              </p:sp>
              <p:grpSp>
                <p:nvGrpSpPr>
                  <p:cNvPr id="3096" name="Group 25"/>
                  <p:cNvGrpSpPr/>
                  <p:nvPr/>
                </p:nvGrpSpPr>
                <p:grpSpPr>
                  <a:xfrm>
                    <a:off x="1985" y="1419"/>
                    <a:ext cx="465" cy="349"/>
                    <a:chOff x="1985" y="1419"/>
                    <a:chExt cx="465" cy="349"/>
                  </a:xfrm>
                </p:grpSpPr>
                <p:sp>
                  <p:nvSpPr>
                    <p:cNvPr id="3097" name="Freeform 26"/>
                    <p:cNvSpPr/>
                    <p:nvPr/>
                  </p:nvSpPr>
                  <p:spPr>
                    <a:xfrm>
                      <a:off x="2030" y="1419"/>
                      <a:ext cx="420" cy="326"/>
                    </a:xfrm>
                    <a:custGeom>
                      <a:avLst/>
                      <a:gdLst/>
                      <a:ahLst/>
                      <a:cxnLst>
                        <a:cxn ang="0">
                          <a:pos x="159" y="41"/>
                        </a:cxn>
                        <a:cxn ang="0">
                          <a:pos x="193" y="13"/>
                        </a:cxn>
                        <a:cxn ang="0">
                          <a:pos x="233" y="2"/>
                        </a:cxn>
                        <a:cxn ang="0">
                          <a:pos x="279" y="2"/>
                        </a:cxn>
                        <a:cxn ang="0">
                          <a:pos x="290" y="6"/>
                        </a:cxn>
                        <a:cxn ang="0">
                          <a:pos x="260" y="14"/>
                        </a:cxn>
                        <a:cxn ang="0">
                          <a:pos x="225" y="25"/>
                        </a:cxn>
                        <a:cxn ang="0">
                          <a:pos x="186" y="52"/>
                        </a:cxn>
                        <a:cxn ang="0">
                          <a:pos x="183" y="89"/>
                        </a:cxn>
                        <a:cxn ang="0">
                          <a:pos x="240" y="66"/>
                        </a:cxn>
                        <a:cxn ang="0">
                          <a:pos x="288" y="64"/>
                        </a:cxn>
                        <a:cxn ang="0">
                          <a:pos x="338" y="69"/>
                        </a:cxn>
                        <a:cxn ang="0">
                          <a:pos x="397" y="75"/>
                        </a:cxn>
                        <a:cxn ang="0">
                          <a:pos x="398" y="76"/>
                        </a:cxn>
                        <a:cxn ang="0">
                          <a:pos x="341" y="79"/>
                        </a:cxn>
                        <a:cxn ang="0">
                          <a:pos x="288" y="80"/>
                        </a:cxn>
                        <a:cxn ang="0">
                          <a:pos x="242" y="86"/>
                        </a:cxn>
                        <a:cxn ang="0">
                          <a:pos x="191" y="98"/>
                        </a:cxn>
                        <a:cxn ang="0">
                          <a:pos x="212" y="118"/>
                        </a:cxn>
                        <a:cxn ang="0">
                          <a:pos x="227" y="136"/>
                        </a:cxn>
                        <a:cxn ang="0">
                          <a:pos x="175" y="119"/>
                        </a:cxn>
                        <a:cxn ang="0">
                          <a:pos x="165" y="129"/>
                        </a:cxn>
                        <a:cxn ang="0">
                          <a:pos x="221" y="138"/>
                        </a:cxn>
                        <a:cxn ang="0">
                          <a:pos x="269" y="150"/>
                        </a:cxn>
                        <a:cxn ang="0">
                          <a:pos x="306" y="181"/>
                        </a:cxn>
                        <a:cxn ang="0">
                          <a:pos x="335" y="223"/>
                        </a:cxn>
                        <a:cxn ang="0">
                          <a:pos x="329" y="231"/>
                        </a:cxn>
                        <a:cxn ang="0">
                          <a:pos x="290" y="204"/>
                        </a:cxn>
                        <a:cxn ang="0">
                          <a:pos x="248" y="174"/>
                        </a:cxn>
                        <a:cxn ang="0">
                          <a:pos x="202" y="154"/>
                        </a:cxn>
                        <a:cxn ang="0">
                          <a:pos x="173" y="148"/>
                        </a:cxn>
                        <a:cxn ang="0">
                          <a:pos x="196" y="181"/>
                        </a:cxn>
                        <a:cxn ang="0">
                          <a:pos x="227" y="223"/>
                        </a:cxn>
                        <a:cxn ang="0">
                          <a:pos x="244" y="262"/>
                        </a:cxn>
                        <a:cxn ang="0">
                          <a:pos x="243" y="299"/>
                        </a:cxn>
                        <a:cxn ang="0">
                          <a:pos x="222" y="259"/>
                        </a:cxn>
                        <a:cxn ang="0">
                          <a:pos x="199" y="215"/>
                        </a:cxn>
                        <a:cxn ang="0">
                          <a:pos x="173" y="177"/>
                        </a:cxn>
                        <a:cxn ang="0">
                          <a:pos x="150" y="142"/>
                        </a:cxn>
                        <a:cxn ang="0">
                          <a:pos x="109" y="162"/>
                        </a:cxn>
                        <a:cxn ang="0">
                          <a:pos x="77" y="210"/>
                        </a:cxn>
                        <a:cxn ang="0">
                          <a:pos x="49" y="260"/>
                        </a:cxn>
                        <a:cxn ang="0">
                          <a:pos x="18" y="306"/>
                        </a:cxn>
                        <a:cxn ang="0">
                          <a:pos x="8" y="301"/>
                        </a:cxn>
                        <a:cxn ang="0">
                          <a:pos x="45" y="243"/>
                        </a:cxn>
                        <a:cxn ang="0">
                          <a:pos x="78" y="198"/>
                        </a:cxn>
                        <a:cxn ang="0">
                          <a:pos x="107" y="154"/>
                        </a:cxn>
                        <a:cxn ang="0">
                          <a:pos x="132" y="120"/>
                        </a:cxn>
                        <a:cxn ang="0">
                          <a:pos x="95" y="79"/>
                        </a:cxn>
                        <a:cxn ang="0">
                          <a:pos x="42" y="57"/>
                        </a:cxn>
                        <a:cxn ang="0">
                          <a:pos x="19" y="45"/>
                        </a:cxn>
                        <a:cxn ang="0">
                          <a:pos x="60" y="58"/>
                        </a:cxn>
                        <a:cxn ang="0">
                          <a:pos x="116" y="86"/>
                        </a:cxn>
                      </a:cxnLst>
                      <a:rect l="0" t="0" r="0" b="0"/>
                      <a:pathLst>
                        <a:path w="420" h="326">
                          <a:moveTo>
                            <a:pt x="132" y="83"/>
                          </a:moveTo>
                          <a:lnTo>
                            <a:pt x="135" y="74"/>
                          </a:lnTo>
                          <a:lnTo>
                            <a:pt x="140" y="65"/>
                          </a:lnTo>
                          <a:lnTo>
                            <a:pt x="146" y="57"/>
                          </a:lnTo>
                          <a:lnTo>
                            <a:pt x="152" y="48"/>
                          </a:lnTo>
                          <a:lnTo>
                            <a:pt x="159" y="41"/>
                          </a:lnTo>
                          <a:lnTo>
                            <a:pt x="164" y="34"/>
                          </a:lnTo>
                          <a:lnTo>
                            <a:pt x="170" y="29"/>
                          </a:lnTo>
                          <a:lnTo>
                            <a:pt x="176" y="25"/>
                          </a:lnTo>
                          <a:lnTo>
                            <a:pt x="181" y="20"/>
                          </a:lnTo>
                          <a:lnTo>
                            <a:pt x="187" y="17"/>
                          </a:lnTo>
                          <a:lnTo>
                            <a:pt x="193" y="13"/>
                          </a:lnTo>
                          <a:lnTo>
                            <a:pt x="199" y="10"/>
                          </a:lnTo>
                          <a:lnTo>
                            <a:pt x="204" y="8"/>
                          </a:lnTo>
                          <a:lnTo>
                            <a:pt x="212" y="6"/>
                          </a:lnTo>
                          <a:lnTo>
                            <a:pt x="220" y="5"/>
                          </a:lnTo>
                          <a:lnTo>
                            <a:pt x="226" y="3"/>
                          </a:lnTo>
                          <a:lnTo>
                            <a:pt x="233" y="2"/>
                          </a:lnTo>
                          <a:lnTo>
                            <a:pt x="241" y="2"/>
                          </a:lnTo>
                          <a:lnTo>
                            <a:pt x="248" y="1"/>
                          </a:lnTo>
                          <a:lnTo>
                            <a:pt x="258" y="1"/>
                          </a:lnTo>
                          <a:lnTo>
                            <a:pt x="265" y="1"/>
                          </a:lnTo>
                          <a:lnTo>
                            <a:pt x="272" y="2"/>
                          </a:lnTo>
                          <a:lnTo>
                            <a:pt x="279" y="2"/>
                          </a:lnTo>
                          <a:lnTo>
                            <a:pt x="285" y="1"/>
                          </a:lnTo>
                          <a:lnTo>
                            <a:pt x="293" y="1"/>
                          </a:lnTo>
                          <a:lnTo>
                            <a:pt x="300" y="0"/>
                          </a:lnTo>
                          <a:lnTo>
                            <a:pt x="296" y="2"/>
                          </a:lnTo>
                          <a:lnTo>
                            <a:pt x="293" y="3"/>
                          </a:lnTo>
                          <a:lnTo>
                            <a:pt x="290" y="6"/>
                          </a:lnTo>
                          <a:lnTo>
                            <a:pt x="287" y="10"/>
                          </a:lnTo>
                          <a:lnTo>
                            <a:pt x="281" y="10"/>
                          </a:lnTo>
                          <a:lnTo>
                            <a:pt x="275" y="10"/>
                          </a:lnTo>
                          <a:lnTo>
                            <a:pt x="270" y="11"/>
                          </a:lnTo>
                          <a:lnTo>
                            <a:pt x="265" y="12"/>
                          </a:lnTo>
                          <a:lnTo>
                            <a:pt x="260" y="14"/>
                          </a:lnTo>
                          <a:lnTo>
                            <a:pt x="254" y="15"/>
                          </a:lnTo>
                          <a:lnTo>
                            <a:pt x="248" y="17"/>
                          </a:lnTo>
                          <a:lnTo>
                            <a:pt x="242" y="19"/>
                          </a:lnTo>
                          <a:lnTo>
                            <a:pt x="236" y="20"/>
                          </a:lnTo>
                          <a:lnTo>
                            <a:pt x="231" y="22"/>
                          </a:lnTo>
                          <a:lnTo>
                            <a:pt x="225" y="25"/>
                          </a:lnTo>
                          <a:lnTo>
                            <a:pt x="218" y="28"/>
                          </a:lnTo>
                          <a:lnTo>
                            <a:pt x="212" y="31"/>
                          </a:lnTo>
                          <a:lnTo>
                            <a:pt x="205" y="35"/>
                          </a:lnTo>
                          <a:lnTo>
                            <a:pt x="199" y="39"/>
                          </a:lnTo>
                          <a:lnTo>
                            <a:pt x="192" y="45"/>
                          </a:lnTo>
                          <a:lnTo>
                            <a:pt x="186" y="52"/>
                          </a:lnTo>
                          <a:lnTo>
                            <a:pt x="180" y="61"/>
                          </a:lnTo>
                          <a:lnTo>
                            <a:pt x="173" y="73"/>
                          </a:lnTo>
                          <a:lnTo>
                            <a:pt x="167" y="86"/>
                          </a:lnTo>
                          <a:lnTo>
                            <a:pt x="159" y="101"/>
                          </a:lnTo>
                          <a:lnTo>
                            <a:pt x="172" y="95"/>
                          </a:lnTo>
                          <a:lnTo>
                            <a:pt x="183" y="89"/>
                          </a:lnTo>
                          <a:lnTo>
                            <a:pt x="197" y="82"/>
                          </a:lnTo>
                          <a:lnTo>
                            <a:pt x="212" y="75"/>
                          </a:lnTo>
                          <a:lnTo>
                            <a:pt x="218" y="73"/>
                          </a:lnTo>
                          <a:lnTo>
                            <a:pt x="225" y="70"/>
                          </a:lnTo>
                          <a:lnTo>
                            <a:pt x="232" y="69"/>
                          </a:lnTo>
                          <a:lnTo>
                            <a:pt x="240" y="66"/>
                          </a:lnTo>
                          <a:lnTo>
                            <a:pt x="249" y="65"/>
                          </a:lnTo>
                          <a:lnTo>
                            <a:pt x="256" y="64"/>
                          </a:lnTo>
                          <a:lnTo>
                            <a:pt x="263" y="64"/>
                          </a:lnTo>
                          <a:lnTo>
                            <a:pt x="272" y="63"/>
                          </a:lnTo>
                          <a:lnTo>
                            <a:pt x="281" y="64"/>
                          </a:lnTo>
                          <a:lnTo>
                            <a:pt x="288" y="64"/>
                          </a:lnTo>
                          <a:lnTo>
                            <a:pt x="297" y="65"/>
                          </a:lnTo>
                          <a:lnTo>
                            <a:pt x="305" y="65"/>
                          </a:lnTo>
                          <a:lnTo>
                            <a:pt x="313" y="66"/>
                          </a:lnTo>
                          <a:lnTo>
                            <a:pt x="321" y="67"/>
                          </a:lnTo>
                          <a:lnTo>
                            <a:pt x="329" y="68"/>
                          </a:lnTo>
                          <a:lnTo>
                            <a:pt x="338" y="69"/>
                          </a:lnTo>
                          <a:lnTo>
                            <a:pt x="346" y="69"/>
                          </a:lnTo>
                          <a:lnTo>
                            <a:pt x="354" y="70"/>
                          </a:lnTo>
                          <a:lnTo>
                            <a:pt x="364" y="71"/>
                          </a:lnTo>
                          <a:lnTo>
                            <a:pt x="374" y="72"/>
                          </a:lnTo>
                          <a:lnTo>
                            <a:pt x="383" y="74"/>
                          </a:lnTo>
                          <a:lnTo>
                            <a:pt x="397" y="75"/>
                          </a:lnTo>
                          <a:lnTo>
                            <a:pt x="402" y="75"/>
                          </a:lnTo>
                          <a:lnTo>
                            <a:pt x="406" y="75"/>
                          </a:lnTo>
                          <a:lnTo>
                            <a:pt x="411" y="77"/>
                          </a:lnTo>
                          <a:lnTo>
                            <a:pt x="419" y="80"/>
                          </a:lnTo>
                          <a:lnTo>
                            <a:pt x="404" y="77"/>
                          </a:lnTo>
                          <a:lnTo>
                            <a:pt x="398" y="76"/>
                          </a:lnTo>
                          <a:lnTo>
                            <a:pt x="392" y="76"/>
                          </a:lnTo>
                          <a:lnTo>
                            <a:pt x="379" y="77"/>
                          </a:lnTo>
                          <a:lnTo>
                            <a:pt x="370" y="78"/>
                          </a:lnTo>
                          <a:lnTo>
                            <a:pt x="360" y="78"/>
                          </a:lnTo>
                          <a:lnTo>
                            <a:pt x="350" y="78"/>
                          </a:lnTo>
                          <a:lnTo>
                            <a:pt x="341" y="79"/>
                          </a:lnTo>
                          <a:lnTo>
                            <a:pt x="332" y="79"/>
                          </a:lnTo>
                          <a:lnTo>
                            <a:pt x="325" y="78"/>
                          </a:lnTo>
                          <a:lnTo>
                            <a:pt x="315" y="78"/>
                          </a:lnTo>
                          <a:lnTo>
                            <a:pt x="305" y="78"/>
                          </a:lnTo>
                          <a:lnTo>
                            <a:pt x="296" y="79"/>
                          </a:lnTo>
                          <a:lnTo>
                            <a:pt x="288" y="80"/>
                          </a:lnTo>
                          <a:lnTo>
                            <a:pt x="279" y="80"/>
                          </a:lnTo>
                          <a:lnTo>
                            <a:pt x="272" y="80"/>
                          </a:lnTo>
                          <a:lnTo>
                            <a:pt x="264" y="81"/>
                          </a:lnTo>
                          <a:lnTo>
                            <a:pt x="256" y="83"/>
                          </a:lnTo>
                          <a:lnTo>
                            <a:pt x="249" y="84"/>
                          </a:lnTo>
                          <a:lnTo>
                            <a:pt x="242" y="86"/>
                          </a:lnTo>
                          <a:lnTo>
                            <a:pt x="235" y="87"/>
                          </a:lnTo>
                          <a:lnTo>
                            <a:pt x="227" y="89"/>
                          </a:lnTo>
                          <a:lnTo>
                            <a:pt x="219" y="92"/>
                          </a:lnTo>
                          <a:lnTo>
                            <a:pt x="212" y="93"/>
                          </a:lnTo>
                          <a:lnTo>
                            <a:pt x="199" y="97"/>
                          </a:lnTo>
                          <a:lnTo>
                            <a:pt x="191" y="98"/>
                          </a:lnTo>
                          <a:lnTo>
                            <a:pt x="180" y="104"/>
                          </a:lnTo>
                          <a:lnTo>
                            <a:pt x="164" y="109"/>
                          </a:lnTo>
                          <a:lnTo>
                            <a:pt x="180" y="111"/>
                          </a:lnTo>
                          <a:lnTo>
                            <a:pt x="199" y="112"/>
                          </a:lnTo>
                          <a:lnTo>
                            <a:pt x="203" y="113"/>
                          </a:lnTo>
                          <a:lnTo>
                            <a:pt x="212" y="118"/>
                          </a:lnTo>
                          <a:lnTo>
                            <a:pt x="217" y="120"/>
                          </a:lnTo>
                          <a:lnTo>
                            <a:pt x="223" y="123"/>
                          </a:lnTo>
                          <a:lnTo>
                            <a:pt x="224" y="125"/>
                          </a:lnTo>
                          <a:lnTo>
                            <a:pt x="227" y="130"/>
                          </a:lnTo>
                          <a:lnTo>
                            <a:pt x="233" y="140"/>
                          </a:lnTo>
                          <a:lnTo>
                            <a:pt x="227" y="136"/>
                          </a:lnTo>
                          <a:lnTo>
                            <a:pt x="219" y="131"/>
                          </a:lnTo>
                          <a:lnTo>
                            <a:pt x="212" y="129"/>
                          </a:lnTo>
                          <a:lnTo>
                            <a:pt x="199" y="125"/>
                          </a:lnTo>
                          <a:lnTo>
                            <a:pt x="190" y="123"/>
                          </a:lnTo>
                          <a:lnTo>
                            <a:pt x="180" y="120"/>
                          </a:lnTo>
                          <a:lnTo>
                            <a:pt x="175" y="119"/>
                          </a:lnTo>
                          <a:lnTo>
                            <a:pt x="165" y="120"/>
                          </a:lnTo>
                          <a:lnTo>
                            <a:pt x="158" y="122"/>
                          </a:lnTo>
                          <a:lnTo>
                            <a:pt x="148" y="123"/>
                          </a:lnTo>
                          <a:lnTo>
                            <a:pt x="153" y="125"/>
                          </a:lnTo>
                          <a:lnTo>
                            <a:pt x="158" y="127"/>
                          </a:lnTo>
                          <a:lnTo>
                            <a:pt x="165" y="129"/>
                          </a:lnTo>
                          <a:lnTo>
                            <a:pt x="173" y="129"/>
                          </a:lnTo>
                          <a:lnTo>
                            <a:pt x="186" y="129"/>
                          </a:lnTo>
                          <a:lnTo>
                            <a:pt x="194" y="131"/>
                          </a:lnTo>
                          <a:lnTo>
                            <a:pt x="204" y="133"/>
                          </a:lnTo>
                          <a:lnTo>
                            <a:pt x="212" y="136"/>
                          </a:lnTo>
                          <a:lnTo>
                            <a:pt x="221" y="138"/>
                          </a:lnTo>
                          <a:lnTo>
                            <a:pt x="231" y="141"/>
                          </a:lnTo>
                          <a:lnTo>
                            <a:pt x="240" y="143"/>
                          </a:lnTo>
                          <a:lnTo>
                            <a:pt x="248" y="145"/>
                          </a:lnTo>
                          <a:lnTo>
                            <a:pt x="254" y="146"/>
                          </a:lnTo>
                          <a:lnTo>
                            <a:pt x="261" y="148"/>
                          </a:lnTo>
                          <a:lnTo>
                            <a:pt x="269" y="150"/>
                          </a:lnTo>
                          <a:lnTo>
                            <a:pt x="277" y="154"/>
                          </a:lnTo>
                          <a:lnTo>
                            <a:pt x="285" y="158"/>
                          </a:lnTo>
                          <a:lnTo>
                            <a:pt x="289" y="160"/>
                          </a:lnTo>
                          <a:lnTo>
                            <a:pt x="295" y="167"/>
                          </a:lnTo>
                          <a:lnTo>
                            <a:pt x="302" y="174"/>
                          </a:lnTo>
                          <a:lnTo>
                            <a:pt x="306" y="181"/>
                          </a:lnTo>
                          <a:lnTo>
                            <a:pt x="311" y="188"/>
                          </a:lnTo>
                          <a:lnTo>
                            <a:pt x="316" y="195"/>
                          </a:lnTo>
                          <a:lnTo>
                            <a:pt x="320" y="202"/>
                          </a:lnTo>
                          <a:lnTo>
                            <a:pt x="325" y="208"/>
                          </a:lnTo>
                          <a:lnTo>
                            <a:pt x="329" y="215"/>
                          </a:lnTo>
                          <a:lnTo>
                            <a:pt x="335" y="223"/>
                          </a:lnTo>
                          <a:lnTo>
                            <a:pt x="339" y="232"/>
                          </a:lnTo>
                          <a:lnTo>
                            <a:pt x="345" y="238"/>
                          </a:lnTo>
                          <a:lnTo>
                            <a:pt x="351" y="246"/>
                          </a:lnTo>
                          <a:lnTo>
                            <a:pt x="343" y="240"/>
                          </a:lnTo>
                          <a:lnTo>
                            <a:pt x="337" y="236"/>
                          </a:lnTo>
                          <a:lnTo>
                            <a:pt x="329" y="231"/>
                          </a:lnTo>
                          <a:lnTo>
                            <a:pt x="321" y="225"/>
                          </a:lnTo>
                          <a:lnTo>
                            <a:pt x="315" y="220"/>
                          </a:lnTo>
                          <a:lnTo>
                            <a:pt x="309" y="215"/>
                          </a:lnTo>
                          <a:lnTo>
                            <a:pt x="303" y="212"/>
                          </a:lnTo>
                          <a:lnTo>
                            <a:pt x="297" y="208"/>
                          </a:lnTo>
                          <a:lnTo>
                            <a:pt x="290" y="204"/>
                          </a:lnTo>
                          <a:lnTo>
                            <a:pt x="284" y="200"/>
                          </a:lnTo>
                          <a:lnTo>
                            <a:pt x="278" y="196"/>
                          </a:lnTo>
                          <a:lnTo>
                            <a:pt x="271" y="191"/>
                          </a:lnTo>
                          <a:lnTo>
                            <a:pt x="263" y="186"/>
                          </a:lnTo>
                          <a:lnTo>
                            <a:pt x="255" y="179"/>
                          </a:lnTo>
                          <a:lnTo>
                            <a:pt x="248" y="174"/>
                          </a:lnTo>
                          <a:lnTo>
                            <a:pt x="241" y="170"/>
                          </a:lnTo>
                          <a:lnTo>
                            <a:pt x="234" y="166"/>
                          </a:lnTo>
                          <a:lnTo>
                            <a:pt x="226" y="162"/>
                          </a:lnTo>
                          <a:lnTo>
                            <a:pt x="219" y="159"/>
                          </a:lnTo>
                          <a:lnTo>
                            <a:pt x="212" y="157"/>
                          </a:lnTo>
                          <a:lnTo>
                            <a:pt x="202" y="154"/>
                          </a:lnTo>
                          <a:lnTo>
                            <a:pt x="192" y="151"/>
                          </a:lnTo>
                          <a:lnTo>
                            <a:pt x="185" y="150"/>
                          </a:lnTo>
                          <a:lnTo>
                            <a:pt x="178" y="147"/>
                          </a:lnTo>
                          <a:lnTo>
                            <a:pt x="167" y="142"/>
                          </a:lnTo>
                          <a:lnTo>
                            <a:pt x="156" y="137"/>
                          </a:lnTo>
                          <a:lnTo>
                            <a:pt x="173" y="148"/>
                          </a:lnTo>
                          <a:lnTo>
                            <a:pt x="174" y="150"/>
                          </a:lnTo>
                          <a:lnTo>
                            <a:pt x="178" y="155"/>
                          </a:lnTo>
                          <a:lnTo>
                            <a:pt x="182" y="160"/>
                          </a:lnTo>
                          <a:lnTo>
                            <a:pt x="187" y="167"/>
                          </a:lnTo>
                          <a:lnTo>
                            <a:pt x="192" y="173"/>
                          </a:lnTo>
                          <a:lnTo>
                            <a:pt x="196" y="181"/>
                          </a:lnTo>
                          <a:lnTo>
                            <a:pt x="202" y="188"/>
                          </a:lnTo>
                          <a:lnTo>
                            <a:pt x="207" y="194"/>
                          </a:lnTo>
                          <a:lnTo>
                            <a:pt x="212" y="200"/>
                          </a:lnTo>
                          <a:lnTo>
                            <a:pt x="216" y="207"/>
                          </a:lnTo>
                          <a:lnTo>
                            <a:pt x="223" y="216"/>
                          </a:lnTo>
                          <a:lnTo>
                            <a:pt x="227" y="223"/>
                          </a:lnTo>
                          <a:lnTo>
                            <a:pt x="231" y="229"/>
                          </a:lnTo>
                          <a:lnTo>
                            <a:pt x="235" y="236"/>
                          </a:lnTo>
                          <a:lnTo>
                            <a:pt x="238" y="243"/>
                          </a:lnTo>
                          <a:lnTo>
                            <a:pt x="241" y="250"/>
                          </a:lnTo>
                          <a:lnTo>
                            <a:pt x="243" y="255"/>
                          </a:lnTo>
                          <a:lnTo>
                            <a:pt x="244" y="262"/>
                          </a:lnTo>
                          <a:lnTo>
                            <a:pt x="245" y="272"/>
                          </a:lnTo>
                          <a:lnTo>
                            <a:pt x="246" y="281"/>
                          </a:lnTo>
                          <a:lnTo>
                            <a:pt x="247" y="290"/>
                          </a:lnTo>
                          <a:lnTo>
                            <a:pt x="249" y="299"/>
                          </a:lnTo>
                          <a:lnTo>
                            <a:pt x="250" y="308"/>
                          </a:lnTo>
                          <a:lnTo>
                            <a:pt x="243" y="299"/>
                          </a:lnTo>
                          <a:lnTo>
                            <a:pt x="238" y="292"/>
                          </a:lnTo>
                          <a:lnTo>
                            <a:pt x="233" y="286"/>
                          </a:lnTo>
                          <a:lnTo>
                            <a:pt x="231" y="281"/>
                          </a:lnTo>
                          <a:lnTo>
                            <a:pt x="227" y="274"/>
                          </a:lnTo>
                          <a:lnTo>
                            <a:pt x="225" y="267"/>
                          </a:lnTo>
                          <a:lnTo>
                            <a:pt x="222" y="259"/>
                          </a:lnTo>
                          <a:lnTo>
                            <a:pt x="218" y="251"/>
                          </a:lnTo>
                          <a:lnTo>
                            <a:pt x="214" y="242"/>
                          </a:lnTo>
                          <a:lnTo>
                            <a:pt x="211" y="235"/>
                          </a:lnTo>
                          <a:lnTo>
                            <a:pt x="207" y="227"/>
                          </a:lnTo>
                          <a:lnTo>
                            <a:pt x="202" y="220"/>
                          </a:lnTo>
                          <a:lnTo>
                            <a:pt x="199" y="215"/>
                          </a:lnTo>
                          <a:lnTo>
                            <a:pt x="193" y="208"/>
                          </a:lnTo>
                          <a:lnTo>
                            <a:pt x="187" y="201"/>
                          </a:lnTo>
                          <a:lnTo>
                            <a:pt x="182" y="196"/>
                          </a:lnTo>
                          <a:lnTo>
                            <a:pt x="177" y="190"/>
                          </a:lnTo>
                          <a:lnTo>
                            <a:pt x="176" y="184"/>
                          </a:lnTo>
                          <a:lnTo>
                            <a:pt x="173" y="177"/>
                          </a:lnTo>
                          <a:lnTo>
                            <a:pt x="169" y="170"/>
                          </a:lnTo>
                          <a:lnTo>
                            <a:pt x="166" y="163"/>
                          </a:lnTo>
                          <a:lnTo>
                            <a:pt x="164" y="161"/>
                          </a:lnTo>
                          <a:lnTo>
                            <a:pt x="158" y="154"/>
                          </a:lnTo>
                          <a:lnTo>
                            <a:pt x="154" y="148"/>
                          </a:lnTo>
                          <a:lnTo>
                            <a:pt x="150" y="142"/>
                          </a:lnTo>
                          <a:lnTo>
                            <a:pt x="145" y="136"/>
                          </a:lnTo>
                          <a:lnTo>
                            <a:pt x="138" y="140"/>
                          </a:lnTo>
                          <a:lnTo>
                            <a:pt x="131" y="144"/>
                          </a:lnTo>
                          <a:lnTo>
                            <a:pt x="123" y="151"/>
                          </a:lnTo>
                          <a:lnTo>
                            <a:pt x="115" y="156"/>
                          </a:lnTo>
                          <a:lnTo>
                            <a:pt x="109" y="162"/>
                          </a:lnTo>
                          <a:lnTo>
                            <a:pt x="105" y="168"/>
                          </a:lnTo>
                          <a:lnTo>
                            <a:pt x="99" y="176"/>
                          </a:lnTo>
                          <a:lnTo>
                            <a:pt x="93" y="186"/>
                          </a:lnTo>
                          <a:lnTo>
                            <a:pt x="87" y="193"/>
                          </a:lnTo>
                          <a:lnTo>
                            <a:pt x="81" y="202"/>
                          </a:lnTo>
                          <a:lnTo>
                            <a:pt x="77" y="210"/>
                          </a:lnTo>
                          <a:lnTo>
                            <a:pt x="72" y="218"/>
                          </a:lnTo>
                          <a:lnTo>
                            <a:pt x="67" y="226"/>
                          </a:lnTo>
                          <a:lnTo>
                            <a:pt x="64" y="233"/>
                          </a:lnTo>
                          <a:lnTo>
                            <a:pt x="59" y="242"/>
                          </a:lnTo>
                          <a:lnTo>
                            <a:pt x="55" y="250"/>
                          </a:lnTo>
                          <a:lnTo>
                            <a:pt x="49" y="260"/>
                          </a:lnTo>
                          <a:lnTo>
                            <a:pt x="43" y="269"/>
                          </a:lnTo>
                          <a:lnTo>
                            <a:pt x="37" y="280"/>
                          </a:lnTo>
                          <a:lnTo>
                            <a:pt x="31" y="289"/>
                          </a:lnTo>
                          <a:lnTo>
                            <a:pt x="27" y="294"/>
                          </a:lnTo>
                          <a:lnTo>
                            <a:pt x="22" y="300"/>
                          </a:lnTo>
                          <a:lnTo>
                            <a:pt x="18" y="306"/>
                          </a:lnTo>
                          <a:lnTo>
                            <a:pt x="12" y="312"/>
                          </a:lnTo>
                          <a:lnTo>
                            <a:pt x="7" y="317"/>
                          </a:lnTo>
                          <a:lnTo>
                            <a:pt x="0" y="325"/>
                          </a:lnTo>
                          <a:lnTo>
                            <a:pt x="2" y="316"/>
                          </a:lnTo>
                          <a:lnTo>
                            <a:pt x="4" y="309"/>
                          </a:lnTo>
                          <a:lnTo>
                            <a:pt x="8" y="301"/>
                          </a:lnTo>
                          <a:lnTo>
                            <a:pt x="12" y="294"/>
                          </a:lnTo>
                          <a:lnTo>
                            <a:pt x="19" y="284"/>
                          </a:lnTo>
                          <a:lnTo>
                            <a:pt x="26" y="274"/>
                          </a:lnTo>
                          <a:lnTo>
                            <a:pt x="33" y="262"/>
                          </a:lnTo>
                          <a:lnTo>
                            <a:pt x="39" y="253"/>
                          </a:lnTo>
                          <a:lnTo>
                            <a:pt x="45" y="243"/>
                          </a:lnTo>
                          <a:lnTo>
                            <a:pt x="51" y="235"/>
                          </a:lnTo>
                          <a:lnTo>
                            <a:pt x="56" y="227"/>
                          </a:lnTo>
                          <a:lnTo>
                            <a:pt x="61" y="220"/>
                          </a:lnTo>
                          <a:lnTo>
                            <a:pt x="66" y="214"/>
                          </a:lnTo>
                          <a:lnTo>
                            <a:pt x="72" y="206"/>
                          </a:lnTo>
                          <a:lnTo>
                            <a:pt x="78" y="198"/>
                          </a:lnTo>
                          <a:lnTo>
                            <a:pt x="84" y="190"/>
                          </a:lnTo>
                          <a:lnTo>
                            <a:pt x="90" y="181"/>
                          </a:lnTo>
                          <a:lnTo>
                            <a:pt x="95" y="174"/>
                          </a:lnTo>
                          <a:lnTo>
                            <a:pt x="101" y="166"/>
                          </a:lnTo>
                          <a:lnTo>
                            <a:pt x="104" y="160"/>
                          </a:lnTo>
                          <a:lnTo>
                            <a:pt x="107" y="154"/>
                          </a:lnTo>
                          <a:lnTo>
                            <a:pt x="109" y="149"/>
                          </a:lnTo>
                          <a:lnTo>
                            <a:pt x="112" y="143"/>
                          </a:lnTo>
                          <a:lnTo>
                            <a:pt x="116" y="138"/>
                          </a:lnTo>
                          <a:lnTo>
                            <a:pt x="122" y="131"/>
                          </a:lnTo>
                          <a:lnTo>
                            <a:pt x="128" y="125"/>
                          </a:lnTo>
                          <a:lnTo>
                            <a:pt x="132" y="120"/>
                          </a:lnTo>
                          <a:lnTo>
                            <a:pt x="137" y="114"/>
                          </a:lnTo>
                          <a:lnTo>
                            <a:pt x="135" y="109"/>
                          </a:lnTo>
                          <a:lnTo>
                            <a:pt x="133" y="101"/>
                          </a:lnTo>
                          <a:lnTo>
                            <a:pt x="121" y="97"/>
                          </a:lnTo>
                          <a:lnTo>
                            <a:pt x="108" y="88"/>
                          </a:lnTo>
                          <a:lnTo>
                            <a:pt x="95" y="79"/>
                          </a:lnTo>
                          <a:lnTo>
                            <a:pt x="87" y="74"/>
                          </a:lnTo>
                          <a:lnTo>
                            <a:pt x="81" y="71"/>
                          </a:lnTo>
                          <a:lnTo>
                            <a:pt x="71" y="66"/>
                          </a:lnTo>
                          <a:lnTo>
                            <a:pt x="61" y="63"/>
                          </a:lnTo>
                          <a:lnTo>
                            <a:pt x="50" y="60"/>
                          </a:lnTo>
                          <a:lnTo>
                            <a:pt x="42" y="57"/>
                          </a:lnTo>
                          <a:lnTo>
                            <a:pt x="32" y="53"/>
                          </a:lnTo>
                          <a:lnTo>
                            <a:pt x="23" y="51"/>
                          </a:lnTo>
                          <a:lnTo>
                            <a:pt x="14" y="49"/>
                          </a:lnTo>
                          <a:lnTo>
                            <a:pt x="7" y="47"/>
                          </a:lnTo>
                          <a:lnTo>
                            <a:pt x="14" y="46"/>
                          </a:lnTo>
                          <a:lnTo>
                            <a:pt x="19" y="45"/>
                          </a:lnTo>
                          <a:lnTo>
                            <a:pt x="23" y="44"/>
                          </a:lnTo>
                          <a:lnTo>
                            <a:pt x="28" y="44"/>
                          </a:lnTo>
                          <a:lnTo>
                            <a:pt x="33" y="44"/>
                          </a:lnTo>
                          <a:lnTo>
                            <a:pt x="43" y="49"/>
                          </a:lnTo>
                          <a:lnTo>
                            <a:pt x="51" y="53"/>
                          </a:lnTo>
                          <a:lnTo>
                            <a:pt x="60" y="58"/>
                          </a:lnTo>
                          <a:lnTo>
                            <a:pt x="69" y="63"/>
                          </a:lnTo>
                          <a:lnTo>
                            <a:pt x="79" y="68"/>
                          </a:lnTo>
                          <a:lnTo>
                            <a:pt x="89" y="74"/>
                          </a:lnTo>
                          <a:lnTo>
                            <a:pt x="96" y="77"/>
                          </a:lnTo>
                          <a:lnTo>
                            <a:pt x="109" y="84"/>
                          </a:lnTo>
                          <a:lnTo>
                            <a:pt x="116" y="86"/>
                          </a:lnTo>
                          <a:lnTo>
                            <a:pt x="122" y="85"/>
                          </a:lnTo>
                          <a:lnTo>
                            <a:pt x="127" y="84"/>
                          </a:lnTo>
                          <a:lnTo>
                            <a:pt x="132" y="83"/>
                          </a:lnTo>
                        </a:path>
                      </a:pathLst>
                    </a:custGeom>
                    <a:solidFill>
                      <a:srgbClr val="037C03">
                        <a:alpha val="50195"/>
                      </a:srgbClr>
                    </a:solidFill>
                    <a:ln w="9525">
                      <a:noFill/>
                    </a:ln>
                  </p:spPr>
                  <p:txBody>
                    <a:bodyPr/>
                    <a:lstStyle/>
                    <a:p>
                      <a:endParaRPr lang="zh-CN" altLang="en-US"/>
                    </a:p>
                  </p:txBody>
                </p:sp>
                <p:sp>
                  <p:nvSpPr>
                    <p:cNvPr id="3098" name="Freeform 27"/>
                    <p:cNvSpPr/>
                    <p:nvPr/>
                  </p:nvSpPr>
                  <p:spPr>
                    <a:xfrm>
                      <a:off x="2175" y="1587"/>
                      <a:ext cx="38" cy="181"/>
                    </a:xfrm>
                    <a:custGeom>
                      <a:avLst/>
                      <a:gdLst/>
                      <a:ahLst/>
                      <a:cxnLst>
                        <a:cxn ang="0">
                          <a:pos x="20" y="0"/>
                        </a:cxn>
                        <a:cxn ang="0">
                          <a:pos x="24" y="8"/>
                        </a:cxn>
                        <a:cxn ang="0">
                          <a:pos x="27" y="14"/>
                        </a:cxn>
                        <a:cxn ang="0">
                          <a:pos x="33" y="22"/>
                        </a:cxn>
                        <a:cxn ang="0">
                          <a:pos x="35" y="30"/>
                        </a:cxn>
                        <a:cxn ang="0">
                          <a:pos x="36" y="41"/>
                        </a:cxn>
                        <a:cxn ang="0">
                          <a:pos x="36" y="53"/>
                        </a:cxn>
                        <a:cxn ang="0">
                          <a:pos x="37" y="61"/>
                        </a:cxn>
                        <a:cxn ang="0">
                          <a:pos x="36" y="70"/>
                        </a:cxn>
                        <a:cxn ang="0">
                          <a:pos x="35" y="81"/>
                        </a:cxn>
                        <a:cxn ang="0">
                          <a:pos x="33" y="91"/>
                        </a:cxn>
                        <a:cxn ang="0">
                          <a:pos x="30" y="106"/>
                        </a:cxn>
                        <a:cxn ang="0">
                          <a:pos x="28" y="114"/>
                        </a:cxn>
                        <a:cxn ang="0">
                          <a:pos x="23" y="124"/>
                        </a:cxn>
                        <a:cxn ang="0">
                          <a:pos x="17" y="135"/>
                        </a:cxn>
                        <a:cxn ang="0">
                          <a:pos x="12" y="145"/>
                        </a:cxn>
                        <a:cxn ang="0">
                          <a:pos x="7" y="155"/>
                        </a:cxn>
                        <a:cxn ang="0">
                          <a:pos x="3" y="163"/>
                        </a:cxn>
                        <a:cxn ang="0">
                          <a:pos x="0" y="180"/>
                        </a:cxn>
                        <a:cxn ang="0">
                          <a:pos x="1" y="163"/>
                        </a:cxn>
                        <a:cxn ang="0">
                          <a:pos x="3" y="152"/>
                        </a:cxn>
                        <a:cxn ang="0">
                          <a:pos x="4" y="141"/>
                        </a:cxn>
                        <a:cxn ang="0">
                          <a:pos x="5" y="130"/>
                        </a:cxn>
                        <a:cxn ang="0">
                          <a:pos x="7" y="116"/>
                        </a:cxn>
                        <a:cxn ang="0">
                          <a:pos x="9" y="106"/>
                        </a:cxn>
                        <a:cxn ang="0">
                          <a:pos x="12" y="96"/>
                        </a:cxn>
                        <a:cxn ang="0">
                          <a:pos x="15" y="87"/>
                        </a:cxn>
                        <a:cxn ang="0">
                          <a:pos x="17" y="77"/>
                        </a:cxn>
                        <a:cxn ang="0">
                          <a:pos x="20" y="67"/>
                        </a:cxn>
                        <a:cxn ang="0">
                          <a:pos x="21" y="57"/>
                        </a:cxn>
                        <a:cxn ang="0">
                          <a:pos x="22" y="49"/>
                        </a:cxn>
                        <a:cxn ang="0">
                          <a:pos x="23" y="39"/>
                        </a:cxn>
                        <a:cxn ang="0">
                          <a:pos x="23" y="28"/>
                        </a:cxn>
                        <a:cxn ang="0">
                          <a:pos x="23" y="14"/>
                        </a:cxn>
                        <a:cxn ang="0">
                          <a:pos x="22" y="8"/>
                        </a:cxn>
                        <a:cxn ang="0">
                          <a:pos x="20" y="0"/>
                        </a:cxn>
                      </a:cxnLst>
                      <a:rect l="0" t="0" r="0" b="0"/>
                      <a:pathLst>
                        <a:path w="38" h="181">
                          <a:moveTo>
                            <a:pt x="20" y="0"/>
                          </a:moveTo>
                          <a:lnTo>
                            <a:pt x="24" y="8"/>
                          </a:lnTo>
                          <a:lnTo>
                            <a:pt x="27" y="14"/>
                          </a:lnTo>
                          <a:lnTo>
                            <a:pt x="33" y="22"/>
                          </a:lnTo>
                          <a:lnTo>
                            <a:pt x="35" y="30"/>
                          </a:lnTo>
                          <a:lnTo>
                            <a:pt x="36" y="41"/>
                          </a:lnTo>
                          <a:lnTo>
                            <a:pt x="36" y="53"/>
                          </a:lnTo>
                          <a:lnTo>
                            <a:pt x="37" y="61"/>
                          </a:lnTo>
                          <a:lnTo>
                            <a:pt x="36" y="70"/>
                          </a:lnTo>
                          <a:lnTo>
                            <a:pt x="35" y="81"/>
                          </a:lnTo>
                          <a:lnTo>
                            <a:pt x="33" y="91"/>
                          </a:lnTo>
                          <a:lnTo>
                            <a:pt x="30" y="106"/>
                          </a:lnTo>
                          <a:lnTo>
                            <a:pt x="28" y="114"/>
                          </a:lnTo>
                          <a:lnTo>
                            <a:pt x="23" y="124"/>
                          </a:lnTo>
                          <a:lnTo>
                            <a:pt x="17" y="135"/>
                          </a:lnTo>
                          <a:lnTo>
                            <a:pt x="12" y="145"/>
                          </a:lnTo>
                          <a:lnTo>
                            <a:pt x="7" y="155"/>
                          </a:lnTo>
                          <a:lnTo>
                            <a:pt x="3" y="163"/>
                          </a:lnTo>
                          <a:lnTo>
                            <a:pt x="0" y="180"/>
                          </a:lnTo>
                          <a:lnTo>
                            <a:pt x="1" y="163"/>
                          </a:lnTo>
                          <a:lnTo>
                            <a:pt x="3" y="152"/>
                          </a:lnTo>
                          <a:lnTo>
                            <a:pt x="4" y="141"/>
                          </a:lnTo>
                          <a:lnTo>
                            <a:pt x="5" y="130"/>
                          </a:lnTo>
                          <a:lnTo>
                            <a:pt x="7" y="116"/>
                          </a:lnTo>
                          <a:lnTo>
                            <a:pt x="9" y="106"/>
                          </a:lnTo>
                          <a:lnTo>
                            <a:pt x="12" y="96"/>
                          </a:lnTo>
                          <a:lnTo>
                            <a:pt x="15" y="87"/>
                          </a:lnTo>
                          <a:lnTo>
                            <a:pt x="17" y="77"/>
                          </a:lnTo>
                          <a:lnTo>
                            <a:pt x="20" y="67"/>
                          </a:lnTo>
                          <a:lnTo>
                            <a:pt x="21" y="57"/>
                          </a:lnTo>
                          <a:lnTo>
                            <a:pt x="22" y="49"/>
                          </a:lnTo>
                          <a:lnTo>
                            <a:pt x="23" y="39"/>
                          </a:lnTo>
                          <a:lnTo>
                            <a:pt x="23" y="28"/>
                          </a:lnTo>
                          <a:lnTo>
                            <a:pt x="23" y="14"/>
                          </a:lnTo>
                          <a:lnTo>
                            <a:pt x="22" y="8"/>
                          </a:lnTo>
                          <a:lnTo>
                            <a:pt x="20" y="0"/>
                          </a:lnTo>
                        </a:path>
                      </a:pathLst>
                    </a:custGeom>
                    <a:solidFill>
                      <a:srgbClr val="037C03">
                        <a:alpha val="50195"/>
                      </a:srgbClr>
                    </a:solidFill>
                    <a:ln w="9525">
                      <a:noFill/>
                    </a:ln>
                  </p:spPr>
                  <p:txBody>
                    <a:bodyPr/>
                    <a:lstStyle/>
                    <a:p>
                      <a:endParaRPr lang="zh-CN" altLang="en-US"/>
                    </a:p>
                  </p:txBody>
                </p:sp>
                <p:sp>
                  <p:nvSpPr>
                    <p:cNvPr id="3099" name="Freeform 28"/>
                    <p:cNvSpPr/>
                    <p:nvPr/>
                  </p:nvSpPr>
                  <p:spPr>
                    <a:xfrm>
                      <a:off x="1991" y="1486"/>
                      <a:ext cx="168" cy="48"/>
                    </a:xfrm>
                    <a:custGeom>
                      <a:avLst/>
                      <a:gdLst/>
                      <a:ahLst/>
                      <a:cxnLst>
                        <a:cxn ang="0">
                          <a:pos x="167" y="47"/>
                        </a:cxn>
                        <a:cxn ang="0">
                          <a:pos x="164" y="38"/>
                        </a:cxn>
                        <a:cxn ang="0">
                          <a:pos x="160" y="31"/>
                        </a:cxn>
                        <a:cxn ang="0">
                          <a:pos x="157" y="30"/>
                        </a:cxn>
                        <a:cxn ang="0">
                          <a:pos x="150" y="28"/>
                        </a:cxn>
                        <a:cxn ang="0">
                          <a:pos x="144" y="26"/>
                        </a:cxn>
                        <a:cxn ang="0">
                          <a:pos x="137" y="28"/>
                        </a:cxn>
                        <a:cxn ang="0">
                          <a:pos x="130" y="29"/>
                        </a:cxn>
                        <a:cxn ang="0">
                          <a:pos x="121" y="25"/>
                        </a:cxn>
                        <a:cxn ang="0">
                          <a:pos x="109" y="21"/>
                        </a:cxn>
                        <a:cxn ang="0">
                          <a:pos x="98" y="17"/>
                        </a:cxn>
                        <a:cxn ang="0">
                          <a:pos x="91" y="15"/>
                        </a:cxn>
                        <a:cxn ang="0">
                          <a:pos x="78" y="12"/>
                        </a:cxn>
                        <a:cxn ang="0">
                          <a:pos x="66" y="8"/>
                        </a:cxn>
                        <a:cxn ang="0">
                          <a:pos x="54" y="4"/>
                        </a:cxn>
                        <a:cxn ang="0">
                          <a:pos x="41" y="1"/>
                        </a:cxn>
                        <a:cxn ang="0">
                          <a:pos x="28" y="0"/>
                        </a:cxn>
                        <a:cxn ang="0">
                          <a:pos x="15" y="0"/>
                        </a:cxn>
                        <a:cxn ang="0">
                          <a:pos x="12" y="1"/>
                        </a:cxn>
                        <a:cxn ang="0">
                          <a:pos x="7" y="4"/>
                        </a:cxn>
                        <a:cxn ang="0">
                          <a:pos x="3" y="7"/>
                        </a:cxn>
                        <a:cxn ang="0">
                          <a:pos x="0" y="10"/>
                        </a:cxn>
                        <a:cxn ang="0">
                          <a:pos x="5" y="10"/>
                        </a:cxn>
                        <a:cxn ang="0">
                          <a:pos x="12" y="11"/>
                        </a:cxn>
                        <a:cxn ang="0">
                          <a:pos x="18" y="12"/>
                        </a:cxn>
                        <a:cxn ang="0">
                          <a:pos x="23" y="11"/>
                        </a:cxn>
                        <a:cxn ang="0">
                          <a:pos x="29" y="10"/>
                        </a:cxn>
                        <a:cxn ang="0">
                          <a:pos x="38" y="10"/>
                        </a:cxn>
                        <a:cxn ang="0">
                          <a:pos x="50" y="10"/>
                        </a:cxn>
                        <a:cxn ang="0">
                          <a:pos x="60" y="12"/>
                        </a:cxn>
                        <a:cxn ang="0">
                          <a:pos x="70" y="13"/>
                        </a:cxn>
                        <a:cxn ang="0">
                          <a:pos x="79" y="15"/>
                        </a:cxn>
                        <a:cxn ang="0">
                          <a:pos x="89" y="16"/>
                        </a:cxn>
                        <a:cxn ang="0">
                          <a:pos x="98" y="18"/>
                        </a:cxn>
                        <a:cxn ang="0">
                          <a:pos x="106" y="22"/>
                        </a:cxn>
                        <a:cxn ang="0">
                          <a:pos x="114" y="26"/>
                        </a:cxn>
                        <a:cxn ang="0">
                          <a:pos x="123" y="30"/>
                        </a:cxn>
                        <a:cxn ang="0">
                          <a:pos x="127" y="30"/>
                        </a:cxn>
                        <a:cxn ang="0">
                          <a:pos x="131" y="30"/>
                        </a:cxn>
                        <a:cxn ang="0">
                          <a:pos x="137" y="33"/>
                        </a:cxn>
                        <a:cxn ang="0">
                          <a:pos x="144" y="36"/>
                        </a:cxn>
                        <a:cxn ang="0">
                          <a:pos x="150" y="38"/>
                        </a:cxn>
                        <a:cxn ang="0">
                          <a:pos x="158" y="42"/>
                        </a:cxn>
                        <a:cxn ang="0">
                          <a:pos x="164" y="45"/>
                        </a:cxn>
                        <a:cxn ang="0">
                          <a:pos x="167" y="47"/>
                        </a:cxn>
                      </a:cxnLst>
                      <a:rect l="0" t="0" r="0" b="0"/>
                      <a:pathLst>
                        <a:path w="168" h="48">
                          <a:moveTo>
                            <a:pt x="167" y="47"/>
                          </a:moveTo>
                          <a:lnTo>
                            <a:pt x="164" y="38"/>
                          </a:lnTo>
                          <a:lnTo>
                            <a:pt x="160" y="31"/>
                          </a:lnTo>
                          <a:lnTo>
                            <a:pt x="157" y="30"/>
                          </a:lnTo>
                          <a:lnTo>
                            <a:pt x="150" y="28"/>
                          </a:lnTo>
                          <a:lnTo>
                            <a:pt x="144" y="26"/>
                          </a:lnTo>
                          <a:lnTo>
                            <a:pt x="137" y="28"/>
                          </a:lnTo>
                          <a:lnTo>
                            <a:pt x="130" y="29"/>
                          </a:lnTo>
                          <a:lnTo>
                            <a:pt x="121" y="25"/>
                          </a:lnTo>
                          <a:lnTo>
                            <a:pt x="109" y="21"/>
                          </a:lnTo>
                          <a:lnTo>
                            <a:pt x="98" y="17"/>
                          </a:lnTo>
                          <a:lnTo>
                            <a:pt x="91" y="15"/>
                          </a:lnTo>
                          <a:lnTo>
                            <a:pt x="78" y="12"/>
                          </a:lnTo>
                          <a:lnTo>
                            <a:pt x="66" y="8"/>
                          </a:lnTo>
                          <a:lnTo>
                            <a:pt x="54" y="4"/>
                          </a:lnTo>
                          <a:lnTo>
                            <a:pt x="41" y="1"/>
                          </a:lnTo>
                          <a:lnTo>
                            <a:pt x="28" y="0"/>
                          </a:lnTo>
                          <a:lnTo>
                            <a:pt x="15" y="0"/>
                          </a:lnTo>
                          <a:lnTo>
                            <a:pt x="12" y="1"/>
                          </a:lnTo>
                          <a:lnTo>
                            <a:pt x="7" y="4"/>
                          </a:lnTo>
                          <a:lnTo>
                            <a:pt x="3" y="7"/>
                          </a:lnTo>
                          <a:lnTo>
                            <a:pt x="0" y="10"/>
                          </a:lnTo>
                          <a:lnTo>
                            <a:pt x="5" y="10"/>
                          </a:lnTo>
                          <a:lnTo>
                            <a:pt x="12" y="11"/>
                          </a:lnTo>
                          <a:lnTo>
                            <a:pt x="18" y="12"/>
                          </a:lnTo>
                          <a:lnTo>
                            <a:pt x="23" y="11"/>
                          </a:lnTo>
                          <a:lnTo>
                            <a:pt x="29" y="10"/>
                          </a:lnTo>
                          <a:lnTo>
                            <a:pt x="38" y="10"/>
                          </a:lnTo>
                          <a:lnTo>
                            <a:pt x="50" y="10"/>
                          </a:lnTo>
                          <a:lnTo>
                            <a:pt x="60" y="12"/>
                          </a:lnTo>
                          <a:lnTo>
                            <a:pt x="70" y="13"/>
                          </a:lnTo>
                          <a:lnTo>
                            <a:pt x="79" y="15"/>
                          </a:lnTo>
                          <a:lnTo>
                            <a:pt x="89" y="16"/>
                          </a:lnTo>
                          <a:lnTo>
                            <a:pt x="98" y="18"/>
                          </a:lnTo>
                          <a:lnTo>
                            <a:pt x="106" y="22"/>
                          </a:lnTo>
                          <a:lnTo>
                            <a:pt x="114" y="26"/>
                          </a:lnTo>
                          <a:lnTo>
                            <a:pt x="123" y="30"/>
                          </a:lnTo>
                          <a:lnTo>
                            <a:pt x="127" y="30"/>
                          </a:lnTo>
                          <a:lnTo>
                            <a:pt x="131" y="30"/>
                          </a:lnTo>
                          <a:lnTo>
                            <a:pt x="137" y="33"/>
                          </a:lnTo>
                          <a:lnTo>
                            <a:pt x="144" y="36"/>
                          </a:lnTo>
                          <a:lnTo>
                            <a:pt x="150" y="38"/>
                          </a:lnTo>
                          <a:lnTo>
                            <a:pt x="158" y="42"/>
                          </a:lnTo>
                          <a:lnTo>
                            <a:pt x="164" y="45"/>
                          </a:lnTo>
                          <a:lnTo>
                            <a:pt x="167" y="47"/>
                          </a:lnTo>
                        </a:path>
                      </a:pathLst>
                    </a:custGeom>
                    <a:solidFill>
                      <a:srgbClr val="037C03">
                        <a:alpha val="50195"/>
                      </a:srgbClr>
                    </a:solidFill>
                    <a:ln w="9525">
                      <a:noFill/>
                    </a:ln>
                  </p:spPr>
                  <p:txBody>
                    <a:bodyPr/>
                    <a:lstStyle/>
                    <a:p>
                      <a:endParaRPr lang="zh-CN" altLang="en-US"/>
                    </a:p>
                  </p:txBody>
                </p:sp>
                <p:sp>
                  <p:nvSpPr>
                    <p:cNvPr id="3100" name="Freeform 29"/>
                    <p:cNvSpPr/>
                    <p:nvPr/>
                  </p:nvSpPr>
                  <p:spPr>
                    <a:xfrm>
                      <a:off x="1985" y="1514"/>
                      <a:ext cx="173" cy="20"/>
                    </a:xfrm>
                    <a:custGeom>
                      <a:avLst/>
                      <a:gdLst/>
                      <a:ahLst/>
                      <a:cxnLst>
                        <a:cxn ang="0">
                          <a:pos x="172" y="19"/>
                        </a:cxn>
                        <a:cxn ang="0">
                          <a:pos x="167" y="17"/>
                        </a:cxn>
                        <a:cxn ang="0">
                          <a:pos x="163" y="15"/>
                        </a:cxn>
                        <a:cxn ang="0">
                          <a:pos x="157" y="13"/>
                        </a:cxn>
                        <a:cxn ang="0">
                          <a:pos x="152" y="11"/>
                        </a:cxn>
                        <a:cxn ang="0">
                          <a:pos x="146" y="9"/>
                        </a:cxn>
                        <a:cxn ang="0">
                          <a:pos x="138" y="6"/>
                        </a:cxn>
                        <a:cxn ang="0">
                          <a:pos x="131" y="2"/>
                        </a:cxn>
                        <a:cxn ang="0">
                          <a:pos x="125" y="2"/>
                        </a:cxn>
                        <a:cxn ang="0">
                          <a:pos x="118" y="3"/>
                        </a:cxn>
                        <a:cxn ang="0">
                          <a:pos x="108" y="5"/>
                        </a:cxn>
                        <a:cxn ang="0">
                          <a:pos x="103" y="5"/>
                        </a:cxn>
                        <a:cxn ang="0">
                          <a:pos x="91" y="3"/>
                        </a:cxn>
                        <a:cxn ang="0">
                          <a:pos x="77" y="1"/>
                        </a:cxn>
                        <a:cxn ang="0">
                          <a:pos x="67" y="0"/>
                        </a:cxn>
                        <a:cxn ang="0">
                          <a:pos x="55" y="0"/>
                        </a:cxn>
                        <a:cxn ang="0">
                          <a:pos x="43" y="0"/>
                        </a:cxn>
                        <a:cxn ang="0">
                          <a:pos x="35" y="1"/>
                        </a:cxn>
                        <a:cxn ang="0">
                          <a:pos x="26" y="2"/>
                        </a:cxn>
                        <a:cxn ang="0">
                          <a:pos x="18" y="3"/>
                        </a:cxn>
                        <a:cxn ang="0">
                          <a:pos x="9" y="4"/>
                        </a:cxn>
                        <a:cxn ang="0">
                          <a:pos x="8" y="8"/>
                        </a:cxn>
                        <a:cxn ang="0">
                          <a:pos x="6" y="11"/>
                        </a:cxn>
                        <a:cxn ang="0">
                          <a:pos x="4" y="14"/>
                        </a:cxn>
                        <a:cxn ang="0">
                          <a:pos x="0" y="16"/>
                        </a:cxn>
                        <a:cxn ang="0">
                          <a:pos x="7" y="15"/>
                        </a:cxn>
                        <a:cxn ang="0">
                          <a:pos x="15" y="13"/>
                        </a:cxn>
                        <a:cxn ang="0">
                          <a:pos x="21" y="12"/>
                        </a:cxn>
                        <a:cxn ang="0">
                          <a:pos x="29" y="11"/>
                        </a:cxn>
                        <a:cxn ang="0">
                          <a:pos x="36" y="10"/>
                        </a:cxn>
                        <a:cxn ang="0">
                          <a:pos x="49" y="9"/>
                        </a:cxn>
                        <a:cxn ang="0">
                          <a:pos x="62" y="8"/>
                        </a:cxn>
                        <a:cxn ang="0">
                          <a:pos x="77" y="7"/>
                        </a:cxn>
                        <a:cxn ang="0">
                          <a:pos x="92" y="6"/>
                        </a:cxn>
                        <a:cxn ang="0">
                          <a:pos x="106" y="6"/>
                        </a:cxn>
                        <a:cxn ang="0">
                          <a:pos x="118" y="7"/>
                        </a:cxn>
                        <a:cxn ang="0">
                          <a:pos x="126" y="9"/>
                        </a:cxn>
                        <a:cxn ang="0">
                          <a:pos x="135" y="11"/>
                        </a:cxn>
                        <a:cxn ang="0">
                          <a:pos x="145" y="13"/>
                        </a:cxn>
                        <a:cxn ang="0">
                          <a:pos x="155" y="16"/>
                        </a:cxn>
                        <a:cxn ang="0">
                          <a:pos x="163" y="17"/>
                        </a:cxn>
                        <a:cxn ang="0">
                          <a:pos x="172" y="19"/>
                        </a:cxn>
                      </a:cxnLst>
                      <a:rect l="0" t="0" r="0" b="0"/>
                      <a:pathLst>
                        <a:path w="173" h="20">
                          <a:moveTo>
                            <a:pt x="172" y="19"/>
                          </a:moveTo>
                          <a:lnTo>
                            <a:pt x="167" y="17"/>
                          </a:lnTo>
                          <a:lnTo>
                            <a:pt x="163" y="15"/>
                          </a:lnTo>
                          <a:lnTo>
                            <a:pt x="157" y="13"/>
                          </a:lnTo>
                          <a:lnTo>
                            <a:pt x="152" y="11"/>
                          </a:lnTo>
                          <a:lnTo>
                            <a:pt x="146" y="9"/>
                          </a:lnTo>
                          <a:lnTo>
                            <a:pt x="138" y="6"/>
                          </a:lnTo>
                          <a:lnTo>
                            <a:pt x="131" y="2"/>
                          </a:lnTo>
                          <a:lnTo>
                            <a:pt x="125" y="2"/>
                          </a:lnTo>
                          <a:lnTo>
                            <a:pt x="118" y="3"/>
                          </a:lnTo>
                          <a:lnTo>
                            <a:pt x="108" y="5"/>
                          </a:lnTo>
                          <a:lnTo>
                            <a:pt x="103" y="5"/>
                          </a:lnTo>
                          <a:lnTo>
                            <a:pt x="91" y="3"/>
                          </a:lnTo>
                          <a:lnTo>
                            <a:pt x="77" y="1"/>
                          </a:lnTo>
                          <a:lnTo>
                            <a:pt x="67" y="0"/>
                          </a:lnTo>
                          <a:lnTo>
                            <a:pt x="55" y="0"/>
                          </a:lnTo>
                          <a:lnTo>
                            <a:pt x="43" y="0"/>
                          </a:lnTo>
                          <a:lnTo>
                            <a:pt x="35" y="1"/>
                          </a:lnTo>
                          <a:lnTo>
                            <a:pt x="26" y="2"/>
                          </a:lnTo>
                          <a:lnTo>
                            <a:pt x="18" y="3"/>
                          </a:lnTo>
                          <a:lnTo>
                            <a:pt x="9" y="4"/>
                          </a:lnTo>
                          <a:lnTo>
                            <a:pt x="8" y="8"/>
                          </a:lnTo>
                          <a:lnTo>
                            <a:pt x="6" y="11"/>
                          </a:lnTo>
                          <a:lnTo>
                            <a:pt x="4" y="14"/>
                          </a:lnTo>
                          <a:lnTo>
                            <a:pt x="0" y="16"/>
                          </a:lnTo>
                          <a:lnTo>
                            <a:pt x="7" y="15"/>
                          </a:lnTo>
                          <a:lnTo>
                            <a:pt x="15" y="13"/>
                          </a:lnTo>
                          <a:lnTo>
                            <a:pt x="21" y="12"/>
                          </a:lnTo>
                          <a:lnTo>
                            <a:pt x="29" y="11"/>
                          </a:lnTo>
                          <a:lnTo>
                            <a:pt x="36" y="10"/>
                          </a:lnTo>
                          <a:lnTo>
                            <a:pt x="49" y="9"/>
                          </a:lnTo>
                          <a:lnTo>
                            <a:pt x="62" y="8"/>
                          </a:lnTo>
                          <a:lnTo>
                            <a:pt x="77" y="7"/>
                          </a:lnTo>
                          <a:lnTo>
                            <a:pt x="92" y="6"/>
                          </a:lnTo>
                          <a:lnTo>
                            <a:pt x="106" y="6"/>
                          </a:lnTo>
                          <a:lnTo>
                            <a:pt x="118" y="7"/>
                          </a:lnTo>
                          <a:lnTo>
                            <a:pt x="126" y="9"/>
                          </a:lnTo>
                          <a:lnTo>
                            <a:pt x="135" y="11"/>
                          </a:lnTo>
                          <a:lnTo>
                            <a:pt x="145" y="13"/>
                          </a:lnTo>
                          <a:lnTo>
                            <a:pt x="155" y="16"/>
                          </a:lnTo>
                          <a:lnTo>
                            <a:pt x="163" y="17"/>
                          </a:lnTo>
                          <a:lnTo>
                            <a:pt x="172" y="19"/>
                          </a:lnTo>
                        </a:path>
                      </a:pathLst>
                    </a:custGeom>
                    <a:solidFill>
                      <a:srgbClr val="037C03">
                        <a:alpha val="50195"/>
                      </a:srgbClr>
                    </a:solidFill>
                    <a:ln w="9525">
                      <a:noFill/>
                    </a:ln>
                  </p:spPr>
                  <p:txBody>
                    <a:bodyPr/>
                    <a:lstStyle/>
                    <a:p>
                      <a:endParaRPr lang="zh-CN" altLang="en-US"/>
                    </a:p>
                  </p:txBody>
                </p:sp>
              </p:grpSp>
            </p:grpSp>
          </p:grpSp>
        </p:grpSp>
        <p:grpSp>
          <p:nvGrpSpPr>
            <p:cNvPr id="3083" name="Group 30"/>
            <p:cNvGrpSpPr/>
            <p:nvPr/>
          </p:nvGrpSpPr>
          <p:grpSpPr>
            <a:xfrm>
              <a:off x="4998" y="3858"/>
              <a:ext cx="203" cy="265"/>
              <a:chOff x="112" y="4288"/>
              <a:chExt cx="439" cy="478"/>
            </a:xfrm>
          </p:grpSpPr>
          <p:grpSp>
            <p:nvGrpSpPr>
              <p:cNvPr id="3084" name="Group 31"/>
              <p:cNvGrpSpPr/>
              <p:nvPr/>
            </p:nvGrpSpPr>
            <p:grpSpPr>
              <a:xfrm>
                <a:off x="259" y="4288"/>
                <a:ext cx="148" cy="478"/>
                <a:chOff x="259" y="4288"/>
                <a:chExt cx="148" cy="478"/>
              </a:xfrm>
            </p:grpSpPr>
            <p:sp>
              <p:nvSpPr>
                <p:cNvPr id="3088" name="Freeform 32"/>
                <p:cNvSpPr/>
                <p:nvPr/>
              </p:nvSpPr>
              <p:spPr>
                <a:xfrm>
                  <a:off x="260" y="4288"/>
                  <a:ext cx="147" cy="478"/>
                </a:xfrm>
                <a:custGeom>
                  <a:avLst/>
                  <a:gdLst/>
                  <a:ahLst/>
                  <a:cxnLst>
                    <a:cxn ang="0">
                      <a:pos x="49" y="188"/>
                    </a:cxn>
                    <a:cxn ang="0">
                      <a:pos x="131" y="472"/>
                    </a:cxn>
                    <a:cxn ang="0">
                      <a:pos x="135" y="475"/>
                    </a:cxn>
                    <a:cxn ang="0">
                      <a:pos x="139" y="477"/>
                    </a:cxn>
                    <a:cxn ang="0">
                      <a:pos x="142" y="475"/>
                    </a:cxn>
                    <a:cxn ang="0">
                      <a:pos x="144" y="472"/>
                    </a:cxn>
                    <a:cxn ang="0">
                      <a:pos x="146" y="468"/>
                    </a:cxn>
                    <a:cxn ang="0">
                      <a:pos x="146" y="463"/>
                    </a:cxn>
                    <a:cxn ang="0">
                      <a:pos x="143" y="455"/>
                    </a:cxn>
                    <a:cxn ang="0">
                      <a:pos x="61" y="176"/>
                    </a:cxn>
                    <a:cxn ang="0">
                      <a:pos x="9" y="5"/>
                    </a:cxn>
                    <a:cxn ang="0">
                      <a:pos x="6" y="2"/>
                    </a:cxn>
                    <a:cxn ang="0">
                      <a:pos x="4" y="1"/>
                    </a:cxn>
                    <a:cxn ang="0">
                      <a:pos x="1" y="0"/>
                    </a:cxn>
                    <a:cxn ang="0">
                      <a:pos x="0" y="2"/>
                    </a:cxn>
                    <a:cxn ang="0">
                      <a:pos x="0" y="6"/>
                    </a:cxn>
                    <a:cxn ang="0">
                      <a:pos x="0" y="10"/>
                    </a:cxn>
                    <a:cxn ang="0">
                      <a:pos x="49" y="188"/>
                    </a:cxn>
                  </a:cxnLst>
                  <a:rect l="0" t="0" r="0" b="0"/>
                  <a:pathLst>
                    <a:path w="147" h="478">
                      <a:moveTo>
                        <a:pt x="49" y="188"/>
                      </a:moveTo>
                      <a:lnTo>
                        <a:pt x="131" y="472"/>
                      </a:lnTo>
                      <a:lnTo>
                        <a:pt x="135" y="475"/>
                      </a:lnTo>
                      <a:lnTo>
                        <a:pt x="139" y="477"/>
                      </a:lnTo>
                      <a:lnTo>
                        <a:pt x="142" y="475"/>
                      </a:lnTo>
                      <a:lnTo>
                        <a:pt x="144" y="472"/>
                      </a:lnTo>
                      <a:lnTo>
                        <a:pt x="146" y="468"/>
                      </a:lnTo>
                      <a:lnTo>
                        <a:pt x="146" y="463"/>
                      </a:lnTo>
                      <a:lnTo>
                        <a:pt x="143" y="455"/>
                      </a:lnTo>
                      <a:lnTo>
                        <a:pt x="61" y="176"/>
                      </a:lnTo>
                      <a:lnTo>
                        <a:pt x="9" y="5"/>
                      </a:lnTo>
                      <a:lnTo>
                        <a:pt x="6" y="2"/>
                      </a:lnTo>
                      <a:lnTo>
                        <a:pt x="4" y="1"/>
                      </a:lnTo>
                      <a:lnTo>
                        <a:pt x="1" y="0"/>
                      </a:lnTo>
                      <a:lnTo>
                        <a:pt x="0" y="2"/>
                      </a:lnTo>
                      <a:lnTo>
                        <a:pt x="0" y="6"/>
                      </a:lnTo>
                      <a:lnTo>
                        <a:pt x="0" y="10"/>
                      </a:lnTo>
                      <a:lnTo>
                        <a:pt x="49" y="188"/>
                      </a:lnTo>
                    </a:path>
                  </a:pathLst>
                </a:custGeom>
                <a:solidFill>
                  <a:srgbClr val="C0C0C0">
                    <a:alpha val="100000"/>
                  </a:srgbClr>
                </a:solidFill>
                <a:ln w="9525">
                  <a:noFill/>
                </a:ln>
              </p:spPr>
              <p:txBody>
                <a:bodyPr/>
                <a:lstStyle/>
                <a:p>
                  <a:endParaRPr lang="zh-CN" altLang="en-US"/>
                </a:p>
              </p:txBody>
            </p:sp>
            <p:sp>
              <p:nvSpPr>
                <p:cNvPr id="3089" name="Freeform 33"/>
                <p:cNvSpPr/>
                <p:nvPr/>
              </p:nvSpPr>
              <p:spPr>
                <a:xfrm>
                  <a:off x="259" y="4289"/>
                  <a:ext cx="146" cy="477"/>
                </a:xfrm>
                <a:custGeom>
                  <a:avLst/>
                  <a:gdLst/>
                  <a:ahLst/>
                  <a:cxnLst>
                    <a:cxn ang="0">
                      <a:pos x="50" y="186"/>
                    </a:cxn>
                    <a:cxn ang="0">
                      <a:pos x="131" y="471"/>
                    </a:cxn>
                    <a:cxn ang="0">
                      <a:pos x="133" y="474"/>
                    </a:cxn>
                    <a:cxn ang="0">
                      <a:pos x="138" y="476"/>
                    </a:cxn>
                    <a:cxn ang="0">
                      <a:pos x="141" y="474"/>
                    </a:cxn>
                    <a:cxn ang="0">
                      <a:pos x="144" y="473"/>
                    </a:cxn>
                    <a:cxn ang="0">
                      <a:pos x="145" y="467"/>
                    </a:cxn>
                    <a:cxn ang="0">
                      <a:pos x="145" y="462"/>
                    </a:cxn>
                    <a:cxn ang="0">
                      <a:pos x="143" y="454"/>
                    </a:cxn>
                    <a:cxn ang="0">
                      <a:pos x="61" y="174"/>
                    </a:cxn>
                    <a:cxn ang="0">
                      <a:pos x="9" y="4"/>
                    </a:cxn>
                    <a:cxn ang="0">
                      <a:pos x="6" y="2"/>
                    </a:cxn>
                    <a:cxn ang="0">
                      <a:pos x="4" y="0"/>
                    </a:cxn>
                    <a:cxn ang="0">
                      <a:pos x="2" y="0"/>
                    </a:cxn>
                    <a:cxn ang="0">
                      <a:pos x="1" y="2"/>
                    </a:cxn>
                    <a:cxn ang="0">
                      <a:pos x="0" y="5"/>
                    </a:cxn>
                    <a:cxn ang="0">
                      <a:pos x="0" y="9"/>
                    </a:cxn>
                    <a:cxn ang="0">
                      <a:pos x="50" y="186"/>
                    </a:cxn>
                  </a:cxnLst>
                  <a:rect l="0" t="0" r="0" b="0"/>
                  <a:pathLst>
                    <a:path w="146" h="477">
                      <a:moveTo>
                        <a:pt x="50" y="186"/>
                      </a:moveTo>
                      <a:lnTo>
                        <a:pt x="131" y="471"/>
                      </a:lnTo>
                      <a:lnTo>
                        <a:pt x="133" y="474"/>
                      </a:lnTo>
                      <a:lnTo>
                        <a:pt x="138" y="476"/>
                      </a:lnTo>
                      <a:lnTo>
                        <a:pt x="141" y="474"/>
                      </a:lnTo>
                      <a:lnTo>
                        <a:pt x="144" y="473"/>
                      </a:lnTo>
                      <a:lnTo>
                        <a:pt x="145" y="467"/>
                      </a:lnTo>
                      <a:lnTo>
                        <a:pt x="145" y="462"/>
                      </a:lnTo>
                      <a:lnTo>
                        <a:pt x="143" y="454"/>
                      </a:lnTo>
                      <a:lnTo>
                        <a:pt x="61" y="174"/>
                      </a:lnTo>
                      <a:lnTo>
                        <a:pt x="9" y="4"/>
                      </a:lnTo>
                      <a:lnTo>
                        <a:pt x="6" y="2"/>
                      </a:lnTo>
                      <a:lnTo>
                        <a:pt x="4" y="0"/>
                      </a:lnTo>
                      <a:lnTo>
                        <a:pt x="2" y="0"/>
                      </a:lnTo>
                      <a:lnTo>
                        <a:pt x="1" y="2"/>
                      </a:lnTo>
                      <a:lnTo>
                        <a:pt x="0" y="5"/>
                      </a:lnTo>
                      <a:lnTo>
                        <a:pt x="0" y="9"/>
                      </a:lnTo>
                      <a:lnTo>
                        <a:pt x="50" y="186"/>
                      </a:lnTo>
                    </a:path>
                  </a:pathLst>
                </a:custGeom>
                <a:solidFill>
                  <a:srgbClr val="9F9F9F">
                    <a:alpha val="100000"/>
                  </a:srgbClr>
                </a:solidFill>
                <a:ln w="9525">
                  <a:noFill/>
                </a:ln>
              </p:spPr>
              <p:txBody>
                <a:bodyPr/>
                <a:lstStyle/>
                <a:p>
                  <a:endParaRPr lang="zh-CN" altLang="en-US"/>
                </a:p>
              </p:txBody>
            </p:sp>
          </p:grpSp>
          <p:grpSp>
            <p:nvGrpSpPr>
              <p:cNvPr id="3085" name="Group 34"/>
              <p:cNvGrpSpPr/>
              <p:nvPr/>
            </p:nvGrpSpPr>
            <p:grpSpPr>
              <a:xfrm>
                <a:off x="112" y="4295"/>
                <a:ext cx="439" cy="321"/>
                <a:chOff x="112" y="4295"/>
                <a:chExt cx="439" cy="321"/>
              </a:xfrm>
            </p:grpSpPr>
            <p:sp>
              <p:nvSpPr>
                <p:cNvPr id="3086" name="Freeform 35"/>
                <p:cNvSpPr/>
                <p:nvPr/>
              </p:nvSpPr>
              <p:spPr>
                <a:xfrm>
                  <a:off x="191" y="4304"/>
                  <a:ext cx="273" cy="276"/>
                </a:xfrm>
                <a:custGeom>
                  <a:avLst/>
                  <a:gdLst/>
                  <a:ahLst/>
                  <a:cxnLst>
                    <a:cxn ang="0">
                      <a:pos x="43" y="32"/>
                    </a:cxn>
                    <a:cxn ang="0">
                      <a:pos x="69" y="13"/>
                    </a:cxn>
                    <a:cxn ang="0">
                      <a:pos x="92" y="4"/>
                    </a:cxn>
                    <a:cxn ang="0">
                      <a:pos x="123" y="0"/>
                    </a:cxn>
                    <a:cxn ang="0">
                      <a:pos x="154" y="9"/>
                    </a:cxn>
                    <a:cxn ang="0">
                      <a:pos x="194" y="36"/>
                    </a:cxn>
                    <a:cxn ang="0">
                      <a:pos x="232" y="75"/>
                    </a:cxn>
                    <a:cxn ang="0">
                      <a:pos x="265" y="128"/>
                    </a:cxn>
                    <a:cxn ang="0">
                      <a:pos x="268" y="156"/>
                    </a:cxn>
                    <a:cxn ang="0">
                      <a:pos x="261" y="146"/>
                    </a:cxn>
                    <a:cxn ang="0">
                      <a:pos x="253" y="138"/>
                    </a:cxn>
                    <a:cxn ang="0">
                      <a:pos x="242" y="133"/>
                    </a:cxn>
                    <a:cxn ang="0">
                      <a:pos x="232" y="132"/>
                    </a:cxn>
                    <a:cxn ang="0">
                      <a:pos x="220" y="133"/>
                    </a:cxn>
                    <a:cxn ang="0">
                      <a:pos x="209" y="137"/>
                    </a:cxn>
                    <a:cxn ang="0">
                      <a:pos x="201" y="144"/>
                    </a:cxn>
                    <a:cxn ang="0">
                      <a:pos x="193" y="155"/>
                    </a:cxn>
                    <a:cxn ang="0">
                      <a:pos x="187" y="167"/>
                    </a:cxn>
                    <a:cxn ang="0">
                      <a:pos x="184" y="181"/>
                    </a:cxn>
                    <a:cxn ang="0">
                      <a:pos x="186" y="196"/>
                    </a:cxn>
                    <a:cxn ang="0">
                      <a:pos x="166" y="150"/>
                    </a:cxn>
                    <a:cxn ang="0">
                      <a:pos x="99" y="225"/>
                    </a:cxn>
                    <a:cxn ang="0">
                      <a:pos x="99" y="231"/>
                    </a:cxn>
                    <a:cxn ang="0">
                      <a:pos x="92" y="221"/>
                    </a:cxn>
                    <a:cxn ang="0">
                      <a:pos x="83" y="212"/>
                    </a:cxn>
                    <a:cxn ang="0">
                      <a:pos x="73" y="207"/>
                    </a:cxn>
                    <a:cxn ang="0">
                      <a:pos x="63" y="204"/>
                    </a:cxn>
                    <a:cxn ang="0">
                      <a:pos x="53" y="206"/>
                    </a:cxn>
                    <a:cxn ang="0">
                      <a:pos x="43" y="208"/>
                    </a:cxn>
                    <a:cxn ang="0">
                      <a:pos x="33" y="214"/>
                    </a:cxn>
                    <a:cxn ang="0">
                      <a:pos x="25" y="222"/>
                    </a:cxn>
                    <a:cxn ang="0">
                      <a:pos x="19" y="231"/>
                    </a:cxn>
                    <a:cxn ang="0">
                      <a:pos x="15" y="243"/>
                    </a:cxn>
                    <a:cxn ang="0">
                      <a:pos x="14" y="258"/>
                    </a:cxn>
                    <a:cxn ang="0">
                      <a:pos x="17" y="275"/>
                    </a:cxn>
                    <a:cxn ang="0">
                      <a:pos x="3" y="229"/>
                    </a:cxn>
                    <a:cxn ang="0">
                      <a:pos x="0" y="173"/>
                    </a:cxn>
                    <a:cxn ang="0">
                      <a:pos x="4" y="119"/>
                    </a:cxn>
                    <a:cxn ang="0">
                      <a:pos x="30" y="48"/>
                    </a:cxn>
                  </a:cxnLst>
                  <a:rect l="0" t="0" r="0" b="0"/>
                  <a:pathLst>
                    <a:path w="273" h="276">
                      <a:moveTo>
                        <a:pt x="30" y="48"/>
                      </a:moveTo>
                      <a:lnTo>
                        <a:pt x="43" y="32"/>
                      </a:lnTo>
                      <a:lnTo>
                        <a:pt x="55" y="21"/>
                      </a:lnTo>
                      <a:lnTo>
                        <a:pt x="69" y="13"/>
                      </a:lnTo>
                      <a:lnTo>
                        <a:pt x="78" y="8"/>
                      </a:lnTo>
                      <a:lnTo>
                        <a:pt x="92" y="4"/>
                      </a:lnTo>
                      <a:lnTo>
                        <a:pt x="108" y="0"/>
                      </a:lnTo>
                      <a:lnTo>
                        <a:pt x="123" y="0"/>
                      </a:lnTo>
                      <a:lnTo>
                        <a:pt x="144" y="4"/>
                      </a:lnTo>
                      <a:lnTo>
                        <a:pt x="154" y="9"/>
                      </a:lnTo>
                      <a:lnTo>
                        <a:pt x="173" y="20"/>
                      </a:lnTo>
                      <a:lnTo>
                        <a:pt x="194" y="36"/>
                      </a:lnTo>
                      <a:lnTo>
                        <a:pt x="213" y="55"/>
                      </a:lnTo>
                      <a:lnTo>
                        <a:pt x="232" y="75"/>
                      </a:lnTo>
                      <a:lnTo>
                        <a:pt x="247" y="105"/>
                      </a:lnTo>
                      <a:lnTo>
                        <a:pt x="265" y="128"/>
                      </a:lnTo>
                      <a:lnTo>
                        <a:pt x="272" y="165"/>
                      </a:lnTo>
                      <a:lnTo>
                        <a:pt x="268" y="156"/>
                      </a:lnTo>
                      <a:lnTo>
                        <a:pt x="265" y="150"/>
                      </a:lnTo>
                      <a:lnTo>
                        <a:pt x="261" y="146"/>
                      </a:lnTo>
                      <a:lnTo>
                        <a:pt x="256" y="142"/>
                      </a:lnTo>
                      <a:lnTo>
                        <a:pt x="253" y="138"/>
                      </a:lnTo>
                      <a:lnTo>
                        <a:pt x="247" y="136"/>
                      </a:lnTo>
                      <a:lnTo>
                        <a:pt x="242" y="133"/>
                      </a:lnTo>
                      <a:lnTo>
                        <a:pt x="237" y="132"/>
                      </a:lnTo>
                      <a:lnTo>
                        <a:pt x="232" y="132"/>
                      </a:lnTo>
                      <a:lnTo>
                        <a:pt x="226" y="132"/>
                      </a:lnTo>
                      <a:lnTo>
                        <a:pt x="220" y="133"/>
                      </a:lnTo>
                      <a:lnTo>
                        <a:pt x="215" y="134"/>
                      </a:lnTo>
                      <a:lnTo>
                        <a:pt x="209" y="137"/>
                      </a:lnTo>
                      <a:lnTo>
                        <a:pt x="205" y="141"/>
                      </a:lnTo>
                      <a:lnTo>
                        <a:pt x="201" y="144"/>
                      </a:lnTo>
                      <a:lnTo>
                        <a:pt x="196" y="149"/>
                      </a:lnTo>
                      <a:lnTo>
                        <a:pt x="193" y="155"/>
                      </a:lnTo>
                      <a:lnTo>
                        <a:pt x="190" y="161"/>
                      </a:lnTo>
                      <a:lnTo>
                        <a:pt x="187" y="167"/>
                      </a:lnTo>
                      <a:lnTo>
                        <a:pt x="186" y="175"/>
                      </a:lnTo>
                      <a:lnTo>
                        <a:pt x="184" y="181"/>
                      </a:lnTo>
                      <a:lnTo>
                        <a:pt x="185" y="190"/>
                      </a:lnTo>
                      <a:lnTo>
                        <a:pt x="186" y="196"/>
                      </a:lnTo>
                      <a:lnTo>
                        <a:pt x="187" y="203"/>
                      </a:lnTo>
                      <a:lnTo>
                        <a:pt x="166" y="150"/>
                      </a:lnTo>
                      <a:lnTo>
                        <a:pt x="98" y="175"/>
                      </a:lnTo>
                      <a:lnTo>
                        <a:pt x="99" y="225"/>
                      </a:lnTo>
                      <a:lnTo>
                        <a:pt x="102" y="239"/>
                      </a:lnTo>
                      <a:lnTo>
                        <a:pt x="99" y="231"/>
                      </a:lnTo>
                      <a:lnTo>
                        <a:pt x="96" y="226"/>
                      </a:lnTo>
                      <a:lnTo>
                        <a:pt x="92" y="221"/>
                      </a:lnTo>
                      <a:lnTo>
                        <a:pt x="87" y="217"/>
                      </a:lnTo>
                      <a:lnTo>
                        <a:pt x="83" y="212"/>
                      </a:lnTo>
                      <a:lnTo>
                        <a:pt x="78" y="210"/>
                      </a:lnTo>
                      <a:lnTo>
                        <a:pt x="73" y="207"/>
                      </a:lnTo>
                      <a:lnTo>
                        <a:pt x="68" y="206"/>
                      </a:lnTo>
                      <a:lnTo>
                        <a:pt x="63" y="204"/>
                      </a:lnTo>
                      <a:lnTo>
                        <a:pt x="58" y="204"/>
                      </a:lnTo>
                      <a:lnTo>
                        <a:pt x="53" y="206"/>
                      </a:lnTo>
                      <a:lnTo>
                        <a:pt x="48" y="206"/>
                      </a:lnTo>
                      <a:lnTo>
                        <a:pt x="43" y="208"/>
                      </a:lnTo>
                      <a:lnTo>
                        <a:pt x="38" y="211"/>
                      </a:lnTo>
                      <a:lnTo>
                        <a:pt x="33" y="214"/>
                      </a:lnTo>
                      <a:lnTo>
                        <a:pt x="28" y="218"/>
                      </a:lnTo>
                      <a:lnTo>
                        <a:pt x="25" y="222"/>
                      </a:lnTo>
                      <a:lnTo>
                        <a:pt x="22" y="226"/>
                      </a:lnTo>
                      <a:lnTo>
                        <a:pt x="19" y="231"/>
                      </a:lnTo>
                      <a:lnTo>
                        <a:pt x="17" y="238"/>
                      </a:lnTo>
                      <a:lnTo>
                        <a:pt x="15" y="243"/>
                      </a:lnTo>
                      <a:lnTo>
                        <a:pt x="14" y="252"/>
                      </a:lnTo>
                      <a:lnTo>
                        <a:pt x="14" y="258"/>
                      </a:lnTo>
                      <a:lnTo>
                        <a:pt x="15" y="264"/>
                      </a:lnTo>
                      <a:lnTo>
                        <a:pt x="17" y="275"/>
                      </a:lnTo>
                      <a:lnTo>
                        <a:pt x="12" y="262"/>
                      </a:lnTo>
                      <a:lnTo>
                        <a:pt x="3" y="229"/>
                      </a:lnTo>
                      <a:lnTo>
                        <a:pt x="2" y="207"/>
                      </a:lnTo>
                      <a:lnTo>
                        <a:pt x="0" y="173"/>
                      </a:lnTo>
                      <a:lnTo>
                        <a:pt x="0" y="144"/>
                      </a:lnTo>
                      <a:lnTo>
                        <a:pt x="4" y="119"/>
                      </a:lnTo>
                      <a:lnTo>
                        <a:pt x="11" y="84"/>
                      </a:lnTo>
                      <a:lnTo>
                        <a:pt x="30" y="48"/>
                      </a:lnTo>
                    </a:path>
                  </a:pathLst>
                </a:custGeom>
                <a:solidFill>
                  <a:srgbClr val="FFFFFF">
                    <a:alpha val="100000"/>
                  </a:srgbClr>
                </a:solidFill>
                <a:ln w="9525">
                  <a:noFill/>
                </a:ln>
              </p:spPr>
              <p:txBody>
                <a:bodyPr/>
                <a:lstStyle/>
                <a:p>
                  <a:endParaRPr lang="zh-CN" altLang="en-US"/>
                </a:p>
              </p:txBody>
            </p:sp>
            <p:sp>
              <p:nvSpPr>
                <p:cNvPr id="3087" name="Freeform 36"/>
                <p:cNvSpPr/>
                <p:nvPr/>
              </p:nvSpPr>
              <p:spPr>
                <a:xfrm>
                  <a:off x="112" y="4295"/>
                  <a:ext cx="439" cy="321"/>
                </a:xfrm>
                <a:custGeom>
                  <a:avLst/>
                  <a:gdLst/>
                  <a:ahLst/>
                  <a:cxnLst>
                    <a:cxn ang="0">
                      <a:pos x="146" y="22"/>
                    </a:cxn>
                    <a:cxn ang="0">
                      <a:pos x="113" y="43"/>
                    </a:cxn>
                    <a:cxn ang="0">
                      <a:pos x="83" y="67"/>
                    </a:cxn>
                    <a:cxn ang="0">
                      <a:pos x="57" y="96"/>
                    </a:cxn>
                    <a:cxn ang="0">
                      <a:pos x="31" y="134"/>
                    </a:cxn>
                    <a:cxn ang="0">
                      <a:pos x="12" y="177"/>
                    </a:cxn>
                    <a:cxn ang="0">
                      <a:pos x="1" y="227"/>
                    </a:cxn>
                    <a:cxn ang="0">
                      <a:pos x="0" y="278"/>
                    </a:cxn>
                    <a:cxn ang="0">
                      <a:pos x="9" y="320"/>
                    </a:cxn>
                    <a:cxn ang="0">
                      <a:pos x="10" y="282"/>
                    </a:cxn>
                    <a:cxn ang="0">
                      <a:pos x="29" y="258"/>
                    </a:cxn>
                    <a:cxn ang="0">
                      <a:pos x="55" y="250"/>
                    </a:cxn>
                    <a:cxn ang="0">
                      <a:pos x="81" y="260"/>
                    </a:cxn>
                    <a:cxn ang="0">
                      <a:pos x="94" y="276"/>
                    </a:cxn>
                    <a:cxn ang="0">
                      <a:pos x="84" y="229"/>
                    </a:cxn>
                    <a:cxn ang="0">
                      <a:pos x="81" y="178"/>
                    </a:cxn>
                    <a:cxn ang="0">
                      <a:pos x="85" y="129"/>
                    </a:cxn>
                    <a:cxn ang="0">
                      <a:pos x="96" y="91"/>
                    </a:cxn>
                    <a:cxn ang="0">
                      <a:pos x="113" y="57"/>
                    </a:cxn>
                    <a:cxn ang="0">
                      <a:pos x="138" y="30"/>
                    </a:cxn>
                    <a:cxn ang="0">
                      <a:pos x="149" y="30"/>
                    </a:cxn>
                    <a:cxn ang="0">
                      <a:pos x="146" y="71"/>
                    </a:cxn>
                    <a:cxn ang="0">
                      <a:pos x="150" y="116"/>
                    </a:cxn>
                    <a:cxn ang="0">
                      <a:pos x="161" y="172"/>
                    </a:cxn>
                    <a:cxn ang="0">
                      <a:pos x="174" y="220"/>
                    </a:cxn>
                    <a:cxn ang="0">
                      <a:pos x="179" y="231"/>
                    </a:cxn>
                    <a:cxn ang="0">
                      <a:pos x="189" y="196"/>
                    </a:cxn>
                    <a:cxn ang="0">
                      <a:pos x="217" y="178"/>
                    </a:cxn>
                    <a:cxn ang="0">
                      <a:pos x="247" y="184"/>
                    </a:cxn>
                    <a:cxn ang="0">
                      <a:pos x="262" y="198"/>
                    </a:cxn>
                    <a:cxn ang="0">
                      <a:pos x="248" y="158"/>
                    </a:cxn>
                    <a:cxn ang="0">
                      <a:pos x="231" y="115"/>
                    </a:cxn>
                    <a:cxn ang="0">
                      <a:pos x="211" y="75"/>
                    </a:cxn>
                    <a:cxn ang="0">
                      <a:pos x="192" y="44"/>
                    </a:cxn>
                    <a:cxn ang="0">
                      <a:pos x="170" y="20"/>
                    </a:cxn>
                    <a:cxn ang="0">
                      <a:pos x="183" y="12"/>
                    </a:cxn>
                    <a:cxn ang="0">
                      <a:pos x="217" y="14"/>
                    </a:cxn>
                    <a:cxn ang="0">
                      <a:pos x="251" y="30"/>
                    </a:cxn>
                    <a:cxn ang="0">
                      <a:pos x="278" y="52"/>
                    </a:cxn>
                    <a:cxn ang="0">
                      <a:pos x="303" y="80"/>
                    </a:cxn>
                    <a:cxn ang="0">
                      <a:pos x="324" y="112"/>
                    </a:cxn>
                    <a:cxn ang="0">
                      <a:pos x="341" y="149"/>
                    </a:cxn>
                    <a:cxn ang="0">
                      <a:pos x="350" y="157"/>
                    </a:cxn>
                    <a:cxn ang="0">
                      <a:pos x="360" y="125"/>
                    </a:cxn>
                    <a:cxn ang="0">
                      <a:pos x="383" y="106"/>
                    </a:cxn>
                    <a:cxn ang="0">
                      <a:pos x="407" y="106"/>
                    </a:cxn>
                    <a:cxn ang="0">
                      <a:pos x="430" y="125"/>
                    </a:cxn>
                    <a:cxn ang="0">
                      <a:pos x="430" y="116"/>
                    </a:cxn>
                    <a:cxn ang="0">
                      <a:pos x="411" y="83"/>
                    </a:cxn>
                    <a:cxn ang="0">
                      <a:pos x="387" y="53"/>
                    </a:cxn>
                    <a:cxn ang="0">
                      <a:pos x="356" y="29"/>
                    </a:cxn>
                    <a:cxn ang="0">
                      <a:pos x="324" y="13"/>
                    </a:cxn>
                    <a:cxn ang="0">
                      <a:pos x="291" y="4"/>
                    </a:cxn>
                    <a:cxn ang="0">
                      <a:pos x="256" y="0"/>
                    </a:cxn>
                    <a:cxn ang="0">
                      <a:pos x="217" y="1"/>
                    </a:cxn>
                    <a:cxn ang="0">
                      <a:pos x="180" y="9"/>
                    </a:cxn>
                  </a:cxnLst>
                  <a:rect l="0" t="0" r="0" b="0"/>
                  <a:pathLst>
                    <a:path w="439" h="321">
                      <a:moveTo>
                        <a:pt x="172" y="12"/>
                      </a:moveTo>
                      <a:lnTo>
                        <a:pt x="162" y="16"/>
                      </a:lnTo>
                      <a:lnTo>
                        <a:pt x="157" y="17"/>
                      </a:lnTo>
                      <a:lnTo>
                        <a:pt x="152" y="20"/>
                      </a:lnTo>
                      <a:lnTo>
                        <a:pt x="146" y="22"/>
                      </a:lnTo>
                      <a:lnTo>
                        <a:pt x="138" y="26"/>
                      </a:lnTo>
                      <a:lnTo>
                        <a:pt x="132" y="30"/>
                      </a:lnTo>
                      <a:lnTo>
                        <a:pt x="126" y="33"/>
                      </a:lnTo>
                      <a:lnTo>
                        <a:pt x="119" y="38"/>
                      </a:lnTo>
                      <a:lnTo>
                        <a:pt x="113" y="43"/>
                      </a:lnTo>
                      <a:lnTo>
                        <a:pt x="107" y="47"/>
                      </a:lnTo>
                      <a:lnTo>
                        <a:pt x="101" y="52"/>
                      </a:lnTo>
                      <a:lnTo>
                        <a:pt x="94" y="57"/>
                      </a:lnTo>
                      <a:lnTo>
                        <a:pt x="88" y="61"/>
                      </a:lnTo>
                      <a:lnTo>
                        <a:pt x="83" y="67"/>
                      </a:lnTo>
                      <a:lnTo>
                        <a:pt x="77" y="72"/>
                      </a:lnTo>
                      <a:lnTo>
                        <a:pt x="72" y="79"/>
                      </a:lnTo>
                      <a:lnTo>
                        <a:pt x="66" y="84"/>
                      </a:lnTo>
                      <a:lnTo>
                        <a:pt x="61" y="90"/>
                      </a:lnTo>
                      <a:lnTo>
                        <a:pt x="57" y="96"/>
                      </a:lnTo>
                      <a:lnTo>
                        <a:pt x="51" y="103"/>
                      </a:lnTo>
                      <a:lnTo>
                        <a:pt x="46" y="110"/>
                      </a:lnTo>
                      <a:lnTo>
                        <a:pt x="41" y="118"/>
                      </a:lnTo>
                      <a:lnTo>
                        <a:pt x="36" y="126"/>
                      </a:lnTo>
                      <a:lnTo>
                        <a:pt x="31" y="134"/>
                      </a:lnTo>
                      <a:lnTo>
                        <a:pt x="27" y="141"/>
                      </a:lnTo>
                      <a:lnTo>
                        <a:pt x="23" y="150"/>
                      </a:lnTo>
                      <a:lnTo>
                        <a:pt x="18" y="160"/>
                      </a:lnTo>
                      <a:lnTo>
                        <a:pt x="15" y="169"/>
                      </a:lnTo>
                      <a:lnTo>
                        <a:pt x="12" y="177"/>
                      </a:lnTo>
                      <a:lnTo>
                        <a:pt x="9" y="186"/>
                      </a:lnTo>
                      <a:lnTo>
                        <a:pt x="6" y="196"/>
                      </a:lnTo>
                      <a:lnTo>
                        <a:pt x="4" y="207"/>
                      </a:lnTo>
                      <a:lnTo>
                        <a:pt x="3" y="216"/>
                      </a:lnTo>
                      <a:lnTo>
                        <a:pt x="1" y="227"/>
                      </a:lnTo>
                      <a:lnTo>
                        <a:pt x="0" y="239"/>
                      </a:lnTo>
                      <a:lnTo>
                        <a:pt x="0" y="250"/>
                      </a:lnTo>
                      <a:lnTo>
                        <a:pt x="0" y="260"/>
                      </a:lnTo>
                      <a:lnTo>
                        <a:pt x="0" y="270"/>
                      </a:lnTo>
                      <a:lnTo>
                        <a:pt x="0" y="278"/>
                      </a:lnTo>
                      <a:lnTo>
                        <a:pt x="1" y="286"/>
                      </a:lnTo>
                      <a:lnTo>
                        <a:pt x="3" y="294"/>
                      </a:lnTo>
                      <a:lnTo>
                        <a:pt x="4" y="302"/>
                      </a:lnTo>
                      <a:lnTo>
                        <a:pt x="6" y="310"/>
                      </a:lnTo>
                      <a:lnTo>
                        <a:pt x="9" y="320"/>
                      </a:lnTo>
                      <a:lnTo>
                        <a:pt x="7" y="310"/>
                      </a:lnTo>
                      <a:lnTo>
                        <a:pt x="7" y="302"/>
                      </a:lnTo>
                      <a:lnTo>
                        <a:pt x="7" y="295"/>
                      </a:lnTo>
                      <a:lnTo>
                        <a:pt x="9" y="289"/>
                      </a:lnTo>
                      <a:lnTo>
                        <a:pt x="10" y="282"/>
                      </a:lnTo>
                      <a:lnTo>
                        <a:pt x="13" y="276"/>
                      </a:lnTo>
                      <a:lnTo>
                        <a:pt x="16" y="271"/>
                      </a:lnTo>
                      <a:lnTo>
                        <a:pt x="21" y="264"/>
                      </a:lnTo>
                      <a:lnTo>
                        <a:pt x="25" y="260"/>
                      </a:lnTo>
                      <a:lnTo>
                        <a:pt x="29" y="258"/>
                      </a:lnTo>
                      <a:lnTo>
                        <a:pt x="33" y="255"/>
                      </a:lnTo>
                      <a:lnTo>
                        <a:pt x="39" y="252"/>
                      </a:lnTo>
                      <a:lnTo>
                        <a:pt x="45" y="251"/>
                      </a:lnTo>
                      <a:lnTo>
                        <a:pt x="50" y="250"/>
                      </a:lnTo>
                      <a:lnTo>
                        <a:pt x="55" y="250"/>
                      </a:lnTo>
                      <a:lnTo>
                        <a:pt x="60" y="251"/>
                      </a:lnTo>
                      <a:lnTo>
                        <a:pt x="66" y="252"/>
                      </a:lnTo>
                      <a:lnTo>
                        <a:pt x="72" y="255"/>
                      </a:lnTo>
                      <a:lnTo>
                        <a:pt x="75" y="258"/>
                      </a:lnTo>
                      <a:lnTo>
                        <a:pt x="81" y="260"/>
                      </a:lnTo>
                      <a:lnTo>
                        <a:pt x="85" y="266"/>
                      </a:lnTo>
                      <a:lnTo>
                        <a:pt x="89" y="271"/>
                      </a:lnTo>
                      <a:lnTo>
                        <a:pt x="93" y="278"/>
                      </a:lnTo>
                      <a:lnTo>
                        <a:pt x="96" y="285"/>
                      </a:lnTo>
                      <a:lnTo>
                        <a:pt x="94" y="276"/>
                      </a:lnTo>
                      <a:lnTo>
                        <a:pt x="92" y="268"/>
                      </a:lnTo>
                      <a:lnTo>
                        <a:pt x="89" y="259"/>
                      </a:lnTo>
                      <a:lnTo>
                        <a:pt x="87" y="248"/>
                      </a:lnTo>
                      <a:lnTo>
                        <a:pt x="86" y="239"/>
                      </a:lnTo>
                      <a:lnTo>
                        <a:pt x="84" y="229"/>
                      </a:lnTo>
                      <a:lnTo>
                        <a:pt x="83" y="220"/>
                      </a:lnTo>
                      <a:lnTo>
                        <a:pt x="82" y="211"/>
                      </a:lnTo>
                      <a:lnTo>
                        <a:pt x="81" y="200"/>
                      </a:lnTo>
                      <a:lnTo>
                        <a:pt x="81" y="189"/>
                      </a:lnTo>
                      <a:lnTo>
                        <a:pt x="81" y="178"/>
                      </a:lnTo>
                      <a:lnTo>
                        <a:pt x="81" y="166"/>
                      </a:lnTo>
                      <a:lnTo>
                        <a:pt x="82" y="155"/>
                      </a:lnTo>
                      <a:lnTo>
                        <a:pt x="83" y="147"/>
                      </a:lnTo>
                      <a:lnTo>
                        <a:pt x="84" y="138"/>
                      </a:lnTo>
                      <a:lnTo>
                        <a:pt x="85" y="129"/>
                      </a:lnTo>
                      <a:lnTo>
                        <a:pt x="87" y="119"/>
                      </a:lnTo>
                      <a:lnTo>
                        <a:pt x="90" y="111"/>
                      </a:lnTo>
                      <a:lnTo>
                        <a:pt x="92" y="103"/>
                      </a:lnTo>
                      <a:lnTo>
                        <a:pt x="93" y="96"/>
                      </a:lnTo>
                      <a:lnTo>
                        <a:pt x="96" y="91"/>
                      </a:lnTo>
                      <a:lnTo>
                        <a:pt x="99" y="86"/>
                      </a:lnTo>
                      <a:lnTo>
                        <a:pt x="102" y="77"/>
                      </a:lnTo>
                      <a:lnTo>
                        <a:pt x="105" y="69"/>
                      </a:lnTo>
                      <a:lnTo>
                        <a:pt x="109" y="63"/>
                      </a:lnTo>
                      <a:lnTo>
                        <a:pt x="113" y="57"/>
                      </a:lnTo>
                      <a:lnTo>
                        <a:pt x="117" y="52"/>
                      </a:lnTo>
                      <a:lnTo>
                        <a:pt x="123" y="45"/>
                      </a:lnTo>
                      <a:lnTo>
                        <a:pt x="127" y="40"/>
                      </a:lnTo>
                      <a:lnTo>
                        <a:pt x="132" y="34"/>
                      </a:lnTo>
                      <a:lnTo>
                        <a:pt x="138" y="30"/>
                      </a:lnTo>
                      <a:lnTo>
                        <a:pt x="144" y="26"/>
                      </a:lnTo>
                      <a:lnTo>
                        <a:pt x="150" y="22"/>
                      </a:lnTo>
                      <a:lnTo>
                        <a:pt x="154" y="21"/>
                      </a:lnTo>
                      <a:lnTo>
                        <a:pt x="151" y="25"/>
                      </a:lnTo>
                      <a:lnTo>
                        <a:pt x="149" y="30"/>
                      </a:lnTo>
                      <a:lnTo>
                        <a:pt x="147" y="38"/>
                      </a:lnTo>
                      <a:lnTo>
                        <a:pt x="147" y="47"/>
                      </a:lnTo>
                      <a:lnTo>
                        <a:pt x="146" y="53"/>
                      </a:lnTo>
                      <a:lnTo>
                        <a:pt x="146" y="63"/>
                      </a:lnTo>
                      <a:lnTo>
                        <a:pt x="146" y="71"/>
                      </a:lnTo>
                      <a:lnTo>
                        <a:pt x="146" y="77"/>
                      </a:lnTo>
                      <a:lnTo>
                        <a:pt x="147" y="87"/>
                      </a:lnTo>
                      <a:lnTo>
                        <a:pt x="147" y="98"/>
                      </a:lnTo>
                      <a:lnTo>
                        <a:pt x="149" y="107"/>
                      </a:lnTo>
                      <a:lnTo>
                        <a:pt x="150" y="116"/>
                      </a:lnTo>
                      <a:lnTo>
                        <a:pt x="152" y="129"/>
                      </a:lnTo>
                      <a:lnTo>
                        <a:pt x="154" y="139"/>
                      </a:lnTo>
                      <a:lnTo>
                        <a:pt x="156" y="151"/>
                      </a:lnTo>
                      <a:lnTo>
                        <a:pt x="159" y="162"/>
                      </a:lnTo>
                      <a:lnTo>
                        <a:pt x="161" y="172"/>
                      </a:lnTo>
                      <a:lnTo>
                        <a:pt x="163" y="181"/>
                      </a:lnTo>
                      <a:lnTo>
                        <a:pt x="165" y="190"/>
                      </a:lnTo>
                      <a:lnTo>
                        <a:pt x="168" y="200"/>
                      </a:lnTo>
                      <a:lnTo>
                        <a:pt x="171" y="209"/>
                      </a:lnTo>
                      <a:lnTo>
                        <a:pt x="174" y="220"/>
                      </a:lnTo>
                      <a:lnTo>
                        <a:pt x="176" y="229"/>
                      </a:lnTo>
                      <a:lnTo>
                        <a:pt x="178" y="237"/>
                      </a:lnTo>
                      <a:lnTo>
                        <a:pt x="181" y="248"/>
                      </a:lnTo>
                      <a:lnTo>
                        <a:pt x="180" y="240"/>
                      </a:lnTo>
                      <a:lnTo>
                        <a:pt x="179" y="231"/>
                      </a:lnTo>
                      <a:lnTo>
                        <a:pt x="180" y="223"/>
                      </a:lnTo>
                      <a:lnTo>
                        <a:pt x="180" y="216"/>
                      </a:lnTo>
                      <a:lnTo>
                        <a:pt x="183" y="209"/>
                      </a:lnTo>
                      <a:lnTo>
                        <a:pt x="186" y="203"/>
                      </a:lnTo>
                      <a:lnTo>
                        <a:pt x="189" y="196"/>
                      </a:lnTo>
                      <a:lnTo>
                        <a:pt x="193" y="190"/>
                      </a:lnTo>
                      <a:lnTo>
                        <a:pt x="198" y="186"/>
                      </a:lnTo>
                      <a:lnTo>
                        <a:pt x="204" y="182"/>
                      </a:lnTo>
                      <a:lnTo>
                        <a:pt x="210" y="178"/>
                      </a:lnTo>
                      <a:lnTo>
                        <a:pt x="217" y="178"/>
                      </a:lnTo>
                      <a:lnTo>
                        <a:pt x="223" y="177"/>
                      </a:lnTo>
                      <a:lnTo>
                        <a:pt x="230" y="177"/>
                      </a:lnTo>
                      <a:lnTo>
                        <a:pt x="236" y="178"/>
                      </a:lnTo>
                      <a:lnTo>
                        <a:pt x="243" y="181"/>
                      </a:lnTo>
                      <a:lnTo>
                        <a:pt x="247" y="184"/>
                      </a:lnTo>
                      <a:lnTo>
                        <a:pt x="252" y="188"/>
                      </a:lnTo>
                      <a:lnTo>
                        <a:pt x="256" y="193"/>
                      </a:lnTo>
                      <a:lnTo>
                        <a:pt x="261" y="198"/>
                      </a:lnTo>
                      <a:lnTo>
                        <a:pt x="267" y="212"/>
                      </a:lnTo>
                      <a:lnTo>
                        <a:pt x="262" y="198"/>
                      </a:lnTo>
                      <a:lnTo>
                        <a:pt x="259" y="190"/>
                      </a:lnTo>
                      <a:lnTo>
                        <a:pt x="257" y="184"/>
                      </a:lnTo>
                      <a:lnTo>
                        <a:pt x="255" y="176"/>
                      </a:lnTo>
                      <a:lnTo>
                        <a:pt x="252" y="168"/>
                      </a:lnTo>
                      <a:lnTo>
                        <a:pt x="248" y="158"/>
                      </a:lnTo>
                      <a:lnTo>
                        <a:pt x="244" y="149"/>
                      </a:lnTo>
                      <a:lnTo>
                        <a:pt x="241" y="139"/>
                      </a:lnTo>
                      <a:lnTo>
                        <a:pt x="238" y="131"/>
                      </a:lnTo>
                      <a:lnTo>
                        <a:pt x="234" y="123"/>
                      </a:lnTo>
                      <a:lnTo>
                        <a:pt x="231" y="115"/>
                      </a:lnTo>
                      <a:lnTo>
                        <a:pt x="227" y="106"/>
                      </a:lnTo>
                      <a:lnTo>
                        <a:pt x="222" y="98"/>
                      </a:lnTo>
                      <a:lnTo>
                        <a:pt x="219" y="90"/>
                      </a:lnTo>
                      <a:lnTo>
                        <a:pt x="215" y="83"/>
                      </a:lnTo>
                      <a:lnTo>
                        <a:pt x="211" y="75"/>
                      </a:lnTo>
                      <a:lnTo>
                        <a:pt x="207" y="68"/>
                      </a:lnTo>
                      <a:lnTo>
                        <a:pt x="204" y="61"/>
                      </a:lnTo>
                      <a:lnTo>
                        <a:pt x="201" y="55"/>
                      </a:lnTo>
                      <a:lnTo>
                        <a:pt x="196" y="49"/>
                      </a:lnTo>
                      <a:lnTo>
                        <a:pt x="192" y="44"/>
                      </a:lnTo>
                      <a:lnTo>
                        <a:pt x="188" y="37"/>
                      </a:lnTo>
                      <a:lnTo>
                        <a:pt x="184" y="32"/>
                      </a:lnTo>
                      <a:lnTo>
                        <a:pt x="180" y="28"/>
                      </a:lnTo>
                      <a:lnTo>
                        <a:pt x="175" y="24"/>
                      </a:lnTo>
                      <a:lnTo>
                        <a:pt x="170" y="20"/>
                      </a:lnTo>
                      <a:lnTo>
                        <a:pt x="165" y="18"/>
                      </a:lnTo>
                      <a:lnTo>
                        <a:pt x="161" y="17"/>
                      </a:lnTo>
                      <a:lnTo>
                        <a:pt x="169" y="14"/>
                      </a:lnTo>
                      <a:lnTo>
                        <a:pt x="176" y="13"/>
                      </a:lnTo>
                      <a:lnTo>
                        <a:pt x="183" y="12"/>
                      </a:lnTo>
                      <a:lnTo>
                        <a:pt x="190" y="12"/>
                      </a:lnTo>
                      <a:lnTo>
                        <a:pt x="198" y="12"/>
                      </a:lnTo>
                      <a:lnTo>
                        <a:pt x="205" y="12"/>
                      </a:lnTo>
                      <a:lnTo>
                        <a:pt x="211" y="13"/>
                      </a:lnTo>
                      <a:lnTo>
                        <a:pt x="217" y="14"/>
                      </a:lnTo>
                      <a:lnTo>
                        <a:pt x="224" y="17"/>
                      </a:lnTo>
                      <a:lnTo>
                        <a:pt x="231" y="20"/>
                      </a:lnTo>
                      <a:lnTo>
                        <a:pt x="238" y="24"/>
                      </a:lnTo>
                      <a:lnTo>
                        <a:pt x="245" y="26"/>
                      </a:lnTo>
                      <a:lnTo>
                        <a:pt x="251" y="30"/>
                      </a:lnTo>
                      <a:lnTo>
                        <a:pt x="256" y="33"/>
                      </a:lnTo>
                      <a:lnTo>
                        <a:pt x="261" y="37"/>
                      </a:lnTo>
                      <a:lnTo>
                        <a:pt x="267" y="43"/>
                      </a:lnTo>
                      <a:lnTo>
                        <a:pt x="273" y="47"/>
                      </a:lnTo>
                      <a:lnTo>
                        <a:pt x="278" y="52"/>
                      </a:lnTo>
                      <a:lnTo>
                        <a:pt x="284" y="57"/>
                      </a:lnTo>
                      <a:lnTo>
                        <a:pt x="289" y="63"/>
                      </a:lnTo>
                      <a:lnTo>
                        <a:pt x="294" y="68"/>
                      </a:lnTo>
                      <a:lnTo>
                        <a:pt x="298" y="73"/>
                      </a:lnTo>
                      <a:lnTo>
                        <a:pt x="303" y="80"/>
                      </a:lnTo>
                      <a:lnTo>
                        <a:pt x="308" y="87"/>
                      </a:lnTo>
                      <a:lnTo>
                        <a:pt x="312" y="92"/>
                      </a:lnTo>
                      <a:lnTo>
                        <a:pt x="315" y="99"/>
                      </a:lnTo>
                      <a:lnTo>
                        <a:pt x="320" y="106"/>
                      </a:lnTo>
                      <a:lnTo>
                        <a:pt x="324" y="112"/>
                      </a:lnTo>
                      <a:lnTo>
                        <a:pt x="327" y="119"/>
                      </a:lnTo>
                      <a:lnTo>
                        <a:pt x="331" y="126"/>
                      </a:lnTo>
                      <a:lnTo>
                        <a:pt x="335" y="134"/>
                      </a:lnTo>
                      <a:lnTo>
                        <a:pt x="338" y="141"/>
                      </a:lnTo>
                      <a:lnTo>
                        <a:pt x="341" y="149"/>
                      </a:lnTo>
                      <a:lnTo>
                        <a:pt x="345" y="157"/>
                      </a:lnTo>
                      <a:lnTo>
                        <a:pt x="348" y="165"/>
                      </a:lnTo>
                      <a:lnTo>
                        <a:pt x="351" y="176"/>
                      </a:lnTo>
                      <a:lnTo>
                        <a:pt x="350" y="164"/>
                      </a:lnTo>
                      <a:lnTo>
                        <a:pt x="350" y="157"/>
                      </a:lnTo>
                      <a:lnTo>
                        <a:pt x="350" y="149"/>
                      </a:lnTo>
                      <a:lnTo>
                        <a:pt x="351" y="142"/>
                      </a:lnTo>
                      <a:lnTo>
                        <a:pt x="354" y="135"/>
                      </a:lnTo>
                      <a:lnTo>
                        <a:pt x="356" y="130"/>
                      </a:lnTo>
                      <a:lnTo>
                        <a:pt x="360" y="125"/>
                      </a:lnTo>
                      <a:lnTo>
                        <a:pt x="364" y="119"/>
                      </a:lnTo>
                      <a:lnTo>
                        <a:pt x="369" y="114"/>
                      </a:lnTo>
                      <a:lnTo>
                        <a:pt x="374" y="111"/>
                      </a:lnTo>
                      <a:lnTo>
                        <a:pt x="378" y="108"/>
                      </a:lnTo>
                      <a:lnTo>
                        <a:pt x="383" y="106"/>
                      </a:lnTo>
                      <a:lnTo>
                        <a:pt x="388" y="104"/>
                      </a:lnTo>
                      <a:lnTo>
                        <a:pt x="393" y="103"/>
                      </a:lnTo>
                      <a:lnTo>
                        <a:pt x="398" y="103"/>
                      </a:lnTo>
                      <a:lnTo>
                        <a:pt x="402" y="104"/>
                      </a:lnTo>
                      <a:lnTo>
                        <a:pt x="407" y="106"/>
                      </a:lnTo>
                      <a:lnTo>
                        <a:pt x="412" y="108"/>
                      </a:lnTo>
                      <a:lnTo>
                        <a:pt x="417" y="111"/>
                      </a:lnTo>
                      <a:lnTo>
                        <a:pt x="422" y="114"/>
                      </a:lnTo>
                      <a:lnTo>
                        <a:pt x="426" y="119"/>
                      </a:lnTo>
                      <a:lnTo>
                        <a:pt x="430" y="125"/>
                      </a:lnTo>
                      <a:lnTo>
                        <a:pt x="434" y="130"/>
                      </a:lnTo>
                      <a:lnTo>
                        <a:pt x="438" y="137"/>
                      </a:lnTo>
                      <a:lnTo>
                        <a:pt x="435" y="129"/>
                      </a:lnTo>
                      <a:lnTo>
                        <a:pt x="432" y="123"/>
                      </a:lnTo>
                      <a:lnTo>
                        <a:pt x="430" y="116"/>
                      </a:lnTo>
                      <a:lnTo>
                        <a:pt x="427" y="110"/>
                      </a:lnTo>
                      <a:lnTo>
                        <a:pt x="423" y="103"/>
                      </a:lnTo>
                      <a:lnTo>
                        <a:pt x="420" y="95"/>
                      </a:lnTo>
                      <a:lnTo>
                        <a:pt x="415" y="88"/>
                      </a:lnTo>
                      <a:lnTo>
                        <a:pt x="411" y="83"/>
                      </a:lnTo>
                      <a:lnTo>
                        <a:pt x="407" y="76"/>
                      </a:lnTo>
                      <a:lnTo>
                        <a:pt x="402" y="69"/>
                      </a:lnTo>
                      <a:lnTo>
                        <a:pt x="396" y="64"/>
                      </a:lnTo>
                      <a:lnTo>
                        <a:pt x="392" y="59"/>
                      </a:lnTo>
                      <a:lnTo>
                        <a:pt x="387" y="53"/>
                      </a:lnTo>
                      <a:lnTo>
                        <a:pt x="381" y="48"/>
                      </a:lnTo>
                      <a:lnTo>
                        <a:pt x="375" y="43"/>
                      </a:lnTo>
                      <a:lnTo>
                        <a:pt x="369" y="38"/>
                      </a:lnTo>
                      <a:lnTo>
                        <a:pt x="362" y="33"/>
                      </a:lnTo>
                      <a:lnTo>
                        <a:pt x="356" y="29"/>
                      </a:lnTo>
                      <a:lnTo>
                        <a:pt x="350" y="26"/>
                      </a:lnTo>
                      <a:lnTo>
                        <a:pt x="343" y="22"/>
                      </a:lnTo>
                      <a:lnTo>
                        <a:pt x="337" y="20"/>
                      </a:lnTo>
                      <a:lnTo>
                        <a:pt x="330" y="16"/>
                      </a:lnTo>
                      <a:lnTo>
                        <a:pt x="324" y="13"/>
                      </a:lnTo>
                      <a:lnTo>
                        <a:pt x="317" y="10"/>
                      </a:lnTo>
                      <a:lnTo>
                        <a:pt x="310" y="9"/>
                      </a:lnTo>
                      <a:lnTo>
                        <a:pt x="304" y="6"/>
                      </a:lnTo>
                      <a:lnTo>
                        <a:pt x="297" y="5"/>
                      </a:lnTo>
                      <a:lnTo>
                        <a:pt x="291" y="4"/>
                      </a:lnTo>
                      <a:lnTo>
                        <a:pt x="285" y="2"/>
                      </a:lnTo>
                      <a:lnTo>
                        <a:pt x="279" y="1"/>
                      </a:lnTo>
                      <a:lnTo>
                        <a:pt x="270" y="0"/>
                      </a:lnTo>
                      <a:lnTo>
                        <a:pt x="263" y="0"/>
                      </a:lnTo>
                      <a:lnTo>
                        <a:pt x="256" y="0"/>
                      </a:lnTo>
                      <a:lnTo>
                        <a:pt x="249" y="0"/>
                      </a:lnTo>
                      <a:lnTo>
                        <a:pt x="240" y="0"/>
                      </a:lnTo>
                      <a:lnTo>
                        <a:pt x="232" y="0"/>
                      </a:lnTo>
                      <a:lnTo>
                        <a:pt x="225" y="0"/>
                      </a:lnTo>
                      <a:lnTo>
                        <a:pt x="217" y="1"/>
                      </a:lnTo>
                      <a:lnTo>
                        <a:pt x="209" y="2"/>
                      </a:lnTo>
                      <a:lnTo>
                        <a:pt x="203" y="4"/>
                      </a:lnTo>
                      <a:lnTo>
                        <a:pt x="196" y="5"/>
                      </a:lnTo>
                      <a:lnTo>
                        <a:pt x="189" y="8"/>
                      </a:lnTo>
                      <a:lnTo>
                        <a:pt x="180" y="9"/>
                      </a:lnTo>
                      <a:lnTo>
                        <a:pt x="172" y="12"/>
                      </a:lnTo>
                    </a:path>
                  </a:pathLst>
                </a:custGeom>
                <a:solidFill>
                  <a:srgbClr val="FF0000">
                    <a:alpha val="100000"/>
                  </a:srgbClr>
                </a:solidFill>
                <a:ln w="9525">
                  <a:noFill/>
                </a:ln>
              </p:spPr>
              <p:txBody>
                <a:bodyPr/>
                <a:lstStyle/>
                <a:p>
                  <a:endParaRPr lang="zh-CN" altLang="en-US"/>
                </a:p>
              </p:txBody>
            </p:sp>
          </p:grpSp>
        </p:grpSp>
      </p:grpSp>
      <p:grpSp>
        <p:nvGrpSpPr>
          <p:cNvPr id="3076" name="Group 37"/>
          <p:cNvGrpSpPr/>
          <p:nvPr/>
        </p:nvGrpSpPr>
        <p:grpSpPr>
          <a:xfrm>
            <a:off x="457200" y="762000"/>
            <a:ext cx="1055688" cy="815975"/>
            <a:chOff x="20" y="0"/>
            <a:chExt cx="665" cy="514"/>
          </a:xfrm>
        </p:grpSpPr>
        <p:sp>
          <p:nvSpPr>
            <p:cNvPr id="27686" name="Oval 38"/>
            <p:cNvSpPr>
              <a:spLocks noChangeArrowheads="1"/>
            </p:cNvSpPr>
            <p:nvPr/>
          </p:nvSpPr>
          <p:spPr bwMode="ltGray">
            <a:xfrm>
              <a:off x="90" y="0"/>
              <a:ext cx="528" cy="492"/>
            </a:xfrm>
            <a:prstGeom prst="ellipse">
              <a:avLst/>
            </a:prstGeom>
            <a:gradFill rotWithShape="0">
              <a:gsLst>
                <a:gs pos="0">
                  <a:schemeClr val="hlink"/>
                </a:gs>
                <a:gs pos="100000">
                  <a:schemeClr val="hlink">
                    <a:gamma/>
                    <a:tint val="70196"/>
                    <a:invGamma/>
                  </a:scheme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9" name="Freeform 39"/>
            <p:cNvSpPr/>
            <p:nvPr/>
          </p:nvSpPr>
          <p:spPr>
            <a:xfrm>
              <a:off x="20" y="213"/>
              <a:ext cx="246" cy="94"/>
            </a:xfrm>
            <a:custGeom>
              <a:avLst/>
              <a:gdLst/>
              <a:ahLst/>
              <a:cxnLst>
                <a:cxn ang="0">
                  <a:pos x="7" y="52"/>
                </a:cxn>
                <a:cxn ang="0">
                  <a:pos x="22" y="48"/>
                </a:cxn>
                <a:cxn ang="0">
                  <a:pos x="38" y="48"/>
                </a:cxn>
                <a:cxn ang="0">
                  <a:pos x="53" y="50"/>
                </a:cxn>
                <a:cxn ang="0">
                  <a:pos x="69" y="54"/>
                </a:cxn>
                <a:cxn ang="0">
                  <a:pos x="84" y="59"/>
                </a:cxn>
                <a:cxn ang="0">
                  <a:pos x="99" y="65"/>
                </a:cxn>
                <a:cxn ang="0">
                  <a:pos x="113" y="72"/>
                </a:cxn>
                <a:cxn ang="0">
                  <a:pos x="124" y="66"/>
                </a:cxn>
                <a:cxn ang="0">
                  <a:pos x="136" y="48"/>
                </a:cxn>
                <a:cxn ang="0">
                  <a:pos x="150" y="35"/>
                </a:cxn>
                <a:cxn ang="0">
                  <a:pos x="166" y="24"/>
                </a:cxn>
                <a:cxn ang="0">
                  <a:pos x="183" y="16"/>
                </a:cxn>
                <a:cxn ang="0">
                  <a:pos x="201" y="9"/>
                </a:cxn>
                <a:cxn ang="0">
                  <a:pos x="219" y="5"/>
                </a:cxn>
                <a:cxn ang="0">
                  <a:pos x="237" y="1"/>
                </a:cxn>
                <a:cxn ang="0">
                  <a:pos x="237" y="3"/>
                </a:cxn>
                <a:cxn ang="0">
                  <a:pos x="222" y="11"/>
                </a:cxn>
                <a:cxn ang="0">
                  <a:pos x="207" y="19"/>
                </a:cxn>
                <a:cxn ang="0">
                  <a:pos x="191" y="28"/>
                </a:cxn>
                <a:cxn ang="0">
                  <a:pos x="177" y="39"/>
                </a:cxn>
                <a:cxn ang="0">
                  <a:pos x="163" y="51"/>
                </a:cxn>
                <a:cxn ang="0">
                  <a:pos x="152" y="64"/>
                </a:cxn>
                <a:cxn ang="0">
                  <a:pos x="142" y="79"/>
                </a:cxn>
                <a:cxn ang="0">
                  <a:pos x="135" y="90"/>
                </a:cxn>
                <a:cxn ang="0">
                  <a:pos x="130" y="93"/>
                </a:cxn>
                <a:cxn ang="0">
                  <a:pos x="123" y="90"/>
                </a:cxn>
                <a:cxn ang="0">
                  <a:pos x="116" y="87"/>
                </a:cxn>
                <a:cxn ang="0">
                  <a:pos x="107" y="84"/>
                </a:cxn>
                <a:cxn ang="0">
                  <a:pos x="93" y="78"/>
                </a:cxn>
                <a:cxn ang="0">
                  <a:pos x="79" y="71"/>
                </a:cxn>
                <a:cxn ang="0">
                  <a:pos x="63" y="64"/>
                </a:cxn>
                <a:cxn ang="0">
                  <a:pos x="47" y="58"/>
                </a:cxn>
                <a:cxn ang="0">
                  <a:pos x="31" y="54"/>
                </a:cxn>
                <a:cxn ang="0">
                  <a:pos x="17" y="52"/>
                </a:cxn>
                <a:cxn ang="0">
                  <a:pos x="5" y="53"/>
                </a:cxn>
              </a:cxnLst>
              <a:rect l="0" t="0" r="0" b="0"/>
              <a:pathLst>
                <a:path w="246" h="94">
                  <a:moveTo>
                    <a:pt x="0" y="55"/>
                  </a:moveTo>
                  <a:lnTo>
                    <a:pt x="7" y="52"/>
                  </a:lnTo>
                  <a:lnTo>
                    <a:pt x="14" y="50"/>
                  </a:lnTo>
                  <a:lnTo>
                    <a:pt x="22" y="48"/>
                  </a:lnTo>
                  <a:lnTo>
                    <a:pt x="30" y="48"/>
                  </a:lnTo>
                  <a:lnTo>
                    <a:pt x="38" y="48"/>
                  </a:lnTo>
                  <a:lnTo>
                    <a:pt x="45" y="48"/>
                  </a:lnTo>
                  <a:lnTo>
                    <a:pt x="53" y="50"/>
                  </a:lnTo>
                  <a:lnTo>
                    <a:pt x="61" y="51"/>
                  </a:lnTo>
                  <a:lnTo>
                    <a:pt x="69" y="54"/>
                  </a:lnTo>
                  <a:lnTo>
                    <a:pt x="76" y="56"/>
                  </a:lnTo>
                  <a:lnTo>
                    <a:pt x="84" y="59"/>
                  </a:lnTo>
                  <a:lnTo>
                    <a:pt x="92" y="62"/>
                  </a:lnTo>
                  <a:lnTo>
                    <a:pt x="99" y="65"/>
                  </a:lnTo>
                  <a:lnTo>
                    <a:pt x="106" y="68"/>
                  </a:lnTo>
                  <a:lnTo>
                    <a:pt x="113" y="72"/>
                  </a:lnTo>
                  <a:lnTo>
                    <a:pt x="119" y="75"/>
                  </a:lnTo>
                  <a:lnTo>
                    <a:pt x="124" y="66"/>
                  </a:lnTo>
                  <a:lnTo>
                    <a:pt x="130" y="56"/>
                  </a:lnTo>
                  <a:lnTo>
                    <a:pt x="136" y="48"/>
                  </a:lnTo>
                  <a:lnTo>
                    <a:pt x="143" y="42"/>
                  </a:lnTo>
                  <a:lnTo>
                    <a:pt x="150" y="35"/>
                  </a:lnTo>
                  <a:lnTo>
                    <a:pt x="158" y="29"/>
                  </a:lnTo>
                  <a:lnTo>
                    <a:pt x="166" y="24"/>
                  </a:lnTo>
                  <a:lnTo>
                    <a:pt x="175" y="20"/>
                  </a:lnTo>
                  <a:lnTo>
                    <a:pt x="183" y="16"/>
                  </a:lnTo>
                  <a:lnTo>
                    <a:pt x="193" y="13"/>
                  </a:lnTo>
                  <a:lnTo>
                    <a:pt x="201" y="9"/>
                  </a:lnTo>
                  <a:lnTo>
                    <a:pt x="210" y="7"/>
                  </a:lnTo>
                  <a:lnTo>
                    <a:pt x="219" y="5"/>
                  </a:lnTo>
                  <a:lnTo>
                    <a:pt x="228" y="3"/>
                  </a:lnTo>
                  <a:lnTo>
                    <a:pt x="237" y="1"/>
                  </a:lnTo>
                  <a:lnTo>
                    <a:pt x="245" y="0"/>
                  </a:lnTo>
                  <a:lnTo>
                    <a:pt x="237" y="3"/>
                  </a:lnTo>
                  <a:lnTo>
                    <a:pt x="230" y="7"/>
                  </a:lnTo>
                  <a:lnTo>
                    <a:pt x="222" y="11"/>
                  </a:lnTo>
                  <a:lnTo>
                    <a:pt x="214" y="15"/>
                  </a:lnTo>
                  <a:lnTo>
                    <a:pt x="207" y="19"/>
                  </a:lnTo>
                  <a:lnTo>
                    <a:pt x="199" y="24"/>
                  </a:lnTo>
                  <a:lnTo>
                    <a:pt x="191" y="28"/>
                  </a:lnTo>
                  <a:lnTo>
                    <a:pt x="185" y="33"/>
                  </a:lnTo>
                  <a:lnTo>
                    <a:pt x="177" y="39"/>
                  </a:lnTo>
                  <a:lnTo>
                    <a:pt x="170" y="44"/>
                  </a:lnTo>
                  <a:lnTo>
                    <a:pt x="163" y="51"/>
                  </a:lnTo>
                  <a:lnTo>
                    <a:pt x="158" y="57"/>
                  </a:lnTo>
                  <a:lnTo>
                    <a:pt x="152" y="64"/>
                  </a:lnTo>
                  <a:lnTo>
                    <a:pt x="146" y="71"/>
                  </a:lnTo>
                  <a:lnTo>
                    <a:pt x="142" y="79"/>
                  </a:lnTo>
                  <a:lnTo>
                    <a:pt x="138" y="87"/>
                  </a:lnTo>
                  <a:lnTo>
                    <a:pt x="135" y="90"/>
                  </a:lnTo>
                  <a:lnTo>
                    <a:pt x="133" y="92"/>
                  </a:lnTo>
                  <a:lnTo>
                    <a:pt x="130" y="93"/>
                  </a:lnTo>
                  <a:lnTo>
                    <a:pt x="127" y="91"/>
                  </a:lnTo>
                  <a:lnTo>
                    <a:pt x="123" y="90"/>
                  </a:lnTo>
                  <a:lnTo>
                    <a:pt x="120" y="89"/>
                  </a:lnTo>
                  <a:lnTo>
                    <a:pt x="116" y="87"/>
                  </a:lnTo>
                  <a:lnTo>
                    <a:pt x="113" y="86"/>
                  </a:lnTo>
                  <a:lnTo>
                    <a:pt x="107" y="84"/>
                  </a:lnTo>
                  <a:lnTo>
                    <a:pt x="101" y="80"/>
                  </a:lnTo>
                  <a:lnTo>
                    <a:pt x="93" y="78"/>
                  </a:lnTo>
                  <a:lnTo>
                    <a:pt x="87" y="74"/>
                  </a:lnTo>
                  <a:lnTo>
                    <a:pt x="79" y="71"/>
                  </a:lnTo>
                  <a:lnTo>
                    <a:pt x="71" y="67"/>
                  </a:lnTo>
                  <a:lnTo>
                    <a:pt x="63" y="64"/>
                  </a:lnTo>
                  <a:lnTo>
                    <a:pt x="55" y="61"/>
                  </a:lnTo>
                  <a:lnTo>
                    <a:pt x="47" y="58"/>
                  </a:lnTo>
                  <a:lnTo>
                    <a:pt x="39" y="55"/>
                  </a:lnTo>
                  <a:lnTo>
                    <a:pt x="31" y="54"/>
                  </a:lnTo>
                  <a:lnTo>
                    <a:pt x="24" y="52"/>
                  </a:lnTo>
                  <a:lnTo>
                    <a:pt x="17" y="52"/>
                  </a:lnTo>
                  <a:lnTo>
                    <a:pt x="10" y="52"/>
                  </a:lnTo>
                  <a:lnTo>
                    <a:pt x="5" y="53"/>
                  </a:lnTo>
                  <a:lnTo>
                    <a:pt x="0" y="55"/>
                  </a:lnTo>
                </a:path>
              </a:pathLst>
            </a:custGeom>
            <a:solidFill>
              <a:schemeClr val="tx1">
                <a:alpha val="100000"/>
              </a:schemeClr>
            </a:solidFill>
            <a:ln w="9525">
              <a:noFill/>
            </a:ln>
          </p:spPr>
          <p:txBody>
            <a:bodyPr/>
            <a:lstStyle/>
            <a:p>
              <a:endParaRPr lang="zh-CN" altLang="en-US"/>
            </a:p>
          </p:txBody>
        </p:sp>
        <p:sp>
          <p:nvSpPr>
            <p:cNvPr id="3080" name="Freeform 40"/>
            <p:cNvSpPr/>
            <p:nvPr/>
          </p:nvSpPr>
          <p:spPr>
            <a:xfrm>
              <a:off x="390" y="402"/>
              <a:ext cx="295" cy="112"/>
            </a:xfrm>
            <a:custGeom>
              <a:avLst/>
              <a:gdLst/>
              <a:ahLst/>
              <a:cxnLst>
                <a:cxn ang="0">
                  <a:pos x="8" y="62"/>
                </a:cxn>
                <a:cxn ang="0">
                  <a:pos x="26" y="57"/>
                </a:cxn>
                <a:cxn ang="0">
                  <a:pos x="45" y="57"/>
                </a:cxn>
                <a:cxn ang="0">
                  <a:pos x="63" y="59"/>
                </a:cxn>
                <a:cxn ang="0">
                  <a:pos x="82" y="64"/>
                </a:cxn>
                <a:cxn ang="0">
                  <a:pos x="100" y="70"/>
                </a:cxn>
                <a:cxn ang="0">
                  <a:pos x="118" y="77"/>
                </a:cxn>
                <a:cxn ang="0">
                  <a:pos x="135" y="85"/>
                </a:cxn>
                <a:cxn ang="0">
                  <a:pos x="148" y="78"/>
                </a:cxn>
                <a:cxn ang="0">
                  <a:pos x="163" y="57"/>
                </a:cxn>
                <a:cxn ang="0">
                  <a:pos x="180" y="41"/>
                </a:cxn>
                <a:cxn ang="0">
                  <a:pos x="199" y="28"/>
                </a:cxn>
                <a:cxn ang="0">
                  <a:pos x="219" y="19"/>
                </a:cxn>
                <a:cxn ang="0">
                  <a:pos x="241" y="10"/>
                </a:cxn>
                <a:cxn ang="0">
                  <a:pos x="262" y="5"/>
                </a:cxn>
                <a:cxn ang="0">
                  <a:pos x="284" y="1"/>
                </a:cxn>
                <a:cxn ang="0">
                  <a:pos x="284" y="3"/>
                </a:cxn>
                <a:cxn ang="0">
                  <a:pos x="266" y="13"/>
                </a:cxn>
                <a:cxn ang="0">
                  <a:pos x="248" y="22"/>
                </a:cxn>
                <a:cxn ang="0">
                  <a:pos x="229" y="33"/>
                </a:cxn>
                <a:cxn ang="0">
                  <a:pos x="212" y="46"/>
                </a:cxn>
                <a:cxn ang="0">
                  <a:pos x="195" y="60"/>
                </a:cxn>
                <a:cxn ang="0">
                  <a:pos x="182" y="76"/>
                </a:cxn>
                <a:cxn ang="0">
                  <a:pos x="170" y="94"/>
                </a:cxn>
                <a:cxn ang="0">
                  <a:pos x="162" y="107"/>
                </a:cxn>
                <a:cxn ang="0">
                  <a:pos x="156" y="111"/>
                </a:cxn>
                <a:cxn ang="0">
                  <a:pos x="147" y="107"/>
                </a:cxn>
                <a:cxn ang="0">
                  <a:pos x="139" y="103"/>
                </a:cxn>
                <a:cxn ang="0">
                  <a:pos x="128" y="100"/>
                </a:cxn>
                <a:cxn ang="0">
                  <a:pos x="111" y="93"/>
                </a:cxn>
                <a:cxn ang="0">
                  <a:pos x="94" y="84"/>
                </a:cxn>
                <a:cxn ang="0">
                  <a:pos x="75" y="76"/>
                </a:cxn>
                <a:cxn ang="0">
                  <a:pos x="56" y="69"/>
                </a:cxn>
                <a:cxn ang="0">
                  <a:pos x="37" y="64"/>
                </a:cxn>
                <a:cxn ang="0">
                  <a:pos x="20" y="62"/>
                </a:cxn>
                <a:cxn ang="0">
                  <a:pos x="6" y="63"/>
                </a:cxn>
              </a:cxnLst>
              <a:rect l="0" t="0" r="0" b="0"/>
              <a:pathLst>
                <a:path w="295" h="112">
                  <a:moveTo>
                    <a:pt x="0" y="65"/>
                  </a:moveTo>
                  <a:lnTo>
                    <a:pt x="8" y="62"/>
                  </a:lnTo>
                  <a:lnTo>
                    <a:pt x="16" y="59"/>
                  </a:lnTo>
                  <a:lnTo>
                    <a:pt x="26" y="57"/>
                  </a:lnTo>
                  <a:lnTo>
                    <a:pt x="36" y="57"/>
                  </a:lnTo>
                  <a:lnTo>
                    <a:pt x="45" y="57"/>
                  </a:lnTo>
                  <a:lnTo>
                    <a:pt x="54" y="57"/>
                  </a:lnTo>
                  <a:lnTo>
                    <a:pt x="63" y="59"/>
                  </a:lnTo>
                  <a:lnTo>
                    <a:pt x="73" y="60"/>
                  </a:lnTo>
                  <a:lnTo>
                    <a:pt x="82" y="64"/>
                  </a:lnTo>
                  <a:lnTo>
                    <a:pt x="91" y="66"/>
                  </a:lnTo>
                  <a:lnTo>
                    <a:pt x="100" y="70"/>
                  </a:lnTo>
                  <a:lnTo>
                    <a:pt x="110" y="74"/>
                  </a:lnTo>
                  <a:lnTo>
                    <a:pt x="118" y="77"/>
                  </a:lnTo>
                  <a:lnTo>
                    <a:pt x="127" y="81"/>
                  </a:lnTo>
                  <a:lnTo>
                    <a:pt x="135" y="85"/>
                  </a:lnTo>
                  <a:lnTo>
                    <a:pt x="142" y="89"/>
                  </a:lnTo>
                  <a:lnTo>
                    <a:pt x="148" y="78"/>
                  </a:lnTo>
                  <a:lnTo>
                    <a:pt x="156" y="66"/>
                  </a:lnTo>
                  <a:lnTo>
                    <a:pt x="163" y="57"/>
                  </a:lnTo>
                  <a:lnTo>
                    <a:pt x="171" y="50"/>
                  </a:lnTo>
                  <a:lnTo>
                    <a:pt x="180" y="41"/>
                  </a:lnTo>
                  <a:lnTo>
                    <a:pt x="189" y="34"/>
                  </a:lnTo>
                  <a:lnTo>
                    <a:pt x="199" y="28"/>
                  </a:lnTo>
                  <a:lnTo>
                    <a:pt x="210" y="23"/>
                  </a:lnTo>
                  <a:lnTo>
                    <a:pt x="219" y="19"/>
                  </a:lnTo>
                  <a:lnTo>
                    <a:pt x="231" y="15"/>
                  </a:lnTo>
                  <a:lnTo>
                    <a:pt x="241" y="10"/>
                  </a:lnTo>
                  <a:lnTo>
                    <a:pt x="252" y="8"/>
                  </a:lnTo>
                  <a:lnTo>
                    <a:pt x="262" y="5"/>
                  </a:lnTo>
                  <a:lnTo>
                    <a:pt x="273" y="3"/>
                  </a:lnTo>
                  <a:lnTo>
                    <a:pt x="284" y="1"/>
                  </a:lnTo>
                  <a:lnTo>
                    <a:pt x="294" y="0"/>
                  </a:lnTo>
                  <a:lnTo>
                    <a:pt x="284" y="3"/>
                  </a:lnTo>
                  <a:lnTo>
                    <a:pt x="276" y="8"/>
                  </a:lnTo>
                  <a:lnTo>
                    <a:pt x="266" y="13"/>
                  </a:lnTo>
                  <a:lnTo>
                    <a:pt x="256" y="17"/>
                  </a:lnTo>
                  <a:lnTo>
                    <a:pt x="248" y="22"/>
                  </a:lnTo>
                  <a:lnTo>
                    <a:pt x="238" y="28"/>
                  </a:lnTo>
                  <a:lnTo>
                    <a:pt x="229" y="33"/>
                  </a:lnTo>
                  <a:lnTo>
                    <a:pt x="222" y="39"/>
                  </a:lnTo>
                  <a:lnTo>
                    <a:pt x="212" y="46"/>
                  </a:lnTo>
                  <a:lnTo>
                    <a:pt x="204" y="52"/>
                  </a:lnTo>
                  <a:lnTo>
                    <a:pt x="195" y="60"/>
                  </a:lnTo>
                  <a:lnTo>
                    <a:pt x="189" y="68"/>
                  </a:lnTo>
                  <a:lnTo>
                    <a:pt x="182" y="76"/>
                  </a:lnTo>
                  <a:lnTo>
                    <a:pt x="175" y="84"/>
                  </a:lnTo>
                  <a:lnTo>
                    <a:pt x="170" y="94"/>
                  </a:lnTo>
                  <a:lnTo>
                    <a:pt x="165" y="103"/>
                  </a:lnTo>
                  <a:lnTo>
                    <a:pt x="162" y="107"/>
                  </a:lnTo>
                  <a:lnTo>
                    <a:pt x="159" y="109"/>
                  </a:lnTo>
                  <a:lnTo>
                    <a:pt x="156" y="111"/>
                  </a:lnTo>
                  <a:lnTo>
                    <a:pt x="152" y="108"/>
                  </a:lnTo>
                  <a:lnTo>
                    <a:pt x="147" y="107"/>
                  </a:lnTo>
                  <a:lnTo>
                    <a:pt x="144" y="106"/>
                  </a:lnTo>
                  <a:lnTo>
                    <a:pt x="139" y="103"/>
                  </a:lnTo>
                  <a:lnTo>
                    <a:pt x="135" y="102"/>
                  </a:lnTo>
                  <a:lnTo>
                    <a:pt x="128" y="100"/>
                  </a:lnTo>
                  <a:lnTo>
                    <a:pt x="121" y="95"/>
                  </a:lnTo>
                  <a:lnTo>
                    <a:pt x="111" y="93"/>
                  </a:lnTo>
                  <a:lnTo>
                    <a:pt x="104" y="88"/>
                  </a:lnTo>
                  <a:lnTo>
                    <a:pt x="94" y="84"/>
                  </a:lnTo>
                  <a:lnTo>
                    <a:pt x="85" y="79"/>
                  </a:lnTo>
                  <a:lnTo>
                    <a:pt x="75" y="76"/>
                  </a:lnTo>
                  <a:lnTo>
                    <a:pt x="66" y="72"/>
                  </a:lnTo>
                  <a:lnTo>
                    <a:pt x="56" y="69"/>
                  </a:lnTo>
                  <a:lnTo>
                    <a:pt x="46" y="65"/>
                  </a:lnTo>
                  <a:lnTo>
                    <a:pt x="37" y="64"/>
                  </a:lnTo>
                  <a:lnTo>
                    <a:pt x="28" y="62"/>
                  </a:lnTo>
                  <a:lnTo>
                    <a:pt x="20" y="62"/>
                  </a:lnTo>
                  <a:lnTo>
                    <a:pt x="12" y="62"/>
                  </a:lnTo>
                  <a:lnTo>
                    <a:pt x="6" y="63"/>
                  </a:lnTo>
                  <a:lnTo>
                    <a:pt x="0" y="65"/>
                  </a:lnTo>
                </a:path>
              </a:pathLst>
            </a:custGeom>
            <a:solidFill>
              <a:schemeClr val="tx1">
                <a:alpha val="100000"/>
              </a:schemeClr>
            </a:solidFill>
            <a:ln w="9525">
              <a:noFill/>
            </a:ln>
          </p:spPr>
          <p:txBody>
            <a:bodyPr/>
            <a:lstStyle/>
            <a:p>
              <a:endParaRPr lang="zh-CN" altLang="en-US"/>
            </a:p>
          </p:txBody>
        </p:sp>
      </p:grpSp>
      <p:sp>
        <p:nvSpPr>
          <p:cNvPr id="3077" name="Rectangle 41"/>
          <p:cNvSpPr/>
          <p:nvPr/>
        </p:nvSpPr>
        <p:spPr>
          <a:xfrm>
            <a:off x="381000" y="1447800"/>
            <a:ext cx="8458200" cy="2362200"/>
          </a:xfrm>
          <a:prstGeom prst="rect">
            <a:avLst/>
          </a:prstGeom>
          <a:noFill/>
          <a:ln w="9525">
            <a:noFill/>
          </a:ln>
        </p:spPr>
        <p:txBody>
          <a:bodyPr anchor="ctr"/>
          <a:lstStyle/>
          <a:p>
            <a:pPr algn="ctr"/>
            <a:r>
              <a:rPr lang="zh-CN" altLang="en-US" sz="4000" b="1" dirty="0">
                <a:solidFill>
                  <a:schemeClr val="accent2"/>
                </a:solidFill>
                <a:latin typeface="微软雅黑" panose="020B0503020204020204" charset="-122"/>
                <a:ea typeface="微软雅黑" panose="020B0503020204020204" charset="-122"/>
              </a:rPr>
              <a:t>第八章   数据库设计</a:t>
            </a:r>
          </a:p>
          <a:p>
            <a:pPr algn="ctr"/>
            <a:endParaRPr lang="zh-CN" altLang="en-US" b="1" dirty="0">
              <a:solidFill>
                <a:schemeClr val="accent2"/>
              </a:solidFill>
              <a:latin typeface="微软雅黑" panose="020B0503020204020204" charset="-122"/>
              <a:ea typeface="微软雅黑" panose="020B0503020204020204" charset="-122"/>
            </a:endParaRPr>
          </a:p>
          <a:p>
            <a:pPr algn="ctr"/>
            <a:r>
              <a:rPr lang="en-US" altLang="zh-CN" sz="4000" b="1" dirty="0">
                <a:solidFill>
                  <a:schemeClr val="accent2"/>
                </a:solidFill>
                <a:latin typeface="微软雅黑" panose="020B0503020204020204" charset="-122"/>
                <a:ea typeface="微软雅黑" panose="020B0503020204020204" charset="-122"/>
              </a:rPr>
              <a:t>section 2 </a:t>
            </a:r>
            <a:r>
              <a:rPr lang="en-US" altLang="zh-CN" sz="3600" b="1" dirty="0">
                <a:solidFill>
                  <a:schemeClr val="accent2"/>
                </a:solidFill>
                <a:latin typeface="微软雅黑" panose="020B0503020204020204" charset="-122"/>
                <a:ea typeface="微软雅黑" panose="020B0503020204020204" charset="-122"/>
              </a:rPr>
              <a:t> </a:t>
            </a:r>
            <a:r>
              <a:rPr lang="zh-CN" altLang="en-US" sz="4000" b="1" dirty="0">
                <a:solidFill>
                  <a:schemeClr val="accent2"/>
                </a:solidFill>
                <a:latin typeface="微软雅黑" panose="020B0503020204020204" charset="-122"/>
                <a:ea typeface="微软雅黑" panose="020B0503020204020204" charset="-122"/>
              </a:rPr>
              <a:t>实体</a:t>
            </a:r>
            <a:r>
              <a:rPr lang="en-US" altLang="zh-CN" sz="4000" b="1" dirty="0">
                <a:solidFill>
                  <a:schemeClr val="accent2"/>
                </a:solidFill>
                <a:latin typeface="微软雅黑" panose="020B0503020204020204" charset="-122"/>
                <a:ea typeface="微软雅黑" panose="020B0503020204020204" charset="-122"/>
              </a:rPr>
              <a:t>-</a:t>
            </a:r>
            <a:r>
              <a:rPr lang="zh-CN" altLang="en-US" sz="4000" b="1" dirty="0">
                <a:solidFill>
                  <a:schemeClr val="accent2"/>
                </a:solidFill>
                <a:latin typeface="微软雅黑" panose="020B0503020204020204" charset="-122"/>
                <a:ea typeface="微软雅黑" panose="020B0503020204020204" charset="-122"/>
              </a:rPr>
              <a:t>关系建模</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p:cNvSpPr>
            <a:spLocks noGrp="1" noChangeArrowheads="1"/>
          </p:cNvSpPr>
          <p:nvPr>
            <p:ph type="title"/>
          </p:nvPr>
        </p:nvSpPr>
        <p:spPr/>
        <p:txBody>
          <a:bodyPr/>
          <a:lstStyle/>
          <a:p>
            <a:pPr eaLnBrk="1" hangingPunct="1"/>
            <a:r>
              <a:rPr lang="zh-CN" altLang="en-US"/>
              <a:t>基本概念</a:t>
            </a:r>
          </a:p>
        </p:txBody>
      </p:sp>
      <p:sp>
        <p:nvSpPr>
          <p:cNvPr id="14339" name="Rectangle 1027"/>
          <p:cNvSpPr>
            <a:spLocks noGrp="1" noChangeArrowheads="1"/>
          </p:cNvSpPr>
          <p:nvPr>
            <p:ph type="body" idx="1"/>
          </p:nvPr>
        </p:nvSpPr>
        <p:spPr/>
        <p:txBody>
          <a:bodyPr/>
          <a:lstStyle/>
          <a:p>
            <a:pPr eaLnBrk="1" hangingPunct="1">
              <a:lnSpc>
                <a:spcPct val="90000"/>
              </a:lnSpc>
            </a:pPr>
            <a:r>
              <a:rPr lang="zh-CN" altLang="en-US">
                <a:latin typeface="仿宋_GB2312" pitchFamily="49" charset="-122"/>
              </a:rPr>
              <a:t>实体型(</a:t>
            </a:r>
            <a:r>
              <a:rPr lang="en-US" altLang="zh-CN">
                <a:latin typeface="华文新魏" pitchFamily="2" charset="-122"/>
                <a:ea typeface="华文新魏" pitchFamily="2" charset="-122"/>
              </a:rPr>
              <a:t>Entity Type</a:t>
            </a:r>
            <a:r>
              <a:rPr lang="en-US" altLang="zh-CN">
                <a:latin typeface="仿宋_GB2312" pitchFamily="49" charset="-122"/>
              </a:rPr>
              <a:t>)</a:t>
            </a:r>
          </a:p>
          <a:p>
            <a:pPr lvl="1" eaLnBrk="1" hangingPunct="1">
              <a:lnSpc>
                <a:spcPct val="90000"/>
              </a:lnSpc>
            </a:pPr>
            <a:r>
              <a:rPr lang="zh-CN" altLang="en-US">
                <a:latin typeface="仿宋_GB2312" pitchFamily="49" charset="-122"/>
              </a:rPr>
              <a:t>实体名与其属性名集合共同构成实体型</a:t>
            </a:r>
          </a:p>
          <a:p>
            <a:pPr lvl="1" eaLnBrk="1" hangingPunct="1">
              <a:lnSpc>
                <a:spcPct val="90000"/>
              </a:lnSpc>
            </a:pPr>
            <a:r>
              <a:rPr lang="zh-CN" altLang="en-US">
                <a:latin typeface="仿宋_GB2312" pitchFamily="49" charset="-122"/>
              </a:rPr>
              <a:t>例，学生（学号、姓名、年龄、性别、系、年级）</a:t>
            </a:r>
          </a:p>
          <a:p>
            <a:pPr lvl="1" eaLnBrk="1" hangingPunct="1">
              <a:lnSpc>
                <a:spcPct val="90000"/>
              </a:lnSpc>
            </a:pPr>
            <a:r>
              <a:rPr lang="zh-CN" altLang="en-US">
                <a:latin typeface="仿宋_GB2312" pitchFamily="49" charset="-122"/>
              </a:rPr>
              <a:t>注意实体型与实体（值）之间的区别，后者是前者的一个特例</a:t>
            </a:r>
          </a:p>
          <a:p>
            <a:pPr lvl="1" eaLnBrk="1" hangingPunct="1">
              <a:lnSpc>
                <a:spcPct val="90000"/>
              </a:lnSpc>
            </a:pPr>
            <a:r>
              <a:rPr lang="zh-CN" altLang="en-US">
                <a:latin typeface="仿宋_GB2312" pitchFamily="49" charset="-122"/>
              </a:rPr>
              <a:t>如(9808100，王平，21，男，计算机系，2)是一个实体</a:t>
            </a:r>
            <a:endParaRPr lang="zh-CN" altLang="en-US" b="1"/>
          </a:p>
          <a:p>
            <a:pPr eaLnBrk="1" hangingPunct="1">
              <a:lnSpc>
                <a:spcPct val="90000"/>
              </a:lnSpc>
            </a:pPr>
            <a:r>
              <a:rPr lang="zh-CN" altLang="en-US">
                <a:latin typeface="仿宋_GB2312" pitchFamily="49" charset="-122"/>
              </a:rPr>
              <a:t>实体集(</a:t>
            </a:r>
            <a:r>
              <a:rPr lang="en-US" altLang="zh-CN">
                <a:latin typeface="华文新魏" pitchFamily="2" charset="-122"/>
                <a:ea typeface="华文新魏" pitchFamily="2" charset="-122"/>
              </a:rPr>
              <a:t>Entity Set</a:t>
            </a:r>
            <a:r>
              <a:rPr lang="en-US" altLang="zh-CN">
                <a:latin typeface="仿宋_GB2312" pitchFamily="49" charset="-122"/>
              </a:rPr>
              <a:t>)</a:t>
            </a:r>
          </a:p>
          <a:p>
            <a:pPr lvl="1" eaLnBrk="1" hangingPunct="1">
              <a:lnSpc>
                <a:spcPct val="90000"/>
              </a:lnSpc>
            </a:pPr>
            <a:r>
              <a:rPr lang="zh-CN" altLang="en-US">
                <a:latin typeface="仿宋_GB2312" pitchFamily="49" charset="-122"/>
              </a:rPr>
              <a:t>同型实体的集合称为实体集</a:t>
            </a:r>
          </a:p>
          <a:p>
            <a:pPr lvl="1" eaLnBrk="1" hangingPunct="1">
              <a:lnSpc>
                <a:spcPct val="90000"/>
              </a:lnSpc>
            </a:pPr>
            <a:r>
              <a:rPr lang="zh-CN" altLang="en-US">
                <a:latin typeface="仿宋_GB2312" pitchFamily="49" charset="-122"/>
              </a:rPr>
              <a:t>如全体学生</a:t>
            </a:r>
            <a:endParaRPr lang="zh-CN" alt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06497"/>
          <p:cNvSpPr>
            <a:spLocks noGrp="1"/>
          </p:cNvSpPr>
          <p:nvPr>
            <p:ph type="title"/>
          </p:nvPr>
        </p:nvSpPr>
        <p:spPr>
          <a:xfrm>
            <a:off x="304800" y="228600"/>
            <a:ext cx="8839200" cy="1143000"/>
          </a:xfrm>
        </p:spPr>
        <p:txBody>
          <a:bodyPr anchor="ctr"/>
          <a:lstStyle/>
          <a:p>
            <a:r>
              <a:rPr lang="zh-CN" altLang="en-US" sz="4000" dirty="0">
                <a:solidFill>
                  <a:srgbClr val="FF0000"/>
                </a:solidFill>
                <a:latin typeface="微软雅黑" panose="020B0503020204020204" charset="-122"/>
                <a:ea typeface="微软雅黑" panose="020B0503020204020204" charset="-122"/>
                <a:sym typeface="+mn-ea"/>
              </a:rPr>
              <a:t>对</a:t>
            </a:r>
            <a:r>
              <a:rPr lang="zh-CN" altLang="en-US" sz="4000" dirty="0">
                <a:latin typeface="微软雅黑" panose="020B0503020204020204" charset="-122"/>
                <a:ea typeface="微软雅黑" panose="020B0503020204020204" charset="-122"/>
                <a:sym typeface="+mn-ea"/>
              </a:rPr>
              <a:t>一对一关系</a:t>
            </a:r>
            <a:r>
              <a:rPr lang="zh-CN" altLang="en-US" sz="4000" dirty="0">
                <a:solidFill>
                  <a:srgbClr val="FF0000"/>
                </a:solidFill>
                <a:latin typeface="微软雅黑" panose="020B0503020204020204" charset="-122"/>
                <a:ea typeface="微软雅黑" panose="020B0503020204020204" charset="-122"/>
                <a:sym typeface="+mn-ea"/>
              </a:rPr>
              <a:t>的认识</a:t>
            </a:r>
            <a:endParaRPr lang="en-US" altLang="zh-CN" sz="3200"/>
          </a:p>
        </p:txBody>
      </p:sp>
      <p:sp>
        <p:nvSpPr>
          <p:cNvPr id="106499" name="文本占位符 106498"/>
          <p:cNvSpPr>
            <a:spLocks noGrp="1"/>
          </p:cNvSpPr>
          <p:nvPr>
            <p:ph type="body" idx="1"/>
          </p:nvPr>
        </p:nvSpPr>
        <p:spPr>
          <a:xfrm>
            <a:off x="635" y="1370965"/>
            <a:ext cx="9298940" cy="1845310"/>
          </a:xfrm>
        </p:spPr>
        <p:txBody>
          <a:bodyPr/>
          <a:lstStyle/>
          <a:p>
            <a:pPr marL="0" indent="0" defTabSz="0">
              <a:lnSpc>
                <a:spcPct val="150000"/>
              </a:lnSpc>
              <a:spcBef>
                <a:spcPct val="50000"/>
              </a:spcBef>
              <a:buFont typeface="Wingdings" panose="05000000000000000000" pitchFamily="2" charset="2"/>
              <a:buNone/>
              <a:tabLst>
                <a:tab pos="952500" algn="l"/>
              </a:tabLst>
            </a:pPr>
            <a:r>
              <a:rPr lang="zh-CN" altLang="en-US" err="1">
                <a:latin typeface="微软雅黑" panose="020B0503020204020204" charset="-122"/>
                <a:ea typeface="微软雅黑" panose="020B0503020204020204" charset="-122"/>
              </a:rPr>
              <a:t>将一对一关系所涉及的两个实体所对应的两个关系模式，将其一的主键加入到另一个关系模式中，作为外键，以此表达一对一关系。</a:t>
            </a:r>
          </a:p>
          <a:p>
            <a:pPr marL="0" indent="0" defTabSz="0">
              <a:lnSpc>
                <a:spcPct val="150000"/>
              </a:lnSpc>
              <a:spcBef>
                <a:spcPct val="50000"/>
              </a:spcBef>
              <a:buFont typeface="Wingdings" panose="05000000000000000000" pitchFamily="2" charset="2"/>
              <a:buNone/>
              <a:tabLst>
                <a:tab pos="952500" algn="l"/>
              </a:tabLst>
            </a:pPr>
            <a:r>
              <a:rPr lang="zh-CN" altLang="en-US" err="1">
                <a:latin typeface="微软雅黑" panose="020B0503020204020204" charset="-122"/>
                <a:ea typeface="微软雅黑" panose="020B0503020204020204" charset="-122"/>
              </a:rPr>
              <a:t>有三种情形：</a:t>
            </a:r>
          </a:p>
          <a:p>
            <a:pPr defTabSz="0">
              <a:lnSpc>
                <a:spcPct val="150000"/>
              </a:lnSpc>
              <a:spcBef>
                <a:spcPct val="50000"/>
              </a:spcBef>
              <a:buFont typeface="Wingdings" panose="05000000000000000000" pitchFamily="2" charset="2"/>
              <a:buNone/>
              <a:tabLst>
                <a:tab pos="952500" algn="l"/>
              </a:tabLst>
            </a:pPr>
            <a:endParaRPr lang="zh-CN" altLang="en-US" err="1">
              <a:latin typeface="微软雅黑" panose="020B0503020204020204" charset="-122"/>
              <a:ea typeface="微软雅黑" panose="020B0503020204020204" charset="-122"/>
            </a:endParaRPr>
          </a:p>
        </p:txBody>
      </p:sp>
      <p:graphicFrame>
        <p:nvGraphicFramePr>
          <p:cNvPr id="2" name="表格 1"/>
          <p:cNvGraphicFramePr/>
          <p:nvPr>
            <p:custDataLst>
              <p:tags r:id="rId1"/>
            </p:custDataLst>
          </p:nvPr>
        </p:nvGraphicFramePr>
        <p:xfrm>
          <a:off x="143510" y="3296285"/>
          <a:ext cx="8769350" cy="3013075"/>
        </p:xfrm>
        <a:graphic>
          <a:graphicData uri="http://schemas.openxmlformats.org/drawingml/2006/table">
            <a:tbl>
              <a:tblPr firstRow="1" bandRow="1">
                <a:tableStyleId>{5C22544A-7EE6-4342-B048-85BDC9FD1C3A}</a:tableStyleId>
              </a:tblPr>
              <a:tblGrid>
                <a:gridCol w="2439670">
                  <a:extLst>
                    <a:ext uri="{9D8B030D-6E8A-4147-A177-3AD203B41FA5}">
                      <a16:colId xmlns:a16="http://schemas.microsoft.com/office/drawing/2014/main" val="20000"/>
                    </a:ext>
                  </a:extLst>
                </a:gridCol>
                <a:gridCol w="6329680">
                  <a:extLst>
                    <a:ext uri="{9D8B030D-6E8A-4147-A177-3AD203B41FA5}">
                      <a16:colId xmlns:a16="http://schemas.microsoft.com/office/drawing/2014/main" val="20001"/>
                    </a:ext>
                  </a:extLst>
                </a:gridCol>
              </a:tblGrid>
              <a:tr h="898525">
                <a:tc>
                  <a:txBody>
                    <a:bodyPr/>
                    <a:lstStyle/>
                    <a:p>
                      <a:pPr indent="0" defTabSz="0">
                        <a:lnSpc>
                          <a:spcPct val="150000"/>
                        </a:lnSpc>
                        <a:spcBef>
                          <a:spcPct val="50000"/>
                        </a:spcBef>
                        <a:buFont typeface="Wingdings" panose="05000000000000000000" charset="0"/>
                        <a:buNone/>
                        <a:tabLst>
                          <a:tab pos="952500" algn="l"/>
                        </a:tabLst>
                      </a:pPr>
                      <a:r>
                        <a:rPr lang="en-US" altLang="zh-CN" sz="2400" b="1" err="1">
                          <a:solidFill>
                            <a:schemeClr val="tx1"/>
                          </a:solidFill>
                          <a:latin typeface="微软雅黑" panose="020B0503020204020204" charset="-122"/>
                          <a:ea typeface="微软雅黑" panose="020B0503020204020204" charset="-122"/>
                          <a:sym typeface="+mn-ea"/>
                        </a:rPr>
                        <a:t>0..1 —— 1..1</a:t>
                      </a:r>
                    </a:p>
                  </a:txBody>
                  <a:tcPr>
                    <a:solidFill>
                      <a:schemeClr val="accent2">
                        <a:lumMod val="20000"/>
                        <a:lumOff val="80000"/>
                      </a:schemeClr>
                    </a:solidFill>
                  </a:tcPr>
                </a:tc>
                <a:tc>
                  <a:txBody>
                    <a:bodyPr/>
                    <a:lstStyle/>
                    <a:p>
                      <a:pPr>
                        <a:buNone/>
                      </a:pPr>
                      <a:r>
                        <a:rPr lang="zh-CN" altLang="en-US" sz="2400" err="1">
                          <a:solidFill>
                            <a:schemeClr val="tx1"/>
                          </a:solidFill>
                          <a:latin typeface="微软雅黑" panose="020B0503020204020204" charset="-122"/>
                          <a:ea typeface="微软雅黑" panose="020B0503020204020204" charset="-122"/>
                          <a:sym typeface="+mn-ea"/>
                        </a:rPr>
                        <a:t>表达</a:t>
                      </a:r>
                      <a:r>
                        <a:rPr lang="zh-CN" altLang="en-US" sz="2400" err="1">
                          <a:solidFill>
                            <a:srgbClr val="FF0000"/>
                          </a:solidFill>
                          <a:latin typeface="微软雅黑" panose="020B0503020204020204" charset="-122"/>
                          <a:ea typeface="微软雅黑" panose="020B0503020204020204" charset="-122"/>
                          <a:sym typeface="+mn-ea"/>
                        </a:rPr>
                        <a:t>部分，额外</a:t>
                      </a:r>
                      <a:r>
                        <a:rPr lang="zh-CN" altLang="en-US" sz="2400" b="0" err="1">
                          <a:solidFill>
                            <a:schemeClr val="tx1"/>
                          </a:solidFill>
                          <a:latin typeface="微软雅黑" panose="020B0503020204020204" charset="-122"/>
                          <a:ea typeface="微软雅黑" panose="020B0503020204020204" charset="-122"/>
                          <a:sym typeface="+mn-ea"/>
                        </a:rPr>
                        <a:t>两层意思</a:t>
                      </a:r>
                      <a:r>
                        <a:rPr lang="zh-CN" altLang="en-US" sz="2400" err="1">
                          <a:solidFill>
                            <a:srgbClr val="FF0000"/>
                          </a:solidFill>
                          <a:latin typeface="微软雅黑" panose="020B0503020204020204" charset="-122"/>
                          <a:ea typeface="微软雅黑" panose="020B0503020204020204" charset="-122"/>
                          <a:sym typeface="+mn-ea"/>
                        </a:rPr>
                        <a:t>。</a:t>
                      </a:r>
                      <a:endParaRPr lang="zh-CN" altLang="en-US" sz="2400" b="0" err="1">
                        <a:solidFill>
                          <a:schemeClr val="tx1"/>
                        </a:solidFill>
                        <a:latin typeface="微软雅黑" panose="020B0503020204020204" charset="-122"/>
                        <a:ea typeface="微软雅黑" panose="020B0503020204020204" charset="-122"/>
                        <a:sym typeface="+mn-ea"/>
                      </a:endParaRPr>
                    </a:p>
                  </a:txBody>
                  <a:tcPr>
                    <a:solidFill>
                      <a:schemeClr val="accent2">
                        <a:lumMod val="20000"/>
                        <a:lumOff val="80000"/>
                      </a:schemeClr>
                    </a:solidFill>
                  </a:tcPr>
                </a:tc>
                <a:extLst>
                  <a:ext uri="{0D108BD9-81ED-4DB2-BD59-A6C34878D82A}">
                    <a16:rowId xmlns:a16="http://schemas.microsoft.com/office/drawing/2014/main" val="10000"/>
                  </a:ext>
                </a:extLst>
              </a:tr>
              <a:tr h="1168400">
                <a:tc>
                  <a:txBody>
                    <a:bodyPr/>
                    <a:lstStyle/>
                    <a:p>
                      <a:pPr>
                        <a:buNone/>
                      </a:pPr>
                      <a:r>
                        <a:rPr lang="en-US" altLang="zh-CN" sz="2400" b="1" err="1">
                          <a:solidFill>
                            <a:schemeClr val="tx1"/>
                          </a:solidFill>
                          <a:latin typeface="微软雅黑" panose="020B0503020204020204" charset="-122"/>
                          <a:ea typeface="微软雅黑" panose="020B0503020204020204" charset="-122"/>
                          <a:sym typeface="+mn-ea"/>
                        </a:rPr>
                        <a:t>0..1 —— 0..1</a:t>
                      </a:r>
                    </a:p>
                  </a:txBody>
                  <a:tcPr/>
                </a:tc>
                <a:tc>
                  <a:txBody>
                    <a:bodyPr/>
                    <a:lstStyle/>
                    <a:p>
                      <a:pPr>
                        <a:buNone/>
                      </a:pPr>
                      <a:r>
                        <a:rPr lang="zh-CN" altLang="en-US" sz="2400" err="1">
                          <a:latin typeface="微软雅黑" panose="020B0503020204020204" charset="-122"/>
                          <a:ea typeface="微软雅黑" panose="020B0503020204020204" charset="-122"/>
                          <a:sym typeface="+mn-ea"/>
                        </a:rPr>
                        <a:t>看哪一端的行数少，在少的一端的</a:t>
                      </a:r>
                      <a:r>
                        <a:rPr lang="en-US" altLang="zh-CN" sz="2400" err="1">
                          <a:latin typeface="微软雅黑" panose="020B0503020204020204" charset="-122"/>
                          <a:ea typeface="微软雅黑" panose="020B0503020204020204" charset="-122"/>
                          <a:sym typeface="+mn-ea"/>
                        </a:rPr>
                        <a:t>Relation</a:t>
                      </a:r>
                      <a:r>
                        <a:rPr lang="zh-CN" altLang="en-US" sz="2400" err="1">
                          <a:latin typeface="微软雅黑" panose="020B0503020204020204" charset="-122"/>
                          <a:ea typeface="微软雅黑" panose="020B0503020204020204" charset="-122"/>
                          <a:sym typeface="+mn-ea"/>
                        </a:rPr>
                        <a:t>增加一个外键；</a:t>
                      </a:r>
                      <a:r>
                        <a:rPr lang="zh-CN" altLang="en-US" sz="2400" b="1" err="1">
                          <a:solidFill>
                            <a:srgbClr val="FF0000"/>
                          </a:solidFill>
                          <a:latin typeface="微软雅黑" panose="020B0503020204020204" charset="-122"/>
                          <a:ea typeface="微软雅黑" panose="020B0503020204020204" charset="-122"/>
                          <a:sym typeface="+mn-ea"/>
                        </a:rPr>
                        <a:t>以减少</a:t>
                      </a:r>
                      <a:r>
                        <a:rPr lang="en-US" altLang="zh-CN" sz="2400" b="1" err="1">
                          <a:solidFill>
                            <a:srgbClr val="FF0000"/>
                          </a:solidFill>
                          <a:latin typeface="微软雅黑" panose="020B0503020204020204" charset="-122"/>
                          <a:ea typeface="微软雅黑" panose="020B0503020204020204" charset="-122"/>
                          <a:sym typeface="+mn-ea"/>
                        </a:rPr>
                        <a:t>null</a:t>
                      </a:r>
                      <a:r>
                        <a:rPr lang="zh-CN" altLang="en-US" sz="2400" b="1" err="1">
                          <a:solidFill>
                            <a:srgbClr val="FF0000"/>
                          </a:solidFill>
                          <a:latin typeface="微软雅黑" panose="020B0503020204020204" charset="-122"/>
                          <a:ea typeface="微软雅黑" panose="020B0503020204020204" charset="-122"/>
                          <a:sym typeface="+mn-ea"/>
                        </a:rPr>
                        <a:t>出现次数</a:t>
                      </a:r>
                      <a:r>
                        <a:rPr lang="zh-CN" altLang="en-US" sz="2400" err="1">
                          <a:solidFill>
                            <a:srgbClr val="FF0000"/>
                          </a:solidFill>
                          <a:latin typeface="微软雅黑" panose="020B0503020204020204" charset="-122"/>
                          <a:ea typeface="微软雅黑" panose="020B0503020204020204" charset="-122"/>
                          <a:sym typeface="+mn-ea"/>
                        </a:rPr>
                        <a:t>。</a:t>
                      </a:r>
                      <a:endParaRPr lang="en-US" altLang="zh-CN" sz="2400" err="1">
                        <a:latin typeface="微软雅黑" panose="020B0503020204020204" charset="-122"/>
                        <a:ea typeface="微软雅黑" panose="020B0503020204020204" charset="-122"/>
                        <a:sym typeface="+mn-ea"/>
                      </a:endParaRPr>
                    </a:p>
                  </a:txBody>
                  <a:tcPr/>
                </a:tc>
                <a:extLst>
                  <a:ext uri="{0D108BD9-81ED-4DB2-BD59-A6C34878D82A}">
                    <a16:rowId xmlns:a16="http://schemas.microsoft.com/office/drawing/2014/main" val="10001"/>
                  </a:ext>
                </a:extLst>
              </a:tr>
              <a:tr h="946150">
                <a:tc>
                  <a:txBody>
                    <a:bodyPr/>
                    <a:lstStyle/>
                    <a:p>
                      <a:pPr>
                        <a:buNone/>
                      </a:pPr>
                      <a:r>
                        <a:rPr lang="en-US" altLang="zh-CN" sz="2400" b="1" err="1">
                          <a:solidFill>
                            <a:schemeClr val="tx1"/>
                          </a:solidFill>
                          <a:latin typeface="微软雅黑" panose="020B0503020204020204" charset="-122"/>
                          <a:ea typeface="微软雅黑" panose="020B0503020204020204" charset="-122"/>
                          <a:sym typeface="+mn-ea"/>
                        </a:rPr>
                        <a:t>1..1 —— 1..1</a:t>
                      </a:r>
                    </a:p>
                  </a:txBody>
                  <a:tcPr/>
                </a:tc>
                <a:tc>
                  <a:txBody>
                    <a:bodyPr/>
                    <a:lstStyle/>
                    <a:p>
                      <a:pPr>
                        <a:buNone/>
                      </a:pPr>
                      <a:r>
                        <a:rPr lang="zh-CN" altLang="en-US" sz="2400" b="1" err="1">
                          <a:solidFill>
                            <a:srgbClr val="FF0000"/>
                          </a:solidFill>
                          <a:latin typeface="微软雅黑" panose="020B0503020204020204" charset="-122"/>
                          <a:ea typeface="微软雅黑" panose="020B0503020204020204" charset="-122"/>
                          <a:sym typeface="+mn-ea"/>
                        </a:rPr>
                        <a:t>不可能发生， 为什么</a:t>
                      </a:r>
                      <a:r>
                        <a:rPr lang="en-US" altLang="zh-CN" sz="2400" b="1" err="1">
                          <a:solidFill>
                            <a:srgbClr val="FF0000"/>
                          </a:solidFill>
                          <a:latin typeface="微软雅黑" panose="020B0503020204020204" charset="-122"/>
                          <a:ea typeface="微软雅黑" panose="020B0503020204020204" charset="-122"/>
                          <a:sym typeface="+mn-ea"/>
                        </a:rPr>
                        <a:t>?</a:t>
                      </a:r>
                      <a:endParaRPr lang="en-US" altLang="zh-CN" sz="2400" err="1">
                        <a:latin typeface="微软雅黑" panose="020B0503020204020204" charset="-122"/>
                        <a:ea typeface="微软雅黑" panose="020B0503020204020204" charset="-122"/>
                      </a:endParaRPr>
                    </a:p>
                    <a:p>
                      <a:pPr>
                        <a:buNone/>
                      </a:pPr>
                      <a:endParaRPr lang="en-US" altLang="zh-CN" sz="2400" err="1">
                        <a:latin typeface="微软雅黑" panose="020B0503020204020204" charset="-122"/>
                        <a:ea typeface="微软雅黑" panose="020B0503020204020204" charset="-122"/>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p:cNvSpPr>
          <p:nvPr>
            <p:ph type="title"/>
          </p:nvPr>
        </p:nvSpPr>
        <p:spPr>
          <a:xfrm>
            <a:off x="0" y="152400"/>
            <a:ext cx="8534400" cy="1143000"/>
          </a:xfrm>
        </p:spPr>
        <p:txBody>
          <a:bodyPr vert="horz" wrap="square" lIns="91440" tIns="45720" rIns="91440" bIns="45720" anchor="ctr"/>
          <a:lstStyle/>
          <a:p>
            <a:pPr eaLnBrk="1" hangingPunct="1"/>
            <a:r>
              <a:rPr lang="zh-CN" altLang="en-US" sz="4000" dirty="0">
                <a:latin typeface="微软雅黑" panose="020B0503020204020204" charset="-122"/>
                <a:ea typeface="微软雅黑" panose="020B0503020204020204" charset="-122"/>
              </a:rPr>
              <a:t>总结</a:t>
            </a:r>
          </a:p>
        </p:txBody>
      </p:sp>
      <p:sp>
        <p:nvSpPr>
          <p:cNvPr id="95235" name="Rectangle 3"/>
          <p:cNvSpPr>
            <a:spLocks noGrp="1"/>
          </p:cNvSpPr>
          <p:nvPr>
            <p:ph idx="1"/>
          </p:nvPr>
        </p:nvSpPr>
        <p:spPr>
          <a:xfrm>
            <a:off x="113030" y="1405890"/>
            <a:ext cx="9079230" cy="5361940"/>
          </a:xfrm>
        </p:spPr>
        <p:txBody>
          <a:bodyPr vert="horz" wrap="square" lIns="91440" tIns="45720" rIns="91440" bIns="45720" anchor="t"/>
          <a:lstStyle/>
          <a:p>
            <a:pPr marL="457200" indent="-457200" defTabSz="0" eaLnBrk="1" hangingPunct="1">
              <a:lnSpc>
                <a:spcPct val="150000"/>
              </a:lnSpc>
              <a:buFont typeface="Wingdings" panose="05000000000000000000" pitchFamily="2" charset="2"/>
              <a:buAutoNum type="alphaLcParenR"/>
              <a:tabLst>
                <a:tab pos="952500" algn="l"/>
              </a:tabLst>
            </a:pPr>
            <a:r>
              <a:rPr lang="zh-CN" altLang="en-US" b="1" dirty="0">
                <a:solidFill>
                  <a:srgbClr val="0000FF"/>
                </a:solidFill>
                <a:latin typeface="微软雅黑" panose="020B0503020204020204" charset="-122"/>
                <a:ea typeface="微软雅黑" panose="020B0503020204020204" charset="-122"/>
              </a:rPr>
              <a:t>概念数据库设计</a:t>
            </a:r>
            <a:r>
              <a:rPr lang="zh-CN" altLang="en-US" b="1" dirty="0">
                <a:solidFill>
                  <a:srgbClr val="FF5050"/>
                </a:solidFill>
                <a:latin typeface="微软雅黑" panose="020B0503020204020204" charset="-122"/>
                <a:ea typeface="微软雅黑" panose="020B0503020204020204" charset="-122"/>
              </a:rPr>
              <a:t>是一种对</a:t>
            </a:r>
            <a:r>
              <a:rPr lang="zh-CN" altLang="en-US" b="1" dirty="0">
                <a:solidFill>
                  <a:srgbClr val="0000FF"/>
                </a:solidFill>
                <a:latin typeface="微软雅黑" panose="020B0503020204020204" charset="-122"/>
                <a:ea typeface="微软雅黑" panose="020B0503020204020204" charset="-122"/>
              </a:rPr>
              <a:t>需求</a:t>
            </a:r>
            <a:r>
              <a:rPr lang="zh-CN" altLang="en-US" b="1" dirty="0">
                <a:solidFill>
                  <a:srgbClr val="FF5050"/>
                </a:solidFill>
                <a:latin typeface="微软雅黑" panose="020B0503020204020204" charset="-122"/>
                <a:ea typeface="微软雅黑" panose="020B0503020204020204" charset="-122"/>
              </a:rPr>
              <a:t>的高级归纳和抽象，</a:t>
            </a:r>
            <a:r>
              <a:rPr lang="zh-CN" altLang="en-US" dirty="0">
                <a:latin typeface="微软雅黑" panose="020B0503020204020204" charset="-122"/>
                <a:ea typeface="微软雅黑" panose="020B0503020204020204" charset="-122"/>
              </a:rPr>
              <a:t>它涉及实体，联系，属性三个概念</a:t>
            </a:r>
            <a:r>
              <a:rPr lang="en-US" altLang="zh-CN" dirty="0">
                <a:latin typeface="微软雅黑" panose="020B0503020204020204" charset="-122"/>
                <a:ea typeface="微软雅黑" panose="020B0503020204020204" charset="-122"/>
              </a:rPr>
              <a:t>—— entities, relationships, and attributes.</a:t>
            </a:r>
          </a:p>
          <a:p>
            <a:pPr marL="0" indent="0" defTabSz="0" eaLnBrk="1" hangingPunct="1">
              <a:lnSpc>
                <a:spcPct val="100000"/>
              </a:lnSpc>
              <a:buFont typeface="Wingdings" panose="05000000000000000000" pitchFamily="2" charset="2"/>
              <a:buNone/>
              <a:tabLst>
                <a:tab pos="952500" algn="l"/>
              </a:tabLst>
            </a:pPr>
            <a:endParaRPr lang="en-US" altLang="zh-CN" sz="1200" dirty="0">
              <a:latin typeface="微软雅黑" panose="020B0503020204020204" charset="-122"/>
              <a:ea typeface="微软雅黑" panose="020B0503020204020204" charset="-122"/>
            </a:endParaRPr>
          </a:p>
          <a:p>
            <a:pPr marL="0" indent="0" defTabSz="0" eaLnBrk="1" hangingPunct="1">
              <a:lnSpc>
                <a:spcPct val="150000"/>
              </a:lnSpc>
              <a:buFont typeface="Wingdings" panose="05000000000000000000" pitchFamily="2" charset="2"/>
              <a:buNone/>
              <a:tabLst>
                <a:tab pos="952500" algn="l"/>
              </a:tabLst>
            </a:pPr>
            <a:r>
              <a:rPr lang="en-US" altLang="zh-CN" dirty="0">
                <a:latin typeface="微软雅黑" panose="020B0503020204020204" charset="-122"/>
                <a:ea typeface="微软雅黑" panose="020B0503020204020204" charset="-122"/>
              </a:rPr>
              <a:t>b) ER</a:t>
            </a:r>
            <a:r>
              <a:rPr lang="zh-CN" altLang="en-US" dirty="0">
                <a:latin typeface="微软雅黑" panose="020B0503020204020204" charset="-122"/>
                <a:ea typeface="微软雅黑" panose="020B0503020204020204" charset="-122"/>
              </a:rPr>
              <a:t>建模中有</a:t>
            </a:r>
            <a:r>
              <a:rPr lang="zh-CN" altLang="en-US" b="1" dirty="0">
                <a:solidFill>
                  <a:srgbClr val="FF0000"/>
                </a:solidFill>
                <a:latin typeface="微软雅黑" panose="020B0503020204020204" charset="-122"/>
                <a:ea typeface="微软雅黑" panose="020B0503020204020204" charset="-122"/>
              </a:rPr>
              <a:t>三个概念，两个约束</a:t>
            </a:r>
            <a:r>
              <a:rPr lang="zh-CN" altLang="en-US" dirty="0">
                <a:latin typeface="微软雅黑" panose="020B0503020204020204" charset="-122"/>
                <a:ea typeface="微软雅黑" panose="020B0503020204020204" charset="-122"/>
              </a:rPr>
              <a:t>，以及概念与约束的表达符号。</a:t>
            </a:r>
          </a:p>
          <a:p>
            <a:pPr marL="0" indent="0" defTabSz="0" eaLnBrk="1" hangingPunct="1">
              <a:lnSpc>
                <a:spcPct val="100000"/>
              </a:lnSpc>
              <a:buFont typeface="Wingdings" panose="05000000000000000000" pitchFamily="2" charset="2"/>
              <a:buNone/>
              <a:tabLst>
                <a:tab pos="952500" algn="l"/>
              </a:tabLst>
            </a:pPr>
            <a:endParaRPr lang="zh-CN" altLang="en-US" sz="1000" dirty="0">
              <a:latin typeface="微软雅黑" panose="020B0503020204020204" charset="-122"/>
              <a:ea typeface="微软雅黑" panose="020B0503020204020204" charset="-122"/>
            </a:endParaRPr>
          </a:p>
          <a:p>
            <a:pPr marL="0" indent="0" defTabSz="0" eaLnBrk="1" hangingPunct="1">
              <a:lnSpc>
                <a:spcPct val="150000"/>
              </a:lnSpc>
              <a:buFont typeface="Wingdings" panose="05000000000000000000" pitchFamily="2" charset="2"/>
              <a:buNone/>
              <a:tabLst>
                <a:tab pos="952500" algn="l"/>
              </a:tabLst>
            </a:pPr>
            <a:r>
              <a:rPr lang="en-US" altLang="zh-CN" dirty="0">
                <a:latin typeface="微软雅黑" panose="020B0503020204020204" charset="-122"/>
                <a:ea typeface="微软雅黑" panose="020B0503020204020204" charset="-122"/>
                <a:sym typeface="+mn-ea"/>
              </a:rPr>
              <a:t>c)</a:t>
            </a:r>
            <a:r>
              <a:rPr lang="zh-CN" altLang="en-US" dirty="0">
                <a:latin typeface="微软雅黑" panose="020B0503020204020204" charset="-122"/>
                <a:ea typeface="微软雅黑" panose="020B0503020204020204" charset="-122"/>
                <a:sym typeface="+mn-ea"/>
              </a:rPr>
              <a:t>实体，联系都有</a:t>
            </a:r>
            <a:r>
              <a:rPr lang="zh-CN" altLang="en-US" b="1" dirty="0">
                <a:solidFill>
                  <a:srgbClr val="0000FF"/>
                </a:solidFill>
                <a:latin typeface="微软雅黑" panose="020B0503020204020204" charset="-122"/>
                <a:ea typeface="微软雅黑" panose="020B0503020204020204" charset="-122"/>
                <a:sym typeface="+mn-ea"/>
              </a:rPr>
              <a:t>类型</a:t>
            </a:r>
            <a:r>
              <a:rPr lang="zh-CN" altLang="en-US" dirty="0">
                <a:latin typeface="微软雅黑" panose="020B0503020204020204" charset="-122"/>
                <a:ea typeface="微软雅黑" panose="020B0503020204020204" charset="-122"/>
                <a:sym typeface="+mn-ea"/>
              </a:rPr>
              <a:t>和</a:t>
            </a:r>
            <a:r>
              <a:rPr lang="zh-CN" altLang="en-US" b="1" dirty="0">
                <a:solidFill>
                  <a:srgbClr val="0000FF"/>
                </a:solidFill>
                <a:latin typeface="微软雅黑" panose="020B0503020204020204" charset="-122"/>
                <a:ea typeface="微软雅黑" panose="020B0503020204020204" charset="-122"/>
                <a:sym typeface="+mn-ea"/>
              </a:rPr>
              <a:t>实例</a:t>
            </a:r>
            <a:r>
              <a:rPr lang="zh-CN" altLang="en-US" dirty="0">
                <a:latin typeface="微软雅黑" panose="020B0503020204020204" charset="-122"/>
                <a:ea typeface="微软雅黑" panose="020B0503020204020204" charset="-122"/>
                <a:sym typeface="+mn-ea"/>
              </a:rPr>
              <a:t>两个概念。类型对应于编程中的</a:t>
            </a:r>
            <a:r>
              <a:rPr lang="en-US" altLang="zh-CN" dirty="0">
                <a:latin typeface="微软雅黑" panose="020B0503020204020204" charset="-122"/>
                <a:ea typeface="微软雅黑" panose="020B0503020204020204" charset="-122"/>
                <a:sym typeface="+mn-ea"/>
              </a:rPr>
              <a:t>class</a:t>
            </a:r>
            <a:r>
              <a:rPr lang="zh-CN" altLang="en-US" dirty="0">
                <a:latin typeface="微软雅黑" panose="020B0503020204020204" charset="-122"/>
                <a:ea typeface="微软雅黑" panose="020B0503020204020204" charset="-122"/>
                <a:sym typeface="+mn-ea"/>
              </a:rPr>
              <a:t>，实例对应于</a:t>
            </a:r>
            <a:r>
              <a:rPr lang="en-US" altLang="zh-CN" dirty="0">
                <a:latin typeface="微软雅黑" panose="020B0503020204020204" charset="-122"/>
                <a:ea typeface="微软雅黑" panose="020B0503020204020204" charset="-122"/>
                <a:sym typeface="+mn-ea"/>
              </a:rPr>
              <a:t>class</a:t>
            </a:r>
            <a:r>
              <a:rPr lang="zh-CN" altLang="en-US" dirty="0">
                <a:latin typeface="微软雅黑" panose="020B0503020204020204" charset="-122"/>
                <a:ea typeface="微软雅黑" panose="020B0503020204020204" charset="-122"/>
                <a:sym typeface="+mn-ea"/>
              </a:rPr>
              <a:t>的实例对象。表的模式对应于</a:t>
            </a:r>
            <a:r>
              <a:rPr lang="en-US" altLang="zh-CN" dirty="0">
                <a:latin typeface="微软雅黑" panose="020B0503020204020204" charset="-122"/>
                <a:ea typeface="微软雅黑" panose="020B0503020204020204" charset="-122"/>
                <a:sym typeface="+mn-ea"/>
              </a:rPr>
              <a:t>class</a:t>
            </a:r>
            <a:r>
              <a:rPr lang="zh-CN" altLang="en-US" dirty="0">
                <a:latin typeface="微软雅黑" panose="020B0503020204020204" charset="-122"/>
                <a:ea typeface="微软雅黑" panose="020B0503020204020204" charset="-122"/>
                <a:sym typeface="+mn-ea"/>
              </a:rPr>
              <a:t>的定义，表中的行对应于实例。</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p:cNvSpPr>
          <p:nvPr>
            <p:ph type="title"/>
          </p:nvPr>
        </p:nvSpPr>
        <p:spPr>
          <a:xfrm>
            <a:off x="381000" y="152400"/>
            <a:ext cx="8153400" cy="1143000"/>
          </a:xfrm>
        </p:spPr>
        <p:txBody>
          <a:bodyPr vert="horz" wrap="square" lIns="91440" tIns="45720" rIns="91440" bIns="45720" anchor="ctr"/>
          <a:lstStyle/>
          <a:p>
            <a:pPr eaLnBrk="1" hangingPunct="1"/>
            <a:r>
              <a:rPr lang="en-US" altLang="zh-CN" sz="4000" dirty="0">
                <a:latin typeface="微软雅黑" panose="020B0503020204020204" charset="-122"/>
                <a:ea typeface="微软雅黑" panose="020B0503020204020204" charset="-122"/>
              </a:rPr>
              <a:t>ER Modeling</a:t>
            </a:r>
            <a:r>
              <a:rPr lang="zh-CN" altLang="en-US" sz="4000" dirty="0">
                <a:latin typeface="微软雅黑" panose="020B0503020204020204" charset="-122"/>
                <a:ea typeface="微软雅黑" panose="020B0503020204020204" charset="-122"/>
              </a:rPr>
              <a:t>随堂测试</a:t>
            </a:r>
          </a:p>
        </p:txBody>
      </p:sp>
      <p:sp>
        <p:nvSpPr>
          <p:cNvPr id="90115" name="Rectangle 3"/>
          <p:cNvSpPr>
            <a:spLocks noGrp="1"/>
          </p:cNvSpPr>
          <p:nvPr>
            <p:ph idx="1"/>
          </p:nvPr>
        </p:nvSpPr>
        <p:spPr>
          <a:xfrm>
            <a:off x="381000" y="1439545"/>
            <a:ext cx="8580755" cy="5113655"/>
          </a:xfrm>
        </p:spPr>
        <p:txBody>
          <a:bodyPr vert="horz" wrap="square" lIns="91440" tIns="45720" rIns="91440" bIns="45720" anchor="t"/>
          <a:lstStyle/>
          <a:p>
            <a:pPr marL="457200" indent="-457200" defTabSz="0" eaLnBrk="1" hangingPunct="1">
              <a:buNone/>
              <a:tabLst>
                <a:tab pos="952500" algn="l"/>
              </a:tabLst>
            </a:pPr>
            <a:r>
              <a:rPr lang="en-US" altLang="zh-CN" dirty="0"/>
              <a:t>Business of  a mall is  as follows, please design a ER diagramfor its database:</a:t>
            </a:r>
          </a:p>
          <a:p>
            <a:pPr marL="457200" indent="-457200" defTabSz="0" eaLnBrk="1" hangingPunct="1">
              <a:buFont typeface="Wingdings" panose="05000000000000000000" pitchFamily="2" charset="2"/>
              <a:buAutoNum type="alphaLcParenR"/>
              <a:tabLst>
                <a:tab pos="952500" algn="l"/>
              </a:tabLst>
            </a:pPr>
            <a:r>
              <a:rPr lang="en-US" altLang="zh-CN" dirty="0"/>
              <a:t> Each </a:t>
            </a:r>
            <a:r>
              <a:rPr lang="en-US" altLang="zh-CN" b="1" dirty="0">
                <a:solidFill>
                  <a:srgbClr val="FF5050"/>
                </a:solidFill>
              </a:rPr>
              <a:t>order</a:t>
            </a:r>
            <a:r>
              <a:rPr lang="en-US" altLang="zh-CN" dirty="0"/>
              <a:t> has a numeric key, a customer, a date, a total order price, and </a:t>
            </a:r>
            <a:r>
              <a:rPr lang="en-US" altLang="zh-CN" b="1" dirty="0">
                <a:solidFill>
                  <a:srgbClr val="FF5050"/>
                </a:solidFill>
              </a:rPr>
              <a:t>a list of goods</a:t>
            </a:r>
            <a:r>
              <a:rPr lang="en-US" altLang="zh-CN" dirty="0"/>
              <a:t>.</a:t>
            </a:r>
          </a:p>
          <a:p>
            <a:pPr marL="457200" indent="-457200" defTabSz="0" eaLnBrk="1" hangingPunct="1">
              <a:buFont typeface="Wingdings" panose="05000000000000000000" pitchFamily="2" charset="2"/>
              <a:buAutoNum type="alphaLcParenR"/>
              <a:tabLst>
                <a:tab pos="952500" algn="l"/>
              </a:tabLst>
            </a:pPr>
            <a:r>
              <a:rPr lang="en-US" altLang="zh-CN" dirty="0"/>
              <a:t> </a:t>
            </a:r>
            <a:r>
              <a:rPr lang="en-US" altLang="zh-CN"/>
              <a:t>A </a:t>
            </a:r>
            <a:r>
              <a:rPr lang="en-US" altLang="zh-CN" b="1">
                <a:solidFill>
                  <a:srgbClr val="FF5050"/>
                </a:solidFill>
              </a:rPr>
              <a:t>goods </a:t>
            </a:r>
            <a:r>
              <a:rPr lang="en-US" altLang="zh-CN" dirty="0"/>
              <a:t>in an order has an amount and a unit price paid by a custmoer, and is supplied by a certain </a:t>
            </a:r>
            <a:r>
              <a:rPr lang="en-US" altLang="zh-CN" b="1" dirty="0">
                <a:solidFill>
                  <a:srgbClr val="FF5050"/>
                </a:solidFill>
              </a:rPr>
              <a:t>supplier</a:t>
            </a:r>
            <a:r>
              <a:rPr lang="en-US" altLang="zh-CN" dirty="0"/>
              <a:t>.</a:t>
            </a:r>
          </a:p>
          <a:p>
            <a:pPr marL="457200" indent="-457200" defTabSz="0" eaLnBrk="1" hangingPunct="1">
              <a:buFont typeface="Wingdings" panose="05000000000000000000" pitchFamily="2" charset="2"/>
              <a:buAutoNum type="alphaLcParenR"/>
              <a:tabLst>
                <a:tab pos="952500" algn="l"/>
              </a:tabLst>
            </a:pPr>
            <a:r>
              <a:rPr lang="en-US" altLang="zh-CN" dirty="0"/>
              <a:t> Each </a:t>
            </a:r>
            <a:r>
              <a:rPr lang="en-US" altLang="zh-CN" b="1" dirty="0">
                <a:solidFill>
                  <a:srgbClr val="FF0000"/>
                </a:solidFill>
              </a:rPr>
              <a:t>goods</a:t>
            </a:r>
            <a:r>
              <a:rPr lang="en-US" altLang="zh-CN" dirty="0"/>
              <a:t> has a numeric key, a name, and a price and may be supplied by multiple suppliers.</a:t>
            </a:r>
          </a:p>
          <a:p>
            <a:pPr marL="457200" indent="-457200" defTabSz="0" eaLnBrk="1" hangingPunct="1">
              <a:buFont typeface="Wingdings" panose="05000000000000000000" pitchFamily="2" charset="2"/>
              <a:buAutoNum type="alphaLcParenR"/>
              <a:tabLst>
                <a:tab pos="952500" algn="l"/>
              </a:tabLst>
            </a:pPr>
            <a:r>
              <a:rPr lang="en-US" altLang="zh-CN" dirty="0"/>
              <a:t> A supplier has a key,a name, and a phone and may supply multiple goods.</a:t>
            </a:r>
          </a:p>
          <a:p>
            <a:pPr marL="457200" indent="-457200" defTabSz="0" eaLnBrk="1" hangingPunct="1">
              <a:buFont typeface="Wingdings" panose="05000000000000000000" pitchFamily="2" charset="2"/>
              <a:buAutoNum type="alphaLcParenR"/>
              <a:tabLst>
                <a:tab pos="952500" algn="l"/>
              </a:tabLst>
            </a:pPr>
            <a:r>
              <a:rPr lang="en-US" altLang="zh-CN" dirty="0"/>
              <a:t> A </a:t>
            </a:r>
            <a:r>
              <a:rPr lang="en-US" altLang="zh-CN" b="1" dirty="0">
                <a:solidFill>
                  <a:srgbClr val="FF5050"/>
                </a:solidFill>
              </a:rPr>
              <a:t>customer</a:t>
            </a:r>
            <a:r>
              <a:rPr lang="en-US" altLang="zh-CN" dirty="0"/>
              <a:t> has a key and a name.</a:t>
            </a:r>
          </a:p>
          <a:p>
            <a:pPr marL="457200" indent="-457200" defTabSz="0" eaLnBrk="1" hangingPunct="1">
              <a:buFont typeface="Wingdings" panose="05000000000000000000" pitchFamily="2" charset="2"/>
              <a:buAutoNum type="alphaLcParenR"/>
              <a:tabLst>
                <a:tab pos="952500" algn="l"/>
              </a:tabLst>
            </a:pPr>
            <a:r>
              <a:rPr lang="en-US" altLang="zh-CN" dirty="0"/>
              <a:t> Each supplier and customer is located in a </a:t>
            </a:r>
            <a:r>
              <a:rPr lang="en-US" altLang="zh-CN" b="1" dirty="0">
                <a:solidFill>
                  <a:srgbClr val="FF5050"/>
                </a:solidFill>
              </a:rPr>
              <a:t>country</a:t>
            </a:r>
            <a:r>
              <a:rPr lang="en-US" altLang="zh-CN" dirty="0"/>
              <a:t>.</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p:cNvGrpSpPr/>
          <p:nvPr/>
        </p:nvGrpSpPr>
        <p:grpSpPr>
          <a:xfrm>
            <a:off x="31750" y="723900"/>
            <a:ext cx="9112250" cy="6025515"/>
            <a:chOff x="50" y="1140"/>
            <a:chExt cx="14350" cy="9489"/>
          </a:xfrm>
        </p:grpSpPr>
        <p:sp>
          <p:nvSpPr>
            <p:cNvPr id="92170" name="Text Box 10"/>
            <p:cNvSpPr txBox="1"/>
            <p:nvPr/>
          </p:nvSpPr>
          <p:spPr>
            <a:xfrm>
              <a:off x="11755" y="8878"/>
              <a:ext cx="2290" cy="735"/>
            </a:xfrm>
            <a:prstGeom prst="rect">
              <a:avLst/>
            </a:prstGeom>
            <a:solidFill>
              <a:srgbClr val="99CCFF"/>
            </a:solidFill>
            <a:ln w="9525" cap="flat" cmpd="sng">
              <a:solidFill>
                <a:schemeClr val="tx1"/>
              </a:solidFill>
              <a:prstDash val="solid"/>
              <a:miter/>
              <a:headEnd type="none" w="med" len="med"/>
              <a:tailEnd type="none" w="med" len="med"/>
            </a:ln>
          </p:spPr>
          <p:txBody>
            <a:bodyPr wrap="none">
              <a:spAutoFit/>
            </a:bodyPr>
            <a:lstStyle/>
            <a:p>
              <a:r>
                <a:rPr lang="en-US" altLang="zh-CN" dirty="0">
                  <a:latin typeface="Times New Roman" panose="02020603050405020304" pitchFamily="18" charset="0"/>
                </a:rPr>
                <a:t>Supplier   </a:t>
              </a:r>
            </a:p>
          </p:txBody>
        </p:sp>
        <p:sp>
          <p:nvSpPr>
            <p:cNvPr id="92175" name="Text Box 15"/>
            <p:cNvSpPr txBox="1"/>
            <p:nvPr/>
          </p:nvSpPr>
          <p:spPr>
            <a:xfrm>
              <a:off x="11755" y="9613"/>
              <a:ext cx="2280" cy="1016"/>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sz="1800" dirty="0">
                  <a:latin typeface="Times New Roman" panose="02020603050405020304" pitchFamily="18" charset="0"/>
                </a:rPr>
                <a:t>s_id {PK}</a:t>
              </a:r>
            </a:p>
            <a:p>
              <a:r>
                <a:rPr lang="en-US" altLang="zh-CN" sz="1800" dirty="0">
                  <a:latin typeface="Times New Roman" panose="02020603050405020304" pitchFamily="18" charset="0"/>
                </a:rPr>
                <a:t>name</a:t>
              </a:r>
            </a:p>
          </p:txBody>
        </p:sp>
        <p:sp>
          <p:nvSpPr>
            <p:cNvPr id="92179" name="Line 19"/>
            <p:cNvSpPr/>
            <p:nvPr/>
          </p:nvSpPr>
          <p:spPr>
            <a:xfrm>
              <a:off x="8307" y="9200"/>
              <a:ext cx="3449" cy="1"/>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92184" name="Text Box 24"/>
            <p:cNvSpPr txBox="1"/>
            <p:nvPr/>
          </p:nvSpPr>
          <p:spPr>
            <a:xfrm>
              <a:off x="50" y="8853"/>
              <a:ext cx="2530" cy="735"/>
            </a:xfrm>
            <a:prstGeom prst="rect">
              <a:avLst/>
            </a:prstGeom>
            <a:solidFill>
              <a:srgbClr val="CCFFFF"/>
            </a:solidFill>
            <a:ln w="9525" cap="flat" cmpd="sng">
              <a:solidFill>
                <a:schemeClr val="tx1"/>
              </a:solidFill>
              <a:prstDash val="solid"/>
              <a:miter/>
              <a:headEnd type="none" w="med" len="med"/>
              <a:tailEnd type="none" w="med" len="med"/>
            </a:ln>
          </p:spPr>
          <p:txBody>
            <a:bodyPr wrap="none">
              <a:spAutoFit/>
            </a:bodyPr>
            <a:lstStyle/>
            <a:p>
              <a:r>
                <a:rPr lang="en-US" altLang="zh-CN" dirty="0">
                  <a:latin typeface="Times New Roman" panose="02020603050405020304" pitchFamily="18" charset="0"/>
                </a:rPr>
                <a:t>Customer   </a:t>
              </a:r>
            </a:p>
          </p:txBody>
        </p:sp>
        <p:sp>
          <p:nvSpPr>
            <p:cNvPr id="92185" name="Text Box 25"/>
            <p:cNvSpPr txBox="1"/>
            <p:nvPr/>
          </p:nvSpPr>
          <p:spPr>
            <a:xfrm>
              <a:off x="73" y="9595"/>
              <a:ext cx="2497" cy="1025"/>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sz="1800" dirty="0">
                  <a:latin typeface="Times New Roman" panose="02020603050405020304" pitchFamily="18" charset="0"/>
                </a:rPr>
                <a:t>cseqnum {PK}</a:t>
              </a:r>
            </a:p>
            <a:p>
              <a:r>
                <a:rPr lang="en-US" altLang="zh-CN" sz="1800" dirty="0">
                  <a:latin typeface="Times New Roman" panose="02020603050405020304" pitchFamily="18" charset="0"/>
                </a:rPr>
                <a:t>name</a:t>
              </a:r>
            </a:p>
          </p:txBody>
        </p:sp>
        <p:sp>
          <p:nvSpPr>
            <p:cNvPr id="92186" name="Line 26"/>
            <p:cNvSpPr/>
            <p:nvPr/>
          </p:nvSpPr>
          <p:spPr>
            <a:xfrm>
              <a:off x="1206" y="6503"/>
              <a:ext cx="1" cy="232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92188" name="Text Box 28"/>
            <p:cNvSpPr txBox="1"/>
            <p:nvPr/>
          </p:nvSpPr>
          <p:spPr>
            <a:xfrm>
              <a:off x="413" y="8235"/>
              <a:ext cx="830" cy="578"/>
            </a:xfrm>
            <a:prstGeom prst="rect">
              <a:avLst/>
            </a:prstGeom>
            <a:noFill/>
            <a:ln w="9525">
              <a:noFill/>
            </a:ln>
          </p:spPr>
          <p:txBody>
            <a:bodyPr wrap="none">
              <a:spAutoFit/>
            </a:bodyPr>
            <a:lstStyle/>
            <a:p>
              <a:r>
                <a:rPr lang="en-US" altLang="zh-CN" sz="1800" dirty="0">
                  <a:latin typeface="Times New Roman" panose="02020603050405020304" pitchFamily="18" charset="0"/>
                </a:rPr>
                <a:t>1..1</a:t>
              </a:r>
            </a:p>
          </p:txBody>
        </p:sp>
        <p:sp>
          <p:nvSpPr>
            <p:cNvPr id="92189" name="Text Box 29"/>
            <p:cNvSpPr txBox="1"/>
            <p:nvPr/>
          </p:nvSpPr>
          <p:spPr>
            <a:xfrm>
              <a:off x="1207" y="7555"/>
              <a:ext cx="1210" cy="578"/>
            </a:xfrm>
            <a:prstGeom prst="rect">
              <a:avLst/>
            </a:prstGeom>
            <a:noFill/>
            <a:ln w="9525">
              <a:noFill/>
            </a:ln>
          </p:spPr>
          <p:txBody>
            <a:bodyPr wrap="none">
              <a:spAutoFit/>
            </a:bodyPr>
            <a:lstStyle/>
            <a:p>
              <a:r>
                <a:rPr lang="en-US" altLang="zh-CN" sz="1800" dirty="0">
                  <a:latin typeface="Times New Roman" panose="02020603050405020304" pitchFamily="18" charset="0"/>
                </a:rPr>
                <a:t>Places</a:t>
              </a:r>
            </a:p>
          </p:txBody>
        </p:sp>
        <p:sp>
          <p:nvSpPr>
            <p:cNvPr id="92190" name="AutoShape 30"/>
            <p:cNvSpPr/>
            <p:nvPr/>
          </p:nvSpPr>
          <p:spPr>
            <a:xfrm flipV="1">
              <a:off x="1547" y="7193"/>
              <a:ext cx="340" cy="452"/>
            </a:xfrm>
            <a:prstGeom prst="flowChartMerge">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92193" name="Text Box 33"/>
            <p:cNvSpPr txBox="1"/>
            <p:nvPr/>
          </p:nvSpPr>
          <p:spPr>
            <a:xfrm>
              <a:off x="6421" y="8833"/>
              <a:ext cx="1966" cy="725"/>
            </a:xfrm>
            <a:prstGeom prst="rect">
              <a:avLst/>
            </a:prstGeom>
            <a:solidFill>
              <a:srgbClr val="CCFFFF"/>
            </a:solidFill>
            <a:ln w="9525" cap="flat" cmpd="sng">
              <a:solidFill>
                <a:schemeClr val="tx1"/>
              </a:solidFill>
              <a:prstDash val="solid"/>
              <a:miter/>
              <a:headEnd type="none" w="med" len="med"/>
              <a:tailEnd type="none" w="med" len="med"/>
            </a:ln>
          </p:spPr>
          <p:txBody>
            <a:bodyPr wrap="square">
              <a:spAutoFit/>
            </a:bodyPr>
            <a:lstStyle/>
            <a:p>
              <a:r>
                <a:rPr lang="en-US" altLang="zh-CN" dirty="0">
                  <a:latin typeface="Times New Roman" panose="02020603050405020304" pitchFamily="18" charset="0"/>
                </a:rPr>
                <a:t>Nation       </a:t>
              </a:r>
            </a:p>
          </p:txBody>
        </p:sp>
        <p:sp>
          <p:nvSpPr>
            <p:cNvPr id="92194" name="Text Box 34"/>
            <p:cNvSpPr txBox="1"/>
            <p:nvPr/>
          </p:nvSpPr>
          <p:spPr>
            <a:xfrm>
              <a:off x="6399" y="9576"/>
              <a:ext cx="1987" cy="580"/>
            </a:xfrm>
            <a:prstGeom prst="rect">
              <a:avLst/>
            </a:prstGeom>
            <a:noFill/>
            <a:ln w="9525" cap="flat" cmpd="sng">
              <a:solidFill>
                <a:schemeClr val="tx1"/>
              </a:solidFill>
              <a:prstDash val="solid"/>
              <a:miter/>
              <a:headEnd type="none" w="med" len="med"/>
              <a:tailEnd type="none" w="med" len="med"/>
            </a:ln>
          </p:spPr>
          <p:txBody>
            <a:bodyPr wrap="square">
              <a:spAutoFit/>
            </a:bodyPr>
            <a:lstStyle/>
            <a:p>
              <a:r>
                <a:rPr lang="en-US" altLang="zh-CN" sz="1800" dirty="0">
                  <a:latin typeface="Times New Roman" panose="02020603050405020304" pitchFamily="18" charset="0"/>
                </a:rPr>
                <a:t>name {PK}</a:t>
              </a:r>
            </a:p>
          </p:txBody>
        </p:sp>
        <p:sp>
          <p:nvSpPr>
            <p:cNvPr id="92195" name="Line 35"/>
            <p:cNvSpPr/>
            <p:nvPr/>
          </p:nvSpPr>
          <p:spPr>
            <a:xfrm>
              <a:off x="2545" y="9261"/>
              <a:ext cx="3855" cy="1"/>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92196" name="Text Box 36"/>
            <p:cNvSpPr txBox="1"/>
            <p:nvPr/>
          </p:nvSpPr>
          <p:spPr>
            <a:xfrm>
              <a:off x="2545" y="9261"/>
              <a:ext cx="830" cy="577"/>
            </a:xfrm>
            <a:prstGeom prst="rect">
              <a:avLst/>
            </a:prstGeom>
            <a:noFill/>
            <a:ln w="9525">
              <a:noFill/>
            </a:ln>
          </p:spPr>
          <p:txBody>
            <a:bodyPr wrap="none">
              <a:spAutoFit/>
            </a:bodyPr>
            <a:lstStyle/>
            <a:p>
              <a:r>
                <a:rPr lang="en-US" altLang="zh-CN" sz="1800" dirty="0">
                  <a:latin typeface="Times New Roman" panose="02020603050405020304" pitchFamily="18" charset="0"/>
                </a:rPr>
                <a:t>0..*</a:t>
              </a:r>
            </a:p>
          </p:txBody>
        </p:sp>
        <p:sp>
          <p:nvSpPr>
            <p:cNvPr id="92197" name="Text Box 37"/>
            <p:cNvSpPr txBox="1"/>
            <p:nvPr/>
          </p:nvSpPr>
          <p:spPr>
            <a:xfrm>
              <a:off x="5500" y="9200"/>
              <a:ext cx="830" cy="577"/>
            </a:xfrm>
            <a:prstGeom prst="rect">
              <a:avLst/>
            </a:prstGeom>
            <a:noFill/>
            <a:ln w="9525">
              <a:noFill/>
            </a:ln>
          </p:spPr>
          <p:txBody>
            <a:bodyPr wrap="none">
              <a:spAutoFit/>
            </a:bodyPr>
            <a:lstStyle/>
            <a:p>
              <a:r>
                <a:rPr lang="en-US" altLang="zh-CN" sz="1800" dirty="0">
                  <a:latin typeface="Times New Roman" panose="02020603050405020304" pitchFamily="18" charset="0"/>
                </a:rPr>
                <a:t>1..1</a:t>
              </a:r>
            </a:p>
          </p:txBody>
        </p:sp>
        <p:sp>
          <p:nvSpPr>
            <p:cNvPr id="92198" name="Text Box 38"/>
            <p:cNvSpPr txBox="1"/>
            <p:nvPr/>
          </p:nvSpPr>
          <p:spPr>
            <a:xfrm>
              <a:off x="4074" y="8118"/>
              <a:ext cx="1330" cy="578"/>
            </a:xfrm>
            <a:prstGeom prst="rect">
              <a:avLst/>
            </a:prstGeom>
            <a:noFill/>
            <a:ln w="9525">
              <a:noFill/>
            </a:ln>
          </p:spPr>
          <p:txBody>
            <a:bodyPr wrap="none">
              <a:spAutoFit/>
            </a:bodyPr>
            <a:lstStyle/>
            <a:p>
              <a:r>
                <a:rPr lang="en-US" altLang="zh-CN" sz="1800" dirty="0">
                  <a:latin typeface="Times New Roman" panose="02020603050405020304" pitchFamily="18" charset="0"/>
                </a:rPr>
                <a:t>Belong</a:t>
              </a:r>
            </a:p>
          </p:txBody>
        </p:sp>
        <p:sp>
          <p:nvSpPr>
            <p:cNvPr id="92199" name="Freeform 39"/>
            <p:cNvSpPr/>
            <p:nvPr/>
          </p:nvSpPr>
          <p:spPr>
            <a:xfrm>
              <a:off x="4526" y="8750"/>
              <a:ext cx="425" cy="425"/>
            </a:xfrm>
            <a:custGeom>
              <a:avLst/>
              <a:gdLst/>
              <a:ahLst/>
              <a:cxnLst>
                <a:cxn ang="0">
                  <a:pos x="0" y="0"/>
                </a:cxn>
                <a:cxn ang="0">
                  <a:pos x="379336019" y="189668712"/>
                </a:cxn>
                <a:cxn ang="0">
                  <a:pos x="0" y="379336019"/>
                </a:cxn>
                <a:cxn ang="0">
                  <a:pos x="0" y="0"/>
                </a:cxn>
              </a:cxnLst>
              <a:rect l="0" t="0" r="0" b="0"/>
              <a:pathLst>
                <a:path w="192" h="192">
                  <a:moveTo>
                    <a:pt x="0" y="0"/>
                  </a:moveTo>
                  <a:lnTo>
                    <a:pt x="192" y="96"/>
                  </a:lnTo>
                  <a:lnTo>
                    <a:pt x="0" y="192"/>
                  </a:lnTo>
                  <a:lnTo>
                    <a:pt x="0" y="0"/>
                  </a:ln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92201" name="Text Box 41"/>
            <p:cNvSpPr txBox="1"/>
            <p:nvPr/>
          </p:nvSpPr>
          <p:spPr>
            <a:xfrm>
              <a:off x="10809" y="9201"/>
              <a:ext cx="830" cy="578"/>
            </a:xfrm>
            <a:prstGeom prst="rect">
              <a:avLst/>
            </a:prstGeom>
            <a:noFill/>
            <a:ln w="9525">
              <a:noFill/>
            </a:ln>
          </p:spPr>
          <p:txBody>
            <a:bodyPr wrap="none">
              <a:spAutoFit/>
            </a:bodyPr>
            <a:lstStyle/>
            <a:p>
              <a:r>
                <a:rPr lang="en-US" altLang="zh-CN" sz="1800" dirty="0">
                  <a:latin typeface="Times New Roman" panose="02020603050405020304" pitchFamily="18" charset="0"/>
                </a:rPr>
                <a:t>0..*</a:t>
              </a:r>
            </a:p>
          </p:txBody>
        </p:sp>
        <p:sp>
          <p:nvSpPr>
            <p:cNvPr id="92202" name="Text Box 42"/>
            <p:cNvSpPr txBox="1"/>
            <p:nvPr/>
          </p:nvSpPr>
          <p:spPr>
            <a:xfrm>
              <a:off x="8306" y="9200"/>
              <a:ext cx="830" cy="577"/>
            </a:xfrm>
            <a:prstGeom prst="rect">
              <a:avLst/>
            </a:prstGeom>
            <a:noFill/>
            <a:ln w="9525">
              <a:noFill/>
            </a:ln>
          </p:spPr>
          <p:txBody>
            <a:bodyPr wrap="none">
              <a:spAutoFit/>
            </a:bodyPr>
            <a:lstStyle/>
            <a:p>
              <a:r>
                <a:rPr lang="en-US" altLang="zh-CN" sz="1800" dirty="0">
                  <a:latin typeface="Times New Roman" panose="02020603050405020304" pitchFamily="18" charset="0"/>
                </a:rPr>
                <a:t>1..1</a:t>
              </a:r>
            </a:p>
          </p:txBody>
        </p:sp>
        <p:sp>
          <p:nvSpPr>
            <p:cNvPr id="92203" name="Text Box 43"/>
            <p:cNvSpPr txBox="1"/>
            <p:nvPr/>
          </p:nvSpPr>
          <p:spPr>
            <a:xfrm>
              <a:off x="9275" y="8118"/>
              <a:ext cx="1330" cy="578"/>
            </a:xfrm>
            <a:prstGeom prst="rect">
              <a:avLst/>
            </a:prstGeom>
            <a:noFill/>
            <a:ln w="9525">
              <a:noFill/>
            </a:ln>
          </p:spPr>
          <p:txBody>
            <a:bodyPr wrap="none">
              <a:spAutoFit/>
            </a:bodyPr>
            <a:lstStyle/>
            <a:p>
              <a:r>
                <a:rPr lang="en-US" altLang="zh-CN" sz="1800" dirty="0">
                  <a:latin typeface="Times New Roman" panose="02020603050405020304" pitchFamily="18" charset="0"/>
                </a:rPr>
                <a:t>Belong</a:t>
              </a:r>
            </a:p>
          </p:txBody>
        </p:sp>
        <p:sp>
          <p:nvSpPr>
            <p:cNvPr id="92204" name="AutoShape 44"/>
            <p:cNvSpPr/>
            <p:nvPr/>
          </p:nvSpPr>
          <p:spPr>
            <a:xfrm rot="5640000">
              <a:off x="9709" y="8707"/>
              <a:ext cx="340" cy="457"/>
            </a:xfrm>
            <a:prstGeom prst="flowChartMerge">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22" name="Line 20"/>
            <p:cNvSpPr/>
            <p:nvPr/>
          </p:nvSpPr>
          <p:spPr>
            <a:xfrm flipV="1">
              <a:off x="12963" y="6443"/>
              <a:ext cx="0" cy="2438"/>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4" name="Text Box 22"/>
            <p:cNvSpPr txBox="1"/>
            <p:nvPr/>
          </p:nvSpPr>
          <p:spPr>
            <a:xfrm>
              <a:off x="12963" y="8315"/>
              <a:ext cx="828" cy="580"/>
            </a:xfrm>
            <a:prstGeom prst="rect">
              <a:avLst/>
            </a:prstGeom>
            <a:noFill/>
            <a:ln w="9525">
              <a:noFill/>
            </a:ln>
          </p:spPr>
          <p:txBody>
            <a:bodyPr wrap="none">
              <a:spAutoFit/>
            </a:bodyPr>
            <a:lstStyle/>
            <a:p>
              <a:r>
                <a:rPr lang="en-US" altLang="zh-CN" sz="1800" dirty="0">
                  <a:latin typeface="Times New Roman" panose="02020603050405020304" pitchFamily="18" charset="0"/>
                </a:rPr>
                <a:t>1..1</a:t>
              </a:r>
            </a:p>
          </p:txBody>
        </p:sp>
        <p:sp>
          <p:nvSpPr>
            <p:cNvPr id="92164" name="Text Box 4"/>
            <p:cNvSpPr txBox="1"/>
            <p:nvPr/>
          </p:nvSpPr>
          <p:spPr>
            <a:xfrm>
              <a:off x="6211" y="4287"/>
              <a:ext cx="2262" cy="725"/>
            </a:xfrm>
            <a:prstGeom prst="rect">
              <a:avLst/>
            </a:prstGeom>
            <a:solidFill>
              <a:srgbClr val="CCFFCC"/>
            </a:solidFill>
            <a:ln w="9525" cap="flat" cmpd="sng">
              <a:solidFill>
                <a:schemeClr val="tx1"/>
              </a:solidFill>
              <a:prstDash val="solid"/>
              <a:miter/>
              <a:headEnd type="none" w="med" len="med"/>
              <a:tailEnd type="none" w="med" len="med"/>
            </a:ln>
          </p:spPr>
          <p:txBody>
            <a:bodyPr wrap="none">
              <a:spAutoFit/>
            </a:bodyPr>
            <a:lstStyle/>
            <a:p>
              <a:r>
                <a:rPr lang="en-US" altLang="zh-CN" dirty="0">
                  <a:latin typeface="Times New Roman" panose="02020603050405020304" pitchFamily="18" charset="0"/>
                </a:rPr>
                <a:t>Goods      </a:t>
              </a:r>
            </a:p>
          </p:txBody>
        </p:sp>
        <p:sp>
          <p:nvSpPr>
            <p:cNvPr id="92165" name="Text Box 5"/>
            <p:cNvSpPr txBox="1"/>
            <p:nvPr/>
          </p:nvSpPr>
          <p:spPr>
            <a:xfrm>
              <a:off x="6211" y="4990"/>
              <a:ext cx="2280" cy="1452"/>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sz="1800" dirty="0">
                  <a:latin typeface="Times New Roman" panose="02020603050405020304" pitchFamily="18" charset="0"/>
                </a:rPr>
                <a:t>gno {PK}</a:t>
              </a:r>
            </a:p>
            <a:p>
              <a:r>
                <a:rPr lang="en-US" altLang="zh-CN" sz="1800" dirty="0">
                  <a:latin typeface="Times New Roman" panose="02020603050405020304" pitchFamily="18" charset="0"/>
                </a:rPr>
                <a:t>name</a:t>
              </a:r>
            </a:p>
            <a:p>
              <a:r>
                <a:rPr lang="en-US" altLang="zh-CN" sz="1800" dirty="0">
                  <a:latin typeface="Times New Roman" panose="02020603050405020304" pitchFamily="18" charset="0"/>
                </a:rPr>
                <a:t>price</a:t>
              </a:r>
            </a:p>
          </p:txBody>
        </p:sp>
        <p:sp>
          <p:nvSpPr>
            <p:cNvPr id="92168" name="Line 8"/>
            <p:cNvSpPr/>
            <p:nvPr/>
          </p:nvSpPr>
          <p:spPr>
            <a:xfrm>
              <a:off x="2646" y="4782"/>
              <a:ext cx="3564" cy="1"/>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92172" name="Text Box 12"/>
            <p:cNvSpPr txBox="1"/>
            <p:nvPr/>
          </p:nvSpPr>
          <p:spPr>
            <a:xfrm>
              <a:off x="2845" y="4782"/>
              <a:ext cx="828" cy="580"/>
            </a:xfrm>
            <a:prstGeom prst="rect">
              <a:avLst/>
            </a:prstGeom>
            <a:noFill/>
            <a:ln w="9525">
              <a:noFill/>
            </a:ln>
          </p:spPr>
          <p:txBody>
            <a:bodyPr wrap="none">
              <a:spAutoFit/>
            </a:bodyPr>
            <a:lstStyle/>
            <a:p>
              <a:r>
                <a:rPr lang="en-US" altLang="zh-CN" sz="1800" dirty="0">
                  <a:latin typeface="Times New Roman" panose="02020603050405020304" pitchFamily="18" charset="0"/>
                </a:rPr>
                <a:t>0..*</a:t>
              </a:r>
            </a:p>
          </p:txBody>
        </p:sp>
        <p:sp>
          <p:nvSpPr>
            <p:cNvPr id="92173" name="Text Box 13"/>
            <p:cNvSpPr txBox="1"/>
            <p:nvPr/>
          </p:nvSpPr>
          <p:spPr>
            <a:xfrm>
              <a:off x="5330" y="4782"/>
              <a:ext cx="828" cy="580"/>
            </a:xfrm>
            <a:prstGeom prst="rect">
              <a:avLst/>
            </a:prstGeom>
            <a:noFill/>
            <a:ln w="9525">
              <a:noFill/>
            </a:ln>
          </p:spPr>
          <p:txBody>
            <a:bodyPr wrap="none">
              <a:spAutoFit/>
            </a:bodyPr>
            <a:lstStyle/>
            <a:p>
              <a:r>
                <a:rPr lang="en-US" altLang="zh-CN" sz="1800" dirty="0">
                  <a:latin typeface="Times New Roman" panose="02020603050405020304" pitchFamily="18" charset="0"/>
                </a:rPr>
                <a:t>1..*</a:t>
              </a:r>
            </a:p>
          </p:txBody>
        </p:sp>
        <p:grpSp>
          <p:nvGrpSpPr>
            <p:cNvPr id="2" name="组合 1"/>
            <p:cNvGrpSpPr/>
            <p:nvPr/>
          </p:nvGrpSpPr>
          <p:grpSpPr>
            <a:xfrm>
              <a:off x="126" y="4280"/>
              <a:ext cx="2520" cy="2194"/>
              <a:chOff x="2500" y="4393"/>
              <a:chExt cx="2520" cy="2194"/>
            </a:xfrm>
          </p:grpSpPr>
          <p:sp>
            <p:nvSpPr>
              <p:cNvPr id="92166" name="Text Box 6"/>
              <p:cNvSpPr txBox="1"/>
              <p:nvPr/>
            </p:nvSpPr>
            <p:spPr>
              <a:xfrm>
                <a:off x="2500" y="4393"/>
                <a:ext cx="2474" cy="725"/>
              </a:xfrm>
              <a:prstGeom prst="rect">
                <a:avLst/>
              </a:prstGeom>
              <a:solidFill>
                <a:srgbClr val="CCFFFF"/>
              </a:solidFill>
              <a:ln w="9525" cap="flat" cmpd="sng">
                <a:solidFill>
                  <a:schemeClr val="tx1"/>
                </a:solidFill>
                <a:prstDash val="solid"/>
                <a:miter/>
                <a:headEnd type="none" w="med" len="med"/>
                <a:tailEnd type="none" w="med" len="med"/>
              </a:ln>
            </p:spPr>
            <p:txBody>
              <a:bodyPr wrap="none">
                <a:spAutoFit/>
              </a:bodyPr>
              <a:lstStyle/>
              <a:p>
                <a:r>
                  <a:rPr lang="en-US" altLang="zh-CN" dirty="0">
                    <a:latin typeface="Times New Roman" panose="02020603050405020304" pitchFamily="18" charset="0"/>
                  </a:rPr>
                  <a:t>OrderSheet         </a:t>
                </a:r>
              </a:p>
            </p:txBody>
          </p:sp>
          <p:sp>
            <p:nvSpPr>
              <p:cNvPr id="92176" name="Text Box 16"/>
              <p:cNvSpPr txBox="1"/>
              <p:nvPr/>
            </p:nvSpPr>
            <p:spPr>
              <a:xfrm>
                <a:off x="2523" y="5135"/>
                <a:ext cx="2497" cy="1452"/>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sz="1800" dirty="0">
                    <a:latin typeface="Times New Roman" panose="02020603050405020304" pitchFamily="18" charset="0"/>
                  </a:rPr>
                  <a:t>order_id {PK}</a:t>
                </a:r>
              </a:p>
              <a:p>
                <a:r>
                  <a:rPr lang="en-US" altLang="zh-CN" sz="1800" dirty="0">
                    <a:latin typeface="Times New Roman" panose="02020603050405020304" pitchFamily="18" charset="0"/>
                  </a:rPr>
                  <a:t>date</a:t>
                </a:r>
              </a:p>
              <a:p>
                <a:r>
                  <a:rPr lang="en-US" altLang="zh-CN" sz="1800" dirty="0">
                    <a:latin typeface="Times New Roman" panose="02020603050405020304" pitchFamily="18" charset="0"/>
                  </a:rPr>
                  <a:t>/money</a:t>
                </a:r>
              </a:p>
            </p:txBody>
          </p:sp>
        </p:grpSp>
        <p:sp>
          <p:nvSpPr>
            <p:cNvPr id="92187" name="Text Box 27"/>
            <p:cNvSpPr txBox="1"/>
            <p:nvPr/>
          </p:nvSpPr>
          <p:spPr>
            <a:xfrm>
              <a:off x="389" y="6403"/>
              <a:ext cx="830" cy="577"/>
            </a:xfrm>
            <a:prstGeom prst="rect">
              <a:avLst/>
            </a:prstGeom>
            <a:noFill/>
            <a:ln w="9525">
              <a:noFill/>
            </a:ln>
          </p:spPr>
          <p:txBody>
            <a:bodyPr wrap="none">
              <a:spAutoFit/>
            </a:bodyPr>
            <a:lstStyle/>
            <a:p>
              <a:r>
                <a:rPr lang="en-US" altLang="zh-CN" sz="1800" dirty="0">
                  <a:latin typeface="Times New Roman" panose="02020603050405020304" pitchFamily="18" charset="0"/>
                </a:rPr>
                <a:t>0..*</a:t>
              </a:r>
            </a:p>
          </p:txBody>
        </p:sp>
        <p:grpSp>
          <p:nvGrpSpPr>
            <p:cNvPr id="28" name="组合 27"/>
            <p:cNvGrpSpPr/>
            <p:nvPr/>
          </p:nvGrpSpPr>
          <p:grpSpPr>
            <a:xfrm>
              <a:off x="3631" y="5515"/>
              <a:ext cx="1670" cy="1574"/>
              <a:chOff x="3655" y="4498"/>
              <a:chExt cx="1670" cy="1574"/>
            </a:xfrm>
          </p:grpSpPr>
          <p:sp>
            <p:nvSpPr>
              <p:cNvPr id="4" name="Text Box 6"/>
              <p:cNvSpPr txBox="1"/>
              <p:nvPr/>
            </p:nvSpPr>
            <p:spPr>
              <a:xfrm>
                <a:off x="3655" y="4498"/>
                <a:ext cx="1669" cy="567"/>
              </a:xfrm>
              <a:prstGeom prst="rect">
                <a:avLst/>
              </a:prstGeom>
              <a:noFill/>
              <a:ln w="12700" cap="flat" cmpd="sng">
                <a:solidFill>
                  <a:schemeClr val="tx1"/>
                </a:solidFill>
                <a:prstDash val="solid"/>
                <a:miter/>
                <a:headEnd type="none" w="med" len="med"/>
                <a:tailEnd type="none" w="med" len="med"/>
              </a:ln>
            </p:spPr>
            <p:txBody>
              <a:bodyPr wrap="square">
                <a:spAutoFit/>
              </a:bodyPr>
              <a:lstStyle/>
              <a:p>
                <a:r>
                  <a:rPr lang="en-US" altLang="zh-CN" dirty="0">
                    <a:latin typeface="Times New Roman" panose="02020603050405020304" pitchFamily="18" charset="0"/>
                  </a:rPr>
                  <a:t>      </a:t>
                </a:r>
              </a:p>
            </p:txBody>
          </p:sp>
          <p:sp>
            <p:nvSpPr>
              <p:cNvPr id="5" name="Text Box 16"/>
              <p:cNvSpPr txBox="1"/>
              <p:nvPr/>
            </p:nvSpPr>
            <p:spPr>
              <a:xfrm>
                <a:off x="3655" y="5056"/>
                <a:ext cx="1670" cy="1016"/>
              </a:xfrm>
              <a:prstGeom prst="rect">
                <a:avLst/>
              </a:prstGeom>
              <a:noFill/>
              <a:ln w="9525" cap="flat" cmpd="sng">
                <a:solidFill>
                  <a:schemeClr val="tx1"/>
                </a:solidFill>
                <a:prstDash val="solid"/>
                <a:miter/>
                <a:headEnd type="none" w="med" len="med"/>
                <a:tailEnd type="none" w="med" len="med"/>
              </a:ln>
            </p:spPr>
            <p:txBody>
              <a:bodyPr wrap="square">
                <a:spAutoFit/>
              </a:bodyPr>
              <a:lstStyle/>
              <a:p>
                <a:r>
                  <a:rPr lang="en-US" altLang="zh-CN" sz="1800" dirty="0">
                    <a:sym typeface="+mn-ea"/>
                  </a:rPr>
                  <a:t>amount</a:t>
                </a:r>
              </a:p>
              <a:p>
                <a:r>
                  <a:rPr lang="en-US" altLang="zh-CN" sz="1800" dirty="0">
                    <a:latin typeface="Times New Roman" panose="02020603050405020304" pitchFamily="18" charset="0"/>
                  </a:rPr>
                  <a:t>price</a:t>
                </a:r>
              </a:p>
            </p:txBody>
          </p:sp>
        </p:grpSp>
        <p:sp>
          <p:nvSpPr>
            <p:cNvPr id="9" name="Text Box 21"/>
            <p:cNvSpPr txBox="1"/>
            <p:nvPr/>
          </p:nvSpPr>
          <p:spPr>
            <a:xfrm>
              <a:off x="4629" y="3662"/>
              <a:ext cx="1368" cy="580"/>
            </a:xfrm>
            <a:prstGeom prst="rect">
              <a:avLst/>
            </a:prstGeom>
            <a:noFill/>
            <a:ln w="9525">
              <a:noFill/>
            </a:ln>
          </p:spPr>
          <p:txBody>
            <a:bodyPr wrap="none">
              <a:spAutoFit/>
            </a:bodyPr>
            <a:lstStyle/>
            <a:p>
              <a:r>
                <a:rPr lang="en-US" altLang="zh-CN" sz="1800" dirty="0">
                  <a:latin typeface="Times New Roman" panose="02020603050405020304" pitchFamily="18" charset="0"/>
                </a:rPr>
                <a:t>Include</a:t>
              </a:r>
            </a:p>
          </p:txBody>
        </p:sp>
        <p:sp>
          <p:nvSpPr>
            <p:cNvPr id="10" name="Freeform 31"/>
            <p:cNvSpPr/>
            <p:nvPr/>
          </p:nvSpPr>
          <p:spPr>
            <a:xfrm>
              <a:off x="5075" y="4242"/>
              <a:ext cx="425" cy="425"/>
            </a:xfrm>
            <a:custGeom>
              <a:avLst/>
              <a:gdLst/>
              <a:ahLst/>
              <a:cxnLst>
                <a:cxn ang="0">
                  <a:pos x="0" y="0"/>
                </a:cxn>
                <a:cxn ang="0">
                  <a:pos x="379336019" y="189668712"/>
                </a:cxn>
                <a:cxn ang="0">
                  <a:pos x="0" y="379336019"/>
                </a:cxn>
                <a:cxn ang="0">
                  <a:pos x="0" y="0"/>
                </a:cxn>
              </a:cxnLst>
              <a:rect l="0" t="0" r="0" b="0"/>
              <a:pathLst>
                <a:path w="192" h="192">
                  <a:moveTo>
                    <a:pt x="0" y="0"/>
                  </a:moveTo>
                  <a:lnTo>
                    <a:pt x="192" y="96"/>
                  </a:lnTo>
                  <a:lnTo>
                    <a:pt x="0" y="192"/>
                  </a:lnTo>
                  <a:lnTo>
                    <a:pt x="0" y="0"/>
                  </a:ln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cxnSp>
          <p:nvCxnSpPr>
            <p:cNvPr id="11" name="直接连接符 10"/>
            <p:cNvCxnSpPr/>
            <p:nvPr/>
          </p:nvCxnSpPr>
          <p:spPr>
            <a:xfrm flipH="1">
              <a:off x="4528" y="4800"/>
              <a:ext cx="0" cy="715"/>
            </a:xfrm>
            <a:prstGeom prst="line">
              <a:avLst/>
            </a:prstGeom>
            <a:solidFill>
              <a:schemeClr val="accent1"/>
            </a:solidFill>
            <a:ln w="15875" cap="flat" cmpd="sng" algn="ctr">
              <a:solidFill>
                <a:schemeClr val="tx1"/>
              </a:solidFill>
              <a:prstDash val="dash"/>
              <a:round/>
              <a:headEnd type="none" w="med" len="med"/>
              <a:tailEnd type="none" w="med" len="med"/>
            </a:ln>
          </p:spPr>
        </p:cxnSp>
        <p:sp>
          <p:nvSpPr>
            <p:cNvPr id="6" name="Text Box 4"/>
            <p:cNvSpPr txBox="1"/>
            <p:nvPr/>
          </p:nvSpPr>
          <p:spPr>
            <a:xfrm>
              <a:off x="5731" y="1140"/>
              <a:ext cx="2740" cy="725"/>
            </a:xfrm>
            <a:prstGeom prst="rect">
              <a:avLst/>
            </a:prstGeom>
            <a:solidFill>
              <a:srgbClr val="CCFFCC"/>
            </a:solidFill>
            <a:ln w="9525" cap="flat" cmpd="sng">
              <a:solidFill>
                <a:schemeClr val="tx1"/>
              </a:solidFill>
              <a:prstDash val="solid"/>
              <a:miter/>
              <a:headEnd type="none" w="med" len="med"/>
              <a:tailEnd type="none" w="med" len="med"/>
            </a:ln>
          </p:spPr>
          <p:txBody>
            <a:bodyPr wrap="square">
              <a:spAutoFit/>
            </a:bodyPr>
            <a:lstStyle/>
            <a:p>
              <a:r>
                <a:rPr lang="en-US" altLang="zh-CN" dirty="0">
                  <a:latin typeface="Times New Roman" panose="02020603050405020304" pitchFamily="18" charset="0"/>
                </a:rPr>
                <a:t>Employee     </a:t>
              </a:r>
            </a:p>
          </p:txBody>
        </p:sp>
        <p:sp>
          <p:nvSpPr>
            <p:cNvPr id="7" name="Text Box 5"/>
            <p:cNvSpPr txBox="1"/>
            <p:nvPr/>
          </p:nvSpPr>
          <p:spPr>
            <a:xfrm>
              <a:off x="5731" y="1843"/>
              <a:ext cx="2740" cy="1452"/>
            </a:xfrm>
            <a:prstGeom prst="rect">
              <a:avLst/>
            </a:prstGeom>
            <a:noFill/>
            <a:ln w="9525" cap="flat" cmpd="sng">
              <a:solidFill>
                <a:schemeClr val="tx1"/>
              </a:solidFill>
              <a:prstDash val="solid"/>
              <a:miter/>
              <a:headEnd type="none" w="med" len="med"/>
              <a:tailEnd type="none" w="med" len="med"/>
            </a:ln>
          </p:spPr>
          <p:txBody>
            <a:bodyPr wrap="square">
              <a:spAutoFit/>
            </a:bodyPr>
            <a:lstStyle/>
            <a:p>
              <a:r>
                <a:rPr lang="en-US" altLang="zh-CN" sz="1800" dirty="0">
                  <a:latin typeface="Times New Roman" panose="02020603050405020304" pitchFamily="18" charset="0"/>
                </a:rPr>
                <a:t>empId {PK}</a:t>
              </a:r>
            </a:p>
            <a:p>
              <a:r>
                <a:rPr lang="en-US" altLang="zh-CN" sz="1800" dirty="0">
                  <a:latin typeface="Times New Roman" panose="02020603050405020304" pitchFamily="18" charset="0"/>
                </a:rPr>
                <a:t>role</a:t>
              </a:r>
            </a:p>
            <a:p>
              <a:r>
                <a:rPr lang="en-US" altLang="zh-CN" sz="1800" dirty="0">
                  <a:latin typeface="Times New Roman" panose="02020603050405020304" pitchFamily="18" charset="0"/>
                </a:rPr>
                <a:t>name</a:t>
              </a:r>
            </a:p>
          </p:txBody>
        </p:sp>
        <p:grpSp>
          <p:nvGrpSpPr>
            <p:cNvPr id="8" name="组合 7"/>
            <p:cNvGrpSpPr/>
            <p:nvPr/>
          </p:nvGrpSpPr>
          <p:grpSpPr>
            <a:xfrm>
              <a:off x="11679" y="4248"/>
              <a:ext cx="2721" cy="2194"/>
              <a:chOff x="2500" y="4393"/>
              <a:chExt cx="2520" cy="2194"/>
            </a:xfrm>
          </p:grpSpPr>
          <p:sp>
            <p:nvSpPr>
              <p:cNvPr id="13" name="Text Box 6"/>
              <p:cNvSpPr txBox="1"/>
              <p:nvPr/>
            </p:nvSpPr>
            <p:spPr>
              <a:xfrm>
                <a:off x="2500" y="4393"/>
                <a:ext cx="2520" cy="725"/>
              </a:xfrm>
              <a:prstGeom prst="rect">
                <a:avLst/>
              </a:prstGeom>
              <a:solidFill>
                <a:srgbClr val="CCFFFF"/>
              </a:solidFill>
              <a:ln w="9525" cap="flat" cmpd="sng">
                <a:solidFill>
                  <a:schemeClr val="tx1"/>
                </a:solidFill>
                <a:prstDash val="solid"/>
                <a:miter/>
                <a:headEnd type="none" w="med" len="med"/>
                <a:tailEnd type="none" w="med" len="med"/>
              </a:ln>
            </p:spPr>
            <p:txBody>
              <a:bodyPr wrap="square">
                <a:spAutoFit/>
              </a:bodyPr>
              <a:lstStyle/>
              <a:p>
                <a:r>
                  <a:rPr lang="en-US" altLang="zh-CN" dirty="0">
                    <a:latin typeface="Times New Roman" panose="02020603050405020304" pitchFamily="18" charset="0"/>
                  </a:rPr>
                  <a:t>Supplyment      </a:t>
                </a:r>
              </a:p>
            </p:txBody>
          </p:sp>
          <p:sp>
            <p:nvSpPr>
              <p:cNvPr id="14" name="Text Box 16"/>
              <p:cNvSpPr txBox="1"/>
              <p:nvPr/>
            </p:nvSpPr>
            <p:spPr>
              <a:xfrm>
                <a:off x="2523" y="5135"/>
                <a:ext cx="2497" cy="1452"/>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sz="1800" dirty="0">
                    <a:latin typeface="Times New Roman" panose="02020603050405020304" pitchFamily="18" charset="0"/>
                  </a:rPr>
                  <a:t>stock_id {PK}</a:t>
                </a:r>
              </a:p>
              <a:p>
                <a:r>
                  <a:rPr lang="en-US" altLang="zh-CN" sz="1800" dirty="0">
                    <a:latin typeface="Times New Roman" panose="02020603050405020304" pitchFamily="18" charset="0"/>
                  </a:rPr>
                  <a:t>date</a:t>
                </a:r>
              </a:p>
              <a:p>
                <a:r>
                  <a:rPr lang="en-US" altLang="zh-CN" sz="1800" dirty="0">
                    <a:latin typeface="Times New Roman" panose="02020603050405020304" pitchFamily="18" charset="0"/>
                  </a:rPr>
                  <a:t>/money</a:t>
                </a:r>
              </a:p>
            </p:txBody>
          </p:sp>
        </p:grpSp>
        <p:sp>
          <p:nvSpPr>
            <p:cNvPr id="15" name="Line 8"/>
            <p:cNvSpPr/>
            <p:nvPr/>
          </p:nvSpPr>
          <p:spPr>
            <a:xfrm flipV="1">
              <a:off x="8544" y="4651"/>
              <a:ext cx="3118"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16" name="Text Box 12"/>
            <p:cNvSpPr txBox="1"/>
            <p:nvPr/>
          </p:nvSpPr>
          <p:spPr>
            <a:xfrm>
              <a:off x="8612" y="4651"/>
              <a:ext cx="899" cy="580"/>
            </a:xfrm>
            <a:prstGeom prst="rect">
              <a:avLst/>
            </a:prstGeom>
            <a:noFill/>
            <a:ln w="9525">
              <a:noFill/>
            </a:ln>
          </p:spPr>
          <p:txBody>
            <a:bodyPr wrap="square">
              <a:spAutoFit/>
            </a:bodyPr>
            <a:lstStyle/>
            <a:p>
              <a:r>
                <a:rPr lang="en-US" altLang="zh-CN" sz="1800" dirty="0">
                  <a:latin typeface="Times New Roman" panose="02020603050405020304" pitchFamily="18" charset="0"/>
                </a:rPr>
                <a:t>1..*</a:t>
              </a:r>
            </a:p>
          </p:txBody>
        </p:sp>
        <p:sp>
          <p:nvSpPr>
            <p:cNvPr id="17" name="Text Box 13"/>
            <p:cNvSpPr txBox="1"/>
            <p:nvPr/>
          </p:nvSpPr>
          <p:spPr>
            <a:xfrm>
              <a:off x="10707" y="4667"/>
              <a:ext cx="1048" cy="580"/>
            </a:xfrm>
            <a:prstGeom prst="rect">
              <a:avLst/>
            </a:prstGeom>
            <a:noFill/>
            <a:ln w="9525">
              <a:noFill/>
            </a:ln>
          </p:spPr>
          <p:txBody>
            <a:bodyPr wrap="square">
              <a:spAutoFit/>
            </a:bodyPr>
            <a:lstStyle/>
            <a:p>
              <a:r>
                <a:rPr lang="en-US" altLang="zh-CN" sz="1800" dirty="0">
                  <a:latin typeface="Times New Roman" panose="02020603050405020304" pitchFamily="18" charset="0"/>
                </a:rPr>
                <a:t>0..*</a:t>
              </a:r>
            </a:p>
          </p:txBody>
        </p:sp>
        <p:sp>
          <p:nvSpPr>
            <p:cNvPr id="18" name="Text Box 21"/>
            <p:cNvSpPr txBox="1"/>
            <p:nvPr/>
          </p:nvSpPr>
          <p:spPr>
            <a:xfrm>
              <a:off x="9620" y="3547"/>
              <a:ext cx="1680" cy="580"/>
            </a:xfrm>
            <a:prstGeom prst="rect">
              <a:avLst/>
            </a:prstGeom>
            <a:noFill/>
            <a:ln w="9525">
              <a:noFill/>
            </a:ln>
          </p:spPr>
          <p:txBody>
            <a:bodyPr wrap="square">
              <a:spAutoFit/>
            </a:bodyPr>
            <a:lstStyle/>
            <a:p>
              <a:r>
                <a:rPr lang="en-US" altLang="zh-CN" sz="1800" dirty="0">
                  <a:latin typeface="Times New Roman" panose="02020603050405020304" pitchFamily="18" charset="0"/>
                </a:rPr>
                <a:t>Include</a:t>
              </a:r>
            </a:p>
          </p:txBody>
        </p:sp>
        <p:sp>
          <p:nvSpPr>
            <p:cNvPr id="19" name="Freeform 31"/>
            <p:cNvSpPr/>
            <p:nvPr/>
          </p:nvSpPr>
          <p:spPr>
            <a:xfrm flipH="1">
              <a:off x="10226" y="4127"/>
              <a:ext cx="497" cy="380"/>
            </a:xfrm>
            <a:custGeom>
              <a:avLst/>
              <a:gdLst/>
              <a:ahLst/>
              <a:cxnLst>
                <a:cxn ang="0">
                  <a:pos x="0" y="0"/>
                </a:cxn>
                <a:cxn ang="0">
                  <a:pos x="379336019" y="189668712"/>
                </a:cxn>
                <a:cxn ang="0">
                  <a:pos x="0" y="379336019"/>
                </a:cxn>
                <a:cxn ang="0">
                  <a:pos x="0" y="0"/>
                </a:cxn>
              </a:cxnLst>
              <a:rect l="0" t="0" r="0" b="0"/>
              <a:pathLst>
                <a:path w="192" h="192">
                  <a:moveTo>
                    <a:pt x="0" y="0"/>
                  </a:moveTo>
                  <a:lnTo>
                    <a:pt x="192" y="96"/>
                  </a:lnTo>
                  <a:lnTo>
                    <a:pt x="0" y="192"/>
                  </a:lnTo>
                  <a:lnTo>
                    <a:pt x="0" y="0"/>
                  </a:ln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cxnSp>
          <p:nvCxnSpPr>
            <p:cNvPr id="20" name="直接连接符 19"/>
            <p:cNvCxnSpPr/>
            <p:nvPr/>
          </p:nvCxnSpPr>
          <p:spPr>
            <a:xfrm flipH="1">
              <a:off x="10380" y="4685"/>
              <a:ext cx="0" cy="715"/>
            </a:xfrm>
            <a:prstGeom prst="line">
              <a:avLst/>
            </a:prstGeom>
            <a:solidFill>
              <a:schemeClr val="accent1"/>
            </a:solidFill>
            <a:ln w="15875" cap="flat" cmpd="sng" algn="ctr">
              <a:solidFill>
                <a:schemeClr val="tx1"/>
              </a:solidFill>
              <a:prstDash val="dash"/>
              <a:round/>
              <a:headEnd type="none" w="med" len="med"/>
              <a:tailEnd type="none" w="med" len="med"/>
            </a:ln>
          </p:spPr>
        </p:cxnSp>
        <p:sp>
          <p:nvSpPr>
            <p:cNvPr id="23" name="Text Box 21"/>
            <p:cNvSpPr txBox="1"/>
            <p:nvPr/>
          </p:nvSpPr>
          <p:spPr>
            <a:xfrm>
              <a:off x="12891" y="7571"/>
              <a:ext cx="1308" cy="580"/>
            </a:xfrm>
            <a:prstGeom prst="rect">
              <a:avLst/>
            </a:prstGeom>
            <a:noFill/>
            <a:ln w="9525">
              <a:noFill/>
            </a:ln>
          </p:spPr>
          <p:txBody>
            <a:bodyPr wrap="none">
              <a:spAutoFit/>
            </a:bodyPr>
            <a:lstStyle/>
            <a:p>
              <a:r>
                <a:rPr lang="en-US" altLang="zh-CN" sz="1800" dirty="0">
                  <a:latin typeface="Times New Roman" panose="02020603050405020304" pitchFamily="18" charset="0"/>
                </a:rPr>
                <a:t>Supply</a:t>
              </a:r>
            </a:p>
          </p:txBody>
        </p:sp>
        <p:sp>
          <p:nvSpPr>
            <p:cNvPr id="25" name="Text Box 23"/>
            <p:cNvSpPr txBox="1"/>
            <p:nvPr/>
          </p:nvSpPr>
          <p:spPr>
            <a:xfrm>
              <a:off x="13112" y="6595"/>
              <a:ext cx="830" cy="577"/>
            </a:xfrm>
            <a:prstGeom prst="rect">
              <a:avLst/>
            </a:prstGeom>
            <a:noFill/>
            <a:ln w="9525">
              <a:noFill/>
            </a:ln>
          </p:spPr>
          <p:txBody>
            <a:bodyPr wrap="none">
              <a:spAutoFit/>
            </a:bodyPr>
            <a:lstStyle/>
            <a:p>
              <a:r>
                <a:rPr lang="en-US" altLang="zh-CN" sz="1800" dirty="0">
                  <a:latin typeface="Times New Roman" panose="02020603050405020304" pitchFamily="18" charset="0"/>
                </a:rPr>
                <a:t>0..*</a:t>
              </a:r>
            </a:p>
          </p:txBody>
        </p:sp>
        <p:sp>
          <p:nvSpPr>
            <p:cNvPr id="26" name="Freeform 31"/>
            <p:cNvSpPr/>
            <p:nvPr/>
          </p:nvSpPr>
          <p:spPr>
            <a:xfrm rot="16200000">
              <a:off x="13003" y="7259"/>
              <a:ext cx="425" cy="425"/>
            </a:xfrm>
            <a:custGeom>
              <a:avLst/>
              <a:gdLst/>
              <a:ahLst/>
              <a:cxnLst>
                <a:cxn ang="0">
                  <a:pos x="0" y="0"/>
                </a:cxn>
                <a:cxn ang="0">
                  <a:pos x="379336019" y="189668712"/>
                </a:cxn>
                <a:cxn ang="0">
                  <a:pos x="0" y="379336019"/>
                </a:cxn>
                <a:cxn ang="0">
                  <a:pos x="0" y="0"/>
                </a:cxn>
              </a:cxnLst>
              <a:rect l="0" t="0" r="0" b="0"/>
              <a:pathLst>
                <a:path w="192" h="192">
                  <a:moveTo>
                    <a:pt x="0" y="0"/>
                  </a:moveTo>
                  <a:lnTo>
                    <a:pt x="192" y="96"/>
                  </a:lnTo>
                  <a:lnTo>
                    <a:pt x="0" y="192"/>
                  </a:lnTo>
                  <a:lnTo>
                    <a:pt x="0" y="0"/>
                  </a:ln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grpSp>
          <p:nvGrpSpPr>
            <p:cNvPr id="29" name="组合 28"/>
            <p:cNvGrpSpPr/>
            <p:nvPr/>
          </p:nvGrpSpPr>
          <p:grpSpPr>
            <a:xfrm>
              <a:off x="9545" y="5400"/>
              <a:ext cx="1670" cy="1574"/>
              <a:chOff x="3655" y="4498"/>
              <a:chExt cx="1670" cy="1574"/>
            </a:xfrm>
          </p:grpSpPr>
          <p:sp>
            <p:nvSpPr>
              <p:cNvPr id="30" name="Text Box 6"/>
              <p:cNvSpPr txBox="1"/>
              <p:nvPr/>
            </p:nvSpPr>
            <p:spPr>
              <a:xfrm>
                <a:off x="3655" y="4498"/>
                <a:ext cx="1669" cy="567"/>
              </a:xfrm>
              <a:prstGeom prst="rect">
                <a:avLst/>
              </a:prstGeom>
              <a:noFill/>
              <a:ln w="12700" cap="flat" cmpd="sng">
                <a:solidFill>
                  <a:schemeClr val="tx1"/>
                </a:solidFill>
                <a:prstDash val="solid"/>
                <a:miter/>
                <a:headEnd type="none" w="med" len="med"/>
                <a:tailEnd type="none" w="med" len="med"/>
              </a:ln>
            </p:spPr>
            <p:txBody>
              <a:bodyPr wrap="square">
                <a:spAutoFit/>
              </a:bodyPr>
              <a:lstStyle/>
              <a:p>
                <a:r>
                  <a:rPr lang="en-US" altLang="zh-CN" dirty="0">
                    <a:latin typeface="Times New Roman" panose="02020603050405020304" pitchFamily="18" charset="0"/>
                  </a:rPr>
                  <a:t>      </a:t>
                </a:r>
              </a:p>
            </p:txBody>
          </p:sp>
          <p:sp>
            <p:nvSpPr>
              <p:cNvPr id="31" name="Text Box 16"/>
              <p:cNvSpPr txBox="1"/>
              <p:nvPr/>
            </p:nvSpPr>
            <p:spPr>
              <a:xfrm>
                <a:off x="3655" y="5056"/>
                <a:ext cx="1670" cy="1016"/>
              </a:xfrm>
              <a:prstGeom prst="rect">
                <a:avLst/>
              </a:prstGeom>
              <a:noFill/>
              <a:ln w="9525" cap="flat" cmpd="sng">
                <a:solidFill>
                  <a:schemeClr val="tx1"/>
                </a:solidFill>
                <a:prstDash val="solid"/>
                <a:miter/>
                <a:headEnd type="none" w="med" len="med"/>
                <a:tailEnd type="none" w="med" len="med"/>
              </a:ln>
            </p:spPr>
            <p:txBody>
              <a:bodyPr wrap="square">
                <a:spAutoFit/>
              </a:bodyPr>
              <a:lstStyle/>
              <a:p>
                <a:r>
                  <a:rPr lang="en-US" altLang="zh-CN" sz="1800" dirty="0">
                    <a:sym typeface="+mn-ea"/>
                  </a:rPr>
                  <a:t>amount</a:t>
                </a:r>
              </a:p>
              <a:p>
                <a:r>
                  <a:rPr lang="en-US" altLang="zh-CN" sz="1800" dirty="0">
                    <a:latin typeface="Times New Roman" panose="02020603050405020304" pitchFamily="18" charset="0"/>
                  </a:rPr>
                  <a:t>price</a:t>
                </a:r>
              </a:p>
            </p:txBody>
          </p:sp>
        </p:grpSp>
        <p:cxnSp>
          <p:nvCxnSpPr>
            <p:cNvPr id="33" name="直接连接符 32"/>
            <p:cNvCxnSpPr>
              <a:stCxn id="6" idx="3"/>
            </p:cNvCxnSpPr>
            <p:nvPr/>
          </p:nvCxnSpPr>
          <p:spPr>
            <a:xfrm>
              <a:off x="8471" y="1503"/>
              <a:ext cx="4592"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4" name="直接连接符 33"/>
            <p:cNvCxnSpPr/>
            <p:nvPr/>
          </p:nvCxnSpPr>
          <p:spPr>
            <a:xfrm flipH="1">
              <a:off x="13040" y="1468"/>
              <a:ext cx="0" cy="2721"/>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5" name="直接连接符 34"/>
            <p:cNvCxnSpPr/>
            <p:nvPr/>
          </p:nvCxnSpPr>
          <p:spPr>
            <a:xfrm>
              <a:off x="1243" y="1540"/>
              <a:ext cx="4488"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6" name="直接连接符 35"/>
            <p:cNvCxnSpPr/>
            <p:nvPr/>
          </p:nvCxnSpPr>
          <p:spPr>
            <a:xfrm flipH="1">
              <a:off x="1298" y="1577"/>
              <a:ext cx="0" cy="266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7" name="Text Box 22"/>
            <p:cNvSpPr txBox="1"/>
            <p:nvPr/>
          </p:nvSpPr>
          <p:spPr>
            <a:xfrm>
              <a:off x="8612" y="1577"/>
              <a:ext cx="828" cy="580"/>
            </a:xfrm>
            <a:prstGeom prst="rect">
              <a:avLst/>
            </a:prstGeom>
            <a:noFill/>
            <a:ln w="9525">
              <a:noFill/>
            </a:ln>
          </p:spPr>
          <p:txBody>
            <a:bodyPr wrap="none">
              <a:spAutoFit/>
            </a:bodyPr>
            <a:lstStyle/>
            <a:p>
              <a:r>
                <a:rPr lang="en-US" altLang="zh-CN" sz="1800" dirty="0">
                  <a:latin typeface="Times New Roman" panose="02020603050405020304" pitchFamily="18" charset="0"/>
                </a:rPr>
                <a:t>1..1</a:t>
              </a:r>
            </a:p>
          </p:txBody>
        </p:sp>
        <p:sp>
          <p:nvSpPr>
            <p:cNvPr id="38" name="Text Box 22"/>
            <p:cNvSpPr txBox="1"/>
            <p:nvPr/>
          </p:nvSpPr>
          <p:spPr>
            <a:xfrm>
              <a:off x="4873" y="1577"/>
              <a:ext cx="828" cy="580"/>
            </a:xfrm>
            <a:prstGeom prst="rect">
              <a:avLst/>
            </a:prstGeom>
            <a:noFill/>
            <a:ln w="9525">
              <a:noFill/>
            </a:ln>
          </p:spPr>
          <p:txBody>
            <a:bodyPr wrap="none">
              <a:spAutoFit/>
            </a:bodyPr>
            <a:lstStyle/>
            <a:p>
              <a:r>
                <a:rPr lang="en-US" altLang="zh-CN" sz="1800" dirty="0">
                  <a:latin typeface="Times New Roman" panose="02020603050405020304" pitchFamily="18" charset="0"/>
                </a:rPr>
                <a:t>1..1</a:t>
              </a:r>
            </a:p>
          </p:txBody>
        </p:sp>
        <p:sp>
          <p:nvSpPr>
            <p:cNvPr id="39" name="Text Box 27"/>
            <p:cNvSpPr txBox="1"/>
            <p:nvPr/>
          </p:nvSpPr>
          <p:spPr>
            <a:xfrm>
              <a:off x="1373" y="3662"/>
              <a:ext cx="830" cy="577"/>
            </a:xfrm>
            <a:prstGeom prst="rect">
              <a:avLst/>
            </a:prstGeom>
            <a:noFill/>
            <a:ln w="9525">
              <a:noFill/>
            </a:ln>
          </p:spPr>
          <p:txBody>
            <a:bodyPr wrap="none">
              <a:spAutoFit/>
            </a:bodyPr>
            <a:lstStyle/>
            <a:p>
              <a:r>
                <a:rPr lang="en-US" altLang="zh-CN" sz="1800" dirty="0">
                  <a:latin typeface="Times New Roman" panose="02020603050405020304" pitchFamily="18" charset="0"/>
                </a:rPr>
                <a:t>0..*</a:t>
              </a:r>
            </a:p>
          </p:txBody>
        </p:sp>
        <p:sp>
          <p:nvSpPr>
            <p:cNvPr id="40" name="Text Box 27"/>
            <p:cNvSpPr txBox="1"/>
            <p:nvPr/>
          </p:nvSpPr>
          <p:spPr>
            <a:xfrm>
              <a:off x="12939" y="3662"/>
              <a:ext cx="830" cy="577"/>
            </a:xfrm>
            <a:prstGeom prst="rect">
              <a:avLst/>
            </a:prstGeom>
            <a:noFill/>
            <a:ln w="9525">
              <a:noFill/>
            </a:ln>
          </p:spPr>
          <p:txBody>
            <a:bodyPr wrap="none">
              <a:spAutoFit/>
            </a:bodyPr>
            <a:lstStyle/>
            <a:p>
              <a:r>
                <a:rPr lang="en-US" altLang="zh-CN" sz="1800" dirty="0">
                  <a:latin typeface="Times New Roman" panose="02020603050405020304" pitchFamily="18" charset="0"/>
                </a:rPr>
                <a:t>0..*</a:t>
              </a:r>
            </a:p>
          </p:txBody>
        </p:sp>
        <p:sp>
          <p:nvSpPr>
            <p:cNvPr id="41" name="Text Box 21"/>
            <p:cNvSpPr txBox="1"/>
            <p:nvPr/>
          </p:nvSpPr>
          <p:spPr>
            <a:xfrm>
              <a:off x="1983" y="1577"/>
              <a:ext cx="1788" cy="580"/>
            </a:xfrm>
            <a:prstGeom prst="rect">
              <a:avLst/>
            </a:prstGeom>
            <a:noFill/>
            <a:ln w="9525">
              <a:noFill/>
            </a:ln>
          </p:spPr>
          <p:txBody>
            <a:bodyPr wrap="none">
              <a:spAutoFit/>
            </a:bodyPr>
            <a:lstStyle/>
            <a:p>
              <a:r>
                <a:rPr lang="en-US" altLang="zh-CN" sz="1800" dirty="0">
                  <a:latin typeface="Times New Roman" panose="02020603050405020304" pitchFamily="18" charset="0"/>
                </a:rPr>
                <a:t>Undertake</a:t>
              </a:r>
            </a:p>
          </p:txBody>
        </p:sp>
        <p:sp>
          <p:nvSpPr>
            <p:cNvPr id="42" name="Text Box 21"/>
            <p:cNvSpPr txBox="1"/>
            <p:nvPr/>
          </p:nvSpPr>
          <p:spPr>
            <a:xfrm>
              <a:off x="10226" y="1503"/>
              <a:ext cx="1288" cy="580"/>
            </a:xfrm>
            <a:prstGeom prst="rect">
              <a:avLst/>
            </a:prstGeom>
            <a:noFill/>
            <a:ln w="9525">
              <a:noFill/>
            </a:ln>
          </p:spPr>
          <p:txBody>
            <a:bodyPr wrap="none">
              <a:spAutoFit/>
            </a:bodyPr>
            <a:lstStyle/>
            <a:p>
              <a:r>
                <a:rPr lang="en-US" altLang="zh-CN" sz="1800" dirty="0">
                  <a:latin typeface="Times New Roman" panose="02020603050405020304" pitchFamily="18" charset="0"/>
                </a:rPr>
                <a:t>Excute</a:t>
              </a:r>
            </a:p>
          </p:txBody>
        </p:sp>
        <p:sp>
          <p:nvSpPr>
            <p:cNvPr id="43" name="Freeform 31"/>
            <p:cNvSpPr/>
            <p:nvPr/>
          </p:nvSpPr>
          <p:spPr>
            <a:xfrm flipH="1">
              <a:off x="1539" y="1677"/>
              <a:ext cx="497" cy="380"/>
            </a:xfrm>
            <a:custGeom>
              <a:avLst/>
              <a:gdLst/>
              <a:ahLst/>
              <a:cxnLst>
                <a:cxn ang="0">
                  <a:pos x="0" y="0"/>
                </a:cxn>
                <a:cxn ang="0">
                  <a:pos x="379336019" y="189668712"/>
                </a:cxn>
                <a:cxn ang="0">
                  <a:pos x="0" y="379336019"/>
                </a:cxn>
                <a:cxn ang="0">
                  <a:pos x="0" y="0"/>
                </a:cxn>
              </a:cxnLst>
              <a:rect l="0" t="0" r="0" b="0"/>
              <a:pathLst>
                <a:path w="192" h="192">
                  <a:moveTo>
                    <a:pt x="0" y="0"/>
                  </a:moveTo>
                  <a:lnTo>
                    <a:pt x="192" y="96"/>
                  </a:lnTo>
                  <a:lnTo>
                    <a:pt x="0" y="192"/>
                  </a:lnTo>
                  <a:lnTo>
                    <a:pt x="0" y="0"/>
                  </a:ln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44" name="Freeform 31"/>
            <p:cNvSpPr/>
            <p:nvPr/>
          </p:nvSpPr>
          <p:spPr>
            <a:xfrm>
              <a:off x="11514" y="1662"/>
              <a:ext cx="447" cy="396"/>
            </a:xfrm>
            <a:custGeom>
              <a:avLst/>
              <a:gdLst/>
              <a:ahLst/>
              <a:cxnLst>
                <a:cxn ang="0">
                  <a:pos x="0" y="0"/>
                </a:cxn>
                <a:cxn ang="0">
                  <a:pos x="379336019" y="189668712"/>
                </a:cxn>
                <a:cxn ang="0">
                  <a:pos x="0" y="379336019"/>
                </a:cxn>
                <a:cxn ang="0">
                  <a:pos x="0" y="0"/>
                </a:cxn>
              </a:cxnLst>
              <a:rect l="0" t="0" r="0" b="0"/>
              <a:pathLst>
                <a:path w="192" h="192">
                  <a:moveTo>
                    <a:pt x="0" y="0"/>
                  </a:moveTo>
                  <a:lnTo>
                    <a:pt x="192" y="96"/>
                  </a:lnTo>
                  <a:lnTo>
                    <a:pt x="0" y="192"/>
                  </a:lnTo>
                  <a:lnTo>
                    <a:pt x="0" y="0"/>
                  </a:ln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gr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p:cNvSpPr>
          <p:nvPr>
            <p:ph type="title"/>
          </p:nvPr>
        </p:nvSpPr>
        <p:spPr>
          <a:xfrm>
            <a:off x="0" y="152400"/>
            <a:ext cx="8534400" cy="1143000"/>
          </a:xfrm>
        </p:spPr>
        <p:txBody>
          <a:bodyPr vert="horz" wrap="square" lIns="91440" tIns="45720" rIns="91440" bIns="45720" anchor="ctr"/>
          <a:lstStyle/>
          <a:p>
            <a:pPr eaLnBrk="1" hangingPunct="1"/>
            <a:r>
              <a:rPr lang="en-US" altLang="zh-CN" dirty="0"/>
              <a:t>ER Design Question #2</a:t>
            </a:r>
          </a:p>
        </p:txBody>
      </p:sp>
      <p:sp>
        <p:nvSpPr>
          <p:cNvPr id="93187" name="Rectangle 3"/>
          <p:cNvSpPr>
            <a:spLocks noGrp="1"/>
          </p:cNvSpPr>
          <p:nvPr>
            <p:ph idx="1"/>
          </p:nvPr>
        </p:nvSpPr>
        <p:spPr>
          <a:xfrm>
            <a:off x="228600" y="1371600"/>
            <a:ext cx="8763000" cy="5257800"/>
          </a:xfrm>
        </p:spPr>
        <p:txBody>
          <a:bodyPr vert="horz" wrap="square" lIns="91440" tIns="45720" rIns="91440" bIns="45720" anchor="t"/>
          <a:lstStyle/>
          <a:p>
            <a:pPr marL="457200" indent="-457200" defTabSz="0" eaLnBrk="1" hangingPunct="1">
              <a:lnSpc>
                <a:spcPct val="90000"/>
              </a:lnSpc>
              <a:buNone/>
              <a:tabLst>
                <a:tab pos="952500" algn="l"/>
              </a:tabLst>
            </a:pPr>
            <a:r>
              <a:rPr lang="en-US" altLang="zh-CN" dirty="0"/>
              <a:t>Construct an invoice database where:</a:t>
            </a:r>
          </a:p>
          <a:p>
            <a:pPr marL="457200" indent="-457200" defTabSz="0" eaLnBrk="1" hangingPunct="1">
              <a:lnSpc>
                <a:spcPct val="90000"/>
              </a:lnSpc>
              <a:buFont typeface="Wingdings" panose="05000000000000000000" pitchFamily="2" charset="2"/>
              <a:buAutoNum type="alphaLcParenR"/>
              <a:tabLst>
                <a:tab pos="952500" algn="l"/>
              </a:tabLst>
            </a:pPr>
            <a:r>
              <a:rPr lang="en-US" altLang="zh-CN" dirty="0"/>
              <a:t> An </a:t>
            </a:r>
            <a:r>
              <a:rPr lang="en-US" altLang="zh-CN" b="1" dirty="0">
                <a:solidFill>
                  <a:srgbClr val="FF5050"/>
                </a:solidFill>
              </a:rPr>
              <a:t>invoice</a:t>
            </a:r>
            <a:r>
              <a:rPr lang="en-US" altLang="zh-CN" dirty="0"/>
              <a:t> is written by a </a:t>
            </a:r>
            <a:r>
              <a:rPr lang="en-US" altLang="zh-CN" b="1" dirty="0">
                <a:solidFill>
                  <a:srgbClr val="FF5050"/>
                </a:solidFill>
              </a:rPr>
              <a:t>sales representative</a:t>
            </a:r>
            <a:r>
              <a:rPr lang="en-US" altLang="zh-CN" dirty="0"/>
              <a:t> for a single</a:t>
            </a:r>
            <a:r>
              <a:rPr lang="en-US" altLang="zh-CN" b="1" dirty="0">
                <a:solidFill>
                  <a:srgbClr val="FF5050"/>
                </a:solidFill>
              </a:rPr>
              <a:t> customer</a:t>
            </a:r>
            <a:r>
              <a:rPr lang="en-US" altLang="zh-CN" dirty="0"/>
              <a:t> and has a unique ID. An invoice has a date and total amount and is comprised of multiple detail lines, containing a product ID, price and quantity.</a:t>
            </a:r>
          </a:p>
          <a:p>
            <a:pPr marL="457200" indent="-457200" defTabSz="0" eaLnBrk="1" hangingPunct="1">
              <a:lnSpc>
                <a:spcPct val="90000"/>
              </a:lnSpc>
              <a:buFont typeface="Wingdings" panose="05000000000000000000" pitchFamily="2" charset="2"/>
              <a:buAutoNum type="alphaLcParenR"/>
              <a:tabLst>
                <a:tab pos="952500" algn="l"/>
              </a:tabLst>
            </a:pPr>
            <a:r>
              <a:rPr lang="en-US" altLang="zh-CN" dirty="0"/>
              <a:t> Each </a:t>
            </a:r>
            <a:r>
              <a:rPr lang="en-US" altLang="zh-CN" b="1" dirty="0">
                <a:solidFill>
                  <a:srgbClr val="FF5050"/>
                </a:solidFill>
              </a:rPr>
              <a:t>sales representative</a:t>
            </a:r>
            <a:r>
              <a:rPr lang="en-US" altLang="zh-CN" dirty="0"/>
              <a:t> has a name and can write many invoices, but any invoice is written by a single  representative.</a:t>
            </a:r>
          </a:p>
          <a:p>
            <a:pPr marL="457200" indent="-457200" defTabSz="0" eaLnBrk="1" hangingPunct="1">
              <a:lnSpc>
                <a:spcPct val="90000"/>
              </a:lnSpc>
              <a:buFont typeface="Wingdings" panose="05000000000000000000" pitchFamily="2" charset="2"/>
              <a:buAutoNum type="alphaLcParenR"/>
              <a:tabLst>
                <a:tab pos="952500" algn="l"/>
              </a:tabLst>
            </a:pPr>
            <a:r>
              <a:rPr lang="en-US" altLang="zh-CN" dirty="0"/>
              <a:t> Each </a:t>
            </a:r>
            <a:r>
              <a:rPr lang="en-US" altLang="zh-CN" b="1" dirty="0">
                <a:solidFill>
                  <a:srgbClr val="FF5050"/>
                </a:solidFill>
              </a:rPr>
              <a:t>customer</a:t>
            </a:r>
            <a:r>
              <a:rPr lang="en-US" altLang="zh-CN" dirty="0"/>
              <a:t> has a unique id, name, and address and can request many invoices.</a:t>
            </a:r>
          </a:p>
          <a:p>
            <a:pPr marL="457200" indent="-457200" defTabSz="0" eaLnBrk="1" hangingPunct="1">
              <a:lnSpc>
                <a:spcPct val="90000"/>
              </a:lnSpc>
              <a:buFont typeface="Wingdings" panose="05000000000000000000" pitchFamily="2" charset="2"/>
              <a:buAutoNum type="alphaLcParenR"/>
              <a:tabLst>
                <a:tab pos="952500" algn="l"/>
              </a:tabLst>
            </a:pPr>
            <a:r>
              <a:rPr lang="en-US" altLang="zh-CN" dirty="0"/>
              <a:t> </a:t>
            </a:r>
            <a:r>
              <a:rPr lang="en-US" altLang="zh-CN" b="1" dirty="0">
                <a:solidFill>
                  <a:srgbClr val="FF5050"/>
                </a:solidFill>
              </a:rPr>
              <a:t>Products</a:t>
            </a:r>
            <a:r>
              <a:rPr lang="en-US" altLang="zh-CN" dirty="0"/>
              <a:t> have descriptions and weights and are supplied by </a:t>
            </a:r>
            <a:r>
              <a:rPr lang="en-US" altLang="zh-CN" b="1" dirty="0">
                <a:solidFill>
                  <a:srgbClr val="FF5050"/>
                </a:solidFill>
              </a:rPr>
              <a:t>vendors</a:t>
            </a:r>
            <a:r>
              <a:rPr lang="en-US" altLang="zh-CN" dirty="0"/>
              <a:t>. Each product has a unique name for a particular vendor.</a:t>
            </a:r>
          </a:p>
          <a:p>
            <a:pPr marL="457200" indent="-457200" defTabSz="0" eaLnBrk="1" hangingPunct="1">
              <a:lnSpc>
                <a:spcPct val="90000"/>
              </a:lnSpc>
              <a:buFont typeface="Wingdings" panose="05000000000000000000" pitchFamily="2" charset="2"/>
              <a:buAutoNum type="alphaLcParenR"/>
              <a:tabLst>
                <a:tab pos="952500" algn="l"/>
              </a:tabLst>
            </a:pPr>
            <a:r>
              <a:rPr lang="en-US" altLang="zh-CN" dirty="0"/>
              <a:t> A </a:t>
            </a:r>
            <a:r>
              <a:rPr lang="en-US" altLang="zh-CN" b="1" dirty="0">
                <a:solidFill>
                  <a:srgbClr val="FF5050"/>
                </a:solidFill>
              </a:rPr>
              <a:t>vendor</a:t>
            </a:r>
            <a:r>
              <a:rPr lang="en-US" altLang="zh-CN" dirty="0"/>
              <a:t> has an id and an address.</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p:cNvSpPr>
          <p:nvPr>
            <p:ph type="title"/>
          </p:nvPr>
        </p:nvSpPr>
        <p:spPr>
          <a:xfrm>
            <a:off x="0" y="152400"/>
            <a:ext cx="8534400" cy="1143000"/>
          </a:xfrm>
        </p:spPr>
        <p:txBody>
          <a:bodyPr vert="horz" wrap="square" lIns="91440" tIns="45720" rIns="91440" bIns="45720" anchor="ctr"/>
          <a:lstStyle/>
          <a:p>
            <a:pPr eaLnBrk="1" hangingPunct="1"/>
            <a:r>
              <a:rPr lang="en-US" altLang="zh-CN" dirty="0"/>
              <a:t>ER Design Question #3</a:t>
            </a:r>
          </a:p>
        </p:txBody>
      </p:sp>
      <p:sp>
        <p:nvSpPr>
          <p:cNvPr id="94211" name="Rectangle 3"/>
          <p:cNvSpPr>
            <a:spLocks noGrp="1"/>
          </p:cNvSpPr>
          <p:nvPr>
            <p:ph idx="1"/>
          </p:nvPr>
        </p:nvSpPr>
        <p:spPr>
          <a:xfrm>
            <a:off x="228600" y="1371600"/>
            <a:ext cx="8763000" cy="5257800"/>
          </a:xfrm>
        </p:spPr>
        <p:txBody>
          <a:bodyPr vert="horz" wrap="square" lIns="91440" tIns="45720" rIns="91440" bIns="45720" anchor="t"/>
          <a:lstStyle/>
          <a:p>
            <a:pPr marL="457200" indent="-457200" defTabSz="0" eaLnBrk="1" hangingPunct="1">
              <a:buNone/>
              <a:tabLst>
                <a:tab pos="952500" algn="l"/>
              </a:tabLst>
            </a:pPr>
            <a:r>
              <a:rPr lang="en-US" altLang="zh-CN" dirty="0"/>
              <a:t>Construct a fish store database where:</a:t>
            </a:r>
          </a:p>
          <a:p>
            <a:pPr marL="457200" indent="-457200" defTabSz="0" eaLnBrk="1" hangingPunct="1">
              <a:buFont typeface="Wingdings" panose="05000000000000000000" pitchFamily="2" charset="2"/>
              <a:buAutoNum type="alphaLcParenR"/>
              <a:tabLst>
                <a:tab pos="952500" algn="l"/>
              </a:tabLst>
            </a:pPr>
            <a:r>
              <a:rPr lang="en-US" altLang="zh-CN" dirty="0"/>
              <a:t> A fish store maintains a number of </a:t>
            </a:r>
            <a:r>
              <a:rPr lang="en-US" altLang="zh-CN" b="1" dirty="0">
                <a:solidFill>
                  <a:srgbClr val="FF5050"/>
                </a:solidFill>
              </a:rPr>
              <a:t>tanks</a:t>
            </a:r>
            <a:r>
              <a:rPr lang="en-US" altLang="zh-CN" dirty="0"/>
              <a:t>, each with a number, name, volume and color.</a:t>
            </a:r>
          </a:p>
          <a:p>
            <a:pPr marL="457200" indent="-457200" defTabSz="0" eaLnBrk="1" hangingPunct="1">
              <a:buFont typeface="Wingdings" panose="05000000000000000000" pitchFamily="2" charset="2"/>
              <a:buAutoNum type="alphaLcParenR"/>
              <a:tabLst>
                <a:tab pos="952500" algn="l"/>
              </a:tabLst>
            </a:pPr>
            <a:r>
              <a:rPr lang="en-US" altLang="zh-CN" dirty="0"/>
              <a:t> Each tank contains a number of </a:t>
            </a:r>
            <a:r>
              <a:rPr lang="en-US" altLang="zh-CN" b="1" dirty="0">
                <a:solidFill>
                  <a:srgbClr val="FF5050"/>
                </a:solidFill>
              </a:rPr>
              <a:t>fish</a:t>
            </a:r>
            <a:r>
              <a:rPr lang="en-US" altLang="zh-CN" dirty="0"/>
              <a:t>, each with an id, name, color, and weight.</a:t>
            </a:r>
          </a:p>
          <a:p>
            <a:pPr marL="457200" indent="-457200" defTabSz="0" eaLnBrk="1" hangingPunct="1">
              <a:buFont typeface="Wingdings" panose="05000000000000000000" pitchFamily="2" charset="2"/>
              <a:buAutoNum type="alphaLcParenR"/>
              <a:tabLst>
                <a:tab pos="952500" algn="l"/>
              </a:tabLst>
            </a:pPr>
            <a:r>
              <a:rPr lang="en-US" altLang="zh-CN" dirty="0"/>
              <a:t> Each fish is of a particular </a:t>
            </a:r>
            <a:r>
              <a:rPr lang="en-US" altLang="zh-CN" b="1" dirty="0">
                <a:solidFill>
                  <a:srgbClr val="FF5050"/>
                </a:solidFill>
              </a:rPr>
              <a:t>species</a:t>
            </a:r>
            <a:r>
              <a:rPr lang="en-US" altLang="zh-CN" dirty="0"/>
              <a:t>, which has a id, name, and preferred food.</a:t>
            </a:r>
          </a:p>
          <a:p>
            <a:pPr marL="457200" indent="-457200" defTabSz="0" eaLnBrk="1" hangingPunct="1">
              <a:buFont typeface="Wingdings" panose="05000000000000000000" pitchFamily="2" charset="2"/>
              <a:buAutoNum type="alphaLcParenR"/>
              <a:tabLst>
                <a:tab pos="952500" algn="l"/>
              </a:tabLst>
            </a:pPr>
            <a:r>
              <a:rPr lang="en-US" altLang="zh-CN" dirty="0"/>
              <a:t> Each individual fish has a number of </a:t>
            </a:r>
            <a:r>
              <a:rPr lang="en-US" altLang="zh-CN" b="1" dirty="0">
                <a:solidFill>
                  <a:srgbClr val="FF5050"/>
                </a:solidFill>
              </a:rPr>
              <a:t>events</a:t>
            </a:r>
            <a:r>
              <a:rPr lang="en-US" altLang="zh-CN" dirty="0"/>
              <a:t> in its life,  involving a date and a note relating to the event.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a:t>基本概念</a:t>
            </a:r>
          </a:p>
        </p:txBody>
      </p:sp>
      <p:sp>
        <p:nvSpPr>
          <p:cNvPr id="15363" name="Rectangle 3"/>
          <p:cNvSpPr>
            <a:spLocks noGrp="1" noChangeArrowheads="1"/>
          </p:cNvSpPr>
          <p:nvPr>
            <p:ph type="body" idx="1"/>
          </p:nvPr>
        </p:nvSpPr>
        <p:spPr/>
        <p:txBody>
          <a:bodyPr/>
          <a:lstStyle/>
          <a:p>
            <a:pPr eaLnBrk="1" hangingPunct="1"/>
            <a:r>
              <a:rPr lang="zh-CN" altLang="en-US">
                <a:latin typeface="仿宋_GB2312" pitchFamily="49" charset="-122"/>
              </a:rPr>
              <a:t>联系(</a:t>
            </a:r>
            <a:r>
              <a:rPr lang="en-US" altLang="zh-CN">
                <a:latin typeface="华文新魏" pitchFamily="2" charset="-122"/>
                <a:ea typeface="华文新魏" pitchFamily="2" charset="-122"/>
              </a:rPr>
              <a:t>Relationship</a:t>
            </a:r>
            <a:r>
              <a:rPr lang="en-US" altLang="zh-CN">
                <a:latin typeface="仿宋_GB2312" pitchFamily="49" charset="-122"/>
              </a:rPr>
              <a:t>)</a:t>
            </a:r>
          </a:p>
          <a:p>
            <a:pPr lvl="1" eaLnBrk="1" hangingPunct="1"/>
            <a:r>
              <a:rPr lang="zh-CN" altLang="en-US">
                <a:latin typeface="仿宋_GB2312" pitchFamily="49" charset="-122"/>
              </a:rPr>
              <a:t>实体之间的相互关联</a:t>
            </a:r>
            <a:endParaRPr lang="zh-CN" altLang="en-US"/>
          </a:p>
          <a:p>
            <a:pPr lvl="1" eaLnBrk="1" hangingPunct="1"/>
            <a:r>
              <a:rPr lang="zh-CN" altLang="en-US">
                <a:latin typeface="仿宋_GB2312" pitchFamily="49" charset="-122"/>
              </a:rPr>
              <a:t>如学生与老师间的授课关系，学生与学生间有班长关系</a:t>
            </a:r>
            <a:endParaRPr lang="zh-CN" altLang="en-US" b="1">
              <a:latin typeface="仿宋_GB2312" pitchFamily="49" charset="-122"/>
            </a:endParaRPr>
          </a:p>
          <a:p>
            <a:pPr lvl="1" eaLnBrk="1" hangingPunct="1"/>
            <a:r>
              <a:rPr lang="zh-CN" altLang="en-US">
                <a:latin typeface="仿宋_GB2312" pitchFamily="49" charset="-122"/>
              </a:rPr>
              <a:t>联系也可以有属性，如学生与课程之间有选课联系，每个选课联系都有一个成绩作为其属性</a:t>
            </a:r>
          </a:p>
          <a:p>
            <a:pPr eaLnBrk="1" hangingPunct="1"/>
            <a:r>
              <a:rPr lang="zh-CN" altLang="en-US"/>
              <a:t>元或度（</a:t>
            </a:r>
            <a:r>
              <a:rPr lang="en-US" altLang="zh-CN">
                <a:latin typeface="华文新魏" pitchFamily="2" charset="-122"/>
                <a:ea typeface="华文新魏" pitchFamily="2" charset="-122"/>
              </a:rPr>
              <a:t>Degree</a:t>
            </a:r>
            <a:r>
              <a:rPr lang="en-US" altLang="zh-CN"/>
              <a:t>）</a:t>
            </a:r>
          </a:p>
          <a:p>
            <a:pPr lvl="1" eaLnBrk="1" hangingPunct="1"/>
            <a:r>
              <a:rPr lang="zh-CN" altLang="en-US"/>
              <a:t>参与联系的实体集的个数称为联系的元</a:t>
            </a:r>
          </a:p>
          <a:p>
            <a:pPr lvl="1" eaLnBrk="1" hangingPunct="1"/>
            <a:r>
              <a:rPr lang="zh-CN" altLang="en-US"/>
              <a:t>如学生选修课程是二元联系，供应商向工程供应零件则是三元联系</a:t>
            </a:r>
            <a:endParaRPr lang="en-US" altLang="zh-CN"/>
          </a:p>
        </p:txBody>
      </p:sp>
      <p:sp>
        <p:nvSpPr>
          <p:cNvPr id="4" name="矩形 3"/>
          <p:cNvSpPr/>
          <p:nvPr/>
        </p:nvSpPr>
        <p:spPr>
          <a:xfrm>
            <a:off x="4572000" y="5965303"/>
            <a:ext cx="3892412" cy="535531"/>
          </a:xfrm>
          <a:prstGeom prst="rect">
            <a:avLst/>
          </a:prstGeom>
          <a:noFill/>
        </p:spPr>
        <p:txBody>
          <a:bodyPr wrap="none">
            <a:spAutoFit/>
          </a:bodyPr>
          <a:lstStyle/>
          <a:p>
            <a:pPr marL="0" marR="0" lvl="0" indent="0" algn="ctr"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1" lang="zh-CN" altLang="en-US" sz="3200" b="1" i="0" u="none" strike="noStrike" kern="1200" cap="none" spc="0" normalizeH="0" baseline="0" noProof="0" dirty="0">
                <a:ln w="1905"/>
                <a:gradFill>
                  <a:gsLst>
                    <a:gs pos="0">
                      <a:srgbClr val="000082"/>
                    </a:gs>
                    <a:gs pos="30000">
                      <a:srgbClr val="66008F"/>
                    </a:gs>
                    <a:gs pos="64999">
                      <a:srgbClr val="BA0066"/>
                    </a:gs>
                    <a:gs pos="89999">
                      <a:srgbClr val="FF0000"/>
                    </a:gs>
                    <a:gs pos="100000">
                      <a:srgbClr val="FF8200"/>
                    </a:gs>
                  </a:gsLst>
                  <a:lin ang="5400000" scaled="0"/>
                </a:gradFill>
                <a:effectLst>
                  <a:glow rad="228600">
                    <a:srgbClr val="FFCF01">
                      <a:satMod val="175000"/>
                      <a:alpha val="40000"/>
                    </a:srgbClr>
                  </a:glow>
                  <a:innerShdw blurRad="69850" dist="43180" dir="5400000">
                    <a:srgbClr val="000000">
                      <a:alpha val="65000"/>
                    </a:srgbClr>
                  </a:innerShdw>
                </a:effectLst>
                <a:uLnTx/>
                <a:uFillTx/>
                <a:latin typeface="隶书"/>
                <a:ea typeface="+mn-ea"/>
                <a:cs typeface="+mn-cs"/>
              </a:rPr>
              <a:t>一元联系：递归联系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a:t>基本概念</a:t>
            </a:r>
          </a:p>
        </p:txBody>
      </p:sp>
      <p:sp>
        <p:nvSpPr>
          <p:cNvPr id="178179" name="Rectangle 3"/>
          <p:cNvSpPr>
            <a:spLocks noGrp="1" noChangeArrowheads="1"/>
          </p:cNvSpPr>
          <p:nvPr>
            <p:ph type="body" idx="1"/>
          </p:nvPr>
        </p:nvSpPr>
        <p:spPr/>
        <p:txBody>
          <a:bodyPr/>
          <a:lstStyle/>
          <a:p>
            <a:pPr eaLnBrk="1" hangingPunct="1">
              <a:lnSpc>
                <a:spcPct val="90000"/>
              </a:lnSpc>
              <a:defRPr/>
            </a:pPr>
            <a:r>
              <a:rPr lang="zh-CN" altLang="en-US" dirty="0">
                <a:latin typeface="仿宋_GB2312" pitchFamily="49" charset="-122"/>
              </a:rPr>
              <a:t>键(</a:t>
            </a:r>
            <a:r>
              <a:rPr lang="en-US" altLang="zh-CN" dirty="0">
                <a:latin typeface="华文新魏" pitchFamily="2" charset="-122"/>
                <a:ea typeface="华文新魏" pitchFamily="2" charset="-122"/>
              </a:rPr>
              <a:t>Key</a:t>
            </a:r>
            <a:r>
              <a:rPr lang="en-US" altLang="zh-CN" dirty="0">
                <a:latin typeface="仿宋_GB2312" pitchFamily="49" charset="-122"/>
              </a:rPr>
              <a:t>)</a:t>
            </a:r>
            <a:r>
              <a:rPr lang="zh-CN" altLang="en-US" dirty="0">
                <a:latin typeface="仿宋_GB2312" pitchFamily="49" charset="-122"/>
              </a:rPr>
              <a:t>   （也称 码） </a:t>
            </a:r>
            <a:endParaRPr lang="en-US" altLang="zh-CN" b="1" dirty="0">
              <a:latin typeface="仿宋_GB2312" pitchFamily="49" charset="-122"/>
            </a:endParaRPr>
          </a:p>
          <a:p>
            <a:pPr lvl="1" eaLnBrk="1" hangingPunct="1">
              <a:lnSpc>
                <a:spcPct val="90000"/>
              </a:lnSpc>
              <a:defRPr/>
            </a:pPr>
            <a:r>
              <a:rPr lang="zh-CN" altLang="en-US" dirty="0">
                <a:latin typeface="仿宋_GB2312" pitchFamily="49" charset="-122"/>
              </a:rPr>
              <a:t>能唯一标识实体的属性或属性组称作</a:t>
            </a:r>
            <a:r>
              <a:rPr lang="zh-CN" altLang="en-US" dirty="0">
                <a:solidFill>
                  <a:srgbClr val="FF3300"/>
                </a:solidFill>
                <a:effectLst>
                  <a:outerShdw blurRad="38100" dist="38100" dir="2700000" algn="tl">
                    <a:srgbClr val="C0C0C0"/>
                  </a:outerShdw>
                </a:effectLst>
                <a:latin typeface="仿宋_GB2312" pitchFamily="49" charset="-122"/>
              </a:rPr>
              <a:t>超键</a:t>
            </a:r>
            <a:endParaRPr lang="en-US" altLang="zh-CN" dirty="0">
              <a:solidFill>
                <a:srgbClr val="FF3300"/>
              </a:solidFill>
              <a:effectLst>
                <a:outerShdw blurRad="38100" dist="38100" dir="2700000" algn="tl">
                  <a:srgbClr val="C0C0C0"/>
                </a:outerShdw>
              </a:effectLst>
              <a:latin typeface="仿宋_GB2312" pitchFamily="49" charset="-122"/>
            </a:endParaRPr>
          </a:p>
          <a:p>
            <a:pPr lvl="1" eaLnBrk="1" hangingPunct="1">
              <a:lnSpc>
                <a:spcPct val="90000"/>
              </a:lnSpc>
              <a:defRPr/>
            </a:pPr>
            <a:r>
              <a:rPr lang="zh-CN" altLang="en-US" dirty="0">
                <a:latin typeface="仿宋_GB2312" pitchFamily="49" charset="-122"/>
              </a:rPr>
              <a:t>超键的任意超集也是超键</a:t>
            </a:r>
          </a:p>
          <a:p>
            <a:pPr lvl="1" eaLnBrk="1" hangingPunct="1">
              <a:lnSpc>
                <a:spcPct val="90000"/>
              </a:lnSpc>
              <a:defRPr/>
            </a:pPr>
            <a:r>
              <a:rPr lang="zh-CN" altLang="en-US" dirty="0">
                <a:latin typeface="仿宋_GB2312" pitchFamily="49" charset="-122"/>
              </a:rPr>
              <a:t>其任意真子集都不能成为超键的最小超键称为</a:t>
            </a:r>
            <a:r>
              <a:rPr lang="zh-CN" altLang="en-US" dirty="0">
                <a:solidFill>
                  <a:srgbClr val="FF3300"/>
                </a:solidFill>
                <a:effectLst>
                  <a:outerShdw blurRad="38100" dist="38100" dir="2700000" algn="tl">
                    <a:srgbClr val="C0C0C0"/>
                  </a:outerShdw>
                </a:effectLst>
                <a:latin typeface="仿宋_GB2312" pitchFamily="49" charset="-122"/>
              </a:rPr>
              <a:t>候选码</a:t>
            </a:r>
            <a:endParaRPr lang="zh-CN" altLang="en-US" dirty="0">
              <a:latin typeface="仿宋_GB2312" pitchFamily="49" charset="-122"/>
            </a:endParaRPr>
          </a:p>
          <a:p>
            <a:pPr lvl="1" eaLnBrk="1" hangingPunct="1">
              <a:lnSpc>
                <a:spcPct val="90000"/>
              </a:lnSpc>
              <a:defRPr/>
            </a:pPr>
            <a:r>
              <a:rPr lang="zh-CN" altLang="en-US" dirty="0">
                <a:latin typeface="仿宋_GB2312" pitchFamily="49" charset="-122"/>
              </a:rPr>
              <a:t>从所有候选键中选定一个用来区别同一实体集中的不同实体，称作</a:t>
            </a:r>
            <a:r>
              <a:rPr lang="zh-CN" altLang="en-US" dirty="0">
                <a:solidFill>
                  <a:srgbClr val="FF3300"/>
                </a:solidFill>
                <a:effectLst>
                  <a:outerShdw blurRad="38100" dist="38100" dir="2700000" algn="tl">
                    <a:srgbClr val="C0C0C0"/>
                  </a:outerShdw>
                </a:effectLst>
                <a:latin typeface="仿宋_GB2312" pitchFamily="49" charset="-122"/>
              </a:rPr>
              <a:t>主键</a:t>
            </a:r>
            <a:endParaRPr lang="en-US" altLang="zh-CN" dirty="0">
              <a:solidFill>
                <a:srgbClr val="FF3300"/>
              </a:solidFill>
              <a:effectLst>
                <a:outerShdw blurRad="38100" dist="38100" dir="2700000" algn="tl">
                  <a:srgbClr val="C0C0C0"/>
                </a:outerShdw>
              </a:effectLst>
              <a:latin typeface="仿宋_GB2312" pitchFamily="49" charset="-122"/>
            </a:endParaRPr>
          </a:p>
          <a:p>
            <a:pPr lvl="1" eaLnBrk="1" hangingPunct="1">
              <a:lnSpc>
                <a:spcPct val="90000"/>
              </a:lnSpc>
              <a:defRPr/>
            </a:pPr>
            <a:r>
              <a:rPr lang="zh-CN" altLang="en-US" dirty="0">
                <a:latin typeface="仿宋_GB2312" pitchFamily="49" charset="-122"/>
              </a:rPr>
              <a:t>一个实体集中任意两个实体在主键上的取值不能相同</a:t>
            </a:r>
          </a:p>
          <a:p>
            <a:pPr lvl="1" eaLnBrk="1" hangingPunct="1">
              <a:lnSpc>
                <a:spcPct val="90000"/>
              </a:lnSpc>
              <a:defRPr/>
            </a:pPr>
            <a:r>
              <a:rPr lang="zh-CN" altLang="en-US" dirty="0">
                <a:latin typeface="仿宋_GB2312" pitchFamily="49" charset="-122"/>
              </a:rPr>
              <a:t>如学号是学生实体的键</a:t>
            </a:r>
            <a:endParaRPr lang="zh-CN" altLang="en-US" b="1" dirty="0">
              <a:latin typeface="仿宋_GB2312"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212725"/>
            <a:ext cx="7793038" cy="690563"/>
          </a:xfrm>
        </p:spPr>
        <p:txBody>
          <a:bodyPr/>
          <a:lstStyle/>
          <a:p>
            <a:pPr eaLnBrk="1" hangingPunct="1"/>
            <a:r>
              <a:rPr lang="zh-CN" altLang="en-US"/>
              <a:t>基本概念</a:t>
            </a:r>
          </a:p>
        </p:txBody>
      </p:sp>
      <p:sp>
        <p:nvSpPr>
          <p:cNvPr id="25603" name="Rectangle 3"/>
          <p:cNvSpPr>
            <a:spLocks noGrp="1" noChangeArrowheads="1"/>
          </p:cNvSpPr>
          <p:nvPr>
            <p:ph type="body" idx="1"/>
          </p:nvPr>
        </p:nvSpPr>
        <p:spPr>
          <a:xfrm>
            <a:off x="228600" y="1276350"/>
            <a:ext cx="8726488" cy="5353050"/>
          </a:xfrm>
        </p:spPr>
        <p:txBody>
          <a:bodyPr/>
          <a:lstStyle/>
          <a:p>
            <a:pPr eaLnBrk="1" hangingPunct="1"/>
            <a:r>
              <a:rPr lang="zh-CN" altLang="en-US"/>
              <a:t>参与（</a:t>
            </a:r>
            <a:r>
              <a:rPr lang="en-US" altLang="zh-CN">
                <a:latin typeface="华文新魏" pitchFamily="2" charset="-122"/>
                <a:ea typeface="华文新魏" pitchFamily="2" charset="-122"/>
              </a:rPr>
              <a:t>Participation</a:t>
            </a:r>
            <a:r>
              <a:rPr lang="en-US" altLang="zh-CN"/>
              <a:t>）</a:t>
            </a:r>
          </a:p>
          <a:p>
            <a:pPr lvl="1" eaLnBrk="1" hangingPunct="1"/>
            <a:r>
              <a:rPr lang="zh-CN" altLang="en-US"/>
              <a:t>实体集之间的关联称为参与，即实体参与联系</a:t>
            </a:r>
          </a:p>
          <a:p>
            <a:pPr lvl="1" eaLnBrk="1" hangingPunct="1"/>
            <a:r>
              <a:rPr lang="zh-CN" altLang="en-US"/>
              <a:t>如王军选修“数据库基础”，表示实体“王军”与 “数据库基础”参与了联系“选修”</a:t>
            </a:r>
          </a:p>
          <a:p>
            <a:pPr lvl="1" eaLnBrk="1" hangingPunct="1"/>
            <a:r>
              <a:rPr lang="zh-CN" altLang="en-US"/>
              <a:t>如果实体集</a:t>
            </a:r>
            <a:r>
              <a:rPr lang="en-US" altLang="zh-CN"/>
              <a:t>E</a:t>
            </a:r>
            <a:r>
              <a:rPr lang="zh-CN" altLang="en-US"/>
              <a:t>中的每个实体都参与到联系集</a:t>
            </a:r>
            <a:r>
              <a:rPr lang="en-US" altLang="zh-CN"/>
              <a:t>R</a:t>
            </a:r>
            <a:r>
              <a:rPr lang="zh-CN" altLang="en-US"/>
              <a:t>中的至少一个联系，则称</a:t>
            </a:r>
            <a:r>
              <a:rPr lang="en-US" altLang="zh-CN"/>
              <a:t>E</a:t>
            </a:r>
            <a:r>
              <a:rPr lang="zh-CN" altLang="en-US">
                <a:solidFill>
                  <a:srgbClr val="FF3300"/>
                </a:solidFill>
              </a:rPr>
              <a:t>全部参与</a:t>
            </a:r>
            <a:r>
              <a:rPr lang="en-US" altLang="zh-CN"/>
              <a:t>R</a:t>
            </a:r>
          </a:p>
          <a:p>
            <a:pPr lvl="1" eaLnBrk="1" hangingPunct="1"/>
            <a:r>
              <a:rPr lang="zh-CN" altLang="en-US"/>
              <a:t>如果实体集</a:t>
            </a:r>
            <a:r>
              <a:rPr lang="en-US" altLang="zh-CN"/>
              <a:t>E</a:t>
            </a:r>
            <a:r>
              <a:rPr lang="zh-CN" altLang="en-US"/>
              <a:t>中只有部分实体参与到联系集</a:t>
            </a:r>
            <a:r>
              <a:rPr lang="en-US" altLang="zh-CN"/>
              <a:t>R</a:t>
            </a:r>
            <a:r>
              <a:rPr lang="zh-CN" altLang="en-US"/>
              <a:t>的联系中，则称</a:t>
            </a:r>
            <a:r>
              <a:rPr lang="en-US" altLang="zh-CN"/>
              <a:t>E</a:t>
            </a:r>
            <a:r>
              <a:rPr lang="zh-CN" altLang="en-US">
                <a:solidFill>
                  <a:srgbClr val="FF3300"/>
                </a:solidFill>
              </a:rPr>
              <a:t>部分参与</a:t>
            </a:r>
            <a:r>
              <a:rPr lang="en-US" altLang="zh-CN"/>
              <a:t>R</a:t>
            </a:r>
          </a:p>
          <a:p>
            <a:pPr lvl="1" eaLnBrk="1" hangingPunct="1"/>
            <a:r>
              <a:rPr lang="zh-CN" altLang="en-US"/>
              <a:t>如“职工”与“部门”之间的“经理”联系，“职工”实体集部分参与，而“部门”实体集完全参与</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a:t>属性的类型</a:t>
            </a:r>
          </a:p>
        </p:txBody>
      </p:sp>
      <p:sp>
        <p:nvSpPr>
          <p:cNvPr id="30723" name="Rectangle 3"/>
          <p:cNvSpPr>
            <a:spLocks noGrp="1" noChangeArrowheads="1"/>
          </p:cNvSpPr>
          <p:nvPr>
            <p:ph type="body" idx="1"/>
          </p:nvPr>
        </p:nvSpPr>
        <p:spPr>
          <a:xfrm>
            <a:off x="381000" y="1196975"/>
            <a:ext cx="8534400" cy="5432425"/>
          </a:xfrm>
        </p:spPr>
        <p:txBody>
          <a:bodyPr/>
          <a:lstStyle/>
          <a:p>
            <a:pPr eaLnBrk="1" hangingPunct="1">
              <a:lnSpc>
                <a:spcPct val="95000"/>
              </a:lnSpc>
            </a:pPr>
            <a:r>
              <a:rPr lang="zh-CN" altLang="en-US" dirty="0"/>
              <a:t>简单属性</a:t>
            </a:r>
            <a:r>
              <a:rPr lang="zh-CN" altLang="en-US" b="1" dirty="0"/>
              <a:t> </a:t>
            </a:r>
          </a:p>
          <a:p>
            <a:pPr lvl="1" eaLnBrk="1" hangingPunct="1">
              <a:lnSpc>
                <a:spcPct val="95000"/>
              </a:lnSpc>
            </a:pPr>
            <a:r>
              <a:rPr lang="zh-CN" altLang="en-US" dirty="0"/>
              <a:t>不可再分的属性</a:t>
            </a:r>
          </a:p>
          <a:p>
            <a:pPr lvl="1" eaLnBrk="1" hangingPunct="1">
              <a:lnSpc>
                <a:spcPct val="95000"/>
              </a:lnSpc>
            </a:pPr>
            <a:r>
              <a:rPr lang="zh-CN" altLang="en-US" dirty="0"/>
              <a:t>如学号、年龄、性别</a:t>
            </a:r>
          </a:p>
          <a:p>
            <a:pPr eaLnBrk="1" hangingPunct="1">
              <a:lnSpc>
                <a:spcPct val="95000"/>
              </a:lnSpc>
            </a:pPr>
            <a:r>
              <a:rPr lang="zh-CN" altLang="en-US" b="1" dirty="0"/>
              <a:t> </a:t>
            </a:r>
            <a:r>
              <a:rPr lang="zh-CN" altLang="en-US" dirty="0"/>
              <a:t>复合（</a:t>
            </a:r>
            <a:r>
              <a:rPr lang="en-US" altLang="zh-CN" dirty="0">
                <a:latin typeface="华文新魏" pitchFamily="2" charset="-122"/>
                <a:ea typeface="华文新魏" pitchFamily="2" charset="-122"/>
              </a:rPr>
              <a:t>Composite</a:t>
            </a:r>
            <a:r>
              <a:rPr lang="en-US" altLang="zh-CN" dirty="0"/>
              <a:t>）</a:t>
            </a:r>
            <a:r>
              <a:rPr lang="zh-CN" altLang="en-US" dirty="0"/>
              <a:t>属性</a:t>
            </a:r>
          </a:p>
          <a:p>
            <a:pPr lvl="1" eaLnBrk="1" hangingPunct="1">
              <a:lnSpc>
                <a:spcPct val="95000"/>
              </a:lnSpc>
            </a:pPr>
            <a:r>
              <a:rPr lang="zh-CN" altLang="en-US" dirty="0"/>
              <a:t>可以划分为更小的属性</a:t>
            </a:r>
          </a:p>
          <a:p>
            <a:pPr lvl="1" eaLnBrk="1" hangingPunct="1">
              <a:lnSpc>
                <a:spcPct val="95000"/>
              </a:lnSpc>
            </a:pPr>
            <a:r>
              <a:rPr lang="zh-CN" altLang="en-US" dirty="0"/>
              <a:t>把相关属性聚集起来以反映更高层次的概念，可以使模型更清晰</a:t>
            </a:r>
          </a:p>
          <a:p>
            <a:pPr lvl="1" eaLnBrk="1" hangingPunct="1">
              <a:lnSpc>
                <a:spcPct val="95000"/>
              </a:lnSpc>
            </a:pPr>
            <a:r>
              <a:rPr lang="zh-CN" altLang="en-US" dirty="0"/>
              <a:t>如电话号码=区号+本地号码</a:t>
            </a:r>
          </a:p>
          <a:p>
            <a:pPr lvl="1" eaLnBrk="1" hangingPunct="1">
              <a:lnSpc>
                <a:spcPct val="95000"/>
              </a:lnSpc>
              <a:buFont typeface="Wingdings" pitchFamily="2" charset="2"/>
              <a:buNone/>
            </a:pPr>
            <a:r>
              <a:rPr lang="zh-CN" altLang="en-US" dirty="0"/>
              <a:t>       出生日=年+月+日</a:t>
            </a:r>
            <a:endParaRPr lang="zh-CN" altLang="en-US" b="1" dirty="0"/>
          </a:p>
        </p:txBody>
      </p:sp>
      <p:grpSp>
        <p:nvGrpSpPr>
          <p:cNvPr id="30724" name="Group 20"/>
          <p:cNvGrpSpPr>
            <a:grpSpLocks/>
          </p:cNvGrpSpPr>
          <p:nvPr/>
        </p:nvGrpSpPr>
        <p:grpSpPr bwMode="auto">
          <a:xfrm>
            <a:off x="5003800" y="1412875"/>
            <a:ext cx="3956050" cy="2127250"/>
            <a:chOff x="3152" y="890"/>
            <a:chExt cx="2492" cy="1340"/>
          </a:xfrm>
        </p:grpSpPr>
        <p:sp>
          <p:nvSpPr>
            <p:cNvPr id="30735" name="Text Box 6"/>
            <p:cNvSpPr txBox="1">
              <a:spLocks noChangeArrowheads="1"/>
            </p:cNvSpPr>
            <p:nvPr/>
          </p:nvSpPr>
          <p:spPr bwMode="auto">
            <a:xfrm>
              <a:off x="4033" y="890"/>
              <a:ext cx="582" cy="345"/>
            </a:xfrm>
            <a:prstGeom prst="rect">
              <a:avLst/>
            </a:prstGeom>
            <a:solidFill>
              <a:srgbClr val="33CCCC"/>
            </a:solidFill>
            <a:ln w="28575" cap="sq">
              <a:solidFill>
                <a:schemeClr val="tx1"/>
              </a:solidFill>
              <a:miter lim="800000"/>
              <a:headEnd type="none" w="sm" len="sm"/>
              <a:tailEnd type="none" w="sm" len="sm"/>
            </a:ln>
          </p:spPr>
          <p:txBody>
            <a:bodyPr wrap="none" anchor="ctr">
              <a:spAutoFit/>
            </a:bodyPr>
            <a:lstStyle/>
            <a:p>
              <a:pPr eaLnBrk="0" hangingPunct="0">
                <a:lnSpc>
                  <a:spcPct val="100000"/>
                </a:lnSpc>
                <a:spcBef>
                  <a:spcPct val="50000"/>
                </a:spcBef>
                <a:buClrTx/>
                <a:buSzTx/>
                <a:buFontTx/>
                <a:buNone/>
              </a:pPr>
              <a:r>
                <a:rPr lang="zh-CN" altLang="en-US" sz="2800" b="1" dirty="0">
                  <a:solidFill>
                    <a:schemeClr val="tx2"/>
                  </a:solidFill>
                  <a:latin typeface="Times New Roman" pitchFamily="18" charset="0"/>
                  <a:ea typeface="华文新魏" pitchFamily="2" charset="-122"/>
                </a:rPr>
                <a:t>学生</a:t>
              </a:r>
              <a:endParaRPr lang="zh-CN" altLang="en-US" sz="2800" dirty="0">
                <a:solidFill>
                  <a:schemeClr val="tx2"/>
                </a:solidFill>
                <a:latin typeface="Times New Roman" pitchFamily="18" charset="0"/>
                <a:ea typeface="华文新魏" pitchFamily="2" charset="-122"/>
              </a:endParaRPr>
            </a:p>
          </p:txBody>
        </p:sp>
        <p:sp>
          <p:nvSpPr>
            <p:cNvPr id="30736" name="Oval 7" descr="Large confetti"/>
            <p:cNvSpPr>
              <a:spLocks noChangeArrowheads="1"/>
            </p:cNvSpPr>
            <p:nvPr/>
          </p:nvSpPr>
          <p:spPr bwMode="auto">
            <a:xfrm>
              <a:off x="3152" y="1478"/>
              <a:ext cx="524" cy="251"/>
            </a:xfrm>
            <a:prstGeom prst="ellipse">
              <a:avLst/>
            </a:prstGeom>
            <a:solidFill>
              <a:schemeClr val="accent1"/>
            </a:solidFill>
            <a:ln w="28575" cap="sq">
              <a:solidFill>
                <a:schemeClr val="tx1"/>
              </a:solidFill>
              <a:round/>
              <a:headEnd type="none" w="sm" len="sm"/>
              <a:tailEnd type="none" w="sm" len="sm"/>
            </a:ln>
          </p:spPr>
          <p:txBody>
            <a:bodyPr wrap="none" anchor="ctr"/>
            <a:lstStyle/>
            <a:p>
              <a:pPr>
                <a:lnSpc>
                  <a:spcPct val="100000"/>
                </a:lnSpc>
                <a:spcBef>
                  <a:spcPct val="0"/>
                </a:spcBef>
                <a:buClrTx/>
                <a:buSzTx/>
                <a:buFontTx/>
                <a:buNone/>
              </a:pPr>
              <a:r>
                <a:rPr lang="zh-CN" altLang="en-US" sz="1800" b="1">
                  <a:solidFill>
                    <a:schemeClr val="tx2"/>
                  </a:solidFill>
                  <a:latin typeface="Times New Roman" pitchFamily="18" charset="0"/>
                  <a:ea typeface="华文新魏" pitchFamily="2" charset="-122"/>
                </a:rPr>
                <a:t>姓名</a:t>
              </a:r>
            </a:p>
          </p:txBody>
        </p:sp>
        <p:sp>
          <p:nvSpPr>
            <p:cNvPr id="30737" name="Oval 8" descr="Large confetti"/>
            <p:cNvSpPr>
              <a:spLocks noChangeArrowheads="1"/>
            </p:cNvSpPr>
            <p:nvPr/>
          </p:nvSpPr>
          <p:spPr bwMode="auto">
            <a:xfrm>
              <a:off x="3969" y="1478"/>
              <a:ext cx="680" cy="251"/>
            </a:xfrm>
            <a:prstGeom prst="ellipse">
              <a:avLst/>
            </a:prstGeom>
            <a:solidFill>
              <a:schemeClr val="accent1"/>
            </a:solidFill>
            <a:ln w="28575">
              <a:solidFill>
                <a:schemeClr val="tx1"/>
              </a:solidFill>
              <a:round/>
              <a:headEnd type="none" w="sm" len="sm"/>
              <a:tailEnd type="none" w="sm" len="sm"/>
            </a:ln>
          </p:spPr>
          <p:txBody>
            <a:bodyPr wrap="none" anchor="ctr"/>
            <a:lstStyle/>
            <a:p>
              <a:pPr eaLnBrk="0" hangingPunct="0">
                <a:lnSpc>
                  <a:spcPct val="100000"/>
                </a:lnSpc>
                <a:spcBef>
                  <a:spcPct val="50000"/>
                </a:spcBef>
                <a:buClrTx/>
                <a:buSzTx/>
                <a:buFontTx/>
                <a:buNone/>
              </a:pPr>
              <a:r>
                <a:rPr lang="zh-CN" altLang="en-US" sz="1800" b="1">
                  <a:solidFill>
                    <a:schemeClr val="tx2"/>
                  </a:solidFill>
                  <a:latin typeface="Times New Roman" pitchFamily="18" charset="0"/>
                  <a:ea typeface="华文新魏" pitchFamily="2" charset="-122"/>
                </a:rPr>
                <a:t>电话号码</a:t>
              </a:r>
              <a:endParaRPr lang="zh-CN" altLang="en-US" sz="1600">
                <a:ea typeface="华文新魏" pitchFamily="2" charset="-122"/>
              </a:endParaRPr>
            </a:p>
          </p:txBody>
        </p:sp>
        <p:sp>
          <p:nvSpPr>
            <p:cNvPr id="30738" name="Oval 9" descr="Large confetti"/>
            <p:cNvSpPr>
              <a:spLocks noChangeArrowheads="1"/>
            </p:cNvSpPr>
            <p:nvPr/>
          </p:nvSpPr>
          <p:spPr bwMode="auto">
            <a:xfrm>
              <a:off x="5120" y="1478"/>
              <a:ext cx="524" cy="251"/>
            </a:xfrm>
            <a:prstGeom prst="ellipse">
              <a:avLst/>
            </a:prstGeom>
            <a:solidFill>
              <a:schemeClr val="accent1"/>
            </a:solidFill>
            <a:ln w="28575" cap="sq">
              <a:solidFill>
                <a:schemeClr val="tx1"/>
              </a:solidFill>
              <a:round/>
              <a:headEnd type="none" w="sm" len="sm"/>
              <a:tailEnd type="none" w="sm" len="sm"/>
            </a:ln>
          </p:spPr>
          <p:txBody>
            <a:bodyPr wrap="none" anchor="ctr"/>
            <a:lstStyle/>
            <a:p>
              <a:pPr eaLnBrk="0" hangingPunct="0">
                <a:lnSpc>
                  <a:spcPct val="100000"/>
                </a:lnSpc>
                <a:spcBef>
                  <a:spcPct val="50000"/>
                </a:spcBef>
                <a:buClrTx/>
                <a:buSzTx/>
                <a:buFontTx/>
                <a:buNone/>
              </a:pPr>
              <a:r>
                <a:rPr lang="zh-CN" altLang="en-US" sz="1800" b="1">
                  <a:solidFill>
                    <a:schemeClr val="tx2"/>
                  </a:solidFill>
                  <a:latin typeface="Times New Roman" pitchFamily="18" charset="0"/>
                  <a:ea typeface="华文新魏" pitchFamily="2" charset="-122"/>
                </a:rPr>
                <a:t>年龄</a:t>
              </a:r>
              <a:endParaRPr lang="zh-CN" altLang="en-US" sz="1600">
                <a:ea typeface="华文新魏" pitchFamily="2" charset="-122"/>
              </a:endParaRPr>
            </a:p>
          </p:txBody>
        </p:sp>
        <p:sp>
          <p:nvSpPr>
            <p:cNvPr id="30739" name="Line 13"/>
            <p:cNvSpPr>
              <a:spLocks noChangeShapeType="1"/>
            </p:cNvSpPr>
            <p:nvPr/>
          </p:nvSpPr>
          <p:spPr bwMode="auto">
            <a:xfrm>
              <a:off x="4332" y="1252"/>
              <a:ext cx="0" cy="227"/>
            </a:xfrm>
            <a:prstGeom prst="line">
              <a:avLst/>
            </a:prstGeom>
            <a:noFill/>
            <a:ln w="28575">
              <a:solidFill>
                <a:schemeClr val="tx1"/>
              </a:solidFill>
              <a:round/>
              <a:headEnd/>
              <a:tailEnd/>
            </a:ln>
          </p:spPr>
          <p:txBody>
            <a:bodyPr lIns="90000" tIns="46800" rIns="90000" bIns="46800"/>
            <a:lstStyle/>
            <a:p>
              <a:endParaRPr lang="zh-CN" altLang="en-US"/>
            </a:p>
          </p:txBody>
        </p:sp>
        <p:sp>
          <p:nvSpPr>
            <p:cNvPr id="30740" name="Line 14"/>
            <p:cNvSpPr>
              <a:spLocks noChangeShapeType="1"/>
            </p:cNvSpPr>
            <p:nvPr/>
          </p:nvSpPr>
          <p:spPr bwMode="auto">
            <a:xfrm flipH="1">
              <a:off x="3424" y="1252"/>
              <a:ext cx="771" cy="227"/>
            </a:xfrm>
            <a:prstGeom prst="line">
              <a:avLst/>
            </a:prstGeom>
            <a:noFill/>
            <a:ln w="28575">
              <a:solidFill>
                <a:schemeClr val="tx1"/>
              </a:solidFill>
              <a:round/>
              <a:headEnd/>
              <a:tailEnd/>
            </a:ln>
          </p:spPr>
          <p:txBody>
            <a:bodyPr lIns="90000" tIns="46800" rIns="90000" bIns="46800"/>
            <a:lstStyle/>
            <a:p>
              <a:endParaRPr lang="zh-CN" altLang="en-US"/>
            </a:p>
          </p:txBody>
        </p:sp>
        <p:sp>
          <p:nvSpPr>
            <p:cNvPr id="30741" name="Line 15"/>
            <p:cNvSpPr>
              <a:spLocks noChangeShapeType="1"/>
            </p:cNvSpPr>
            <p:nvPr/>
          </p:nvSpPr>
          <p:spPr bwMode="auto">
            <a:xfrm>
              <a:off x="4513" y="1252"/>
              <a:ext cx="726" cy="227"/>
            </a:xfrm>
            <a:prstGeom prst="line">
              <a:avLst/>
            </a:prstGeom>
            <a:noFill/>
            <a:ln w="28575">
              <a:solidFill>
                <a:schemeClr val="tx1"/>
              </a:solidFill>
              <a:round/>
              <a:headEnd/>
              <a:tailEnd/>
            </a:ln>
          </p:spPr>
          <p:txBody>
            <a:bodyPr lIns="90000" tIns="46800" rIns="90000" bIns="46800"/>
            <a:lstStyle/>
            <a:p>
              <a:endParaRPr lang="zh-CN" altLang="en-US"/>
            </a:p>
          </p:txBody>
        </p:sp>
        <p:sp>
          <p:nvSpPr>
            <p:cNvPr id="30742" name="Oval 16" descr="Large confetti"/>
            <p:cNvSpPr>
              <a:spLocks noChangeArrowheads="1"/>
            </p:cNvSpPr>
            <p:nvPr/>
          </p:nvSpPr>
          <p:spPr bwMode="auto">
            <a:xfrm>
              <a:off x="3560" y="1979"/>
              <a:ext cx="680" cy="251"/>
            </a:xfrm>
            <a:prstGeom prst="ellipse">
              <a:avLst/>
            </a:prstGeom>
            <a:solidFill>
              <a:schemeClr val="accent1"/>
            </a:solidFill>
            <a:ln w="28575">
              <a:solidFill>
                <a:schemeClr val="tx1"/>
              </a:solidFill>
              <a:round/>
              <a:headEnd type="none" w="sm" len="sm"/>
              <a:tailEnd type="none" w="sm" len="sm"/>
            </a:ln>
          </p:spPr>
          <p:txBody>
            <a:bodyPr wrap="none" anchor="ctr"/>
            <a:lstStyle/>
            <a:p>
              <a:pPr eaLnBrk="0" hangingPunct="0">
                <a:lnSpc>
                  <a:spcPct val="100000"/>
                </a:lnSpc>
                <a:spcBef>
                  <a:spcPct val="50000"/>
                </a:spcBef>
                <a:buClrTx/>
                <a:buSzTx/>
                <a:buFontTx/>
                <a:buNone/>
              </a:pPr>
              <a:r>
                <a:rPr lang="zh-CN" altLang="en-US" sz="1800" b="1">
                  <a:solidFill>
                    <a:schemeClr val="tx2"/>
                  </a:solidFill>
                  <a:latin typeface="Times New Roman" pitchFamily="18" charset="0"/>
                  <a:ea typeface="华文新魏" pitchFamily="2" charset="-122"/>
                </a:rPr>
                <a:t>区号</a:t>
              </a:r>
              <a:endParaRPr lang="zh-CN" altLang="en-US" sz="1600">
                <a:ea typeface="华文新魏" pitchFamily="2" charset="-122"/>
              </a:endParaRPr>
            </a:p>
          </p:txBody>
        </p:sp>
        <p:sp>
          <p:nvSpPr>
            <p:cNvPr id="30743" name="Oval 17" descr="Large confetti"/>
            <p:cNvSpPr>
              <a:spLocks noChangeArrowheads="1"/>
            </p:cNvSpPr>
            <p:nvPr/>
          </p:nvSpPr>
          <p:spPr bwMode="auto">
            <a:xfrm>
              <a:off x="4468" y="1979"/>
              <a:ext cx="680" cy="251"/>
            </a:xfrm>
            <a:prstGeom prst="ellipse">
              <a:avLst/>
            </a:prstGeom>
            <a:solidFill>
              <a:schemeClr val="accent1"/>
            </a:solidFill>
            <a:ln w="28575">
              <a:solidFill>
                <a:schemeClr val="tx1"/>
              </a:solidFill>
              <a:round/>
              <a:headEnd type="none" w="sm" len="sm"/>
              <a:tailEnd type="none" w="sm" len="sm"/>
            </a:ln>
          </p:spPr>
          <p:txBody>
            <a:bodyPr wrap="none" anchor="ctr"/>
            <a:lstStyle/>
            <a:p>
              <a:pPr eaLnBrk="0" hangingPunct="0">
                <a:lnSpc>
                  <a:spcPct val="100000"/>
                </a:lnSpc>
                <a:spcBef>
                  <a:spcPct val="50000"/>
                </a:spcBef>
                <a:buClrTx/>
                <a:buSzTx/>
                <a:buFontTx/>
                <a:buNone/>
              </a:pPr>
              <a:r>
                <a:rPr lang="zh-CN" altLang="en-US" sz="1800" b="1">
                  <a:solidFill>
                    <a:schemeClr val="tx2"/>
                  </a:solidFill>
                  <a:latin typeface="Times New Roman" pitchFamily="18" charset="0"/>
                  <a:ea typeface="华文新魏" pitchFamily="2" charset="-122"/>
                </a:rPr>
                <a:t>本地号码</a:t>
              </a:r>
              <a:endParaRPr lang="zh-CN" altLang="en-US" sz="1600">
                <a:ea typeface="华文新魏" pitchFamily="2" charset="-122"/>
              </a:endParaRPr>
            </a:p>
          </p:txBody>
        </p:sp>
        <p:sp>
          <p:nvSpPr>
            <p:cNvPr id="30744" name="Line 18"/>
            <p:cNvSpPr>
              <a:spLocks noChangeShapeType="1"/>
            </p:cNvSpPr>
            <p:nvPr/>
          </p:nvSpPr>
          <p:spPr bwMode="auto">
            <a:xfrm flipH="1">
              <a:off x="4014" y="1706"/>
              <a:ext cx="136" cy="273"/>
            </a:xfrm>
            <a:prstGeom prst="line">
              <a:avLst/>
            </a:prstGeom>
            <a:noFill/>
            <a:ln w="28575">
              <a:solidFill>
                <a:schemeClr val="tx1"/>
              </a:solidFill>
              <a:round/>
              <a:headEnd/>
              <a:tailEnd/>
            </a:ln>
          </p:spPr>
          <p:txBody>
            <a:bodyPr lIns="90000" tIns="46800" rIns="90000" bIns="46800"/>
            <a:lstStyle/>
            <a:p>
              <a:endParaRPr lang="zh-CN" altLang="en-US"/>
            </a:p>
          </p:txBody>
        </p:sp>
        <p:sp>
          <p:nvSpPr>
            <p:cNvPr id="30745" name="Line 19"/>
            <p:cNvSpPr>
              <a:spLocks noChangeShapeType="1"/>
            </p:cNvSpPr>
            <p:nvPr/>
          </p:nvSpPr>
          <p:spPr bwMode="auto">
            <a:xfrm>
              <a:off x="4513" y="1706"/>
              <a:ext cx="136" cy="273"/>
            </a:xfrm>
            <a:prstGeom prst="line">
              <a:avLst/>
            </a:prstGeom>
            <a:noFill/>
            <a:ln w="28575">
              <a:solidFill>
                <a:schemeClr val="tx1"/>
              </a:solidFill>
              <a:round/>
              <a:headEnd/>
              <a:tailEnd/>
            </a:ln>
          </p:spPr>
          <p:txBody>
            <a:bodyPr lIns="90000" tIns="46800" rIns="90000" bIns="46800"/>
            <a:lstStyle/>
            <a:p>
              <a:endParaRPr lang="zh-CN" altLang="en-US"/>
            </a:p>
          </p:txBody>
        </p:sp>
      </p:grpSp>
      <p:grpSp>
        <p:nvGrpSpPr>
          <p:cNvPr id="30725" name="Group 33"/>
          <p:cNvGrpSpPr>
            <a:grpSpLocks/>
          </p:cNvGrpSpPr>
          <p:nvPr/>
        </p:nvGrpSpPr>
        <p:grpSpPr bwMode="auto">
          <a:xfrm>
            <a:off x="5003800" y="4935538"/>
            <a:ext cx="3956050" cy="1733550"/>
            <a:chOff x="3152" y="2952"/>
            <a:chExt cx="2492" cy="1092"/>
          </a:xfrm>
        </p:grpSpPr>
        <p:sp>
          <p:nvSpPr>
            <p:cNvPr id="30726" name="Text Box 22"/>
            <p:cNvSpPr txBox="1">
              <a:spLocks noChangeArrowheads="1"/>
            </p:cNvSpPr>
            <p:nvPr/>
          </p:nvSpPr>
          <p:spPr bwMode="auto">
            <a:xfrm>
              <a:off x="4033" y="2952"/>
              <a:ext cx="582" cy="345"/>
            </a:xfrm>
            <a:prstGeom prst="rect">
              <a:avLst/>
            </a:prstGeom>
            <a:solidFill>
              <a:srgbClr val="33CCCC"/>
            </a:solidFill>
            <a:ln w="28575" cap="sq">
              <a:solidFill>
                <a:schemeClr val="tx1"/>
              </a:solidFill>
              <a:miter lim="800000"/>
              <a:headEnd type="none" w="sm" len="sm"/>
              <a:tailEnd type="none" w="sm" len="sm"/>
            </a:ln>
          </p:spPr>
          <p:txBody>
            <a:bodyPr wrap="none" anchor="ctr">
              <a:spAutoFit/>
            </a:bodyPr>
            <a:lstStyle/>
            <a:p>
              <a:pPr eaLnBrk="0" hangingPunct="0">
                <a:lnSpc>
                  <a:spcPct val="100000"/>
                </a:lnSpc>
                <a:spcBef>
                  <a:spcPct val="50000"/>
                </a:spcBef>
                <a:buClrTx/>
                <a:buSzTx/>
                <a:buFontTx/>
                <a:buNone/>
              </a:pPr>
              <a:r>
                <a:rPr lang="zh-CN" altLang="en-US" sz="2800" b="1">
                  <a:solidFill>
                    <a:schemeClr val="tx2"/>
                  </a:solidFill>
                  <a:latin typeface="Times New Roman" pitchFamily="18" charset="0"/>
                  <a:ea typeface="华文新魏" pitchFamily="2" charset="-122"/>
                </a:rPr>
                <a:t>学生</a:t>
              </a:r>
              <a:endParaRPr lang="zh-CN" altLang="en-US" sz="2800">
                <a:solidFill>
                  <a:schemeClr val="tx2"/>
                </a:solidFill>
                <a:latin typeface="Times New Roman" pitchFamily="18" charset="0"/>
                <a:ea typeface="华文新魏" pitchFamily="2" charset="-122"/>
              </a:endParaRPr>
            </a:p>
          </p:txBody>
        </p:sp>
        <p:sp>
          <p:nvSpPr>
            <p:cNvPr id="30727" name="Oval 23" descr="Large confetti"/>
            <p:cNvSpPr>
              <a:spLocks noChangeArrowheads="1"/>
            </p:cNvSpPr>
            <p:nvPr/>
          </p:nvSpPr>
          <p:spPr bwMode="auto">
            <a:xfrm>
              <a:off x="3152" y="3540"/>
              <a:ext cx="524" cy="251"/>
            </a:xfrm>
            <a:prstGeom prst="ellipse">
              <a:avLst/>
            </a:prstGeom>
            <a:solidFill>
              <a:schemeClr val="accent1"/>
            </a:solidFill>
            <a:ln w="28575" cap="sq">
              <a:solidFill>
                <a:schemeClr val="tx1"/>
              </a:solidFill>
              <a:round/>
              <a:headEnd type="none" w="sm" len="sm"/>
              <a:tailEnd type="none" w="sm" len="sm"/>
            </a:ln>
          </p:spPr>
          <p:txBody>
            <a:bodyPr wrap="none" anchor="ctr"/>
            <a:lstStyle/>
            <a:p>
              <a:pPr>
                <a:lnSpc>
                  <a:spcPct val="100000"/>
                </a:lnSpc>
                <a:spcBef>
                  <a:spcPct val="0"/>
                </a:spcBef>
                <a:buClrTx/>
                <a:buSzTx/>
                <a:buFontTx/>
                <a:buNone/>
              </a:pPr>
              <a:r>
                <a:rPr lang="zh-CN" altLang="en-US" sz="1800" b="1">
                  <a:solidFill>
                    <a:schemeClr val="tx2"/>
                  </a:solidFill>
                  <a:latin typeface="Times New Roman" pitchFamily="18" charset="0"/>
                  <a:ea typeface="华文新魏" pitchFamily="2" charset="-122"/>
                </a:rPr>
                <a:t>姓名</a:t>
              </a:r>
            </a:p>
          </p:txBody>
        </p:sp>
        <p:sp>
          <p:nvSpPr>
            <p:cNvPr id="30728" name="Oval 25" descr="Large confetti"/>
            <p:cNvSpPr>
              <a:spLocks noChangeArrowheads="1"/>
            </p:cNvSpPr>
            <p:nvPr/>
          </p:nvSpPr>
          <p:spPr bwMode="auto">
            <a:xfrm>
              <a:off x="5120" y="3540"/>
              <a:ext cx="524" cy="251"/>
            </a:xfrm>
            <a:prstGeom prst="ellipse">
              <a:avLst/>
            </a:prstGeom>
            <a:solidFill>
              <a:schemeClr val="accent1"/>
            </a:solidFill>
            <a:ln w="28575" cap="sq">
              <a:solidFill>
                <a:schemeClr val="tx1"/>
              </a:solidFill>
              <a:round/>
              <a:headEnd type="none" w="sm" len="sm"/>
              <a:tailEnd type="none" w="sm" len="sm"/>
            </a:ln>
          </p:spPr>
          <p:txBody>
            <a:bodyPr wrap="none" anchor="ctr"/>
            <a:lstStyle/>
            <a:p>
              <a:pPr eaLnBrk="0" hangingPunct="0">
                <a:lnSpc>
                  <a:spcPct val="100000"/>
                </a:lnSpc>
                <a:spcBef>
                  <a:spcPct val="50000"/>
                </a:spcBef>
                <a:buClrTx/>
                <a:buSzTx/>
                <a:buFontTx/>
                <a:buNone/>
              </a:pPr>
              <a:r>
                <a:rPr lang="zh-CN" altLang="en-US" sz="1800" b="1">
                  <a:solidFill>
                    <a:schemeClr val="tx2"/>
                  </a:solidFill>
                  <a:latin typeface="Times New Roman" pitchFamily="18" charset="0"/>
                  <a:ea typeface="华文新魏" pitchFamily="2" charset="-122"/>
                </a:rPr>
                <a:t>年龄</a:t>
              </a:r>
              <a:endParaRPr lang="zh-CN" altLang="en-US" sz="1600">
                <a:ea typeface="华文新魏" pitchFamily="2" charset="-122"/>
              </a:endParaRPr>
            </a:p>
          </p:txBody>
        </p:sp>
        <p:sp>
          <p:nvSpPr>
            <p:cNvPr id="30729" name="Line 27"/>
            <p:cNvSpPr>
              <a:spLocks noChangeShapeType="1"/>
            </p:cNvSpPr>
            <p:nvPr/>
          </p:nvSpPr>
          <p:spPr bwMode="auto">
            <a:xfrm flipH="1">
              <a:off x="3379" y="3314"/>
              <a:ext cx="771" cy="227"/>
            </a:xfrm>
            <a:prstGeom prst="line">
              <a:avLst/>
            </a:prstGeom>
            <a:noFill/>
            <a:ln w="28575">
              <a:solidFill>
                <a:schemeClr val="tx1"/>
              </a:solidFill>
              <a:round/>
              <a:headEnd/>
              <a:tailEnd/>
            </a:ln>
          </p:spPr>
          <p:txBody>
            <a:bodyPr lIns="90000" tIns="46800" rIns="90000" bIns="46800"/>
            <a:lstStyle/>
            <a:p>
              <a:endParaRPr lang="zh-CN" altLang="en-US"/>
            </a:p>
          </p:txBody>
        </p:sp>
        <p:sp>
          <p:nvSpPr>
            <p:cNvPr id="30730" name="Line 28"/>
            <p:cNvSpPr>
              <a:spLocks noChangeShapeType="1"/>
            </p:cNvSpPr>
            <p:nvPr/>
          </p:nvSpPr>
          <p:spPr bwMode="auto">
            <a:xfrm>
              <a:off x="4513" y="3314"/>
              <a:ext cx="726" cy="227"/>
            </a:xfrm>
            <a:prstGeom prst="line">
              <a:avLst/>
            </a:prstGeom>
            <a:noFill/>
            <a:ln w="28575">
              <a:solidFill>
                <a:schemeClr val="tx1"/>
              </a:solidFill>
              <a:round/>
              <a:headEnd/>
              <a:tailEnd/>
            </a:ln>
          </p:spPr>
          <p:txBody>
            <a:bodyPr lIns="90000" tIns="46800" rIns="90000" bIns="46800"/>
            <a:lstStyle/>
            <a:p>
              <a:endParaRPr lang="zh-CN" altLang="en-US"/>
            </a:p>
          </p:txBody>
        </p:sp>
        <p:sp>
          <p:nvSpPr>
            <p:cNvPr id="30731" name="Oval 29" descr="Large confetti"/>
            <p:cNvSpPr>
              <a:spLocks noChangeArrowheads="1"/>
            </p:cNvSpPr>
            <p:nvPr/>
          </p:nvSpPr>
          <p:spPr bwMode="auto">
            <a:xfrm>
              <a:off x="3560" y="3793"/>
              <a:ext cx="680" cy="251"/>
            </a:xfrm>
            <a:prstGeom prst="ellipse">
              <a:avLst/>
            </a:prstGeom>
            <a:solidFill>
              <a:schemeClr val="accent1"/>
            </a:solidFill>
            <a:ln w="28575">
              <a:solidFill>
                <a:schemeClr val="tx1"/>
              </a:solidFill>
              <a:round/>
              <a:headEnd type="none" w="sm" len="sm"/>
              <a:tailEnd type="none" w="sm" len="sm"/>
            </a:ln>
          </p:spPr>
          <p:txBody>
            <a:bodyPr wrap="none" anchor="ctr"/>
            <a:lstStyle/>
            <a:p>
              <a:pPr eaLnBrk="0" hangingPunct="0">
                <a:lnSpc>
                  <a:spcPct val="100000"/>
                </a:lnSpc>
                <a:spcBef>
                  <a:spcPct val="50000"/>
                </a:spcBef>
                <a:buClrTx/>
                <a:buSzTx/>
                <a:buFontTx/>
                <a:buNone/>
              </a:pPr>
              <a:r>
                <a:rPr lang="zh-CN" altLang="en-US" sz="1800" b="1">
                  <a:solidFill>
                    <a:schemeClr val="tx2"/>
                  </a:solidFill>
                  <a:latin typeface="Times New Roman" pitchFamily="18" charset="0"/>
                  <a:ea typeface="华文新魏" pitchFamily="2" charset="-122"/>
                </a:rPr>
                <a:t>区号</a:t>
              </a:r>
              <a:endParaRPr lang="zh-CN" altLang="en-US" sz="1600">
                <a:ea typeface="华文新魏" pitchFamily="2" charset="-122"/>
              </a:endParaRPr>
            </a:p>
          </p:txBody>
        </p:sp>
        <p:sp>
          <p:nvSpPr>
            <p:cNvPr id="30732" name="Oval 30" descr="Large confetti"/>
            <p:cNvSpPr>
              <a:spLocks noChangeArrowheads="1"/>
            </p:cNvSpPr>
            <p:nvPr/>
          </p:nvSpPr>
          <p:spPr bwMode="auto">
            <a:xfrm>
              <a:off x="4468" y="3793"/>
              <a:ext cx="680" cy="251"/>
            </a:xfrm>
            <a:prstGeom prst="ellipse">
              <a:avLst/>
            </a:prstGeom>
            <a:solidFill>
              <a:schemeClr val="accent1"/>
            </a:solidFill>
            <a:ln w="28575">
              <a:solidFill>
                <a:schemeClr val="tx1"/>
              </a:solidFill>
              <a:round/>
              <a:headEnd type="none" w="sm" len="sm"/>
              <a:tailEnd type="none" w="sm" len="sm"/>
            </a:ln>
          </p:spPr>
          <p:txBody>
            <a:bodyPr wrap="none" anchor="ctr"/>
            <a:lstStyle/>
            <a:p>
              <a:pPr eaLnBrk="0" hangingPunct="0">
                <a:lnSpc>
                  <a:spcPct val="100000"/>
                </a:lnSpc>
                <a:spcBef>
                  <a:spcPct val="50000"/>
                </a:spcBef>
                <a:buClrTx/>
                <a:buSzTx/>
                <a:buFontTx/>
                <a:buNone/>
              </a:pPr>
              <a:r>
                <a:rPr lang="zh-CN" altLang="en-US" sz="1800" b="1">
                  <a:solidFill>
                    <a:schemeClr val="tx2"/>
                  </a:solidFill>
                  <a:latin typeface="Times New Roman" pitchFamily="18" charset="0"/>
                  <a:ea typeface="华文新魏" pitchFamily="2" charset="-122"/>
                </a:rPr>
                <a:t>本地号码</a:t>
              </a:r>
              <a:endParaRPr lang="zh-CN" altLang="en-US" sz="1600">
                <a:ea typeface="华文新魏" pitchFamily="2" charset="-122"/>
              </a:endParaRPr>
            </a:p>
          </p:txBody>
        </p:sp>
        <p:sp>
          <p:nvSpPr>
            <p:cNvPr id="30733" name="Line 31"/>
            <p:cNvSpPr>
              <a:spLocks noChangeShapeType="1"/>
            </p:cNvSpPr>
            <p:nvPr/>
          </p:nvSpPr>
          <p:spPr bwMode="auto">
            <a:xfrm flipH="1">
              <a:off x="4014" y="3294"/>
              <a:ext cx="227" cy="500"/>
            </a:xfrm>
            <a:prstGeom prst="line">
              <a:avLst/>
            </a:prstGeom>
            <a:noFill/>
            <a:ln w="28575">
              <a:solidFill>
                <a:schemeClr val="tx1"/>
              </a:solidFill>
              <a:round/>
              <a:headEnd/>
              <a:tailEnd/>
            </a:ln>
          </p:spPr>
          <p:txBody>
            <a:bodyPr lIns="90000" tIns="46800" rIns="90000" bIns="46800"/>
            <a:lstStyle/>
            <a:p>
              <a:endParaRPr lang="zh-CN" altLang="en-US"/>
            </a:p>
          </p:txBody>
        </p:sp>
        <p:sp>
          <p:nvSpPr>
            <p:cNvPr id="30734" name="Line 32"/>
            <p:cNvSpPr>
              <a:spLocks noChangeShapeType="1"/>
            </p:cNvSpPr>
            <p:nvPr/>
          </p:nvSpPr>
          <p:spPr bwMode="auto">
            <a:xfrm>
              <a:off x="4422" y="3294"/>
              <a:ext cx="227" cy="500"/>
            </a:xfrm>
            <a:prstGeom prst="line">
              <a:avLst/>
            </a:prstGeom>
            <a:noFill/>
            <a:ln w="28575">
              <a:solidFill>
                <a:schemeClr val="tx1"/>
              </a:solidFill>
              <a:round/>
              <a:headEnd/>
              <a:tailEnd/>
            </a:ln>
          </p:spPr>
          <p:txBody>
            <a:bodyPr lIns="90000" tIns="46800" rIns="90000" bIns="46800"/>
            <a:lstStyle/>
            <a:p>
              <a:endParaRPr lang="zh-CN" altLang="en-US"/>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a:t>属性的类型</a:t>
            </a:r>
          </a:p>
        </p:txBody>
      </p:sp>
      <p:sp>
        <p:nvSpPr>
          <p:cNvPr id="31747" name="Rectangle 3"/>
          <p:cNvSpPr>
            <a:spLocks noGrp="1" noChangeArrowheads="1"/>
          </p:cNvSpPr>
          <p:nvPr>
            <p:ph type="body" idx="1"/>
          </p:nvPr>
        </p:nvSpPr>
        <p:spPr/>
        <p:txBody>
          <a:bodyPr/>
          <a:lstStyle/>
          <a:p>
            <a:pPr eaLnBrk="1" hangingPunct="1"/>
            <a:r>
              <a:rPr lang="zh-CN" altLang="en-US"/>
              <a:t>单值属性</a:t>
            </a:r>
          </a:p>
          <a:p>
            <a:pPr lvl="1" eaLnBrk="1" hangingPunct="1"/>
            <a:r>
              <a:rPr lang="zh-CN" altLang="en-US"/>
              <a:t>每一个特定的实体在该属性上的取值唯一</a:t>
            </a:r>
          </a:p>
          <a:p>
            <a:pPr lvl="1" eaLnBrk="1" hangingPunct="1"/>
            <a:r>
              <a:rPr lang="zh-CN" altLang="en-US"/>
              <a:t>如学生的学号，年龄、性别、系别等</a:t>
            </a:r>
          </a:p>
          <a:p>
            <a:pPr eaLnBrk="1" hangingPunct="1"/>
            <a:r>
              <a:rPr lang="zh-CN" altLang="en-US"/>
              <a:t>多值属性</a:t>
            </a:r>
          </a:p>
          <a:p>
            <a:pPr lvl="1" eaLnBrk="1" hangingPunct="1"/>
            <a:r>
              <a:rPr lang="zh-CN" altLang="en-US"/>
              <a:t>某个特定的实体在该属性上的有多于一个的取值</a:t>
            </a:r>
          </a:p>
          <a:p>
            <a:pPr lvl="1" eaLnBrk="1" hangingPunct="1"/>
            <a:r>
              <a:rPr lang="zh-CN" altLang="en-US"/>
              <a:t>如学生（学号，</a:t>
            </a:r>
            <a:r>
              <a:rPr lang="zh-CN" altLang="en-US" u="sng"/>
              <a:t>所选课程</a:t>
            </a:r>
            <a:r>
              <a:rPr lang="zh-CN" altLang="en-US"/>
              <a:t>，</a:t>
            </a:r>
            <a:r>
              <a:rPr lang="zh-CN" altLang="en-US" u="sng"/>
              <a:t>联系电话</a:t>
            </a:r>
            <a:r>
              <a:rPr lang="zh-CN" altLang="en-US"/>
              <a:t>）</a:t>
            </a:r>
          </a:p>
          <a:p>
            <a:pPr lvl="1" eaLnBrk="1" hangingPunct="1">
              <a:buFont typeface="Wingdings" pitchFamily="2" charset="2"/>
              <a:buNone/>
            </a:pPr>
            <a:r>
              <a:rPr lang="zh-CN" altLang="en-US"/>
              <a:t>	</a:t>
            </a:r>
          </a:p>
        </p:txBody>
      </p:sp>
      <p:graphicFrame>
        <p:nvGraphicFramePr>
          <p:cNvPr id="22597" name="Group 69"/>
          <p:cNvGraphicFramePr>
            <a:graphicFrameLocks noGrp="1"/>
          </p:cNvGraphicFramePr>
          <p:nvPr/>
        </p:nvGraphicFramePr>
        <p:xfrm>
          <a:off x="2817813" y="4652963"/>
          <a:ext cx="3625850" cy="1993650"/>
        </p:xfrm>
        <a:graphic>
          <a:graphicData uri="http://schemas.openxmlformats.org/drawingml/2006/table">
            <a:tbl>
              <a:tblPr/>
              <a:tblGrid>
                <a:gridCol w="1209675">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9675">
                  <a:extLst>
                    <a:ext uri="{9D8B030D-6E8A-4147-A177-3AD203B41FA5}">
                      <a16:colId xmlns:a16="http://schemas.microsoft.com/office/drawing/2014/main" val="20002"/>
                    </a:ext>
                  </a:extLst>
                </a:gridCol>
              </a:tblGrid>
              <a:tr h="4000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a:ln>
                            <a:noFill/>
                          </a:ln>
                          <a:solidFill>
                            <a:schemeClr val="folHlink"/>
                          </a:solidFill>
                          <a:effectLst/>
                          <a:latin typeface="Tahoma" pitchFamily="34" charset="0"/>
                          <a:ea typeface="隶书" pitchFamily="49" charset="-122"/>
                        </a:rPr>
                        <a:t>学号</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a:ln>
                            <a:noFill/>
                          </a:ln>
                          <a:solidFill>
                            <a:schemeClr val="folHlink"/>
                          </a:solidFill>
                          <a:effectLst/>
                          <a:latin typeface="Tahoma" pitchFamily="34" charset="0"/>
                          <a:ea typeface="隶书" pitchFamily="49" charset="-122"/>
                        </a:rPr>
                        <a:t>所选课程</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a:ln>
                            <a:noFill/>
                          </a:ln>
                          <a:solidFill>
                            <a:schemeClr val="folHlink"/>
                          </a:solidFill>
                          <a:effectLst/>
                          <a:latin typeface="Tahoma" pitchFamily="34" charset="0"/>
                          <a:ea typeface="隶书" pitchFamily="49" charset="-122"/>
                        </a:rPr>
                        <a:t>联系电话</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22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hlink"/>
                          </a:solidFill>
                          <a:effectLst/>
                          <a:latin typeface="Tahoma" pitchFamily="34" charset="0"/>
                          <a:ea typeface="隶书" pitchFamily="49" charset="-122"/>
                        </a:rPr>
                        <a:t>001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a:ln>
                            <a:noFill/>
                          </a:ln>
                          <a:solidFill>
                            <a:schemeClr val="hlink"/>
                          </a:solidFill>
                          <a:effectLst/>
                          <a:latin typeface="Tahoma" pitchFamily="34" charset="0"/>
                          <a:ea typeface="隶书" pitchFamily="49" charset="-122"/>
                        </a:rPr>
                        <a:t>数学</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hlink"/>
                          </a:solidFill>
                          <a:effectLst/>
                          <a:latin typeface="Tahoma" pitchFamily="34" charset="0"/>
                          <a:ea typeface="隶书" pitchFamily="49" charset="-122"/>
                        </a:rPr>
                        <a:t>1234</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38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hlink"/>
                          </a:solidFill>
                          <a:effectLst/>
                          <a:latin typeface="Tahoma" pitchFamily="34" charset="0"/>
                          <a:ea typeface="隶书" pitchFamily="49" charset="-122"/>
                        </a:rPr>
                        <a:t>001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a:ln>
                            <a:noFill/>
                          </a:ln>
                          <a:solidFill>
                            <a:schemeClr val="hlink"/>
                          </a:solidFill>
                          <a:effectLst/>
                          <a:latin typeface="Tahoma" pitchFamily="34" charset="0"/>
                          <a:ea typeface="隶书" pitchFamily="49" charset="-122"/>
                        </a:rPr>
                        <a:t>物理</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hlink"/>
                          </a:solidFill>
                          <a:effectLst/>
                          <a:latin typeface="Tahoma" pitchFamily="34" charset="0"/>
                          <a:ea typeface="隶书" pitchFamily="49" charset="-122"/>
                        </a:rPr>
                        <a:t>1234</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22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hlink"/>
                          </a:solidFill>
                          <a:effectLst/>
                          <a:latin typeface="Tahoma" pitchFamily="34" charset="0"/>
                          <a:ea typeface="隶书" pitchFamily="49" charset="-122"/>
                        </a:rPr>
                        <a:t>001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a:ln>
                            <a:noFill/>
                          </a:ln>
                          <a:solidFill>
                            <a:schemeClr val="hlink"/>
                          </a:solidFill>
                          <a:effectLst/>
                          <a:latin typeface="Tahoma" pitchFamily="34" charset="0"/>
                          <a:ea typeface="隶书" pitchFamily="49" charset="-122"/>
                        </a:rPr>
                        <a:t>数学</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hlink"/>
                          </a:solidFill>
                          <a:effectLst/>
                          <a:latin typeface="Tahoma" pitchFamily="34" charset="0"/>
                          <a:ea typeface="隶书" pitchFamily="49" charset="-122"/>
                        </a:rPr>
                        <a:t>5678</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222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hlink"/>
                          </a:solidFill>
                          <a:effectLst/>
                          <a:latin typeface="Tahoma" pitchFamily="34" charset="0"/>
                          <a:ea typeface="隶书" pitchFamily="49" charset="-122"/>
                        </a:rPr>
                        <a:t>001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a:ln>
                            <a:noFill/>
                          </a:ln>
                          <a:solidFill>
                            <a:schemeClr val="hlink"/>
                          </a:solidFill>
                          <a:effectLst/>
                          <a:latin typeface="Tahoma" pitchFamily="34" charset="0"/>
                          <a:ea typeface="隶书" pitchFamily="49" charset="-122"/>
                        </a:rPr>
                        <a:t>物理</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hlink"/>
                          </a:solidFill>
                          <a:effectLst/>
                          <a:latin typeface="Tahoma" pitchFamily="34" charset="0"/>
                          <a:ea typeface="隶书" pitchFamily="49" charset="-122"/>
                        </a:rPr>
                        <a:t>5678</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2596" name="Rectangle 68"/>
          <p:cNvSpPr>
            <a:spLocks noChangeArrowheads="1"/>
          </p:cNvSpPr>
          <p:nvPr/>
        </p:nvSpPr>
        <p:spPr bwMode="auto">
          <a:xfrm>
            <a:off x="881063" y="5373688"/>
            <a:ext cx="1603375" cy="476250"/>
          </a:xfrm>
          <a:prstGeom prst="rect">
            <a:avLst/>
          </a:prstGeom>
          <a:noFill/>
          <a:ln w="9525">
            <a:noFill/>
            <a:miter lim="800000"/>
            <a:headEnd/>
            <a:tailEnd/>
          </a:ln>
          <a:effectLst/>
        </p:spPr>
        <p:txBody>
          <a:bodyPr wrap="none" lIns="90000" tIns="46800" rIns="90000" bIns="46800">
            <a:spAutoFit/>
          </a:bodyPr>
          <a:lstStyle/>
          <a:p>
            <a:pPr marL="342900" indent="-342900" algn="just">
              <a:defRPr/>
            </a:pPr>
            <a:r>
              <a:rPr lang="zh-CN" altLang="en-US" sz="2800">
                <a:solidFill>
                  <a:schemeClr val="hlink"/>
                </a:solidFill>
                <a:effectLst>
                  <a:outerShdw blurRad="38100" dist="38100" dir="2700000" algn="tl">
                    <a:srgbClr val="C0C0C0"/>
                  </a:outerShdw>
                </a:effectLst>
                <a:ea typeface="华文行楷" pitchFamily="2" charset="-122"/>
              </a:rPr>
              <a:t>多值依赖</a:t>
            </a:r>
            <a:endParaRPr lang="zh-CN" altLang="en-US" sz="2800">
              <a:ea typeface="华文行楷"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a:t>属性的类型</a:t>
            </a:r>
          </a:p>
        </p:txBody>
      </p:sp>
      <p:sp>
        <p:nvSpPr>
          <p:cNvPr id="32771" name="Rectangle 3"/>
          <p:cNvSpPr>
            <a:spLocks noGrp="1" noChangeArrowheads="1"/>
          </p:cNvSpPr>
          <p:nvPr>
            <p:ph type="body" idx="1"/>
          </p:nvPr>
        </p:nvSpPr>
        <p:spPr>
          <a:xfrm>
            <a:off x="263525" y="1143000"/>
            <a:ext cx="8651875" cy="5334000"/>
          </a:xfrm>
        </p:spPr>
        <p:txBody>
          <a:bodyPr/>
          <a:lstStyle/>
          <a:p>
            <a:pPr eaLnBrk="1" hangingPunct="1"/>
            <a:r>
              <a:rPr lang="en-US" altLang="zh-CN" dirty="0">
                <a:latin typeface="华文新魏" pitchFamily="2" charset="-122"/>
                <a:ea typeface="华文新魏" pitchFamily="2" charset="-122"/>
              </a:rPr>
              <a:t>NULL</a:t>
            </a:r>
            <a:r>
              <a:rPr lang="zh-CN" altLang="en-US" dirty="0"/>
              <a:t>属性（两种情况）</a:t>
            </a:r>
          </a:p>
          <a:p>
            <a:pPr lvl="1" eaLnBrk="1" hangingPunct="1"/>
            <a:r>
              <a:rPr lang="en-US" altLang="zh-CN" dirty="0"/>
              <a:t>null</a:t>
            </a:r>
            <a:r>
              <a:rPr lang="zh-CN" altLang="en-US" dirty="0"/>
              <a:t>表示</a:t>
            </a:r>
            <a:r>
              <a:rPr lang="zh-CN" altLang="en-US" dirty="0">
                <a:solidFill>
                  <a:srgbClr val="FF3300"/>
                </a:solidFill>
              </a:rPr>
              <a:t>“无意义”</a:t>
            </a:r>
            <a:r>
              <a:rPr lang="zh-CN" altLang="en-US" dirty="0"/>
              <a:t>，当实体在某个属性上没有值时设为</a:t>
            </a:r>
            <a:r>
              <a:rPr lang="en-US" altLang="zh-CN" dirty="0"/>
              <a:t>null</a:t>
            </a:r>
            <a:endParaRPr lang="en-US" altLang="zh-CN" dirty="0">
              <a:solidFill>
                <a:srgbClr val="FF3300"/>
              </a:solidFill>
            </a:endParaRPr>
          </a:p>
          <a:p>
            <a:pPr lvl="1" eaLnBrk="1" hangingPunct="1">
              <a:buFont typeface="Wingdings" pitchFamily="2" charset="2"/>
              <a:buNone/>
            </a:pPr>
            <a:r>
              <a:rPr lang="en-US" altLang="zh-CN" dirty="0"/>
              <a:t>   </a:t>
            </a:r>
            <a:r>
              <a:rPr lang="zh-CN" altLang="en-US" dirty="0"/>
              <a:t>如通讯录（姓名，</a:t>
            </a:r>
            <a:r>
              <a:rPr lang="en-US" altLang="zh-CN" dirty="0"/>
              <a:t>email，</a:t>
            </a:r>
            <a:r>
              <a:rPr lang="zh-CN" altLang="en-US" dirty="0"/>
              <a:t>电话，</a:t>
            </a:r>
            <a:r>
              <a:rPr lang="en-US" altLang="zh-CN" dirty="0"/>
              <a:t>BP），</a:t>
            </a:r>
            <a:r>
              <a:rPr lang="zh-CN" altLang="en-US" dirty="0"/>
              <a:t>若某人没有</a:t>
            </a:r>
            <a:r>
              <a:rPr lang="en-US" altLang="zh-CN" dirty="0"/>
              <a:t>email</a:t>
            </a:r>
            <a:r>
              <a:rPr lang="zh-CN" altLang="en-US" dirty="0"/>
              <a:t>地址，则在</a:t>
            </a:r>
            <a:r>
              <a:rPr lang="en-US" altLang="zh-CN" dirty="0"/>
              <a:t>email</a:t>
            </a:r>
            <a:r>
              <a:rPr lang="zh-CN" altLang="en-US" dirty="0"/>
              <a:t>属性上取值为</a:t>
            </a:r>
            <a:r>
              <a:rPr lang="en-US" altLang="zh-CN" dirty="0"/>
              <a:t>null</a:t>
            </a:r>
          </a:p>
          <a:p>
            <a:pPr lvl="1" eaLnBrk="1" hangingPunct="1"/>
            <a:r>
              <a:rPr lang="en-US" altLang="zh-CN" dirty="0"/>
              <a:t>null</a:t>
            </a:r>
            <a:r>
              <a:rPr lang="zh-CN" altLang="en-US" dirty="0"/>
              <a:t>表示</a:t>
            </a:r>
            <a:r>
              <a:rPr lang="zh-CN" altLang="en-US" dirty="0">
                <a:solidFill>
                  <a:srgbClr val="FF3300"/>
                </a:solidFill>
              </a:rPr>
              <a:t>“值未知”</a:t>
            </a:r>
            <a:r>
              <a:rPr lang="zh-CN" altLang="en-US" dirty="0"/>
              <a:t>，即值存在，但目前没有获得该信息</a:t>
            </a:r>
          </a:p>
          <a:p>
            <a:pPr lvl="1" eaLnBrk="1" hangingPunct="1">
              <a:buFont typeface="Wingdings" pitchFamily="2" charset="2"/>
              <a:buNone/>
            </a:pPr>
            <a:r>
              <a:rPr lang="zh-CN" altLang="en-US" dirty="0"/>
              <a:t>   如职工（姓名，部门，工种，身份证），如果目前不知道职工身份证号码，则设身份证值为</a:t>
            </a:r>
            <a:r>
              <a:rPr lang="en-US" altLang="zh-CN" dirty="0"/>
              <a:t>null</a:t>
            </a:r>
          </a:p>
        </p:txBody>
      </p:sp>
      <p:sp>
        <p:nvSpPr>
          <p:cNvPr id="23556" name="WordArt 4"/>
          <p:cNvSpPr>
            <a:spLocks noChangeArrowheads="1" noChangeShapeType="1" noTextEdit="1"/>
          </p:cNvSpPr>
          <p:nvPr/>
        </p:nvSpPr>
        <p:spPr bwMode="auto">
          <a:xfrm>
            <a:off x="1285900" y="5572140"/>
            <a:ext cx="6715124" cy="433368"/>
          </a:xfrm>
          <a:prstGeom prst="rect">
            <a:avLst/>
          </a:prstGeom>
        </p:spPr>
        <p:txBody>
          <a:bodyPr wrap="none" fromWordArt="1">
            <a:prstTxWarp prst="textPlain">
              <a:avLst>
                <a:gd name="adj" fmla="val 50000"/>
              </a:avLst>
            </a:prstTxWarp>
          </a:bodyPr>
          <a:lstStyle/>
          <a:p>
            <a:pPr>
              <a:defRPr/>
            </a:pPr>
            <a:r>
              <a:rPr lang="zh-CN" altLang="en-US" sz="3600" kern="10" dirty="0">
                <a:ln w="9525">
                  <a:noFill/>
                  <a:round/>
                  <a:headEnd/>
                  <a:tailEnd/>
                </a:ln>
                <a:gradFill rotWithShape="0">
                  <a:gsLst>
                    <a:gs pos="0">
                      <a:srgbClr val="000082"/>
                    </a:gs>
                    <a:gs pos="30000">
                      <a:srgbClr val="66008F"/>
                    </a:gs>
                    <a:gs pos="64999">
                      <a:srgbClr val="BA0066"/>
                    </a:gs>
                    <a:gs pos="89999">
                      <a:srgbClr val="FF0000"/>
                    </a:gs>
                    <a:gs pos="100000">
                      <a:srgbClr val="FF8200"/>
                    </a:gs>
                  </a:gsLst>
                  <a:lin ang="5400000" scaled="0"/>
                </a:gradFill>
                <a:effectLst>
                  <a:outerShdw dist="35921" dir="2700000" algn="ctr" rotWithShape="0">
                    <a:srgbClr val="C0C0C0">
                      <a:alpha val="80000"/>
                    </a:srgbClr>
                  </a:outerShdw>
                </a:effectLst>
                <a:latin typeface="隶书"/>
                <a:ea typeface="隶书"/>
              </a:rPr>
              <a:t>三值逻辑：</a:t>
            </a:r>
            <a:r>
              <a:rPr lang="en-US" altLang="zh-CN" sz="3600" kern="10" dirty="0" err="1">
                <a:ln w="9525">
                  <a:noFill/>
                  <a:round/>
                  <a:headEnd/>
                  <a:tailEnd/>
                </a:ln>
                <a:gradFill rotWithShape="0">
                  <a:gsLst>
                    <a:gs pos="0">
                      <a:srgbClr val="000082"/>
                    </a:gs>
                    <a:gs pos="30000">
                      <a:srgbClr val="66008F"/>
                    </a:gs>
                    <a:gs pos="64999">
                      <a:srgbClr val="BA0066"/>
                    </a:gs>
                    <a:gs pos="89999">
                      <a:srgbClr val="FF0000"/>
                    </a:gs>
                    <a:gs pos="100000">
                      <a:srgbClr val="FF8200"/>
                    </a:gs>
                  </a:gsLst>
                  <a:lin ang="5400000" scaled="0"/>
                </a:gradFill>
                <a:effectLst>
                  <a:outerShdw dist="35921" dir="2700000" algn="ctr" rotWithShape="0">
                    <a:srgbClr val="C0C0C0">
                      <a:alpha val="80000"/>
                    </a:srgbClr>
                  </a:outerShdw>
                </a:effectLst>
                <a:latin typeface="隶书"/>
                <a:ea typeface="隶书"/>
              </a:rPr>
              <a:t>true,false,unkown</a:t>
            </a:r>
            <a:endParaRPr lang="zh-CN" altLang="en-US" sz="3600" kern="10" dirty="0">
              <a:ln w="9525">
                <a:noFill/>
                <a:round/>
                <a:headEnd/>
                <a:tailEnd/>
              </a:ln>
              <a:gradFill rotWithShape="0">
                <a:gsLst>
                  <a:gs pos="0">
                    <a:srgbClr val="000082"/>
                  </a:gs>
                  <a:gs pos="30000">
                    <a:srgbClr val="66008F"/>
                  </a:gs>
                  <a:gs pos="64999">
                    <a:srgbClr val="BA0066"/>
                  </a:gs>
                  <a:gs pos="89999">
                    <a:srgbClr val="FF0000"/>
                  </a:gs>
                  <a:gs pos="100000">
                    <a:srgbClr val="FF8200"/>
                  </a:gs>
                </a:gsLst>
                <a:lin ang="5400000" scaled="0"/>
              </a:gradFill>
              <a:effectLst>
                <a:outerShdw dist="35921" dir="2700000" algn="ctr" rotWithShape="0">
                  <a:srgbClr val="C0C0C0">
                    <a:alpha val="80000"/>
                  </a:srgbClr>
                </a:outerShdw>
              </a:effectLst>
              <a:latin typeface="隶书"/>
              <a:ea typeface="隶书"/>
            </a:endParaRPr>
          </a:p>
        </p:txBody>
      </p:sp>
      <p:sp>
        <p:nvSpPr>
          <p:cNvPr id="5" name="WordArt 4"/>
          <p:cNvSpPr>
            <a:spLocks noChangeArrowheads="1" noChangeShapeType="1" noTextEdit="1"/>
          </p:cNvSpPr>
          <p:nvPr/>
        </p:nvSpPr>
        <p:spPr bwMode="auto">
          <a:xfrm>
            <a:off x="1268413" y="6215082"/>
            <a:ext cx="6858000" cy="438152"/>
          </a:xfrm>
          <a:prstGeom prst="rect">
            <a:avLst/>
          </a:prstGeom>
        </p:spPr>
        <p:txBody>
          <a:bodyPr wrap="none" fromWordArt="1">
            <a:prstTxWarp prst="textPlain">
              <a:avLst>
                <a:gd name="adj" fmla="val 50000"/>
              </a:avLst>
            </a:prstTxWarp>
          </a:bodyPr>
          <a:lstStyle/>
          <a:p>
            <a:pPr>
              <a:defRPr/>
            </a:pPr>
            <a:r>
              <a:rPr lang="zh-CN" altLang="en-US" sz="3600" kern="10" dirty="0">
                <a:ln w="9525">
                  <a:noFill/>
                  <a:round/>
                  <a:headEnd/>
                  <a:tailEnd/>
                </a:ln>
                <a:gradFill rotWithShape="0">
                  <a:gsLst>
                    <a:gs pos="0">
                      <a:srgbClr val="000082"/>
                    </a:gs>
                    <a:gs pos="30000">
                      <a:srgbClr val="66008F"/>
                    </a:gs>
                    <a:gs pos="64999">
                      <a:srgbClr val="BA0066"/>
                    </a:gs>
                    <a:gs pos="89999">
                      <a:srgbClr val="FF0000"/>
                    </a:gs>
                    <a:gs pos="100000">
                      <a:srgbClr val="FF8200"/>
                    </a:gs>
                  </a:gsLst>
                  <a:lin ang="5400000" scaled="0"/>
                </a:gradFill>
                <a:effectLst>
                  <a:outerShdw dist="35921" dir="2700000" algn="ctr" rotWithShape="0">
                    <a:srgbClr val="C0C0C0">
                      <a:alpha val="80000"/>
                    </a:srgbClr>
                  </a:outerShdw>
                </a:effectLst>
                <a:latin typeface="隶书"/>
                <a:ea typeface="隶书"/>
              </a:rPr>
              <a:t>实体完整性：主码取值不能为</a:t>
            </a:r>
            <a:r>
              <a:rPr lang="en-US" altLang="zh-CN" sz="3600" kern="10" dirty="0">
                <a:ln w="9525">
                  <a:noFill/>
                  <a:round/>
                  <a:headEnd/>
                  <a:tailEnd/>
                </a:ln>
                <a:gradFill rotWithShape="0">
                  <a:gsLst>
                    <a:gs pos="0">
                      <a:srgbClr val="000082"/>
                    </a:gs>
                    <a:gs pos="30000">
                      <a:srgbClr val="66008F"/>
                    </a:gs>
                    <a:gs pos="64999">
                      <a:srgbClr val="BA0066"/>
                    </a:gs>
                    <a:gs pos="89999">
                      <a:srgbClr val="FF0000"/>
                    </a:gs>
                    <a:gs pos="100000">
                      <a:srgbClr val="FF8200"/>
                    </a:gs>
                  </a:gsLst>
                  <a:lin ang="5400000" scaled="0"/>
                </a:gradFill>
                <a:effectLst>
                  <a:outerShdw dist="35921" dir="2700000" algn="ctr" rotWithShape="0">
                    <a:srgbClr val="C0C0C0">
                      <a:alpha val="80000"/>
                    </a:srgbClr>
                  </a:outerShdw>
                </a:effectLst>
                <a:latin typeface="隶书"/>
                <a:ea typeface="隶书"/>
              </a:rPr>
              <a:t>null</a:t>
            </a:r>
            <a:endParaRPr lang="zh-CN" altLang="en-US" sz="3600" kern="10" dirty="0">
              <a:ln w="9525">
                <a:noFill/>
                <a:round/>
                <a:headEnd/>
                <a:tailEnd/>
              </a:ln>
              <a:gradFill rotWithShape="0">
                <a:gsLst>
                  <a:gs pos="0">
                    <a:srgbClr val="000082"/>
                  </a:gs>
                  <a:gs pos="30000">
                    <a:srgbClr val="66008F"/>
                  </a:gs>
                  <a:gs pos="64999">
                    <a:srgbClr val="BA0066"/>
                  </a:gs>
                  <a:gs pos="89999">
                    <a:srgbClr val="FF0000"/>
                  </a:gs>
                  <a:gs pos="100000">
                    <a:srgbClr val="FF8200"/>
                  </a:gs>
                </a:gsLst>
                <a:lin ang="5400000" scaled="0"/>
              </a:gradFill>
              <a:effectLst>
                <a:outerShdw dist="35921" dir="2700000" algn="ctr" rotWithShape="0">
                  <a:srgbClr val="C0C0C0">
                    <a:alpha val="80000"/>
                  </a:srgbClr>
                </a:outerShdw>
              </a:effectLst>
              <a:latin typeface="隶书"/>
              <a:ea typeface="隶书"/>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3556"/>
                                        </p:tgtEl>
                                        <p:attrNameLst>
                                          <p:attrName>style.visibility</p:attrName>
                                        </p:attrNameLst>
                                      </p:cBhvr>
                                      <p:to>
                                        <p:strVal val="visible"/>
                                      </p:to>
                                    </p:set>
                                    <p:anim calcmode="lin" valueType="num">
                                      <p:cBhvr>
                                        <p:cTn id="7" dur="1000" fill="hold"/>
                                        <p:tgtEl>
                                          <p:spTgt spid="23556"/>
                                        </p:tgtEl>
                                        <p:attrNameLst>
                                          <p:attrName>ppt_w</p:attrName>
                                        </p:attrNameLst>
                                      </p:cBhvr>
                                      <p:tavLst>
                                        <p:tav tm="0">
                                          <p:val>
                                            <p:fltVal val="0"/>
                                          </p:val>
                                        </p:tav>
                                        <p:tav tm="100000">
                                          <p:val>
                                            <p:strVal val="#ppt_w"/>
                                          </p:val>
                                        </p:tav>
                                      </p:tavLst>
                                    </p:anim>
                                    <p:anim calcmode="lin" valueType="num">
                                      <p:cBhvr>
                                        <p:cTn id="8" dur="1000" fill="hold"/>
                                        <p:tgtEl>
                                          <p:spTgt spid="23556"/>
                                        </p:tgtEl>
                                        <p:attrNameLst>
                                          <p:attrName>ppt_h</p:attrName>
                                        </p:attrNameLst>
                                      </p:cBhvr>
                                      <p:tavLst>
                                        <p:tav tm="0">
                                          <p:val>
                                            <p:fltVal val="0"/>
                                          </p:val>
                                        </p:tav>
                                        <p:tav tm="100000">
                                          <p:val>
                                            <p:strVal val="#ppt_h"/>
                                          </p:val>
                                        </p:tav>
                                      </p:tavLst>
                                    </p:anim>
                                    <p:animEffect transition="in" filter="fade">
                                      <p:cBhvr>
                                        <p:cTn id="9" dur="1000"/>
                                        <p:tgtEl>
                                          <p:spTgt spid="2355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fltVal val="0"/>
                                          </p:val>
                                        </p:tav>
                                        <p:tav tm="100000">
                                          <p:val>
                                            <p:strVal val="#ppt_w"/>
                                          </p:val>
                                        </p:tav>
                                      </p:tavLst>
                                    </p:anim>
                                    <p:anim calcmode="lin" valueType="num">
                                      <p:cBhvr>
                                        <p:cTn id="15" dur="1000" fill="hold"/>
                                        <p:tgtEl>
                                          <p:spTgt spid="5"/>
                                        </p:tgtEl>
                                        <p:attrNameLst>
                                          <p:attrName>ppt_h</p:attrName>
                                        </p:attrNameLst>
                                      </p:cBhvr>
                                      <p:tavLst>
                                        <p:tav tm="0">
                                          <p:val>
                                            <p:fltVal val="0"/>
                                          </p:val>
                                        </p:tav>
                                        <p:tav tm="100000">
                                          <p:val>
                                            <p:strVal val="#ppt_h"/>
                                          </p:val>
                                        </p:tav>
                                      </p:tavLst>
                                    </p:anim>
                                    <p:animEffect transition="in" filter="fade">
                                      <p:cBhvr>
                                        <p:cTn id="1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a:t>联系的种类</a:t>
            </a:r>
          </a:p>
        </p:txBody>
      </p:sp>
      <p:sp>
        <p:nvSpPr>
          <p:cNvPr id="35843" name="Rectangle 3"/>
          <p:cNvSpPr>
            <a:spLocks noGrp="1" noChangeArrowheads="1"/>
          </p:cNvSpPr>
          <p:nvPr>
            <p:ph type="body" idx="1"/>
          </p:nvPr>
        </p:nvSpPr>
        <p:spPr>
          <a:xfrm>
            <a:off x="228600" y="1196975"/>
            <a:ext cx="8726488" cy="4075113"/>
          </a:xfrm>
        </p:spPr>
        <p:txBody>
          <a:bodyPr/>
          <a:lstStyle/>
          <a:p>
            <a:pPr eaLnBrk="1" hangingPunct="1"/>
            <a:r>
              <a:rPr lang="zh-CN" altLang="en-US"/>
              <a:t>联系的种类</a:t>
            </a:r>
          </a:p>
          <a:p>
            <a:pPr lvl="1" eaLnBrk="1" hangingPunct="1"/>
            <a:r>
              <a:rPr lang="zh-CN" altLang="en-US"/>
              <a:t>实体之间的联系的数量，即一个实体通过一个联系集能与另一实体集相关联的实体的数目</a:t>
            </a:r>
          </a:p>
          <a:p>
            <a:pPr lvl="1" eaLnBrk="1" hangingPunct="1"/>
            <a:r>
              <a:rPr lang="zh-CN" altLang="en-US"/>
              <a:t>可以有一对一的（1:1），一对多的（1:</a:t>
            </a:r>
            <a:r>
              <a:rPr lang="en-US" altLang="zh-CN"/>
              <a:t>m），</a:t>
            </a:r>
            <a:r>
              <a:rPr lang="zh-CN" altLang="en-US"/>
              <a:t>多对多的（</a:t>
            </a:r>
            <a:r>
              <a:rPr lang="en-US" altLang="zh-CN"/>
              <a:t>m:n）</a:t>
            </a:r>
            <a:r>
              <a:rPr lang="zh-CN" altLang="zh-CN"/>
              <a:t>几种情况</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dirty="0"/>
              <a:t>Ｅ-Ｒ图（旧版例子）</a:t>
            </a:r>
          </a:p>
        </p:txBody>
      </p:sp>
      <p:grpSp>
        <p:nvGrpSpPr>
          <p:cNvPr id="19459" name="Group 50"/>
          <p:cNvGrpSpPr>
            <a:grpSpLocks/>
          </p:cNvGrpSpPr>
          <p:nvPr/>
        </p:nvGrpSpPr>
        <p:grpSpPr bwMode="auto">
          <a:xfrm>
            <a:off x="152401" y="1401763"/>
            <a:ext cx="8092008" cy="4763541"/>
            <a:chOff x="96" y="883"/>
            <a:chExt cx="5466" cy="3298"/>
          </a:xfrm>
        </p:grpSpPr>
        <p:sp>
          <p:nvSpPr>
            <p:cNvPr id="19460" name="Text Box 42"/>
            <p:cNvSpPr txBox="1">
              <a:spLocks noChangeArrowheads="1"/>
            </p:cNvSpPr>
            <p:nvPr/>
          </p:nvSpPr>
          <p:spPr bwMode="auto">
            <a:xfrm>
              <a:off x="96" y="883"/>
              <a:ext cx="2256" cy="330"/>
            </a:xfrm>
            <a:prstGeom prst="rect">
              <a:avLst/>
            </a:prstGeom>
            <a:noFill/>
            <a:ln w="9525">
              <a:noFill/>
              <a:miter lim="800000"/>
              <a:headEnd/>
              <a:tailEnd/>
            </a:ln>
          </p:spPr>
          <p:txBody>
            <a:bodyPr>
              <a:spAutoFit/>
            </a:bodyPr>
            <a:lstStyle/>
            <a:p>
              <a:pPr algn="dist">
                <a:lnSpc>
                  <a:spcPct val="100000"/>
                </a:lnSpc>
                <a:spcBef>
                  <a:spcPct val="50000"/>
                </a:spcBef>
                <a:buClrTx/>
                <a:buSzTx/>
                <a:buFontTx/>
                <a:buNone/>
              </a:pPr>
              <a:r>
                <a:rPr lang="zh-CN" altLang="en-US" sz="2800" dirty="0">
                  <a:latin typeface="华文行楷" pitchFamily="2" charset="-122"/>
                  <a:ea typeface="华文行楷" pitchFamily="2" charset="-122"/>
                </a:rPr>
                <a:t>例：学生选修课程</a:t>
              </a:r>
              <a:endParaRPr lang="zh-CN" altLang="en-US" sz="2000" dirty="0">
                <a:latin typeface="华文行楷" pitchFamily="2" charset="-122"/>
                <a:ea typeface="华文行楷" pitchFamily="2" charset="-122"/>
              </a:endParaRPr>
            </a:p>
          </p:txBody>
        </p:sp>
        <p:sp>
          <p:nvSpPr>
            <p:cNvPr id="19461" name="Text Box 4"/>
            <p:cNvSpPr txBox="1">
              <a:spLocks noChangeArrowheads="1"/>
            </p:cNvSpPr>
            <p:nvPr/>
          </p:nvSpPr>
          <p:spPr bwMode="auto">
            <a:xfrm>
              <a:off x="1110" y="2413"/>
              <a:ext cx="775" cy="446"/>
            </a:xfrm>
            <a:prstGeom prst="rect">
              <a:avLst/>
            </a:prstGeom>
            <a:solidFill>
              <a:srgbClr val="33CCCC"/>
            </a:solidFill>
            <a:ln w="28575" cap="sq">
              <a:solidFill>
                <a:schemeClr val="tx1"/>
              </a:solidFill>
              <a:miter lim="800000"/>
              <a:headEnd type="none" w="sm" len="sm"/>
              <a:tailEnd type="none" w="sm" len="sm"/>
            </a:ln>
          </p:spPr>
          <p:txBody>
            <a:bodyPr wrap="none" anchor="ctr">
              <a:spAutoFit/>
            </a:bodyPr>
            <a:lstStyle/>
            <a:p>
              <a:pPr eaLnBrk="0" hangingPunct="0">
                <a:lnSpc>
                  <a:spcPct val="100000"/>
                </a:lnSpc>
                <a:spcBef>
                  <a:spcPct val="50000"/>
                </a:spcBef>
                <a:buClrTx/>
                <a:buSzTx/>
                <a:buFontTx/>
                <a:buNone/>
              </a:pPr>
              <a:r>
                <a:rPr lang="zh-CN" altLang="en-US" sz="4000" b="1">
                  <a:latin typeface="华文新魏" pitchFamily="2" charset="-122"/>
                  <a:ea typeface="华文新魏" pitchFamily="2" charset="-122"/>
                </a:rPr>
                <a:t>学生</a:t>
              </a:r>
              <a:endParaRPr lang="zh-CN" altLang="en-US" sz="4000">
                <a:latin typeface="华文新魏" pitchFamily="2" charset="-122"/>
                <a:ea typeface="华文新魏" pitchFamily="2" charset="-122"/>
              </a:endParaRPr>
            </a:p>
          </p:txBody>
        </p:sp>
        <p:sp>
          <p:nvSpPr>
            <p:cNvPr id="19462" name="Text Box 5"/>
            <p:cNvSpPr txBox="1">
              <a:spLocks noChangeArrowheads="1"/>
            </p:cNvSpPr>
            <p:nvPr/>
          </p:nvSpPr>
          <p:spPr bwMode="auto">
            <a:xfrm>
              <a:off x="4130" y="2431"/>
              <a:ext cx="775" cy="446"/>
            </a:xfrm>
            <a:prstGeom prst="rect">
              <a:avLst/>
            </a:prstGeom>
            <a:solidFill>
              <a:srgbClr val="33CCCC"/>
            </a:solidFill>
            <a:ln w="28575" cap="sq">
              <a:solidFill>
                <a:schemeClr val="tx1"/>
              </a:solidFill>
              <a:miter lim="800000"/>
              <a:headEnd type="none" w="sm" len="sm"/>
              <a:tailEnd type="none" w="sm" len="sm"/>
            </a:ln>
          </p:spPr>
          <p:txBody>
            <a:bodyPr wrap="none" anchor="ctr">
              <a:spAutoFit/>
            </a:bodyPr>
            <a:lstStyle/>
            <a:p>
              <a:pPr eaLnBrk="0" hangingPunct="0">
                <a:lnSpc>
                  <a:spcPct val="100000"/>
                </a:lnSpc>
                <a:spcBef>
                  <a:spcPct val="50000"/>
                </a:spcBef>
                <a:buClrTx/>
                <a:buSzTx/>
                <a:buFontTx/>
                <a:buNone/>
              </a:pPr>
              <a:r>
                <a:rPr lang="zh-CN" altLang="en-US" sz="4000" b="1">
                  <a:latin typeface="华文新魏" pitchFamily="2" charset="-122"/>
                  <a:ea typeface="华文新魏" pitchFamily="2" charset="-122"/>
                </a:rPr>
                <a:t>课程</a:t>
              </a:r>
              <a:endParaRPr lang="zh-CN" altLang="en-US" sz="4000">
                <a:latin typeface="华文新魏" pitchFamily="2" charset="-122"/>
                <a:ea typeface="华文新魏" pitchFamily="2" charset="-122"/>
              </a:endParaRPr>
            </a:p>
          </p:txBody>
        </p:sp>
        <p:sp>
          <p:nvSpPr>
            <p:cNvPr id="19463" name="AutoShape 6"/>
            <p:cNvSpPr>
              <a:spLocks noChangeArrowheads="1"/>
            </p:cNvSpPr>
            <p:nvPr/>
          </p:nvSpPr>
          <p:spPr bwMode="auto">
            <a:xfrm>
              <a:off x="2469" y="2196"/>
              <a:ext cx="960" cy="868"/>
            </a:xfrm>
            <a:prstGeom prst="diamond">
              <a:avLst/>
            </a:prstGeom>
            <a:solidFill>
              <a:srgbClr val="808000"/>
            </a:solidFill>
            <a:ln w="28575" cap="sq">
              <a:solidFill>
                <a:schemeClr val="tx1"/>
              </a:solidFill>
              <a:miter lim="800000"/>
              <a:headEnd type="none" w="sm" len="sm"/>
              <a:tailEnd type="none" w="sm" len="sm"/>
            </a:ln>
          </p:spPr>
          <p:txBody>
            <a:bodyPr wrap="none" anchor="ctr"/>
            <a:lstStyle/>
            <a:p>
              <a:pPr algn="ctr">
                <a:lnSpc>
                  <a:spcPct val="100000"/>
                </a:lnSpc>
                <a:spcBef>
                  <a:spcPct val="0"/>
                </a:spcBef>
                <a:buClrTx/>
                <a:buSzTx/>
                <a:buFontTx/>
                <a:buNone/>
              </a:pPr>
              <a:r>
                <a:rPr lang="zh-CN" altLang="en-US" sz="4000" b="1" dirty="0">
                  <a:latin typeface="华文新魏" pitchFamily="2" charset="-122"/>
                  <a:ea typeface="华文新魏" pitchFamily="2" charset="-122"/>
                </a:rPr>
                <a:t>选修</a:t>
              </a:r>
            </a:p>
          </p:txBody>
        </p:sp>
        <p:sp>
          <p:nvSpPr>
            <p:cNvPr id="19464" name="Oval 8" descr="Large confetti"/>
            <p:cNvSpPr>
              <a:spLocks noChangeArrowheads="1"/>
            </p:cNvSpPr>
            <p:nvPr/>
          </p:nvSpPr>
          <p:spPr bwMode="auto">
            <a:xfrm>
              <a:off x="280" y="1499"/>
              <a:ext cx="463" cy="273"/>
            </a:xfrm>
            <a:prstGeom prst="ellipse">
              <a:avLst/>
            </a:prstGeom>
            <a:solidFill>
              <a:schemeClr val="accent1"/>
            </a:solidFill>
            <a:ln w="28575" cap="sq">
              <a:solidFill>
                <a:schemeClr val="tx1"/>
              </a:solidFill>
              <a:round/>
              <a:headEnd type="none" w="sm" len="sm"/>
              <a:tailEnd type="none" w="sm" len="sm"/>
            </a:ln>
          </p:spPr>
          <p:txBody>
            <a:bodyPr wrap="none" lIns="0" tIns="0" rIns="0" bIns="0" anchor="ctr">
              <a:spAutoFit/>
            </a:bodyPr>
            <a:lstStyle/>
            <a:p>
              <a:pPr>
                <a:lnSpc>
                  <a:spcPct val="100000"/>
                </a:lnSpc>
                <a:spcBef>
                  <a:spcPct val="0"/>
                </a:spcBef>
                <a:buClrTx/>
                <a:buSzTx/>
                <a:buFontTx/>
                <a:buNone/>
              </a:pPr>
              <a:r>
                <a:rPr lang="zh-CN" altLang="en-US" sz="2000" b="1">
                  <a:latin typeface="华文新魏" pitchFamily="2" charset="-122"/>
                  <a:ea typeface="华文新魏" pitchFamily="2" charset="-122"/>
                </a:rPr>
                <a:t>姓名</a:t>
              </a:r>
            </a:p>
          </p:txBody>
        </p:sp>
        <p:sp>
          <p:nvSpPr>
            <p:cNvPr id="19465" name="Oval 9" descr="Large confetti"/>
            <p:cNvSpPr>
              <a:spLocks noChangeArrowheads="1"/>
            </p:cNvSpPr>
            <p:nvPr/>
          </p:nvSpPr>
          <p:spPr bwMode="auto">
            <a:xfrm>
              <a:off x="1240" y="1499"/>
              <a:ext cx="463" cy="273"/>
            </a:xfrm>
            <a:prstGeom prst="ellipse">
              <a:avLst/>
            </a:prstGeom>
            <a:solidFill>
              <a:schemeClr val="accent1"/>
            </a:solidFill>
            <a:ln w="28575" cap="sq">
              <a:solidFill>
                <a:schemeClr val="tx1"/>
              </a:solidFill>
              <a:round/>
              <a:headEnd type="none" w="sm" len="sm"/>
              <a:tailEnd type="none" w="sm" len="sm"/>
            </a:ln>
          </p:spPr>
          <p:txBody>
            <a:bodyPr wrap="none" lIns="0" tIns="0" rIns="0" bIns="0" anchor="ctr">
              <a:spAutoFit/>
            </a:bodyPr>
            <a:lstStyle/>
            <a:p>
              <a:pPr>
                <a:lnSpc>
                  <a:spcPct val="100000"/>
                </a:lnSpc>
                <a:spcBef>
                  <a:spcPct val="0"/>
                </a:spcBef>
                <a:buClrTx/>
                <a:buSzTx/>
                <a:buFontTx/>
                <a:buNone/>
              </a:pPr>
              <a:r>
                <a:rPr lang="zh-CN" altLang="en-US" sz="2000" b="1">
                  <a:latin typeface="华文新魏" pitchFamily="2" charset="-122"/>
                  <a:ea typeface="华文新魏" pitchFamily="2" charset="-122"/>
                </a:rPr>
                <a:t>学号</a:t>
              </a:r>
            </a:p>
          </p:txBody>
        </p:sp>
        <p:sp>
          <p:nvSpPr>
            <p:cNvPr id="19466" name="Oval 10" descr="Large confetti"/>
            <p:cNvSpPr>
              <a:spLocks noChangeArrowheads="1"/>
            </p:cNvSpPr>
            <p:nvPr/>
          </p:nvSpPr>
          <p:spPr bwMode="auto">
            <a:xfrm>
              <a:off x="2202" y="1499"/>
              <a:ext cx="463" cy="273"/>
            </a:xfrm>
            <a:prstGeom prst="ellipse">
              <a:avLst/>
            </a:prstGeom>
            <a:solidFill>
              <a:schemeClr val="accent1"/>
            </a:solidFill>
            <a:ln w="28575" cap="sq">
              <a:solidFill>
                <a:schemeClr val="tx1"/>
              </a:solidFill>
              <a:round/>
              <a:headEnd type="none" w="sm" len="sm"/>
              <a:tailEnd type="none" w="sm" len="sm"/>
            </a:ln>
          </p:spPr>
          <p:txBody>
            <a:bodyPr wrap="none" lIns="0" tIns="0" rIns="0" bIns="0" anchor="ctr">
              <a:spAutoFit/>
            </a:bodyPr>
            <a:lstStyle/>
            <a:p>
              <a:pPr>
                <a:lnSpc>
                  <a:spcPct val="100000"/>
                </a:lnSpc>
                <a:spcBef>
                  <a:spcPct val="0"/>
                </a:spcBef>
                <a:buClrTx/>
                <a:buSzTx/>
                <a:buFontTx/>
                <a:buNone/>
              </a:pPr>
              <a:r>
                <a:rPr lang="zh-CN" altLang="en-US" sz="2000" b="1">
                  <a:latin typeface="华文新魏" pitchFamily="2" charset="-122"/>
                  <a:ea typeface="华文新魏" pitchFamily="2" charset="-122"/>
                </a:rPr>
                <a:t>系别</a:t>
              </a:r>
            </a:p>
          </p:txBody>
        </p:sp>
        <p:sp>
          <p:nvSpPr>
            <p:cNvPr id="19467" name="Line 11"/>
            <p:cNvSpPr>
              <a:spLocks noChangeShapeType="1"/>
            </p:cNvSpPr>
            <p:nvPr/>
          </p:nvSpPr>
          <p:spPr bwMode="auto">
            <a:xfrm flipH="1">
              <a:off x="1953" y="2636"/>
              <a:ext cx="528" cy="0"/>
            </a:xfrm>
            <a:prstGeom prst="line">
              <a:avLst/>
            </a:prstGeom>
            <a:noFill/>
            <a:ln w="28575" cap="sq">
              <a:solidFill>
                <a:schemeClr val="tx1"/>
              </a:solidFill>
              <a:round/>
              <a:headEnd type="none" w="sm" len="sm"/>
              <a:tailEnd type="none" w="sm" len="sm"/>
            </a:ln>
          </p:spPr>
          <p:txBody>
            <a:bodyPr wrap="none" anchor="ctr"/>
            <a:lstStyle/>
            <a:p>
              <a:endParaRPr lang="zh-CN" altLang="en-US" sz="2000"/>
            </a:p>
          </p:txBody>
        </p:sp>
        <p:sp>
          <p:nvSpPr>
            <p:cNvPr id="19468" name="Line 12"/>
            <p:cNvSpPr>
              <a:spLocks noChangeShapeType="1"/>
            </p:cNvSpPr>
            <p:nvPr/>
          </p:nvSpPr>
          <p:spPr bwMode="auto">
            <a:xfrm>
              <a:off x="1521" y="1800"/>
              <a:ext cx="0" cy="576"/>
            </a:xfrm>
            <a:prstGeom prst="line">
              <a:avLst/>
            </a:prstGeom>
            <a:noFill/>
            <a:ln w="28575" cap="sq">
              <a:solidFill>
                <a:schemeClr val="tx1"/>
              </a:solidFill>
              <a:round/>
              <a:headEnd type="none" w="sm" len="sm"/>
              <a:tailEnd type="none" w="sm" len="sm"/>
            </a:ln>
          </p:spPr>
          <p:txBody>
            <a:bodyPr wrap="none" anchor="ctr"/>
            <a:lstStyle/>
            <a:p>
              <a:endParaRPr lang="zh-CN" altLang="en-US" sz="2000"/>
            </a:p>
          </p:txBody>
        </p:sp>
        <p:sp>
          <p:nvSpPr>
            <p:cNvPr id="19469" name="Line 13"/>
            <p:cNvSpPr>
              <a:spLocks noChangeShapeType="1"/>
            </p:cNvSpPr>
            <p:nvPr/>
          </p:nvSpPr>
          <p:spPr bwMode="auto">
            <a:xfrm flipH="1" flipV="1">
              <a:off x="561" y="1800"/>
              <a:ext cx="720" cy="576"/>
            </a:xfrm>
            <a:prstGeom prst="line">
              <a:avLst/>
            </a:prstGeom>
            <a:noFill/>
            <a:ln w="28575" cap="sq">
              <a:solidFill>
                <a:schemeClr val="tx1"/>
              </a:solidFill>
              <a:round/>
              <a:headEnd type="none" w="sm" len="sm"/>
              <a:tailEnd type="none" w="sm" len="sm"/>
            </a:ln>
          </p:spPr>
          <p:txBody>
            <a:bodyPr wrap="none" anchor="ctr"/>
            <a:lstStyle/>
            <a:p>
              <a:endParaRPr lang="zh-CN" altLang="en-US" sz="2000"/>
            </a:p>
          </p:txBody>
        </p:sp>
        <p:sp>
          <p:nvSpPr>
            <p:cNvPr id="19470" name="Line 14"/>
            <p:cNvSpPr>
              <a:spLocks noChangeShapeType="1"/>
            </p:cNvSpPr>
            <p:nvPr/>
          </p:nvSpPr>
          <p:spPr bwMode="auto">
            <a:xfrm flipV="1">
              <a:off x="1761" y="1800"/>
              <a:ext cx="768" cy="576"/>
            </a:xfrm>
            <a:prstGeom prst="line">
              <a:avLst/>
            </a:prstGeom>
            <a:noFill/>
            <a:ln w="28575" cap="sq">
              <a:solidFill>
                <a:schemeClr val="tx1"/>
              </a:solidFill>
              <a:round/>
              <a:headEnd type="none" w="sm" len="sm"/>
              <a:tailEnd type="none" w="sm" len="sm"/>
            </a:ln>
          </p:spPr>
          <p:txBody>
            <a:bodyPr wrap="none" anchor="ctr"/>
            <a:lstStyle/>
            <a:p>
              <a:endParaRPr lang="zh-CN" altLang="en-US" sz="2000"/>
            </a:p>
          </p:txBody>
        </p:sp>
        <p:sp>
          <p:nvSpPr>
            <p:cNvPr id="19471" name="Oval 18" descr="Large confetti"/>
            <p:cNvSpPr>
              <a:spLocks noChangeArrowheads="1"/>
            </p:cNvSpPr>
            <p:nvPr/>
          </p:nvSpPr>
          <p:spPr bwMode="auto">
            <a:xfrm>
              <a:off x="3128" y="1567"/>
              <a:ext cx="694" cy="273"/>
            </a:xfrm>
            <a:prstGeom prst="ellipse">
              <a:avLst/>
            </a:prstGeom>
            <a:solidFill>
              <a:schemeClr val="accent1"/>
            </a:solidFill>
            <a:ln w="28575" cap="sq">
              <a:solidFill>
                <a:schemeClr val="tx1"/>
              </a:solidFill>
              <a:round/>
              <a:headEnd type="none" w="sm" len="sm"/>
              <a:tailEnd type="none" w="sm" len="sm"/>
            </a:ln>
          </p:spPr>
          <p:txBody>
            <a:bodyPr wrap="none" lIns="0" tIns="0" rIns="0" bIns="0" anchor="ctr">
              <a:spAutoFit/>
            </a:bodyPr>
            <a:lstStyle/>
            <a:p>
              <a:pPr>
                <a:lnSpc>
                  <a:spcPct val="100000"/>
                </a:lnSpc>
                <a:spcBef>
                  <a:spcPct val="0"/>
                </a:spcBef>
                <a:buClrTx/>
                <a:buSzTx/>
                <a:buFontTx/>
                <a:buNone/>
              </a:pPr>
              <a:r>
                <a:rPr lang="zh-CN" altLang="en-US" sz="2000" b="1">
                  <a:latin typeface="华文新魏" pitchFamily="2" charset="-122"/>
                  <a:ea typeface="华文新魏" pitchFamily="2" charset="-122"/>
                </a:rPr>
                <a:t>课程名</a:t>
              </a:r>
            </a:p>
          </p:txBody>
        </p:sp>
        <p:sp>
          <p:nvSpPr>
            <p:cNvPr id="19472" name="Oval 19" descr="Large confetti"/>
            <p:cNvSpPr>
              <a:spLocks noChangeArrowheads="1"/>
            </p:cNvSpPr>
            <p:nvPr/>
          </p:nvSpPr>
          <p:spPr bwMode="auto">
            <a:xfrm>
              <a:off x="4088" y="1567"/>
              <a:ext cx="694" cy="273"/>
            </a:xfrm>
            <a:prstGeom prst="ellipse">
              <a:avLst/>
            </a:prstGeom>
            <a:solidFill>
              <a:schemeClr val="accent1"/>
            </a:solidFill>
            <a:ln w="28575" cap="sq">
              <a:solidFill>
                <a:schemeClr val="tx1"/>
              </a:solidFill>
              <a:round/>
              <a:headEnd type="none" w="sm" len="sm"/>
              <a:tailEnd type="none" w="sm" len="sm"/>
            </a:ln>
          </p:spPr>
          <p:txBody>
            <a:bodyPr wrap="none" lIns="0" tIns="0" rIns="0" bIns="0" anchor="ctr">
              <a:spAutoFit/>
            </a:bodyPr>
            <a:lstStyle/>
            <a:p>
              <a:pPr>
                <a:lnSpc>
                  <a:spcPct val="100000"/>
                </a:lnSpc>
                <a:spcBef>
                  <a:spcPct val="0"/>
                </a:spcBef>
                <a:buClrTx/>
                <a:buSzTx/>
                <a:buFontTx/>
                <a:buNone/>
              </a:pPr>
              <a:r>
                <a:rPr lang="zh-CN" altLang="en-US" sz="2000" b="1">
                  <a:latin typeface="华文新魏" pitchFamily="2" charset="-122"/>
                  <a:ea typeface="华文新魏" pitchFamily="2" charset="-122"/>
                </a:rPr>
                <a:t>先修课</a:t>
              </a:r>
            </a:p>
          </p:txBody>
        </p:sp>
        <p:sp>
          <p:nvSpPr>
            <p:cNvPr id="19473" name="Oval 20" descr="Large confetti"/>
            <p:cNvSpPr>
              <a:spLocks noChangeArrowheads="1"/>
            </p:cNvSpPr>
            <p:nvPr/>
          </p:nvSpPr>
          <p:spPr bwMode="auto">
            <a:xfrm>
              <a:off x="5099" y="1567"/>
              <a:ext cx="463" cy="273"/>
            </a:xfrm>
            <a:prstGeom prst="ellipse">
              <a:avLst/>
            </a:prstGeom>
            <a:solidFill>
              <a:schemeClr val="accent1"/>
            </a:solidFill>
            <a:ln w="28575" cap="sq">
              <a:solidFill>
                <a:schemeClr val="tx1"/>
              </a:solidFill>
              <a:round/>
              <a:headEnd type="none" w="sm" len="sm"/>
              <a:tailEnd type="none" w="sm" len="sm"/>
            </a:ln>
          </p:spPr>
          <p:txBody>
            <a:bodyPr wrap="none" lIns="0" tIns="0" rIns="0" bIns="0" anchor="ctr">
              <a:spAutoFit/>
            </a:bodyPr>
            <a:lstStyle/>
            <a:p>
              <a:pPr eaLnBrk="0" hangingPunct="0">
                <a:lnSpc>
                  <a:spcPct val="100000"/>
                </a:lnSpc>
                <a:spcBef>
                  <a:spcPct val="50000"/>
                </a:spcBef>
                <a:buClrTx/>
                <a:buSzTx/>
                <a:buFontTx/>
                <a:buNone/>
              </a:pPr>
              <a:r>
                <a:rPr lang="zh-CN" altLang="en-US" sz="2000" b="1">
                  <a:latin typeface="华文新魏" pitchFamily="2" charset="-122"/>
                  <a:ea typeface="华文新魏" pitchFamily="2" charset="-122"/>
                </a:rPr>
                <a:t>学分</a:t>
              </a:r>
              <a:endParaRPr lang="zh-CN" altLang="en-US" sz="2000">
                <a:latin typeface="华文新魏" pitchFamily="2" charset="-122"/>
                <a:ea typeface="华文新魏" pitchFamily="2" charset="-122"/>
              </a:endParaRPr>
            </a:p>
          </p:txBody>
        </p:sp>
        <p:sp>
          <p:nvSpPr>
            <p:cNvPr id="19474" name="Line 22"/>
            <p:cNvSpPr>
              <a:spLocks noChangeShapeType="1"/>
            </p:cNvSpPr>
            <p:nvPr/>
          </p:nvSpPr>
          <p:spPr bwMode="auto">
            <a:xfrm flipH="1" flipV="1">
              <a:off x="3441" y="2636"/>
              <a:ext cx="687" cy="4"/>
            </a:xfrm>
            <a:prstGeom prst="line">
              <a:avLst/>
            </a:prstGeom>
            <a:noFill/>
            <a:ln w="28575" cap="sq">
              <a:solidFill>
                <a:schemeClr val="tx1"/>
              </a:solidFill>
              <a:round/>
              <a:headEnd type="none" w="sm" len="sm"/>
              <a:tailEnd type="none" w="sm" len="sm"/>
            </a:ln>
          </p:spPr>
          <p:txBody>
            <a:bodyPr wrap="none" anchor="ctr"/>
            <a:lstStyle/>
            <a:p>
              <a:endParaRPr lang="zh-CN" altLang="en-US" sz="2000"/>
            </a:p>
          </p:txBody>
        </p:sp>
        <p:sp>
          <p:nvSpPr>
            <p:cNvPr id="19475" name="Line 23"/>
            <p:cNvSpPr>
              <a:spLocks noChangeShapeType="1"/>
            </p:cNvSpPr>
            <p:nvPr/>
          </p:nvSpPr>
          <p:spPr bwMode="auto">
            <a:xfrm flipH="1" flipV="1">
              <a:off x="3593" y="1868"/>
              <a:ext cx="679" cy="532"/>
            </a:xfrm>
            <a:prstGeom prst="line">
              <a:avLst/>
            </a:prstGeom>
            <a:noFill/>
            <a:ln w="28575" cap="sq">
              <a:solidFill>
                <a:schemeClr val="tx1"/>
              </a:solidFill>
              <a:round/>
              <a:headEnd type="none" w="sm" len="sm"/>
              <a:tailEnd type="none" w="sm" len="sm"/>
            </a:ln>
          </p:spPr>
          <p:txBody>
            <a:bodyPr wrap="none" anchor="ctr"/>
            <a:lstStyle/>
            <a:p>
              <a:endParaRPr lang="zh-CN" altLang="en-US" sz="2000"/>
            </a:p>
          </p:txBody>
        </p:sp>
        <p:sp>
          <p:nvSpPr>
            <p:cNvPr id="19476" name="Line 24"/>
            <p:cNvSpPr>
              <a:spLocks noChangeShapeType="1"/>
            </p:cNvSpPr>
            <p:nvPr/>
          </p:nvSpPr>
          <p:spPr bwMode="auto">
            <a:xfrm flipV="1">
              <a:off x="4752" y="1872"/>
              <a:ext cx="624" cy="528"/>
            </a:xfrm>
            <a:prstGeom prst="line">
              <a:avLst/>
            </a:prstGeom>
            <a:noFill/>
            <a:ln w="28575" cap="sq">
              <a:solidFill>
                <a:schemeClr val="tx1"/>
              </a:solidFill>
              <a:round/>
              <a:headEnd type="none" w="sm" len="sm"/>
              <a:tailEnd type="none" w="sm" len="sm"/>
            </a:ln>
          </p:spPr>
          <p:txBody>
            <a:bodyPr wrap="none" anchor="ctr"/>
            <a:lstStyle/>
            <a:p>
              <a:endParaRPr lang="zh-CN" altLang="en-US" sz="2000"/>
            </a:p>
          </p:txBody>
        </p:sp>
        <p:sp>
          <p:nvSpPr>
            <p:cNvPr id="19477" name="Oval 28" descr="Large confetti"/>
            <p:cNvSpPr>
              <a:spLocks noChangeArrowheads="1"/>
            </p:cNvSpPr>
            <p:nvPr/>
          </p:nvSpPr>
          <p:spPr bwMode="auto">
            <a:xfrm>
              <a:off x="2680" y="3449"/>
              <a:ext cx="463" cy="273"/>
            </a:xfrm>
            <a:prstGeom prst="ellipse">
              <a:avLst/>
            </a:prstGeom>
            <a:solidFill>
              <a:schemeClr val="accent1"/>
            </a:solidFill>
            <a:ln w="28575" cap="sq">
              <a:solidFill>
                <a:schemeClr val="tx1"/>
              </a:solidFill>
              <a:round/>
              <a:headEnd type="none" w="sm" len="sm"/>
              <a:tailEnd type="none" w="sm" len="sm"/>
            </a:ln>
          </p:spPr>
          <p:txBody>
            <a:bodyPr wrap="none" lIns="0" tIns="0" rIns="0" bIns="0" anchor="ctr">
              <a:spAutoFit/>
            </a:bodyPr>
            <a:lstStyle/>
            <a:p>
              <a:pPr>
                <a:lnSpc>
                  <a:spcPct val="100000"/>
                </a:lnSpc>
                <a:spcBef>
                  <a:spcPct val="0"/>
                </a:spcBef>
                <a:buClrTx/>
                <a:buSzTx/>
                <a:buFontTx/>
                <a:buNone/>
              </a:pPr>
              <a:r>
                <a:rPr lang="zh-CN" altLang="en-US" sz="2000" b="1">
                  <a:latin typeface="华文新魏" pitchFamily="2" charset="-122"/>
                  <a:ea typeface="华文新魏" pitchFamily="2" charset="-122"/>
                </a:rPr>
                <a:t>成绩</a:t>
              </a:r>
            </a:p>
          </p:txBody>
        </p:sp>
        <p:sp>
          <p:nvSpPr>
            <p:cNvPr id="19478" name="Line 30"/>
            <p:cNvSpPr>
              <a:spLocks noChangeShapeType="1"/>
            </p:cNvSpPr>
            <p:nvPr/>
          </p:nvSpPr>
          <p:spPr bwMode="auto">
            <a:xfrm>
              <a:off x="2961" y="3064"/>
              <a:ext cx="0" cy="336"/>
            </a:xfrm>
            <a:prstGeom prst="line">
              <a:avLst/>
            </a:prstGeom>
            <a:noFill/>
            <a:ln w="28575" cap="sq">
              <a:solidFill>
                <a:schemeClr val="tx1"/>
              </a:solidFill>
              <a:round/>
              <a:headEnd type="none" w="sm" len="sm"/>
              <a:tailEnd type="none" w="sm" len="sm"/>
            </a:ln>
          </p:spPr>
          <p:txBody>
            <a:bodyPr wrap="none" anchor="ctr"/>
            <a:lstStyle/>
            <a:p>
              <a:endParaRPr lang="zh-CN" altLang="en-US" sz="2000"/>
            </a:p>
          </p:txBody>
        </p:sp>
        <p:sp>
          <p:nvSpPr>
            <p:cNvPr id="19479" name="AutoShape 31"/>
            <p:cNvSpPr>
              <a:spLocks noChangeArrowheads="1"/>
            </p:cNvSpPr>
            <p:nvPr/>
          </p:nvSpPr>
          <p:spPr bwMode="auto">
            <a:xfrm>
              <a:off x="632" y="3641"/>
              <a:ext cx="1589" cy="472"/>
            </a:xfrm>
            <a:prstGeom prst="wedgeRoundRectCallout">
              <a:avLst>
                <a:gd name="adj1" fmla="val -67"/>
                <a:gd name="adj2" fmla="val -213816"/>
                <a:gd name="adj3" fmla="val 16667"/>
              </a:avLst>
            </a:prstGeom>
            <a:gradFill rotWithShape="0">
              <a:gsLst>
                <a:gs pos="0">
                  <a:srgbClr val="5E9EFF"/>
                </a:gs>
                <a:gs pos="39999">
                  <a:srgbClr val="85C2FF"/>
                </a:gs>
                <a:gs pos="70000">
                  <a:srgbClr val="C4D6EB"/>
                </a:gs>
                <a:gs pos="100000">
                  <a:srgbClr val="FFEBFA"/>
                </a:gs>
              </a:gsLst>
              <a:lin ang="5400000" scaled="1"/>
            </a:gradFill>
            <a:ln w="12700">
              <a:solidFill>
                <a:schemeClr val="tx1"/>
              </a:solidFill>
              <a:miter lim="800000"/>
              <a:headEnd/>
              <a:tailEnd/>
            </a:ln>
          </p:spPr>
          <p:txBody>
            <a:bodyPr wrap="square" lIns="0" tIns="0" rIns="0" bIns="0" anchor="ctr" anchorCtr="1">
              <a:spAutoFit/>
            </a:bodyPr>
            <a:lstStyle/>
            <a:p>
              <a:pPr>
                <a:lnSpc>
                  <a:spcPct val="100000"/>
                </a:lnSpc>
                <a:spcBef>
                  <a:spcPct val="50000"/>
                </a:spcBef>
                <a:buClrTx/>
                <a:buSzTx/>
                <a:buFontTx/>
                <a:buNone/>
              </a:pPr>
              <a:r>
                <a:rPr lang="zh-CN" altLang="en-US" sz="2000" b="1" dirty="0">
                  <a:latin typeface="华文新魏" pitchFamily="2" charset="-122"/>
                  <a:ea typeface="华文新魏" pitchFamily="2" charset="-122"/>
                </a:rPr>
                <a:t>用矩形表示实体集，在框内写上实体名</a:t>
              </a:r>
              <a:endParaRPr lang="zh-CN" altLang="en-US" sz="2000" dirty="0">
                <a:latin typeface="华文新魏" pitchFamily="2" charset="-122"/>
                <a:ea typeface="华文新魏" pitchFamily="2" charset="-122"/>
              </a:endParaRPr>
            </a:p>
          </p:txBody>
        </p:sp>
        <p:sp>
          <p:nvSpPr>
            <p:cNvPr id="19480" name="AutoShape 33"/>
            <p:cNvSpPr>
              <a:spLocks noChangeArrowheads="1"/>
            </p:cNvSpPr>
            <p:nvPr/>
          </p:nvSpPr>
          <p:spPr bwMode="auto">
            <a:xfrm>
              <a:off x="3298" y="954"/>
              <a:ext cx="1246" cy="429"/>
            </a:xfrm>
            <a:prstGeom prst="wedgeRoundRectCallout">
              <a:avLst>
                <a:gd name="adj1" fmla="val -107773"/>
                <a:gd name="adj2" fmla="val 54861"/>
                <a:gd name="adj3" fmla="val 16667"/>
              </a:avLst>
            </a:prstGeom>
            <a:gradFill rotWithShape="0">
              <a:gsLst>
                <a:gs pos="0">
                  <a:srgbClr val="5E9EFF"/>
                </a:gs>
                <a:gs pos="39999">
                  <a:srgbClr val="85C2FF"/>
                </a:gs>
                <a:gs pos="70000">
                  <a:srgbClr val="C4D6EB"/>
                </a:gs>
                <a:gs pos="100000">
                  <a:srgbClr val="FFEBFA"/>
                </a:gs>
              </a:gsLst>
              <a:lin ang="5400000" scaled="1"/>
            </a:gradFill>
            <a:ln w="12700">
              <a:solidFill>
                <a:schemeClr val="tx1"/>
              </a:solidFill>
              <a:miter lim="800000"/>
              <a:headEnd/>
              <a:tailEnd/>
            </a:ln>
          </p:spPr>
          <p:txBody>
            <a:bodyPr lIns="0" tIns="0" rIns="0" bIns="0" anchor="ctr" anchorCtr="1">
              <a:spAutoFit/>
            </a:bodyPr>
            <a:lstStyle/>
            <a:p>
              <a:pPr>
                <a:lnSpc>
                  <a:spcPct val="100000"/>
                </a:lnSpc>
                <a:spcBef>
                  <a:spcPct val="0"/>
                </a:spcBef>
                <a:buClrTx/>
                <a:buSzTx/>
                <a:buFontTx/>
                <a:buNone/>
              </a:pPr>
              <a:r>
                <a:rPr lang="zh-CN" altLang="en-US" sz="2000" b="1">
                  <a:latin typeface="华文新魏" pitchFamily="2" charset="-122"/>
                  <a:ea typeface="华文新魏" pitchFamily="2" charset="-122"/>
                </a:rPr>
                <a:t>用椭圆表示实体的属性</a:t>
              </a:r>
            </a:p>
          </p:txBody>
        </p:sp>
        <p:sp>
          <p:nvSpPr>
            <p:cNvPr id="19481" name="AutoShape 36"/>
            <p:cNvSpPr>
              <a:spLocks noChangeArrowheads="1"/>
            </p:cNvSpPr>
            <p:nvPr/>
          </p:nvSpPr>
          <p:spPr bwMode="auto">
            <a:xfrm>
              <a:off x="99" y="2632"/>
              <a:ext cx="960" cy="643"/>
            </a:xfrm>
            <a:prstGeom prst="wedgeRoundRectCallout">
              <a:avLst>
                <a:gd name="adj1" fmla="val 34690"/>
                <a:gd name="adj2" fmla="val -85417"/>
                <a:gd name="adj3" fmla="val 16667"/>
              </a:avLst>
            </a:prstGeom>
            <a:gradFill rotWithShape="0">
              <a:gsLst>
                <a:gs pos="0">
                  <a:srgbClr val="5E9EFF"/>
                </a:gs>
                <a:gs pos="39999">
                  <a:srgbClr val="85C2FF"/>
                </a:gs>
                <a:gs pos="70000">
                  <a:srgbClr val="C4D6EB"/>
                </a:gs>
                <a:gs pos="100000">
                  <a:srgbClr val="FFEBFA"/>
                </a:gs>
              </a:gsLst>
              <a:lin ang="5400000" scaled="1"/>
            </a:gradFill>
            <a:ln w="12700">
              <a:solidFill>
                <a:schemeClr val="tx1"/>
              </a:solidFill>
              <a:miter lim="800000"/>
              <a:headEnd/>
              <a:tailEnd/>
            </a:ln>
          </p:spPr>
          <p:txBody>
            <a:bodyPr lIns="0" tIns="0" rIns="0" bIns="0" anchor="ctr" anchorCtr="1">
              <a:spAutoFit/>
            </a:bodyPr>
            <a:lstStyle/>
            <a:p>
              <a:pPr>
                <a:lnSpc>
                  <a:spcPct val="100000"/>
                </a:lnSpc>
                <a:spcBef>
                  <a:spcPct val="0"/>
                </a:spcBef>
                <a:buClrTx/>
                <a:buSzTx/>
                <a:buFontTx/>
                <a:buNone/>
              </a:pPr>
              <a:r>
                <a:rPr lang="zh-CN" altLang="en-US" sz="2000" b="1">
                  <a:latin typeface="华文新魏" pitchFamily="2" charset="-122"/>
                  <a:ea typeface="华文新魏" pitchFamily="2" charset="-122"/>
                </a:rPr>
                <a:t>用无向边把实体与其属性连接起来</a:t>
              </a:r>
            </a:p>
          </p:txBody>
        </p:sp>
        <p:sp>
          <p:nvSpPr>
            <p:cNvPr id="19482" name="AutoShape 38"/>
            <p:cNvSpPr>
              <a:spLocks noChangeArrowheads="1"/>
            </p:cNvSpPr>
            <p:nvPr/>
          </p:nvSpPr>
          <p:spPr bwMode="auto">
            <a:xfrm>
              <a:off x="3264" y="3752"/>
              <a:ext cx="1296" cy="429"/>
            </a:xfrm>
            <a:prstGeom prst="wedgeRoundRectCallout">
              <a:avLst>
                <a:gd name="adj1" fmla="val -55477"/>
                <a:gd name="adj2" fmla="val -193606"/>
                <a:gd name="adj3" fmla="val 16667"/>
              </a:avLst>
            </a:prstGeom>
            <a:gradFill rotWithShape="0">
              <a:gsLst>
                <a:gs pos="0">
                  <a:srgbClr val="5E9EFF"/>
                </a:gs>
                <a:gs pos="39999">
                  <a:srgbClr val="85C2FF"/>
                </a:gs>
                <a:gs pos="70000">
                  <a:srgbClr val="C4D6EB"/>
                </a:gs>
                <a:gs pos="100000">
                  <a:srgbClr val="FFEBFA"/>
                </a:gs>
              </a:gsLst>
              <a:lin ang="5400000" scaled="1"/>
            </a:gradFill>
            <a:ln w="12700">
              <a:solidFill>
                <a:schemeClr val="tx1"/>
              </a:solidFill>
              <a:miter lim="800000"/>
              <a:headEnd/>
              <a:tailEnd/>
            </a:ln>
          </p:spPr>
          <p:txBody>
            <a:bodyPr lIns="0" tIns="0" rIns="0" bIns="0" anchor="ctr" anchorCtr="1">
              <a:spAutoFit/>
            </a:bodyPr>
            <a:lstStyle/>
            <a:p>
              <a:pPr>
                <a:lnSpc>
                  <a:spcPct val="100000"/>
                </a:lnSpc>
                <a:spcBef>
                  <a:spcPct val="50000"/>
                </a:spcBef>
                <a:buClrTx/>
                <a:buSzTx/>
                <a:buFontTx/>
                <a:buNone/>
              </a:pPr>
              <a:r>
                <a:rPr lang="zh-CN" altLang="en-US" sz="2000" b="1">
                  <a:latin typeface="华文新魏" pitchFamily="2" charset="-122"/>
                  <a:ea typeface="华文新魏" pitchFamily="2" charset="-122"/>
                </a:rPr>
                <a:t>用菱形表示实体间的联系</a:t>
              </a:r>
              <a:endParaRPr lang="zh-CN" altLang="en-US" sz="2000">
                <a:latin typeface="华文新魏" pitchFamily="2" charset="-122"/>
                <a:ea typeface="华文新魏" pitchFamily="2" charset="-122"/>
              </a:endParaRPr>
            </a:p>
          </p:txBody>
        </p:sp>
        <p:sp>
          <p:nvSpPr>
            <p:cNvPr id="19483" name="AutoShape 40"/>
            <p:cNvSpPr>
              <a:spLocks noChangeArrowheads="1"/>
            </p:cNvSpPr>
            <p:nvPr/>
          </p:nvSpPr>
          <p:spPr bwMode="auto">
            <a:xfrm>
              <a:off x="3744" y="3174"/>
              <a:ext cx="1487" cy="429"/>
            </a:xfrm>
            <a:prstGeom prst="wedgeRoundRectCallout">
              <a:avLst>
                <a:gd name="adj1" fmla="val -55315"/>
                <a:gd name="adj2" fmla="val -143991"/>
                <a:gd name="adj3" fmla="val 16667"/>
              </a:avLst>
            </a:prstGeom>
            <a:gradFill rotWithShape="0">
              <a:gsLst>
                <a:gs pos="0">
                  <a:srgbClr val="5E9EFF"/>
                </a:gs>
                <a:gs pos="39999">
                  <a:srgbClr val="85C2FF"/>
                </a:gs>
                <a:gs pos="70000">
                  <a:srgbClr val="C4D6EB"/>
                </a:gs>
                <a:gs pos="100000">
                  <a:srgbClr val="FFEBFA"/>
                </a:gs>
              </a:gsLst>
              <a:lin ang="5400000" scaled="1"/>
            </a:gradFill>
            <a:ln w="12700">
              <a:solidFill>
                <a:schemeClr val="tx1"/>
              </a:solidFill>
              <a:miter lim="800000"/>
              <a:headEnd/>
              <a:tailEnd/>
            </a:ln>
          </p:spPr>
          <p:txBody>
            <a:bodyPr lIns="0" tIns="0" rIns="0" bIns="0" anchor="ctr" anchorCtr="1">
              <a:spAutoFit/>
            </a:bodyPr>
            <a:lstStyle/>
            <a:p>
              <a:pPr>
                <a:lnSpc>
                  <a:spcPct val="100000"/>
                </a:lnSpc>
                <a:spcBef>
                  <a:spcPct val="0"/>
                </a:spcBef>
                <a:buClrTx/>
                <a:buSzTx/>
                <a:buFontTx/>
                <a:buNone/>
              </a:pPr>
              <a:r>
                <a:rPr lang="zh-CN" altLang="en-US" sz="2000" b="1">
                  <a:latin typeface="华文新魏" pitchFamily="2" charset="-122"/>
                  <a:ea typeface="华文新魏" pitchFamily="2" charset="-122"/>
                </a:rPr>
                <a:t>将参与联系的实体用线段连接</a:t>
              </a:r>
            </a:p>
          </p:txBody>
        </p:sp>
        <p:sp>
          <p:nvSpPr>
            <p:cNvPr id="19484" name="AutoShape 45"/>
            <p:cNvSpPr>
              <a:spLocks noChangeArrowheads="1"/>
            </p:cNvSpPr>
            <p:nvPr/>
          </p:nvSpPr>
          <p:spPr bwMode="auto">
            <a:xfrm>
              <a:off x="2001" y="3022"/>
              <a:ext cx="720" cy="429"/>
            </a:xfrm>
            <a:prstGeom prst="wedgeRoundRectCallout">
              <a:avLst>
                <a:gd name="adj1" fmla="val -16250"/>
                <a:gd name="adj2" fmla="val -113565"/>
                <a:gd name="adj3" fmla="val 16667"/>
              </a:avLst>
            </a:prstGeom>
            <a:gradFill rotWithShape="0">
              <a:gsLst>
                <a:gs pos="0">
                  <a:srgbClr val="5E9EFF"/>
                </a:gs>
                <a:gs pos="39999">
                  <a:srgbClr val="85C2FF"/>
                </a:gs>
                <a:gs pos="70000">
                  <a:srgbClr val="C4D6EB"/>
                </a:gs>
                <a:gs pos="100000">
                  <a:srgbClr val="FFEBFA"/>
                </a:gs>
              </a:gsLst>
              <a:lin ang="5400000" scaled="1"/>
            </a:gradFill>
            <a:ln w="12700">
              <a:solidFill>
                <a:schemeClr val="tx1"/>
              </a:solidFill>
              <a:miter lim="800000"/>
              <a:headEnd/>
              <a:tailEnd/>
            </a:ln>
          </p:spPr>
          <p:txBody>
            <a:bodyPr lIns="0" tIns="0" rIns="0" bIns="0" anchor="ctr" anchorCtr="1">
              <a:spAutoFit/>
            </a:bodyPr>
            <a:lstStyle/>
            <a:p>
              <a:pPr>
                <a:lnSpc>
                  <a:spcPct val="100000"/>
                </a:lnSpc>
                <a:spcBef>
                  <a:spcPct val="0"/>
                </a:spcBef>
                <a:buClrTx/>
                <a:buSzTx/>
                <a:buFontTx/>
                <a:buNone/>
              </a:pPr>
              <a:r>
                <a:rPr lang="zh-CN" altLang="en-US" sz="2000" b="1">
                  <a:latin typeface="华文新魏" pitchFamily="2" charset="-122"/>
                  <a:ea typeface="华文新魏" pitchFamily="2" charset="-122"/>
                </a:rPr>
                <a:t>联系的</a:t>
              </a:r>
            </a:p>
            <a:p>
              <a:pPr>
                <a:lnSpc>
                  <a:spcPct val="100000"/>
                </a:lnSpc>
                <a:spcBef>
                  <a:spcPct val="0"/>
                </a:spcBef>
                <a:buClrTx/>
                <a:buSzTx/>
                <a:buFontTx/>
                <a:buNone/>
              </a:pPr>
              <a:r>
                <a:rPr lang="zh-CN" altLang="en-US" sz="2000" b="1">
                  <a:latin typeface="华文新魏" pitchFamily="2" charset="-122"/>
                  <a:ea typeface="华文新魏" pitchFamily="2" charset="-122"/>
                </a:rPr>
                <a:t>数量</a:t>
              </a:r>
            </a:p>
          </p:txBody>
        </p:sp>
        <p:sp>
          <p:nvSpPr>
            <p:cNvPr id="19485" name="Line 48"/>
            <p:cNvSpPr>
              <a:spLocks noChangeShapeType="1"/>
            </p:cNvSpPr>
            <p:nvPr/>
          </p:nvSpPr>
          <p:spPr bwMode="auto">
            <a:xfrm>
              <a:off x="4512" y="1872"/>
              <a:ext cx="0" cy="528"/>
            </a:xfrm>
            <a:prstGeom prst="line">
              <a:avLst/>
            </a:prstGeom>
            <a:noFill/>
            <a:ln w="28575">
              <a:solidFill>
                <a:schemeClr val="tx1"/>
              </a:solidFill>
              <a:round/>
              <a:headEnd/>
              <a:tailEnd/>
            </a:ln>
          </p:spPr>
          <p:txBody>
            <a:bodyPr/>
            <a:lstStyle/>
            <a:p>
              <a:endParaRPr lang="zh-CN" altLang="en-US" sz="2000"/>
            </a:p>
          </p:txBody>
        </p:sp>
      </p:grpSp>
      <p:sp>
        <p:nvSpPr>
          <p:cNvPr id="3" name="文本框 2">
            <a:extLst>
              <a:ext uri="{FF2B5EF4-FFF2-40B4-BE49-F238E27FC236}">
                <a16:creationId xmlns:a16="http://schemas.microsoft.com/office/drawing/2014/main" id="{42A76910-D04C-805B-A1B7-4E4686845837}"/>
              </a:ext>
            </a:extLst>
          </p:cNvPr>
          <p:cNvSpPr txBox="1"/>
          <p:nvPr/>
        </p:nvSpPr>
        <p:spPr>
          <a:xfrm>
            <a:off x="945871" y="6399410"/>
            <a:ext cx="7793038" cy="307777"/>
          </a:xfrm>
          <a:prstGeom prst="rect">
            <a:avLst/>
          </a:prstGeom>
          <a:noFill/>
        </p:spPr>
        <p:txBody>
          <a:bodyPr wrap="square">
            <a:spAutoFit/>
          </a:bodyPr>
          <a:lstStyle/>
          <a:p>
            <a:r>
              <a:rPr lang="en-US" altLang="zh-CN" sz="1400" dirty="0"/>
              <a:t>ER</a:t>
            </a:r>
            <a:r>
              <a:rPr lang="zh-CN" altLang="en-US" sz="1400" dirty="0"/>
              <a:t>图有很多种画法：https://en.wikipedia.org/wiki/Entity%E2%80%93relationship_model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a:xfrm>
            <a:off x="1143000" y="228600"/>
            <a:ext cx="7772400" cy="914400"/>
          </a:xfrm>
        </p:spPr>
        <p:txBody>
          <a:bodyPr vert="horz" wrap="square" lIns="91440" tIns="45720" rIns="91440" bIns="45720" anchor="ctr"/>
          <a:lstStyle/>
          <a:p>
            <a:pPr eaLnBrk="1" hangingPunct="1"/>
            <a:r>
              <a:rPr lang="zh-CN" altLang="en-US" sz="4000" dirty="0">
                <a:latin typeface="微软雅黑" panose="020B0503020204020204" charset="-122"/>
                <a:ea typeface="微软雅黑" panose="020B0503020204020204" charset="-122"/>
              </a:rPr>
              <a:t>需求分析报告案例</a:t>
            </a:r>
          </a:p>
        </p:txBody>
      </p:sp>
      <p:sp>
        <p:nvSpPr>
          <p:cNvPr id="9219" name="Text Box 3"/>
          <p:cNvSpPr txBox="1"/>
          <p:nvPr/>
        </p:nvSpPr>
        <p:spPr>
          <a:xfrm>
            <a:off x="250825" y="1484313"/>
            <a:ext cx="8588375" cy="4642485"/>
          </a:xfrm>
          <a:prstGeom prst="rect">
            <a:avLst/>
          </a:prstGeom>
          <a:noFill/>
          <a:ln w="9525">
            <a:noFill/>
          </a:ln>
        </p:spPr>
        <p:txBody>
          <a:bodyPr>
            <a:spAutoFit/>
          </a:bodyPr>
          <a:lstStyle/>
          <a:p>
            <a:pPr algn="ctr">
              <a:lnSpc>
                <a:spcPct val="130000"/>
              </a:lnSpc>
              <a:spcBef>
                <a:spcPct val="50000"/>
              </a:spcBef>
            </a:pPr>
            <a:r>
              <a:rPr lang="zh-CN" altLang="en-US" sz="3200" b="1" dirty="0">
                <a:solidFill>
                  <a:srgbClr val="0000FF"/>
                </a:solidFill>
                <a:latin typeface="微软雅黑" panose="020B0503020204020204" charset="-122"/>
                <a:ea typeface="微软雅黑" panose="020B0503020204020204" charset="-122"/>
                <a:cs typeface="微软雅黑" panose="020B0503020204020204" charset="-122"/>
              </a:rPr>
              <a:t>湖南大学本科教学的业务情况</a:t>
            </a:r>
          </a:p>
          <a:p>
            <a:pPr>
              <a:lnSpc>
                <a:spcPct val="130000"/>
              </a:lnSpc>
              <a:spcBef>
                <a:spcPct val="50000"/>
              </a:spcBef>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每个学期的教学过程是：老师首先提出开课申请，一个老师可以开一门或者多门课。一门课程也允许有多个老师同时开；</a:t>
            </a:r>
          </a:p>
          <a:p>
            <a:pPr>
              <a:lnSpc>
                <a:spcPct val="130000"/>
              </a:lnSpc>
              <a:spcBef>
                <a:spcPct val="50000"/>
              </a:spcBef>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然后学生对老师开出的课进行选课</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学生信息有学号，姓名，性别，班级，所在学院；</a:t>
            </a:r>
          </a:p>
          <a:p>
            <a:pPr>
              <a:lnSpc>
                <a:spcPct val="130000"/>
              </a:lnSpc>
              <a:spcBef>
                <a:spcPct val="50000"/>
              </a:spcBef>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一个学生一个学期可以自由决定是否选课，也可选多门课</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修完一门课后得到一个考试分数，如果考试不及格，可以以后重选、重修。</a:t>
            </a:r>
            <a:r>
              <a:rPr lang="zh-CN" altLang="en-US" b="1" dirty="0">
                <a:solidFill>
                  <a:srgbClr val="000000"/>
                </a:solidFill>
                <a:latin typeface="微软雅黑" panose="020B0503020204020204" charset="-122"/>
                <a:ea typeface="微软雅黑" panose="020B0503020204020204" charset="-122"/>
                <a:cs typeface="微软雅黑" panose="020B0503020204020204" charset="-122"/>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右箭头 21"/>
          <p:cNvSpPr/>
          <p:nvPr/>
        </p:nvSpPr>
        <p:spPr>
          <a:xfrm>
            <a:off x="5107940" y="6148070"/>
            <a:ext cx="1555115" cy="360045"/>
          </a:xfrm>
          <a:prstGeom prst="rightArrow">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6147" name="Text Box 23"/>
          <p:cNvSpPr txBox="1"/>
          <p:nvPr/>
        </p:nvSpPr>
        <p:spPr>
          <a:xfrm>
            <a:off x="260985" y="3712210"/>
            <a:ext cx="1873250" cy="831850"/>
          </a:xfrm>
          <a:prstGeom prst="rect">
            <a:avLst/>
          </a:prstGeom>
          <a:solidFill>
            <a:srgbClr val="99CCFF"/>
          </a:solidFill>
          <a:ln w="9525" cap="flat" cmpd="sng">
            <a:solidFill>
              <a:schemeClr val="tx1"/>
            </a:solidFill>
            <a:prstDash val="solid"/>
            <a:miter/>
            <a:headEnd type="none" w="med" len="med"/>
            <a:tailEnd type="none" w="med" len="med"/>
          </a:ln>
          <a:effectLst>
            <a:outerShdw dist="216273" dir="13785818" algn="ctr" rotWithShape="0">
              <a:schemeClr val="bg2">
                <a:alpha val="50000"/>
              </a:schemeClr>
            </a:outerShdw>
          </a:effectLst>
        </p:spPr>
        <p:txBody>
          <a:bodyPr>
            <a:spAutoFit/>
          </a:bodyPr>
          <a:lstStyle/>
          <a:p>
            <a:pPr algn="ctr"/>
            <a:r>
              <a:rPr lang="en-US" altLang="zh-CN" dirty="0">
                <a:latin typeface="Comic Sans MS" panose="030F0702030302020204" pitchFamily="66" charset="0"/>
              </a:rPr>
              <a:t>Individual </a:t>
            </a:r>
          </a:p>
          <a:p>
            <a:pPr algn="ctr"/>
            <a:r>
              <a:rPr lang="en-US" altLang="zh-CN" dirty="0">
                <a:latin typeface="Comic Sans MS" panose="030F0702030302020204" pitchFamily="66" charset="0"/>
              </a:rPr>
              <a:t>Part   1</a:t>
            </a:r>
          </a:p>
        </p:txBody>
      </p:sp>
      <p:sp>
        <p:nvSpPr>
          <p:cNvPr id="6149" name="Text Box 27"/>
          <p:cNvSpPr txBox="1"/>
          <p:nvPr/>
        </p:nvSpPr>
        <p:spPr>
          <a:xfrm>
            <a:off x="251143" y="5942965"/>
            <a:ext cx="1873250" cy="831850"/>
          </a:xfrm>
          <a:prstGeom prst="rect">
            <a:avLst/>
          </a:prstGeom>
          <a:solidFill>
            <a:srgbClr val="00FF00"/>
          </a:solidFill>
          <a:ln w="9525" cap="flat" cmpd="sng">
            <a:solidFill>
              <a:schemeClr val="tx1"/>
            </a:solidFill>
            <a:prstDash val="solid"/>
            <a:miter/>
            <a:headEnd type="none" w="med" len="med"/>
            <a:tailEnd type="none" w="med" len="med"/>
          </a:ln>
          <a:effectLst>
            <a:outerShdw dist="216273" dir="13785818" algn="ctr" rotWithShape="0">
              <a:schemeClr val="bg2">
                <a:alpha val="50000"/>
              </a:schemeClr>
            </a:outerShdw>
          </a:effectLst>
        </p:spPr>
        <p:txBody>
          <a:bodyPr>
            <a:spAutoFit/>
          </a:bodyPr>
          <a:lstStyle/>
          <a:p>
            <a:pPr algn="ctr"/>
            <a:r>
              <a:rPr lang="en-US" altLang="zh-CN" dirty="0">
                <a:latin typeface="Comic Sans MS" panose="030F0702030302020204" pitchFamily="66" charset="0"/>
              </a:rPr>
              <a:t>Individual </a:t>
            </a:r>
          </a:p>
          <a:p>
            <a:pPr algn="ctr"/>
            <a:r>
              <a:rPr lang="en-US" altLang="zh-CN" dirty="0">
                <a:latin typeface="Comic Sans MS" panose="030F0702030302020204" pitchFamily="66" charset="0"/>
              </a:rPr>
              <a:t>Part    n</a:t>
            </a:r>
          </a:p>
        </p:txBody>
      </p:sp>
      <p:sp>
        <p:nvSpPr>
          <p:cNvPr id="6150" name="Line 28"/>
          <p:cNvSpPr/>
          <p:nvPr/>
        </p:nvSpPr>
        <p:spPr>
          <a:xfrm>
            <a:off x="2134235" y="4560570"/>
            <a:ext cx="1449705" cy="1211580"/>
          </a:xfrm>
          <a:prstGeom prst="line">
            <a:avLst/>
          </a:prstGeom>
          <a:ln w="57150" cap="flat" cmpd="sng">
            <a:solidFill>
              <a:srgbClr val="0000CC"/>
            </a:solidFill>
            <a:prstDash val="solid"/>
            <a:headEnd type="none" w="med" len="med"/>
            <a:tailEnd type="triangle" w="med" len="med"/>
          </a:ln>
        </p:spPr>
        <p:txBody>
          <a:bodyPr/>
          <a:lstStyle/>
          <a:p>
            <a:endParaRPr lang="zh-CN" altLang="en-US"/>
          </a:p>
        </p:txBody>
      </p:sp>
      <p:sp>
        <p:nvSpPr>
          <p:cNvPr id="6151" name="Line 29"/>
          <p:cNvSpPr/>
          <p:nvPr/>
        </p:nvSpPr>
        <p:spPr>
          <a:xfrm>
            <a:off x="2134235" y="5654040"/>
            <a:ext cx="1388745" cy="421640"/>
          </a:xfrm>
          <a:prstGeom prst="line">
            <a:avLst/>
          </a:prstGeom>
          <a:ln w="57150" cap="flat" cmpd="sng">
            <a:solidFill>
              <a:srgbClr val="0000CC"/>
            </a:solidFill>
            <a:prstDash val="solid"/>
            <a:headEnd type="none" w="med" len="med"/>
            <a:tailEnd type="triangle" w="med" len="med"/>
          </a:ln>
        </p:spPr>
        <p:txBody>
          <a:bodyPr/>
          <a:lstStyle/>
          <a:p>
            <a:endParaRPr lang="zh-CN" altLang="en-US"/>
          </a:p>
        </p:txBody>
      </p:sp>
      <p:sp>
        <p:nvSpPr>
          <p:cNvPr id="6153" name="Text Box 31"/>
          <p:cNvSpPr txBox="1"/>
          <p:nvPr/>
        </p:nvSpPr>
        <p:spPr>
          <a:xfrm>
            <a:off x="7120890" y="2604770"/>
            <a:ext cx="1897380" cy="893445"/>
          </a:xfrm>
          <a:prstGeom prst="rect">
            <a:avLst/>
          </a:prstGeom>
          <a:solidFill>
            <a:srgbClr val="FFCC99"/>
          </a:solidFill>
          <a:ln w="76200" cap="flat" cmpd="tri">
            <a:solidFill>
              <a:schemeClr val="tx1"/>
            </a:solidFill>
            <a:prstDash val="solid"/>
            <a:miter/>
            <a:headEnd type="none" w="med" len="med"/>
            <a:tailEnd type="none" w="med" len="med"/>
          </a:ln>
          <a:effectLst>
            <a:outerShdw dist="216273" dir="13785818" algn="ctr" rotWithShape="0">
              <a:srgbClr val="00FF00">
                <a:alpha val="50000"/>
              </a:srgbClr>
            </a:outerShdw>
          </a:effectLst>
        </p:spPr>
        <p:txBody>
          <a:bodyPr wrap="square" lIns="0" tIns="262800" rIns="0" bIns="262800">
            <a:spAutoFit/>
          </a:bodyPr>
          <a:lstStyle/>
          <a:p>
            <a:pPr algn="ctr"/>
            <a:r>
              <a:rPr lang="en-US" altLang="zh-CN" dirty="0">
                <a:latin typeface="Comic Sans MS" panose="030F0702030302020204" pitchFamily="66" charset="0"/>
              </a:rPr>
              <a:t>ER</a:t>
            </a:r>
            <a:r>
              <a:rPr lang="zh-CN" altLang="en-US" dirty="0">
                <a:latin typeface="Comic Sans MS" panose="030F0702030302020204" pitchFamily="66" charset="0"/>
              </a:rPr>
              <a:t>图</a:t>
            </a:r>
          </a:p>
        </p:txBody>
      </p:sp>
      <p:sp>
        <p:nvSpPr>
          <p:cNvPr id="6154" name="Text Box 32"/>
          <p:cNvSpPr txBox="1"/>
          <p:nvPr/>
        </p:nvSpPr>
        <p:spPr>
          <a:xfrm>
            <a:off x="251143" y="4822190"/>
            <a:ext cx="1873250" cy="831850"/>
          </a:xfrm>
          <a:prstGeom prst="rect">
            <a:avLst/>
          </a:prstGeom>
          <a:solidFill>
            <a:srgbClr val="FF99CC"/>
          </a:solidFill>
          <a:ln w="9525" cap="flat" cmpd="sng">
            <a:solidFill>
              <a:schemeClr val="tx1"/>
            </a:solidFill>
            <a:prstDash val="solid"/>
            <a:miter/>
            <a:headEnd type="none" w="med" len="med"/>
            <a:tailEnd type="none" w="med" len="med"/>
          </a:ln>
          <a:effectLst>
            <a:outerShdw dist="216273" dir="13785818" algn="ctr" rotWithShape="0">
              <a:schemeClr val="bg2">
                <a:alpha val="50000"/>
              </a:schemeClr>
            </a:outerShdw>
          </a:effectLst>
        </p:spPr>
        <p:txBody>
          <a:bodyPr>
            <a:spAutoFit/>
          </a:bodyPr>
          <a:lstStyle/>
          <a:p>
            <a:pPr algn="ctr"/>
            <a:r>
              <a:rPr lang="en-US" altLang="zh-CN" dirty="0">
                <a:latin typeface="Comic Sans MS" panose="030F0702030302020204" pitchFamily="66" charset="0"/>
              </a:rPr>
              <a:t>Individual </a:t>
            </a:r>
          </a:p>
          <a:p>
            <a:pPr algn="ctr"/>
            <a:r>
              <a:rPr lang="en-US" altLang="zh-CN" dirty="0">
                <a:latin typeface="Comic Sans MS" panose="030F0702030302020204" pitchFamily="66" charset="0"/>
              </a:rPr>
              <a:t>Part    i</a:t>
            </a:r>
          </a:p>
        </p:txBody>
      </p:sp>
      <p:sp>
        <p:nvSpPr>
          <p:cNvPr id="6155" name="Line 33"/>
          <p:cNvSpPr/>
          <p:nvPr/>
        </p:nvSpPr>
        <p:spPr>
          <a:xfrm flipV="1">
            <a:off x="2144395" y="6369050"/>
            <a:ext cx="1378585" cy="233045"/>
          </a:xfrm>
          <a:prstGeom prst="line">
            <a:avLst/>
          </a:prstGeom>
          <a:ln w="57150" cap="flat" cmpd="sng">
            <a:solidFill>
              <a:srgbClr val="0000CC"/>
            </a:solidFill>
            <a:prstDash val="solid"/>
            <a:headEnd type="none" w="med" len="med"/>
            <a:tailEnd type="triangle" w="med" len="med"/>
          </a:ln>
        </p:spPr>
        <p:txBody>
          <a:bodyPr/>
          <a:lstStyle/>
          <a:p>
            <a:endParaRPr lang="zh-CN" altLang="en-US"/>
          </a:p>
        </p:txBody>
      </p:sp>
      <p:sp>
        <p:nvSpPr>
          <p:cNvPr id="6156" name="Text Box 34"/>
          <p:cNvSpPr txBox="1"/>
          <p:nvPr/>
        </p:nvSpPr>
        <p:spPr>
          <a:xfrm>
            <a:off x="6734810" y="5881053"/>
            <a:ext cx="2232025" cy="893445"/>
          </a:xfrm>
          <a:prstGeom prst="rect">
            <a:avLst/>
          </a:prstGeom>
          <a:solidFill>
            <a:srgbClr val="FFCC99"/>
          </a:solidFill>
          <a:ln w="76200" cap="flat" cmpd="tri">
            <a:solidFill>
              <a:schemeClr val="tx1"/>
            </a:solidFill>
            <a:prstDash val="solid"/>
            <a:miter/>
            <a:headEnd type="none" w="med" len="med"/>
            <a:tailEnd type="none" w="med" len="med"/>
          </a:ln>
          <a:effectLst>
            <a:outerShdw dist="216273" dir="13785818" algn="ctr" rotWithShape="0">
              <a:srgbClr val="00FF00">
                <a:alpha val="50000"/>
              </a:srgbClr>
            </a:outerShdw>
          </a:effectLst>
        </p:spPr>
        <p:txBody>
          <a:bodyPr lIns="0" tIns="262800" rIns="0" bIns="262800">
            <a:spAutoFit/>
          </a:bodyPr>
          <a:lstStyle/>
          <a:p>
            <a:pPr algn="ctr"/>
            <a:r>
              <a:rPr lang="zh-CN" altLang="en-US" dirty="0">
                <a:latin typeface="Comic Sans MS" panose="030F0702030302020204" pitchFamily="66" charset="0"/>
              </a:rPr>
              <a:t>需求分析报告</a:t>
            </a:r>
          </a:p>
        </p:txBody>
      </p:sp>
      <p:sp>
        <p:nvSpPr>
          <p:cNvPr id="2" name="Text Box 31"/>
          <p:cNvSpPr txBox="1"/>
          <p:nvPr/>
        </p:nvSpPr>
        <p:spPr>
          <a:xfrm>
            <a:off x="4735830" y="346710"/>
            <a:ext cx="2066290" cy="882015"/>
          </a:xfrm>
          <a:prstGeom prst="rect">
            <a:avLst/>
          </a:prstGeom>
          <a:solidFill>
            <a:srgbClr val="FFCC99"/>
          </a:solidFill>
          <a:ln w="76200" cap="flat" cmpd="tri">
            <a:solidFill>
              <a:schemeClr val="tx1"/>
            </a:solidFill>
            <a:prstDash val="solid"/>
            <a:miter/>
            <a:headEnd type="none" w="med" len="med"/>
            <a:tailEnd type="none" w="med" len="med"/>
          </a:ln>
          <a:effectLst>
            <a:outerShdw dist="216273" dir="13785818" algn="ctr" rotWithShape="0">
              <a:srgbClr val="00FF00">
                <a:alpha val="50000"/>
              </a:srgbClr>
            </a:outerShdw>
          </a:effectLst>
        </p:spPr>
        <p:txBody>
          <a:bodyPr wrap="square" lIns="0" tIns="71755" rIns="0" bIns="71755">
            <a:spAutoFit/>
          </a:bodyPr>
          <a:lstStyle/>
          <a:p>
            <a:pPr algn="ctr"/>
            <a:r>
              <a:rPr lang="zh-CN" altLang="en-US" dirty="0">
                <a:latin typeface="Comic Sans MS" panose="030F0702030302020204" pitchFamily="66" charset="0"/>
              </a:rPr>
              <a:t>数据库</a:t>
            </a:r>
          </a:p>
          <a:p>
            <a:pPr algn="ctr"/>
            <a:r>
              <a:rPr lang="en-US" altLang="zh-CN" dirty="0">
                <a:latin typeface="Comic Sans MS" panose="030F0702030302020204" pitchFamily="66" charset="0"/>
              </a:rPr>
              <a:t>Relations</a:t>
            </a:r>
          </a:p>
        </p:txBody>
      </p:sp>
      <p:sp>
        <p:nvSpPr>
          <p:cNvPr id="3" name="Text Box 31"/>
          <p:cNvSpPr txBox="1"/>
          <p:nvPr/>
        </p:nvSpPr>
        <p:spPr>
          <a:xfrm>
            <a:off x="71755" y="1955800"/>
            <a:ext cx="2108835" cy="893445"/>
          </a:xfrm>
          <a:prstGeom prst="rect">
            <a:avLst/>
          </a:prstGeom>
          <a:solidFill>
            <a:srgbClr val="FFCC99"/>
          </a:solidFill>
          <a:ln w="76200" cap="flat" cmpd="tri">
            <a:solidFill>
              <a:schemeClr val="tx1"/>
            </a:solidFill>
            <a:prstDash val="solid"/>
            <a:miter/>
            <a:headEnd type="none" w="med" len="med"/>
            <a:tailEnd type="none" w="med" len="med"/>
          </a:ln>
          <a:effectLst>
            <a:outerShdw dist="216273" dir="13785818" algn="ctr" rotWithShape="0">
              <a:srgbClr val="00FF00">
                <a:alpha val="50000"/>
              </a:srgbClr>
            </a:outerShdw>
          </a:effectLst>
        </p:spPr>
        <p:txBody>
          <a:bodyPr wrap="square" lIns="0" tIns="262800" rIns="0" bIns="262800">
            <a:spAutoFit/>
          </a:bodyPr>
          <a:lstStyle/>
          <a:p>
            <a:r>
              <a:rPr lang="zh-CN" altLang="en-US" dirty="0">
                <a:latin typeface="Comic Sans MS" panose="030F0702030302020204" pitchFamily="66" charset="0"/>
              </a:rPr>
              <a:t>存储过程</a:t>
            </a:r>
            <a:r>
              <a:rPr lang="en-US" altLang="zh-CN" dirty="0">
                <a:latin typeface="Comic Sans MS" panose="030F0702030302020204" pitchFamily="66" charset="0"/>
              </a:rPr>
              <a:t>/</a:t>
            </a:r>
            <a:r>
              <a:rPr lang="zh-CN" altLang="en-US" dirty="0">
                <a:latin typeface="Comic Sans MS" panose="030F0702030302020204" pitchFamily="66" charset="0"/>
              </a:rPr>
              <a:t>视图</a:t>
            </a:r>
          </a:p>
        </p:txBody>
      </p:sp>
      <p:sp>
        <p:nvSpPr>
          <p:cNvPr id="5" name="任意多边形 4"/>
          <p:cNvSpPr/>
          <p:nvPr/>
        </p:nvSpPr>
        <p:spPr>
          <a:xfrm>
            <a:off x="72390" y="2848610"/>
            <a:ext cx="596900" cy="3094355"/>
          </a:xfrm>
          <a:custGeom>
            <a:avLst/>
            <a:gdLst>
              <a:gd name="connisteX0" fmla="*/ 381961 w 381961"/>
              <a:gd name="connsiteY0" fmla="*/ 0 h 1450340"/>
              <a:gd name="connisteX1" fmla="*/ 1596 w 381961"/>
              <a:gd name="connsiteY1" fmla="*/ 577215 h 1450340"/>
              <a:gd name="connisteX2" fmla="*/ 268931 w 381961"/>
              <a:gd name="connsiteY2" fmla="*/ 1450340 h 1450340"/>
            </a:gdLst>
            <a:ahLst/>
            <a:cxnLst>
              <a:cxn ang="0">
                <a:pos x="connisteX0" y="connsiteY0"/>
              </a:cxn>
              <a:cxn ang="0">
                <a:pos x="connisteX1" y="connsiteY1"/>
              </a:cxn>
              <a:cxn ang="0">
                <a:pos x="connisteX2" y="connsiteY2"/>
              </a:cxn>
            </a:cxnLst>
            <a:rect l="l" t="t" r="r" b="b"/>
            <a:pathLst>
              <a:path w="381961" h="1450340">
                <a:moveTo>
                  <a:pt x="381961" y="0"/>
                </a:moveTo>
                <a:cubicBezTo>
                  <a:pt x="300681" y="97790"/>
                  <a:pt x="24456" y="287020"/>
                  <a:pt x="1596" y="577215"/>
                </a:cubicBezTo>
                <a:cubicBezTo>
                  <a:pt x="-21264" y="867410"/>
                  <a:pt x="207971" y="1287145"/>
                  <a:pt x="268931" y="1450340"/>
                </a:cubicBezTo>
              </a:path>
            </a:pathLst>
          </a:custGeom>
          <a:noFill/>
          <a:ln w="57150" cap="flat" cmpd="sng" algn="ctr">
            <a:solidFill>
              <a:srgbClr val="FF0000"/>
            </a:solidFill>
            <a:prstDash val="solid"/>
            <a:round/>
            <a:headEnd type="none" w="med" len="med"/>
            <a:tailEnd type="triangl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6" name="任意多边形 5"/>
          <p:cNvSpPr/>
          <p:nvPr/>
        </p:nvSpPr>
        <p:spPr>
          <a:xfrm flipH="1">
            <a:off x="1672590" y="2848610"/>
            <a:ext cx="279400" cy="1973580"/>
          </a:xfrm>
          <a:custGeom>
            <a:avLst/>
            <a:gdLst>
              <a:gd name="connisteX0" fmla="*/ 381961 w 381961"/>
              <a:gd name="connsiteY0" fmla="*/ 0 h 1450340"/>
              <a:gd name="connisteX1" fmla="*/ 1596 w 381961"/>
              <a:gd name="connsiteY1" fmla="*/ 577215 h 1450340"/>
              <a:gd name="connisteX2" fmla="*/ 268931 w 381961"/>
              <a:gd name="connsiteY2" fmla="*/ 1450340 h 1450340"/>
            </a:gdLst>
            <a:ahLst/>
            <a:cxnLst>
              <a:cxn ang="0">
                <a:pos x="connisteX0" y="connsiteY0"/>
              </a:cxn>
              <a:cxn ang="0">
                <a:pos x="connisteX1" y="connsiteY1"/>
              </a:cxn>
              <a:cxn ang="0">
                <a:pos x="connisteX2" y="connsiteY2"/>
              </a:cxn>
            </a:cxnLst>
            <a:rect l="l" t="t" r="r" b="b"/>
            <a:pathLst>
              <a:path w="381961" h="1450340">
                <a:moveTo>
                  <a:pt x="381961" y="0"/>
                </a:moveTo>
                <a:cubicBezTo>
                  <a:pt x="300681" y="97790"/>
                  <a:pt x="24456" y="287020"/>
                  <a:pt x="1596" y="577215"/>
                </a:cubicBezTo>
                <a:cubicBezTo>
                  <a:pt x="-21264" y="867410"/>
                  <a:pt x="207971" y="1287145"/>
                  <a:pt x="268931" y="1450340"/>
                </a:cubicBezTo>
              </a:path>
            </a:pathLst>
          </a:custGeom>
          <a:noFill/>
          <a:ln w="57150" cap="flat" cmpd="sng" algn="ctr">
            <a:solidFill>
              <a:srgbClr val="FF0000"/>
            </a:solidFill>
            <a:prstDash val="solid"/>
            <a:round/>
            <a:headEnd type="none" w="med" len="med"/>
            <a:tailEnd type="triangl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3" name="Text Box 31"/>
          <p:cNvSpPr txBox="1"/>
          <p:nvPr/>
        </p:nvSpPr>
        <p:spPr>
          <a:xfrm>
            <a:off x="129540" y="290195"/>
            <a:ext cx="2066290" cy="1097915"/>
          </a:xfrm>
          <a:prstGeom prst="rect">
            <a:avLst/>
          </a:prstGeom>
          <a:solidFill>
            <a:srgbClr val="FFCC99"/>
          </a:solidFill>
          <a:ln w="76200" cap="flat" cmpd="tri">
            <a:solidFill>
              <a:schemeClr val="tx1"/>
            </a:solidFill>
            <a:prstDash val="solid"/>
            <a:miter/>
            <a:headEnd type="none" w="med" len="med"/>
            <a:tailEnd type="none" w="med" len="med"/>
          </a:ln>
          <a:effectLst>
            <a:outerShdw dist="216273" dir="13785818" algn="ctr" rotWithShape="0">
              <a:srgbClr val="00FF00">
                <a:alpha val="50000"/>
              </a:srgbClr>
            </a:outerShdw>
          </a:effectLst>
        </p:spPr>
        <p:txBody>
          <a:bodyPr wrap="square" lIns="0" tIns="179705" rIns="0" bIns="179705">
            <a:spAutoFit/>
          </a:bodyPr>
          <a:lstStyle/>
          <a:p>
            <a:pPr algn="ctr"/>
            <a:r>
              <a:rPr lang="zh-CN" altLang="en-US" dirty="0">
                <a:latin typeface="Comic Sans MS" panose="030F0702030302020204" pitchFamily="66" charset="0"/>
              </a:rPr>
              <a:t>合理的数据库</a:t>
            </a:r>
          </a:p>
          <a:p>
            <a:pPr algn="ctr"/>
            <a:r>
              <a:rPr lang="en-US" altLang="zh-CN" dirty="0">
                <a:latin typeface="Comic Sans MS" panose="030F0702030302020204" pitchFamily="66" charset="0"/>
              </a:rPr>
              <a:t>Relations</a:t>
            </a:r>
          </a:p>
        </p:txBody>
      </p:sp>
      <p:sp>
        <p:nvSpPr>
          <p:cNvPr id="17" name="左箭头 16"/>
          <p:cNvSpPr/>
          <p:nvPr/>
        </p:nvSpPr>
        <p:spPr>
          <a:xfrm>
            <a:off x="2195830" y="454660"/>
            <a:ext cx="2376170" cy="360045"/>
          </a:xfrm>
          <a:prstGeom prst="leftArrow">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pSp>
        <p:nvGrpSpPr>
          <p:cNvPr id="18" name="组合 17"/>
          <p:cNvGrpSpPr/>
          <p:nvPr/>
        </p:nvGrpSpPr>
        <p:grpSpPr>
          <a:xfrm>
            <a:off x="3314065" y="5481320"/>
            <a:ext cx="2231390" cy="1332865"/>
            <a:chOff x="10332" y="5163"/>
            <a:chExt cx="3514" cy="2099"/>
          </a:xfrm>
        </p:grpSpPr>
        <p:sp>
          <p:nvSpPr>
            <p:cNvPr id="19" name="椭圆 18"/>
            <p:cNvSpPr/>
            <p:nvPr/>
          </p:nvSpPr>
          <p:spPr>
            <a:xfrm>
              <a:off x="10547" y="5163"/>
              <a:ext cx="2907" cy="2099"/>
            </a:xfrm>
            <a:prstGeom prst="ellipse">
              <a:avLst/>
            </a:prstGeom>
            <a:solidFill>
              <a:schemeClr val="accent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20" name="文本框 19"/>
            <p:cNvSpPr txBox="1"/>
            <p:nvPr/>
          </p:nvSpPr>
          <p:spPr>
            <a:xfrm>
              <a:off x="10332" y="5560"/>
              <a:ext cx="3514" cy="1307"/>
            </a:xfrm>
            <a:prstGeom prst="rect">
              <a:avLst/>
            </a:prstGeom>
            <a:noFill/>
          </p:spPr>
          <p:txBody>
            <a:bodyPr wrap="square" rtlCol="0">
              <a:spAutoFit/>
            </a:bodyPr>
            <a:lstStyle/>
            <a:p>
              <a:pPr algn="ctr"/>
              <a:r>
                <a:rPr lang="zh-CN" altLang="en-US">
                  <a:latin typeface="微软雅黑" panose="020B0503020204020204" charset="-122"/>
                  <a:ea typeface="微软雅黑" panose="020B0503020204020204" charset="-122"/>
                </a:rPr>
                <a:t>整理</a:t>
              </a:r>
            </a:p>
            <a:p>
              <a:pPr algn="ctr"/>
              <a:r>
                <a:rPr lang="zh-CN" altLang="en-US">
                  <a:latin typeface="微软雅黑" panose="020B0503020204020204" charset="-122"/>
                  <a:ea typeface="微软雅黑" panose="020B0503020204020204" charset="-122"/>
                </a:rPr>
                <a:t>加工</a:t>
              </a:r>
            </a:p>
          </p:txBody>
        </p:sp>
      </p:grpSp>
      <p:sp>
        <p:nvSpPr>
          <p:cNvPr id="21" name="Line 38"/>
          <p:cNvSpPr/>
          <p:nvPr/>
        </p:nvSpPr>
        <p:spPr>
          <a:xfrm>
            <a:off x="1188085" y="2848610"/>
            <a:ext cx="0" cy="792006"/>
          </a:xfrm>
          <a:prstGeom prst="line">
            <a:avLst/>
          </a:prstGeom>
          <a:ln w="57150" cap="flat" cmpd="sng">
            <a:solidFill>
              <a:srgbClr val="FF0000"/>
            </a:solidFill>
            <a:prstDash val="solid"/>
            <a:headEnd type="none" w="med" len="med"/>
            <a:tailEnd type="triangle" w="med" len="med"/>
          </a:ln>
        </p:spPr>
        <p:txBody>
          <a:bodyPr/>
          <a:lstStyle/>
          <a:p>
            <a:endParaRPr lang="zh-CN" altLang="en-US"/>
          </a:p>
        </p:txBody>
      </p:sp>
      <p:sp>
        <p:nvSpPr>
          <p:cNvPr id="23" name="上箭头 22"/>
          <p:cNvSpPr/>
          <p:nvPr/>
        </p:nvSpPr>
        <p:spPr>
          <a:xfrm>
            <a:off x="7956550" y="3498215"/>
            <a:ext cx="287655" cy="2235200"/>
          </a:xfrm>
          <a:prstGeom prst="upArrow">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pSp>
        <p:nvGrpSpPr>
          <p:cNvPr id="9" name="组合 8"/>
          <p:cNvGrpSpPr/>
          <p:nvPr/>
        </p:nvGrpSpPr>
        <p:grpSpPr>
          <a:xfrm>
            <a:off x="6984365" y="3969385"/>
            <a:ext cx="2231390" cy="1332865"/>
            <a:chOff x="10332" y="5163"/>
            <a:chExt cx="3514" cy="2099"/>
          </a:xfrm>
        </p:grpSpPr>
        <p:sp>
          <p:nvSpPr>
            <p:cNvPr id="7" name="椭圆 6"/>
            <p:cNvSpPr/>
            <p:nvPr/>
          </p:nvSpPr>
          <p:spPr>
            <a:xfrm>
              <a:off x="10547" y="5163"/>
              <a:ext cx="2907" cy="2099"/>
            </a:xfrm>
            <a:prstGeom prst="ellipse">
              <a:avLst/>
            </a:prstGeom>
            <a:solidFill>
              <a:schemeClr val="accent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8" name="文本框 7"/>
            <p:cNvSpPr txBox="1"/>
            <p:nvPr/>
          </p:nvSpPr>
          <p:spPr>
            <a:xfrm>
              <a:off x="10332" y="5560"/>
              <a:ext cx="3514" cy="1307"/>
            </a:xfrm>
            <a:prstGeom prst="rect">
              <a:avLst/>
            </a:prstGeom>
            <a:noFill/>
          </p:spPr>
          <p:txBody>
            <a:bodyPr wrap="square" rtlCol="0">
              <a:spAutoFit/>
            </a:bodyPr>
            <a:lstStyle/>
            <a:p>
              <a:pPr algn="ctr"/>
              <a:r>
                <a:rPr lang="zh-CN" altLang="en-US">
                  <a:latin typeface="微软雅黑" panose="020B0503020204020204" charset="-122"/>
                  <a:ea typeface="微软雅黑" panose="020B0503020204020204" charset="-122"/>
                </a:rPr>
                <a:t>建模</a:t>
              </a:r>
            </a:p>
            <a:p>
              <a:pPr algn="ctr"/>
              <a:r>
                <a:rPr lang="en-US" altLang="zh-CN">
                  <a:latin typeface="微软雅黑" panose="020B0503020204020204" charset="-122"/>
                  <a:ea typeface="微软雅黑" panose="020B0503020204020204" charset="-122"/>
                </a:rPr>
                <a:t>modeling</a:t>
              </a:r>
            </a:p>
          </p:txBody>
        </p:sp>
      </p:grpSp>
      <p:grpSp>
        <p:nvGrpSpPr>
          <p:cNvPr id="14" name="组合 13"/>
          <p:cNvGrpSpPr/>
          <p:nvPr/>
        </p:nvGrpSpPr>
        <p:grpSpPr>
          <a:xfrm>
            <a:off x="2504440" y="38100"/>
            <a:ext cx="2231390" cy="1332865"/>
            <a:chOff x="10332" y="5163"/>
            <a:chExt cx="3514" cy="2099"/>
          </a:xfrm>
        </p:grpSpPr>
        <p:sp>
          <p:nvSpPr>
            <p:cNvPr id="15" name="椭圆 14"/>
            <p:cNvSpPr/>
            <p:nvPr/>
          </p:nvSpPr>
          <p:spPr>
            <a:xfrm>
              <a:off x="10547" y="5163"/>
              <a:ext cx="2907" cy="2099"/>
            </a:xfrm>
            <a:prstGeom prst="ellipse">
              <a:avLst/>
            </a:prstGeom>
            <a:solidFill>
              <a:schemeClr val="accent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6" name="文本框 15"/>
            <p:cNvSpPr txBox="1"/>
            <p:nvPr/>
          </p:nvSpPr>
          <p:spPr>
            <a:xfrm>
              <a:off x="10332" y="5560"/>
              <a:ext cx="3514" cy="1307"/>
            </a:xfrm>
            <a:prstGeom prst="rect">
              <a:avLst/>
            </a:prstGeom>
            <a:noFill/>
          </p:spPr>
          <p:txBody>
            <a:bodyPr wrap="square" rtlCol="0">
              <a:spAutoFit/>
            </a:bodyPr>
            <a:lstStyle/>
            <a:p>
              <a:pPr algn="ctr"/>
              <a:r>
                <a:rPr lang="zh-CN" altLang="en-US">
                  <a:latin typeface="微软雅黑" panose="020B0503020204020204" charset="-122"/>
                  <a:ea typeface="微软雅黑" panose="020B0503020204020204" charset="-122"/>
                </a:rPr>
                <a:t>验证</a:t>
              </a:r>
            </a:p>
            <a:p>
              <a:pPr algn="ctr"/>
              <a:r>
                <a:rPr lang="en-US" altLang="zh-CN">
                  <a:latin typeface="微软雅黑" panose="020B0503020204020204" charset="-122"/>
                  <a:ea typeface="微软雅黑" panose="020B0503020204020204" charset="-122"/>
                </a:rPr>
                <a:t>validate</a:t>
              </a:r>
            </a:p>
          </p:txBody>
        </p:sp>
      </p:grpSp>
      <p:sp>
        <p:nvSpPr>
          <p:cNvPr id="24" name="左箭头 23"/>
          <p:cNvSpPr/>
          <p:nvPr/>
        </p:nvSpPr>
        <p:spPr>
          <a:xfrm>
            <a:off x="6802120" y="398780"/>
            <a:ext cx="1368425" cy="360045"/>
          </a:xfrm>
          <a:prstGeom prst="leftArrow">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25" name="矩形 24"/>
          <p:cNvSpPr/>
          <p:nvPr/>
        </p:nvSpPr>
        <p:spPr>
          <a:xfrm>
            <a:off x="8014335" y="620395"/>
            <a:ext cx="172801" cy="1872615"/>
          </a:xfrm>
          <a:prstGeom prst="rect">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pSp>
        <p:nvGrpSpPr>
          <p:cNvPr id="10" name="组合 9"/>
          <p:cNvGrpSpPr/>
          <p:nvPr/>
        </p:nvGrpSpPr>
        <p:grpSpPr>
          <a:xfrm>
            <a:off x="7120890" y="873760"/>
            <a:ext cx="2231390" cy="1332865"/>
            <a:chOff x="10332" y="5163"/>
            <a:chExt cx="3514" cy="2099"/>
          </a:xfrm>
        </p:grpSpPr>
        <p:sp>
          <p:nvSpPr>
            <p:cNvPr id="11" name="椭圆 10"/>
            <p:cNvSpPr/>
            <p:nvPr/>
          </p:nvSpPr>
          <p:spPr>
            <a:xfrm>
              <a:off x="10547" y="5163"/>
              <a:ext cx="2907" cy="2099"/>
            </a:xfrm>
            <a:prstGeom prst="ellipse">
              <a:avLst/>
            </a:prstGeom>
            <a:solidFill>
              <a:schemeClr val="accent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2" name="文本框 11"/>
            <p:cNvSpPr txBox="1"/>
            <p:nvPr/>
          </p:nvSpPr>
          <p:spPr>
            <a:xfrm>
              <a:off x="10332" y="5560"/>
              <a:ext cx="3514" cy="1307"/>
            </a:xfrm>
            <a:prstGeom prst="rect">
              <a:avLst/>
            </a:prstGeom>
            <a:noFill/>
          </p:spPr>
          <p:txBody>
            <a:bodyPr wrap="square" rtlCol="0">
              <a:spAutoFit/>
            </a:bodyPr>
            <a:lstStyle/>
            <a:p>
              <a:pPr algn="ctr"/>
              <a:r>
                <a:rPr lang="zh-CN" altLang="en-US">
                  <a:latin typeface="微软雅黑" panose="020B0503020204020204" charset="-122"/>
                  <a:ea typeface="微软雅黑" panose="020B0503020204020204" charset="-122"/>
                </a:rPr>
                <a:t>转换</a:t>
              </a:r>
            </a:p>
            <a:p>
              <a:pPr algn="ctr"/>
              <a:r>
                <a:rPr lang="en-US" altLang="zh-CN">
                  <a:latin typeface="微软雅黑" panose="020B0503020204020204" charset="-122"/>
                  <a:ea typeface="微软雅黑" panose="020B0503020204020204" charset="-122"/>
                </a:rPr>
                <a:t>convert</a:t>
              </a:r>
            </a:p>
          </p:txBody>
        </p:sp>
      </p:grpSp>
      <p:sp>
        <p:nvSpPr>
          <p:cNvPr id="26" name="Line 38"/>
          <p:cNvSpPr/>
          <p:nvPr/>
        </p:nvSpPr>
        <p:spPr>
          <a:xfrm>
            <a:off x="669290" y="1409700"/>
            <a:ext cx="0" cy="576004"/>
          </a:xfrm>
          <a:prstGeom prst="line">
            <a:avLst/>
          </a:prstGeom>
          <a:ln w="69850" cap="flat" cmpd="sng">
            <a:solidFill>
              <a:srgbClr val="FF0000"/>
            </a:solidFill>
            <a:prstDash val="solid"/>
            <a:bevel/>
            <a:headEnd type="none" w="med" len="med"/>
            <a:tailEnd type="none" w="med" len="med"/>
          </a:ln>
        </p:spPr>
        <p:txBody>
          <a:bodyPr/>
          <a:lstStyle/>
          <a:p>
            <a:endParaRPr lang="zh-CN" altLang="en-US"/>
          </a:p>
        </p:txBody>
      </p:sp>
      <p:sp>
        <p:nvSpPr>
          <p:cNvPr id="27" name="Line 38"/>
          <p:cNvSpPr/>
          <p:nvPr/>
        </p:nvSpPr>
        <p:spPr>
          <a:xfrm>
            <a:off x="993140" y="1372870"/>
            <a:ext cx="0" cy="576004"/>
          </a:xfrm>
          <a:prstGeom prst="line">
            <a:avLst/>
          </a:prstGeom>
          <a:ln w="69850" cap="flat" cmpd="sng">
            <a:solidFill>
              <a:srgbClr val="FF0000"/>
            </a:solidFill>
            <a:prstDash val="solid"/>
            <a:bevel/>
            <a:headEnd type="none" w="med" len="med"/>
            <a:tailEnd type="none" w="med" len="med"/>
          </a:ln>
        </p:spPr>
        <p:txBody>
          <a:bodyPr/>
          <a:lstStyle/>
          <a:p>
            <a:endParaRPr lang="zh-CN" altLang="en-US"/>
          </a:p>
        </p:txBody>
      </p:sp>
      <p:sp>
        <p:nvSpPr>
          <p:cNvPr id="28" name="Line 38"/>
          <p:cNvSpPr/>
          <p:nvPr/>
        </p:nvSpPr>
        <p:spPr>
          <a:xfrm>
            <a:off x="1457960" y="1409700"/>
            <a:ext cx="0" cy="576004"/>
          </a:xfrm>
          <a:prstGeom prst="line">
            <a:avLst/>
          </a:prstGeom>
          <a:ln w="69850" cap="flat" cmpd="sng">
            <a:solidFill>
              <a:srgbClr val="FF0000"/>
            </a:solidFill>
            <a:prstDash val="solid"/>
            <a:bevel/>
            <a:headEnd type="none" w="med" len="med"/>
            <a:tailEnd type="none" w="med" len="med"/>
          </a:ln>
        </p:spPr>
        <p:txBody>
          <a:bodyPr/>
          <a:lstStyle/>
          <a:p>
            <a:endParaRPr lang="zh-CN" altLang="en-US"/>
          </a:p>
        </p:txBody>
      </p:sp>
      <p:sp>
        <p:nvSpPr>
          <p:cNvPr id="30" name="文本框 29"/>
          <p:cNvSpPr txBox="1"/>
          <p:nvPr/>
        </p:nvSpPr>
        <p:spPr>
          <a:xfrm>
            <a:off x="3119755" y="3220720"/>
            <a:ext cx="3455670" cy="583565"/>
          </a:xfrm>
          <a:prstGeom prst="rect">
            <a:avLst/>
          </a:prstGeom>
          <a:noFill/>
        </p:spPr>
        <p:txBody>
          <a:bodyPr wrap="square" rtlCol="0">
            <a:spAutoFit/>
          </a:bodyPr>
          <a:lstStyle/>
          <a:p>
            <a:r>
              <a:rPr lang="zh-CN" altLang="en-US" sz="3200" b="1">
                <a:solidFill>
                  <a:srgbClr val="0000FF"/>
                </a:solidFill>
                <a:latin typeface="微软雅黑" panose="020B0503020204020204" charset="-122"/>
                <a:ea typeface="微软雅黑" panose="020B0503020204020204" charset="-122"/>
              </a:rPr>
              <a:t>数据库设计流程</a:t>
            </a:r>
          </a:p>
        </p:txBody>
      </p:sp>
      <p:sp>
        <p:nvSpPr>
          <p:cNvPr id="35" name="任意多边形 34"/>
          <p:cNvSpPr/>
          <p:nvPr/>
        </p:nvSpPr>
        <p:spPr>
          <a:xfrm>
            <a:off x="2430145" y="2058670"/>
            <a:ext cx="4304665" cy="2907030"/>
          </a:xfrm>
          <a:custGeom>
            <a:avLst/>
            <a:gdLst>
              <a:gd name="connisteX0" fmla="*/ 422910 w 5018034"/>
              <a:gd name="connsiteY0" fmla="*/ 2686510 h 3338549"/>
              <a:gd name="connisteX1" fmla="*/ 1112520 w 5018034"/>
              <a:gd name="connsiteY1" fmla="*/ 3080845 h 3338549"/>
              <a:gd name="connisteX2" fmla="*/ 1802765 w 5018034"/>
              <a:gd name="connsiteY2" fmla="*/ 3291665 h 3338549"/>
              <a:gd name="connisteX3" fmla="*/ 2647315 w 5018034"/>
              <a:gd name="connsiteY3" fmla="*/ 3320240 h 3338549"/>
              <a:gd name="connisteX4" fmla="*/ 3759835 w 5018034"/>
              <a:gd name="connsiteY4" fmla="*/ 3122755 h 3338549"/>
              <a:gd name="connisteX5" fmla="*/ 4506595 w 5018034"/>
              <a:gd name="connsiteY5" fmla="*/ 2657935 h 3338549"/>
              <a:gd name="connisteX6" fmla="*/ 4900930 w 5018034"/>
              <a:gd name="connsiteY6" fmla="*/ 2109295 h 3338549"/>
              <a:gd name="connisteX7" fmla="*/ 5013325 w 5018034"/>
              <a:gd name="connsiteY7" fmla="*/ 1630505 h 3338549"/>
              <a:gd name="connisteX8" fmla="*/ 4816475 w 5018034"/>
              <a:gd name="connsiteY8" fmla="*/ 996775 h 3338549"/>
              <a:gd name="connisteX9" fmla="*/ 4154170 w 5018034"/>
              <a:gd name="connsiteY9" fmla="*/ 475440 h 3338549"/>
              <a:gd name="connisteX10" fmla="*/ 3041650 w 5018034"/>
              <a:gd name="connsiteY10" fmla="*/ 81105 h 3338549"/>
              <a:gd name="connisteX11" fmla="*/ 1732280 w 5018034"/>
              <a:gd name="connsiteY11" fmla="*/ 24590 h 3338549"/>
              <a:gd name="connisteX12" fmla="*/ 788670 w 5018034"/>
              <a:gd name="connsiteY12" fmla="*/ 292560 h 3338549"/>
              <a:gd name="connisteX13" fmla="*/ 183515 w 5018034"/>
              <a:gd name="connsiteY13" fmla="*/ 855805 h 3338549"/>
              <a:gd name="connisteX14" fmla="*/ 0 w 5018034"/>
              <a:gd name="connsiteY14" fmla="*/ 1292050 h 333854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Lst>
            <a:rect l="l" t="t" r="r" b="b"/>
            <a:pathLst>
              <a:path w="5018034" h="3338549">
                <a:moveTo>
                  <a:pt x="422910" y="2686511"/>
                </a:moveTo>
                <a:cubicBezTo>
                  <a:pt x="546735" y="2761441"/>
                  <a:pt x="836295" y="2959561"/>
                  <a:pt x="1112520" y="3080846"/>
                </a:cubicBezTo>
                <a:cubicBezTo>
                  <a:pt x="1388745" y="3202131"/>
                  <a:pt x="1496060" y="3244041"/>
                  <a:pt x="1802765" y="3291666"/>
                </a:cubicBezTo>
                <a:cubicBezTo>
                  <a:pt x="2109470" y="3339291"/>
                  <a:pt x="2256155" y="3353896"/>
                  <a:pt x="2647315" y="3320241"/>
                </a:cubicBezTo>
                <a:cubicBezTo>
                  <a:pt x="3038475" y="3286586"/>
                  <a:pt x="3387725" y="3255471"/>
                  <a:pt x="3759835" y="3122756"/>
                </a:cubicBezTo>
                <a:cubicBezTo>
                  <a:pt x="4131945" y="2990041"/>
                  <a:pt x="4278630" y="2860501"/>
                  <a:pt x="4506595" y="2657936"/>
                </a:cubicBezTo>
                <a:cubicBezTo>
                  <a:pt x="4734560" y="2455371"/>
                  <a:pt x="4799330" y="2315036"/>
                  <a:pt x="4900930" y="2109296"/>
                </a:cubicBezTo>
                <a:cubicBezTo>
                  <a:pt x="5002530" y="1903556"/>
                  <a:pt x="5030470" y="1852756"/>
                  <a:pt x="5013325" y="1630506"/>
                </a:cubicBezTo>
                <a:cubicBezTo>
                  <a:pt x="4996180" y="1408256"/>
                  <a:pt x="4988560" y="1227916"/>
                  <a:pt x="4816475" y="996776"/>
                </a:cubicBezTo>
                <a:cubicBezTo>
                  <a:pt x="4644390" y="765636"/>
                  <a:pt x="4509135" y="658321"/>
                  <a:pt x="4154170" y="475441"/>
                </a:cubicBezTo>
                <a:cubicBezTo>
                  <a:pt x="3799205" y="292561"/>
                  <a:pt x="3526155" y="171276"/>
                  <a:pt x="3041650" y="81106"/>
                </a:cubicBezTo>
                <a:cubicBezTo>
                  <a:pt x="2557145" y="-9064"/>
                  <a:pt x="2183130" y="-17954"/>
                  <a:pt x="1732280" y="24591"/>
                </a:cubicBezTo>
                <a:cubicBezTo>
                  <a:pt x="1281430" y="67136"/>
                  <a:pt x="1098550" y="126191"/>
                  <a:pt x="788670" y="292561"/>
                </a:cubicBezTo>
                <a:cubicBezTo>
                  <a:pt x="478790" y="458931"/>
                  <a:pt x="340995" y="655781"/>
                  <a:pt x="183515" y="855806"/>
                </a:cubicBezTo>
                <a:cubicBezTo>
                  <a:pt x="26035" y="1055831"/>
                  <a:pt x="24765" y="1215851"/>
                  <a:pt x="0" y="1292051"/>
                </a:cubicBezTo>
              </a:path>
            </a:pathLst>
          </a:custGeom>
          <a:noFill/>
          <a:ln w="111125" cap="flat" cmpd="sng" algn="ctr">
            <a:solidFill>
              <a:srgbClr val="FF0000"/>
            </a:solidFill>
            <a:prstDash val="solid"/>
            <a:round/>
            <a:headEnd type="none" w="med" len="med"/>
            <a:tailEnd type="stealth" w="lg" len="lg"/>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7"/>
          <p:cNvSpPr/>
          <p:nvPr/>
        </p:nvSpPr>
        <p:spPr>
          <a:xfrm>
            <a:off x="1764030" y="476250"/>
            <a:ext cx="7066280" cy="641350"/>
          </a:xfrm>
          <a:prstGeom prst="rect">
            <a:avLst/>
          </a:prstGeom>
          <a:noFill/>
          <a:ln w="9525">
            <a:noFill/>
          </a:ln>
        </p:spPr>
        <p:txBody>
          <a:bodyPr anchor="ctr"/>
          <a:lstStyle/>
          <a:p>
            <a:pPr algn="ctr"/>
            <a:r>
              <a:rPr lang="zh-CN" altLang="en-US" sz="4000" b="1" dirty="0">
                <a:solidFill>
                  <a:srgbClr val="3333CC"/>
                </a:solidFill>
                <a:latin typeface="微软雅黑" panose="020B0503020204020204" charset="-122"/>
                <a:ea typeface="微软雅黑" panose="020B0503020204020204" charset="-122"/>
              </a:rPr>
              <a:t>典型的教学管理业务表单</a:t>
            </a:r>
            <a:r>
              <a:rPr lang="en-US" altLang="zh-CN" sz="4000" b="1" dirty="0">
                <a:solidFill>
                  <a:srgbClr val="3333CC"/>
                </a:solidFill>
                <a:latin typeface="微软雅黑" panose="020B0503020204020204" charset="-122"/>
                <a:ea typeface="微软雅黑" panose="020B0503020204020204" charset="-122"/>
              </a:rPr>
              <a:t>(1)</a:t>
            </a:r>
            <a:r>
              <a:rPr lang="en-US" altLang="zh-CN" sz="3600" b="1" dirty="0">
                <a:solidFill>
                  <a:srgbClr val="3333CC"/>
                </a:solidFill>
                <a:latin typeface="Comic Sans MS" panose="030F0702030302020204" pitchFamily="66" charset="0"/>
                <a:ea typeface="华文中宋" panose="02010600040101010101" pitchFamily="2" charset="-122"/>
              </a:rPr>
              <a:t> </a:t>
            </a:r>
          </a:p>
        </p:txBody>
      </p:sp>
      <p:sp>
        <p:nvSpPr>
          <p:cNvPr id="10243" name="Rectangle 44"/>
          <p:cNvSpPr/>
          <p:nvPr/>
        </p:nvSpPr>
        <p:spPr>
          <a:xfrm>
            <a:off x="1331913" y="1557338"/>
            <a:ext cx="6335712" cy="5300662"/>
          </a:xfrm>
          <a:prstGeom prst="rect">
            <a:avLst/>
          </a:prstGeom>
          <a:solidFill>
            <a:srgbClr val="CCFFFF"/>
          </a:solidFill>
          <a:ln w="19050" cap="flat" cmpd="sng">
            <a:solidFill>
              <a:srgbClr val="000000"/>
            </a:solidFill>
            <a:prstDash val="solid"/>
            <a:miter/>
            <a:headEnd type="none" w="med" len="med"/>
            <a:tailEnd type="none" w="med" len="med"/>
          </a:ln>
        </p:spPr>
        <p:txBody>
          <a:bodyPr wrap="none" anchor="ctr"/>
          <a:lstStyle/>
          <a:p>
            <a:endParaRPr lang="zh-CN" altLang="en-US" sz="3600" b="1" dirty="0">
              <a:solidFill>
                <a:srgbClr val="000000"/>
              </a:solidFill>
              <a:latin typeface="Times New Roman" panose="02020603050405020304" pitchFamily="18" charset="0"/>
            </a:endParaRPr>
          </a:p>
        </p:txBody>
      </p:sp>
      <p:sp>
        <p:nvSpPr>
          <p:cNvPr id="10244" name="Rectangle 45"/>
          <p:cNvSpPr/>
          <p:nvPr/>
        </p:nvSpPr>
        <p:spPr>
          <a:xfrm>
            <a:off x="4594225" y="5584825"/>
            <a:ext cx="1450975" cy="492125"/>
          </a:xfrm>
          <a:prstGeom prst="rect">
            <a:avLst/>
          </a:prstGeom>
          <a:noFill/>
          <a:ln w="9525">
            <a:noFill/>
          </a:ln>
        </p:spPr>
        <p:txBody>
          <a:bodyPr/>
          <a:lstStyle/>
          <a:p>
            <a:pPr algn="just"/>
            <a:r>
              <a:rPr lang="zh-CN" altLang="en-US" sz="1800" dirty="0">
                <a:solidFill>
                  <a:srgbClr val="000000"/>
                </a:solidFill>
                <a:latin typeface="Comic Sans MS" panose="030F0702030302020204" pitchFamily="66" charset="0"/>
                <a:ea typeface="华文中宋" panose="02010600040101010101" pitchFamily="2" charset="-122"/>
              </a:rPr>
              <a:t>女</a:t>
            </a:r>
            <a:endParaRPr lang="zh-CN" altLang="en-US" sz="1800" b="1" dirty="0">
              <a:solidFill>
                <a:srgbClr val="000000"/>
              </a:solidFill>
              <a:latin typeface="Times New Roman" panose="02020603050405020304" pitchFamily="18" charset="0"/>
            </a:endParaRPr>
          </a:p>
        </p:txBody>
      </p:sp>
      <p:sp>
        <p:nvSpPr>
          <p:cNvPr id="10245" name="Rectangle 46"/>
          <p:cNvSpPr/>
          <p:nvPr/>
        </p:nvSpPr>
        <p:spPr>
          <a:xfrm>
            <a:off x="4594225" y="5014913"/>
            <a:ext cx="1450975" cy="493712"/>
          </a:xfrm>
          <a:prstGeom prst="rect">
            <a:avLst/>
          </a:prstGeom>
          <a:noFill/>
          <a:ln w="9525">
            <a:noFill/>
          </a:ln>
        </p:spPr>
        <p:txBody>
          <a:bodyPr/>
          <a:lstStyle/>
          <a:p>
            <a:pPr algn="just"/>
            <a:r>
              <a:rPr lang="zh-CN" altLang="en-US" sz="1800" dirty="0">
                <a:solidFill>
                  <a:srgbClr val="000000"/>
                </a:solidFill>
                <a:latin typeface="Comic Sans MS" panose="030F0702030302020204" pitchFamily="66" charset="0"/>
                <a:ea typeface="华文中宋" panose="02010600040101010101" pitchFamily="2" charset="-122"/>
              </a:rPr>
              <a:t>女</a:t>
            </a:r>
            <a:endParaRPr lang="zh-CN" altLang="en-US" sz="1800" b="1" dirty="0">
              <a:solidFill>
                <a:srgbClr val="000000"/>
              </a:solidFill>
              <a:latin typeface="Times New Roman" panose="02020603050405020304" pitchFamily="18" charset="0"/>
            </a:endParaRPr>
          </a:p>
        </p:txBody>
      </p:sp>
      <p:sp>
        <p:nvSpPr>
          <p:cNvPr id="10246" name="Rectangle 47"/>
          <p:cNvSpPr/>
          <p:nvPr/>
        </p:nvSpPr>
        <p:spPr>
          <a:xfrm>
            <a:off x="4594225" y="4446588"/>
            <a:ext cx="1450975" cy="493712"/>
          </a:xfrm>
          <a:prstGeom prst="rect">
            <a:avLst/>
          </a:prstGeom>
          <a:noFill/>
          <a:ln w="9525">
            <a:noFill/>
          </a:ln>
        </p:spPr>
        <p:txBody>
          <a:bodyPr/>
          <a:lstStyle/>
          <a:p>
            <a:pPr algn="just"/>
            <a:r>
              <a:rPr lang="zh-CN" altLang="en-US" sz="1800" dirty="0">
                <a:solidFill>
                  <a:srgbClr val="000000"/>
                </a:solidFill>
                <a:latin typeface="Comic Sans MS" panose="030F0702030302020204" pitchFamily="66" charset="0"/>
                <a:ea typeface="华文中宋" panose="02010600040101010101" pitchFamily="2" charset="-122"/>
              </a:rPr>
              <a:t>男</a:t>
            </a:r>
            <a:endParaRPr lang="zh-CN" altLang="en-US" sz="1800" b="1" dirty="0">
              <a:solidFill>
                <a:srgbClr val="000000"/>
              </a:solidFill>
              <a:latin typeface="Times New Roman" panose="02020603050405020304" pitchFamily="18" charset="0"/>
            </a:endParaRPr>
          </a:p>
        </p:txBody>
      </p:sp>
      <p:sp>
        <p:nvSpPr>
          <p:cNvPr id="10247" name="Rectangle 48"/>
          <p:cNvSpPr/>
          <p:nvPr/>
        </p:nvSpPr>
        <p:spPr>
          <a:xfrm>
            <a:off x="4594225" y="3876675"/>
            <a:ext cx="1450975" cy="495300"/>
          </a:xfrm>
          <a:prstGeom prst="rect">
            <a:avLst/>
          </a:prstGeom>
          <a:noFill/>
          <a:ln w="9525">
            <a:noFill/>
          </a:ln>
        </p:spPr>
        <p:txBody>
          <a:bodyPr/>
          <a:lstStyle/>
          <a:p>
            <a:pPr algn="just"/>
            <a:r>
              <a:rPr lang="zh-CN" altLang="en-US" sz="1800" dirty="0">
                <a:solidFill>
                  <a:srgbClr val="000000"/>
                </a:solidFill>
                <a:latin typeface="Comic Sans MS" panose="030F0702030302020204" pitchFamily="66" charset="0"/>
                <a:ea typeface="华文中宋" panose="02010600040101010101" pitchFamily="2" charset="-122"/>
              </a:rPr>
              <a:t>男</a:t>
            </a:r>
            <a:endParaRPr lang="zh-CN" altLang="en-US" sz="1800" b="1" dirty="0">
              <a:solidFill>
                <a:srgbClr val="000000"/>
              </a:solidFill>
              <a:latin typeface="Times New Roman" panose="02020603050405020304" pitchFamily="18" charset="0"/>
            </a:endParaRPr>
          </a:p>
        </p:txBody>
      </p:sp>
      <p:sp>
        <p:nvSpPr>
          <p:cNvPr id="10248" name="Rectangle 49"/>
          <p:cNvSpPr/>
          <p:nvPr/>
        </p:nvSpPr>
        <p:spPr>
          <a:xfrm>
            <a:off x="4594225" y="3308350"/>
            <a:ext cx="1450975" cy="492125"/>
          </a:xfrm>
          <a:prstGeom prst="rect">
            <a:avLst/>
          </a:prstGeom>
          <a:noFill/>
          <a:ln w="9525">
            <a:noFill/>
          </a:ln>
        </p:spPr>
        <p:txBody>
          <a:bodyPr/>
          <a:lstStyle/>
          <a:p>
            <a:pPr algn="just"/>
            <a:r>
              <a:rPr lang="zh-CN" altLang="en-US" sz="1800" dirty="0">
                <a:solidFill>
                  <a:srgbClr val="FF0000"/>
                </a:solidFill>
                <a:latin typeface="Times New Roman" panose="02020603050405020304" pitchFamily="18" charset="0"/>
                <a:ea typeface="黑体" panose="02010609060101010101" pitchFamily="49" charset="-122"/>
              </a:rPr>
              <a:t>性别</a:t>
            </a:r>
            <a:endParaRPr lang="zh-CN" altLang="en-US" sz="1800" b="1" dirty="0">
              <a:solidFill>
                <a:srgbClr val="000000"/>
              </a:solidFill>
              <a:latin typeface="Times New Roman" panose="02020603050405020304" pitchFamily="18" charset="0"/>
              <a:ea typeface="黑体" panose="02010609060101010101" pitchFamily="49" charset="-122"/>
            </a:endParaRPr>
          </a:p>
        </p:txBody>
      </p:sp>
      <p:sp>
        <p:nvSpPr>
          <p:cNvPr id="10249" name="Rectangle 50"/>
          <p:cNvSpPr/>
          <p:nvPr/>
        </p:nvSpPr>
        <p:spPr>
          <a:xfrm>
            <a:off x="6072188" y="5584825"/>
            <a:ext cx="1450975" cy="492125"/>
          </a:xfrm>
          <a:prstGeom prst="rect">
            <a:avLst/>
          </a:prstGeom>
          <a:noFill/>
          <a:ln w="9525">
            <a:noFill/>
          </a:ln>
        </p:spPr>
        <p:txBody>
          <a:bodyPr/>
          <a:lstStyle/>
          <a:p>
            <a:pPr algn="just"/>
            <a:r>
              <a:rPr lang="en-US" altLang="zh-CN" sz="1800" dirty="0">
                <a:solidFill>
                  <a:srgbClr val="000000"/>
                </a:solidFill>
                <a:latin typeface="Times New Roman" panose="02020603050405020304" pitchFamily="18" charset="0"/>
                <a:ea typeface="华文中宋" panose="02010600040101010101" pitchFamily="2" charset="-122"/>
              </a:rPr>
              <a:t>1988/01/29</a:t>
            </a:r>
            <a:endParaRPr lang="en-US" altLang="zh-CN" sz="1800" b="1" dirty="0">
              <a:solidFill>
                <a:srgbClr val="000000"/>
              </a:solidFill>
              <a:latin typeface="Times New Roman" panose="02020603050405020304" pitchFamily="18" charset="0"/>
            </a:endParaRPr>
          </a:p>
        </p:txBody>
      </p:sp>
      <p:sp>
        <p:nvSpPr>
          <p:cNvPr id="10250" name="Rectangle 51"/>
          <p:cNvSpPr/>
          <p:nvPr/>
        </p:nvSpPr>
        <p:spPr>
          <a:xfrm>
            <a:off x="3116263" y="5584825"/>
            <a:ext cx="1452562" cy="492125"/>
          </a:xfrm>
          <a:prstGeom prst="rect">
            <a:avLst/>
          </a:prstGeom>
          <a:noFill/>
          <a:ln w="9525">
            <a:noFill/>
          </a:ln>
        </p:spPr>
        <p:txBody>
          <a:bodyPr/>
          <a:lstStyle/>
          <a:p>
            <a:pPr algn="just"/>
            <a:r>
              <a:rPr lang="en-US" altLang="zh-CN" sz="1800" dirty="0">
                <a:solidFill>
                  <a:srgbClr val="000000"/>
                </a:solidFill>
                <a:latin typeface="Times New Roman" panose="02020603050405020304" pitchFamily="18" charset="0"/>
                <a:ea typeface="华文中宋" panose="02010600040101010101" pitchFamily="2" charset="-122"/>
              </a:rPr>
              <a:t>2008043315</a:t>
            </a:r>
            <a:endParaRPr lang="en-US" altLang="zh-CN" sz="1800" b="1" dirty="0">
              <a:solidFill>
                <a:srgbClr val="000000"/>
              </a:solidFill>
              <a:latin typeface="Times New Roman" panose="02020603050405020304" pitchFamily="18" charset="0"/>
            </a:endParaRPr>
          </a:p>
        </p:txBody>
      </p:sp>
      <p:sp>
        <p:nvSpPr>
          <p:cNvPr id="10251" name="Rectangle 52"/>
          <p:cNvSpPr/>
          <p:nvPr/>
        </p:nvSpPr>
        <p:spPr>
          <a:xfrm>
            <a:off x="1638300" y="5584825"/>
            <a:ext cx="1450975" cy="492125"/>
          </a:xfrm>
          <a:prstGeom prst="rect">
            <a:avLst/>
          </a:prstGeom>
          <a:noFill/>
          <a:ln w="9525">
            <a:noFill/>
          </a:ln>
        </p:spPr>
        <p:txBody>
          <a:bodyPr/>
          <a:lstStyle/>
          <a:p>
            <a:pPr algn="just"/>
            <a:r>
              <a:rPr lang="zh-CN" altLang="en-US" sz="1800" dirty="0">
                <a:solidFill>
                  <a:srgbClr val="000000"/>
                </a:solidFill>
                <a:latin typeface="Times New Roman" panose="02020603050405020304" pitchFamily="18" charset="0"/>
              </a:rPr>
              <a:t>刘丽</a:t>
            </a:r>
            <a:endParaRPr lang="zh-CN" altLang="en-US" sz="1800" b="1" dirty="0">
              <a:solidFill>
                <a:srgbClr val="000000"/>
              </a:solidFill>
              <a:latin typeface="Times New Roman" panose="02020603050405020304" pitchFamily="18" charset="0"/>
            </a:endParaRPr>
          </a:p>
        </p:txBody>
      </p:sp>
      <p:sp>
        <p:nvSpPr>
          <p:cNvPr id="10252" name="Rectangle 53"/>
          <p:cNvSpPr/>
          <p:nvPr/>
        </p:nvSpPr>
        <p:spPr>
          <a:xfrm>
            <a:off x="6072188" y="5014913"/>
            <a:ext cx="1450975" cy="493712"/>
          </a:xfrm>
          <a:prstGeom prst="rect">
            <a:avLst/>
          </a:prstGeom>
          <a:noFill/>
          <a:ln w="9525">
            <a:noFill/>
          </a:ln>
        </p:spPr>
        <p:txBody>
          <a:bodyPr/>
          <a:lstStyle/>
          <a:p>
            <a:pPr algn="just"/>
            <a:r>
              <a:rPr lang="en-US" altLang="zh-CN" sz="1800" dirty="0">
                <a:solidFill>
                  <a:srgbClr val="000000"/>
                </a:solidFill>
                <a:latin typeface="Times New Roman" panose="02020603050405020304" pitchFamily="18" charset="0"/>
                <a:ea typeface="华文中宋" panose="02010600040101010101" pitchFamily="2" charset="-122"/>
              </a:rPr>
              <a:t>1988/07/09</a:t>
            </a:r>
            <a:endParaRPr lang="en-US" altLang="zh-CN" sz="1800" b="1" dirty="0">
              <a:solidFill>
                <a:srgbClr val="000000"/>
              </a:solidFill>
              <a:latin typeface="Times New Roman" panose="02020603050405020304" pitchFamily="18" charset="0"/>
            </a:endParaRPr>
          </a:p>
        </p:txBody>
      </p:sp>
      <p:sp>
        <p:nvSpPr>
          <p:cNvPr id="10253" name="Rectangle 54"/>
          <p:cNvSpPr/>
          <p:nvPr/>
        </p:nvSpPr>
        <p:spPr>
          <a:xfrm>
            <a:off x="3116263" y="5014913"/>
            <a:ext cx="1452562" cy="493712"/>
          </a:xfrm>
          <a:prstGeom prst="rect">
            <a:avLst/>
          </a:prstGeom>
          <a:noFill/>
          <a:ln w="9525">
            <a:noFill/>
          </a:ln>
        </p:spPr>
        <p:txBody>
          <a:bodyPr/>
          <a:lstStyle/>
          <a:p>
            <a:pPr algn="just"/>
            <a:r>
              <a:rPr lang="en-US" altLang="zh-CN" sz="1800" dirty="0">
                <a:solidFill>
                  <a:srgbClr val="000000"/>
                </a:solidFill>
                <a:latin typeface="Times New Roman" panose="02020603050405020304" pitchFamily="18" charset="0"/>
                <a:ea typeface="华文中宋" panose="02010600040101010101" pitchFamily="2" charset="-122"/>
              </a:rPr>
              <a:t>2008043332</a:t>
            </a:r>
            <a:endParaRPr lang="en-US" altLang="zh-CN" sz="1800" b="1" dirty="0">
              <a:solidFill>
                <a:srgbClr val="000000"/>
              </a:solidFill>
              <a:latin typeface="Times New Roman" panose="02020603050405020304" pitchFamily="18" charset="0"/>
            </a:endParaRPr>
          </a:p>
        </p:txBody>
      </p:sp>
      <p:sp>
        <p:nvSpPr>
          <p:cNvPr id="10254" name="Rectangle 55"/>
          <p:cNvSpPr/>
          <p:nvPr/>
        </p:nvSpPr>
        <p:spPr>
          <a:xfrm>
            <a:off x="1638300" y="5014913"/>
            <a:ext cx="1450975" cy="493712"/>
          </a:xfrm>
          <a:prstGeom prst="rect">
            <a:avLst/>
          </a:prstGeom>
          <a:noFill/>
          <a:ln w="9525">
            <a:noFill/>
          </a:ln>
        </p:spPr>
        <p:txBody>
          <a:bodyPr/>
          <a:lstStyle/>
          <a:p>
            <a:pPr algn="just"/>
            <a:r>
              <a:rPr lang="zh-CN" altLang="en-US" sz="1800" dirty="0">
                <a:solidFill>
                  <a:srgbClr val="000000"/>
                </a:solidFill>
                <a:latin typeface="Times New Roman" panose="02020603050405020304" pitchFamily="18" charset="0"/>
              </a:rPr>
              <a:t>张珊</a:t>
            </a:r>
            <a:endParaRPr lang="zh-CN" altLang="en-US" sz="1800" b="1" dirty="0">
              <a:solidFill>
                <a:srgbClr val="000000"/>
              </a:solidFill>
              <a:latin typeface="Times New Roman" panose="02020603050405020304" pitchFamily="18" charset="0"/>
            </a:endParaRPr>
          </a:p>
        </p:txBody>
      </p:sp>
      <p:sp>
        <p:nvSpPr>
          <p:cNvPr id="10255" name="Rectangle 56"/>
          <p:cNvSpPr/>
          <p:nvPr/>
        </p:nvSpPr>
        <p:spPr>
          <a:xfrm>
            <a:off x="6072188" y="4446588"/>
            <a:ext cx="1450975" cy="493712"/>
          </a:xfrm>
          <a:prstGeom prst="rect">
            <a:avLst/>
          </a:prstGeom>
          <a:noFill/>
          <a:ln w="9525">
            <a:noFill/>
          </a:ln>
        </p:spPr>
        <p:txBody>
          <a:bodyPr/>
          <a:lstStyle/>
          <a:p>
            <a:pPr algn="just"/>
            <a:r>
              <a:rPr lang="en-US" altLang="zh-CN" sz="1800" dirty="0">
                <a:solidFill>
                  <a:srgbClr val="000000"/>
                </a:solidFill>
                <a:latin typeface="Times New Roman" panose="02020603050405020304" pitchFamily="18" charset="0"/>
                <a:ea typeface="华文中宋" panose="02010600040101010101" pitchFamily="2" charset="-122"/>
              </a:rPr>
              <a:t>1992/02/21</a:t>
            </a:r>
            <a:endParaRPr lang="en-US" altLang="zh-CN" sz="1800" b="1" dirty="0">
              <a:solidFill>
                <a:srgbClr val="000000"/>
              </a:solidFill>
              <a:latin typeface="Times New Roman" panose="02020603050405020304" pitchFamily="18" charset="0"/>
            </a:endParaRPr>
          </a:p>
        </p:txBody>
      </p:sp>
      <p:sp>
        <p:nvSpPr>
          <p:cNvPr id="10256" name="Rectangle 57"/>
          <p:cNvSpPr/>
          <p:nvPr/>
        </p:nvSpPr>
        <p:spPr>
          <a:xfrm>
            <a:off x="3116263" y="4446588"/>
            <a:ext cx="1452562" cy="493712"/>
          </a:xfrm>
          <a:prstGeom prst="rect">
            <a:avLst/>
          </a:prstGeom>
          <a:noFill/>
          <a:ln w="9525">
            <a:noFill/>
          </a:ln>
        </p:spPr>
        <p:txBody>
          <a:bodyPr/>
          <a:lstStyle/>
          <a:p>
            <a:pPr algn="just"/>
            <a:r>
              <a:rPr lang="en-US" altLang="zh-CN" sz="1800" dirty="0">
                <a:solidFill>
                  <a:srgbClr val="000000"/>
                </a:solidFill>
                <a:latin typeface="Times New Roman" panose="02020603050405020304" pitchFamily="18" charset="0"/>
                <a:ea typeface="华文中宋" panose="02010600040101010101" pitchFamily="2" charset="-122"/>
              </a:rPr>
              <a:t>2008043214</a:t>
            </a:r>
            <a:endParaRPr lang="en-US" altLang="zh-CN" sz="1800" b="1" dirty="0">
              <a:solidFill>
                <a:srgbClr val="000000"/>
              </a:solidFill>
              <a:latin typeface="Times New Roman" panose="02020603050405020304" pitchFamily="18" charset="0"/>
            </a:endParaRPr>
          </a:p>
        </p:txBody>
      </p:sp>
      <p:sp>
        <p:nvSpPr>
          <p:cNvPr id="10257" name="Rectangle 58"/>
          <p:cNvSpPr/>
          <p:nvPr/>
        </p:nvSpPr>
        <p:spPr>
          <a:xfrm>
            <a:off x="1638300" y="4446588"/>
            <a:ext cx="1450975" cy="493712"/>
          </a:xfrm>
          <a:prstGeom prst="rect">
            <a:avLst/>
          </a:prstGeom>
          <a:noFill/>
          <a:ln w="9525">
            <a:noFill/>
          </a:ln>
        </p:spPr>
        <p:txBody>
          <a:bodyPr/>
          <a:lstStyle/>
          <a:p>
            <a:pPr algn="just"/>
            <a:r>
              <a:rPr lang="zh-CN" altLang="en-US" sz="1800" dirty="0">
                <a:solidFill>
                  <a:srgbClr val="000000"/>
                </a:solidFill>
                <a:latin typeface="Times New Roman" panose="02020603050405020304" pitchFamily="18" charset="0"/>
              </a:rPr>
              <a:t>汪兵</a:t>
            </a:r>
            <a:endParaRPr lang="zh-CN" altLang="en-US" sz="1800" b="1" dirty="0">
              <a:solidFill>
                <a:srgbClr val="000000"/>
              </a:solidFill>
              <a:latin typeface="Times New Roman" panose="02020603050405020304" pitchFamily="18" charset="0"/>
            </a:endParaRPr>
          </a:p>
        </p:txBody>
      </p:sp>
      <p:sp>
        <p:nvSpPr>
          <p:cNvPr id="10258" name="Rectangle 59"/>
          <p:cNvSpPr/>
          <p:nvPr/>
        </p:nvSpPr>
        <p:spPr>
          <a:xfrm>
            <a:off x="6072188" y="3876675"/>
            <a:ext cx="1450975" cy="495300"/>
          </a:xfrm>
          <a:prstGeom prst="rect">
            <a:avLst/>
          </a:prstGeom>
          <a:noFill/>
          <a:ln w="9525">
            <a:noFill/>
          </a:ln>
        </p:spPr>
        <p:txBody>
          <a:bodyPr/>
          <a:lstStyle/>
          <a:p>
            <a:pPr algn="just"/>
            <a:r>
              <a:rPr lang="en-US" altLang="zh-CN" sz="1800" dirty="0">
                <a:solidFill>
                  <a:srgbClr val="000000"/>
                </a:solidFill>
                <a:latin typeface="Times New Roman" panose="02020603050405020304" pitchFamily="18" charset="0"/>
                <a:ea typeface="华文中宋" panose="02010600040101010101" pitchFamily="2" charset="-122"/>
              </a:rPr>
              <a:t>1990/12/14</a:t>
            </a:r>
            <a:endParaRPr lang="en-US" altLang="zh-CN" sz="1800" b="1" dirty="0">
              <a:solidFill>
                <a:srgbClr val="000000"/>
              </a:solidFill>
              <a:latin typeface="Times New Roman" panose="02020603050405020304" pitchFamily="18" charset="0"/>
            </a:endParaRPr>
          </a:p>
        </p:txBody>
      </p:sp>
      <p:sp>
        <p:nvSpPr>
          <p:cNvPr id="10259" name="Rectangle 60"/>
          <p:cNvSpPr/>
          <p:nvPr/>
        </p:nvSpPr>
        <p:spPr>
          <a:xfrm>
            <a:off x="3116263" y="3876675"/>
            <a:ext cx="1452562" cy="495300"/>
          </a:xfrm>
          <a:prstGeom prst="rect">
            <a:avLst/>
          </a:prstGeom>
          <a:noFill/>
          <a:ln w="9525">
            <a:noFill/>
          </a:ln>
        </p:spPr>
        <p:txBody>
          <a:bodyPr/>
          <a:lstStyle/>
          <a:p>
            <a:pPr algn="just"/>
            <a:r>
              <a:rPr lang="en-US" altLang="zh-CN" sz="1800" dirty="0">
                <a:solidFill>
                  <a:srgbClr val="000000"/>
                </a:solidFill>
                <a:latin typeface="Times New Roman" panose="02020603050405020304" pitchFamily="18" charset="0"/>
                <a:ea typeface="华文中宋" panose="02010600040101010101" pitchFamily="2" charset="-122"/>
              </a:rPr>
              <a:t>2008043101</a:t>
            </a:r>
            <a:endParaRPr lang="en-US" altLang="zh-CN" sz="1800" b="1" dirty="0">
              <a:solidFill>
                <a:srgbClr val="000000"/>
              </a:solidFill>
              <a:latin typeface="Times New Roman" panose="02020603050405020304" pitchFamily="18" charset="0"/>
            </a:endParaRPr>
          </a:p>
        </p:txBody>
      </p:sp>
      <p:sp>
        <p:nvSpPr>
          <p:cNvPr id="10260" name="Rectangle 61"/>
          <p:cNvSpPr/>
          <p:nvPr/>
        </p:nvSpPr>
        <p:spPr>
          <a:xfrm>
            <a:off x="1638300" y="3876675"/>
            <a:ext cx="1450975" cy="495300"/>
          </a:xfrm>
          <a:prstGeom prst="rect">
            <a:avLst/>
          </a:prstGeom>
          <a:noFill/>
          <a:ln w="9525">
            <a:noFill/>
          </a:ln>
        </p:spPr>
        <p:txBody>
          <a:bodyPr/>
          <a:lstStyle/>
          <a:p>
            <a:pPr algn="just"/>
            <a:r>
              <a:rPr lang="zh-CN" altLang="en-US" sz="1800" dirty="0">
                <a:solidFill>
                  <a:srgbClr val="000000"/>
                </a:solidFill>
                <a:latin typeface="Times New Roman" panose="02020603050405020304" pitchFamily="18" charset="0"/>
              </a:rPr>
              <a:t>周山</a:t>
            </a:r>
            <a:endParaRPr lang="zh-CN" altLang="en-US" sz="1800" b="1" dirty="0">
              <a:solidFill>
                <a:srgbClr val="000000"/>
              </a:solidFill>
              <a:latin typeface="Times New Roman" panose="02020603050405020304" pitchFamily="18" charset="0"/>
            </a:endParaRPr>
          </a:p>
        </p:txBody>
      </p:sp>
      <p:sp>
        <p:nvSpPr>
          <p:cNvPr id="10261" name="Rectangle 62"/>
          <p:cNvSpPr/>
          <p:nvPr/>
        </p:nvSpPr>
        <p:spPr>
          <a:xfrm>
            <a:off x="6072188" y="3308350"/>
            <a:ext cx="1450975" cy="492125"/>
          </a:xfrm>
          <a:prstGeom prst="rect">
            <a:avLst/>
          </a:prstGeom>
          <a:noFill/>
          <a:ln w="9525">
            <a:noFill/>
          </a:ln>
        </p:spPr>
        <p:txBody>
          <a:bodyPr/>
          <a:lstStyle/>
          <a:p>
            <a:pPr algn="just"/>
            <a:r>
              <a:rPr lang="zh-CN" altLang="en-US" sz="1800" dirty="0">
                <a:solidFill>
                  <a:srgbClr val="FF0000"/>
                </a:solidFill>
                <a:latin typeface="Times New Roman" panose="02020603050405020304" pitchFamily="18" charset="0"/>
                <a:ea typeface="黑体" panose="02010609060101010101" pitchFamily="49" charset="-122"/>
              </a:rPr>
              <a:t>出生日期</a:t>
            </a:r>
            <a:endParaRPr lang="zh-CN" altLang="en-US" sz="1800" b="1" dirty="0">
              <a:solidFill>
                <a:srgbClr val="000000"/>
              </a:solidFill>
              <a:latin typeface="Times New Roman" panose="02020603050405020304" pitchFamily="18" charset="0"/>
              <a:ea typeface="黑体" panose="02010609060101010101" pitchFamily="49" charset="-122"/>
            </a:endParaRPr>
          </a:p>
        </p:txBody>
      </p:sp>
      <p:sp>
        <p:nvSpPr>
          <p:cNvPr id="10262" name="Rectangle 63"/>
          <p:cNvSpPr/>
          <p:nvPr/>
        </p:nvSpPr>
        <p:spPr>
          <a:xfrm>
            <a:off x="3116263" y="3308350"/>
            <a:ext cx="1452562" cy="492125"/>
          </a:xfrm>
          <a:prstGeom prst="rect">
            <a:avLst/>
          </a:prstGeom>
          <a:noFill/>
          <a:ln w="9525">
            <a:noFill/>
          </a:ln>
        </p:spPr>
        <p:txBody>
          <a:bodyPr/>
          <a:lstStyle/>
          <a:p>
            <a:pPr algn="ctr"/>
            <a:r>
              <a:rPr lang="zh-CN" altLang="en-US" sz="1800" dirty="0">
                <a:solidFill>
                  <a:srgbClr val="FF0000"/>
                </a:solidFill>
                <a:latin typeface="Times New Roman" panose="02020603050405020304" pitchFamily="18" charset="0"/>
                <a:ea typeface="黑体" panose="02010609060101010101" pitchFamily="49" charset="-122"/>
              </a:rPr>
              <a:t>学号</a:t>
            </a:r>
            <a:endParaRPr lang="zh-CN" altLang="en-US" sz="1800" b="1" dirty="0">
              <a:solidFill>
                <a:srgbClr val="000000"/>
              </a:solidFill>
              <a:latin typeface="Times New Roman" panose="02020603050405020304" pitchFamily="18" charset="0"/>
              <a:ea typeface="黑体" panose="02010609060101010101" pitchFamily="49" charset="-122"/>
            </a:endParaRPr>
          </a:p>
        </p:txBody>
      </p:sp>
      <p:sp>
        <p:nvSpPr>
          <p:cNvPr id="10263" name="Rectangle 64"/>
          <p:cNvSpPr/>
          <p:nvPr/>
        </p:nvSpPr>
        <p:spPr>
          <a:xfrm>
            <a:off x="1638300" y="3308350"/>
            <a:ext cx="1450975" cy="492125"/>
          </a:xfrm>
          <a:prstGeom prst="rect">
            <a:avLst/>
          </a:prstGeom>
          <a:noFill/>
          <a:ln w="9525">
            <a:noFill/>
          </a:ln>
        </p:spPr>
        <p:txBody>
          <a:bodyPr/>
          <a:lstStyle/>
          <a:p>
            <a:pPr algn="ctr"/>
            <a:r>
              <a:rPr lang="zh-CN" altLang="en-US" sz="1800" dirty="0">
                <a:solidFill>
                  <a:srgbClr val="FF0000"/>
                </a:solidFill>
                <a:latin typeface="Times New Roman" panose="02020603050405020304" pitchFamily="18" charset="0"/>
                <a:ea typeface="黑体" panose="02010609060101010101" pitchFamily="49" charset="-122"/>
              </a:rPr>
              <a:t>姓名</a:t>
            </a:r>
            <a:endParaRPr lang="zh-CN" altLang="en-US" sz="1800" b="1" dirty="0">
              <a:solidFill>
                <a:srgbClr val="000000"/>
              </a:solidFill>
              <a:latin typeface="Times New Roman" panose="02020603050405020304" pitchFamily="18" charset="0"/>
              <a:ea typeface="黑体" panose="02010609060101010101" pitchFamily="49" charset="-122"/>
            </a:endParaRPr>
          </a:p>
        </p:txBody>
      </p:sp>
      <p:sp>
        <p:nvSpPr>
          <p:cNvPr id="10264" name="Line 65"/>
          <p:cNvSpPr/>
          <p:nvPr/>
        </p:nvSpPr>
        <p:spPr>
          <a:xfrm>
            <a:off x="1638300" y="3308350"/>
            <a:ext cx="5808663" cy="0"/>
          </a:xfrm>
          <a:prstGeom prst="line">
            <a:avLst/>
          </a:prstGeom>
          <a:ln w="28575" cap="sq" cmpd="sng">
            <a:solidFill>
              <a:srgbClr val="000000"/>
            </a:solidFill>
            <a:prstDash val="solid"/>
            <a:headEnd type="none" w="med" len="med"/>
            <a:tailEnd type="none" w="med" len="med"/>
          </a:ln>
        </p:spPr>
        <p:txBody>
          <a:bodyPr/>
          <a:lstStyle/>
          <a:p>
            <a:endParaRPr lang="zh-CN" altLang="en-US"/>
          </a:p>
        </p:txBody>
      </p:sp>
      <p:sp>
        <p:nvSpPr>
          <p:cNvPr id="10265" name="Line 66"/>
          <p:cNvSpPr/>
          <p:nvPr/>
        </p:nvSpPr>
        <p:spPr>
          <a:xfrm>
            <a:off x="1638300" y="3876675"/>
            <a:ext cx="5808663" cy="0"/>
          </a:xfrm>
          <a:prstGeom prst="line">
            <a:avLst/>
          </a:prstGeom>
          <a:ln w="12700" cap="flat" cmpd="sng">
            <a:solidFill>
              <a:srgbClr val="000000"/>
            </a:solidFill>
            <a:prstDash val="solid"/>
            <a:headEnd type="none" w="med" len="med"/>
            <a:tailEnd type="none" w="med" len="med"/>
          </a:ln>
        </p:spPr>
        <p:txBody>
          <a:bodyPr/>
          <a:lstStyle/>
          <a:p>
            <a:endParaRPr lang="zh-CN" altLang="en-US"/>
          </a:p>
        </p:txBody>
      </p:sp>
      <p:sp>
        <p:nvSpPr>
          <p:cNvPr id="10266" name="Line 67"/>
          <p:cNvSpPr/>
          <p:nvPr/>
        </p:nvSpPr>
        <p:spPr>
          <a:xfrm>
            <a:off x="1638300" y="4446588"/>
            <a:ext cx="5808663" cy="1587"/>
          </a:xfrm>
          <a:prstGeom prst="line">
            <a:avLst/>
          </a:prstGeom>
          <a:ln w="12700" cap="flat" cmpd="sng">
            <a:solidFill>
              <a:srgbClr val="000000"/>
            </a:solidFill>
            <a:prstDash val="solid"/>
            <a:headEnd type="none" w="med" len="med"/>
            <a:tailEnd type="none" w="med" len="med"/>
          </a:ln>
        </p:spPr>
        <p:txBody>
          <a:bodyPr/>
          <a:lstStyle/>
          <a:p>
            <a:endParaRPr lang="zh-CN" altLang="en-US"/>
          </a:p>
        </p:txBody>
      </p:sp>
      <p:sp>
        <p:nvSpPr>
          <p:cNvPr id="10267" name="Line 68"/>
          <p:cNvSpPr/>
          <p:nvPr/>
        </p:nvSpPr>
        <p:spPr>
          <a:xfrm>
            <a:off x="1638300" y="5014913"/>
            <a:ext cx="5808663" cy="0"/>
          </a:xfrm>
          <a:prstGeom prst="line">
            <a:avLst/>
          </a:prstGeom>
          <a:ln w="12700" cap="flat" cmpd="sng">
            <a:solidFill>
              <a:srgbClr val="000000"/>
            </a:solidFill>
            <a:prstDash val="solid"/>
            <a:headEnd type="none" w="med" len="med"/>
            <a:tailEnd type="none" w="med" len="med"/>
          </a:ln>
        </p:spPr>
        <p:txBody>
          <a:bodyPr/>
          <a:lstStyle/>
          <a:p>
            <a:endParaRPr lang="zh-CN" altLang="en-US"/>
          </a:p>
        </p:txBody>
      </p:sp>
      <p:sp>
        <p:nvSpPr>
          <p:cNvPr id="10268" name="Line 69"/>
          <p:cNvSpPr/>
          <p:nvPr/>
        </p:nvSpPr>
        <p:spPr>
          <a:xfrm>
            <a:off x="1638300" y="5584825"/>
            <a:ext cx="5808663" cy="0"/>
          </a:xfrm>
          <a:prstGeom prst="line">
            <a:avLst/>
          </a:prstGeom>
          <a:ln w="12700" cap="flat" cmpd="sng">
            <a:solidFill>
              <a:srgbClr val="000000"/>
            </a:solidFill>
            <a:prstDash val="solid"/>
            <a:headEnd type="none" w="med" len="med"/>
            <a:tailEnd type="none" w="med" len="med"/>
          </a:ln>
        </p:spPr>
        <p:txBody>
          <a:bodyPr/>
          <a:lstStyle/>
          <a:p>
            <a:endParaRPr lang="zh-CN" altLang="en-US"/>
          </a:p>
        </p:txBody>
      </p:sp>
      <p:sp>
        <p:nvSpPr>
          <p:cNvPr id="10269" name="Line 70"/>
          <p:cNvSpPr/>
          <p:nvPr/>
        </p:nvSpPr>
        <p:spPr>
          <a:xfrm>
            <a:off x="1638300" y="6153150"/>
            <a:ext cx="5808663" cy="0"/>
          </a:xfrm>
          <a:prstGeom prst="line">
            <a:avLst/>
          </a:prstGeom>
          <a:ln w="28575" cap="sq" cmpd="sng">
            <a:solidFill>
              <a:srgbClr val="000000"/>
            </a:solidFill>
            <a:prstDash val="solid"/>
            <a:headEnd type="none" w="med" len="med"/>
            <a:tailEnd type="none" w="med" len="med"/>
          </a:ln>
        </p:spPr>
        <p:txBody>
          <a:bodyPr/>
          <a:lstStyle/>
          <a:p>
            <a:endParaRPr lang="zh-CN" altLang="en-US"/>
          </a:p>
        </p:txBody>
      </p:sp>
      <p:sp>
        <p:nvSpPr>
          <p:cNvPr id="10270" name="Line 71"/>
          <p:cNvSpPr/>
          <p:nvPr/>
        </p:nvSpPr>
        <p:spPr>
          <a:xfrm flipH="1">
            <a:off x="1608138" y="3275013"/>
            <a:ext cx="0" cy="2906712"/>
          </a:xfrm>
          <a:prstGeom prst="line">
            <a:avLst/>
          </a:prstGeom>
          <a:ln w="28575" cap="sq" cmpd="sng">
            <a:solidFill>
              <a:srgbClr val="000000"/>
            </a:solidFill>
            <a:prstDash val="solid"/>
            <a:headEnd type="none" w="med" len="med"/>
            <a:tailEnd type="none" w="med" len="med"/>
          </a:ln>
        </p:spPr>
        <p:txBody>
          <a:bodyPr/>
          <a:lstStyle/>
          <a:p>
            <a:endParaRPr lang="zh-CN" altLang="en-US"/>
          </a:p>
        </p:txBody>
      </p:sp>
      <p:sp>
        <p:nvSpPr>
          <p:cNvPr id="10271" name="Line 72"/>
          <p:cNvSpPr/>
          <p:nvPr/>
        </p:nvSpPr>
        <p:spPr>
          <a:xfrm flipH="1">
            <a:off x="3035300" y="3402013"/>
            <a:ext cx="0" cy="2738437"/>
          </a:xfrm>
          <a:prstGeom prst="line">
            <a:avLst/>
          </a:prstGeom>
          <a:ln w="12700" cap="flat" cmpd="sng">
            <a:solidFill>
              <a:srgbClr val="000000"/>
            </a:solidFill>
            <a:prstDash val="solid"/>
            <a:headEnd type="none" w="med" len="med"/>
            <a:tailEnd type="none" w="med" len="med"/>
          </a:ln>
        </p:spPr>
        <p:txBody>
          <a:bodyPr/>
          <a:lstStyle/>
          <a:p>
            <a:endParaRPr lang="zh-CN" altLang="en-US"/>
          </a:p>
        </p:txBody>
      </p:sp>
      <p:sp>
        <p:nvSpPr>
          <p:cNvPr id="10272" name="Line 73"/>
          <p:cNvSpPr/>
          <p:nvPr/>
        </p:nvSpPr>
        <p:spPr>
          <a:xfrm>
            <a:off x="4594225" y="3308350"/>
            <a:ext cx="26988" cy="2854325"/>
          </a:xfrm>
          <a:prstGeom prst="line">
            <a:avLst/>
          </a:prstGeom>
          <a:ln w="12700" cap="flat" cmpd="sng">
            <a:solidFill>
              <a:srgbClr val="000000"/>
            </a:solidFill>
            <a:prstDash val="solid"/>
            <a:headEnd type="none" w="med" len="med"/>
            <a:tailEnd type="none" w="med" len="med"/>
          </a:ln>
        </p:spPr>
        <p:txBody>
          <a:bodyPr/>
          <a:lstStyle/>
          <a:p>
            <a:endParaRPr lang="zh-CN" altLang="en-US"/>
          </a:p>
        </p:txBody>
      </p:sp>
      <p:sp>
        <p:nvSpPr>
          <p:cNvPr id="10273" name="Line 74"/>
          <p:cNvSpPr/>
          <p:nvPr/>
        </p:nvSpPr>
        <p:spPr>
          <a:xfrm flipH="1">
            <a:off x="7424738" y="3284538"/>
            <a:ext cx="3175" cy="2854325"/>
          </a:xfrm>
          <a:prstGeom prst="line">
            <a:avLst/>
          </a:prstGeom>
          <a:ln w="28575" cap="sq" cmpd="sng">
            <a:solidFill>
              <a:srgbClr val="000000"/>
            </a:solidFill>
            <a:prstDash val="solid"/>
            <a:headEnd type="none" w="med" len="med"/>
            <a:tailEnd type="none" w="med" len="med"/>
          </a:ln>
        </p:spPr>
        <p:txBody>
          <a:bodyPr/>
          <a:lstStyle/>
          <a:p>
            <a:endParaRPr lang="zh-CN" altLang="en-US"/>
          </a:p>
        </p:txBody>
      </p:sp>
      <p:sp>
        <p:nvSpPr>
          <p:cNvPr id="10274" name="Line 75"/>
          <p:cNvSpPr/>
          <p:nvPr/>
        </p:nvSpPr>
        <p:spPr>
          <a:xfrm>
            <a:off x="6072188" y="3308350"/>
            <a:ext cx="11112" cy="2738438"/>
          </a:xfrm>
          <a:prstGeom prst="line">
            <a:avLst/>
          </a:prstGeom>
          <a:ln w="12700" cap="flat" cmpd="sng">
            <a:solidFill>
              <a:srgbClr val="000000"/>
            </a:solidFill>
            <a:prstDash val="solid"/>
            <a:headEnd type="none" w="med" len="med"/>
            <a:tailEnd type="none" w="med" len="med"/>
          </a:ln>
        </p:spPr>
        <p:txBody>
          <a:bodyPr/>
          <a:lstStyle/>
          <a:p>
            <a:endParaRPr lang="zh-CN" altLang="en-US"/>
          </a:p>
        </p:txBody>
      </p:sp>
      <p:sp>
        <p:nvSpPr>
          <p:cNvPr id="10275" name="Text Box 76"/>
          <p:cNvSpPr txBox="1"/>
          <p:nvPr/>
        </p:nvSpPr>
        <p:spPr>
          <a:xfrm>
            <a:off x="1638300" y="2187575"/>
            <a:ext cx="5586413" cy="892175"/>
          </a:xfrm>
          <a:prstGeom prst="rect">
            <a:avLst/>
          </a:prstGeom>
          <a:noFill/>
          <a:ln w="9525">
            <a:noFill/>
          </a:ln>
        </p:spPr>
        <p:txBody>
          <a:bodyPr/>
          <a:lstStyle/>
          <a:p>
            <a:pPr algn="just"/>
            <a:r>
              <a:rPr lang="zh-CN" altLang="en-US" b="1" dirty="0">
                <a:solidFill>
                  <a:srgbClr val="000000"/>
                </a:solidFill>
                <a:latin typeface="Times New Roman" panose="02020603050405020304" pitchFamily="18" charset="0"/>
              </a:rPr>
              <a:t>学院名称：</a:t>
            </a:r>
            <a:r>
              <a:rPr lang="zh-CN" altLang="en-US" b="1" dirty="0">
                <a:solidFill>
                  <a:srgbClr val="000000"/>
                </a:solidFill>
              </a:rPr>
              <a:t>信息</a:t>
            </a:r>
            <a:r>
              <a:rPr lang="zh-CN" altLang="en-US" b="1" dirty="0">
                <a:solidFill>
                  <a:srgbClr val="000000"/>
                </a:solidFill>
                <a:latin typeface="Times New Roman" panose="02020603050405020304" pitchFamily="18" charset="0"/>
              </a:rPr>
              <a:t>学院    学院编号：</a:t>
            </a:r>
            <a:r>
              <a:rPr lang="en-US" altLang="zh-CN" b="1" dirty="0">
                <a:solidFill>
                  <a:srgbClr val="000000"/>
                </a:solidFill>
                <a:latin typeface="Times New Roman" panose="02020603050405020304" pitchFamily="18" charset="0"/>
              </a:rPr>
              <a:t>01</a:t>
            </a:r>
          </a:p>
          <a:p>
            <a:pPr algn="just"/>
            <a:r>
              <a:rPr lang="zh-CN" altLang="en-US" b="1" dirty="0">
                <a:solidFill>
                  <a:srgbClr val="000000"/>
                </a:solidFill>
                <a:latin typeface="Times New Roman" panose="02020603050405020304" pitchFamily="18" charset="0"/>
              </a:rPr>
              <a:t>地址：三闾大学软件大楼</a:t>
            </a:r>
          </a:p>
        </p:txBody>
      </p:sp>
      <p:sp>
        <p:nvSpPr>
          <p:cNvPr id="10276" name="Text Box 77"/>
          <p:cNvSpPr txBox="1"/>
          <p:nvPr/>
        </p:nvSpPr>
        <p:spPr>
          <a:xfrm>
            <a:off x="5595938" y="6248400"/>
            <a:ext cx="1928812" cy="492125"/>
          </a:xfrm>
          <a:prstGeom prst="rect">
            <a:avLst/>
          </a:prstGeom>
          <a:noFill/>
          <a:ln w="9525">
            <a:noFill/>
          </a:ln>
        </p:spPr>
        <p:txBody>
          <a:bodyPr/>
          <a:lstStyle/>
          <a:p>
            <a:pPr algn="just"/>
            <a:r>
              <a:rPr lang="zh-CN" altLang="en-US" sz="1800" b="1" dirty="0">
                <a:solidFill>
                  <a:srgbClr val="000000"/>
                </a:solidFill>
                <a:latin typeface="Times New Roman" panose="02020603050405020304" pitchFamily="18" charset="0"/>
              </a:rPr>
              <a:t>院长：</a:t>
            </a:r>
            <a:r>
              <a:rPr lang="zh-CN" altLang="en-US" sz="1800" b="1" dirty="0">
                <a:solidFill>
                  <a:srgbClr val="000000"/>
                </a:solidFill>
              </a:rPr>
              <a:t>方鸿渐</a:t>
            </a:r>
            <a:endParaRPr lang="zh-CN" altLang="en-US" sz="1800" b="1" dirty="0">
              <a:solidFill>
                <a:srgbClr val="000000"/>
              </a:solidFill>
              <a:latin typeface="Times New Roman" panose="02020603050405020304" pitchFamily="18" charset="0"/>
            </a:endParaRPr>
          </a:p>
        </p:txBody>
      </p:sp>
      <p:sp>
        <p:nvSpPr>
          <p:cNvPr id="10277" name="Text Box 78"/>
          <p:cNvSpPr txBox="1"/>
          <p:nvPr/>
        </p:nvSpPr>
        <p:spPr>
          <a:xfrm>
            <a:off x="3789363" y="1557338"/>
            <a:ext cx="1563687" cy="423862"/>
          </a:xfrm>
          <a:prstGeom prst="rect">
            <a:avLst/>
          </a:prstGeom>
          <a:noFill/>
          <a:ln w="9525">
            <a:noFill/>
          </a:ln>
        </p:spPr>
        <p:txBody>
          <a:bodyPr/>
          <a:lstStyle/>
          <a:p>
            <a:pPr algn="just"/>
            <a:r>
              <a:rPr lang="zh-CN" altLang="en-US" b="1" dirty="0">
                <a:solidFill>
                  <a:srgbClr val="000000"/>
                </a:solidFill>
                <a:latin typeface="Times New Roman" panose="02020603050405020304" pitchFamily="18" charset="0"/>
                <a:ea typeface="黑体" panose="02010609060101010101" pitchFamily="49" charset="-122"/>
              </a:rPr>
              <a:t>学生名册</a:t>
            </a:r>
            <a:endParaRPr lang="zh-CN" altLang="en-US" b="1" dirty="0">
              <a:solidFill>
                <a:srgbClr val="000000"/>
              </a:solidFill>
              <a:latin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p:nvPr/>
        </p:nvSpPr>
        <p:spPr>
          <a:xfrm>
            <a:off x="1764030" y="476250"/>
            <a:ext cx="7193280" cy="641350"/>
          </a:xfrm>
          <a:prstGeom prst="rect">
            <a:avLst/>
          </a:prstGeom>
          <a:noFill/>
          <a:ln w="9525">
            <a:noFill/>
          </a:ln>
        </p:spPr>
        <p:txBody>
          <a:bodyPr anchor="ctr"/>
          <a:lstStyle/>
          <a:p>
            <a:pPr algn="ctr"/>
            <a:r>
              <a:rPr lang="zh-CN" altLang="en-US" sz="4000" b="1" dirty="0">
                <a:solidFill>
                  <a:srgbClr val="3333CC"/>
                </a:solidFill>
                <a:latin typeface="微软雅黑" panose="020B0503020204020204" charset="-122"/>
                <a:ea typeface="微软雅黑" panose="020B0503020204020204" charset="-122"/>
              </a:rPr>
              <a:t>典型的教学管理业务表单</a:t>
            </a:r>
            <a:r>
              <a:rPr lang="en-US" altLang="zh-CN" sz="4000" b="1" dirty="0">
                <a:solidFill>
                  <a:srgbClr val="3333CC"/>
                </a:solidFill>
                <a:latin typeface="微软雅黑" panose="020B0503020204020204" charset="-122"/>
                <a:ea typeface="微软雅黑" panose="020B0503020204020204" charset="-122"/>
              </a:rPr>
              <a:t>(2) </a:t>
            </a:r>
          </a:p>
        </p:txBody>
      </p:sp>
      <p:sp>
        <p:nvSpPr>
          <p:cNvPr id="11267" name="Rectangle 39"/>
          <p:cNvSpPr/>
          <p:nvPr/>
        </p:nvSpPr>
        <p:spPr>
          <a:xfrm>
            <a:off x="971550" y="1514475"/>
            <a:ext cx="6408738" cy="5194300"/>
          </a:xfrm>
          <a:prstGeom prst="rect">
            <a:avLst/>
          </a:prstGeom>
          <a:solidFill>
            <a:srgbClr val="CCFFFF"/>
          </a:solidFill>
          <a:ln w="19050" cap="flat" cmpd="sng">
            <a:solidFill>
              <a:srgbClr val="000000"/>
            </a:solidFill>
            <a:prstDash val="solid"/>
            <a:miter/>
            <a:headEnd type="none" w="med" len="med"/>
            <a:tailEnd type="none" w="med" len="med"/>
          </a:ln>
        </p:spPr>
        <p:txBody>
          <a:bodyPr wrap="none" anchor="ctr"/>
          <a:lstStyle/>
          <a:p>
            <a:endParaRPr lang="zh-CN" altLang="en-US" sz="3600" b="1" dirty="0">
              <a:solidFill>
                <a:srgbClr val="000000"/>
              </a:solidFill>
              <a:latin typeface="Times New Roman" panose="02020603050405020304" pitchFamily="18" charset="0"/>
            </a:endParaRPr>
          </a:p>
        </p:txBody>
      </p:sp>
      <p:graphicFrame>
        <p:nvGraphicFramePr>
          <p:cNvPr id="350248" name="Group 40"/>
          <p:cNvGraphicFramePr>
            <a:graphicFrameLocks noGrp="1"/>
          </p:cNvGraphicFramePr>
          <p:nvPr>
            <p:ph type="tbl" idx="1"/>
          </p:nvPr>
        </p:nvGraphicFramePr>
        <p:xfrm>
          <a:off x="1389063" y="3122613"/>
          <a:ext cx="5711825" cy="2447926"/>
        </p:xfrm>
        <a:graphic>
          <a:graphicData uri="http://schemas.openxmlformats.org/drawingml/2006/table">
            <a:tbl>
              <a:tblPr/>
              <a:tblGrid>
                <a:gridCol w="1903412">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1903413">
                  <a:extLst>
                    <a:ext uri="{9D8B030D-6E8A-4147-A177-3AD203B41FA5}">
                      <a16:colId xmlns:a16="http://schemas.microsoft.com/office/drawing/2014/main" val="20002"/>
                    </a:ext>
                  </a:extLst>
                </a:gridCol>
              </a:tblGrid>
              <a:tr h="4889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000" b="0" i="0" u="none" strike="noStrike" cap="none" normalizeH="0" baseline="0">
                          <a:ln>
                            <a:noFill/>
                          </a:ln>
                          <a:solidFill>
                            <a:srgbClr val="FF0000"/>
                          </a:solidFill>
                          <a:effectLst/>
                          <a:latin typeface="Times New Roman" panose="02020603050405020304" pitchFamily="18" charset="0"/>
                          <a:ea typeface="黑体" panose="02010609060101010101" pitchFamily="49" charset="-122"/>
                        </a:rPr>
                        <a:t>姓名</a:t>
                      </a:r>
                      <a:endParaRPr kumimoji="1" lang="zh-CN" altLang="en-US"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000" b="0" i="0" u="none" strike="noStrike" cap="none" normalizeH="0" baseline="0">
                          <a:ln>
                            <a:noFill/>
                          </a:ln>
                          <a:solidFill>
                            <a:srgbClr val="FF0000"/>
                          </a:solidFill>
                          <a:effectLst/>
                          <a:latin typeface="Times New Roman" panose="02020603050405020304" pitchFamily="18" charset="0"/>
                          <a:ea typeface="黑体" panose="02010609060101010101" pitchFamily="49" charset="-122"/>
                        </a:rPr>
                        <a:t>学号</a:t>
                      </a:r>
                      <a:endParaRPr kumimoji="1" lang="zh-CN" altLang="en-US"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2000" b="0" i="0" u="none" strike="noStrike" cap="none" normalizeH="0" baseline="0">
                          <a:ln>
                            <a:noFill/>
                          </a:ln>
                          <a:solidFill>
                            <a:srgbClr val="FF0000"/>
                          </a:solidFill>
                          <a:effectLst/>
                          <a:latin typeface="Times New Roman" panose="02020603050405020304" pitchFamily="18" charset="0"/>
                          <a:ea typeface="黑体" panose="02010609060101010101" pitchFamily="49" charset="-122"/>
                        </a:rPr>
                        <a:t>成绩</a:t>
                      </a:r>
                      <a:endParaRPr kumimoji="1" lang="zh-CN" altLang="en-US"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0538">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周山</a:t>
                      </a:r>
                      <a:endPar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a:ln>
                            <a:noFill/>
                          </a:ln>
                          <a:solidFill>
                            <a:srgbClr val="000000"/>
                          </a:solidFill>
                          <a:effectLst/>
                          <a:latin typeface="Times New Roman" panose="02020603050405020304" pitchFamily="18" charset="0"/>
                          <a:ea typeface="华文中宋" panose="02010600040101010101" pitchFamily="2" charset="-122"/>
                        </a:rPr>
                        <a:t>2008043101</a:t>
                      </a:r>
                      <a:endPar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a:ln>
                            <a:noFill/>
                          </a:ln>
                          <a:solidFill>
                            <a:srgbClr val="000000"/>
                          </a:solidFill>
                          <a:effectLst/>
                          <a:latin typeface="Comic Sans MS" panose="030F0702030302020204" pitchFamily="66" charset="0"/>
                          <a:ea typeface="华文中宋" panose="02010600040101010101" pitchFamily="2" charset="-122"/>
                        </a:rPr>
                        <a:t>78</a:t>
                      </a:r>
                      <a:endPar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汪兵</a:t>
                      </a:r>
                      <a:endPar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a:ln>
                            <a:noFill/>
                          </a:ln>
                          <a:solidFill>
                            <a:srgbClr val="000000"/>
                          </a:solidFill>
                          <a:effectLst/>
                          <a:latin typeface="Times New Roman" panose="02020603050405020304" pitchFamily="18" charset="0"/>
                          <a:ea typeface="华文中宋" panose="02010600040101010101" pitchFamily="2" charset="-122"/>
                        </a:rPr>
                        <a:t>2008043214</a:t>
                      </a:r>
                      <a:endPar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a:ln>
                            <a:noFill/>
                          </a:ln>
                          <a:solidFill>
                            <a:srgbClr val="000000"/>
                          </a:solidFill>
                          <a:effectLst/>
                          <a:latin typeface="Comic Sans MS" panose="030F0702030302020204" pitchFamily="66" charset="0"/>
                          <a:ea typeface="华文中宋" panose="02010600040101010101" pitchFamily="2" charset="-122"/>
                        </a:rPr>
                        <a:t>65</a:t>
                      </a:r>
                      <a:endPar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0538">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张珊</a:t>
                      </a:r>
                      <a:endPar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a:ln>
                            <a:noFill/>
                          </a:ln>
                          <a:solidFill>
                            <a:srgbClr val="000000"/>
                          </a:solidFill>
                          <a:effectLst/>
                          <a:latin typeface="Times New Roman" panose="02020603050405020304" pitchFamily="18" charset="0"/>
                          <a:ea typeface="华文中宋" panose="02010600040101010101" pitchFamily="2" charset="-122"/>
                        </a:rPr>
                        <a:t>2008043332</a:t>
                      </a:r>
                      <a:endPar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a:ln>
                            <a:noFill/>
                          </a:ln>
                          <a:solidFill>
                            <a:srgbClr val="000000"/>
                          </a:solidFill>
                          <a:effectLst/>
                          <a:latin typeface="Comic Sans MS" panose="030F0702030302020204" pitchFamily="66" charset="0"/>
                          <a:ea typeface="华文中宋" panose="02010600040101010101" pitchFamily="2" charset="-122"/>
                        </a:rPr>
                        <a:t>81</a:t>
                      </a:r>
                      <a:endPar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刘丽</a:t>
                      </a:r>
                      <a:endPar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a:ln>
                            <a:noFill/>
                          </a:ln>
                          <a:solidFill>
                            <a:srgbClr val="000000"/>
                          </a:solidFill>
                          <a:effectLst/>
                          <a:latin typeface="Times New Roman" panose="02020603050405020304" pitchFamily="18" charset="0"/>
                          <a:ea typeface="华文中宋" panose="02010600040101010101" pitchFamily="2" charset="-122"/>
                        </a:rPr>
                        <a:t>2008043315</a:t>
                      </a:r>
                      <a:endPar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en-US" altLang="zh-CN" sz="1800" b="0" i="0" u="none" strike="noStrike" cap="none" normalizeH="0" baseline="0">
                          <a:ln>
                            <a:noFill/>
                          </a:ln>
                          <a:solidFill>
                            <a:srgbClr val="000000"/>
                          </a:solidFill>
                          <a:effectLst/>
                          <a:latin typeface="Comic Sans MS" panose="030F0702030302020204" pitchFamily="66" charset="0"/>
                          <a:ea typeface="华文中宋" panose="02010600040101010101" pitchFamily="2" charset="-122"/>
                        </a:rPr>
                        <a:t>92</a:t>
                      </a:r>
                      <a:endPar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1294" name="Text Box 66"/>
          <p:cNvSpPr txBox="1"/>
          <p:nvPr/>
        </p:nvSpPr>
        <p:spPr>
          <a:xfrm>
            <a:off x="1331913" y="2392363"/>
            <a:ext cx="5629275" cy="1114425"/>
          </a:xfrm>
          <a:prstGeom prst="rect">
            <a:avLst/>
          </a:prstGeom>
          <a:noFill/>
          <a:ln w="9525">
            <a:noFill/>
          </a:ln>
        </p:spPr>
        <p:txBody>
          <a:bodyPr/>
          <a:lstStyle/>
          <a:p>
            <a:pPr algn="just"/>
            <a:r>
              <a:rPr lang="zh-CN" altLang="en-US" sz="1800" b="1" dirty="0">
                <a:solidFill>
                  <a:srgbClr val="000000"/>
                </a:solidFill>
                <a:latin typeface="Times New Roman" panose="02020603050405020304" pitchFamily="18" charset="0"/>
              </a:rPr>
              <a:t>课程名称：数据库系统与设计    课程编号：</a:t>
            </a:r>
            <a:r>
              <a:rPr lang="en-US" altLang="zh-CN" sz="1800" b="1" dirty="0">
                <a:solidFill>
                  <a:srgbClr val="000000"/>
                </a:solidFill>
                <a:latin typeface="Times New Roman" panose="02020603050405020304" pitchFamily="18" charset="0"/>
              </a:rPr>
              <a:t>001</a:t>
            </a:r>
          </a:p>
          <a:p>
            <a:pPr algn="just"/>
            <a:r>
              <a:rPr lang="zh-CN" altLang="en-US" sz="1800" b="1" dirty="0">
                <a:solidFill>
                  <a:srgbClr val="000000"/>
                </a:solidFill>
                <a:latin typeface="Times New Roman" panose="02020603050405020304" pitchFamily="18" charset="0"/>
              </a:rPr>
              <a:t>学    期：</a:t>
            </a:r>
            <a:r>
              <a:rPr lang="en-US" altLang="zh-CN" sz="1800" b="1" dirty="0">
                <a:solidFill>
                  <a:srgbClr val="000000"/>
                </a:solidFill>
                <a:latin typeface="Times New Roman" panose="02020603050405020304" pitchFamily="18" charset="0"/>
              </a:rPr>
              <a:t>2010/01</a:t>
            </a:r>
          </a:p>
        </p:txBody>
      </p:sp>
      <p:sp>
        <p:nvSpPr>
          <p:cNvPr id="11295" name="Text Box 67"/>
          <p:cNvSpPr txBox="1"/>
          <p:nvPr/>
        </p:nvSpPr>
        <p:spPr>
          <a:xfrm>
            <a:off x="5014913" y="6208713"/>
            <a:ext cx="2257425" cy="614362"/>
          </a:xfrm>
          <a:prstGeom prst="rect">
            <a:avLst/>
          </a:prstGeom>
          <a:noFill/>
          <a:ln w="9525">
            <a:noFill/>
          </a:ln>
        </p:spPr>
        <p:txBody>
          <a:bodyPr/>
          <a:lstStyle/>
          <a:p>
            <a:pPr algn="just"/>
            <a:r>
              <a:rPr lang="zh-CN" altLang="en-US" sz="1800" b="1" dirty="0">
                <a:solidFill>
                  <a:srgbClr val="000000"/>
                </a:solidFill>
                <a:latin typeface="Times New Roman" panose="02020603050405020304" pitchFamily="18" charset="0"/>
              </a:rPr>
              <a:t>上课老师：张三</a:t>
            </a:r>
          </a:p>
        </p:txBody>
      </p:sp>
      <p:sp>
        <p:nvSpPr>
          <p:cNvPr id="11296" name="Text Box 68"/>
          <p:cNvSpPr txBox="1"/>
          <p:nvPr/>
        </p:nvSpPr>
        <p:spPr>
          <a:xfrm>
            <a:off x="3479800" y="1685925"/>
            <a:ext cx="1955800" cy="617538"/>
          </a:xfrm>
          <a:prstGeom prst="rect">
            <a:avLst/>
          </a:prstGeom>
          <a:noFill/>
          <a:ln w="9525">
            <a:noFill/>
          </a:ln>
        </p:spPr>
        <p:txBody>
          <a:bodyPr/>
          <a:lstStyle/>
          <a:p>
            <a:pPr algn="just"/>
            <a:r>
              <a:rPr lang="zh-CN" altLang="en-US" sz="1800" b="1" dirty="0">
                <a:solidFill>
                  <a:srgbClr val="000000"/>
                </a:solidFill>
                <a:latin typeface="Times New Roman" panose="02020603050405020304" pitchFamily="18" charset="0"/>
              </a:rPr>
              <a:t>课程成绩单</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p:nvPr/>
        </p:nvSpPr>
        <p:spPr>
          <a:xfrm>
            <a:off x="1764030" y="476250"/>
            <a:ext cx="7025005" cy="641350"/>
          </a:xfrm>
          <a:prstGeom prst="rect">
            <a:avLst/>
          </a:prstGeom>
          <a:noFill/>
          <a:ln w="9525">
            <a:noFill/>
          </a:ln>
        </p:spPr>
        <p:txBody>
          <a:bodyPr anchor="ctr"/>
          <a:lstStyle/>
          <a:p>
            <a:pPr algn="ctr"/>
            <a:r>
              <a:rPr lang="zh-CN" altLang="en-US" sz="4000" b="1" dirty="0">
                <a:solidFill>
                  <a:srgbClr val="3333CC"/>
                </a:solidFill>
                <a:latin typeface="微软雅黑" panose="020B0503020204020204" charset="-122"/>
                <a:ea typeface="微软雅黑" panose="020B0503020204020204" charset="-122"/>
              </a:rPr>
              <a:t>典型的教学管理业务表单</a:t>
            </a:r>
            <a:r>
              <a:rPr lang="en-US" altLang="zh-CN" sz="4000" b="1" dirty="0">
                <a:solidFill>
                  <a:srgbClr val="3333CC"/>
                </a:solidFill>
                <a:latin typeface="微软雅黑" panose="020B0503020204020204" charset="-122"/>
                <a:ea typeface="微软雅黑" panose="020B0503020204020204" charset="-122"/>
              </a:rPr>
              <a:t>(3) </a:t>
            </a:r>
          </a:p>
        </p:txBody>
      </p:sp>
      <p:sp>
        <p:nvSpPr>
          <p:cNvPr id="12291" name="Rectangle 64"/>
          <p:cNvSpPr/>
          <p:nvPr/>
        </p:nvSpPr>
        <p:spPr>
          <a:xfrm>
            <a:off x="1331913" y="1557338"/>
            <a:ext cx="6192837" cy="5111750"/>
          </a:xfrm>
          <a:prstGeom prst="rect">
            <a:avLst/>
          </a:prstGeom>
          <a:solidFill>
            <a:srgbClr val="CCFFFF"/>
          </a:solidFill>
          <a:ln w="19050" cap="flat" cmpd="sng">
            <a:solidFill>
              <a:srgbClr val="000000"/>
            </a:solidFill>
            <a:prstDash val="solid"/>
            <a:miter/>
            <a:headEnd type="none" w="med" len="med"/>
            <a:tailEnd type="none" w="med" len="med"/>
          </a:ln>
        </p:spPr>
        <p:txBody>
          <a:bodyPr wrap="none" anchor="ctr"/>
          <a:lstStyle/>
          <a:p>
            <a:endParaRPr lang="zh-CN" altLang="en-US" sz="3600" b="1" dirty="0">
              <a:solidFill>
                <a:srgbClr val="000000"/>
              </a:solidFill>
              <a:latin typeface="Times New Roman" panose="02020603050405020304" pitchFamily="18" charset="0"/>
            </a:endParaRPr>
          </a:p>
        </p:txBody>
      </p:sp>
      <p:graphicFrame>
        <p:nvGraphicFramePr>
          <p:cNvPr id="352321" name="Group 65"/>
          <p:cNvGraphicFramePr>
            <a:graphicFrameLocks noGrp="1"/>
          </p:cNvGraphicFramePr>
          <p:nvPr>
            <p:ph type="tbl" idx="1"/>
          </p:nvPr>
        </p:nvGraphicFramePr>
        <p:xfrm>
          <a:off x="1735138" y="3052763"/>
          <a:ext cx="5519737" cy="2447926"/>
        </p:xfrm>
        <a:graphic>
          <a:graphicData uri="http://schemas.openxmlformats.org/drawingml/2006/table">
            <a:tbl>
              <a:tblPr/>
              <a:tblGrid>
                <a:gridCol w="1839912">
                  <a:extLst>
                    <a:ext uri="{9D8B030D-6E8A-4147-A177-3AD203B41FA5}">
                      <a16:colId xmlns:a16="http://schemas.microsoft.com/office/drawing/2014/main" val="20000"/>
                    </a:ext>
                  </a:extLst>
                </a:gridCol>
                <a:gridCol w="1839913">
                  <a:extLst>
                    <a:ext uri="{9D8B030D-6E8A-4147-A177-3AD203B41FA5}">
                      <a16:colId xmlns:a16="http://schemas.microsoft.com/office/drawing/2014/main" val="20001"/>
                    </a:ext>
                  </a:extLst>
                </a:gridCol>
                <a:gridCol w="1839912">
                  <a:extLst>
                    <a:ext uri="{9D8B030D-6E8A-4147-A177-3AD203B41FA5}">
                      <a16:colId xmlns:a16="http://schemas.microsoft.com/office/drawing/2014/main" val="20002"/>
                    </a:ext>
                  </a:extLst>
                </a:gridCol>
              </a:tblGrid>
              <a:tr h="4889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000" b="0" i="0" u="none" strike="noStrike" cap="none" normalizeH="0" baseline="0">
                          <a:ln>
                            <a:noFill/>
                          </a:ln>
                          <a:solidFill>
                            <a:srgbClr val="FF0000"/>
                          </a:solidFill>
                          <a:effectLst/>
                          <a:latin typeface="Times New Roman" panose="02020603050405020304" pitchFamily="18" charset="0"/>
                          <a:ea typeface="黑体" panose="02010609060101010101" pitchFamily="49" charset="-122"/>
                        </a:rPr>
                        <a:t>教师姓名</a:t>
                      </a:r>
                      <a:endParaRPr kumimoji="1" lang="zh-CN" altLang="en-US"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000" b="0" i="0" u="none" strike="noStrike" cap="none" normalizeH="0" baseline="0">
                          <a:ln>
                            <a:noFill/>
                          </a:ln>
                          <a:solidFill>
                            <a:srgbClr val="FF0000"/>
                          </a:solidFill>
                          <a:effectLst/>
                          <a:latin typeface="Times New Roman" panose="02020603050405020304" pitchFamily="18" charset="0"/>
                          <a:ea typeface="黑体" panose="02010609060101010101" pitchFamily="49" charset="-122"/>
                        </a:rPr>
                        <a:t>课程名称</a:t>
                      </a:r>
                      <a:endParaRPr kumimoji="1" lang="zh-CN" altLang="en-US"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2000" b="0" i="0" u="none" strike="noStrike" cap="none" normalizeH="0" baseline="0">
                          <a:ln>
                            <a:noFill/>
                          </a:ln>
                          <a:solidFill>
                            <a:srgbClr val="FF0000"/>
                          </a:solidFill>
                          <a:effectLst/>
                          <a:latin typeface="Times New Roman" panose="02020603050405020304" pitchFamily="18" charset="0"/>
                          <a:ea typeface="黑体" panose="02010609060101010101" pitchFamily="49" charset="-122"/>
                        </a:rPr>
                        <a:t>选课学生人数</a:t>
                      </a:r>
                      <a:endParaRPr kumimoji="1" lang="zh-CN" altLang="en-US"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0538">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周波</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2000" b="0" i="0" u="none" strike="noStrike" cap="none" normalizeH="0" baseline="0">
                          <a:ln>
                            <a:noFill/>
                          </a:ln>
                          <a:solidFill>
                            <a:srgbClr val="000000"/>
                          </a:solidFill>
                          <a:effectLst/>
                          <a:latin typeface="Times New Roman" panose="02020603050405020304" pitchFamily="18" charset="0"/>
                          <a:ea typeface="华文中宋" panose="02010600040101010101" pitchFamily="2" charset="-122"/>
                        </a:rPr>
                        <a:t>数据库系统</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a:ln>
                            <a:noFill/>
                          </a:ln>
                          <a:solidFill>
                            <a:srgbClr val="000000"/>
                          </a:solidFill>
                          <a:effectLst/>
                          <a:latin typeface="Comic Sans MS" panose="030F0702030302020204" pitchFamily="66" charset="0"/>
                          <a:ea typeface="华文中宋" panose="02010600040101010101" pitchFamily="2" charset="-122"/>
                        </a:rPr>
                        <a:t>54</a:t>
                      </a: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杨柳</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2000" b="0" i="0" u="none" strike="noStrike" cap="none" normalizeH="0" baseline="0">
                          <a:ln>
                            <a:noFill/>
                          </a:ln>
                          <a:solidFill>
                            <a:srgbClr val="000000"/>
                          </a:solidFill>
                          <a:effectLst/>
                          <a:latin typeface="Times New Roman" panose="02020603050405020304" pitchFamily="18" charset="0"/>
                          <a:ea typeface="华文中宋" panose="02010600040101010101" pitchFamily="2" charset="-122"/>
                        </a:rPr>
                        <a:t>数据库系统</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a:ln>
                            <a:noFill/>
                          </a:ln>
                          <a:solidFill>
                            <a:srgbClr val="000000"/>
                          </a:solidFill>
                          <a:effectLst/>
                          <a:latin typeface="Comic Sans MS" panose="030F0702030302020204" pitchFamily="66" charset="0"/>
                          <a:ea typeface="华文中宋" panose="02010600040101010101" pitchFamily="2" charset="-122"/>
                        </a:rPr>
                        <a:t>66</a:t>
                      </a: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0538">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张景</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2000" b="0" i="0" u="none" strike="noStrike" cap="none" normalizeH="0" baseline="0">
                          <a:ln>
                            <a:noFill/>
                          </a:ln>
                          <a:solidFill>
                            <a:srgbClr val="000000"/>
                          </a:solidFill>
                          <a:effectLst/>
                          <a:latin typeface="Times New Roman" panose="02020603050405020304" pitchFamily="18" charset="0"/>
                          <a:ea typeface="华文中宋" panose="02010600040101010101" pitchFamily="2" charset="-122"/>
                        </a:rPr>
                        <a:t>操作系统</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a:ln>
                            <a:noFill/>
                          </a:ln>
                          <a:solidFill>
                            <a:srgbClr val="000000"/>
                          </a:solidFill>
                          <a:effectLst/>
                          <a:latin typeface="Comic Sans MS" panose="030F0702030302020204" pitchFamily="66" charset="0"/>
                          <a:ea typeface="华文中宋" panose="02010600040101010101" pitchFamily="2" charset="-122"/>
                        </a:rPr>
                        <a:t>75</a:t>
                      </a: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马征</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2000" b="0" i="0" u="none" strike="noStrike" cap="none" normalizeH="0" baseline="0">
                          <a:ln>
                            <a:noFill/>
                          </a:ln>
                          <a:solidFill>
                            <a:srgbClr val="000000"/>
                          </a:solidFill>
                          <a:effectLst/>
                          <a:latin typeface="Times New Roman" panose="02020603050405020304" pitchFamily="18" charset="0"/>
                          <a:ea typeface="华文中宋" panose="02010600040101010101" pitchFamily="2" charset="-122"/>
                        </a:rPr>
                        <a:t>面向对象设计</a:t>
                      </a: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en-US" altLang="zh-CN" sz="2000" b="0" i="0" u="none" strike="noStrike" cap="none" normalizeH="0" baseline="0">
                          <a:ln>
                            <a:noFill/>
                          </a:ln>
                          <a:solidFill>
                            <a:srgbClr val="000000"/>
                          </a:solidFill>
                          <a:effectLst/>
                          <a:latin typeface="Comic Sans MS" panose="030F0702030302020204" pitchFamily="66" charset="0"/>
                          <a:ea typeface="华文中宋" panose="02010600040101010101" pitchFamily="2" charset="-122"/>
                        </a:rPr>
                        <a:t>92</a:t>
                      </a: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2318" name="Text Box 91"/>
          <p:cNvSpPr txBox="1"/>
          <p:nvPr/>
        </p:nvSpPr>
        <p:spPr>
          <a:xfrm>
            <a:off x="1619250" y="2276475"/>
            <a:ext cx="5440363" cy="1122363"/>
          </a:xfrm>
          <a:prstGeom prst="rect">
            <a:avLst/>
          </a:prstGeom>
          <a:noFill/>
          <a:ln w="9525">
            <a:noFill/>
          </a:ln>
        </p:spPr>
        <p:txBody>
          <a:bodyPr/>
          <a:lstStyle/>
          <a:p>
            <a:pPr algn="just"/>
            <a:r>
              <a:rPr lang="zh-CN" altLang="en-US" b="1" dirty="0">
                <a:solidFill>
                  <a:srgbClr val="000000"/>
                </a:solidFill>
                <a:latin typeface="Times New Roman" panose="02020603050405020304" pitchFamily="18" charset="0"/>
              </a:rPr>
              <a:t>学院名称：软件学院</a:t>
            </a:r>
          </a:p>
          <a:p>
            <a:pPr algn="just"/>
            <a:r>
              <a:rPr lang="zh-CN" altLang="en-US" b="1" dirty="0">
                <a:solidFill>
                  <a:srgbClr val="000000"/>
                </a:solidFill>
                <a:latin typeface="Times New Roman" panose="02020603050405020304" pitchFamily="18" charset="0"/>
              </a:rPr>
              <a:t>学    期：</a:t>
            </a:r>
            <a:r>
              <a:rPr lang="en-US" altLang="zh-CN" b="1" dirty="0">
                <a:solidFill>
                  <a:srgbClr val="000000"/>
                </a:solidFill>
                <a:latin typeface="Times New Roman" panose="02020603050405020304" pitchFamily="18" charset="0"/>
              </a:rPr>
              <a:t>2010/01</a:t>
            </a:r>
          </a:p>
        </p:txBody>
      </p:sp>
      <p:sp>
        <p:nvSpPr>
          <p:cNvPr id="12319" name="Text Box 92"/>
          <p:cNvSpPr txBox="1"/>
          <p:nvPr/>
        </p:nvSpPr>
        <p:spPr>
          <a:xfrm>
            <a:off x="2771775" y="1557338"/>
            <a:ext cx="4176713" cy="623887"/>
          </a:xfrm>
          <a:prstGeom prst="rect">
            <a:avLst/>
          </a:prstGeom>
          <a:noFill/>
          <a:ln w="9525">
            <a:noFill/>
          </a:ln>
        </p:spPr>
        <p:txBody>
          <a:bodyPr/>
          <a:lstStyle/>
          <a:p>
            <a:pPr algn="just"/>
            <a:r>
              <a:rPr lang="zh-CN" altLang="en-US" b="1" dirty="0">
                <a:solidFill>
                  <a:srgbClr val="000000"/>
                </a:solidFill>
                <a:latin typeface="Times New Roman" panose="02020603050405020304" pitchFamily="18" charset="0"/>
              </a:rPr>
              <a:t>上课老师名单汇总表</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a:xfrm>
            <a:off x="0" y="152400"/>
            <a:ext cx="9144000" cy="1331913"/>
          </a:xfrm>
        </p:spPr>
        <p:txBody>
          <a:bodyPr vert="horz" wrap="square" lIns="91440" tIns="45720" rIns="91440" bIns="45720" anchor="ctr"/>
          <a:lstStyle/>
          <a:p>
            <a:pPr eaLnBrk="1" hangingPunct="1"/>
            <a:r>
              <a:rPr lang="zh-CN" altLang="en-US" sz="4000" dirty="0">
                <a:latin typeface="微软雅黑" panose="020B0503020204020204" charset="-122"/>
                <a:ea typeface="微软雅黑" panose="020B0503020204020204" charset="-122"/>
              </a:rPr>
              <a:t>数据库设计的过程</a:t>
            </a:r>
          </a:p>
        </p:txBody>
      </p:sp>
      <p:sp>
        <p:nvSpPr>
          <p:cNvPr id="13315" name="Text Box 17"/>
          <p:cNvSpPr txBox="1"/>
          <p:nvPr/>
        </p:nvSpPr>
        <p:spPr>
          <a:xfrm>
            <a:off x="395288" y="2682875"/>
            <a:ext cx="7534910" cy="3415030"/>
          </a:xfrm>
          <a:prstGeom prst="rect">
            <a:avLst/>
          </a:prstGeom>
          <a:noFill/>
          <a:ln w="9525">
            <a:noFill/>
          </a:ln>
        </p:spPr>
        <p:txBody>
          <a:bodyPr wrap="none">
            <a:spAutoFit/>
          </a:bodyPr>
          <a:lstStyle/>
          <a:p>
            <a:pPr>
              <a:lnSpc>
                <a:spcPct val="300000"/>
              </a:lnSpc>
            </a:pPr>
            <a:r>
              <a:rPr lang="zh-CN" altLang="en-US" b="1" dirty="0">
                <a:solidFill>
                  <a:srgbClr val="0000CC"/>
                </a:solidFill>
                <a:latin typeface="微软雅黑" panose="020B0503020204020204" charset="-122"/>
                <a:ea typeface="微软雅黑" panose="020B0503020204020204" charset="-122"/>
              </a:rPr>
              <a:t>概念数据库设计</a:t>
            </a:r>
            <a:r>
              <a:rPr lang="zh-CN" altLang="en-US" dirty="0">
                <a:latin typeface="华文中宋" panose="02010600040101010101" pitchFamily="2" charset="-122"/>
                <a:ea typeface="华文中宋" panose="02010600040101010101" pitchFamily="2" charset="-122"/>
              </a:rPr>
              <a:t>；从业务需求采用高级建模方法建模；</a:t>
            </a:r>
            <a:endParaRPr lang="en-US" altLang="zh-CN" dirty="0">
              <a:latin typeface="华文中宋" panose="02010600040101010101" pitchFamily="2" charset="-122"/>
              <a:ea typeface="华文中宋" panose="02010600040101010101" pitchFamily="2" charset="-122"/>
            </a:endParaRPr>
          </a:p>
          <a:p>
            <a:pPr>
              <a:lnSpc>
                <a:spcPct val="300000"/>
              </a:lnSpc>
            </a:pPr>
            <a:r>
              <a:rPr lang="zh-CN" altLang="en-US" b="1" dirty="0">
                <a:solidFill>
                  <a:srgbClr val="0000CC"/>
                </a:solidFill>
                <a:latin typeface="微软雅黑" panose="020B0503020204020204" charset="-122"/>
                <a:ea typeface="微软雅黑" panose="020B0503020204020204" charset="-122"/>
              </a:rPr>
              <a:t>逻辑数据库设计</a:t>
            </a:r>
            <a:r>
              <a:rPr lang="zh-CN" altLang="en-US" dirty="0">
                <a:latin typeface="华文中宋" panose="02010600040101010101" pitchFamily="2" charset="-122"/>
                <a:ea typeface="华文中宋" panose="02010600040101010101" pitchFamily="2" charset="-122"/>
              </a:rPr>
              <a:t>；将高级模型转换为关系模型；</a:t>
            </a:r>
            <a:endParaRPr lang="en-US" altLang="zh-CN" dirty="0">
              <a:latin typeface="华文中宋" panose="02010600040101010101" pitchFamily="2" charset="-122"/>
              <a:ea typeface="华文中宋" panose="02010600040101010101" pitchFamily="2" charset="-122"/>
            </a:endParaRPr>
          </a:p>
          <a:p>
            <a:pPr>
              <a:lnSpc>
                <a:spcPct val="300000"/>
              </a:lnSpc>
            </a:pPr>
            <a:r>
              <a:rPr lang="zh-CN" altLang="en-US" b="1" dirty="0">
                <a:solidFill>
                  <a:srgbClr val="0000CC"/>
                </a:solidFill>
                <a:latin typeface="微软雅黑" panose="020B0503020204020204" charset="-122"/>
                <a:ea typeface="微软雅黑" panose="020B0503020204020204" charset="-122"/>
              </a:rPr>
              <a:t>物理数据库设计</a:t>
            </a:r>
            <a:r>
              <a:rPr lang="zh-CN" altLang="en-US" dirty="0">
                <a:latin typeface="华文中宋" panose="02010600040101010101" pitchFamily="2" charset="-122"/>
                <a:ea typeface="华文中宋" panose="02010600040101010101" pitchFamily="2" charset="-122"/>
              </a:rPr>
              <a:t>；采用特定的</a:t>
            </a:r>
            <a:r>
              <a:rPr lang="en-US" altLang="zh-CN" dirty="0">
                <a:latin typeface="华文中宋" panose="02010600040101010101" pitchFamily="2" charset="-122"/>
                <a:ea typeface="华文中宋" panose="02010600040101010101" pitchFamily="2" charset="-122"/>
              </a:rPr>
              <a:t>DBMS</a:t>
            </a:r>
            <a:r>
              <a:rPr lang="zh-CN" altLang="en-US" dirty="0">
                <a:latin typeface="华文中宋" panose="02010600040101010101" pitchFamily="2" charset="-122"/>
                <a:ea typeface="华文中宋" panose="02010600040101010101" pitchFamily="2" charset="-122"/>
              </a:rPr>
              <a:t>产品实现数据库；</a:t>
            </a:r>
            <a:endParaRPr lang="en-US" altLang="zh-CN" dirty="0">
              <a:latin typeface="华文中宋" panose="02010600040101010101" pitchFamily="2" charset="-122"/>
              <a:ea typeface="华文中宋" panose="02010600040101010101" pitchFamily="2" charset="-122"/>
            </a:endParaRPr>
          </a:p>
        </p:txBody>
      </p:sp>
      <p:sp>
        <p:nvSpPr>
          <p:cNvPr id="13316" name="TextBox 1"/>
          <p:cNvSpPr txBox="1"/>
          <p:nvPr/>
        </p:nvSpPr>
        <p:spPr>
          <a:xfrm>
            <a:off x="430213" y="1830388"/>
            <a:ext cx="1414462" cy="461962"/>
          </a:xfrm>
          <a:prstGeom prst="rect">
            <a:avLst/>
          </a:prstGeom>
          <a:noFill/>
          <a:ln w="9525">
            <a:noFill/>
          </a:ln>
        </p:spPr>
        <p:txBody>
          <a:bodyPr wrap="none">
            <a:spAutoFit/>
          </a:bodyPr>
          <a:lstStyle/>
          <a:p>
            <a:r>
              <a:rPr lang="zh-CN" altLang="en-US" dirty="0">
                <a:latin typeface="华文中宋" panose="02010600040101010101" pitchFamily="2" charset="-122"/>
                <a:ea typeface="华文中宋" panose="02010600040101010101" pitchFamily="2" charset="-122"/>
              </a:rPr>
              <a:t>三步曲：</a:t>
            </a:r>
          </a:p>
        </p:txBody>
      </p:sp>
      <p:sp>
        <p:nvSpPr>
          <p:cNvPr id="13317" name="下箭头 2"/>
          <p:cNvSpPr/>
          <p:nvPr/>
        </p:nvSpPr>
        <p:spPr>
          <a:xfrm>
            <a:off x="1249363" y="3806825"/>
            <a:ext cx="503237" cy="503238"/>
          </a:xfrm>
          <a:prstGeom prst="downArrow">
            <a:avLst>
              <a:gd name="adj1" fmla="val 50000"/>
              <a:gd name="adj2" fmla="val 50000"/>
            </a:avLst>
          </a:prstGeom>
          <a:solidFill>
            <a:schemeClr val="accent1"/>
          </a:solidFill>
          <a:ln w="9525" cap="flat" cmpd="sng">
            <a:solidFill>
              <a:schemeClr val="tx1"/>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13318" name="下箭头 21"/>
          <p:cNvSpPr/>
          <p:nvPr/>
        </p:nvSpPr>
        <p:spPr>
          <a:xfrm>
            <a:off x="1258888" y="4940935"/>
            <a:ext cx="504825" cy="503238"/>
          </a:xfrm>
          <a:prstGeom prst="downArrow">
            <a:avLst>
              <a:gd name="adj1" fmla="val 50000"/>
              <a:gd name="adj2" fmla="val 50000"/>
            </a:avLst>
          </a:prstGeom>
          <a:solidFill>
            <a:schemeClr val="accent1"/>
          </a:solidFill>
          <a:ln w="9525" cap="flat" cmpd="sng">
            <a:solidFill>
              <a:schemeClr val="tx1"/>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13319" name="TextBox 3"/>
          <p:cNvSpPr txBox="1"/>
          <p:nvPr/>
        </p:nvSpPr>
        <p:spPr>
          <a:xfrm>
            <a:off x="4572000" y="2106613"/>
            <a:ext cx="4145280" cy="460375"/>
          </a:xfrm>
          <a:prstGeom prst="rect">
            <a:avLst/>
          </a:prstGeom>
          <a:noFill/>
          <a:ln w="9525">
            <a:noFill/>
          </a:ln>
        </p:spPr>
        <p:txBody>
          <a:bodyPr wrap="none">
            <a:spAutoFit/>
          </a:bodyPr>
          <a:lstStyle/>
          <a:p>
            <a:r>
              <a:rPr lang="zh-CN" altLang="en-US" b="1" dirty="0">
                <a:solidFill>
                  <a:srgbClr val="FF0000"/>
                </a:solidFill>
                <a:latin typeface="微软雅黑" panose="020B0503020204020204" charset="-122"/>
                <a:ea typeface="微软雅黑" panose="020B0503020204020204" charset="-122"/>
              </a:rPr>
              <a:t>为什么要三步，而不是一步？</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xfrm>
            <a:off x="0" y="152400"/>
            <a:ext cx="9144000" cy="1331913"/>
          </a:xfrm>
        </p:spPr>
        <p:txBody>
          <a:bodyPr vert="horz" wrap="square" lIns="91440" tIns="45720" rIns="91440" bIns="45720" anchor="ctr"/>
          <a:lstStyle/>
          <a:p>
            <a:pPr eaLnBrk="1" hangingPunct="1"/>
            <a:r>
              <a:rPr lang="zh-CN" altLang="en-US" sz="4000" dirty="0">
                <a:latin typeface="微软雅黑" panose="020B0503020204020204" charset="-122"/>
                <a:ea typeface="微软雅黑" panose="020B0503020204020204" charset="-122"/>
              </a:rPr>
              <a:t>概念数据库设计</a:t>
            </a:r>
            <a:r>
              <a:rPr lang="en-US" altLang="zh-CN" sz="4000" dirty="0">
                <a:latin typeface="微软雅黑" panose="020B0503020204020204" charset="-122"/>
                <a:ea typeface="微软雅黑" panose="020B0503020204020204" charset="-122"/>
              </a:rPr>
              <a:t>(ER modeling) </a:t>
            </a:r>
          </a:p>
        </p:txBody>
      </p:sp>
      <p:sp>
        <p:nvSpPr>
          <p:cNvPr id="16387" name="Text Box 3"/>
          <p:cNvSpPr txBox="1"/>
          <p:nvPr/>
        </p:nvSpPr>
        <p:spPr>
          <a:xfrm>
            <a:off x="2916555" y="1456055"/>
            <a:ext cx="792480" cy="460375"/>
          </a:xfrm>
          <a:prstGeom prst="rect">
            <a:avLst/>
          </a:prstGeom>
          <a:noFill/>
          <a:ln w="9525">
            <a:noFill/>
          </a:ln>
        </p:spPr>
        <p:txBody>
          <a:bodyPr wrap="none">
            <a:spAutoFit/>
          </a:bodyPr>
          <a:lstStyle/>
          <a:p>
            <a:r>
              <a:rPr lang="zh-CN" altLang="en-US" b="1" dirty="0">
                <a:latin typeface="微软雅黑" panose="020B0503020204020204" charset="-122"/>
                <a:ea typeface="微软雅黑" panose="020B0503020204020204" charset="-122"/>
              </a:rPr>
              <a:t>演变</a:t>
            </a:r>
          </a:p>
        </p:txBody>
      </p:sp>
      <p:sp>
        <p:nvSpPr>
          <p:cNvPr id="16388" name="Line 4"/>
          <p:cNvSpPr/>
          <p:nvPr/>
        </p:nvSpPr>
        <p:spPr>
          <a:xfrm>
            <a:off x="2647950" y="1916113"/>
            <a:ext cx="1655763" cy="0"/>
          </a:xfrm>
          <a:prstGeom prst="line">
            <a:avLst/>
          </a:prstGeom>
          <a:ln w="9525" cap="flat" cmpd="sng">
            <a:solidFill>
              <a:schemeClr val="tx1"/>
            </a:solidFill>
            <a:prstDash val="solid"/>
            <a:headEnd type="none" w="med" len="med"/>
            <a:tailEnd type="triangle" w="med" len="med"/>
          </a:ln>
        </p:spPr>
        <p:txBody>
          <a:bodyPr/>
          <a:lstStyle/>
          <a:p>
            <a:endParaRPr lang="zh-CN" altLang="en-US"/>
          </a:p>
        </p:txBody>
      </p:sp>
      <p:sp>
        <p:nvSpPr>
          <p:cNvPr id="16389" name="Text Box 5"/>
          <p:cNvSpPr txBox="1"/>
          <p:nvPr/>
        </p:nvSpPr>
        <p:spPr>
          <a:xfrm>
            <a:off x="0" y="1628775"/>
            <a:ext cx="2011680" cy="460375"/>
          </a:xfrm>
          <a:prstGeom prst="rect">
            <a:avLst/>
          </a:prstGeom>
          <a:noFill/>
          <a:ln w="9525">
            <a:noFill/>
          </a:ln>
        </p:spPr>
        <p:txBody>
          <a:bodyPr wrap="none">
            <a:spAutoFit/>
          </a:bodyPr>
          <a:lstStyle/>
          <a:p>
            <a:r>
              <a:rPr lang="zh-CN" altLang="en-US" b="1" dirty="0">
                <a:solidFill>
                  <a:schemeClr val="accent2"/>
                </a:solidFill>
                <a:latin typeface="微软雅黑" panose="020B0503020204020204" charset="-122"/>
                <a:ea typeface="微软雅黑" panose="020B0503020204020204" charset="-122"/>
              </a:rPr>
              <a:t>非结构化数据</a:t>
            </a:r>
          </a:p>
        </p:txBody>
      </p:sp>
      <p:sp>
        <p:nvSpPr>
          <p:cNvPr id="16390" name="Text Box 6"/>
          <p:cNvSpPr txBox="1"/>
          <p:nvPr/>
        </p:nvSpPr>
        <p:spPr>
          <a:xfrm>
            <a:off x="4427538" y="1649413"/>
            <a:ext cx="2926080" cy="460375"/>
          </a:xfrm>
          <a:prstGeom prst="rect">
            <a:avLst/>
          </a:prstGeom>
          <a:noFill/>
          <a:ln w="9525">
            <a:noFill/>
          </a:ln>
        </p:spPr>
        <p:txBody>
          <a:bodyPr wrap="none">
            <a:spAutoFit/>
          </a:bodyPr>
          <a:lstStyle/>
          <a:p>
            <a:pPr marL="457200" indent="-457200">
              <a:spcBef>
                <a:spcPct val="10000"/>
              </a:spcBef>
              <a:buClr>
                <a:srgbClr val="FF5050"/>
              </a:buClr>
              <a:buFont typeface="Wingdings" panose="05000000000000000000" pitchFamily="2" charset="2"/>
              <a:buNone/>
            </a:pPr>
            <a:r>
              <a:rPr lang="zh-CN" altLang="en-US" b="1" dirty="0">
                <a:solidFill>
                  <a:schemeClr val="accent2"/>
                </a:solidFill>
                <a:latin typeface="微软雅黑" panose="020B0503020204020204" charset="-122"/>
                <a:ea typeface="微软雅黑" panose="020B0503020204020204" charset="-122"/>
              </a:rPr>
              <a:t>带语义的结构化数据</a:t>
            </a:r>
            <a:endParaRPr lang="zh-CN" altLang="en-US" dirty="0">
              <a:latin typeface="微软雅黑" panose="020B0503020204020204" charset="-122"/>
              <a:ea typeface="微软雅黑" panose="020B0503020204020204" charset="-122"/>
            </a:endParaRPr>
          </a:p>
        </p:txBody>
      </p:sp>
      <p:sp>
        <p:nvSpPr>
          <p:cNvPr id="16391" name="Text Box 7"/>
          <p:cNvSpPr txBox="1"/>
          <p:nvPr/>
        </p:nvSpPr>
        <p:spPr>
          <a:xfrm>
            <a:off x="474345" y="4615498"/>
            <a:ext cx="2162175" cy="460375"/>
          </a:xfrm>
          <a:prstGeom prst="rect">
            <a:avLst/>
          </a:prstGeom>
          <a:noFill/>
          <a:ln w="9525">
            <a:noFill/>
          </a:ln>
        </p:spPr>
        <p:txBody>
          <a:bodyPr wrap="none">
            <a:spAutoFit/>
          </a:bodyPr>
          <a:lstStyle/>
          <a:p>
            <a:r>
              <a:rPr lang="zh-CN" altLang="en-US" b="1" dirty="0">
                <a:solidFill>
                  <a:schemeClr val="accent2"/>
                </a:solidFill>
                <a:latin typeface="微软雅黑" panose="020B0503020204020204" charset="-122"/>
                <a:ea typeface="微软雅黑" panose="020B0503020204020204" charset="-122"/>
              </a:rPr>
              <a:t>实体</a:t>
            </a:r>
            <a:r>
              <a:rPr lang="en-US" altLang="zh-CN" b="1" dirty="0">
                <a:solidFill>
                  <a:schemeClr val="accent2"/>
                </a:solidFill>
                <a:latin typeface="微软雅黑" panose="020B0503020204020204" charset="-122"/>
                <a:ea typeface="微软雅黑" panose="020B0503020204020204" charset="-122"/>
              </a:rPr>
              <a:t>(Entities)</a:t>
            </a:r>
          </a:p>
        </p:txBody>
      </p:sp>
      <p:sp>
        <p:nvSpPr>
          <p:cNvPr id="16392" name="Text Box 8"/>
          <p:cNvSpPr txBox="1"/>
          <p:nvPr/>
        </p:nvSpPr>
        <p:spPr>
          <a:xfrm>
            <a:off x="4681538" y="4586288"/>
            <a:ext cx="3180080" cy="521970"/>
          </a:xfrm>
          <a:prstGeom prst="rect">
            <a:avLst/>
          </a:prstGeom>
          <a:noFill/>
          <a:ln w="9525">
            <a:noFill/>
          </a:ln>
        </p:spPr>
        <p:txBody>
          <a:bodyPr wrap="none">
            <a:spAutoFit/>
          </a:bodyPr>
          <a:lstStyle/>
          <a:p>
            <a:r>
              <a:rPr lang="zh-CN" altLang="en-US" sz="2800" b="1" dirty="0">
                <a:solidFill>
                  <a:schemeClr val="accent2"/>
                </a:solidFill>
                <a:latin typeface="微软雅黑" panose="020B0503020204020204" charset="-122"/>
                <a:ea typeface="微软雅黑" panose="020B0503020204020204" charset="-122"/>
              </a:rPr>
              <a:t>实体类</a:t>
            </a:r>
            <a:r>
              <a:rPr lang="en-US" altLang="zh-CN" sz="2800" b="1" dirty="0">
                <a:solidFill>
                  <a:schemeClr val="accent2"/>
                </a:solidFill>
                <a:latin typeface="微软雅黑" panose="020B0503020204020204" charset="-122"/>
                <a:ea typeface="微软雅黑" panose="020B0503020204020204" charset="-122"/>
              </a:rPr>
              <a:t>(Entity type)</a:t>
            </a:r>
          </a:p>
        </p:txBody>
      </p:sp>
      <p:sp>
        <p:nvSpPr>
          <p:cNvPr id="16393" name="Text Box 9"/>
          <p:cNvSpPr txBox="1"/>
          <p:nvPr/>
        </p:nvSpPr>
        <p:spPr>
          <a:xfrm>
            <a:off x="36513" y="5681028"/>
            <a:ext cx="3082290" cy="460375"/>
          </a:xfrm>
          <a:prstGeom prst="rect">
            <a:avLst/>
          </a:prstGeom>
          <a:noFill/>
          <a:ln w="9525">
            <a:noFill/>
          </a:ln>
        </p:spPr>
        <p:txBody>
          <a:bodyPr wrap="none">
            <a:spAutoFit/>
          </a:bodyPr>
          <a:lstStyle/>
          <a:p>
            <a:r>
              <a:rPr lang="zh-CN" altLang="en-US" b="1" dirty="0">
                <a:solidFill>
                  <a:schemeClr val="accent2"/>
                </a:solidFill>
                <a:latin typeface="微软雅黑" panose="020B0503020204020204" charset="-122"/>
                <a:ea typeface="微软雅黑" panose="020B0503020204020204" charset="-122"/>
              </a:rPr>
              <a:t>联系</a:t>
            </a:r>
            <a:r>
              <a:rPr lang="en-US" altLang="zh-CN" b="1" dirty="0">
                <a:solidFill>
                  <a:schemeClr val="accent2"/>
                </a:solidFill>
                <a:latin typeface="微软雅黑" panose="020B0503020204020204" charset="-122"/>
                <a:ea typeface="微软雅黑" panose="020B0503020204020204" charset="-122"/>
              </a:rPr>
              <a:t>(Relationships)</a:t>
            </a:r>
          </a:p>
        </p:txBody>
      </p:sp>
      <p:sp>
        <p:nvSpPr>
          <p:cNvPr id="16394" name="Text Box 10"/>
          <p:cNvSpPr txBox="1"/>
          <p:nvPr/>
        </p:nvSpPr>
        <p:spPr>
          <a:xfrm>
            <a:off x="4559618" y="5573713"/>
            <a:ext cx="4647565" cy="521970"/>
          </a:xfrm>
          <a:prstGeom prst="rect">
            <a:avLst/>
          </a:prstGeom>
          <a:noFill/>
          <a:ln w="9525">
            <a:noFill/>
          </a:ln>
        </p:spPr>
        <p:txBody>
          <a:bodyPr wrap="none">
            <a:spAutoFit/>
          </a:bodyPr>
          <a:lstStyle/>
          <a:p>
            <a:r>
              <a:rPr lang="zh-CN" altLang="en-US" sz="2800" b="1" dirty="0">
                <a:solidFill>
                  <a:schemeClr val="accent2"/>
                </a:solidFill>
                <a:latin typeface="微软雅黑" panose="020B0503020204020204" charset="-122"/>
                <a:ea typeface="微软雅黑" panose="020B0503020204020204" charset="-122"/>
              </a:rPr>
              <a:t>联系类</a:t>
            </a:r>
            <a:r>
              <a:rPr lang="en-US" altLang="zh-CN" sz="2800" b="1" dirty="0">
                <a:solidFill>
                  <a:schemeClr val="accent2"/>
                </a:solidFill>
                <a:latin typeface="微软雅黑" panose="020B0503020204020204" charset="-122"/>
                <a:ea typeface="微软雅黑" panose="020B0503020204020204" charset="-122"/>
              </a:rPr>
              <a:t>(Relationship type)</a:t>
            </a:r>
          </a:p>
        </p:txBody>
      </p:sp>
      <p:sp>
        <p:nvSpPr>
          <p:cNvPr id="16395" name="Text Box 11"/>
          <p:cNvSpPr txBox="1"/>
          <p:nvPr/>
        </p:nvSpPr>
        <p:spPr>
          <a:xfrm>
            <a:off x="2916238" y="4484688"/>
            <a:ext cx="795020" cy="460375"/>
          </a:xfrm>
          <a:prstGeom prst="rect">
            <a:avLst/>
          </a:prstGeom>
          <a:noFill/>
          <a:ln w="9525">
            <a:noFill/>
          </a:ln>
        </p:spPr>
        <p:txBody>
          <a:bodyPr wrap="none">
            <a:spAutoFit/>
          </a:bodyPr>
          <a:lstStyle/>
          <a:p>
            <a:r>
              <a:rPr lang="zh-CN" altLang="en-US" b="1" dirty="0">
                <a:latin typeface="微软雅黑" panose="020B0503020204020204" charset="-122"/>
                <a:ea typeface="微软雅黑" panose="020B0503020204020204" charset="-122"/>
              </a:rPr>
              <a:t>抽象</a:t>
            </a:r>
          </a:p>
        </p:txBody>
      </p:sp>
      <p:sp>
        <p:nvSpPr>
          <p:cNvPr id="16396" name="Line 12"/>
          <p:cNvSpPr/>
          <p:nvPr/>
        </p:nvSpPr>
        <p:spPr>
          <a:xfrm>
            <a:off x="2687638" y="4903788"/>
            <a:ext cx="1655762" cy="0"/>
          </a:xfrm>
          <a:prstGeom prst="line">
            <a:avLst/>
          </a:prstGeom>
          <a:ln w="9525" cap="flat" cmpd="sng">
            <a:solidFill>
              <a:schemeClr val="tx1"/>
            </a:solidFill>
            <a:prstDash val="solid"/>
            <a:headEnd type="none" w="med" len="med"/>
            <a:tailEnd type="triangle" w="med" len="med"/>
          </a:ln>
        </p:spPr>
        <p:txBody>
          <a:bodyPr/>
          <a:lstStyle/>
          <a:p>
            <a:endParaRPr lang="zh-CN" altLang="en-US"/>
          </a:p>
        </p:txBody>
      </p:sp>
      <p:sp>
        <p:nvSpPr>
          <p:cNvPr id="16397" name="Text Box 13"/>
          <p:cNvSpPr txBox="1"/>
          <p:nvPr/>
        </p:nvSpPr>
        <p:spPr>
          <a:xfrm>
            <a:off x="3422968" y="5430520"/>
            <a:ext cx="792480" cy="460375"/>
          </a:xfrm>
          <a:prstGeom prst="rect">
            <a:avLst/>
          </a:prstGeom>
          <a:noFill/>
          <a:ln w="9525">
            <a:noFill/>
          </a:ln>
        </p:spPr>
        <p:txBody>
          <a:bodyPr wrap="none">
            <a:spAutoFit/>
          </a:bodyPr>
          <a:lstStyle/>
          <a:p>
            <a:r>
              <a:rPr lang="zh-CN" altLang="en-US" b="1" dirty="0">
                <a:latin typeface="微软雅黑" panose="020B0503020204020204" charset="-122"/>
                <a:ea typeface="微软雅黑" panose="020B0503020204020204" charset="-122"/>
              </a:rPr>
              <a:t>抽象</a:t>
            </a:r>
            <a:endParaRPr lang="en-US" altLang="zh-CN" b="1" dirty="0">
              <a:latin typeface="微软雅黑" panose="020B0503020204020204" charset="-122"/>
              <a:ea typeface="微软雅黑" panose="020B0503020204020204" charset="-122"/>
            </a:endParaRPr>
          </a:p>
        </p:txBody>
      </p:sp>
      <p:sp>
        <p:nvSpPr>
          <p:cNvPr id="16398" name="Line 14"/>
          <p:cNvSpPr/>
          <p:nvPr/>
        </p:nvSpPr>
        <p:spPr>
          <a:xfrm>
            <a:off x="2759393" y="5911850"/>
            <a:ext cx="1655762" cy="0"/>
          </a:xfrm>
          <a:prstGeom prst="line">
            <a:avLst/>
          </a:prstGeom>
          <a:ln w="9525" cap="flat" cmpd="sng">
            <a:solidFill>
              <a:schemeClr val="tx1"/>
            </a:solidFill>
            <a:prstDash val="solid"/>
            <a:headEnd type="none" w="med" len="med"/>
            <a:tailEnd type="triangle" w="med" len="med"/>
          </a:ln>
        </p:spPr>
        <p:txBody>
          <a:bodyPr/>
          <a:lstStyle/>
          <a:p>
            <a:endParaRPr lang="zh-CN" altLang="en-US"/>
          </a:p>
        </p:txBody>
      </p:sp>
      <p:sp>
        <p:nvSpPr>
          <p:cNvPr id="16399" name="Text Box 15"/>
          <p:cNvSpPr txBox="1"/>
          <p:nvPr/>
        </p:nvSpPr>
        <p:spPr>
          <a:xfrm>
            <a:off x="4724400" y="6324600"/>
            <a:ext cx="2693670" cy="521970"/>
          </a:xfrm>
          <a:prstGeom prst="rect">
            <a:avLst/>
          </a:prstGeom>
          <a:noFill/>
          <a:ln w="9525">
            <a:noFill/>
          </a:ln>
        </p:spPr>
        <p:txBody>
          <a:bodyPr wrap="none">
            <a:spAutoFit/>
          </a:bodyPr>
          <a:lstStyle/>
          <a:p>
            <a:r>
              <a:rPr lang="zh-CN" altLang="en-US" sz="2800" b="1" dirty="0">
                <a:solidFill>
                  <a:schemeClr val="accent2"/>
                </a:solidFill>
                <a:latin typeface="微软雅黑" panose="020B0503020204020204" charset="-122"/>
                <a:ea typeface="微软雅黑" panose="020B0503020204020204" charset="-122"/>
              </a:rPr>
              <a:t>属性</a:t>
            </a:r>
            <a:r>
              <a:rPr lang="en-US" altLang="zh-CN" sz="2800" b="1" dirty="0">
                <a:solidFill>
                  <a:schemeClr val="accent2"/>
                </a:solidFill>
                <a:latin typeface="微软雅黑" panose="020B0503020204020204" charset="-122"/>
                <a:ea typeface="微软雅黑" panose="020B0503020204020204" charset="-122"/>
              </a:rPr>
              <a:t>(Attributes)</a:t>
            </a:r>
          </a:p>
        </p:txBody>
      </p:sp>
      <p:sp>
        <p:nvSpPr>
          <p:cNvPr id="16400" name="Text Box 16"/>
          <p:cNvSpPr txBox="1"/>
          <p:nvPr/>
        </p:nvSpPr>
        <p:spPr>
          <a:xfrm>
            <a:off x="1331913" y="2349500"/>
            <a:ext cx="6156325" cy="1445260"/>
          </a:xfrm>
          <a:prstGeom prst="rect">
            <a:avLst/>
          </a:prstGeom>
          <a:noFill/>
          <a:ln w="76200" cap="flat" cmpd="tri">
            <a:solidFill>
              <a:schemeClr val="tx1"/>
            </a:solidFill>
            <a:prstDash val="solid"/>
            <a:miter/>
            <a:headEnd type="none" w="med" len="med"/>
            <a:tailEnd type="none" w="med" len="med"/>
          </a:ln>
        </p:spPr>
        <p:txBody>
          <a:bodyPr>
            <a:spAutoFit/>
          </a:bodyPr>
          <a:lstStyle/>
          <a:p>
            <a:pPr algn="ctr"/>
            <a:r>
              <a:rPr lang="zh-CN" altLang="en-US" sz="2200" b="1" dirty="0">
                <a:solidFill>
                  <a:srgbClr val="FF0000"/>
                </a:solidFill>
                <a:latin typeface="微软雅黑" panose="020B0503020204020204" charset="-122"/>
                <a:ea typeface="微软雅黑" panose="020B0503020204020204" charset="-122"/>
              </a:rPr>
              <a:t>高级语言</a:t>
            </a:r>
            <a:r>
              <a:rPr lang="en-US" altLang="zh-CN" sz="2200" b="1" dirty="0">
                <a:solidFill>
                  <a:srgbClr val="FF0000"/>
                </a:solidFill>
                <a:latin typeface="微软雅黑" panose="020B0503020204020204" charset="-122"/>
                <a:ea typeface="微软雅黑" panose="020B0503020204020204" charset="-122"/>
              </a:rPr>
              <a:t>(</a:t>
            </a:r>
            <a:r>
              <a:rPr lang="zh-CN" altLang="en-US" sz="2200" b="1" dirty="0">
                <a:solidFill>
                  <a:srgbClr val="FF0000"/>
                </a:solidFill>
                <a:latin typeface="微软雅黑" panose="020B0503020204020204" charset="-122"/>
                <a:ea typeface="微软雅黑" panose="020B0503020204020204" charset="-122"/>
              </a:rPr>
              <a:t>规范）</a:t>
            </a:r>
          </a:p>
          <a:p>
            <a:pPr algn="ctr"/>
            <a:r>
              <a:rPr lang="zh-CN" altLang="en-US" sz="2200" b="1" dirty="0">
                <a:solidFill>
                  <a:srgbClr val="FF0000"/>
                </a:solidFill>
                <a:latin typeface="微软雅黑" panose="020B0503020204020204" charset="-122"/>
                <a:ea typeface="微软雅黑" panose="020B0503020204020204" charset="-122"/>
              </a:rPr>
              <a:t>常用</a:t>
            </a:r>
          </a:p>
          <a:p>
            <a:pPr algn="ctr"/>
            <a:r>
              <a:rPr lang="zh-CN" altLang="en-US" sz="2200" b="1" dirty="0">
                <a:latin typeface="微软雅黑" panose="020B0503020204020204" charset="-122"/>
                <a:ea typeface="微软雅黑" panose="020B0503020204020204" charset="-122"/>
              </a:rPr>
              <a:t>易于理解和沟通</a:t>
            </a:r>
          </a:p>
          <a:p>
            <a:pPr algn="ctr"/>
            <a:r>
              <a:rPr lang="zh-CN" altLang="en-US" sz="2200" b="1" dirty="0">
                <a:latin typeface="微软雅黑" panose="020B0503020204020204" charset="-122"/>
                <a:ea typeface="微软雅黑" panose="020B0503020204020204" charset="-122"/>
              </a:rPr>
              <a:t>独立于任何数据模型</a:t>
            </a:r>
            <a:endParaRPr lang="en-US" altLang="zh-CN" sz="2200" b="1" dirty="0">
              <a:latin typeface="微软雅黑" panose="020B0503020204020204" charset="-122"/>
              <a:ea typeface="微软雅黑" panose="020B0503020204020204" charset="-122"/>
            </a:endParaRPr>
          </a:p>
        </p:txBody>
      </p:sp>
      <p:sp>
        <p:nvSpPr>
          <p:cNvPr id="16401" name="Text Box 17"/>
          <p:cNvSpPr txBox="1"/>
          <p:nvPr/>
        </p:nvSpPr>
        <p:spPr>
          <a:xfrm>
            <a:off x="323850" y="4076700"/>
            <a:ext cx="2400935" cy="460375"/>
          </a:xfrm>
          <a:prstGeom prst="rect">
            <a:avLst/>
          </a:prstGeom>
          <a:noFill/>
          <a:ln w="9525">
            <a:noFill/>
          </a:ln>
        </p:spPr>
        <p:txBody>
          <a:bodyPr wrap="none">
            <a:spAutoFit/>
          </a:bodyPr>
          <a:lstStyle/>
          <a:p>
            <a:r>
              <a:rPr lang="zh-CN" altLang="en-US" dirty="0">
                <a:latin typeface="微软雅黑" panose="020B0503020204020204" charset="-122"/>
                <a:ea typeface="微软雅黑" panose="020B0503020204020204" charset="-122"/>
              </a:rPr>
              <a:t>基本概念和要素</a:t>
            </a:r>
            <a:r>
              <a:rPr lang="en-US" altLang="zh-CN" dirty="0">
                <a:latin typeface="微软雅黑" panose="020B0503020204020204" charset="-122"/>
                <a:ea typeface="微软雅黑" panose="020B0503020204020204" charset="-122"/>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p:txBody>
          <a:bodyPr vert="horz" wrap="square" lIns="91440" tIns="45720" rIns="91440" bIns="45720" anchor="ctr"/>
          <a:lstStyle/>
          <a:p>
            <a:pPr eaLnBrk="1" hangingPunct="1"/>
            <a:r>
              <a:rPr lang="en-US" altLang="zh-CN" sz="4000" dirty="0">
                <a:latin typeface="微软雅黑" panose="020B0503020204020204" charset="-122"/>
                <a:ea typeface="微软雅黑" panose="020B0503020204020204" charset="-122"/>
              </a:rPr>
              <a:t>ER</a:t>
            </a:r>
            <a:r>
              <a:rPr lang="zh-CN" altLang="en-US" sz="4000" dirty="0">
                <a:latin typeface="微软雅黑" panose="020B0503020204020204" charset="-122"/>
                <a:ea typeface="微软雅黑" panose="020B0503020204020204" charset="-122"/>
              </a:rPr>
              <a:t>建模第一步：标识实体</a:t>
            </a:r>
          </a:p>
        </p:txBody>
      </p:sp>
      <p:sp>
        <p:nvSpPr>
          <p:cNvPr id="57347" name="Rectangle 3"/>
          <p:cNvSpPr>
            <a:spLocks noGrp="1"/>
          </p:cNvSpPr>
          <p:nvPr>
            <p:ph idx="1"/>
          </p:nvPr>
        </p:nvSpPr>
        <p:spPr>
          <a:xfrm>
            <a:off x="3733800" y="5181600"/>
            <a:ext cx="5257800" cy="1676400"/>
          </a:xfrm>
        </p:spPr>
        <p:txBody>
          <a:bodyPr vert="horz" wrap="square" lIns="91440" tIns="45720" rIns="91440" bIns="45720" anchor="t"/>
          <a:lstStyle/>
          <a:p>
            <a:pPr marL="0" indent="482600" algn="just" defTabSz="0" eaLnBrk="1" hangingPunct="1">
              <a:buNone/>
              <a:tabLst>
                <a:tab pos="952500" algn="l"/>
              </a:tabLst>
            </a:pPr>
            <a:endParaRPr lang="zh-CN" altLang="zh-CN" dirty="0">
              <a:ea typeface="Times New Roman" panose="02020603050405020304" pitchFamily="18" charset="0"/>
            </a:endParaRPr>
          </a:p>
        </p:txBody>
      </p:sp>
      <p:sp>
        <p:nvSpPr>
          <p:cNvPr id="57348" name="Text Box 4"/>
          <p:cNvSpPr txBox="1"/>
          <p:nvPr/>
        </p:nvSpPr>
        <p:spPr>
          <a:xfrm>
            <a:off x="7239000" y="2606675"/>
            <a:ext cx="1524000" cy="647700"/>
          </a:xfrm>
          <a:prstGeom prst="rect">
            <a:avLst/>
          </a:prstGeom>
          <a:solidFill>
            <a:srgbClr val="FFFFFF"/>
          </a:solidFill>
          <a:ln w="28575" cap="flat" cmpd="sng">
            <a:solidFill>
              <a:srgbClr val="FF0000"/>
            </a:solidFill>
            <a:prstDash val="solid"/>
            <a:miter/>
            <a:headEnd type="none" w="med" len="med"/>
            <a:tailEnd type="none" w="med" len="med"/>
          </a:ln>
        </p:spPr>
        <p:txBody>
          <a:bodyPr/>
          <a:lstStyle/>
          <a:p>
            <a:pPr algn="ctr" eaLnBrk="0" hangingPunct="0"/>
            <a:r>
              <a:rPr lang="en-US" altLang="zh-CN" dirty="0">
                <a:solidFill>
                  <a:srgbClr val="FF0000"/>
                </a:solidFill>
                <a:latin typeface="Times New Roman" panose="02020603050405020304" pitchFamily="18" charset="0"/>
              </a:rPr>
              <a:t>Student</a:t>
            </a:r>
          </a:p>
        </p:txBody>
      </p:sp>
      <p:sp>
        <p:nvSpPr>
          <p:cNvPr id="57349" name="Text Box 5"/>
          <p:cNvSpPr txBox="1"/>
          <p:nvPr/>
        </p:nvSpPr>
        <p:spPr>
          <a:xfrm>
            <a:off x="3314700" y="4686300"/>
            <a:ext cx="2247900" cy="647700"/>
          </a:xfrm>
          <a:prstGeom prst="rect">
            <a:avLst/>
          </a:prstGeom>
          <a:solidFill>
            <a:srgbClr val="FFFFFF"/>
          </a:solidFill>
          <a:ln w="28575" cap="flat" cmpd="sng">
            <a:solidFill>
              <a:srgbClr val="FF0000"/>
            </a:solidFill>
            <a:prstDash val="solid"/>
            <a:miter/>
            <a:headEnd type="none" w="med" len="med"/>
            <a:tailEnd type="none" w="med" len="med"/>
          </a:ln>
        </p:spPr>
        <p:txBody>
          <a:bodyPr/>
          <a:lstStyle/>
          <a:p>
            <a:pPr algn="ctr" eaLnBrk="0" hangingPunct="0"/>
            <a:r>
              <a:rPr lang="en-US" altLang="zh-CN" dirty="0">
                <a:solidFill>
                  <a:srgbClr val="FF0000"/>
                </a:solidFill>
                <a:latin typeface="Times New Roman" panose="02020603050405020304" pitchFamily="18" charset="0"/>
              </a:rPr>
              <a:t>Department</a:t>
            </a:r>
          </a:p>
        </p:txBody>
      </p:sp>
      <p:sp>
        <p:nvSpPr>
          <p:cNvPr id="57350" name="Text Box 6"/>
          <p:cNvSpPr txBox="1"/>
          <p:nvPr/>
        </p:nvSpPr>
        <p:spPr>
          <a:xfrm>
            <a:off x="3581400" y="2606675"/>
            <a:ext cx="1546225" cy="647700"/>
          </a:xfrm>
          <a:prstGeom prst="rect">
            <a:avLst/>
          </a:prstGeom>
          <a:solidFill>
            <a:srgbClr val="FFFFFF"/>
          </a:solidFill>
          <a:ln w="28575" cap="flat" cmpd="sng">
            <a:solidFill>
              <a:srgbClr val="FF0000"/>
            </a:solidFill>
            <a:prstDash val="solid"/>
            <a:miter/>
            <a:headEnd type="none" w="med" len="med"/>
            <a:tailEnd type="none" w="med" len="med"/>
          </a:ln>
        </p:spPr>
        <p:txBody>
          <a:bodyPr/>
          <a:lstStyle/>
          <a:p>
            <a:pPr algn="ctr" eaLnBrk="0" hangingPunct="0"/>
            <a:r>
              <a:rPr lang="en-US" altLang="zh-CN" dirty="0">
                <a:solidFill>
                  <a:srgbClr val="FF0000"/>
                </a:solidFill>
                <a:latin typeface="Times New Roman" panose="02020603050405020304" pitchFamily="18" charset="0"/>
              </a:rPr>
              <a:t>Course</a:t>
            </a:r>
          </a:p>
        </p:txBody>
      </p:sp>
      <p:sp>
        <p:nvSpPr>
          <p:cNvPr id="57351" name="Text Box 7"/>
          <p:cNvSpPr txBox="1"/>
          <p:nvPr/>
        </p:nvSpPr>
        <p:spPr>
          <a:xfrm>
            <a:off x="244475" y="2590800"/>
            <a:ext cx="1355725" cy="647700"/>
          </a:xfrm>
          <a:prstGeom prst="rect">
            <a:avLst/>
          </a:prstGeom>
          <a:solidFill>
            <a:srgbClr val="FFFFFF"/>
          </a:solidFill>
          <a:ln w="28575" cap="flat" cmpd="sng">
            <a:solidFill>
              <a:srgbClr val="FF0000"/>
            </a:solidFill>
            <a:prstDash val="solid"/>
            <a:miter/>
            <a:headEnd type="none" w="med" len="med"/>
            <a:tailEnd type="none" w="med" len="med"/>
          </a:ln>
        </p:spPr>
        <p:txBody>
          <a:bodyPr/>
          <a:lstStyle/>
          <a:p>
            <a:pPr algn="ctr" eaLnBrk="0" hangingPunct="0"/>
            <a:r>
              <a:rPr lang="en-US" altLang="zh-CN" dirty="0">
                <a:solidFill>
                  <a:srgbClr val="FF0000"/>
                </a:solidFill>
                <a:latin typeface="Times New Roman" panose="02020603050405020304" pitchFamily="18" charset="0"/>
              </a:rPr>
              <a:t>Teacher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p:txBody>
          <a:bodyPr vert="horz" wrap="square" lIns="91440" tIns="45720" rIns="91440" bIns="45720" anchor="ctr"/>
          <a:lstStyle/>
          <a:p>
            <a:pPr eaLnBrk="1" hangingPunct="1"/>
            <a:r>
              <a:rPr lang="en-US" altLang="zh-CN" sz="4000" dirty="0">
                <a:latin typeface="微软雅黑" panose="020B0503020204020204" charset="-122"/>
                <a:ea typeface="微软雅黑" panose="020B0503020204020204" charset="-122"/>
                <a:sym typeface="+mn-ea"/>
              </a:rPr>
              <a:t>ER</a:t>
            </a:r>
            <a:r>
              <a:rPr lang="zh-CN" altLang="en-US" sz="4000" dirty="0">
                <a:latin typeface="微软雅黑" panose="020B0503020204020204" charset="-122"/>
                <a:ea typeface="微软雅黑" panose="020B0503020204020204" charset="-122"/>
                <a:sym typeface="+mn-ea"/>
              </a:rPr>
              <a:t>建模第二步：标识</a:t>
            </a:r>
            <a:r>
              <a:rPr lang="zh-CN" altLang="en-US" sz="4000" dirty="0">
                <a:latin typeface="微软雅黑" panose="020B0503020204020204" charset="-122"/>
                <a:ea typeface="微软雅黑" panose="020B0503020204020204" charset="-122"/>
              </a:rPr>
              <a:t>关系</a:t>
            </a:r>
          </a:p>
        </p:txBody>
      </p:sp>
      <p:sp>
        <p:nvSpPr>
          <p:cNvPr id="58371" name="Rectangle 3"/>
          <p:cNvSpPr>
            <a:spLocks noGrp="1"/>
          </p:cNvSpPr>
          <p:nvPr>
            <p:ph idx="1"/>
          </p:nvPr>
        </p:nvSpPr>
        <p:spPr>
          <a:xfrm>
            <a:off x="3733800" y="5181600"/>
            <a:ext cx="5257800" cy="1676400"/>
          </a:xfrm>
        </p:spPr>
        <p:txBody>
          <a:bodyPr vert="horz" wrap="square" lIns="91440" tIns="45720" rIns="91440" bIns="45720" anchor="t"/>
          <a:lstStyle/>
          <a:p>
            <a:pPr marL="0" indent="482600" algn="just" defTabSz="0" eaLnBrk="1" hangingPunct="1">
              <a:buNone/>
              <a:tabLst>
                <a:tab pos="952500" algn="l"/>
              </a:tabLst>
            </a:pPr>
            <a:endParaRPr lang="zh-CN" altLang="zh-CN" dirty="0">
              <a:ea typeface="Times New Roman" panose="02020603050405020304" pitchFamily="18" charset="0"/>
            </a:endParaRPr>
          </a:p>
        </p:txBody>
      </p:sp>
      <p:sp>
        <p:nvSpPr>
          <p:cNvPr id="58372" name="Text Box 4"/>
          <p:cNvSpPr txBox="1"/>
          <p:nvPr/>
        </p:nvSpPr>
        <p:spPr>
          <a:xfrm>
            <a:off x="7239000" y="2606675"/>
            <a:ext cx="1524000" cy="647700"/>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ctr" eaLnBrk="0" hangingPunct="0"/>
            <a:r>
              <a:rPr lang="en-US" altLang="zh-CN" dirty="0">
                <a:latin typeface="Times New Roman" panose="02020603050405020304" pitchFamily="18" charset="0"/>
              </a:rPr>
              <a:t>Student</a:t>
            </a:r>
          </a:p>
        </p:txBody>
      </p:sp>
      <p:sp>
        <p:nvSpPr>
          <p:cNvPr id="58373" name="Text Box 5"/>
          <p:cNvSpPr txBox="1"/>
          <p:nvPr/>
        </p:nvSpPr>
        <p:spPr>
          <a:xfrm>
            <a:off x="3314700" y="4686300"/>
            <a:ext cx="2247900" cy="647700"/>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ctr" eaLnBrk="0" hangingPunct="0"/>
            <a:r>
              <a:rPr lang="en-US" altLang="zh-CN" dirty="0">
                <a:latin typeface="Times New Roman" panose="02020603050405020304" pitchFamily="18" charset="0"/>
              </a:rPr>
              <a:t>Department</a:t>
            </a:r>
          </a:p>
        </p:txBody>
      </p:sp>
      <p:sp>
        <p:nvSpPr>
          <p:cNvPr id="58374" name="Text Box 6"/>
          <p:cNvSpPr txBox="1"/>
          <p:nvPr/>
        </p:nvSpPr>
        <p:spPr>
          <a:xfrm>
            <a:off x="3505200" y="2606675"/>
            <a:ext cx="1546225" cy="647700"/>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ctr" eaLnBrk="0" hangingPunct="0"/>
            <a:r>
              <a:rPr lang="en-US" altLang="zh-CN" dirty="0">
                <a:latin typeface="Times New Roman" panose="02020603050405020304" pitchFamily="18" charset="0"/>
              </a:rPr>
              <a:t>Course</a:t>
            </a:r>
          </a:p>
        </p:txBody>
      </p:sp>
      <p:sp>
        <p:nvSpPr>
          <p:cNvPr id="58375" name="Text Box 7"/>
          <p:cNvSpPr txBox="1"/>
          <p:nvPr/>
        </p:nvSpPr>
        <p:spPr>
          <a:xfrm>
            <a:off x="244475" y="2590800"/>
            <a:ext cx="1355725" cy="647700"/>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ctr" eaLnBrk="0" hangingPunct="0"/>
            <a:r>
              <a:rPr lang="en-US" altLang="zh-CN" dirty="0">
                <a:latin typeface="Times New Roman" panose="02020603050405020304" pitchFamily="18" charset="0"/>
              </a:rPr>
              <a:t>Teacher</a:t>
            </a:r>
          </a:p>
        </p:txBody>
      </p:sp>
      <p:sp>
        <p:nvSpPr>
          <p:cNvPr id="58376" name="Line 8"/>
          <p:cNvSpPr/>
          <p:nvPr/>
        </p:nvSpPr>
        <p:spPr>
          <a:xfrm>
            <a:off x="1600200" y="2895600"/>
            <a:ext cx="1919288" cy="0"/>
          </a:xfrm>
          <a:prstGeom prst="line">
            <a:avLst/>
          </a:prstGeom>
          <a:ln w="28575" cap="flat" cmpd="sng">
            <a:solidFill>
              <a:srgbClr val="FF0000"/>
            </a:solidFill>
            <a:prstDash val="solid"/>
            <a:headEnd type="none" w="med" len="med"/>
            <a:tailEnd type="none" w="med" len="med"/>
          </a:ln>
        </p:spPr>
        <p:txBody>
          <a:bodyPr/>
          <a:lstStyle/>
          <a:p>
            <a:endParaRPr lang="zh-CN" altLang="en-US"/>
          </a:p>
        </p:txBody>
      </p:sp>
      <p:sp>
        <p:nvSpPr>
          <p:cNvPr id="58377" name="Text Box 9"/>
          <p:cNvSpPr txBox="1"/>
          <p:nvPr/>
        </p:nvSpPr>
        <p:spPr>
          <a:xfrm>
            <a:off x="4222750" y="3962400"/>
            <a:ext cx="1187450" cy="457200"/>
          </a:xfrm>
          <a:prstGeom prst="rect">
            <a:avLst/>
          </a:prstGeom>
          <a:noFill/>
          <a:ln w="9525">
            <a:noFill/>
          </a:ln>
        </p:spPr>
        <p:txBody>
          <a:bodyPr lIns="0" tIns="0" rIns="0" bIns="0"/>
          <a:lstStyle/>
          <a:p>
            <a:pPr algn="just" eaLnBrk="0" hangingPunct="0"/>
            <a:r>
              <a:rPr lang="en-US" altLang="zh-CN" dirty="0">
                <a:solidFill>
                  <a:srgbClr val="FF0000"/>
                </a:solidFill>
                <a:latin typeface="Times New Roman" panose="02020603050405020304" pitchFamily="18" charset="0"/>
              </a:rPr>
              <a:t>Offer</a:t>
            </a:r>
          </a:p>
        </p:txBody>
      </p:sp>
      <p:sp>
        <p:nvSpPr>
          <p:cNvPr id="58378" name="Line 10"/>
          <p:cNvSpPr/>
          <p:nvPr/>
        </p:nvSpPr>
        <p:spPr>
          <a:xfrm>
            <a:off x="4191000" y="3276600"/>
            <a:ext cx="0" cy="144780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58379" name="Line 11"/>
          <p:cNvSpPr/>
          <p:nvPr/>
        </p:nvSpPr>
        <p:spPr>
          <a:xfrm>
            <a:off x="5105400" y="2895600"/>
            <a:ext cx="2092325" cy="0"/>
          </a:xfrm>
          <a:prstGeom prst="line">
            <a:avLst/>
          </a:prstGeom>
          <a:ln w="28575" cap="flat" cmpd="sng">
            <a:solidFill>
              <a:srgbClr val="FF0000"/>
            </a:solidFill>
            <a:prstDash val="solid"/>
            <a:headEnd type="none" w="med" len="med"/>
            <a:tailEnd type="none" w="med" len="med"/>
          </a:ln>
        </p:spPr>
        <p:txBody>
          <a:bodyPr/>
          <a:lstStyle/>
          <a:p>
            <a:endParaRPr lang="zh-CN" altLang="en-US"/>
          </a:p>
        </p:txBody>
      </p:sp>
      <p:sp>
        <p:nvSpPr>
          <p:cNvPr id="58380" name="Text Box 12"/>
          <p:cNvSpPr txBox="1"/>
          <p:nvPr/>
        </p:nvSpPr>
        <p:spPr>
          <a:xfrm>
            <a:off x="2057400" y="2514600"/>
            <a:ext cx="1016000" cy="295275"/>
          </a:xfrm>
          <a:prstGeom prst="rect">
            <a:avLst/>
          </a:prstGeom>
          <a:noFill/>
          <a:ln w="9525">
            <a:noFill/>
          </a:ln>
        </p:spPr>
        <p:txBody>
          <a:bodyPr lIns="0" tIns="0" rIns="0" bIns="0"/>
          <a:lstStyle/>
          <a:p>
            <a:pPr algn="just" eaLnBrk="0" hangingPunct="0"/>
            <a:r>
              <a:rPr lang="en-US" altLang="zh-CN" dirty="0">
                <a:solidFill>
                  <a:srgbClr val="FF0000"/>
                </a:solidFill>
                <a:latin typeface="Times New Roman" panose="02020603050405020304" pitchFamily="18" charset="0"/>
              </a:rPr>
              <a:t>Teach</a:t>
            </a:r>
          </a:p>
        </p:txBody>
      </p:sp>
      <p:sp>
        <p:nvSpPr>
          <p:cNvPr id="58381" name="Freeform 13"/>
          <p:cNvSpPr/>
          <p:nvPr/>
        </p:nvSpPr>
        <p:spPr>
          <a:xfrm>
            <a:off x="2941638" y="2514600"/>
            <a:ext cx="411162" cy="276225"/>
          </a:xfrm>
          <a:custGeom>
            <a:avLst/>
            <a:gdLst/>
            <a:ahLst/>
            <a:cxnLst>
              <a:cxn ang="0">
                <a:pos x="0" y="0"/>
              </a:cxn>
              <a:cxn ang="0">
                <a:pos x="880490574" y="198699289"/>
              </a:cxn>
              <a:cxn ang="0">
                <a:pos x="0" y="397397139"/>
              </a:cxn>
              <a:cxn ang="0">
                <a:pos x="0" y="0"/>
              </a:cxn>
            </a:cxnLst>
            <a:rect l="0" t="0" r="0" b="0"/>
            <a:pathLst>
              <a:path w="192" h="192">
                <a:moveTo>
                  <a:pt x="0" y="0"/>
                </a:moveTo>
                <a:lnTo>
                  <a:pt x="192" y="96"/>
                </a:lnTo>
                <a:lnTo>
                  <a:pt x="0" y="192"/>
                </a:lnTo>
                <a:lnTo>
                  <a:pt x="0" y="0"/>
                </a:lnTo>
                <a:close/>
              </a:path>
            </a:pathLst>
          </a:custGeom>
          <a:solidFill>
            <a:srgbClr val="FF0000">
              <a:alpha val="100000"/>
            </a:srgbClr>
          </a:solidFill>
          <a:ln w="28575" cap="flat" cmpd="sng">
            <a:solidFill>
              <a:srgbClr val="FF0000">
                <a:alpha val="100000"/>
              </a:srgbClr>
            </a:solidFill>
            <a:prstDash val="solid"/>
            <a:round/>
            <a:headEnd type="none" w="med" len="med"/>
            <a:tailEnd type="none" w="med" len="med"/>
          </a:ln>
        </p:spPr>
        <p:txBody>
          <a:bodyPr/>
          <a:lstStyle/>
          <a:p>
            <a:endParaRPr lang="zh-CN" altLang="en-US"/>
          </a:p>
        </p:txBody>
      </p:sp>
      <p:sp>
        <p:nvSpPr>
          <p:cNvPr id="58382" name="Freeform 14"/>
          <p:cNvSpPr/>
          <p:nvPr/>
        </p:nvSpPr>
        <p:spPr>
          <a:xfrm flipH="1">
            <a:off x="5638800" y="2514600"/>
            <a:ext cx="423863" cy="276225"/>
          </a:xfrm>
          <a:custGeom>
            <a:avLst/>
            <a:gdLst/>
            <a:ahLst/>
            <a:cxnLst>
              <a:cxn ang="0">
                <a:pos x="0" y="0"/>
              </a:cxn>
              <a:cxn ang="0">
                <a:pos x="935728348" y="198699289"/>
              </a:cxn>
              <a:cxn ang="0">
                <a:pos x="0" y="397397139"/>
              </a:cxn>
              <a:cxn ang="0">
                <a:pos x="0" y="0"/>
              </a:cxn>
            </a:cxnLst>
            <a:rect l="0" t="0" r="0" b="0"/>
            <a:pathLst>
              <a:path w="192" h="192">
                <a:moveTo>
                  <a:pt x="0" y="0"/>
                </a:moveTo>
                <a:lnTo>
                  <a:pt x="192" y="96"/>
                </a:lnTo>
                <a:lnTo>
                  <a:pt x="0" y="192"/>
                </a:lnTo>
                <a:lnTo>
                  <a:pt x="0" y="0"/>
                </a:lnTo>
                <a:close/>
              </a:path>
            </a:pathLst>
          </a:custGeom>
          <a:solidFill>
            <a:srgbClr val="FF0000">
              <a:alpha val="100000"/>
            </a:srgbClr>
          </a:solidFill>
          <a:ln w="28575" cap="flat" cmpd="sng">
            <a:solidFill>
              <a:srgbClr val="FF0000">
                <a:alpha val="100000"/>
              </a:srgbClr>
            </a:solidFill>
            <a:prstDash val="solid"/>
            <a:round/>
            <a:headEnd type="none" w="med" len="med"/>
            <a:tailEnd type="none" w="med" len="med"/>
          </a:ln>
        </p:spPr>
        <p:txBody>
          <a:bodyPr/>
          <a:lstStyle/>
          <a:p>
            <a:endParaRPr lang="zh-CN" altLang="en-US"/>
          </a:p>
        </p:txBody>
      </p:sp>
      <p:sp>
        <p:nvSpPr>
          <p:cNvPr id="58383" name="Text Box 15"/>
          <p:cNvSpPr txBox="1"/>
          <p:nvPr/>
        </p:nvSpPr>
        <p:spPr>
          <a:xfrm>
            <a:off x="6172200" y="2438400"/>
            <a:ext cx="1022350" cy="447675"/>
          </a:xfrm>
          <a:prstGeom prst="rect">
            <a:avLst/>
          </a:prstGeom>
          <a:noFill/>
          <a:ln w="9525">
            <a:noFill/>
          </a:ln>
        </p:spPr>
        <p:txBody>
          <a:bodyPr lIns="0" tIns="0" rIns="0" bIns="0"/>
          <a:lstStyle/>
          <a:p>
            <a:pPr algn="just" eaLnBrk="0" hangingPunct="0"/>
            <a:r>
              <a:rPr lang="en-US" altLang="zh-CN" dirty="0">
                <a:solidFill>
                  <a:srgbClr val="FF0000"/>
                </a:solidFill>
                <a:latin typeface="Times New Roman" panose="02020603050405020304" pitchFamily="18" charset="0"/>
              </a:rPr>
              <a:t>Enroll</a:t>
            </a:r>
          </a:p>
        </p:txBody>
      </p:sp>
      <p:sp>
        <p:nvSpPr>
          <p:cNvPr id="58384" name="Text Box 16"/>
          <p:cNvSpPr txBox="1"/>
          <p:nvPr/>
        </p:nvSpPr>
        <p:spPr>
          <a:xfrm>
            <a:off x="2036763" y="4530725"/>
            <a:ext cx="1087437" cy="422275"/>
          </a:xfrm>
          <a:prstGeom prst="rect">
            <a:avLst/>
          </a:prstGeom>
          <a:noFill/>
          <a:ln w="9525">
            <a:noFill/>
          </a:ln>
        </p:spPr>
        <p:txBody>
          <a:bodyPr lIns="0" tIns="0" rIns="0" bIns="0"/>
          <a:lstStyle/>
          <a:p>
            <a:pPr algn="just" eaLnBrk="0" hangingPunct="0"/>
            <a:r>
              <a:rPr lang="en-US" altLang="zh-CN" dirty="0">
                <a:solidFill>
                  <a:srgbClr val="FF0000"/>
                </a:solidFill>
                <a:latin typeface="Times New Roman" panose="02020603050405020304" pitchFamily="18" charset="0"/>
              </a:rPr>
              <a:t>Has</a:t>
            </a:r>
          </a:p>
        </p:txBody>
      </p:sp>
      <p:sp>
        <p:nvSpPr>
          <p:cNvPr id="58385" name="Line 17"/>
          <p:cNvSpPr/>
          <p:nvPr/>
        </p:nvSpPr>
        <p:spPr>
          <a:xfrm>
            <a:off x="914400" y="3271838"/>
            <a:ext cx="0" cy="1681162"/>
          </a:xfrm>
          <a:prstGeom prst="line">
            <a:avLst/>
          </a:prstGeom>
          <a:ln w="28575" cap="flat" cmpd="sng">
            <a:solidFill>
              <a:srgbClr val="FF0000"/>
            </a:solidFill>
            <a:prstDash val="solid"/>
            <a:headEnd type="none" w="med" len="med"/>
            <a:tailEnd type="none" w="med" len="med"/>
          </a:ln>
        </p:spPr>
        <p:txBody>
          <a:bodyPr/>
          <a:lstStyle/>
          <a:p>
            <a:endParaRPr lang="zh-CN" altLang="en-US"/>
          </a:p>
        </p:txBody>
      </p:sp>
      <p:sp>
        <p:nvSpPr>
          <p:cNvPr id="58386" name="Line 18"/>
          <p:cNvSpPr/>
          <p:nvPr/>
        </p:nvSpPr>
        <p:spPr>
          <a:xfrm flipV="1">
            <a:off x="914400" y="4938713"/>
            <a:ext cx="2409825" cy="0"/>
          </a:xfrm>
          <a:prstGeom prst="line">
            <a:avLst/>
          </a:prstGeom>
          <a:ln w="28575" cap="flat" cmpd="sng">
            <a:solidFill>
              <a:srgbClr val="FF0000"/>
            </a:solidFill>
            <a:prstDash val="solid"/>
            <a:headEnd type="none" w="med" len="med"/>
            <a:tailEnd type="none" w="med" len="med"/>
          </a:ln>
        </p:spPr>
        <p:txBody>
          <a:bodyPr/>
          <a:lstStyle/>
          <a:p>
            <a:endParaRPr lang="zh-CN" altLang="en-US"/>
          </a:p>
        </p:txBody>
      </p:sp>
      <p:sp>
        <p:nvSpPr>
          <p:cNvPr id="58387" name="Line 19"/>
          <p:cNvSpPr/>
          <p:nvPr/>
        </p:nvSpPr>
        <p:spPr>
          <a:xfrm>
            <a:off x="8001000" y="3200400"/>
            <a:ext cx="0" cy="1752600"/>
          </a:xfrm>
          <a:prstGeom prst="line">
            <a:avLst/>
          </a:prstGeom>
          <a:ln w="28575" cap="flat" cmpd="sng">
            <a:solidFill>
              <a:srgbClr val="FF0000"/>
            </a:solidFill>
            <a:prstDash val="solid"/>
            <a:headEnd type="none" w="med" len="med"/>
            <a:tailEnd type="none" w="med" len="med"/>
          </a:ln>
        </p:spPr>
        <p:txBody>
          <a:bodyPr/>
          <a:lstStyle/>
          <a:p>
            <a:endParaRPr lang="zh-CN" altLang="en-US"/>
          </a:p>
        </p:txBody>
      </p:sp>
      <p:sp>
        <p:nvSpPr>
          <p:cNvPr id="58388" name="Line 20"/>
          <p:cNvSpPr/>
          <p:nvPr/>
        </p:nvSpPr>
        <p:spPr>
          <a:xfrm>
            <a:off x="5559425" y="4953000"/>
            <a:ext cx="2441575" cy="0"/>
          </a:xfrm>
          <a:prstGeom prst="line">
            <a:avLst/>
          </a:prstGeom>
          <a:ln w="28575" cap="flat" cmpd="sng">
            <a:solidFill>
              <a:srgbClr val="FF0000"/>
            </a:solidFill>
            <a:prstDash val="solid"/>
            <a:headEnd type="none" w="med" len="med"/>
            <a:tailEnd type="none" w="med" len="med"/>
          </a:ln>
        </p:spPr>
        <p:txBody>
          <a:bodyPr/>
          <a:lstStyle/>
          <a:p>
            <a:endParaRPr lang="zh-CN" altLang="en-US"/>
          </a:p>
        </p:txBody>
      </p:sp>
      <p:sp>
        <p:nvSpPr>
          <p:cNvPr id="58389" name="Text Box 21"/>
          <p:cNvSpPr txBox="1"/>
          <p:nvPr/>
        </p:nvSpPr>
        <p:spPr>
          <a:xfrm>
            <a:off x="6248400" y="4572000"/>
            <a:ext cx="804863" cy="304800"/>
          </a:xfrm>
          <a:prstGeom prst="rect">
            <a:avLst/>
          </a:prstGeom>
          <a:noFill/>
          <a:ln w="9525">
            <a:noFill/>
          </a:ln>
        </p:spPr>
        <p:txBody>
          <a:bodyPr lIns="0" tIns="0" rIns="0" bIns="0"/>
          <a:lstStyle/>
          <a:p>
            <a:pPr algn="just" eaLnBrk="0" hangingPunct="0"/>
            <a:r>
              <a:rPr lang="en-US" altLang="zh-CN" dirty="0">
                <a:solidFill>
                  <a:srgbClr val="FF0000"/>
                </a:solidFill>
                <a:latin typeface="Times New Roman" panose="02020603050405020304" pitchFamily="18" charset="0"/>
              </a:rPr>
              <a:t>Has</a:t>
            </a:r>
          </a:p>
        </p:txBody>
      </p:sp>
      <p:sp>
        <p:nvSpPr>
          <p:cNvPr id="58390" name="Freeform 22"/>
          <p:cNvSpPr/>
          <p:nvPr/>
        </p:nvSpPr>
        <p:spPr>
          <a:xfrm>
            <a:off x="6780213" y="4648200"/>
            <a:ext cx="382587" cy="285750"/>
          </a:xfrm>
          <a:custGeom>
            <a:avLst/>
            <a:gdLst/>
            <a:ahLst/>
            <a:cxnLst>
              <a:cxn ang="0">
                <a:pos x="0" y="0"/>
              </a:cxn>
              <a:cxn ang="0">
                <a:pos x="762358399" y="212638184"/>
              </a:cxn>
              <a:cxn ang="0">
                <a:pos x="0" y="425276367"/>
              </a:cxn>
              <a:cxn ang="0">
                <a:pos x="0" y="0"/>
              </a:cxn>
            </a:cxnLst>
            <a:rect l="0" t="0" r="0" b="0"/>
            <a:pathLst>
              <a:path w="192" h="192">
                <a:moveTo>
                  <a:pt x="0" y="0"/>
                </a:moveTo>
                <a:lnTo>
                  <a:pt x="192" y="96"/>
                </a:lnTo>
                <a:lnTo>
                  <a:pt x="0" y="192"/>
                </a:lnTo>
                <a:lnTo>
                  <a:pt x="0" y="0"/>
                </a:lnTo>
                <a:close/>
              </a:path>
            </a:pathLst>
          </a:custGeom>
          <a:solidFill>
            <a:srgbClr val="FF0000">
              <a:alpha val="100000"/>
            </a:srgbClr>
          </a:solidFill>
          <a:ln w="28575" cap="flat" cmpd="sng">
            <a:solidFill>
              <a:srgbClr val="FF0000">
                <a:alpha val="100000"/>
              </a:srgbClr>
            </a:solidFill>
            <a:prstDash val="solid"/>
            <a:round/>
            <a:headEnd type="none" w="med" len="med"/>
            <a:tailEnd type="none" w="med" len="med"/>
          </a:ln>
        </p:spPr>
        <p:txBody>
          <a:bodyPr/>
          <a:lstStyle/>
          <a:p>
            <a:endParaRPr lang="zh-CN" altLang="en-US"/>
          </a:p>
        </p:txBody>
      </p:sp>
      <p:sp>
        <p:nvSpPr>
          <p:cNvPr id="58391" name="Freeform 23"/>
          <p:cNvSpPr/>
          <p:nvPr/>
        </p:nvSpPr>
        <p:spPr>
          <a:xfrm flipH="1">
            <a:off x="1568450" y="4630738"/>
            <a:ext cx="412750" cy="246062"/>
          </a:xfrm>
          <a:custGeom>
            <a:avLst/>
            <a:gdLst/>
            <a:ahLst/>
            <a:cxnLst>
              <a:cxn ang="0">
                <a:pos x="0" y="0"/>
              </a:cxn>
              <a:cxn ang="0">
                <a:pos x="887305013" y="157673198"/>
              </a:cxn>
              <a:cxn ang="0">
                <a:pos x="0" y="315346395"/>
              </a:cxn>
              <a:cxn ang="0">
                <a:pos x="0" y="0"/>
              </a:cxn>
            </a:cxnLst>
            <a:rect l="0" t="0" r="0" b="0"/>
            <a:pathLst>
              <a:path w="192" h="192">
                <a:moveTo>
                  <a:pt x="0" y="0"/>
                </a:moveTo>
                <a:lnTo>
                  <a:pt x="192" y="96"/>
                </a:lnTo>
                <a:lnTo>
                  <a:pt x="0" y="192"/>
                </a:lnTo>
                <a:lnTo>
                  <a:pt x="0" y="0"/>
                </a:lnTo>
                <a:close/>
              </a:path>
            </a:pathLst>
          </a:custGeom>
          <a:solidFill>
            <a:srgbClr val="FF0000">
              <a:alpha val="100000"/>
            </a:srgbClr>
          </a:solidFill>
          <a:ln w="28575" cap="flat" cmpd="sng">
            <a:solidFill>
              <a:srgbClr val="FF0000">
                <a:alpha val="100000"/>
              </a:srgbClr>
            </a:solidFill>
            <a:prstDash val="solid"/>
            <a:round/>
            <a:headEnd type="none" w="med" len="med"/>
            <a:tailEnd type="none" w="med" len="med"/>
          </a:ln>
        </p:spPr>
        <p:txBody>
          <a:bodyPr/>
          <a:lstStyle/>
          <a:p>
            <a:endParaRPr lang="zh-CN" altLang="en-US"/>
          </a:p>
        </p:txBody>
      </p:sp>
      <p:sp>
        <p:nvSpPr>
          <p:cNvPr id="58392" name="AutoShape 24"/>
          <p:cNvSpPr/>
          <p:nvPr/>
        </p:nvSpPr>
        <p:spPr>
          <a:xfrm flipV="1">
            <a:off x="4298950" y="3505200"/>
            <a:ext cx="273050" cy="381000"/>
          </a:xfrm>
          <a:prstGeom prst="flowChartMerge">
            <a:avLst/>
          </a:prstGeom>
          <a:solidFill>
            <a:srgbClr val="FF0000"/>
          </a:solidFill>
          <a:ln w="28575" cap="flat" cmpd="sng">
            <a:solidFill>
              <a:srgbClr val="FF0000"/>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p:nvPr>
        </p:nvSpPr>
        <p:spPr/>
        <p:txBody>
          <a:bodyPr vert="horz" wrap="square" lIns="91440" tIns="45720" rIns="91440" bIns="45720" anchor="ctr"/>
          <a:lstStyle/>
          <a:p>
            <a:pPr eaLnBrk="1" hangingPunct="1"/>
            <a:r>
              <a:rPr lang="en-US" altLang="zh-CN" sz="4000" dirty="0">
                <a:latin typeface="微软雅黑" panose="020B0503020204020204" charset="-122"/>
                <a:ea typeface="微软雅黑" panose="020B0503020204020204" charset="-122"/>
                <a:sym typeface="+mn-ea"/>
              </a:rPr>
              <a:t>ER</a:t>
            </a:r>
            <a:r>
              <a:rPr lang="zh-CN" altLang="en-US" sz="4000" dirty="0">
                <a:latin typeface="微软雅黑" panose="020B0503020204020204" charset="-122"/>
                <a:ea typeface="微软雅黑" panose="020B0503020204020204" charset="-122"/>
                <a:sym typeface="+mn-ea"/>
              </a:rPr>
              <a:t>建模第三步：标识属性</a:t>
            </a:r>
          </a:p>
        </p:txBody>
      </p:sp>
      <p:sp>
        <p:nvSpPr>
          <p:cNvPr id="60419" name="Rectangle 3"/>
          <p:cNvSpPr>
            <a:spLocks noGrp="1"/>
          </p:cNvSpPr>
          <p:nvPr>
            <p:ph idx="1"/>
          </p:nvPr>
        </p:nvSpPr>
        <p:spPr>
          <a:xfrm>
            <a:off x="5105400" y="5943600"/>
            <a:ext cx="3810000" cy="533400"/>
          </a:xfrm>
        </p:spPr>
        <p:txBody>
          <a:bodyPr vert="horz" wrap="square" lIns="91440" tIns="45720" rIns="91440" bIns="45720" anchor="t"/>
          <a:lstStyle/>
          <a:p>
            <a:pPr eaLnBrk="1" hangingPunct="1"/>
            <a:endParaRPr lang="zh-CN" altLang="zh-CN" dirty="0"/>
          </a:p>
        </p:txBody>
      </p:sp>
      <p:sp>
        <p:nvSpPr>
          <p:cNvPr id="60420" name="Text Box 5"/>
          <p:cNvSpPr txBox="1"/>
          <p:nvPr/>
        </p:nvSpPr>
        <p:spPr>
          <a:xfrm>
            <a:off x="7185025" y="1528763"/>
            <a:ext cx="1425575" cy="496887"/>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en-US" altLang="zh-CN" dirty="0">
                <a:latin typeface="Times New Roman" panose="02020603050405020304" pitchFamily="18" charset="0"/>
              </a:rPr>
              <a:t>Student</a:t>
            </a:r>
          </a:p>
        </p:txBody>
      </p:sp>
      <p:sp>
        <p:nvSpPr>
          <p:cNvPr id="60421" name="Text Box 6"/>
          <p:cNvSpPr txBox="1"/>
          <p:nvPr/>
        </p:nvSpPr>
        <p:spPr>
          <a:xfrm>
            <a:off x="7185025" y="2025650"/>
            <a:ext cx="1425575" cy="1824038"/>
          </a:xfrm>
          <a:prstGeom prst="rect">
            <a:avLst/>
          </a:prstGeom>
          <a:solidFill>
            <a:srgbClr val="FFFFFF"/>
          </a:solidFill>
          <a:ln w="38100" cap="flat" cmpd="sng">
            <a:solidFill>
              <a:srgbClr val="FF0000"/>
            </a:solidFill>
            <a:prstDash val="solid"/>
            <a:miter/>
            <a:headEnd type="none" w="med" len="med"/>
            <a:tailEnd type="none" w="med" len="med"/>
          </a:ln>
        </p:spPr>
        <p:txBody>
          <a:bodyPr/>
          <a:lstStyle/>
          <a:p>
            <a:pPr algn="just" eaLnBrk="0" hangingPunct="0"/>
            <a:r>
              <a:rPr lang="en-US" altLang="zh-CN" sz="1800" dirty="0">
                <a:solidFill>
                  <a:srgbClr val="FF0000"/>
                </a:solidFill>
                <a:latin typeface="Comic Sans MS" panose="030F0702030302020204" pitchFamily="66" charset="0"/>
              </a:rPr>
              <a:t>sName</a:t>
            </a:r>
          </a:p>
          <a:p>
            <a:pPr algn="just" eaLnBrk="0" hangingPunct="0"/>
            <a:r>
              <a:rPr lang="en-US" altLang="zh-CN" sz="1800" dirty="0">
                <a:solidFill>
                  <a:srgbClr val="FF0000"/>
                </a:solidFill>
                <a:latin typeface="Comic Sans MS" panose="030F0702030302020204" pitchFamily="66" charset="0"/>
              </a:rPr>
              <a:t>sId</a:t>
            </a:r>
          </a:p>
          <a:p>
            <a:pPr algn="just" eaLnBrk="0" hangingPunct="0"/>
            <a:r>
              <a:rPr lang="en-US" altLang="zh-CN" sz="1800" dirty="0">
                <a:solidFill>
                  <a:srgbClr val="FF0000"/>
                </a:solidFill>
                <a:latin typeface="Comic Sans MS" panose="030F0702030302020204" pitchFamily="66" charset="0"/>
              </a:rPr>
              <a:t>sex</a:t>
            </a:r>
          </a:p>
          <a:p>
            <a:pPr algn="just" eaLnBrk="0" hangingPunct="0"/>
            <a:r>
              <a:rPr lang="en-US" altLang="zh-CN" sz="1800" dirty="0">
                <a:solidFill>
                  <a:srgbClr val="FF0000"/>
                </a:solidFill>
                <a:latin typeface="Comic Sans MS" panose="030F0702030302020204" pitchFamily="66" charset="0"/>
              </a:rPr>
              <a:t>birthDate address</a:t>
            </a:r>
            <a:endParaRPr lang="en-US" altLang="zh-CN" sz="1800" dirty="0">
              <a:solidFill>
                <a:srgbClr val="FF0000"/>
              </a:solidFill>
              <a:latin typeface="Times New Roman" panose="02020603050405020304" pitchFamily="18" charset="0"/>
            </a:endParaRPr>
          </a:p>
        </p:txBody>
      </p:sp>
      <p:sp>
        <p:nvSpPr>
          <p:cNvPr id="60422" name="Text Box 8"/>
          <p:cNvSpPr txBox="1"/>
          <p:nvPr/>
        </p:nvSpPr>
        <p:spPr>
          <a:xfrm>
            <a:off x="3562350" y="5008563"/>
            <a:ext cx="1781175" cy="496887"/>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en-US" altLang="zh-CN" dirty="0">
                <a:latin typeface="Times New Roman" panose="02020603050405020304" pitchFamily="18" charset="0"/>
              </a:rPr>
              <a:t>Department</a:t>
            </a:r>
          </a:p>
        </p:txBody>
      </p:sp>
      <p:sp>
        <p:nvSpPr>
          <p:cNvPr id="60423" name="Text Box 9"/>
          <p:cNvSpPr txBox="1"/>
          <p:nvPr/>
        </p:nvSpPr>
        <p:spPr>
          <a:xfrm>
            <a:off x="3562350" y="1528763"/>
            <a:ext cx="1425575" cy="496887"/>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en-US" altLang="zh-CN" dirty="0">
                <a:latin typeface="Times New Roman" panose="02020603050405020304" pitchFamily="18" charset="0"/>
              </a:rPr>
              <a:t>Course</a:t>
            </a:r>
          </a:p>
        </p:txBody>
      </p:sp>
      <p:sp>
        <p:nvSpPr>
          <p:cNvPr id="60424" name="Text Box 10"/>
          <p:cNvSpPr txBox="1"/>
          <p:nvPr/>
        </p:nvSpPr>
        <p:spPr>
          <a:xfrm>
            <a:off x="177800" y="1528763"/>
            <a:ext cx="1425575" cy="496887"/>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en-US" altLang="zh-CN" dirty="0">
                <a:latin typeface="Times New Roman" panose="02020603050405020304" pitchFamily="18" charset="0"/>
              </a:rPr>
              <a:t>Teacher</a:t>
            </a:r>
          </a:p>
        </p:txBody>
      </p:sp>
      <p:sp>
        <p:nvSpPr>
          <p:cNvPr id="60425" name="Line 11"/>
          <p:cNvSpPr/>
          <p:nvPr/>
        </p:nvSpPr>
        <p:spPr>
          <a:xfrm>
            <a:off x="1603375" y="1860550"/>
            <a:ext cx="1958975"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0426" name="Text Box 12"/>
          <p:cNvSpPr txBox="1"/>
          <p:nvPr/>
        </p:nvSpPr>
        <p:spPr>
          <a:xfrm>
            <a:off x="4364038" y="4313238"/>
            <a:ext cx="893762" cy="411162"/>
          </a:xfrm>
          <a:prstGeom prst="rect">
            <a:avLst/>
          </a:prstGeom>
          <a:noFill/>
          <a:ln w="9525">
            <a:noFill/>
          </a:ln>
        </p:spPr>
        <p:txBody>
          <a:bodyPr lIns="0" tIns="0" rIns="0" bIns="0"/>
          <a:lstStyle/>
          <a:p>
            <a:pPr algn="just" eaLnBrk="0" hangingPunct="0"/>
            <a:r>
              <a:rPr lang="en-US" altLang="zh-CN" dirty="0">
                <a:latin typeface="Times New Roman" panose="02020603050405020304" pitchFamily="18" charset="0"/>
              </a:rPr>
              <a:t>Offer</a:t>
            </a:r>
          </a:p>
        </p:txBody>
      </p:sp>
      <p:sp>
        <p:nvSpPr>
          <p:cNvPr id="60427" name="Line 13"/>
          <p:cNvSpPr/>
          <p:nvPr/>
        </p:nvSpPr>
        <p:spPr>
          <a:xfrm>
            <a:off x="4275138" y="3517900"/>
            <a:ext cx="0" cy="1490663"/>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0428" name="Line 14"/>
          <p:cNvSpPr/>
          <p:nvPr/>
        </p:nvSpPr>
        <p:spPr>
          <a:xfrm>
            <a:off x="4987925" y="1860550"/>
            <a:ext cx="2138363"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0429" name="Text Box 15"/>
          <p:cNvSpPr txBox="1"/>
          <p:nvPr/>
        </p:nvSpPr>
        <p:spPr>
          <a:xfrm>
            <a:off x="1828800" y="1447800"/>
            <a:ext cx="976313" cy="412750"/>
          </a:xfrm>
          <a:prstGeom prst="rect">
            <a:avLst/>
          </a:prstGeom>
          <a:noFill/>
          <a:ln w="9525">
            <a:noFill/>
          </a:ln>
        </p:spPr>
        <p:txBody>
          <a:bodyPr lIns="0" tIns="0" rIns="0" bIns="0"/>
          <a:lstStyle/>
          <a:p>
            <a:pPr algn="just" eaLnBrk="0" hangingPunct="0"/>
            <a:r>
              <a:rPr lang="en-US" altLang="zh-CN" dirty="0">
                <a:latin typeface="Times New Roman" panose="02020603050405020304" pitchFamily="18" charset="0"/>
              </a:rPr>
              <a:t>Teach</a:t>
            </a:r>
          </a:p>
        </p:txBody>
      </p:sp>
      <p:sp>
        <p:nvSpPr>
          <p:cNvPr id="60430" name="Text Box 16"/>
          <p:cNvSpPr txBox="1"/>
          <p:nvPr/>
        </p:nvSpPr>
        <p:spPr>
          <a:xfrm>
            <a:off x="3562350" y="5505450"/>
            <a:ext cx="1781175" cy="828675"/>
          </a:xfrm>
          <a:prstGeom prst="rect">
            <a:avLst/>
          </a:prstGeom>
          <a:solidFill>
            <a:srgbClr val="FFFFFF"/>
          </a:solidFill>
          <a:ln w="38100" cap="flat" cmpd="sng">
            <a:solidFill>
              <a:srgbClr val="FF0000"/>
            </a:solidFill>
            <a:prstDash val="solid"/>
            <a:miter/>
            <a:headEnd type="none" w="med" len="med"/>
            <a:tailEnd type="none" w="med" len="med"/>
          </a:ln>
        </p:spPr>
        <p:txBody>
          <a:bodyPr lIns="0" rIns="0"/>
          <a:lstStyle/>
          <a:p>
            <a:pPr algn="just" eaLnBrk="0" hangingPunct="0"/>
            <a:r>
              <a:rPr lang="en-US" altLang="zh-CN" sz="1800" dirty="0">
                <a:solidFill>
                  <a:srgbClr val="FF0000"/>
                </a:solidFill>
                <a:latin typeface="Comic Sans MS" panose="030F0702030302020204" pitchFamily="66" charset="0"/>
              </a:rPr>
              <a:t>collegeName </a:t>
            </a:r>
          </a:p>
          <a:p>
            <a:pPr algn="just" eaLnBrk="0" hangingPunct="0"/>
            <a:r>
              <a:rPr lang="en-US" altLang="zh-CN" sz="1800" dirty="0">
                <a:solidFill>
                  <a:srgbClr val="FF0000"/>
                </a:solidFill>
                <a:latin typeface="Comic Sans MS" panose="030F0702030302020204" pitchFamily="66" charset="0"/>
              </a:rPr>
              <a:t>location</a:t>
            </a:r>
            <a:endParaRPr lang="en-US" altLang="zh-CN" sz="1800" dirty="0">
              <a:solidFill>
                <a:srgbClr val="FF0000"/>
              </a:solidFill>
              <a:latin typeface="Times New Roman" panose="02020603050405020304" pitchFamily="18" charset="0"/>
            </a:endParaRPr>
          </a:p>
        </p:txBody>
      </p:sp>
      <p:sp>
        <p:nvSpPr>
          <p:cNvPr id="60431" name="Text Box 17"/>
          <p:cNvSpPr txBox="1"/>
          <p:nvPr/>
        </p:nvSpPr>
        <p:spPr>
          <a:xfrm>
            <a:off x="3562350" y="2025650"/>
            <a:ext cx="1425575" cy="1492250"/>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en-US" altLang="zh-CN" sz="2000" dirty="0">
                <a:latin typeface="Comic Sans MS" panose="030F0702030302020204" pitchFamily="66" charset="0"/>
              </a:rPr>
              <a:t>cName</a:t>
            </a:r>
          </a:p>
          <a:p>
            <a:pPr algn="just" eaLnBrk="0" hangingPunct="0"/>
            <a:r>
              <a:rPr lang="en-US" altLang="zh-CN" sz="2000" dirty="0">
                <a:latin typeface="Comic Sans MS" panose="030F0702030302020204" pitchFamily="66" charset="0"/>
              </a:rPr>
              <a:t>cId</a:t>
            </a:r>
          </a:p>
          <a:p>
            <a:pPr algn="just" eaLnBrk="0" hangingPunct="0"/>
            <a:r>
              <a:rPr lang="en-US" altLang="zh-CN" sz="2000" dirty="0">
                <a:latin typeface="Comic Sans MS" panose="030F0702030302020204" pitchFamily="66" charset="0"/>
              </a:rPr>
              <a:t>hours</a:t>
            </a:r>
          </a:p>
          <a:p>
            <a:pPr algn="just" eaLnBrk="0" hangingPunct="0"/>
            <a:r>
              <a:rPr lang="en-US" altLang="zh-CN" sz="2000" dirty="0">
                <a:latin typeface="Comic Sans MS" panose="030F0702030302020204" pitchFamily="66" charset="0"/>
              </a:rPr>
              <a:t>textbook</a:t>
            </a:r>
            <a:endParaRPr lang="en-US" altLang="zh-CN" sz="2000" dirty="0">
              <a:latin typeface="Times New Roman" panose="02020603050405020304" pitchFamily="18" charset="0"/>
            </a:endParaRPr>
          </a:p>
        </p:txBody>
      </p:sp>
      <p:sp>
        <p:nvSpPr>
          <p:cNvPr id="60432" name="Text Box 18"/>
          <p:cNvSpPr txBox="1"/>
          <p:nvPr/>
        </p:nvSpPr>
        <p:spPr>
          <a:xfrm>
            <a:off x="177800" y="2025650"/>
            <a:ext cx="1425575" cy="1824038"/>
          </a:xfrm>
          <a:prstGeom prst="rect">
            <a:avLst/>
          </a:prstGeom>
          <a:solidFill>
            <a:srgbClr val="FFFFFF"/>
          </a:solidFill>
          <a:ln w="38100" cap="flat" cmpd="sng">
            <a:solidFill>
              <a:srgbClr val="FF0000"/>
            </a:solidFill>
            <a:prstDash val="solid"/>
            <a:miter/>
            <a:headEnd type="none" w="med" len="med"/>
            <a:tailEnd type="none" w="med" len="med"/>
          </a:ln>
        </p:spPr>
        <p:txBody>
          <a:bodyPr/>
          <a:lstStyle/>
          <a:p>
            <a:pPr algn="just" eaLnBrk="0" hangingPunct="0"/>
            <a:r>
              <a:rPr lang="en-US" altLang="zh-CN" sz="1800" dirty="0">
                <a:solidFill>
                  <a:srgbClr val="FF0000"/>
                </a:solidFill>
                <a:latin typeface="Comic Sans MS" panose="030F0702030302020204" pitchFamily="66" charset="0"/>
              </a:rPr>
              <a:t>tName</a:t>
            </a:r>
          </a:p>
          <a:p>
            <a:pPr algn="just" eaLnBrk="0" hangingPunct="0"/>
            <a:r>
              <a:rPr lang="en-US" altLang="zh-CN" sz="1800" dirty="0">
                <a:solidFill>
                  <a:srgbClr val="FF0000"/>
                </a:solidFill>
                <a:latin typeface="Comic Sans MS" panose="030F0702030302020204" pitchFamily="66" charset="0"/>
              </a:rPr>
              <a:t>tId</a:t>
            </a:r>
          </a:p>
          <a:p>
            <a:pPr algn="just" eaLnBrk="0" hangingPunct="0"/>
            <a:r>
              <a:rPr lang="en-US" altLang="zh-CN" sz="1800" dirty="0">
                <a:solidFill>
                  <a:srgbClr val="FF0000"/>
                </a:solidFill>
                <a:latin typeface="Comic Sans MS" panose="030F0702030302020204" pitchFamily="66" charset="0"/>
              </a:rPr>
              <a:t>sex</a:t>
            </a:r>
          </a:p>
          <a:p>
            <a:pPr algn="just" eaLnBrk="0" hangingPunct="0"/>
            <a:r>
              <a:rPr lang="en-US" altLang="zh-CN" sz="1800" dirty="0">
                <a:solidFill>
                  <a:srgbClr val="FF0000"/>
                </a:solidFill>
                <a:latin typeface="Comic Sans MS" panose="030F0702030302020204" pitchFamily="66" charset="0"/>
              </a:rPr>
              <a:t>rank</a:t>
            </a:r>
          </a:p>
          <a:p>
            <a:pPr algn="just" eaLnBrk="0" hangingPunct="0"/>
            <a:r>
              <a:rPr lang="en-US" altLang="zh-CN" sz="1800" dirty="0">
                <a:solidFill>
                  <a:srgbClr val="FF0000"/>
                </a:solidFill>
                <a:latin typeface="Comic Sans MS" panose="030F0702030302020204" pitchFamily="66" charset="0"/>
              </a:rPr>
              <a:t>emails</a:t>
            </a:r>
            <a:r>
              <a:rPr lang="en-US" altLang="zh-CN" sz="1800" dirty="0">
                <a:solidFill>
                  <a:srgbClr val="FF0000"/>
                </a:solidFill>
                <a:latin typeface="Times New Roman" panose="02020603050405020304" pitchFamily="18" charset="0"/>
              </a:rPr>
              <a:t>[1..2]</a:t>
            </a:r>
          </a:p>
        </p:txBody>
      </p:sp>
      <p:sp>
        <p:nvSpPr>
          <p:cNvPr id="60433" name="Freeform 19"/>
          <p:cNvSpPr/>
          <p:nvPr/>
        </p:nvSpPr>
        <p:spPr>
          <a:xfrm>
            <a:off x="2671763" y="1528763"/>
            <a:ext cx="336550" cy="301625"/>
          </a:xfrm>
          <a:custGeom>
            <a:avLst/>
            <a:gdLst/>
            <a:ahLst/>
            <a:cxnLst>
              <a:cxn ang="0">
                <a:pos x="0" y="0"/>
              </a:cxn>
              <a:cxn ang="0">
                <a:pos x="589926576" y="236921725"/>
              </a:cxn>
              <a:cxn ang="0">
                <a:pos x="0" y="473841878"/>
              </a:cxn>
              <a:cxn ang="0">
                <a:pos x="0" y="0"/>
              </a:cxn>
            </a:cxnLst>
            <a:rect l="0" t="0" r="0" b="0"/>
            <a:pathLst>
              <a:path w="192" h="192">
                <a:moveTo>
                  <a:pt x="0" y="0"/>
                </a:moveTo>
                <a:lnTo>
                  <a:pt x="192" y="96"/>
                </a:lnTo>
                <a:lnTo>
                  <a:pt x="0" y="192"/>
                </a:lnTo>
                <a:lnTo>
                  <a:pt x="0" y="0"/>
                </a:lnTo>
                <a:close/>
              </a:path>
            </a:pathLst>
          </a:custGeom>
          <a:solidFill>
            <a:srgbClr val="00CC99">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0434" name="Freeform 20"/>
          <p:cNvSpPr/>
          <p:nvPr/>
        </p:nvSpPr>
        <p:spPr>
          <a:xfrm flipH="1">
            <a:off x="5522913" y="1528763"/>
            <a:ext cx="336550" cy="301625"/>
          </a:xfrm>
          <a:custGeom>
            <a:avLst/>
            <a:gdLst/>
            <a:ahLst/>
            <a:cxnLst>
              <a:cxn ang="0">
                <a:pos x="0" y="0"/>
              </a:cxn>
              <a:cxn ang="0">
                <a:pos x="589926576" y="236921725"/>
              </a:cxn>
              <a:cxn ang="0">
                <a:pos x="0" y="473841878"/>
              </a:cxn>
              <a:cxn ang="0">
                <a:pos x="0" y="0"/>
              </a:cxn>
            </a:cxnLst>
            <a:rect l="0" t="0" r="0" b="0"/>
            <a:pathLst>
              <a:path w="192" h="192">
                <a:moveTo>
                  <a:pt x="0" y="0"/>
                </a:moveTo>
                <a:lnTo>
                  <a:pt x="192" y="96"/>
                </a:lnTo>
                <a:lnTo>
                  <a:pt x="0" y="192"/>
                </a:lnTo>
                <a:lnTo>
                  <a:pt x="0" y="0"/>
                </a:lnTo>
                <a:close/>
              </a:path>
            </a:pathLst>
          </a:custGeom>
          <a:solidFill>
            <a:srgbClr val="00CC99">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0435" name="Text Box 21"/>
          <p:cNvSpPr txBox="1"/>
          <p:nvPr/>
        </p:nvSpPr>
        <p:spPr>
          <a:xfrm>
            <a:off x="5937250" y="1447800"/>
            <a:ext cx="920750" cy="412750"/>
          </a:xfrm>
          <a:prstGeom prst="rect">
            <a:avLst/>
          </a:prstGeom>
          <a:noFill/>
          <a:ln w="9525">
            <a:noFill/>
          </a:ln>
        </p:spPr>
        <p:txBody>
          <a:bodyPr lIns="0" tIns="0" rIns="0" bIns="0"/>
          <a:lstStyle/>
          <a:p>
            <a:pPr algn="just" eaLnBrk="0" hangingPunct="0"/>
            <a:r>
              <a:rPr lang="en-US" altLang="zh-CN" dirty="0">
                <a:latin typeface="Times New Roman" panose="02020603050405020304" pitchFamily="18" charset="0"/>
              </a:rPr>
              <a:t>Enroll</a:t>
            </a:r>
          </a:p>
        </p:txBody>
      </p:sp>
      <p:sp>
        <p:nvSpPr>
          <p:cNvPr id="60436" name="Text Box 22"/>
          <p:cNvSpPr txBox="1"/>
          <p:nvPr/>
        </p:nvSpPr>
        <p:spPr>
          <a:xfrm>
            <a:off x="1857375" y="4924425"/>
            <a:ext cx="962025" cy="485775"/>
          </a:xfrm>
          <a:prstGeom prst="rect">
            <a:avLst/>
          </a:prstGeom>
          <a:noFill/>
          <a:ln w="9525">
            <a:noFill/>
          </a:ln>
        </p:spPr>
        <p:txBody>
          <a:bodyPr lIns="0" tIns="0" rIns="0" bIns="0"/>
          <a:lstStyle/>
          <a:p>
            <a:pPr algn="just" eaLnBrk="0" hangingPunct="0"/>
            <a:r>
              <a:rPr lang="en-US" altLang="zh-CN" dirty="0">
                <a:latin typeface="Times New Roman" panose="02020603050405020304" pitchFamily="18" charset="0"/>
              </a:rPr>
              <a:t>Has</a:t>
            </a:r>
          </a:p>
        </p:txBody>
      </p:sp>
      <p:sp>
        <p:nvSpPr>
          <p:cNvPr id="60437" name="Line 23"/>
          <p:cNvSpPr/>
          <p:nvPr/>
        </p:nvSpPr>
        <p:spPr>
          <a:xfrm>
            <a:off x="712788" y="3849688"/>
            <a:ext cx="0" cy="1490662"/>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0438" name="Line 24"/>
          <p:cNvSpPr/>
          <p:nvPr/>
        </p:nvSpPr>
        <p:spPr>
          <a:xfrm>
            <a:off x="712788" y="5318125"/>
            <a:ext cx="2849562"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0439" name="Text Box 25"/>
          <p:cNvSpPr txBox="1"/>
          <p:nvPr/>
        </p:nvSpPr>
        <p:spPr>
          <a:xfrm>
            <a:off x="5343525" y="2524125"/>
            <a:ext cx="1247775" cy="496888"/>
          </a:xfrm>
          <a:prstGeom prst="rect">
            <a:avLst/>
          </a:prstGeom>
          <a:solidFill>
            <a:srgbClr val="FFFFFF"/>
          </a:solidFill>
          <a:ln w="38100" cap="flat" cmpd="sng">
            <a:solidFill>
              <a:srgbClr val="FF0000"/>
            </a:solidFill>
            <a:prstDash val="solid"/>
            <a:miter/>
            <a:headEnd type="none" w="med" len="med"/>
            <a:tailEnd type="none" w="med" len="med"/>
          </a:ln>
        </p:spPr>
        <p:txBody>
          <a:bodyPr/>
          <a:lstStyle/>
          <a:p>
            <a:pPr algn="just" eaLnBrk="0" hangingPunct="0"/>
            <a:endParaRPr lang="zh-CN" altLang="zh-CN" dirty="0">
              <a:latin typeface="Times New Roman" panose="02020603050405020304" pitchFamily="18" charset="0"/>
            </a:endParaRPr>
          </a:p>
        </p:txBody>
      </p:sp>
      <p:sp>
        <p:nvSpPr>
          <p:cNvPr id="60440" name="Text Box 26"/>
          <p:cNvSpPr txBox="1"/>
          <p:nvPr/>
        </p:nvSpPr>
        <p:spPr>
          <a:xfrm>
            <a:off x="5343525" y="3021013"/>
            <a:ext cx="1247775" cy="828675"/>
          </a:xfrm>
          <a:prstGeom prst="rect">
            <a:avLst/>
          </a:prstGeom>
          <a:solidFill>
            <a:srgbClr val="FFFFFF"/>
          </a:solidFill>
          <a:ln w="38100" cap="flat" cmpd="sng">
            <a:solidFill>
              <a:srgbClr val="FF0000"/>
            </a:solidFill>
            <a:prstDash val="solid"/>
            <a:miter/>
            <a:headEnd type="none" w="med" len="med"/>
            <a:tailEnd type="none" w="med" len="med"/>
          </a:ln>
        </p:spPr>
        <p:txBody>
          <a:bodyPr/>
          <a:lstStyle/>
          <a:p>
            <a:pPr algn="just" eaLnBrk="0" hangingPunct="0"/>
            <a:r>
              <a:rPr lang="en-US" altLang="zh-CN" sz="1800" dirty="0">
                <a:solidFill>
                  <a:srgbClr val="FF0000"/>
                </a:solidFill>
                <a:latin typeface="Comic Sans MS" panose="030F0702030302020204" pitchFamily="66" charset="0"/>
              </a:rPr>
              <a:t>semester </a:t>
            </a:r>
          </a:p>
          <a:p>
            <a:pPr algn="just" eaLnBrk="0" hangingPunct="0"/>
            <a:r>
              <a:rPr lang="en-US" altLang="zh-CN" sz="1800" dirty="0">
                <a:solidFill>
                  <a:srgbClr val="FF0000"/>
                </a:solidFill>
                <a:latin typeface="Comic Sans MS" panose="030F0702030302020204" pitchFamily="66" charset="0"/>
              </a:rPr>
              <a:t>grade</a:t>
            </a:r>
            <a:endParaRPr lang="en-US" altLang="zh-CN" sz="1800" dirty="0">
              <a:solidFill>
                <a:srgbClr val="FF0000"/>
              </a:solidFill>
              <a:latin typeface="Times New Roman" panose="02020603050405020304" pitchFamily="18" charset="0"/>
            </a:endParaRPr>
          </a:p>
        </p:txBody>
      </p:sp>
      <p:sp>
        <p:nvSpPr>
          <p:cNvPr id="60441" name="Line 27"/>
          <p:cNvSpPr/>
          <p:nvPr/>
        </p:nvSpPr>
        <p:spPr>
          <a:xfrm>
            <a:off x="5937250" y="1860550"/>
            <a:ext cx="0" cy="663575"/>
          </a:xfrm>
          <a:prstGeom prst="line">
            <a:avLst/>
          </a:prstGeom>
          <a:ln w="28575" cap="flat" cmpd="sng">
            <a:solidFill>
              <a:srgbClr val="FF0000"/>
            </a:solidFill>
            <a:prstDash val="dash"/>
            <a:headEnd type="none" w="med" len="med"/>
            <a:tailEnd type="none" w="med" len="med"/>
          </a:ln>
        </p:spPr>
        <p:txBody>
          <a:bodyPr/>
          <a:lstStyle/>
          <a:p>
            <a:endParaRPr lang="zh-CN" altLang="en-US"/>
          </a:p>
        </p:txBody>
      </p:sp>
      <p:sp>
        <p:nvSpPr>
          <p:cNvPr id="60442" name="Text Box 28"/>
          <p:cNvSpPr txBox="1"/>
          <p:nvPr/>
        </p:nvSpPr>
        <p:spPr>
          <a:xfrm>
            <a:off x="1781175" y="2524125"/>
            <a:ext cx="1603375" cy="496888"/>
          </a:xfrm>
          <a:prstGeom prst="rect">
            <a:avLst/>
          </a:prstGeom>
          <a:solidFill>
            <a:srgbClr val="FFFFFF"/>
          </a:solidFill>
          <a:ln w="38100" cap="flat" cmpd="sng">
            <a:solidFill>
              <a:srgbClr val="FF0000"/>
            </a:solidFill>
            <a:prstDash val="solid"/>
            <a:miter/>
            <a:headEnd type="none" w="med" len="med"/>
            <a:tailEnd type="none" w="med" len="med"/>
          </a:ln>
        </p:spPr>
        <p:txBody>
          <a:bodyPr/>
          <a:lstStyle/>
          <a:p>
            <a:pPr algn="just" eaLnBrk="0" hangingPunct="0"/>
            <a:endParaRPr lang="zh-CN" altLang="zh-CN" dirty="0">
              <a:latin typeface="Times New Roman" panose="02020603050405020304" pitchFamily="18" charset="0"/>
            </a:endParaRPr>
          </a:p>
        </p:txBody>
      </p:sp>
      <p:sp>
        <p:nvSpPr>
          <p:cNvPr id="60443" name="Text Box 29"/>
          <p:cNvSpPr txBox="1"/>
          <p:nvPr/>
        </p:nvSpPr>
        <p:spPr>
          <a:xfrm>
            <a:off x="1781175" y="3021013"/>
            <a:ext cx="1603375" cy="828675"/>
          </a:xfrm>
          <a:prstGeom prst="rect">
            <a:avLst/>
          </a:prstGeom>
          <a:solidFill>
            <a:srgbClr val="FFFFFF"/>
          </a:solidFill>
          <a:ln w="38100" cap="flat" cmpd="sng">
            <a:solidFill>
              <a:srgbClr val="FF0000"/>
            </a:solidFill>
            <a:prstDash val="solid"/>
            <a:miter/>
            <a:headEnd type="none" w="med" len="med"/>
            <a:tailEnd type="none" w="med" len="med"/>
          </a:ln>
        </p:spPr>
        <p:txBody>
          <a:bodyPr/>
          <a:lstStyle/>
          <a:p>
            <a:pPr algn="just" eaLnBrk="0" hangingPunct="0"/>
            <a:r>
              <a:rPr lang="en-US" altLang="zh-CN" sz="2000" dirty="0">
                <a:solidFill>
                  <a:srgbClr val="FF0000"/>
                </a:solidFill>
                <a:latin typeface="Comic Sans MS" panose="030F0702030302020204" pitchFamily="66" charset="0"/>
              </a:rPr>
              <a:t>semester </a:t>
            </a:r>
          </a:p>
          <a:p>
            <a:pPr algn="just" eaLnBrk="0" hangingPunct="0"/>
            <a:r>
              <a:rPr lang="en-US" altLang="zh-CN" sz="2000" dirty="0">
                <a:solidFill>
                  <a:srgbClr val="FF0000"/>
                </a:solidFill>
                <a:latin typeface="Comic Sans MS" panose="030F0702030302020204" pitchFamily="66" charset="0"/>
              </a:rPr>
              <a:t>class_no</a:t>
            </a:r>
            <a:endParaRPr lang="en-US" altLang="zh-CN" sz="2000" dirty="0">
              <a:solidFill>
                <a:srgbClr val="FF0000"/>
              </a:solidFill>
              <a:latin typeface="Times New Roman" panose="02020603050405020304" pitchFamily="18" charset="0"/>
            </a:endParaRPr>
          </a:p>
        </p:txBody>
      </p:sp>
      <p:sp>
        <p:nvSpPr>
          <p:cNvPr id="60444" name="Line 30"/>
          <p:cNvSpPr/>
          <p:nvPr/>
        </p:nvSpPr>
        <p:spPr>
          <a:xfrm>
            <a:off x="2552700" y="1860550"/>
            <a:ext cx="0" cy="663575"/>
          </a:xfrm>
          <a:prstGeom prst="line">
            <a:avLst/>
          </a:prstGeom>
          <a:ln w="28575" cap="flat" cmpd="sng">
            <a:solidFill>
              <a:srgbClr val="FF0000"/>
            </a:solidFill>
            <a:prstDash val="dash"/>
            <a:headEnd type="none" w="med" len="med"/>
            <a:tailEnd type="none" w="med" len="med"/>
          </a:ln>
        </p:spPr>
        <p:txBody>
          <a:bodyPr/>
          <a:lstStyle/>
          <a:p>
            <a:endParaRPr lang="zh-CN" altLang="en-US"/>
          </a:p>
        </p:txBody>
      </p:sp>
      <p:sp>
        <p:nvSpPr>
          <p:cNvPr id="60445" name="Line 31"/>
          <p:cNvSpPr/>
          <p:nvPr/>
        </p:nvSpPr>
        <p:spPr>
          <a:xfrm>
            <a:off x="7837488" y="3849688"/>
            <a:ext cx="0" cy="1490662"/>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0446" name="Line 32"/>
          <p:cNvSpPr/>
          <p:nvPr/>
        </p:nvSpPr>
        <p:spPr>
          <a:xfrm>
            <a:off x="5343525" y="5340350"/>
            <a:ext cx="2493963"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0447" name="Text Box 34"/>
          <p:cNvSpPr txBox="1"/>
          <p:nvPr/>
        </p:nvSpPr>
        <p:spPr>
          <a:xfrm>
            <a:off x="6019800" y="4953000"/>
            <a:ext cx="927100" cy="387350"/>
          </a:xfrm>
          <a:prstGeom prst="rect">
            <a:avLst/>
          </a:prstGeom>
          <a:noFill/>
          <a:ln w="9525">
            <a:noFill/>
          </a:ln>
        </p:spPr>
        <p:txBody>
          <a:bodyPr lIns="0" tIns="0" rIns="0" bIns="0"/>
          <a:lstStyle/>
          <a:p>
            <a:pPr algn="just" eaLnBrk="0" hangingPunct="0"/>
            <a:r>
              <a:rPr lang="en-US" altLang="zh-CN" dirty="0">
                <a:latin typeface="Times New Roman" panose="02020603050405020304" pitchFamily="18" charset="0"/>
              </a:rPr>
              <a:t>Has</a:t>
            </a:r>
          </a:p>
        </p:txBody>
      </p:sp>
      <p:sp>
        <p:nvSpPr>
          <p:cNvPr id="60448" name="Freeform 38"/>
          <p:cNvSpPr/>
          <p:nvPr/>
        </p:nvSpPr>
        <p:spPr>
          <a:xfrm>
            <a:off x="6591300" y="5008563"/>
            <a:ext cx="336550" cy="301625"/>
          </a:xfrm>
          <a:custGeom>
            <a:avLst/>
            <a:gdLst/>
            <a:ahLst/>
            <a:cxnLst>
              <a:cxn ang="0">
                <a:pos x="0" y="0"/>
              </a:cxn>
              <a:cxn ang="0">
                <a:pos x="589926576" y="236921725"/>
              </a:cxn>
              <a:cxn ang="0">
                <a:pos x="0" y="473841878"/>
              </a:cxn>
              <a:cxn ang="0">
                <a:pos x="0" y="0"/>
              </a:cxn>
            </a:cxnLst>
            <a:rect l="0" t="0" r="0" b="0"/>
            <a:pathLst>
              <a:path w="192" h="192">
                <a:moveTo>
                  <a:pt x="0" y="0"/>
                </a:moveTo>
                <a:lnTo>
                  <a:pt x="192" y="96"/>
                </a:lnTo>
                <a:lnTo>
                  <a:pt x="0" y="192"/>
                </a:lnTo>
                <a:lnTo>
                  <a:pt x="0" y="0"/>
                </a:lnTo>
                <a:close/>
              </a:path>
            </a:pathLst>
          </a:custGeom>
          <a:solidFill>
            <a:srgbClr val="00CC99">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0449" name="Freeform 39"/>
          <p:cNvSpPr/>
          <p:nvPr/>
        </p:nvSpPr>
        <p:spPr>
          <a:xfrm flipH="1">
            <a:off x="1381125" y="4945063"/>
            <a:ext cx="336550" cy="300037"/>
          </a:xfrm>
          <a:custGeom>
            <a:avLst/>
            <a:gdLst/>
            <a:ahLst/>
            <a:cxnLst>
              <a:cxn ang="0">
                <a:pos x="0" y="0"/>
              </a:cxn>
              <a:cxn ang="0">
                <a:pos x="589926576" y="234433597"/>
              </a:cxn>
              <a:cxn ang="0">
                <a:pos x="0" y="468865632"/>
              </a:cxn>
              <a:cxn ang="0">
                <a:pos x="0" y="0"/>
              </a:cxn>
            </a:cxnLst>
            <a:rect l="0" t="0" r="0" b="0"/>
            <a:pathLst>
              <a:path w="192" h="192">
                <a:moveTo>
                  <a:pt x="0" y="0"/>
                </a:moveTo>
                <a:lnTo>
                  <a:pt x="192" y="96"/>
                </a:lnTo>
                <a:lnTo>
                  <a:pt x="0" y="192"/>
                </a:lnTo>
                <a:lnTo>
                  <a:pt x="0" y="0"/>
                </a:lnTo>
                <a:close/>
              </a:path>
            </a:pathLst>
          </a:custGeom>
          <a:solidFill>
            <a:srgbClr val="00CC99">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0450" name="AutoShape 44"/>
          <p:cNvSpPr/>
          <p:nvPr/>
        </p:nvSpPr>
        <p:spPr>
          <a:xfrm flipV="1">
            <a:off x="4424363" y="3916363"/>
            <a:ext cx="279400" cy="360362"/>
          </a:xfrm>
          <a:prstGeom prst="flowChartMerge">
            <a:avLst/>
          </a:prstGeom>
          <a:solidFill>
            <a:srgbClr val="00CC99"/>
          </a:solidFill>
          <a:ln w="9525" cap="flat" cmpd="sng">
            <a:solidFill>
              <a:srgbClr val="000000"/>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p:nvPr>
        </p:nvSpPr>
        <p:spPr/>
        <p:txBody>
          <a:bodyPr vert="horz" wrap="square" lIns="91440" tIns="45720" rIns="91440" bIns="45720" anchor="ctr"/>
          <a:lstStyle/>
          <a:p>
            <a:pPr eaLnBrk="1" hangingPunct="1"/>
            <a:r>
              <a:rPr lang="en-US" altLang="zh-CN" sz="4000" dirty="0">
                <a:latin typeface="微软雅黑" panose="020B0503020204020204" charset="-122"/>
                <a:ea typeface="微软雅黑" panose="020B0503020204020204" charset="-122"/>
                <a:sym typeface="+mn-ea"/>
              </a:rPr>
              <a:t>ER</a:t>
            </a:r>
            <a:r>
              <a:rPr lang="zh-CN" altLang="en-US" sz="4000" dirty="0">
                <a:latin typeface="微软雅黑" panose="020B0503020204020204" charset="-122"/>
                <a:ea typeface="微软雅黑" panose="020B0503020204020204" charset="-122"/>
                <a:sym typeface="+mn-ea"/>
              </a:rPr>
              <a:t>建模第四步：标识实体约束</a:t>
            </a:r>
          </a:p>
        </p:txBody>
      </p:sp>
      <p:sp>
        <p:nvSpPr>
          <p:cNvPr id="61443" name="Rectangle 3"/>
          <p:cNvSpPr>
            <a:spLocks noGrp="1"/>
          </p:cNvSpPr>
          <p:nvPr>
            <p:ph idx="1"/>
          </p:nvPr>
        </p:nvSpPr>
        <p:spPr>
          <a:xfrm>
            <a:off x="5105400" y="5943600"/>
            <a:ext cx="3810000" cy="533400"/>
          </a:xfrm>
        </p:spPr>
        <p:txBody>
          <a:bodyPr vert="horz" wrap="square" lIns="91440" tIns="45720" rIns="91440" bIns="45720" anchor="t"/>
          <a:lstStyle/>
          <a:p>
            <a:pPr eaLnBrk="1" hangingPunct="1"/>
            <a:endParaRPr lang="zh-CN" altLang="zh-CN" dirty="0"/>
          </a:p>
        </p:txBody>
      </p:sp>
      <p:sp>
        <p:nvSpPr>
          <p:cNvPr id="61444" name="Text Box 4"/>
          <p:cNvSpPr txBox="1"/>
          <p:nvPr/>
        </p:nvSpPr>
        <p:spPr>
          <a:xfrm>
            <a:off x="7185025" y="1528763"/>
            <a:ext cx="1425575" cy="496887"/>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en-US" altLang="zh-CN" dirty="0">
                <a:latin typeface="Times New Roman" panose="02020603050405020304" pitchFamily="18" charset="0"/>
              </a:rPr>
              <a:t>Student</a:t>
            </a:r>
          </a:p>
        </p:txBody>
      </p:sp>
      <p:sp>
        <p:nvSpPr>
          <p:cNvPr id="61445" name="Text Box 5"/>
          <p:cNvSpPr txBox="1"/>
          <p:nvPr/>
        </p:nvSpPr>
        <p:spPr>
          <a:xfrm>
            <a:off x="7185025" y="2025650"/>
            <a:ext cx="1425575" cy="1824038"/>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en-US" altLang="zh-CN" sz="1800" dirty="0">
                <a:latin typeface="Comic Sans MS" panose="030F0702030302020204" pitchFamily="66" charset="0"/>
              </a:rPr>
              <a:t>sName</a:t>
            </a:r>
          </a:p>
          <a:p>
            <a:pPr algn="just" eaLnBrk="0" hangingPunct="0"/>
            <a:r>
              <a:rPr lang="en-US" altLang="zh-CN" sz="1800" dirty="0">
                <a:latin typeface="Comic Sans MS" panose="030F0702030302020204" pitchFamily="66" charset="0"/>
              </a:rPr>
              <a:t>sId</a:t>
            </a:r>
            <a:r>
              <a:rPr lang="en-US" altLang="zh-CN" sz="1800" dirty="0">
                <a:solidFill>
                  <a:srgbClr val="FF0000"/>
                </a:solidFill>
                <a:latin typeface="Comic Sans MS" panose="030F0702030302020204" pitchFamily="66" charset="0"/>
              </a:rPr>
              <a:t>{PK}</a:t>
            </a:r>
          </a:p>
          <a:p>
            <a:pPr algn="just" eaLnBrk="0" hangingPunct="0"/>
            <a:r>
              <a:rPr lang="en-US" altLang="zh-CN" sz="1800" dirty="0">
                <a:latin typeface="Comic Sans MS" panose="030F0702030302020204" pitchFamily="66" charset="0"/>
              </a:rPr>
              <a:t>sex</a:t>
            </a:r>
          </a:p>
          <a:p>
            <a:pPr algn="just" eaLnBrk="0" hangingPunct="0"/>
            <a:r>
              <a:rPr lang="en-US" altLang="zh-CN" sz="1800" dirty="0">
                <a:latin typeface="Comic Sans MS" panose="030F0702030302020204" pitchFamily="66" charset="0"/>
              </a:rPr>
              <a:t>birthDate address</a:t>
            </a:r>
            <a:endParaRPr lang="en-US" altLang="zh-CN" sz="1800" dirty="0">
              <a:latin typeface="Times New Roman" panose="02020603050405020304" pitchFamily="18" charset="0"/>
            </a:endParaRPr>
          </a:p>
        </p:txBody>
      </p:sp>
      <p:sp>
        <p:nvSpPr>
          <p:cNvPr id="61446" name="Text Box 6"/>
          <p:cNvSpPr txBox="1"/>
          <p:nvPr/>
        </p:nvSpPr>
        <p:spPr>
          <a:xfrm>
            <a:off x="3562350" y="5008563"/>
            <a:ext cx="1781175" cy="496887"/>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en-US" altLang="zh-CN" dirty="0">
                <a:latin typeface="Times New Roman" panose="02020603050405020304" pitchFamily="18" charset="0"/>
              </a:rPr>
              <a:t>College</a:t>
            </a:r>
          </a:p>
        </p:txBody>
      </p:sp>
      <p:sp>
        <p:nvSpPr>
          <p:cNvPr id="61447" name="Text Box 7"/>
          <p:cNvSpPr txBox="1"/>
          <p:nvPr/>
        </p:nvSpPr>
        <p:spPr>
          <a:xfrm>
            <a:off x="3562350" y="1528763"/>
            <a:ext cx="1425575" cy="496887"/>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en-US" altLang="zh-CN" dirty="0">
                <a:latin typeface="Times New Roman" panose="02020603050405020304" pitchFamily="18" charset="0"/>
              </a:rPr>
              <a:t>Course</a:t>
            </a:r>
          </a:p>
        </p:txBody>
      </p:sp>
      <p:sp>
        <p:nvSpPr>
          <p:cNvPr id="61448" name="Text Box 8"/>
          <p:cNvSpPr txBox="1"/>
          <p:nvPr/>
        </p:nvSpPr>
        <p:spPr>
          <a:xfrm>
            <a:off x="177800" y="1528763"/>
            <a:ext cx="1425575" cy="496887"/>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en-US" altLang="zh-CN" dirty="0">
                <a:latin typeface="Times New Roman" panose="02020603050405020304" pitchFamily="18" charset="0"/>
              </a:rPr>
              <a:t>Teacher</a:t>
            </a:r>
          </a:p>
        </p:txBody>
      </p:sp>
      <p:sp>
        <p:nvSpPr>
          <p:cNvPr id="61449" name="Line 9"/>
          <p:cNvSpPr/>
          <p:nvPr/>
        </p:nvSpPr>
        <p:spPr>
          <a:xfrm>
            <a:off x="1603375" y="1860550"/>
            <a:ext cx="1958975"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1450" name="Text Box 10"/>
          <p:cNvSpPr txBox="1"/>
          <p:nvPr/>
        </p:nvSpPr>
        <p:spPr>
          <a:xfrm>
            <a:off x="4364038" y="4313238"/>
            <a:ext cx="893762" cy="411162"/>
          </a:xfrm>
          <a:prstGeom prst="rect">
            <a:avLst/>
          </a:prstGeom>
          <a:noFill/>
          <a:ln w="9525">
            <a:noFill/>
          </a:ln>
        </p:spPr>
        <p:txBody>
          <a:bodyPr lIns="0" tIns="0" rIns="0" bIns="0"/>
          <a:lstStyle/>
          <a:p>
            <a:pPr algn="just" eaLnBrk="0" hangingPunct="0"/>
            <a:r>
              <a:rPr lang="en-US" altLang="zh-CN" dirty="0">
                <a:latin typeface="Times New Roman" panose="02020603050405020304" pitchFamily="18" charset="0"/>
              </a:rPr>
              <a:t>Offer</a:t>
            </a:r>
          </a:p>
        </p:txBody>
      </p:sp>
      <p:sp>
        <p:nvSpPr>
          <p:cNvPr id="61451" name="Line 11"/>
          <p:cNvSpPr/>
          <p:nvPr/>
        </p:nvSpPr>
        <p:spPr>
          <a:xfrm>
            <a:off x="4275138" y="3517900"/>
            <a:ext cx="0" cy="1490663"/>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1452" name="Line 12"/>
          <p:cNvSpPr/>
          <p:nvPr/>
        </p:nvSpPr>
        <p:spPr>
          <a:xfrm>
            <a:off x="4987925" y="1860550"/>
            <a:ext cx="2138363"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1453" name="Text Box 13"/>
          <p:cNvSpPr txBox="1"/>
          <p:nvPr/>
        </p:nvSpPr>
        <p:spPr>
          <a:xfrm>
            <a:off x="1828800" y="1447800"/>
            <a:ext cx="976313" cy="412750"/>
          </a:xfrm>
          <a:prstGeom prst="rect">
            <a:avLst/>
          </a:prstGeom>
          <a:noFill/>
          <a:ln w="9525">
            <a:noFill/>
          </a:ln>
        </p:spPr>
        <p:txBody>
          <a:bodyPr lIns="0" tIns="0" rIns="0" bIns="0"/>
          <a:lstStyle/>
          <a:p>
            <a:pPr algn="just" eaLnBrk="0" hangingPunct="0"/>
            <a:r>
              <a:rPr lang="en-US" altLang="zh-CN" dirty="0">
                <a:latin typeface="Times New Roman" panose="02020603050405020304" pitchFamily="18" charset="0"/>
              </a:rPr>
              <a:t>Teach</a:t>
            </a:r>
          </a:p>
        </p:txBody>
      </p:sp>
      <p:sp>
        <p:nvSpPr>
          <p:cNvPr id="61454" name="Text Box 14"/>
          <p:cNvSpPr txBox="1"/>
          <p:nvPr/>
        </p:nvSpPr>
        <p:spPr>
          <a:xfrm>
            <a:off x="3562350" y="5505450"/>
            <a:ext cx="1781175" cy="828675"/>
          </a:xfrm>
          <a:prstGeom prst="rect">
            <a:avLst/>
          </a:prstGeom>
          <a:solidFill>
            <a:srgbClr val="FFFFFF"/>
          </a:solidFill>
          <a:ln w="9525" cap="flat" cmpd="sng">
            <a:solidFill>
              <a:srgbClr val="000000"/>
            </a:solidFill>
            <a:prstDash val="solid"/>
            <a:miter/>
            <a:headEnd type="none" w="med" len="med"/>
            <a:tailEnd type="none" w="med" len="med"/>
          </a:ln>
        </p:spPr>
        <p:txBody>
          <a:bodyPr lIns="0" rIns="0"/>
          <a:lstStyle/>
          <a:p>
            <a:pPr algn="just" eaLnBrk="0" hangingPunct="0"/>
            <a:r>
              <a:rPr lang="en-US" altLang="zh-CN" sz="1800" dirty="0">
                <a:latin typeface="Comic Sans MS" panose="030F0702030302020204" pitchFamily="66" charset="0"/>
              </a:rPr>
              <a:t>collegeName</a:t>
            </a:r>
            <a:r>
              <a:rPr lang="en-US" altLang="zh-CN" sz="1800" dirty="0">
                <a:solidFill>
                  <a:srgbClr val="FF0000"/>
                </a:solidFill>
                <a:latin typeface="Comic Sans MS" panose="030F0702030302020204" pitchFamily="66" charset="0"/>
              </a:rPr>
              <a:t>{PK}</a:t>
            </a:r>
            <a:r>
              <a:rPr lang="en-US" altLang="zh-CN" sz="1800" dirty="0">
                <a:latin typeface="Comic Sans MS" panose="030F0702030302020204" pitchFamily="66" charset="0"/>
              </a:rPr>
              <a:t> </a:t>
            </a:r>
          </a:p>
          <a:p>
            <a:pPr algn="just" eaLnBrk="0" hangingPunct="0"/>
            <a:r>
              <a:rPr lang="en-US" altLang="zh-CN" sz="1800" dirty="0">
                <a:latin typeface="Comic Sans MS" panose="030F0702030302020204" pitchFamily="66" charset="0"/>
              </a:rPr>
              <a:t>location</a:t>
            </a:r>
            <a:endParaRPr lang="en-US" altLang="zh-CN" sz="1800" dirty="0">
              <a:latin typeface="Times New Roman" panose="02020603050405020304" pitchFamily="18" charset="0"/>
            </a:endParaRPr>
          </a:p>
        </p:txBody>
      </p:sp>
      <p:sp>
        <p:nvSpPr>
          <p:cNvPr id="61455" name="Text Box 15"/>
          <p:cNvSpPr txBox="1"/>
          <p:nvPr/>
        </p:nvSpPr>
        <p:spPr>
          <a:xfrm>
            <a:off x="3562350" y="2025650"/>
            <a:ext cx="1425575" cy="1492250"/>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en-US" altLang="zh-CN" sz="2000" dirty="0">
                <a:latin typeface="Comic Sans MS" panose="030F0702030302020204" pitchFamily="66" charset="0"/>
              </a:rPr>
              <a:t>cName</a:t>
            </a:r>
          </a:p>
          <a:p>
            <a:pPr algn="just" eaLnBrk="0" hangingPunct="0"/>
            <a:r>
              <a:rPr lang="en-US" altLang="zh-CN" sz="2000" dirty="0">
                <a:latin typeface="Comic Sans MS" panose="030F0702030302020204" pitchFamily="66" charset="0"/>
              </a:rPr>
              <a:t>cId</a:t>
            </a:r>
            <a:r>
              <a:rPr lang="en-US" altLang="zh-CN" sz="2000" dirty="0">
                <a:solidFill>
                  <a:srgbClr val="FF0000"/>
                </a:solidFill>
                <a:latin typeface="Comic Sans MS" panose="030F0702030302020204" pitchFamily="66" charset="0"/>
              </a:rPr>
              <a:t>{PK}</a:t>
            </a:r>
          </a:p>
          <a:p>
            <a:pPr algn="just" eaLnBrk="0" hangingPunct="0"/>
            <a:r>
              <a:rPr lang="en-US" altLang="zh-CN" sz="2000" dirty="0">
                <a:latin typeface="Comic Sans MS" panose="030F0702030302020204" pitchFamily="66" charset="0"/>
              </a:rPr>
              <a:t>hours</a:t>
            </a:r>
          </a:p>
          <a:p>
            <a:pPr algn="just" eaLnBrk="0" hangingPunct="0"/>
            <a:r>
              <a:rPr lang="en-US" altLang="zh-CN" sz="2000" dirty="0">
                <a:latin typeface="Comic Sans MS" panose="030F0702030302020204" pitchFamily="66" charset="0"/>
              </a:rPr>
              <a:t>textbook</a:t>
            </a:r>
            <a:endParaRPr lang="en-US" altLang="zh-CN" sz="2000" dirty="0">
              <a:latin typeface="Times New Roman" panose="02020603050405020304" pitchFamily="18" charset="0"/>
            </a:endParaRPr>
          </a:p>
        </p:txBody>
      </p:sp>
      <p:sp>
        <p:nvSpPr>
          <p:cNvPr id="61456" name="Text Box 16"/>
          <p:cNvSpPr txBox="1"/>
          <p:nvPr/>
        </p:nvSpPr>
        <p:spPr>
          <a:xfrm>
            <a:off x="177800" y="2025650"/>
            <a:ext cx="1425575" cy="1824038"/>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en-US" altLang="zh-CN" sz="1800" dirty="0">
                <a:latin typeface="Comic Sans MS" panose="030F0702030302020204" pitchFamily="66" charset="0"/>
              </a:rPr>
              <a:t>tName</a:t>
            </a:r>
          </a:p>
          <a:p>
            <a:pPr algn="just" eaLnBrk="0" hangingPunct="0"/>
            <a:r>
              <a:rPr lang="en-US" altLang="zh-CN" sz="1800" dirty="0">
                <a:latin typeface="Comic Sans MS" panose="030F0702030302020204" pitchFamily="66" charset="0"/>
              </a:rPr>
              <a:t>tId</a:t>
            </a:r>
            <a:r>
              <a:rPr lang="en-US" altLang="zh-CN" sz="1800" dirty="0">
                <a:solidFill>
                  <a:srgbClr val="FF0000"/>
                </a:solidFill>
                <a:latin typeface="Comic Sans MS" panose="030F0702030302020204" pitchFamily="66" charset="0"/>
              </a:rPr>
              <a:t>{PK}</a:t>
            </a:r>
          </a:p>
          <a:p>
            <a:pPr algn="just" eaLnBrk="0" hangingPunct="0"/>
            <a:r>
              <a:rPr lang="en-US" altLang="zh-CN" sz="1800" dirty="0">
                <a:latin typeface="Comic Sans MS" panose="030F0702030302020204" pitchFamily="66" charset="0"/>
              </a:rPr>
              <a:t>sex</a:t>
            </a:r>
          </a:p>
          <a:p>
            <a:pPr algn="just" eaLnBrk="0" hangingPunct="0"/>
            <a:r>
              <a:rPr lang="en-US" altLang="zh-CN" sz="1800" dirty="0">
                <a:latin typeface="Comic Sans MS" panose="030F0702030302020204" pitchFamily="66" charset="0"/>
              </a:rPr>
              <a:t>rank</a:t>
            </a:r>
          </a:p>
          <a:p>
            <a:pPr algn="just" eaLnBrk="0" hangingPunct="0"/>
            <a:r>
              <a:rPr lang="en-US" altLang="zh-CN" sz="1800" dirty="0">
                <a:latin typeface="Comic Sans MS" panose="030F0702030302020204" pitchFamily="66" charset="0"/>
              </a:rPr>
              <a:t>emails</a:t>
            </a:r>
            <a:r>
              <a:rPr lang="en-US" altLang="zh-CN" sz="1800" dirty="0">
                <a:latin typeface="Times New Roman" panose="02020603050405020304" pitchFamily="18" charset="0"/>
              </a:rPr>
              <a:t>[1..3]</a:t>
            </a:r>
          </a:p>
        </p:txBody>
      </p:sp>
      <p:sp>
        <p:nvSpPr>
          <p:cNvPr id="61457" name="Freeform 17"/>
          <p:cNvSpPr/>
          <p:nvPr/>
        </p:nvSpPr>
        <p:spPr>
          <a:xfrm>
            <a:off x="2671763" y="1528763"/>
            <a:ext cx="336550" cy="301625"/>
          </a:xfrm>
          <a:custGeom>
            <a:avLst/>
            <a:gdLst/>
            <a:ahLst/>
            <a:cxnLst>
              <a:cxn ang="0">
                <a:pos x="0" y="0"/>
              </a:cxn>
              <a:cxn ang="0">
                <a:pos x="589926576" y="236921725"/>
              </a:cxn>
              <a:cxn ang="0">
                <a:pos x="0" y="473841878"/>
              </a:cxn>
              <a:cxn ang="0">
                <a:pos x="0" y="0"/>
              </a:cxn>
            </a:cxnLst>
            <a:rect l="0" t="0" r="0" b="0"/>
            <a:pathLst>
              <a:path w="192" h="192">
                <a:moveTo>
                  <a:pt x="0" y="0"/>
                </a:moveTo>
                <a:lnTo>
                  <a:pt x="192" y="96"/>
                </a:lnTo>
                <a:lnTo>
                  <a:pt x="0" y="192"/>
                </a:lnTo>
                <a:lnTo>
                  <a:pt x="0" y="0"/>
                </a:lnTo>
                <a:close/>
              </a:path>
            </a:pathLst>
          </a:custGeom>
          <a:solidFill>
            <a:srgbClr val="00CC99">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1458" name="Freeform 18"/>
          <p:cNvSpPr/>
          <p:nvPr/>
        </p:nvSpPr>
        <p:spPr>
          <a:xfrm flipH="1">
            <a:off x="5522913" y="1528763"/>
            <a:ext cx="336550" cy="301625"/>
          </a:xfrm>
          <a:custGeom>
            <a:avLst/>
            <a:gdLst/>
            <a:ahLst/>
            <a:cxnLst>
              <a:cxn ang="0">
                <a:pos x="0" y="0"/>
              </a:cxn>
              <a:cxn ang="0">
                <a:pos x="589926576" y="236921725"/>
              </a:cxn>
              <a:cxn ang="0">
                <a:pos x="0" y="473841878"/>
              </a:cxn>
              <a:cxn ang="0">
                <a:pos x="0" y="0"/>
              </a:cxn>
            </a:cxnLst>
            <a:rect l="0" t="0" r="0" b="0"/>
            <a:pathLst>
              <a:path w="192" h="192">
                <a:moveTo>
                  <a:pt x="0" y="0"/>
                </a:moveTo>
                <a:lnTo>
                  <a:pt x="192" y="96"/>
                </a:lnTo>
                <a:lnTo>
                  <a:pt x="0" y="192"/>
                </a:lnTo>
                <a:lnTo>
                  <a:pt x="0" y="0"/>
                </a:lnTo>
                <a:close/>
              </a:path>
            </a:pathLst>
          </a:custGeom>
          <a:solidFill>
            <a:srgbClr val="00CC99">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1459" name="Text Box 19"/>
          <p:cNvSpPr txBox="1"/>
          <p:nvPr/>
        </p:nvSpPr>
        <p:spPr>
          <a:xfrm>
            <a:off x="5937250" y="1447800"/>
            <a:ext cx="920750" cy="412750"/>
          </a:xfrm>
          <a:prstGeom prst="rect">
            <a:avLst/>
          </a:prstGeom>
          <a:noFill/>
          <a:ln w="9525">
            <a:noFill/>
          </a:ln>
        </p:spPr>
        <p:txBody>
          <a:bodyPr lIns="0" tIns="0" rIns="0" bIns="0"/>
          <a:lstStyle/>
          <a:p>
            <a:pPr algn="just" eaLnBrk="0" hangingPunct="0"/>
            <a:r>
              <a:rPr lang="en-US" altLang="zh-CN" dirty="0">
                <a:latin typeface="Times New Roman" panose="02020603050405020304" pitchFamily="18" charset="0"/>
              </a:rPr>
              <a:t>Enroll</a:t>
            </a:r>
          </a:p>
        </p:txBody>
      </p:sp>
      <p:sp>
        <p:nvSpPr>
          <p:cNvPr id="61460" name="Text Box 20"/>
          <p:cNvSpPr txBox="1"/>
          <p:nvPr/>
        </p:nvSpPr>
        <p:spPr>
          <a:xfrm>
            <a:off x="1857375" y="4924425"/>
            <a:ext cx="962025" cy="485775"/>
          </a:xfrm>
          <a:prstGeom prst="rect">
            <a:avLst/>
          </a:prstGeom>
          <a:noFill/>
          <a:ln w="9525">
            <a:noFill/>
          </a:ln>
        </p:spPr>
        <p:txBody>
          <a:bodyPr lIns="0" tIns="0" rIns="0" bIns="0"/>
          <a:lstStyle/>
          <a:p>
            <a:pPr algn="just" eaLnBrk="0" hangingPunct="0"/>
            <a:r>
              <a:rPr lang="en-US" altLang="zh-CN" dirty="0">
                <a:latin typeface="Times New Roman" panose="02020603050405020304" pitchFamily="18" charset="0"/>
              </a:rPr>
              <a:t>Has</a:t>
            </a:r>
          </a:p>
        </p:txBody>
      </p:sp>
      <p:sp>
        <p:nvSpPr>
          <p:cNvPr id="61461" name="Line 21"/>
          <p:cNvSpPr/>
          <p:nvPr/>
        </p:nvSpPr>
        <p:spPr>
          <a:xfrm>
            <a:off x="712788" y="3849688"/>
            <a:ext cx="0" cy="1490662"/>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1462" name="Line 22"/>
          <p:cNvSpPr/>
          <p:nvPr/>
        </p:nvSpPr>
        <p:spPr>
          <a:xfrm>
            <a:off x="712788" y="5318125"/>
            <a:ext cx="2849562"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grpSp>
        <p:nvGrpSpPr>
          <p:cNvPr id="2" name="组合 1"/>
          <p:cNvGrpSpPr/>
          <p:nvPr/>
        </p:nvGrpSpPr>
        <p:grpSpPr>
          <a:xfrm>
            <a:off x="5343525" y="1860550"/>
            <a:ext cx="1247140" cy="1988820"/>
            <a:chOff x="8415" y="2930"/>
            <a:chExt cx="1964" cy="3132"/>
          </a:xfrm>
        </p:grpSpPr>
        <p:sp>
          <p:nvSpPr>
            <p:cNvPr id="61463" name="Text Box 23"/>
            <p:cNvSpPr txBox="1"/>
            <p:nvPr/>
          </p:nvSpPr>
          <p:spPr>
            <a:xfrm>
              <a:off x="8415" y="3975"/>
              <a:ext cx="1965" cy="783"/>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endParaRPr lang="zh-CN" altLang="zh-CN" dirty="0">
                <a:latin typeface="Times New Roman" panose="02020603050405020304" pitchFamily="18" charset="0"/>
              </a:endParaRPr>
            </a:p>
          </p:txBody>
        </p:sp>
        <p:sp>
          <p:nvSpPr>
            <p:cNvPr id="61464" name="Text Box 24"/>
            <p:cNvSpPr txBox="1"/>
            <p:nvPr/>
          </p:nvSpPr>
          <p:spPr>
            <a:xfrm>
              <a:off x="8415" y="4758"/>
              <a:ext cx="1965" cy="1305"/>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en-US" altLang="zh-CN" sz="1800" dirty="0">
                  <a:latin typeface="Comic Sans MS" panose="030F0702030302020204" pitchFamily="66" charset="0"/>
                </a:rPr>
                <a:t>semester </a:t>
              </a:r>
            </a:p>
            <a:p>
              <a:pPr algn="just" eaLnBrk="0" hangingPunct="0"/>
              <a:r>
                <a:rPr lang="en-US" altLang="zh-CN" sz="1800" dirty="0">
                  <a:latin typeface="Comic Sans MS" panose="030F0702030302020204" pitchFamily="66" charset="0"/>
                </a:rPr>
                <a:t>grade</a:t>
              </a:r>
              <a:endParaRPr lang="en-US" altLang="zh-CN" sz="1800" dirty="0">
                <a:latin typeface="Times New Roman" panose="02020603050405020304" pitchFamily="18" charset="0"/>
              </a:endParaRPr>
            </a:p>
          </p:txBody>
        </p:sp>
        <p:sp>
          <p:nvSpPr>
            <p:cNvPr id="61465" name="Line 25"/>
            <p:cNvSpPr/>
            <p:nvPr/>
          </p:nvSpPr>
          <p:spPr>
            <a:xfrm>
              <a:off x="9350" y="2930"/>
              <a:ext cx="0" cy="1045"/>
            </a:xfrm>
            <a:prstGeom prst="line">
              <a:avLst/>
            </a:prstGeom>
            <a:ln w="9525" cap="flat" cmpd="sng">
              <a:solidFill>
                <a:srgbClr val="000000"/>
              </a:solidFill>
              <a:prstDash val="dash"/>
              <a:headEnd type="none" w="med" len="med"/>
              <a:tailEnd type="none" w="med" len="med"/>
            </a:ln>
          </p:spPr>
          <p:txBody>
            <a:bodyPr/>
            <a:lstStyle/>
            <a:p>
              <a:endParaRPr lang="zh-CN" altLang="en-US"/>
            </a:p>
          </p:txBody>
        </p:sp>
      </p:grpSp>
      <p:sp>
        <p:nvSpPr>
          <p:cNvPr id="61466" name="Text Box 26"/>
          <p:cNvSpPr txBox="1"/>
          <p:nvPr/>
        </p:nvSpPr>
        <p:spPr>
          <a:xfrm>
            <a:off x="1781175" y="2524125"/>
            <a:ext cx="1603375" cy="496888"/>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endParaRPr lang="zh-CN" altLang="zh-CN" dirty="0">
              <a:latin typeface="Times New Roman" panose="02020603050405020304" pitchFamily="18" charset="0"/>
            </a:endParaRPr>
          </a:p>
        </p:txBody>
      </p:sp>
      <p:sp>
        <p:nvSpPr>
          <p:cNvPr id="61467" name="Text Box 27"/>
          <p:cNvSpPr txBox="1"/>
          <p:nvPr/>
        </p:nvSpPr>
        <p:spPr>
          <a:xfrm>
            <a:off x="1781175" y="3021013"/>
            <a:ext cx="1603375" cy="828675"/>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en-US" altLang="zh-CN" sz="2000" dirty="0">
                <a:latin typeface="Comic Sans MS" panose="030F0702030302020204" pitchFamily="66" charset="0"/>
              </a:rPr>
              <a:t>semester </a:t>
            </a:r>
          </a:p>
          <a:p>
            <a:pPr algn="just" eaLnBrk="0" hangingPunct="0"/>
            <a:r>
              <a:rPr lang="en-US" altLang="zh-CN" sz="2000" dirty="0">
                <a:latin typeface="Comic Sans MS" panose="030F0702030302020204" pitchFamily="66" charset="0"/>
              </a:rPr>
              <a:t>classroom</a:t>
            </a:r>
            <a:endParaRPr lang="en-US" altLang="zh-CN" sz="2000" dirty="0">
              <a:latin typeface="Times New Roman" panose="02020603050405020304" pitchFamily="18" charset="0"/>
            </a:endParaRPr>
          </a:p>
        </p:txBody>
      </p:sp>
      <p:sp>
        <p:nvSpPr>
          <p:cNvPr id="61468" name="Line 28"/>
          <p:cNvSpPr/>
          <p:nvPr/>
        </p:nvSpPr>
        <p:spPr>
          <a:xfrm>
            <a:off x="2552700" y="1860550"/>
            <a:ext cx="0" cy="663575"/>
          </a:xfrm>
          <a:prstGeom prst="line">
            <a:avLst/>
          </a:prstGeom>
          <a:ln w="9525" cap="flat" cmpd="sng">
            <a:solidFill>
              <a:srgbClr val="000000"/>
            </a:solidFill>
            <a:prstDash val="dash"/>
            <a:headEnd type="none" w="med" len="med"/>
            <a:tailEnd type="none" w="med" len="med"/>
          </a:ln>
        </p:spPr>
        <p:txBody>
          <a:bodyPr/>
          <a:lstStyle/>
          <a:p>
            <a:endParaRPr lang="zh-CN" altLang="en-US"/>
          </a:p>
        </p:txBody>
      </p:sp>
      <p:sp>
        <p:nvSpPr>
          <p:cNvPr id="61469" name="Line 29"/>
          <p:cNvSpPr/>
          <p:nvPr/>
        </p:nvSpPr>
        <p:spPr>
          <a:xfrm>
            <a:off x="7837488" y="3849688"/>
            <a:ext cx="0" cy="1490662"/>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1470" name="Line 30"/>
          <p:cNvSpPr/>
          <p:nvPr/>
        </p:nvSpPr>
        <p:spPr>
          <a:xfrm>
            <a:off x="5343525" y="5340350"/>
            <a:ext cx="2493963"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1471" name="Text Box 31"/>
          <p:cNvSpPr txBox="1"/>
          <p:nvPr/>
        </p:nvSpPr>
        <p:spPr>
          <a:xfrm>
            <a:off x="6019800" y="4953000"/>
            <a:ext cx="927100" cy="387350"/>
          </a:xfrm>
          <a:prstGeom prst="rect">
            <a:avLst/>
          </a:prstGeom>
          <a:noFill/>
          <a:ln w="9525">
            <a:noFill/>
          </a:ln>
        </p:spPr>
        <p:txBody>
          <a:bodyPr lIns="0" tIns="0" rIns="0" bIns="0"/>
          <a:lstStyle/>
          <a:p>
            <a:pPr algn="just" eaLnBrk="0" hangingPunct="0"/>
            <a:r>
              <a:rPr lang="en-US" altLang="zh-CN" dirty="0">
                <a:latin typeface="Times New Roman" panose="02020603050405020304" pitchFamily="18" charset="0"/>
              </a:rPr>
              <a:t>Has</a:t>
            </a:r>
          </a:p>
        </p:txBody>
      </p:sp>
      <p:sp>
        <p:nvSpPr>
          <p:cNvPr id="61472" name="Freeform 32"/>
          <p:cNvSpPr/>
          <p:nvPr/>
        </p:nvSpPr>
        <p:spPr>
          <a:xfrm>
            <a:off x="6591300" y="5008563"/>
            <a:ext cx="336550" cy="301625"/>
          </a:xfrm>
          <a:custGeom>
            <a:avLst/>
            <a:gdLst/>
            <a:ahLst/>
            <a:cxnLst>
              <a:cxn ang="0">
                <a:pos x="0" y="0"/>
              </a:cxn>
              <a:cxn ang="0">
                <a:pos x="589926576" y="236921725"/>
              </a:cxn>
              <a:cxn ang="0">
                <a:pos x="0" y="473841878"/>
              </a:cxn>
              <a:cxn ang="0">
                <a:pos x="0" y="0"/>
              </a:cxn>
            </a:cxnLst>
            <a:rect l="0" t="0" r="0" b="0"/>
            <a:pathLst>
              <a:path w="192" h="192">
                <a:moveTo>
                  <a:pt x="0" y="0"/>
                </a:moveTo>
                <a:lnTo>
                  <a:pt x="192" y="96"/>
                </a:lnTo>
                <a:lnTo>
                  <a:pt x="0" y="192"/>
                </a:lnTo>
                <a:lnTo>
                  <a:pt x="0" y="0"/>
                </a:lnTo>
                <a:close/>
              </a:path>
            </a:pathLst>
          </a:custGeom>
          <a:solidFill>
            <a:srgbClr val="00CC99">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1473" name="Freeform 33"/>
          <p:cNvSpPr/>
          <p:nvPr/>
        </p:nvSpPr>
        <p:spPr>
          <a:xfrm flipH="1">
            <a:off x="1381125" y="4945063"/>
            <a:ext cx="336550" cy="300037"/>
          </a:xfrm>
          <a:custGeom>
            <a:avLst/>
            <a:gdLst/>
            <a:ahLst/>
            <a:cxnLst>
              <a:cxn ang="0">
                <a:pos x="0" y="0"/>
              </a:cxn>
              <a:cxn ang="0">
                <a:pos x="589926576" y="234433597"/>
              </a:cxn>
              <a:cxn ang="0">
                <a:pos x="0" y="468865632"/>
              </a:cxn>
              <a:cxn ang="0">
                <a:pos x="0" y="0"/>
              </a:cxn>
            </a:cxnLst>
            <a:rect l="0" t="0" r="0" b="0"/>
            <a:pathLst>
              <a:path w="192" h="192">
                <a:moveTo>
                  <a:pt x="0" y="0"/>
                </a:moveTo>
                <a:lnTo>
                  <a:pt x="192" y="96"/>
                </a:lnTo>
                <a:lnTo>
                  <a:pt x="0" y="192"/>
                </a:lnTo>
                <a:lnTo>
                  <a:pt x="0" y="0"/>
                </a:lnTo>
                <a:close/>
              </a:path>
            </a:pathLst>
          </a:custGeom>
          <a:solidFill>
            <a:srgbClr val="00CC99">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1474" name="AutoShape 34"/>
          <p:cNvSpPr/>
          <p:nvPr/>
        </p:nvSpPr>
        <p:spPr>
          <a:xfrm flipV="1">
            <a:off x="4424363" y="3916363"/>
            <a:ext cx="279400" cy="360362"/>
          </a:xfrm>
          <a:prstGeom prst="flowChartMerge">
            <a:avLst/>
          </a:prstGeom>
          <a:solidFill>
            <a:srgbClr val="00CC99"/>
          </a:solidFill>
          <a:ln w="9525" cap="flat" cmpd="sng">
            <a:solidFill>
              <a:srgbClr val="000000"/>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61475" name="Oval 35"/>
          <p:cNvSpPr/>
          <p:nvPr/>
        </p:nvSpPr>
        <p:spPr>
          <a:xfrm>
            <a:off x="0" y="2025650"/>
            <a:ext cx="652463" cy="407988"/>
          </a:xfrm>
          <a:prstGeom prst="ellipse">
            <a:avLst/>
          </a:prstGeom>
          <a:noFill/>
          <a:ln w="15875" cap="flat" cmpd="sng">
            <a:solidFill>
              <a:srgbClr val="FF0000"/>
            </a:solidFill>
            <a:prstDash val="sysDot"/>
            <a:headEnd type="none" w="med" len="med"/>
            <a:tailEnd type="none" w="med" len="med"/>
          </a:ln>
        </p:spPr>
        <p:txBody>
          <a:bodyPr/>
          <a:lstStyle/>
          <a:p>
            <a:endParaRPr lang="zh-CN" altLang="en-US" dirty="0">
              <a:latin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p:nvPr>
        </p:nvSpPr>
        <p:spPr>
          <a:xfrm>
            <a:off x="771525" y="180975"/>
            <a:ext cx="7772400" cy="1143000"/>
          </a:xfrm>
        </p:spPr>
        <p:txBody>
          <a:bodyPr vert="horz" wrap="square" lIns="91440" tIns="45720" rIns="91440" bIns="45720" anchor="ctr"/>
          <a:lstStyle/>
          <a:p>
            <a:pPr eaLnBrk="1" hangingPunct="1"/>
            <a:r>
              <a:rPr lang="en-US" altLang="zh-CN" sz="4000" dirty="0">
                <a:latin typeface="微软雅黑" panose="020B0503020204020204" charset="-122"/>
                <a:ea typeface="微软雅黑" panose="020B0503020204020204" charset="-122"/>
                <a:sym typeface="+mn-ea"/>
              </a:rPr>
              <a:t>ER</a:t>
            </a:r>
            <a:r>
              <a:rPr lang="zh-CN" altLang="en-US" sz="4000" dirty="0">
                <a:latin typeface="微软雅黑" panose="020B0503020204020204" charset="-122"/>
                <a:ea typeface="微软雅黑" panose="020B0503020204020204" charset="-122"/>
                <a:sym typeface="+mn-ea"/>
              </a:rPr>
              <a:t>建模第五步：标识关系约束</a:t>
            </a:r>
          </a:p>
        </p:txBody>
      </p:sp>
      <p:sp>
        <p:nvSpPr>
          <p:cNvPr id="62467" name="Rectangle 3"/>
          <p:cNvSpPr>
            <a:spLocks noGrp="1"/>
          </p:cNvSpPr>
          <p:nvPr>
            <p:ph idx="1"/>
          </p:nvPr>
        </p:nvSpPr>
        <p:spPr>
          <a:xfrm>
            <a:off x="5105400" y="5943600"/>
            <a:ext cx="3810000" cy="533400"/>
          </a:xfrm>
        </p:spPr>
        <p:txBody>
          <a:bodyPr vert="horz" wrap="square" lIns="91440" tIns="45720" rIns="91440" bIns="45720" anchor="t"/>
          <a:lstStyle/>
          <a:p>
            <a:pPr eaLnBrk="1" hangingPunct="1"/>
            <a:endParaRPr lang="zh-CN" altLang="zh-CN" dirty="0"/>
          </a:p>
        </p:txBody>
      </p:sp>
      <p:sp>
        <p:nvSpPr>
          <p:cNvPr id="62468" name="Text Box 4"/>
          <p:cNvSpPr txBox="1"/>
          <p:nvPr/>
        </p:nvSpPr>
        <p:spPr>
          <a:xfrm>
            <a:off x="7185025" y="1528763"/>
            <a:ext cx="1425575" cy="496887"/>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en-US" altLang="zh-CN" dirty="0">
                <a:latin typeface="Times New Roman" panose="02020603050405020304" pitchFamily="18" charset="0"/>
              </a:rPr>
              <a:t>Student</a:t>
            </a:r>
          </a:p>
        </p:txBody>
      </p:sp>
      <p:sp>
        <p:nvSpPr>
          <p:cNvPr id="62469" name="Text Box 5"/>
          <p:cNvSpPr txBox="1"/>
          <p:nvPr/>
        </p:nvSpPr>
        <p:spPr>
          <a:xfrm>
            <a:off x="7185025" y="2025650"/>
            <a:ext cx="1425575" cy="1824038"/>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en-US" altLang="zh-CN" sz="1800" dirty="0">
                <a:latin typeface="Comic Sans MS" panose="030F0702030302020204" pitchFamily="66" charset="0"/>
              </a:rPr>
              <a:t>sName</a:t>
            </a:r>
          </a:p>
          <a:p>
            <a:pPr algn="just" eaLnBrk="0" hangingPunct="0"/>
            <a:r>
              <a:rPr lang="en-US" altLang="zh-CN" sz="1800" dirty="0">
                <a:latin typeface="Comic Sans MS" panose="030F0702030302020204" pitchFamily="66" charset="0"/>
              </a:rPr>
              <a:t>sId{PK}</a:t>
            </a:r>
          </a:p>
          <a:p>
            <a:pPr algn="just" eaLnBrk="0" hangingPunct="0"/>
            <a:r>
              <a:rPr lang="en-US" altLang="zh-CN" sz="1800" dirty="0">
                <a:latin typeface="Comic Sans MS" panose="030F0702030302020204" pitchFamily="66" charset="0"/>
              </a:rPr>
              <a:t>sex</a:t>
            </a:r>
          </a:p>
          <a:p>
            <a:pPr algn="just" eaLnBrk="0" hangingPunct="0"/>
            <a:r>
              <a:rPr lang="en-US" altLang="zh-CN" sz="1800" dirty="0">
                <a:latin typeface="Comic Sans MS" panose="030F0702030302020204" pitchFamily="66" charset="0"/>
              </a:rPr>
              <a:t>birthDate address</a:t>
            </a:r>
            <a:endParaRPr lang="en-US" altLang="zh-CN" sz="1800" dirty="0">
              <a:latin typeface="Times New Roman" panose="02020603050405020304" pitchFamily="18" charset="0"/>
            </a:endParaRPr>
          </a:p>
        </p:txBody>
      </p:sp>
      <p:sp>
        <p:nvSpPr>
          <p:cNvPr id="62470" name="Text Box 6"/>
          <p:cNvSpPr txBox="1"/>
          <p:nvPr/>
        </p:nvSpPr>
        <p:spPr>
          <a:xfrm>
            <a:off x="3562350" y="5008563"/>
            <a:ext cx="1781175" cy="496887"/>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en-US" altLang="zh-CN" dirty="0">
                <a:latin typeface="Times New Roman" panose="02020603050405020304" pitchFamily="18" charset="0"/>
              </a:rPr>
              <a:t>Department</a:t>
            </a:r>
          </a:p>
        </p:txBody>
      </p:sp>
      <p:sp>
        <p:nvSpPr>
          <p:cNvPr id="62471" name="Text Box 7"/>
          <p:cNvSpPr txBox="1"/>
          <p:nvPr/>
        </p:nvSpPr>
        <p:spPr>
          <a:xfrm>
            <a:off x="3562350" y="1528763"/>
            <a:ext cx="1425575" cy="496887"/>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en-US" altLang="zh-CN" dirty="0">
                <a:latin typeface="Times New Roman" panose="02020603050405020304" pitchFamily="18" charset="0"/>
              </a:rPr>
              <a:t>Course</a:t>
            </a:r>
          </a:p>
        </p:txBody>
      </p:sp>
      <p:sp>
        <p:nvSpPr>
          <p:cNvPr id="62472" name="Text Box 8"/>
          <p:cNvSpPr txBox="1"/>
          <p:nvPr/>
        </p:nvSpPr>
        <p:spPr>
          <a:xfrm>
            <a:off x="177800" y="1528763"/>
            <a:ext cx="1425575" cy="496887"/>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en-US" altLang="zh-CN" dirty="0">
                <a:latin typeface="Times New Roman" panose="02020603050405020304" pitchFamily="18" charset="0"/>
              </a:rPr>
              <a:t>Teacher</a:t>
            </a:r>
          </a:p>
        </p:txBody>
      </p:sp>
      <p:sp>
        <p:nvSpPr>
          <p:cNvPr id="62473" name="Line 9"/>
          <p:cNvSpPr/>
          <p:nvPr/>
        </p:nvSpPr>
        <p:spPr>
          <a:xfrm>
            <a:off x="1603375" y="1860550"/>
            <a:ext cx="1958975"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2474" name="Text Box 10"/>
          <p:cNvSpPr txBox="1"/>
          <p:nvPr/>
        </p:nvSpPr>
        <p:spPr>
          <a:xfrm>
            <a:off x="4364038" y="4313238"/>
            <a:ext cx="893762" cy="411162"/>
          </a:xfrm>
          <a:prstGeom prst="rect">
            <a:avLst/>
          </a:prstGeom>
          <a:noFill/>
          <a:ln w="9525">
            <a:noFill/>
          </a:ln>
        </p:spPr>
        <p:txBody>
          <a:bodyPr lIns="0" tIns="0" rIns="0" bIns="0"/>
          <a:lstStyle/>
          <a:p>
            <a:pPr algn="just" eaLnBrk="0" hangingPunct="0"/>
            <a:r>
              <a:rPr lang="en-US" altLang="zh-CN" dirty="0">
                <a:latin typeface="Times New Roman" panose="02020603050405020304" pitchFamily="18" charset="0"/>
              </a:rPr>
              <a:t>Offer</a:t>
            </a:r>
          </a:p>
        </p:txBody>
      </p:sp>
      <p:sp>
        <p:nvSpPr>
          <p:cNvPr id="62475" name="Line 11"/>
          <p:cNvSpPr/>
          <p:nvPr/>
        </p:nvSpPr>
        <p:spPr>
          <a:xfrm>
            <a:off x="4275138" y="3517900"/>
            <a:ext cx="0" cy="1490663"/>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2476" name="Line 12"/>
          <p:cNvSpPr/>
          <p:nvPr/>
        </p:nvSpPr>
        <p:spPr>
          <a:xfrm>
            <a:off x="4987925" y="1860550"/>
            <a:ext cx="2138363"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2477" name="Text Box 13"/>
          <p:cNvSpPr txBox="1"/>
          <p:nvPr/>
        </p:nvSpPr>
        <p:spPr>
          <a:xfrm>
            <a:off x="1828800" y="1447800"/>
            <a:ext cx="976313" cy="412750"/>
          </a:xfrm>
          <a:prstGeom prst="rect">
            <a:avLst/>
          </a:prstGeom>
          <a:noFill/>
          <a:ln w="9525">
            <a:noFill/>
          </a:ln>
        </p:spPr>
        <p:txBody>
          <a:bodyPr lIns="0" tIns="0" rIns="0" bIns="0"/>
          <a:lstStyle/>
          <a:p>
            <a:pPr algn="just" eaLnBrk="0" hangingPunct="0"/>
            <a:r>
              <a:rPr lang="en-US" altLang="zh-CN" dirty="0">
                <a:latin typeface="Times New Roman" panose="02020603050405020304" pitchFamily="18" charset="0"/>
              </a:rPr>
              <a:t>Teach</a:t>
            </a:r>
          </a:p>
        </p:txBody>
      </p:sp>
      <p:sp>
        <p:nvSpPr>
          <p:cNvPr id="62478" name="Text Box 14"/>
          <p:cNvSpPr txBox="1"/>
          <p:nvPr/>
        </p:nvSpPr>
        <p:spPr>
          <a:xfrm>
            <a:off x="3562350" y="5505450"/>
            <a:ext cx="1781175" cy="828675"/>
          </a:xfrm>
          <a:prstGeom prst="rect">
            <a:avLst/>
          </a:prstGeom>
          <a:solidFill>
            <a:srgbClr val="FFFFFF"/>
          </a:solidFill>
          <a:ln w="9525" cap="flat" cmpd="sng">
            <a:solidFill>
              <a:srgbClr val="000000"/>
            </a:solidFill>
            <a:prstDash val="solid"/>
            <a:miter/>
            <a:headEnd type="none" w="med" len="med"/>
            <a:tailEnd type="none" w="med" len="med"/>
          </a:ln>
        </p:spPr>
        <p:txBody>
          <a:bodyPr lIns="0" rIns="0"/>
          <a:lstStyle/>
          <a:p>
            <a:pPr algn="just" eaLnBrk="0" hangingPunct="0"/>
            <a:r>
              <a:rPr lang="en-US" altLang="zh-CN" sz="1800" dirty="0">
                <a:latin typeface="Comic Sans MS" panose="030F0702030302020204" pitchFamily="66" charset="0"/>
              </a:rPr>
              <a:t>collegeName{PK} </a:t>
            </a:r>
          </a:p>
          <a:p>
            <a:pPr algn="just" eaLnBrk="0" hangingPunct="0"/>
            <a:r>
              <a:rPr lang="en-US" altLang="zh-CN" sz="1800" dirty="0">
                <a:latin typeface="Comic Sans MS" panose="030F0702030302020204" pitchFamily="66" charset="0"/>
              </a:rPr>
              <a:t>location</a:t>
            </a:r>
            <a:endParaRPr lang="en-US" altLang="zh-CN" sz="1800" dirty="0">
              <a:latin typeface="Times New Roman" panose="02020603050405020304" pitchFamily="18" charset="0"/>
            </a:endParaRPr>
          </a:p>
        </p:txBody>
      </p:sp>
      <p:sp>
        <p:nvSpPr>
          <p:cNvPr id="62479" name="Text Box 15"/>
          <p:cNvSpPr txBox="1"/>
          <p:nvPr/>
        </p:nvSpPr>
        <p:spPr>
          <a:xfrm>
            <a:off x="3562350" y="2025650"/>
            <a:ext cx="1425575" cy="1492250"/>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en-US" altLang="zh-CN" sz="2000" dirty="0">
                <a:latin typeface="Comic Sans MS" panose="030F0702030302020204" pitchFamily="66" charset="0"/>
              </a:rPr>
              <a:t>cName</a:t>
            </a:r>
          </a:p>
          <a:p>
            <a:pPr algn="just" eaLnBrk="0" hangingPunct="0"/>
            <a:r>
              <a:rPr lang="en-US" altLang="zh-CN" sz="2000" dirty="0">
                <a:latin typeface="Comic Sans MS" panose="030F0702030302020204" pitchFamily="66" charset="0"/>
              </a:rPr>
              <a:t>cId{PK}</a:t>
            </a:r>
          </a:p>
          <a:p>
            <a:pPr algn="just" eaLnBrk="0" hangingPunct="0"/>
            <a:r>
              <a:rPr lang="en-US" altLang="zh-CN" sz="2000" dirty="0">
                <a:latin typeface="Comic Sans MS" panose="030F0702030302020204" pitchFamily="66" charset="0"/>
              </a:rPr>
              <a:t>hours</a:t>
            </a:r>
          </a:p>
          <a:p>
            <a:pPr algn="just" eaLnBrk="0" hangingPunct="0"/>
            <a:r>
              <a:rPr lang="en-US" altLang="zh-CN" sz="2000" dirty="0">
                <a:latin typeface="Comic Sans MS" panose="030F0702030302020204" pitchFamily="66" charset="0"/>
              </a:rPr>
              <a:t>textbook</a:t>
            </a:r>
            <a:endParaRPr lang="en-US" altLang="zh-CN" sz="2000" dirty="0">
              <a:latin typeface="Times New Roman" panose="02020603050405020304" pitchFamily="18" charset="0"/>
            </a:endParaRPr>
          </a:p>
        </p:txBody>
      </p:sp>
      <p:sp>
        <p:nvSpPr>
          <p:cNvPr id="62480" name="Text Box 16"/>
          <p:cNvSpPr txBox="1"/>
          <p:nvPr/>
        </p:nvSpPr>
        <p:spPr>
          <a:xfrm>
            <a:off x="177800" y="2025650"/>
            <a:ext cx="1425575" cy="1824038"/>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en-US" altLang="zh-CN" sz="1800" dirty="0">
                <a:latin typeface="Comic Sans MS" panose="030F0702030302020204" pitchFamily="66" charset="0"/>
              </a:rPr>
              <a:t>tName</a:t>
            </a:r>
          </a:p>
          <a:p>
            <a:pPr algn="just" eaLnBrk="0" hangingPunct="0"/>
            <a:r>
              <a:rPr lang="en-US" altLang="zh-CN" sz="1800" dirty="0">
                <a:latin typeface="Comic Sans MS" panose="030F0702030302020204" pitchFamily="66" charset="0"/>
              </a:rPr>
              <a:t>tId{PK}</a:t>
            </a:r>
          </a:p>
          <a:p>
            <a:pPr algn="just" eaLnBrk="0" hangingPunct="0"/>
            <a:r>
              <a:rPr lang="en-US" altLang="zh-CN" sz="1800" dirty="0">
                <a:latin typeface="Comic Sans MS" panose="030F0702030302020204" pitchFamily="66" charset="0"/>
              </a:rPr>
              <a:t>sex</a:t>
            </a:r>
          </a:p>
          <a:p>
            <a:pPr algn="just" eaLnBrk="0" hangingPunct="0"/>
            <a:r>
              <a:rPr lang="en-US" altLang="zh-CN" sz="1800" dirty="0">
                <a:latin typeface="Comic Sans MS" panose="030F0702030302020204" pitchFamily="66" charset="0"/>
              </a:rPr>
              <a:t>rank</a:t>
            </a:r>
          </a:p>
          <a:p>
            <a:pPr algn="just" eaLnBrk="0" hangingPunct="0"/>
            <a:r>
              <a:rPr lang="en-US" altLang="zh-CN" sz="1800" dirty="0">
                <a:latin typeface="Comic Sans MS" panose="030F0702030302020204" pitchFamily="66" charset="0"/>
              </a:rPr>
              <a:t>emails</a:t>
            </a:r>
            <a:r>
              <a:rPr lang="en-US" altLang="zh-CN" sz="1800" dirty="0">
                <a:latin typeface="Times New Roman" panose="02020603050405020304" pitchFamily="18" charset="0"/>
              </a:rPr>
              <a:t>[1..3]</a:t>
            </a:r>
          </a:p>
        </p:txBody>
      </p:sp>
      <p:sp>
        <p:nvSpPr>
          <p:cNvPr id="62481" name="Freeform 17"/>
          <p:cNvSpPr/>
          <p:nvPr/>
        </p:nvSpPr>
        <p:spPr>
          <a:xfrm>
            <a:off x="2671763" y="1528763"/>
            <a:ext cx="336550" cy="301625"/>
          </a:xfrm>
          <a:custGeom>
            <a:avLst/>
            <a:gdLst/>
            <a:ahLst/>
            <a:cxnLst>
              <a:cxn ang="0">
                <a:pos x="0" y="0"/>
              </a:cxn>
              <a:cxn ang="0">
                <a:pos x="589926576" y="236921725"/>
              </a:cxn>
              <a:cxn ang="0">
                <a:pos x="0" y="473841878"/>
              </a:cxn>
              <a:cxn ang="0">
                <a:pos x="0" y="0"/>
              </a:cxn>
            </a:cxnLst>
            <a:rect l="0" t="0" r="0" b="0"/>
            <a:pathLst>
              <a:path w="192" h="192">
                <a:moveTo>
                  <a:pt x="0" y="0"/>
                </a:moveTo>
                <a:lnTo>
                  <a:pt x="192" y="96"/>
                </a:lnTo>
                <a:lnTo>
                  <a:pt x="0" y="192"/>
                </a:lnTo>
                <a:lnTo>
                  <a:pt x="0" y="0"/>
                </a:lnTo>
                <a:close/>
              </a:path>
            </a:pathLst>
          </a:custGeom>
          <a:solidFill>
            <a:srgbClr val="00CC99">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2482" name="Freeform 18"/>
          <p:cNvSpPr/>
          <p:nvPr/>
        </p:nvSpPr>
        <p:spPr>
          <a:xfrm flipH="1">
            <a:off x="5522913" y="1528763"/>
            <a:ext cx="336550" cy="301625"/>
          </a:xfrm>
          <a:custGeom>
            <a:avLst/>
            <a:gdLst/>
            <a:ahLst/>
            <a:cxnLst>
              <a:cxn ang="0">
                <a:pos x="0" y="0"/>
              </a:cxn>
              <a:cxn ang="0">
                <a:pos x="589926576" y="236921725"/>
              </a:cxn>
              <a:cxn ang="0">
                <a:pos x="0" y="473841878"/>
              </a:cxn>
              <a:cxn ang="0">
                <a:pos x="0" y="0"/>
              </a:cxn>
            </a:cxnLst>
            <a:rect l="0" t="0" r="0" b="0"/>
            <a:pathLst>
              <a:path w="192" h="192">
                <a:moveTo>
                  <a:pt x="0" y="0"/>
                </a:moveTo>
                <a:lnTo>
                  <a:pt x="192" y="96"/>
                </a:lnTo>
                <a:lnTo>
                  <a:pt x="0" y="192"/>
                </a:lnTo>
                <a:lnTo>
                  <a:pt x="0" y="0"/>
                </a:lnTo>
                <a:close/>
              </a:path>
            </a:pathLst>
          </a:custGeom>
          <a:solidFill>
            <a:srgbClr val="00CC99">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2483" name="Text Box 19"/>
          <p:cNvSpPr txBox="1"/>
          <p:nvPr/>
        </p:nvSpPr>
        <p:spPr>
          <a:xfrm>
            <a:off x="5937250" y="1447800"/>
            <a:ext cx="920750" cy="412750"/>
          </a:xfrm>
          <a:prstGeom prst="rect">
            <a:avLst/>
          </a:prstGeom>
          <a:noFill/>
          <a:ln w="9525">
            <a:noFill/>
          </a:ln>
        </p:spPr>
        <p:txBody>
          <a:bodyPr lIns="0" tIns="0" rIns="0" bIns="0"/>
          <a:lstStyle/>
          <a:p>
            <a:pPr algn="just" eaLnBrk="0" hangingPunct="0"/>
            <a:r>
              <a:rPr lang="en-US" altLang="zh-CN" dirty="0">
                <a:latin typeface="Times New Roman" panose="02020603050405020304" pitchFamily="18" charset="0"/>
              </a:rPr>
              <a:t>Enroll</a:t>
            </a:r>
          </a:p>
        </p:txBody>
      </p:sp>
      <p:sp>
        <p:nvSpPr>
          <p:cNvPr id="62484" name="Text Box 20"/>
          <p:cNvSpPr txBox="1"/>
          <p:nvPr/>
        </p:nvSpPr>
        <p:spPr>
          <a:xfrm>
            <a:off x="1857375" y="4924425"/>
            <a:ext cx="962025" cy="485775"/>
          </a:xfrm>
          <a:prstGeom prst="rect">
            <a:avLst/>
          </a:prstGeom>
          <a:noFill/>
          <a:ln w="9525">
            <a:noFill/>
          </a:ln>
        </p:spPr>
        <p:txBody>
          <a:bodyPr lIns="0" tIns="0" rIns="0" bIns="0"/>
          <a:lstStyle/>
          <a:p>
            <a:pPr algn="just" eaLnBrk="0" hangingPunct="0"/>
            <a:r>
              <a:rPr lang="en-US" altLang="zh-CN" dirty="0">
                <a:latin typeface="Times New Roman" panose="02020603050405020304" pitchFamily="18" charset="0"/>
              </a:rPr>
              <a:t>Has</a:t>
            </a:r>
          </a:p>
        </p:txBody>
      </p:sp>
      <p:sp>
        <p:nvSpPr>
          <p:cNvPr id="62485" name="Line 21"/>
          <p:cNvSpPr/>
          <p:nvPr/>
        </p:nvSpPr>
        <p:spPr>
          <a:xfrm>
            <a:off x="712788" y="3849688"/>
            <a:ext cx="0" cy="1490662"/>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2486" name="Line 22"/>
          <p:cNvSpPr/>
          <p:nvPr/>
        </p:nvSpPr>
        <p:spPr>
          <a:xfrm>
            <a:off x="712788" y="5318125"/>
            <a:ext cx="2849562"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2487" name="Text Box 23"/>
          <p:cNvSpPr txBox="1"/>
          <p:nvPr/>
        </p:nvSpPr>
        <p:spPr>
          <a:xfrm>
            <a:off x="5343525" y="2524125"/>
            <a:ext cx="1247775" cy="496888"/>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endParaRPr lang="zh-CN" altLang="zh-CN" dirty="0">
              <a:latin typeface="Times New Roman" panose="02020603050405020304" pitchFamily="18" charset="0"/>
            </a:endParaRPr>
          </a:p>
        </p:txBody>
      </p:sp>
      <p:sp>
        <p:nvSpPr>
          <p:cNvPr id="62488" name="Text Box 24"/>
          <p:cNvSpPr txBox="1"/>
          <p:nvPr/>
        </p:nvSpPr>
        <p:spPr>
          <a:xfrm>
            <a:off x="5343525" y="3021013"/>
            <a:ext cx="1247775" cy="828675"/>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en-US" altLang="zh-CN" sz="1800" dirty="0">
                <a:latin typeface="Comic Sans MS" panose="030F0702030302020204" pitchFamily="66" charset="0"/>
              </a:rPr>
              <a:t>semester </a:t>
            </a:r>
          </a:p>
          <a:p>
            <a:pPr algn="just" eaLnBrk="0" hangingPunct="0"/>
            <a:r>
              <a:rPr lang="en-US" altLang="zh-CN" sz="1800" dirty="0">
                <a:latin typeface="Comic Sans MS" panose="030F0702030302020204" pitchFamily="66" charset="0"/>
              </a:rPr>
              <a:t>grade</a:t>
            </a:r>
            <a:endParaRPr lang="en-US" altLang="zh-CN" sz="1800" dirty="0">
              <a:latin typeface="Times New Roman" panose="02020603050405020304" pitchFamily="18" charset="0"/>
            </a:endParaRPr>
          </a:p>
        </p:txBody>
      </p:sp>
      <p:sp>
        <p:nvSpPr>
          <p:cNvPr id="62489" name="Line 25"/>
          <p:cNvSpPr/>
          <p:nvPr/>
        </p:nvSpPr>
        <p:spPr>
          <a:xfrm>
            <a:off x="5937250" y="1860550"/>
            <a:ext cx="0" cy="663575"/>
          </a:xfrm>
          <a:prstGeom prst="line">
            <a:avLst/>
          </a:prstGeom>
          <a:ln w="9525" cap="flat" cmpd="sng">
            <a:solidFill>
              <a:srgbClr val="000000"/>
            </a:solidFill>
            <a:prstDash val="dash"/>
            <a:headEnd type="none" w="med" len="med"/>
            <a:tailEnd type="none" w="med" len="med"/>
          </a:ln>
        </p:spPr>
        <p:txBody>
          <a:bodyPr/>
          <a:lstStyle/>
          <a:p>
            <a:endParaRPr lang="zh-CN" altLang="en-US"/>
          </a:p>
        </p:txBody>
      </p:sp>
      <p:sp>
        <p:nvSpPr>
          <p:cNvPr id="62490" name="Text Box 26"/>
          <p:cNvSpPr txBox="1"/>
          <p:nvPr/>
        </p:nvSpPr>
        <p:spPr>
          <a:xfrm>
            <a:off x="1781175" y="2524125"/>
            <a:ext cx="1603375" cy="496888"/>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endParaRPr lang="zh-CN" altLang="zh-CN" dirty="0">
              <a:latin typeface="Times New Roman" panose="02020603050405020304" pitchFamily="18" charset="0"/>
            </a:endParaRPr>
          </a:p>
        </p:txBody>
      </p:sp>
      <p:sp>
        <p:nvSpPr>
          <p:cNvPr id="62491" name="Text Box 27"/>
          <p:cNvSpPr txBox="1"/>
          <p:nvPr/>
        </p:nvSpPr>
        <p:spPr>
          <a:xfrm>
            <a:off x="1781175" y="3021013"/>
            <a:ext cx="1603375" cy="828675"/>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en-US" altLang="zh-CN" sz="2000" dirty="0">
                <a:latin typeface="Comic Sans MS" panose="030F0702030302020204" pitchFamily="66" charset="0"/>
              </a:rPr>
              <a:t>semester </a:t>
            </a:r>
          </a:p>
          <a:p>
            <a:pPr algn="just" eaLnBrk="0" hangingPunct="0"/>
            <a:r>
              <a:rPr lang="en-US" altLang="zh-CN" sz="2000" dirty="0">
                <a:latin typeface="Comic Sans MS" panose="030F0702030302020204" pitchFamily="66" charset="0"/>
              </a:rPr>
              <a:t>class_no</a:t>
            </a:r>
            <a:endParaRPr lang="en-US" altLang="zh-CN" sz="2000" dirty="0">
              <a:latin typeface="Times New Roman" panose="02020603050405020304" pitchFamily="18" charset="0"/>
            </a:endParaRPr>
          </a:p>
        </p:txBody>
      </p:sp>
      <p:sp>
        <p:nvSpPr>
          <p:cNvPr id="62492" name="Line 28"/>
          <p:cNvSpPr/>
          <p:nvPr/>
        </p:nvSpPr>
        <p:spPr>
          <a:xfrm>
            <a:off x="2552700" y="1860550"/>
            <a:ext cx="0" cy="663575"/>
          </a:xfrm>
          <a:prstGeom prst="line">
            <a:avLst/>
          </a:prstGeom>
          <a:ln w="9525" cap="flat" cmpd="sng">
            <a:solidFill>
              <a:srgbClr val="000000"/>
            </a:solidFill>
            <a:prstDash val="dash"/>
            <a:headEnd type="none" w="med" len="med"/>
            <a:tailEnd type="none" w="med" len="med"/>
          </a:ln>
        </p:spPr>
        <p:txBody>
          <a:bodyPr/>
          <a:lstStyle/>
          <a:p>
            <a:endParaRPr lang="zh-CN" altLang="en-US"/>
          </a:p>
        </p:txBody>
      </p:sp>
      <p:sp>
        <p:nvSpPr>
          <p:cNvPr id="62493" name="Line 29"/>
          <p:cNvSpPr/>
          <p:nvPr/>
        </p:nvSpPr>
        <p:spPr>
          <a:xfrm>
            <a:off x="7837488" y="3849688"/>
            <a:ext cx="0" cy="1490662"/>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2494" name="Line 30"/>
          <p:cNvSpPr/>
          <p:nvPr/>
        </p:nvSpPr>
        <p:spPr>
          <a:xfrm>
            <a:off x="5343525" y="5340350"/>
            <a:ext cx="2493963"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2495" name="Text Box 31"/>
          <p:cNvSpPr txBox="1"/>
          <p:nvPr/>
        </p:nvSpPr>
        <p:spPr>
          <a:xfrm>
            <a:off x="5165725" y="1860550"/>
            <a:ext cx="712788" cy="331788"/>
          </a:xfrm>
          <a:prstGeom prst="rect">
            <a:avLst/>
          </a:prstGeom>
          <a:noFill/>
          <a:ln w="9525">
            <a:noFill/>
          </a:ln>
        </p:spPr>
        <p:txBody>
          <a:bodyPr lIns="0" tIns="0" rIns="0" bIns="0"/>
          <a:lstStyle/>
          <a:p>
            <a:pPr algn="just" eaLnBrk="0" hangingPunct="0"/>
            <a:r>
              <a:rPr lang="en-US" altLang="zh-CN" b="1" dirty="0">
                <a:solidFill>
                  <a:srgbClr val="FF0000"/>
                </a:solidFill>
                <a:latin typeface="Times New Roman" panose="02020603050405020304" pitchFamily="18" charset="0"/>
              </a:rPr>
              <a:t>0..*</a:t>
            </a:r>
          </a:p>
        </p:txBody>
      </p:sp>
      <p:sp>
        <p:nvSpPr>
          <p:cNvPr id="62496" name="Text Box 32"/>
          <p:cNvSpPr txBox="1"/>
          <p:nvPr/>
        </p:nvSpPr>
        <p:spPr>
          <a:xfrm>
            <a:off x="6019800" y="4953000"/>
            <a:ext cx="927100" cy="387350"/>
          </a:xfrm>
          <a:prstGeom prst="rect">
            <a:avLst/>
          </a:prstGeom>
          <a:noFill/>
          <a:ln w="9525">
            <a:noFill/>
          </a:ln>
        </p:spPr>
        <p:txBody>
          <a:bodyPr lIns="0" tIns="0" rIns="0" bIns="0"/>
          <a:lstStyle/>
          <a:p>
            <a:pPr algn="just" eaLnBrk="0" hangingPunct="0"/>
            <a:r>
              <a:rPr lang="en-US" altLang="zh-CN" dirty="0">
                <a:latin typeface="Times New Roman" panose="02020603050405020304" pitchFamily="18" charset="0"/>
              </a:rPr>
              <a:t>Has</a:t>
            </a:r>
          </a:p>
        </p:txBody>
      </p:sp>
      <p:sp>
        <p:nvSpPr>
          <p:cNvPr id="62497" name="Text Box 33"/>
          <p:cNvSpPr txBox="1"/>
          <p:nvPr/>
        </p:nvSpPr>
        <p:spPr>
          <a:xfrm>
            <a:off x="6665913" y="1860550"/>
            <a:ext cx="533400" cy="331788"/>
          </a:xfrm>
          <a:prstGeom prst="rect">
            <a:avLst/>
          </a:prstGeom>
          <a:noFill/>
          <a:ln w="9525">
            <a:noFill/>
          </a:ln>
        </p:spPr>
        <p:txBody>
          <a:bodyPr lIns="0" tIns="0" rIns="0" bIns="0"/>
          <a:lstStyle/>
          <a:p>
            <a:pPr algn="just" eaLnBrk="0" hangingPunct="0"/>
            <a:r>
              <a:rPr lang="en-US" altLang="zh-CN" b="1" dirty="0">
                <a:solidFill>
                  <a:srgbClr val="FF0000"/>
                </a:solidFill>
                <a:latin typeface="Times New Roman" panose="02020603050405020304" pitchFamily="18" charset="0"/>
              </a:rPr>
              <a:t>0..*</a:t>
            </a:r>
          </a:p>
        </p:txBody>
      </p:sp>
      <p:sp>
        <p:nvSpPr>
          <p:cNvPr id="62498" name="Text Box 34"/>
          <p:cNvSpPr txBox="1"/>
          <p:nvPr/>
        </p:nvSpPr>
        <p:spPr>
          <a:xfrm>
            <a:off x="1722438" y="1860550"/>
            <a:ext cx="712787" cy="331788"/>
          </a:xfrm>
          <a:prstGeom prst="rect">
            <a:avLst/>
          </a:prstGeom>
          <a:noFill/>
          <a:ln w="9525">
            <a:noFill/>
          </a:ln>
        </p:spPr>
        <p:txBody>
          <a:bodyPr lIns="0" tIns="0" rIns="0" bIns="0"/>
          <a:lstStyle/>
          <a:p>
            <a:pPr algn="just" eaLnBrk="0" hangingPunct="0"/>
            <a:r>
              <a:rPr lang="en-US" altLang="zh-CN" b="1" dirty="0">
                <a:solidFill>
                  <a:srgbClr val="FF0000"/>
                </a:solidFill>
                <a:latin typeface="Times New Roman" panose="02020603050405020304" pitchFamily="18" charset="0"/>
              </a:rPr>
              <a:t>1..*</a:t>
            </a:r>
          </a:p>
        </p:txBody>
      </p:sp>
      <p:sp>
        <p:nvSpPr>
          <p:cNvPr id="62499" name="Text Box 35"/>
          <p:cNvSpPr txBox="1"/>
          <p:nvPr/>
        </p:nvSpPr>
        <p:spPr>
          <a:xfrm>
            <a:off x="3101975" y="1860550"/>
            <a:ext cx="534988" cy="331788"/>
          </a:xfrm>
          <a:prstGeom prst="rect">
            <a:avLst/>
          </a:prstGeom>
          <a:noFill/>
          <a:ln w="9525">
            <a:noFill/>
          </a:ln>
        </p:spPr>
        <p:txBody>
          <a:bodyPr lIns="0" tIns="0" rIns="0" bIns="0"/>
          <a:lstStyle/>
          <a:p>
            <a:pPr algn="just" eaLnBrk="0" hangingPunct="0"/>
            <a:r>
              <a:rPr lang="en-US" altLang="zh-CN" b="1" dirty="0">
                <a:solidFill>
                  <a:srgbClr val="FF0000"/>
                </a:solidFill>
                <a:latin typeface="Times New Roman" panose="02020603050405020304" pitchFamily="18" charset="0"/>
              </a:rPr>
              <a:t>0..*</a:t>
            </a:r>
          </a:p>
        </p:txBody>
      </p:sp>
      <p:sp>
        <p:nvSpPr>
          <p:cNvPr id="62500" name="Freeform 36"/>
          <p:cNvSpPr/>
          <p:nvPr/>
        </p:nvSpPr>
        <p:spPr>
          <a:xfrm>
            <a:off x="6591300" y="5008563"/>
            <a:ext cx="336550" cy="301625"/>
          </a:xfrm>
          <a:custGeom>
            <a:avLst/>
            <a:gdLst/>
            <a:ahLst/>
            <a:cxnLst>
              <a:cxn ang="0">
                <a:pos x="0" y="0"/>
              </a:cxn>
              <a:cxn ang="0">
                <a:pos x="589926576" y="236921725"/>
              </a:cxn>
              <a:cxn ang="0">
                <a:pos x="0" y="473841878"/>
              </a:cxn>
              <a:cxn ang="0">
                <a:pos x="0" y="0"/>
              </a:cxn>
            </a:cxnLst>
            <a:rect l="0" t="0" r="0" b="0"/>
            <a:pathLst>
              <a:path w="192" h="192">
                <a:moveTo>
                  <a:pt x="0" y="0"/>
                </a:moveTo>
                <a:lnTo>
                  <a:pt x="192" y="96"/>
                </a:lnTo>
                <a:lnTo>
                  <a:pt x="0" y="192"/>
                </a:lnTo>
                <a:lnTo>
                  <a:pt x="0" y="0"/>
                </a:lnTo>
                <a:close/>
              </a:path>
            </a:pathLst>
          </a:custGeom>
          <a:solidFill>
            <a:srgbClr val="00CC99">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2501" name="Freeform 37"/>
          <p:cNvSpPr/>
          <p:nvPr/>
        </p:nvSpPr>
        <p:spPr>
          <a:xfrm flipH="1">
            <a:off x="1381125" y="4945063"/>
            <a:ext cx="336550" cy="300037"/>
          </a:xfrm>
          <a:custGeom>
            <a:avLst/>
            <a:gdLst/>
            <a:ahLst/>
            <a:cxnLst>
              <a:cxn ang="0">
                <a:pos x="0" y="0"/>
              </a:cxn>
              <a:cxn ang="0">
                <a:pos x="589926576" y="234433597"/>
              </a:cxn>
              <a:cxn ang="0">
                <a:pos x="0" y="468865632"/>
              </a:cxn>
              <a:cxn ang="0">
                <a:pos x="0" y="0"/>
              </a:cxn>
            </a:cxnLst>
            <a:rect l="0" t="0" r="0" b="0"/>
            <a:pathLst>
              <a:path w="192" h="192">
                <a:moveTo>
                  <a:pt x="0" y="0"/>
                </a:moveTo>
                <a:lnTo>
                  <a:pt x="192" y="96"/>
                </a:lnTo>
                <a:lnTo>
                  <a:pt x="0" y="192"/>
                </a:lnTo>
                <a:lnTo>
                  <a:pt x="0" y="0"/>
                </a:lnTo>
                <a:close/>
              </a:path>
            </a:pathLst>
          </a:custGeom>
          <a:solidFill>
            <a:srgbClr val="00CC99">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2502" name="Text Box 38"/>
          <p:cNvSpPr txBox="1"/>
          <p:nvPr/>
        </p:nvSpPr>
        <p:spPr>
          <a:xfrm>
            <a:off x="4394200" y="4622800"/>
            <a:ext cx="712788" cy="331788"/>
          </a:xfrm>
          <a:prstGeom prst="rect">
            <a:avLst/>
          </a:prstGeom>
          <a:noFill/>
          <a:ln w="9525">
            <a:noFill/>
          </a:ln>
        </p:spPr>
        <p:txBody>
          <a:bodyPr lIns="0" tIns="0" rIns="0" bIns="0"/>
          <a:lstStyle/>
          <a:p>
            <a:pPr algn="just" eaLnBrk="0" hangingPunct="0"/>
            <a:r>
              <a:rPr lang="en-US" altLang="zh-CN" b="1" dirty="0">
                <a:solidFill>
                  <a:srgbClr val="FF0000"/>
                </a:solidFill>
                <a:latin typeface="Times New Roman" panose="02020603050405020304" pitchFamily="18" charset="0"/>
              </a:rPr>
              <a:t>1..1</a:t>
            </a:r>
          </a:p>
        </p:txBody>
      </p:sp>
      <p:sp>
        <p:nvSpPr>
          <p:cNvPr id="62503" name="Text Box 39"/>
          <p:cNvSpPr txBox="1"/>
          <p:nvPr/>
        </p:nvSpPr>
        <p:spPr>
          <a:xfrm>
            <a:off x="4364038" y="3517900"/>
            <a:ext cx="534987" cy="331788"/>
          </a:xfrm>
          <a:prstGeom prst="rect">
            <a:avLst/>
          </a:prstGeom>
          <a:noFill/>
          <a:ln w="9525">
            <a:noFill/>
          </a:ln>
        </p:spPr>
        <p:txBody>
          <a:bodyPr lIns="0" tIns="0" rIns="0" bIns="0"/>
          <a:lstStyle/>
          <a:p>
            <a:pPr algn="just" eaLnBrk="0" hangingPunct="0"/>
            <a:r>
              <a:rPr lang="en-US" altLang="zh-CN" b="1" dirty="0">
                <a:solidFill>
                  <a:srgbClr val="FF0000"/>
                </a:solidFill>
                <a:latin typeface="Times New Roman" panose="02020603050405020304" pitchFamily="18" charset="0"/>
              </a:rPr>
              <a:t>1..*</a:t>
            </a:r>
          </a:p>
        </p:txBody>
      </p:sp>
      <p:sp>
        <p:nvSpPr>
          <p:cNvPr id="62504" name="Text Box 40"/>
          <p:cNvSpPr txBox="1"/>
          <p:nvPr/>
        </p:nvSpPr>
        <p:spPr>
          <a:xfrm>
            <a:off x="771525" y="3897313"/>
            <a:ext cx="712788" cy="330200"/>
          </a:xfrm>
          <a:prstGeom prst="rect">
            <a:avLst/>
          </a:prstGeom>
          <a:noFill/>
          <a:ln w="9525">
            <a:noFill/>
          </a:ln>
        </p:spPr>
        <p:txBody>
          <a:bodyPr lIns="0" tIns="0" rIns="0" bIns="0"/>
          <a:lstStyle/>
          <a:p>
            <a:pPr algn="just" eaLnBrk="0" hangingPunct="0"/>
            <a:r>
              <a:rPr lang="en-US" altLang="zh-CN" b="1" dirty="0">
                <a:solidFill>
                  <a:srgbClr val="FF0000"/>
                </a:solidFill>
                <a:latin typeface="Times New Roman" panose="02020603050405020304" pitchFamily="18" charset="0"/>
              </a:rPr>
              <a:t>1..*</a:t>
            </a:r>
          </a:p>
        </p:txBody>
      </p:sp>
      <p:sp>
        <p:nvSpPr>
          <p:cNvPr id="62505" name="Text Box 41"/>
          <p:cNvSpPr txBox="1"/>
          <p:nvPr/>
        </p:nvSpPr>
        <p:spPr>
          <a:xfrm>
            <a:off x="3028950" y="5008563"/>
            <a:ext cx="533400" cy="331787"/>
          </a:xfrm>
          <a:prstGeom prst="rect">
            <a:avLst/>
          </a:prstGeom>
          <a:noFill/>
          <a:ln w="9525">
            <a:noFill/>
          </a:ln>
        </p:spPr>
        <p:txBody>
          <a:bodyPr lIns="0" tIns="0" rIns="0" bIns="0"/>
          <a:lstStyle/>
          <a:p>
            <a:pPr algn="just" eaLnBrk="0" hangingPunct="0"/>
            <a:r>
              <a:rPr lang="en-US" altLang="zh-CN" b="1" dirty="0">
                <a:solidFill>
                  <a:srgbClr val="FF0000"/>
                </a:solidFill>
                <a:latin typeface="Times New Roman" panose="02020603050405020304" pitchFamily="18" charset="0"/>
              </a:rPr>
              <a:t>1..1</a:t>
            </a:r>
          </a:p>
        </p:txBody>
      </p:sp>
      <p:sp>
        <p:nvSpPr>
          <p:cNvPr id="62506" name="AutoShape 42"/>
          <p:cNvSpPr/>
          <p:nvPr/>
        </p:nvSpPr>
        <p:spPr>
          <a:xfrm flipV="1">
            <a:off x="4424363" y="3916363"/>
            <a:ext cx="279400" cy="360362"/>
          </a:xfrm>
          <a:prstGeom prst="flowChartMerge">
            <a:avLst/>
          </a:prstGeom>
          <a:solidFill>
            <a:srgbClr val="00CC99"/>
          </a:solidFill>
          <a:ln w="9525" cap="flat" cmpd="sng">
            <a:solidFill>
              <a:srgbClr val="000000"/>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62507" name="Text Box 43"/>
          <p:cNvSpPr txBox="1"/>
          <p:nvPr/>
        </p:nvSpPr>
        <p:spPr>
          <a:xfrm>
            <a:off x="7304088" y="3849688"/>
            <a:ext cx="533400" cy="330200"/>
          </a:xfrm>
          <a:prstGeom prst="rect">
            <a:avLst/>
          </a:prstGeom>
          <a:noFill/>
          <a:ln w="9525">
            <a:noFill/>
          </a:ln>
        </p:spPr>
        <p:txBody>
          <a:bodyPr lIns="0" tIns="0" rIns="0" bIns="0"/>
          <a:lstStyle/>
          <a:p>
            <a:pPr algn="just" eaLnBrk="0" hangingPunct="0"/>
            <a:r>
              <a:rPr lang="en-US" altLang="zh-CN" b="1" dirty="0">
                <a:solidFill>
                  <a:srgbClr val="FF0000"/>
                </a:solidFill>
                <a:latin typeface="Times New Roman" panose="02020603050405020304" pitchFamily="18" charset="0"/>
              </a:rPr>
              <a:t>0..*</a:t>
            </a:r>
          </a:p>
        </p:txBody>
      </p:sp>
      <p:sp>
        <p:nvSpPr>
          <p:cNvPr id="62508" name="Text Box 44"/>
          <p:cNvSpPr txBox="1"/>
          <p:nvPr/>
        </p:nvSpPr>
        <p:spPr>
          <a:xfrm>
            <a:off x="5373688" y="5008563"/>
            <a:ext cx="534987" cy="331787"/>
          </a:xfrm>
          <a:prstGeom prst="rect">
            <a:avLst/>
          </a:prstGeom>
          <a:noFill/>
          <a:ln w="9525">
            <a:noFill/>
          </a:ln>
        </p:spPr>
        <p:txBody>
          <a:bodyPr lIns="0" tIns="0" rIns="0" bIns="0"/>
          <a:lstStyle/>
          <a:p>
            <a:pPr algn="just" eaLnBrk="0" hangingPunct="0"/>
            <a:r>
              <a:rPr lang="en-US" altLang="zh-CN" b="1" dirty="0">
                <a:solidFill>
                  <a:srgbClr val="FF0000"/>
                </a:solidFill>
                <a:latin typeface="Times New Roman" panose="02020603050405020304" pitchFamily="18" charset="0"/>
              </a:rPr>
              <a:t>1..1</a:t>
            </a:r>
          </a:p>
        </p:txBody>
      </p:sp>
      <p:sp>
        <p:nvSpPr>
          <p:cNvPr id="62509" name="Oval 45"/>
          <p:cNvSpPr/>
          <p:nvPr/>
        </p:nvSpPr>
        <p:spPr>
          <a:xfrm>
            <a:off x="0" y="2300288"/>
            <a:ext cx="652463" cy="407987"/>
          </a:xfrm>
          <a:prstGeom prst="ellipse">
            <a:avLst/>
          </a:prstGeom>
          <a:noFill/>
          <a:ln w="15875" cap="flat" cmpd="sng">
            <a:solidFill>
              <a:srgbClr val="FF0000"/>
            </a:solidFill>
            <a:prstDash val="sysDot"/>
            <a:headEnd type="none" w="med" len="med"/>
            <a:tailEnd type="none" w="med" len="med"/>
          </a:ln>
        </p:spPr>
        <p:txBody>
          <a:bodyPr/>
          <a:lstStyle/>
          <a:p>
            <a:endParaRPr lang="zh-CN" altLang="en-US" dirty="0">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右箭头 21"/>
          <p:cNvSpPr/>
          <p:nvPr/>
        </p:nvSpPr>
        <p:spPr>
          <a:xfrm>
            <a:off x="5107940" y="6148070"/>
            <a:ext cx="1010920" cy="360045"/>
          </a:xfrm>
          <a:prstGeom prst="rightArrow">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6147" name="Text Box 23"/>
          <p:cNvSpPr txBox="1"/>
          <p:nvPr/>
        </p:nvSpPr>
        <p:spPr>
          <a:xfrm>
            <a:off x="260985" y="3712210"/>
            <a:ext cx="1873250" cy="831850"/>
          </a:xfrm>
          <a:prstGeom prst="rect">
            <a:avLst/>
          </a:prstGeom>
          <a:solidFill>
            <a:srgbClr val="99CCFF"/>
          </a:solidFill>
          <a:ln w="9525" cap="flat" cmpd="sng">
            <a:solidFill>
              <a:schemeClr val="tx1"/>
            </a:solidFill>
            <a:prstDash val="solid"/>
            <a:miter/>
            <a:headEnd type="none" w="med" len="med"/>
            <a:tailEnd type="none" w="med" len="med"/>
          </a:ln>
          <a:effectLst>
            <a:outerShdw dist="216273" dir="13785818" algn="ctr" rotWithShape="0">
              <a:schemeClr val="bg2">
                <a:alpha val="50000"/>
              </a:schemeClr>
            </a:outerShdw>
          </a:effectLst>
        </p:spPr>
        <p:txBody>
          <a:bodyPr>
            <a:spAutoFit/>
          </a:bodyPr>
          <a:lstStyle/>
          <a:p>
            <a:pPr algn="ctr"/>
            <a:r>
              <a:rPr lang="en-US" altLang="zh-CN" dirty="0">
                <a:latin typeface="Comic Sans MS" panose="030F0702030302020204" pitchFamily="66" charset="0"/>
              </a:rPr>
              <a:t>Individual </a:t>
            </a:r>
          </a:p>
          <a:p>
            <a:pPr algn="ctr"/>
            <a:r>
              <a:rPr lang="en-US" altLang="zh-CN" dirty="0">
                <a:latin typeface="Comic Sans MS" panose="030F0702030302020204" pitchFamily="66" charset="0"/>
              </a:rPr>
              <a:t>Part   1</a:t>
            </a:r>
          </a:p>
        </p:txBody>
      </p:sp>
      <p:sp>
        <p:nvSpPr>
          <p:cNvPr id="6149" name="Text Box 27"/>
          <p:cNvSpPr txBox="1"/>
          <p:nvPr/>
        </p:nvSpPr>
        <p:spPr>
          <a:xfrm>
            <a:off x="251143" y="5942965"/>
            <a:ext cx="1873250" cy="831850"/>
          </a:xfrm>
          <a:prstGeom prst="rect">
            <a:avLst/>
          </a:prstGeom>
          <a:solidFill>
            <a:srgbClr val="00FF00"/>
          </a:solidFill>
          <a:ln w="9525" cap="flat" cmpd="sng">
            <a:solidFill>
              <a:schemeClr val="tx1"/>
            </a:solidFill>
            <a:prstDash val="solid"/>
            <a:miter/>
            <a:headEnd type="none" w="med" len="med"/>
            <a:tailEnd type="none" w="med" len="med"/>
          </a:ln>
          <a:effectLst>
            <a:outerShdw dist="216273" dir="13785818" algn="ctr" rotWithShape="0">
              <a:schemeClr val="bg2">
                <a:alpha val="50000"/>
              </a:schemeClr>
            </a:outerShdw>
          </a:effectLst>
        </p:spPr>
        <p:txBody>
          <a:bodyPr>
            <a:spAutoFit/>
          </a:bodyPr>
          <a:lstStyle/>
          <a:p>
            <a:pPr algn="ctr"/>
            <a:r>
              <a:rPr lang="en-US" altLang="zh-CN" dirty="0">
                <a:latin typeface="Comic Sans MS" panose="030F0702030302020204" pitchFamily="66" charset="0"/>
              </a:rPr>
              <a:t>Individual </a:t>
            </a:r>
          </a:p>
          <a:p>
            <a:pPr algn="ctr"/>
            <a:r>
              <a:rPr lang="en-US" altLang="zh-CN" dirty="0">
                <a:latin typeface="Comic Sans MS" panose="030F0702030302020204" pitchFamily="66" charset="0"/>
              </a:rPr>
              <a:t>Part    n</a:t>
            </a:r>
          </a:p>
        </p:txBody>
      </p:sp>
      <p:sp>
        <p:nvSpPr>
          <p:cNvPr id="6150" name="Line 28"/>
          <p:cNvSpPr/>
          <p:nvPr/>
        </p:nvSpPr>
        <p:spPr>
          <a:xfrm>
            <a:off x="2134235" y="4560570"/>
            <a:ext cx="1449705" cy="1211580"/>
          </a:xfrm>
          <a:prstGeom prst="line">
            <a:avLst/>
          </a:prstGeom>
          <a:ln w="44450" cap="flat" cmpd="sng">
            <a:solidFill>
              <a:srgbClr val="0000CC"/>
            </a:solidFill>
            <a:prstDash val="solid"/>
            <a:headEnd type="none" w="med" len="med"/>
            <a:tailEnd type="triangle" w="med" len="med"/>
          </a:ln>
        </p:spPr>
        <p:txBody>
          <a:bodyPr/>
          <a:lstStyle/>
          <a:p>
            <a:endParaRPr lang="zh-CN" altLang="en-US"/>
          </a:p>
        </p:txBody>
      </p:sp>
      <p:sp>
        <p:nvSpPr>
          <p:cNvPr id="6151" name="Line 29"/>
          <p:cNvSpPr/>
          <p:nvPr/>
        </p:nvSpPr>
        <p:spPr>
          <a:xfrm>
            <a:off x="2134235" y="5654040"/>
            <a:ext cx="1388745" cy="421640"/>
          </a:xfrm>
          <a:prstGeom prst="line">
            <a:avLst/>
          </a:prstGeom>
          <a:ln w="44450" cap="flat" cmpd="sng">
            <a:solidFill>
              <a:srgbClr val="0000CC"/>
            </a:solidFill>
            <a:prstDash val="solid"/>
            <a:headEnd type="none" w="med" len="med"/>
            <a:tailEnd type="triangle" w="med" len="med"/>
          </a:ln>
        </p:spPr>
        <p:txBody>
          <a:bodyPr/>
          <a:lstStyle/>
          <a:p>
            <a:endParaRPr lang="zh-CN" altLang="en-US"/>
          </a:p>
        </p:txBody>
      </p:sp>
      <p:sp>
        <p:nvSpPr>
          <p:cNvPr id="6153" name="Text Box 31"/>
          <p:cNvSpPr txBox="1"/>
          <p:nvPr/>
        </p:nvSpPr>
        <p:spPr>
          <a:xfrm>
            <a:off x="6236970" y="398780"/>
            <a:ext cx="2812415" cy="893445"/>
          </a:xfrm>
          <a:prstGeom prst="rect">
            <a:avLst/>
          </a:prstGeom>
          <a:solidFill>
            <a:srgbClr val="FFCC99"/>
          </a:solidFill>
          <a:ln w="76200" cap="flat" cmpd="tri">
            <a:solidFill>
              <a:schemeClr val="tx1"/>
            </a:solidFill>
            <a:prstDash val="solid"/>
            <a:miter/>
            <a:headEnd type="none" w="med" len="med"/>
            <a:tailEnd type="none" w="med" len="med"/>
          </a:ln>
          <a:effectLst>
            <a:outerShdw dist="216273" dir="13785818" algn="ctr" rotWithShape="0">
              <a:srgbClr val="00FF00">
                <a:alpha val="50000"/>
              </a:srgbClr>
            </a:outerShdw>
          </a:effectLst>
        </p:spPr>
        <p:txBody>
          <a:bodyPr wrap="square" lIns="0" tIns="262800" rIns="0" bIns="262800">
            <a:spAutoFit/>
          </a:bodyPr>
          <a:lstStyle/>
          <a:p>
            <a:pPr algn="ctr"/>
            <a:r>
              <a:rPr lang="en-US" altLang="zh-CN" dirty="0">
                <a:latin typeface="Comic Sans MS" panose="030F0702030302020204" pitchFamily="66" charset="0"/>
              </a:rPr>
              <a:t>ER</a:t>
            </a:r>
            <a:r>
              <a:rPr lang="zh-CN" altLang="en-US" dirty="0">
                <a:latin typeface="Comic Sans MS" panose="030F0702030302020204" pitchFamily="66" charset="0"/>
              </a:rPr>
              <a:t>图</a:t>
            </a:r>
          </a:p>
        </p:txBody>
      </p:sp>
      <p:sp>
        <p:nvSpPr>
          <p:cNvPr id="6154" name="Text Box 32"/>
          <p:cNvSpPr txBox="1"/>
          <p:nvPr/>
        </p:nvSpPr>
        <p:spPr>
          <a:xfrm>
            <a:off x="251143" y="4822190"/>
            <a:ext cx="1873250" cy="831850"/>
          </a:xfrm>
          <a:prstGeom prst="rect">
            <a:avLst/>
          </a:prstGeom>
          <a:solidFill>
            <a:srgbClr val="FF99CC"/>
          </a:solidFill>
          <a:ln w="9525" cap="flat" cmpd="sng">
            <a:solidFill>
              <a:schemeClr val="tx1"/>
            </a:solidFill>
            <a:prstDash val="solid"/>
            <a:miter/>
            <a:headEnd type="none" w="med" len="med"/>
            <a:tailEnd type="none" w="med" len="med"/>
          </a:ln>
          <a:effectLst>
            <a:outerShdw dist="216273" dir="13785818" algn="ctr" rotWithShape="0">
              <a:schemeClr val="bg2">
                <a:alpha val="50000"/>
              </a:schemeClr>
            </a:outerShdw>
          </a:effectLst>
        </p:spPr>
        <p:txBody>
          <a:bodyPr>
            <a:spAutoFit/>
          </a:bodyPr>
          <a:lstStyle/>
          <a:p>
            <a:pPr algn="ctr"/>
            <a:r>
              <a:rPr lang="en-US" altLang="zh-CN" dirty="0">
                <a:latin typeface="Comic Sans MS" panose="030F0702030302020204" pitchFamily="66" charset="0"/>
              </a:rPr>
              <a:t>Individual </a:t>
            </a:r>
          </a:p>
          <a:p>
            <a:pPr algn="ctr"/>
            <a:r>
              <a:rPr lang="en-US" altLang="zh-CN" dirty="0">
                <a:latin typeface="Comic Sans MS" panose="030F0702030302020204" pitchFamily="66" charset="0"/>
              </a:rPr>
              <a:t>Part    i</a:t>
            </a:r>
          </a:p>
        </p:txBody>
      </p:sp>
      <p:sp>
        <p:nvSpPr>
          <p:cNvPr id="6155" name="Line 33"/>
          <p:cNvSpPr/>
          <p:nvPr/>
        </p:nvSpPr>
        <p:spPr>
          <a:xfrm flipV="1">
            <a:off x="2144395" y="6369050"/>
            <a:ext cx="1378585" cy="233045"/>
          </a:xfrm>
          <a:prstGeom prst="line">
            <a:avLst/>
          </a:prstGeom>
          <a:ln w="44450" cap="flat" cmpd="sng">
            <a:solidFill>
              <a:srgbClr val="0000CC"/>
            </a:solidFill>
            <a:prstDash val="solid"/>
            <a:headEnd type="none" w="med" len="med"/>
            <a:tailEnd type="triangle" w="med" len="med"/>
          </a:ln>
        </p:spPr>
        <p:txBody>
          <a:bodyPr/>
          <a:lstStyle/>
          <a:p>
            <a:endParaRPr lang="zh-CN" altLang="en-US"/>
          </a:p>
        </p:txBody>
      </p:sp>
      <p:grpSp>
        <p:nvGrpSpPr>
          <p:cNvPr id="18" name="组合 17"/>
          <p:cNvGrpSpPr/>
          <p:nvPr/>
        </p:nvGrpSpPr>
        <p:grpSpPr>
          <a:xfrm>
            <a:off x="3314065" y="5481320"/>
            <a:ext cx="2231390" cy="1332865"/>
            <a:chOff x="10332" y="5163"/>
            <a:chExt cx="3514" cy="2099"/>
          </a:xfrm>
        </p:grpSpPr>
        <p:sp>
          <p:nvSpPr>
            <p:cNvPr id="19" name="椭圆 18"/>
            <p:cNvSpPr/>
            <p:nvPr/>
          </p:nvSpPr>
          <p:spPr>
            <a:xfrm>
              <a:off x="10547" y="5163"/>
              <a:ext cx="2907" cy="2099"/>
            </a:xfrm>
            <a:prstGeom prst="ellipse">
              <a:avLst/>
            </a:prstGeom>
            <a:solidFill>
              <a:schemeClr val="accent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20" name="文本框 19"/>
            <p:cNvSpPr txBox="1"/>
            <p:nvPr/>
          </p:nvSpPr>
          <p:spPr>
            <a:xfrm>
              <a:off x="10332" y="5560"/>
              <a:ext cx="3514" cy="1307"/>
            </a:xfrm>
            <a:prstGeom prst="rect">
              <a:avLst/>
            </a:prstGeom>
            <a:noFill/>
          </p:spPr>
          <p:txBody>
            <a:bodyPr wrap="square" rtlCol="0">
              <a:spAutoFit/>
            </a:bodyPr>
            <a:lstStyle/>
            <a:p>
              <a:pPr algn="ctr"/>
              <a:r>
                <a:rPr lang="zh-CN" altLang="en-US">
                  <a:latin typeface="微软雅黑" panose="020B0503020204020204" charset="-122"/>
                  <a:ea typeface="微软雅黑" panose="020B0503020204020204" charset="-122"/>
                </a:rPr>
                <a:t>整理</a:t>
              </a:r>
            </a:p>
            <a:p>
              <a:pPr algn="ctr"/>
              <a:r>
                <a:rPr lang="zh-CN" altLang="en-US">
                  <a:latin typeface="微软雅黑" panose="020B0503020204020204" charset="-122"/>
                  <a:ea typeface="微软雅黑" panose="020B0503020204020204" charset="-122"/>
                </a:rPr>
                <a:t>加工</a:t>
              </a:r>
            </a:p>
          </p:txBody>
        </p:sp>
      </p:grpSp>
      <p:sp>
        <p:nvSpPr>
          <p:cNvPr id="23" name="上箭头 22"/>
          <p:cNvSpPr/>
          <p:nvPr/>
        </p:nvSpPr>
        <p:spPr>
          <a:xfrm>
            <a:off x="7956550" y="1292225"/>
            <a:ext cx="287655" cy="2235200"/>
          </a:xfrm>
          <a:prstGeom prst="upArrow">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pSp>
        <p:nvGrpSpPr>
          <p:cNvPr id="9" name="组合 8"/>
          <p:cNvGrpSpPr/>
          <p:nvPr/>
        </p:nvGrpSpPr>
        <p:grpSpPr>
          <a:xfrm>
            <a:off x="6985000" y="1589405"/>
            <a:ext cx="2231390" cy="1332865"/>
            <a:chOff x="10332" y="5163"/>
            <a:chExt cx="3514" cy="2099"/>
          </a:xfrm>
        </p:grpSpPr>
        <p:sp>
          <p:nvSpPr>
            <p:cNvPr id="7" name="椭圆 6"/>
            <p:cNvSpPr/>
            <p:nvPr/>
          </p:nvSpPr>
          <p:spPr>
            <a:xfrm>
              <a:off x="10547" y="5163"/>
              <a:ext cx="2907" cy="2099"/>
            </a:xfrm>
            <a:prstGeom prst="ellipse">
              <a:avLst/>
            </a:prstGeom>
            <a:solidFill>
              <a:schemeClr val="accent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8" name="文本框 7"/>
            <p:cNvSpPr txBox="1"/>
            <p:nvPr/>
          </p:nvSpPr>
          <p:spPr>
            <a:xfrm>
              <a:off x="10332" y="5560"/>
              <a:ext cx="3514" cy="1307"/>
            </a:xfrm>
            <a:prstGeom prst="rect">
              <a:avLst/>
            </a:prstGeom>
            <a:noFill/>
          </p:spPr>
          <p:txBody>
            <a:bodyPr wrap="square" rtlCol="0">
              <a:spAutoFit/>
            </a:bodyPr>
            <a:lstStyle/>
            <a:p>
              <a:pPr algn="ctr"/>
              <a:r>
                <a:rPr lang="zh-CN" altLang="en-US">
                  <a:latin typeface="微软雅黑" panose="020B0503020204020204" charset="-122"/>
                  <a:ea typeface="微软雅黑" panose="020B0503020204020204" charset="-122"/>
                </a:rPr>
                <a:t>建模</a:t>
              </a:r>
            </a:p>
            <a:p>
              <a:pPr algn="ctr"/>
              <a:r>
                <a:rPr lang="en-US" altLang="zh-CN">
                  <a:latin typeface="微软雅黑" panose="020B0503020204020204" charset="-122"/>
                  <a:ea typeface="微软雅黑" panose="020B0503020204020204" charset="-122"/>
                </a:rPr>
                <a:t>Modeling</a:t>
              </a:r>
            </a:p>
          </p:txBody>
        </p:sp>
      </p:grpSp>
      <p:sp>
        <p:nvSpPr>
          <p:cNvPr id="6157" name="AutoShape 35"/>
          <p:cNvSpPr/>
          <p:nvPr/>
        </p:nvSpPr>
        <p:spPr>
          <a:xfrm>
            <a:off x="3789680" y="4029075"/>
            <a:ext cx="1167130" cy="1452245"/>
          </a:xfrm>
          <a:prstGeom prst="roundRect">
            <a:avLst>
              <a:gd name="adj" fmla="val 16667"/>
            </a:avLst>
          </a:prstGeom>
          <a:solidFill>
            <a:schemeClr val="accent1"/>
          </a:solidFill>
          <a:ln w="9525" cap="flat" cmpd="sng">
            <a:noFill/>
            <a:prstDash val="solid"/>
            <a:headEnd type="none" w="med" len="med"/>
            <a:tailEnd type="none" w="med" len="med"/>
          </a:ln>
        </p:spPr>
        <p:txBody>
          <a:bodyPr wrap="none" anchor="ctr"/>
          <a:lstStyle/>
          <a:p>
            <a:pPr algn="ctr"/>
            <a:r>
              <a:rPr lang="zh-CN" altLang="en-US" dirty="0">
                <a:latin typeface="微软雅黑" panose="020B0503020204020204" charset="-122"/>
                <a:ea typeface="微软雅黑" panose="020B0503020204020204" charset="-122"/>
              </a:rPr>
              <a:t>调查</a:t>
            </a:r>
            <a:endParaRPr lang="en-US" altLang="zh-CN" dirty="0">
              <a:latin typeface="微软雅黑" panose="020B0503020204020204" charset="-122"/>
              <a:ea typeface="微软雅黑" panose="020B0503020204020204" charset="-122"/>
            </a:endParaRPr>
          </a:p>
          <a:p>
            <a:pPr algn="ctr"/>
            <a:r>
              <a:rPr lang="zh-CN" altLang="en-US" dirty="0">
                <a:latin typeface="微软雅黑" panose="020B0503020204020204" charset="-122"/>
                <a:ea typeface="微软雅黑" panose="020B0503020204020204" charset="-122"/>
              </a:rPr>
              <a:t>分析</a:t>
            </a:r>
            <a:endParaRPr lang="en-US" altLang="zh-CN" dirty="0">
              <a:latin typeface="微软雅黑" panose="020B0503020204020204" charset="-122"/>
              <a:ea typeface="微软雅黑" panose="020B0503020204020204" charset="-122"/>
            </a:endParaRPr>
          </a:p>
          <a:p>
            <a:pPr algn="ctr"/>
            <a:r>
              <a:rPr lang="zh-CN" altLang="en-US" dirty="0">
                <a:latin typeface="微软雅黑" panose="020B0503020204020204" charset="-122"/>
                <a:ea typeface="微软雅黑" panose="020B0503020204020204" charset="-122"/>
              </a:rPr>
              <a:t>研究</a:t>
            </a:r>
          </a:p>
        </p:txBody>
      </p:sp>
      <p:sp>
        <p:nvSpPr>
          <p:cNvPr id="6158" name="AutoShape 37"/>
          <p:cNvSpPr/>
          <p:nvPr/>
        </p:nvSpPr>
        <p:spPr>
          <a:xfrm>
            <a:off x="4449445" y="1693545"/>
            <a:ext cx="2663825" cy="977900"/>
          </a:xfrm>
          <a:prstGeom prst="roundRect">
            <a:avLst>
              <a:gd name="adj" fmla="val 16667"/>
            </a:avLst>
          </a:prstGeom>
          <a:solidFill>
            <a:schemeClr val="accent1"/>
          </a:solidFill>
          <a:ln w="9525" cap="flat" cmpd="sng">
            <a:noFill/>
            <a:prstDash val="solid"/>
            <a:headEnd type="none" w="med" len="med"/>
            <a:tailEnd type="none" w="med" len="med"/>
          </a:ln>
        </p:spPr>
        <p:txBody>
          <a:bodyPr wrap="none" anchor="ctr"/>
          <a:lstStyle/>
          <a:p>
            <a:pPr algn="ctr"/>
            <a:r>
              <a:rPr lang="zh-CN" altLang="en-US" dirty="0">
                <a:latin typeface="微软雅黑" panose="020B0503020204020204" charset="-122"/>
                <a:ea typeface="微软雅黑" panose="020B0503020204020204" charset="-122"/>
                <a:sym typeface="+mn-ea"/>
              </a:rPr>
              <a:t>识别</a:t>
            </a:r>
            <a:r>
              <a:rPr lang="en-US" altLang="zh-CN" dirty="0">
                <a:latin typeface="微软雅黑" panose="020B0503020204020204" charset="-122"/>
                <a:ea typeface="微软雅黑" panose="020B0503020204020204" charset="-122"/>
                <a:sym typeface="+mn-ea"/>
              </a:rPr>
              <a:t>/</a:t>
            </a:r>
            <a:r>
              <a:rPr lang="zh-CN" altLang="en-US" dirty="0">
                <a:latin typeface="微软雅黑" panose="020B0503020204020204" charset="-122"/>
                <a:ea typeface="微软雅黑" panose="020B0503020204020204" charset="-122"/>
                <a:sym typeface="+mn-ea"/>
              </a:rPr>
              <a:t>归纳</a:t>
            </a:r>
            <a:r>
              <a:rPr lang="en-US" altLang="zh-CN" dirty="0">
                <a:latin typeface="微软雅黑" panose="020B0503020204020204" charset="-122"/>
                <a:ea typeface="微软雅黑" panose="020B0503020204020204" charset="-122"/>
                <a:sym typeface="+mn-ea"/>
              </a:rPr>
              <a:t>/</a:t>
            </a:r>
            <a:r>
              <a:rPr lang="zh-CN" altLang="en-US" dirty="0">
                <a:latin typeface="微软雅黑" panose="020B0503020204020204" charset="-122"/>
                <a:ea typeface="微软雅黑" panose="020B0503020204020204" charset="-122"/>
                <a:sym typeface="+mn-ea"/>
              </a:rPr>
              <a:t>抽象</a:t>
            </a:r>
          </a:p>
          <a:p>
            <a:pPr algn="ctr"/>
            <a:r>
              <a:rPr lang="zh-CN" altLang="en-US" dirty="0">
                <a:latin typeface="微软雅黑" panose="020B0503020204020204" charset="-122"/>
                <a:ea typeface="微软雅黑" panose="020B0503020204020204" charset="-122"/>
                <a:sym typeface="+mn-ea"/>
              </a:rPr>
              <a:t>推理</a:t>
            </a:r>
            <a:r>
              <a:rPr lang="en-US" altLang="zh-CN" dirty="0">
                <a:latin typeface="微软雅黑" panose="020B0503020204020204" charset="-122"/>
                <a:ea typeface="微软雅黑" panose="020B0503020204020204" charset="-122"/>
                <a:sym typeface="+mn-ea"/>
              </a:rPr>
              <a:t>/</a:t>
            </a:r>
            <a:r>
              <a:rPr lang="zh-CN" altLang="en-US" dirty="0">
                <a:latin typeface="微软雅黑" panose="020B0503020204020204" charset="-122"/>
                <a:ea typeface="微软雅黑" panose="020B0503020204020204" charset="-122"/>
                <a:sym typeface="+mn-ea"/>
              </a:rPr>
              <a:t>提炼</a:t>
            </a:r>
            <a:endParaRPr lang="en-US" altLang="zh-CN" dirty="0">
              <a:latin typeface="微软雅黑" panose="020B0503020204020204" charset="-122"/>
              <a:ea typeface="微软雅黑" panose="020B0503020204020204" charset="-122"/>
            </a:endParaRPr>
          </a:p>
        </p:txBody>
      </p:sp>
      <p:sp>
        <p:nvSpPr>
          <p:cNvPr id="4" name="AutoShape 37"/>
          <p:cNvSpPr/>
          <p:nvPr/>
        </p:nvSpPr>
        <p:spPr>
          <a:xfrm>
            <a:off x="2124710" y="1351915"/>
            <a:ext cx="1882140" cy="2175510"/>
          </a:xfrm>
          <a:prstGeom prst="roundRect">
            <a:avLst>
              <a:gd name="adj" fmla="val 16667"/>
            </a:avLst>
          </a:prstGeom>
          <a:solidFill>
            <a:schemeClr val="bg1">
              <a:lumMod val="85000"/>
            </a:schemeClr>
          </a:solidFill>
          <a:ln w="9525" cap="flat" cmpd="sng">
            <a:noFill/>
            <a:prstDash val="solid"/>
            <a:headEnd type="none" w="med" len="med"/>
            <a:tailEnd type="none" w="med" len="med"/>
          </a:ln>
        </p:spPr>
        <p:txBody>
          <a:bodyPr wrap="none" anchor="ctr"/>
          <a:lstStyle/>
          <a:p>
            <a:pPr algn="ctr"/>
            <a:r>
              <a:rPr lang="zh-CN" altLang="en-US" dirty="0">
                <a:latin typeface="微软雅黑" panose="020B0503020204020204" charset="-122"/>
                <a:ea typeface="微软雅黑" panose="020B0503020204020204" charset="-122"/>
              </a:rPr>
              <a:t>规章制度</a:t>
            </a:r>
          </a:p>
          <a:p>
            <a:pPr algn="ctr"/>
            <a:r>
              <a:rPr lang="zh-CN" altLang="en-US" dirty="0">
                <a:latin typeface="微软雅黑" panose="020B0503020204020204" charset="-122"/>
                <a:ea typeface="微软雅黑" panose="020B0503020204020204" charset="-122"/>
              </a:rPr>
              <a:t>业务表单</a:t>
            </a:r>
          </a:p>
          <a:p>
            <a:pPr algn="ctr"/>
            <a:r>
              <a:rPr lang="zh-CN" altLang="en-US" dirty="0">
                <a:latin typeface="微软雅黑" panose="020B0503020204020204" charset="-122"/>
                <a:ea typeface="微软雅黑" panose="020B0503020204020204" charset="-122"/>
              </a:rPr>
              <a:t>现场观察</a:t>
            </a:r>
          </a:p>
          <a:p>
            <a:pPr algn="ctr"/>
            <a:r>
              <a:rPr lang="zh-CN" altLang="en-US" dirty="0">
                <a:latin typeface="微软雅黑" panose="020B0503020204020204" charset="-122"/>
                <a:ea typeface="微软雅黑" panose="020B0503020204020204" charset="-122"/>
              </a:rPr>
              <a:t>调查问卷</a:t>
            </a:r>
          </a:p>
          <a:p>
            <a:pPr algn="ctr"/>
            <a:r>
              <a:rPr lang="zh-CN" altLang="en-US" dirty="0">
                <a:latin typeface="微软雅黑" panose="020B0503020204020204" charset="-122"/>
                <a:ea typeface="微软雅黑" panose="020B0503020204020204" charset="-122"/>
              </a:rPr>
              <a:t>当面交流</a:t>
            </a:r>
          </a:p>
        </p:txBody>
      </p:sp>
      <p:sp>
        <p:nvSpPr>
          <p:cNvPr id="34" name="AutoShape 37"/>
          <p:cNvSpPr/>
          <p:nvPr/>
        </p:nvSpPr>
        <p:spPr>
          <a:xfrm>
            <a:off x="6118225" y="4029075"/>
            <a:ext cx="2849245" cy="2738120"/>
          </a:xfrm>
          <a:prstGeom prst="roundRect">
            <a:avLst>
              <a:gd name="adj" fmla="val 16667"/>
            </a:avLst>
          </a:prstGeom>
          <a:solidFill>
            <a:schemeClr val="accent1">
              <a:lumMod val="40000"/>
              <a:lumOff val="60000"/>
            </a:schemeClr>
          </a:solidFill>
          <a:ln w="9525" cap="flat" cmpd="sng">
            <a:noFill/>
            <a:prstDash val="solid"/>
            <a:headEnd type="none" w="med" len="med"/>
            <a:tailEnd type="none" w="med" len="med"/>
          </a:ln>
        </p:spPr>
        <p:txBody>
          <a:bodyPr wrap="none" anchor="ctr"/>
          <a:lstStyle/>
          <a:p>
            <a:pPr marL="0" marR="0" lvl="0" indent="0" algn="l" defTabSz="914400" rtl="0" eaLnBrk="1" fontAlgn="base" latinLnBrk="0" hangingPunct="1">
              <a:lnSpc>
                <a:spcPct val="70000"/>
              </a:lnSpc>
              <a:spcBef>
                <a:spcPts val="600"/>
              </a:spcBef>
              <a:spcAft>
                <a:spcPct val="0"/>
              </a:spcAft>
              <a:buClrTx/>
              <a:buSzTx/>
              <a:buFontTx/>
              <a:buNone/>
              <a:defRPr/>
            </a:pPr>
            <a:r>
              <a:rPr kumimoji="1" lang="zh-CN" altLang="en-US" noProof="0" dirty="0">
                <a:ln>
                  <a:noFill/>
                </a:ln>
                <a:effectLst/>
                <a:uLnTx/>
                <a:uFillTx/>
                <a:latin typeface="华文中宋" panose="02010600040101010101" pitchFamily="2" charset="-122"/>
                <a:ea typeface="华文中宋" panose="02010600040101010101" pitchFamily="2" charset="-122"/>
                <a:sym typeface="+mn-ea"/>
              </a:rPr>
              <a:t>业务详情：</a:t>
            </a:r>
            <a:endParaRPr kumimoji="1" lang="en-US" altLang="zh-CN"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l" defTabSz="914400" rtl="0" eaLnBrk="1" fontAlgn="base" latinLnBrk="0" hangingPunct="1">
              <a:lnSpc>
                <a:spcPct val="70000"/>
              </a:lnSpc>
              <a:spcBef>
                <a:spcPts val="600"/>
              </a:spcBef>
              <a:spcAft>
                <a:spcPct val="0"/>
              </a:spcAft>
              <a:buClrTx/>
              <a:buSzTx/>
              <a:buFont typeface="Wingdings" panose="05000000000000000000" pitchFamily="2" charset="2"/>
              <a:buChar char="l"/>
              <a:defRPr/>
            </a:pPr>
            <a:r>
              <a:rPr kumimoji="1" lang="zh-CN" altLang="en-US" noProof="0" dirty="0">
                <a:ln>
                  <a:noFill/>
                </a:ln>
                <a:effectLst/>
                <a:uLnTx/>
                <a:uFillTx/>
                <a:latin typeface="华文中宋" panose="02010600040101010101" pitchFamily="2" charset="-122"/>
                <a:ea typeface="华文中宋" panose="02010600040101010101" pitchFamily="2" charset="-122"/>
                <a:sym typeface="+mn-ea"/>
              </a:rPr>
              <a:t>事情</a:t>
            </a:r>
            <a:r>
              <a:rPr kumimoji="1" lang="en-US" altLang="zh-CN" noProof="0" dirty="0">
                <a:ln>
                  <a:noFill/>
                </a:ln>
                <a:effectLst/>
                <a:uLnTx/>
                <a:uFillTx/>
                <a:latin typeface="华文中宋" panose="02010600040101010101" pitchFamily="2" charset="-122"/>
                <a:ea typeface="华文中宋" panose="02010600040101010101" pitchFamily="2" charset="-122"/>
                <a:sym typeface="+mn-ea"/>
              </a:rPr>
              <a:t> /</a:t>
            </a:r>
            <a:r>
              <a:rPr kumimoji="1" lang="zh-CN" altLang="en-US" noProof="0" dirty="0">
                <a:ln>
                  <a:noFill/>
                </a:ln>
                <a:effectLst/>
                <a:uLnTx/>
                <a:uFillTx/>
                <a:latin typeface="华文中宋" panose="02010600040101010101" pitchFamily="2" charset="-122"/>
                <a:ea typeface="华文中宋" panose="02010600040101010101" pitchFamily="2" charset="-122"/>
                <a:sym typeface="+mn-ea"/>
              </a:rPr>
              <a:t>实体</a:t>
            </a:r>
            <a:r>
              <a:rPr kumimoji="1" lang="en-US" altLang="zh-CN" noProof="0" dirty="0">
                <a:ln>
                  <a:noFill/>
                </a:ln>
                <a:effectLst/>
                <a:uLnTx/>
                <a:uFillTx/>
                <a:latin typeface="华文中宋" panose="02010600040101010101" pitchFamily="2" charset="-122"/>
                <a:ea typeface="华文中宋" panose="02010600040101010101" pitchFamily="2" charset="-122"/>
                <a:sym typeface="+mn-ea"/>
              </a:rPr>
              <a:t>;</a:t>
            </a:r>
            <a:endParaRPr kumimoji="1" lang="en-US" altLang="zh-CN"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l" defTabSz="914400" rtl="0" eaLnBrk="1" fontAlgn="base" latinLnBrk="0" hangingPunct="1">
              <a:lnSpc>
                <a:spcPct val="70000"/>
              </a:lnSpc>
              <a:spcBef>
                <a:spcPts val="600"/>
              </a:spcBef>
              <a:spcAft>
                <a:spcPct val="0"/>
              </a:spcAft>
              <a:buClrTx/>
              <a:buSzTx/>
              <a:buFont typeface="Wingdings" panose="05000000000000000000" pitchFamily="2" charset="2"/>
              <a:buChar char="l"/>
              <a:defRPr/>
            </a:pPr>
            <a:r>
              <a:rPr kumimoji="1" lang="zh-CN" altLang="en-US" noProof="0" dirty="0">
                <a:ln>
                  <a:noFill/>
                </a:ln>
                <a:effectLst/>
                <a:uLnTx/>
                <a:uFillTx/>
                <a:latin typeface="华文中宋" panose="02010600040101010101" pitchFamily="2" charset="-122"/>
                <a:ea typeface="华文中宋" panose="02010600040101010101" pitchFamily="2" charset="-122"/>
                <a:sym typeface="+mn-ea"/>
              </a:rPr>
              <a:t>活动</a:t>
            </a:r>
            <a:r>
              <a:rPr kumimoji="1" lang="en-US" altLang="zh-CN" noProof="0" dirty="0">
                <a:ln>
                  <a:noFill/>
                </a:ln>
                <a:effectLst/>
                <a:uLnTx/>
                <a:uFillTx/>
                <a:latin typeface="华文中宋" panose="02010600040101010101" pitchFamily="2" charset="-122"/>
                <a:ea typeface="华文中宋" panose="02010600040101010101" pitchFamily="2" charset="-122"/>
                <a:sym typeface="+mn-ea"/>
              </a:rPr>
              <a:t>/</a:t>
            </a:r>
            <a:r>
              <a:rPr kumimoji="1" lang="zh-CN" altLang="en-US" noProof="0" dirty="0">
                <a:ln>
                  <a:noFill/>
                </a:ln>
                <a:effectLst/>
                <a:uLnTx/>
                <a:uFillTx/>
                <a:latin typeface="华文中宋" panose="02010600040101010101" pitchFamily="2" charset="-122"/>
                <a:ea typeface="华文中宋" panose="02010600040101010101" pitchFamily="2" charset="-122"/>
                <a:sym typeface="+mn-ea"/>
              </a:rPr>
              <a:t>事件</a:t>
            </a:r>
            <a:r>
              <a:rPr kumimoji="1" lang="en-US" altLang="zh-CN" noProof="0" dirty="0">
                <a:ln>
                  <a:noFill/>
                </a:ln>
                <a:effectLst/>
                <a:uLnTx/>
                <a:uFillTx/>
                <a:latin typeface="华文中宋" panose="02010600040101010101" pitchFamily="2" charset="-122"/>
                <a:ea typeface="华文中宋" panose="02010600040101010101" pitchFamily="2" charset="-122"/>
                <a:sym typeface="+mn-ea"/>
              </a:rPr>
              <a:t> </a:t>
            </a:r>
            <a:r>
              <a:rPr kumimoji="1" lang="zh-CN" altLang="en-US" noProof="0" dirty="0">
                <a:ln>
                  <a:noFill/>
                </a:ln>
                <a:effectLst/>
                <a:uLnTx/>
                <a:uFillTx/>
                <a:latin typeface="华文中宋" panose="02010600040101010101" pitchFamily="2" charset="-122"/>
                <a:ea typeface="华文中宋" panose="02010600040101010101" pitchFamily="2" charset="-122"/>
                <a:sym typeface="+mn-ea"/>
              </a:rPr>
              <a:t>；</a:t>
            </a:r>
            <a:endParaRPr kumimoji="1" lang="en-US" altLang="zh-CN"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l" defTabSz="914400" rtl="0" eaLnBrk="1" fontAlgn="base" latinLnBrk="0" hangingPunct="1">
              <a:lnSpc>
                <a:spcPct val="70000"/>
              </a:lnSpc>
              <a:spcBef>
                <a:spcPts val="600"/>
              </a:spcBef>
              <a:spcAft>
                <a:spcPct val="0"/>
              </a:spcAft>
              <a:buClrTx/>
              <a:buSzTx/>
              <a:buFont typeface="Wingdings" panose="05000000000000000000" pitchFamily="2" charset="2"/>
              <a:buChar char="l"/>
              <a:defRPr/>
            </a:pPr>
            <a:r>
              <a:rPr kumimoji="1" lang="zh-CN" altLang="en-US" noProof="0" dirty="0">
                <a:ln>
                  <a:noFill/>
                </a:ln>
                <a:effectLst/>
                <a:uLnTx/>
                <a:uFillTx/>
                <a:latin typeface="华文中宋" panose="02010600040101010101" pitchFamily="2" charset="-122"/>
                <a:ea typeface="华文中宋" panose="02010600040101010101" pitchFamily="2" charset="-122"/>
                <a:sym typeface="+mn-ea"/>
              </a:rPr>
              <a:t>过程和环节；</a:t>
            </a:r>
            <a:endParaRPr kumimoji="1" lang="en-US" altLang="zh-CN"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l" defTabSz="914400" rtl="0" eaLnBrk="1" fontAlgn="base" latinLnBrk="0" hangingPunct="1">
              <a:lnSpc>
                <a:spcPct val="70000"/>
              </a:lnSpc>
              <a:spcBef>
                <a:spcPts val="600"/>
              </a:spcBef>
              <a:spcAft>
                <a:spcPct val="0"/>
              </a:spcAft>
              <a:buClrTx/>
              <a:buSzTx/>
              <a:buFont typeface="Wingdings" panose="05000000000000000000" pitchFamily="2" charset="2"/>
              <a:buChar char="l"/>
              <a:defRPr/>
            </a:pPr>
            <a:r>
              <a:rPr kumimoji="1" lang="zh-CN" altLang="en-US" noProof="0" dirty="0">
                <a:ln>
                  <a:noFill/>
                </a:ln>
                <a:effectLst/>
                <a:uLnTx/>
                <a:uFillTx/>
                <a:latin typeface="华文中宋" panose="02010600040101010101" pitchFamily="2" charset="-122"/>
                <a:ea typeface="华文中宋" panose="02010600040101010101" pitchFamily="2" charset="-122"/>
                <a:sym typeface="+mn-ea"/>
              </a:rPr>
              <a:t>业务表单</a:t>
            </a:r>
            <a:r>
              <a:rPr kumimoji="1" lang="en-US" altLang="zh-CN" noProof="0" dirty="0">
                <a:ln>
                  <a:noFill/>
                </a:ln>
                <a:effectLst/>
                <a:uLnTx/>
                <a:uFillTx/>
                <a:latin typeface="华文中宋" panose="02010600040101010101" pitchFamily="2" charset="-122"/>
                <a:ea typeface="华文中宋" panose="02010600040101010101" pitchFamily="2" charset="-122"/>
                <a:sym typeface="+mn-ea"/>
              </a:rPr>
              <a:t>/</a:t>
            </a:r>
            <a:r>
              <a:rPr kumimoji="1" lang="zh-CN" altLang="en-US" noProof="0" dirty="0">
                <a:ln>
                  <a:noFill/>
                </a:ln>
                <a:effectLst/>
                <a:uLnTx/>
                <a:uFillTx/>
                <a:latin typeface="华文中宋" panose="02010600040101010101" pitchFamily="2" charset="-122"/>
                <a:ea typeface="华文中宋" panose="02010600040101010101" pitchFamily="2" charset="-122"/>
                <a:sym typeface="+mn-ea"/>
              </a:rPr>
              <a:t>记录；</a:t>
            </a:r>
            <a:endParaRPr kumimoji="1" lang="en-US" altLang="zh-CN"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l" defTabSz="914400" rtl="0" eaLnBrk="1" fontAlgn="base" latinLnBrk="0" hangingPunct="1">
              <a:lnSpc>
                <a:spcPct val="70000"/>
              </a:lnSpc>
              <a:spcBef>
                <a:spcPts val="600"/>
              </a:spcBef>
              <a:spcAft>
                <a:spcPct val="0"/>
              </a:spcAft>
              <a:buClrTx/>
              <a:buSzTx/>
              <a:buFont typeface="Wingdings" panose="05000000000000000000" pitchFamily="2" charset="2"/>
              <a:buChar char="l"/>
              <a:defRPr/>
            </a:pPr>
            <a:r>
              <a:rPr kumimoji="1" lang="zh-CN" altLang="en-US" noProof="0" dirty="0">
                <a:ln>
                  <a:noFill/>
                </a:ln>
                <a:effectLst/>
                <a:uLnTx/>
                <a:uFillTx/>
                <a:latin typeface="华文中宋" panose="02010600040101010101" pitchFamily="2" charset="-122"/>
                <a:ea typeface="华文中宋" panose="02010600040101010101" pitchFamily="2" charset="-122"/>
                <a:sym typeface="+mn-ea"/>
              </a:rPr>
              <a:t>人员；</a:t>
            </a:r>
            <a:endParaRPr kumimoji="1" lang="en-US" altLang="zh-CN"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l" defTabSz="914400" rtl="0" eaLnBrk="1" fontAlgn="base" latinLnBrk="0" hangingPunct="1">
              <a:lnSpc>
                <a:spcPct val="70000"/>
              </a:lnSpc>
              <a:spcBef>
                <a:spcPts val="600"/>
              </a:spcBef>
              <a:spcAft>
                <a:spcPct val="0"/>
              </a:spcAft>
              <a:buClrTx/>
              <a:buSzTx/>
              <a:buFont typeface="Wingdings" panose="05000000000000000000" pitchFamily="2" charset="2"/>
              <a:buChar char="l"/>
              <a:defRPr/>
            </a:pPr>
            <a:r>
              <a:rPr kumimoji="1" lang="zh-CN" altLang="en-US" noProof="0" dirty="0">
                <a:ln>
                  <a:noFill/>
                </a:ln>
                <a:effectLst/>
                <a:uLnTx/>
                <a:uFillTx/>
                <a:latin typeface="华文中宋" panose="02010600040101010101" pitchFamily="2" charset="-122"/>
                <a:ea typeface="华文中宋" panose="02010600040101010101" pitchFamily="2" charset="-122"/>
                <a:sym typeface="+mn-ea"/>
              </a:rPr>
              <a:t>特征和趋势；</a:t>
            </a:r>
            <a:endParaRPr lang="zh-CN" altLang="en-US" dirty="0">
              <a:latin typeface="微软雅黑" panose="020B0503020204020204" charset="-122"/>
              <a:ea typeface="微软雅黑" panose="020B0503020204020204" charset="-122"/>
            </a:endParaRPr>
          </a:p>
        </p:txBody>
      </p:sp>
      <p:sp>
        <p:nvSpPr>
          <p:cNvPr id="35" name="燕尾形箭头 34"/>
          <p:cNvSpPr/>
          <p:nvPr/>
        </p:nvSpPr>
        <p:spPr>
          <a:xfrm rot="5400000">
            <a:off x="2104390" y="3937635"/>
            <a:ext cx="1760855" cy="658495"/>
          </a:xfrm>
          <a:prstGeom prst="notchedRightArrow">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6156" name="Text Box 34"/>
          <p:cNvSpPr txBox="1"/>
          <p:nvPr/>
        </p:nvSpPr>
        <p:spPr>
          <a:xfrm>
            <a:off x="6118225" y="3220720"/>
            <a:ext cx="2849245" cy="893445"/>
          </a:xfrm>
          <a:prstGeom prst="rect">
            <a:avLst/>
          </a:prstGeom>
          <a:solidFill>
            <a:srgbClr val="FFCC99"/>
          </a:solidFill>
          <a:ln w="41275" cap="flat" cmpd="tri">
            <a:solidFill>
              <a:schemeClr val="tx1"/>
            </a:solidFill>
            <a:prstDash val="solid"/>
            <a:miter/>
            <a:headEnd type="none" w="med" len="med"/>
            <a:tailEnd type="none" w="med" len="med"/>
          </a:ln>
          <a:effectLst>
            <a:outerShdw dist="216273" dir="13785818" algn="ctr" rotWithShape="0">
              <a:srgbClr val="00FF00">
                <a:alpha val="50000"/>
              </a:srgbClr>
            </a:outerShdw>
          </a:effectLst>
        </p:spPr>
        <p:txBody>
          <a:bodyPr wrap="square" lIns="0" tIns="262800" rIns="0" bIns="262800">
            <a:spAutoFit/>
          </a:bodyPr>
          <a:lstStyle/>
          <a:p>
            <a:pPr algn="ctr"/>
            <a:r>
              <a:rPr lang="zh-CN" altLang="en-US" dirty="0">
                <a:latin typeface="微软雅黑" panose="020B0503020204020204" charset="-122"/>
                <a:ea typeface="微软雅黑" panose="020B0503020204020204" charset="-122"/>
              </a:rPr>
              <a:t>需求分析报告</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右箭头 21"/>
          <p:cNvSpPr/>
          <p:nvPr/>
        </p:nvSpPr>
        <p:spPr>
          <a:xfrm>
            <a:off x="5107940" y="6148070"/>
            <a:ext cx="1555115" cy="360045"/>
          </a:xfrm>
          <a:prstGeom prst="rightArrow">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6147" name="Text Box 23"/>
          <p:cNvSpPr txBox="1"/>
          <p:nvPr/>
        </p:nvSpPr>
        <p:spPr>
          <a:xfrm>
            <a:off x="260985" y="3712210"/>
            <a:ext cx="1873250" cy="831850"/>
          </a:xfrm>
          <a:prstGeom prst="rect">
            <a:avLst/>
          </a:prstGeom>
          <a:solidFill>
            <a:srgbClr val="99CCFF"/>
          </a:solidFill>
          <a:ln w="9525" cap="flat" cmpd="sng">
            <a:solidFill>
              <a:schemeClr val="tx1"/>
            </a:solidFill>
            <a:prstDash val="solid"/>
            <a:miter/>
            <a:headEnd type="none" w="med" len="med"/>
            <a:tailEnd type="none" w="med" len="med"/>
          </a:ln>
          <a:effectLst>
            <a:outerShdw dist="216273" dir="13785818" algn="ctr" rotWithShape="0">
              <a:schemeClr val="bg2">
                <a:alpha val="50000"/>
              </a:schemeClr>
            </a:outerShdw>
          </a:effectLst>
        </p:spPr>
        <p:txBody>
          <a:bodyPr>
            <a:spAutoFit/>
          </a:bodyPr>
          <a:lstStyle/>
          <a:p>
            <a:pPr algn="ctr"/>
            <a:r>
              <a:rPr lang="en-US" altLang="zh-CN" dirty="0">
                <a:latin typeface="Comic Sans MS" panose="030F0702030302020204" pitchFamily="66" charset="0"/>
              </a:rPr>
              <a:t>Individual </a:t>
            </a:r>
          </a:p>
          <a:p>
            <a:pPr algn="ctr"/>
            <a:r>
              <a:rPr lang="en-US" altLang="zh-CN" dirty="0">
                <a:latin typeface="Comic Sans MS" panose="030F0702030302020204" pitchFamily="66" charset="0"/>
              </a:rPr>
              <a:t>Part   1</a:t>
            </a:r>
          </a:p>
        </p:txBody>
      </p:sp>
      <p:sp>
        <p:nvSpPr>
          <p:cNvPr id="6149" name="Text Box 27"/>
          <p:cNvSpPr txBox="1"/>
          <p:nvPr/>
        </p:nvSpPr>
        <p:spPr>
          <a:xfrm>
            <a:off x="251143" y="5942965"/>
            <a:ext cx="1873250" cy="831850"/>
          </a:xfrm>
          <a:prstGeom prst="rect">
            <a:avLst/>
          </a:prstGeom>
          <a:solidFill>
            <a:srgbClr val="00FF00"/>
          </a:solidFill>
          <a:ln w="9525" cap="flat" cmpd="sng">
            <a:solidFill>
              <a:schemeClr val="tx1"/>
            </a:solidFill>
            <a:prstDash val="solid"/>
            <a:miter/>
            <a:headEnd type="none" w="med" len="med"/>
            <a:tailEnd type="none" w="med" len="med"/>
          </a:ln>
          <a:effectLst>
            <a:outerShdw dist="216273" dir="13785818" algn="ctr" rotWithShape="0">
              <a:schemeClr val="bg2">
                <a:alpha val="50000"/>
              </a:schemeClr>
            </a:outerShdw>
          </a:effectLst>
        </p:spPr>
        <p:txBody>
          <a:bodyPr>
            <a:spAutoFit/>
          </a:bodyPr>
          <a:lstStyle/>
          <a:p>
            <a:pPr algn="ctr"/>
            <a:r>
              <a:rPr lang="en-US" altLang="zh-CN" dirty="0">
                <a:latin typeface="Comic Sans MS" panose="030F0702030302020204" pitchFamily="66" charset="0"/>
              </a:rPr>
              <a:t>Individual </a:t>
            </a:r>
          </a:p>
          <a:p>
            <a:pPr algn="ctr"/>
            <a:r>
              <a:rPr lang="en-US" altLang="zh-CN" dirty="0">
                <a:latin typeface="Comic Sans MS" panose="030F0702030302020204" pitchFamily="66" charset="0"/>
              </a:rPr>
              <a:t>Part    n</a:t>
            </a:r>
          </a:p>
        </p:txBody>
      </p:sp>
      <p:sp>
        <p:nvSpPr>
          <p:cNvPr id="6150" name="Line 28"/>
          <p:cNvSpPr/>
          <p:nvPr/>
        </p:nvSpPr>
        <p:spPr>
          <a:xfrm>
            <a:off x="2134235" y="4560570"/>
            <a:ext cx="1449705" cy="1211580"/>
          </a:xfrm>
          <a:prstGeom prst="line">
            <a:avLst/>
          </a:prstGeom>
          <a:ln w="57150" cap="flat" cmpd="sng">
            <a:solidFill>
              <a:srgbClr val="0000CC"/>
            </a:solidFill>
            <a:prstDash val="solid"/>
            <a:headEnd type="none" w="med" len="med"/>
            <a:tailEnd type="triangle" w="med" len="med"/>
          </a:ln>
        </p:spPr>
        <p:txBody>
          <a:bodyPr/>
          <a:lstStyle/>
          <a:p>
            <a:endParaRPr lang="zh-CN" altLang="en-US"/>
          </a:p>
        </p:txBody>
      </p:sp>
      <p:sp>
        <p:nvSpPr>
          <p:cNvPr id="6151" name="Line 29"/>
          <p:cNvSpPr/>
          <p:nvPr/>
        </p:nvSpPr>
        <p:spPr>
          <a:xfrm>
            <a:off x="2134235" y="5654040"/>
            <a:ext cx="1388745" cy="421640"/>
          </a:xfrm>
          <a:prstGeom prst="line">
            <a:avLst/>
          </a:prstGeom>
          <a:ln w="57150" cap="flat" cmpd="sng">
            <a:solidFill>
              <a:srgbClr val="0000CC"/>
            </a:solidFill>
            <a:prstDash val="solid"/>
            <a:headEnd type="none" w="med" len="med"/>
            <a:tailEnd type="triangle" w="med" len="med"/>
          </a:ln>
        </p:spPr>
        <p:txBody>
          <a:bodyPr/>
          <a:lstStyle/>
          <a:p>
            <a:endParaRPr lang="zh-CN" altLang="en-US"/>
          </a:p>
        </p:txBody>
      </p:sp>
      <p:sp>
        <p:nvSpPr>
          <p:cNvPr id="6153" name="Text Box 31"/>
          <p:cNvSpPr txBox="1"/>
          <p:nvPr/>
        </p:nvSpPr>
        <p:spPr>
          <a:xfrm>
            <a:off x="7120890" y="2604770"/>
            <a:ext cx="1897380" cy="893445"/>
          </a:xfrm>
          <a:prstGeom prst="rect">
            <a:avLst/>
          </a:prstGeom>
          <a:solidFill>
            <a:srgbClr val="FFCC99"/>
          </a:solidFill>
          <a:ln w="76200" cap="flat" cmpd="tri">
            <a:solidFill>
              <a:schemeClr val="tx1"/>
            </a:solidFill>
            <a:prstDash val="solid"/>
            <a:miter/>
            <a:headEnd type="none" w="med" len="med"/>
            <a:tailEnd type="none" w="med" len="med"/>
          </a:ln>
          <a:effectLst>
            <a:outerShdw dist="216273" dir="13785818" algn="ctr" rotWithShape="0">
              <a:srgbClr val="00FF00">
                <a:alpha val="50000"/>
              </a:srgbClr>
            </a:outerShdw>
          </a:effectLst>
        </p:spPr>
        <p:txBody>
          <a:bodyPr wrap="square" lIns="0" tIns="262800" rIns="0" bIns="262800">
            <a:spAutoFit/>
          </a:bodyPr>
          <a:lstStyle/>
          <a:p>
            <a:pPr algn="ctr"/>
            <a:r>
              <a:rPr lang="en-US" altLang="zh-CN" dirty="0">
                <a:latin typeface="Comic Sans MS" panose="030F0702030302020204" pitchFamily="66" charset="0"/>
              </a:rPr>
              <a:t>ER</a:t>
            </a:r>
            <a:r>
              <a:rPr lang="zh-CN" altLang="en-US" dirty="0">
                <a:latin typeface="Comic Sans MS" panose="030F0702030302020204" pitchFamily="66" charset="0"/>
              </a:rPr>
              <a:t>图</a:t>
            </a:r>
          </a:p>
        </p:txBody>
      </p:sp>
      <p:sp>
        <p:nvSpPr>
          <p:cNvPr id="6154" name="Text Box 32"/>
          <p:cNvSpPr txBox="1"/>
          <p:nvPr/>
        </p:nvSpPr>
        <p:spPr>
          <a:xfrm>
            <a:off x="251143" y="4822190"/>
            <a:ext cx="1873250" cy="831850"/>
          </a:xfrm>
          <a:prstGeom prst="rect">
            <a:avLst/>
          </a:prstGeom>
          <a:solidFill>
            <a:srgbClr val="FF99CC"/>
          </a:solidFill>
          <a:ln w="9525" cap="flat" cmpd="sng">
            <a:solidFill>
              <a:schemeClr val="tx1"/>
            </a:solidFill>
            <a:prstDash val="solid"/>
            <a:miter/>
            <a:headEnd type="none" w="med" len="med"/>
            <a:tailEnd type="none" w="med" len="med"/>
          </a:ln>
          <a:effectLst>
            <a:outerShdw dist="216273" dir="13785818" algn="ctr" rotWithShape="0">
              <a:schemeClr val="bg2">
                <a:alpha val="50000"/>
              </a:schemeClr>
            </a:outerShdw>
          </a:effectLst>
        </p:spPr>
        <p:txBody>
          <a:bodyPr>
            <a:spAutoFit/>
          </a:bodyPr>
          <a:lstStyle/>
          <a:p>
            <a:pPr algn="ctr"/>
            <a:r>
              <a:rPr lang="en-US" altLang="zh-CN" dirty="0">
                <a:latin typeface="Comic Sans MS" panose="030F0702030302020204" pitchFamily="66" charset="0"/>
              </a:rPr>
              <a:t>Individual </a:t>
            </a:r>
          </a:p>
          <a:p>
            <a:pPr algn="ctr"/>
            <a:r>
              <a:rPr lang="en-US" altLang="zh-CN" dirty="0">
                <a:latin typeface="Comic Sans MS" panose="030F0702030302020204" pitchFamily="66" charset="0"/>
              </a:rPr>
              <a:t>Part    i</a:t>
            </a:r>
          </a:p>
        </p:txBody>
      </p:sp>
      <p:sp>
        <p:nvSpPr>
          <p:cNvPr id="6155" name="Line 33"/>
          <p:cNvSpPr/>
          <p:nvPr/>
        </p:nvSpPr>
        <p:spPr>
          <a:xfrm flipV="1">
            <a:off x="2144395" y="6369050"/>
            <a:ext cx="1378585" cy="233045"/>
          </a:xfrm>
          <a:prstGeom prst="line">
            <a:avLst/>
          </a:prstGeom>
          <a:ln w="57150" cap="flat" cmpd="sng">
            <a:solidFill>
              <a:srgbClr val="0000CC"/>
            </a:solidFill>
            <a:prstDash val="solid"/>
            <a:headEnd type="none" w="med" len="med"/>
            <a:tailEnd type="triangle" w="med" len="med"/>
          </a:ln>
        </p:spPr>
        <p:txBody>
          <a:bodyPr/>
          <a:lstStyle/>
          <a:p>
            <a:endParaRPr lang="zh-CN" altLang="en-US"/>
          </a:p>
        </p:txBody>
      </p:sp>
      <p:sp>
        <p:nvSpPr>
          <p:cNvPr id="6156" name="Text Box 34"/>
          <p:cNvSpPr txBox="1"/>
          <p:nvPr/>
        </p:nvSpPr>
        <p:spPr>
          <a:xfrm>
            <a:off x="6734810" y="5881053"/>
            <a:ext cx="2232025" cy="893445"/>
          </a:xfrm>
          <a:prstGeom prst="rect">
            <a:avLst/>
          </a:prstGeom>
          <a:solidFill>
            <a:srgbClr val="FFCC99"/>
          </a:solidFill>
          <a:ln w="76200" cap="flat" cmpd="tri">
            <a:solidFill>
              <a:schemeClr val="tx1"/>
            </a:solidFill>
            <a:prstDash val="solid"/>
            <a:miter/>
            <a:headEnd type="none" w="med" len="med"/>
            <a:tailEnd type="none" w="med" len="med"/>
          </a:ln>
          <a:effectLst>
            <a:outerShdw dist="216273" dir="13785818" algn="ctr" rotWithShape="0">
              <a:srgbClr val="00FF00">
                <a:alpha val="50000"/>
              </a:srgbClr>
            </a:outerShdw>
          </a:effectLst>
        </p:spPr>
        <p:txBody>
          <a:bodyPr lIns="0" tIns="262800" rIns="0" bIns="262800">
            <a:spAutoFit/>
          </a:bodyPr>
          <a:lstStyle/>
          <a:p>
            <a:pPr algn="ctr"/>
            <a:r>
              <a:rPr lang="zh-CN" altLang="en-US" dirty="0">
                <a:latin typeface="Comic Sans MS" panose="030F0702030302020204" pitchFamily="66" charset="0"/>
              </a:rPr>
              <a:t>需求分析报告</a:t>
            </a:r>
          </a:p>
        </p:txBody>
      </p:sp>
      <p:sp>
        <p:nvSpPr>
          <p:cNvPr id="2" name="Text Box 31"/>
          <p:cNvSpPr txBox="1"/>
          <p:nvPr/>
        </p:nvSpPr>
        <p:spPr>
          <a:xfrm>
            <a:off x="4735830" y="346710"/>
            <a:ext cx="2066290" cy="882015"/>
          </a:xfrm>
          <a:prstGeom prst="rect">
            <a:avLst/>
          </a:prstGeom>
          <a:solidFill>
            <a:srgbClr val="FFCC99"/>
          </a:solidFill>
          <a:ln w="76200" cap="flat" cmpd="tri">
            <a:solidFill>
              <a:schemeClr val="tx1"/>
            </a:solidFill>
            <a:prstDash val="solid"/>
            <a:miter/>
            <a:headEnd type="none" w="med" len="med"/>
            <a:tailEnd type="none" w="med" len="med"/>
          </a:ln>
          <a:effectLst>
            <a:outerShdw dist="216273" dir="13785818" algn="ctr" rotWithShape="0">
              <a:srgbClr val="00FF00">
                <a:alpha val="50000"/>
              </a:srgbClr>
            </a:outerShdw>
          </a:effectLst>
        </p:spPr>
        <p:txBody>
          <a:bodyPr wrap="square" lIns="0" tIns="71755" rIns="0" bIns="71755">
            <a:spAutoFit/>
          </a:bodyPr>
          <a:lstStyle/>
          <a:p>
            <a:pPr algn="ctr"/>
            <a:r>
              <a:rPr lang="zh-CN" altLang="en-US" dirty="0">
                <a:latin typeface="Comic Sans MS" panose="030F0702030302020204" pitchFamily="66" charset="0"/>
              </a:rPr>
              <a:t>数据库</a:t>
            </a:r>
          </a:p>
          <a:p>
            <a:pPr algn="ctr"/>
            <a:r>
              <a:rPr lang="en-US" altLang="zh-CN" dirty="0">
                <a:latin typeface="Comic Sans MS" panose="030F0702030302020204" pitchFamily="66" charset="0"/>
              </a:rPr>
              <a:t>Relations</a:t>
            </a:r>
          </a:p>
        </p:txBody>
      </p:sp>
      <p:sp>
        <p:nvSpPr>
          <p:cNvPr id="3" name="Text Box 31"/>
          <p:cNvSpPr txBox="1"/>
          <p:nvPr/>
        </p:nvSpPr>
        <p:spPr>
          <a:xfrm>
            <a:off x="71755" y="1955800"/>
            <a:ext cx="2108835" cy="893445"/>
          </a:xfrm>
          <a:prstGeom prst="rect">
            <a:avLst/>
          </a:prstGeom>
          <a:solidFill>
            <a:srgbClr val="FFCC99"/>
          </a:solidFill>
          <a:ln w="76200" cap="flat" cmpd="tri">
            <a:solidFill>
              <a:schemeClr val="tx1"/>
            </a:solidFill>
            <a:prstDash val="solid"/>
            <a:miter/>
            <a:headEnd type="none" w="med" len="med"/>
            <a:tailEnd type="none" w="med" len="med"/>
          </a:ln>
          <a:effectLst>
            <a:outerShdw dist="216273" dir="13785818" algn="ctr" rotWithShape="0">
              <a:srgbClr val="00FF00">
                <a:alpha val="50000"/>
              </a:srgbClr>
            </a:outerShdw>
          </a:effectLst>
        </p:spPr>
        <p:txBody>
          <a:bodyPr wrap="square" lIns="0" tIns="262800" rIns="0" bIns="262800">
            <a:spAutoFit/>
          </a:bodyPr>
          <a:lstStyle/>
          <a:p>
            <a:r>
              <a:rPr lang="zh-CN" altLang="en-US" dirty="0">
                <a:latin typeface="Comic Sans MS" panose="030F0702030302020204" pitchFamily="66" charset="0"/>
              </a:rPr>
              <a:t>存储过程</a:t>
            </a:r>
            <a:r>
              <a:rPr lang="en-US" altLang="zh-CN" dirty="0">
                <a:latin typeface="Comic Sans MS" panose="030F0702030302020204" pitchFamily="66" charset="0"/>
              </a:rPr>
              <a:t>/</a:t>
            </a:r>
            <a:r>
              <a:rPr lang="zh-CN" altLang="en-US" dirty="0">
                <a:latin typeface="Comic Sans MS" panose="030F0702030302020204" pitchFamily="66" charset="0"/>
              </a:rPr>
              <a:t>视图</a:t>
            </a:r>
          </a:p>
        </p:txBody>
      </p:sp>
      <p:sp>
        <p:nvSpPr>
          <p:cNvPr id="5" name="任意多边形 4"/>
          <p:cNvSpPr/>
          <p:nvPr/>
        </p:nvSpPr>
        <p:spPr>
          <a:xfrm>
            <a:off x="72390" y="2848610"/>
            <a:ext cx="596900" cy="3094355"/>
          </a:xfrm>
          <a:custGeom>
            <a:avLst/>
            <a:gdLst>
              <a:gd name="connisteX0" fmla="*/ 381961 w 381961"/>
              <a:gd name="connsiteY0" fmla="*/ 0 h 1450340"/>
              <a:gd name="connisteX1" fmla="*/ 1596 w 381961"/>
              <a:gd name="connsiteY1" fmla="*/ 577215 h 1450340"/>
              <a:gd name="connisteX2" fmla="*/ 268931 w 381961"/>
              <a:gd name="connsiteY2" fmla="*/ 1450340 h 1450340"/>
            </a:gdLst>
            <a:ahLst/>
            <a:cxnLst>
              <a:cxn ang="0">
                <a:pos x="connisteX0" y="connsiteY0"/>
              </a:cxn>
              <a:cxn ang="0">
                <a:pos x="connisteX1" y="connsiteY1"/>
              </a:cxn>
              <a:cxn ang="0">
                <a:pos x="connisteX2" y="connsiteY2"/>
              </a:cxn>
            </a:cxnLst>
            <a:rect l="l" t="t" r="r" b="b"/>
            <a:pathLst>
              <a:path w="381961" h="1450340">
                <a:moveTo>
                  <a:pt x="381961" y="0"/>
                </a:moveTo>
                <a:cubicBezTo>
                  <a:pt x="300681" y="97790"/>
                  <a:pt x="24456" y="287020"/>
                  <a:pt x="1596" y="577215"/>
                </a:cubicBezTo>
                <a:cubicBezTo>
                  <a:pt x="-21264" y="867410"/>
                  <a:pt x="207971" y="1287145"/>
                  <a:pt x="268931" y="1450340"/>
                </a:cubicBezTo>
              </a:path>
            </a:pathLst>
          </a:custGeom>
          <a:noFill/>
          <a:ln w="57150" cap="flat" cmpd="sng" algn="ctr">
            <a:solidFill>
              <a:srgbClr val="FF0000"/>
            </a:solidFill>
            <a:prstDash val="solid"/>
            <a:round/>
            <a:headEnd type="none" w="med" len="med"/>
            <a:tailEnd type="triangl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6" name="任意多边形 5"/>
          <p:cNvSpPr/>
          <p:nvPr/>
        </p:nvSpPr>
        <p:spPr>
          <a:xfrm flipH="1">
            <a:off x="1672590" y="2848610"/>
            <a:ext cx="279400" cy="1973580"/>
          </a:xfrm>
          <a:custGeom>
            <a:avLst/>
            <a:gdLst>
              <a:gd name="connisteX0" fmla="*/ 381961 w 381961"/>
              <a:gd name="connsiteY0" fmla="*/ 0 h 1450340"/>
              <a:gd name="connisteX1" fmla="*/ 1596 w 381961"/>
              <a:gd name="connsiteY1" fmla="*/ 577215 h 1450340"/>
              <a:gd name="connisteX2" fmla="*/ 268931 w 381961"/>
              <a:gd name="connsiteY2" fmla="*/ 1450340 h 1450340"/>
            </a:gdLst>
            <a:ahLst/>
            <a:cxnLst>
              <a:cxn ang="0">
                <a:pos x="connisteX0" y="connsiteY0"/>
              </a:cxn>
              <a:cxn ang="0">
                <a:pos x="connisteX1" y="connsiteY1"/>
              </a:cxn>
              <a:cxn ang="0">
                <a:pos x="connisteX2" y="connsiteY2"/>
              </a:cxn>
            </a:cxnLst>
            <a:rect l="l" t="t" r="r" b="b"/>
            <a:pathLst>
              <a:path w="381961" h="1450340">
                <a:moveTo>
                  <a:pt x="381961" y="0"/>
                </a:moveTo>
                <a:cubicBezTo>
                  <a:pt x="300681" y="97790"/>
                  <a:pt x="24456" y="287020"/>
                  <a:pt x="1596" y="577215"/>
                </a:cubicBezTo>
                <a:cubicBezTo>
                  <a:pt x="-21264" y="867410"/>
                  <a:pt x="207971" y="1287145"/>
                  <a:pt x="268931" y="1450340"/>
                </a:cubicBezTo>
              </a:path>
            </a:pathLst>
          </a:custGeom>
          <a:noFill/>
          <a:ln w="57150" cap="flat" cmpd="sng" algn="ctr">
            <a:solidFill>
              <a:srgbClr val="FF0000"/>
            </a:solidFill>
            <a:prstDash val="solid"/>
            <a:round/>
            <a:headEnd type="none" w="med" len="med"/>
            <a:tailEnd type="triangl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3" name="Text Box 31"/>
          <p:cNvSpPr txBox="1"/>
          <p:nvPr/>
        </p:nvSpPr>
        <p:spPr>
          <a:xfrm>
            <a:off x="129540" y="290195"/>
            <a:ext cx="2066290" cy="1097915"/>
          </a:xfrm>
          <a:prstGeom prst="rect">
            <a:avLst/>
          </a:prstGeom>
          <a:solidFill>
            <a:srgbClr val="FFCC99"/>
          </a:solidFill>
          <a:ln w="76200" cap="flat" cmpd="tri">
            <a:solidFill>
              <a:schemeClr val="tx1"/>
            </a:solidFill>
            <a:prstDash val="solid"/>
            <a:miter/>
            <a:headEnd type="none" w="med" len="med"/>
            <a:tailEnd type="none" w="med" len="med"/>
          </a:ln>
          <a:effectLst>
            <a:outerShdw dist="216273" dir="13785818" algn="ctr" rotWithShape="0">
              <a:srgbClr val="00FF00">
                <a:alpha val="50000"/>
              </a:srgbClr>
            </a:outerShdw>
          </a:effectLst>
        </p:spPr>
        <p:txBody>
          <a:bodyPr wrap="square" lIns="0" tIns="179705" rIns="0" bIns="179705">
            <a:spAutoFit/>
          </a:bodyPr>
          <a:lstStyle/>
          <a:p>
            <a:pPr algn="ctr"/>
            <a:r>
              <a:rPr lang="zh-CN" altLang="en-US" dirty="0">
                <a:latin typeface="Comic Sans MS" panose="030F0702030302020204" pitchFamily="66" charset="0"/>
              </a:rPr>
              <a:t>合理的数据库</a:t>
            </a:r>
          </a:p>
          <a:p>
            <a:pPr algn="ctr"/>
            <a:r>
              <a:rPr lang="en-US" altLang="zh-CN" dirty="0">
                <a:latin typeface="Comic Sans MS" panose="030F0702030302020204" pitchFamily="66" charset="0"/>
              </a:rPr>
              <a:t>Relations</a:t>
            </a:r>
          </a:p>
        </p:txBody>
      </p:sp>
      <p:sp>
        <p:nvSpPr>
          <p:cNvPr id="17" name="左箭头 16"/>
          <p:cNvSpPr/>
          <p:nvPr/>
        </p:nvSpPr>
        <p:spPr>
          <a:xfrm>
            <a:off x="2195830" y="454660"/>
            <a:ext cx="2376170" cy="360045"/>
          </a:xfrm>
          <a:prstGeom prst="leftArrow">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pSp>
        <p:nvGrpSpPr>
          <p:cNvPr id="18" name="组合 17"/>
          <p:cNvGrpSpPr/>
          <p:nvPr/>
        </p:nvGrpSpPr>
        <p:grpSpPr>
          <a:xfrm>
            <a:off x="3314065" y="5481320"/>
            <a:ext cx="2231390" cy="1332865"/>
            <a:chOff x="10332" y="5163"/>
            <a:chExt cx="3514" cy="2099"/>
          </a:xfrm>
        </p:grpSpPr>
        <p:sp>
          <p:nvSpPr>
            <p:cNvPr id="19" name="椭圆 18"/>
            <p:cNvSpPr/>
            <p:nvPr/>
          </p:nvSpPr>
          <p:spPr>
            <a:xfrm>
              <a:off x="10547" y="5163"/>
              <a:ext cx="2907" cy="2099"/>
            </a:xfrm>
            <a:prstGeom prst="ellipse">
              <a:avLst/>
            </a:prstGeom>
            <a:solidFill>
              <a:schemeClr val="accent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20" name="文本框 19"/>
            <p:cNvSpPr txBox="1"/>
            <p:nvPr/>
          </p:nvSpPr>
          <p:spPr>
            <a:xfrm>
              <a:off x="10332" y="5560"/>
              <a:ext cx="3514" cy="1307"/>
            </a:xfrm>
            <a:prstGeom prst="rect">
              <a:avLst/>
            </a:prstGeom>
            <a:noFill/>
          </p:spPr>
          <p:txBody>
            <a:bodyPr wrap="square" rtlCol="0">
              <a:spAutoFit/>
            </a:bodyPr>
            <a:lstStyle/>
            <a:p>
              <a:pPr algn="ctr"/>
              <a:r>
                <a:rPr lang="zh-CN" altLang="en-US">
                  <a:latin typeface="微软雅黑" panose="020B0503020204020204" charset="-122"/>
                  <a:ea typeface="微软雅黑" panose="020B0503020204020204" charset="-122"/>
                </a:rPr>
                <a:t>整理</a:t>
              </a:r>
            </a:p>
            <a:p>
              <a:pPr algn="ctr"/>
              <a:r>
                <a:rPr lang="zh-CN" altLang="en-US">
                  <a:latin typeface="微软雅黑" panose="020B0503020204020204" charset="-122"/>
                  <a:ea typeface="微软雅黑" panose="020B0503020204020204" charset="-122"/>
                </a:rPr>
                <a:t>加工</a:t>
              </a:r>
            </a:p>
          </p:txBody>
        </p:sp>
      </p:grpSp>
      <p:sp>
        <p:nvSpPr>
          <p:cNvPr id="21" name="Line 38"/>
          <p:cNvSpPr/>
          <p:nvPr/>
        </p:nvSpPr>
        <p:spPr>
          <a:xfrm>
            <a:off x="1188085" y="2848610"/>
            <a:ext cx="0" cy="792006"/>
          </a:xfrm>
          <a:prstGeom prst="line">
            <a:avLst/>
          </a:prstGeom>
          <a:ln w="57150" cap="flat" cmpd="sng">
            <a:solidFill>
              <a:srgbClr val="FF0000"/>
            </a:solidFill>
            <a:prstDash val="solid"/>
            <a:headEnd type="none" w="med" len="med"/>
            <a:tailEnd type="triangle" w="med" len="med"/>
          </a:ln>
        </p:spPr>
        <p:txBody>
          <a:bodyPr/>
          <a:lstStyle/>
          <a:p>
            <a:endParaRPr lang="zh-CN" altLang="en-US"/>
          </a:p>
        </p:txBody>
      </p:sp>
      <p:sp>
        <p:nvSpPr>
          <p:cNvPr id="23" name="上箭头 22"/>
          <p:cNvSpPr/>
          <p:nvPr/>
        </p:nvSpPr>
        <p:spPr>
          <a:xfrm>
            <a:off x="7956550" y="3498215"/>
            <a:ext cx="287655" cy="2235200"/>
          </a:xfrm>
          <a:prstGeom prst="upArrow">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pSp>
        <p:nvGrpSpPr>
          <p:cNvPr id="9" name="组合 8"/>
          <p:cNvGrpSpPr/>
          <p:nvPr/>
        </p:nvGrpSpPr>
        <p:grpSpPr>
          <a:xfrm>
            <a:off x="6984365" y="3969385"/>
            <a:ext cx="2231390" cy="1332865"/>
            <a:chOff x="10332" y="5163"/>
            <a:chExt cx="3514" cy="2099"/>
          </a:xfrm>
        </p:grpSpPr>
        <p:sp>
          <p:nvSpPr>
            <p:cNvPr id="7" name="椭圆 6"/>
            <p:cNvSpPr/>
            <p:nvPr/>
          </p:nvSpPr>
          <p:spPr>
            <a:xfrm>
              <a:off x="10547" y="5163"/>
              <a:ext cx="2907" cy="2099"/>
            </a:xfrm>
            <a:prstGeom prst="ellipse">
              <a:avLst/>
            </a:prstGeom>
            <a:solidFill>
              <a:schemeClr val="accent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8" name="文本框 7"/>
            <p:cNvSpPr txBox="1"/>
            <p:nvPr/>
          </p:nvSpPr>
          <p:spPr>
            <a:xfrm>
              <a:off x="10332" y="5560"/>
              <a:ext cx="3514" cy="1307"/>
            </a:xfrm>
            <a:prstGeom prst="rect">
              <a:avLst/>
            </a:prstGeom>
            <a:noFill/>
          </p:spPr>
          <p:txBody>
            <a:bodyPr wrap="square" rtlCol="0">
              <a:spAutoFit/>
            </a:bodyPr>
            <a:lstStyle/>
            <a:p>
              <a:pPr algn="ctr"/>
              <a:r>
                <a:rPr lang="zh-CN" altLang="en-US">
                  <a:latin typeface="微软雅黑" panose="020B0503020204020204" charset="-122"/>
                  <a:ea typeface="微软雅黑" panose="020B0503020204020204" charset="-122"/>
                </a:rPr>
                <a:t>建模</a:t>
              </a:r>
            </a:p>
            <a:p>
              <a:pPr algn="ctr"/>
              <a:r>
                <a:rPr lang="en-US" altLang="zh-CN">
                  <a:latin typeface="微软雅黑" panose="020B0503020204020204" charset="-122"/>
                  <a:ea typeface="微软雅黑" panose="020B0503020204020204" charset="-122"/>
                </a:rPr>
                <a:t>modeling</a:t>
              </a:r>
            </a:p>
          </p:txBody>
        </p:sp>
      </p:grpSp>
      <p:grpSp>
        <p:nvGrpSpPr>
          <p:cNvPr id="14" name="组合 13"/>
          <p:cNvGrpSpPr/>
          <p:nvPr/>
        </p:nvGrpSpPr>
        <p:grpSpPr>
          <a:xfrm>
            <a:off x="2504440" y="38100"/>
            <a:ext cx="2231390" cy="1332865"/>
            <a:chOff x="10332" y="5163"/>
            <a:chExt cx="3514" cy="2099"/>
          </a:xfrm>
        </p:grpSpPr>
        <p:sp>
          <p:nvSpPr>
            <p:cNvPr id="15" name="椭圆 14"/>
            <p:cNvSpPr/>
            <p:nvPr/>
          </p:nvSpPr>
          <p:spPr>
            <a:xfrm>
              <a:off x="10547" y="5163"/>
              <a:ext cx="2907" cy="2099"/>
            </a:xfrm>
            <a:prstGeom prst="ellipse">
              <a:avLst/>
            </a:prstGeom>
            <a:solidFill>
              <a:schemeClr val="accent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6" name="文本框 15"/>
            <p:cNvSpPr txBox="1"/>
            <p:nvPr/>
          </p:nvSpPr>
          <p:spPr>
            <a:xfrm>
              <a:off x="10332" y="5560"/>
              <a:ext cx="3514" cy="1307"/>
            </a:xfrm>
            <a:prstGeom prst="rect">
              <a:avLst/>
            </a:prstGeom>
            <a:noFill/>
          </p:spPr>
          <p:txBody>
            <a:bodyPr wrap="square" rtlCol="0">
              <a:spAutoFit/>
            </a:bodyPr>
            <a:lstStyle/>
            <a:p>
              <a:pPr algn="ctr"/>
              <a:r>
                <a:rPr lang="zh-CN" altLang="en-US">
                  <a:latin typeface="微软雅黑" panose="020B0503020204020204" charset="-122"/>
                  <a:ea typeface="微软雅黑" panose="020B0503020204020204" charset="-122"/>
                </a:rPr>
                <a:t>验证</a:t>
              </a:r>
            </a:p>
            <a:p>
              <a:pPr algn="ctr"/>
              <a:r>
                <a:rPr lang="en-US" altLang="zh-CN">
                  <a:latin typeface="微软雅黑" panose="020B0503020204020204" charset="-122"/>
                  <a:ea typeface="微软雅黑" panose="020B0503020204020204" charset="-122"/>
                </a:rPr>
                <a:t>validate</a:t>
              </a:r>
            </a:p>
          </p:txBody>
        </p:sp>
      </p:grpSp>
      <p:sp>
        <p:nvSpPr>
          <p:cNvPr id="24" name="左箭头 23"/>
          <p:cNvSpPr/>
          <p:nvPr/>
        </p:nvSpPr>
        <p:spPr>
          <a:xfrm>
            <a:off x="6802120" y="398780"/>
            <a:ext cx="1368425" cy="360045"/>
          </a:xfrm>
          <a:prstGeom prst="leftArrow">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25" name="矩形 24"/>
          <p:cNvSpPr/>
          <p:nvPr/>
        </p:nvSpPr>
        <p:spPr>
          <a:xfrm>
            <a:off x="8014335" y="620395"/>
            <a:ext cx="172801" cy="1872615"/>
          </a:xfrm>
          <a:prstGeom prst="rect">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pSp>
        <p:nvGrpSpPr>
          <p:cNvPr id="10" name="组合 9"/>
          <p:cNvGrpSpPr/>
          <p:nvPr/>
        </p:nvGrpSpPr>
        <p:grpSpPr>
          <a:xfrm>
            <a:off x="7120890" y="873760"/>
            <a:ext cx="2231390" cy="1332865"/>
            <a:chOff x="10332" y="5163"/>
            <a:chExt cx="3514" cy="2099"/>
          </a:xfrm>
        </p:grpSpPr>
        <p:sp>
          <p:nvSpPr>
            <p:cNvPr id="11" name="椭圆 10"/>
            <p:cNvSpPr/>
            <p:nvPr/>
          </p:nvSpPr>
          <p:spPr>
            <a:xfrm>
              <a:off x="10547" y="5163"/>
              <a:ext cx="2907" cy="2099"/>
            </a:xfrm>
            <a:prstGeom prst="ellipse">
              <a:avLst/>
            </a:prstGeom>
            <a:solidFill>
              <a:schemeClr val="accent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2" name="文本框 11"/>
            <p:cNvSpPr txBox="1"/>
            <p:nvPr/>
          </p:nvSpPr>
          <p:spPr>
            <a:xfrm>
              <a:off x="10332" y="5560"/>
              <a:ext cx="3514" cy="1307"/>
            </a:xfrm>
            <a:prstGeom prst="rect">
              <a:avLst/>
            </a:prstGeom>
            <a:noFill/>
          </p:spPr>
          <p:txBody>
            <a:bodyPr wrap="square" rtlCol="0">
              <a:spAutoFit/>
            </a:bodyPr>
            <a:lstStyle/>
            <a:p>
              <a:pPr algn="ctr"/>
              <a:r>
                <a:rPr lang="zh-CN" altLang="en-US">
                  <a:latin typeface="微软雅黑" panose="020B0503020204020204" charset="-122"/>
                  <a:ea typeface="微软雅黑" panose="020B0503020204020204" charset="-122"/>
                </a:rPr>
                <a:t>转换</a:t>
              </a:r>
            </a:p>
            <a:p>
              <a:pPr algn="ctr"/>
              <a:r>
                <a:rPr lang="en-US" altLang="zh-CN">
                  <a:latin typeface="微软雅黑" panose="020B0503020204020204" charset="-122"/>
                  <a:ea typeface="微软雅黑" panose="020B0503020204020204" charset="-122"/>
                </a:rPr>
                <a:t>convert</a:t>
              </a:r>
            </a:p>
          </p:txBody>
        </p:sp>
      </p:grpSp>
      <p:sp>
        <p:nvSpPr>
          <p:cNvPr id="26" name="Line 38"/>
          <p:cNvSpPr/>
          <p:nvPr/>
        </p:nvSpPr>
        <p:spPr>
          <a:xfrm>
            <a:off x="669290" y="1409700"/>
            <a:ext cx="0" cy="576004"/>
          </a:xfrm>
          <a:prstGeom prst="line">
            <a:avLst/>
          </a:prstGeom>
          <a:ln w="69850" cap="flat" cmpd="sng">
            <a:solidFill>
              <a:srgbClr val="FF0000"/>
            </a:solidFill>
            <a:prstDash val="solid"/>
            <a:bevel/>
            <a:headEnd type="none" w="med" len="med"/>
            <a:tailEnd type="none" w="med" len="med"/>
          </a:ln>
        </p:spPr>
        <p:txBody>
          <a:bodyPr/>
          <a:lstStyle/>
          <a:p>
            <a:endParaRPr lang="zh-CN" altLang="en-US"/>
          </a:p>
        </p:txBody>
      </p:sp>
      <p:sp>
        <p:nvSpPr>
          <p:cNvPr id="27" name="Line 38"/>
          <p:cNvSpPr/>
          <p:nvPr/>
        </p:nvSpPr>
        <p:spPr>
          <a:xfrm>
            <a:off x="993140" y="1372870"/>
            <a:ext cx="0" cy="576004"/>
          </a:xfrm>
          <a:prstGeom prst="line">
            <a:avLst/>
          </a:prstGeom>
          <a:ln w="69850" cap="flat" cmpd="sng">
            <a:solidFill>
              <a:srgbClr val="FF0000"/>
            </a:solidFill>
            <a:prstDash val="solid"/>
            <a:bevel/>
            <a:headEnd type="none" w="med" len="med"/>
            <a:tailEnd type="none" w="med" len="med"/>
          </a:ln>
        </p:spPr>
        <p:txBody>
          <a:bodyPr/>
          <a:lstStyle/>
          <a:p>
            <a:endParaRPr lang="zh-CN" altLang="en-US"/>
          </a:p>
        </p:txBody>
      </p:sp>
      <p:sp>
        <p:nvSpPr>
          <p:cNvPr id="28" name="Line 38"/>
          <p:cNvSpPr/>
          <p:nvPr/>
        </p:nvSpPr>
        <p:spPr>
          <a:xfrm>
            <a:off x="1457960" y="1409700"/>
            <a:ext cx="0" cy="576004"/>
          </a:xfrm>
          <a:prstGeom prst="line">
            <a:avLst/>
          </a:prstGeom>
          <a:ln w="69850" cap="flat" cmpd="sng">
            <a:solidFill>
              <a:srgbClr val="FF0000"/>
            </a:solidFill>
            <a:prstDash val="solid"/>
            <a:bevel/>
            <a:headEnd type="none" w="med" len="med"/>
            <a:tailEnd type="none" w="med" len="med"/>
          </a:ln>
        </p:spPr>
        <p:txBody>
          <a:bodyPr/>
          <a:lstStyle/>
          <a:p>
            <a:endParaRPr lang="zh-CN" altLang="en-US"/>
          </a:p>
        </p:txBody>
      </p:sp>
      <p:sp>
        <p:nvSpPr>
          <p:cNvPr id="30" name="文本框 29"/>
          <p:cNvSpPr txBox="1"/>
          <p:nvPr/>
        </p:nvSpPr>
        <p:spPr>
          <a:xfrm>
            <a:off x="3119755" y="3220720"/>
            <a:ext cx="3455670" cy="583565"/>
          </a:xfrm>
          <a:prstGeom prst="rect">
            <a:avLst/>
          </a:prstGeom>
          <a:noFill/>
        </p:spPr>
        <p:txBody>
          <a:bodyPr wrap="square" rtlCol="0">
            <a:spAutoFit/>
          </a:bodyPr>
          <a:lstStyle/>
          <a:p>
            <a:r>
              <a:rPr lang="zh-CN" altLang="en-US" sz="3200" b="1">
                <a:solidFill>
                  <a:srgbClr val="0000FF"/>
                </a:solidFill>
                <a:latin typeface="微软雅黑" panose="020B0503020204020204" charset="-122"/>
                <a:ea typeface="微软雅黑" panose="020B0503020204020204" charset="-122"/>
              </a:rPr>
              <a:t>数据库设计流程</a:t>
            </a:r>
          </a:p>
        </p:txBody>
      </p:sp>
      <p:sp>
        <p:nvSpPr>
          <p:cNvPr id="35" name="任意多边形 34"/>
          <p:cNvSpPr/>
          <p:nvPr/>
        </p:nvSpPr>
        <p:spPr>
          <a:xfrm>
            <a:off x="2430145" y="2058670"/>
            <a:ext cx="4304665" cy="2907030"/>
          </a:xfrm>
          <a:custGeom>
            <a:avLst/>
            <a:gdLst>
              <a:gd name="connisteX0" fmla="*/ 422910 w 5018034"/>
              <a:gd name="connsiteY0" fmla="*/ 2686510 h 3338549"/>
              <a:gd name="connisteX1" fmla="*/ 1112520 w 5018034"/>
              <a:gd name="connsiteY1" fmla="*/ 3080845 h 3338549"/>
              <a:gd name="connisteX2" fmla="*/ 1802765 w 5018034"/>
              <a:gd name="connsiteY2" fmla="*/ 3291665 h 3338549"/>
              <a:gd name="connisteX3" fmla="*/ 2647315 w 5018034"/>
              <a:gd name="connsiteY3" fmla="*/ 3320240 h 3338549"/>
              <a:gd name="connisteX4" fmla="*/ 3759835 w 5018034"/>
              <a:gd name="connsiteY4" fmla="*/ 3122755 h 3338549"/>
              <a:gd name="connisteX5" fmla="*/ 4506595 w 5018034"/>
              <a:gd name="connsiteY5" fmla="*/ 2657935 h 3338549"/>
              <a:gd name="connisteX6" fmla="*/ 4900930 w 5018034"/>
              <a:gd name="connsiteY6" fmla="*/ 2109295 h 3338549"/>
              <a:gd name="connisteX7" fmla="*/ 5013325 w 5018034"/>
              <a:gd name="connsiteY7" fmla="*/ 1630505 h 3338549"/>
              <a:gd name="connisteX8" fmla="*/ 4816475 w 5018034"/>
              <a:gd name="connsiteY8" fmla="*/ 996775 h 3338549"/>
              <a:gd name="connisteX9" fmla="*/ 4154170 w 5018034"/>
              <a:gd name="connsiteY9" fmla="*/ 475440 h 3338549"/>
              <a:gd name="connisteX10" fmla="*/ 3041650 w 5018034"/>
              <a:gd name="connsiteY10" fmla="*/ 81105 h 3338549"/>
              <a:gd name="connisteX11" fmla="*/ 1732280 w 5018034"/>
              <a:gd name="connsiteY11" fmla="*/ 24590 h 3338549"/>
              <a:gd name="connisteX12" fmla="*/ 788670 w 5018034"/>
              <a:gd name="connsiteY12" fmla="*/ 292560 h 3338549"/>
              <a:gd name="connisteX13" fmla="*/ 183515 w 5018034"/>
              <a:gd name="connsiteY13" fmla="*/ 855805 h 3338549"/>
              <a:gd name="connisteX14" fmla="*/ 0 w 5018034"/>
              <a:gd name="connsiteY14" fmla="*/ 1292050 h 333854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Lst>
            <a:rect l="l" t="t" r="r" b="b"/>
            <a:pathLst>
              <a:path w="5018034" h="3338549">
                <a:moveTo>
                  <a:pt x="422910" y="2686511"/>
                </a:moveTo>
                <a:cubicBezTo>
                  <a:pt x="546735" y="2761441"/>
                  <a:pt x="836295" y="2959561"/>
                  <a:pt x="1112520" y="3080846"/>
                </a:cubicBezTo>
                <a:cubicBezTo>
                  <a:pt x="1388745" y="3202131"/>
                  <a:pt x="1496060" y="3244041"/>
                  <a:pt x="1802765" y="3291666"/>
                </a:cubicBezTo>
                <a:cubicBezTo>
                  <a:pt x="2109470" y="3339291"/>
                  <a:pt x="2256155" y="3353896"/>
                  <a:pt x="2647315" y="3320241"/>
                </a:cubicBezTo>
                <a:cubicBezTo>
                  <a:pt x="3038475" y="3286586"/>
                  <a:pt x="3387725" y="3255471"/>
                  <a:pt x="3759835" y="3122756"/>
                </a:cubicBezTo>
                <a:cubicBezTo>
                  <a:pt x="4131945" y="2990041"/>
                  <a:pt x="4278630" y="2860501"/>
                  <a:pt x="4506595" y="2657936"/>
                </a:cubicBezTo>
                <a:cubicBezTo>
                  <a:pt x="4734560" y="2455371"/>
                  <a:pt x="4799330" y="2315036"/>
                  <a:pt x="4900930" y="2109296"/>
                </a:cubicBezTo>
                <a:cubicBezTo>
                  <a:pt x="5002530" y="1903556"/>
                  <a:pt x="5030470" y="1852756"/>
                  <a:pt x="5013325" y="1630506"/>
                </a:cubicBezTo>
                <a:cubicBezTo>
                  <a:pt x="4996180" y="1408256"/>
                  <a:pt x="4988560" y="1227916"/>
                  <a:pt x="4816475" y="996776"/>
                </a:cubicBezTo>
                <a:cubicBezTo>
                  <a:pt x="4644390" y="765636"/>
                  <a:pt x="4509135" y="658321"/>
                  <a:pt x="4154170" y="475441"/>
                </a:cubicBezTo>
                <a:cubicBezTo>
                  <a:pt x="3799205" y="292561"/>
                  <a:pt x="3526155" y="171276"/>
                  <a:pt x="3041650" y="81106"/>
                </a:cubicBezTo>
                <a:cubicBezTo>
                  <a:pt x="2557145" y="-9064"/>
                  <a:pt x="2183130" y="-17954"/>
                  <a:pt x="1732280" y="24591"/>
                </a:cubicBezTo>
                <a:cubicBezTo>
                  <a:pt x="1281430" y="67136"/>
                  <a:pt x="1098550" y="126191"/>
                  <a:pt x="788670" y="292561"/>
                </a:cubicBezTo>
                <a:cubicBezTo>
                  <a:pt x="478790" y="458931"/>
                  <a:pt x="340995" y="655781"/>
                  <a:pt x="183515" y="855806"/>
                </a:cubicBezTo>
                <a:cubicBezTo>
                  <a:pt x="26035" y="1055831"/>
                  <a:pt x="24765" y="1215851"/>
                  <a:pt x="0" y="1292051"/>
                </a:cubicBezTo>
              </a:path>
            </a:pathLst>
          </a:custGeom>
          <a:noFill/>
          <a:ln w="111125" cap="flat" cmpd="sng" algn="ctr">
            <a:solidFill>
              <a:srgbClr val="FF0000"/>
            </a:solidFill>
            <a:prstDash val="solid"/>
            <a:round/>
            <a:headEnd type="none" w="med" len="med"/>
            <a:tailEnd type="stealth" w="lg" len="lg"/>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p:nvPr>
        </p:nvSpPr>
        <p:spPr>
          <a:xfrm>
            <a:off x="771525" y="180975"/>
            <a:ext cx="7772400" cy="1143000"/>
          </a:xfrm>
        </p:spPr>
        <p:txBody>
          <a:bodyPr vert="horz" wrap="square" lIns="91440" tIns="45720" rIns="91440" bIns="45720" anchor="ctr"/>
          <a:lstStyle/>
          <a:p>
            <a:pPr eaLnBrk="1" hangingPunct="1"/>
            <a:r>
              <a:rPr lang="en-US" altLang="zh-CN" sz="4000" dirty="0">
                <a:latin typeface="微软雅黑" panose="020B0503020204020204" charset="-122"/>
                <a:ea typeface="微软雅黑" panose="020B0503020204020204" charset="-122"/>
                <a:sym typeface="+mn-ea"/>
              </a:rPr>
              <a:t>ER</a:t>
            </a:r>
            <a:r>
              <a:rPr lang="zh-CN" altLang="en-US" sz="4000" dirty="0">
                <a:latin typeface="微软雅黑" panose="020B0503020204020204" charset="-122"/>
                <a:ea typeface="微软雅黑" panose="020B0503020204020204" charset="-122"/>
                <a:sym typeface="+mn-ea"/>
              </a:rPr>
              <a:t>建模   </a:t>
            </a:r>
            <a:r>
              <a:rPr lang="zh-CN" altLang="en-US" sz="4000" dirty="0">
                <a:latin typeface="微软雅黑" panose="020B0503020204020204" charset="-122"/>
                <a:ea typeface="微软雅黑" panose="020B0503020204020204" charset="-122"/>
                <a:sym typeface="Symbol" panose="05050102010706020507" charset="0"/>
              </a:rPr>
              <a:t>  </a:t>
            </a:r>
            <a:r>
              <a:rPr lang="en-US" altLang="zh-CN" sz="4000" dirty="0">
                <a:latin typeface="微软雅黑" panose="020B0503020204020204" charset="-122"/>
                <a:ea typeface="微软雅黑" panose="020B0503020204020204" charset="-122"/>
                <a:sym typeface="+mn-ea"/>
              </a:rPr>
              <a:t>ER</a:t>
            </a:r>
            <a:r>
              <a:rPr lang="zh-CN" altLang="en-US" sz="4000" dirty="0">
                <a:latin typeface="微软雅黑" panose="020B0503020204020204" charset="-122"/>
                <a:ea typeface="微软雅黑" panose="020B0503020204020204" charset="-122"/>
                <a:sym typeface="+mn-ea"/>
              </a:rPr>
              <a:t>图</a:t>
            </a:r>
          </a:p>
        </p:txBody>
      </p:sp>
      <p:grpSp>
        <p:nvGrpSpPr>
          <p:cNvPr id="19" name="组合 18"/>
          <p:cNvGrpSpPr/>
          <p:nvPr/>
        </p:nvGrpSpPr>
        <p:grpSpPr>
          <a:xfrm>
            <a:off x="0" y="1323975"/>
            <a:ext cx="8969375" cy="5447665"/>
            <a:chOff x="0" y="2085"/>
            <a:chExt cx="14125" cy="8579"/>
          </a:xfrm>
        </p:grpSpPr>
        <p:sp>
          <p:nvSpPr>
            <p:cNvPr id="62468" name="Text Box 4"/>
            <p:cNvSpPr txBox="1"/>
            <p:nvPr/>
          </p:nvSpPr>
          <p:spPr>
            <a:xfrm>
              <a:off x="11880" y="3312"/>
              <a:ext cx="2245" cy="782"/>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en-US" altLang="zh-CN" dirty="0">
                  <a:latin typeface="Times New Roman" panose="02020603050405020304" pitchFamily="18" charset="0"/>
                </a:rPr>
                <a:t>Student</a:t>
              </a:r>
            </a:p>
          </p:txBody>
        </p:sp>
        <p:sp>
          <p:nvSpPr>
            <p:cNvPr id="62469" name="Text Box 5"/>
            <p:cNvSpPr txBox="1"/>
            <p:nvPr/>
          </p:nvSpPr>
          <p:spPr>
            <a:xfrm>
              <a:off x="11880" y="4094"/>
              <a:ext cx="2245" cy="2873"/>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en-US" altLang="zh-CN" sz="1800" dirty="0">
                  <a:latin typeface="Comic Sans MS" panose="030F0702030302020204" pitchFamily="66" charset="0"/>
                </a:rPr>
                <a:t>sName</a:t>
              </a:r>
            </a:p>
            <a:p>
              <a:pPr algn="just" eaLnBrk="0" hangingPunct="0"/>
              <a:r>
                <a:rPr lang="en-US" altLang="zh-CN" sz="1800" dirty="0">
                  <a:latin typeface="Comic Sans MS" panose="030F0702030302020204" pitchFamily="66" charset="0"/>
                </a:rPr>
                <a:t>sId{PK}</a:t>
              </a:r>
            </a:p>
            <a:p>
              <a:pPr algn="just" eaLnBrk="0" hangingPunct="0"/>
              <a:r>
                <a:rPr lang="en-US" altLang="zh-CN" sz="1800" dirty="0">
                  <a:latin typeface="Comic Sans MS" panose="030F0702030302020204" pitchFamily="66" charset="0"/>
                </a:rPr>
                <a:t>sex</a:t>
              </a:r>
            </a:p>
            <a:p>
              <a:pPr algn="just" eaLnBrk="0" hangingPunct="0"/>
              <a:r>
                <a:rPr lang="en-US" altLang="zh-CN" sz="1800" dirty="0">
                  <a:latin typeface="Comic Sans MS" panose="030F0702030302020204" pitchFamily="66" charset="0"/>
                </a:rPr>
                <a:t>birthDate address</a:t>
              </a:r>
              <a:endParaRPr lang="en-US" altLang="zh-CN" sz="1800" dirty="0">
                <a:latin typeface="Times New Roman" panose="02020603050405020304" pitchFamily="18" charset="0"/>
              </a:endParaRPr>
            </a:p>
          </p:txBody>
        </p:sp>
        <p:sp>
          <p:nvSpPr>
            <p:cNvPr id="62470" name="Text Box 6"/>
            <p:cNvSpPr txBox="1"/>
            <p:nvPr/>
          </p:nvSpPr>
          <p:spPr>
            <a:xfrm>
              <a:off x="5610" y="8792"/>
              <a:ext cx="2805" cy="782"/>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en-US" altLang="zh-CN" dirty="0">
                  <a:latin typeface="Times New Roman" panose="02020603050405020304" pitchFamily="18" charset="0"/>
                </a:rPr>
                <a:t>Department</a:t>
              </a:r>
            </a:p>
          </p:txBody>
        </p:sp>
        <p:sp>
          <p:nvSpPr>
            <p:cNvPr id="62471" name="Text Box 7"/>
            <p:cNvSpPr txBox="1"/>
            <p:nvPr/>
          </p:nvSpPr>
          <p:spPr>
            <a:xfrm>
              <a:off x="5610" y="3312"/>
              <a:ext cx="2245" cy="782"/>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en-US" altLang="zh-CN" dirty="0">
                  <a:latin typeface="Times New Roman" panose="02020603050405020304" pitchFamily="18" charset="0"/>
                </a:rPr>
                <a:t>Course</a:t>
              </a:r>
            </a:p>
          </p:txBody>
        </p:sp>
        <p:sp>
          <p:nvSpPr>
            <p:cNvPr id="62472" name="Text Box 8"/>
            <p:cNvSpPr txBox="1"/>
            <p:nvPr/>
          </p:nvSpPr>
          <p:spPr>
            <a:xfrm>
              <a:off x="280" y="3312"/>
              <a:ext cx="2245" cy="782"/>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en-US" altLang="zh-CN" dirty="0">
                  <a:latin typeface="Times New Roman" panose="02020603050405020304" pitchFamily="18" charset="0"/>
                </a:rPr>
                <a:t>Teacher</a:t>
              </a:r>
            </a:p>
          </p:txBody>
        </p:sp>
        <p:sp>
          <p:nvSpPr>
            <p:cNvPr id="62473" name="Line 9"/>
            <p:cNvSpPr/>
            <p:nvPr/>
          </p:nvSpPr>
          <p:spPr>
            <a:xfrm>
              <a:off x="2525" y="3834"/>
              <a:ext cx="3085"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2474" name="Text Box 10"/>
            <p:cNvSpPr txBox="1"/>
            <p:nvPr/>
          </p:nvSpPr>
          <p:spPr>
            <a:xfrm>
              <a:off x="6873" y="7697"/>
              <a:ext cx="1407" cy="647"/>
            </a:xfrm>
            <a:prstGeom prst="rect">
              <a:avLst/>
            </a:prstGeom>
            <a:noFill/>
            <a:ln w="9525">
              <a:noFill/>
            </a:ln>
          </p:spPr>
          <p:txBody>
            <a:bodyPr lIns="0" tIns="0" rIns="0" bIns="0"/>
            <a:lstStyle/>
            <a:p>
              <a:pPr algn="just" eaLnBrk="0" hangingPunct="0"/>
              <a:r>
                <a:rPr lang="en-US" altLang="zh-CN" dirty="0">
                  <a:latin typeface="Times New Roman" panose="02020603050405020304" pitchFamily="18" charset="0"/>
                </a:rPr>
                <a:t>Offer</a:t>
              </a:r>
            </a:p>
          </p:txBody>
        </p:sp>
        <p:sp>
          <p:nvSpPr>
            <p:cNvPr id="62475" name="Line 11"/>
            <p:cNvSpPr/>
            <p:nvPr/>
          </p:nvSpPr>
          <p:spPr>
            <a:xfrm>
              <a:off x="6733" y="6444"/>
              <a:ext cx="0" cy="2348"/>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2476" name="Line 12"/>
            <p:cNvSpPr/>
            <p:nvPr/>
          </p:nvSpPr>
          <p:spPr>
            <a:xfrm>
              <a:off x="7855" y="3834"/>
              <a:ext cx="4025"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2477" name="Text Box 13"/>
            <p:cNvSpPr txBox="1"/>
            <p:nvPr/>
          </p:nvSpPr>
          <p:spPr>
            <a:xfrm>
              <a:off x="2880" y="3184"/>
              <a:ext cx="1538" cy="650"/>
            </a:xfrm>
            <a:prstGeom prst="rect">
              <a:avLst/>
            </a:prstGeom>
            <a:noFill/>
            <a:ln w="9525">
              <a:noFill/>
            </a:ln>
          </p:spPr>
          <p:txBody>
            <a:bodyPr lIns="0" tIns="0" rIns="0" bIns="0"/>
            <a:lstStyle/>
            <a:p>
              <a:pPr algn="just" eaLnBrk="0" hangingPunct="0"/>
              <a:r>
                <a:rPr lang="en-US" altLang="zh-CN" dirty="0">
                  <a:latin typeface="Times New Roman" panose="02020603050405020304" pitchFamily="18" charset="0"/>
                </a:rPr>
                <a:t>Teach</a:t>
              </a:r>
            </a:p>
          </p:txBody>
        </p:sp>
        <p:sp>
          <p:nvSpPr>
            <p:cNvPr id="62478" name="Text Box 14"/>
            <p:cNvSpPr txBox="1"/>
            <p:nvPr/>
          </p:nvSpPr>
          <p:spPr>
            <a:xfrm>
              <a:off x="5610" y="9574"/>
              <a:ext cx="2805" cy="1090"/>
            </a:xfrm>
            <a:prstGeom prst="rect">
              <a:avLst/>
            </a:prstGeom>
            <a:solidFill>
              <a:srgbClr val="FFFFFF"/>
            </a:solidFill>
            <a:ln w="9525" cap="flat" cmpd="sng">
              <a:solidFill>
                <a:srgbClr val="000000"/>
              </a:solidFill>
              <a:prstDash val="solid"/>
              <a:miter/>
              <a:headEnd type="none" w="med" len="med"/>
              <a:tailEnd type="none" w="med" len="med"/>
            </a:ln>
          </p:spPr>
          <p:txBody>
            <a:bodyPr lIns="0" rIns="0"/>
            <a:lstStyle/>
            <a:p>
              <a:pPr algn="just" eaLnBrk="0" hangingPunct="0"/>
              <a:r>
                <a:rPr lang="en-US" altLang="zh-CN" sz="1800" dirty="0">
                  <a:latin typeface="Comic Sans MS" panose="030F0702030302020204" pitchFamily="66" charset="0"/>
                </a:rPr>
                <a:t>collegeName{PK} </a:t>
              </a:r>
            </a:p>
            <a:p>
              <a:pPr algn="just" eaLnBrk="0" hangingPunct="0"/>
              <a:r>
                <a:rPr lang="en-US" altLang="zh-CN" sz="1800" dirty="0">
                  <a:latin typeface="Comic Sans MS" panose="030F0702030302020204" pitchFamily="66" charset="0"/>
                </a:rPr>
                <a:t>location</a:t>
              </a:r>
              <a:endParaRPr lang="en-US" altLang="zh-CN" sz="1800" dirty="0">
                <a:latin typeface="Times New Roman" panose="02020603050405020304" pitchFamily="18" charset="0"/>
              </a:endParaRPr>
            </a:p>
          </p:txBody>
        </p:sp>
        <p:sp>
          <p:nvSpPr>
            <p:cNvPr id="62479" name="Text Box 15"/>
            <p:cNvSpPr txBox="1"/>
            <p:nvPr/>
          </p:nvSpPr>
          <p:spPr>
            <a:xfrm>
              <a:off x="5610" y="4094"/>
              <a:ext cx="2245" cy="2350"/>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en-US" altLang="zh-CN" sz="2000" dirty="0">
                  <a:latin typeface="Comic Sans MS" panose="030F0702030302020204" pitchFamily="66" charset="0"/>
                </a:rPr>
                <a:t>cName</a:t>
              </a:r>
            </a:p>
            <a:p>
              <a:pPr algn="just" eaLnBrk="0" hangingPunct="0"/>
              <a:r>
                <a:rPr lang="en-US" altLang="zh-CN" sz="2000" dirty="0">
                  <a:latin typeface="Comic Sans MS" panose="030F0702030302020204" pitchFamily="66" charset="0"/>
                </a:rPr>
                <a:t>cId{PK}</a:t>
              </a:r>
            </a:p>
            <a:p>
              <a:pPr algn="just" eaLnBrk="0" hangingPunct="0"/>
              <a:r>
                <a:rPr lang="en-US" altLang="zh-CN" sz="2000" dirty="0">
                  <a:latin typeface="Comic Sans MS" panose="030F0702030302020204" pitchFamily="66" charset="0"/>
                </a:rPr>
                <a:t>hours</a:t>
              </a:r>
            </a:p>
            <a:p>
              <a:pPr algn="just" eaLnBrk="0" hangingPunct="0"/>
              <a:r>
                <a:rPr lang="en-US" altLang="zh-CN" sz="2000" dirty="0">
                  <a:latin typeface="Comic Sans MS" panose="030F0702030302020204" pitchFamily="66" charset="0"/>
                </a:rPr>
                <a:t>textbook</a:t>
              </a:r>
              <a:endParaRPr lang="en-US" altLang="zh-CN" sz="2000" dirty="0">
                <a:latin typeface="Times New Roman" panose="02020603050405020304" pitchFamily="18" charset="0"/>
              </a:endParaRPr>
            </a:p>
          </p:txBody>
        </p:sp>
        <p:sp>
          <p:nvSpPr>
            <p:cNvPr id="62480" name="Text Box 16"/>
            <p:cNvSpPr txBox="1"/>
            <p:nvPr/>
          </p:nvSpPr>
          <p:spPr>
            <a:xfrm>
              <a:off x="280" y="4094"/>
              <a:ext cx="2245" cy="2873"/>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en-US" altLang="zh-CN" sz="1800" dirty="0">
                  <a:latin typeface="Comic Sans MS" panose="030F0702030302020204" pitchFamily="66" charset="0"/>
                </a:rPr>
                <a:t>tName</a:t>
              </a:r>
            </a:p>
            <a:p>
              <a:pPr algn="just" eaLnBrk="0" hangingPunct="0"/>
              <a:r>
                <a:rPr lang="en-US" altLang="zh-CN" sz="1800" dirty="0">
                  <a:latin typeface="Comic Sans MS" panose="030F0702030302020204" pitchFamily="66" charset="0"/>
                </a:rPr>
                <a:t>tId{PK}</a:t>
              </a:r>
            </a:p>
            <a:p>
              <a:pPr algn="just" eaLnBrk="0" hangingPunct="0"/>
              <a:r>
                <a:rPr lang="en-US" altLang="zh-CN" sz="1800" dirty="0">
                  <a:latin typeface="Comic Sans MS" panose="030F0702030302020204" pitchFamily="66" charset="0"/>
                </a:rPr>
                <a:t>sex</a:t>
              </a:r>
            </a:p>
            <a:p>
              <a:pPr algn="just" eaLnBrk="0" hangingPunct="0"/>
              <a:r>
                <a:rPr lang="en-US" altLang="zh-CN" sz="1800" dirty="0">
                  <a:latin typeface="Comic Sans MS" panose="030F0702030302020204" pitchFamily="66" charset="0"/>
                </a:rPr>
                <a:t>rank</a:t>
              </a:r>
            </a:p>
            <a:p>
              <a:pPr algn="just" eaLnBrk="0" hangingPunct="0"/>
              <a:r>
                <a:rPr lang="en-US" altLang="zh-CN" sz="1800" dirty="0">
                  <a:latin typeface="Comic Sans MS" panose="030F0702030302020204" pitchFamily="66" charset="0"/>
                </a:rPr>
                <a:t>emails</a:t>
              </a:r>
              <a:r>
                <a:rPr lang="en-US" altLang="zh-CN" sz="1800" dirty="0">
                  <a:latin typeface="Times New Roman" panose="02020603050405020304" pitchFamily="18" charset="0"/>
                </a:rPr>
                <a:t>[1..3]</a:t>
              </a:r>
            </a:p>
          </p:txBody>
        </p:sp>
        <p:sp>
          <p:nvSpPr>
            <p:cNvPr id="62481" name="Freeform 17"/>
            <p:cNvSpPr/>
            <p:nvPr/>
          </p:nvSpPr>
          <p:spPr>
            <a:xfrm>
              <a:off x="4208" y="3312"/>
              <a:ext cx="530" cy="475"/>
            </a:xfrm>
            <a:custGeom>
              <a:avLst/>
              <a:gdLst/>
              <a:ahLst/>
              <a:cxnLst>
                <a:cxn ang="0">
                  <a:pos x="0" y="0"/>
                </a:cxn>
                <a:cxn ang="0">
                  <a:pos x="589926576" y="236921725"/>
                </a:cxn>
                <a:cxn ang="0">
                  <a:pos x="0" y="473841878"/>
                </a:cxn>
                <a:cxn ang="0">
                  <a:pos x="0" y="0"/>
                </a:cxn>
              </a:cxnLst>
              <a:rect l="0" t="0" r="0" b="0"/>
              <a:pathLst>
                <a:path w="192" h="192">
                  <a:moveTo>
                    <a:pt x="0" y="0"/>
                  </a:moveTo>
                  <a:lnTo>
                    <a:pt x="192" y="96"/>
                  </a:lnTo>
                  <a:lnTo>
                    <a:pt x="0" y="192"/>
                  </a:lnTo>
                  <a:lnTo>
                    <a:pt x="0" y="0"/>
                  </a:lnTo>
                  <a:close/>
                </a:path>
              </a:pathLst>
            </a:custGeom>
            <a:solidFill>
              <a:srgbClr val="00CC99">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2482" name="Freeform 18"/>
            <p:cNvSpPr/>
            <p:nvPr/>
          </p:nvSpPr>
          <p:spPr>
            <a:xfrm flipH="1">
              <a:off x="9602" y="3312"/>
              <a:ext cx="530" cy="475"/>
            </a:xfrm>
            <a:custGeom>
              <a:avLst/>
              <a:gdLst/>
              <a:ahLst/>
              <a:cxnLst>
                <a:cxn ang="0">
                  <a:pos x="0" y="0"/>
                </a:cxn>
                <a:cxn ang="0">
                  <a:pos x="589926576" y="236921725"/>
                </a:cxn>
                <a:cxn ang="0">
                  <a:pos x="0" y="473841878"/>
                </a:cxn>
                <a:cxn ang="0">
                  <a:pos x="0" y="0"/>
                </a:cxn>
              </a:cxnLst>
              <a:rect l="0" t="0" r="0" b="0"/>
              <a:pathLst>
                <a:path w="192" h="192">
                  <a:moveTo>
                    <a:pt x="0" y="0"/>
                  </a:moveTo>
                  <a:lnTo>
                    <a:pt x="192" y="96"/>
                  </a:lnTo>
                  <a:lnTo>
                    <a:pt x="0" y="192"/>
                  </a:lnTo>
                  <a:lnTo>
                    <a:pt x="0" y="0"/>
                  </a:lnTo>
                  <a:close/>
                </a:path>
              </a:pathLst>
            </a:custGeom>
            <a:solidFill>
              <a:srgbClr val="00CC99">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2483" name="Text Box 19"/>
            <p:cNvSpPr txBox="1"/>
            <p:nvPr/>
          </p:nvSpPr>
          <p:spPr>
            <a:xfrm>
              <a:off x="10254" y="3184"/>
              <a:ext cx="1450" cy="650"/>
            </a:xfrm>
            <a:prstGeom prst="rect">
              <a:avLst/>
            </a:prstGeom>
            <a:noFill/>
            <a:ln w="9525">
              <a:noFill/>
            </a:ln>
          </p:spPr>
          <p:txBody>
            <a:bodyPr lIns="0" tIns="0" rIns="0" bIns="0"/>
            <a:lstStyle/>
            <a:p>
              <a:pPr algn="just" eaLnBrk="0" hangingPunct="0"/>
              <a:r>
                <a:rPr lang="en-US" altLang="zh-CN" dirty="0">
                  <a:latin typeface="Times New Roman" panose="02020603050405020304" pitchFamily="18" charset="0"/>
                </a:rPr>
                <a:t>Enroll</a:t>
              </a:r>
            </a:p>
          </p:txBody>
        </p:sp>
        <p:sp>
          <p:nvSpPr>
            <p:cNvPr id="62487" name="Text Box 23"/>
            <p:cNvSpPr txBox="1"/>
            <p:nvPr/>
          </p:nvSpPr>
          <p:spPr>
            <a:xfrm>
              <a:off x="8415" y="4879"/>
              <a:ext cx="1965" cy="783"/>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endParaRPr lang="zh-CN" altLang="zh-CN" dirty="0">
                <a:latin typeface="Times New Roman" panose="02020603050405020304" pitchFamily="18" charset="0"/>
              </a:endParaRPr>
            </a:p>
          </p:txBody>
        </p:sp>
        <p:sp>
          <p:nvSpPr>
            <p:cNvPr id="62488" name="Text Box 24"/>
            <p:cNvSpPr txBox="1"/>
            <p:nvPr/>
          </p:nvSpPr>
          <p:spPr>
            <a:xfrm>
              <a:off x="8415" y="5662"/>
              <a:ext cx="1965" cy="1305"/>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en-US" altLang="zh-CN" sz="1800" dirty="0">
                  <a:latin typeface="Comic Sans MS" panose="030F0702030302020204" pitchFamily="66" charset="0"/>
                </a:rPr>
                <a:t>semester </a:t>
              </a:r>
            </a:p>
            <a:p>
              <a:pPr algn="just" eaLnBrk="0" hangingPunct="0"/>
              <a:r>
                <a:rPr lang="en-US" altLang="zh-CN" sz="1800" dirty="0">
                  <a:latin typeface="Comic Sans MS" panose="030F0702030302020204" pitchFamily="66" charset="0"/>
                </a:rPr>
                <a:t>grade</a:t>
              </a:r>
              <a:endParaRPr lang="en-US" altLang="zh-CN" sz="1800" dirty="0">
                <a:latin typeface="Times New Roman" panose="02020603050405020304" pitchFamily="18" charset="0"/>
              </a:endParaRPr>
            </a:p>
          </p:txBody>
        </p:sp>
        <p:sp>
          <p:nvSpPr>
            <p:cNvPr id="62489" name="Line 25"/>
            <p:cNvSpPr/>
            <p:nvPr/>
          </p:nvSpPr>
          <p:spPr>
            <a:xfrm>
              <a:off x="9350" y="3834"/>
              <a:ext cx="0" cy="1045"/>
            </a:xfrm>
            <a:prstGeom prst="line">
              <a:avLst/>
            </a:prstGeom>
            <a:ln w="9525" cap="flat" cmpd="sng">
              <a:solidFill>
                <a:srgbClr val="000000"/>
              </a:solidFill>
              <a:prstDash val="dash"/>
              <a:headEnd type="none" w="med" len="med"/>
              <a:tailEnd type="none" w="med" len="med"/>
            </a:ln>
          </p:spPr>
          <p:txBody>
            <a:bodyPr/>
            <a:lstStyle/>
            <a:p>
              <a:endParaRPr lang="zh-CN" altLang="en-US"/>
            </a:p>
          </p:txBody>
        </p:sp>
        <p:sp>
          <p:nvSpPr>
            <p:cNvPr id="62490" name="Text Box 26"/>
            <p:cNvSpPr txBox="1"/>
            <p:nvPr/>
          </p:nvSpPr>
          <p:spPr>
            <a:xfrm>
              <a:off x="2805" y="4879"/>
              <a:ext cx="2525" cy="783"/>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endParaRPr lang="zh-CN" altLang="zh-CN" dirty="0">
                <a:latin typeface="Times New Roman" panose="02020603050405020304" pitchFamily="18" charset="0"/>
              </a:endParaRPr>
            </a:p>
          </p:txBody>
        </p:sp>
        <p:sp>
          <p:nvSpPr>
            <p:cNvPr id="62491" name="Text Box 27"/>
            <p:cNvSpPr txBox="1"/>
            <p:nvPr/>
          </p:nvSpPr>
          <p:spPr>
            <a:xfrm>
              <a:off x="2805" y="5662"/>
              <a:ext cx="2525" cy="1305"/>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en-US" altLang="zh-CN" sz="2000" dirty="0">
                  <a:latin typeface="Comic Sans MS" panose="030F0702030302020204" pitchFamily="66" charset="0"/>
                </a:rPr>
                <a:t>semester </a:t>
              </a:r>
            </a:p>
            <a:p>
              <a:pPr algn="just" eaLnBrk="0" hangingPunct="0"/>
              <a:r>
                <a:rPr lang="en-US" altLang="zh-CN" sz="2000" dirty="0">
                  <a:latin typeface="Comic Sans MS" panose="030F0702030302020204" pitchFamily="66" charset="0"/>
                </a:rPr>
                <a:t>class_no</a:t>
              </a:r>
              <a:endParaRPr lang="en-US" altLang="zh-CN" sz="2000" dirty="0">
                <a:latin typeface="Times New Roman" panose="02020603050405020304" pitchFamily="18" charset="0"/>
              </a:endParaRPr>
            </a:p>
          </p:txBody>
        </p:sp>
        <p:sp>
          <p:nvSpPr>
            <p:cNvPr id="62492" name="Line 28"/>
            <p:cNvSpPr/>
            <p:nvPr/>
          </p:nvSpPr>
          <p:spPr>
            <a:xfrm>
              <a:off x="4020" y="3834"/>
              <a:ext cx="0" cy="1045"/>
            </a:xfrm>
            <a:prstGeom prst="line">
              <a:avLst/>
            </a:prstGeom>
            <a:ln w="9525" cap="flat" cmpd="sng">
              <a:solidFill>
                <a:srgbClr val="000000"/>
              </a:solidFill>
              <a:prstDash val="dash"/>
              <a:headEnd type="none" w="med" len="med"/>
              <a:tailEnd type="none" w="med" len="med"/>
            </a:ln>
          </p:spPr>
          <p:txBody>
            <a:bodyPr/>
            <a:lstStyle/>
            <a:p>
              <a:endParaRPr lang="zh-CN" altLang="en-US"/>
            </a:p>
          </p:txBody>
        </p:sp>
        <p:sp>
          <p:nvSpPr>
            <p:cNvPr id="62493" name="Line 29"/>
            <p:cNvSpPr/>
            <p:nvPr/>
          </p:nvSpPr>
          <p:spPr>
            <a:xfrm>
              <a:off x="12908" y="6967"/>
              <a:ext cx="0" cy="2347"/>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2494" name="Line 30"/>
            <p:cNvSpPr/>
            <p:nvPr/>
          </p:nvSpPr>
          <p:spPr>
            <a:xfrm>
              <a:off x="8415" y="9314"/>
              <a:ext cx="4535"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2495" name="Text Box 31"/>
            <p:cNvSpPr txBox="1"/>
            <p:nvPr/>
          </p:nvSpPr>
          <p:spPr>
            <a:xfrm>
              <a:off x="8135" y="3834"/>
              <a:ext cx="1123" cy="523"/>
            </a:xfrm>
            <a:prstGeom prst="rect">
              <a:avLst/>
            </a:prstGeom>
            <a:noFill/>
            <a:ln w="9525">
              <a:noFill/>
            </a:ln>
          </p:spPr>
          <p:txBody>
            <a:bodyPr lIns="0" tIns="0" rIns="0" bIns="0"/>
            <a:lstStyle/>
            <a:p>
              <a:pPr algn="just" eaLnBrk="0" hangingPunct="0"/>
              <a:r>
                <a:rPr lang="en-US" altLang="zh-CN" b="1" dirty="0">
                  <a:solidFill>
                    <a:srgbClr val="FF0000"/>
                  </a:solidFill>
                  <a:latin typeface="Times New Roman" panose="02020603050405020304" pitchFamily="18" charset="0"/>
                </a:rPr>
                <a:t>0..*</a:t>
              </a:r>
            </a:p>
          </p:txBody>
        </p:sp>
        <p:sp>
          <p:nvSpPr>
            <p:cNvPr id="62496" name="Text Box 32"/>
            <p:cNvSpPr txBox="1"/>
            <p:nvPr/>
          </p:nvSpPr>
          <p:spPr>
            <a:xfrm>
              <a:off x="9480" y="8704"/>
              <a:ext cx="1460" cy="610"/>
            </a:xfrm>
            <a:prstGeom prst="rect">
              <a:avLst/>
            </a:prstGeom>
            <a:noFill/>
            <a:ln w="9525">
              <a:noFill/>
            </a:ln>
          </p:spPr>
          <p:txBody>
            <a:bodyPr lIns="0" tIns="0" rIns="0" bIns="0"/>
            <a:lstStyle/>
            <a:p>
              <a:pPr algn="just" eaLnBrk="0" hangingPunct="0"/>
              <a:r>
                <a:rPr lang="en-US" altLang="zh-CN" dirty="0">
                  <a:latin typeface="Times New Roman" panose="02020603050405020304" pitchFamily="18" charset="0"/>
                </a:rPr>
                <a:t>Has</a:t>
              </a:r>
            </a:p>
          </p:txBody>
        </p:sp>
        <p:sp>
          <p:nvSpPr>
            <p:cNvPr id="62497" name="Text Box 33"/>
            <p:cNvSpPr txBox="1"/>
            <p:nvPr/>
          </p:nvSpPr>
          <p:spPr>
            <a:xfrm>
              <a:off x="11063" y="3834"/>
              <a:ext cx="840" cy="523"/>
            </a:xfrm>
            <a:prstGeom prst="rect">
              <a:avLst/>
            </a:prstGeom>
            <a:noFill/>
            <a:ln w="9525">
              <a:noFill/>
            </a:ln>
          </p:spPr>
          <p:txBody>
            <a:bodyPr lIns="0" tIns="0" rIns="0" bIns="0"/>
            <a:lstStyle/>
            <a:p>
              <a:pPr algn="just" eaLnBrk="0" hangingPunct="0"/>
              <a:r>
                <a:rPr lang="en-US" altLang="zh-CN" b="1" dirty="0">
                  <a:solidFill>
                    <a:srgbClr val="FF0000"/>
                  </a:solidFill>
                  <a:latin typeface="Times New Roman" panose="02020603050405020304" pitchFamily="18" charset="0"/>
                </a:rPr>
                <a:t>0..*</a:t>
              </a:r>
            </a:p>
          </p:txBody>
        </p:sp>
        <p:sp>
          <p:nvSpPr>
            <p:cNvPr id="62498" name="Text Box 34"/>
            <p:cNvSpPr txBox="1"/>
            <p:nvPr/>
          </p:nvSpPr>
          <p:spPr>
            <a:xfrm>
              <a:off x="2713" y="3834"/>
              <a:ext cx="1122" cy="523"/>
            </a:xfrm>
            <a:prstGeom prst="rect">
              <a:avLst/>
            </a:prstGeom>
            <a:noFill/>
            <a:ln w="9525">
              <a:noFill/>
            </a:ln>
          </p:spPr>
          <p:txBody>
            <a:bodyPr lIns="0" tIns="0" rIns="0" bIns="0"/>
            <a:lstStyle/>
            <a:p>
              <a:pPr algn="just" eaLnBrk="0" hangingPunct="0"/>
              <a:r>
                <a:rPr lang="en-US" altLang="zh-CN" b="1" dirty="0">
                  <a:solidFill>
                    <a:srgbClr val="FF0000"/>
                  </a:solidFill>
                  <a:latin typeface="Times New Roman" panose="02020603050405020304" pitchFamily="18" charset="0"/>
                </a:rPr>
                <a:t>1..*</a:t>
              </a:r>
            </a:p>
          </p:txBody>
        </p:sp>
        <p:sp>
          <p:nvSpPr>
            <p:cNvPr id="62499" name="Text Box 35"/>
            <p:cNvSpPr txBox="1"/>
            <p:nvPr/>
          </p:nvSpPr>
          <p:spPr>
            <a:xfrm>
              <a:off x="4885" y="3834"/>
              <a:ext cx="843" cy="523"/>
            </a:xfrm>
            <a:prstGeom prst="rect">
              <a:avLst/>
            </a:prstGeom>
            <a:noFill/>
            <a:ln w="9525">
              <a:noFill/>
            </a:ln>
          </p:spPr>
          <p:txBody>
            <a:bodyPr lIns="0" tIns="0" rIns="0" bIns="0"/>
            <a:lstStyle/>
            <a:p>
              <a:pPr algn="just" eaLnBrk="0" hangingPunct="0"/>
              <a:r>
                <a:rPr lang="en-US" altLang="zh-CN" b="1" dirty="0">
                  <a:solidFill>
                    <a:srgbClr val="FF0000"/>
                  </a:solidFill>
                  <a:latin typeface="Times New Roman" panose="02020603050405020304" pitchFamily="18" charset="0"/>
                </a:rPr>
                <a:t>0..*</a:t>
              </a:r>
            </a:p>
          </p:txBody>
        </p:sp>
        <p:sp>
          <p:nvSpPr>
            <p:cNvPr id="62500" name="Freeform 36"/>
            <p:cNvSpPr/>
            <p:nvPr/>
          </p:nvSpPr>
          <p:spPr>
            <a:xfrm>
              <a:off x="10380" y="8792"/>
              <a:ext cx="530" cy="475"/>
            </a:xfrm>
            <a:custGeom>
              <a:avLst/>
              <a:gdLst/>
              <a:ahLst/>
              <a:cxnLst>
                <a:cxn ang="0">
                  <a:pos x="0" y="0"/>
                </a:cxn>
                <a:cxn ang="0">
                  <a:pos x="589926576" y="236921725"/>
                </a:cxn>
                <a:cxn ang="0">
                  <a:pos x="0" y="473841878"/>
                </a:cxn>
                <a:cxn ang="0">
                  <a:pos x="0" y="0"/>
                </a:cxn>
              </a:cxnLst>
              <a:rect l="0" t="0" r="0" b="0"/>
              <a:pathLst>
                <a:path w="192" h="192">
                  <a:moveTo>
                    <a:pt x="0" y="0"/>
                  </a:moveTo>
                  <a:lnTo>
                    <a:pt x="192" y="96"/>
                  </a:lnTo>
                  <a:lnTo>
                    <a:pt x="0" y="192"/>
                  </a:lnTo>
                  <a:lnTo>
                    <a:pt x="0" y="0"/>
                  </a:lnTo>
                  <a:close/>
                </a:path>
              </a:pathLst>
            </a:custGeom>
            <a:solidFill>
              <a:srgbClr val="00CC99">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2502" name="Text Box 38"/>
            <p:cNvSpPr txBox="1"/>
            <p:nvPr/>
          </p:nvSpPr>
          <p:spPr>
            <a:xfrm>
              <a:off x="6920" y="8184"/>
              <a:ext cx="1123" cy="523"/>
            </a:xfrm>
            <a:prstGeom prst="rect">
              <a:avLst/>
            </a:prstGeom>
            <a:noFill/>
            <a:ln w="9525">
              <a:noFill/>
            </a:ln>
          </p:spPr>
          <p:txBody>
            <a:bodyPr lIns="0" tIns="0" rIns="0" bIns="0"/>
            <a:lstStyle/>
            <a:p>
              <a:pPr algn="just" eaLnBrk="0" hangingPunct="0"/>
              <a:r>
                <a:rPr lang="en-US" altLang="zh-CN" b="1" dirty="0">
                  <a:solidFill>
                    <a:srgbClr val="FF0000"/>
                  </a:solidFill>
                  <a:latin typeface="Times New Roman" panose="02020603050405020304" pitchFamily="18" charset="0"/>
                </a:rPr>
                <a:t>1..1</a:t>
              </a:r>
            </a:p>
          </p:txBody>
        </p:sp>
        <p:sp>
          <p:nvSpPr>
            <p:cNvPr id="62503" name="Text Box 39"/>
            <p:cNvSpPr txBox="1"/>
            <p:nvPr/>
          </p:nvSpPr>
          <p:spPr>
            <a:xfrm>
              <a:off x="6873" y="6444"/>
              <a:ext cx="842" cy="523"/>
            </a:xfrm>
            <a:prstGeom prst="rect">
              <a:avLst/>
            </a:prstGeom>
            <a:noFill/>
            <a:ln w="9525">
              <a:noFill/>
            </a:ln>
          </p:spPr>
          <p:txBody>
            <a:bodyPr lIns="0" tIns="0" rIns="0" bIns="0"/>
            <a:lstStyle/>
            <a:p>
              <a:pPr algn="just" eaLnBrk="0" hangingPunct="0"/>
              <a:r>
                <a:rPr lang="en-US" altLang="zh-CN" b="1" dirty="0">
                  <a:solidFill>
                    <a:srgbClr val="FF0000"/>
                  </a:solidFill>
                  <a:latin typeface="Times New Roman" panose="02020603050405020304" pitchFamily="18" charset="0"/>
                </a:rPr>
                <a:t>1..*</a:t>
              </a:r>
            </a:p>
          </p:txBody>
        </p:sp>
        <p:grpSp>
          <p:nvGrpSpPr>
            <p:cNvPr id="2" name="组合 1"/>
            <p:cNvGrpSpPr/>
            <p:nvPr/>
          </p:nvGrpSpPr>
          <p:grpSpPr>
            <a:xfrm>
              <a:off x="1696" y="6967"/>
              <a:ext cx="3914" cy="2026"/>
              <a:chOff x="1123" y="6063"/>
              <a:chExt cx="4487" cy="2457"/>
            </a:xfrm>
          </p:grpSpPr>
          <p:sp>
            <p:nvSpPr>
              <p:cNvPr id="62484" name="Text Box 20"/>
              <p:cNvSpPr txBox="1"/>
              <p:nvPr/>
            </p:nvSpPr>
            <p:spPr>
              <a:xfrm>
                <a:off x="2925" y="7755"/>
                <a:ext cx="1515" cy="765"/>
              </a:xfrm>
              <a:prstGeom prst="rect">
                <a:avLst/>
              </a:prstGeom>
              <a:noFill/>
              <a:ln w="9525">
                <a:noFill/>
              </a:ln>
            </p:spPr>
            <p:txBody>
              <a:bodyPr lIns="0" tIns="0" rIns="0" bIns="0"/>
              <a:lstStyle/>
              <a:p>
                <a:pPr algn="just" eaLnBrk="0" hangingPunct="0"/>
                <a:r>
                  <a:rPr lang="en-US" altLang="zh-CN" dirty="0">
                    <a:latin typeface="Times New Roman" panose="02020603050405020304" pitchFamily="18" charset="0"/>
                  </a:rPr>
                  <a:t>Has</a:t>
                </a:r>
              </a:p>
            </p:txBody>
          </p:sp>
          <p:sp>
            <p:nvSpPr>
              <p:cNvPr id="62485" name="Line 21"/>
              <p:cNvSpPr/>
              <p:nvPr/>
            </p:nvSpPr>
            <p:spPr>
              <a:xfrm>
                <a:off x="1123" y="6063"/>
                <a:ext cx="0" cy="2347"/>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2486" name="Line 22"/>
              <p:cNvSpPr/>
              <p:nvPr/>
            </p:nvSpPr>
            <p:spPr>
              <a:xfrm>
                <a:off x="1123" y="8375"/>
                <a:ext cx="4487"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2501" name="Freeform 37"/>
              <p:cNvSpPr/>
              <p:nvPr/>
            </p:nvSpPr>
            <p:spPr>
              <a:xfrm flipH="1">
                <a:off x="2175" y="7788"/>
                <a:ext cx="530" cy="472"/>
              </a:xfrm>
              <a:custGeom>
                <a:avLst/>
                <a:gdLst/>
                <a:ahLst/>
                <a:cxnLst>
                  <a:cxn ang="0">
                    <a:pos x="0" y="0"/>
                  </a:cxn>
                  <a:cxn ang="0">
                    <a:pos x="589926576" y="234433597"/>
                  </a:cxn>
                  <a:cxn ang="0">
                    <a:pos x="0" y="468865632"/>
                  </a:cxn>
                  <a:cxn ang="0">
                    <a:pos x="0" y="0"/>
                  </a:cxn>
                </a:cxnLst>
                <a:rect l="0" t="0" r="0" b="0"/>
                <a:pathLst>
                  <a:path w="192" h="192">
                    <a:moveTo>
                      <a:pt x="0" y="0"/>
                    </a:moveTo>
                    <a:lnTo>
                      <a:pt x="192" y="96"/>
                    </a:lnTo>
                    <a:lnTo>
                      <a:pt x="0" y="192"/>
                    </a:lnTo>
                    <a:lnTo>
                      <a:pt x="0" y="0"/>
                    </a:lnTo>
                    <a:close/>
                  </a:path>
                </a:pathLst>
              </a:custGeom>
              <a:solidFill>
                <a:srgbClr val="00CC99">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2504" name="Text Box 40"/>
              <p:cNvSpPr txBox="1"/>
              <p:nvPr/>
            </p:nvSpPr>
            <p:spPr>
              <a:xfrm>
                <a:off x="1215" y="6138"/>
                <a:ext cx="1123" cy="520"/>
              </a:xfrm>
              <a:prstGeom prst="rect">
                <a:avLst/>
              </a:prstGeom>
              <a:noFill/>
              <a:ln w="9525">
                <a:noFill/>
              </a:ln>
            </p:spPr>
            <p:txBody>
              <a:bodyPr lIns="0" tIns="0" rIns="0" bIns="0"/>
              <a:lstStyle/>
              <a:p>
                <a:pPr algn="just" eaLnBrk="0" hangingPunct="0"/>
                <a:r>
                  <a:rPr lang="en-US" altLang="zh-CN" b="1" dirty="0">
                    <a:solidFill>
                      <a:srgbClr val="FF0000"/>
                    </a:solidFill>
                    <a:latin typeface="Times New Roman" panose="02020603050405020304" pitchFamily="18" charset="0"/>
                  </a:rPr>
                  <a:t>1..*</a:t>
                </a:r>
              </a:p>
            </p:txBody>
          </p:sp>
          <p:sp>
            <p:nvSpPr>
              <p:cNvPr id="62505" name="Text Box 41"/>
              <p:cNvSpPr txBox="1"/>
              <p:nvPr/>
            </p:nvSpPr>
            <p:spPr>
              <a:xfrm>
                <a:off x="4614" y="7776"/>
                <a:ext cx="840" cy="522"/>
              </a:xfrm>
              <a:prstGeom prst="rect">
                <a:avLst/>
              </a:prstGeom>
              <a:noFill/>
              <a:ln w="9525">
                <a:noFill/>
              </a:ln>
            </p:spPr>
            <p:txBody>
              <a:bodyPr lIns="0" tIns="0" rIns="0" bIns="0"/>
              <a:lstStyle/>
              <a:p>
                <a:pPr algn="just" eaLnBrk="0" hangingPunct="0"/>
                <a:r>
                  <a:rPr lang="en-US" altLang="zh-CN" b="1" dirty="0">
                    <a:solidFill>
                      <a:srgbClr val="FF0000"/>
                    </a:solidFill>
                    <a:latin typeface="Times New Roman" panose="02020603050405020304" pitchFamily="18" charset="0"/>
                  </a:rPr>
                  <a:t>1..1</a:t>
                </a:r>
              </a:p>
            </p:txBody>
          </p:sp>
        </p:grpSp>
        <p:sp>
          <p:nvSpPr>
            <p:cNvPr id="62506" name="AutoShape 42"/>
            <p:cNvSpPr/>
            <p:nvPr/>
          </p:nvSpPr>
          <p:spPr>
            <a:xfrm flipV="1">
              <a:off x="6968" y="7072"/>
              <a:ext cx="440" cy="567"/>
            </a:xfrm>
            <a:prstGeom prst="flowChartMerge">
              <a:avLst/>
            </a:prstGeom>
            <a:solidFill>
              <a:srgbClr val="00CC99"/>
            </a:solidFill>
            <a:ln w="9525" cap="flat" cmpd="sng">
              <a:solidFill>
                <a:srgbClr val="000000"/>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62507" name="Text Box 43"/>
            <p:cNvSpPr txBox="1"/>
            <p:nvPr/>
          </p:nvSpPr>
          <p:spPr>
            <a:xfrm>
              <a:off x="12068" y="6967"/>
              <a:ext cx="840" cy="520"/>
            </a:xfrm>
            <a:prstGeom prst="rect">
              <a:avLst/>
            </a:prstGeom>
            <a:noFill/>
            <a:ln w="9525">
              <a:noFill/>
            </a:ln>
          </p:spPr>
          <p:txBody>
            <a:bodyPr lIns="0" tIns="0" rIns="0" bIns="0"/>
            <a:lstStyle/>
            <a:p>
              <a:pPr algn="just" eaLnBrk="0" hangingPunct="0"/>
              <a:r>
                <a:rPr lang="en-US" altLang="zh-CN" b="1" dirty="0">
                  <a:solidFill>
                    <a:srgbClr val="FF0000"/>
                  </a:solidFill>
                  <a:latin typeface="Times New Roman" panose="02020603050405020304" pitchFamily="18" charset="0"/>
                </a:rPr>
                <a:t>0..*</a:t>
              </a:r>
            </a:p>
          </p:txBody>
        </p:sp>
        <p:sp>
          <p:nvSpPr>
            <p:cNvPr id="62508" name="Text Box 44"/>
            <p:cNvSpPr txBox="1"/>
            <p:nvPr/>
          </p:nvSpPr>
          <p:spPr>
            <a:xfrm>
              <a:off x="8463" y="8792"/>
              <a:ext cx="842" cy="522"/>
            </a:xfrm>
            <a:prstGeom prst="rect">
              <a:avLst/>
            </a:prstGeom>
            <a:noFill/>
            <a:ln w="9525">
              <a:noFill/>
            </a:ln>
          </p:spPr>
          <p:txBody>
            <a:bodyPr lIns="0" tIns="0" rIns="0" bIns="0"/>
            <a:lstStyle/>
            <a:p>
              <a:pPr algn="just" eaLnBrk="0" hangingPunct="0"/>
              <a:r>
                <a:rPr lang="en-US" altLang="zh-CN" b="1" dirty="0">
                  <a:solidFill>
                    <a:srgbClr val="FF0000"/>
                  </a:solidFill>
                  <a:latin typeface="Times New Roman" panose="02020603050405020304" pitchFamily="18" charset="0"/>
                </a:rPr>
                <a:t>1..1</a:t>
              </a:r>
            </a:p>
          </p:txBody>
        </p:sp>
        <p:sp>
          <p:nvSpPr>
            <p:cNvPr id="62509" name="Oval 45"/>
            <p:cNvSpPr/>
            <p:nvPr/>
          </p:nvSpPr>
          <p:spPr>
            <a:xfrm>
              <a:off x="0" y="4527"/>
              <a:ext cx="1028" cy="642"/>
            </a:xfrm>
            <a:prstGeom prst="ellipse">
              <a:avLst/>
            </a:prstGeom>
            <a:noFill/>
            <a:ln w="15875" cap="flat" cmpd="sng">
              <a:solidFill>
                <a:srgbClr val="FF0000"/>
              </a:solidFill>
              <a:prstDash val="sysDot"/>
              <a:headEnd type="none" w="med" len="med"/>
              <a:tailEnd type="none" w="med" len="med"/>
            </a:ln>
          </p:spPr>
          <p:txBody>
            <a:bodyPr/>
            <a:lstStyle/>
            <a:p>
              <a:endParaRPr lang="zh-CN" altLang="en-US" dirty="0">
                <a:latin typeface="Times New Roman" panose="02020603050405020304" pitchFamily="18" charset="0"/>
              </a:endParaRPr>
            </a:p>
          </p:txBody>
        </p:sp>
        <p:grpSp>
          <p:nvGrpSpPr>
            <p:cNvPr id="3" name="组合 2"/>
            <p:cNvGrpSpPr/>
            <p:nvPr/>
          </p:nvGrpSpPr>
          <p:grpSpPr>
            <a:xfrm>
              <a:off x="446" y="6959"/>
              <a:ext cx="5203" cy="3240"/>
              <a:chOff x="1123" y="5997"/>
              <a:chExt cx="4527" cy="3098"/>
            </a:xfrm>
          </p:grpSpPr>
          <p:sp>
            <p:nvSpPr>
              <p:cNvPr id="4" name="Text Box 20"/>
              <p:cNvSpPr txBox="1"/>
              <p:nvPr/>
            </p:nvSpPr>
            <p:spPr>
              <a:xfrm>
                <a:off x="1254" y="8330"/>
                <a:ext cx="1515" cy="765"/>
              </a:xfrm>
              <a:prstGeom prst="rect">
                <a:avLst/>
              </a:prstGeom>
              <a:noFill/>
              <a:ln w="9525">
                <a:noFill/>
              </a:ln>
            </p:spPr>
            <p:txBody>
              <a:bodyPr lIns="0" tIns="0" rIns="0" bIns="0"/>
              <a:lstStyle/>
              <a:p>
                <a:pPr algn="just" eaLnBrk="0" hangingPunct="0"/>
                <a:r>
                  <a:rPr lang="en-US" altLang="zh-CN" dirty="0">
                    <a:latin typeface="Times New Roman" panose="02020603050405020304" pitchFamily="18" charset="0"/>
                  </a:rPr>
                  <a:t>Manage</a:t>
                </a:r>
              </a:p>
            </p:txBody>
          </p:sp>
          <p:sp>
            <p:nvSpPr>
              <p:cNvPr id="5" name="Line 21"/>
              <p:cNvSpPr/>
              <p:nvPr/>
            </p:nvSpPr>
            <p:spPr>
              <a:xfrm>
                <a:off x="1123" y="5997"/>
                <a:ext cx="0" cy="2385"/>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 name="Line 22"/>
              <p:cNvSpPr/>
              <p:nvPr/>
            </p:nvSpPr>
            <p:spPr>
              <a:xfrm>
                <a:off x="1123" y="8375"/>
                <a:ext cx="4487"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7" name="Freeform 37"/>
              <p:cNvSpPr/>
              <p:nvPr/>
            </p:nvSpPr>
            <p:spPr>
              <a:xfrm>
                <a:off x="2705" y="8363"/>
                <a:ext cx="576" cy="519"/>
              </a:xfrm>
              <a:custGeom>
                <a:avLst/>
                <a:gdLst/>
                <a:ahLst/>
                <a:cxnLst>
                  <a:cxn ang="0">
                    <a:pos x="0" y="0"/>
                  </a:cxn>
                  <a:cxn ang="0">
                    <a:pos x="589926576" y="234433597"/>
                  </a:cxn>
                  <a:cxn ang="0">
                    <a:pos x="0" y="468865632"/>
                  </a:cxn>
                  <a:cxn ang="0">
                    <a:pos x="0" y="0"/>
                  </a:cxn>
                </a:cxnLst>
                <a:rect l="0" t="0" r="0" b="0"/>
                <a:pathLst>
                  <a:path w="192" h="192">
                    <a:moveTo>
                      <a:pt x="0" y="0"/>
                    </a:moveTo>
                    <a:lnTo>
                      <a:pt x="192" y="96"/>
                    </a:lnTo>
                    <a:lnTo>
                      <a:pt x="0" y="192"/>
                    </a:lnTo>
                    <a:lnTo>
                      <a:pt x="0" y="0"/>
                    </a:lnTo>
                    <a:close/>
                  </a:path>
                </a:pathLst>
              </a:custGeom>
              <a:solidFill>
                <a:srgbClr val="00CC99">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 name="Text Box 40"/>
              <p:cNvSpPr txBox="1"/>
              <p:nvPr/>
            </p:nvSpPr>
            <p:spPr>
              <a:xfrm>
                <a:off x="1215" y="6138"/>
                <a:ext cx="1123" cy="520"/>
              </a:xfrm>
              <a:prstGeom prst="rect">
                <a:avLst/>
              </a:prstGeom>
              <a:noFill/>
              <a:ln w="9525">
                <a:noFill/>
              </a:ln>
            </p:spPr>
            <p:txBody>
              <a:bodyPr lIns="0" tIns="0" rIns="0" bIns="0"/>
              <a:lstStyle/>
              <a:p>
                <a:pPr algn="just" eaLnBrk="0" hangingPunct="0"/>
                <a:r>
                  <a:rPr lang="en-US" altLang="zh-CN" b="1" dirty="0">
                    <a:solidFill>
                      <a:srgbClr val="FF0000"/>
                    </a:solidFill>
                    <a:latin typeface="Times New Roman" panose="02020603050405020304" pitchFamily="18" charset="0"/>
                  </a:rPr>
                  <a:t>0..1</a:t>
                </a:r>
              </a:p>
            </p:txBody>
          </p:sp>
          <p:sp>
            <p:nvSpPr>
              <p:cNvPr id="9" name="Text Box 41"/>
              <p:cNvSpPr txBox="1"/>
              <p:nvPr/>
            </p:nvSpPr>
            <p:spPr>
              <a:xfrm>
                <a:off x="4810" y="8416"/>
                <a:ext cx="840" cy="522"/>
              </a:xfrm>
              <a:prstGeom prst="rect">
                <a:avLst/>
              </a:prstGeom>
              <a:noFill/>
              <a:ln w="9525">
                <a:noFill/>
              </a:ln>
            </p:spPr>
            <p:txBody>
              <a:bodyPr lIns="0" tIns="0" rIns="0" bIns="0"/>
              <a:lstStyle/>
              <a:p>
                <a:pPr algn="just" eaLnBrk="0" hangingPunct="0"/>
                <a:r>
                  <a:rPr lang="en-US" altLang="zh-CN" b="1" dirty="0">
                    <a:solidFill>
                      <a:srgbClr val="FF0000"/>
                    </a:solidFill>
                    <a:latin typeface="Times New Roman" panose="02020603050405020304" pitchFamily="18" charset="0"/>
                  </a:rPr>
                  <a:t>0..1</a:t>
                </a:r>
              </a:p>
            </p:txBody>
          </p:sp>
        </p:grpSp>
        <p:cxnSp>
          <p:nvCxnSpPr>
            <p:cNvPr id="10" name="直接连接符 9"/>
            <p:cNvCxnSpPr/>
            <p:nvPr/>
          </p:nvCxnSpPr>
          <p:spPr>
            <a:xfrm flipV="1">
              <a:off x="6655" y="2805"/>
              <a:ext cx="2211"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1" name="直接连接符 10"/>
            <p:cNvCxnSpPr/>
            <p:nvPr/>
          </p:nvCxnSpPr>
          <p:spPr>
            <a:xfrm>
              <a:off x="8840" y="2822"/>
              <a:ext cx="0" cy="68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2" name="直接连接符 11"/>
            <p:cNvCxnSpPr/>
            <p:nvPr/>
          </p:nvCxnSpPr>
          <p:spPr>
            <a:xfrm flipV="1">
              <a:off x="7854" y="3520"/>
              <a:ext cx="964"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3" name="直接连接符 12"/>
            <p:cNvCxnSpPr/>
            <p:nvPr/>
          </p:nvCxnSpPr>
          <p:spPr>
            <a:xfrm>
              <a:off x="6655" y="2822"/>
              <a:ext cx="0" cy="51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5" name="Freeform 18"/>
            <p:cNvSpPr/>
            <p:nvPr/>
          </p:nvSpPr>
          <p:spPr>
            <a:xfrm flipH="1">
              <a:off x="6878" y="2234"/>
              <a:ext cx="530" cy="475"/>
            </a:xfrm>
            <a:custGeom>
              <a:avLst/>
              <a:gdLst/>
              <a:ahLst/>
              <a:cxnLst>
                <a:cxn ang="0">
                  <a:pos x="0" y="0"/>
                </a:cxn>
                <a:cxn ang="0">
                  <a:pos x="589926576" y="236921725"/>
                </a:cxn>
                <a:cxn ang="0">
                  <a:pos x="0" y="473841878"/>
                </a:cxn>
                <a:cxn ang="0">
                  <a:pos x="0" y="0"/>
                </a:cxn>
              </a:cxnLst>
              <a:rect l="0" t="0" r="0" b="0"/>
              <a:pathLst>
                <a:path w="192" h="192">
                  <a:moveTo>
                    <a:pt x="0" y="0"/>
                  </a:moveTo>
                  <a:lnTo>
                    <a:pt x="192" y="96"/>
                  </a:lnTo>
                  <a:lnTo>
                    <a:pt x="0" y="192"/>
                  </a:lnTo>
                  <a:lnTo>
                    <a:pt x="0" y="0"/>
                  </a:lnTo>
                  <a:close/>
                </a:path>
              </a:pathLst>
            </a:custGeom>
            <a:solidFill>
              <a:srgbClr val="00CC99">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16" name="Text Box 19"/>
            <p:cNvSpPr txBox="1"/>
            <p:nvPr/>
          </p:nvSpPr>
          <p:spPr>
            <a:xfrm>
              <a:off x="7587" y="2085"/>
              <a:ext cx="2102" cy="650"/>
            </a:xfrm>
            <a:prstGeom prst="rect">
              <a:avLst/>
            </a:prstGeom>
            <a:noFill/>
            <a:ln w="9525">
              <a:noFill/>
            </a:ln>
          </p:spPr>
          <p:txBody>
            <a:bodyPr lIns="0" tIns="0" rIns="0" bIns="0"/>
            <a:lstStyle/>
            <a:p>
              <a:pPr algn="just" eaLnBrk="0" hangingPunct="0"/>
              <a:r>
                <a:rPr lang="en-US" altLang="zh-CN" dirty="0">
                  <a:latin typeface="Times New Roman" panose="02020603050405020304" pitchFamily="18" charset="0"/>
                </a:rPr>
                <a:t>BaseOn</a:t>
              </a:r>
            </a:p>
          </p:txBody>
        </p:sp>
        <p:sp>
          <p:nvSpPr>
            <p:cNvPr id="17" name="Text Box 33"/>
            <p:cNvSpPr txBox="1"/>
            <p:nvPr/>
          </p:nvSpPr>
          <p:spPr>
            <a:xfrm>
              <a:off x="7993" y="2979"/>
              <a:ext cx="840" cy="523"/>
            </a:xfrm>
            <a:prstGeom prst="rect">
              <a:avLst/>
            </a:prstGeom>
            <a:noFill/>
            <a:ln w="9525">
              <a:noFill/>
            </a:ln>
          </p:spPr>
          <p:txBody>
            <a:bodyPr lIns="0" tIns="0" rIns="0" bIns="0"/>
            <a:lstStyle/>
            <a:p>
              <a:pPr algn="just" eaLnBrk="0" hangingPunct="0"/>
              <a:r>
                <a:rPr lang="en-US" altLang="zh-CN" b="1" dirty="0">
                  <a:solidFill>
                    <a:srgbClr val="FF0000"/>
                  </a:solidFill>
                  <a:latin typeface="Times New Roman" panose="02020603050405020304" pitchFamily="18" charset="0"/>
                </a:rPr>
                <a:t>0..*</a:t>
              </a:r>
            </a:p>
          </p:txBody>
        </p:sp>
        <p:sp>
          <p:nvSpPr>
            <p:cNvPr id="18" name="Text Box 33"/>
            <p:cNvSpPr txBox="1"/>
            <p:nvPr/>
          </p:nvSpPr>
          <p:spPr>
            <a:xfrm>
              <a:off x="5893" y="2822"/>
              <a:ext cx="840" cy="523"/>
            </a:xfrm>
            <a:prstGeom prst="rect">
              <a:avLst/>
            </a:prstGeom>
            <a:noFill/>
            <a:ln w="9525">
              <a:noFill/>
            </a:ln>
          </p:spPr>
          <p:txBody>
            <a:bodyPr lIns="0" tIns="0" rIns="0" bIns="0"/>
            <a:lstStyle/>
            <a:p>
              <a:pPr algn="just" eaLnBrk="0" hangingPunct="0"/>
              <a:r>
                <a:rPr lang="en-US" altLang="zh-CN" b="1" dirty="0">
                  <a:solidFill>
                    <a:srgbClr val="FF0000"/>
                  </a:solidFill>
                  <a:latin typeface="Times New Roman" panose="02020603050405020304" pitchFamily="18" charset="0"/>
                </a:rPr>
                <a:t>0..*</a:t>
              </a: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vert="horz" wrap="square" lIns="91440" tIns="45720" rIns="91440" bIns="45720" anchor="ctr"/>
          <a:lstStyle/>
          <a:p>
            <a:pPr eaLnBrk="1" hangingPunct="1"/>
            <a:r>
              <a:rPr lang="zh-CN" altLang="en-US" sz="4000" dirty="0">
                <a:latin typeface="微软雅黑" panose="020B0503020204020204" charset="-122"/>
                <a:ea typeface="微软雅黑" panose="020B0503020204020204" charset="-122"/>
              </a:rPr>
              <a:t>企业数据库实例</a:t>
            </a:r>
          </a:p>
        </p:txBody>
      </p:sp>
      <p:sp>
        <p:nvSpPr>
          <p:cNvPr id="17411" name="Rectangle 3"/>
          <p:cNvSpPr>
            <a:spLocks noGrp="1"/>
          </p:cNvSpPr>
          <p:nvPr>
            <p:ph idx="1"/>
          </p:nvPr>
        </p:nvSpPr>
        <p:spPr>
          <a:xfrm>
            <a:off x="152400" y="1844675"/>
            <a:ext cx="8380413" cy="4537075"/>
          </a:xfrm>
        </p:spPr>
        <p:txBody>
          <a:bodyPr vert="horz" wrap="square" lIns="91440" tIns="45720" rIns="91440" bIns="45720" anchor="t"/>
          <a:lstStyle/>
          <a:p>
            <a:pPr marL="0" indent="482600" defTabSz="0" eaLnBrk="1" hangingPunct="1">
              <a:lnSpc>
                <a:spcPct val="150000"/>
              </a:lnSpc>
              <a:buNone/>
              <a:tabLst>
                <a:tab pos="952500" algn="l"/>
              </a:tabLst>
            </a:pPr>
            <a:r>
              <a:rPr lang="zh-CN" altLang="en-US" dirty="0">
                <a:latin typeface="微软雅黑" panose="020B0503020204020204" charset="-122"/>
                <a:ea typeface="微软雅黑" panose="020B0503020204020204" charset="-122"/>
              </a:rPr>
              <a:t>路桥工程公司，承接路桥工程业务，公司有多个工程部门，每个工程部门，有一些员工，公司承接的工程项目，交由某个工程部门负责承建完成，要求使用计算机对工程项目，人员，部门进行管理，为结算，绩效考核，公司状况，发展提供帮助。</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p:txBody>
          <a:bodyPr vert="horz" wrap="square" lIns="91440" tIns="45720" rIns="91440" bIns="45720" anchor="ctr"/>
          <a:lstStyle/>
          <a:p>
            <a:pPr eaLnBrk="1" hangingPunct="1"/>
            <a:r>
              <a:rPr lang="zh-CN" altLang="en-US" sz="4000" dirty="0">
                <a:latin typeface="微软雅黑" panose="020B0503020204020204" charset="-122"/>
                <a:ea typeface="微软雅黑" panose="020B0503020204020204" charset="-122"/>
              </a:rPr>
              <a:t>表（实体类型及其实例）</a:t>
            </a:r>
          </a:p>
        </p:txBody>
      </p:sp>
      <p:sp>
        <p:nvSpPr>
          <p:cNvPr id="18435" name="Rectangle 3"/>
          <p:cNvSpPr>
            <a:spLocks noGrp="1"/>
          </p:cNvSpPr>
          <p:nvPr>
            <p:ph idx="1"/>
          </p:nvPr>
        </p:nvSpPr>
        <p:spPr>
          <a:xfrm>
            <a:off x="152400" y="1600200"/>
            <a:ext cx="3429000" cy="533400"/>
          </a:xfrm>
        </p:spPr>
        <p:txBody>
          <a:bodyPr vert="horz" wrap="square" lIns="91440" tIns="45720" rIns="91440" bIns="45720" anchor="t"/>
          <a:lstStyle/>
          <a:p>
            <a:pPr marL="0" indent="482600" defTabSz="0" eaLnBrk="1" hangingPunct="1">
              <a:buNone/>
              <a:tabLst>
                <a:tab pos="952500" algn="l"/>
              </a:tabLst>
            </a:pPr>
            <a:r>
              <a:rPr lang="en-US" altLang="zh-CN" dirty="0">
                <a:latin typeface="Times New Roman" panose="02020603050405020304" pitchFamily="18" charset="0"/>
              </a:rPr>
              <a:t>Employee Relation</a:t>
            </a:r>
          </a:p>
        </p:txBody>
      </p:sp>
      <p:grpSp>
        <p:nvGrpSpPr>
          <p:cNvPr id="18436" name="Group 581"/>
          <p:cNvGrpSpPr/>
          <p:nvPr/>
        </p:nvGrpSpPr>
        <p:grpSpPr>
          <a:xfrm>
            <a:off x="228600" y="2133600"/>
            <a:ext cx="8610600" cy="3665538"/>
            <a:chOff x="-3" y="-3"/>
            <a:chExt cx="4323" cy="4138"/>
          </a:xfrm>
        </p:grpSpPr>
        <p:grpSp>
          <p:nvGrpSpPr>
            <p:cNvPr id="18437" name="Group 579"/>
            <p:cNvGrpSpPr/>
            <p:nvPr/>
          </p:nvGrpSpPr>
          <p:grpSpPr>
            <a:xfrm>
              <a:off x="0" y="0"/>
              <a:ext cx="4317" cy="4132"/>
              <a:chOff x="0" y="0"/>
              <a:chExt cx="4317" cy="4132"/>
            </a:xfrm>
          </p:grpSpPr>
          <p:grpSp>
            <p:nvGrpSpPr>
              <p:cNvPr id="18439" name="Group 454"/>
              <p:cNvGrpSpPr/>
              <p:nvPr/>
            </p:nvGrpSpPr>
            <p:grpSpPr>
              <a:xfrm>
                <a:off x="0" y="0"/>
                <a:ext cx="440" cy="596"/>
                <a:chOff x="0" y="0"/>
                <a:chExt cx="440" cy="596"/>
              </a:xfrm>
            </p:grpSpPr>
            <p:sp>
              <p:nvSpPr>
                <p:cNvPr id="18626" name="Rectangle 390"/>
                <p:cNvSpPr/>
                <p:nvPr/>
              </p:nvSpPr>
              <p:spPr>
                <a:xfrm>
                  <a:off x="43" y="0"/>
                  <a:ext cx="354" cy="596"/>
                </a:xfrm>
                <a:prstGeom prst="rect">
                  <a:avLst/>
                </a:prstGeom>
                <a:noFill/>
                <a:ln w="9525">
                  <a:noFill/>
                </a:ln>
              </p:spPr>
              <p:txBody>
                <a:bodyPr/>
                <a:lstStyle/>
                <a:p>
                  <a:pPr algn="just"/>
                  <a:r>
                    <a:rPr lang="en-US" altLang="zh-CN" sz="2000" b="1" dirty="0">
                      <a:solidFill>
                        <a:srgbClr val="FF5050"/>
                      </a:solidFill>
                      <a:latin typeface="Times New Roman" panose="02020603050405020304" pitchFamily="18" charset="0"/>
                    </a:rPr>
                    <a:t>ENo</a:t>
                  </a:r>
                </a:p>
                <a:p>
                  <a:pPr algn="just" eaLnBrk="0" hangingPunct="0"/>
                  <a:endParaRPr lang="en-US" altLang="zh-CN" sz="2000" dirty="0">
                    <a:latin typeface="Times New Roman" panose="02020603050405020304" pitchFamily="18" charset="0"/>
                  </a:endParaRPr>
                </a:p>
              </p:txBody>
            </p:sp>
            <p:sp>
              <p:nvSpPr>
                <p:cNvPr id="18627" name="Rectangle 453"/>
                <p:cNvSpPr/>
                <p:nvPr/>
              </p:nvSpPr>
              <p:spPr>
                <a:xfrm>
                  <a:off x="0" y="0"/>
                  <a:ext cx="440" cy="596"/>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8440" name="Group 456"/>
              <p:cNvGrpSpPr/>
              <p:nvPr/>
            </p:nvGrpSpPr>
            <p:grpSpPr>
              <a:xfrm>
                <a:off x="440" y="0"/>
                <a:ext cx="761" cy="596"/>
                <a:chOff x="440" y="0"/>
                <a:chExt cx="761" cy="596"/>
              </a:xfrm>
            </p:grpSpPr>
            <p:sp>
              <p:nvSpPr>
                <p:cNvPr id="18624" name="Rectangle 391"/>
                <p:cNvSpPr/>
                <p:nvPr/>
              </p:nvSpPr>
              <p:spPr>
                <a:xfrm>
                  <a:off x="483" y="0"/>
                  <a:ext cx="675" cy="596"/>
                </a:xfrm>
                <a:prstGeom prst="rect">
                  <a:avLst/>
                </a:prstGeom>
                <a:noFill/>
                <a:ln w="9525">
                  <a:noFill/>
                </a:ln>
              </p:spPr>
              <p:txBody>
                <a:bodyPr/>
                <a:lstStyle/>
                <a:p>
                  <a:pPr algn="just"/>
                  <a:r>
                    <a:rPr lang="en-US" altLang="zh-CN" sz="2000" b="1" dirty="0">
                      <a:solidFill>
                        <a:srgbClr val="FF5050"/>
                      </a:solidFill>
                      <a:latin typeface="Times New Roman" panose="02020603050405020304" pitchFamily="18" charset="0"/>
                    </a:rPr>
                    <a:t>EName</a:t>
                  </a:r>
                </a:p>
                <a:p>
                  <a:pPr algn="just" eaLnBrk="0" hangingPunct="0"/>
                  <a:endParaRPr lang="en-US" altLang="zh-CN" sz="2000" dirty="0">
                    <a:latin typeface="Times New Roman" panose="02020603050405020304" pitchFamily="18" charset="0"/>
                  </a:endParaRPr>
                </a:p>
              </p:txBody>
            </p:sp>
            <p:sp>
              <p:nvSpPr>
                <p:cNvPr id="18625" name="Rectangle 455"/>
                <p:cNvSpPr/>
                <p:nvPr/>
              </p:nvSpPr>
              <p:spPr>
                <a:xfrm>
                  <a:off x="440" y="0"/>
                  <a:ext cx="761" cy="596"/>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8441" name="Group 458"/>
              <p:cNvGrpSpPr/>
              <p:nvPr/>
            </p:nvGrpSpPr>
            <p:grpSpPr>
              <a:xfrm>
                <a:off x="1201" y="0"/>
                <a:ext cx="758" cy="596"/>
                <a:chOff x="1201" y="0"/>
                <a:chExt cx="758" cy="596"/>
              </a:xfrm>
            </p:grpSpPr>
            <p:sp>
              <p:nvSpPr>
                <p:cNvPr id="18622" name="Rectangle 392"/>
                <p:cNvSpPr/>
                <p:nvPr/>
              </p:nvSpPr>
              <p:spPr>
                <a:xfrm>
                  <a:off x="1244" y="0"/>
                  <a:ext cx="672" cy="596"/>
                </a:xfrm>
                <a:prstGeom prst="rect">
                  <a:avLst/>
                </a:prstGeom>
                <a:noFill/>
                <a:ln w="9525">
                  <a:noFill/>
                </a:ln>
              </p:spPr>
              <p:txBody>
                <a:bodyPr/>
                <a:lstStyle/>
                <a:p>
                  <a:pPr algn="just"/>
                  <a:r>
                    <a:rPr lang="en-US" altLang="zh-CN" sz="2000" b="1" dirty="0">
                      <a:solidFill>
                        <a:srgbClr val="FF5050"/>
                      </a:solidFill>
                      <a:latin typeface="Times New Roman" panose="02020603050405020304" pitchFamily="18" charset="0"/>
                    </a:rPr>
                    <a:t> BDate</a:t>
                  </a:r>
                </a:p>
                <a:p>
                  <a:pPr algn="just" eaLnBrk="0" hangingPunct="0"/>
                  <a:endParaRPr lang="en-US" altLang="zh-CN" sz="2000" dirty="0">
                    <a:latin typeface="Times New Roman" panose="02020603050405020304" pitchFamily="18" charset="0"/>
                  </a:endParaRPr>
                </a:p>
              </p:txBody>
            </p:sp>
            <p:sp>
              <p:nvSpPr>
                <p:cNvPr id="18623" name="Rectangle 457"/>
                <p:cNvSpPr/>
                <p:nvPr/>
              </p:nvSpPr>
              <p:spPr>
                <a:xfrm>
                  <a:off x="1201" y="0"/>
                  <a:ext cx="758" cy="596"/>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8442" name="Group 460"/>
              <p:cNvGrpSpPr/>
              <p:nvPr/>
            </p:nvGrpSpPr>
            <p:grpSpPr>
              <a:xfrm>
                <a:off x="1959" y="0"/>
                <a:ext cx="604" cy="596"/>
                <a:chOff x="1959" y="0"/>
                <a:chExt cx="604" cy="596"/>
              </a:xfrm>
            </p:grpSpPr>
            <p:sp>
              <p:nvSpPr>
                <p:cNvPr id="18620" name="Rectangle 393"/>
                <p:cNvSpPr/>
                <p:nvPr/>
              </p:nvSpPr>
              <p:spPr>
                <a:xfrm>
                  <a:off x="2002" y="0"/>
                  <a:ext cx="518" cy="596"/>
                </a:xfrm>
                <a:prstGeom prst="rect">
                  <a:avLst/>
                </a:prstGeom>
                <a:noFill/>
                <a:ln w="9525">
                  <a:noFill/>
                </a:ln>
              </p:spPr>
              <p:txBody>
                <a:bodyPr/>
                <a:lstStyle/>
                <a:p>
                  <a:pPr algn="just"/>
                  <a:r>
                    <a:rPr lang="en-US" altLang="zh-CN" sz="2000" b="1" dirty="0">
                      <a:solidFill>
                        <a:srgbClr val="FF5050"/>
                      </a:solidFill>
                      <a:latin typeface="Times New Roman" panose="02020603050405020304" pitchFamily="18" charset="0"/>
                    </a:rPr>
                    <a:t> Title</a:t>
                  </a:r>
                </a:p>
                <a:p>
                  <a:pPr algn="just" eaLnBrk="0" hangingPunct="0"/>
                  <a:endParaRPr lang="en-US" altLang="zh-CN" sz="2000" dirty="0">
                    <a:latin typeface="Times New Roman" panose="02020603050405020304" pitchFamily="18" charset="0"/>
                  </a:endParaRPr>
                </a:p>
              </p:txBody>
            </p:sp>
            <p:sp>
              <p:nvSpPr>
                <p:cNvPr id="18621" name="Rectangle 459"/>
                <p:cNvSpPr/>
                <p:nvPr/>
              </p:nvSpPr>
              <p:spPr>
                <a:xfrm>
                  <a:off x="1959" y="0"/>
                  <a:ext cx="604" cy="596"/>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8443" name="Group 462"/>
              <p:cNvGrpSpPr/>
              <p:nvPr/>
            </p:nvGrpSpPr>
            <p:grpSpPr>
              <a:xfrm>
                <a:off x="2563" y="0"/>
                <a:ext cx="604" cy="596"/>
                <a:chOff x="2563" y="0"/>
                <a:chExt cx="604" cy="596"/>
              </a:xfrm>
            </p:grpSpPr>
            <p:sp>
              <p:nvSpPr>
                <p:cNvPr id="18618" name="Rectangle 394"/>
                <p:cNvSpPr/>
                <p:nvPr/>
              </p:nvSpPr>
              <p:spPr>
                <a:xfrm>
                  <a:off x="2606" y="0"/>
                  <a:ext cx="518" cy="596"/>
                </a:xfrm>
                <a:prstGeom prst="rect">
                  <a:avLst/>
                </a:prstGeom>
                <a:noFill/>
                <a:ln w="9525">
                  <a:noFill/>
                </a:ln>
              </p:spPr>
              <p:txBody>
                <a:bodyPr/>
                <a:lstStyle/>
                <a:p>
                  <a:pPr algn="just"/>
                  <a:r>
                    <a:rPr lang="en-US" altLang="zh-CN" sz="2000" b="1" dirty="0">
                      <a:solidFill>
                        <a:srgbClr val="FF5050"/>
                      </a:solidFill>
                      <a:latin typeface="Times New Roman" panose="02020603050405020304" pitchFamily="18" charset="0"/>
                    </a:rPr>
                    <a:t>Salary</a:t>
                  </a:r>
                  <a:endParaRPr lang="en-US" altLang="zh-CN" sz="2000" dirty="0">
                    <a:latin typeface="Times New Roman" panose="02020603050405020304" pitchFamily="18" charset="0"/>
                  </a:endParaRPr>
                </a:p>
              </p:txBody>
            </p:sp>
            <p:sp>
              <p:nvSpPr>
                <p:cNvPr id="18619" name="Rectangle 461"/>
                <p:cNvSpPr/>
                <p:nvPr/>
              </p:nvSpPr>
              <p:spPr>
                <a:xfrm>
                  <a:off x="2563" y="0"/>
                  <a:ext cx="604" cy="596"/>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8444" name="Group 464"/>
              <p:cNvGrpSpPr/>
              <p:nvPr/>
            </p:nvGrpSpPr>
            <p:grpSpPr>
              <a:xfrm>
                <a:off x="3167" y="0"/>
                <a:ext cx="708" cy="596"/>
                <a:chOff x="3167" y="0"/>
                <a:chExt cx="708" cy="596"/>
              </a:xfrm>
            </p:grpSpPr>
            <p:sp>
              <p:nvSpPr>
                <p:cNvPr id="18616" name="Rectangle 395"/>
                <p:cNvSpPr/>
                <p:nvPr/>
              </p:nvSpPr>
              <p:spPr>
                <a:xfrm>
                  <a:off x="3210" y="0"/>
                  <a:ext cx="622" cy="596"/>
                </a:xfrm>
                <a:prstGeom prst="rect">
                  <a:avLst/>
                </a:prstGeom>
                <a:noFill/>
                <a:ln w="9525">
                  <a:noFill/>
                </a:ln>
              </p:spPr>
              <p:txBody>
                <a:bodyPr/>
                <a:lstStyle/>
                <a:p>
                  <a:pPr algn="just"/>
                  <a:r>
                    <a:rPr lang="en-US" altLang="zh-CN" sz="2000" b="1" dirty="0">
                      <a:solidFill>
                        <a:srgbClr val="FF5050"/>
                      </a:solidFill>
                      <a:latin typeface="Times New Roman" panose="02020603050405020304" pitchFamily="18" charset="0"/>
                    </a:rPr>
                    <a:t>SuperNo</a:t>
                  </a:r>
                  <a:endParaRPr lang="en-US" altLang="zh-CN" sz="2000" dirty="0">
                    <a:latin typeface="Times New Roman" panose="02020603050405020304" pitchFamily="18" charset="0"/>
                  </a:endParaRPr>
                </a:p>
              </p:txBody>
            </p:sp>
            <p:sp>
              <p:nvSpPr>
                <p:cNvPr id="18617" name="Rectangle 463"/>
                <p:cNvSpPr/>
                <p:nvPr/>
              </p:nvSpPr>
              <p:spPr>
                <a:xfrm>
                  <a:off x="3167" y="0"/>
                  <a:ext cx="708" cy="596"/>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8445" name="Group 466"/>
              <p:cNvGrpSpPr/>
              <p:nvPr/>
            </p:nvGrpSpPr>
            <p:grpSpPr>
              <a:xfrm>
                <a:off x="3875" y="0"/>
                <a:ext cx="442" cy="596"/>
                <a:chOff x="3875" y="0"/>
                <a:chExt cx="442" cy="596"/>
              </a:xfrm>
            </p:grpSpPr>
            <p:sp>
              <p:nvSpPr>
                <p:cNvPr id="18614" name="Rectangle 396"/>
                <p:cNvSpPr/>
                <p:nvPr/>
              </p:nvSpPr>
              <p:spPr>
                <a:xfrm>
                  <a:off x="3918" y="0"/>
                  <a:ext cx="356" cy="596"/>
                </a:xfrm>
                <a:prstGeom prst="rect">
                  <a:avLst/>
                </a:prstGeom>
                <a:noFill/>
                <a:ln w="9525">
                  <a:noFill/>
                </a:ln>
              </p:spPr>
              <p:txBody>
                <a:bodyPr/>
                <a:lstStyle/>
                <a:p>
                  <a:pPr algn="just"/>
                  <a:r>
                    <a:rPr lang="en-US" altLang="zh-CN" sz="2000" b="1" dirty="0">
                      <a:solidFill>
                        <a:srgbClr val="FF5050"/>
                      </a:solidFill>
                      <a:latin typeface="Times New Roman" panose="02020603050405020304" pitchFamily="18" charset="0"/>
                    </a:rPr>
                    <a:t>DNo</a:t>
                  </a:r>
                </a:p>
                <a:p>
                  <a:pPr algn="just" eaLnBrk="0" hangingPunct="0"/>
                  <a:endParaRPr lang="en-US" altLang="zh-CN" sz="2000" dirty="0">
                    <a:latin typeface="Times New Roman" panose="02020603050405020304" pitchFamily="18" charset="0"/>
                  </a:endParaRPr>
                </a:p>
              </p:txBody>
            </p:sp>
            <p:sp>
              <p:nvSpPr>
                <p:cNvPr id="18615" name="Rectangle 465"/>
                <p:cNvSpPr/>
                <p:nvPr/>
              </p:nvSpPr>
              <p:spPr>
                <a:xfrm>
                  <a:off x="3875" y="0"/>
                  <a:ext cx="442" cy="596"/>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8446" name="Group 468"/>
              <p:cNvGrpSpPr/>
              <p:nvPr/>
            </p:nvGrpSpPr>
            <p:grpSpPr>
              <a:xfrm>
                <a:off x="0" y="596"/>
                <a:ext cx="440" cy="442"/>
                <a:chOff x="0" y="596"/>
                <a:chExt cx="440" cy="442"/>
              </a:xfrm>
            </p:grpSpPr>
            <p:sp>
              <p:nvSpPr>
                <p:cNvPr id="18612" name="Rectangle 397"/>
                <p:cNvSpPr/>
                <p:nvPr/>
              </p:nvSpPr>
              <p:spPr>
                <a:xfrm>
                  <a:off x="43" y="596"/>
                  <a:ext cx="354" cy="442"/>
                </a:xfrm>
                <a:prstGeom prst="rect">
                  <a:avLst/>
                </a:prstGeom>
                <a:noFill/>
                <a:ln w="9525">
                  <a:noFill/>
                </a:ln>
              </p:spPr>
              <p:txBody>
                <a:bodyPr/>
                <a:lstStyle/>
                <a:p>
                  <a:r>
                    <a:rPr lang="en-US" altLang="zh-CN" sz="2000" dirty="0">
                      <a:latin typeface="Times New Roman" panose="02020603050405020304" pitchFamily="18" charset="0"/>
                    </a:rPr>
                    <a:t>E1</a:t>
                  </a:r>
                </a:p>
                <a:p>
                  <a:pPr eaLnBrk="0" hangingPunct="0"/>
                  <a:endParaRPr lang="en-US" altLang="zh-CN" sz="2000" dirty="0">
                    <a:latin typeface="Times New Roman" panose="02020603050405020304" pitchFamily="18" charset="0"/>
                  </a:endParaRPr>
                </a:p>
              </p:txBody>
            </p:sp>
            <p:sp>
              <p:nvSpPr>
                <p:cNvPr id="18613" name="Rectangle 467"/>
                <p:cNvSpPr/>
                <p:nvPr/>
              </p:nvSpPr>
              <p:spPr>
                <a:xfrm>
                  <a:off x="0" y="596"/>
                  <a:ext cx="440" cy="442"/>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8447" name="Group 470"/>
              <p:cNvGrpSpPr/>
              <p:nvPr/>
            </p:nvGrpSpPr>
            <p:grpSpPr>
              <a:xfrm>
                <a:off x="440" y="596"/>
                <a:ext cx="761" cy="442"/>
                <a:chOff x="440" y="596"/>
                <a:chExt cx="761" cy="442"/>
              </a:xfrm>
            </p:grpSpPr>
            <p:sp>
              <p:nvSpPr>
                <p:cNvPr id="18610" name="Rectangle 398"/>
                <p:cNvSpPr/>
                <p:nvPr/>
              </p:nvSpPr>
              <p:spPr>
                <a:xfrm>
                  <a:off x="483" y="596"/>
                  <a:ext cx="675" cy="442"/>
                </a:xfrm>
                <a:prstGeom prst="rect">
                  <a:avLst/>
                </a:prstGeom>
                <a:noFill/>
                <a:ln w="9525">
                  <a:noFill/>
                </a:ln>
              </p:spPr>
              <p:txBody>
                <a:bodyPr/>
                <a:lstStyle/>
                <a:p>
                  <a:r>
                    <a:rPr lang="en-US" altLang="zh-CN" sz="2000" dirty="0">
                      <a:latin typeface="Times New Roman" panose="02020603050405020304" pitchFamily="18" charset="0"/>
                    </a:rPr>
                    <a:t>J. Doe</a:t>
                  </a:r>
                </a:p>
                <a:p>
                  <a:pPr eaLnBrk="0" hangingPunct="0"/>
                  <a:endParaRPr lang="en-US" altLang="zh-CN" sz="2000" dirty="0">
                    <a:latin typeface="Times New Roman" panose="02020603050405020304" pitchFamily="18" charset="0"/>
                  </a:endParaRPr>
                </a:p>
              </p:txBody>
            </p:sp>
            <p:sp>
              <p:nvSpPr>
                <p:cNvPr id="18611" name="Rectangle 469"/>
                <p:cNvSpPr/>
                <p:nvPr/>
              </p:nvSpPr>
              <p:spPr>
                <a:xfrm>
                  <a:off x="440" y="596"/>
                  <a:ext cx="761" cy="442"/>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8448" name="Group 472"/>
              <p:cNvGrpSpPr/>
              <p:nvPr/>
            </p:nvGrpSpPr>
            <p:grpSpPr>
              <a:xfrm>
                <a:off x="1201" y="596"/>
                <a:ext cx="758" cy="442"/>
                <a:chOff x="1201" y="596"/>
                <a:chExt cx="758" cy="442"/>
              </a:xfrm>
            </p:grpSpPr>
            <p:sp>
              <p:nvSpPr>
                <p:cNvPr id="18608" name="Rectangle 399"/>
                <p:cNvSpPr/>
                <p:nvPr/>
              </p:nvSpPr>
              <p:spPr>
                <a:xfrm>
                  <a:off x="1244" y="596"/>
                  <a:ext cx="672" cy="442"/>
                </a:xfrm>
                <a:prstGeom prst="rect">
                  <a:avLst/>
                </a:prstGeom>
                <a:noFill/>
                <a:ln w="9525">
                  <a:noFill/>
                </a:ln>
              </p:spPr>
              <p:txBody>
                <a:bodyPr/>
                <a:lstStyle/>
                <a:p>
                  <a:r>
                    <a:rPr lang="en-US" altLang="zh-CN" sz="2000" dirty="0">
                      <a:latin typeface="Times New Roman" panose="02020603050405020304" pitchFamily="18" charset="0"/>
                    </a:rPr>
                    <a:t>01-05-75</a:t>
                  </a:r>
                </a:p>
                <a:p>
                  <a:pPr eaLnBrk="0" hangingPunct="0"/>
                  <a:endParaRPr lang="en-US" altLang="zh-CN" sz="2000" dirty="0">
                    <a:latin typeface="Times New Roman" panose="02020603050405020304" pitchFamily="18" charset="0"/>
                  </a:endParaRPr>
                </a:p>
              </p:txBody>
            </p:sp>
            <p:sp>
              <p:nvSpPr>
                <p:cNvPr id="18609" name="Rectangle 471"/>
                <p:cNvSpPr/>
                <p:nvPr/>
              </p:nvSpPr>
              <p:spPr>
                <a:xfrm>
                  <a:off x="1201" y="596"/>
                  <a:ext cx="758" cy="442"/>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8449" name="Group 474"/>
              <p:cNvGrpSpPr/>
              <p:nvPr/>
            </p:nvGrpSpPr>
            <p:grpSpPr>
              <a:xfrm>
                <a:off x="1959" y="596"/>
                <a:ext cx="604" cy="442"/>
                <a:chOff x="1959" y="596"/>
                <a:chExt cx="604" cy="442"/>
              </a:xfrm>
            </p:grpSpPr>
            <p:sp>
              <p:nvSpPr>
                <p:cNvPr id="18606" name="Rectangle 400"/>
                <p:cNvSpPr/>
                <p:nvPr/>
              </p:nvSpPr>
              <p:spPr>
                <a:xfrm>
                  <a:off x="2002" y="596"/>
                  <a:ext cx="518" cy="442"/>
                </a:xfrm>
                <a:prstGeom prst="rect">
                  <a:avLst/>
                </a:prstGeom>
                <a:noFill/>
                <a:ln w="9525">
                  <a:noFill/>
                </a:ln>
              </p:spPr>
              <p:txBody>
                <a:bodyPr/>
                <a:lstStyle/>
                <a:p>
                  <a:r>
                    <a:rPr lang="en-US" altLang="zh-CN" sz="2000" dirty="0">
                      <a:latin typeface="Times New Roman" panose="02020603050405020304" pitchFamily="18" charset="0"/>
                    </a:rPr>
                    <a:t>EE</a:t>
                  </a:r>
                </a:p>
                <a:p>
                  <a:pPr eaLnBrk="0" hangingPunct="0"/>
                  <a:endParaRPr lang="en-US" altLang="zh-CN" sz="2000" dirty="0">
                    <a:latin typeface="Times New Roman" panose="02020603050405020304" pitchFamily="18" charset="0"/>
                  </a:endParaRPr>
                </a:p>
              </p:txBody>
            </p:sp>
            <p:sp>
              <p:nvSpPr>
                <p:cNvPr id="18607" name="Rectangle 473"/>
                <p:cNvSpPr/>
                <p:nvPr/>
              </p:nvSpPr>
              <p:spPr>
                <a:xfrm>
                  <a:off x="1959" y="596"/>
                  <a:ext cx="604" cy="442"/>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8450" name="Group 476"/>
              <p:cNvGrpSpPr/>
              <p:nvPr/>
            </p:nvGrpSpPr>
            <p:grpSpPr>
              <a:xfrm>
                <a:off x="2563" y="596"/>
                <a:ext cx="604" cy="442"/>
                <a:chOff x="2563" y="596"/>
                <a:chExt cx="604" cy="442"/>
              </a:xfrm>
            </p:grpSpPr>
            <p:sp>
              <p:nvSpPr>
                <p:cNvPr id="18604" name="Rectangle 401"/>
                <p:cNvSpPr/>
                <p:nvPr/>
              </p:nvSpPr>
              <p:spPr>
                <a:xfrm>
                  <a:off x="2606" y="596"/>
                  <a:ext cx="518" cy="442"/>
                </a:xfrm>
                <a:prstGeom prst="rect">
                  <a:avLst/>
                </a:prstGeom>
                <a:noFill/>
                <a:ln w="9525">
                  <a:noFill/>
                </a:ln>
              </p:spPr>
              <p:txBody>
                <a:bodyPr/>
                <a:lstStyle/>
                <a:p>
                  <a:r>
                    <a:rPr lang="en-US" altLang="zh-CN" sz="2000" dirty="0">
                      <a:latin typeface="Times New Roman" panose="02020603050405020304" pitchFamily="18" charset="0"/>
                    </a:rPr>
                    <a:t>30000</a:t>
                  </a:r>
                </a:p>
                <a:p>
                  <a:pPr eaLnBrk="0" hangingPunct="0"/>
                  <a:endParaRPr lang="en-US" altLang="zh-CN" sz="2000" dirty="0">
                    <a:latin typeface="Times New Roman" panose="02020603050405020304" pitchFamily="18" charset="0"/>
                  </a:endParaRPr>
                </a:p>
              </p:txBody>
            </p:sp>
            <p:sp>
              <p:nvSpPr>
                <p:cNvPr id="18605" name="Rectangle 475"/>
                <p:cNvSpPr/>
                <p:nvPr/>
              </p:nvSpPr>
              <p:spPr>
                <a:xfrm>
                  <a:off x="2563" y="596"/>
                  <a:ext cx="604" cy="442"/>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8451" name="Group 478"/>
              <p:cNvGrpSpPr/>
              <p:nvPr/>
            </p:nvGrpSpPr>
            <p:grpSpPr>
              <a:xfrm>
                <a:off x="3167" y="596"/>
                <a:ext cx="708" cy="442"/>
                <a:chOff x="3167" y="596"/>
                <a:chExt cx="708" cy="442"/>
              </a:xfrm>
            </p:grpSpPr>
            <p:sp>
              <p:nvSpPr>
                <p:cNvPr id="18602" name="Rectangle 402"/>
                <p:cNvSpPr/>
                <p:nvPr/>
              </p:nvSpPr>
              <p:spPr>
                <a:xfrm>
                  <a:off x="3210" y="596"/>
                  <a:ext cx="622" cy="442"/>
                </a:xfrm>
                <a:prstGeom prst="rect">
                  <a:avLst/>
                </a:prstGeom>
                <a:noFill/>
                <a:ln w="9525">
                  <a:noFill/>
                </a:ln>
              </p:spPr>
              <p:txBody>
                <a:bodyPr/>
                <a:lstStyle/>
                <a:p>
                  <a:r>
                    <a:rPr lang="en-US" altLang="zh-CN" sz="2000" dirty="0">
                      <a:latin typeface="Times New Roman" panose="02020603050405020304" pitchFamily="18" charset="0"/>
                    </a:rPr>
                    <a:t> E2</a:t>
                  </a:r>
                </a:p>
                <a:p>
                  <a:pPr eaLnBrk="0" hangingPunct="0"/>
                  <a:endParaRPr lang="en-US" altLang="zh-CN" sz="2000" dirty="0">
                    <a:latin typeface="Times New Roman" panose="02020603050405020304" pitchFamily="18" charset="0"/>
                  </a:endParaRPr>
                </a:p>
              </p:txBody>
            </p:sp>
            <p:sp>
              <p:nvSpPr>
                <p:cNvPr id="18603" name="Rectangle 477"/>
                <p:cNvSpPr/>
                <p:nvPr/>
              </p:nvSpPr>
              <p:spPr>
                <a:xfrm>
                  <a:off x="3167" y="596"/>
                  <a:ext cx="708" cy="442"/>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8452" name="Group 480"/>
              <p:cNvGrpSpPr/>
              <p:nvPr/>
            </p:nvGrpSpPr>
            <p:grpSpPr>
              <a:xfrm>
                <a:off x="3875" y="596"/>
                <a:ext cx="442" cy="442"/>
                <a:chOff x="3875" y="596"/>
                <a:chExt cx="442" cy="442"/>
              </a:xfrm>
            </p:grpSpPr>
            <p:sp>
              <p:nvSpPr>
                <p:cNvPr id="18600" name="Rectangle 403"/>
                <p:cNvSpPr/>
                <p:nvPr/>
              </p:nvSpPr>
              <p:spPr>
                <a:xfrm>
                  <a:off x="3918" y="596"/>
                  <a:ext cx="356" cy="442"/>
                </a:xfrm>
                <a:prstGeom prst="rect">
                  <a:avLst/>
                </a:prstGeom>
                <a:noFill/>
                <a:ln w="9525">
                  <a:noFill/>
                </a:ln>
              </p:spPr>
              <p:txBody>
                <a:bodyPr/>
                <a:lstStyle/>
                <a:p>
                  <a:r>
                    <a:rPr lang="en-US" altLang="zh-CN" sz="2000" dirty="0">
                      <a:latin typeface="Times New Roman" panose="02020603050405020304" pitchFamily="18" charset="0"/>
                    </a:rPr>
                    <a:t>null</a:t>
                  </a:r>
                </a:p>
                <a:p>
                  <a:pPr eaLnBrk="0" hangingPunct="0"/>
                  <a:endParaRPr lang="en-US" altLang="zh-CN" sz="2000" dirty="0">
                    <a:latin typeface="Times New Roman" panose="02020603050405020304" pitchFamily="18" charset="0"/>
                  </a:endParaRPr>
                </a:p>
              </p:txBody>
            </p:sp>
            <p:sp>
              <p:nvSpPr>
                <p:cNvPr id="18601" name="Rectangle 479"/>
                <p:cNvSpPr/>
                <p:nvPr/>
              </p:nvSpPr>
              <p:spPr>
                <a:xfrm>
                  <a:off x="3875" y="596"/>
                  <a:ext cx="442" cy="442"/>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8453" name="Group 482"/>
              <p:cNvGrpSpPr/>
              <p:nvPr/>
            </p:nvGrpSpPr>
            <p:grpSpPr>
              <a:xfrm>
                <a:off x="0" y="1038"/>
                <a:ext cx="440" cy="442"/>
                <a:chOff x="0" y="1038"/>
                <a:chExt cx="440" cy="442"/>
              </a:xfrm>
            </p:grpSpPr>
            <p:sp>
              <p:nvSpPr>
                <p:cNvPr id="18598" name="Rectangle 404"/>
                <p:cNvSpPr/>
                <p:nvPr/>
              </p:nvSpPr>
              <p:spPr>
                <a:xfrm>
                  <a:off x="43" y="1038"/>
                  <a:ext cx="354" cy="442"/>
                </a:xfrm>
                <a:prstGeom prst="rect">
                  <a:avLst/>
                </a:prstGeom>
                <a:noFill/>
                <a:ln w="9525">
                  <a:noFill/>
                </a:ln>
              </p:spPr>
              <p:txBody>
                <a:bodyPr/>
                <a:lstStyle/>
                <a:p>
                  <a:r>
                    <a:rPr lang="en-US" altLang="zh-CN" sz="2000" dirty="0">
                      <a:latin typeface="Times New Roman" panose="02020603050405020304" pitchFamily="18" charset="0"/>
                    </a:rPr>
                    <a:t>E2</a:t>
                  </a:r>
                </a:p>
                <a:p>
                  <a:pPr eaLnBrk="0" hangingPunct="0"/>
                  <a:endParaRPr lang="en-US" altLang="zh-CN" sz="2000" dirty="0">
                    <a:latin typeface="Times New Roman" panose="02020603050405020304" pitchFamily="18" charset="0"/>
                  </a:endParaRPr>
                </a:p>
              </p:txBody>
            </p:sp>
            <p:sp>
              <p:nvSpPr>
                <p:cNvPr id="18599" name="Rectangle 481"/>
                <p:cNvSpPr/>
                <p:nvPr/>
              </p:nvSpPr>
              <p:spPr>
                <a:xfrm>
                  <a:off x="0" y="1038"/>
                  <a:ext cx="440" cy="442"/>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8454" name="Group 484"/>
              <p:cNvGrpSpPr/>
              <p:nvPr/>
            </p:nvGrpSpPr>
            <p:grpSpPr>
              <a:xfrm>
                <a:off x="440" y="1038"/>
                <a:ext cx="761" cy="442"/>
                <a:chOff x="440" y="1038"/>
                <a:chExt cx="761" cy="442"/>
              </a:xfrm>
            </p:grpSpPr>
            <p:sp>
              <p:nvSpPr>
                <p:cNvPr id="18596" name="Rectangle 405"/>
                <p:cNvSpPr/>
                <p:nvPr/>
              </p:nvSpPr>
              <p:spPr>
                <a:xfrm>
                  <a:off x="483" y="1038"/>
                  <a:ext cx="675" cy="442"/>
                </a:xfrm>
                <a:prstGeom prst="rect">
                  <a:avLst/>
                </a:prstGeom>
                <a:noFill/>
                <a:ln w="9525">
                  <a:noFill/>
                </a:ln>
              </p:spPr>
              <p:txBody>
                <a:bodyPr/>
                <a:lstStyle/>
                <a:p>
                  <a:r>
                    <a:rPr lang="en-US" altLang="zh-CN" sz="2000" dirty="0">
                      <a:latin typeface="Times New Roman" panose="02020603050405020304" pitchFamily="18" charset="0"/>
                    </a:rPr>
                    <a:t>M. Smith</a:t>
                  </a:r>
                </a:p>
                <a:p>
                  <a:pPr eaLnBrk="0" hangingPunct="0"/>
                  <a:endParaRPr lang="en-US" altLang="zh-CN" sz="2000" dirty="0">
                    <a:latin typeface="Times New Roman" panose="02020603050405020304" pitchFamily="18" charset="0"/>
                  </a:endParaRPr>
                </a:p>
              </p:txBody>
            </p:sp>
            <p:sp>
              <p:nvSpPr>
                <p:cNvPr id="18597" name="Rectangle 483"/>
                <p:cNvSpPr/>
                <p:nvPr/>
              </p:nvSpPr>
              <p:spPr>
                <a:xfrm>
                  <a:off x="440" y="1038"/>
                  <a:ext cx="761" cy="442"/>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8455" name="Group 486"/>
              <p:cNvGrpSpPr/>
              <p:nvPr/>
            </p:nvGrpSpPr>
            <p:grpSpPr>
              <a:xfrm>
                <a:off x="1201" y="1038"/>
                <a:ext cx="758" cy="442"/>
                <a:chOff x="1201" y="1038"/>
                <a:chExt cx="758" cy="442"/>
              </a:xfrm>
            </p:grpSpPr>
            <p:sp>
              <p:nvSpPr>
                <p:cNvPr id="18594" name="Rectangle 406"/>
                <p:cNvSpPr/>
                <p:nvPr/>
              </p:nvSpPr>
              <p:spPr>
                <a:xfrm>
                  <a:off x="1244" y="1038"/>
                  <a:ext cx="672" cy="442"/>
                </a:xfrm>
                <a:prstGeom prst="rect">
                  <a:avLst/>
                </a:prstGeom>
                <a:noFill/>
                <a:ln w="9525">
                  <a:noFill/>
                </a:ln>
              </p:spPr>
              <p:txBody>
                <a:bodyPr/>
                <a:lstStyle/>
                <a:p>
                  <a:r>
                    <a:rPr lang="en-US" altLang="zh-CN" sz="2000" dirty="0">
                      <a:latin typeface="Times New Roman" panose="02020603050405020304" pitchFamily="18" charset="0"/>
                    </a:rPr>
                    <a:t>06-04-66</a:t>
                  </a:r>
                </a:p>
                <a:p>
                  <a:pPr eaLnBrk="0" hangingPunct="0"/>
                  <a:endParaRPr lang="en-US" altLang="zh-CN" sz="2000" dirty="0">
                    <a:latin typeface="Times New Roman" panose="02020603050405020304" pitchFamily="18" charset="0"/>
                  </a:endParaRPr>
                </a:p>
              </p:txBody>
            </p:sp>
            <p:sp>
              <p:nvSpPr>
                <p:cNvPr id="18595" name="Rectangle 485"/>
                <p:cNvSpPr/>
                <p:nvPr/>
              </p:nvSpPr>
              <p:spPr>
                <a:xfrm>
                  <a:off x="1201" y="1038"/>
                  <a:ext cx="758" cy="442"/>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8456" name="Group 488"/>
              <p:cNvGrpSpPr/>
              <p:nvPr/>
            </p:nvGrpSpPr>
            <p:grpSpPr>
              <a:xfrm>
                <a:off x="1959" y="1038"/>
                <a:ext cx="604" cy="442"/>
                <a:chOff x="1959" y="1038"/>
                <a:chExt cx="604" cy="442"/>
              </a:xfrm>
            </p:grpSpPr>
            <p:sp>
              <p:nvSpPr>
                <p:cNvPr id="18592" name="Rectangle 407"/>
                <p:cNvSpPr/>
                <p:nvPr/>
              </p:nvSpPr>
              <p:spPr>
                <a:xfrm>
                  <a:off x="2002" y="1038"/>
                  <a:ext cx="518" cy="442"/>
                </a:xfrm>
                <a:prstGeom prst="rect">
                  <a:avLst/>
                </a:prstGeom>
                <a:noFill/>
                <a:ln w="9525">
                  <a:noFill/>
                </a:ln>
              </p:spPr>
              <p:txBody>
                <a:bodyPr/>
                <a:lstStyle/>
                <a:p>
                  <a:r>
                    <a:rPr lang="en-US" altLang="zh-CN" sz="2000" dirty="0">
                      <a:latin typeface="Times New Roman" panose="02020603050405020304" pitchFamily="18" charset="0"/>
                    </a:rPr>
                    <a:t>SA</a:t>
                  </a:r>
                </a:p>
                <a:p>
                  <a:pPr eaLnBrk="0" hangingPunct="0"/>
                  <a:endParaRPr lang="en-US" altLang="zh-CN" sz="2000" dirty="0">
                    <a:latin typeface="Times New Roman" panose="02020603050405020304" pitchFamily="18" charset="0"/>
                  </a:endParaRPr>
                </a:p>
              </p:txBody>
            </p:sp>
            <p:sp>
              <p:nvSpPr>
                <p:cNvPr id="18593" name="Rectangle 487"/>
                <p:cNvSpPr/>
                <p:nvPr/>
              </p:nvSpPr>
              <p:spPr>
                <a:xfrm>
                  <a:off x="1959" y="1038"/>
                  <a:ext cx="604" cy="442"/>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8457" name="Group 490"/>
              <p:cNvGrpSpPr/>
              <p:nvPr/>
            </p:nvGrpSpPr>
            <p:grpSpPr>
              <a:xfrm>
                <a:off x="2563" y="1038"/>
                <a:ext cx="604" cy="442"/>
                <a:chOff x="2563" y="1038"/>
                <a:chExt cx="604" cy="442"/>
              </a:xfrm>
            </p:grpSpPr>
            <p:sp>
              <p:nvSpPr>
                <p:cNvPr id="18590" name="Rectangle 408"/>
                <p:cNvSpPr/>
                <p:nvPr/>
              </p:nvSpPr>
              <p:spPr>
                <a:xfrm>
                  <a:off x="2606" y="1038"/>
                  <a:ext cx="518" cy="442"/>
                </a:xfrm>
                <a:prstGeom prst="rect">
                  <a:avLst/>
                </a:prstGeom>
                <a:noFill/>
                <a:ln w="9525">
                  <a:noFill/>
                </a:ln>
              </p:spPr>
              <p:txBody>
                <a:bodyPr/>
                <a:lstStyle/>
                <a:p>
                  <a:r>
                    <a:rPr lang="en-US" altLang="zh-CN" sz="2000" dirty="0">
                      <a:latin typeface="Times New Roman" panose="02020603050405020304" pitchFamily="18" charset="0"/>
                    </a:rPr>
                    <a:t>50000</a:t>
                  </a:r>
                </a:p>
                <a:p>
                  <a:pPr eaLnBrk="0" hangingPunct="0"/>
                  <a:endParaRPr lang="en-US" altLang="zh-CN" sz="2000" dirty="0">
                    <a:latin typeface="Times New Roman" panose="02020603050405020304" pitchFamily="18" charset="0"/>
                  </a:endParaRPr>
                </a:p>
              </p:txBody>
            </p:sp>
            <p:sp>
              <p:nvSpPr>
                <p:cNvPr id="18591" name="Rectangle 489"/>
                <p:cNvSpPr/>
                <p:nvPr/>
              </p:nvSpPr>
              <p:spPr>
                <a:xfrm>
                  <a:off x="2563" y="1038"/>
                  <a:ext cx="604" cy="442"/>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8458" name="Group 492"/>
              <p:cNvGrpSpPr/>
              <p:nvPr/>
            </p:nvGrpSpPr>
            <p:grpSpPr>
              <a:xfrm>
                <a:off x="3167" y="1038"/>
                <a:ext cx="708" cy="442"/>
                <a:chOff x="3167" y="1038"/>
                <a:chExt cx="708" cy="442"/>
              </a:xfrm>
            </p:grpSpPr>
            <p:sp>
              <p:nvSpPr>
                <p:cNvPr id="18588" name="Rectangle 409"/>
                <p:cNvSpPr/>
                <p:nvPr/>
              </p:nvSpPr>
              <p:spPr>
                <a:xfrm>
                  <a:off x="3210" y="1038"/>
                  <a:ext cx="622" cy="442"/>
                </a:xfrm>
                <a:prstGeom prst="rect">
                  <a:avLst/>
                </a:prstGeom>
                <a:noFill/>
                <a:ln w="9525">
                  <a:noFill/>
                </a:ln>
              </p:spPr>
              <p:txBody>
                <a:bodyPr/>
                <a:lstStyle/>
                <a:p>
                  <a:r>
                    <a:rPr lang="en-US" altLang="zh-CN" sz="2000" dirty="0">
                      <a:latin typeface="Times New Roman" panose="02020603050405020304" pitchFamily="18" charset="0"/>
                    </a:rPr>
                    <a:t> E5</a:t>
                  </a:r>
                </a:p>
                <a:p>
                  <a:pPr eaLnBrk="0" hangingPunct="0"/>
                  <a:endParaRPr lang="en-US" altLang="zh-CN" sz="2000" dirty="0">
                    <a:latin typeface="Times New Roman" panose="02020603050405020304" pitchFamily="18" charset="0"/>
                  </a:endParaRPr>
                </a:p>
              </p:txBody>
            </p:sp>
            <p:sp>
              <p:nvSpPr>
                <p:cNvPr id="18589" name="Rectangle 491"/>
                <p:cNvSpPr/>
                <p:nvPr/>
              </p:nvSpPr>
              <p:spPr>
                <a:xfrm>
                  <a:off x="3167" y="1038"/>
                  <a:ext cx="708" cy="442"/>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8459" name="Group 494"/>
              <p:cNvGrpSpPr/>
              <p:nvPr/>
            </p:nvGrpSpPr>
            <p:grpSpPr>
              <a:xfrm>
                <a:off x="3875" y="1038"/>
                <a:ext cx="442" cy="442"/>
                <a:chOff x="3875" y="1038"/>
                <a:chExt cx="442" cy="442"/>
              </a:xfrm>
            </p:grpSpPr>
            <p:sp>
              <p:nvSpPr>
                <p:cNvPr id="18586" name="Rectangle 410"/>
                <p:cNvSpPr/>
                <p:nvPr/>
              </p:nvSpPr>
              <p:spPr>
                <a:xfrm>
                  <a:off x="3918" y="1038"/>
                  <a:ext cx="356" cy="442"/>
                </a:xfrm>
                <a:prstGeom prst="rect">
                  <a:avLst/>
                </a:prstGeom>
                <a:noFill/>
                <a:ln w="9525">
                  <a:noFill/>
                </a:ln>
              </p:spPr>
              <p:txBody>
                <a:bodyPr/>
                <a:lstStyle/>
                <a:p>
                  <a:r>
                    <a:rPr lang="en-US" altLang="zh-CN" sz="2000" dirty="0">
                      <a:latin typeface="Times New Roman" panose="02020603050405020304" pitchFamily="18" charset="0"/>
                    </a:rPr>
                    <a:t> D3</a:t>
                  </a:r>
                </a:p>
                <a:p>
                  <a:pPr eaLnBrk="0" hangingPunct="0"/>
                  <a:endParaRPr lang="en-US" altLang="zh-CN" sz="2000" dirty="0">
                    <a:latin typeface="Times New Roman" panose="02020603050405020304" pitchFamily="18" charset="0"/>
                  </a:endParaRPr>
                </a:p>
              </p:txBody>
            </p:sp>
            <p:sp>
              <p:nvSpPr>
                <p:cNvPr id="18587" name="Rectangle 493"/>
                <p:cNvSpPr/>
                <p:nvPr/>
              </p:nvSpPr>
              <p:spPr>
                <a:xfrm>
                  <a:off x="3875" y="1038"/>
                  <a:ext cx="442" cy="442"/>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8460" name="Group 496"/>
              <p:cNvGrpSpPr/>
              <p:nvPr/>
            </p:nvGrpSpPr>
            <p:grpSpPr>
              <a:xfrm>
                <a:off x="0" y="1480"/>
                <a:ext cx="440" cy="442"/>
                <a:chOff x="0" y="1480"/>
                <a:chExt cx="440" cy="442"/>
              </a:xfrm>
            </p:grpSpPr>
            <p:sp>
              <p:nvSpPr>
                <p:cNvPr id="18584" name="Rectangle 411"/>
                <p:cNvSpPr/>
                <p:nvPr/>
              </p:nvSpPr>
              <p:spPr>
                <a:xfrm>
                  <a:off x="43" y="1480"/>
                  <a:ext cx="354" cy="442"/>
                </a:xfrm>
                <a:prstGeom prst="rect">
                  <a:avLst/>
                </a:prstGeom>
                <a:noFill/>
                <a:ln w="9525">
                  <a:noFill/>
                </a:ln>
              </p:spPr>
              <p:txBody>
                <a:bodyPr/>
                <a:lstStyle/>
                <a:p>
                  <a:pPr algn="just"/>
                  <a:r>
                    <a:rPr lang="en-US" altLang="zh-CN" sz="2000" dirty="0">
                      <a:latin typeface="Times New Roman" panose="02020603050405020304" pitchFamily="18" charset="0"/>
                    </a:rPr>
                    <a:t>E3</a:t>
                  </a:r>
                </a:p>
                <a:p>
                  <a:pPr algn="just" eaLnBrk="0" hangingPunct="0"/>
                  <a:endParaRPr lang="en-US" altLang="zh-CN" sz="2000" dirty="0">
                    <a:latin typeface="Times New Roman" panose="02020603050405020304" pitchFamily="18" charset="0"/>
                  </a:endParaRPr>
                </a:p>
              </p:txBody>
            </p:sp>
            <p:sp>
              <p:nvSpPr>
                <p:cNvPr id="18585" name="Rectangle 495"/>
                <p:cNvSpPr/>
                <p:nvPr/>
              </p:nvSpPr>
              <p:spPr>
                <a:xfrm>
                  <a:off x="0" y="1480"/>
                  <a:ext cx="440" cy="442"/>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8461" name="Group 498"/>
              <p:cNvGrpSpPr/>
              <p:nvPr/>
            </p:nvGrpSpPr>
            <p:grpSpPr>
              <a:xfrm>
                <a:off x="440" y="1480"/>
                <a:ext cx="761" cy="442"/>
                <a:chOff x="440" y="1480"/>
                <a:chExt cx="761" cy="442"/>
              </a:xfrm>
            </p:grpSpPr>
            <p:sp>
              <p:nvSpPr>
                <p:cNvPr id="18582" name="Rectangle 412"/>
                <p:cNvSpPr/>
                <p:nvPr/>
              </p:nvSpPr>
              <p:spPr>
                <a:xfrm>
                  <a:off x="483" y="1480"/>
                  <a:ext cx="675" cy="442"/>
                </a:xfrm>
                <a:prstGeom prst="rect">
                  <a:avLst/>
                </a:prstGeom>
                <a:noFill/>
                <a:ln w="9525">
                  <a:noFill/>
                </a:ln>
              </p:spPr>
              <p:txBody>
                <a:bodyPr/>
                <a:lstStyle/>
                <a:p>
                  <a:pPr algn="just"/>
                  <a:r>
                    <a:rPr lang="en-US" altLang="zh-CN" sz="2000" dirty="0">
                      <a:latin typeface="Times New Roman" panose="02020603050405020304" pitchFamily="18" charset="0"/>
                    </a:rPr>
                    <a:t>A. Lee</a:t>
                  </a:r>
                </a:p>
                <a:p>
                  <a:pPr algn="just" eaLnBrk="0" hangingPunct="0"/>
                  <a:endParaRPr lang="en-US" altLang="zh-CN" sz="2000" dirty="0">
                    <a:latin typeface="Times New Roman" panose="02020603050405020304" pitchFamily="18" charset="0"/>
                  </a:endParaRPr>
                </a:p>
              </p:txBody>
            </p:sp>
            <p:sp>
              <p:nvSpPr>
                <p:cNvPr id="18583" name="Rectangle 497"/>
                <p:cNvSpPr/>
                <p:nvPr/>
              </p:nvSpPr>
              <p:spPr>
                <a:xfrm>
                  <a:off x="440" y="1480"/>
                  <a:ext cx="761" cy="442"/>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8462" name="Group 500"/>
              <p:cNvGrpSpPr/>
              <p:nvPr/>
            </p:nvGrpSpPr>
            <p:grpSpPr>
              <a:xfrm>
                <a:off x="1201" y="1480"/>
                <a:ext cx="758" cy="442"/>
                <a:chOff x="1201" y="1480"/>
                <a:chExt cx="758" cy="442"/>
              </a:xfrm>
            </p:grpSpPr>
            <p:sp>
              <p:nvSpPr>
                <p:cNvPr id="18580" name="Rectangle 413"/>
                <p:cNvSpPr/>
                <p:nvPr/>
              </p:nvSpPr>
              <p:spPr>
                <a:xfrm>
                  <a:off x="1244" y="1480"/>
                  <a:ext cx="672" cy="442"/>
                </a:xfrm>
                <a:prstGeom prst="rect">
                  <a:avLst/>
                </a:prstGeom>
                <a:noFill/>
                <a:ln w="9525">
                  <a:noFill/>
                </a:ln>
              </p:spPr>
              <p:txBody>
                <a:bodyPr/>
                <a:lstStyle/>
                <a:p>
                  <a:pPr algn="just"/>
                  <a:r>
                    <a:rPr lang="en-US" altLang="zh-CN" sz="2000" dirty="0">
                      <a:latin typeface="Times New Roman" panose="02020603050405020304" pitchFamily="18" charset="0"/>
                    </a:rPr>
                    <a:t>07-05-66</a:t>
                  </a:r>
                </a:p>
                <a:p>
                  <a:pPr algn="just" eaLnBrk="0" hangingPunct="0"/>
                  <a:endParaRPr lang="en-US" altLang="zh-CN" sz="2000" dirty="0">
                    <a:latin typeface="Times New Roman" panose="02020603050405020304" pitchFamily="18" charset="0"/>
                  </a:endParaRPr>
                </a:p>
              </p:txBody>
            </p:sp>
            <p:sp>
              <p:nvSpPr>
                <p:cNvPr id="18581" name="Rectangle 499"/>
                <p:cNvSpPr/>
                <p:nvPr/>
              </p:nvSpPr>
              <p:spPr>
                <a:xfrm>
                  <a:off x="1201" y="1480"/>
                  <a:ext cx="758" cy="442"/>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8463" name="Group 502"/>
              <p:cNvGrpSpPr/>
              <p:nvPr/>
            </p:nvGrpSpPr>
            <p:grpSpPr>
              <a:xfrm>
                <a:off x="1959" y="1480"/>
                <a:ext cx="604" cy="442"/>
                <a:chOff x="1959" y="1480"/>
                <a:chExt cx="604" cy="442"/>
              </a:xfrm>
            </p:grpSpPr>
            <p:sp>
              <p:nvSpPr>
                <p:cNvPr id="18578" name="Rectangle 414"/>
                <p:cNvSpPr/>
                <p:nvPr/>
              </p:nvSpPr>
              <p:spPr>
                <a:xfrm>
                  <a:off x="2002" y="1480"/>
                  <a:ext cx="518" cy="442"/>
                </a:xfrm>
                <a:prstGeom prst="rect">
                  <a:avLst/>
                </a:prstGeom>
                <a:noFill/>
                <a:ln w="9525">
                  <a:noFill/>
                </a:ln>
              </p:spPr>
              <p:txBody>
                <a:bodyPr/>
                <a:lstStyle/>
                <a:p>
                  <a:pPr algn="just"/>
                  <a:r>
                    <a:rPr lang="en-US" altLang="zh-CN" sz="2000" dirty="0">
                      <a:latin typeface="Times New Roman" panose="02020603050405020304" pitchFamily="18" charset="0"/>
                    </a:rPr>
                    <a:t>ME</a:t>
                  </a:r>
                </a:p>
                <a:p>
                  <a:pPr algn="just" eaLnBrk="0" hangingPunct="0"/>
                  <a:endParaRPr lang="en-US" altLang="zh-CN" sz="2000" dirty="0">
                    <a:latin typeface="Times New Roman" panose="02020603050405020304" pitchFamily="18" charset="0"/>
                  </a:endParaRPr>
                </a:p>
              </p:txBody>
            </p:sp>
            <p:sp>
              <p:nvSpPr>
                <p:cNvPr id="18579" name="Rectangle 501"/>
                <p:cNvSpPr/>
                <p:nvPr/>
              </p:nvSpPr>
              <p:spPr>
                <a:xfrm>
                  <a:off x="1959" y="1480"/>
                  <a:ext cx="604" cy="442"/>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8464" name="Group 504"/>
              <p:cNvGrpSpPr/>
              <p:nvPr/>
            </p:nvGrpSpPr>
            <p:grpSpPr>
              <a:xfrm>
                <a:off x="2563" y="1480"/>
                <a:ext cx="604" cy="442"/>
                <a:chOff x="2563" y="1480"/>
                <a:chExt cx="604" cy="442"/>
              </a:xfrm>
            </p:grpSpPr>
            <p:sp>
              <p:nvSpPr>
                <p:cNvPr id="18576" name="Rectangle 415"/>
                <p:cNvSpPr/>
                <p:nvPr/>
              </p:nvSpPr>
              <p:spPr>
                <a:xfrm>
                  <a:off x="2606" y="1480"/>
                  <a:ext cx="518" cy="442"/>
                </a:xfrm>
                <a:prstGeom prst="rect">
                  <a:avLst/>
                </a:prstGeom>
                <a:noFill/>
                <a:ln w="9525">
                  <a:noFill/>
                </a:ln>
              </p:spPr>
              <p:txBody>
                <a:bodyPr/>
                <a:lstStyle/>
                <a:p>
                  <a:pPr algn="just"/>
                  <a:r>
                    <a:rPr lang="en-US" altLang="zh-CN" sz="2000" dirty="0">
                      <a:latin typeface="Times New Roman" panose="02020603050405020304" pitchFamily="18" charset="0"/>
                    </a:rPr>
                    <a:t>40000</a:t>
                  </a:r>
                </a:p>
                <a:p>
                  <a:pPr algn="just" eaLnBrk="0" hangingPunct="0"/>
                  <a:endParaRPr lang="en-US" altLang="zh-CN" sz="2000" dirty="0">
                    <a:latin typeface="Times New Roman" panose="02020603050405020304" pitchFamily="18" charset="0"/>
                  </a:endParaRPr>
                </a:p>
              </p:txBody>
            </p:sp>
            <p:sp>
              <p:nvSpPr>
                <p:cNvPr id="18577" name="Rectangle 503"/>
                <p:cNvSpPr/>
                <p:nvPr/>
              </p:nvSpPr>
              <p:spPr>
                <a:xfrm>
                  <a:off x="2563" y="1480"/>
                  <a:ext cx="604" cy="442"/>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8465" name="Group 506"/>
              <p:cNvGrpSpPr/>
              <p:nvPr/>
            </p:nvGrpSpPr>
            <p:grpSpPr>
              <a:xfrm>
                <a:off x="3167" y="1480"/>
                <a:ext cx="708" cy="442"/>
                <a:chOff x="3167" y="1480"/>
                <a:chExt cx="708" cy="442"/>
              </a:xfrm>
            </p:grpSpPr>
            <p:sp>
              <p:nvSpPr>
                <p:cNvPr id="18574" name="Rectangle 416"/>
                <p:cNvSpPr/>
                <p:nvPr/>
              </p:nvSpPr>
              <p:spPr>
                <a:xfrm>
                  <a:off x="3210" y="1480"/>
                  <a:ext cx="622" cy="442"/>
                </a:xfrm>
                <a:prstGeom prst="rect">
                  <a:avLst/>
                </a:prstGeom>
                <a:noFill/>
                <a:ln w="9525">
                  <a:noFill/>
                </a:ln>
              </p:spPr>
              <p:txBody>
                <a:bodyPr/>
                <a:lstStyle/>
                <a:p>
                  <a:pPr algn="just"/>
                  <a:r>
                    <a:rPr lang="en-US" altLang="zh-CN" sz="2000" dirty="0">
                      <a:latin typeface="Times New Roman" panose="02020603050405020304" pitchFamily="18" charset="0"/>
                    </a:rPr>
                    <a:t> E7</a:t>
                  </a:r>
                </a:p>
                <a:p>
                  <a:pPr algn="just" eaLnBrk="0" hangingPunct="0"/>
                  <a:endParaRPr lang="en-US" altLang="zh-CN" sz="2000" dirty="0">
                    <a:latin typeface="Times New Roman" panose="02020603050405020304" pitchFamily="18" charset="0"/>
                  </a:endParaRPr>
                </a:p>
              </p:txBody>
            </p:sp>
            <p:sp>
              <p:nvSpPr>
                <p:cNvPr id="18575" name="Rectangle 505"/>
                <p:cNvSpPr/>
                <p:nvPr/>
              </p:nvSpPr>
              <p:spPr>
                <a:xfrm>
                  <a:off x="3167" y="1480"/>
                  <a:ext cx="708" cy="442"/>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8466" name="Group 508"/>
              <p:cNvGrpSpPr/>
              <p:nvPr/>
            </p:nvGrpSpPr>
            <p:grpSpPr>
              <a:xfrm>
                <a:off x="3875" y="1480"/>
                <a:ext cx="442" cy="442"/>
                <a:chOff x="3875" y="1480"/>
                <a:chExt cx="442" cy="442"/>
              </a:xfrm>
            </p:grpSpPr>
            <p:sp>
              <p:nvSpPr>
                <p:cNvPr id="18572" name="Rectangle 417"/>
                <p:cNvSpPr/>
                <p:nvPr/>
              </p:nvSpPr>
              <p:spPr>
                <a:xfrm>
                  <a:off x="3918" y="1480"/>
                  <a:ext cx="356" cy="442"/>
                </a:xfrm>
                <a:prstGeom prst="rect">
                  <a:avLst/>
                </a:prstGeom>
                <a:noFill/>
                <a:ln w="9525">
                  <a:noFill/>
                </a:ln>
              </p:spPr>
              <p:txBody>
                <a:bodyPr/>
                <a:lstStyle/>
                <a:p>
                  <a:pPr algn="just"/>
                  <a:r>
                    <a:rPr lang="en-US" altLang="zh-CN" sz="2000" dirty="0">
                      <a:latin typeface="Times New Roman" panose="02020603050405020304" pitchFamily="18" charset="0"/>
                    </a:rPr>
                    <a:t>D2</a:t>
                  </a:r>
                </a:p>
                <a:p>
                  <a:pPr algn="just" eaLnBrk="0" hangingPunct="0"/>
                  <a:endParaRPr lang="en-US" altLang="zh-CN" sz="2000" dirty="0">
                    <a:latin typeface="Times New Roman" panose="02020603050405020304" pitchFamily="18" charset="0"/>
                  </a:endParaRPr>
                </a:p>
              </p:txBody>
            </p:sp>
            <p:sp>
              <p:nvSpPr>
                <p:cNvPr id="18573" name="Rectangle 507"/>
                <p:cNvSpPr/>
                <p:nvPr/>
              </p:nvSpPr>
              <p:spPr>
                <a:xfrm>
                  <a:off x="3875" y="1480"/>
                  <a:ext cx="442" cy="442"/>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8467" name="Group 510"/>
              <p:cNvGrpSpPr/>
              <p:nvPr/>
            </p:nvGrpSpPr>
            <p:grpSpPr>
              <a:xfrm>
                <a:off x="0" y="1922"/>
                <a:ext cx="440" cy="442"/>
                <a:chOff x="0" y="1922"/>
                <a:chExt cx="440" cy="442"/>
              </a:xfrm>
            </p:grpSpPr>
            <p:sp>
              <p:nvSpPr>
                <p:cNvPr id="18570" name="Rectangle 418"/>
                <p:cNvSpPr/>
                <p:nvPr/>
              </p:nvSpPr>
              <p:spPr>
                <a:xfrm>
                  <a:off x="43" y="1922"/>
                  <a:ext cx="354" cy="442"/>
                </a:xfrm>
                <a:prstGeom prst="rect">
                  <a:avLst/>
                </a:prstGeom>
                <a:noFill/>
                <a:ln w="9525">
                  <a:noFill/>
                </a:ln>
              </p:spPr>
              <p:txBody>
                <a:bodyPr/>
                <a:lstStyle/>
                <a:p>
                  <a:pPr algn="just"/>
                  <a:r>
                    <a:rPr lang="en-US" altLang="zh-CN" sz="2000" dirty="0">
                      <a:latin typeface="Times New Roman" panose="02020603050405020304" pitchFamily="18" charset="0"/>
                    </a:rPr>
                    <a:t>E4</a:t>
                  </a:r>
                </a:p>
                <a:p>
                  <a:pPr algn="just" eaLnBrk="0" hangingPunct="0"/>
                  <a:endParaRPr lang="en-US" altLang="zh-CN" sz="2000" dirty="0">
                    <a:latin typeface="Times New Roman" panose="02020603050405020304" pitchFamily="18" charset="0"/>
                  </a:endParaRPr>
                </a:p>
              </p:txBody>
            </p:sp>
            <p:sp>
              <p:nvSpPr>
                <p:cNvPr id="18571" name="Rectangle 509"/>
                <p:cNvSpPr/>
                <p:nvPr/>
              </p:nvSpPr>
              <p:spPr>
                <a:xfrm>
                  <a:off x="0" y="1922"/>
                  <a:ext cx="440" cy="442"/>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8468" name="Group 512"/>
              <p:cNvGrpSpPr/>
              <p:nvPr/>
            </p:nvGrpSpPr>
            <p:grpSpPr>
              <a:xfrm>
                <a:off x="440" y="1922"/>
                <a:ext cx="761" cy="442"/>
                <a:chOff x="440" y="1922"/>
                <a:chExt cx="761" cy="442"/>
              </a:xfrm>
            </p:grpSpPr>
            <p:sp>
              <p:nvSpPr>
                <p:cNvPr id="18568" name="Rectangle 419"/>
                <p:cNvSpPr/>
                <p:nvPr/>
              </p:nvSpPr>
              <p:spPr>
                <a:xfrm>
                  <a:off x="483" y="1922"/>
                  <a:ext cx="675" cy="442"/>
                </a:xfrm>
                <a:prstGeom prst="rect">
                  <a:avLst/>
                </a:prstGeom>
                <a:noFill/>
                <a:ln w="9525">
                  <a:noFill/>
                </a:ln>
              </p:spPr>
              <p:txBody>
                <a:bodyPr/>
                <a:lstStyle/>
                <a:p>
                  <a:pPr algn="just"/>
                  <a:r>
                    <a:rPr lang="en-US" altLang="zh-CN" sz="2000" dirty="0">
                      <a:latin typeface="Times New Roman" panose="02020603050405020304" pitchFamily="18" charset="0"/>
                    </a:rPr>
                    <a:t>J. Miller</a:t>
                  </a:r>
                </a:p>
                <a:p>
                  <a:pPr algn="just" eaLnBrk="0" hangingPunct="0"/>
                  <a:endParaRPr lang="en-US" altLang="zh-CN" sz="2000" dirty="0">
                    <a:latin typeface="Times New Roman" panose="02020603050405020304" pitchFamily="18" charset="0"/>
                  </a:endParaRPr>
                </a:p>
              </p:txBody>
            </p:sp>
            <p:sp>
              <p:nvSpPr>
                <p:cNvPr id="18569" name="Rectangle 511"/>
                <p:cNvSpPr/>
                <p:nvPr/>
              </p:nvSpPr>
              <p:spPr>
                <a:xfrm>
                  <a:off x="440" y="1922"/>
                  <a:ext cx="761" cy="442"/>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8469" name="Group 514"/>
              <p:cNvGrpSpPr/>
              <p:nvPr/>
            </p:nvGrpSpPr>
            <p:grpSpPr>
              <a:xfrm>
                <a:off x="1201" y="1922"/>
                <a:ext cx="758" cy="442"/>
                <a:chOff x="1201" y="1922"/>
                <a:chExt cx="758" cy="442"/>
              </a:xfrm>
            </p:grpSpPr>
            <p:sp>
              <p:nvSpPr>
                <p:cNvPr id="18566" name="Rectangle 420"/>
                <p:cNvSpPr/>
                <p:nvPr/>
              </p:nvSpPr>
              <p:spPr>
                <a:xfrm>
                  <a:off x="1244" y="1922"/>
                  <a:ext cx="672" cy="442"/>
                </a:xfrm>
                <a:prstGeom prst="rect">
                  <a:avLst/>
                </a:prstGeom>
                <a:noFill/>
                <a:ln w="9525">
                  <a:noFill/>
                </a:ln>
              </p:spPr>
              <p:txBody>
                <a:bodyPr/>
                <a:lstStyle/>
                <a:p>
                  <a:pPr algn="just"/>
                  <a:r>
                    <a:rPr lang="en-US" altLang="zh-CN" sz="2000" dirty="0">
                      <a:latin typeface="Times New Roman" panose="02020603050405020304" pitchFamily="18" charset="0"/>
                    </a:rPr>
                    <a:t>09-01-50</a:t>
                  </a:r>
                </a:p>
                <a:p>
                  <a:pPr algn="just" eaLnBrk="0" hangingPunct="0"/>
                  <a:endParaRPr lang="en-US" altLang="zh-CN" sz="2000" dirty="0">
                    <a:latin typeface="Times New Roman" panose="02020603050405020304" pitchFamily="18" charset="0"/>
                  </a:endParaRPr>
                </a:p>
              </p:txBody>
            </p:sp>
            <p:sp>
              <p:nvSpPr>
                <p:cNvPr id="18567" name="Rectangle 513"/>
                <p:cNvSpPr/>
                <p:nvPr/>
              </p:nvSpPr>
              <p:spPr>
                <a:xfrm>
                  <a:off x="1201" y="1922"/>
                  <a:ext cx="758" cy="442"/>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8470" name="Group 516"/>
              <p:cNvGrpSpPr/>
              <p:nvPr/>
            </p:nvGrpSpPr>
            <p:grpSpPr>
              <a:xfrm>
                <a:off x="1959" y="1922"/>
                <a:ext cx="604" cy="442"/>
                <a:chOff x="1959" y="1922"/>
                <a:chExt cx="604" cy="442"/>
              </a:xfrm>
            </p:grpSpPr>
            <p:sp>
              <p:nvSpPr>
                <p:cNvPr id="18564" name="Rectangle 421"/>
                <p:cNvSpPr/>
                <p:nvPr/>
              </p:nvSpPr>
              <p:spPr>
                <a:xfrm>
                  <a:off x="2002" y="1922"/>
                  <a:ext cx="518" cy="442"/>
                </a:xfrm>
                <a:prstGeom prst="rect">
                  <a:avLst/>
                </a:prstGeom>
                <a:noFill/>
                <a:ln w="9525">
                  <a:noFill/>
                </a:ln>
              </p:spPr>
              <p:txBody>
                <a:bodyPr/>
                <a:lstStyle/>
                <a:p>
                  <a:pPr algn="just"/>
                  <a:r>
                    <a:rPr lang="en-US" altLang="zh-CN" sz="2000" dirty="0">
                      <a:latin typeface="Times New Roman" panose="02020603050405020304" pitchFamily="18" charset="0"/>
                    </a:rPr>
                    <a:t>PR</a:t>
                  </a:r>
                </a:p>
                <a:p>
                  <a:pPr algn="just" eaLnBrk="0" hangingPunct="0"/>
                  <a:endParaRPr lang="en-US" altLang="zh-CN" sz="2000" dirty="0">
                    <a:latin typeface="Times New Roman" panose="02020603050405020304" pitchFamily="18" charset="0"/>
                  </a:endParaRPr>
                </a:p>
              </p:txBody>
            </p:sp>
            <p:sp>
              <p:nvSpPr>
                <p:cNvPr id="18565" name="Rectangle 515"/>
                <p:cNvSpPr/>
                <p:nvPr/>
              </p:nvSpPr>
              <p:spPr>
                <a:xfrm>
                  <a:off x="1959" y="1922"/>
                  <a:ext cx="604" cy="442"/>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8471" name="Group 518"/>
              <p:cNvGrpSpPr/>
              <p:nvPr/>
            </p:nvGrpSpPr>
            <p:grpSpPr>
              <a:xfrm>
                <a:off x="2563" y="1922"/>
                <a:ext cx="604" cy="442"/>
                <a:chOff x="2563" y="1922"/>
                <a:chExt cx="604" cy="442"/>
              </a:xfrm>
            </p:grpSpPr>
            <p:sp>
              <p:nvSpPr>
                <p:cNvPr id="18562" name="Rectangle 422"/>
                <p:cNvSpPr/>
                <p:nvPr/>
              </p:nvSpPr>
              <p:spPr>
                <a:xfrm>
                  <a:off x="2606" y="1922"/>
                  <a:ext cx="518" cy="442"/>
                </a:xfrm>
                <a:prstGeom prst="rect">
                  <a:avLst/>
                </a:prstGeom>
                <a:noFill/>
                <a:ln w="9525">
                  <a:noFill/>
                </a:ln>
              </p:spPr>
              <p:txBody>
                <a:bodyPr/>
                <a:lstStyle/>
                <a:p>
                  <a:pPr algn="just"/>
                  <a:r>
                    <a:rPr lang="en-US" altLang="zh-CN" sz="2000" dirty="0">
                      <a:latin typeface="Times New Roman" panose="02020603050405020304" pitchFamily="18" charset="0"/>
                    </a:rPr>
                    <a:t>20000</a:t>
                  </a:r>
                </a:p>
                <a:p>
                  <a:pPr algn="just" eaLnBrk="0" hangingPunct="0"/>
                  <a:endParaRPr lang="en-US" altLang="zh-CN" sz="2000" dirty="0">
                    <a:latin typeface="Times New Roman" panose="02020603050405020304" pitchFamily="18" charset="0"/>
                  </a:endParaRPr>
                </a:p>
              </p:txBody>
            </p:sp>
            <p:sp>
              <p:nvSpPr>
                <p:cNvPr id="18563" name="Rectangle 517"/>
                <p:cNvSpPr/>
                <p:nvPr/>
              </p:nvSpPr>
              <p:spPr>
                <a:xfrm>
                  <a:off x="2563" y="1922"/>
                  <a:ext cx="604" cy="442"/>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8472" name="Group 520"/>
              <p:cNvGrpSpPr/>
              <p:nvPr/>
            </p:nvGrpSpPr>
            <p:grpSpPr>
              <a:xfrm>
                <a:off x="3167" y="1922"/>
                <a:ext cx="708" cy="442"/>
                <a:chOff x="3167" y="1922"/>
                <a:chExt cx="708" cy="442"/>
              </a:xfrm>
            </p:grpSpPr>
            <p:sp>
              <p:nvSpPr>
                <p:cNvPr id="18560" name="Rectangle 423"/>
                <p:cNvSpPr/>
                <p:nvPr/>
              </p:nvSpPr>
              <p:spPr>
                <a:xfrm>
                  <a:off x="3210" y="1922"/>
                  <a:ext cx="622" cy="442"/>
                </a:xfrm>
                <a:prstGeom prst="rect">
                  <a:avLst/>
                </a:prstGeom>
                <a:noFill/>
                <a:ln w="9525">
                  <a:noFill/>
                </a:ln>
              </p:spPr>
              <p:txBody>
                <a:bodyPr/>
                <a:lstStyle/>
                <a:p>
                  <a:pPr algn="just"/>
                  <a:r>
                    <a:rPr lang="en-US" altLang="zh-CN" sz="2000" dirty="0">
                      <a:latin typeface="Times New Roman" panose="02020603050405020304" pitchFamily="18" charset="0"/>
                    </a:rPr>
                    <a:t> E6</a:t>
                  </a:r>
                </a:p>
                <a:p>
                  <a:pPr algn="just" eaLnBrk="0" hangingPunct="0"/>
                  <a:endParaRPr lang="en-US" altLang="zh-CN" sz="2000" dirty="0">
                    <a:latin typeface="Times New Roman" panose="02020603050405020304" pitchFamily="18" charset="0"/>
                  </a:endParaRPr>
                </a:p>
              </p:txBody>
            </p:sp>
            <p:sp>
              <p:nvSpPr>
                <p:cNvPr id="18561" name="Rectangle 519"/>
                <p:cNvSpPr/>
                <p:nvPr/>
              </p:nvSpPr>
              <p:spPr>
                <a:xfrm>
                  <a:off x="3167" y="1922"/>
                  <a:ext cx="708" cy="442"/>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8473" name="Group 522"/>
              <p:cNvGrpSpPr/>
              <p:nvPr/>
            </p:nvGrpSpPr>
            <p:grpSpPr>
              <a:xfrm>
                <a:off x="3875" y="1922"/>
                <a:ext cx="442" cy="442"/>
                <a:chOff x="3875" y="1922"/>
                <a:chExt cx="442" cy="442"/>
              </a:xfrm>
            </p:grpSpPr>
            <p:sp>
              <p:nvSpPr>
                <p:cNvPr id="18558" name="Rectangle 424"/>
                <p:cNvSpPr/>
                <p:nvPr/>
              </p:nvSpPr>
              <p:spPr>
                <a:xfrm>
                  <a:off x="3918" y="1922"/>
                  <a:ext cx="356" cy="442"/>
                </a:xfrm>
                <a:prstGeom prst="rect">
                  <a:avLst/>
                </a:prstGeom>
                <a:noFill/>
                <a:ln w="9525">
                  <a:noFill/>
                </a:ln>
              </p:spPr>
              <p:txBody>
                <a:bodyPr/>
                <a:lstStyle/>
                <a:p>
                  <a:pPr algn="just"/>
                  <a:r>
                    <a:rPr lang="en-US" altLang="zh-CN" sz="2000" dirty="0">
                      <a:latin typeface="Times New Roman" panose="02020603050405020304" pitchFamily="18" charset="0"/>
                    </a:rPr>
                    <a:t>D3</a:t>
                  </a:r>
                </a:p>
                <a:p>
                  <a:pPr algn="just" eaLnBrk="0" hangingPunct="0"/>
                  <a:endParaRPr lang="en-US" altLang="zh-CN" sz="2000" dirty="0">
                    <a:latin typeface="Times New Roman" panose="02020603050405020304" pitchFamily="18" charset="0"/>
                  </a:endParaRPr>
                </a:p>
              </p:txBody>
            </p:sp>
            <p:sp>
              <p:nvSpPr>
                <p:cNvPr id="18559" name="Rectangle 521"/>
                <p:cNvSpPr/>
                <p:nvPr/>
              </p:nvSpPr>
              <p:spPr>
                <a:xfrm>
                  <a:off x="3875" y="1922"/>
                  <a:ext cx="442" cy="442"/>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8474" name="Group 524"/>
              <p:cNvGrpSpPr/>
              <p:nvPr/>
            </p:nvGrpSpPr>
            <p:grpSpPr>
              <a:xfrm>
                <a:off x="0" y="2364"/>
                <a:ext cx="440" cy="442"/>
                <a:chOff x="0" y="2364"/>
                <a:chExt cx="440" cy="442"/>
              </a:xfrm>
            </p:grpSpPr>
            <p:sp>
              <p:nvSpPr>
                <p:cNvPr id="18556" name="Rectangle 425"/>
                <p:cNvSpPr/>
                <p:nvPr/>
              </p:nvSpPr>
              <p:spPr>
                <a:xfrm>
                  <a:off x="43" y="2364"/>
                  <a:ext cx="354" cy="442"/>
                </a:xfrm>
                <a:prstGeom prst="rect">
                  <a:avLst/>
                </a:prstGeom>
                <a:noFill/>
                <a:ln w="9525">
                  <a:noFill/>
                </a:ln>
              </p:spPr>
              <p:txBody>
                <a:bodyPr/>
                <a:lstStyle/>
                <a:p>
                  <a:pPr algn="just"/>
                  <a:r>
                    <a:rPr lang="en-US" altLang="zh-CN" sz="2000" dirty="0">
                      <a:latin typeface="Times New Roman" panose="02020603050405020304" pitchFamily="18" charset="0"/>
                    </a:rPr>
                    <a:t>E5</a:t>
                  </a:r>
                </a:p>
                <a:p>
                  <a:pPr algn="just" eaLnBrk="0" hangingPunct="0"/>
                  <a:endParaRPr lang="en-US" altLang="zh-CN" sz="2000" dirty="0">
                    <a:latin typeface="Times New Roman" panose="02020603050405020304" pitchFamily="18" charset="0"/>
                  </a:endParaRPr>
                </a:p>
              </p:txBody>
            </p:sp>
            <p:sp>
              <p:nvSpPr>
                <p:cNvPr id="18557" name="Rectangle 523"/>
                <p:cNvSpPr/>
                <p:nvPr/>
              </p:nvSpPr>
              <p:spPr>
                <a:xfrm>
                  <a:off x="0" y="2364"/>
                  <a:ext cx="440" cy="442"/>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8475" name="Group 526"/>
              <p:cNvGrpSpPr/>
              <p:nvPr/>
            </p:nvGrpSpPr>
            <p:grpSpPr>
              <a:xfrm>
                <a:off x="440" y="2364"/>
                <a:ext cx="761" cy="442"/>
                <a:chOff x="440" y="2364"/>
                <a:chExt cx="761" cy="442"/>
              </a:xfrm>
            </p:grpSpPr>
            <p:sp>
              <p:nvSpPr>
                <p:cNvPr id="18554" name="Rectangle 426"/>
                <p:cNvSpPr/>
                <p:nvPr/>
              </p:nvSpPr>
              <p:spPr>
                <a:xfrm>
                  <a:off x="483" y="2364"/>
                  <a:ext cx="675" cy="442"/>
                </a:xfrm>
                <a:prstGeom prst="rect">
                  <a:avLst/>
                </a:prstGeom>
                <a:noFill/>
                <a:ln w="9525">
                  <a:noFill/>
                </a:ln>
              </p:spPr>
              <p:txBody>
                <a:bodyPr/>
                <a:lstStyle/>
                <a:p>
                  <a:pPr algn="just"/>
                  <a:r>
                    <a:rPr lang="en-US" altLang="zh-CN" sz="2000" dirty="0">
                      <a:latin typeface="Times New Roman" panose="02020603050405020304" pitchFamily="18" charset="0"/>
                    </a:rPr>
                    <a:t>B. Casey</a:t>
                  </a:r>
                </a:p>
                <a:p>
                  <a:pPr algn="just" eaLnBrk="0" hangingPunct="0"/>
                  <a:endParaRPr lang="en-US" altLang="zh-CN" sz="2000" dirty="0">
                    <a:latin typeface="Times New Roman" panose="02020603050405020304" pitchFamily="18" charset="0"/>
                  </a:endParaRPr>
                </a:p>
              </p:txBody>
            </p:sp>
            <p:sp>
              <p:nvSpPr>
                <p:cNvPr id="18555" name="Rectangle 525"/>
                <p:cNvSpPr/>
                <p:nvPr/>
              </p:nvSpPr>
              <p:spPr>
                <a:xfrm>
                  <a:off x="440" y="2364"/>
                  <a:ext cx="761" cy="442"/>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8476" name="Group 528"/>
              <p:cNvGrpSpPr/>
              <p:nvPr/>
            </p:nvGrpSpPr>
            <p:grpSpPr>
              <a:xfrm>
                <a:off x="1201" y="2364"/>
                <a:ext cx="758" cy="442"/>
                <a:chOff x="1201" y="2364"/>
                <a:chExt cx="758" cy="442"/>
              </a:xfrm>
            </p:grpSpPr>
            <p:sp>
              <p:nvSpPr>
                <p:cNvPr id="18552" name="Rectangle 427"/>
                <p:cNvSpPr/>
                <p:nvPr/>
              </p:nvSpPr>
              <p:spPr>
                <a:xfrm>
                  <a:off x="1244" y="2364"/>
                  <a:ext cx="672" cy="442"/>
                </a:xfrm>
                <a:prstGeom prst="rect">
                  <a:avLst/>
                </a:prstGeom>
                <a:noFill/>
                <a:ln w="9525">
                  <a:noFill/>
                </a:ln>
              </p:spPr>
              <p:txBody>
                <a:bodyPr/>
                <a:lstStyle/>
                <a:p>
                  <a:pPr algn="just"/>
                  <a:r>
                    <a:rPr lang="en-US" altLang="zh-CN" sz="2000" dirty="0">
                      <a:latin typeface="Times New Roman" panose="02020603050405020304" pitchFamily="18" charset="0"/>
                    </a:rPr>
                    <a:t>12-25-71</a:t>
                  </a:r>
                </a:p>
                <a:p>
                  <a:pPr algn="just" eaLnBrk="0" hangingPunct="0"/>
                  <a:endParaRPr lang="en-US" altLang="zh-CN" sz="2000" dirty="0">
                    <a:latin typeface="Times New Roman" panose="02020603050405020304" pitchFamily="18" charset="0"/>
                  </a:endParaRPr>
                </a:p>
              </p:txBody>
            </p:sp>
            <p:sp>
              <p:nvSpPr>
                <p:cNvPr id="18553" name="Rectangle 527"/>
                <p:cNvSpPr/>
                <p:nvPr/>
              </p:nvSpPr>
              <p:spPr>
                <a:xfrm>
                  <a:off x="1201" y="2364"/>
                  <a:ext cx="758" cy="442"/>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8477" name="Group 530"/>
              <p:cNvGrpSpPr/>
              <p:nvPr/>
            </p:nvGrpSpPr>
            <p:grpSpPr>
              <a:xfrm>
                <a:off x="1959" y="2364"/>
                <a:ext cx="604" cy="442"/>
                <a:chOff x="1959" y="2364"/>
                <a:chExt cx="604" cy="442"/>
              </a:xfrm>
            </p:grpSpPr>
            <p:sp>
              <p:nvSpPr>
                <p:cNvPr id="18550" name="Rectangle 428"/>
                <p:cNvSpPr/>
                <p:nvPr/>
              </p:nvSpPr>
              <p:spPr>
                <a:xfrm>
                  <a:off x="2002" y="2364"/>
                  <a:ext cx="518" cy="442"/>
                </a:xfrm>
                <a:prstGeom prst="rect">
                  <a:avLst/>
                </a:prstGeom>
                <a:noFill/>
                <a:ln w="9525">
                  <a:noFill/>
                </a:ln>
              </p:spPr>
              <p:txBody>
                <a:bodyPr/>
                <a:lstStyle/>
                <a:p>
                  <a:pPr algn="just"/>
                  <a:r>
                    <a:rPr lang="en-US" altLang="zh-CN" sz="2000" dirty="0">
                      <a:latin typeface="Times New Roman" panose="02020603050405020304" pitchFamily="18" charset="0"/>
                    </a:rPr>
                    <a:t>SA</a:t>
                  </a:r>
                </a:p>
                <a:p>
                  <a:pPr algn="just" eaLnBrk="0" hangingPunct="0"/>
                  <a:endParaRPr lang="en-US" altLang="zh-CN" sz="2000" dirty="0">
                    <a:latin typeface="Times New Roman" panose="02020603050405020304" pitchFamily="18" charset="0"/>
                  </a:endParaRPr>
                </a:p>
              </p:txBody>
            </p:sp>
            <p:sp>
              <p:nvSpPr>
                <p:cNvPr id="18551" name="Rectangle 529"/>
                <p:cNvSpPr/>
                <p:nvPr/>
              </p:nvSpPr>
              <p:spPr>
                <a:xfrm>
                  <a:off x="1959" y="2364"/>
                  <a:ext cx="604" cy="442"/>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8478" name="Group 532"/>
              <p:cNvGrpSpPr/>
              <p:nvPr/>
            </p:nvGrpSpPr>
            <p:grpSpPr>
              <a:xfrm>
                <a:off x="2563" y="2364"/>
                <a:ext cx="604" cy="442"/>
                <a:chOff x="2563" y="2364"/>
                <a:chExt cx="604" cy="442"/>
              </a:xfrm>
            </p:grpSpPr>
            <p:sp>
              <p:nvSpPr>
                <p:cNvPr id="18548" name="Rectangle 429"/>
                <p:cNvSpPr/>
                <p:nvPr/>
              </p:nvSpPr>
              <p:spPr>
                <a:xfrm>
                  <a:off x="2606" y="2364"/>
                  <a:ext cx="518" cy="442"/>
                </a:xfrm>
                <a:prstGeom prst="rect">
                  <a:avLst/>
                </a:prstGeom>
                <a:noFill/>
                <a:ln w="9525">
                  <a:noFill/>
                </a:ln>
              </p:spPr>
              <p:txBody>
                <a:bodyPr/>
                <a:lstStyle/>
                <a:p>
                  <a:pPr algn="just"/>
                  <a:r>
                    <a:rPr lang="en-US" altLang="zh-CN" sz="2000" dirty="0">
                      <a:latin typeface="Times New Roman" panose="02020603050405020304" pitchFamily="18" charset="0"/>
                    </a:rPr>
                    <a:t>50000</a:t>
                  </a:r>
                </a:p>
                <a:p>
                  <a:pPr algn="just" eaLnBrk="0" hangingPunct="0"/>
                  <a:endParaRPr lang="en-US" altLang="zh-CN" sz="2000" dirty="0">
                    <a:latin typeface="Times New Roman" panose="02020603050405020304" pitchFamily="18" charset="0"/>
                  </a:endParaRPr>
                </a:p>
              </p:txBody>
            </p:sp>
            <p:sp>
              <p:nvSpPr>
                <p:cNvPr id="18549" name="Rectangle 531"/>
                <p:cNvSpPr/>
                <p:nvPr/>
              </p:nvSpPr>
              <p:spPr>
                <a:xfrm>
                  <a:off x="2563" y="2364"/>
                  <a:ext cx="604" cy="442"/>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8479" name="Group 534"/>
              <p:cNvGrpSpPr/>
              <p:nvPr/>
            </p:nvGrpSpPr>
            <p:grpSpPr>
              <a:xfrm>
                <a:off x="3167" y="2364"/>
                <a:ext cx="708" cy="442"/>
                <a:chOff x="3167" y="2364"/>
                <a:chExt cx="708" cy="442"/>
              </a:xfrm>
            </p:grpSpPr>
            <p:sp>
              <p:nvSpPr>
                <p:cNvPr id="18546" name="Rectangle 430"/>
                <p:cNvSpPr/>
                <p:nvPr/>
              </p:nvSpPr>
              <p:spPr>
                <a:xfrm>
                  <a:off x="3210" y="2364"/>
                  <a:ext cx="622" cy="442"/>
                </a:xfrm>
                <a:prstGeom prst="rect">
                  <a:avLst/>
                </a:prstGeom>
                <a:noFill/>
                <a:ln w="9525">
                  <a:noFill/>
                </a:ln>
              </p:spPr>
              <p:txBody>
                <a:bodyPr/>
                <a:lstStyle/>
                <a:p>
                  <a:pPr algn="just"/>
                  <a:r>
                    <a:rPr lang="en-US" altLang="zh-CN" sz="2000" dirty="0">
                      <a:latin typeface="Times New Roman" panose="02020603050405020304" pitchFamily="18" charset="0"/>
                    </a:rPr>
                    <a:t> E8</a:t>
                  </a:r>
                </a:p>
                <a:p>
                  <a:pPr algn="just" eaLnBrk="0" hangingPunct="0"/>
                  <a:endParaRPr lang="en-US" altLang="zh-CN" sz="2000" dirty="0">
                    <a:latin typeface="Times New Roman" panose="02020603050405020304" pitchFamily="18" charset="0"/>
                  </a:endParaRPr>
                </a:p>
              </p:txBody>
            </p:sp>
            <p:sp>
              <p:nvSpPr>
                <p:cNvPr id="18547" name="Rectangle 533"/>
                <p:cNvSpPr/>
                <p:nvPr/>
              </p:nvSpPr>
              <p:spPr>
                <a:xfrm>
                  <a:off x="3167" y="2364"/>
                  <a:ext cx="708" cy="442"/>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8480" name="Group 536"/>
              <p:cNvGrpSpPr/>
              <p:nvPr/>
            </p:nvGrpSpPr>
            <p:grpSpPr>
              <a:xfrm>
                <a:off x="3875" y="2364"/>
                <a:ext cx="442" cy="442"/>
                <a:chOff x="3875" y="2364"/>
                <a:chExt cx="442" cy="442"/>
              </a:xfrm>
            </p:grpSpPr>
            <p:sp>
              <p:nvSpPr>
                <p:cNvPr id="18544" name="Rectangle 431"/>
                <p:cNvSpPr/>
                <p:nvPr/>
              </p:nvSpPr>
              <p:spPr>
                <a:xfrm>
                  <a:off x="3918" y="2364"/>
                  <a:ext cx="356" cy="442"/>
                </a:xfrm>
                <a:prstGeom prst="rect">
                  <a:avLst/>
                </a:prstGeom>
                <a:noFill/>
                <a:ln w="9525">
                  <a:noFill/>
                </a:ln>
              </p:spPr>
              <p:txBody>
                <a:bodyPr/>
                <a:lstStyle/>
                <a:p>
                  <a:pPr algn="just"/>
                  <a:r>
                    <a:rPr lang="en-US" altLang="zh-CN" sz="2000" dirty="0">
                      <a:latin typeface="Times New Roman" panose="02020603050405020304" pitchFamily="18" charset="0"/>
                    </a:rPr>
                    <a:t>D3</a:t>
                  </a:r>
                </a:p>
                <a:p>
                  <a:pPr algn="just" eaLnBrk="0" hangingPunct="0"/>
                  <a:endParaRPr lang="en-US" altLang="zh-CN" sz="2000" dirty="0">
                    <a:latin typeface="Times New Roman" panose="02020603050405020304" pitchFamily="18" charset="0"/>
                  </a:endParaRPr>
                </a:p>
              </p:txBody>
            </p:sp>
            <p:sp>
              <p:nvSpPr>
                <p:cNvPr id="18545" name="Rectangle 535"/>
                <p:cNvSpPr/>
                <p:nvPr/>
              </p:nvSpPr>
              <p:spPr>
                <a:xfrm>
                  <a:off x="3875" y="2364"/>
                  <a:ext cx="442" cy="442"/>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8481" name="Group 538"/>
              <p:cNvGrpSpPr/>
              <p:nvPr/>
            </p:nvGrpSpPr>
            <p:grpSpPr>
              <a:xfrm>
                <a:off x="0" y="2806"/>
                <a:ext cx="440" cy="442"/>
                <a:chOff x="0" y="2806"/>
                <a:chExt cx="440" cy="442"/>
              </a:xfrm>
            </p:grpSpPr>
            <p:sp>
              <p:nvSpPr>
                <p:cNvPr id="18542" name="Rectangle 432"/>
                <p:cNvSpPr/>
                <p:nvPr/>
              </p:nvSpPr>
              <p:spPr>
                <a:xfrm>
                  <a:off x="43" y="2806"/>
                  <a:ext cx="354" cy="442"/>
                </a:xfrm>
                <a:prstGeom prst="rect">
                  <a:avLst/>
                </a:prstGeom>
                <a:noFill/>
                <a:ln w="9525">
                  <a:noFill/>
                </a:ln>
              </p:spPr>
              <p:txBody>
                <a:bodyPr/>
                <a:lstStyle/>
                <a:p>
                  <a:pPr algn="just"/>
                  <a:r>
                    <a:rPr lang="en-US" altLang="zh-CN" sz="2000" dirty="0">
                      <a:latin typeface="Times New Roman" panose="02020603050405020304" pitchFamily="18" charset="0"/>
                    </a:rPr>
                    <a:t>E6</a:t>
                  </a:r>
                </a:p>
                <a:p>
                  <a:pPr algn="just" eaLnBrk="0" hangingPunct="0"/>
                  <a:endParaRPr lang="en-US" altLang="zh-CN" sz="2000" dirty="0">
                    <a:latin typeface="Times New Roman" panose="02020603050405020304" pitchFamily="18" charset="0"/>
                  </a:endParaRPr>
                </a:p>
              </p:txBody>
            </p:sp>
            <p:sp>
              <p:nvSpPr>
                <p:cNvPr id="18543" name="Rectangle 537"/>
                <p:cNvSpPr/>
                <p:nvPr/>
              </p:nvSpPr>
              <p:spPr>
                <a:xfrm>
                  <a:off x="0" y="2806"/>
                  <a:ext cx="440" cy="442"/>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8482" name="Group 540"/>
              <p:cNvGrpSpPr/>
              <p:nvPr/>
            </p:nvGrpSpPr>
            <p:grpSpPr>
              <a:xfrm>
                <a:off x="440" y="2806"/>
                <a:ext cx="761" cy="442"/>
                <a:chOff x="440" y="2806"/>
                <a:chExt cx="761" cy="442"/>
              </a:xfrm>
            </p:grpSpPr>
            <p:sp>
              <p:nvSpPr>
                <p:cNvPr id="18540" name="Rectangle 433"/>
                <p:cNvSpPr/>
                <p:nvPr/>
              </p:nvSpPr>
              <p:spPr>
                <a:xfrm>
                  <a:off x="483" y="2806"/>
                  <a:ext cx="675" cy="442"/>
                </a:xfrm>
                <a:prstGeom prst="rect">
                  <a:avLst/>
                </a:prstGeom>
                <a:noFill/>
                <a:ln w="9525">
                  <a:noFill/>
                </a:ln>
              </p:spPr>
              <p:txBody>
                <a:bodyPr/>
                <a:lstStyle/>
                <a:p>
                  <a:pPr algn="just"/>
                  <a:r>
                    <a:rPr lang="en-US" altLang="zh-CN" sz="2000" dirty="0">
                      <a:latin typeface="Times New Roman" panose="02020603050405020304" pitchFamily="18" charset="0"/>
                    </a:rPr>
                    <a:t>L. Chu</a:t>
                  </a:r>
                </a:p>
                <a:p>
                  <a:pPr algn="just" eaLnBrk="0" hangingPunct="0"/>
                  <a:endParaRPr lang="en-US" altLang="zh-CN" sz="2000" dirty="0">
                    <a:latin typeface="Times New Roman" panose="02020603050405020304" pitchFamily="18" charset="0"/>
                  </a:endParaRPr>
                </a:p>
              </p:txBody>
            </p:sp>
            <p:sp>
              <p:nvSpPr>
                <p:cNvPr id="18541" name="Rectangle 539"/>
                <p:cNvSpPr/>
                <p:nvPr/>
              </p:nvSpPr>
              <p:spPr>
                <a:xfrm>
                  <a:off x="440" y="2806"/>
                  <a:ext cx="761" cy="442"/>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8483" name="Group 542"/>
              <p:cNvGrpSpPr/>
              <p:nvPr/>
            </p:nvGrpSpPr>
            <p:grpSpPr>
              <a:xfrm>
                <a:off x="1201" y="2806"/>
                <a:ext cx="758" cy="442"/>
                <a:chOff x="1201" y="2806"/>
                <a:chExt cx="758" cy="442"/>
              </a:xfrm>
            </p:grpSpPr>
            <p:sp>
              <p:nvSpPr>
                <p:cNvPr id="18538" name="Rectangle 434"/>
                <p:cNvSpPr/>
                <p:nvPr/>
              </p:nvSpPr>
              <p:spPr>
                <a:xfrm>
                  <a:off x="1244" y="2806"/>
                  <a:ext cx="672" cy="442"/>
                </a:xfrm>
                <a:prstGeom prst="rect">
                  <a:avLst/>
                </a:prstGeom>
                <a:noFill/>
                <a:ln w="9525">
                  <a:noFill/>
                </a:ln>
              </p:spPr>
              <p:txBody>
                <a:bodyPr/>
                <a:lstStyle/>
                <a:p>
                  <a:pPr algn="just"/>
                  <a:r>
                    <a:rPr lang="en-US" altLang="zh-CN" sz="2000" dirty="0">
                      <a:latin typeface="Times New Roman" panose="02020603050405020304" pitchFamily="18" charset="0"/>
                    </a:rPr>
                    <a:t>11-30-65</a:t>
                  </a:r>
                </a:p>
                <a:p>
                  <a:pPr algn="just" eaLnBrk="0" hangingPunct="0"/>
                  <a:endParaRPr lang="en-US" altLang="zh-CN" sz="2000" dirty="0">
                    <a:latin typeface="Times New Roman" panose="02020603050405020304" pitchFamily="18" charset="0"/>
                  </a:endParaRPr>
                </a:p>
              </p:txBody>
            </p:sp>
            <p:sp>
              <p:nvSpPr>
                <p:cNvPr id="18539" name="Rectangle 541"/>
                <p:cNvSpPr/>
                <p:nvPr/>
              </p:nvSpPr>
              <p:spPr>
                <a:xfrm>
                  <a:off x="1201" y="2806"/>
                  <a:ext cx="758" cy="442"/>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8484" name="Group 544"/>
              <p:cNvGrpSpPr/>
              <p:nvPr/>
            </p:nvGrpSpPr>
            <p:grpSpPr>
              <a:xfrm>
                <a:off x="1959" y="2806"/>
                <a:ext cx="604" cy="442"/>
                <a:chOff x="1959" y="2806"/>
                <a:chExt cx="604" cy="442"/>
              </a:xfrm>
            </p:grpSpPr>
            <p:sp>
              <p:nvSpPr>
                <p:cNvPr id="18536" name="Rectangle 435"/>
                <p:cNvSpPr/>
                <p:nvPr/>
              </p:nvSpPr>
              <p:spPr>
                <a:xfrm>
                  <a:off x="2002" y="2806"/>
                  <a:ext cx="518" cy="442"/>
                </a:xfrm>
                <a:prstGeom prst="rect">
                  <a:avLst/>
                </a:prstGeom>
                <a:noFill/>
                <a:ln w="9525">
                  <a:noFill/>
                </a:ln>
              </p:spPr>
              <p:txBody>
                <a:bodyPr/>
                <a:lstStyle/>
                <a:p>
                  <a:pPr algn="just"/>
                  <a:r>
                    <a:rPr lang="en-US" altLang="zh-CN" sz="2000" dirty="0">
                      <a:latin typeface="Times New Roman" panose="02020603050405020304" pitchFamily="18" charset="0"/>
                    </a:rPr>
                    <a:t>EE</a:t>
                  </a:r>
                </a:p>
                <a:p>
                  <a:pPr algn="just" eaLnBrk="0" hangingPunct="0"/>
                  <a:endParaRPr lang="en-US" altLang="zh-CN" sz="2000" dirty="0">
                    <a:latin typeface="Times New Roman" panose="02020603050405020304" pitchFamily="18" charset="0"/>
                  </a:endParaRPr>
                </a:p>
              </p:txBody>
            </p:sp>
            <p:sp>
              <p:nvSpPr>
                <p:cNvPr id="18537" name="Rectangle 543"/>
                <p:cNvSpPr/>
                <p:nvPr/>
              </p:nvSpPr>
              <p:spPr>
                <a:xfrm>
                  <a:off x="1959" y="2806"/>
                  <a:ext cx="604" cy="442"/>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8485" name="Group 546"/>
              <p:cNvGrpSpPr/>
              <p:nvPr/>
            </p:nvGrpSpPr>
            <p:grpSpPr>
              <a:xfrm>
                <a:off x="2563" y="2806"/>
                <a:ext cx="604" cy="442"/>
                <a:chOff x="2563" y="2806"/>
                <a:chExt cx="604" cy="442"/>
              </a:xfrm>
            </p:grpSpPr>
            <p:sp>
              <p:nvSpPr>
                <p:cNvPr id="18534" name="Rectangle 436"/>
                <p:cNvSpPr/>
                <p:nvPr/>
              </p:nvSpPr>
              <p:spPr>
                <a:xfrm>
                  <a:off x="2606" y="2806"/>
                  <a:ext cx="518" cy="442"/>
                </a:xfrm>
                <a:prstGeom prst="rect">
                  <a:avLst/>
                </a:prstGeom>
                <a:noFill/>
                <a:ln w="9525">
                  <a:noFill/>
                </a:ln>
              </p:spPr>
              <p:txBody>
                <a:bodyPr/>
                <a:lstStyle/>
                <a:p>
                  <a:pPr algn="just"/>
                  <a:r>
                    <a:rPr lang="en-US" altLang="zh-CN" sz="2000" dirty="0">
                      <a:latin typeface="Times New Roman" panose="02020603050405020304" pitchFamily="18" charset="0"/>
                    </a:rPr>
                    <a:t>30000</a:t>
                  </a:r>
                </a:p>
                <a:p>
                  <a:pPr algn="just" eaLnBrk="0" hangingPunct="0"/>
                  <a:endParaRPr lang="en-US" altLang="zh-CN" sz="2000" dirty="0">
                    <a:latin typeface="Times New Roman" panose="02020603050405020304" pitchFamily="18" charset="0"/>
                  </a:endParaRPr>
                </a:p>
              </p:txBody>
            </p:sp>
            <p:sp>
              <p:nvSpPr>
                <p:cNvPr id="18535" name="Rectangle 545"/>
                <p:cNvSpPr/>
                <p:nvPr/>
              </p:nvSpPr>
              <p:spPr>
                <a:xfrm>
                  <a:off x="2563" y="2806"/>
                  <a:ext cx="604" cy="442"/>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8486" name="Group 548"/>
              <p:cNvGrpSpPr/>
              <p:nvPr/>
            </p:nvGrpSpPr>
            <p:grpSpPr>
              <a:xfrm>
                <a:off x="3167" y="2806"/>
                <a:ext cx="708" cy="442"/>
                <a:chOff x="3167" y="2806"/>
                <a:chExt cx="708" cy="442"/>
              </a:xfrm>
            </p:grpSpPr>
            <p:sp>
              <p:nvSpPr>
                <p:cNvPr id="18532" name="Rectangle 437"/>
                <p:cNvSpPr/>
                <p:nvPr/>
              </p:nvSpPr>
              <p:spPr>
                <a:xfrm>
                  <a:off x="3210" y="2806"/>
                  <a:ext cx="622" cy="442"/>
                </a:xfrm>
                <a:prstGeom prst="rect">
                  <a:avLst/>
                </a:prstGeom>
                <a:noFill/>
                <a:ln w="9525">
                  <a:noFill/>
                </a:ln>
              </p:spPr>
              <p:txBody>
                <a:bodyPr/>
                <a:lstStyle/>
                <a:p>
                  <a:pPr algn="just"/>
                  <a:r>
                    <a:rPr lang="en-US" altLang="zh-CN" sz="2000" dirty="0">
                      <a:latin typeface="Times New Roman" panose="02020603050405020304" pitchFamily="18" charset="0"/>
                    </a:rPr>
                    <a:t> E7</a:t>
                  </a:r>
                </a:p>
                <a:p>
                  <a:pPr algn="just" eaLnBrk="0" hangingPunct="0"/>
                  <a:endParaRPr lang="en-US" altLang="zh-CN" sz="2000" dirty="0">
                    <a:latin typeface="Times New Roman" panose="02020603050405020304" pitchFamily="18" charset="0"/>
                  </a:endParaRPr>
                </a:p>
              </p:txBody>
            </p:sp>
            <p:sp>
              <p:nvSpPr>
                <p:cNvPr id="18533" name="Rectangle 547"/>
                <p:cNvSpPr/>
                <p:nvPr/>
              </p:nvSpPr>
              <p:spPr>
                <a:xfrm>
                  <a:off x="3167" y="2806"/>
                  <a:ext cx="708" cy="442"/>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8487" name="Group 550"/>
              <p:cNvGrpSpPr/>
              <p:nvPr/>
            </p:nvGrpSpPr>
            <p:grpSpPr>
              <a:xfrm>
                <a:off x="3875" y="2806"/>
                <a:ext cx="442" cy="442"/>
                <a:chOff x="3875" y="2806"/>
                <a:chExt cx="442" cy="442"/>
              </a:xfrm>
            </p:grpSpPr>
            <p:sp>
              <p:nvSpPr>
                <p:cNvPr id="18530" name="Rectangle 438"/>
                <p:cNvSpPr/>
                <p:nvPr/>
              </p:nvSpPr>
              <p:spPr>
                <a:xfrm>
                  <a:off x="3918" y="2806"/>
                  <a:ext cx="356" cy="442"/>
                </a:xfrm>
                <a:prstGeom prst="rect">
                  <a:avLst/>
                </a:prstGeom>
                <a:noFill/>
                <a:ln w="9525">
                  <a:noFill/>
                </a:ln>
              </p:spPr>
              <p:txBody>
                <a:bodyPr/>
                <a:lstStyle/>
                <a:p>
                  <a:pPr algn="just"/>
                  <a:r>
                    <a:rPr lang="en-US" altLang="zh-CN" sz="2000" dirty="0">
                      <a:latin typeface="Times New Roman" panose="02020603050405020304" pitchFamily="18" charset="0"/>
                    </a:rPr>
                    <a:t>D2</a:t>
                  </a:r>
                </a:p>
                <a:p>
                  <a:pPr algn="just" eaLnBrk="0" hangingPunct="0"/>
                  <a:endParaRPr lang="en-US" altLang="zh-CN" sz="2000" dirty="0">
                    <a:latin typeface="Times New Roman" panose="02020603050405020304" pitchFamily="18" charset="0"/>
                  </a:endParaRPr>
                </a:p>
              </p:txBody>
            </p:sp>
            <p:sp>
              <p:nvSpPr>
                <p:cNvPr id="18531" name="Rectangle 549"/>
                <p:cNvSpPr/>
                <p:nvPr/>
              </p:nvSpPr>
              <p:spPr>
                <a:xfrm>
                  <a:off x="3875" y="2806"/>
                  <a:ext cx="442" cy="442"/>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8488" name="Group 552"/>
              <p:cNvGrpSpPr/>
              <p:nvPr/>
            </p:nvGrpSpPr>
            <p:grpSpPr>
              <a:xfrm>
                <a:off x="0" y="3248"/>
                <a:ext cx="440" cy="442"/>
                <a:chOff x="0" y="3248"/>
                <a:chExt cx="440" cy="442"/>
              </a:xfrm>
            </p:grpSpPr>
            <p:sp>
              <p:nvSpPr>
                <p:cNvPr id="18528" name="Rectangle 439"/>
                <p:cNvSpPr/>
                <p:nvPr/>
              </p:nvSpPr>
              <p:spPr>
                <a:xfrm>
                  <a:off x="43" y="3248"/>
                  <a:ext cx="354" cy="442"/>
                </a:xfrm>
                <a:prstGeom prst="rect">
                  <a:avLst/>
                </a:prstGeom>
                <a:noFill/>
                <a:ln w="9525">
                  <a:noFill/>
                </a:ln>
              </p:spPr>
              <p:txBody>
                <a:bodyPr/>
                <a:lstStyle/>
                <a:p>
                  <a:pPr algn="just"/>
                  <a:r>
                    <a:rPr lang="en-US" altLang="zh-CN" sz="2000" dirty="0">
                      <a:latin typeface="Times New Roman" panose="02020603050405020304" pitchFamily="18" charset="0"/>
                    </a:rPr>
                    <a:t>E7</a:t>
                  </a:r>
                </a:p>
                <a:p>
                  <a:pPr algn="just" eaLnBrk="0" hangingPunct="0"/>
                  <a:endParaRPr lang="en-US" altLang="zh-CN" sz="2000" dirty="0">
                    <a:latin typeface="Times New Roman" panose="02020603050405020304" pitchFamily="18" charset="0"/>
                  </a:endParaRPr>
                </a:p>
              </p:txBody>
            </p:sp>
            <p:sp>
              <p:nvSpPr>
                <p:cNvPr id="18529" name="Rectangle 551"/>
                <p:cNvSpPr/>
                <p:nvPr/>
              </p:nvSpPr>
              <p:spPr>
                <a:xfrm>
                  <a:off x="0" y="3248"/>
                  <a:ext cx="440" cy="442"/>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8489" name="Group 554"/>
              <p:cNvGrpSpPr/>
              <p:nvPr/>
            </p:nvGrpSpPr>
            <p:grpSpPr>
              <a:xfrm>
                <a:off x="440" y="3248"/>
                <a:ext cx="761" cy="442"/>
                <a:chOff x="440" y="3248"/>
                <a:chExt cx="761" cy="442"/>
              </a:xfrm>
            </p:grpSpPr>
            <p:sp>
              <p:nvSpPr>
                <p:cNvPr id="18526" name="Rectangle 440"/>
                <p:cNvSpPr/>
                <p:nvPr/>
              </p:nvSpPr>
              <p:spPr>
                <a:xfrm>
                  <a:off x="483" y="3248"/>
                  <a:ext cx="675" cy="442"/>
                </a:xfrm>
                <a:prstGeom prst="rect">
                  <a:avLst/>
                </a:prstGeom>
                <a:noFill/>
                <a:ln w="9525">
                  <a:noFill/>
                </a:ln>
              </p:spPr>
              <p:txBody>
                <a:bodyPr/>
                <a:lstStyle/>
                <a:p>
                  <a:pPr algn="just"/>
                  <a:r>
                    <a:rPr lang="en-US" altLang="zh-CN" sz="2000" dirty="0">
                      <a:latin typeface="Times New Roman" panose="02020603050405020304" pitchFamily="18" charset="0"/>
                    </a:rPr>
                    <a:t>R. Davis</a:t>
                  </a:r>
                </a:p>
                <a:p>
                  <a:pPr algn="just" eaLnBrk="0" hangingPunct="0"/>
                  <a:endParaRPr lang="en-US" altLang="zh-CN" sz="2000" dirty="0">
                    <a:latin typeface="Times New Roman" panose="02020603050405020304" pitchFamily="18" charset="0"/>
                  </a:endParaRPr>
                </a:p>
              </p:txBody>
            </p:sp>
            <p:sp>
              <p:nvSpPr>
                <p:cNvPr id="18527" name="Rectangle 553"/>
                <p:cNvSpPr/>
                <p:nvPr/>
              </p:nvSpPr>
              <p:spPr>
                <a:xfrm>
                  <a:off x="440" y="3248"/>
                  <a:ext cx="761" cy="442"/>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8490" name="Group 556"/>
              <p:cNvGrpSpPr/>
              <p:nvPr/>
            </p:nvGrpSpPr>
            <p:grpSpPr>
              <a:xfrm>
                <a:off x="1201" y="3248"/>
                <a:ext cx="758" cy="442"/>
                <a:chOff x="1201" y="3248"/>
                <a:chExt cx="758" cy="442"/>
              </a:xfrm>
            </p:grpSpPr>
            <p:sp>
              <p:nvSpPr>
                <p:cNvPr id="18524" name="Rectangle 441"/>
                <p:cNvSpPr/>
                <p:nvPr/>
              </p:nvSpPr>
              <p:spPr>
                <a:xfrm>
                  <a:off x="1244" y="3248"/>
                  <a:ext cx="672" cy="442"/>
                </a:xfrm>
                <a:prstGeom prst="rect">
                  <a:avLst/>
                </a:prstGeom>
                <a:noFill/>
                <a:ln w="9525">
                  <a:noFill/>
                </a:ln>
              </p:spPr>
              <p:txBody>
                <a:bodyPr/>
                <a:lstStyle/>
                <a:p>
                  <a:pPr algn="just"/>
                  <a:r>
                    <a:rPr lang="en-US" altLang="zh-CN" sz="2000" dirty="0">
                      <a:latin typeface="Times New Roman" panose="02020603050405020304" pitchFamily="18" charset="0"/>
                    </a:rPr>
                    <a:t>09-08-77</a:t>
                  </a:r>
                </a:p>
                <a:p>
                  <a:pPr algn="just" eaLnBrk="0" hangingPunct="0"/>
                  <a:endParaRPr lang="en-US" altLang="zh-CN" sz="2000" dirty="0">
                    <a:latin typeface="Times New Roman" panose="02020603050405020304" pitchFamily="18" charset="0"/>
                  </a:endParaRPr>
                </a:p>
              </p:txBody>
            </p:sp>
            <p:sp>
              <p:nvSpPr>
                <p:cNvPr id="18525" name="Rectangle 555"/>
                <p:cNvSpPr/>
                <p:nvPr/>
              </p:nvSpPr>
              <p:spPr>
                <a:xfrm>
                  <a:off x="1201" y="3248"/>
                  <a:ext cx="758" cy="442"/>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8491" name="Group 558"/>
              <p:cNvGrpSpPr/>
              <p:nvPr/>
            </p:nvGrpSpPr>
            <p:grpSpPr>
              <a:xfrm>
                <a:off x="1959" y="3248"/>
                <a:ext cx="604" cy="442"/>
                <a:chOff x="1959" y="3248"/>
                <a:chExt cx="604" cy="442"/>
              </a:xfrm>
            </p:grpSpPr>
            <p:sp>
              <p:nvSpPr>
                <p:cNvPr id="18522" name="Rectangle 442"/>
                <p:cNvSpPr/>
                <p:nvPr/>
              </p:nvSpPr>
              <p:spPr>
                <a:xfrm>
                  <a:off x="2002" y="3248"/>
                  <a:ext cx="518" cy="442"/>
                </a:xfrm>
                <a:prstGeom prst="rect">
                  <a:avLst/>
                </a:prstGeom>
                <a:noFill/>
                <a:ln w="9525">
                  <a:noFill/>
                </a:ln>
              </p:spPr>
              <p:txBody>
                <a:bodyPr/>
                <a:lstStyle/>
                <a:p>
                  <a:pPr algn="just"/>
                  <a:r>
                    <a:rPr lang="en-US" altLang="zh-CN" sz="2000" dirty="0">
                      <a:latin typeface="Times New Roman" panose="02020603050405020304" pitchFamily="18" charset="0"/>
                    </a:rPr>
                    <a:t>ME</a:t>
                  </a:r>
                </a:p>
                <a:p>
                  <a:pPr algn="just" eaLnBrk="0" hangingPunct="0"/>
                  <a:endParaRPr lang="en-US" altLang="zh-CN" sz="2000" dirty="0">
                    <a:latin typeface="Times New Roman" panose="02020603050405020304" pitchFamily="18" charset="0"/>
                  </a:endParaRPr>
                </a:p>
              </p:txBody>
            </p:sp>
            <p:sp>
              <p:nvSpPr>
                <p:cNvPr id="18523" name="Rectangle 557"/>
                <p:cNvSpPr/>
                <p:nvPr/>
              </p:nvSpPr>
              <p:spPr>
                <a:xfrm>
                  <a:off x="1959" y="3248"/>
                  <a:ext cx="604" cy="442"/>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8492" name="Group 560"/>
              <p:cNvGrpSpPr/>
              <p:nvPr/>
            </p:nvGrpSpPr>
            <p:grpSpPr>
              <a:xfrm>
                <a:off x="2563" y="3248"/>
                <a:ext cx="604" cy="442"/>
                <a:chOff x="2563" y="3248"/>
                <a:chExt cx="604" cy="442"/>
              </a:xfrm>
            </p:grpSpPr>
            <p:sp>
              <p:nvSpPr>
                <p:cNvPr id="18520" name="Rectangle 443"/>
                <p:cNvSpPr/>
                <p:nvPr/>
              </p:nvSpPr>
              <p:spPr>
                <a:xfrm>
                  <a:off x="2606" y="3248"/>
                  <a:ext cx="518" cy="442"/>
                </a:xfrm>
                <a:prstGeom prst="rect">
                  <a:avLst/>
                </a:prstGeom>
                <a:noFill/>
                <a:ln w="9525">
                  <a:noFill/>
                </a:ln>
              </p:spPr>
              <p:txBody>
                <a:bodyPr/>
                <a:lstStyle/>
                <a:p>
                  <a:pPr algn="just"/>
                  <a:r>
                    <a:rPr lang="en-US" altLang="zh-CN" sz="2000" dirty="0">
                      <a:latin typeface="Times New Roman" panose="02020603050405020304" pitchFamily="18" charset="0"/>
                    </a:rPr>
                    <a:t>40000</a:t>
                  </a:r>
                </a:p>
                <a:p>
                  <a:pPr algn="just" eaLnBrk="0" hangingPunct="0"/>
                  <a:endParaRPr lang="en-US" altLang="zh-CN" sz="2000" dirty="0">
                    <a:latin typeface="Times New Roman" panose="02020603050405020304" pitchFamily="18" charset="0"/>
                  </a:endParaRPr>
                </a:p>
              </p:txBody>
            </p:sp>
            <p:sp>
              <p:nvSpPr>
                <p:cNvPr id="18521" name="Rectangle 559"/>
                <p:cNvSpPr/>
                <p:nvPr/>
              </p:nvSpPr>
              <p:spPr>
                <a:xfrm>
                  <a:off x="2563" y="3248"/>
                  <a:ext cx="604" cy="442"/>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8493" name="Group 562"/>
              <p:cNvGrpSpPr/>
              <p:nvPr/>
            </p:nvGrpSpPr>
            <p:grpSpPr>
              <a:xfrm>
                <a:off x="3167" y="3248"/>
                <a:ext cx="708" cy="442"/>
                <a:chOff x="3167" y="3248"/>
                <a:chExt cx="708" cy="442"/>
              </a:xfrm>
            </p:grpSpPr>
            <p:sp>
              <p:nvSpPr>
                <p:cNvPr id="18518" name="Rectangle 444"/>
                <p:cNvSpPr/>
                <p:nvPr/>
              </p:nvSpPr>
              <p:spPr>
                <a:xfrm>
                  <a:off x="3210" y="3248"/>
                  <a:ext cx="622" cy="442"/>
                </a:xfrm>
                <a:prstGeom prst="rect">
                  <a:avLst/>
                </a:prstGeom>
                <a:noFill/>
                <a:ln w="9525">
                  <a:noFill/>
                </a:ln>
              </p:spPr>
              <p:txBody>
                <a:bodyPr/>
                <a:lstStyle/>
                <a:p>
                  <a:pPr algn="just"/>
                  <a:r>
                    <a:rPr lang="en-US" altLang="zh-CN" sz="2000" dirty="0">
                      <a:latin typeface="Times New Roman" panose="02020603050405020304" pitchFamily="18" charset="0"/>
                    </a:rPr>
                    <a:t> E8</a:t>
                  </a:r>
                </a:p>
                <a:p>
                  <a:pPr algn="just" eaLnBrk="0" hangingPunct="0"/>
                  <a:endParaRPr lang="en-US" altLang="zh-CN" sz="2000" dirty="0">
                    <a:latin typeface="Times New Roman" panose="02020603050405020304" pitchFamily="18" charset="0"/>
                  </a:endParaRPr>
                </a:p>
              </p:txBody>
            </p:sp>
            <p:sp>
              <p:nvSpPr>
                <p:cNvPr id="18519" name="Rectangle 561"/>
                <p:cNvSpPr/>
                <p:nvPr/>
              </p:nvSpPr>
              <p:spPr>
                <a:xfrm>
                  <a:off x="3167" y="3248"/>
                  <a:ext cx="708" cy="442"/>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8494" name="Group 564"/>
              <p:cNvGrpSpPr/>
              <p:nvPr/>
            </p:nvGrpSpPr>
            <p:grpSpPr>
              <a:xfrm>
                <a:off x="3875" y="3248"/>
                <a:ext cx="442" cy="442"/>
                <a:chOff x="3875" y="3248"/>
                <a:chExt cx="442" cy="442"/>
              </a:xfrm>
            </p:grpSpPr>
            <p:sp>
              <p:nvSpPr>
                <p:cNvPr id="18516" name="Rectangle 445"/>
                <p:cNvSpPr/>
                <p:nvPr/>
              </p:nvSpPr>
              <p:spPr>
                <a:xfrm>
                  <a:off x="3918" y="3248"/>
                  <a:ext cx="356" cy="442"/>
                </a:xfrm>
                <a:prstGeom prst="rect">
                  <a:avLst/>
                </a:prstGeom>
                <a:noFill/>
                <a:ln w="9525">
                  <a:noFill/>
                </a:ln>
              </p:spPr>
              <p:txBody>
                <a:bodyPr/>
                <a:lstStyle/>
                <a:p>
                  <a:pPr algn="just"/>
                  <a:r>
                    <a:rPr lang="en-US" altLang="zh-CN" sz="2000" dirty="0">
                      <a:latin typeface="Times New Roman" panose="02020603050405020304" pitchFamily="18" charset="0"/>
                    </a:rPr>
                    <a:t>D1</a:t>
                  </a:r>
                </a:p>
                <a:p>
                  <a:pPr algn="just" eaLnBrk="0" hangingPunct="0"/>
                  <a:endParaRPr lang="en-US" altLang="zh-CN" sz="2000" dirty="0">
                    <a:latin typeface="Times New Roman" panose="02020603050405020304" pitchFamily="18" charset="0"/>
                  </a:endParaRPr>
                </a:p>
              </p:txBody>
            </p:sp>
            <p:sp>
              <p:nvSpPr>
                <p:cNvPr id="18517" name="Rectangle 563"/>
                <p:cNvSpPr/>
                <p:nvPr/>
              </p:nvSpPr>
              <p:spPr>
                <a:xfrm>
                  <a:off x="3875" y="3248"/>
                  <a:ext cx="442" cy="442"/>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8495" name="Group 566"/>
              <p:cNvGrpSpPr/>
              <p:nvPr/>
            </p:nvGrpSpPr>
            <p:grpSpPr>
              <a:xfrm>
                <a:off x="0" y="3690"/>
                <a:ext cx="440" cy="442"/>
                <a:chOff x="0" y="3690"/>
                <a:chExt cx="440" cy="442"/>
              </a:xfrm>
            </p:grpSpPr>
            <p:sp>
              <p:nvSpPr>
                <p:cNvPr id="18514" name="Rectangle 446"/>
                <p:cNvSpPr/>
                <p:nvPr/>
              </p:nvSpPr>
              <p:spPr>
                <a:xfrm>
                  <a:off x="43" y="3690"/>
                  <a:ext cx="354" cy="442"/>
                </a:xfrm>
                <a:prstGeom prst="rect">
                  <a:avLst/>
                </a:prstGeom>
                <a:noFill/>
                <a:ln w="9525">
                  <a:noFill/>
                </a:ln>
              </p:spPr>
              <p:txBody>
                <a:bodyPr/>
                <a:lstStyle/>
                <a:p>
                  <a:pPr algn="just"/>
                  <a:r>
                    <a:rPr lang="en-US" altLang="zh-CN" sz="2000" dirty="0">
                      <a:latin typeface="Times New Roman" panose="02020603050405020304" pitchFamily="18" charset="0"/>
                    </a:rPr>
                    <a:t>E8</a:t>
                  </a:r>
                </a:p>
                <a:p>
                  <a:pPr algn="just" eaLnBrk="0" hangingPunct="0"/>
                  <a:endParaRPr lang="en-US" altLang="zh-CN" sz="2000" dirty="0">
                    <a:latin typeface="Times New Roman" panose="02020603050405020304" pitchFamily="18" charset="0"/>
                  </a:endParaRPr>
                </a:p>
              </p:txBody>
            </p:sp>
            <p:sp>
              <p:nvSpPr>
                <p:cNvPr id="18515" name="Rectangle 565"/>
                <p:cNvSpPr/>
                <p:nvPr/>
              </p:nvSpPr>
              <p:spPr>
                <a:xfrm>
                  <a:off x="0" y="3690"/>
                  <a:ext cx="440" cy="442"/>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8496" name="Group 568"/>
              <p:cNvGrpSpPr/>
              <p:nvPr/>
            </p:nvGrpSpPr>
            <p:grpSpPr>
              <a:xfrm>
                <a:off x="440" y="3690"/>
                <a:ext cx="761" cy="442"/>
                <a:chOff x="440" y="3690"/>
                <a:chExt cx="761" cy="442"/>
              </a:xfrm>
            </p:grpSpPr>
            <p:sp>
              <p:nvSpPr>
                <p:cNvPr id="18512" name="Rectangle 447"/>
                <p:cNvSpPr/>
                <p:nvPr/>
              </p:nvSpPr>
              <p:spPr>
                <a:xfrm>
                  <a:off x="483" y="3690"/>
                  <a:ext cx="675" cy="442"/>
                </a:xfrm>
                <a:prstGeom prst="rect">
                  <a:avLst/>
                </a:prstGeom>
                <a:noFill/>
                <a:ln w="9525">
                  <a:noFill/>
                </a:ln>
              </p:spPr>
              <p:txBody>
                <a:bodyPr/>
                <a:lstStyle/>
                <a:p>
                  <a:pPr algn="just"/>
                  <a:r>
                    <a:rPr lang="en-US" altLang="zh-CN" sz="2000" dirty="0">
                      <a:latin typeface="Times New Roman" panose="02020603050405020304" pitchFamily="18" charset="0"/>
                    </a:rPr>
                    <a:t>J. Jones</a:t>
                  </a:r>
                </a:p>
                <a:p>
                  <a:pPr algn="just" eaLnBrk="0" hangingPunct="0"/>
                  <a:endParaRPr lang="en-US" altLang="zh-CN" sz="2000" dirty="0">
                    <a:latin typeface="Times New Roman" panose="02020603050405020304" pitchFamily="18" charset="0"/>
                  </a:endParaRPr>
                </a:p>
              </p:txBody>
            </p:sp>
            <p:sp>
              <p:nvSpPr>
                <p:cNvPr id="18513" name="Rectangle 567"/>
                <p:cNvSpPr/>
                <p:nvPr/>
              </p:nvSpPr>
              <p:spPr>
                <a:xfrm>
                  <a:off x="440" y="3690"/>
                  <a:ext cx="761" cy="442"/>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8497" name="Group 570"/>
              <p:cNvGrpSpPr/>
              <p:nvPr/>
            </p:nvGrpSpPr>
            <p:grpSpPr>
              <a:xfrm>
                <a:off x="1201" y="3690"/>
                <a:ext cx="758" cy="442"/>
                <a:chOff x="1201" y="3690"/>
                <a:chExt cx="758" cy="442"/>
              </a:xfrm>
            </p:grpSpPr>
            <p:sp>
              <p:nvSpPr>
                <p:cNvPr id="18510" name="Rectangle 448"/>
                <p:cNvSpPr/>
                <p:nvPr/>
              </p:nvSpPr>
              <p:spPr>
                <a:xfrm>
                  <a:off x="1244" y="3690"/>
                  <a:ext cx="672" cy="442"/>
                </a:xfrm>
                <a:prstGeom prst="rect">
                  <a:avLst/>
                </a:prstGeom>
                <a:noFill/>
                <a:ln w="9525">
                  <a:noFill/>
                </a:ln>
              </p:spPr>
              <p:txBody>
                <a:bodyPr/>
                <a:lstStyle/>
                <a:p>
                  <a:pPr algn="just"/>
                  <a:r>
                    <a:rPr lang="en-US" altLang="zh-CN" sz="2000" dirty="0">
                      <a:latin typeface="Times New Roman" panose="02020603050405020304" pitchFamily="18" charset="0"/>
                    </a:rPr>
                    <a:t>10-11-72</a:t>
                  </a:r>
                </a:p>
                <a:p>
                  <a:pPr algn="just" eaLnBrk="0" hangingPunct="0"/>
                  <a:endParaRPr lang="en-US" altLang="zh-CN" sz="2000" dirty="0">
                    <a:latin typeface="Times New Roman" panose="02020603050405020304" pitchFamily="18" charset="0"/>
                  </a:endParaRPr>
                </a:p>
              </p:txBody>
            </p:sp>
            <p:sp>
              <p:nvSpPr>
                <p:cNvPr id="18511" name="Rectangle 569"/>
                <p:cNvSpPr/>
                <p:nvPr/>
              </p:nvSpPr>
              <p:spPr>
                <a:xfrm>
                  <a:off x="1201" y="3690"/>
                  <a:ext cx="758" cy="442"/>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8498" name="Group 572"/>
              <p:cNvGrpSpPr/>
              <p:nvPr/>
            </p:nvGrpSpPr>
            <p:grpSpPr>
              <a:xfrm>
                <a:off x="1959" y="3690"/>
                <a:ext cx="604" cy="442"/>
                <a:chOff x="1959" y="3690"/>
                <a:chExt cx="604" cy="442"/>
              </a:xfrm>
            </p:grpSpPr>
            <p:sp>
              <p:nvSpPr>
                <p:cNvPr id="18508" name="Rectangle 449"/>
                <p:cNvSpPr/>
                <p:nvPr/>
              </p:nvSpPr>
              <p:spPr>
                <a:xfrm>
                  <a:off x="2002" y="3690"/>
                  <a:ext cx="518" cy="442"/>
                </a:xfrm>
                <a:prstGeom prst="rect">
                  <a:avLst/>
                </a:prstGeom>
                <a:noFill/>
                <a:ln w="9525">
                  <a:noFill/>
                </a:ln>
              </p:spPr>
              <p:txBody>
                <a:bodyPr/>
                <a:lstStyle/>
                <a:p>
                  <a:pPr algn="just"/>
                  <a:r>
                    <a:rPr lang="en-US" altLang="zh-CN" sz="2000" dirty="0">
                      <a:latin typeface="Times New Roman" panose="02020603050405020304" pitchFamily="18" charset="0"/>
                    </a:rPr>
                    <a:t>SA</a:t>
                  </a:r>
                </a:p>
                <a:p>
                  <a:pPr algn="just" eaLnBrk="0" hangingPunct="0"/>
                  <a:endParaRPr lang="en-US" altLang="zh-CN" sz="2000" dirty="0">
                    <a:latin typeface="Times New Roman" panose="02020603050405020304" pitchFamily="18" charset="0"/>
                  </a:endParaRPr>
                </a:p>
              </p:txBody>
            </p:sp>
            <p:sp>
              <p:nvSpPr>
                <p:cNvPr id="18509" name="Rectangle 571"/>
                <p:cNvSpPr/>
                <p:nvPr/>
              </p:nvSpPr>
              <p:spPr>
                <a:xfrm>
                  <a:off x="1959" y="3690"/>
                  <a:ext cx="604" cy="442"/>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8499" name="Group 574"/>
              <p:cNvGrpSpPr/>
              <p:nvPr/>
            </p:nvGrpSpPr>
            <p:grpSpPr>
              <a:xfrm>
                <a:off x="2563" y="3690"/>
                <a:ext cx="604" cy="442"/>
                <a:chOff x="2563" y="3690"/>
                <a:chExt cx="604" cy="442"/>
              </a:xfrm>
            </p:grpSpPr>
            <p:sp>
              <p:nvSpPr>
                <p:cNvPr id="18506" name="Rectangle 450"/>
                <p:cNvSpPr/>
                <p:nvPr/>
              </p:nvSpPr>
              <p:spPr>
                <a:xfrm>
                  <a:off x="2606" y="3690"/>
                  <a:ext cx="518" cy="442"/>
                </a:xfrm>
                <a:prstGeom prst="rect">
                  <a:avLst/>
                </a:prstGeom>
                <a:noFill/>
                <a:ln w="9525">
                  <a:noFill/>
                </a:ln>
              </p:spPr>
              <p:txBody>
                <a:bodyPr/>
                <a:lstStyle/>
                <a:p>
                  <a:pPr algn="just"/>
                  <a:r>
                    <a:rPr lang="en-US" altLang="zh-CN" sz="2000" dirty="0">
                      <a:latin typeface="Times New Roman" panose="02020603050405020304" pitchFamily="18" charset="0"/>
                    </a:rPr>
                    <a:t>50000</a:t>
                  </a:r>
                </a:p>
                <a:p>
                  <a:pPr algn="just" eaLnBrk="0" hangingPunct="0"/>
                  <a:endParaRPr lang="en-US" altLang="zh-CN" sz="2000" dirty="0">
                    <a:latin typeface="Times New Roman" panose="02020603050405020304" pitchFamily="18" charset="0"/>
                  </a:endParaRPr>
                </a:p>
              </p:txBody>
            </p:sp>
            <p:sp>
              <p:nvSpPr>
                <p:cNvPr id="18507" name="Rectangle 573"/>
                <p:cNvSpPr/>
                <p:nvPr/>
              </p:nvSpPr>
              <p:spPr>
                <a:xfrm>
                  <a:off x="2563" y="3690"/>
                  <a:ext cx="604" cy="442"/>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8500" name="Group 576"/>
              <p:cNvGrpSpPr/>
              <p:nvPr/>
            </p:nvGrpSpPr>
            <p:grpSpPr>
              <a:xfrm>
                <a:off x="3167" y="3690"/>
                <a:ext cx="708" cy="442"/>
                <a:chOff x="3167" y="3690"/>
                <a:chExt cx="708" cy="442"/>
              </a:xfrm>
            </p:grpSpPr>
            <p:sp>
              <p:nvSpPr>
                <p:cNvPr id="18504" name="Rectangle 451"/>
                <p:cNvSpPr/>
                <p:nvPr/>
              </p:nvSpPr>
              <p:spPr>
                <a:xfrm>
                  <a:off x="3210" y="3690"/>
                  <a:ext cx="622" cy="442"/>
                </a:xfrm>
                <a:prstGeom prst="rect">
                  <a:avLst/>
                </a:prstGeom>
                <a:noFill/>
                <a:ln w="9525">
                  <a:noFill/>
                </a:ln>
              </p:spPr>
              <p:txBody>
                <a:bodyPr/>
                <a:lstStyle/>
                <a:p>
                  <a:pPr algn="just"/>
                  <a:r>
                    <a:rPr lang="en-US" altLang="zh-CN" sz="2000" dirty="0">
                      <a:latin typeface="Times New Roman" panose="02020603050405020304" pitchFamily="18" charset="0"/>
                    </a:rPr>
                    <a:t> null</a:t>
                  </a:r>
                </a:p>
                <a:p>
                  <a:pPr algn="just" eaLnBrk="0" hangingPunct="0"/>
                  <a:endParaRPr lang="en-US" altLang="zh-CN" sz="2000" dirty="0">
                    <a:latin typeface="Times New Roman" panose="02020603050405020304" pitchFamily="18" charset="0"/>
                  </a:endParaRPr>
                </a:p>
              </p:txBody>
            </p:sp>
            <p:sp>
              <p:nvSpPr>
                <p:cNvPr id="18505" name="Rectangle 575"/>
                <p:cNvSpPr/>
                <p:nvPr/>
              </p:nvSpPr>
              <p:spPr>
                <a:xfrm>
                  <a:off x="3167" y="3690"/>
                  <a:ext cx="708" cy="442"/>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8501" name="Group 578"/>
              <p:cNvGrpSpPr/>
              <p:nvPr/>
            </p:nvGrpSpPr>
            <p:grpSpPr>
              <a:xfrm>
                <a:off x="3875" y="3690"/>
                <a:ext cx="442" cy="442"/>
                <a:chOff x="3875" y="3690"/>
                <a:chExt cx="442" cy="442"/>
              </a:xfrm>
            </p:grpSpPr>
            <p:sp>
              <p:nvSpPr>
                <p:cNvPr id="18502" name="Rectangle 452"/>
                <p:cNvSpPr/>
                <p:nvPr/>
              </p:nvSpPr>
              <p:spPr>
                <a:xfrm>
                  <a:off x="3918" y="3690"/>
                  <a:ext cx="356" cy="442"/>
                </a:xfrm>
                <a:prstGeom prst="rect">
                  <a:avLst/>
                </a:prstGeom>
                <a:noFill/>
                <a:ln w="9525">
                  <a:noFill/>
                </a:ln>
              </p:spPr>
              <p:txBody>
                <a:bodyPr/>
                <a:lstStyle/>
                <a:p>
                  <a:pPr algn="just"/>
                  <a:r>
                    <a:rPr lang="en-US" altLang="zh-CN" sz="2000" dirty="0">
                      <a:latin typeface="Times New Roman" panose="02020603050405020304" pitchFamily="18" charset="0"/>
                    </a:rPr>
                    <a:t>D1</a:t>
                  </a:r>
                </a:p>
                <a:p>
                  <a:pPr algn="just" eaLnBrk="0" hangingPunct="0"/>
                  <a:endParaRPr lang="en-US" altLang="zh-CN" sz="2000" dirty="0">
                    <a:latin typeface="Times New Roman" panose="02020603050405020304" pitchFamily="18" charset="0"/>
                  </a:endParaRPr>
                </a:p>
              </p:txBody>
            </p:sp>
            <p:sp>
              <p:nvSpPr>
                <p:cNvPr id="18503" name="Rectangle 577"/>
                <p:cNvSpPr/>
                <p:nvPr/>
              </p:nvSpPr>
              <p:spPr>
                <a:xfrm>
                  <a:off x="3875" y="3690"/>
                  <a:ext cx="442" cy="442"/>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sp>
          <p:nvSpPr>
            <p:cNvPr id="18438" name="Rectangle 580"/>
            <p:cNvSpPr/>
            <p:nvPr/>
          </p:nvSpPr>
          <p:spPr>
            <a:xfrm>
              <a:off x="-3" y="-3"/>
              <a:ext cx="4323" cy="4138"/>
            </a:xfrm>
            <a:prstGeom prst="rect">
              <a:avLst/>
            </a:prstGeom>
            <a:noFill/>
            <a:ln w="9525"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0" y="152400"/>
            <a:ext cx="8914765" cy="1143000"/>
          </a:xfrm>
        </p:spPr>
        <p:txBody>
          <a:bodyPr vert="horz" wrap="square" lIns="91440" tIns="45720" rIns="91440" bIns="45720" anchor="ctr"/>
          <a:lstStyle/>
          <a:p>
            <a:pPr eaLnBrk="1" hangingPunct="1"/>
            <a:r>
              <a:rPr lang="zh-CN" altLang="en-US" sz="3900" dirty="0">
                <a:latin typeface="微软雅黑" panose="020B0503020204020204" charset="-122"/>
                <a:ea typeface="微软雅黑" panose="020B0503020204020204" charset="-122"/>
                <a:sym typeface="+mn-ea"/>
              </a:rPr>
              <a:t>表（实体类型及其实例）</a:t>
            </a:r>
            <a:r>
              <a:rPr lang="en-US" altLang="zh-CN" sz="3900" dirty="0"/>
              <a:t>(2)</a:t>
            </a:r>
          </a:p>
        </p:txBody>
      </p:sp>
      <p:sp>
        <p:nvSpPr>
          <p:cNvPr id="19459" name="Rectangle 3"/>
          <p:cNvSpPr>
            <a:spLocks noGrp="1"/>
          </p:cNvSpPr>
          <p:nvPr>
            <p:ph idx="1"/>
          </p:nvPr>
        </p:nvSpPr>
        <p:spPr>
          <a:xfrm>
            <a:off x="0" y="1981200"/>
            <a:ext cx="8534400" cy="533400"/>
          </a:xfrm>
        </p:spPr>
        <p:txBody>
          <a:bodyPr vert="horz" wrap="square" lIns="91440" tIns="45720" rIns="91440" bIns="45720" anchor="t"/>
          <a:lstStyle/>
          <a:p>
            <a:pPr marL="0" indent="482600" defTabSz="0" eaLnBrk="1" hangingPunct="1">
              <a:buNone/>
              <a:tabLst>
                <a:tab pos="952500" algn="l"/>
              </a:tabLst>
            </a:pPr>
            <a:r>
              <a:rPr lang="en-US" altLang="zh-CN" dirty="0">
                <a:latin typeface="Times New Roman" panose="02020603050405020304" pitchFamily="18" charset="0"/>
              </a:rPr>
              <a:t>Department Relation                                Project Relation     </a:t>
            </a:r>
          </a:p>
        </p:txBody>
      </p:sp>
      <p:grpSp>
        <p:nvGrpSpPr>
          <p:cNvPr id="19460" name="Group 243"/>
          <p:cNvGrpSpPr/>
          <p:nvPr/>
        </p:nvGrpSpPr>
        <p:grpSpPr>
          <a:xfrm>
            <a:off x="152400" y="2427288"/>
            <a:ext cx="3778250" cy="2754312"/>
            <a:chOff x="-3" y="-3"/>
            <a:chExt cx="2380" cy="2311"/>
          </a:xfrm>
        </p:grpSpPr>
        <p:grpSp>
          <p:nvGrpSpPr>
            <p:cNvPr id="19518" name="Group 241"/>
            <p:cNvGrpSpPr/>
            <p:nvPr/>
          </p:nvGrpSpPr>
          <p:grpSpPr>
            <a:xfrm>
              <a:off x="0" y="0"/>
              <a:ext cx="2374" cy="2305"/>
              <a:chOff x="0" y="0"/>
              <a:chExt cx="2374" cy="2305"/>
            </a:xfrm>
          </p:grpSpPr>
          <p:grpSp>
            <p:nvGrpSpPr>
              <p:cNvPr id="19520" name="Group 212"/>
              <p:cNvGrpSpPr/>
              <p:nvPr/>
            </p:nvGrpSpPr>
            <p:grpSpPr>
              <a:xfrm>
                <a:off x="0" y="0"/>
                <a:ext cx="544" cy="461"/>
                <a:chOff x="0" y="0"/>
                <a:chExt cx="544" cy="461"/>
              </a:xfrm>
            </p:grpSpPr>
            <p:sp>
              <p:nvSpPr>
                <p:cNvPr id="19563" name="Rectangle 196"/>
                <p:cNvSpPr/>
                <p:nvPr/>
              </p:nvSpPr>
              <p:spPr>
                <a:xfrm>
                  <a:off x="43" y="0"/>
                  <a:ext cx="458" cy="461"/>
                </a:xfrm>
                <a:prstGeom prst="rect">
                  <a:avLst/>
                </a:prstGeom>
                <a:noFill/>
                <a:ln w="9525">
                  <a:noFill/>
                </a:ln>
              </p:spPr>
              <p:txBody>
                <a:bodyPr/>
                <a:lstStyle/>
                <a:p>
                  <a:pPr algn="just"/>
                  <a:r>
                    <a:rPr lang="en-US" altLang="zh-CN" sz="2000" b="1" dirty="0">
                      <a:solidFill>
                        <a:srgbClr val="FF0000"/>
                      </a:solidFill>
                      <a:latin typeface="Times New Roman" panose="02020603050405020304" pitchFamily="18" charset="0"/>
                    </a:rPr>
                    <a:t>DNo </a:t>
                  </a:r>
                  <a:endParaRPr lang="en-US" altLang="zh-CN" sz="2000" dirty="0">
                    <a:latin typeface="Times New Roman" panose="02020603050405020304" pitchFamily="18" charset="0"/>
                  </a:endParaRPr>
                </a:p>
                <a:p>
                  <a:pPr algn="just" eaLnBrk="0" hangingPunct="0"/>
                  <a:endParaRPr lang="en-US" altLang="zh-CN" sz="2000" dirty="0">
                    <a:latin typeface="Times New Roman" panose="02020603050405020304" pitchFamily="18" charset="0"/>
                  </a:endParaRPr>
                </a:p>
              </p:txBody>
            </p:sp>
            <p:sp>
              <p:nvSpPr>
                <p:cNvPr id="19564" name="Rectangle 211"/>
                <p:cNvSpPr/>
                <p:nvPr/>
              </p:nvSpPr>
              <p:spPr>
                <a:xfrm>
                  <a:off x="0" y="0"/>
                  <a:ext cx="544"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9521" name="Group 214"/>
              <p:cNvGrpSpPr/>
              <p:nvPr/>
            </p:nvGrpSpPr>
            <p:grpSpPr>
              <a:xfrm>
                <a:off x="544" y="0"/>
                <a:ext cx="1122" cy="461"/>
                <a:chOff x="544" y="0"/>
                <a:chExt cx="1122" cy="461"/>
              </a:xfrm>
            </p:grpSpPr>
            <p:sp>
              <p:nvSpPr>
                <p:cNvPr id="19561" name="Rectangle 197"/>
                <p:cNvSpPr/>
                <p:nvPr/>
              </p:nvSpPr>
              <p:spPr>
                <a:xfrm>
                  <a:off x="587" y="0"/>
                  <a:ext cx="1036" cy="461"/>
                </a:xfrm>
                <a:prstGeom prst="rect">
                  <a:avLst/>
                </a:prstGeom>
                <a:noFill/>
                <a:ln w="9525">
                  <a:noFill/>
                </a:ln>
              </p:spPr>
              <p:txBody>
                <a:bodyPr/>
                <a:lstStyle/>
                <a:p>
                  <a:pPr algn="just"/>
                  <a:r>
                    <a:rPr lang="en-US" altLang="zh-CN" sz="2000" b="1" dirty="0">
                      <a:solidFill>
                        <a:srgbClr val="FF0000"/>
                      </a:solidFill>
                      <a:latin typeface="Times New Roman" panose="02020603050405020304" pitchFamily="18" charset="0"/>
                    </a:rPr>
                    <a:t> DName</a:t>
                  </a:r>
                  <a:endParaRPr lang="en-US" altLang="zh-CN" sz="2000" dirty="0">
                    <a:latin typeface="Times New Roman" panose="02020603050405020304" pitchFamily="18" charset="0"/>
                  </a:endParaRPr>
                </a:p>
                <a:p>
                  <a:pPr algn="just" eaLnBrk="0" hangingPunct="0"/>
                  <a:endParaRPr lang="en-US" altLang="zh-CN" sz="2000" dirty="0">
                    <a:latin typeface="Times New Roman" panose="02020603050405020304" pitchFamily="18" charset="0"/>
                  </a:endParaRPr>
                </a:p>
              </p:txBody>
            </p:sp>
            <p:sp>
              <p:nvSpPr>
                <p:cNvPr id="19562" name="Rectangle 213"/>
                <p:cNvSpPr/>
                <p:nvPr/>
              </p:nvSpPr>
              <p:spPr>
                <a:xfrm>
                  <a:off x="544" y="0"/>
                  <a:ext cx="1122"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9522" name="Group 216"/>
              <p:cNvGrpSpPr/>
              <p:nvPr/>
            </p:nvGrpSpPr>
            <p:grpSpPr>
              <a:xfrm>
                <a:off x="1666" y="0"/>
                <a:ext cx="708" cy="461"/>
                <a:chOff x="1666" y="0"/>
                <a:chExt cx="708" cy="461"/>
              </a:xfrm>
            </p:grpSpPr>
            <p:sp>
              <p:nvSpPr>
                <p:cNvPr id="19559" name="Rectangle 198"/>
                <p:cNvSpPr/>
                <p:nvPr/>
              </p:nvSpPr>
              <p:spPr>
                <a:xfrm>
                  <a:off x="1709" y="0"/>
                  <a:ext cx="622" cy="461"/>
                </a:xfrm>
                <a:prstGeom prst="rect">
                  <a:avLst/>
                </a:prstGeom>
                <a:noFill/>
                <a:ln w="9525">
                  <a:noFill/>
                </a:ln>
              </p:spPr>
              <p:txBody>
                <a:bodyPr/>
                <a:lstStyle/>
                <a:p>
                  <a:pPr algn="just"/>
                  <a:r>
                    <a:rPr lang="en-US" altLang="zh-CN" sz="2000" b="1" dirty="0">
                      <a:solidFill>
                        <a:srgbClr val="FF0000"/>
                      </a:solidFill>
                      <a:latin typeface="Times New Roman" panose="02020603050405020304" pitchFamily="18" charset="0"/>
                    </a:rPr>
                    <a:t>MgrNo</a:t>
                  </a:r>
                  <a:endParaRPr lang="en-US" altLang="zh-CN" sz="2000" dirty="0">
                    <a:latin typeface="Times New Roman" panose="02020603050405020304" pitchFamily="18" charset="0"/>
                  </a:endParaRPr>
                </a:p>
                <a:p>
                  <a:pPr algn="just" eaLnBrk="0" hangingPunct="0"/>
                  <a:endParaRPr lang="en-US" altLang="zh-CN" sz="2000" dirty="0">
                    <a:latin typeface="Times New Roman" panose="02020603050405020304" pitchFamily="18" charset="0"/>
                  </a:endParaRPr>
                </a:p>
              </p:txBody>
            </p:sp>
            <p:sp>
              <p:nvSpPr>
                <p:cNvPr id="19560" name="Rectangle 215"/>
                <p:cNvSpPr/>
                <p:nvPr/>
              </p:nvSpPr>
              <p:spPr>
                <a:xfrm>
                  <a:off x="1666" y="0"/>
                  <a:ext cx="708"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9523" name="Group 218"/>
              <p:cNvGrpSpPr/>
              <p:nvPr/>
            </p:nvGrpSpPr>
            <p:grpSpPr>
              <a:xfrm>
                <a:off x="0" y="461"/>
                <a:ext cx="544" cy="461"/>
                <a:chOff x="0" y="461"/>
                <a:chExt cx="544" cy="461"/>
              </a:xfrm>
            </p:grpSpPr>
            <p:sp>
              <p:nvSpPr>
                <p:cNvPr id="19557" name="Rectangle 199"/>
                <p:cNvSpPr/>
                <p:nvPr/>
              </p:nvSpPr>
              <p:spPr>
                <a:xfrm>
                  <a:off x="43" y="461"/>
                  <a:ext cx="458" cy="461"/>
                </a:xfrm>
                <a:prstGeom prst="rect">
                  <a:avLst/>
                </a:prstGeom>
                <a:noFill/>
                <a:ln w="9525">
                  <a:noFill/>
                </a:ln>
              </p:spPr>
              <p:txBody>
                <a:bodyPr/>
                <a:lstStyle/>
                <a:p>
                  <a:pPr algn="just"/>
                  <a:r>
                    <a:rPr lang="en-US" altLang="zh-CN" sz="2000" dirty="0">
                      <a:latin typeface="Times New Roman" panose="02020603050405020304" pitchFamily="18" charset="0"/>
                    </a:rPr>
                    <a:t>D1</a:t>
                  </a:r>
                </a:p>
                <a:p>
                  <a:pPr algn="just" eaLnBrk="0" hangingPunct="0"/>
                  <a:endParaRPr lang="en-US" altLang="zh-CN" sz="2000" dirty="0">
                    <a:latin typeface="Times New Roman" panose="02020603050405020304" pitchFamily="18" charset="0"/>
                  </a:endParaRPr>
                </a:p>
              </p:txBody>
            </p:sp>
            <p:sp>
              <p:nvSpPr>
                <p:cNvPr id="19558" name="Rectangle 217"/>
                <p:cNvSpPr/>
                <p:nvPr/>
              </p:nvSpPr>
              <p:spPr>
                <a:xfrm>
                  <a:off x="0" y="461"/>
                  <a:ext cx="544"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9524" name="Group 220"/>
              <p:cNvGrpSpPr/>
              <p:nvPr/>
            </p:nvGrpSpPr>
            <p:grpSpPr>
              <a:xfrm>
                <a:off x="544" y="461"/>
                <a:ext cx="1122" cy="461"/>
                <a:chOff x="544" y="461"/>
                <a:chExt cx="1122" cy="461"/>
              </a:xfrm>
            </p:grpSpPr>
            <p:sp>
              <p:nvSpPr>
                <p:cNvPr id="19555" name="Rectangle 200"/>
                <p:cNvSpPr/>
                <p:nvPr/>
              </p:nvSpPr>
              <p:spPr>
                <a:xfrm>
                  <a:off x="587" y="461"/>
                  <a:ext cx="1036" cy="461"/>
                </a:xfrm>
                <a:prstGeom prst="rect">
                  <a:avLst/>
                </a:prstGeom>
                <a:noFill/>
                <a:ln w="9525">
                  <a:noFill/>
                </a:ln>
              </p:spPr>
              <p:txBody>
                <a:bodyPr/>
                <a:lstStyle/>
                <a:p>
                  <a:pPr algn="just"/>
                  <a:r>
                    <a:rPr lang="en-US" altLang="zh-CN" sz="2000" dirty="0">
                      <a:latin typeface="Times New Roman" panose="02020603050405020304" pitchFamily="18" charset="0"/>
                    </a:rPr>
                    <a:t> Management</a:t>
                  </a:r>
                </a:p>
                <a:p>
                  <a:pPr algn="just" eaLnBrk="0" hangingPunct="0"/>
                  <a:endParaRPr lang="en-US" altLang="zh-CN" sz="2000" dirty="0">
                    <a:latin typeface="Times New Roman" panose="02020603050405020304" pitchFamily="18" charset="0"/>
                  </a:endParaRPr>
                </a:p>
              </p:txBody>
            </p:sp>
            <p:sp>
              <p:nvSpPr>
                <p:cNvPr id="19556" name="Rectangle 219"/>
                <p:cNvSpPr/>
                <p:nvPr/>
              </p:nvSpPr>
              <p:spPr>
                <a:xfrm>
                  <a:off x="544" y="461"/>
                  <a:ext cx="1122"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9525" name="Group 222"/>
              <p:cNvGrpSpPr/>
              <p:nvPr/>
            </p:nvGrpSpPr>
            <p:grpSpPr>
              <a:xfrm>
                <a:off x="1666" y="461"/>
                <a:ext cx="708" cy="461"/>
                <a:chOff x="1666" y="461"/>
                <a:chExt cx="708" cy="461"/>
              </a:xfrm>
            </p:grpSpPr>
            <p:sp>
              <p:nvSpPr>
                <p:cNvPr id="19553" name="Rectangle 201"/>
                <p:cNvSpPr/>
                <p:nvPr/>
              </p:nvSpPr>
              <p:spPr>
                <a:xfrm>
                  <a:off x="1709" y="461"/>
                  <a:ext cx="622" cy="461"/>
                </a:xfrm>
                <a:prstGeom prst="rect">
                  <a:avLst/>
                </a:prstGeom>
                <a:noFill/>
                <a:ln w="9525">
                  <a:noFill/>
                </a:ln>
              </p:spPr>
              <p:txBody>
                <a:bodyPr/>
                <a:lstStyle/>
                <a:p>
                  <a:pPr algn="just"/>
                  <a:r>
                    <a:rPr lang="en-US" altLang="zh-CN" sz="2000" dirty="0">
                      <a:latin typeface="Times New Roman" panose="02020603050405020304" pitchFamily="18" charset="0"/>
                    </a:rPr>
                    <a:t> E8</a:t>
                  </a:r>
                </a:p>
                <a:p>
                  <a:pPr algn="just" eaLnBrk="0" hangingPunct="0"/>
                  <a:endParaRPr lang="en-US" altLang="zh-CN" sz="2000" dirty="0">
                    <a:latin typeface="Times New Roman" panose="02020603050405020304" pitchFamily="18" charset="0"/>
                  </a:endParaRPr>
                </a:p>
              </p:txBody>
            </p:sp>
            <p:sp>
              <p:nvSpPr>
                <p:cNvPr id="19554" name="Rectangle 221"/>
                <p:cNvSpPr/>
                <p:nvPr/>
              </p:nvSpPr>
              <p:spPr>
                <a:xfrm>
                  <a:off x="1666" y="461"/>
                  <a:ext cx="708"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9526" name="Group 224"/>
              <p:cNvGrpSpPr/>
              <p:nvPr/>
            </p:nvGrpSpPr>
            <p:grpSpPr>
              <a:xfrm>
                <a:off x="0" y="922"/>
                <a:ext cx="544" cy="461"/>
                <a:chOff x="0" y="922"/>
                <a:chExt cx="544" cy="461"/>
              </a:xfrm>
            </p:grpSpPr>
            <p:sp>
              <p:nvSpPr>
                <p:cNvPr id="19551" name="Rectangle 202"/>
                <p:cNvSpPr/>
                <p:nvPr/>
              </p:nvSpPr>
              <p:spPr>
                <a:xfrm>
                  <a:off x="43" y="922"/>
                  <a:ext cx="458" cy="461"/>
                </a:xfrm>
                <a:prstGeom prst="rect">
                  <a:avLst/>
                </a:prstGeom>
                <a:noFill/>
                <a:ln w="9525">
                  <a:noFill/>
                </a:ln>
              </p:spPr>
              <p:txBody>
                <a:bodyPr/>
                <a:lstStyle/>
                <a:p>
                  <a:pPr algn="just"/>
                  <a:r>
                    <a:rPr lang="en-US" altLang="zh-CN" sz="2000" dirty="0">
                      <a:latin typeface="Times New Roman" panose="02020603050405020304" pitchFamily="18" charset="0"/>
                    </a:rPr>
                    <a:t>D2</a:t>
                  </a:r>
                </a:p>
                <a:p>
                  <a:pPr algn="just" eaLnBrk="0" hangingPunct="0"/>
                  <a:endParaRPr lang="en-US" altLang="zh-CN" sz="2000" dirty="0">
                    <a:latin typeface="Times New Roman" panose="02020603050405020304" pitchFamily="18" charset="0"/>
                  </a:endParaRPr>
                </a:p>
              </p:txBody>
            </p:sp>
            <p:sp>
              <p:nvSpPr>
                <p:cNvPr id="19552" name="Rectangle 223"/>
                <p:cNvSpPr/>
                <p:nvPr/>
              </p:nvSpPr>
              <p:spPr>
                <a:xfrm>
                  <a:off x="0" y="922"/>
                  <a:ext cx="544"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9527" name="Group 226"/>
              <p:cNvGrpSpPr/>
              <p:nvPr/>
            </p:nvGrpSpPr>
            <p:grpSpPr>
              <a:xfrm>
                <a:off x="544" y="922"/>
                <a:ext cx="1122" cy="461"/>
                <a:chOff x="544" y="922"/>
                <a:chExt cx="1122" cy="461"/>
              </a:xfrm>
            </p:grpSpPr>
            <p:sp>
              <p:nvSpPr>
                <p:cNvPr id="19549" name="Rectangle 203"/>
                <p:cNvSpPr/>
                <p:nvPr/>
              </p:nvSpPr>
              <p:spPr>
                <a:xfrm>
                  <a:off x="587" y="922"/>
                  <a:ext cx="1036" cy="461"/>
                </a:xfrm>
                <a:prstGeom prst="rect">
                  <a:avLst/>
                </a:prstGeom>
                <a:noFill/>
                <a:ln w="9525">
                  <a:noFill/>
                </a:ln>
              </p:spPr>
              <p:txBody>
                <a:bodyPr/>
                <a:lstStyle/>
                <a:p>
                  <a:pPr algn="just"/>
                  <a:r>
                    <a:rPr lang="en-US" altLang="zh-CN" sz="2000" dirty="0">
                      <a:latin typeface="Times New Roman" panose="02020603050405020304" pitchFamily="18" charset="0"/>
                    </a:rPr>
                    <a:t> Consulting</a:t>
                  </a:r>
                </a:p>
                <a:p>
                  <a:pPr algn="just" eaLnBrk="0" hangingPunct="0"/>
                  <a:endParaRPr lang="en-US" altLang="zh-CN" sz="2000" dirty="0">
                    <a:latin typeface="Times New Roman" panose="02020603050405020304" pitchFamily="18" charset="0"/>
                  </a:endParaRPr>
                </a:p>
              </p:txBody>
            </p:sp>
            <p:sp>
              <p:nvSpPr>
                <p:cNvPr id="19550" name="Rectangle 225"/>
                <p:cNvSpPr/>
                <p:nvPr/>
              </p:nvSpPr>
              <p:spPr>
                <a:xfrm>
                  <a:off x="544" y="922"/>
                  <a:ext cx="1122"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9528" name="Group 228"/>
              <p:cNvGrpSpPr/>
              <p:nvPr/>
            </p:nvGrpSpPr>
            <p:grpSpPr>
              <a:xfrm>
                <a:off x="1666" y="922"/>
                <a:ext cx="708" cy="461"/>
                <a:chOff x="1666" y="922"/>
                <a:chExt cx="708" cy="461"/>
              </a:xfrm>
            </p:grpSpPr>
            <p:sp>
              <p:nvSpPr>
                <p:cNvPr id="19547" name="Rectangle 204"/>
                <p:cNvSpPr/>
                <p:nvPr/>
              </p:nvSpPr>
              <p:spPr>
                <a:xfrm>
                  <a:off x="1709" y="922"/>
                  <a:ext cx="622" cy="461"/>
                </a:xfrm>
                <a:prstGeom prst="rect">
                  <a:avLst/>
                </a:prstGeom>
                <a:noFill/>
                <a:ln w="9525">
                  <a:noFill/>
                </a:ln>
              </p:spPr>
              <p:txBody>
                <a:bodyPr/>
                <a:lstStyle/>
                <a:p>
                  <a:pPr algn="just"/>
                  <a:r>
                    <a:rPr lang="en-US" altLang="zh-CN" sz="2000" dirty="0">
                      <a:latin typeface="Times New Roman" panose="02020603050405020304" pitchFamily="18" charset="0"/>
                    </a:rPr>
                    <a:t> E7</a:t>
                  </a:r>
                </a:p>
                <a:p>
                  <a:pPr algn="just" eaLnBrk="0" hangingPunct="0"/>
                  <a:endParaRPr lang="en-US" altLang="zh-CN" sz="2000" dirty="0">
                    <a:latin typeface="Times New Roman" panose="02020603050405020304" pitchFamily="18" charset="0"/>
                  </a:endParaRPr>
                </a:p>
              </p:txBody>
            </p:sp>
            <p:sp>
              <p:nvSpPr>
                <p:cNvPr id="19548" name="Rectangle 227"/>
                <p:cNvSpPr/>
                <p:nvPr/>
              </p:nvSpPr>
              <p:spPr>
                <a:xfrm>
                  <a:off x="1666" y="922"/>
                  <a:ext cx="708"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9529" name="Group 230"/>
              <p:cNvGrpSpPr/>
              <p:nvPr/>
            </p:nvGrpSpPr>
            <p:grpSpPr>
              <a:xfrm>
                <a:off x="0" y="1383"/>
                <a:ext cx="544" cy="461"/>
                <a:chOff x="0" y="1383"/>
                <a:chExt cx="544" cy="461"/>
              </a:xfrm>
            </p:grpSpPr>
            <p:sp>
              <p:nvSpPr>
                <p:cNvPr id="19545" name="Rectangle 205"/>
                <p:cNvSpPr/>
                <p:nvPr/>
              </p:nvSpPr>
              <p:spPr>
                <a:xfrm>
                  <a:off x="43" y="1383"/>
                  <a:ext cx="458" cy="461"/>
                </a:xfrm>
                <a:prstGeom prst="rect">
                  <a:avLst/>
                </a:prstGeom>
                <a:noFill/>
                <a:ln w="9525">
                  <a:noFill/>
                </a:ln>
              </p:spPr>
              <p:txBody>
                <a:bodyPr/>
                <a:lstStyle/>
                <a:p>
                  <a:pPr algn="just"/>
                  <a:r>
                    <a:rPr lang="en-US" altLang="zh-CN" sz="2000" dirty="0">
                      <a:latin typeface="Times New Roman" panose="02020603050405020304" pitchFamily="18" charset="0"/>
                    </a:rPr>
                    <a:t>D3</a:t>
                  </a:r>
                </a:p>
                <a:p>
                  <a:pPr algn="just" eaLnBrk="0" hangingPunct="0"/>
                  <a:endParaRPr lang="en-US" altLang="zh-CN" sz="2000" dirty="0">
                    <a:latin typeface="Times New Roman" panose="02020603050405020304" pitchFamily="18" charset="0"/>
                  </a:endParaRPr>
                </a:p>
              </p:txBody>
            </p:sp>
            <p:sp>
              <p:nvSpPr>
                <p:cNvPr id="19546" name="Rectangle 229"/>
                <p:cNvSpPr/>
                <p:nvPr/>
              </p:nvSpPr>
              <p:spPr>
                <a:xfrm>
                  <a:off x="0" y="1383"/>
                  <a:ext cx="544"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9530" name="Group 232"/>
              <p:cNvGrpSpPr/>
              <p:nvPr/>
            </p:nvGrpSpPr>
            <p:grpSpPr>
              <a:xfrm>
                <a:off x="544" y="1383"/>
                <a:ext cx="1122" cy="461"/>
                <a:chOff x="544" y="1383"/>
                <a:chExt cx="1122" cy="461"/>
              </a:xfrm>
            </p:grpSpPr>
            <p:sp>
              <p:nvSpPr>
                <p:cNvPr id="19543" name="Rectangle 206"/>
                <p:cNvSpPr/>
                <p:nvPr/>
              </p:nvSpPr>
              <p:spPr>
                <a:xfrm>
                  <a:off x="587" y="1383"/>
                  <a:ext cx="1036" cy="461"/>
                </a:xfrm>
                <a:prstGeom prst="rect">
                  <a:avLst/>
                </a:prstGeom>
                <a:noFill/>
                <a:ln w="9525">
                  <a:noFill/>
                </a:ln>
              </p:spPr>
              <p:txBody>
                <a:bodyPr/>
                <a:lstStyle/>
                <a:p>
                  <a:pPr algn="just"/>
                  <a:r>
                    <a:rPr lang="en-US" altLang="zh-CN" sz="2000" dirty="0">
                      <a:latin typeface="Times New Roman" panose="02020603050405020304" pitchFamily="18" charset="0"/>
                    </a:rPr>
                    <a:t> Accounting</a:t>
                  </a:r>
                </a:p>
                <a:p>
                  <a:pPr algn="just" eaLnBrk="0" hangingPunct="0"/>
                  <a:endParaRPr lang="en-US" altLang="zh-CN" sz="2000" dirty="0">
                    <a:latin typeface="Times New Roman" panose="02020603050405020304" pitchFamily="18" charset="0"/>
                  </a:endParaRPr>
                </a:p>
              </p:txBody>
            </p:sp>
            <p:sp>
              <p:nvSpPr>
                <p:cNvPr id="19544" name="Rectangle 231"/>
                <p:cNvSpPr/>
                <p:nvPr/>
              </p:nvSpPr>
              <p:spPr>
                <a:xfrm>
                  <a:off x="544" y="1383"/>
                  <a:ext cx="1122"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9531" name="Group 234"/>
              <p:cNvGrpSpPr/>
              <p:nvPr/>
            </p:nvGrpSpPr>
            <p:grpSpPr>
              <a:xfrm>
                <a:off x="1666" y="1383"/>
                <a:ext cx="708" cy="461"/>
                <a:chOff x="1666" y="1383"/>
                <a:chExt cx="708" cy="461"/>
              </a:xfrm>
            </p:grpSpPr>
            <p:sp>
              <p:nvSpPr>
                <p:cNvPr id="19541" name="Rectangle 207"/>
                <p:cNvSpPr/>
                <p:nvPr/>
              </p:nvSpPr>
              <p:spPr>
                <a:xfrm>
                  <a:off x="1709" y="1383"/>
                  <a:ext cx="622" cy="461"/>
                </a:xfrm>
                <a:prstGeom prst="rect">
                  <a:avLst/>
                </a:prstGeom>
                <a:noFill/>
                <a:ln w="9525">
                  <a:noFill/>
                </a:ln>
              </p:spPr>
              <p:txBody>
                <a:bodyPr/>
                <a:lstStyle/>
                <a:p>
                  <a:pPr algn="just"/>
                  <a:r>
                    <a:rPr lang="en-US" altLang="zh-CN" sz="2000" dirty="0">
                      <a:latin typeface="Times New Roman" panose="02020603050405020304" pitchFamily="18" charset="0"/>
                    </a:rPr>
                    <a:t> E5</a:t>
                  </a:r>
                </a:p>
                <a:p>
                  <a:pPr algn="just" eaLnBrk="0" hangingPunct="0"/>
                  <a:endParaRPr lang="en-US" altLang="zh-CN" sz="2000" dirty="0">
                    <a:latin typeface="Times New Roman" panose="02020603050405020304" pitchFamily="18" charset="0"/>
                  </a:endParaRPr>
                </a:p>
              </p:txBody>
            </p:sp>
            <p:sp>
              <p:nvSpPr>
                <p:cNvPr id="19542" name="Rectangle 233"/>
                <p:cNvSpPr/>
                <p:nvPr/>
              </p:nvSpPr>
              <p:spPr>
                <a:xfrm>
                  <a:off x="1666" y="1383"/>
                  <a:ext cx="708"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9532" name="Group 236"/>
              <p:cNvGrpSpPr/>
              <p:nvPr/>
            </p:nvGrpSpPr>
            <p:grpSpPr>
              <a:xfrm>
                <a:off x="0" y="1844"/>
                <a:ext cx="544" cy="461"/>
                <a:chOff x="0" y="1844"/>
                <a:chExt cx="544" cy="461"/>
              </a:xfrm>
            </p:grpSpPr>
            <p:sp>
              <p:nvSpPr>
                <p:cNvPr id="19539" name="Rectangle 208"/>
                <p:cNvSpPr/>
                <p:nvPr/>
              </p:nvSpPr>
              <p:spPr>
                <a:xfrm>
                  <a:off x="43" y="1844"/>
                  <a:ext cx="458" cy="461"/>
                </a:xfrm>
                <a:prstGeom prst="rect">
                  <a:avLst/>
                </a:prstGeom>
                <a:noFill/>
                <a:ln w="9525">
                  <a:noFill/>
                </a:ln>
              </p:spPr>
              <p:txBody>
                <a:bodyPr/>
                <a:lstStyle/>
                <a:p>
                  <a:pPr algn="just"/>
                  <a:r>
                    <a:rPr lang="en-US" altLang="zh-CN" sz="2000" dirty="0">
                      <a:latin typeface="Times New Roman" panose="02020603050405020304" pitchFamily="18" charset="0"/>
                    </a:rPr>
                    <a:t>D4</a:t>
                  </a:r>
                </a:p>
                <a:p>
                  <a:pPr algn="just" eaLnBrk="0" hangingPunct="0"/>
                  <a:endParaRPr lang="en-US" altLang="zh-CN" sz="2000" dirty="0">
                    <a:latin typeface="Times New Roman" panose="02020603050405020304" pitchFamily="18" charset="0"/>
                  </a:endParaRPr>
                </a:p>
              </p:txBody>
            </p:sp>
            <p:sp>
              <p:nvSpPr>
                <p:cNvPr id="19540" name="Rectangle 235"/>
                <p:cNvSpPr/>
                <p:nvPr/>
              </p:nvSpPr>
              <p:spPr>
                <a:xfrm>
                  <a:off x="0" y="1844"/>
                  <a:ext cx="544"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9533" name="Group 238"/>
              <p:cNvGrpSpPr/>
              <p:nvPr/>
            </p:nvGrpSpPr>
            <p:grpSpPr>
              <a:xfrm>
                <a:off x="544" y="1844"/>
                <a:ext cx="1122" cy="461"/>
                <a:chOff x="544" y="1844"/>
                <a:chExt cx="1122" cy="461"/>
              </a:xfrm>
            </p:grpSpPr>
            <p:sp>
              <p:nvSpPr>
                <p:cNvPr id="19537" name="Rectangle 209"/>
                <p:cNvSpPr/>
                <p:nvPr/>
              </p:nvSpPr>
              <p:spPr>
                <a:xfrm>
                  <a:off x="587" y="1844"/>
                  <a:ext cx="1036" cy="461"/>
                </a:xfrm>
                <a:prstGeom prst="rect">
                  <a:avLst/>
                </a:prstGeom>
                <a:noFill/>
                <a:ln w="9525">
                  <a:noFill/>
                </a:ln>
              </p:spPr>
              <p:txBody>
                <a:bodyPr/>
                <a:lstStyle/>
                <a:p>
                  <a:pPr algn="just"/>
                  <a:r>
                    <a:rPr lang="en-US" altLang="zh-CN" sz="2000" dirty="0">
                      <a:latin typeface="Times New Roman" panose="02020603050405020304" pitchFamily="18" charset="0"/>
                    </a:rPr>
                    <a:t> Development</a:t>
                  </a:r>
                </a:p>
                <a:p>
                  <a:pPr algn="just" eaLnBrk="0" hangingPunct="0"/>
                  <a:endParaRPr lang="en-US" altLang="zh-CN" sz="2000" dirty="0">
                    <a:latin typeface="Times New Roman" panose="02020603050405020304" pitchFamily="18" charset="0"/>
                  </a:endParaRPr>
                </a:p>
              </p:txBody>
            </p:sp>
            <p:sp>
              <p:nvSpPr>
                <p:cNvPr id="19538" name="Rectangle 237"/>
                <p:cNvSpPr/>
                <p:nvPr/>
              </p:nvSpPr>
              <p:spPr>
                <a:xfrm>
                  <a:off x="544" y="1844"/>
                  <a:ext cx="1122"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9534" name="Group 240"/>
              <p:cNvGrpSpPr/>
              <p:nvPr/>
            </p:nvGrpSpPr>
            <p:grpSpPr>
              <a:xfrm>
                <a:off x="1666" y="1844"/>
                <a:ext cx="708" cy="461"/>
                <a:chOff x="1666" y="1844"/>
                <a:chExt cx="708" cy="461"/>
              </a:xfrm>
            </p:grpSpPr>
            <p:sp>
              <p:nvSpPr>
                <p:cNvPr id="19535" name="Rectangle 210"/>
                <p:cNvSpPr/>
                <p:nvPr/>
              </p:nvSpPr>
              <p:spPr>
                <a:xfrm>
                  <a:off x="1709" y="1844"/>
                  <a:ext cx="622" cy="461"/>
                </a:xfrm>
                <a:prstGeom prst="rect">
                  <a:avLst/>
                </a:prstGeom>
                <a:noFill/>
                <a:ln w="9525">
                  <a:noFill/>
                </a:ln>
              </p:spPr>
              <p:txBody>
                <a:bodyPr/>
                <a:lstStyle/>
                <a:p>
                  <a:pPr algn="just"/>
                  <a:r>
                    <a:rPr lang="en-US" altLang="zh-CN" sz="2000" dirty="0">
                      <a:latin typeface="Times New Roman" panose="02020603050405020304" pitchFamily="18" charset="0"/>
                    </a:rPr>
                    <a:t> null</a:t>
                  </a:r>
                </a:p>
                <a:p>
                  <a:pPr algn="just" eaLnBrk="0" hangingPunct="0"/>
                  <a:endParaRPr lang="en-US" altLang="zh-CN" sz="2000" dirty="0">
                    <a:latin typeface="Times New Roman" panose="02020603050405020304" pitchFamily="18" charset="0"/>
                  </a:endParaRPr>
                </a:p>
              </p:txBody>
            </p:sp>
            <p:sp>
              <p:nvSpPr>
                <p:cNvPr id="19536" name="Rectangle 239"/>
                <p:cNvSpPr/>
                <p:nvPr/>
              </p:nvSpPr>
              <p:spPr>
                <a:xfrm>
                  <a:off x="1666" y="1844"/>
                  <a:ext cx="708"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sp>
          <p:nvSpPr>
            <p:cNvPr id="19519" name="Rectangle 242"/>
            <p:cNvSpPr/>
            <p:nvPr/>
          </p:nvSpPr>
          <p:spPr>
            <a:xfrm>
              <a:off x="-3" y="-3"/>
              <a:ext cx="2380" cy="2311"/>
            </a:xfrm>
            <a:prstGeom prst="rect">
              <a:avLst/>
            </a:prstGeom>
            <a:noFill/>
            <a:ln w="9525"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9461" name="Group 300"/>
          <p:cNvGrpSpPr/>
          <p:nvPr/>
        </p:nvGrpSpPr>
        <p:grpSpPr>
          <a:xfrm>
            <a:off x="4654550" y="2457450"/>
            <a:ext cx="4108450" cy="3333750"/>
            <a:chOff x="-3" y="-3"/>
            <a:chExt cx="2588" cy="2772"/>
          </a:xfrm>
        </p:grpSpPr>
        <p:grpSp>
          <p:nvGrpSpPr>
            <p:cNvPr id="19462" name="Group 298"/>
            <p:cNvGrpSpPr/>
            <p:nvPr/>
          </p:nvGrpSpPr>
          <p:grpSpPr>
            <a:xfrm>
              <a:off x="0" y="0"/>
              <a:ext cx="2582" cy="2766"/>
              <a:chOff x="0" y="0"/>
              <a:chExt cx="2582" cy="2766"/>
            </a:xfrm>
          </p:grpSpPr>
          <p:grpSp>
            <p:nvGrpSpPr>
              <p:cNvPr id="19464" name="Group 263"/>
              <p:cNvGrpSpPr/>
              <p:nvPr/>
            </p:nvGrpSpPr>
            <p:grpSpPr>
              <a:xfrm>
                <a:off x="0" y="0"/>
                <a:ext cx="647" cy="461"/>
                <a:chOff x="0" y="0"/>
                <a:chExt cx="647" cy="461"/>
              </a:xfrm>
            </p:grpSpPr>
            <p:sp>
              <p:nvSpPr>
                <p:cNvPr id="19516" name="Rectangle 244"/>
                <p:cNvSpPr/>
                <p:nvPr/>
              </p:nvSpPr>
              <p:spPr>
                <a:xfrm>
                  <a:off x="43" y="0"/>
                  <a:ext cx="561" cy="461"/>
                </a:xfrm>
                <a:prstGeom prst="rect">
                  <a:avLst/>
                </a:prstGeom>
                <a:noFill/>
                <a:ln w="9525">
                  <a:noFill/>
                </a:ln>
              </p:spPr>
              <p:txBody>
                <a:bodyPr/>
                <a:lstStyle/>
                <a:p>
                  <a:pPr algn="just"/>
                  <a:r>
                    <a:rPr lang="en-US" altLang="zh-CN" sz="2000" b="1" dirty="0">
                      <a:solidFill>
                        <a:srgbClr val="FF0000"/>
                      </a:solidFill>
                      <a:latin typeface="Times New Roman" panose="02020603050405020304" pitchFamily="18" charset="0"/>
                    </a:rPr>
                    <a:t>PNo</a:t>
                  </a:r>
                  <a:endParaRPr lang="en-US" altLang="zh-CN" sz="2000" dirty="0">
                    <a:latin typeface="Times New Roman" panose="02020603050405020304" pitchFamily="18" charset="0"/>
                  </a:endParaRPr>
                </a:p>
                <a:p>
                  <a:pPr algn="just" eaLnBrk="0" hangingPunct="0"/>
                  <a:endParaRPr lang="en-US" altLang="zh-CN" sz="2000" dirty="0">
                    <a:latin typeface="Times New Roman" panose="02020603050405020304" pitchFamily="18" charset="0"/>
                  </a:endParaRPr>
                </a:p>
              </p:txBody>
            </p:sp>
            <p:sp>
              <p:nvSpPr>
                <p:cNvPr id="19517" name="Rectangle 262"/>
                <p:cNvSpPr/>
                <p:nvPr/>
              </p:nvSpPr>
              <p:spPr>
                <a:xfrm>
                  <a:off x="0" y="0"/>
                  <a:ext cx="647"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9465" name="Group 265"/>
              <p:cNvGrpSpPr/>
              <p:nvPr/>
            </p:nvGrpSpPr>
            <p:grpSpPr>
              <a:xfrm>
                <a:off x="647" y="0"/>
                <a:ext cx="1122" cy="461"/>
                <a:chOff x="647" y="0"/>
                <a:chExt cx="1122" cy="461"/>
              </a:xfrm>
            </p:grpSpPr>
            <p:sp>
              <p:nvSpPr>
                <p:cNvPr id="19514" name="Rectangle 245"/>
                <p:cNvSpPr/>
                <p:nvPr/>
              </p:nvSpPr>
              <p:spPr>
                <a:xfrm>
                  <a:off x="690" y="0"/>
                  <a:ext cx="1036" cy="461"/>
                </a:xfrm>
                <a:prstGeom prst="rect">
                  <a:avLst/>
                </a:prstGeom>
                <a:noFill/>
                <a:ln w="9525">
                  <a:noFill/>
                </a:ln>
              </p:spPr>
              <p:txBody>
                <a:bodyPr/>
                <a:lstStyle/>
                <a:p>
                  <a:pPr algn="just"/>
                  <a:r>
                    <a:rPr lang="en-US" altLang="zh-CN" sz="2000" b="1" dirty="0">
                      <a:solidFill>
                        <a:srgbClr val="FF0000"/>
                      </a:solidFill>
                      <a:latin typeface="Times New Roman" panose="02020603050405020304" pitchFamily="18" charset="0"/>
                    </a:rPr>
                    <a:t>PName</a:t>
                  </a:r>
                  <a:endParaRPr lang="en-US" altLang="zh-CN" sz="2000" dirty="0">
                    <a:latin typeface="Times New Roman" panose="02020603050405020304" pitchFamily="18" charset="0"/>
                  </a:endParaRPr>
                </a:p>
                <a:p>
                  <a:pPr algn="just" eaLnBrk="0" hangingPunct="0"/>
                  <a:endParaRPr lang="en-US" altLang="zh-CN" sz="2000" dirty="0">
                    <a:latin typeface="Times New Roman" panose="02020603050405020304" pitchFamily="18" charset="0"/>
                  </a:endParaRPr>
                </a:p>
              </p:txBody>
            </p:sp>
            <p:sp>
              <p:nvSpPr>
                <p:cNvPr id="19515" name="Rectangle 264"/>
                <p:cNvSpPr/>
                <p:nvPr/>
              </p:nvSpPr>
              <p:spPr>
                <a:xfrm>
                  <a:off x="647" y="0"/>
                  <a:ext cx="1122"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9466" name="Group 267"/>
              <p:cNvGrpSpPr/>
              <p:nvPr/>
            </p:nvGrpSpPr>
            <p:grpSpPr>
              <a:xfrm>
                <a:off x="1769" y="0"/>
                <a:ext cx="813" cy="461"/>
                <a:chOff x="1769" y="0"/>
                <a:chExt cx="813" cy="461"/>
              </a:xfrm>
            </p:grpSpPr>
            <p:sp>
              <p:nvSpPr>
                <p:cNvPr id="19512" name="Rectangle 246"/>
                <p:cNvSpPr/>
                <p:nvPr/>
              </p:nvSpPr>
              <p:spPr>
                <a:xfrm>
                  <a:off x="1812" y="0"/>
                  <a:ext cx="727" cy="461"/>
                </a:xfrm>
                <a:prstGeom prst="rect">
                  <a:avLst/>
                </a:prstGeom>
                <a:noFill/>
                <a:ln w="9525">
                  <a:noFill/>
                </a:ln>
              </p:spPr>
              <p:txBody>
                <a:bodyPr/>
                <a:lstStyle/>
                <a:p>
                  <a:pPr algn="just"/>
                  <a:r>
                    <a:rPr lang="en-US" altLang="zh-CN" sz="2000" b="1" dirty="0">
                      <a:solidFill>
                        <a:srgbClr val="FF0000"/>
                      </a:solidFill>
                      <a:latin typeface="Times New Roman" panose="02020603050405020304" pitchFamily="18" charset="0"/>
                    </a:rPr>
                    <a:t> Budget</a:t>
                  </a:r>
                  <a:endParaRPr lang="en-US" altLang="zh-CN" sz="2000" dirty="0">
                    <a:latin typeface="Times New Roman" panose="02020603050405020304" pitchFamily="18" charset="0"/>
                  </a:endParaRPr>
                </a:p>
                <a:p>
                  <a:pPr algn="just" eaLnBrk="0" hangingPunct="0"/>
                  <a:endParaRPr lang="en-US" altLang="zh-CN" sz="2000" dirty="0">
                    <a:latin typeface="Times New Roman" panose="02020603050405020304" pitchFamily="18" charset="0"/>
                  </a:endParaRPr>
                </a:p>
              </p:txBody>
            </p:sp>
            <p:sp>
              <p:nvSpPr>
                <p:cNvPr id="19513" name="Rectangle 266"/>
                <p:cNvSpPr/>
                <p:nvPr/>
              </p:nvSpPr>
              <p:spPr>
                <a:xfrm>
                  <a:off x="1769" y="0"/>
                  <a:ext cx="813"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9467" name="Group 269"/>
              <p:cNvGrpSpPr/>
              <p:nvPr/>
            </p:nvGrpSpPr>
            <p:grpSpPr>
              <a:xfrm>
                <a:off x="0" y="461"/>
                <a:ext cx="647" cy="461"/>
                <a:chOff x="0" y="461"/>
                <a:chExt cx="647" cy="461"/>
              </a:xfrm>
            </p:grpSpPr>
            <p:sp>
              <p:nvSpPr>
                <p:cNvPr id="19510" name="Rectangle 247"/>
                <p:cNvSpPr/>
                <p:nvPr/>
              </p:nvSpPr>
              <p:spPr>
                <a:xfrm>
                  <a:off x="43" y="461"/>
                  <a:ext cx="561" cy="461"/>
                </a:xfrm>
                <a:prstGeom prst="rect">
                  <a:avLst/>
                </a:prstGeom>
                <a:noFill/>
                <a:ln w="9525">
                  <a:noFill/>
                </a:ln>
              </p:spPr>
              <p:txBody>
                <a:bodyPr/>
                <a:lstStyle/>
                <a:p>
                  <a:pPr algn="just"/>
                  <a:r>
                    <a:rPr lang="en-US" altLang="zh-CN" sz="2000" dirty="0">
                      <a:latin typeface="Times New Roman" panose="02020603050405020304" pitchFamily="18" charset="0"/>
                    </a:rPr>
                    <a:t>P1</a:t>
                  </a:r>
                </a:p>
                <a:p>
                  <a:pPr algn="just" eaLnBrk="0" hangingPunct="0"/>
                  <a:endParaRPr lang="en-US" altLang="zh-CN" sz="2000" dirty="0">
                    <a:latin typeface="Times New Roman" panose="02020603050405020304" pitchFamily="18" charset="0"/>
                  </a:endParaRPr>
                </a:p>
              </p:txBody>
            </p:sp>
            <p:sp>
              <p:nvSpPr>
                <p:cNvPr id="19511" name="Rectangle 268"/>
                <p:cNvSpPr/>
                <p:nvPr/>
              </p:nvSpPr>
              <p:spPr>
                <a:xfrm>
                  <a:off x="0" y="461"/>
                  <a:ext cx="647"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9468" name="Group 271"/>
              <p:cNvGrpSpPr/>
              <p:nvPr/>
            </p:nvGrpSpPr>
            <p:grpSpPr>
              <a:xfrm>
                <a:off x="647" y="461"/>
                <a:ext cx="1122" cy="461"/>
                <a:chOff x="647" y="461"/>
                <a:chExt cx="1122" cy="461"/>
              </a:xfrm>
            </p:grpSpPr>
            <p:sp>
              <p:nvSpPr>
                <p:cNvPr id="19508" name="Rectangle 248"/>
                <p:cNvSpPr/>
                <p:nvPr/>
              </p:nvSpPr>
              <p:spPr>
                <a:xfrm>
                  <a:off x="690" y="461"/>
                  <a:ext cx="1036" cy="461"/>
                </a:xfrm>
                <a:prstGeom prst="rect">
                  <a:avLst/>
                </a:prstGeom>
                <a:noFill/>
                <a:ln w="9525">
                  <a:noFill/>
                </a:ln>
              </p:spPr>
              <p:txBody>
                <a:bodyPr/>
                <a:lstStyle/>
                <a:p>
                  <a:pPr algn="just"/>
                  <a:r>
                    <a:rPr lang="en-US" altLang="zh-CN" sz="2000" dirty="0">
                      <a:latin typeface="Times New Roman" panose="02020603050405020304" pitchFamily="18" charset="0"/>
                    </a:rPr>
                    <a:t> Instruments</a:t>
                  </a:r>
                </a:p>
                <a:p>
                  <a:pPr algn="just" eaLnBrk="0" hangingPunct="0"/>
                  <a:endParaRPr lang="en-US" altLang="zh-CN" sz="2000" dirty="0">
                    <a:latin typeface="Times New Roman" panose="02020603050405020304" pitchFamily="18" charset="0"/>
                  </a:endParaRPr>
                </a:p>
              </p:txBody>
            </p:sp>
            <p:sp>
              <p:nvSpPr>
                <p:cNvPr id="19509" name="Rectangle 270"/>
                <p:cNvSpPr/>
                <p:nvPr/>
              </p:nvSpPr>
              <p:spPr>
                <a:xfrm>
                  <a:off x="647" y="461"/>
                  <a:ext cx="1122"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9469" name="Group 273"/>
              <p:cNvGrpSpPr/>
              <p:nvPr/>
            </p:nvGrpSpPr>
            <p:grpSpPr>
              <a:xfrm>
                <a:off x="1769" y="461"/>
                <a:ext cx="813" cy="461"/>
                <a:chOff x="1769" y="461"/>
                <a:chExt cx="813" cy="461"/>
              </a:xfrm>
            </p:grpSpPr>
            <p:sp>
              <p:nvSpPr>
                <p:cNvPr id="19506" name="Rectangle 249"/>
                <p:cNvSpPr/>
                <p:nvPr/>
              </p:nvSpPr>
              <p:spPr>
                <a:xfrm>
                  <a:off x="1812" y="461"/>
                  <a:ext cx="727" cy="461"/>
                </a:xfrm>
                <a:prstGeom prst="rect">
                  <a:avLst/>
                </a:prstGeom>
                <a:noFill/>
                <a:ln w="9525">
                  <a:noFill/>
                </a:ln>
              </p:spPr>
              <p:txBody>
                <a:bodyPr/>
                <a:lstStyle/>
                <a:p>
                  <a:pPr algn="just"/>
                  <a:r>
                    <a:rPr lang="en-US" altLang="zh-CN" sz="2000" dirty="0">
                      <a:latin typeface="Times New Roman" panose="02020603050405020304" pitchFamily="18" charset="0"/>
                    </a:rPr>
                    <a:t> 150000</a:t>
                  </a:r>
                </a:p>
                <a:p>
                  <a:pPr algn="just" eaLnBrk="0" hangingPunct="0"/>
                  <a:endParaRPr lang="en-US" altLang="zh-CN" sz="2000" dirty="0">
                    <a:latin typeface="Times New Roman" panose="02020603050405020304" pitchFamily="18" charset="0"/>
                  </a:endParaRPr>
                </a:p>
              </p:txBody>
            </p:sp>
            <p:sp>
              <p:nvSpPr>
                <p:cNvPr id="19507" name="Rectangle 272"/>
                <p:cNvSpPr/>
                <p:nvPr/>
              </p:nvSpPr>
              <p:spPr>
                <a:xfrm>
                  <a:off x="1769" y="461"/>
                  <a:ext cx="813"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9470" name="Group 275"/>
              <p:cNvGrpSpPr/>
              <p:nvPr/>
            </p:nvGrpSpPr>
            <p:grpSpPr>
              <a:xfrm>
                <a:off x="0" y="922"/>
                <a:ext cx="647" cy="461"/>
                <a:chOff x="0" y="922"/>
                <a:chExt cx="647" cy="461"/>
              </a:xfrm>
            </p:grpSpPr>
            <p:sp>
              <p:nvSpPr>
                <p:cNvPr id="19504" name="Rectangle 250"/>
                <p:cNvSpPr/>
                <p:nvPr/>
              </p:nvSpPr>
              <p:spPr>
                <a:xfrm>
                  <a:off x="43" y="922"/>
                  <a:ext cx="561" cy="461"/>
                </a:xfrm>
                <a:prstGeom prst="rect">
                  <a:avLst/>
                </a:prstGeom>
                <a:noFill/>
                <a:ln w="9525">
                  <a:noFill/>
                </a:ln>
              </p:spPr>
              <p:txBody>
                <a:bodyPr/>
                <a:lstStyle/>
                <a:p>
                  <a:pPr algn="just"/>
                  <a:r>
                    <a:rPr lang="en-US" altLang="zh-CN" sz="2000" dirty="0">
                      <a:latin typeface="Times New Roman" panose="02020603050405020304" pitchFamily="18" charset="0"/>
                    </a:rPr>
                    <a:t>P2</a:t>
                  </a:r>
                </a:p>
                <a:p>
                  <a:pPr algn="just" eaLnBrk="0" hangingPunct="0"/>
                  <a:endParaRPr lang="en-US" altLang="zh-CN" sz="2000" dirty="0">
                    <a:latin typeface="Times New Roman" panose="02020603050405020304" pitchFamily="18" charset="0"/>
                  </a:endParaRPr>
                </a:p>
              </p:txBody>
            </p:sp>
            <p:sp>
              <p:nvSpPr>
                <p:cNvPr id="19505" name="Rectangle 274"/>
                <p:cNvSpPr/>
                <p:nvPr/>
              </p:nvSpPr>
              <p:spPr>
                <a:xfrm>
                  <a:off x="0" y="922"/>
                  <a:ext cx="647"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9471" name="Group 277"/>
              <p:cNvGrpSpPr/>
              <p:nvPr/>
            </p:nvGrpSpPr>
            <p:grpSpPr>
              <a:xfrm>
                <a:off x="647" y="922"/>
                <a:ext cx="1122" cy="461"/>
                <a:chOff x="647" y="922"/>
                <a:chExt cx="1122" cy="461"/>
              </a:xfrm>
            </p:grpSpPr>
            <p:sp>
              <p:nvSpPr>
                <p:cNvPr id="19502" name="Rectangle 251"/>
                <p:cNvSpPr/>
                <p:nvPr/>
              </p:nvSpPr>
              <p:spPr>
                <a:xfrm>
                  <a:off x="690" y="922"/>
                  <a:ext cx="1036" cy="461"/>
                </a:xfrm>
                <a:prstGeom prst="rect">
                  <a:avLst/>
                </a:prstGeom>
                <a:noFill/>
                <a:ln w="9525">
                  <a:noFill/>
                </a:ln>
              </p:spPr>
              <p:txBody>
                <a:bodyPr/>
                <a:lstStyle/>
                <a:p>
                  <a:pPr algn="just"/>
                  <a:r>
                    <a:rPr lang="en-US" altLang="zh-CN" sz="2000" dirty="0">
                      <a:latin typeface="Times New Roman" panose="02020603050405020304" pitchFamily="18" charset="0"/>
                    </a:rPr>
                    <a:t> DB Develop</a:t>
                  </a:r>
                </a:p>
                <a:p>
                  <a:pPr algn="just" eaLnBrk="0" hangingPunct="0"/>
                  <a:endParaRPr lang="en-US" altLang="zh-CN" sz="2000" dirty="0">
                    <a:latin typeface="Times New Roman" panose="02020603050405020304" pitchFamily="18" charset="0"/>
                  </a:endParaRPr>
                </a:p>
              </p:txBody>
            </p:sp>
            <p:sp>
              <p:nvSpPr>
                <p:cNvPr id="19503" name="Rectangle 276"/>
                <p:cNvSpPr/>
                <p:nvPr/>
              </p:nvSpPr>
              <p:spPr>
                <a:xfrm>
                  <a:off x="647" y="922"/>
                  <a:ext cx="1122"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9472" name="Group 279"/>
              <p:cNvGrpSpPr/>
              <p:nvPr/>
            </p:nvGrpSpPr>
            <p:grpSpPr>
              <a:xfrm>
                <a:off x="1769" y="922"/>
                <a:ext cx="813" cy="461"/>
                <a:chOff x="1769" y="922"/>
                <a:chExt cx="813" cy="461"/>
              </a:xfrm>
            </p:grpSpPr>
            <p:sp>
              <p:nvSpPr>
                <p:cNvPr id="19500" name="Rectangle 252"/>
                <p:cNvSpPr/>
                <p:nvPr/>
              </p:nvSpPr>
              <p:spPr>
                <a:xfrm>
                  <a:off x="1812" y="922"/>
                  <a:ext cx="727" cy="461"/>
                </a:xfrm>
                <a:prstGeom prst="rect">
                  <a:avLst/>
                </a:prstGeom>
                <a:noFill/>
                <a:ln w="9525">
                  <a:noFill/>
                </a:ln>
              </p:spPr>
              <p:txBody>
                <a:bodyPr/>
                <a:lstStyle/>
                <a:p>
                  <a:pPr algn="just"/>
                  <a:r>
                    <a:rPr lang="en-US" altLang="zh-CN" sz="2000" dirty="0">
                      <a:latin typeface="Times New Roman" panose="02020603050405020304" pitchFamily="18" charset="0"/>
                    </a:rPr>
                    <a:t> 135000</a:t>
                  </a:r>
                </a:p>
                <a:p>
                  <a:pPr algn="just" eaLnBrk="0" hangingPunct="0"/>
                  <a:endParaRPr lang="en-US" altLang="zh-CN" sz="2000" dirty="0">
                    <a:latin typeface="Times New Roman" panose="02020603050405020304" pitchFamily="18" charset="0"/>
                  </a:endParaRPr>
                </a:p>
              </p:txBody>
            </p:sp>
            <p:sp>
              <p:nvSpPr>
                <p:cNvPr id="19501" name="Rectangle 278"/>
                <p:cNvSpPr/>
                <p:nvPr/>
              </p:nvSpPr>
              <p:spPr>
                <a:xfrm>
                  <a:off x="1769" y="922"/>
                  <a:ext cx="813"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9473" name="Group 281"/>
              <p:cNvGrpSpPr/>
              <p:nvPr/>
            </p:nvGrpSpPr>
            <p:grpSpPr>
              <a:xfrm>
                <a:off x="0" y="1383"/>
                <a:ext cx="647" cy="461"/>
                <a:chOff x="0" y="1383"/>
                <a:chExt cx="647" cy="461"/>
              </a:xfrm>
            </p:grpSpPr>
            <p:sp>
              <p:nvSpPr>
                <p:cNvPr id="19498" name="Rectangle 253"/>
                <p:cNvSpPr/>
                <p:nvPr/>
              </p:nvSpPr>
              <p:spPr>
                <a:xfrm>
                  <a:off x="43" y="1383"/>
                  <a:ext cx="561" cy="461"/>
                </a:xfrm>
                <a:prstGeom prst="rect">
                  <a:avLst/>
                </a:prstGeom>
                <a:noFill/>
                <a:ln w="9525">
                  <a:noFill/>
                </a:ln>
              </p:spPr>
              <p:txBody>
                <a:bodyPr/>
                <a:lstStyle/>
                <a:p>
                  <a:pPr algn="just"/>
                  <a:r>
                    <a:rPr lang="en-US" altLang="zh-CN" sz="2000" dirty="0">
                      <a:latin typeface="Times New Roman" panose="02020603050405020304" pitchFamily="18" charset="0"/>
                    </a:rPr>
                    <a:t>P3</a:t>
                  </a:r>
                </a:p>
                <a:p>
                  <a:pPr algn="just" eaLnBrk="0" hangingPunct="0"/>
                  <a:endParaRPr lang="en-US" altLang="zh-CN" sz="2000" dirty="0">
                    <a:latin typeface="Times New Roman" panose="02020603050405020304" pitchFamily="18" charset="0"/>
                  </a:endParaRPr>
                </a:p>
              </p:txBody>
            </p:sp>
            <p:sp>
              <p:nvSpPr>
                <p:cNvPr id="19499" name="Rectangle 280"/>
                <p:cNvSpPr/>
                <p:nvPr/>
              </p:nvSpPr>
              <p:spPr>
                <a:xfrm>
                  <a:off x="0" y="1383"/>
                  <a:ext cx="647"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9474" name="Group 283"/>
              <p:cNvGrpSpPr/>
              <p:nvPr/>
            </p:nvGrpSpPr>
            <p:grpSpPr>
              <a:xfrm>
                <a:off x="647" y="1383"/>
                <a:ext cx="1122" cy="461"/>
                <a:chOff x="647" y="1383"/>
                <a:chExt cx="1122" cy="461"/>
              </a:xfrm>
            </p:grpSpPr>
            <p:sp>
              <p:nvSpPr>
                <p:cNvPr id="19496" name="Rectangle 254"/>
                <p:cNvSpPr/>
                <p:nvPr/>
              </p:nvSpPr>
              <p:spPr>
                <a:xfrm>
                  <a:off x="690" y="1383"/>
                  <a:ext cx="1036" cy="461"/>
                </a:xfrm>
                <a:prstGeom prst="rect">
                  <a:avLst/>
                </a:prstGeom>
                <a:noFill/>
                <a:ln w="9525">
                  <a:noFill/>
                </a:ln>
              </p:spPr>
              <p:txBody>
                <a:bodyPr/>
                <a:lstStyle/>
                <a:p>
                  <a:pPr algn="just"/>
                  <a:r>
                    <a:rPr lang="en-US" altLang="zh-CN" sz="2000" dirty="0">
                      <a:latin typeface="Times New Roman" panose="02020603050405020304" pitchFamily="18" charset="0"/>
                    </a:rPr>
                    <a:t> Budget</a:t>
                  </a:r>
                </a:p>
                <a:p>
                  <a:pPr algn="just" eaLnBrk="0" hangingPunct="0"/>
                  <a:endParaRPr lang="en-US" altLang="zh-CN" sz="2000" dirty="0">
                    <a:latin typeface="Times New Roman" panose="02020603050405020304" pitchFamily="18" charset="0"/>
                  </a:endParaRPr>
                </a:p>
              </p:txBody>
            </p:sp>
            <p:sp>
              <p:nvSpPr>
                <p:cNvPr id="19497" name="Rectangle 282"/>
                <p:cNvSpPr/>
                <p:nvPr/>
              </p:nvSpPr>
              <p:spPr>
                <a:xfrm>
                  <a:off x="647" y="1383"/>
                  <a:ext cx="1122"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9475" name="Group 285"/>
              <p:cNvGrpSpPr/>
              <p:nvPr/>
            </p:nvGrpSpPr>
            <p:grpSpPr>
              <a:xfrm>
                <a:off x="1769" y="1383"/>
                <a:ext cx="813" cy="461"/>
                <a:chOff x="1769" y="1383"/>
                <a:chExt cx="813" cy="461"/>
              </a:xfrm>
            </p:grpSpPr>
            <p:sp>
              <p:nvSpPr>
                <p:cNvPr id="19494" name="Rectangle 255"/>
                <p:cNvSpPr/>
                <p:nvPr/>
              </p:nvSpPr>
              <p:spPr>
                <a:xfrm>
                  <a:off x="1812" y="1383"/>
                  <a:ext cx="727" cy="461"/>
                </a:xfrm>
                <a:prstGeom prst="rect">
                  <a:avLst/>
                </a:prstGeom>
                <a:noFill/>
                <a:ln w="9525">
                  <a:noFill/>
                </a:ln>
              </p:spPr>
              <p:txBody>
                <a:bodyPr/>
                <a:lstStyle/>
                <a:p>
                  <a:pPr algn="just"/>
                  <a:r>
                    <a:rPr lang="en-US" altLang="zh-CN" sz="2000" dirty="0">
                      <a:latin typeface="Times New Roman" panose="02020603050405020304" pitchFamily="18" charset="0"/>
                    </a:rPr>
                    <a:t> 250000</a:t>
                  </a:r>
                </a:p>
                <a:p>
                  <a:pPr algn="just" eaLnBrk="0" hangingPunct="0"/>
                  <a:endParaRPr lang="en-US" altLang="zh-CN" sz="2000" dirty="0">
                    <a:latin typeface="Times New Roman" panose="02020603050405020304" pitchFamily="18" charset="0"/>
                  </a:endParaRPr>
                </a:p>
              </p:txBody>
            </p:sp>
            <p:sp>
              <p:nvSpPr>
                <p:cNvPr id="19495" name="Rectangle 284"/>
                <p:cNvSpPr/>
                <p:nvPr/>
              </p:nvSpPr>
              <p:spPr>
                <a:xfrm>
                  <a:off x="1769" y="1383"/>
                  <a:ext cx="813"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9476" name="Group 287"/>
              <p:cNvGrpSpPr/>
              <p:nvPr/>
            </p:nvGrpSpPr>
            <p:grpSpPr>
              <a:xfrm>
                <a:off x="0" y="1844"/>
                <a:ext cx="647" cy="461"/>
                <a:chOff x="0" y="1844"/>
                <a:chExt cx="647" cy="461"/>
              </a:xfrm>
            </p:grpSpPr>
            <p:sp>
              <p:nvSpPr>
                <p:cNvPr id="19492" name="Rectangle 256"/>
                <p:cNvSpPr/>
                <p:nvPr/>
              </p:nvSpPr>
              <p:spPr>
                <a:xfrm>
                  <a:off x="43" y="1844"/>
                  <a:ext cx="561" cy="461"/>
                </a:xfrm>
                <a:prstGeom prst="rect">
                  <a:avLst/>
                </a:prstGeom>
                <a:noFill/>
                <a:ln w="9525">
                  <a:noFill/>
                </a:ln>
              </p:spPr>
              <p:txBody>
                <a:bodyPr/>
                <a:lstStyle/>
                <a:p>
                  <a:pPr algn="just"/>
                  <a:r>
                    <a:rPr lang="en-US" altLang="zh-CN" sz="2000" dirty="0">
                      <a:latin typeface="Times New Roman" panose="02020603050405020304" pitchFamily="18" charset="0"/>
                    </a:rPr>
                    <a:t>P4</a:t>
                  </a:r>
                </a:p>
                <a:p>
                  <a:pPr algn="just" eaLnBrk="0" hangingPunct="0"/>
                  <a:endParaRPr lang="en-US" altLang="zh-CN" sz="2000" dirty="0">
                    <a:latin typeface="Times New Roman" panose="02020603050405020304" pitchFamily="18" charset="0"/>
                  </a:endParaRPr>
                </a:p>
              </p:txBody>
            </p:sp>
            <p:sp>
              <p:nvSpPr>
                <p:cNvPr id="19493" name="Rectangle 286"/>
                <p:cNvSpPr/>
                <p:nvPr/>
              </p:nvSpPr>
              <p:spPr>
                <a:xfrm>
                  <a:off x="0" y="1844"/>
                  <a:ext cx="647"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9477" name="Group 289"/>
              <p:cNvGrpSpPr/>
              <p:nvPr/>
            </p:nvGrpSpPr>
            <p:grpSpPr>
              <a:xfrm>
                <a:off x="647" y="1844"/>
                <a:ext cx="1122" cy="461"/>
                <a:chOff x="647" y="1844"/>
                <a:chExt cx="1122" cy="461"/>
              </a:xfrm>
            </p:grpSpPr>
            <p:sp>
              <p:nvSpPr>
                <p:cNvPr id="19490" name="Rectangle 257"/>
                <p:cNvSpPr/>
                <p:nvPr/>
              </p:nvSpPr>
              <p:spPr>
                <a:xfrm>
                  <a:off x="690" y="1844"/>
                  <a:ext cx="1036" cy="461"/>
                </a:xfrm>
                <a:prstGeom prst="rect">
                  <a:avLst/>
                </a:prstGeom>
                <a:noFill/>
                <a:ln w="9525">
                  <a:noFill/>
                </a:ln>
              </p:spPr>
              <p:txBody>
                <a:bodyPr/>
                <a:lstStyle/>
                <a:p>
                  <a:pPr algn="just"/>
                  <a:r>
                    <a:rPr lang="en-US" altLang="zh-CN" sz="2000" dirty="0">
                      <a:latin typeface="Times New Roman" panose="02020603050405020304" pitchFamily="18" charset="0"/>
                    </a:rPr>
                    <a:t> Maintenance</a:t>
                  </a:r>
                </a:p>
                <a:p>
                  <a:pPr algn="just" eaLnBrk="0" hangingPunct="0"/>
                  <a:endParaRPr lang="en-US" altLang="zh-CN" sz="2000" dirty="0">
                    <a:latin typeface="Times New Roman" panose="02020603050405020304" pitchFamily="18" charset="0"/>
                  </a:endParaRPr>
                </a:p>
              </p:txBody>
            </p:sp>
            <p:sp>
              <p:nvSpPr>
                <p:cNvPr id="19491" name="Rectangle 288"/>
                <p:cNvSpPr/>
                <p:nvPr/>
              </p:nvSpPr>
              <p:spPr>
                <a:xfrm>
                  <a:off x="647" y="1844"/>
                  <a:ext cx="1122"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9478" name="Group 291"/>
              <p:cNvGrpSpPr/>
              <p:nvPr/>
            </p:nvGrpSpPr>
            <p:grpSpPr>
              <a:xfrm>
                <a:off x="1769" y="1844"/>
                <a:ext cx="813" cy="461"/>
                <a:chOff x="1769" y="1844"/>
                <a:chExt cx="813" cy="461"/>
              </a:xfrm>
            </p:grpSpPr>
            <p:sp>
              <p:nvSpPr>
                <p:cNvPr id="19488" name="Rectangle 258"/>
                <p:cNvSpPr/>
                <p:nvPr/>
              </p:nvSpPr>
              <p:spPr>
                <a:xfrm>
                  <a:off x="1812" y="1844"/>
                  <a:ext cx="727" cy="461"/>
                </a:xfrm>
                <a:prstGeom prst="rect">
                  <a:avLst/>
                </a:prstGeom>
                <a:noFill/>
                <a:ln w="9525">
                  <a:noFill/>
                </a:ln>
              </p:spPr>
              <p:txBody>
                <a:bodyPr/>
                <a:lstStyle/>
                <a:p>
                  <a:pPr algn="just"/>
                  <a:r>
                    <a:rPr lang="en-US" altLang="zh-CN" sz="2000" dirty="0">
                      <a:latin typeface="Times New Roman" panose="02020603050405020304" pitchFamily="18" charset="0"/>
                    </a:rPr>
                    <a:t> 310000</a:t>
                  </a:r>
                </a:p>
                <a:p>
                  <a:pPr algn="just" eaLnBrk="0" hangingPunct="0"/>
                  <a:endParaRPr lang="en-US" altLang="zh-CN" sz="2000" dirty="0">
                    <a:latin typeface="Times New Roman" panose="02020603050405020304" pitchFamily="18" charset="0"/>
                  </a:endParaRPr>
                </a:p>
              </p:txBody>
            </p:sp>
            <p:sp>
              <p:nvSpPr>
                <p:cNvPr id="19489" name="Rectangle 290"/>
                <p:cNvSpPr/>
                <p:nvPr/>
              </p:nvSpPr>
              <p:spPr>
                <a:xfrm>
                  <a:off x="1769" y="1844"/>
                  <a:ext cx="813"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9479" name="Group 293"/>
              <p:cNvGrpSpPr/>
              <p:nvPr/>
            </p:nvGrpSpPr>
            <p:grpSpPr>
              <a:xfrm>
                <a:off x="0" y="2305"/>
                <a:ext cx="647" cy="461"/>
                <a:chOff x="0" y="2305"/>
                <a:chExt cx="647" cy="461"/>
              </a:xfrm>
            </p:grpSpPr>
            <p:sp>
              <p:nvSpPr>
                <p:cNvPr id="19486" name="Rectangle 259"/>
                <p:cNvSpPr/>
                <p:nvPr/>
              </p:nvSpPr>
              <p:spPr>
                <a:xfrm>
                  <a:off x="43" y="2305"/>
                  <a:ext cx="561" cy="461"/>
                </a:xfrm>
                <a:prstGeom prst="rect">
                  <a:avLst/>
                </a:prstGeom>
                <a:noFill/>
                <a:ln w="9525">
                  <a:noFill/>
                </a:ln>
              </p:spPr>
              <p:txBody>
                <a:bodyPr/>
                <a:lstStyle/>
                <a:p>
                  <a:pPr algn="just"/>
                  <a:r>
                    <a:rPr lang="en-US" altLang="zh-CN" sz="2000" dirty="0">
                      <a:latin typeface="Times New Roman" panose="02020603050405020304" pitchFamily="18" charset="0"/>
                    </a:rPr>
                    <a:t>P5</a:t>
                  </a:r>
                </a:p>
                <a:p>
                  <a:pPr algn="just" eaLnBrk="0" hangingPunct="0"/>
                  <a:endParaRPr lang="en-US" altLang="zh-CN" sz="2000" dirty="0">
                    <a:latin typeface="Times New Roman" panose="02020603050405020304" pitchFamily="18" charset="0"/>
                  </a:endParaRPr>
                </a:p>
              </p:txBody>
            </p:sp>
            <p:sp>
              <p:nvSpPr>
                <p:cNvPr id="19487" name="Rectangle 292"/>
                <p:cNvSpPr/>
                <p:nvPr/>
              </p:nvSpPr>
              <p:spPr>
                <a:xfrm>
                  <a:off x="0" y="2305"/>
                  <a:ext cx="647"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9480" name="Group 295"/>
              <p:cNvGrpSpPr/>
              <p:nvPr/>
            </p:nvGrpSpPr>
            <p:grpSpPr>
              <a:xfrm>
                <a:off x="647" y="2305"/>
                <a:ext cx="1122" cy="461"/>
                <a:chOff x="647" y="2305"/>
                <a:chExt cx="1122" cy="461"/>
              </a:xfrm>
            </p:grpSpPr>
            <p:sp>
              <p:nvSpPr>
                <p:cNvPr id="19484" name="Rectangle 260"/>
                <p:cNvSpPr/>
                <p:nvPr/>
              </p:nvSpPr>
              <p:spPr>
                <a:xfrm>
                  <a:off x="690" y="2305"/>
                  <a:ext cx="1036" cy="461"/>
                </a:xfrm>
                <a:prstGeom prst="rect">
                  <a:avLst/>
                </a:prstGeom>
                <a:noFill/>
                <a:ln w="9525">
                  <a:noFill/>
                </a:ln>
              </p:spPr>
              <p:txBody>
                <a:bodyPr/>
                <a:lstStyle/>
                <a:p>
                  <a:pPr algn="just"/>
                  <a:r>
                    <a:rPr lang="en-US" altLang="zh-CN" sz="2000" dirty="0">
                      <a:latin typeface="Times New Roman" panose="02020603050405020304" pitchFamily="18" charset="0"/>
                    </a:rPr>
                    <a:t> CAD/CAM</a:t>
                  </a:r>
                </a:p>
                <a:p>
                  <a:pPr algn="just" eaLnBrk="0" hangingPunct="0"/>
                  <a:endParaRPr lang="en-US" altLang="zh-CN" sz="2000" dirty="0">
                    <a:latin typeface="Times New Roman" panose="02020603050405020304" pitchFamily="18" charset="0"/>
                  </a:endParaRPr>
                </a:p>
              </p:txBody>
            </p:sp>
            <p:sp>
              <p:nvSpPr>
                <p:cNvPr id="19485" name="Rectangle 294"/>
                <p:cNvSpPr/>
                <p:nvPr/>
              </p:nvSpPr>
              <p:spPr>
                <a:xfrm>
                  <a:off x="647" y="2305"/>
                  <a:ext cx="1122"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19481" name="Group 297"/>
              <p:cNvGrpSpPr/>
              <p:nvPr/>
            </p:nvGrpSpPr>
            <p:grpSpPr>
              <a:xfrm>
                <a:off x="1769" y="2305"/>
                <a:ext cx="813" cy="461"/>
                <a:chOff x="1769" y="2305"/>
                <a:chExt cx="813" cy="461"/>
              </a:xfrm>
            </p:grpSpPr>
            <p:sp>
              <p:nvSpPr>
                <p:cNvPr id="19482" name="Rectangle 261"/>
                <p:cNvSpPr/>
                <p:nvPr/>
              </p:nvSpPr>
              <p:spPr>
                <a:xfrm>
                  <a:off x="1812" y="2305"/>
                  <a:ext cx="727" cy="461"/>
                </a:xfrm>
                <a:prstGeom prst="rect">
                  <a:avLst/>
                </a:prstGeom>
                <a:noFill/>
                <a:ln w="9525">
                  <a:noFill/>
                </a:ln>
              </p:spPr>
              <p:txBody>
                <a:bodyPr/>
                <a:lstStyle/>
                <a:p>
                  <a:pPr algn="just"/>
                  <a:r>
                    <a:rPr lang="en-US" altLang="zh-CN" sz="2000" dirty="0">
                      <a:latin typeface="Times New Roman" panose="02020603050405020304" pitchFamily="18" charset="0"/>
                    </a:rPr>
                    <a:t> 500000</a:t>
                  </a:r>
                </a:p>
                <a:p>
                  <a:pPr algn="just" eaLnBrk="0" hangingPunct="0"/>
                  <a:endParaRPr lang="en-US" altLang="zh-CN" sz="2000" dirty="0">
                    <a:latin typeface="Times New Roman" panose="02020603050405020304" pitchFamily="18" charset="0"/>
                  </a:endParaRPr>
                </a:p>
              </p:txBody>
            </p:sp>
            <p:sp>
              <p:nvSpPr>
                <p:cNvPr id="19483" name="Rectangle 296"/>
                <p:cNvSpPr/>
                <p:nvPr/>
              </p:nvSpPr>
              <p:spPr>
                <a:xfrm>
                  <a:off x="1769" y="2305"/>
                  <a:ext cx="813"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sp>
          <p:nvSpPr>
            <p:cNvPr id="19463" name="Rectangle 299"/>
            <p:cNvSpPr/>
            <p:nvPr/>
          </p:nvSpPr>
          <p:spPr>
            <a:xfrm>
              <a:off x="-3" y="-3"/>
              <a:ext cx="2588" cy="2772"/>
            </a:xfrm>
            <a:prstGeom prst="rect">
              <a:avLst/>
            </a:prstGeom>
            <a:noFill/>
            <a:ln w="9525"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72390" y="152400"/>
            <a:ext cx="8940800" cy="1143000"/>
          </a:xfrm>
        </p:spPr>
        <p:txBody>
          <a:bodyPr vert="horz" wrap="square" lIns="91440" tIns="45720" rIns="91440" bIns="45720" anchor="ctr"/>
          <a:lstStyle/>
          <a:p>
            <a:pPr eaLnBrk="1" hangingPunct="1"/>
            <a:r>
              <a:rPr lang="zh-CN" altLang="en-US" sz="3900" dirty="0">
                <a:latin typeface="微软雅黑" panose="020B0503020204020204" charset="-122"/>
                <a:ea typeface="微软雅黑" panose="020B0503020204020204" charset="-122"/>
                <a:sym typeface="+mn-ea"/>
              </a:rPr>
              <a:t>表（关系类型及其实例）</a:t>
            </a:r>
            <a:r>
              <a:rPr lang="en-US" altLang="zh-CN" sz="3900" dirty="0"/>
              <a:t>(3)</a:t>
            </a:r>
          </a:p>
        </p:txBody>
      </p:sp>
      <p:sp>
        <p:nvSpPr>
          <p:cNvPr id="20483" name="Rectangle 3"/>
          <p:cNvSpPr>
            <a:spLocks noGrp="1"/>
          </p:cNvSpPr>
          <p:nvPr>
            <p:ph idx="1"/>
          </p:nvPr>
        </p:nvSpPr>
        <p:spPr>
          <a:xfrm>
            <a:off x="304800" y="1524000"/>
            <a:ext cx="3429000" cy="533400"/>
          </a:xfrm>
        </p:spPr>
        <p:txBody>
          <a:bodyPr vert="horz" wrap="square" lIns="91440" tIns="45720" rIns="91440" bIns="45720" anchor="t"/>
          <a:lstStyle/>
          <a:p>
            <a:pPr marL="0" indent="482600" defTabSz="0" eaLnBrk="1" hangingPunct="1">
              <a:buNone/>
              <a:tabLst>
                <a:tab pos="952500" algn="l"/>
              </a:tabLst>
            </a:pPr>
            <a:r>
              <a:rPr lang="en-US" altLang="zh-CN" dirty="0">
                <a:latin typeface="Times New Roman" panose="02020603050405020304" pitchFamily="18" charset="0"/>
                <a:cs typeface="Times New Roman" panose="02020603050405020304" pitchFamily="18" charset="0"/>
              </a:rPr>
              <a:t>WorksOn Relation</a:t>
            </a:r>
            <a:r>
              <a:rPr lang="en-US" altLang="zh-CN" dirty="0"/>
              <a:t> </a:t>
            </a:r>
          </a:p>
        </p:txBody>
      </p:sp>
      <p:grpSp>
        <p:nvGrpSpPr>
          <p:cNvPr id="20484" name="Group 343"/>
          <p:cNvGrpSpPr/>
          <p:nvPr/>
        </p:nvGrpSpPr>
        <p:grpSpPr>
          <a:xfrm>
            <a:off x="914400" y="2057400"/>
            <a:ext cx="5638800" cy="3962400"/>
            <a:chOff x="-3" y="-3"/>
            <a:chExt cx="2569" cy="4789"/>
          </a:xfrm>
        </p:grpSpPr>
        <p:grpSp>
          <p:nvGrpSpPr>
            <p:cNvPr id="20485" name="Group 341"/>
            <p:cNvGrpSpPr/>
            <p:nvPr/>
          </p:nvGrpSpPr>
          <p:grpSpPr>
            <a:xfrm>
              <a:off x="0" y="0"/>
              <a:ext cx="2563" cy="4783"/>
              <a:chOff x="0" y="0"/>
              <a:chExt cx="2563" cy="4783"/>
            </a:xfrm>
          </p:grpSpPr>
          <p:grpSp>
            <p:nvGrpSpPr>
              <p:cNvPr id="20487" name="Group 262"/>
              <p:cNvGrpSpPr/>
              <p:nvPr/>
            </p:nvGrpSpPr>
            <p:grpSpPr>
              <a:xfrm>
                <a:off x="0" y="0"/>
                <a:ext cx="440" cy="634"/>
                <a:chOff x="0" y="0"/>
                <a:chExt cx="440" cy="634"/>
              </a:xfrm>
            </p:grpSpPr>
            <p:sp>
              <p:nvSpPr>
                <p:cNvPr id="20605" name="Rectangle 221"/>
                <p:cNvSpPr/>
                <p:nvPr/>
              </p:nvSpPr>
              <p:spPr>
                <a:xfrm>
                  <a:off x="43" y="0"/>
                  <a:ext cx="354" cy="634"/>
                </a:xfrm>
                <a:prstGeom prst="rect">
                  <a:avLst/>
                </a:prstGeom>
                <a:noFill/>
                <a:ln w="9525">
                  <a:noFill/>
                </a:ln>
              </p:spPr>
              <p:txBody>
                <a:bodyPr/>
                <a:lstStyle/>
                <a:p>
                  <a:pPr algn="just"/>
                  <a:r>
                    <a:rPr lang="en-US" altLang="zh-CN" sz="2000" b="1" dirty="0">
                      <a:solidFill>
                        <a:srgbClr val="FF5050"/>
                      </a:solidFill>
                      <a:latin typeface="Times New Roman" panose="02020603050405020304" pitchFamily="18" charset="0"/>
                    </a:rPr>
                    <a:t>ENo</a:t>
                  </a:r>
                </a:p>
                <a:p>
                  <a:pPr algn="just" eaLnBrk="0" hangingPunct="0"/>
                  <a:endParaRPr lang="en-US" altLang="zh-CN" sz="2000" dirty="0">
                    <a:latin typeface="Times New Roman" panose="02020603050405020304" pitchFamily="18" charset="0"/>
                  </a:endParaRPr>
                </a:p>
              </p:txBody>
            </p:sp>
            <p:sp>
              <p:nvSpPr>
                <p:cNvPr id="20606" name="Rectangle 261"/>
                <p:cNvSpPr/>
                <p:nvPr/>
              </p:nvSpPr>
              <p:spPr>
                <a:xfrm>
                  <a:off x="0" y="0"/>
                  <a:ext cx="440" cy="63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20488" name="Group 264"/>
              <p:cNvGrpSpPr/>
              <p:nvPr/>
            </p:nvGrpSpPr>
            <p:grpSpPr>
              <a:xfrm>
                <a:off x="440" y="0"/>
                <a:ext cx="429" cy="634"/>
                <a:chOff x="440" y="0"/>
                <a:chExt cx="429" cy="634"/>
              </a:xfrm>
            </p:grpSpPr>
            <p:sp>
              <p:nvSpPr>
                <p:cNvPr id="20603" name="Rectangle 222"/>
                <p:cNvSpPr/>
                <p:nvPr/>
              </p:nvSpPr>
              <p:spPr>
                <a:xfrm>
                  <a:off x="483" y="0"/>
                  <a:ext cx="343" cy="634"/>
                </a:xfrm>
                <a:prstGeom prst="rect">
                  <a:avLst/>
                </a:prstGeom>
                <a:noFill/>
                <a:ln w="9525">
                  <a:noFill/>
                </a:ln>
              </p:spPr>
              <p:txBody>
                <a:bodyPr/>
                <a:lstStyle/>
                <a:p>
                  <a:pPr algn="just"/>
                  <a:r>
                    <a:rPr lang="en-US" altLang="zh-CN" sz="2000" b="1" dirty="0">
                      <a:solidFill>
                        <a:srgbClr val="FF5050"/>
                      </a:solidFill>
                      <a:latin typeface="Times New Roman" panose="02020603050405020304" pitchFamily="18" charset="0"/>
                    </a:rPr>
                    <a:t>PNo</a:t>
                  </a:r>
                </a:p>
                <a:p>
                  <a:pPr algn="just" eaLnBrk="0" hangingPunct="0"/>
                  <a:endParaRPr lang="en-US" altLang="zh-CN" sz="2000" b="1" dirty="0">
                    <a:solidFill>
                      <a:srgbClr val="FF5050"/>
                    </a:solidFill>
                    <a:latin typeface="Times New Roman" panose="02020603050405020304" pitchFamily="18" charset="0"/>
                  </a:endParaRPr>
                </a:p>
              </p:txBody>
            </p:sp>
            <p:sp>
              <p:nvSpPr>
                <p:cNvPr id="20604" name="Rectangle 263"/>
                <p:cNvSpPr/>
                <p:nvPr/>
              </p:nvSpPr>
              <p:spPr>
                <a:xfrm>
                  <a:off x="440" y="0"/>
                  <a:ext cx="429" cy="63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20489" name="Group 266"/>
              <p:cNvGrpSpPr/>
              <p:nvPr/>
            </p:nvGrpSpPr>
            <p:grpSpPr>
              <a:xfrm>
                <a:off x="869" y="0"/>
                <a:ext cx="986" cy="634"/>
                <a:chOff x="869" y="0"/>
                <a:chExt cx="986" cy="634"/>
              </a:xfrm>
            </p:grpSpPr>
            <p:sp>
              <p:nvSpPr>
                <p:cNvPr id="20601" name="Rectangle 223"/>
                <p:cNvSpPr/>
                <p:nvPr/>
              </p:nvSpPr>
              <p:spPr>
                <a:xfrm>
                  <a:off x="912" y="0"/>
                  <a:ext cx="900" cy="634"/>
                </a:xfrm>
                <a:prstGeom prst="rect">
                  <a:avLst/>
                </a:prstGeom>
                <a:noFill/>
                <a:ln w="9525">
                  <a:noFill/>
                </a:ln>
              </p:spPr>
              <p:txBody>
                <a:bodyPr/>
                <a:lstStyle/>
                <a:p>
                  <a:pPr algn="just"/>
                  <a:r>
                    <a:rPr lang="en-US" altLang="zh-CN" sz="2000" b="1" dirty="0">
                      <a:solidFill>
                        <a:srgbClr val="FF5050"/>
                      </a:solidFill>
                      <a:latin typeface="Times New Roman" panose="02020603050405020304" pitchFamily="18" charset="0"/>
                    </a:rPr>
                    <a:t> Resp</a:t>
                  </a:r>
                </a:p>
                <a:p>
                  <a:pPr algn="just" eaLnBrk="0" hangingPunct="0"/>
                  <a:endParaRPr lang="en-US" altLang="zh-CN" sz="2000" dirty="0">
                    <a:latin typeface="Times New Roman" panose="02020603050405020304" pitchFamily="18" charset="0"/>
                  </a:endParaRPr>
                </a:p>
              </p:txBody>
            </p:sp>
            <p:sp>
              <p:nvSpPr>
                <p:cNvPr id="20602" name="Rectangle 265"/>
                <p:cNvSpPr/>
                <p:nvPr/>
              </p:nvSpPr>
              <p:spPr>
                <a:xfrm>
                  <a:off x="869" y="0"/>
                  <a:ext cx="986" cy="63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20490" name="Group 268"/>
              <p:cNvGrpSpPr/>
              <p:nvPr/>
            </p:nvGrpSpPr>
            <p:grpSpPr>
              <a:xfrm>
                <a:off x="1855" y="0"/>
                <a:ext cx="708" cy="634"/>
                <a:chOff x="1855" y="0"/>
                <a:chExt cx="708" cy="634"/>
              </a:xfrm>
            </p:grpSpPr>
            <p:sp>
              <p:nvSpPr>
                <p:cNvPr id="20599" name="Rectangle 224"/>
                <p:cNvSpPr/>
                <p:nvPr/>
              </p:nvSpPr>
              <p:spPr>
                <a:xfrm>
                  <a:off x="1898" y="0"/>
                  <a:ext cx="622" cy="634"/>
                </a:xfrm>
                <a:prstGeom prst="rect">
                  <a:avLst/>
                </a:prstGeom>
                <a:noFill/>
                <a:ln w="9525">
                  <a:noFill/>
                </a:ln>
              </p:spPr>
              <p:txBody>
                <a:bodyPr/>
                <a:lstStyle/>
                <a:p>
                  <a:pPr algn="just"/>
                  <a:r>
                    <a:rPr lang="en-US" altLang="zh-CN" sz="2000" b="1" dirty="0">
                      <a:solidFill>
                        <a:srgbClr val="FF5050"/>
                      </a:solidFill>
                      <a:latin typeface="Times New Roman" panose="02020603050405020304" pitchFamily="18" charset="0"/>
                    </a:rPr>
                    <a:t>Duration</a:t>
                  </a:r>
                </a:p>
                <a:p>
                  <a:pPr algn="just" eaLnBrk="0" hangingPunct="0"/>
                  <a:endParaRPr lang="en-US" altLang="zh-CN" sz="2000" dirty="0">
                    <a:latin typeface="Times New Roman" panose="02020603050405020304" pitchFamily="18" charset="0"/>
                  </a:endParaRPr>
                </a:p>
              </p:txBody>
            </p:sp>
            <p:sp>
              <p:nvSpPr>
                <p:cNvPr id="20600" name="Rectangle 267"/>
                <p:cNvSpPr/>
                <p:nvPr/>
              </p:nvSpPr>
              <p:spPr>
                <a:xfrm>
                  <a:off x="1855" y="0"/>
                  <a:ext cx="708" cy="63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20491" name="Group 270"/>
              <p:cNvGrpSpPr/>
              <p:nvPr/>
            </p:nvGrpSpPr>
            <p:grpSpPr>
              <a:xfrm>
                <a:off x="0" y="634"/>
                <a:ext cx="440" cy="461"/>
                <a:chOff x="0" y="634"/>
                <a:chExt cx="440" cy="461"/>
              </a:xfrm>
            </p:grpSpPr>
            <p:sp>
              <p:nvSpPr>
                <p:cNvPr id="20597" name="Rectangle 225"/>
                <p:cNvSpPr/>
                <p:nvPr/>
              </p:nvSpPr>
              <p:spPr>
                <a:xfrm>
                  <a:off x="43" y="634"/>
                  <a:ext cx="354" cy="461"/>
                </a:xfrm>
                <a:prstGeom prst="rect">
                  <a:avLst/>
                </a:prstGeom>
                <a:noFill/>
                <a:ln w="9525">
                  <a:noFill/>
                </a:ln>
              </p:spPr>
              <p:txBody>
                <a:bodyPr/>
                <a:lstStyle/>
                <a:p>
                  <a:pPr algn="just"/>
                  <a:r>
                    <a:rPr lang="en-US" altLang="zh-CN" sz="2000" dirty="0">
                      <a:latin typeface="Times New Roman" panose="02020603050405020304" pitchFamily="18" charset="0"/>
                    </a:rPr>
                    <a:t>E1</a:t>
                  </a:r>
                </a:p>
                <a:p>
                  <a:pPr algn="just" eaLnBrk="0" hangingPunct="0"/>
                  <a:endParaRPr lang="en-US" altLang="zh-CN" sz="2000" dirty="0">
                    <a:latin typeface="Times New Roman" panose="02020603050405020304" pitchFamily="18" charset="0"/>
                  </a:endParaRPr>
                </a:p>
              </p:txBody>
            </p:sp>
            <p:sp>
              <p:nvSpPr>
                <p:cNvPr id="20598" name="Rectangle 269"/>
                <p:cNvSpPr/>
                <p:nvPr/>
              </p:nvSpPr>
              <p:spPr>
                <a:xfrm>
                  <a:off x="0" y="634"/>
                  <a:ext cx="440"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20492" name="Group 272"/>
              <p:cNvGrpSpPr/>
              <p:nvPr/>
            </p:nvGrpSpPr>
            <p:grpSpPr>
              <a:xfrm>
                <a:off x="440" y="634"/>
                <a:ext cx="429" cy="461"/>
                <a:chOff x="440" y="634"/>
                <a:chExt cx="429" cy="461"/>
              </a:xfrm>
            </p:grpSpPr>
            <p:sp>
              <p:nvSpPr>
                <p:cNvPr id="20595" name="Rectangle 226"/>
                <p:cNvSpPr/>
                <p:nvPr/>
              </p:nvSpPr>
              <p:spPr>
                <a:xfrm>
                  <a:off x="483" y="634"/>
                  <a:ext cx="343" cy="461"/>
                </a:xfrm>
                <a:prstGeom prst="rect">
                  <a:avLst/>
                </a:prstGeom>
                <a:noFill/>
                <a:ln w="9525">
                  <a:noFill/>
                </a:ln>
              </p:spPr>
              <p:txBody>
                <a:bodyPr/>
                <a:lstStyle/>
                <a:p>
                  <a:pPr algn="just"/>
                  <a:r>
                    <a:rPr lang="en-US" altLang="zh-CN" sz="2000" dirty="0">
                      <a:latin typeface="Times New Roman" panose="02020603050405020304" pitchFamily="18" charset="0"/>
                    </a:rPr>
                    <a:t> P1</a:t>
                  </a:r>
                </a:p>
                <a:p>
                  <a:pPr algn="just" eaLnBrk="0" hangingPunct="0"/>
                  <a:endParaRPr lang="en-US" altLang="zh-CN" sz="2000" dirty="0">
                    <a:latin typeface="Times New Roman" panose="02020603050405020304" pitchFamily="18" charset="0"/>
                  </a:endParaRPr>
                </a:p>
              </p:txBody>
            </p:sp>
            <p:sp>
              <p:nvSpPr>
                <p:cNvPr id="20596" name="Rectangle 271"/>
                <p:cNvSpPr/>
                <p:nvPr/>
              </p:nvSpPr>
              <p:spPr>
                <a:xfrm>
                  <a:off x="440" y="634"/>
                  <a:ext cx="429"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20493" name="Group 274"/>
              <p:cNvGrpSpPr/>
              <p:nvPr/>
            </p:nvGrpSpPr>
            <p:grpSpPr>
              <a:xfrm>
                <a:off x="869" y="634"/>
                <a:ext cx="986" cy="461"/>
                <a:chOff x="869" y="634"/>
                <a:chExt cx="986" cy="461"/>
              </a:xfrm>
            </p:grpSpPr>
            <p:sp>
              <p:nvSpPr>
                <p:cNvPr id="20593" name="Rectangle 227"/>
                <p:cNvSpPr/>
                <p:nvPr/>
              </p:nvSpPr>
              <p:spPr>
                <a:xfrm>
                  <a:off x="912" y="634"/>
                  <a:ext cx="900" cy="461"/>
                </a:xfrm>
                <a:prstGeom prst="rect">
                  <a:avLst/>
                </a:prstGeom>
                <a:noFill/>
                <a:ln w="9525">
                  <a:noFill/>
                </a:ln>
              </p:spPr>
              <p:txBody>
                <a:bodyPr/>
                <a:lstStyle/>
                <a:p>
                  <a:pPr algn="just"/>
                  <a:r>
                    <a:rPr lang="en-US" altLang="zh-CN" sz="2000" dirty="0">
                      <a:latin typeface="Times New Roman" panose="02020603050405020304" pitchFamily="18" charset="0"/>
                    </a:rPr>
                    <a:t> Manager</a:t>
                  </a:r>
                </a:p>
                <a:p>
                  <a:pPr algn="just" eaLnBrk="0" hangingPunct="0"/>
                  <a:endParaRPr lang="en-US" altLang="zh-CN" sz="2000" dirty="0">
                    <a:latin typeface="Times New Roman" panose="02020603050405020304" pitchFamily="18" charset="0"/>
                  </a:endParaRPr>
                </a:p>
              </p:txBody>
            </p:sp>
            <p:sp>
              <p:nvSpPr>
                <p:cNvPr id="20594" name="Rectangle 273"/>
                <p:cNvSpPr/>
                <p:nvPr/>
              </p:nvSpPr>
              <p:spPr>
                <a:xfrm>
                  <a:off x="869" y="634"/>
                  <a:ext cx="986"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20494" name="Group 276"/>
              <p:cNvGrpSpPr/>
              <p:nvPr/>
            </p:nvGrpSpPr>
            <p:grpSpPr>
              <a:xfrm>
                <a:off x="1855" y="634"/>
                <a:ext cx="708" cy="461"/>
                <a:chOff x="1855" y="634"/>
                <a:chExt cx="708" cy="461"/>
              </a:xfrm>
            </p:grpSpPr>
            <p:sp>
              <p:nvSpPr>
                <p:cNvPr id="20591" name="Rectangle 228"/>
                <p:cNvSpPr/>
                <p:nvPr/>
              </p:nvSpPr>
              <p:spPr>
                <a:xfrm>
                  <a:off x="1898" y="634"/>
                  <a:ext cx="622" cy="461"/>
                </a:xfrm>
                <a:prstGeom prst="rect">
                  <a:avLst/>
                </a:prstGeom>
                <a:noFill/>
                <a:ln w="9525">
                  <a:noFill/>
                </a:ln>
              </p:spPr>
              <p:txBody>
                <a:bodyPr/>
                <a:lstStyle/>
                <a:p>
                  <a:pPr algn="just"/>
                  <a:r>
                    <a:rPr lang="en-US" altLang="zh-CN" sz="2000" dirty="0">
                      <a:latin typeface="Times New Roman" panose="02020603050405020304" pitchFamily="18" charset="0"/>
                    </a:rPr>
                    <a:t> 12</a:t>
                  </a:r>
                </a:p>
                <a:p>
                  <a:pPr algn="just" eaLnBrk="0" hangingPunct="0"/>
                  <a:endParaRPr lang="en-US" altLang="zh-CN" sz="2000" dirty="0">
                    <a:latin typeface="Times New Roman" panose="02020603050405020304" pitchFamily="18" charset="0"/>
                  </a:endParaRPr>
                </a:p>
              </p:txBody>
            </p:sp>
            <p:sp>
              <p:nvSpPr>
                <p:cNvPr id="20592" name="Rectangle 275"/>
                <p:cNvSpPr/>
                <p:nvPr/>
              </p:nvSpPr>
              <p:spPr>
                <a:xfrm>
                  <a:off x="1855" y="634"/>
                  <a:ext cx="708"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20495" name="Group 278"/>
              <p:cNvGrpSpPr/>
              <p:nvPr/>
            </p:nvGrpSpPr>
            <p:grpSpPr>
              <a:xfrm>
                <a:off x="0" y="1095"/>
                <a:ext cx="440" cy="461"/>
                <a:chOff x="0" y="1095"/>
                <a:chExt cx="440" cy="461"/>
              </a:xfrm>
            </p:grpSpPr>
            <p:sp>
              <p:nvSpPr>
                <p:cNvPr id="20589" name="Rectangle 229"/>
                <p:cNvSpPr/>
                <p:nvPr/>
              </p:nvSpPr>
              <p:spPr>
                <a:xfrm>
                  <a:off x="43" y="1095"/>
                  <a:ext cx="354" cy="461"/>
                </a:xfrm>
                <a:prstGeom prst="rect">
                  <a:avLst/>
                </a:prstGeom>
                <a:noFill/>
                <a:ln w="9525">
                  <a:noFill/>
                </a:ln>
              </p:spPr>
              <p:txBody>
                <a:bodyPr/>
                <a:lstStyle/>
                <a:p>
                  <a:pPr algn="just"/>
                  <a:r>
                    <a:rPr lang="en-US" altLang="zh-CN" sz="2000" dirty="0">
                      <a:latin typeface="Times New Roman" panose="02020603050405020304" pitchFamily="18" charset="0"/>
                    </a:rPr>
                    <a:t>E2</a:t>
                  </a:r>
                </a:p>
                <a:p>
                  <a:pPr algn="just" eaLnBrk="0" hangingPunct="0"/>
                  <a:endParaRPr lang="en-US" altLang="zh-CN" sz="2000" dirty="0">
                    <a:latin typeface="Times New Roman" panose="02020603050405020304" pitchFamily="18" charset="0"/>
                  </a:endParaRPr>
                </a:p>
              </p:txBody>
            </p:sp>
            <p:sp>
              <p:nvSpPr>
                <p:cNvPr id="20590" name="Rectangle 277"/>
                <p:cNvSpPr/>
                <p:nvPr/>
              </p:nvSpPr>
              <p:spPr>
                <a:xfrm>
                  <a:off x="0" y="1095"/>
                  <a:ext cx="440"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20496" name="Group 280"/>
              <p:cNvGrpSpPr/>
              <p:nvPr/>
            </p:nvGrpSpPr>
            <p:grpSpPr>
              <a:xfrm>
                <a:off x="440" y="1095"/>
                <a:ext cx="429" cy="461"/>
                <a:chOff x="440" y="1095"/>
                <a:chExt cx="429" cy="461"/>
              </a:xfrm>
            </p:grpSpPr>
            <p:sp>
              <p:nvSpPr>
                <p:cNvPr id="20587" name="Rectangle 230"/>
                <p:cNvSpPr/>
                <p:nvPr/>
              </p:nvSpPr>
              <p:spPr>
                <a:xfrm>
                  <a:off x="483" y="1095"/>
                  <a:ext cx="343" cy="461"/>
                </a:xfrm>
                <a:prstGeom prst="rect">
                  <a:avLst/>
                </a:prstGeom>
                <a:noFill/>
                <a:ln w="9525">
                  <a:noFill/>
                </a:ln>
              </p:spPr>
              <p:txBody>
                <a:bodyPr/>
                <a:lstStyle/>
                <a:p>
                  <a:pPr algn="just"/>
                  <a:r>
                    <a:rPr lang="en-US" altLang="zh-CN" sz="2000" dirty="0">
                      <a:latin typeface="Times New Roman" panose="02020603050405020304" pitchFamily="18" charset="0"/>
                    </a:rPr>
                    <a:t> P1</a:t>
                  </a:r>
                </a:p>
                <a:p>
                  <a:pPr algn="just" eaLnBrk="0" hangingPunct="0"/>
                  <a:endParaRPr lang="en-US" altLang="zh-CN" sz="2000" dirty="0">
                    <a:latin typeface="Times New Roman" panose="02020603050405020304" pitchFamily="18" charset="0"/>
                  </a:endParaRPr>
                </a:p>
              </p:txBody>
            </p:sp>
            <p:sp>
              <p:nvSpPr>
                <p:cNvPr id="20588" name="Rectangle 279"/>
                <p:cNvSpPr/>
                <p:nvPr/>
              </p:nvSpPr>
              <p:spPr>
                <a:xfrm>
                  <a:off x="440" y="1095"/>
                  <a:ext cx="429"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20497" name="Group 282"/>
              <p:cNvGrpSpPr/>
              <p:nvPr/>
            </p:nvGrpSpPr>
            <p:grpSpPr>
              <a:xfrm>
                <a:off x="869" y="1095"/>
                <a:ext cx="986" cy="461"/>
                <a:chOff x="869" y="1095"/>
                <a:chExt cx="986" cy="461"/>
              </a:xfrm>
            </p:grpSpPr>
            <p:sp>
              <p:nvSpPr>
                <p:cNvPr id="20585" name="Rectangle 231"/>
                <p:cNvSpPr/>
                <p:nvPr/>
              </p:nvSpPr>
              <p:spPr>
                <a:xfrm>
                  <a:off x="912" y="1095"/>
                  <a:ext cx="900" cy="461"/>
                </a:xfrm>
                <a:prstGeom prst="rect">
                  <a:avLst/>
                </a:prstGeom>
                <a:noFill/>
                <a:ln w="9525">
                  <a:noFill/>
                </a:ln>
              </p:spPr>
              <p:txBody>
                <a:bodyPr/>
                <a:lstStyle/>
                <a:p>
                  <a:pPr algn="just"/>
                  <a:r>
                    <a:rPr lang="en-US" altLang="zh-CN" sz="2000" dirty="0">
                      <a:latin typeface="Times New Roman" panose="02020603050405020304" pitchFamily="18" charset="0"/>
                    </a:rPr>
                    <a:t> Analyst</a:t>
                  </a:r>
                </a:p>
                <a:p>
                  <a:pPr algn="just" eaLnBrk="0" hangingPunct="0"/>
                  <a:endParaRPr lang="en-US" altLang="zh-CN" sz="2000" dirty="0">
                    <a:latin typeface="Times New Roman" panose="02020603050405020304" pitchFamily="18" charset="0"/>
                  </a:endParaRPr>
                </a:p>
              </p:txBody>
            </p:sp>
            <p:sp>
              <p:nvSpPr>
                <p:cNvPr id="20586" name="Rectangle 281"/>
                <p:cNvSpPr/>
                <p:nvPr/>
              </p:nvSpPr>
              <p:spPr>
                <a:xfrm>
                  <a:off x="869" y="1095"/>
                  <a:ext cx="986"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20498" name="Group 284"/>
              <p:cNvGrpSpPr/>
              <p:nvPr/>
            </p:nvGrpSpPr>
            <p:grpSpPr>
              <a:xfrm>
                <a:off x="1855" y="1095"/>
                <a:ext cx="708" cy="461"/>
                <a:chOff x="1855" y="1095"/>
                <a:chExt cx="708" cy="461"/>
              </a:xfrm>
            </p:grpSpPr>
            <p:sp>
              <p:nvSpPr>
                <p:cNvPr id="20583" name="Rectangle 232"/>
                <p:cNvSpPr/>
                <p:nvPr/>
              </p:nvSpPr>
              <p:spPr>
                <a:xfrm>
                  <a:off x="1898" y="1095"/>
                  <a:ext cx="622" cy="461"/>
                </a:xfrm>
                <a:prstGeom prst="rect">
                  <a:avLst/>
                </a:prstGeom>
                <a:noFill/>
                <a:ln w="9525">
                  <a:noFill/>
                </a:ln>
              </p:spPr>
              <p:txBody>
                <a:bodyPr/>
                <a:lstStyle/>
                <a:p>
                  <a:pPr algn="just"/>
                  <a:r>
                    <a:rPr lang="en-US" altLang="zh-CN" sz="2000" dirty="0">
                      <a:latin typeface="Times New Roman" panose="02020603050405020304" pitchFamily="18" charset="0"/>
                    </a:rPr>
                    <a:t> 24</a:t>
                  </a:r>
                </a:p>
                <a:p>
                  <a:pPr algn="just" eaLnBrk="0" hangingPunct="0"/>
                  <a:endParaRPr lang="en-US" altLang="zh-CN" sz="2000" dirty="0">
                    <a:latin typeface="Times New Roman" panose="02020603050405020304" pitchFamily="18" charset="0"/>
                  </a:endParaRPr>
                </a:p>
              </p:txBody>
            </p:sp>
            <p:sp>
              <p:nvSpPr>
                <p:cNvPr id="20584" name="Rectangle 283"/>
                <p:cNvSpPr/>
                <p:nvPr/>
              </p:nvSpPr>
              <p:spPr>
                <a:xfrm>
                  <a:off x="1855" y="1095"/>
                  <a:ext cx="708"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20499" name="Group 286"/>
              <p:cNvGrpSpPr/>
              <p:nvPr/>
            </p:nvGrpSpPr>
            <p:grpSpPr>
              <a:xfrm>
                <a:off x="0" y="1556"/>
                <a:ext cx="440" cy="461"/>
                <a:chOff x="0" y="1556"/>
                <a:chExt cx="440" cy="461"/>
              </a:xfrm>
            </p:grpSpPr>
            <p:sp>
              <p:nvSpPr>
                <p:cNvPr id="20581" name="Rectangle 233"/>
                <p:cNvSpPr/>
                <p:nvPr/>
              </p:nvSpPr>
              <p:spPr>
                <a:xfrm>
                  <a:off x="43" y="1556"/>
                  <a:ext cx="354" cy="461"/>
                </a:xfrm>
                <a:prstGeom prst="rect">
                  <a:avLst/>
                </a:prstGeom>
                <a:noFill/>
                <a:ln w="9525">
                  <a:noFill/>
                </a:ln>
              </p:spPr>
              <p:txBody>
                <a:bodyPr/>
                <a:lstStyle/>
                <a:p>
                  <a:pPr algn="just"/>
                  <a:r>
                    <a:rPr lang="en-US" altLang="zh-CN" sz="2000" dirty="0">
                      <a:latin typeface="Times New Roman" panose="02020603050405020304" pitchFamily="18" charset="0"/>
                    </a:rPr>
                    <a:t>E2</a:t>
                  </a:r>
                </a:p>
                <a:p>
                  <a:pPr algn="just" eaLnBrk="0" hangingPunct="0"/>
                  <a:endParaRPr lang="en-US" altLang="zh-CN" sz="2000" dirty="0">
                    <a:latin typeface="Times New Roman" panose="02020603050405020304" pitchFamily="18" charset="0"/>
                  </a:endParaRPr>
                </a:p>
              </p:txBody>
            </p:sp>
            <p:sp>
              <p:nvSpPr>
                <p:cNvPr id="20582" name="Rectangle 285"/>
                <p:cNvSpPr/>
                <p:nvPr/>
              </p:nvSpPr>
              <p:spPr>
                <a:xfrm>
                  <a:off x="0" y="1556"/>
                  <a:ext cx="440"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20500" name="Group 288"/>
              <p:cNvGrpSpPr/>
              <p:nvPr/>
            </p:nvGrpSpPr>
            <p:grpSpPr>
              <a:xfrm>
                <a:off x="440" y="1556"/>
                <a:ext cx="429" cy="461"/>
                <a:chOff x="440" y="1556"/>
                <a:chExt cx="429" cy="461"/>
              </a:xfrm>
            </p:grpSpPr>
            <p:sp>
              <p:nvSpPr>
                <p:cNvPr id="20579" name="Rectangle 234"/>
                <p:cNvSpPr/>
                <p:nvPr/>
              </p:nvSpPr>
              <p:spPr>
                <a:xfrm>
                  <a:off x="483" y="1556"/>
                  <a:ext cx="343" cy="461"/>
                </a:xfrm>
                <a:prstGeom prst="rect">
                  <a:avLst/>
                </a:prstGeom>
                <a:noFill/>
                <a:ln w="9525">
                  <a:noFill/>
                </a:ln>
              </p:spPr>
              <p:txBody>
                <a:bodyPr/>
                <a:lstStyle/>
                <a:p>
                  <a:pPr algn="just"/>
                  <a:r>
                    <a:rPr lang="en-US" altLang="zh-CN" sz="2000" dirty="0">
                      <a:latin typeface="Times New Roman" panose="02020603050405020304" pitchFamily="18" charset="0"/>
                    </a:rPr>
                    <a:t> P2</a:t>
                  </a:r>
                </a:p>
                <a:p>
                  <a:pPr algn="just" eaLnBrk="0" hangingPunct="0"/>
                  <a:endParaRPr lang="en-US" altLang="zh-CN" sz="2000" dirty="0">
                    <a:latin typeface="Times New Roman" panose="02020603050405020304" pitchFamily="18" charset="0"/>
                  </a:endParaRPr>
                </a:p>
              </p:txBody>
            </p:sp>
            <p:sp>
              <p:nvSpPr>
                <p:cNvPr id="20580" name="Rectangle 287"/>
                <p:cNvSpPr/>
                <p:nvPr/>
              </p:nvSpPr>
              <p:spPr>
                <a:xfrm>
                  <a:off x="440" y="1556"/>
                  <a:ext cx="429"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20501" name="Group 290"/>
              <p:cNvGrpSpPr/>
              <p:nvPr/>
            </p:nvGrpSpPr>
            <p:grpSpPr>
              <a:xfrm>
                <a:off x="869" y="1556"/>
                <a:ext cx="986" cy="461"/>
                <a:chOff x="869" y="1556"/>
                <a:chExt cx="986" cy="461"/>
              </a:xfrm>
            </p:grpSpPr>
            <p:sp>
              <p:nvSpPr>
                <p:cNvPr id="20577" name="Rectangle 235"/>
                <p:cNvSpPr/>
                <p:nvPr/>
              </p:nvSpPr>
              <p:spPr>
                <a:xfrm>
                  <a:off x="912" y="1556"/>
                  <a:ext cx="900" cy="461"/>
                </a:xfrm>
                <a:prstGeom prst="rect">
                  <a:avLst/>
                </a:prstGeom>
                <a:noFill/>
                <a:ln w="9525">
                  <a:noFill/>
                </a:ln>
              </p:spPr>
              <p:txBody>
                <a:bodyPr/>
                <a:lstStyle/>
                <a:p>
                  <a:pPr algn="just"/>
                  <a:r>
                    <a:rPr lang="en-US" altLang="zh-CN" sz="2000" dirty="0">
                      <a:latin typeface="Times New Roman" panose="02020603050405020304" pitchFamily="18" charset="0"/>
                    </a:rPr>
                    <a:t> Analyst</a:t>
                  </a:r>
                </a:p>
                <a:p>
                  <a:pPr algn="just" eaLnBrk="0" hangingPunct="0"/>
                  <a:endParaRPr lang="en-US" altLang="zh-CN" sz="2000" dirty="0">
                    <a:latin typeface="Times New Roman" panose="02020603050405020304" pitchFamily="18" charset="0"/>
                  </a:endParaRPr>
                </a:p>
              </p:txBody>
            </p:sp>
            <p:sp>
              <p:nvSpPr>
                <p:cNvPr id="20578" name="Rectangle 289"/>
                <p:cNvSpPr/>
                <p:nvPr/>
              </p:nvSpPr>
              <p:spPr>
                <a:xfrm>
                  <a:off x="869" y="1556"/>
                  <a:ext cx="986"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20502" name="Group 292"/>
              <p:cNvGrpSpPr/>
              <p:nvPr/>
            </p:nvGrpSpPr>
            <p:grpSpPr>
              <a:xfrm>
                <a:off x="1855" y="1556"/>
                <a:ext cx="708" cy="461"/>
                <a:chOff x="1855" y="1556"/>
                <a:chExt cx="708" cy="461"/>
              </a:xfrm>
            </p:grpSpPr>
            <p:sp>
              <p:nvSpPr>
                <p:cNvPr id="20575" name="Rectangle 236"/>
                <p:cNvSpPr/>
                <p:nvPr/>
              </p:nvSpPr>
              <p:spPr>
                <a:xfrm>
                  <a:off x="1898" y="1556"/>
                  <a:ext cx="622" cy="461"/>
                </a:xfrm>
                <a:prstGeom prst="rect">
                  <a:avLst/>
                </a:prstGeom>
                <a:noFill/>
                <a:ln w="9525">
                  <a:noFill/>
                </a:ln>
              </p:spPr>
              <p:txBody>
                <a:bodyPr/>
                <a:lstStyle/>
                <a:p>
                  <a:pPr algn="just"/>
                  <a:r>
                    <a:rPr lang="en-US" altLang="zh-CN" sz="2000" dirty="0">
                      <a:latin typeface="Times New Roman" panose="02020603050405020304" pitchFamily="18" charset="0"/>
                    </a:rPr>
                    <a:t> 6</a:t>
                  </a:r>
                </a:p>
                <a:p>
                  <a:pPr algn="just" eaLnBrk="0" hangingPunct="0"/>
                  <a:endParaRPr lang="en-US" altLang="zh-CN" sz="2000" dirty="0">
                    <a:latin typeface="Times New Roman" panose="02020603050405020304" pitchFamily="18" charset="0"/>
                  </a:endParaRPr>
                </a:p>
              </p:txBody>
            </p:sp>
            <p:sp>
              <p:nvSpPr>
                <p:cNvPr id="20576" name="Rectangle 291"/>
                <p:cNvSpPr/>
                <p:nvPr/>
              </p:nvSpPr>
              <p:spPr>
                <a:xfrm>
                  <a:off x="1855" y="1556"/>
                  <a:ext cx="708"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20503" name="Group 294"/>
              <p:cNvGrpSpPr/>
              <p:nvPr/>
            </p:nvGrpSpPr>
            <p:grpSpPr>
              <a:xfrm>
                <a:off x="0" y="2017"/>
                <a:ext cx="440" cy="461"/>
                <a:chOff x="0" y="2017"/>
                <a:chExt cx="440" cy="461"/>
              </a:xfrm>
            </p:grpSpPr>
            <p:sp>
              <p:nvSpPr>
                <p:cNvPr id="20573" name="Rectangle 237"/>
                <p:cNvSpPr/>
                <p:nvPr/>
              </p:nvSpPr>
              <p:spPr>
                <a:xfrm>
                  <a:off x="43" y="2017"/>
                  <a:ext cx="354" cy="461"/>
                </a:xfrm>
                <a:prstGeom prst="rect">
                  <a:avLst/>
                </a:prstGeom>
                <a:noFill/>
                <a:ln w="9525">
                  <a:noFill/>
                </a:ln>
              </p:spPr>
              <p:txBody>
                <a:bodyPr/>
                <a:lstStyle/>
                <a:p>
                  <a:pPr algn="just"/>
                  <a:r>
                    <a:rPr lang="en-US" altLang="zh-CN" sz="2000" dirty="0">
                      <a:latin typeface="Times New Roman" panose="02020603050405020304" pitchFamily="18" charset="0"/>
                    </a:rPr>
                    <a:t>E3</a:t>
                  </a:r>
                </a:p>
                <a:p>
                  <a:pPr algn="just" eaLnBrk="0" hangingPunct="0"/>
                  <a:endParaRPr lang="en-US" altLang="zh-CN" sz="2000" dirty="0">
                    <a:latin typeface="Times New Roman" panose="02020603050405020304" pitchFamily="18" charset="0"/>
                  </a:endParaRPr>
                </a:p>
              </p:txBody>
            </p:sp>
            <p:sp>
              <p:nvSpPr>
                <p:cNvPr id="20574" name="Rectangle 293"/>
                <p:cNvSpPr/>
                <p:nvPr/>
              </p:nvSpPr>
              <p:spPr>
                <a:xfrm>
                  <a:off x="0" y="2017"/>
                  <a:ext cx="440"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20504" name="Group 296"/>
              <p:cNvGrpSpPr/>
              <p:nvPr/>
            </p:nvGrpSpPr>
            <p:grpSpPr>
              <a:xfrm>
                <a:off x="440" y="2017"/>
                <a:ext cx="429" cy="461"/>
                <a:chOff x="440" y="2017"/>
                <a:chExt cx="429" cy="461"/>
              </a:xfrm>
            </p:grpSpPr>
            <p:sp>
              <p:nvSpPr>
                <p:cNvPr id="20571" name="Rectangle 238"/>
                <p:cNvSpPr/>
                <p:nvPr/>
              </p:nvSpPr>
              <p:spPr>
                <a:xfrm>
                  <a:off x="483" y="2017"/>
                  <a:ext cx="343" cy="461"/>
                </a:xfrm>
                <a:prstGeom prst="rect">
                  <a:avLst/>
                </a:prstGeom>
                <a:noFill/>
                <a:ln w="9525">
                  <a:noFill/>
                </a:ln>
              </p:spPr>
              <p:txBody>
                <a:bodyPr/>
                <a:lstStyle/>
                <a:p>
                  <a:pPr algn="just"/>
                  <a:r>
                    <a:rPr lang="en-US" altLang="zh-CN" sz="2000" dirty="0">
                      <a:latin typeface="Times New Roman" panose="02020603050405020304" pitchFamily="18" charset="0"/>
                    </a:rPr>
                    <a:t> P3</a:t>
                  </a:r>
                </a:p>
                <a:p>
                  <a:pPr algn="just" eaLnBrk="0" hangingPunct="0"/>
                  <a:endParaRPr lang="en-US" altLang="zh-CN" sz="2000" dirty="0">
                    <a:latin typeface="Times New Roman" panose="02020603050405020304" pitchFamily="18" charset="0"/>
                  </a:endParaRPr>
                </a:p>
              </p:txBody>
            </p:sp>
            <p:sp>
              <p:nvSpPr>
                <p:cNvPr id="20572" name="Rectangle 295"/>
                <p:cNvSpPr/>
                <p:nvPr/>
              </p:nvSpPr>
              <p:spPr>
                <a:xfrm>
                  <a:off x="440" y="2017"/>
                  <a:ext cx="429"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20505" name="Group 298"/>
              <p:cNvGrpSpPr/>
              <p:nvPr/>
            </p:nvGrpSpPr>
            <p:grpSpPr>
              <a:xfrm>
                <a:off x="869" y="2017"/>
                <a:ext cx="986" cy="461"/>
                <a:chOff x="869" y="2017"/>
                <a:chExt cx="986" cy="461"/>
              </a:xfrm>
            </p:grpSpPr>
            <p:sp>
              <p:nvSpPr>
                <p:cNvPr id="20569" name="Rectangle 239"/>
                <p:cNvSpPr/>
                <p:nvPr/>
              </p:nvSpPr>
              <p:spPr>
                <a:xfrm>
                  <a:off x="912" y="2017"/>
                  <a:ext cx="900" cy="461"/>
                </a:xfrm>
                <a:prstGeom prst="rect">
                  <a:avLst/>
                </a:prstGeom>
                <a:noFill/>
                <a:ln w="9525">
                  <a:noFill/>
                </a:ln>
              </p:spPr>
              <p:txBody>
                <a:bodyPr/>
                <a:lstStyle/>
                <a:p>
                  <a:pPr algn="just"/>
                  <a:r>
                    <a:rPr lang="en-US" altLang="zh-CN" sz="2000" dirty="0">
                      <a:latin typeface="Times New Roman" panose="02020603050405020304" pitchFamily="18" charset="0"/>
                    </a:rPr>
                    <a:t> Consultant</a:t>
                  </a:r>
                </a:p>
                <a:p>
                  <a:pPr algn="just" eaLnBrk="0" hangingPunct="0"/>
                  <a:endParaRPr lang="en-US" altLang="zh-CN" sz="2000" dirty="0">
                    <a:latin typeface="Times New Roman" panose="02020603050405020304" pitchFamily="18" charset="0"/>
                  </a:endParaRPr>
                </a:p>
              </p:txBody>
            </p:sp>
            <p:sp>
              <p:nvSpPr>
                <p:cNvPr id="20570" name="Rectangle 297"/>
                <p:cNvSpPr/>
                <p:nvPr/>
              </p:nvSpPr>
              <p:spPr>
                <a:xfrm>
                  <a:off x="869" y="2017"/>
                  <a:ext cx="986"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20506" name="Group 300"/>
              <p:cNvGrpSpPr/>
              <p:nvPr/>
            </p:nvGrpSpPr>
            <p:grpSpPr>
              <a:xfrm>
                <a:off x="1855" y="2017"/>
                <a:ext cx="708" cy="461"/>
                <a:chOff x="1855" y="2017"/>
                <a:chExt cx="708" cy="461"/>
              </a:xfrm>
            </p:grpSpPr>
            <p:sp>
              <p:nvSpPr>
                <p:cNvPr id="20567" name="Rectangle 240"/>
                <p:cNvSpPr/>
                <p:nvPr/>
              </p:nvSpPr>
              <p:spPr>
                <a:xfrm>
                  <a:off x="1898" y="2017"/>
                  <a:ext cx="622" cy="461"/>
                </a:xfrm>
                <a:prstGeom prst="rect">
                  <a:avLst/>
                </a:prstGeom>
                <a:noFill/>
                <a:ln w="9525">
                  <a:noFill/>
                </a:ln>
              </p:spPr>
              <p:txBody>
                <a:bodyPr/>
                <a:lstStyle/>
                <a:p>
                  <a:pPr algn="just"/>
                  <a:r>
                    <a:rPr lang="en-US" altLang="zh-CN" sz="2000" dirty="0">
                      <a:latin typeface="Times New Roman" panose="02020603050405020304" pitchFamily="18" charset="0"/>
                    </a:rPr>
                    <a:t> 10</a:t>
                  </a:r>
                </a:p>
                <a:p>
                  <a:pPr algn="just" eaLnBrk="0" hangingPunct="0"/>
                  <a:endParaRPr lang="en-US" altLang="zh-CN" sz="2000" dirty="0">
                    <a:latin typeface="Times New Roman" panose="02020603050405020304" pitchFamily="18" charset="0"/>
                  </a:endParaRPr>
                </a:p>
              </p:txBody>
            </p:sp>
            <p:sp>
              <p:nvSpPr>
                <p:cNvPr id="20568" name="Rectangle 299"/>
                <p:cNvSpPr/>
                <p:nvPr/>
              </p:nvSpPr>
              <p:spPr>
                <a:xfrm>
                  <a:off x="1855" y="2017"/>
                  <a:ext cx="708"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20507" name="Group 302"/>
              <p:cNvGrpSpPr/>
              <p:nvPr/>
            </p:nvGrpSpPr>
            <p:grpSpPr>
              <a:xfrm>
                <a:off x="0" y="2478"/>
                <a:ext cx="440" cy="461"/>
                <a:chOff x="0" y="2478"/>
                <a:chExt cx="440" cy="461"/>
              </a:xfrm>
            </p:grpSpPr>
            <p:sp>
              <p:nvSpPr>
                <p:cNvPr id="20565" name="Rectangle 241"/>
                <p:cNvSpPr/>
                <p:nvPr/>
              </p:nvSpPr>
              <p:spPr>
                <a:xfrm>
                  <a:off x="43" y="2478"/>
                  <a:ext cx="354" cy="461"/>
                </a:xfrm>
                <a:prstGeom prst="rect">
                  <a:avLst/>
                </a:prstGeom>
                <a:noFill/>
                <a:ln w="9525">
                  <a:noFill/>
                </a:ln>
              </p:spPr>
              <p:txBody>
                <a:bodyPr/>
                <a:lstStyle/>
                <a:p>
                  <a:pPr algn="just"/>
                  <a:r>
                    <a:rPr lang="en-US" altLang="zh-CN" sz="2000" dirty="0">
                      <a:latin typeface="Times New Roman" panose="02020603050405020304" pitchFamily="18" charset="0"/>
                    </a:rPr>
                    <a:t>E3</a:t>
                  </a:r>
                </a:p>
                <a:p>
                  <a:pPr algn="just" eaLnBrk="0" hangingPunct="0"/>
                  <a:endParaRPr lang="en-US" altLang="zh-CN" sz="2000" dirty="0">
                    <a:latin typeface="Times New Roman" panose="02020603050405020304" pitchFamily="18" charset="0"/>
                  </a:endParaRPr>
                </a:p>
              </p:txBody>
            </p:sp>
            <p:sp>
              <p:nvSpPr>
                <p:cNvPr id="20566" name="Rectangle 301"/>
                <p:cNvSpPr/>
                <p:nvPr/>
              </p:nvSpPr>
              <p:spPr>
                <a:xfrm>
                  <a:off x="0" y="2478"/>
                  <a:ext cx="440"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20508" name="Group 304"/>
              <p:cNvGrpSpPr/>
              <p:nvPr/>
            </p:nvGrpSpPr>
            <p:grpSpPr>
              <a:xfrm>
                <a:off x="440" y="2478"/>
                <a:ext cx="429" cy="461"/>
                <a:chOff x="440" y="2478"/>
                <a:chExt cx="429" cy="461"/>
              </a:xfrm>
            </p:grpSpPr>
            <p:sp>
              <p:nvSpPr>
                <p:cNvPr id="20563" name="Rectangle 242"/>
                <p:cNvSpPr/>
                <p:nvPr/>
              </p:nvSpPr>
              <p:spPr>
                <a:xfrm>
                  <a:off x="483" y="2478"/>
                  <a:ext cx="343" cy="461"/>
                </a:xfrm>
                <a:prstGeom prst="rect">
                  <a:avLst/>
                </a:prstGeom>
                <a:noFill/>
                <a:ln w="9525">
                  <a:noFill/>
                </a:ln>
              </p:spPr>
              <p:txBody>
                <a:bodyPr/>
                <a:lstStyle/>
                <a:p>
                  <a:pPr algn="just"/>
                  <a:r>
                    <a:rPr lang="en-US" altLang="zh-CN" sz="2000" dirty="0">
                      <a:latin typeface="Times New Roman" panose="02020603050405020304" pitchFamily="18" charset="0"/>
                    </a:rPr>
                    <a:t> P4</a:t>
                  </a:r>
                </a:p>
                <a:p>
                  <a:pPr algn="just" eaLnBrk="0" hangingPunct="0"/>
                  <a:endParaRPr lang="en-US" altLang="zh-CN" sz="2000" dirty="0">
                    <a:latin typeface="Times New Roman" panose="02020603050405020304" pitchFamily="18" charset="0"/>
                  </a:endParaRPr>
                </a:p>
              </p:txBody>
            </p:sp>
            <p:sp>
              <p:nvSpPr>
                <p:cNvPr id="20564" name="Rectangle 303"/>
                <p:cNvSpPr/>
                <p:nvPr/>
              </p:nvSpPr>
              <p:spPr>
                <a:xfrm>
                  <a:off x="440" y="2478"/>
                  <a:ext cx="429"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20509" name="Group 306"/>
              <p:cNvGrpSpPr/>
              <p:nvPr/>
            </p:nvGrpSpPr>
            <p:grpSpPr>
              <a:xfrm>
                <a:off x="869" y="2478"/>
                <a:ext cx="986" cy="461"/>
                <a:chOff x="869" y="2478"/>
                <a:chExt cx="986" cy="461"/>
              </a:xfrm>
            </p:grpSpPr>
            <p:sp>
              <p:nvSpPr>
                <p:cNvPr id="20561" name="Rectangle 243"/>
                <p:cNvSpPr/>
                <p:nvPr/>
              </p:nvSpPr>
              <p:spPr>
                <a:xfrm>
                  <a:off x="912" y="2478"/>
                  <a:ext cx="900" cy="461"/>
                </a:xfrm>
                <a:prstGeom prst="rect">
                  <a:avLst/>
                </a:prstGeom>
                <a:noFill/>
                <a:ln w="9525">
                  <a:noFill/>
                </a:ln>
              </p:spPr>
              <p:txBody>
                <a:bodyPr/>
                <a:lstStyle/>
                <a:p>
                  <a:pPr algn="just"/>
                  <a:r>
                    <a:rPr lang="en-US" altLang="zh-CN" sz="2000" dirty="0">
                      <a:latin typeface="Times New Roman" panose="02020603050405020304" pitchFamily="18" charset="0"/>
                    </a:rPr>
                    <a:t> Engineer</a:t>
                  </a:r>
                </a:p>
                <a:p>
                  <a:pPr algn="just" eaLnBrk="0" hangingPunct="0"/>
                  <a:endParaRPr lang="en-US" altLang="zh-CN" sz="2000" dirty="0">
                    <a:latin typeface="Times New Roman" panose="02020603050405020304" pitchFamily="18" charset="0"/>
                  </a:endParaRPr>
                </a:p>
              </p:txBody>
            </p:sp>
            <p:sp>
              <p:nvSpPr>
                <p:cNvPr id="20562" name="Rectangle 305"/>
                <p:cNvSpPr/>
                <p:nvPr/>
              </p:nvSpPr>
              <p:spPr>
                <a:xfrm>
                  <a:off x="869" y="2478"/>
                  <a:ext cx="986"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20510" name="Group 308"/>
              <p:cNvGrpSpPr/>
              <p:nvPr/>
            </p:nvGrpSpPr>
            <p:grpSpPr>
              <a:xfrm>
                <a:off x="1855" y="2478"/>
                <a:ext cx="708" cy="461"/>
                <a:chOff x="1855" y="2478"/>
                <a:chExt cx="708" cy="461"/>
              </a:xfrm>
            </p:grpSpPr>
            <p:sp>
              <p:nvSpPr>
                <p:cNvPr id="20559" name="Rectangle 244"/>
                <p:cNvSpPr/>
                <p:nvPr/>
              </p:nvSpPr>
              <p:spPr>
                <a:xfrm>
                  <a:off x="1898" y="2478"/>
                  <a:ext cx="622" cy="461"/>
                </a:xfrm>
                <a:prstGeom prst="rect">
                  <a:avLst/>
                </a:prstGeom>
                <a:noFill/>
                <a:ln w="9525">
                  <a:noFill/>
                </a:ln>
              </p:spPr>
              <p:txBody>
                <a:bodyPr/>
                <a:lstStyle/>
                <a:p>
                  <a:pPr algn="just"/>
                  <a:r>
                    <a:rPr lang="en-US" altLang="zh-CN" sz="2000" dirty="0">
                      <a:latin typeface="Times New Roman" panose="02020603050405020304" pitchFamily="18" charset="0"/>
                    </a:rPr>
                    <a:t> 48</a:t>
                  </a:r>
                </a:p>
                <a:p>
                  <a:pPr algn="just" eaLnBrk="0" hangingPunct="0"/>
                  <a:endParaRPr lang="en-US" altLang="zh-CN" sz="2000" dirty="0">
                    <a:latin typeface="Times New Roman" panose="02020603050405020304" pitchFamily="18" charset="0"/>
                  </a:endParaRPr>
                </a:p>
              </p:txBody>
            </p:sp>
            <p:sp>
              <p:nvSpPr>
                <p:cNvPr id="20560" name="Rectangle 307"/>
                <p:cNvSpPr/>
                <p:nvPr/>
              </p:nvSpPr>
              <p:spPr>
                <a:xfrm>
                  <a:off x="1855" y="2478"/>
                  <a:ext cx="708"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20511" name="Group 310"/>
              <p:cNvGrpSpPr/>
              <p:nvPr/>
            </p:nvGrpSpPr>
            <p:grpSpPr>
              <a:xfrm>
                <a:off x="0" y="2939"/>
                <a:ext cx="440" cy="461"/>
                <a:chOff x="0" y="2939"/>
                <a:chExt cx="440" cy="461"/>
              </a:xfrm>
            </p:grpSpPr>
            <p:sp>
              <p:nvSpPr>
                <p:cNvPr id="20557" name="Rectangle 245"/>
                <p:cNvSpPr/>
                <p:nvPr/>
              </p:nvSpPr>
              <p:spPr>
                <a:xfrm>
                  <a:off x="43" y="2939"/>
                  <a:ext cx="354" cy="461"/>
                </a:xfrm>
                <a:prstGeom prst="rect">
                  <a:avLst/>
                </a:prstGeom>
                <a:noFill/>
                <a:ln w="9525">
                  <a:noFill/>
                </a:ln>
              </p:spPr>
              <p:txBody>
                <a:bodyPr/>
                <a:lstStyle/>
                <a:p>
                  <a:pPr algn="just"/>
                  <a:r>
                    <a:rPr lang="en-US" altLang="zh-CN" sz="2000" dirty="0">
                      <a:latin typeface="Times New Roman" panose="02020603050405020304" pitchFamily="18" charset="0"/>
                    </a:rPr>
                    <a:t>E4</a:t>
                  </a:r>
                </a:p>
                <a:p>
                  <a:pPr algn="just" eaLnBrk="0" hangingPunct="0"/>
                  <a:endParaRPr lang="en-US" altLang="zh-CN" sz="2000" dirty="0">
                    <a:latin typeface="Times New Roman" panose="02020603050405020304" pitchFamily="18" charset="0"/>
                  </a:endParaRPr>
                </a:p>
              </p:txBody>
            </p:sp>
            <p:sp>
              <p:nvSpPr>
                <p:cNvPr id="20558" name="Rectangle 309"/>
                <p:cNvSpPr/>
                <p:nvPr/>
              </p:nvSpPr>
              <p:spPr>
                <a:xfrm>
                  <a:off x="0" y="2939"/>
                  <a:ext cx="440"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20512" name="Group 312"/>
              <p:cNvGrpSpPr/>
              <p:nvPr/>
            </p:nvGrpSpPr>
            <p:grpSpPr>
              <a:xfrm>
                <a:off x="440" y="2939"/>
                <a:ext cx="429" cy="461"/>
                <a:chOff x="440" y="2939"/>
                <a:chExt cx="429" cy="461"/>
              </a:xfrm>
            </p:grpSpPr>
            <p:sp>
              <p:nvSpPr>
                <p:cNvPr id="20555" name="Rectangle 246"/>
                <p:cNvSpPr/>
                <p:nvPr/>
              </p:nvSpPr>
              <p:spPr>
                <a:xfrm>
                  <a:off x="483" y="2939"/>
                  <a:ext cx="343" cy="461"/>
                </a:xfrm>
                <a:prstGeom prst="rect">
                  <a:avLst/>
                </a:prstGeom>
                <a:noFill/>
                <a:ln w="9525">
                  <a:noFill/>
                </a:ln>
              </p:spPr>
              <p:txBody>
                <a:bodyPr/>
                <a:lstStyle/>
                <a:p>
                  <a:pPr algn="just"/>
                  <a:r>
                    <a:rPr lang="en-US" altLang="zh-CN" sz="2000" dirty="0">
                      <a:latin typeface="Times New Roman" panose="02020603050405020304" pitchFamily="18" charset="0"/>
                    </a:rPr>
                    <a:t> P2</a:t>
                  </a:r>
                </a:p>
                <a:p>
                  <a:pPr algn="just" eaLnBrk="0" hangingPunct="0"/>
                  <a:endParaRPr lang="en-US" altLang="zh-CN" sz="2000" dirty="0">
                    <a:latin typeface="Times New Roman" panose="02020603050405020304" pitchFamily="18" charset="0"/>
                  </a:endParaRPr>
                </a:p>
              </p:txBody>
            </p:sp>
            <p:sp>
              <p:nvSpPr>
                <p:cNvPr id="20556" name="Rectangle 311"/>
                <p:cNvSpPr/>
                <p:nvPr/>
              </p:nvSpPr>
              <p:spPr>
                <a:xfrm>
                  <a:off x="440" y="2939"/>
                  <a:ext cx="429"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20513" name="Group 314"/>
              <p:cNvGrpSpPr/>
              <p:nvPr/>
            </p:nvGrpSpPr>
            <p:grpSpPr>
              <a:xfrm>
                <a:off x="869" y="2939"/>
                <a:ext cx="986" cy="461"/>
                <a:chOff x="869" y="2939"/>
                <a:chExt cx="986" cy="461"/>
              </a:xfrm>
            </p:grpSpPr>
            <p:sp>
              <p:nvSpPr>
                <p:cNvPr id="20553" name="Rectangle 247"/>
                <p:cNvSpPr/>
                <p:nvPr/>
              </p:nvSpPr>
              <p:spPr>
                <a:xfrm>
                  <a:off x="912" y="2939"/>
                  <a:ext cx="900" cy="461"/>
                </a:xfrm>
                <a:prstGeom prst="rect">
                  <a:avLst/>
                </a:prstGeom>
                <a:noFill/>
                <a:ln w="9525">
                  <a:noFill/>
                </a:ln>
              </p:spPr>
              <p:txBody>
                <a:bodyPr/>
                <a:lstStyle/>
                <a:p>
                  <a:pPr algn="just"/>
                  <a:r>
                    <a:rPr lang="en-US" altLang="zh-CN" sz="2000" dirty="0">
                      <a:latin typeface="Times New Roman" panose="02020603050405020304" pitchFamily="18" charset="0"/>
                    </a:rPr>
                    <a:t> Programmer</a:t>
                  </a:r>
                </a:p>
                <a:p>
                  <a:pPr algn="just" eaLnBrk="0" hangingPunct="0"/>
                  <a:endParaRPr lang="en-US" altLang="zh-CN" sz="2000" dirty="0">
                    <a:latin typeface="Times New Roman" panose="02020603050405020304" pitchFamily="18" charset="0"/>
                  </a:endParaRPr>
                </a:p>
              </p:txBody>
            </p:sp>
            <p:sp>
              <p:nvSpPr>
                <p:cNvPr id="20554" name="Rectangle 313"/>
                <p:cNvSpPr/>
                <p:nvPr/>
              </p:nvSpPr>
              <p:spPr>
                <a:xfrm>
                  <a:off x="869" y="2939"/>
                  <a:ext cx="986"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20514" name="Group 316"/>
              <p:cNvGrpSpPr/>
              <p:nvPr/>
            </p:nvGrpSpPr>
            <p:grpSpPr>
              <a:xfrm>
                <a:off x="1855" y="2939"/>
                <a:ext cx="708" cy="461"/>
                <a:chOff x="1855" y="2939"/>
                <a:chExt cx="708" cy="461"/>
              </a:xfrm>
            </p:grpSpPr>
            <p:sp>
              <p:nvSpPr>
                <p:cNvPr id="20551" name="Rectangle 248"/>
                <p:cNvSpPr/>
                <p:nvPr/>
              </p:nvSpPr>
              <p:spPr>
                <a:xfrm>
                  <a:off x="1898" y="2939"/>
                  <a:ext cx="622" cy="461"/>
                </a:xfrm>
                <a:prstGeom prst="rect">
                  <a:avLst/>
                </a:prstGeom>
                <a:noFill/>
                <a:ln w="9525">
                  <a:noFill/>
                </a:ln>
              </p:spPr>
              <p:txBody>
                <a:bodyPr/>
                <a:lstStyle/>
                <a:p>
                  <a:pPr algn="just"/>
                  <a:r>
                    <a:rPr lang="en-US" altLang="zh-CN" sz="2000" dirty="0">
                      <a:latin typeface="Times New Roman" panose="02020603050405020304" pitchFamily="18" charset="0"/>
                    </a:rPr>
                    <a:t> 18</a:t>
                  </a:r>
                </a:p>
                <a:p>
                  <a:pPr algn="just" eaLnBrk="0" hangingPunct="0"/>
                  <a:endParaRPr lang="en-US" altLang="zh-CN" sz="2000" dirty="0">
                    <a:latin typeface="Times New Roman" panose="02020603050405020304" pitchFamily="18" charset="0"/>
                  </a:endParaRPr>
                </a:p>
              </p:txBody>
            </p:sp>
            <p:sp>
              <p:nvSpPr>
                <p:cNvPr id="20552" name="Rectangle 315"/>
                <p:cNvSpPr/>
                <p:nvPr/>
              </p:nvSpPr>
              <p:spPr>
                <a:xfrm>
                  <a:off x="1855" y="2939"/>
                  <a:ext cx="708"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20515" name="Group 318"/>
              <p:cNvGrpSpPr/>
              <p:nvPr/>
            </p:nvGrpSpPr>
            <p:grpSpPr>
              <a:xfrm>
                <a:off x="0" y="3400"/>
                <a:ext cx="440" cy="461"/>
                <a:chOff x="0" y="3400"/>
                <a:chExt cx="440" cy="461"/>
              </a:xfrm>
            </p:grpSpPr>
            <p:sp>
              <p:nvSpPr>
                <p:cNvPr id="20549" name="Rectangle 249"/>
                <p:cNvSpPr/>
                <p:nvPr/>
              </p:nvSpPr>
              <p:spPr>
                <a:xfrm>
                  <a:off x="43" y="3400"/>
                  <a:ext cx="354" cy="461"/>
                </a:xfrm>
                <a:prstGeom prst="rect">
                  <a:avLst/>
                </a:prstGeom>
                <a:noFill/>
                <a:ln w="9525">
                  <a:noFill/>
                </a:ln>
              </p:spPr>
              <p:txBody>
                <a:bodyPr/>
                <a:lstStyle/>
                <a:p>
                  <a:pPr algn="just"/>
                  <a:r>
                    <a:rPr lang="en-US" altLang="zh-CN" sz="2000" dirty="0">
                      <a:latin typeface="Times New Roman" panose="02020603050405020304" pitchFamily="18" charset="0"/>
                    </a:rPr>
                    <a:t>E5</a:t>
                  </a:r>
                </a:p>
                <a:p>
                  <a:pPr algn="just" eaLnBrk="0" hangingPunct="0"/>
                  <a:endParaRPr lang="en-US" altLang="zh-CN" sz="2000" dirty="0">
                    <a:latin typeface="Times New Roman" panose="02020603050405020304" pitchFamily="18" charset="0"/>
                  </a:endParaRPr>
                </a:p>
              </p:txBody>
            </p:sp>
            <p:sp>
              <p:nvSpPr>
                <p:cNvPr id="20550" name="Rectangle 317"/>
                <p:cNvSpPr/>
                <p:nvPr/>
              </p:nvSpPr>
              <p:spPr>
                <a:xfrm>
                  <a:off x="0" y="3400"/>
                  <a:ext cx="440"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20516" name="Group 320"/>
              <p:cNvGrpSpPr/>
              <p:nvPr/>
            </p:nvGrpSpPr>
            <p:grpSpPr>
              <a:xfrm>
                <a:off x="440" y="3400"/>
                <a:ext cx="429" cy="461"/>
                <a:chOff x="440" y="3400"/>
                <a:chExt cx="429" cy="461"/>
              </a:xfrm>
            </p:grpSpPr>
            <p:sp>
              <p:nvSpPr>
                <p:cNvPr id="20547" name="Rectangle 250"/>
                <p:cNvSpPr/>
                <p:nvPr/>
              </p:nvSpPr>
              <p:spPr>
                <a:xfrm>
                  <a:off x="483" y="3400"/>
                  <a:ext cx="343" cy="461"/>
                </a:xfrm>
                <a:prstGeom prst="rect">
                  <a:avLst/>
                </a:prstGeom>
                <a:noFill/>
                <a:ln w="9525">
                  <a:noFill/>
                </a:ln>
              </p:spPr>
              <p:txBody>
                <a:bodyPr/>
                <a:lstStyle/>
                <a:p>
                  <a:pPr algn="just"/>
                  <a:r>
                    <a:rPr lang="en-US" altLang="zh-CN" sz="2000" dirty="0">
                      <a:latin typeface="Times New Roman" panose="02020603050405020304" pitchFamily="18" charset="0"/>
                    </a:rPr>
                    <a:t> P2</a:t>
                  </a:r>
                </a:p>
                <a:p>
                  <a:pPr algn="just" eaLnBrk="0" hangingPunct="0"/>
                  <a:endParaRPr lang="en-US" altLang="zh-CN" sz="2000" dirty="0">
                    <a:latin typeface="Times New Roman" panose="02020603050405020304" pitchFamily="18" charset="0"/>
                  </a:endParaRPr>
                </a:p>
              </p:txBody>
            </p:sp>
            <p:sp>
              <p:nvSpPr>
                <p:cNvPr id="20548" name="Rectangle 319"/>
                <p:cNvSpPr/>
                <p:nvPr/>
              </p:nvSpPr>
              <p:spPr>
                <a:xfrm>
                  <a:off x="440" y="3400"/>
                  <a:ext cx="429"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20517" name="Group 322"/>
              <p:cNvGrpSpPr/>
              <p:nvPr/>
            </p:nvGrpSpPr>
            <p:grpSpPr>
              <a:xfrm>
                <a:off x="869" y="3400"/>
                <a:ext cx="986" cy="461"/>
                <a:chOff x="869" y="3400"/>
                <a:chExt cx="986" cy="461"/>
              </a:xfrm>
            </p:grpSpPr>
            <p:sp>
              <p:nvSpPr>
                <p:cNvPr id="20545" name="Rectangle 251"/>
                <p:cNvSpPr/>
                <p:nvPr/>
              </p:nvSpPr>
              <p:spPr>
                <a:xfrm>
                  <a:off x="912" y="3400"/>
                  <a:ext cx="900" cy="461"/>
                </a:xfrm>
                <a:prstGeom prst="rect">
                  <a:avLst/>
                </a:prstGeom>
                <a:noFill/>
                <a:ln w="9525">
                  <a:noFill/>
                </a:ln>
              </p:spPr>
              <p:txBody>
                <a:bodyPr/>
                <a:lstStyle/>
                <a:p>
                  <a:pPr algn="just"/>
                  <a:r>
                    <a:rPr lang="en-US" altLang="zh-CN" sz="2000" dirty="0">
                      <a:latin typeface="Times New Roman" panose="02020603050405020304" pitchFamily="18" charset="0"/>
                    </a:rPr>
                    <a:t> Manager</a:t>
                  </a:r>
                </a:p>
                <a:p>
                  <a:pPr algn="just" eaLnBrk="0" hangingPunct="0"/>
                  <a:endParaRPr lang="en-US" altLang="zh-CN" sz="2000" dirty="0">
                    <a:latin typeface="Times New Roman" panose="02020603050405020304" pitchFamily="18" charset="0"/>
                  </a:endParaRPr>
                </a:p>
              </p:txBody>
            </p:sp>
            <p:sp>
              <p:nvSpPr>
                <p:cNvPr id="20546" name="Rectangle 321"/>
                <p:cNvSpPr/>
                <p:nvPr/>
              </p:nvSpPr>
              <p:spPr>
                <a:xfrm>
                  <a:off x="869" y="3400"/>
                  <a:ext cx="986"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20518" name="Group 324"/>
              <p:cNvGrpSpPr/>
              <p:nvPr/>
            </p:nvGrpSpPr>
            <p:grpSpPr>
              <a:xfrm>
                <a:off x="1855" y="3400"/>
                <a:ext cx="708" cy="461"/>
                <a:chOff x="1855" y="3400"/>
                <a:chExt cx="708" cy="461"/>
              </a:xfrm>
            </p:grpSpPr>
            <p:sp>
              <p:nvSpPr>
                <p:cNvPr id="20543" name="Rectangle 252"/>
                <p:cNvSpPr/>
                <p:nvPr/>
              </p:nvSpPr>
              <p:spPr>
                <a:xfrm>
                  <a:off x="1898" y="3400"/>
                  <a:ext cx="622" cy="461"/>
                </a:xfrm>
                <a:prstGeom prst="rect">
                  <a:avLst/>
                </a:prstGeom>
                <a:noFill/>
                <a:ln w="9525">
                  <a:noFill/>
                </a:ln>
              </p:spPr>
              <p:txBody>
                <a:bodyPr/>
                <a:lstStyle/>
                <a:p>
                  <a:pPr algn="just"/>
                  <a:r>
                    <a:rPr lang="en-US" altLang="zh-CN" sz="2000" dirty="0">
                      <a:latin typeface="Times New Roman" panose="02020603050405020304" pitchFamily="18" charset="0"/>
                    </a:rPr>
                    <a:t> 24</a:t>
                  </a:r>
                </a:p>
                <a:p>
                  <a:pPr algn="just" eaLnBrk="0" hangingPunct="0"/>
                  <a:endParaRPr lang="en-US" altLang="zh-CN" sz="2000" dirty="0">
                    <a:latin typeface="Times New Roman" panose="02020603050405020304" pitchFamily="18" charset="0"/>
                  </a:endParaRPr>
                </a:p>
              </p:txBody>
            </p:sp>
            <p:sp>
              <p:nvSpPr>
                <p:cNvPr id="20544" name="Rectangle 323"/>
                <p:cNvSpPr/>
                <p:nvPr/>
              </p:nvSpPr>
              <p:spPr>
                <a:xfrm>
                  <a:off x="1855" y="3400"/>
                  <a:ext cx="708"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20519" name="Group 326"/>
              <p:cNvGrpSpPr/>
              <p:nvPr/>
            </p:nvGrpSpPr>
            <p:grpSpPr>
              <a:xfrm>
                <a:off x="0" y="3861"/>
                <a:ext cx="440" cy="461"/>
                <a:chOff x="0" y="3861"/>
                <a:chExt cx="440" cy="461"/>
              </a:xfrm>
            </p:grpSpPr>
            <p:sp>
              <p:nvSpPr>
                <p:cNvPr id="20541" name="Rectangle 253"/>
                <p:cNvSpPr/>
                <p:nvPr/>
              </p:nvSpPr>
              <p:spPr>
                <a:xfrm>
                  <a:off x="43" y="3861"/>
                  <a:ext cx="354" cy="461"/>
                </a:xfrm>
                <a:prstGeom prst="rect">
                  <a:avLst/>
                </a:prstGeom>
                <a:noFill/>
                <a:ln w="9525">
                  <a:noFill/>
                </a:ln>
              </p:spPr>
              <p:txBody>
                <a:bodyPr/>
                <a:lstStyle/>
                <a:p>
                  <a:pPr algn="just"/>
                  <a:r>
                    <a:rPr lang="en-US" altLang="zh-CN" sz="2000" dirty="0">
                      <a:latin typeface="Times New Roman" panose="02020603050405020304" pitchFamily="18" charset="0"/>
                    </a:rPr>
                    <a:t>E6</a:t>
                  </a:r>
                </a:p>
                <a:p>
                  <a:pPr algn="just" eaLnBrk="0" hangingPunct="0"/>
                  <a:endParaRPr lang="en-US" altLang="zh-CN" sz="2000" dirty="0">
                    <a:latin typeface="Times New Roman" panose="02020603050405020304" pitchFamily="18" charset="0"/>
                  </a:endParaRPr>
                </a:p>
              </p:txBody>
            </p:sp>
            <p:sp>
              <p:nvSpPr>
                <p:cNvPr id="20542" name="Rectangle 325"/>
                <p:cNvSpPr/>
                <p:nvPr/>
              </p:nvSpPr>
              <p:spPr>
                <a:xfrm>
                  <a:off x="0" y="3861"/>
                  <a:ext cx="440"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20520" name="Group 328"/>
              <p:cNvGrpSpPr/>
              <p:nvPr/>
            </p:nvGrpSpPr>
            <p:grpSpPr>
              <a:xfrm>
                <a:off x="440" y="3861"/>
                <a:ext cx="429" cy="461"/>
                <a:chOff x="440" y="3861"/>
                <a:chExt cx="429" cy="461"/>
              </a:xfrm>
            </p:grpSpPr>
            <p:sp>
              <p:nvSpPr>
                <p:cNvPr id="20539" name="Rectangle 254"/>
                <p:cNvSpPr/>
                <p:nvPr/>
              </p:nvSpPr>
              <p:spPr>
                <a:xfrm>
                  <a:off x="483" y="3861"/>
                  <a:ext cx="343" cy="461"/>
                </a:xfrm>
                <a:prstGeom prst="rect">
                  <a:avLst/>
                </a:prstGeom>
                <a:noFill/>
                <a:ln w="9525">
                  <a:noFill/>
                </a:ln>
              </p:spPr>
              <p:txBody>
                <a:bodyPr/>
                <a:lstStyle/>
                <a:p>
                  <a:pPr algn="just"/>
                  <a:r>
                    <a:rPr lang="en-US" altLang="zh-CN" sz="2000" dirty="0">
                      <a:latin typeface="Times New Roman" panose="02020603050405020304" pitchFamily="18" charset="0"/>
                    </a:rPr>
                    <a:t> P4</a:t>
                  </a:r>
                </a:p>
                <a:p>
                  <a:pPr algn="just" eaLnBrk="0" hangingPunct="0"/>
                  <a:endParaRPr lang="en-US" altLang="zh-CN" sz="2000" dirty="0">
                    <a:latin typeface="Times New Roman" panose="02020603050405020304" pitchFamily="18" charset="0"/>
                  </a:endParaRPr>
                </a:p>
              </p:txBody>
            </p:sp>
            <p:sp>
              <p:nvSpPr>
                <p:cNvPr id="20540" name="Rectangle 327"/>
                <p:cNvSpPr/>
                <p:nvPr/>
              </p:nvSpPr>
              <p:spPr>
                <a:xfrm>
                  <a:off x="440" y="3861"/>
                  <a:ext cx="429"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20521" name="Group 330"/>
              <p:cNvGrpSpPr/>
              <p:nvPr/>
            </p:nvGrpSpPr>
            <p:grpSpPr>
              <a:xfrm>
                <a:off x="869" y="3861"/>
                <a:ext cx="986" cy="461"/>
                <a:chOff x="869" y="3861"/>
                <a:chExt cx="986" cy="461"/>
              </a:xfrm>
            </p:grpSpPr>
            <p:sp>
              <p:nvSpPr>
                <p:cNvPr id="20537" name="Rectangle 255"/>
                <p:cNvSpPr/>
                <p:nvPr/>
              </p:nvSpPr>
              <p:spPr>
                <a:xfrm>
                  <a:off x="912" y="3861"/>
                  <a:ext cx="900" cy="461"/>
                </a:xfrm>
                <a:prstGeom prst="rect">
                  <a:avLst/>
                </a:prstGeom>
                <a:noFill/>
                <a:ln w="9525">
                  <a:noFill/>
                </a:ln>
              </p:spPr>
              <p:txBody>
                <a:bodyPr/>
                <a:lstStyle/>
                <a:p>
                  <a:pPr algn="just"/>
                  <a:r>
                    <a:rPr lang="en-US" altLang="zh-CN" sz="2000" dirty="0">
                      <a:latin typeface="Times New Roman" panose="02020603050405020304" pitchFamily="18" charset="0"/>
                    </a:rPr>
                    <a:t> Manager</a:t>
                  </a:r>
                </a:p>
                <a:p>
                  <a:pPr algn="just" eaLnBrk="0" hangingPunct="0"/>
                  <a:endParaRPr lang="en-US" altLang="zh-CN" sz="2000" dirty="0">
                    <a:latin typeface="Times New Roman" panose="02020603050405020304" pitchFamily="18" charset="0"/>
                  </a:endParaRPr>
                </a:p>
              </p:txBody>
            </p:sp>
            <p:sp>
              <p:nvSpPr>
                <p:cNvPr id="20538" name="Rectangle 329"/>
                <p:cNvSpPr/>
                <p:nvPr/>
              </p:nvSpPr>
              <p:spPr>
                <a:xfrm>
                  <a:off x="869" y="3861"/>
                  <a:ext cx="986"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20522" name="Group 332"/>
              <p:cNvGrpSpPr/>
              <p:nvPr/>
            </p:nvGrpSpPr>
            <p:grpSpPr>
              <a:xfrm>
                <a:off x="1855" y="3861"/>
                <a:ext cx="708" cy="461"/>
                <a:chOff x="1855" y="3861"/>
                <a:chExt cx="708" cy="461"/>
              </a:xfrm>
            </p:grpSpPr>
            <p:sp>
              <p:nvSpPr>
                <p:cNvPr id="20535" name="Rectangle 256"/>
                <p:cNvSpPr/>
                <p:nvPr/>
              </p:nvSpPr>
              <p:spPr>
                <a:xfrm>
                  <a:off x="1898" y="3861"/>
                  <a:ext cx="622" cy="461"/>
                </a:xfrm>
                <a:prstGeom prst="rect">
                  <a:avLst/>
                </a:prstGeom>
                <a:noFill/>
                <a:ln w="9525">
                  <a:noFill/>
                </a:ln>
              </p:spPr>
              <p:txBody>
                <a:bodyPr/>
                <a:lstStyle/>
                <a:p>
                  <a:pPr algn="just"/>
                  <a:r>
                    <a:rPr lang="en-US" altLang="zh-CN" sz="2000" dirty="0">
                      <a:latin typeface="Times New Roman" panose="02020603050405020304" pitchFamily="18" charset="0"/>
                    </a:rPr>
                    <a:t> 48</a:t>
                  </a:r>
                </a:p>
                <a:p>
                  <a:pPr algn="just" eaLnBrk="0" hangingPunct="0"/>
                  <a:endParaRPr lang="en-US" altLang="zh-CN" sz="2000" dirty="0">
                    <a:latin typeface="Times New Roman" panose="02020603050405020304" pitchFamily="18" charset="0"/>
                  </a:endParaRPr>
                </a:p>
              </p:txBody>
            </p:sp>
            <p:sp>
              <p:nvSpPr>
                <p:cNvPr id="20536" name="Rectangle 331"/>
                <p:cNvSpPr/>
                <p:nvPr/>
              </p:nvSpPr>
              <p:spPr>
                <a:xfrm>
                  <a:off x="1855" y="3861"/>
                  <a:ext cx="708"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20523" name="Group 334"/>
              <p:cNvGrpSpPr/>
              <p:nvPr/>
            </p:nvGrpSpPr>
            <p:grpSpPr>
              <a:xfrm>
                <a:off x="0" y="4322"/>
                <a:ext cx="440" cy="461"/>
                <a:chOff x="0" y="4322"/>
                <a:chExt cx="440" cy="461"/>
              </a:xfrm>
            </p:grpSpPr>
            <p:sp>
              <p:nvSpPr>
                <p:cNvPr id="20533" name="Rectangle 257"/>
                <p:cNvSpPr/>
                <p:nvPr/>
              </p:nvSpPr>
              <p:spPr>
                <a:xfrm>
                  <a:off x="43" y="4322"/>
                  <a:ext cx="354" cy="461"/>
                </a:xfrm>
                <a:prstGeom prst="rect">
                  <a:avLst/>
                </a:prstGeom>
                <a:noFill/>
                <a:ln w="9525">
                  <a:noFill/>
                </a:ln>
              </p:spPr>
              <p:txBody>
                <a:bodyPr/>
                <a:lstStyle/>
                <a:p>
                  <a:pPr algn="just"/>
                  <a:r>
                    <a:rPr lang="en-US" altLang="zh-CN" sz="2000" dirty="0">
                      <a:latin typeface="Times New Roman" panose="02020603050405020304" pitchFamily="18" charset="0"/>
                    </a:rPr>
                    <a:t>E7</a:t>
                  </a:r>
                </a:p>
                <a:p>
                  <a:pPr algn="just" eaLnBrk="0" hangingPunct="0"/>
                  <a:endParaRPr lang="en-US" altLang="zh-CN" sz="2000" dirty="0">
                    <a:latin typeface="Times New Roman" panose="02020603050405020304" pitchFamily="18" charset="0"/>
                  </a:endParaRPr>
                </a:p>
              </p:txBody>
            </p:sp>
            <p:sp>
              <p:nvSpPr>
                <p:cNvPr id="20534" name="Rectangle 333"/>
                <p:cNvSpPr/>
                <p:nvPr/>
              </p:nvSpPr>
              <p:spPr>
                <a:xfrm>
                  <a:off x="0" y="4322"/>
                  <a:ext cx="440"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20524" name="Group 336"/>
              <p:cNvGrpSpPr/>
              <p:nvPr/>
            </p:nvGrpSpPr>
            <p:grpSpPr>
              <a:xfrm>
                <a:off x="440" y="4322"/>
                <a:ext cx="429" cy="461"/>
                <a:chOff x="440" y="4322"/>
                <a:chExt cx="429" cy="461"/>
              </a:xfrm>
            </p:grpSpPr>
            <p:sp>
              <p:nvSpPr>
                <p:cNvPr id="20531" name="Rectangle 258"/>
                <p:cNvSpPr/>
                <p:nvPr/>
              </p:nvSpPr>
              <p:spPr>
                <a:xfrm>
                  <a:off x="483" y="4322"/>
                  <a:ext cx="343" cy="461"/>
                </a:xfrm>
                <a:prstGeom prst="rect">
                  <a:avLst/>
                </a:prstGeom>
                <a:noFill/>
                <a:ln w="9525">
                  <a:noFill/>
                </a:ln>
              </p:spPr>
              <p:txBody>
                <a:bodyPr/>
                <a:lstStyle/>
                <a:p>
                  <a:pPr algn="just"/>
                  <a:r>
                    <a:rPr lang="en-US" altLang="zh-CN" sz="2000" dirty="0">
                      <a:latin typeface="Times New Roman" panose="02020603050405020304" pitchFamily="18" charset="0"/>
                    </a:rPr>
                    <a:t> P3</a:t>
                  </a:r>
                </a:p>
                <a:p>
                  <a:pPr algn="just" eaLnBrk="0" hangingPunct="0"/>
                  <a:endParaRPr lang="en-US" altLang="zh-CN" sz="2000" dirty="0">
                    <a:latin typeface="Times New Roman" panose="02020603050405020304" pitchFamily="18" charset="0"/>
                  </a:endParaRPr>
                </a:p>
              </p:txBody>
            </p:sp>
            <p:sp>
              <p:nvSpPr>
                <p:cNvPr id="20532" name="Rectangle 335"/>
                <p:cNvSpPr/>
                <p:nvPr/>
              </p:nvSpPr>
              <p:spPr>
                <a:xfrm>
                  <a:off x="440" y="4322"/>
                  <a:ext cx="429"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20525" name="Group 338"/>
              <p:cNvGrpSpPr/>
              <p:nvPr/>
            </p:nvGrpSpPr>
            <p:grpSpPr>
              <a:xfrm>
                <a:off x="869" y="4322"/>
                <a:ext cx="986" cy="461"/>
                <a:chOff x="869" y="4322"/>
                <a:chExt cx="986" cy="461"/>
              </a:xfrm>
            </p:grpSpPr>
            <p:sp>
              <p:nvSpPr>
                <p:cNvPr id="20529" name="Rectangle 259"/>
                <p:cNvSpPr/>
                <p:nvPr/>
              </p:nvSpPr>
              <p:spPr>
                <a:xfrm>
                  <a:off x="912" y="4322"/>
                  <a:ext cx="900" cy="461"/>
                </a:xfrm>
                <a:prstGeom prst="rect">
                  <a:avLst/>
                </a:prstGeom>
                <a:noFill/>
                <a:ln w="9525">
                  <a:noFill/>
                </a:ln>
              </p:spPr>
              <p:txBody>
                <a:bodyPr/>
                <a:lstStyle/>
                <a:p>
                  <a:pPr algn="just"/>
                  <a:r>
                    <a:rPr lang="en-US" altLang="zh-CN" sz="2000" dirty="0">
                      <a:latin typeface="Times New Roman" panose="02020603050405020304" pitchFamily="18" charset="0"/>
                    </a:rPr>
                    <a:t> Engineer</a:t>
                  </a:r>
                </a:p>
                <a:p>
                  <a:pPr algn="just" eaLnBrk="0" hangingPunct="0"/>
                  <a:endParaRPr lang="en-US" altLang="zh-CN" sz="2000" dirty="0">
                    <a:latin typeface="Times New Roman" panose="02020603050405020304" pitchFamily="18" charset="0"/>
                  </a:endParaRPr>
                </a:p>
              </p:txBody>
            </p:sp>
            <p:sp>
              <p:nvSpPr>
                <p:cNvPr id="20530" name="Rectangle 337"/>
                <p:cNvSpPr/>
                <p:nvPr/>
              </p:nvSpPr>
              <p:spPr>
                <a:xfrm>
                  <a:off x="869" y="4322"/>
                  <a:ext cx="986"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nvGrpSpPr>
              <p:cNvPr id="20526" name="Group 340"/>
              <p:cNvGrpSpPr/>
              <p:nvPr/>
            </p:nvGrpSpPr>
            <p:grpSpPr>
              <a:xfrm>
                <a:off x="1855" y="4322"/>
                <a:ext cx="708" cy="461"/>
                <a:chOff x="1855" y="4322"/>
                <a:chExt cx="708" cy="461"/>
              </a:xfrm>
            </p:grpSpPr>
            <p:sp>
              <p:nvSpPr>
                <p:cNvPr id="20527" name="Rectangle 260"/>
                <p:cNvSpPr/>
                <p:nvPr/>
              </p:nvSpPr>
              <p:spPr>
                <a:xfrm>
                  <a:off x="1898" y="4322"/>
                  <a:ext cx="622" cy="461"/>
                </a:xfrm>
                <a:prstGeom prst="rect">
                  <a:avLst/>
                </a:prstGeom>
                <a:noFill/>
                <a:ln w="9525">
                  <a:noFill/>
                </a:ln>
              </p:spPr>
              <p:txBody>
                <a:bodyPr/>
                <a:lstStyle/>
                <a:p>
                  <a:pPr algn="just"/>
                  <a:r>
                    <a:rPr lang="en-US" altLang="zh-CN" sz="2000" dirty="0">
                      <a:latin typeface="Times New Roman" panose="02020603050405020304" pitchFamily="18" charset="0"/>
                    </a:rPr>
                    <a:t> 36</a:t>
                  </a:r>
                </a:p>
                <a:p>
                  <a:pPr algn="just" eaLnBrk="0" hangingPunct="0"/>
                  <a:endParaRPr lang="en-US" altLang="zh-CN" sz="2000" dirty="0">
                    <a:latin typeface="Times New Roman" panose="02020603050405020304" pitchFamily="18" charset="0"/>
                  </a:endParaRPr>
                </a:p>
              </p:txBody>
            </p:sp>
            <p:sp>
              <p:nvSpPr>
                <p:cNvPr id="20528" name="Rectangle 339"/>
                <p:cNvSpPr/>
                <p:nvPr/>
              </p:nvSpPr>
              <p:spPr>
                <a:xfrm>
                  <a:off x="1855" y="4322"/>
                  <a:ext cx="708" cy="461"/>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grpSp>
        <p:sp>
          <p:nvSpPr>
            <p:cNvPr id="20486" name="Rectangle 342"/>
            <p:cNvSpPr/>
            <p:nvPr/>
          </p:nvSpPr>
          <p:spPr>
            <a:xfrm>
              <a:off x="-3" y="-3"/>
              <a:ext cx="2569" cy="4789"/>
            </a:xfrm>
            <a:prstGeom prst="rect">
              <a:avLst/>
            </a:prstGeom>
            <a:noFill/>
            <a:ln w="9525" cap="flat" cmpd="sng">
              <a:solidFill>
                <a:srgbClr val="A0A0A0"/>
              </a:solidFill>
              <a:prstDash val="solid"/>
              <a:miter/>
              <a:headEnd type="none" w="med" len="med"/>
              <a:tailEnd type="none" w="med" len="med"/>
            </a:ln>
          </p:spPr>
          <p:txBody>
            <a:bodyPr/>
            <a:lstStyle/>
            <a:p>
              <a:endParaRPr lang="zh-CN" altLang="en-US" dirty="0">
                <a:latin typeface="Times New Roman" panose="02020603050405020304" pitchFamily="18" charset="0"/>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p:txBody>
          <a:bodyPr vert="horz" wrap="square" lIns="91440" tIns="45720" rIns="91440" bIns="45720" anchor="ctr"/>
          <a:lstStyle/>
          <a:p>
            <a:pPr eaLnBrk="1" hangingPunct="1"/>
            <a:r>
              <a:rPr lang="zh-CN" altLang="en-US" sz="4000" dirty="0">
                <a:latin typeface="微软雅黑" panose="020B0503020204020204" charset="-122"/>
                <a:ea typeface="微软雅黑" panose="020B0503020204020204" charset="-122"/>
              </a:rPr>
              <a:t>实体</a:t>
            </a:r>
            <a:r>
              <a:rPr lang="en-US" altLang="zh-CN" sz="4000" dirty="0">
                <a:latin typeface="微软雅黑" panose="020B0503020204020204" charset="-122"/>
                <a:ea typeface="微软雅黑" panose="020B0503020204020204" charset="-122"/>
              </a:rPr>
              <a:t>-</a:t>
            </a:r>
            <a:r>
              <a:rPr lang="zh-CN" altLang="en-US" sz="4000" dirty="0">
                <a:latin typeface="微软雅黑" panose="020B0503020204020204" charset="-122"/>
                <a:ea typeface="微软雅黑" panose="020B0503020204020204" charset="-122"/>
              </a:rPr>
              <a:t>关系建模</a:t>
            </a:r>
            <a:r>
              <a:rPr lang="en-US" altLang="zh-CN" sz="4000" dirty="0">
                <a:latin typeface="微软雅黑" panose="020B0503020204020204" charset="-122"/>
                <a:ea typeface="微软雅黑" panose="020B0503020204020204" charset="-122"/>
              </a:rPr>
              <a:t>(ER modelling)</a:t>
            </a:r>
          </a:p>
        </p:txBody>
      </p:sp>
      <p:sp>
        <p:nvSpPr>
          <p:cNvPr id="21507" name="Rectangle 3"/>
          <p:cNvSpPr>
            <a:spLocks noGrp="1"/>
          </p:cNvSpPr>
          <p:nvPr>
            <p:ph idx="1"/>
          </p:nvPr>
        </p:nvSpPr>
        <p:spPr>
          <a:xfrm>
            <a:off x="152400" y="1447800"/>
            <a:ext cx="8991600" cy="5410200"/>
          </a:xfrm>
        </p:spPr>
        <p:txBody>
          <a:bodyPr vert="horz" wrap="square" lIns="91440" tIns="45720" rIns="91440" bIns="45720" anchor="t"/>
          <a:lstStyle/>
          <a:p>
            <a:pPr marL="0" indent="482600" defTabSz="0" eaLnBrk="1" hangingPunct="1">
              <a:lnSpc>
                <a:spcPct val="110000"/>
              </a:lnSpc>
              <a:spcBef>
                <a:spcPts val="10"/>
              </a:spcBef>
              <a:spcAft>
                <a:spcPts val="0"/>
              </a:spcAft>
              <a:buFont typeface="Wingdings" panose="05000000000000000000" pitchFamily="2" charset="2"/>
              <a:buChar char="v"/>
              <a:tabLst>
                <a:tab pos="952500" algn="l"/>
              </a:tabLst>
            </a:pPr>
            <a:r>
              <a:rPr lang="zh-CN" altLang="en-US" b="1" dirty="0">
                <a:solidFill>
                  <a:srgbClr val="FF0000"/>
                </a:solidFill>
                <a:latin typeface="微软雅黑" panose="020B0503020204020204" charset="-122"/>
                <a:ea typeface="微软雅黑" panose="020B0503020204020204" charset="-122"/>
                <a:cs typeface="+mn-ea"/>
              </a:rPr>
              <a:t>概念</a:t>
            </a:r>
            <a:r>
              <a:rPr lang="en-US" altLang="zh-CN" dirty="0">
                <a:latin typeface="微软雅黑" panose="020B0503020204020204" charset="-122"/>
                <a:ea typeface="微软雅黑" panose="020B0503020204020204" charset="-122"/>
              </a:rPr>
              <a:t>(concepts):</a:t>
            </a:r>
          </a:p>
          <a:p>
            <a:pPr marL="1052830" lvl="1" indent="-379730" defTabSz="0" eaLnBrk="1" hangingPunct="1">
              <a:lnSpc>
                <a:spcPct val="110000"/>
              </a:lnSpc>
              <a:spcBef>
                <a:spcPts val="10"/>
              </a:spcBef>
              <a:spcAft>
                <a:spcPts val="0"/>
              </a:spcAft>
              <a:buFont typeface="Wingdings" panose="05000000000000000000" pitchFamily="2" charset="2"/>
              <a:buChar char="v"/>
              <a:tabLst>
                <a:tab pos="952500" algn="l"/>
              </a:tabLst>
            </a:pPr>
            <a:r>
              <a:rPr lang="zh-CN" altLang="en-US" b="1" dirty="0">
                <a:solidFill>
                  <a:srgbClr val="0000CC"/>
                </a:solidFill>
                <a:latin typeface="微软雅黑" panose="020B0503020204020204" charset="-122"/>
                <a:ea typeface="微软雅黑" panose="020B0503020204020204" charset="-122"/>
              </a:rPr>
              <a:t>实体</a:t>
            </a:r>
            <a:r>
              <a:rPr lang="en-US" altLang="zh-CN" dirty="0">
                <a:latin typeface="微软雅黑" panose="020B0503020204020204" charset="-122"/>
                <a:ea typeface="微软雅黑" panose="020B0503020204020204" charset="-122"/>
              </a:rPr>
              <a:t>Entity;</a:t>
            </a:r>
          </a:p>
          <a:p>
            <a:pPr marL="1052830" lvl="1" indent="-379730" defTabSz="0" eaLnBrk="1" hangingPunct="1">
              <a:lnSpc>
                <a:spcPct val="110000"/>
              </a:lnSpc>
              <a:spcBef>
                <a:spcPts val="10"/>
              </a:spcBef>
              <a:spcAft>
                <a:spcPts val="0"/>
              </a:spcAft>
              <a:buFont typeface="Wingdings" panose="05000000000000000000" pitchFamily="2" charset="2"/>
              <a:buChar char="v"/>
              <a:tabLst>
                <a:tab pos="952500" algn="l"/>
              </a:tabLst>
            </a:pPr>
            <a:r>
              <a:rPr lang="zh-CN" altLang="en-US" b="1" dirty="0">
                <a:solidFill>
                  <a:srgbClr val="0000CC"/>
                </a:solidFill>
                <a:latin typeface="微软雅黑" panose="020B0503020204020204" charset="-122"/>
                <a:ea typeface="微软雅黑" panose="020B0503020204020204" charset="-122"/>
                <a:cs typeface="+mn-ea"/>
              </a:rPr>
              <a:t>关系</a:t>
            </a:r>
            <a:r>
              <a:rPr lang="en-US" altLang="zh-CN" dirty="0">
                <a:latin typeface="微软雅黑" panose="020B0503020204020204" charset="-122"/>
                <a:ea typeface="微软雅黑" panose="020B0503020204020204" charset="-122"/>
              </a:rPr>
              <a:t>Relationship;</a:t>
            </a:r>
          </a:p>
          <a:p>
            <a:pPr marL="2040255" lvl="2" defTabSz="0" eaLnBrk="1" hangingPunct="1">
              <a:lnSpc>
                <a:spcPct val="110000"/>
              </a:lnSpc>
              <a:spcBef>
                <a:spcPts val="10"/>
              </a:spcBef>
              <a:spcAft>
                <a:spcPts val="0"/>
              </a:spcAft>
              <a:buClr>
                <a:srgbClr val="FF0000"/>
              </a:buClr>
              <a:buFont typeface="Wingdings" panose="05000000000000000000" pitchFamily="2" charset="2"/>
              <a:buChar char="l"/>
              <a:tabLst>
                <a:tab pos="952500" algn="l"/>
              </a:tabLst>
            </a:pPr>
            <a:r>
              <a:rPr lang="zh-CN" altLang="en-US" b="1" dirty="0">
                <a:solidFill>
                  <a:srgbClr val="0000CC"/>
                </a:solidFill>
                <a:latin typeface="微软雅黑" panose="020B0503020204020204" charset="-122"/>
                <a:ea typeface="微软雅黑" panose="020B0503020204020204" charset="-122"/>
                <a:cs typeface="+mn-ea"/>
              </a:rPr>
              <a:t>属性</a:t>
            </a:r>
            <a:r>
              <a:rPr lang="en-US" altLang="zh-CN" dirty="0">
                <a:latin typeface="微软雅黑" panose="020B0503020204020204" charset="-122"/>
                <a:ea typeface="微软雅黑" panose="020B0503020204020204" charset="-122"/>
              </a:rPr>
              <a:t>Attribute;</a:t>
            </a:r>
          </a:p>
          <a:p>
            <a:pPr marL="0" indent="482600" defTabSz="0" eaLnBrk="1" hangingPunct="1">
              <a:lnSpc>
                <a:spcPct val="110000"/>
              </a:lnSpc>
              <a:spcBef>
                <a:spcPts val="10"/>
              </a:spcBef>
              <a:spcAft>
                <a:spcPts val="0"/>
              </a:spcAft>
              <a:buFont typeface="Wingdings" panose="05000000000000000000" pitchFamily="2" charset="2"/>
              <a:buChar char="v"/>
              <a:tabLst>
                <a:tab pos="952500" algn="l"/>
              </a:tabLst>
            </a:pPr>
            <a:endParaRPr lang="en-US" altLang="zh-CN" sz="1200" dirty="0">
              <a:latin typeface="微软雅黑" panose="020B0503020204020204" charset="-122"/>
              <a:ea typeface="微软雅黑" panose="020B0503020204020204" charset="-122"/>
            </a:endParaRPr>
          </a:p>
          <a:p>
            <a:pPr marL="0" indent="482600" defTabSz="0" eaLnBrk="1" hangingPunct="1">
              <a:lnSpc>
                <a:spcPct val="110000"/>
              </a:lnSpc>
              <a:spcBef>
                <a:spcPts val="10"/>
              </a:spcBef>
              <a:spcAft>
                <a:spcPts val="0"/>
              </a:spcAft>
              <a:buFont typeface="Wingdings" panose="05000000000000000000" pitchFamily="2" charset="2"/>
              <a:buChar char="v"/>
              <a:tabLst>
                <a:tab pos="952500" algn="l"/>
              </a:tabLst>
            </a:pPr>
            <a:r>
              <a:rPr lang="zh-CN" altLang="en-US" b="1" dirty="0">
                <a:solidFill>
                  <a:srgbClr val="FF0000"/>
                </a:solidFill>
                <a:latin typeface="微软雅黑" panose="020B0503020204020204" charset="-122"/>
                <a:ea typeface="微软雅黑" panose="020B0503020204020204" charset="-122"/>
                <a:cs typeface="+mn-ea"/>
              </a:rPr>
              <a:t>约束</a:t>
            </a:r>
            <a:r>
              <a:rPr lang="en-US" altLang="zh-CN" dirty="0">
                <a:latin typeface="微软雅黑" panose="020B0503020204020204" charset="-122"/>
                <a:ea typeface="微软雅黑" panose="020B0503020204020204" charset="-122"/>
              </a:rPr>
              <a:t>(Constraints):</a:t>
            </a:r>
          </a:p>
          <a:p>
            <a:pPr marL="1052830" lvl="1" indent="-379730" defTabSz="0" eaLnBrk="1" hangingPunct="1">
              <a:lnSpc>
                <a:spcPct val="110000"/>
              </a:lnSpc>
              <a:spcBef>
                <a:spcPts val="10"/>
              </a:spcBef>
              <a:spcAft>
                <a:spcPts val="0"/>
              </a:spcAft>
              <a:buFont typeface="Wingdings" panose="05000000000000000000" pitchFamily="2" charset="2"/>
              <a:buChar char="v"/>
              <a:tabLst>
                <a:tab pos="952500" algn="l"/>
              </a:tabLst>
            </a:pPr>
            <a:r>
              <a:rPr lang="zh-CN" altLang="en-US" dirty="0">
                <a:latin typeface="微软雅黑" panose="020B0503020204020204" charset="-122"/>
                <a:ea typeface="微软雅黑" panose="020B0503020204020204" charset="-122"/>
              </a:rPr>
              <a:t>作用于实体上的约束</a:t>
            </a:r>
            <a:r>
              <a:rPr lang="en-US" altLang="zh-CN" dirty="0">
                <a:latin typeface="微软雅黑" panose="020B0503020204020204" charset="-122"/>
                <a:ea typeface="微软雅黑" panose="020B0503020204020204" charset="-122"/>
              </a:rPr>
              <a:t>: </a:t>
            </a:r>
          </a:p>
          <a:p>
            <a:pPr marL="2040255" lvl="2" defTabSz="0" eaLnBrk="1" hangingPunct="1">
              <a:lnSpc>
                <a:spcPct val="110000"/>
              </a:lnSpc>
              <a:spcBef>
                <a:spcPts val="10"/>
              </a:spcBef>
              <a:spcAft>
                <a:spcPts val="0"/>
              </a:spcAft>
              <a:buFont typeface="Wingdings" panose="05000000000000000000" pitchFamily="2" charset="2"/>
              <a:buChar char="•"/>
              <a:tabLst>
                <a:tab pos="952500" algn="l"/>
              </a:tabLst>
            </a:pPr>
            <a:r>
              <a:rPr lang="zh-CN" altLang="en-US" dirty="0">
                <a:latin typeface="微软雅黑" panose="020B0503020204020204" charset="-122"/>
                <a:ea typeface="微软雅黑" panose="020B0503020204020204" charset="-122"/>
              </a:rPr>
              <a:t>实体标识</a:t>
            </a:r>
            <a:r>
              <a:rPr lang="en-US" altLang="zh-CN" dirty="0">
                <a:latin typeface="微软雅黑" panose="020B0503020204020204" charset="-122"/>
                <a:ea typeface="微软雅黑" panose="020B0503020204020204" charset="-122"/>
              </a:rPr>
              <a:t>(Entity identification);</a:t>
            </a:r>
          </a:p>
          <a:p>
            <a:pPr marL="1052830" lvl="1" indent="-379730" defTabSz="0" eaLnBrk="1" hangingPunct="1">
              <a:lnSpc>
                <a:spcPct val="110000"/>
              </a:lnSpc>
              <a:spcBef>
                <a:spcPts val="10"/>
              </a:spcBef>
              <a:spcAft>
                <a:spcPts val="0"/>
              </a:spcAft>
              <a:buFont typeface="Wingdings" panose="05000000000000000000" pitchFamily="2" charset="2"/>
              <a:buChar char="v"/>
              <a:tabLst>
                <a:tab pos="952500" algn="l"/>
              </a:tabLst>
            </a:pPr>
            <a:r>
              <a:rPr lang="zh-CN" altLang="en-US" dirty="0">
                <a:latin typeface="微软雅黑" panose="020B0503020204020204" charset="-122"/>
                <a:ea typeface="微软雅黑" panose="020B0503020204020204" charset="-122"/>
                <a:sym typeface="+mn-ea"/>
              </a:rPr>
              <a:t>作用于关系上的约束</a:t>
            </a:r>
            <a:r>
              <a:rPr lang="en-US" altLang="zh-CN" dirty="0">
                <a:latin typeface="微软雅黑" panose="020B0503020204020204" charset="-122"/>
                <a:ea typeface="微软雅黑" panose="020B0503020204020204" charset="-122"/>
              </a:rPr>
              <a:t>: </a:t>
            </a:r>
          </a:p>
          <a:p>
            <a:pPr marL="2040255" lvl="2" defTabSz="0" eaLnBrk="1" hangingPunct="1">
              <a:lnSpc>
                <a:spcPct val="110000"/>
              </a:lnSpc>
              <a:spcBef>
                <a:spcPts val="10"/>
              </a:spcBef>
              <a:spcAft>
                <a:spcPts val="0"/>
              </a:spcAft>
              <a:buFont typeface="Wingdings" panose="05000000000000000000" pitchFamily="2" charset="2"/>
              <a:buChar char="•"/>
              <a:tabLst>
                <a:tab pos="952500" algn="l"/>
              </a:tabLst>
            </a:pPr>
            <a:r>
              <a:rPr lang="zh-CN" altLang="en-US" dirty="0">
                <a:latin typeface="微软雅黑" panose="020B0503020204020204" charset="-122"/>
                <a:ea typeface="微软雅黑" panose="020B0503020204020204" charset="-122"/>
              </a:rPr>
              <a:t>度</a:t>
            </a:r>
            <a:r>
              <a:rPr lang="en-US" altLang="zh-CN" dirty="0">
                <a:latin typeface="微软雅黑" panose="020B0503020204020204" charset="-122"/>
                <a:ea typeface="微软雅黑" panose="020B0503020204020204" charset="-122"/>
              </a:rPr>
              <a:t>(degree), </a:t>
            </a:r>
          </a:p>
          <a:p>
            <a:pPr marL="2040255" lvl="2" defTabSz="0" eaLnBrk="1" hangingPunct="1">
              <a:lnSpc>
                <a:spcPct val="110000"/>
              </a:lnSpc>
              <a:spcBef>
                <a:spcPts val="10"/>
              </a:spcBef>
              <a:spcAft>
                <a:spcPts val="0"/>
              </a:spcAft>
              <a:buFont typeface="Wingdings" panose="05000000000000000000" pitchFamily="2" charset="2"/>
              <a:buChar char="•"/>
              <a:tabLst>
                <a:tab pos="952500" algn="l"/>
              </a:tabLst>
            </a:pPr>
            <a:r>
              <a:rPr lang="zh-CN" altLang="en-US" dirty="0">
                <a:latin typeface="微软雅黑" panose="020B0503020204020204" charset="-122"/>
                <a:ea typeface="微软雅黑" panose="020B0503020204020204" charset="-122"/>
              </a:rPr>
              <a:t>参</a:t>
            </a:r>
            <a:r>
              <a:rPr lang="en-US" altLang="zh-CN" dirty="0">
                <a:latin typeface="微软雅黑" panose="020B0503020204020204" charset="-122"/>
                <a:ea typeface="微软雅黑" panose="020B0503020204020204" charset="-122"/>
              </a:rPr>
              <a:t>(participation); </a:t>
            </a:r>
          </a:p>
          <a:p>
            <a:pPr marL="2040255" lvl="2" defTabSz="0" eaLnBrk="1" hangingPunct="1">
              <a:lnSpc>
                <a:spcPct val="110000"/>
              </a:lnSpc>
              <a:spcBef>
                <a:spcPts val="10"/>
              </a:spcBef>
              <a:spcAft>
                <a:spcPts val="0"/>
              </a:spcAft>
              <a:buFont typeface="Wingdings" panose="05000000000000000000" pitchFamily="2" charset="2"/>
              <a:buChar char="•"/>
              <a:tabLst>
                <a:tab pos="952500" algn="l"/>
              </a:tabLst>
            </a:pPr>
            <a:r>
              <a:rPr lang="zh-CN" altLang="en-US" dirty="0">
                <a:latin typeface="微软雅黑" panose="020B0503020204020204" charset="-122"/>
                <a:ea typeface="微软雅黑" panose="020B0503020204020204" charset="-122"/>
              </a:rPr>
              <a:t>基</a:t>
            </a:r>
            <a:r>
              <a:rPr lang="en-US" altLang="zh-CN" dirty="0">
                <a:latin typeface="微软雅黑" panose="020B0503020204020204" charset="-122"/>
                <a:ea typeface="微软雅黑" panose="020B0503020204020204" charset="-122"/>
              </a:rPr>
              <a:t>(Cardinality);</a:t>
            </a:r>
          </a:p>
          <a:p>
            <a:pPr marL="0" indent="482600" defTabSz="0" eaLnBrk="1" hangingPunct="1">
              <a:lnSpc>
                <a:spcPct val="110000"/>
              </a:lnSpc>
              <a:spcBef>
                <a:spcPts val="10"/>
              </a:spcBef>
              <a:spcAft>
                <a:spcPts val="0"/>
              </a:spcAft>
              <a:buFont typeface="Wingdings" panose="05000000000000000000" pitchFamily="2" charset="2"/>
              <a:buChar char="v"/>
              <a:tabLst>
                <a:tab pos="952500" algn="l"/>
              </a:tabLst>
            </a:pPr>
            <a:endParaRPr lang="en-US" altLang="zh-CN" sz="1200" dirty="0">
              <a:latin typeface="微软雅黑" panose="020B0503020204020204" charset="-122"/>
              <a:ea typeface="微软雅黑" panose="020B0503020204020204" charset="-122"/>
            </a:endParaRPr>
          </a:p>
          <a:p>
            <a:pPr marL="0" indent="482600" defTabSz="0" eaLnBrk="1" hangingPunct="1">
              <a:lnSpc>
                <a:spcPct val="110000"/>
              </a:lnSpc>
              <a:spcBef>
                <a:spcPts val="10"/>
              </a:spcBef>
              <a:spcAft>
                <a:spcPts val="0"/>
              </a:spcAft>
              <a:buFont typeface="Wingdings" panose="05000000000000000000" pitchFamily="2" charset="2"/>
              <a:buChar char="v"/>
              <a:tabLst>
                <a:tab pos="952500" algn="l"/>
              </a:tabLst>
            </a:pPr>
            <a:r>
              <a:rPr lang="zh-CN" altLang="en-US" b="1" dirty="0">
                <a:solidFill>
                  <a:srgbClr val="FF0000"/>
                </a:solidFill>
                <a:latin typeface="微软雅黑" panose="020B0503020204020204" charset="-122"/>
                <a:ea typeface="微软雅黑" panose="020B0503020204020204" charset="-122"/>
                <a:cs typeface="+mn-ea"/>
              </a:rPr>
              <a:t>符号</a:t>
            </a:r>
            <a:r>
              <a:rPr lang="en-US" altLang="zh-CN" dirty="0">
                <a:latin typeface="微软雅黑" panose="020B0503020204020204" charset="-122"/>
                <a:ea typeface="微软雅黑" panose="020B0503020204020204" charset="-122"/>
              </a:rPr>
              <a:t>(Symbol);</a:t>
            </a:r>
          </a:p>
        </p:txBody>
      </p:sp>
      <p:sp>
        <p:nvSpPr>
          <p:cNvPr id="21508" name="矩形 1"/>
          <p:cNvSpPr/>
          <p:nvPr/>
        </p:nvSpPr>
        <p:spPr>
          <a:xfrm>
            <a:off x="4143058" y="6316028"/>
            <a:ext cx="4105275" cy="461962"/>
          </a:xfrm>
          <a:prstGeom prst="rect">
            <a:avLst/>
          </a:prstGeom>
          <a:noFill/>
          <a:ln w="9525">
            <a:noFill/>
          </a:ln>
        </p:spPr>
        <p:txBody>
          <a:bodyPr>
            <a:spAutoFit/>
          </a:bodyPr>
          <a:lstStyle/>
          <a:p>
            <a:r>
              <a:rPr lang="en-US" altLang="zh-CN" b="1" dirty="0">
                <a:solidFill>
                  <a:srgbClr val="FF0000"/>
                </a:solidFill>
                <a:latin typeface="华文中宋" panose="02010600040101010101" pitchFamily="2" charset="-122"/>
                <a:ea typeface="华文中宋" panose="02010600040101010101" pitchFamily="2" charset="-122"/>
              </a:rPr>
              <a:t>1976</a:t>
            </a:r>
            <a:r>
              <a:rPr lang="zh-CN" altLang="en-US" b="1" dirty="0">
                <a:solidFill>
                  <a:srgbClr val="FF0000"/>
                </a:solidFill>
                <a:latin typeface="华文中宋" panose="02010600040101010101" pitchFamily="2" charset="-122"/>
                <a:ea typeface="华文中宋" panose="02010600040101010101" pitchFamily="2" charset="-122"/>
              </a:rPr>
              <a:t>年由</a:t>
            </a:r>
            <a:r>
              <a:rPr lang="en-US" altLang="zh-CN" b="1" dirty="0">
                <a:solidFill>
                  <a:srgbClr val="FF0000"/>
                </a:solidFill>
                <a:latin typeface="华文中宋" panose="02010600040101010101" pitchFamily="2" charset="-122"/>
                <a:ea typeface="华文中宋" panose="02010600040101010101" pitchFamily="2" charset="-122"/>
              </a:rPr>
              <a:t>Peter chen </a:t>
            </a:r>
            <a:r>
              <a:rPr lang="zh-CN" altLang="en-US" b="1" dirty="0">
                <a:solidFill>
                  <a:srgbClr val="FF0000"/>
                </a:solidFill>
                <a:latin typeface="华文中宋" panose="02010600040101010101" pitchFamily="2" charset="-122"/>
                <a:ea typeface="华文中宋" panose="02010600040101010101" pitchFamily="2" charset="-122"/>
              </a:rPr>
              <a:t>提出</a:t>
            </a:r>
            <a:r>
              <a:rPr lang="en-US" altLang="zh-CN" b="1" dirty="0">
                <a:latin typeface="华文中宋" panose="02010600040101010101" pitchFamily="2" charset="-122"/>
                <a:ea typeface="华文中宋" panose="02010600040101010101" pitchFamily="2" charset="-122"/>
              </a:rPr>
              <a:t>.</a:t>
            </a:r>
            <a:endParaRPr lang="zh-CN" altLang="en-US" b="1" dirty="0">
              <a:latin typeface="华文中宋" panose="02010600040101010101" pitchFamily="2" charset="-122"/>
              <a:ea typeface="华文中宋" panose="0201060004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p:txBody>
          <a:bodyPr vert="horz" wrap="square" lIns="91440" tIns="45720" rIns="91440" bIns="45720" anchor="ctr"/>
          <a:lstStyle/>
          <a:p>
            <a:pPr eaLnBrk="1" hangingPunct="1"/>
            <a:r>
              <a:rPr lang="en-US" altLang="zh-CN" sz="4000" dirty="0">
                <a:latin typeface="微软雅黑" panose="020B0503020204020204" charset="-122"/>
                <a:ea typeface="微软雅黑" panose="020B0503020204020204" charset="-122"/>
              </a:rPr>
              <a:t>ER Model </a:t>
            </a:r>
            <a:r>
              <a:rPr lang="zh-CN" altLang="en-US" sz="4000" dirty="0">
                <a:latin typeface="微软雅黑" panose="020B0503020204020204" charset="-122"/>
                <a:ea typeface="微软雅黑" panose="020B0503020204020204" charset="-122"/>
              </a:rPr>
              <a:t>例子</a:t>
            </a:r>
            <a:r>
              <a:rPr lang="en-US" altLang="zh-CN" sz="4000" dirty="0">
                <a:latin typeface="微软雅黑" panose="020B0503020204020204" charset="-122"/>
                <a:ea typeface="微软雅黑" panose="020B0503020204020204" charset="-122"/>
              </a:rPr>
              <a:t> (</a:t>
            </a:r>
            <a:r>
              <a:rPr lang="zh-CN" altLang="en-US" sz="4000" dirty="0">
                <a:latin typeface="微软雅黑" panose="020B0503020204020204" charset="-122"/>
                <a:ea typeface="微软雅黑" panose="020B0503020204020204" charset="-122"/>
              </a:rPr>
              <a:t>旧标记</a:t>
            </a:r>
            <a:r>
              <a:rPr lang="en-US" altLang="zh-CN" sz="4000" dirty="0">
                <a:latin typeface="微软雅黑" panose="020B0503020204020204" charset="-122"/>
                <a:ea typeface="微软雅黑" panose="020B0503020204020204" charset="-122"/>
              </a:rPr>
              <a:t>)</a:t>
            </a:r>
          </a:p>
        </p:txBody>
      </p:sp>
      <p:sp>
        <p:nvSpPr>
          <p:cNvPr id="22531" name="Rectangle 3"/>
          <p:cNvSpPr>
            <a:spLocks noGrp="1"/>
          </p:cNvSpPr>
          <p:nvPr>
            <p:ph idx="1"/>
          </p:nvPr>
        </p:nvSpPr>
        <p:spPr>
          <a:xfrm>
            <a:off x="228600" y="1447800"/>
            <a:ext cx="3429000" cy="533400"/>
          </a:xfrm>
        </p:spPr>
        <p:txBody>
          <a:bodyPr vert="horz" wrap="square" lIns="91440" tIns="45720" rIns="91440" bIns="45720" anchor="t"/>
          <a:lstStyle/>
          <a:p>
            <a:pPr marL="0" indent="482600" defTabSz="0" eaLnBrk="1" hangingPunct="1">
              <a:buNone/>
              <a:tabLst>
                <a:tab pos="952500" algn="l"/>
              </a:tabLst>
            </a:pPr>
            <a:endParaRPr lang="zh-CN" altLang="zh-CN" dirty="0"/>
          </a:p>
        </p:txBody>
      </p:sp>
      <p:sp>
        <p:nvSpPr>
          <p:cNvPr id="22532" name="Text Box 5"/>
          <p:cNvSpPr txBox="1"/>
          <p:nvPr/>
        </p:nvSpPr>
        <p:spPr>
          <a:xfrm>
            <a:off x="1143000" y="3124200"/>
            <a:ext cx="1427163" cy="466725"/>
          </a:xfrm>
          <a:prstGeom prst="rect">
            <a:avLst/>
          </a:prstGeom>
          <a:noFill/>
          <a:ln w="9525" cap="flat" cmpd="sng">
            <a:solidFill>
              <a:schemeClr val="tx1"/>
            </a:solidFill>
            <a:prstDash val="solid"/>
            <a:miter/>
            <a:headEnd type="none" w="med" len="med"/>
            <a:tailEnd type="none" w="med" len="med"/>
          </a:ln>
        </p:spPr>
        <p:txBody>
          <a:bodyPr wrap="none">
            <a:spAutoFit/>
          </a:bodyPr>
          <a:lstStyle/>
          <a:p>
            <a:r>
              <a:rPr lang="en-US" altLang="zh-CN" dirty="0">
                <a:latin typeface="Times New Roman" panose="02020603050405020304" pitchFamily="18" charset="0"/>
              </a:rPr>
              <a:t>Employee</a:t>
            </a:r>
          </a:p>
        </p:txBody>
      </p:sp>
      <p:sp>
        <p:nvSpPr>
          <p:cNvPr id="22533" name="Oval 6"/>
          <p:cNvSpPr/>
          <p:nvPr/>
        </p:nvSpPr>
        <p:spPr>
          <a:xfrm>
            <a:off x="1371600" y="4310063"/>
            <a:ext cx="1219200" cy="609600"/>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dirty="0">
                <a:latin typeface="Times New Roman" panose="02020603050405020304" pitchFamily="18" charset="0"/>
              </a:rPr>
              <a:t>Address</a:t>
            </a:r>
          </a:p>
        </p:txBody>
      </p:sp>
      <p:sp>
        <p:nvSpPr>
          <p:cNvPr id="22534" name="Oval 8"/>
          <p:cNvSpPr/>
          <p:nvPr/>
        </p:nvSpPr>
        <p:spPr>
          <a:xfrm>
            <a:off x="247650" y="3762375"/>
            <a:ext cx="1219200" cy="609600"/>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dirty="0">
                <a:latin typeface="Times New Roman" panose="02020603050405020304" pitchFamily="18" charset="0"/>
              </a:rPr>
              <a:t>Title</a:t>
            </a:r>
          </a:p>
        </p:txBody>
      </p:sp>
      <p:sp>
        <p:nvSpPr>
          <p:cNvPr id="22535" name="Oval 9"/>
          <p:cNvSpPr/>
          <p:nvPr/>
        </p:nvSpPr>
        <p:spPr>
          <a:xfrm>
            <a:off x="457200" y="2286000"/>
            <a:ext cx="1219200" cy="609600"/>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dirty="0">
                <a:latin typeface="Times New Roman" panose="02020603050405020304" pitchFamily="18" charset="0"/>
              </a:rPr>
              <a:t>Name</a:t>
            </a:r>
          </a:p>
        </p:txBody>
      </p:sp>
      <p:sp>
        <p:nvSpPr>
          <p:cNvPr id="22536" name="Oval 10"/>
          <p:cNvSpPr/>
          <p:nvPr/>
        </p:nvSpPr>
        <p:spPr>
          <a:xfrm>
            <a:off x="1328738" y="5248275"/>
            <a:ext cx="1219200" cy="609600"/>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dirty="0">
                <a:latin typeface="Times New Roman" panose="02020603050405020304" pitchFamily="18" charset="0"/>
              </a:rPr>
              <a:t>Street</a:t>
            </a:r>
          </a:p>
        </p:txBody>
      </p:sp>
      <p:sp>
        <p:nvSpPr>
          <p:cNvPr id="22537" name="Oval 11"/>
          <p:cNvSpPr/>
          <p:nvPr/>
        </p:nvSpPr>
        <p:spPr>
          <a:xfrm>
            <a:off x="1905000" y="2286000"/>
            <a:ext cx="1219200" cy="609600"/>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dirty="0">
                <a:latin typeface="Times New Roman" panose="02020603050405020304" pitchFamily="18" charset="0"/>
              </a:rPr>
              <a:t>ENo</a:t>
            </a:r>
          </a:p>
        </p:txBody>
      </p:sp>
      <p:sp>
        <p:nvSpPr>
          <p:cNvPr id="22538" name="Oval 12"/>
          <p:cNvSpPr/>
          <p:nvPr/>
        </p:nvSpPr>
        <p:spPr>
          <a:xfrm>
            <a:off x="2662238" y="5191125"/>
            <a:ext cx="1219200" cy="609600"/>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dirty="0">
                <a:latin typeface="Times New Roman" panose="02020603050405020304" pitchFamily="18" charset="0"/>
              </a:rPr>
              <a:t>Postcode</a:t>
            </a:r>
          </a:p>
        </p:txBody>
      </p:sp>
      <p:sp>
        <p:nvSpPr>
          <p:cNvPr id="22539" name="Oval 13"/>
          <p:cNvSpPr/>
          <p:nvPr/>
        </p:nvSpPr>
        <p:spPr>
          <a:xfrm>
            <a:off x="14288" y="5191125"/>
            <a:ext cx="1219200" cy="609600"/>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dirty="0">
                <a:latin typeface="Times New Roman" panose="02020603050405020304" pitchFamily="18" charset="0"/>
              </a:rPr>
              <a:t>City</a:t>
            </a:r>
          </a:p>
        </p:txBody>
      </p:sp>
      <p:sp>
        <p:nvSpPr>
          <p:cNvPr id="22540" name="Oval 14"/>
          <p:cNvSpPr/>
          <p:nvPr/>
        </p:nvSpPr>
        <p:spPr>
          <a:xfrm>
            <a:off x="4114800" y="1905000"/>
            <a:ext cx="1219200" cy="609600"/>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dirty="0">
                <a:latin typeface="Times New Roman" panose="02020603050405020304" pitchFamily="18" charset="0"/>
              </a:rPr>
              <a:t>Duration</a:t>
            </a:r>
          </a:p>
        </p:txBody>
      </p:sp>
      <p:sp>
        <p:nvSpPr>
          <p:cNvPr id="22541" name="Oval 15"/>
          <p:cNvSpPr/>
          <p:nvPr/>
        </p:nvSpPr>
        <p:spPr>
          <a:xfrm>
            <a:off x="2133600" y="3733800"/>
            <a:ext cx="1219200" cy="609600"/>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dirty="0">
                <a:latin typeface="Times New Roman" panose="02020603050405020304" pitchFamily="18" charset="0"/>
              </a:rPr>
              <a:t>Salary</a:t>
            </a:r>
          </a:p>
        </p:txBody>
      </p:sp>
      <p:sp>
        <p:nvSpPr>
          <p:cNvPr id="22542" name="Oval 17"/>
          <p:cNvSpPr/>
          <p:nvPr/>
        </p:nvSpPr>
        <p:spPr>
          <a:xfrm>
            <a:off x="3810000" y="4343400"/>
            <a:ext cx="1905000" cy="457200"/>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dirty="0">
                <a:latin typeface="Times New Roman" panose="02020603050405020304" pitchFamily="18" charset="0"/>
              </a:rPr>
              <a:t>Responsibility</a:t>
            </a:r>
          </a:p>
        </p:txBody>
      </p:sp>
      <p:sp>
        <p:nvSpPr>
          <p:cNvPr id="22543" name="AutoShape 19"/>
          <p:cNvSpPr/>
          <p:nvPr/>
        </p:nvSpPr>
        <p:spPr>
          <a:xfrm>
            <a:off x="4114800" y="2743200"/>
            <a:ext cx="1214438" cy="1214438"/>
          </a:xfrm>
          <a:prstGeom prst="diamond">
            <a:avLst/>
          </a:prstGeom>
          <a:noFill/>
          <a:ln w="9525" cap="flat" cmpd="sng">
            <a:solidFill>
              <a:schemeClr val="tx1"/>
            </a:solidFill>
            <a:prstDash val="solid"/>
            <a:miter/>
            <a:headEnd type="none" w="med" len="med"/>
            <a:tailEnd type="none" w="med" len="med"/>
          </a:ln>
        </p:spPr>
        <p:txBody>
          <a:bodyPr wrap="none" anchor="ctr"/>
          <a:lstStyle/>
          <a:p>
            <a:pPr algn="ctr"/>
            <a:r>
              <a:rPr lang="en-US" altLang="zh-CN" dirty="0">
                <a:latin typeface="Times New Roman" panose="02020603050405020304" pitchFamily="18" charset="0"/>
              </a:rPr>
              <a:t>WorkOn</a:t>
            </a:r>
          </a:p>
        </p:txBody>
      </p:sp>
      <p:sp>
        <p:nvSpPr>
          <p:cNvPr id="22544" name="Line 21"/>
          <p:cNvSpPr/>
          <p:nvPr/>
        </p:nvSpPr>
        <p:spPr>
          <a:xfrm flipH="1">
            <a:off x="1219200" y="3581400"/>
            <a:ext cx="457200" cy="2286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2545" name="Line 22"/>
          <p:cNvSpPr/>
          <p:nvPr/>
        </p:nvSpPr>
        <p:spPr>
          <a:xfrm>
            <a:off x="1905000" y="3581400"/>
            <a:ext cx="381000" cy="2286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2546" name="Line 23"/>
          <p:cNvSpPr/>
          <p:nvPr/>
        </p:nvSpPr>
        <p:spPr>
          <a:xfrm>
            <a:off x="1828800" y="3581400"/>
            <a:ext cx="0" cy="7620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2547" name="Line 24"/>
          <p:cNvSpPr/>
          <p:nvPr/>
        </p:nvSpPr>
        <p:spPr>
          <a:xfrm flipH="1" flipV="1">
            <a:off x="1219200" y="2895600"/>
            <a:ext cx="228600" cy="2286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2548" name="Line 25"/>
          <p:cNvSpPr/>
          <p:nvPr/>
        </p:nvSpPr>
        <p:spPr>
          <a:xfrm flipV="1">
            <a:off x="2057400" y="2895600"/>
            <a:ext cx="304800" cy="2286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2549" name="Line 26"/>
          <p:cNvSpPr/>
          <p:nvPr/>
        </p:nvSpPr>
        <p:spPr>
          <a:xfrm flipH="1">
            <a:off x="990600" y="4843463"/>
            <a:ext cx="533400" cy="3810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2550" name="Line 27"/>
          <p:cNvSpPr/>
          <p:nvPr/>
        </p:nvSpPr>
        <p:spPr>
          <a:xfrm>
            <a:off x="1905000" y="4919663"/>
            <a:ext cx="0" cy="3048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2551" name="Line 28"/>
          <p:cNvSpPr/>
          <p:nvPr/>
        </p:nvSpPr>
        <p:spPr>
          <a:xfrm>
            <a:off x="2286000" y="4843463"/>
            <a:ext cx="609600" cy="3810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2552" name="Line 30"/>
          <p:cNvSpPr/>
          <p:nvPr/>
        </p:nvSpPr>
        <p:spPr>
          <a:xfrm>
            <a:off x="4724400" y="2514600"/>
            <a:ext cx="0" cy="2286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2553" name="Line 31"/>
          <p:cNvSpPr/>
          <p:nvPr/>
        </p:nvSpPr>
        <p:spPr>
          <a:xfrm>
            <a:off x="4724400" y="3962400"/>
            <a:ext cx="0" cy="3810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2554" name="Line 32"/>
          <p:cNvSpPr/>
          <p:nvPr/>
        </p:nvSpPr>
        <p:spPr>
          <a:xfrm>
            <a:off x="2590800" y="3352800"/>
            <a:ext cx="152400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2555" name="Line 33"/>
          <p:cNvSpPr/>
          <p:nvPr/>
        </p:nvSpPr>
        <p:spPr>
          <a:xfrm>
            <a:off x="5334000" y="3352800"/>
            <a:ext cx="114300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2556" name="Text Box 35"/>
          <p:cNvSpPr txBox="1"/>
          <p:nvPr/>
        </p:nvSpPr>
        <p:spPr>
          <a:xfrm>
            <a:off x="6477000" y="3124200"/>
            <a:ext cx="1055688" cy="466725"/>
          </a:xfrm>
          <a:prstGeom prst="rect">
            <a:avLst/>
          </a:prstGeom>
          <a:noFill/>
          <a:ln w="9525" cap="flat" cmpd="sng">
            <a:solidFill>
              <a:schemeClr val="tx1"/>
            </a:solidFill>
            <a:prstDash val="solid"/>
            <a:miter/>
            <a:headEnd type="none" w="med" len="med"/>
            <a:tailEnd type="none" w="med" len="med"/>
          </a:ln>
        </p:spPr>
        <p:txBody>
          <a:bodyPr wrap="none">
            <a:spAutoFit/>
          </a:bodyPr>
          <a:lstStyle/>
          <a:p>
            <a:r>
              <a:rPr lang="en-US" altLang="zh-CN" dirty="0">
                <a:latin typeface="Times New Roman" panose="02020603050405020304" pitchFamily="18" charset="0"/>
              </a:rPr>
              <a:t>Project</a:t>
            </a:r>
          </a:p>
        </p:txBody>
      </p:sp>
      <p:sp>
        <p:nvSpPr>
          <p:cNvPr id="22557" name="Oval 36"/>
          <p:cNvSpPr/>
          <p:nvPr/>
        </p:nvSpPr>
        <p:spPr>
          <a:xfrm>
            <a:off x="6705600" y="4310063"/>
            <a:ext cx="1219200" cy="609600"/>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dirty="0">
                <a:latin typeface="Times New Roman" panose="02020603050405020304" pitchFamily="18" charset="0"/>
              </a:rPr>
              <a:t>Location</a:t>
            </a:r>
          </a:p>
        </p:txBody>
      </p:sp>
      <p:sp>
        <p:nvSpPr>
          <p:cNvPr id="22558" name="Oval 37"/>
          <p:cNvSpPr/>
          <p:nvPr/>
        </p:nvSpPr>
        <p:spPr>
          <a:xfrm>
            <a:off x="5581650" y="3762375"/>
            <a:ext cx="1219200" cy="609600"/>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dirty="0">
                <a:latin typeface="Times New Roman" panose="02020603050405020304" pitchFamily="18" charset="0"/>
              </a:rPr>
              <a:t>Budget</a:t>
            </a:r>
          </a:p>
        </p:txBody>
      </p:sp>
      <p:sp>
        <p:nvSpPr>
          <p:cNvPr id="22559" name="Oval 38"/>
          <p:cNvSpPr/>
          <p:nvPr/>
        </p:nvSpPr>
        <p:spPr>
          <a:xfrm>
            <a:off x="5791200" y="2286000"/>
            <a:ext cx="1219200" cy="609600"/>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dirty="0">
                <a:latin typeface="Times New Roman" panose="02020603050405020304" pitchFamily="18" charset="0"/>
              </a:rPr>
              <a:t>PName</a:t>
            </a:r>
          </a:p>
        </p:txBody>
      </p:sp>
      <p:sp>
        <p:nvSpPr>
          <p:cNvPr id="22560" name="Oval 39"/>
          <p:cNvSpPr/>
          <p:nvPr/>
        </p:nvSpPr>
        <p:spPr>
          <a:xfrm>
            <a:off x="7239000" y="2286000"/>
            <a:ext cx="1219200" cy="609600"/>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dirty="0">
                <a:latin typeface="Times New Roman" panose="02020603050405020304" pitchFamily="18" charset="0"/>
              </a:rPr>
              <a:t>PNo</a:t>
            </a:r>
          </a:p>
        </p:txBody>
      </p:sp>
      <p:sp>
        <p:nvSpPr>
          <p:cNvPr id="22561" name="Oval 40"/>
          <p:cNvSpPr/>
          <p:nvPr/>
        </p:nvSpPr>
        <p:spPr>
          <a:xfrm>
            <a:off x="7467600" y="3733800"/>
            <a:ext cx="1219200" cy="609600"/>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dirty="0">
                <a:latin typeface="Times New Roman" panose="02020603050405020304" pitchFamily="18" charset="0"/>
              </a:rPr>
              <a:t>TotalEmp</a:t>
            </a:r>
          </a:p>
        </p:txBody>
      </p:sp>
      <p:sp>
        <p:nvSpPr>
          <p:cNvPr id="22562" name="Line 41"/>
          <p:cNvSpPr/>
          <p:nvPr/>
        </p:nvSpPr>
        <p:spPr>
          <a:xfrm flipH="1">
            <a:off x="6553200" y="3581400"/>
            <a:ext cx="457200" cy="2286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2563" name="Line 42"/>
          <p:cNvSpPr/>
          <p:nvPr/>
        </p:nvSpPr>
        <p:spPr>
          <a:xfrm>
            <a:off x="7239000" y="3581400"/>
            <a:ext cx="381000" cy="2286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2564" name="Line 43"/>
          <p:cNvSpPr/>
          <p:nvPr/>
        </p:nvSpPr>
        <p:spPr>
          <a:xfrm>
            <a:off x="7162800" y="3581400"/>
            <a:ext cx="0" cy="7620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2565" name="Line 44"/>
          <p:cNvSpPr/>
          <p:nvPr/>
        </p:nvSpPr>
        <p:spPr>
          <a:xfrm flipH="1" flipV="1">
            <a:off x="6553200" y="2895600"/>
            <a:ext cx="228600" cy="2286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2566" name="Line 45"/>
          <p:cNvSpPr/>
          <p:nvPr/>
        </p:nvSpPr>
        <p:spPr>
          <a:xfrm flipV="1">
            <a:off x="7391400" y="2895600"/>
            <a:ext cx="304800" cy="2286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2567" name="Text Box 46"/>
          <p:cNvSpPr txBox="1"/>
          <p:nvPr/>
        </p:nvSpPr>
        <p:spPr>
          <a:xfrm>
            <a:off x="2819400" y="2971800"/>
            <a:ext cx="404813" cy="457200"/>
          </a:xfrm>
          <a:prstGeom prst="rect">
            <a:avLst/>
          </a:prstGeom>
          <a:noFill/>
          <a:ln w="9525">
            <a:noFill/>
          </a:ln>
        </p:spPr>
        <p:txBody>
          <a:bodyPr wrap="none">
            <a:spAutoFit/>
          </a:bodyPr>
          <a:lstStyle/>
          <a:p>
            <a:r>
              <a:rPr lang="en-US" altLang="zh-CN" dirty="0">
                <a:latin typeface="Times New Roman" panose="02020603050405020304" pitchFamily="18" charset="0"/>
              </a:rPr>
              <a:t>N</a:t>
            </a:r>
          </a:p>
        </p:txBody>
      </p:sp>
      <p:sp>
        <p:nvSpPr>
          <p:cNvPr id="22568" name="Text Box 47"/>
          <p:cNvSpPr txBox="1"/>
          <p:nvPr/>
        </p:nvSpPr>
        <p:spPr>
          <a:xfrm>
            <a:off x="5715000" y="2971800"/>
            <a:ext cx="455613" cy="457200"/>
          </a:xfrm>
          <a:prstGeom prst="rect">
            <a:avLst/>
          </a:prstGeom>
          <a:noFill/>
          <a:ln w="9525">
            <a:noFill/>
          </a:ln>
        </p:spPr>
        <p:txBody>
          <a:bodyPr wrap="none">
            <a:spAutoFit/>
          </a:bodyPr>
          <a:lstStyle/>
          <a:p>
            <a:r>
              <a:rPr lang="en-US" altLang="zh-CN" dirty="0">
                <a:latin typeface="Times New Roman" panose="02020603050405020304" pitchFamily="18" charset="0"/>
              </a:rPr>
              <a:t>M</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a:xfrm>
            <a:off x="250825" y="152400"/>
            <a:ext cx="8283575" cy="1143000"/>
          </a:xfrm>
        </p:spPr>
        <p:txBody>
          <a:bodyPr vert="horz" wrap="square" lIns="91440" tIns="45720" rIns="91440" bIns="45720" anchor="ctr"/>
          <a:lstStyle/>
          <a:p>
            <a:pPr eaLnBrk="1" hangingPunct="1"/>
            <a:r>
              <a:rPr lang="en-US" altLang="zh-CN" sz="4000" dirty="0">
                <a:latin typeface="微软雅黑" panose="020B0503020204020204" charset="-122"/>
                <a:ea typeface="微软雅黑" panose="020B0503020204020204" charset="-122"/>
              </a:rPr>
              <a:t>ER Model </a:t>
            </a:r>
            <a:r>
              <a:rPr lang="zh-CN" altLang="en-US" sz="4000" dirty="0">
                <a:latin typeface="微软雅黑" panose="020B0503020204020204" charset="-122"/>
                <a:ea typeface="微软雅黑" panose="020B0503020204020204" charset="-122"/>
              </a:rPr>
              <a:t>例子</a:t>
            </a:r>
            <a:r>
              <a:rPr lang="en-US" altLang="zh-CN" sz="4000" dirty="0">
                <a:latin typeface="微软雅黑" panose="020B0503020204020204" charset="-122"/>
                <a:ea typeface="微软雅黑" panose="020B0503020204020204" charset="-122"/>
              </a:rPr>
              <a:t> (UML </a:t>
            </a:r>
            <a:r>
              <a:rPr lang="zh-CN" altLang="en-US" sz="4000" dirty="0">
                <a:latin typeface="微软雅黑" panose="020B0503020204020204" charset="-122"/>
                <a:ea typeface="微软雅黑" panose="020B0503020204020204" charset="-122"/>
              </a:rPr>
              <a:t>标记</a:t>
            </a:r>
            <a:r>
              <a:rPr lang="en-US" altLang="zh-CN" sz="4000" dirty="0">
                <a:latin typeface="微软雅黑" panose="020B0503020204020204" charset="-122"/>
                <a:ea typeface="微软雅黑" panose="020B0503020204020204" charset="-122"/>
              </a:rPr>
              <a:t>)</a:t>
            </a:r>
          </a:p>
        </p:txBody>
      </p:sp>
      <p:sp>
        <p:nvSpPr>
          <p:cNvPr id="23555" name="Text Box 4"/>
          <p:cNvSpPr txBox="1"/>
          <p:nvPr/>
        </p:nvSpPr>
        <p:spPr>
          <a:xfrm>
            <a:off x="1905000" y="2262188"/>
            <a:ext cx="1447800" cy="466725"/>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Employee</a:t>
            </a:r>
          </a:p>
        </p:txBody>
      </p:sp>
      <p:sp>
        <p:nvSpPr>
          <p:cNvPr id="23556" name="Text Box 41"/>
          <p:cNvSpPr txBox="1"/>
          <p:nvPr/>
        </p:nvSpPr>
        <p:spPr>
          <a:xfrm>
            <a:off x="1905000" y="2743200"/>
            <a:ext cx="1447800" cy="2238375"/>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sz="1800" dirty="0">
                <a:latin typeface="Times New Roman" panose="02020603050405020304" pitchFamily="18" charset="0"/>
              </a:rPr>
              <a:t>Eno (PK)</a:t>
            </a:r>
          </a:p>
          <a:p>
            <a:r>
              <a:rPr lang="en-US" altLang="zh-CN" sz="1800" dirty="0">
                <a:latin typeface="Times New Roman" panose="02020603050405020304" pitchFamily="18" charset="0"/>
              </a:rPr>
              <a:t>Name</a:t>
            </a:r>
          </a:p>
          <a:p>
            <a:r>
              <a:rPr lang="en-US" altLang="zh-CN" sz="1800" dirty="0">
                <a:latin typeface="Times New Roman" panose="02020603050405020304" pitchFamily="18" charset="0"/>
              </a:rPr>
              <a:t>Address</a:t>
            </a:r>
          </a:p>
          <a:p>
            <a:r>
              <a:rPr lang="en-US" altLang="zh-CN" sz="1800" dirty="0">
                <a:latin typeface="Times New Roman" panose="02020603050405020304" pitchFamily="18" charset="0"/>
              </a:rPr>
              <a:t>    </a:t>
            </a:r>
            <a:r>
              <a:rPr lang="en-US" altLang="zh-CN" sz="1600" dirty="0">
                <a:latin typeface="Times New Roman" panose="02020603050405020304" pitchFamily="18" charset="0"/>
              </a:rPr>
              <a:t>City</a:t>
            </a:r>
          </a:p>
          <a:p>
            <a:r>
              <a:rPr lang="en-US" altLang="zh-CN" sz="1600" dirty="0">
                <a:latin typeface="Times New Roman" panose="02020603050405020304" pitchFamily="18" charset="0"/>
              </a:rPr>
              <a:t>    Street</a:t>
            </a:r>
          </a:p>
          <a:p>
            <a:r>
              <a:rPr lang="en-US" altLang="zh-CN" sz="1600" dirty="0">
                <a:latin typeface="Times New Roman" panose="02020603050405020304" pitchFamily="18" charset="0"/>
              </a:rPr>
              <a:t>    PostCode</a:t>
            </a:r>
          </a:p>
          <a:p>
            <a:r>
              <a:rPr lang="en-US" altLang="zh-CN" sz="1800" dirty="0">
                <a:latin typeface="Times New Roman" panose="02020603050405020304" pitchFamily="18" charset="0"/>
              </a:rPr>
              <a:t>Title</a:t>
            </a:r>
          </a:p>
          <a:p>
            <a:r>
              <a:rPr lang="en-US" altLang="zh-CN" sz="1800" dirty="0">
                <a:latin typeface="Times New Roman" panose="02020603050405020304" pitchFamily="18" charset="0"/>
              </a:rPr>
              <a:t>Salary</a:t>
            </a:r>
          </a:p>
        </p:txBody>
      </p:sp>
      <p:sp>
        <p:nvSpPr>
          <p:cNvPr id="23557" name="Text Box 42"/>
          <p:cNvSpPr txBox="1"/>
          <p:nvPr/>
        </p:nvSpPr>
        <p:spPr>
          <a:xfrm>
            <a:off x="6234113" y="2185988"/>
            <a:ext cx="1471612" cy="466725"/>
          </a:xfrm>
          <a:prstGeom prst="rect">
            <a:avLst/>
          </a:prstGeom>
          <a:noFill/>
          <a:ln w="9525" cap="flat" cmpd="sng">
            <a:solidFill>
              <a:schemeClr val="tx1"/>
            </a:solidFill>
            <a:prstDash val="solid"/>
            <a:miter/>
            <a:headEnd type="none" w="med" len="med"/>
            <a:tailEnd type="none" w="med" len="med"/>
          </a:ln>
        </p:spPr>
        <p:txBody>
          <a:bodyPr wrap="none">
            <a:spAutoFit/>
          </a:bodyPr>
          <a:lstStyle/>
          <a:p>
            <a:r>
              <a:rPr lang="en-US" altLang="zh-CN" dirty="0">
                <a:latin typeface="Times New Roman" panose="02020603050405020304" pitchFamily="18" charset="0"/>
              </a:rPr>
              <a:t>Dept         </a:t>
            </a:r>
          </a:p>
        </p:txBody>
      </p:sp>
      <p:sp>
        <p:nvSpPr>
          <p:cNvPr id="23558" name="Text Box 43"/>
          <p:cNvSpPr txBox="1"/>
          <p:nvPr/>
        </p:nvSpPr>
        <p:spPr>
          <a:xfrm>
            <a:off x="6248400" y="2667000"/>
            <a:ext cx="1447800" cy="650875"/>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sz="1800" dirty="0">
                <a:latin typeface="Times New Roman" panose="02020603050405020304" pitchFamily="18" charset="0"/>
              </a:rPr>
              <a:t>DNo (PK)</a:t>
            </a:r>
          </a:p>
          <a:p>
            <a:r>
              <a:rPr lang="en-US" altLang="zh-CN" sz="1800" dirty="0">
                <a:latin typeface="Times New Roman" panose="02020603050405020304" pitchFamily="18" charset="0"/>
              </a:rPr>
              <a:t>Name</a:t>
            </a:r>
          </a:p>
        </p:txBody>
      </p:sp>
      <p:sp>
        <p:nvSpPr>
          <p:cNvPr id="23559" name="Text Box 44"/>
          <p:cNvSpPr txBox="1"/>
          <p:nvPr/>
        </p:nvSpPr>
        <p:spPr>
          <a:xfrm>
            <a:off x="6400800" y="4749800"/>
            <a:ext cx="1436688" cy="466725"/>
          </a:xfrm>
          <a:prstGeom prst="rect">
            <a:avLst/>
          </a:prstGeom>
          <a:noFill/>
          <a:ln w="9525" cap="flat" cmpd="sng">
            <a:solidFill>
              <a:schemeClr val="tx1"/>
            </a:solidFill>
            <a:prstDash val="solid"/>
            <a:miter/>
            <a:headEnd type="none" w="med" len="med"/>
            <a:tailEnd type="none" w="med" len="med"/>
          </a:ln>
        </p:spPr>
        <p:txBody>
          <a:bodyPr wrap="none">
            <a:spAutoFit/>
          </a:bodyPr>
          <a:lstStyle/>
          <a:p>
            <a:r>
              <a:rPr lang="en-US" altLang="zh-CN" dirty="0">
                <a:latin typeface="Times New Roman" panose="02020603050405020304" pitchFamily="18" charset="0"/>
              </a:rPr>
              <a:t>Project     </a:t>
            </a:r>
          </a:p>
        </p:txBody>
      </p:sp>
      <p:sp>
        <p:nvSpPr>
          <p:cNvPr id="23560" name="Text Box 45"/>
          <p:cNvSpPr txBox="1"/>
          <p:nvPr/>
        </p:nvSpPr>
        <p:spPr>
          <a:xfrm>
            <a:off x="6400800" y="5230813"/>
            <a:ext cx="1447800" cy="1474787"/>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sz="1800" dirty="0">
                <a:latin typeface="Times New Roman" panose="02020603050405020304" pitchFamily="18" charset="0"/>
              </a:rPr>
              <a:t>PNo (PK)</a:t>
            </a:r>
          </a:p>
          <a:p>
            <a:r>
              <a:rPr lang="en-US" altLang="zh-CN" sz="1800" dirty="0">
                <a:latin typeface="Times New Roman" panose="02020603050405020304" pitchFamily="18" charset="0"/>
              </a:rPr>
              <a:t>Name</a:t>
            </a:r>
          </a:p>
          <a:p>
            <a:r>
              <a:rPr lang="en-US" altLang="zh-CN" sz="1800" dirty="0">
                <a:latin typeface="Times New Roman" panose="02020603050405020304" pitchFamily="18" charset="0"/>
              </a:rPr>
              <a:t>Budget</a:t>
            </a:r>
          </a:p>
          <a:p>
            <a:r>
              <a:rPr lang="en-US" altLang="zh-CN" sz="1800" dirty="0">
                <a:latin typeface="Times New Roman" panose="02020603050405020304" pitchFamily="18" charset="0"/>
              </a:rPr>
              <a:t>Location[1..3]</a:t>
            </a:r>
          </a:p>
          <a:p>
            <a:r>
              <a:rPr lang="en-US" altLang="zh-CN" sz="1800" dirty="0">
                <a:latin typeface="Times New Roman" panose="02020603050405020304" pitchFamily="18" charset="0"/>
              </a:rPr>
              <a:t>/TotalEmp</a:t>
            </a:r>
          </a:p>
        </p:txBody>
      </p:sp>
      <p:sp>
        <p:nvSpPr>
          <p:cNvPr id="23561" name="Line 46"/>
          <p:cNvSpPr/>
          <p:nvPr/>
        </p:nvSpPr>
        <p:spPr>
          <a:xfrm>
            <a:off x="3352800" y="2438400"/>
            <a:ext cx="289560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3562" name="Line 47"/>
          <p:cNvSpPr/>
          <p:nvPr/>
        </p:nvSpPr>
        <p:spPr>
          <a:xfrm flipH="1">
            <a:off x="3348038" y="2971800"/>
            <a:ext cx="289560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3563" name="Line 48"/>
          <p:cNvSpPr/>
          <p:nvPr/>
        </p:nvSpPr>
        <p:spPr>
          <a:xfrm>
            <a:off x="6934200" y="3276600"/>
            <a:ext cx="0" cy="14478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3564" name="Line 49"/>
          <p:cNvSpPr/>
          <p:nvPr/>
        </p:nvSpPr>
        <p:spPr>
          <a:xfrm>
            <a:off x="3352800" y="4953000"/>
            <a:ext cx="304800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3565" name="Text Box 54"/>
          <p:cNvSpPr txBox="1"/>
          <p:nvPr/>
        </p:nvSpPr>
        <p:spPr>
          <a:xfrm>
            <a:off x="4022725" y="2071688"/>
            <a:ext cx="1058863" cy="396875"/>
          </a:xfrm>
          <a:prstGeom prst="rect">
            <a:avLst/>
          </a:prstGeom>
          <a:noFill/>
          <a:ln w="9525">
            <a:noFill/>
          </a:ln>
        </p:spPr>
        <p:txBody>
          <a:bodyPr wrap="none">
            <a:spAutoFit/>
          </a:bodyPr>
          <a:lstStyle/>
          <a:p>
            <a:r>
              <a:rPr lang="en-US" altLang="zh-CN" sz="2000" b="1" dirty="0">
                <a:latin typeface="Times New Roman" panose="02020603050405020304" pitchFamily="18" charset="0"/>
              </a:rPr>
              <a:t>Manage</a:t>
            </a:r>
          </a:p>
        </p:txBody>
      </p:sp>
      <p:sp>
        <p:nvSpPr>
          <p:cNvPr id="23566" name="Text Box 55"/>
          <p:cNvSpPr txBox="1"/>
          <p:nvPr/>
        </p:nvSpPr>
        <p:spPr>
          <a:xfrm>
            <a:off x="4348163" y="2944813"/>
            <a:ext cx="606425" cy="396875"/>
          </a:xfrm>
          <a:prstGeom prst="rect">
            <a:avLst/>
          </a:prstGeom>
          <a:noFill/>
          <a:ln w="9525">
            <a:noFill/>
          </a:ln>
        </p:spPr>
        <p:txBody>
          <a:bodyPr wrap="none">
            <a:spAutoFit/>
          </a:bodyPr>
          <a:lstStyle/>
          <a:p>
            <a:r>
              <a:rPr lang="en-US" altLang="zh-CN" sz="2000" b="1" dirty="0">
                <a:latin typeface="Times New Roman" panose="02020603050405020304" pitchFamily="18" charset="0"/>
              </a:rPr>
              <a:t>Has</a:t>
            </a:r>
          </a:p>
        </p:txBody>
      </p:sp>
      <p:sp>
        <p:nvSpPr>
          <p:cNvPr id="23567" name="Text Box 56"/>
          <p:cNvSpPr txBox="1"/>
          <p:nvPr/>
        </p:nvSpPr>
        <p:spPr>
          <a:xfrm>
            <a:off x="6934200" y="3630613"/>
            <a:ext cx="606425" cy="396875"/>
          </a:xfrm>
          <a:prstGeom prst="rect">
            <a:avLst/>
          </a:prstGeom>
          <a:noFill/>
          <a:ln w="9525">
            <a:noFill/>
          </a:ln>
        </p:spPr>
        <p:txBody>
          <a:bodyPr wrap="none">
            <a:spAutoFit/>
          </a:bodyPr>
          <a:lstStyle/>
          <a:p>
            <a:r>
              <a:rPr lang="en-US" altLang="zh-CN" sz="2000" b="1" dirty="0">
                <a:latin typeface="Times New Roman" panose="02020603050405020304" pitchFamily="18" charset="0"/>
              </a:rPr>
              <a:t>Has</a:t>
            </a:r>
          </a:p>
        </p:txBody>
      </p:sp>
      <p:sp>
        <p:nvSpPr>
          <p:cNvPr id="23568" name="Text Box 57"/>
          <p:cNvSpPr txBox="1"/>
          <p:nvPr/>
        </p:nvSpPr>
        <p:spPr>
          <a:xfrm>
            <a:off x="4105275" y="4427538"/>
            <a:ext cx="1157288" cy="396875"/>
          </a:xfrm>
          <a:prstGeom prst="rect">
            <a:avLst/>
          </a:prstGeom>
          <a:noFill/>
          <a:ln w="9525">
            <a:noFill/>
          </a:ln>
        </p:spPr>
        <p:txBody>
          <a:bodyPr wrap="none">
            <a:spAutoFit/>
          </a:bodyPr>
          <a:lstStyle/>
          <a:p>
            <a:r>
              <a:rPr lang="en-US" altLang="zh-CN" sz="2000" b="1" dirty="0">
                <a:latin typeface="Times New Roman" panose="02020603050405020304" pitchFamily="18" charset="0"/>
              </a:rPr>
              <a:t>WorkOn</a:t>
            </a:r>
          </a:p>
        </p:txBody>
      </p:sp>
      <p:sp>
        <p:nvSpPr>
          <p:cNvPr id="23569" name="Text Box 58"/>
          <p:cNvSpPr txBox="1"/>
          <p:nvPr/>
        </p:nvSpPr>
        <p:spPr>
          <a:xfrm>
            <a:off x="4114800" y="5573713"/>
            <a:ext cx="1600200" cy="466725"/>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       </a:t>
            </a:r>
          </a:p>
        </p:txBody>
      </p:sp>
      <p:sp>
        <p:nvSpPr>
          <p:cNvPr id="23570" name="Text Box 59"/>
          <p:cNvSpPr txBox="1"/>
          <p:nvPr/>
        </p:nvSpPr>
        <p:spPr>
          <a:xfrm>
            <a:off x="4114800" y="6054725"/>
            <a:ext cx="1600200" cy="650875"/>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sz="1800" dirty="0">
                <a:latin typeface="Times New Roman" panose="02020603050405020304" pitchFamily="18" charset="0"/>
              </a:rPr>
              <a:t>Responsibility</a:t>
            </a:r>
          </a:p>
          <a:p>
            <a:r>
              <a:rPr lang="en-US" altLang="zh-CN" sz="1800" dirty="0">
                <a:latin typeface="Times New Roman" panose="02020603050405020304" pitchFamily="18" charset="0"/>
              </a:rPr>
              <a:t>Duration</a:t>
            </a:r>
          </a:p>
        </p:txBody>
      </p:sp>
      <p:sp>
        <p:nvSpPr>
          <p:cNvPr id="23571" name="Line 60"/>
          <p:cNvSpPr/>
          <p:nvPr/>
        </p:nvSpPr>
        <p:spPr>
          <a:xfrm>
            <a:off x="4800600" y="4953000"/>
            <a:ext cx="0" cy="685800"/>
          </a:xfrm>
          <a:prstGeom prst="line">
            <a:avLst/>
          </a:prstGeom>
          <a:ln w="19050" cap="flat" cmpd="sng">
            <a:solidFill>
              <a:schemeClr val="tx1"/>
            </a:solidFill>
            <a:prstDash val="dash"/>
            <a:headEnd type="none" w="med" len="med"/>
            <a:tailEnd type="none" w="med" len="med"/>
          </a:ln>
        </p:spPr>
        <p:txBody>
          <a:bodyPr/>
          <a:lstStyle/>
          <a:p>
            <a:endParaRPr lang="zh-CN" altLang="en-US"/>
          </a:p>
        </p:txBody>
      </p:sp>
      <p:sp>
        <p:nvSpPr>
          <p:cNvPr id="23572" name="AutoShape 63"/>
          <p:cNvSpPr/>
          <p:nvPr/>
        </p:nvSpPr>
        <p:spPr>
          <a:xfrm>
            <a:off x="7096125" y="3990975"/>
            <a:ext cx="280988" cy="277813"/>
          </a:xfrm>
          <a:prstGeom prst="flowChartMerge">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23573" name="Freeform 67"/>
          <p:cNvSpPr/>
          <p:nvPr/>
        </p:nvSpPr>
        <p:spPr>
          <a:xfrm>
            <a:off x="5181600" y="2133600"/>
            <a:ext cx="269875" cy="269875"/>
          </a:xfrm>
          <a:custGeom>
            <a:avLst/>
            <a:gdLst/>
            <a:ahLst/>
            <a:cxnLst>
              <a:cxn ang="0">
                <a:pos x="0" y="0"/>
              </a:cxn>
              <a:cxn ang="0">
                <a:pos x="379336019" y="189668712"/>
              </a:cxn>
              <a:cxn ang="0">
                <a:pos x="0" y="379336019"/>
              </a:cxn>
              <a:cxn ang="0">
                <a:pos x="0" y="0"/>
              </a:cxn>
            </a:cxnLst>
            <a:rect l="0" t="0" r="0" b="0"/>
            <a:pathLst>
              <a:path w="192" h="192">
                <a:moveTo>
                  <a:pt x="0" y="0"/>
                </a:moveTo>
                <a:lnTo>
                  <a:pt x="192" y="96"/>
                </a:lnTo>
                <a:lnTo>
                  <a:pt x="0" y="192"/>
                </a:lnTo>
                <a:lnTo>
                  <a:pt x="0" y="0"/>
                </a:ln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23574" name="Freeform 69"/>
          <p:cNvSpPr/>
          <p:nvPr/>
        </p:nvSpPr>
        <p:spPr>
          <a:xfrm>
            <a:off x="4024313" y="3028950"/>
            <a:ext cx="273050" cy="266700"/>
          </a:xfrm>
          <a:custGeom>
            <a:avLst/>
            <a:gdLst/>
            <a:ahLst/>
            <a:cxnLst>
              <a:cxn ang="0">
                <a:pos x="517752101" y="0"/>
              </a:cxn>
              <a:cxn ang="0">
                <a:pos x="0" y="123487656"/>
              </a:cxn>
              <a:cxn ang="0">
                <a:pos x="517752101" y="246975313"/>
              </a:cxn>
              <a:cxn ang="0">
                <a:pos x="517752101" y="0"/>
              </a:cxn>
            </a:cxnLst>
            <a:rect l="0" t="0" r="0" b="0"/>
            <a:pathLst>
              <a:path w="144" h="288">
                <a:moveTo>
                  <a:pt x="144" y="0"/>
                </a:moveTo>
                <a:lnTo>
                  <a:pt x="0" y="144"/>
                </a:lnTo>
                <a:lnTo>
                  <a:pt x="144" y="288"/>
                </a:lnTo>
                <a:lnTo>
                  <a:pt x="144" y="0"/>
                </a:ln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23575" name="Freeform 70"/>
          <p:cNvSpPr/>
          <p:nvPr/>
        </p:nvSpPr>
        <p:spPr>
          <a:xfrm>
            <a:off x="5324475" y="4530725"/>
            <a:ext cx="269875" cy="269875"/>
          </a:xfrm>
          <a:custGeom>
            <a:avLst/>
            <a:gdLst/>
            <a:ahLst/>
            <a:cxnLst>
              <a:cxn ang="0">
                <a:pos x="0" y="0"/>
              </a:cxn>
              <a:cxn ang="0">
                <a:pos x="379336019" y="189668712"/>
              </a:cxn>
              <a:cxn ang="0">
                <a:pos x="0" y="379336019"/>
              </a:cxn>
              <a:cxn ang="0">
                <a:pos x="0" y="0"/>
              </a:cxn>
            </a:cxnLst>
            <a:rect l="0" t="0" r="0" b="0"/>
            <a:pathLst>
              <a:path w="192" h="192">
                <a:moveTo>
                  <a:pt x="0" y="0"/>
                </a:moveTo>
                <a:lnTo>
                  <a:pt x="192" y="96"/>
                </a:lnTo>
                <a:lnTo>
                  <a:pt x="0" y="192"/>
                </a:lnTo>
                <a:lnTo>
                  <a:pt x="0" y="0"/>
                </a:ln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23576" name="Freeform 71"/>
          <p:cNvSpPr/>
          <p:nvPr/>
        </p:nvSpPr>
        <p:spPr>
          <a:xfrm>
            <a:off x="990600" y="1690688"/>
            <a:ext cx="1143000" cy="762000"/>
          </a:xfrm>
          <a:custGeom>
            <a:avLst/>
            <a:gdLst/>
            <a:ahLst/>
            <a:cxnLst>
              <a:cxn ang="0">
                <a:pos x="1814512500" y="846772500"/>
              </a:cxn>
              <a:cxn ang="0">
                <a:pos x="1814512500" y="0"/>
              </a:cxn>
              <a:cxn ang="0">
                <a:pos x="0" y="0"/>
              </a:cxn>
              <a:cxn ang="0">
                <a:pos x="0" y="1209675000"/>
              </a:cxn>
              <a:cxn ang="0">
                <a:pos x="1451610000" y="1209675000"/>
              </a:cxn>
            </a:cxnLst>
            <a:rect l="0" t="0" r="0" b="0"/>
            <a:pathLst>
              <a:path w="720" h="480">
                <a:moveTo>
                  <a:pt x="720" y="336"/>
                </a:moveTo>
                <a:lnTo>
                  <a:pt x="720" y="0"/>
                </a:lnTo>
                <a:lnTo>
                  <a:pt x="0" y="0"/>
                </a:lnTo>
                <a:lnTo>
                  <a:pt x="0" y="480"/>
                </a:lnTo>
                <a:lnTo>
                  <a:pt x="576" y="480"/>
                </a:lnTo>
              </a:path>
            </a:pathLst>
          </a:custGeom>
          <a:no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23577" name="Text Box 72"/>
          <p:cNvSpPr txBox="1"/>
          <p:nvPr/>
        </p:nvSpPr>
        <p:spPr>
          <a:xfrm>
            <a:off x="2193925" y="1866900"/>
            <a:ext cx="1250950" cy="366713"/>
          </a:xfrm>
          <a:prstGeom prst="rect">
            <a:avLst/>
          </a:prstGeom>
          <a:noFill/>
          <a:ln w="9525">
            <a:noFill/>
          </a:ln>
        </p:spPr>
        <p:txBody>
          <a:bodyPr wrap="none">
            <a:spAutoFit/>
          </a:bodyPr>
          <a:lstStyle/>
          <a:p>
            <a:r>
              <a:rPr lang="en-US" altLang="zh-CN" sz="1800" b="1" dirty="0">
                <a:latin typeface="Times New Roman" panose="02020603050405020304" pitchFamily="18" charset="0"/>
              </a:rPr>
              <a:t>Supervisor</a:t>
            </a:r>
          </a:p>
        </p:txBody>
      </p:sp>
      <p:sp>
        <p:nvSpPr>
          <p:cNvPr id="23578" name="Text Box 73"/>
          <p:cNvSpPr txBox="1"/>
          <p:nvPr/>
        </p:nvSpPr>
        <p:spPr>
          <a:xfrm>
            <a:off x="441325" y="2476500"/>
            <a:ext cx="1238250" cy="366713"/>
          </a:xfrm>
          <a:prstGeom prst="rect">
            <a:avLst/>
          </a:prstGeom>
          <a:noFill/>
          <a:ln w="9525">
            <a:noFill/>
          </a:ln>
        </p:spPr>
        <p:txBody>
          <a:bodyPr wrap="none">
            <a:spAutoFit/>
          </a:bodyPr>
          <a:lstStyle/>
          <a:p>
            <a:r>
              <a:rPr lang="en-US" altLang="zh-CN" sz="1800" b="1" dirty="0">
                <a:latin typeface="Times New Roman" panose="02020603050405020304" pitchFamily="18" charset="0"/>
              </a:rPr>
              <a:t>Supervisee</a:t>
            </a:r>
          </a:p>
        </p:txBody>
      </p:sp>
      <p:sp>
        <p:nvSpPr>
          <p:cNvPr id="23579" name="Text Box 74"/>
          <p:cNvSpPr txBox="1"/>
          <p:nvPr/>
        </p:nvSpPr>
        <p:spPr>
          <a:xfrm>
            <a:off x="990600" y="1295400"/>
            <a:ext cx="1225550" cy="366713"/>
          </a:xfrm>
          <a:prstGeom prst="rect">
            <a:avLst/>
          </a:prstGeom>
          <a:noFill/>
          <a:ln w="9525">
            <a:noFill/>
          </a:ln>
        </p:spPr>
        <p:txBody>
          <a:bodyPr wrap="none">
            <a:spAutoFit/>
          </a:bodyPr>
          <a:lstStyle/>
          <a:p>
            <a:r>
              <a:rPr lang="en-US" altLang="zh-CN" sz="1800" b="1" dirty="0">
                <a:latin typeface="Times New Roman" panose="02020603050405020304" pitchFamily="18" charset="0"/>
              </a:rPr>
              <a:t>Supervises</a:t>
            </a:r>
          </a:p>
        </p:txBody>
      </p:sp>
      <p:sp>
        <p:nvSpPr>
          <p:cNvPr id="23580" name="Text Box 75"/>
          <p:cNvSpPr txBox="1"/>
          <p:nvPr/>
        </p:nvSpPr>
        <p:spPr>
          <a:xfrm>
            <a:off x="3429000" y="2438400"/>
            <a:ext cx="527050" cy="366713"/>
          </a:xfrm>
          <a:prstGeom prst="rect">
            <a:avLst/>
          </a:prstGeom>
          <a:noFill/>
          <a:ln w="9525">
            <a:noFill/>
          </a:ln>
        </p:spPr>
        <p:txBody>
          <a:bodyPr wrap="none">
            <a:spAutoFit/>
          </a:bodyPr>
          <a:lstStyle/>
          <a:p>
            <a:r>
              <a:rPr lang="en-US" altLang="zh-CN" sz="1800" b="1" dirty="0">
                <a:latin typeface="Times New Roman" panose="02020603050405020304" pitchFamily="18" charset="0"/>
              </a:rPr>
              <a:t>0..1</a:t>
            </a:r>
          </a:p>
        </p:txBody>
      </p:sp>
      <p:sp>
        <p:nvSpPr>
          <p:cNvPr id="23581" name="Text Box 76"/>
          <p:cNvSpPr txBox="1"/>
          <p:nvPr/>
        </p:nvSpPr>
        <p:spPr>
          <a:xfrm>
            <a:off x="5638800" y="2438400"/>
            <a:ext cx="527050" cy="366713"/>
          </a:xfrm>
          <a:prstGeom prst="rect">
            <a:avLst/>
          </a:prstGeom>
          <a:noFill/>
          <a:ln w="9525">
            <a:noFill/>
          </a:ln>
        </p:spPr>
        <p:txBody>
          <a:bodyPr wrap="none">
            <a:spAutoFit/>
          </a:bodyPr>
          <a:lstStyle/>
          <a:p>
            <a:r>
              <a:rPr lang="en-US" altLang="zh-CN" sz="1800" b="1" dirty="0">
                <a:latin typeface="Times New Roman" panose="02020603050405020304" pitchFamily="18" charset="0"/>
              </a:rPr>
              <a:t>0..*</a:t>
            </a:r>
          </a:p>
        </p:txBody>
      </p:sp>
      <p:sp>
        <p:nvSpPr>
          <p:cNvPr id="23582" name="Text Box 77"/>
          <p:cNvSpPr txBox="1"/>
          <p:nvPr/>
        </p:nvSpPr>
        <p:spPr>
          <a:xfrm>
            <a:off x="3429000" y="2971800"/>
            <a:ext cx="527050" cy="366713"/>
          </a:xfrm>
          <a:prstGeom prst="rect">
            <a:avLst/>
          </a:prstGeom>
          <a:noFill/>
          <a:ln w="9525">
            <a:noFill/>
          </a:ln>
        </p:spPr>
        <p:txBody>
          <a:bodyPr wrap="none">
            <a:spAutoFit/>
          </a:bodyPr>
          <a:lstStyle/>
          <a:p>
            <a:r>
              <a:rPr lang="en-US" altLang="zh-CN" sz="1800" b="1" dirty="0">
                <a:latin typeface="Times New Roman" panose="02020603050405020304" pitchFamily="18" charset="0"/>
              </a:rPr>
              <a:t>0..*</a:t>
            </a:r>
          </a:p>
        </p:txBody>
      </p:sp>
      <p:sp>
        <p:nvSpPr>
          <p:cNvPr id="23583" name="Text Box 78"/>
          <p:cNvSpPr txBox="1"/>
          <p:nvPr/>
        </p:nvSpPr>
        <p:spPr>
          <a:xfrm>
            <a:off x="5638800" y="2971800"/>
            <a:ext cx="527050" cy="366713"/>
          </a:xfrm>
          <a:prstGeom prst="rect">
            <a:avLst/>
          </a:prstGeom>
          <a:noFill/>
          <a:ln w="9525">
            <a:noFill/>
          </a:ln>
        </p:spPr>
        <p:txBody>
          <a:bodyPr wrap="none">
            <a:spAutoFit/>
          </a:bodyPr>
          <a:lstStyle/>
          <a:p>
            <a:r>
              <a:rPr lang="en-US" altLang="zh-CN" sz="1800" b="1" dirty="0">
                <a:latin typeface="Times New Roman" panose="02020603050405020304" pitchFamily="18" charset="0"/>
              </a:rPr>
              <a:t>0..1</a:t>
            </a:r>
          </a:p>
        </p:txBody>
      </p:sp>
      <p:sp>
        <p:nvSpPr>
          <p:cNvPr id="23584" name="Text Box 79"/>
          <p:cNvSpPr txBox="1"/>
          <p:nvPr/>
        </p:nvSpPr>
        <p:spPr>
          <a:xfrm>
            <a:off x="2133600" y="1600200"/>
            <a:ext cx="527050" cy="366713"/>
          </a:xfrm>
          <a:prstGeom prst="rect">
            <a:avLst/>
          </a:prstGeom>
          <a:noFill/>
          <a:ln w="9525">
            <a:noFill/>
          </a:ln>
        </p:spPr>
        <p:txBody>
          <a:bodyPr wrap="none">
            <a:spAutoFit/>
          </a:bodyPr>
          <a:lstStyle/>
          <a:p>
            <a:r>
              <a:rPr lang="en-US" altLang="zh-CN" sz="1800" b="1" dirty="0">
                <a:latin typeface="Times New Roman" panose="02020603050405020304" pitchFamily="18" charset="0"/>
              </a:rPr>
              <a:t>0..1</a:t>
            </a:r>
          </a:p>
        </p:txBody>
      </p:sp>
      <p:sp>
        <p:nvSpPr>
          <p:cNvPr id="23585" name="Text Box 80"/>
          <p:cNvSpPr txBox="1"/>
          <p:nvPr/>
        </p:nvSpPr>
        <p:spPr>
          <a:xfrm>
            <a:off x="1295400" y="2133600"/>
            <a:ext cx="527050" cy="366713"/>
          </a:xfrm>
          <a:prstGeom prst="rect">
            <a:avLst/>
          </a:prstGeom>
          <a:noFill/>
          <a:ln w="9525">
            <a:noFill/>
          </a:ln>
        </p:spPr>
        <p:txBody>
          <a:bodyPr wrap="none">
            <a:spAutoFit/>
          </a:bodyPr>
          <a:lstStyle/>
          <a:p>
            <a:r>
              <a:rPr lang="en-US" altLang="zh-CN" sz="1800" b="1" dirty="0">
                <a:latin typeface="Times New Roman" panose="02020603050405020304" pitchFamily="18" charset="0"/>
              </a:rPr>
              <a:t>0..*</a:t>
            </a:r>
          </a:p>
        </p:txBody>
      </p:sp>
      <p:sp>
        <p:nvSpPr>
          <p:cNvPr id="23586" name="Text Box 81"/>
          <p:cNvSpPr txBox="1"/>
          <p:nvPr/>
        </p:nvSpPr>
        <p:spPr>
          <a:xfrm>
            <a:off x="6324600" y="3352800"/>
            <a:ext cx="527050" cy="366713"/>
          </a:xfrm>
          <a:prstGeom prst="rect">
            <a:avLst/>
          </a:prstGeom>
          <a:noFill/>
          <a:ln w="9525">
            <a:noFill/>
          </a:ln>
        </p:spPr>
        <p:txBody>
          <a:bodyPr wrap="none">
            <a:spAutoFit/>
          </a:bodyPr>
          <a:lstStyle/>
          <a:p>
            <a:r>
              <a:rPr lang="en-US" altLang="zh-CN" sz="1800" b="1" dirty="0">
                <a:latin typeface="Times New Roman" panose="02020603050405020304" pitchFamily="18" charset="0"/>
              </a:rPr>
              <a:t>0..1</a:t>
            </a:r>
          </a:p>
        </p:txBody>
      </p:sp>
      <p:sp>
        <p:nvSpPr>
          <p:cNvPr id="23587" name="Text Box 82"/>
          <p:cNvSpPr txBox="1"/>
          <p:nvPr/>
        </p:nvSpPr>
        <p:spPr>
          <a:xfrm>
            <a:off x="6400800" y="4343400"/>
            <a:ext cx="527050" cy="366713"/>
          </a:xfrm>
          <a:prstGeom prst="rect">
            <a:avLst/>
          </a:prstGeom>
          <a:noFill/>
          <a:ln w="9525">
            <a:noFill/>
          </a:ln>
        </p:spPr>
        <p:txBody>
          <a:bodyPr wrap="none">
            <a:spAutoFit/>
          </a:bodyPr>
          <a:lstStyle/>
          <a:p>
            <a:r>
              <a:rPr lang="en-US" altLang="zh-CN" sz="1800" b="1" dirty="0">
                <a:latin typeface="Times New Roman" panose="02020603050405020304" pitchFamily="18" charset="0"/>
              </a:rPr>
              <a:t>0..*</a:t>
            </a:r>
          </a:p>
        </p:txBody>
      </p:sp>
      <p:sp>
        <p:nvSpPr>
          <p:cNvPr id="23588" name="Text Box 83"/>
          <p:cNvSpPr txBox="1"/>
          <p:nvPr/>
        </p:nvSpPr>
        <p:spPr>
          <a:xfrm>
            <a:off x="3429000" y="4953000"/>
            <a:ext cx="527050" cy="366713"/>
          </a:xfrm>
          <a:prstGeom prst="rect">
            <a:avLst/>
          </a:prstGeom>
          <a:noFill/>
          <a:ln w="9525">
            <a:noFill/>
          </a:ln>
        </p:spPr>
        <p:txBody>
          <a:bodyPr wrap="none">
            <a:spAutoFit/>
          </a:bodyPr>
          <a:lstStyle/>
          <a:p>
            <a:r>
              <a:rPr lang="en-US" altLang="zh-CN" sz="1800" b="1" dirty="0">
                <a:latin typeface="Times New Roman" panose="02020603050405020304" pitchFamily="18" charset="0"/>
              </a:rPr>
              <a:t>0..*</a:t>
            </a:r>
          </a:p>
        </p:txBody>
      </p:sp>
      <p:sp>
        <p:nvSpPr>
          <p:cNvPr id="23589" name="Text Box 84"/>
          <p:cNvSpPr txBox="1"/>
          <p:nvPr/>
        </p:nvSpPr>
        <p:spPr>
          <a:xfrm>
            <a:off x="5867400" y="4953000"/>
            <a:ext cx="527050" cy="366713"/>
          </a:xfrm>
          <a:prstGeom prst="rect">
            <a:avLst/>
          </a:prstGeom>
          <a:noFill/>
          <a:ln w="9525">
            <a:noFill/>
          </a:ln>
        </p:spPr>
        <p:txBody>
          <a:bodyPr wrap="none">
            <a:spAutoFit/>
          </a:bodyPr>
          <a:lstStyle/>
          <a:p>
            <a:r>
              <a:rPr lang="en-US" altLang="zh-CN" sz="1800" b="1" dirty="0">
                <a:latin typeface="Times New Roman" panose="02020603050405020304" pitchFamily="18" charset="0"/>
              </a:rPr>
              <a:t>0..*</a:t>
            </a:r>
          </a:p>
        </p:txBody>
      </p:sp>
      <p:sp>
        <p:nvSpPr>
          <p:cNvPr id="23590" name="Freeform 86"/>
          <p:cNvSpPr/>
          <p:nvPr/>
        </p:nvSpPr>
        <p:spPr>
          <a:xfrm>
            <a:off x="762000" y="1371600"/>
            <a:ext cx="273050" cy="266700"/>
          </a:xfrm>
          <a:custGeom>
            <a:avLst/>
            <a:gdLst/>
            <a:ahLst/>
            <a:cxnLst>
              <a:cxn ang="0">
                <a:pos x="517752101" y="0"/>
              </a:cxn>
              <a:cxn ang="0">
                <a:pos x="0" y="123487656"/>
              </a:cxn>
              <a:cxn ang="0">
                <a:pos x="517752101" y="246975313"/>
              </a:cxn>
              <a:cxn ang="0">
                <a:pos x="517752101" y="0"/>
              </a:cxn>
            </a:cxnLst>
            <a:rect l="0" t="0" r="0" b="0"/>
            <a:pathLst>
              <a:path w="144" h="288">
                <a:moveTo>
                  <a:pt x="144" y="0"/>
                </a:moveTo>
                <a:lnTo>
                  <a:pt x="0" y="144"/>
                </a:lnTo>
                <a:lnTo>
                  <a:pt x="144" y="288"/>
                </a:lnTo>
                <a:lnTo>
                  <a:pt x="144" y="0"/>
                </a:ln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p:txBody>
          <a:bodyPr vert="horz" wrap="square" lIns="91440" tIns="45720" rIns="91440" bIns="45720" anchor="ctr"/>
          <a:lstStyle/>
          <a:p>
            <a:pPr eaLnBrk="1" hangingPunct="1"/>
            <a:r>
              <a:rPr lang="zh-CN" altLang="en-US" sz="4000" dirty="0">
                <a:latin typeface="微软雅黑" panose="020B0503020204020204" charset="-122"/>
                <a:ea typeface="微软雅黑" panose="020B0503020204020204" charset="-122"/>
              </a:rPr>
              <a:t>实体 </a:t>
            </a:r>
            <a:endParaRPr lang="en-US" altLang="zh-CN" sz="4000" dirty="0">
              <a:latin typeface="微软雅黑" panose="020B0503020204020204" charset="-122"/>
              <a:ea typeface="微软雅黑" panose="020B0503020204020204" charset="-122"/>
            </a:endParaRPr>
          </a:p>
        </p:txBody>
      </p:sp>
      <p:sp>
        <p:nvSpPr>
          <p:cNvPr id="24579" name="Rectangle 3"/>
          <p:cNvSpPr>
            <a:spLocks noGrp="1"/>
          </p:cNvSpPr>
          <p:nvPr>
            <p:ph idx="1"/>
          </p:nvPr>
        </p:nvSpPr>
        <p:spPr>
          <a:xfrm>
            <a:off x="228600" y="1646555"/>
            <a:ext cx="8886825" cy="5211445"/>
          </a:xfrm>
        </p:spPr>
        <p:txBody>
          <a:bodyPr vert="horz" wrap="square" lIns="91440" tIns="45720" rIns="91440" bIns="45720" anchor="t"/>
          <a:lstStyle/>
          <a:p>
            <a:pPr marL="0" indent="482600" defTabSz="0" eaLnBrk="1" hangingPunct="1">
              <a:lnSpc>
                <a:spcPct val="120000"/>
              </a:lnSpc>
              <a:spcBef>
                <a:spcPts val="30"/>
              </a:spcBef>
              <a:spcAft>
                <a:spcPts val="1800"/>
              </a:spcAft>
              <a:buFont typeface="Wingdings" panose="05000000000000000000" pitchFamily="2" charset="2"/>
              <a:buChar char="v"/>
              <a:tabLst>
                <a:tab pos="952500" algn="l"/>
              </a:tabLst>
            </a:pPr>
            <a:r>
              <a:rPr lang="zh-CN" altLang="en-US" dirty="0">
                <a:latin typeface="微软雅黑" panose="020B0503020204020204" charset="-122"/>
                <a:ea typeface="微软雅黑" panose="020B0503020204020204" charset="-122"/>
              </a:rPr>
              <a:t>通过归纳和抽象得出的概念。对应于面向对象编程中的</a:t>
            </a:r>
            <a:r>
              <a:rPr lang="en-US" altLang="zh-CN" dirty="0">
                <a:latin typeface="微软雅黑" panose="020B0503020204020204" charset="-122"/>
                <a:ea typeface="微软雅黑" panose="020B0503020204020204" charset="-122"/>
              </a:rPr>
              <a:t>class</a:t>
            </a:r>
          </a:p>
          <a:p>
            <a:pPr marL="471805" indent="-471805" defTabSz="0" eaLnBrk="1" hangingPunct="1">
              <a:lnSpc>
                <a:spcPct val="120000"/>
              </a:lnSpc>
              <a:spcBef>
                <a:spcPts val="30"/>
              </a:spcBef>
              <a:spcAft>
                <a:spcPts val="1800"/>
              </a:spcAft>
              <a:buNone/>
              <a:tabLst>
                <a:tab pos="952500" algn="l"/>
              </a:tabLst>
            </a:pPr>
            <a:r>
              <a:rPr lang="zh-CN" altLang="en-US" dirty="0">
                <a:latin typeface="微软雅黑" panose="020B0503020204020204" charset="-122"/>
                <a:ea typeface="微软雅黑" panose="020B0503020204020204" charset="-122"/>
              </a:rPr>
              <a:t>     实体可以是现实世界的可见实体，例如：职员，学院； 也可以是抽象概念，例如： 项目</a:t>
            </a: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project</a:t>
            </a:r>
            <a:r>
              <a:rPr lang="en-US" altLang="zh-CN" dirty="0">
                <a:solidFill>
                  <a:srgbClr val="CC0099"/>
                </a:solidFill>
                <a:latin typeface="微软雅黑" panose="020B0503020204020204" charset="-122"/>
                <a:ea typeface="微软雅黑" panose="020B0503020204020204" charset="-122"/>
              </a:rPr>
              <a:t>),</a:t>
            </a:r>
            <a:r>
              <a:rPr lang="en-US" altLang="zh-CN"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会议</a:t>
            </a:r>
            <a:r>
              <a:rPr lang="en-US" altLang="zh-CN" dirty="0">
                <a:latin typeface="微软雅黑" panose="020B0503020204020204" charset="-122"/>
                <a:ea typeface="微软雅黑" panose="020B0503020204020204" charset="-122"/>
              </a:rPr>
              <a:t>.</a:t>
            </a:r>
          </a:p>
          <a:p>
            <a:pPr marL="0" indent="482600" defTabSz="0" eaLnBrk="1" hangingPunct="1">
              <a:lnSpc>
                <a:spcPct val="120000"/>
              </a:lnSpc>
              <a:spcBef>
                <a:spcPts val="30"/>
              </a:spcBef>
              <a:spcAft>
                <a:spcPts val="1800"/>
              </a:spcAft>
              <a:buFont typeface="Wingdings" panose="05000000000000000000" pitchFamily="2" charset="2"/>
              <a:buChar char="v"/>
              <a:tabLst>
                <a:tab pos="952500" algn="l"/>
              </a:tabLst>
            </a:pPr>
            <a:r>
              <a:rPr lang="zh-CN" altLang="en-US" dirty="0">
                <a:latin typeface="微软雅黑" panose="020B0503020204020204" charset="-122"/>
                <a:ea typeface="微软雅黑" panose="020B0503020204020204" charset="-122"/>
              </a:rPr>
              <a:t>实体</a:t>
            </a:r>
            <a:r>
              <a:rPr lang="en-US" altLang="zh-CN" dirty="0">
                <a:latin typeface="微软雅黑" panose="020B0503020204020204" charset="-122"/>
                <a:ea typeface="微软雅黑" panose="020B0503020204020204" charset="-122"/>
              </a:rPr>
              <a:t>(</a:t>
            </a:r>
            <a:r>
              <a:rPr lang="en-US" altLang="zh-CN" dirty="0">
                <a:latin typeface="微软雅黑" panose="020B0503020204020204" charset="-122"/>
                <a:ea typeface="微软雅黑" panose="020B0503020204020204" charset="-122"/>
                <a:sym typeface="+mn-ea"/>
              </a:rPr>
              <a:t>entity )</a:t>
            </a:r>
            <a:r>
              <a:rPr lang="zh-CN" altLang="en-US" dirty="0">
                <a:latin typeface="微软雅黑" panose="020B0503020204020204" charset="-122"/>
                <a:ea typeface="微软雅黑" panose="020B0503020204020204" charset="-122"/>
              </a:rPr>
              <a:t>有</a:t>
            </a:r>
            <a:r>
              <a:rPr lang="zh-CN" altLang="en-US" b="1" dirty="0">
                <a:solidFill>
                  <a:srgbClr val="FF0000"/>
                </a:solidFill>
                <a:latin typeface="微软雅黑" panose="020B0503020204020204" charset="-122"/>
                <a:ea typeface="微软雅黑" panose="020B0503020204020204" charset="-122"/>
              </a:rPr>
              <a:t>类型</a:t>
            </a:r>
            <a:r>
              <a:rPr lang="en-US" altLang="zh-CN" dirty="0">
                <a:latin typeface="微软雅黑" panose="020B0503020204020204" charset="-122"/>
                <a:ea typeface="微软雅黑" panose="020B0503020204020204" charset="-122"/>
              </a:rPr>
              <a:t>(</a:t>
            </a:r>
            <a:r>
              <a:rPr lang="en-US" altLang="zh-CN" dirty="0">
                <a:latin typeface="微软雅黑" panose="020B0503020204020204" charset="-122"/>
                <a:ea typeface="微软雅黑" panose="020B0503020204020204" charset="-122"/>
                <a:sym typeface="+mn-ea"/>
              </a:rPr>
              <a:t>type)</a:t>
            </a:r>
            <a:r>
              <a:rPr lang="zh-CN" altLang="en-US" dirty="0">
                <a:latin typeface="微软雅黑" panose="020B0503020204020204" charset="-122"/>
                <a:ea typeface="微软雅黑" panose="020B0503020204020204" charset="-122"/>
                <a:sym typeface="+mn-ea"/>
              </a:rPr>
              <a:t>和</a:t>
            </a:r>
            <a:r>
              <a:rPr lang="zh-CN" altLang="en-US" b="1" dirty="0">
                <a:solidFill>
                  <a:srgbClr val="FF0000"/>
                </a:solidFill>
                <a:latin typeface="微软雅黑" panose="020B0503020204020204" charset="-122"/>
                <a:ea typeface="微软雅黑" panose="020B0503020204020204" charset="-122"/>
                <a:sym typeface="+mn-ea"/>
              </a:rPr>
              <a:t>实例</a:t>
            </a:r>
            <a:r>
              <a:rPr lang="en-US" altLang="zh-CN" dirty="0">
                <a:latin typeface="微软雅黑" panose="020B0503020204020204" charset="-122"/>
                <a:ea typeface="微软雅黑" panose="020B0503020204020204" charset="-122"/>
                <a:sym typeface="+mn-ea"/>
              </a:rPr>
              <a:t>(</a:t>
            </a:r>
            <a:r>
              <a:rPr lang="en-US" altLang="zh-CN" b="1" dirty="0">
                <a:solidFill>
                  <a:schemeClr val="accent2"/>
                </a:solidFill>
                <a:latin typeface="微软雅黑" panose="020B0503020204020204" charset="-122"/>
                <a:ea typeface="微软雅黑" panose="020B0503020204020204" charset="-122"/>
                <a:sym typeface="+mn-ea"/>
              </a:rPr>
              <a:t>instance)</a:t>
            </a:r>
            <a:r>
              <a:rPr lang="en-US" altLang="zh-CN" dirty="0">
                <a:latin typeface="微软雅黑" panose="020B0503020204020204" charset="-122"/>
                <a:ea typeface="微软雅黑" panose="020B0503020204020204" charset="-122"/>
                <a:sym typeface="+mn-ea"/>
              </a:rPr>
              <a:t> </a:t>
            </a:r>
            <a:r>
              <a:rPr lang="zh-CN" altLang="en-US" dirty="0">
                <a:latin typeface="微软雅黑" panose="020B0503020204020204" charset="-122"/>
                <a:ea typeface="微软雅黑" panose="020B0503020204020204" charset="-122"/>
              </a:rPr>
              <a:t>两个概念。</a:t>
            </a:r>
            <a:endParaRPr lang="en-US" altLang="zh-CN" dirty="0">
              <a:latin typeface="微软雅黑" panose="020B0503020204020204" charset="-122"/>
              <a:ea typeface="微软雅黑" panose="020B0503020204020204" charset="-122"/>
            </a:endParaRPr>
          </a:p>
          <a:p>
            <a:pPr marL="0" indent="0" defTabSz="0" eaLnBrk="1" hangingPunct="1">
              <a:lnSpc>
                <a:spcPct val="120000"/>
              </a:lnSpc>
              <a:spcBef>
                <a:spcPts val="30"/>
              </a:spcBef>
              <a:spcAft>
                <a:spcPts val="1800"/>
              </a:spcAft>
              <a:buNone/>
              <a:tabLst>
                <a:tab pos="952500" algn="l"/>
              </a:tabLst>
            </a:pPr>
            <a:r>
              <a:rPr lang="zh-CN" altLang="en-US" dirty="0">
                <a:latin typeface="微软雅黑" panose="020B0503020204020204" charset="-122"/>
                <a:ea typeface="微软雅黑" panose="020B0503020204020204" charset="-122"/>
              </a:rPr>
              <a:t>       例如，实体</a:t>
            </a:r>
            <a:r>
              <a:rPr lang="zh-CN" altLang="en-US" b="1" dirty="0">
                <a:solidFill>
                  <a:srgbClr val="FF0000"/>
                </a:solidFill>
                <a:latin typeface="微软雅黑" panose="020B0503020204020204" charset="-122"/>
                <a:ea typeface="微软雅黑" panose="020B0503020204020204" charset="-122"/>
              </a:rPr>
              <a:t>类型</a:t>
            </a:r>
            <a:r>
              <a:rPr lang="zh-CN" altLang="en-US" dirty="0">
                <a:latin typeface="微软雅黑" panose="020B0503020204020204" charset="-122"/>
                <a:ea typeface="微软雅黑" panose="020B0503020204020204" charset="-122"/>
              </a:rPr>
              <a:t>：员工</a:t>
            </a:r>
            <a:r>
              <a:rPr lang="en-US" altLang="zh-CN" dirty="0">
                <a:latin typeface="微软雅黑" panose="020B0503020204020204" charset="-122"/>
                <a:ea typeface="微软雅黑" panose="020B0503020204020204" charset="-122"/>
              </a:rPr>
              <a:t>(Employee)</a:t>
            </a:r>
            <a:r>
              <a:rPr lang="zh-CN" altLang="en-US" dirty="0">
                <a:latin typeface="微软雅黑" panose="020B0503020204020204" charset="-122"/>
                <a:ea typeface="微软雅黑" panose="020B0503020204020204" charset="-122"/>
              </a:rPr>
              <a:t>，</a:t>
            </a:r>
          </a:p>
          <a:p>
            <a:pPr marL="0" indent="0" defTabSz="0" eaLnBrk="1" hangingPunct="1">
              <a:lnSpc>
                <a:spcPct val="120000"/>
              </a:lnSpc>
              <a:spcBef>
                <a:spcPts val="30"/>
              </a:spcBef>
              <a:spcAft>
                <a:spcPts val="1800"/>
              </a:spcAft>
              <a:buNone/>
              <a:tabLst>
                <a:tab pos="952500" algn="l"/>
              </a:tabLst>
            </a:pPr>
            <a:r>
              <a:rPr lang="zh-CN" altLang="en-US" dirty="0">
                <a:latin typeface="微软雅黑" panose="020B0503020204020204" charset="-122"/>
                <a:ea typeface="微软雅黑" panose="020B0503020204020204" charset="-122"/>
              </a:rPr>
              <a:t>                 实体</a:t>
            </a:r>
            <a:r>
              <a:rPr lang="zh-CN" altLang="en-US" b="1" dirty="0">
                <a:solidFill>
                  <a:srgbClr val="FF0000"/>
                </a:solidFill>
                <a:latin typeface="微软雅黑" panose="020B0503020204020204" charset="-122"/>
                <a:ea typeface="微软雅黑" panose="020B0503020204020204" charset="-122"/>
              </a:rPr>
              <a:t>实例</a:t>
            </a:r>
            <a:r>
              <a:rPr lang="zh-CN" altLang="en-US" dirty="0">
                <a:latin typeface="微软雅黑" panose="020B0503020204020204" charset="-122"/>
                <a:ea typeface="微软雅黑" panose="020B0503020204020204" charset="-122"/>
              </a:rPr>
              <a:t>： ‘</a:t>
            </a:r>
            <a:r>
              <a:rPr lang="en-US" altLang="zh-CN" dirty="0">
                <a:latin typeface="微软雅黑" panose="020B0503020204020204" charset="-122"/>
                <a:ea typeface="微软雅黑" panose="020B0503020204020204" charset="-122"/>
              </a:rPr>
              <a:t>E1 – </a:t>
            </a:r>
            <a:r>
              <a:rPr lang="zh-CN" altLang="en-US" dirty="0">
                <a:latin typeface="微软雅黑" panose="020B0503020204020204" charset="-122"/>
                <a:ea typeface="微软雅黑" panose="020B0503020204020204" charset="-122"/>
              </a:rPr>
              <a:t>杨金民</a:t>
            </a:r>
            <a:r>
              <a:rPr lang="en-US" altLang="zh-CN" dirty="0">
                <a:latin typeface="微软雅黑" panose="020B0503020204020204" charset="-122"/>
                <a:ea typeface="微软雅黑" panose="020B0503020204020204" charset="-122"/>
              </a:rPr>
              <a:t>'.</a:t>
            </a:r>
          </a:p>
          <a:p>
            <a:pPr marL="0" indent="482600" defTabSz="0" eaLnBrk="1" hangingPunct="1">
              <a:lnSpc>
                <a:spcPct val="120000"/>
              </a:lnSpc>
              <a:spcBef>
                <a:spcPts val="30"/>
              </a:spcBef>
              <a:spcAft>
                <a:spcPts val="1800"/>
              </a:spcAft>
              <a:buFont typeface="Wingdings" panose="05000000000000000000" pitchFamily="2" charset="2"/>
              <a:buChar char="v"/>
              <a:tabLst>
                <a:tab pos="952500" algn="l"/>
              </a:tabLst>
            </a:pPr>
            <a:r>
              <a:rPr lang="zh-CN" altLang="en-US" dirty="0">
                <a:latin typeface="微软雅黑" panose="020B0503020204020204" charset="-122"/>
                <a:ea typeface="微软雅黑" panose="020B0503020204020204" charset="-122"/>
                <a:sym typeface="+mn-ea"/>
              </a:rPr>
              <a:t>实体实例可构成一个集合；</a:t>
            </a:r>
            <a:endParaRPr lang="en-US" altLang="zh-CN" dirty="0">
              <a:latin typeface="微软雅黑" panose="020B0503020204020204" charset="-122"/>
              <a:ea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p:cNvSpPr>
          <p:nvPr>
            <p:ph type="title"/>
          </p:nvPr>
        </p:nvSpPr>
        <p:spPr/>
        <p:txBody>
          <a:bodyPr vert="horz" wrap="square" lIns="91440" tIns="45720" rIns="91440" bIns="45720" anchor="ctr"/>
          <a:lstStyle/>
          <a:p>
            <a:pPr eaLnBrk="1" hangingPunct="1"/>
            <a:r>
              <a:rPr lang="zh-CN" altLang="en-US" sz="4000" dirty="0">
                <a:latin typeface="微软雅黑" panose="020B0503020204020204" charset="-122"/>
                <a:ea typeface="微软雅黑" panose="020B0503020204020204" charset="-122"/>
              </a:rPr>
              <a:t>数据库设计目标</a:t>
            </a:r>
          </a:p>
        </p:txBody>
      </p:sp>
      <p:sp>
        <p:nvSpPr>
          <p:cNvPr id="7171" name="矩形 1"/>
          <p:cNvSpPr/>
          <p:nvPr/>
        </p:nvSpPr>
        <p:spPr>
          <a:xfrm>
            <a:off x="107950" y="1665288"/>
            <a:ext cx="8964613" cy="4943475"/>
          </a:xfrm>
          <a:prstGeom prst="rect">
            <a:avLst/>
          </a:prstGeom>
          <a:noFill/>
          <a:ln w="9525">
            <a:noFill/>
          </a:ln>
        </p:spPr>
        <p:txBody>
          <a:bodyPr>
            <a:spAutoFit/>
          </a:bodyPr>
          <a:lstStyle/>
          <a:p>
            <a:pPr>
              <a:lnSpc>
                <a:spcPct val="120000"/>
              </a:lnSpc>
              <a:spcBef>
                <a:spcPct val="30000"/>
              </a:spcBef>
              <a:buClr>
                <a:srgbClr val="FF0000"/>
              </a:buClr>
              <a:buFont typeface="Wingdings" panose="05000000000000000000" pitchFamily="2" charset="2"/>
              <a:buChar char="l"/>
            </a:pPr>
            <a:r>
              <a:rPr lang="zh-CN" altLang="en-US" b="1" dirty="0">
                <a:latin typeface="华文中宋" panose="02010600040101010101" pitchFamily="2" charset="-122"/>
                <a:ea typeface="华文中宋" panose="02010600040101010101" pitchFamily="2" charset="-122"/>
              </a:rPr>
              <a:t>  </a:t>
            </a:r>
            <a:r>
              <a:rPr lang="zh-CN" altLang="en-US" b="1" dirty="0">
                <a:solidFill>
                  <a:srgbClr val="0000FF"/>
                </a:solidFill>
                <a:latin typeface="微软雅黑" panose="020B0503020204020204" charset="-122"/>
                <a:ea typeface="微软雅黑" panose="020B0503020204020204" charset="-122"/>
              </a:rPr>
              <a:t>满足业务需求</a:t>
            </a:r>
            <a:r>
              <a:rPr lang="zh-CN" altLang="en-US" dirty="0">
                <a:latin typeface="华文中宋" panose="02010600040101010101" pitchFamily="2" charset="-122"/>
                <a:ea typeface="华文中宋" panose="02010600040101010101" pitchFamily="2" charset="-122"/>
              </a:rPr>
              <a:t>：全覆盖；需求获取</a:t>
            </a:r>
            <a:r>
              <a:rPr lang="zh-CN" altLang="en-US" b="1" dirty="0">
                <a:solidFill>
                  <a:srgbClr val="FF0000"/>
                </a:solidFill>
                <a:latin typeface="微软雅黑" panose="020B0503020204020204" charset="-122"/>
                <a:ea typeface="微软雅黑" panose="020B0503020204020204" charset="-122"/>
              </a:rPr>
              <a:t>全面</a:t>
            </a:r>
            <a:r>
              <a:rPr lang="zh-CN" altLang="en-US" dirty="0">
                <a:latin typeface="华文中宋" panose="02010600040101010101" pitchFamily="2" charset="-122"/>
                <a:ea typeface="华文中宋" panose="02010600040101010101" pitchFamily="2" charset="-122"/>
              </a:rPr>
              <a:t>，</a:t>
            </a:r>
            <a:r>
              <a:rPr lang="zh-CN" altLang="en-US" b="1" dirty="0">
                <a:solidFill>
                  <a:srgbClr val="FF0000"/>
                </a:solidFill>
                <a:latin typeface="微软雅黑" panose="020B0503020204020204" charset="-122"/>
                <a:ea typeface="微软雅黑" panose="020B0503020204020204" charset="-122"/>
              </a:rPr>
              <a:t>分析到位</a:t>
            </a:r>
            <a:r>
              <a:rPr lang="zh-CN" altLang="en-US" dirty="0">
                <a:latin typeface="华文中宋" panose="02010600040101010101" pitchFamily="2" charset="-122"/>
                <a:ea typeface="华文中宋" panose="02010600040101010101" pitchFamily="2" charset="-122"/>
              </a:rPr>
              <a:t>；</a:t>
            </a:r>
            <a:endParaRPr lang="en-US" altLang="zh-CN" dirty="0">
              <a:latin typeface="华文中宋" panose="02010600040101010101" pitchFamily="2" charset="-122"/>
              <a:ea typeface="华文中宋" panose="02010600040101010101" pitchFamily="2" charset="-122"/>
            </a:endParaRPr>
          </a:p>
          <a:p>
            <a:pPr>
              <a:lnSpc>
                <a:spcPct val="120000"/>
              </a:lnSpc>
              <a:spcBef>
                <a:spcPct val="30000"/>
              </a:spcBef>
              <a:buClr>
                <a:srgbClr val="FF0000"/>
              </a:buClr>
              <a:buFont typeface="Wingdings" panose="05000000000000000000" pitchFamily="2" charset="2"/>
              <a:buChar char="l"/>
            </a:pPr>
            <a:r>
              <a:rPr lang="zh-CN" altLang="en-US" b="1" dirty="0">
                <a:solidFill>
                  <a:srgbClr val="FF0000"/>
                </a:solidFill>
                <a:latin typeface="华文中宋" panose="02010600040101010101" pitchFamily="2" charset="-122"/>
                <a:ea typeface="华文中宋" panose="02010600040101010101" pitchFamily="2" charset="-122"/>
              </a:rPr>
              <a:t>  </a:t>
            </a:r>
            <a:r>
              <a:rPr lang="zh-CN" altLang="en-US" b="1" dirty="0">
                <a:solidFill>
                  <a:srgbClr val="0000FF"/>
                </a:solidFill>
                <a:latin typeface="微软雅黑" panose="020B0503020204020204" charset="-122"/>
                <a:ea typeface="微软雅黑" panose="020B0503020204020204" charset="-122"/>
              </a:rPr>
              <a:t>数据正确性</a:t>
            </a:r>
            <a:r>
              <a:rPr lang="zh-CN" altLang="en-US" dirty="0">
                <a:latin typeface="华文中宋" panose="02010600040101010101" pitchFamily="2" charset="-122"/>
                <a:ea typeface="华文中宋" panose="02010600040101010101" pitchFamily="2" charset="-122"/>
              </a:rPr>
              <a:t>：尽量少的</a:t>
            </a:r>
            <a:r>
              <a:rPr lang="zh-CN" altLang="en-US" b="1" dirty="0">
                <a:solidFill>
                  <a:srgbClr val="FF0000"/>
                </a:solidFill>
                <a:latin typeface="微软雅黑" panose="020B0503020204020204" charset="-122"/>
                <a:ea typeface="微软雅黑" panose="020B0503020204020204" charset="-122"/>
              </a:rPr>
              <a:t>冗余</a:t>
            </a:r>
            <a:r>
              <a:rPr lang="zh-CN" altLang="en-US" dirty="0">
                <a:latin typeface="华文中宋" panose="02010600040101010101" pitchFamily="2" charset="-122"/>
                <a:ea typeface="华文中宋" panose="02010600040101010101" pitchFamily="2" charset="-122"/>
              </a:rPr>
              <a:t>，无操作</a:t>
            </a:r>
            <a:r>
              <a:rPr lang="zh-CN" altLang="en-US" b="1" dirty="0">
                <a:solidFill>
                  <a:srgbClr val="FF0000"/>
                </a:solidFill>
                <a:latin typeface="微软雅黑" panose="020B0503020204020204" charset="-122"/>
                <a:ea typeface="微软雅黑" panose="020B0503020204020204" charset="-122"/>
              </a:rPr>
              <a:t>异常</a:t>
            </a:r>
            <a:r>
              <a:rPr lang="zh-CN" altLang="en-US" dirty="0">
                <a:latin typeface="华文中宋" panose="02010600040101010101" pitchFamily="2" charset="-122"/>
                <a:ea typeface="华文中宋" panose="02010600040101010101" pitchFamily="2" charset="-122"/>
              </a:rPr>
              <a:t>，</a:t>
            </a:r>
            <a:r>
              <a:rPr lang="zh-CN" altLang="en-US" b="1" dirty="0">
                <a:solidFill>
                  <a:srgbClr val="FF0000"/>
                </a:solidFill>
                <a:latin typeface="微软雅黑" panose="020B0503020204020204" charset="-122"/>
                <a:ea typeface="微软雅黑" panose="020B0503020204020204" charset="-122"/>
              </a:rPr>
              <a:t>一致</a:t>
            </a:r>
            <a:r>
              <a:rPr lang="zh-CN" altLang="en-US" b="1" dirty="0">
                <a:solidFill>
                  <a:srgbClr val="FF0000"/>
                </a:solidFill>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设计正确</a:t>
            </a:r>
            <a:r>
              <a:rPr lang="zh-CN" altLang="en-US" b="1" dirty="0">
                <a:solidFill>
                  <a:srgbClr val="0000FF"/>
                </a:solidFill>
                <a:latin typeface="华文中宋" panose="02010600040101010101" pitchFamily="2" charset="-122"/>
                <a:ea typeface="华文中宋" panose="02010600040101010101" pitchFamily="2" charset="-122"/>
              </a:rPr>
              <a:t>。</a:t>
            </a:r>
            <a:endParaRPr lang="zh-CN" altLang="en-US" dirty="0">
              <a:solidFill>
                <a:srgbClr val="0000FF"/>
              </a:solidFill>
              <a:latin typeface="华文中宋" panose="02010600040101010101" pitchFamily="2" charset="-122"/>
              <a:ea typeface="华文中宋" panose="02010600040101010101" pitchFamily="2" charset="-122"/>
            </a:endParaRPr>
          </a:p>
          <a:p>
            <a:pPr>
              <a:lnSpc>
                <a:spcPct val="120000"/>
              </a:lnSpc>
              <a:spcBef>
                <a:spcPct val="30000"/>
              </a:spcBef>
              <a:buClr>
                <a:srgbClr val="FF0000"/>
              </a:buClr>
              <a:buFont typeface="Wingdings" panose="05000000000000000000" pitchFamily="2" charset="2"/>
              <a:buChar char="l"/>
            </a:pPr>
            <a:r>
              <a:rPr lang="zh-CN" altLang="en-US" dirty="0">
                <a:latin typeface="华文中宋" panose="02010600040101010101" pitchFamily="2" charset="-122"/>
                <a:ea typeface="华文中宋" panose="02010600040101010101" pitchFamily="2" charset="-122"/>
              </a:rPr>
              <a:t>  </a:t>
            </a:r>
            <a:r>
              <a:rPr lang="zh-CN" altLang="en-US" b="1" dirty="0">
                <a:solidFill>
                  <a:srgbClr val="0000FF"/>
                </a:solidFill>
                <a:latin typeface="微软雅黑" panose="020B0503020204020204" charset="-122"/>
                <a:ea typeface="微软雅黑" panose="020B0503020204020204" charset="-122"/>
              </a:rPr>
              <a:t>可伸缩性</a:t>
            </a:r>
            <a:r>
              <a:rPr lang="zh-CN" altLang="en-US" dirty="0">
                <a:latin typeface="华文中宋" panose="02010600040101010101" pitchFamily="2" charset="-122"/>
                <a:ea typeface="华文中宋" panose="02010600040101010101" pitchFamily="2" charset="-122"/>
              </a:rPr>
              <a:t>：只要数据库中存在数据根子，任何业务需求都能满足，想要的业务表单都能组合</a:t>
            </a: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合成出来；</a:t>
            </a:r>
            <a:endParaRPr lang="en-US" altLang="zh-CN" dirty="0">
              <a:latin typeface="华文中宋" panose="02010600040101010101" pitchFamily="2" charset="-122"/>
              <a:ea typeface="华文中宋" panose="02010600040101010101" pitchFamily="2" charset="-122"/>
            </a:endParaRPr>
          </a:p>
          <a:p>
            <a:pPr>
              <a:lnSpc>
                <a:spcPct val="120000"/>
              </a:lnSpc>
              <a:spcBef>
                <a:spcPct val="30000"/>
              </a:spcBef>
              <a:buFont typeface="Wingdings" panose="05000000000000000000" pitchFamily="2" charset="2"/>
              <a:buNone/>
            </a:pPr>
            <a:endParaRPr lang="en-US" altLang="zh-CN" dirty="0">
              <a:latin typeface="华文中宋" panose="02010600040101010101" pitchFamily="2" charset="-122"/>
              <a:ea typeface="华文中宋" panose="02010600040101010101" pitchFamily="2" charset="-122"/>
            </a:endParaRPr>
          </a:p>
          <a:p>
            <a:pPr>
              <a:lnSpc>
                <a:spcPct val="120000"/>
              </a:lnSpc>
              <a:spcBef>
                <a:spcPct val="30000"/>
              </a:spcBef>
              <a:buFont typeface="Wingdings" panose="05000000000000000000" pitchFamily="2" charset="2"/>
              <a:buNone/>
            </a:pPr>
            <a:r>
              <a:rPr lang="zh-CN" altLang="en-US" sz="2800" b="1" dirty="0">
                <a:solidFill>
                  <a:srgbClr val="FF0000"/>
                </a:solidFill>
                <a:latin typeface="微软雅黑" panose="020B0503020204020204" charset="-122"/>
                <a:ea typeface="微软雅黑" panose="020B0503020204020204" charset="-122"/>
              </a:rPr>
              <a:t>涉及的两个问题：</a:t>
            </a:r>
            <a:endParaRPr lang="zh-CN" altLang="en-US" b="1" dirty="0">
              <a:solidFill>
                <a:srgbClr val="FF0000"/>
              </a:solidFill>
              <a:latin typeface="华文中宋" panose="02010600040101010101" pitchFamily="2" charset="-122"/>
              <a:ea typeface="华文中宋" panose="02010600040101010101" pitchFamily="2" charset="-122"/>
            </a:endParaRPr>
          </a:p>
          <a:p>
            <a:pPr>
              <a:lnSpc>
                <a:spcPct val="120000"/>
              </a:lnSpc>
              <a:spcBef>
                <a:spcPct val="30000"/>
              </a:spcBef>
              <a:buFont typeface="Wingdings" panose="05000000000000000000" pitchFamily="2" charset="2"/>
              <a:buNone/>
            </a:pPr>
            <a:r>
              <a:rPr lang="en-US" altLang="zh-CN" b="1" dirty="0">
                <a:latin typeface="微软雅黑" panose="020B0503020204020204" charset="-122"/>
                <a:ea typeface="微软雅黑" panose="020B0503020204020204" charset="-122"/>
                <a:cs typeface="微软雅黑" panose="020B0503020204020204" charset="-122"/>
              </a:rPr>
              <a:t>1)  </a:t>
            </a:r>
            <a:r>
              <a:rPr lang="zh-CN" altLang="en-US" b="1" dirty="0">
                <a:solidFill>
                  <a:srgbClr val="0000FF"/>
                </a:solidFill>
                <a:latin typeface="微软雅黑" panose="020B0503020204020204" charset="-122"/>
                <a:ea typeface="微软雅黑" panose="020B0503020204020204" charset="-122"/>
                <a:cs typeface="微软雅黑" panose="020B0503020204020204" charset="-122"/>
              </a:rPr>
              <a:t>覆盖性问题</a:t>
            </a:r>
            <a:r>
              <a:rPr lang="zh-CN" altLang="en-US" dirty="0">
                <a:latin typeface="微软雅黑" panose="020B0503020204020204" charset="-122"/>
                <a:ea typeface="微软雅黑" panose="020B0503020204020204" charset="-122"/>
                <a:cs typeface="微软雅黑" panose="020B0503020204020204" charset="-122"/>
              </a:rPr>
              <a:t>：确定一个单位有哪些数据项（字段）？</a:t>
            </a:r>
          </a:p>
          <a:p>
            <a:pPr>
              <a:lnSpc>
                <a:spcPct val="120000"/>
              </a:lnSpc>
              <a:spcBef>
                <a:spcPct val="30000"/>
              </a:spcBef>
              <a:buFont typeface="Wingdings" panose="05000000000000000000" pitchFamily="2" charset="2"/>
              <a:buNone/>
            </a:pPr>
            <a:r>
              <a:rPr lang="en-US" altLang="zh-CN" dirty="0">
                <a:latin typeface="微软雅黑" panose="020B0503020204020204" charset="-122"/>
                <a:ea typeface="微软雅黑" panose="020B0503020204020204" charset="-122"/>
                <a:cs typeface="微软雅黑" panose="020B0503020204020204" charset="-122"/>
              </a:rPr>
              <a:t>2</a:t>
            </a:r>
            <a:r>
              <a:rPr lang="zh-CN" altLang="en-US" dirty="0">
                <a:latin typeface="微软雅黑" panose="020B0503020204020204" charset="-122"/>
                <a:ea typeface="微软雅黑" panose="020B0503020204020204" charset="-122"/>
                <a:cs typeface="微软雅黑" panose="020B0503020204020204" charset="-122"/>
              </a:rPr>
              <a:t>） </a:t>
            </a:r>
            <a:r>
              <a:rPr lang="zh-CN" altLang="en-US" b="1" dirty="0">
                <a:solidFill>
                  <a:srgbClr val="0000FF"/>
                </a:solidFill>
                <a:latin typeface="微软雅黑" panose="020B0503020204020204" charset="-122"/>
                <a:ea typeface="微软雅黑" panose="020B0503020204020204" charset="-122"/>
                <a:cs typeface="微软雅黑" panose="020B0503020204020204" charset="-122"/>
              </a:rPr>
              <a:t>组织问题</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划分问题：  确定哪些字段构成一个表？</a:t>
            </a:r>
          </a:p>
          <a:p>
            <a:pPr>
              <a:lnSpc>
                <a:spcPct val="120000"/>
              </a:lnSpc>
              <a:spcBef>
                <a:spcPct val="30000"/>
              </a:spcBef>
              <a:buFont typeface="Wingdings" panose="05000000000000000000" pitchFamily="2" charset="2"/>
              <a:buNone/>
            </a:pPr>
            <a:r>
              <a:rPr lang="zh-CN" altLang="en-US" dirty="0">
                <a:latin typeface="微软雅黑" panose="020B0503020204020204" charset="-122"/>
                <a:ea typeface="微软雅黑" panose="020B0503020204020204" charset="-122"/>
                <a:cs typeface="微软雅黑" panose="020B0503020204020204" charset="-122"/>
              </a:rPr>
              <a:t>                        关系问题：  确定表之间有什么关系？</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a:xfrm>
            <a:off x="755650" y="0"/>
            <a:ext cx="7772400" cy="1143000"/>
          </a:xfrm>
        </p:spPr>
        <p:txBody>
          <a:bodyPr vert="horz" wrap="square" lIns="91440" tIns="45720" rIns="91440" bIns="45720" anchor="ctr"/>
          <a:lstStyle/>
          <a:p>
            <a:pPr eaLnBrk="1" hangingPunct="1"/>
            <a:r>
              <a:rPr lang="zh-CN" altLang="en-US" sz="4000" dirty="0">
                <a:latin typeface="微软雅黑" panose="020B0503020204020204" charset="-122"/>
                <a:ea typeface="微软雅黑" panose="020B0503020204020204" charset="-122"/>
              </a:rPr>
              <a:t>实体类型的符号表示</a:t>
            </a:r>
          </a:p>
        </p:txBody>
      </p:sp>
      <p:sp>
        <p:nvSpPr>
          <p:cNvPr id="25603" name="Rectangle 3"/>
          <p:cNvSpPr>
            <a:spLocks noGrp="1"/>
          </p:cNvSpPr>
          <p:nvPr>
            <p:ph idx="1"/>
          </p:nvPr>
        </p:nvSpPr>
        <p:spPr>
          <a:xfrm>
            <a:off x="228600" y="1700213"/>
            <a:ext cx="8915400" cy="4718050"/>
          </a:xfrm>
        </p:spPr>
        <p:txBody>
          <a:bodyPr vert="horz" wrap="square" lIns="91440" tIns="45720" rIns="91440" bIns="45720" anchor="t"/>
          <a:lstStyle/>
          <a:p>
            <a:pPr marL="0" indent="482600" defTabSz="0" eaLnBrk="1" hangingPunct="1">
              <a:buFont typeface="Wingdings" panose="05000000000000000000" pitchFamily="2" charset="2"/>
              <a:buChar char="v"/>
              <a:tabLst>
                <a:tab pos="952500" algn="l"/>
              </a:tabLst>
            </a:pPr>
            <a:r>
              <a:rPr lang="zh-CN" altLang="en-US" sz="2800" dirty="0">
                <a:latin typeface="微软雅黑" panose="020B0503020204020204" charset="-122"/>
                <a:ea typeface="微软雅黑" panose="020B0503020204020204" charset="-122"/>
              </a:rPr>
              <a:t>实体类型用长方形表示，其名称放在长方形中</a:t>
            </a:r>
            <a:r>
              <a:rPr lang="en-US" altLang="zh-CN" sz="2800" dirty="0">
                <a:latin typeface="微软雅黑" panose="020B0503020204020204" charset="-122"/>
                <a:ea typeface="微软雅黑" panose="020B0503020204020204" charset="-122"/>
              </a:rPr>
              <a:t>.</a:t>
            </a:r>
            <a:r>
              <a:rPr lang="zh-CN" altLang="en-US" sz="2800" dirty="0">
                <a:latin typeface="微软雅黑" panose="020B0503020204020204" charset="-122"/>
                <a:ea typeface="微软雅黑" panose="020B0503020204020204" charset="-122"/>
              </a:rPr>
              <a:t>其名称用单数名称，第一个字母大写</a:t>
            </a:r>
            <a:r>
              <a:rPr lang="en-US" altLang="zh-CN" sz="2800" dirty="0">
                <a:latin typeface="微软雅黑" panose="020B0503020204020204" charset="-122"/>
                <a:ea typeface="微软雅黑" panose="020B0503020204020204" charset="-122"/>
              </a:rPr>
              <a:t>; </a:t>
            </a:r>
          </a:p>
          <a:p>
            <a:pPr marL="0" indent="482600" defTabSz="0" eaLnBrk="1" hangingPunct="1">
              <a:buFont typeface="Wingdings" panose="05000000000000000000" pitchFamily="2" charset="2"/>
              <a:buChar char="v"/>
              <a:tabLst>
                <a:tab pos="952500" algn="l"/>
              </a:tabLst>
            </a:pPr>
            <a:endParaRPr lang="en-US" altLang="zh-CN" sz="2800" dirty="0">
              <a:latin typeface="微软雅黑" panose="020B0503020204020204" charset="-122"/>
              <a:ea typeface="微软雅黑" panose="020B0503020204020204" charset="-122"/>
            </a:endParaRPr>
          </a:p>
          <a:p>
            <a:pPr marL="0" indent="482600" defTabSz="0" eaLnBrk="1" hangingPunct="1">
              <a:buFont typeface="Wingdings" panose="05000000000000000000" pitchFamily="2" charset="2"/>
              <a:buChar char="v"/>
              <a:tabLst>
                <a:tab pos="952500" algn="l"/>
              </a:tabLst>
            </a:pPr>
            <a:r>
              <a:rPr lang="zh-CN" altLang="en-US" sz="2800" dirty="0">
                <a:latin typeface="微软雅黑" panose="020B0503020204020204" charset="-122"/>
                <a:ea typeface="微软雅黑" panose="020B0503020204020204" charset="-122"/>
              </a:rPr>
              <a:t>旧规范和</a:t>
            </a:r>
            <a:r>
              <a:rPr lang="en-US" altLang="zh-CN" sz="2800" dirty="0">
                <a:latin typeface="微软雅黑" panose="020B0503020204020204" charset="-122"/>
                <a:ea typeface="微软雅黑" panose="020B0503020204020204" charset="-122"/>
              </a:rPr>
              <a:t>XML</a:t>
            </a:r>
            <a:r>
              <a:rPr lang="zh-CN" altLang="en-US" sz="2800" dirty="0">
                <a:latin typeface="微软雅黑" panose="020B0503020204020204" charset="-122"/>
                <a:ea typeface="微软雅黑" panose="020B0503020204020204" charset="-122"/>
              </a:rPr>
              <a:t>规范一样</a:t>
            </a:r>
          </a:p>
          <a:p>
            <a:pPr marL="0" indent="482600" defTabSz="0" eaLnBrk="1" hangingPunct="1">
              <a:buNone/>
              <a:tabLst>
                <a:tab pos="952500" algn="l"/>
              </a:tabLst>
            </a:pPr>
            <a:endParaRPr lang="en-US" altLang="zh-CN" dirty="0">
              <a:latin typeface="微软雅黑" panose="020B0503020204020204" charset="-122"/>
              <a:ea typeface="微软雅黑" panose="020B0503020204020204" charset="-122"/>
            </a:endParaRPr>
          </a:p>
        </p:txBody>
      </p:sp>
      <p:sp>
        <p:nvSpPr>
          <p:cNvPr id="25604" name="Text Box 5"/>
          <p:cNvSpPr txBox="1"/>
          <p:nvPr/>
        </p:nvSpPr>
        <p:spPr>
          <a:xfrm>
            <a:off x="1403350" y="4505325"/>
            <a:ext cx="1692275" cy="466725"/>
          </a:xfrm>
          <a:prstGeom prst="rect">
            <a:avLst/>
          </a:prstGeom>
          <a:solidFill>
            <a:srgbClr val="CCFFCC"/>
          </a:solidFill>
          <a:ln w="9525" cap="flat" cmpd="sng">
            <a:solidFill>
              <a:schemeClr val="tx1"/>
            </a:solidFill>
            <a:prstDash val="solid"/>
            <a:miter/>
            <a:headEnd type="none" w="med" len="med"/>
            <a:tailEnd type="none" w="med" len="med"/>
          </a:ln>
        </p:spPr>
        <p:txBody>
          <a:bodyPr>
            <a:spAutoFit/>
          </a:bodyPr>
          <a:lstStyle/>
          <a:p>
            <a:r>
              <a:rPr lang="en-US" altLang="zh-CN" b="1" dirty="0">
                <a:solidFill>
                  <a:srgbClr val="FF5050"/>
                </a:solidFill>
                <a:latin typeface="Times New Roman" panose="02020603050405020304" pitchFamily="18" charset="0"/>
              </a:rPr>
              <a:t>Employee</a:t>
            </a:r>
          </a:p>
        </p:txBody>
      </p:sp>
      <p:sp>
        <p:nvSpPr>
          <p:cNvPr id="25605" name="Text Box 6"/>
          <p:cNvSpPr txBox="1"/>
          <p:nvPr/>
        </p:nvSpPr>
        <p:spPr>
          <a:xfrm>
            <a:off x="3995738" y="4505325"/>
            <a:ext cx="1692275" cy="466725"/>
          </a:xfrm>
          <a:prstGeom prst="rect">
            <a:avLst/>
          </a:prstGeom>
          <a:solidFill>
            <a:srgbClr val="CCFFFF"/>
          </a:solidFill>
          <a:ln w="9525" cap="flat" cmpd="sng">
            <a:solidFill>
              <a:schemeClr val="tx1"/>
            </a:solidFill>
            <a:prstDash val="solid"/>
            <a:miter/>
            <a:headEnd type="none" w="med" len="med"/>
            <a:tailEnd type="none" w="med" len="med"/>
          </a:ln>
        </p:spPr>
        <p:txBody>
          <a:bodyPr>
            <a:spAutoFit/>
          </a:bodyPr>
          <a:lstStyle/>
          <a:p>
            <a:pPr algn="ctr"/>
            <a:r>
              <a:rPr lang="en-US" altLang="zh-CN" b="1" dirty="0">
                <a:solidFill>
                  <a:srgbClr val="FF5050"/>
                </a:solidFill>
                <a:latin typeface="Times New Roman" panose="02020603050405020304" pitchFamily="18" charset="0"/>
              </a:rPr>
              <a:t>Project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a:xfrm>
            <a:off x="755650" y="0"/>
            <a:ext cx="7772400" cy="1143000"/>
          </a:xfrm>
        </p:spPr>
        <p:txBody>
          <a:bodyPr vert="horz" wrap="square" lIns="91440" tIns="45720" rIns="91440" bIns="45720" anchor="ctr"/>
          <a:lstStyle/>
          <a:p>
            <a:pPr eaLnBrk="1" hangingPunct="1"/>
            <a:r>
              <a:rPr lang="zh-CN" altLang="en-US" sz="4000" dirty="0">
                <a:latin typeface="微软雅黑" panose="020B0503020204020204" charset="-122"/>
                <a:ea typeface="微软雅黑" panose="020B0503020204020204" charset="-122"/>
              </a:rPr>
              <a:t>联系类型</a:t>
            </a:r>
          </a:p>
        </p:txBody>
      </p:sp>
      <p:sp>
        <p:nvSpPr>
          <p:cNvPr id="35843" name="Rectangle 3"/>
          <p:cNvSpPr>
            <a:spLocks noGrp="1" noChangeArrowheads="1"/>
          </p:cNvSpPr>
          <p:nvPr>
            <p:ph idx="1"/>
          </p:nvPr>
        </p:nvSpPr>
        <p:spPr>
          <a:xfrm>
            <a:off x="228600" y="1447800"/>
            <a:ext cx="8915400" cy="5410200"/>
          </a:xfrm>
        </p:spPr>
        <p:txBody>
          <a:bodyPr vert="horz" wrap="square" lIns="91440" tIns="45720" rIns="91440" bIns="45720" numCol="1" anchor="t" anchorCtr="0" compatLnSpc="1"/>
          <a:lstStyle/>
          <a:p>
            <a:pPr marL="0" marR="0" lvl="0" indent="482600" algn="l" defTabSz="914400" rtl="0" eaLnBrk="1" fontAlgn="base" latinLnBrk="0" hangingPunct="1">
              <a:lnSpc>
                <a:spcPct val="150000"/>
              </a:lnSpc>
              <a:spcBef>
                <a:spcPct val="10000"/>
              </a:spcBef>
              <a:spcAft>
                <a:spcPct val="0"/>
              </a:spcAft>
              <a:buClr>
                <a:srgbClr val="FF5050"/>
              </a:buClr>
              <a:buSzTx/>
              <a:buFont typeface="Wingdings" panose="05000000000000000000" pitchFamily="2" charset="2"/>
              <a:buChar char="v"/>
              <a:tabLst>
                <a:tab pos="952500" algn="l"/>
              </a:tabLst>
              <a:defRPr/>
            </a:pPr>
            <a:r>
              <a:rPr kumimoji="1" lang="zh-CN" altLang="en-US"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实体类型之间的联系</a:t>
            </a:r>
            <a:r>
              <a:rPr kumimoji="1" lang="en-US" altLang="zh-CN"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a:t>
            </a:r>
            <a:r>
              <a:rPr kumimoji="1" lang="zh-CN" altLang="en-US"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联系</a:t>
            </a:r>
            <a:r>
              <a:rPr kumimoji="1" lang="en-US" altLang="zh-CN"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a:t>
            </a:r>
            <a:r>
              <a:rPr kumimoji="1" lang="en-US" altLang="zh-CN" b="1" i="0" u="none" strike="noStrike" kern="0" cap="none" spc="0" normalizeH="0" baseline="0" noProof="0">
                <a:ln>
                  <a:noFill/>
                </a:ln>
                <a:solidFill>
                  <a:schemeClr val="accent2"/>
                </a:solidFill>
                <a:effectLst/>
                <a:uLnTx/>
                <a:uFillTx/>
                <a:latin typeface="微软雅黑" panose="020B0503020204020204" charset="-122"/>
                <a:ea typeface="微软雅黑" panose="020B0503020204020204" charset="-122"/>
                <a:cs typeface="+mn-cs"/>
              </a:rPr>
              <a:t>relationship</a:t>
            </a:r>
            <a:r>
              <a:rPr kumimoji="1" lang="en-US" altLang="zh-CN"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a:t>
            </a:r>
          </a:p>
          <a:p>
            <a:pPr marL="0" marR="0" lvl="0" indent="482600" algn="l" defTabSz="914400" rtl="0" eaLnBrk="1" fontAlgn="base" latinLnBrk="0" hangingPunct="1">
              <a:lnSpc>
                <a:spcPct val="150000"/>
              </a:lnSpc>
              <a:spcBef>
                <a:spcPct val="10000"/>
              </a:spcBef>
              <a:spcAft>
                <a:spcPct val="0"/>
              </a:spcAft>
              <a:buClr>
                <a:srgbClr val="FF5050"/>
              </a:buClr>
              <a:buSzTx/>
              <a:buFont typeface="Wingdings" panose="05000000000000000000" pitchFamily="2" charset="2"/>
              <a:buChar char="v"/>
              <a:tabLst>
                <a:tab pos="952500" algn="l"/>
              </a:tabLst>
              <a:defRPr/>
            </a:pPr>
            <a:r>
              <a:rPr lang="zh-CN" altLang="en-US" dirty="0">
                <a:latin typeface="微软雅黑" panose="020B0503020204020204" charset="-122"/>
                <a:ea typeface="微软雅黑" panose="020B0503020204020204" charset="-122"/>
                <a:sym typeface="+mn-ea"/>
              </a:rPr>
              <a:t>联系</a:t>
            </a:r>
            <a:r>
              <a:rPr lang="en-US" altLang="zh-CN" dirty="0">
                <a:latin typeface="微软雅黑" panose="020B0503020204020204" charset="-122"/>
                <a:ea typeface="微软雅黑" panose="020B0503020204020204" charset="-122"/>
                <a:sym typeface="+mn-ea"/>
              </a:rPr>
              <a:t>(</a:t>
            </a:r>
            <a:r>
              <a:rPr lang="en-US" altLang="zh-CN" b="1" noProof="0">
                <a:ln>
                  <a:noFill/>
                </a:ln>
                <a:solidFill>
                  <a:schemeClr val="accent2"/>
                </a:solidFill>
                <a:effectLst/>
                <a:uLnTx/>
                <a:uFillTx/>
                <a:latin typeface="微软雅黑" panose="020B0503020204020204" charset="-122"/>
                <a:ea typeface="微软雅黑" panose="020B0503020204020204" charset="-122"/>
                <a:sym typeface="+mn-ea"/>
              </a:rPr>
              <a:t>relationship</a:t>
            </a:r>
            <a:r>
              <a:rPr lang="en-US" altLang="zh-CN" dirty="0">
                <a:latin typeface="微软雅黑" panose="020B0503020204020204" charset="-122"/>
                <a:ea typeface="微软雅黑" panose="020B0503020204020204" charset="-122"/>
                <a:sym typeface="+mn-ea"/>
              </a:rPr>
              <a:t> )</a:t>
            </a:r>
            <a:r>
              <a:rPr lang="zh-CN" altLang="en-US" dirty="0">
                <a:latin typeface="微软雅黑" panose="020B0503020204020204" charset="-122"/>
                <a:ea typeface="微软雅黑" panose="020B0503020204020204" charset="-122"/>
                <a:sym typeface="+mn-ea"/>
              </a:rPr>
              <a:t>也有</a:t>
            </a:r>
            <a:r>
              <a:rPr lang="zh-CN" altLang="en-US" b="1" dirty="0">
                <a:solidFill>
                  <a:srgbClr val="FF0000"/>
                </a:solidFill>
                <a:latin typeface="微软雅黑" panose="020B0503020204020204" charset="-122"/>
                <a:ea typeface="微软雅黑" panose="020B0503020204020204" charset="-122"/>
                <a:sym typeface="+mn-ea"/>
              </a:rPr>
              <a:t>类型</a:t>
            </a:r>
            <a:r>
              <a:rPr lang="en-US" altLang="zh-CN" dirty="0">
                <a:latin typeface="微软雅黑" panose="020B0503020204020204" charset="-122"/>
                <a:ea typeface="微软雅黑" panose="020B0503020204020204" charset="-122"/>
                <a:sym typeface="+mn-ea"/>
              </a:rPr>
              <a:t>(type)</a:t>
            </a:r>
            <a:r>
              <a:rPr lang="zh-CN" altLang="en-US" dirty="0">
                <a:latin typeface="微软雅黑" panose="020B0503020204020204" charset="-122"/>
                <a:ea typeface="微软雅黑" panose="020B0503020204020204" charset="-122"/>
                <a:sym typeface="+mn-ea"/>
              </a:rPr>
              <a:t>和</a:t>
            </a:r>
            <a:r>
              <a:rPr lang="zh-CN" altLang="en-US" b="1" dirty="0">
                <a:solidFill>
                  <a:srgbClr val="FF0000"/>
                </a:solidFill>
                <a:latin typeface="微软雅黑" panose="020B0503020204020204" charset="-122"/>
                <a:ea typeface="微软雅黑" panose="020B0503020204020204" charset="-122"/>
                <a:sym typeface="+mn-ea"/>
              </a:rPr>
              <a:t>实例</a:t>
            </a:r>
            <a:r>
              <a:rPr lang="en-US" altLang="zh-CN" dirty="0">
                <a:latin typeface="微软雅黑" panose="020B0503020204020204" charset="-122"/>
                <a:ea typeface="微软雅黑" panose="020B0503020204020204" charset="-122"/>
                <a:sym typeface="+mn-ea"/>
              </a:rPr>
              <a:t>(</a:t>
            </a:r>
            <a:r>
              <a:rPr lang="en-US" altLang="zh-CN" b="1" dirty="0">
                <a:solidFill>
                  <a:schemeClr val="accent2"/>
                </a:solidFill>
                <a:latin typeface="微软雅黑" panose="020B0503020204020204" charset="-122"/>
                <a:ea typeface="微软雅黑" panose="020B0503020204020204" charset="-122"/>
                <a:sym typeface="+mn-ea"/>
              </a:rPr>
              <a:t>instance)</a:t>
            </a:r>
            <a:r>
              <a:rPr lang="en-US" altLang="zh-CN" dirty="0">
                <a:latin typeface="微软雅黑" panose="020B0503020204020204" charset="-122"/>
                <a:ea typeface="微软雅黑" panose="020B0503020204020204" charset="-122"/>
                <a:sym typeface="+mn-ea"/>
              </a:rPr>
              <a:t> </a:t>
            </a:r>
            <a:r>
              <a:rPr lang="zh-CN" altLang="en-US" dirty="0">
                <a:latin typeface="微软雅黑" panose="020B0503020204020204" charset="-122"/>
                <a:ea typeface="微软雅黑" panose="020B0503020204020204" charset="-122"/>
                <a:sym typeface="+mn-ea"/>
              </a:rPr>
              <a:t>两个概念。</a:t>
            </a:r>
            <a:endParaRPr kumimoji="1" lang="en-US" altLang="zh-CN"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a:p>
            <a:pPr marL="0" marR="0" lvl="0" indent="482600" algn="l" defTabSz="914400" rtl="0" eaLnBrk="1" fontAlgn="base" latinLnBrk="0" hangingPunct="1">
              <a:lnSpc>
                <a:spcPct val="150000"/>
              </a:lnSpc>
              <a:spcBef>
                <a:spcPct val="10000"/>
              </a:spcBef>
              <a:spcAft>
                <a:spcPct val="0"/>
              </a:spcAft>
              <a:buClr>
                <a:srgbClr val="FF5050"/>
              </a:buClr>
              <a:buSzTx/>
              <a:buFont typeface="Wingdings" panose="05000000000000000000" pitchFamily="2" charset="2"/>
              <a:buChar char="v"/>
              <a:tabLst>
                <a:tab pos="952500" algn="l"/>
              </a:tabLst>
              <a:defRPr/>
            </a:pPr>
            <a:r>
              <a:rPr kumimoji="1" lang="zh-CN" altLang="en-US" b="1" i="0" u="none" strike="noStrike" kern="0" cap="none" spc="0" normalizeH="0" baseline="0" noProof="0">
                <a:ln>
                  <a:noFill/>
                </a:ln>
                <a:solidFill>
                  <a:srgbClr val="FF5050"/>
                </a:solidFill>
                <a:effectLst/>
                <a:uLnTx/>
                <a:uFillTx/>
                <a:latin typeface="微软雅黑" panose="020B0503020204020204" charset="-122"/>
                <a:ea typeface="微软雅黑" panose="020B0503020204020204" charset="-122"/>
                <a:cs typeface="+mn-cs"/>
              </a:rPr>
              <a:t>例如，</a:t>
            </a:r>
            <a:r>
              <a:rPr kumimoji="1" lang="en-US" altLang="zh-CN" b="1" i="0" u="none" strike="noStrike" kern="0" cap="none" spc="0" normalizeH="0" baseline="0" noProof="0">
                <a:ln>
                  <a:noFill/>
                </a:ln>
                <a:solidFill>
                  <a:srgbClr val="FF5050"/>
                </a:solidFill>
                <a:effectLst/>
                <a:uLnTx/>
                <a:uFillTx/>
                <a:latin typeface="微软雅黑" panose="020B0503020204020204" charset="-122"/>
                <a:ea typeface="微软雅黑" panose="020B0503020204020204" charset="-122"/>
                <a:cs typeface="+mn-cs"/>
              </a:rPr>
              <a:t>WorksOn</a:t>
            </a:r>
            <a:r>
              <a:rPr kumimoji="1" lang="en-US" altLang="zh-CN"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 </a:t>
            </a:r>
            <a:r>
              <a:rPr kumimoji="1" lang="zh-CN" altLang="en-US"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是员工类型</a:t>
            </a:r>
            <a:r>
              <a:rPr kumimoji="1" lang="en-US" altLang="zh-CN"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(Employee)</a:t>
            </a:r>
            <a:r>
              <a:rPr kumimoji="1" lang="zh-CN" altLang="en-US"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和项目类型</a:t>
            </a:r>
            <a:r>
              <a:rPr kumimoji="1" lang="en-US" altLang="zh-CN"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(Project)</a:t>
            </a:r>
            <a:r>
              <a:rPr kumimoji="1" lang="zh-CN" altLang="en-US"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之间的一种关系。而</a:t>
            </a:r>
            <a:r>
              <a:rPr lang="en-US" altLang="zh-CN" b="1" noProof="0">
                <a:ln>
                  <a:noFill/>
                </a:ln>
                <a:solidFill>
                  <a:srgbClr val="FF5050"/>
                </a:solidFill>
                <a:effectLst/>
                <a:uLnTx/>
                <a:uFillTx/>
                <a:latin typeface="微软雅黑" panose="020B0503020204020204" charset="-122"/>
                <a:ea typeface="微软雅黑" panose="020B0503020204020204" charset="-122"/>
                <a:sym typeface="+mn-ea"/>
              </a:rPr>
              <a:t>(E1,P1)</a:t>
            </a:r>
            <a:r>
              <a:rPr lang="zh-CN" altLang="en-US" b="1" noProof="0">
                <a:ln>
                  <a:noFill/>
                </a:ln>
                <a:solidFill>
                  <a:srgbClr val="FF5050"/>
                </a:solidFill>
                <a:effectLst/>
                <a:uLnTx/>
                <a:uFillTx/>
                <a:latin typeface="微软雅黑" panose="020B0503020204020204" charset="-122"/>
                <a:ea typeface="微软雅黑" panose="020B0503020204020204" charset="-122"/>
                <a:sym typeface="+mn-ea"/>
              </a:rPr>
              <a:t>： </a:t>
            </a:r>
            <a:r>
              <a:rPr kumimoji="1" lang="en-US" altLang="zh-CN" b="1" i="0" u="none" strike="noStrike" kern="0" cap="none" spc="0" normalizeH="0" baseline="0" noProof="0">
                <a:ln>
                  <a:noFill/>
                </a:ln>
                <a:solidFill>
                  <a:srgbClr val="FF5050"/>
                </a:solidFill>
                <a:effectLst/>
                <a:uLnTx/>
                <a:uFillTx/>
                <a:latin typeface="微软雅黑" panose="020B0503020204020204" charset="-122"/>
                <a:ea typeface="微软雅黑" panose="020B0503020204020204" charset="-122"/>
                <a:cs typeface="+mn-cs"/>
              </a:rPr>
              <a:t>'E1' works on project 'P1' </a:t>
            </a:r>
            <a:r>
              <a:rPr kumimoji="1" lang="zh-CN" altLang="en-US" b="1" i="0" u="none" strike="noStrike" kern="0" cap="none" spc="0" normalizeH="0" baseline="0" noProof="0">
                <a:ln>
                  <a:noFill/>
                </a:ln>
                <a:solidFill>
                  <a:srgbClr val="FF5050"/>
                </a:solidFill>
                <a:effectLst/>
                <a:uLnTx/>
                <a:uFillTx/>
                <a:latin typeface="微软雅黑" panose="020B0503020204020204" charset="-122"/>
                <a:ea typeface="微软雅黑" panose="020B0503020204020204" charset="-122"/>
                <a:cs typeface="+mn-cs"/>
              </a:rPr>
              <a:t>是该关系类型的一个实例</a:t>
            </a:r>
            <a:r>
              <a:rPr kumimoji="1" lang="en-US" altLang="zh-CN" b="1" i="0" u="none" strike="noStrike" kern="0" cap="none" spc="0" normalizeH="0" baseline="0" noProof="0">
                <a:ln>
                  <a:noFill/>
                </a:ln>
                <a:solidFill>
                  <a:srgbClr val="FF5050"/>
                </a:solidFill>
                <a:effectLst/>
                <a:uLnTx/>
                <a:uFillTx/>
                <a:latin typeface="微软雅黑" panose="020B0503020204020204" charset="-122"/>
                <a:ea typeface="微软雅黑" panose="020B0503020204020204" charset="-122"/>
                <a:cs typeface="+mn-cs"/>
              </a:rPr>
              <a:t>.</a:t>
            </a:r>
          </a:p>
          <a:p>
            <a:pPr marL="0" marR="0" lvl="0" indent="482600" algn="l" defTabSz="914400" rtl="0" eaLnBrk="1" fontAlgn="base" latinLnBrk="0" hangingPunct="1">
              <a:lnSpc>
                <a:spcPct val="150000"/>
              </a:lnSpc>
              <a:spcBef>
                <a:spcPct val="10000"/>
              </a:spcBef>
              <a:spcAft>
                <a:spcPct val="0"/>
              </a:spcAft>
              <a:buClr>
                <a:srgbClr val="FF5050"/>
              </a:buClr>
              <a:buSzTx/>
              <a:buFont typeface="Wingdings" panose="05000000000000000000" pitchFamily="2" charset="2"/>
              <a:buNone/>
              <a:tabLst>
                <a:tab pos="952500" algn="l"/>
              </a:tabLst>
              <a:defRPr/>
            </a:pPr>
            <a:endParaRPr kumimoji="1" lang="en-US" altLang="zh-CN"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a:p>
            <a:pPr marL="0" marR="0" lvl="0" indent="482600" algn="l" defTabSz="914400" rtl="0" eaLnBrk="1" fontAlgn="base" latinLnBrk="0" hangingPunct="1">
              <a:lnSpc>
                <a:spcPct val="150000"/>
              </a:lnSpc>
              <a:spcBef>
                <a:spcPct val="10000"/>
              </a:spcBef>
              <a:spcAft>
                <a:spcPct val="0"/>
              </a:spcAft>
              <a:buClr>
                <a:srgbClr val="FF5050"/>
              </a:buClr>
              <a:buSzTx/>
              <a:buFont typeface="Wingdings" panose="05000000000000000000" pitchFamily="2" charset="2"/>
              <a:buChar char="v"/>
              <a:tabLst>
                <a:tab pos="952500" algn="l"/>
              </a:tabLst>
              <a:defRPr/>
            </a:pPr>
            <a:r>
              <a:rPr kumimoji="1" lang="zh-CN" altLang="en-US"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在两个实体之间可能存在多个联系。</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p:txBody>
          <a:bodyPr vert="horz" wrap="square" lIns="91440" tIns="45720" rIns="91440" bIns="45720" anchor="ctr"/>
          <a:lstStyle/>
          <a:p>
            <a:pPr eaLnBrk="1" hangingPunct="1"/>
            <a:r>
              <a:rPr lang="en-US" altLang="zh-CN" sz="4000" dirty="0">
                <a:latin typeface="微软雅黑" panose="020B0503020204020204" charset="-122"/>
                <a:ea typeface="微软雅黑" panose="020B0503020204020204" charset="-122"/>
              </a:rPr>
              <a:t>WorkOn</a:t>
            </a:r>
            <a:r>
              <a:rPr lang="zh-CN" altLang="en-US" sz="4000" dirty="0">
                <a:latin typeface="微软雅黑" panose="020B0503020204020204" charset="-122"/>
                <a:ea typeface="微软雅黑" panose="020B0503020204020204" charset="-122"/>
              </a:rPr>
              <a:t>实例</a:t>
            </a:r>
          </a:p>
        </p:txBody>
      </p:sp>
      <p:sp>
        <p:nvSpPr>
          <p:cNvPr id="27652" name="Oval 4"/>
          <p:cNvSpPr/>
          <p:nvPr/>
        </p:nvSpPr>
        <p:spPr>
          <a:xfrm>
            <a:off x="1219200" y="1447800"/>
            <a:ext cx="1143000" cy="4191000"/>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27653" name="Oval 5"/>
          <p:cNvSpPr/>
          <p:nvPr/>
        </p:nvSpPr>
        <p:spPr>
          <a:xfrm>
            <a:off x="3581400" y="1447800"/>
            <a:ext cx="1295400" cy="4191000"/>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27654" name="Oval 6"/>
          <p:cNvSpPr/>
          <p:nvPr/>
        </p:nvSpPr>
        <p:spPr>
          <a:xfrm>
            <a:off x="6705600" y="1447800"/>
            <a:ext cx="1371600" cy="4191000"/>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27655" name="Oval 8"/>
          <p:cNvSpPr/>
          <p:nvPr/>
        </p:nvSpPr>
        <p:spPr>
          <a:xfrm>
            <a:off x="1600200" y="1954213"/>
            <a:ext cx="179388" cy="179387"/>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27656" name="Text Box 9"/>
          <p:cNvSpPr txBox="1"/>
          <p:nvPr/>
        </p:nvSpPr>
        <p:spPr>
          <a:xfrm>
            <a:off x="1498600" y="1644650"/>
            <a:ext cx="466725" cy="396875"/>
          </a:xfrm>
          <a:prstGeom prst="rect">
            <a:avLst/>
          </a:prstGeom>
          <a:noFill/>
          <a:ln w="9525">
            <a:noFill/>
          </a:ln>
        </p:spPr>
        <p:txBody>
          <a:bodyPr wrap="none">
            <a:spAutoFit/>
          </a:bodyPr>
          <a:lstStyle/>
          <a:p>
            <a:r>
              <a:rPr lang="en-US" altLang="zh-CN" sz="2000" dirty="0">
                <a:latin typeface="Times New Roman" panose="02020603050405020304" pitchFamily="18" charset="0"/>
              </a:rPr>
              <a:t>E1</a:t>
            </a:r>
          </a:p>
        </p:txBody>
      </p:sp>
      <p:sp>
        <p:nvSpPr>
          <p:cNvPr id="27657" name="Oval 10"/>
          <p:cNvSpPr/>
          <p:nvPr/>
        </p:nvSpPr>
        <p:spPr>
          <a:xfrm>
            <a:off x="1625600" y="2460625"/>
            <a:ext cx="179388" cy="179388"/>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27658" name="Text Box 11"/>
          <p:cNvSpPr txBox="1"/>
          <p:nvPr/>
        </p:nvSpPr>
        <p:spPr>
          <a:xfrm>
            <a:off x="1524000" y="2151063"/>
            <a:ext cx="466725" cy="396875"/>
          </a:xfrm>
          <a:prstGeom prst="rect">
            <a:avLst/>
          </a:prstGeom>
          <a:noFill/>
          <a:ln w="9525">
            <a:noFill/>
          </a:ln>
        </p:spPr>
        <p:txBody>
          <a:bodyPr wrap="none">
            <a:spAutoFit/>
          </a:bodyPr>
          <a:lstStyle/>
          <a:p>
            <a:r>
              <a:rPr lang="en-US" altLang="zh-CN" sz="2000" dirty="0">
                <a:latin typeface="Times New Roman" panose="02020603050405020304" pitchFamily="18" charset="0"/>
              </a:rPr>
              <a:t>E2</a:t>
            </a:r>
          </a:p>
        </p:txBody>
      </p:sp>
      <p:sp>
        <p:nvSpPr>
          <p:cNvPr id="27659" name="Oval 12"/>
          <p:cNvSpPr/>
          <p:nvPr/>
        </p:nvSpPr>
        <p:spPr>
          <a:xfrm>
            <a:off x="1625600" y="3021013"/>
            <a:ext cx="179388" cy="179387"/>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27660" name="Text Box 13"/>
          <p:cNvSpPr txBox="1"/>
          <p:nvPr/>
        </p:nvSpPr>
        <p:spPr>
          <a:xfrm>
            <a:off x="1524000" y="2711450"/>
            <a:ext cx="466725" cy="396875"/>
          </a:xfrm>
          <a:prstGeom prst="rect">
            <a:avLst/>
          </a:prstGeom>
          <a:noFill/>
          <a:ln w="9525">
            <a:noFill/>
          </a:ln>
        </p:spPr>
        <p:txBody>
          <a:bodyPr wrap="none">
            <a:spAutoFit/>
          </a:bodyPr>
          <a:lstStyle/>
          <a:p>
            <a:r>
              <a:rPr lang="en-US" altLang="zh-CN" sz="2000" dirty="0">
                <a:latin typeface="Times New Roman" panose="02020603050405020304" pitchFamily="18" charset="0"/>
              </a:rPr>
              <a:t>E3</a:t>
            </a:r>
          </a:p>
        </p:txBody>
      </p:sp>
      <p:sp>
        <p:nvSpPr>
          <p:cNvPr id="27661" name="Oval 14"/>
          <p:cNvSpPr/>
          <p:nvPr/>
        </p:nvSpPr>
        <p:spPr>
          <a:xfrm>
            <a:off x="1651000" y="3527425"/>
            <a:ext cx="179388" cy="179388"/>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27662" name="Text Box 15"/>
          <p:cNvSpPr txBox="1"/>
          <p:nvPr/>
        </p:nvSpPr>
        <p:spPr>
          <a:xfrm>
            <a:off x="1549400" y="3217863"/>
            <a:ext cx="466725" cy="396875"/>
          </a:xfrm>
          <a:prstGeom prst="rect">
            <a:avLst/>
          </a:prstGeom>
          <a:noFill/>
          <a:ln w="9525">
            <a:noFill/>
          </a:ln>
        </p:spPr>
        <p:txBody>
          <a:bodyPr wrap="none">
            <a:spAutoFit/>
          </a:bodyPr>
          <a:lstStyle/>
          <a:p>
            <a:r>
              <a:rPr lang="en-US" altLang="zh-CN" sz="2000" dirty="0">
                <a:latin typeface="Times New Roman" panose="02020603050405020304" pitchFamily="18" charset="0"/>
              </a:rPr>
              <a:t>E4</a:t>
            </a:r>
          </a:p>
        </p:txBody>
      </p:sp>
      <p:sp>
        <p:nvSpPr>
          <p:cNvPr id="27663" name="Oval 16"/>
          <p:cNvSpPr/>
          <p:nvPr/>
        </p:nvSpPr>
        <p:spPr>
          <a:xfrm>
            <a:off x="1676400" y="4043363"/>
            <a:ext cx="179388" cy="179387"/>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27664" name="Text Box 17"/>
          <p:cNvSpPr txBox="1"/>
          <p:nvPr/>
        </p:nvSpPr>
        <p:spPr>
          <a:xfrm>
            <a:off x="1574800" y="3733800"/>
            <a:ext cx="466725" cy="396875"/>
          </a:xfrm>
          <a:prstGeom prst="rect">
            <a:avLst/>
          </a:prstGeom>
          <a:noFill/>
          <a:ln w="9525">
            <a:noFill/>
          </a:ln>
        </p:spPr>
        <p:txBody>
          <a:bodyPr wrap="none">
            <a:spAutoFit/>
          </a:bodyPr>
          <a:lstStyle/>
          <a:p>
            <a:r>
              <a:rPr lang="en-US" altLang="zh-CN" sz="2000" dirty="0">
                <a:latin typeface="Times New Roman" panose="02020603050405020304" pitchFamily="18" charset="0"/>
              </a:rPr>
              <a:t>E5</a:t>
            </a:r>
          </a:p>
        </p:txBody>
      </p:sp>
      <p:sp>
        <p:nvSpPr>
          <p:cNvPr id="27665" name="Oval 18"/>
          <p:cNvSpPr/>
          <p:nvPr/>
        </p:nvSpPr>
        <p:spPr>
          <a:xfrm>
            <a:off x="1701800" y="4549775"/>
            <a:ext cx="179388" cy="179388"/>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27666" name="Text Box 19"/>
          <p:cNvSpPr txBox="1"/>
          <p:nvPr/>
        </p:nvSpPr>
        <p:spPr>
          <a:xfrm>
            <a:off x="1600200" y="4240213"/>
            <a:ext cx="466725" cy="396875"/>
          </a:xfrm>
          <a:prstGeom prst="rect">
            <a:avLst/>
          </a:prstGeom>
          <a:noFill/>
          <a:ln w="9525">
            <a:noFill/>
          </a:ln>
        </p:spPr>
        <p:txBody>
          <a:bodyPr wrap="none">
            <a:spAutoFit/>
          </a:bodyPr>
          <a:lstStyle/>
          <a:p>
            <a:r>
              <a:rPr lang="en-US" altLang="zh-CN" sz="2000" dirty="0">
                <a:latin typeface="Times New Roman" panose="02020603050405020304" pitchFamily="18" charset="0"/>
              </a:rPr>
              <a:t>E6</a:t>
            </a:r>
          </a:p>
        </p:txBody>
      </p:sp>
      <p:sp>
        <p:nvSpPr>
          <p:cNvPr id="27667" name="Oval 20"/>
          <p:cNvSpPr/>
          <p:nvPr/>
        </p:nvSpPr>
        <p:spPr>
          <a:xfrm>
            <a:off x="1701800" y="5110163"/>
            <a:ext cx="179388" cy="179387"/>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27668" name="Text Box 21"/>
          <p:cNvSpPr txBox="1"/>
          <p:nvPr/>
        </p:nvSpPr>
        <p:spPr>
          <a:xfrm>
            <a:off x="1600200" y="4800600"/>
            <a:ext cx="466725" cy="396875"/>
          </a:xfrm>
          <a:prstGeom prst="rect">
            <a:avLst/>
          </a:prstGeom>
          <a:noFill/>
          <a:ln w="9525">
            <a:noFill/>
          </a:ln>
        </p:spPr>
        <p:txBody>
          <a:bodyPr wrap="none">
            <a:spAutoFit/>
          </a:bodyPr>
          <a:lstStyle/>
          <a:p>
            <a:r>
              <a:rPr lang="en-US" altLang="zh-CN" sz="2000" dirty="0">
                <a:latin typeface="Times New Roman" panose="02020603050405020304" pitchFamily="18" charset="0"/>
              </a:rPr>
              <a:t>E7</a:t>
            </a:r>
          </a:p>
        </p:txBody>
      </p:sp>
      <p:sp>
        <p:nvSpPr>
          <p:cNvPr id="27669" name="Oval 24"/>
          <p:cNvSpPr/>
          <p:nvPr/>
        </p:nvSpPr>
        <p:spPr>
          <a:xfrm>
            <a:off x="7229475" y="2165350"/>
            <a:ext cx="179388" cy="179388"/>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27670" name="Text Box 25"/>
          <p:cNvSpPr txBox="1"/>
          <p:nvPr/>
        </p:nvSpPr>
        <p:spPr>
          <a:xfrm>
            <a:off x="7127875" y="1855788"/>
            <a:ext cx="452438" cy="396875"/>
          </a:xfrm>
          <a:prstGeom prst="rect">
            <a:avLst/>
          </a:prstGeom>
          <a:noFill/>
          <a:ln w="9525">
            <a:noFill/>
          </a:ln>
        </p:spPr>
        <p:txBody>
          <a:bodyPr wrap="none">
            <a:spAutoFit/>
          </a:bodyPr>
          <a:lstStyle/>
          <a:p>
            <a:r>
              <a:rPr lang="en-US" altLang="zh-CN" sz="2000" dirty="0">
                <a:latin typeface="Times New Roman" panose="02020603050405020304" pitchFamily="18" charset="0"/>
              </a:rPr>
              <a:t>P1</a:t>
            </a:r>
          </a:p>
        </p:txBody>
      </p:sp>
      <p:sp>
        <p:nvSpPr>
          <p:cNvPr id="27671" name="Oval 26"/>
          <p:cNvSpPr/>
          <p:nvPr/>
        </p:nvSpPr>
        <p:spPr>
          <a:xfrm>
            <a:off x="7254875" y="2824163"/>
            <a:ext cx="179388" cy="179387"/>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27672" name="Text Box 27"/>
          <p:cNvSpPr txBox="1"/>
          <p:nvPr/>
        </p:nvSpPr>
        <p:spPr>
          <a:xfrm>
            <a:off x="7153275" y="2514600"/>
            <a:ext cx="452438" cy="396875"/>
          </a:xfrm>
          <a:prstGeom prst="rect">
            <a:avLst/>
          </a:prstGeom>
          <a:noFill/>
          <a:ln w="9525">
            <a:noFill/>
          </a:ln>
        </p:spPr>
        <p:txBody>
          <a:bodyPr wrap="none">
            <a:spAutoFit/>
          </a:bodyPr>
          <a:lstStyle/>
          <a:p>
            <a:r>
              <a:rPr lang="en-US" altLang="zh-CN" sz="2000" dirty="0">
                <a:latin typeface="Times New Roman" panose="02020603050405020304" pitchFamily="18" charset="0"/>
              </a:rPr>
              <a:t>P2</a:t>
            </a:r>
          </a:p>
        </p:txBody>
      </p:sp>
      <p:sp>
        <p:nvSpPr>
          <p:cNvPr id="27673" name="Oval 28"/>
          <p:cNvSpPr/>
          <p:nvPr/>
        </p:nvSpPr>
        <p:spPr>
          <a:xfrm>
            <a:off x="7239000" y="3586163"/>
            <a:ext cx="179388" cy="179387"/>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27674" name="Text Box 29"/>
          <p:cNvSpPr txBox="1"/>
          <p:nvPr/>
        </p:nvSpPr>
        <p:spPr>
          <a:xfrm>
            <a:off x="7137400" y="3276600"/>
            <a:ext cx="452438" cy="396875"/>
          </a:xfrm>
          <a:prstGeom prst="rect">
            <a:avLst/>
          </a:prstGeom>
          <a:noFill/>
          <a:ln w="9525">
            <a:noFill/>
          </a:ln>
        </p:spPr>
        <p:txBody>
          <a:bodyPr wrap="none">
            <a:spAutoFit/>
          </a:bodyPr>
          <a:lstStyle/>
          <a:p>
            <a:r>
              <a:rPr lang="en-US" altLang="zh-CN" sz="2000" dirty="0">
                <a:latin typeface="Times New Roman" panose="02020603050405020304" pitchFamily="18" charset="0"/>
              </a:rPr>
              <a:t>P3</a:t>
            </a:r>
          </a:p>
        </p:txBody>
      </p:sp>
      <p:sp>
        <p:nvSpPr>
          <p:cNvPr id="27675" name="Oval 30"/>
          <p:cNvSpPr/>
          <p:nvPr/>
        </p:nvSpPr>
        <p:spPr>
          <a:xfrm>
            <a:off x="7264400" y="4244975"/>
            <a:ext cx="179388" cy="179388"/>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27676" name="Text Box 31"/>
          <p:cNvSpPr txBox="1"/>
          <p:nvPr/>
        </p:nvSpPr>
        <p:spPr>
          <a:xfrm>
            <a:off x="7162800" y="3935413"/>
            <a:ext cx="452438" cy="396875"/>
          </a:xfrm>
          <a:prstGeom prst="rect">
            <a:avLst/>
          </a:prstGeom>
          <a:noFill/>
          <a:ln w="9525">
            <a:noFill/>
          </a:ln>
        </p:spPr>
        <p:txBody>
          <a:bodyPr wrap="none">
            <a:spAutoFit/>
          </a:bodyPr>
          <a:lstStyle/>
          <a:p>
            <a:r>
              <a:rPr lang="en-US" altLang="zh-CN" sz="2000" dirty="0">
                <a:latin typeface="Times New Roman" panose="02020603050405020304" pitchFamily="18" charset="0"/>
              </a:rPr>
              <a:t>P4</a:t>
            </a:r>
          </a:p>
        </p:txBody>
      </p:sp>
      <p:sp>
        <p:nvSpPr>
          <p:cNvPr id="27677" name="Oval 32"/>
          <p:cNvSpPr/>
          <p:nvPr/>
        </p:nvSpPr>
        <p:spPr>
          <a:xfrm>
            <a:off x="7264400" y="5033963"/>
            <a:ext cx="179388" cy="179387"/>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27678" name="Text Box 33"/>
          <p:cNvSpPr txBox="1"/>
          <p:nvPr/>
        </p:nvSpPr>
        <p:spPr>
          <a:xfrm>
            <a:off x="7162800" y="4648200"/>
            <a:ext cx="452438" cy="396875"/>
          </a:xfrm>
          <a:prstGeom prst="rect">
            <a:avLst/>
          </a:prstGeom>
          <a:noFill/>
          <a:ln w="9525">
            <a:noFill/>
          </a:ln>
        </p:spPr>
        <p:txBody>
          <a:bodyPr wrap="none">
            <a:spAutoFit/>
          </a:bodyPr>
          <a:lstStyle/>
          <a:p>
            <a:r>
              <a:rPr lang="en-US" altLang="zh-CN" sz="2000" dirty="0">
                <a:latin typeface="Times New Roman" panose="02020603050405020304" pitchFamily="18" charset="0"/>
              </a:rPr>
              <a:t>P5</a:t>
            </a:r>
          </a:p>
        </p:txBody>
      </p:sp>
      <p:sp>
        <p:nvSpPr>
          <p:cNvPr id="27679" name="Rectangle 36"/>
          <p:cNvSpPr/>
          <p:nvPr/>
        </p:nvSpPr>
        <p:spPr>
          <a:xfrm>
            <a:off x="4038600" y="1905000"/>
            <a:ext cx="144463" cy="1444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27680" name="Text Box 37"/>
          <p:cNvSpPr txBox="1"/>
          <p:nvPr/>
        </p:nvSpPr>
        <p:spPr>
          <a:xfrm>
            <a:off x="3962400" y="1619250"/>
            <a:ext cx="450850" cy="366713"/>
          </a:xfrm>
          <a:prstGeom prst="rect">
            <a:avLst/>
          </a:prstGeom>
          <a:noFill/>
          <a:ln w="9525">
            <a:noFill/>
          </a:ln>
        </p:spPr>
        <p:txBody>
          <a:bodyPr wrap="none">
            <a:spAutoFit/>
          </a:bodyPr>
          <a:lstStyle/>
          <a:p>
            <a:r>
              <a:rPr lang="en-US" altLang="zh-CN" sz="1800" dirty="0">
                <a:latin typeface="Times New Roman" panose="02020603050405020304" pitchFamily="18" charset="0"/>
              </a:rPr>
              <a:t>R1</a:t>
            </a:r>
          </a:p>
        </p:txBody>
      </p:sp>
      <p:sp>
        <p:nvSpPr>
          <p:cNvPr id="27681" name="Rectangle 38"/>
          <p:cNvSpPr/>
          <p:nvPr/>
        </p:nvSpPr>
        <p:spPr>
          <a:xfrm>
            <a:off x="4038600" y="2370138"/>
            <a:ext cx="144463" cy="1444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27682" name="Text Box 39"/>
          <p:cNvSpPr txBox="1"/>
          <p:nvPr/>
        </p:nvSpPr>
        <p:spPr>
          <a:xfrm>
            <a:off x="3962400" y="2098675"/>
            <a:ext cx="450850" cy="366713"/>
          </a:xfrm>
          <a:prstGeom prst="rect">
            <a:avLst/>
          </a:prstGeom>
          <a:noFill/>
          <a:ln w="9525">
            <a:noFill/>
          </a:ln>
        </p:spPr>
        <p:txBody>
          <a:bodyPr wrap="none">
            <a:spAutoFit/>
          </a:bodyPr>
          <a:lstStyle/>
          <a:p>
            <a:r>
              <a:rPr lang="en-US" altLang="zh-CN" sz="1800" dirty="0">
                <a:latin typeface="Times New Roman" panose="02020603050405020304" pitchFamily="18" charset="0"/>
              </a:rPr>
              <a:t>R2</a:t>
            </a:r>
          </a:p>
        </p:txBody>
      </p:sp>
      <p:sp>
        <p:nvSpPr>
          <p:cNvPr id="27683" name="Rectangle 40"/>
          <p:cNvSpPr/>
          <p:nvPr/>
        </p:nvSpPr>
        <p:spPr>
          <a:xfrm>
            <a:off x="4038600" y="2876550"/>
            <a:ext cx="144463" cy="1444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27684" name="Text Box 41"/>
          <p:cNvSpPr txBox="1"/>
          <p:nvPr/>
        </p:nvSpPr>
        <p:spPr>
          <a:xfrm>
            <a:off x="3962400" y="2590800"/>
            <a:ext cx="450850" cy="366713"/>
          </a:xfrm>
          <a:prstGeom prst="rect">
            <a:avLst/>
          </a:prstGeom>
          <a:noFill/>
          <a:ln w="9525">
            <a:noFill/>
          </a:ln>
        </p:spPr>
        <p:txBody>
          <a:bodyPr wrap="none">
            <a:spAutoFit/>
          </a:bodyPr>
          <a:lstStyle/>
          <a:p>
            <a:r>
              <a:rPr lang="en-US" altLang="zh-CN" sz="1800" dirty="0">
                <a:latin typeface="Times New Roman" panose="02020603050405020304" pitchFamily="18" charset="0"/>
              </a:rPr>
              <a:t>R3</a:t>
            </a:r>
          </a:p>
        </p:txBody>
      </p:sp>
      <p:sp>
        <p:nvSpPr>
          <p:cNvPr id="27685" name="Rectangle 42"/>
          <p:cNvSpPr/>
          <p:nvPr/>
        </p:nvSpPr>
        <p:spPr>
          <a:xfrm>
            <a:off x="4038600" y="3341688"/>
            <a:ext cx="144463" cy="1444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27686" name="Text Box 43"/>
          <p:cNvSpPr txBox="1"/>
          <p:nvPr/>
        </p:nvSpPr>
        <p:spPr>
          <a:xfrm>
            <a:off x="3962400" y="3070225"/>
            <a:ext cx="450850" cy="366713"/>
          </a:xfrm>
          <a:prstGeom prst="rect">
            <a:avLst/>
          </a:prstGeom>
          <a:noFill/>
          <a:ln w="9525">
            <a:noFill/>
          </a:ln>
        </p:spPr>
        <p:txBody>
          <a:bodyPr wrap="none">
            <a:spAutoFit/>
          </a:bodyPr>
          <a:lstStyle/>
          <a:p>
            <a:r>
              <a:rPr lang="en-US" altLang="zh-CN" sz="1800" dirty="0">
                <a:latin typeface="Times New Roman" panose="02020603050405020304" pitchFamily="18" charset="0"/>
              </a:rPr>
              <a:t>R4</a:t>
            </a:r>
          </a:p>
        </p:txBody>
      </p:sp>
      <p:sp>
        <p:nvSpPr>
          <p:cNvPr id="27687" name="Rectangle 44"/>
          <p:cNvSpPr/>
          <p:nvPr/>
        </p:nvSpPr>
        <p:spPr>
          <a:xfrm>
            <a:off x="4038600" y="3940175"/>
            <a:ext cx="144463" cy="1444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27688" name="Text Box 45"/>
          <p:cNvSpPr txBox="1"/>
          <p:nvPr/>
        </p:nvSpPr>
        <p:spPr>
          <a:xfrm>
            <a:off x="3962400" y="3654425"/>
            <a:ext cx="450850" cy="366713"/>
          </a:xfrm>
          <a:prstGeom prst="rect">
            <a:avLst/>
          </a:prstGeom>
          <a:noFill/>
          <a:ln w="9525">
            <a:noFill/>
          </a:ln>
        </p:spPr>
        <p:txBody>
          <a:bodyPr wrap="none">
            <a:spAutoFit/>
          </a:bodyPr>
          <a:lstStyle/>
          <a:p>
            <a:r>
              <a:rPr lang="en-US" altLang="zh-CN" sz="1800" dirty="0">
                <a:latin typeface="Times New Roman" panose="02020603050405020304" pitchFamily="18" charset="0"/>
              </a:rPr>
              <a:t>R5</a:t>
            </a:r>
          </a:p>
        </p:txBody>
      </p:sp>
      <p:sp>
        <p:nvSpPr>
          <p:cNvPr id="27689" name="Rectangle 46"/>
          <p:cNvSpPr/>
          <p:nvPr/>
        </p:nvSpPr>
        <p:spPr>
          <a:xfrm>
            <a:off x="4038600" y="4405313"/>
            <a:ext cx="144463" cy="1444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27690" name="Text Box 47"/>
          <p:cNvSpPr txBox="1"/>
          <p:nvPr/>
        </p:nvSpPr>
        <p:spPr>
          <a:xfrm>
            <a:off x="3962400" y="4133850"/>
            <a:ext cx="450850" cy="366713"/>
          </a:xfrm>
          <a:prstGeom prst="rect">
            <a:avLst/>
          </a:prstGeom>
          <a:noFill/>
          <a:ln w="9525">
            <a:noFill/>
          </a:ln>
        </p:spPr>
        <p:txBody>
          <a:bodyPr wrap="none">
            <a:spAutoFit/>
          </a:bodyPr>
          <a:lstStyle/>
          <a:p>
            <a:r>
              <a:rPr lang="en-US" altLang="zh-CN" sz="1800" dirty="0">
                <a:latin typeface="Times New Roman" panose="02020603050405020304" pitchFamily="18" charset="0"/>
              </a:rPr>
              <a:t>R6</a:t>
            </a:r>
          </a:p>
        </p:txBody>
      </p:sp>
      <p:sp>
        <p:nvSpPr>
          <p:cNvPr id="27691" name="Rectangle 48"/>
          <p:cNvSpPr/>
          <p:nvPr/>
        </p:nvSpPr>
        <p:spPr>
          <a:xfrm>
            <a:off x="4038600" y="4911725"/>
            <a:ext cx="144463" cy="1444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27692" name="Text Box 49"/>
          <p:cNvSpPr txBox="1"/>
          <p:nvPr/>
        </p:nvSpPr>
        <p:spPr>
          <a:xfrm>
            <a:off x="3962400" y="4625975"/>
            <a:ext cx="450850" cy="366713"/>
          </a:xfrm>
          <a:prstGeom prst="rect">
            <a:avLst/>
          </a:prstGeom>
          <a:noFill/>
          <a:ln w="9525">
            <a:noFill/>
          </a:ln>
        </p:spPr>
        <p:txBody>
          <a:bodyPr wrap="none">
            <a:spAutoFit/>
          </a:bodyPr>
          <a:lstStyle/>
          <a:p>
            <a:r>
              <a:rPr lang="en-US" altLang="zh-CN" sz="1800" dirty="0">
                <a:latin typeface="Times New Roman" panose="02020603050405020304" pitchFamily="18" charset="0"/>
              </a:rPr>
              <a:t>R7</a:t>
            </a:r>
          </a:p>
        </p:txBody>
      </p:sp>
      <p:sp>
        <p:nvSpPr>
          <p:cNvPr id="27693" name="Rectangle 50"/>
          <p:cNvSpPr/>
          <p:nvPr/>
        </p:nvSpPr>
        <p:spPr>
          <a:xfrm>
            <a:off x="4038600" y="5376863"/>
            <a:ext cx="144463" cy="1444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27694" name="Text Box 51"/>
          <p:cNvSpPr txBox="1"/>
          <p:nvPr/>
        </p:nvSpPr>
        <p:spPr>
          <a:xfrm>
            <a:off x="3962400" y="5105400"/>
            <a:ext cx="450850" cy="366713"/>
          </a:xfrm>
          <a:prstGeom prst="rect">
            <a:avLst/>
          </a:prstGeom>
          <a:noFill/>
          <a:ln w="9525">
            <a:noFill/>
          </a:ln>
        </p:spPr>
        <p:txBody>
          <a:bodyPr wrap="none">
            <a:spAutoFit/>
          </a:bodyPr>
          <a:lstStyle/>
          <a:p>
            <a:r>
              <a:rPr lang="en-US" altLang="zh-CN" sz="1800" dirty="0">
                <a:latin typeface="Times New Roman" panose="02020603050405020304" pitchFamily="18" charset="0"/>
              </a:rPr>
              <a:t>R8</a:t>
            </a:r>
          </a:p>
        </p:txBody>
      </p:sp>
      <p:sp>
        <p:nvSpPr>
          <p:cNvPr id="27695" name="Line 52"/>
          <p:cNvSpPr/>
          <p:nvPr/>
        </p:nvSpPr>
        <p:spPr>
          <a:xfrm flipV="1">
            <a:off x="1828800" y="1981200"/>
            <a:ext cx="2362200" cy="762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7696" name="Line 53"/>
          <p:cNvSpPr/>
          <p:nvPr/>
        </p:nvSpPr>
        <p:spPr>
          <a:xfrm>
            <a:off x="4191000" y="1981200"/>
            <a:ext cx="3048000" cy="2286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7697" name="Line 54"/>
          <p:cNvSpPr/>
          <p:nvPr/>
        </p:nvSpPr>
        <p:spPr>
          <a:xfrm flipV="1">
            <a:off x="1752600" y="2438400"/>
            <a:ext cx="2362200" cy="762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7698" name="Line 55"/>
          <p:cNvSpPr/>
          <p:nvPr/>
        </p:nvSpPr>
        <p:spPr>
          <a:xfrm flipV="1">
            <a:off x="4191000" y="2286000"/>
            <a:ext cx="3048000" cy="1524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7699" name="Line 56"/>
          <p:cNvSpPr/>
          <p:nvPr/>
        </p:nvSpPr>
        <p:spPr>
          <a:xfrm>
            <a:off x="1828800" y="2514600"/>
            <a:ext cx="2286000" cy="3810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7700" name="Line 57"/>
          <p:cNvSpPr/>
          <p:nvPr/>
        </p:nvSpPr>
        <p:spPr>
          <a:xfrm>
            <a:off x="4114800" y="2895600"/>
            <a:ext cx="312420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7701" name="Line 58"/>
          <p:cNvSpPr/>
          <p:nvPr/>
        </p:nvSpPr>
        <p:spPr>
          <a:xfrm>
            <a:off x="1752600" y="3124200"/>
            <a:ext cx="2362200" cy="2286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7702" name="Line 59"/>
          <p:cNvSpPr/>
          <p:nvPr/>
        </p:nvSpPr>
        <p:spPr>
          <a:xfrm>
            <a:off x="4114800" y="3352800"/>
            <a:ext cx="3124200" cy="3048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7703" name="Line 60"/>
          <p:cNvSpPr/>
          <p:nvPr/>
        </p:nvSpPr>
        <p:spPr>
          <a:xfrm>
            <a:off x="1752600" y="3124200"/>
            <a:ext cx="2305050" cy="809625"/>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7704" name="Line 61"/>
          <p:cNvSpPr/>
          <p:nvPr/>
        </p:nvSpPr>
        <p:spPr>
          <a:xfrm>
            <a:off x="4114800" y="3975100"/>
            <a:ext cx="3124200" cy="3810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7705" name="Line 62"/>
          <p:cNvSpPr/>
          <p:nvPr/>
        </p:nvSpPr>
        <p:spPr>
          <a:xfrm>
            <a:off x="1752600" y="3657600"/>
            <a:ext cx="2438400" cy="7620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7706" name="Line 63"/>
          <p:cNvSpPr/>
          <p:nvPr/>
        </p:nvSpPr>
        <p:spPr>
          <a:xfrm flipV="1">
            <a:off x="4191000" y="2895600"/>
            <a:ext cx="3048000" cy="15240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7707" name="Line 64"/>
          <p:cNvSpPr/>
          <p:nvPr/>
        </p:nvSpPr>
        <p:spPr>
          <a:xfrm>
            <a:off x="1862138" y="4191000"/>
            <a:ext cx="2286000" cy="8382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7708" name="Line 65"/>
          <p:cNvSpPr/>
          <p:nvPr/>
        </p:nvSpPr>
        <p:spPr>
          <a:xfrm flipV="1">
            <a:off x="4140200" y="2946400"/>
            <a:ext cx="3124200" cy="19812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7709" name="Line 66"/>
          <p:cNvSpPr/>
          <p:nvPr/>
        </p:nvSpPr>
        <p:spPr>
          <a:xfrm>
            <a:off x="1905000" y="4648200"/>
            <a:ext cx="2286000" cy="8382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7710" name="Line 67"/>
          <p:cNvSpPr/>
          <p:nvPr/>
        </p:nvSpPr>
        <p:spPr>
          <a:xfrm flipV="1">
            <a:off x="4191000" y="3733800"/>
            <a:ext cx="3048000" cy="17526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 name="文本框 1"/>
          <p:cNvSpPr txBox="1"/>
          <p:nvPr/>
        </p:nvSpPr>
        <p:spPr>
          <a:xfrm>
            <a:off x="655320" y="5638800"/>
            <a:ext cx="1706880" cy="460375"/>
          </a:xfrm>
          <a:prstGeom prst="rect">
            <a:avLst/>
          </a:prstGeom>
          <a:noFill/>
        </p:spPr>
        <p:txBody>
          <a:bodyPr wrap="none" rtlCol="0">
            <a:spAutoFit/>
          </a:bodyPr>
          <a:lstStyle/>
          <a:p>
            <a:r>
              <a:rPr lang="zh-CN" altLang="en-US">
                <a:latin typeface="微软雅黑" panose="020B0503020204020204" charset="-122"/>
                <a:ea typeface="微软雅黑" panose="020B0503020204020204" charset="-122"/>
              </a:rPr>
              <a:t>员工实例集</a:t>
            </a:r>
          </a:p>
        </p:txBody>
      </p:sp>
      <p:sp>
        <p:nvSpPr>
          <p:cNvPr id="3" name="文本框 2"/>
          <p:cNvSpPr txBox="1"/>
          <p:nvPr/>
        </p:nvSpPr>
        <p:spPr>
          <a:xfrm>
            <a:off x="6827520" y="5721350"/>
            <a:ext cx="1706880" cy="460375"/>
          </a:xfrm>
          <a:prstGeom prst="rect">
            <a:avLst/>
          </a:prstGeom>
          <a:noFill/>
        </p:spPr>
        <p:txBody>
          <a:bodyPr wrap="none" rtlCol="0">
            <a:spAutoFit/>
          </a:bodyPr>
          <a:lstStyle/>
          <a:p>
            <a:r>
              <a:rPr lang="zh-CN" altLang="en-US">
                <a:latin typeface="微软雅黑" panose="020B0503020204020204" charset="-122"/>
                <a:ea typeface="微软雅黑" panose="020B0503020204020204" charset="-122"/>
              </a:rPr>
              <a:t>项目实例集</a:t>
            </a:r>
          </a:p>
        </p:txBody>
      </p:sp>
      <p:sp>
        <p:nvSpPr>
          <p:cNvPr id="4" name="文本框 3"/>
          <p:cNvSpPr txBox="1"/>
          <p:nvPr/>
        </p:nvSpPr>
        <p:spPr>
          <a:xfrm>
            <a:off x="2990215" y="5721350"/>
            <a:ext cx="3387725" cy="460375"/>
          </a:xfrm>
          <a:prstGeom prst="rect">
            <a:avLst/>
          </a:prstGeom>
          <a:noFill/>
        </p:spPr>
        <p:txBody>
          <a:bodyPr wrap="square" rtlCol="0">
            <a:spAutoFit/>
          </a:bodyPr>
          <a:lstStyle/>
          <a:p>
            <a:r>
              <a:rPr lang="en-US" altLang="zh-CN">
                <a:latin typeface="微软雅黑" panose="020B0503020204020204" charset="-122"/>
                <a:ea typeface="微软雅黑" panose="020B0503020204020204" charset="-122"/>
              </a:rPr>
              <a:t>workon</a:t>
            </a:r>
            <a:r>
              <a:rPr lang="zh-CN" altLang="en-US">
                <a:latin typeface="微软雅黑" panose="020B0503020204020204" charset="-122"/>
                <a:ea typeface="微软雅黑" panose="020B0503020204020204" charset="-122"/>
              </a:rPr>
              <a:t>关系实例集</a:t>
            </a:r>
          </a:p>
        </p:txBody>
      </p:sp>
      <p:sp>
        <p:nvSpPr>
          <p:cNvPr id="5" name="文本框 4"/>
          <p:cNvSpPr txBox="1"/>
          <p:nvPr/>
        </p:nvSpPr>
        <p:spPr>
          <a:xfrm>
            <a:off x="2361565" y="6407150"/>
            <a:ext cx="4592955" cy="460375"/>
          </a:xfrm>
          <a:prstGeom prst="rect">
            <a:avLst/>
          </a:prstGeom>
          <a:noFill/>
          <a:ln>
            <a:solidFill>
              <a:schemeClr val="accent1"/>
            </a:solidFill>
          </a:ln>
        </p:spPr>
        <p:txBody>
          <a:bodyPr wrap="square" rtlCol="0">
            <a:spAutoFit/>
          </a:bodyPr>
          <a:lstStyle/>
          <a:p>
            <a:pPr algn="ctr"/>
            <a:r>
              <a:rPr lang="zh-CN" altLang="en-US" dirty="0">
                <a:solidFill>
                  <a:srgbClr val="FF0000"/>
                </a:solidFill>
                <a:latin typeface="微软雅黑" panose="020B0503020204020204" charset="-122"/>
                <a:ea typeface="微软雅黑" panose="020B0503020204020204" charset="-122"/>
                <a:sym typeface="+mn-ea"/>
              </a:rPr>
              <a:t>多对多关系</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p:txBody>
          <a:bodyPr vert="horz" wrap="square" lIns="91440" tIns="45720" rIns="91440" bIns="45720" anchor="ctr"/>
          <a:lstStyle/>
          <a:p>
            <a:pPr eaLnBrk="1" hangingPunct="1"/>
            <a:r>
              <a:rPr lang="zh-CN" altLang="en-US" sz="4000" dirty="0">
                <a:latin typeface="微软雅黑" panose="020B0503020204020204" charset="-122"/>
                <a:ea typeface="微软雅黑" panose="020B0503020204020204" charset="-122"/>
              </a:rPr>
              <a:t>关系类型的标记</a:t>
            </a:r>
          </a:p>
        </p:txBody>
      </p:sp>
      <p:sp>
        <p:nvSpPr>
          <p:cNvPr id="28675" name="Rectangle 3"/>
          <p:cNvSpPr>
            <a:spLocks noGrp="1"/>
          </p:cNvSpPr>
          <p:nvPr>
            <p:ph idx="1"/>
          </p:nvPr>
        </p:nvSpPr>
        <p:spPr>
          <a:xfrm>
            <a:off x="228600" y="1295400"/>
            <a:ext cx="8915400" cy="5562600"/>
          </a:xfrm>
        </p:spPr>
        <p:txBody>
          <a:bodyPr vert="horz" wrap="square" lIns="91440" tIns="45720" rIns="91440" bIns="45720" anchor="t"/>
          <a:lstStyle/>
          <a:p>
            <a:pPr marL="0" indent="482600" defTabSz="0" eaLnBrk="1" hangingPunct="1">
              <a:lnSpc>
                <a:spcPct val="150000"/>
              </a:lnSpc>
              <a:buFont typeface="Wingdings" panose="05000000000000000000" pitchFamily="2" charset="2"/>
              <a:buChar char="v"/>
              <a:tabLst>
                <a:tab pos="952500" algn="l"/>
              </a:tabLst>
            </a:pPr>
            <a:r>
              <a:rPr lang="zh-CN" altLang="en-US" dirty="0">
                <a:latin typeface="微软雅黑" panose="020B0503020204020204" charset="-122"/>
                <a:ea typeface="微软雅黑" panose="020B0503020204020204" charset="-122"/>
              </a:rPr>
              <a:t>旧标记中，菱形表示关系类型</a:t>
            </a:r>
            <a:r>
              <a:rPr lang="en-US" altLang="zh-CN" dirty="0">
                <a:latin typeface="微软雅黑" panose="020B0503020204020204" charset="-122"/>
                <a:ea typeface="微软雅黑" panose="020B0503020204020204" charset="-122"/>
              </a:rPr>
              <a:t>.</a:t>
            </a:r>
          </a:p>
          <a:p>
            <a:pPr marL="0" indent="482600" defTabSz="0" eaLnBrk="1" hangingPunct="1">
              <a:lnSpc>
                <a:spcPct val="150000"/>
              </a:lnSpc>
              <a:buFont typeface="Wingdings" panose="05000000000000000000" pitchFamily="2" charset="2"/>
              <a:buChar char="v"/>
              <a:tabLst>
                <a:tab pos="952500" algn="l"/>
              </a:tabLst>
            </a:pPr>
            <a:endParaRPr lang="en-US" altLang="zh-CN" dirty="0">
              <a:latin typeface="微软雅黑" panose="020B0503020204020204" charset="-122"/>
              <a:ea typeface="微软雅黑" panose="020B0503020204020204" charset="-122"/>
            </a:endParaRPr>
          </a:p>
          <a:p>
            <a:pPr marL="0" indent="482600" defTabSz="0" eaLnBrk="1" hangingPunct="1">
              <a:lnSpc>
                <a:spcPct val="150000"/>
              </a:lnSpc>
              <a:buFont typeface="Wingdings" panose="05000000000000000000" pitchFamily="2" charset="2"/>
              <a:buChar char="v"/>
              <a:tabLst>
                <a:tab pos="952500" algn="l"/>
              </a:tabLst>
            </a:pPr>
            <a:endParaRPr lang="en-US" altLang="zh-CN" dirty="0">
              <a:latin typeface="微软雅黑" panose="020B0503020204020204" charset="-122"/>
              <a:ea typeface="微软雅黑" panose="020B0503020204020204" charset="-122"/>
            </a:endParaRPr>
          </a:p>
          <a:p>
            <a:pPr marL="0" indent="482600" defTabSz="0" eaLnBrk="1" hangingPunct="1">
              <a:lnSpc>
                <a:spcPct val="150000"/>
              </a:lnSpc>
              <a:buFont typeface="Wingdings" panose="05000000000000000000" pitchFamily="2" charset="2"/>
              <a:buChar char="v"/>
              <a:tabLst>
                <a:tab pos="952500" algn="l"/>
              </a:tabLst>
            </a:pPr>
            <a:r>
              <a:rPr lang="en-US" altLang="zh-CN" dirty="0">
                <a:latin typeface="微软雅黑" panose="020B0503020204020204" charset="-122"/>
                <a:ea typeface="微软雅黑" panose="020B0503020204020204" charset="-122"/>
              </a:rPr>
              <a:t>In UML, </a:t>
            </a:r>
            <a:r>
              <a:rPr lang="zh-CN" altLang="en-US" dirty="0">
                <a:latin typeface="微软雅黑" panose="020B0503020204020204" charset="-122"/>
                <a:ea typeface="微软雅黑" panose="020B0503020204020204" charset="-122"/>
              </a:rPr>
              <a:t>两个实体类型之间的一条边线表示一个关系类型，边上标签为关系类型的名称，附加上一个箭头来表达关系的逻辑</a:t>
            </a:r>
            <a:r>
              <a:rPr lang="en-US" altLang="zh-CN" dirty="0">
                <a:latin typeface="微软雅黑" panose="020B0503020204020204" charset="-122"/>
                <a:ea typeface="微软雅黑" panose="020B0503020204020204" charset="-122"/>
              </a:rPr>
              <a:t>.</a:t>
            </a:r>
          </a:p>
          <a:p>
            <a:pPr marL="0" indent="482600" defTabSz="0" eaLnBrk="1" hangingPunct="1">
              <a:lnSpc>
                <a:spcPct val="150000"/>
              </a:lnSpc>
              <a:buFont typeface="Wingdings" panose="05000000000000000000" pitchFamily="2" charset="2"/>
              <a:buChar char="v"/>
              <a:tabLst>
                <a:tab pos="952500" algn="l"/>
              </a:tabLst>
            </a:pPr>
            <a:endParaRPr lang="en-US" altLang="zh-CN" dirty="0">
              <a:latin typeface="微软雅黑" panose="020B0503020204020204" charset="-122"/>
              <a:ea typeface="微软雅黑" panose="020B0503020204020204" charset="-122"/>
            </a:endParaRPr>
          </a:p>
          <a:p>
            <a:pPr marL="0" indent="482600" defTabSz="0" eaLnBrk="1" hangingPunct="1">
              <a:lnSpc>
                <a:spcPct val="100000"/>
              </a:lnSpc>
              <a:buFont typeface="Wingdings" panose="05000000000000000000" pitchFamily="2" charset="2"/>
              <a:buChar char="v"/>
              <a:tabLst>
                <a:tab pos="952500" algn="l"/>
              </a:tabLst>
            </a:pPr>
            <a:endParaRPr lang="en-US" altLang="zh-CN" dirty="0">
              <a:latin typeface="微软雅黑" panose="020B0503020204020204" charset="-122"/>
              <a:ea typeface="微软雅黑" panose="020B0503020204020204" charset="-122"/>
            </a:endParaRPr>
          </a:p>
          <a:p>
            <a:pPr marL="0" indent="482600" defTabSz="0" eaLnBrk="1" hangingPunct="1">
              <a:lnSpc>
                <a:spcPct val="100000"/>
              </a:lnSpc>
              <a:buFont typeface="Wingdings" panose="05000000000000000000" pitchFamily="2" charset="2"/>
              <a:buChar char="v"/>
              <a:tabLst>
                <a:tab pos="952500" algn="l"/>
              </a:tabLst>
            </a:pPr>
            <a:endParaRPr lang="en-US" altLang="zh-CN" dirty="0">
              <a:latin typeface="微软雅黑" panose="020B0503020204020204" charset="-122"/>
              <a:ea typeface="微软雅黑" panose="020B0503020204020204" charset="-122"/>
            </a:endParaRPr>
          </a:p>
          <a:p>
            <a:pPr marL="0" indent="482600" defTabSz="0" eaLnBrk="1" hangingPunct="1">
              <a:lnSpc>
                <a:spcPct val="150000"/>
              </a:lnSpc>
              <a:buFont typeface="Wingdings" panose="05000000000000000000" pitchFamily="2" charset="2"/>
              <a:buChar char="v"/>
              <a:tabLst>
                <a:tab pos="952500" algn="l"/>
              </a:tabLst>
            </a:pPr>
            <a:r>
              <a:rPr lang="en-US" altLang="zh-CN"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关系的名称通常为动词或者动词短语，第一个字母大写</a:t>
            </a:r>
            <a:endParaRPr lang="en-US" altLang="zh-CN" dirty="0">
              <a:latin typeface="微软雅黑" panose="020B0503020204020204" charset="-122"/>
              <a:ea typeface="微软雅黑" panose="020B0503020204020204" charset="-122"/>
            </a:endParaRPr>
          </a:p>
        </p:txBody>
      </p:sp>
      <p:grpSp>
        <p:nvGrpSpPr>
          <p:cNvPr id="2" name="组合 1"/>
          <p:cNvGrpSpPr/>
          <p:nvPr/>
        </p:nvGrpSpPr>
        <p:grpSpPr>
          <a:xfrm>
            <a:off x="1645285" y="2202815"/>
            <a:ext cx="5562600" cy="685800"/>
            <a:chOff x="2280" y="4200"/>
            <a:chExt cx="8760" cy="1080"/>
          </a:xfrm>
        </p:grpSpPr>
        <p:sp>
          <p:nvSpPr>
            <p:cNvPr id="28676" name="Text Box 63"/>
            <p:cNvSpPr txBox="1"/>
            <p:nvPr/>
          </p:nvSpPr>
          <p:spPr>
            <a:xfrm>
              <a:off x="2280" y="4373"/>
              <a:ext cx="2248" cy="735"/>
            </a:xfrm>
            <a:prstGeom prst="rect">
              <a:avLst/>
            </a:prstGeom>
            <a:solidFill>
              <a:srgbClr val="CCFFFF"/>
            </a:solidFill>
            <a:ln w="9525" cap="flat" cmpd="sng">
              <a:solidFill>
                <a:schemeClr val="tx1"/>
              </a:solidFill>
              <a:prstDash val="solid"/>
              <a:miter/>
              <a:headEnd type="none" w="med" len="med"/>
              <a:tailEnd type="none" w="med" len="med"/>
            </a:ln>
          </p:spPr>
          <p:txBody>
            <a:bodyPr wrap="none">
              <a:spAutoFit/>
            </a:bodyPr>
            <a:lstStyle/>
            <a:p>
              <a:r>
                <a:rPr lang="en-US" altLang="zh-CN" dirty="0">
                  <a:latin typeface="Times New Roman" panose="02020603050405020304" pitchFamily="18" charset="0"/>
                </a:rPr>
                <a:t>Employee</a:t>
              </a:r>
            </a:p>
          </p:txBody>
        </p:sp>
        <p:sp>
          <p:nvSpPr>
            <p:cNvPr id="28677" name="AutoShape 64"/>
            <p:cNvSpPr/>
            <p:nvPr/>
          </p:nvSpPr>
          <p:spPr>
            <a:xfrm>
              <a:off x="5760" y="4200"/>
              <a:ext cx="2040" cy="1080"/>
            </a:xfrm>
            <a:prstGeom prst="diamond">
              <a:avLst/>
            </a:prstGeom>
            <a:noFill/>
            <a:ln w="9525" cap="flat" cmpd="sng">
              <a:solidFill>
                <a:schemeClr val="tx1"/>
              </a:solidFill>
              <a:prstDash val="solid"/>
              <a:miter/>
              <a:headEnd type="none" w="med" len="med"/>
              <a:tailEnd type="none" w="med" len="med"/>
            </a:ln>
          </p:spPr>
          <p:txBody>
            <a:bodyPr wrap="none" anchor="ctr"/>
            <a:lstStyle/>
            <a:p>
              <a:pPr algn="ctr"/>
              <a:r>
                <a:rPr lang="en-US" altLang="zh-CN" sz="1800" dirty="0">
                  <a:latin typeface="Times New Roman" panose="02020603050405020304" pitchFamily="18" charset="0"/>
                </a:rPr>
                <a:t>Works</a:t>
              </a:r>
            </a:p>
            <a:p>
              <a:pPr algn="ctr"/>
              <a:r>
                <a:rPr lang="en-US" altLang="zh-CN" sz="1800" dirty="0">
                  <a:latin typeface="Times New Roman" panose="02020603050405020304" pitchFamily="18" charset="0"/>
                </a:rPr>
                <a:t>On</a:t>
              </a:r>
            </a:p>
          </p:txBody>
        </p:sp>
        <p:sp>
          <p:nvSpPr>
            <p:cNvPr id="28678" name="Text Box 66"/>
            <p:cNvSpPr txBox="1"/>
            <p:nvPr/>
          </p:nvSpPr>
          <p:spPr>
            <a:xfrm>
              <a:off x="8880" y="4373"/>
              <a:ext cx="2160" cy="735"/>
            </a:xfrm>
            <a:prstGeom prst="rect">
              <a:avLst/>
            </a:prstGeom>
            <a:solidFill>
              <a:srgbClr val="CCFFCC"/>
            </a:solid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Project</a:t>
              </a:r>
            </a:p>
          </p:txBody>
        </p:sp>
        <p:sp>
          <p:nvSpPr>
            <p:cNvPr id="28679" name="Line 67"/>
            <p:cNvSpPr/>
            <p:nvPr/>
          </p:nvSpPr>
          <p:spPr>
            <a:xfrm>
              <a:off x="4680" y="4733"/>
              <a:ext cx="108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8680" name="Line 68"/>
            <p:cNvSpPr/>
            <p:nvPr/>
          </p:nvSpPr>
          <p:spPr>
            <a:xfrm>
              <a:off x="7800" y="4725"/>
              <a:ext cx="108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grpSp>
      <p:sp>
        <p:nvSpPr>
          <p:cNvPr id="28681" name="Text Box 69"/>
          <p:cNvSpPr txBox="1"/>
          <p:nvPr/>
        </p:nvSpPr>
        <p:spPr>
          <a:xfrm>
            <a:off x="1447800" y="4791075"/>
            <a:ext cx="1427163" cy="466725"/>
          </a:xfrm>
          <a:prstGeom prst="rect">
            <a:avLst/>
          </a:prstGeom>
          <a:solidFill>
            <a:srgbClr val="CCFFFF"/>
          </a:solidFill>
          <a:ln w="9525" cap="flat" cmpd="sng">
            <a:solidFill>
              <a:schemeClr val="tx1"/>
            </a:solidFill>
            <a:prstDash val="solid"/>
            <a:miter/>
            <a:headEnd type="none" w="med" len="med"/>
            <a:tailEnd type="none" w="med" len="med"/>
          </a:ln>
        </p:spPr>
        <p:txBody>
          <a:bodyPr wrap="none">
            <a:spAutoFit/>
          </a:bodyPr>
          <a:lstStyle/>
          <a:p>
            <a:r>
              <a:rPr lang="en-US" altLang="zh-CN" dirty="0">
                <a:latin typeface="Times New Roman" panose="02020603050405020304" pitchFamily="18" charset="0"/>
              </a:rPr>
              <a:t>Employee</a:t>
            </a:r>
          </a:p>
        </p:txBody>
      </p:sp>
      <p:sp>
        <p:nvSpPr>
          <p:cNvPr id="28682" name="Text Box 71"/>
          <p:cNvSpPr txBox="1"/>
          <p:nvPr/>
        </p:nvSpPr>
        <p:spPr>
          <a:xfrm>
            <a:off x="5638800" y="4791075"/>
            <a:ext cx="1371600" cy="466725"/>
          </a:xfrm>
          <a:prstGeom prst="rect">
            <a:avLst/>
          </a:prstGeom>
          <a:solidFill>
            <a:srgbClr val="CCFFCC"/>
          </a:solid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Project</a:t>
            </a:r>
          </a:p>
        </p:txBody>
      </p:sp>
      <p:sp>
        <p:nvSpPr>
          <p:cNvPr id="28683" name="Line 72"/>
          <p:cNvSpPr/>
          <p:nvPr/>
        </p:nvSpPr>
        <p:spPr>
          <a:xfrm>
            <a:off x="2873375" y="5019675"/>
            <a:ext cx="274320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8684" name="Text Box 74"/>
          <p:cNvSpPr txBox="1"/>
          <p:nvPr/>
        </p:nvSpPr>
        <p:spPr>
          <a:xfrm>
            <a:off x="3505200" y="4681538"/>
            <a:ext cx="1158875" cy="366712"/>
          </a:xfrm>
          <a:prstGeom prst="rect">
            <a:avLst/>
          </a:prstGeom>
          <a:noFill/>
          <a:ln w="9525">
            <a:noFill/>
          </a:ln>
        </p:spPr>
        <p:txBody>
          <a:bodyPr>
            <a:spAutoFit/>
          </a:bodyPr>
          <a:lstStyle/>
          <a:p>
            <a:r>
              <a:rPr lang="en-US" altLang="zh-CN" sz="1800" dirty="0">
                <a:latin typeface="Times New Roman" panose="02020603050405020304" pitchFamily="18" charset="0"/>
              </a:rPr>
              <a:t>WorksOn</a:t>
            </a:r>
          </a:p>
        </p:txBody>
      </p:sp>
      <p:sp>
        <p:nvSpPr>
          <p:cNvPr id="28685" name="Freeform 75"/>
          <p:cNvSpPr/>
          <p:nvPr/>
        </p:nvSpPr>
        <p:spPr>
          <a:xfrm>
            <a:off x="4624388" y="4743450"/>
            <a:ext cx="269875" cy="269875"/>
          </a:xfrm>
          <a:custGeom>
            <a:avLst/>
            <a:gdLst/>
            <a:ahLst/>
            <a:cxnLst>
              <a:cxn ang="0">
                <a:pos x="0" y="0"/>
              </a:cxn>
              <a:cxn ang="0">
                <a:pos x="379336019" y="189668712"/>
              </a:cxn>
              <a:cxn ang="0">
                <a:pos x="0" y="379336019"/>
              </a:cxn>
              <a:cxn ang="0">
                <a:pos x="0" y="0"/>
              </a:cxn>
            </a:cxnLst>
            <a:rect l="0" t="0" r="0" b="0"/>
            <a:pathLst>
              <a:path w="192" h="192">
                <a:moveTo>
                  <a:pt x="0" y="0"/>
                </a:moveTo>
                <a:lnTo>
                  <a:pt x="192" y="96"/>
                </a:lnTo>
                <a:lnTo>
                  <a:pt x="0" y="192"/>
                </a:lnTo>
                <a:lnTo>
                  <a:pt x="0" y="0"/>
                </a:ln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p:txBody>
          <a:bodyPr vert="horz" wrap="square" lIns="91440" tIns="45720" rIns="91440" bIns="45720" anchor="ctr"/>
          <a:lstStyle/>
          <a:p>
            <a:pPr eaLnBrk="1" hangingPunct="1"/>
            <a:r>
              <a:rPr lang="zh-CN" altLang="en-US" sz="4000" dirty="0">
                <a:latin typeface="微软雅黑" panose="020B0503020204020204" charset="-122"/>
                <a:ea typeface="微软雅黑" panose="020B0503020204020204" charset="-122"/>
              </a:rPr>
              <a:t>关系的度</a:t>
            </a:r>
            <a:r>
              <a:rPr lang="en-US" altLang="zh-CN" sz="4000" dirty="0">
                <a:latin typeface="微软雅黑" panose="020B0503020204020204" charset="-122"/>
                <a:ea typeface="微软雅黑" panose="020B0503020204020204" charset="-122"/>
              </a:rPr>
              <a:t>(Degree)</a:t>
            </a:r>
          </a:p>
        </p:txBody>
      </p:sp>
      <p:sp>
        <p:nvSpPr>
          <p:cNvPr id="38915" name="Rectangle 3"/>
          <p:cNvSpPr>
            <a:spLocks noGrp="1" noChangeArrowheads="1"/>
          </p:cNvSpPr>
          <p:nvPr>
            <p:ph idx="1"/>
          </p:nvPr>
        </p:nvSpPr>
        <p:spPr>
          <a:xfrm>
            <a:off x="76200" y="1447800"/>
            <a:ext cx="8915400" cy="5562600"/>
          </a:xfrm>
        </p:spPr>
        <p:txBody>
          <a:bodyPr vert="horz" wrap="square" lIns="91440" tIns="45720" rIns="91440" bIns="45720" numCol="1" anchor="t" anchorCtr="0" compatLnSpc="1"/>
          <a:lstStyle/>
          <a:p>
            <a:pPr marL="0" marR="0" lvl="0" indent="482600" algn="l" defTabSz="914400" rtl="0" eaLnBrk="1" fontAlgn="base" latinLnBrk="0" hangingPunct="1">
              <a:lnSpc>
                <a:spcPct val="120000"/>
              </a:lnSpc>
              <a:spcBef>
                <a:spcPct val="20000"/>
              </a:spcBef>
              <a:spcAft>
                <a:spcPct val="0"/>
              </a:spcAft>
              <a:buClr>
                <a:srgbClr val="FF5050"/>
              </a:buClr>
              <a:buSzTx/>
              <a:buFont typeface="Wingdings" panose="05000000000000000000" pitchFamily="2" charset="2"/>
              <a:buChar char="v"/>
              <a:tabLst>
                <a:tab pos="952500" algn="l"/>
              </a:tabLst>
              <a:defRPr/>
            </a:pPr>
            <a:r>
              <a:rPr kumimoji="1" lang="zh-CN" altLang="en-US" sz="2400"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一个关系类型涉及的实体类型的数量</a:t>
            </a:r>
            <a:r>
              <a:rPr kumimoji="1" lang="en-US" altLang="zh-CN" sz="2400"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a:t>
            </a:r>
          </a:p>
          <a:p>
            <a:pPr marL="0" marR="0" lvl="0" indent="482600" algn="l" defTabSz="914400" rtl="0" eaLnBrk="1" fontAlgn="base" latinLnBrk="0" hangingPunct="1">
              <a:lnSpc>
                <a:spcPct val="120000"/>
              </a:lnSpc>
              <a:spcBef>
                <a:spcPct val="20000"/>
              </a:spcBef>
              <a:spcAft>
                <a:spcPct val="0"/>
              </a:spcAft>
              <a:buClr>
                <a:srgbClr val="FF5050"/>
              </a:buClr>
              <a:buSzTx/>
              <a:buFont typeface="Wingdings" panose="05000000000000000000" pitchFamily="2" charset="2"/>
              <a:buChar char="v"/>
              <a:tabLst>
                <a:tab pos="952500" algn="l"/>
              </a:tabLst>
              <a:defRPr/>
            </a:pPr>
            <a:endParaRPr kumimoji="1" lang="en-US" altLang="zh-CN" sz="2400"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a:p>
            <a:pPr marL="0" marR="0" lvl="0" indent="482600" algn="l" defTabSz="914400" rtl="0" eaLnBrk="1" fontAlgn="base" latinLnBrk="0" hangingPunct="1">
              <a:lnSpc>
                <a:spcPct val="120000"/>
              </a:lnSpc>
              <a:spcBef>
                <a:spcPct val="20000"/>
              </a:spcBef>
              <a:spcAft>
                <a:spcPct val="0"/>
              </a:spcAft>
              <a:buClr>
                <a:srgbClr val="FF5050"/>
              </a:buClr>
              <a:buSzTx/>
              <a:buFontTx/>
              <a:buChar char="•"/>
              <a:tabLst>
                <a:tab pos="952500" algn="l"/>
              </a:tabLst>
              <a:defRPr/>
            </a:pPr>
            <a:r>
              <a:rPr kumimoji="1" lang="zh-CN" altLang="en-US" sz="2400"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例如</a:t>
            </a:r>
            <a:r>
              <a:rPr kumimoji="1" lang="en-US" altLang="zh-CN" sz="2400"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 WorksOn </a:t>
            </a:r>
            <a:r>
              <a:rPr kumimoji="1" lang="zh-CN" altLang="en-US" sz="2400"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关系的度是</a:t>
            </a:r>
            <a:r>
              <a:rPr kumimoji="1" lang="en-US" altLang="zh-CN" sz="2400"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2</a:t>
            </a:r>
            <a:r>
              <a:rPr kumimoji="1" lang="zh-CN" altLang="en-US" sz="2400"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，它涉及</a:t>
            </a:r>
            <a:r>
              <a:rPr kumimoji="1" lang="en-US" altLang="zh-CN" sz="2400"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2</a:t>
            </a:r>
            <a:r>
              <a:rPr kumimoji="1" lang="zh-CN" altLang="en-US" sz="2400"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个实体类型： </a:t>
            </a:r>
            <a:r>
              <a:rPr kumimoji="1" lang="en-US" altLang="zh-CN" sz="2400"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Employee, Project.</a:t>
            </a:r>
          </a:p>
          <a:p>
            <a:pPr marL="0" marR="0" lvl="0" indent="482600" algn="l" defTabSz="914400" rtl="0" eaLnBrk="1" fontAlgn="base" latinLnBrk="0" hangingPunct="1">
              <a:lnSpc>
                <a:spcPct val="120000"/>
              </a:lnSpc>
              <a:spcBef>
                <a:spcPct val="20000"/>
              </a:spcBef>
              <a:spcAft>
                <a:spcPct val="0"/>
              </a:spcAft>
              <a:buClr>
                <a:srgbClr val="FF5050"/>
              </a:buClr>
              <a:buSzTx/>
              <a:buFont typeface="Wingdings" panose="05000000000000000000" pitchFamily="2" charset="2"/>
              <a:buChar char="v"/>
              <a:tabLst>
                <a:tab pos="952500" algn="l"/>
              </a:tabLst>
              <a:defRPr/>
            </a:pPr>
            <a:endParaRPr kumimoji="1" lang="en-US" altLang="zh-CN" sz="2400"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a:p>
            <a:pPr marL="0" marR="0" lvl="0" indent="482600" algn="l" defTabSz="914400" rtl="0" eaLnBrk="1" fontAlgn="base" latinLnBrk="0" hangingPunct="1">
              <a:lnSpc>
                <a:spcPct val="120000"/>
              </a:lnSpc>
              <a:spcBef>
                <a:spcPct val="20000"/>
              </a:spcBef>
              <a:spcAft>
                <a:spcPct val="0"/>
              </a:spcAft>
              <a:buClr>
                <a:srgbClr val="FF5050"/>
              </a:buClr>
              <a:buSzTx/>
              <a:buFont typeface="Wingdings" panose="05000000000000000000" pitchFamily="2" charset="2"/>
              <a:buChar char="v"/>
              <a:tabLst>
                <a:tab pos="952500" algn="l"/>
              </a:tabLst>
              <a:defRPr/>
            </a:pPr>
            <a:r>
              <a:rPr kumimoji="1" lang="zh-CN" altLang="en-US" sz="2400"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度为</a:t>
            </a:r>
            <a:r>
              <a:rPr kumimoji="1" lang="en-US" altLang="zh-CN" sz="2400"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2</a:t>
            </a:r>
            <a:r>
              <a:rPr kumimoji="1" lang="zh-CN" altLang="en-US" sz="2400"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的关系叫</a:t>
            </a:r>
            <a:r>
              <a:rPr kumimoji="1" lang="zh-CN" altLang="en-US" sz="2400" b="1" i="0" u="none" strike="noStrike" kern="0" cap="none" spc="0" normalizeH="0" baseline="0" noProof="0">
                <a:ln>
                  <a:noFill/>
                </a:ln>
                <a:solidFill>
                  <a:srgbClr val="0000CC"/>
                </a:solidFill>
                <a:effectLst/>
                <a:uLnTx/>
                <a:uFillTx/>
                <a:latin typeface="微软雅黑" panose="020B0503020204020204" charset="-122"/>
                <a:ea typeface="微软雅黑" panose="020B0503020204020204" charset="-122"/>
                <a:cs typeface="+mn-cs"/>
              </a:rPr>
              <a:t>二元关系</a:t>
            </a:r>
            <a:r>
              <a:rPr lang="en-US" altLang="zh-CN" noProof="0">
                <a:ln>
                  <a:noFill/>
                </a:ln>
                <a:effectLst/>
                <a:uLnTx/>
                <a:uFillTx/>
                <a:latin typeface="微软雅黑" panose="020B0503020204020204" charset="-122"/>
                <a:ea typeface="微软雅黑" panose="020B0503020204020204" charset="-122"/>
                <a:sym typeface="+mn-ea"/>
              </a:rPr>
              <a:t>(</a:t>
            </a:r>
            <a:r>
              <a:rPr lang="en-US" altLang="zh-CN" b="1" noProof="0">
                <a:ln>
                  <a:noFill/>
                </a:ln>
                <a:solidFill>
                  <a:schemeClr val="accent2"/>
                </a:solidFill>
                <a:effectLst/>
                <a:uLnTx/>
                <a:uFillTx/>
                <a:latin typeface="微软雅黑" panose="020B0503020204020204" charset="-122"/>
                <a:ea typeface="微软雅黑" panose="020B0503020204020204" charset="-122"/>
                <a:sym typeface="+mn-ea"/>
              </a:rPr>
              <a:t>binary)</a:t>
            </a:r>
            <a:r>
              <a:rPr kumimoji="1" lang="zh-CN" altLang="en-US" sz="2400"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a:t>
            </a:r>
            <a:r>
              <a:rPr kumimoji="1" lang="en-US" altLang="zh-CN" sz="2400"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a:t>
            </a:r>
            <a:r>
              <a:rPr kumimoji="1" lang="zh-CN" altLang="en-US" sz="2400"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度为</a:t>
            </a:r>
            <a:r>
              <a:rPr kumimoji="1" lang="en-US" altLang="zh-CN" sz="2400"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3</a:t>
            </a:r>
            <a:r>
              <a:rPr kumimoji="1" lang="zh-CN" altLang="en-US" sz="2400"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的关系叫三元</a:t>
            </a:r>
            <a:r>
              <a:rPr kumimoji="1" lang="en-US" altLang="zh-CN" sz="2400"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a:t>
            </a:r>
            <a:r>
              <a:rPr kumimoji="1" lang="en-US" altLang="zh-CN" sz="2400" b="1" i="0" u="none" strike="noStrike" kern="0" cap="none" spc="0" normalizeH="0" baseline="0" noProof="0">
                <a:ln>
                  <a:noFill/>
                </a:ln>
                <a:solidFill>
                  <a:schemeClr val="accent2"/>
                </a:solidFill>
                <a:effectLst/>
                <a:uLnTx/>
                <a:uFillTx/>
                <a:latin typeface="微软雅黑" panose="020B0503020204020204" charset="-122"/>
                <a:ea typeface="微软雅黑" panose="020B0503020204020204" charset="-122"/>
                <a:cs typeface="+mn-cs"/>
              </a:rPr>
              <a:t>ternary)</a:t>
            </a:r>
            <a:r>
              <a:rPr kumimoji="1" lang="zh-CN" altLang="en-US" sz="2400"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关系，</a:t>
            </a:r>
            <a:r>
              <a:rPr kumimoji="1" lang="en-US" altLang="zh-CN" sz="2400"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a:t>
            </a:r>
            <a:r>
              <a:rPr kumimoji="1" lang="zh-CN" altLang="en-US" sz="2400"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度为</a:t>
            </a:r>
            <a:r>
              <a:rPr kumimoji="1" lang="en-US" altLang="zh-CN" sz="2400"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N</a:t>
            </a:r>
            <a:r>
              <a:rPr kumimoji="1" lang="zh-CN" altLang="en-US" sz="2400"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的关系叫</a:t>
            </a:r>
            <a:r>
              <a:rPr kumimoji="1" lang="zh-CN" altLang="en-US" sz="2400" b="1" i="0" u="none" strike="noStrike" kern="0" cap="none" spc="0" normalizeH="0" baseline="0" noProof="0">
                <a:ln>
                  <a:noFill/>
                </a:ln>
                <a:solidFill>
                  <a:srgbClr val="0000CC"/>
                </a:solidFill>
                <a:effectLst/>
                <a:uLnTx/>
                <a:uFillTx/>
                <a:latin typeface="微软雅黑" panose="020B0503020204020204" charset="-122"/>
                <a:ea typeface="微软雅黑" panose="020B0503020204020204" charset="-122"/>
                <a:cs typeface="+mn-cs"/>
              </a:rPr>
              <a:t>N元(n-ary)关系</a:t>
            </a:r>
            <a:r>
              <a:rPr kumimoji="1" lang="en-US" altLang="zh-CN" sz="2400"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a:t>
            </a:r>
          </a:p>
          <a:p>
            <a:pPr marL="0" marR="0" lvl="0" indent="482600" algn="l" defTabSz="914400" rtl="0" eaLnBrk="1" fontAlgn="base" latinLnBrk="0" hangingPunct="1">
              <a:lnSpc>
                <a:spcPct val="120000"/>
              </a:lnSpc>
              <a:spcBef>
                <a:spcPct val="20000"/>
              </a:spcBef>
              <a:spcAft>
                <a:spcPct val="0"/>
              </a:spcAft>
              <a:buClr>
                <a:srgbClr val="FF5050"/>
              </a:buClr>
              <a:buSzTx/>
              <a:buFont typeface="Wingdings" panose="05000000000000000000" pitchFamily="2" charset="2"/>
              <a:buChar char="v"/>
              <a:tabLst>
                <a:tab pos="952500" algn="l"/>
              </a:tabLst>
              <a:defRPr/>
            </a:pPr>
            <a:endParaRPr kumimoji="1" lang="en-US" altLang="zh-CN" sz="2400" b="1" i="0" u="none" strike="noStrike" kern="0" cap="none" spc="0" normalizeH="0" baseline="0" noProof="0">
              <a:ln>
                <a:noFill/>
              </a:ln>
              <a:solidFill>
                <a:schemeClr val="accent2"/>
              </a:solidFill>
              <a:effectLst/>
              <a:uLnTx/>
              <a:uFillTx/>
              <a:latin typeface="微软雅黑" panose="020B0503020204020204" charset="-122"/>
              <a:ea typeface="微软雅黑" panose="020B0503020204020204" charset="-122"/>
              <a:cs typeface="+mn-cs"/>
            </a:endParaRPr>
          </a:p>
          <a:p>
            <a:pPr marL="0" marR="0" lvl="0" indent="482600" algn="l" defTabSz="914400" rtl="0" eaLnBrk="1" fontAlgn="base" latinLnBrk="0" hangingPunct="1">
              <a:lnSpc>
                <a:spcPct val="120000"/>
              </a:lnSpc>
              <a:spcBef>
                <a:spcPct val="20000"/>
              </a:spcBef>
              <a:spcAft>
                <a:spcPct val="0"/>
              </a:spcAft>
              <a:buClr>
                <a:srgbClr val="FF5050"/>
              </a:buClr>
              <a:buSzTx/>
              <a:buFont typeface="Wingdings" panose="05000000000000000000" pitchFamily="2" charset="2"/>
              <a:buChar char="v"/>
              <a:tabLst>
                <a:tab pos="952500" algn="l"/>
              </a:tabLst>
              <a:defRPr/>
            </a:pPr>
            <a:r>
              <a:rPr kumimoji="1" lang="zh-CN" altLang="en-US" sz="2400"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对于度≧</a:t>
            </a:r>
            <a:r>
              <a:rPr kumimoji="1" lang="en-US" altLang="zh-CN" sz="2400"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3</a:t>
            </a:r>
            <a:r>
              <a:rPr kumimoji="1" lang="zh-CN" altLang="en-US" sz="2400"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的关系类型在</a:t>
            </a:r>
            <a:r>
              <a:rPr kumimoji="1" lang="en-US" altLang="zh-CN" sz="2400"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UML</a:t>
            </a:r>
            <a:r>
              <a:rPr kumimoji="1" lang="zh-CN" altLang="en-US" sz="2400"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标记中，也是用</a:t>
            </a:r>
            <a:r>
              <a:rPr kumimoji="1" lang="zh-CN" sz="2400"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菱形来表示关系类型</a:t>
            </a:r>
            <a:r>
              <a:rPr kumimoji="1" lang="en-US" altLang="zh-CN" sz="2400"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p:txBody>
          <a:bodyPr vert="horz" wrap="square" lIns="91440" tIns="45720" rIns="91440" bIns="45720" anchor="ctr"/>
          <a:lstStyle/>
          <a:p>
            <a:pPr eaLnBrk="1" hangingPunct="1"/>
            <a:r>
              <a:rPr lang="zh-CN" altLang="en-US" sz="4000" dirty="0">
                <a:latin typeface="微软雅黑" panose="020B0503020204020204" charset="-122"/>
                <a:ea typeface="微软雅黑" panose="020B0503020204020204" charset="-122"/>
              </a:rPr>
              <a:t>关系类型的度</a:t>
            </a:r>
          </a:p>
        </p:txBody>
      </p:sp>
      <p:sp>
        <p:nvSpPr>
          <p:cNvPr id="30723" name="Rectangle 3"/>
          <p:cNvSpPr>
            <a:spLocks noGrp="1"/>
          </p:cNvSpPr>
          <p:nvPr>
            <p:ph idx="1"/>
          </p:nvPr>
        </p:nvSpPr>
        <p:spPr>
          <a:xfrm>
            <a:off x="250825" y="3213100"/>
            <a:ext cx="8458200" cy="1371600"/>
          </a:xfrm>
        </p:spPr>
        <p:txBody>
          <a:bodyPr vert="horz" wrap="square" lIns="91440" tIns="45720" rIns="91440" bIns="45720" anchor="t"/>
          <a:lstStyle/>
          <a:p>
            <a:pPr marL="0" indent="482600" defTabSz="0" eaLnBrk="1" hangingPunct="1">
              <a:buNone/>
              <a:tabLst>
                <a:tab pos="952500" algn="l"/>
              </a:tabLst>
            </a:pPr>
            <a:r>
              <a:rPr lang="en-US" altLang="zh-CN" b="1" dirty="0">
                <a:solidFill>
                  <a:schemeClr val="accent2"/>
                </a:solidFill>
              </a:rPr>
              <a:t>Registration of a client by a staff at a branch</a:t>
            </a:r>
          </a:p>
        </p:txBody>
      </p:sp>
      <p:sp>
        <p:nvSpPr>
          <p:cNvPr id="30724" name="Text Box 4"/>
          <p:cNvSpPr txBox="1"/>
          <p:nvPr/>
        </p:nvSpPr>
        <p:spPr>
          <a:xfrm>
            <a:off x="1219200" y="1666875"/>
            <a:ext cx="1471613" cy="466725"/>
          </a:xfrm>
          <a:prstGeom prst="rect">
            <a:avLst/>
          </a:prstGeom>
          <a:solidFill>
            <a:srgbClr val="CCFFFF"/>
          </a:solidFill>
          <a:ln w="9525" cap="flat" cmpd="sng">
            <a:solidFill>
              <a:schemeClr val="tx1"/>
            </a:solidFill>
            <a:prstDash val="solid"/>
            <a:miter/>
            <a:headEnd type="none" w="med" len="med"/>
            <a:tailEnd type="none" w="med" len="med"/>
          </a:ln>
        </p:spPr>
        <p:txBody>
          <a:bodyPr wrap="none">
            <a:spAutoFit/>
          </a:bodyPr>
          <a:lstStyle/>
          <a:p>
            <a:r>
              <a:rPr lang="en-US" altLang="zh-CN" dirty="0">
                <a:latin typeface="Times New Roman" panose="02020603050405020304" pitchFamily="18" charset="0"/>
              </a:rPr>
              <a:t>Staff         </a:t>
            </a:r>
          </a:p>
        </p:txBody>
      </p:sp>
      <p:sp>
        <p:nvSpPr>
          <p:cNvPr id="30725" name="AutoShape 5"/>
          <p:cNvSpPr/>
          <p:nvPr/>
        </p:nvSpPr>
        <p:spPr>
          <a:xfrm>
            <a:off x="3429000" y="1557338"/>
            <a:ext cx="1295400" cy="685800"/>
          </a:xfrm>
          <a:prstGeom prst="diamond">
            <a:avLst/>
          </a:prstGeom>
          <a:noFill/>
          <a:ln w="9525" cap="flat" cmpd="sng">
            <a:solidFill>
              <a:schemeClr val="tx1"/>
            </a:solidFill>
            <a:prstDash val="solid"/>
            <a:miter/>
            <a:headEnd type="none" w="med" len="med"/>
            <a:tailEnd type="none" w="med" len="med"/>
          </a:ln>
        </p:spPr>
        <p:txBody>
          <a:bodyPr wrap="none" anchor="ctr"/>
          <a:lstStyle/>
          <a:p>
            <a:pPr algn="ctr"/>
            <a:r>
              <a:rPr lang="en-US" altLang="zh-CN" sz="1800" dirty="0">
                <a:latin typeface="Times New Roman" panose="02020603050405020304" pitchFamily="18" charset="0"/>
              </a:rPr>
              <a:t>Register</a:t>
            </a:r>
          </a:p>
        </p:txBody>
      </p:sp>
      <p:sp>
        <p:nvSpPr>
          <p:cNvPr id="30726" name="Text Box 6"/>
          <p:cNvSpPr txBox="1"/>
          <p:nvPr/>
        </p:nvSpPr>
        <p:spPr>
          <a:xfrm>
            <a:off x="5410200" y="1666875"/>
            <a:ext cx="1371600" cy="466725"/>
          </a:xfrm>
          <a:prstGeom prst="rect">
            <a:avLst/>
          </a:prstGeom>
          <a:solidFill>
            <a:srgbClr val="CCFFCC"/>
          </a:solid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Branch</a:t>
            </a:r>
          </a:p>
        </p:txBody>
      </p:sp>
      <p:sp>
        <p:nvSpPr>
          <p:cNvPr id="30727" name="Line 7"/>
          <p:cNvSpPr/>
          <p:nvPr/>
        </p:nvSpPr>
        <p:spPr>
          <a:xfrm>
            <a:off x="2743200" y="1895475"/>
            <a:ext cx="68580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30728" name="Line 8"/>
          <p:cNvSpPr/>
          <p:nvPr/>
        </p:nvSpPr>
        <p:spPr>
          <a:xfrm>
            <a:off x="4724400" y="1890713"/>
            <a:ext cx="68580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30729" name="Text Box 9"/>
          <p:cNvSpPr txBox="1"/>
          <p:nvPr/>
        </p:nvSpPr>
        <p:spPr>
          <a:xfrm>
            <a:off x="3657600" y="2595563"/>
            <a:ext cx="936625" cy="466725"/>
          </a:xfrm>
          <a:prstGeom prst="rect">
            <a:avLst/>
          </a:prstGeom>
          <a:solidFill>
            <a:srgbClr val="99CCFF"/>
          </a:solidFill>
          <a:ln w="9525" cap="flat" cmpd="sng">
            <a:solidFill>
              <a:schemeClr val="tx1"/>
            </a:solidFill>
            <a:prstDash val="solid"/>
            <a:miter/>
            <a:headEnd type="none" w="med" len="med"/>
            <a:tailEnd type="none" w="med" len="med"/>
          </a:ln>
        </p:spPr>
        <p:txBody>
          <a:bodyPr wrap="none">
            <a:spAutoFit/>
          </a:bodyPr>
          <a:lstStyle/>
          <a:p>
            <a:r>
              <a:rPr lang="en-US" altLang="zh-CN" dirty="0">
                <a:latin typeface="Times New Roman" panose="02020603050405020304" pitchFamily="18" charset="0"/>
              </a:rPr>
              <a:t>Client</a:t>
            </a:r>
          </a:p>
        </p:txBody>
      </p:sp>
      <p:sp>
        <p:nvSpPr>
          <p:cNvPr id="30730" name="Line 10"/>
          <p:cNvSpPr/>
          <p:nvPr/>
        </p:nvSpPr>
        <p:spPr>
          <a:xfrm flipH="1">
            <a:off x="4067175" y="2243138"/>
            <a:ext cx="0" cy="322262"/>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30731" name="Text Box 11"/>
          <p:cNvSpPr txBox="1"/>
          <p:nvPr/>
        </p:nvSpPr>
        <p:spPr>
          <a:xfrm>
            <a:off x="1258888" y="5089525"/>
            <a:ext cx="1471612" cy="466725"/>
          </a:xfrm>
          <a:prstGeom prst="rect">
            <a:avLst/>
          </a:prstGeom>
          <a:solidFill>
            <a:srgbClr val="CCFFFF"/>
          </a:solidFill>
          <a:ln w="9525" cap="flat" cmpd="sng">
            <a:solidFill>
              <a:schemeClr val="tx1"/>
            </a:solidFill>
            <a:prstDash val="solid"/>
            <a:miter/>
            <a:headEnd type="none" w="med" len="med"/>
            <a:tailEnd type="none" w="med" len="med"/>
          </a:ln>
        </p:spPr>
        <p:txBody>
          <a:bodyPr wrap="none">
            <a:spAutoFit/>
          </a:bodyPr>
          <a:lstStyle/>
          <a:p>
            <a:r>
              <a:rPr lang="en-US" altLang="zh-CN" dirty="0">
                <a:latin typeface="Times New Roman" panose="02020603050405020304" pitchFamily="18" charset="0"/>
              </a:rPr>
              <a:t>Buyer       </a:t>
            </a:r>
          </a:p>
        </p:txBody>
      </p:sp>
      <p:sp>
        <p:nvSpPr>
          <p:cNvPr id="30732" name="AutoShape 12"/>
          <p:cNvSpPr/>
          <p:nvPr/>
        </p:nvSpPr>
        <p:spPr>
          <a:xfrm>
            <a:off x="3429000" y="4979988"/>
            <a:ext cx="1295400" cy="685800"/>
          </a:xfrm>
          <a:prstGeom prst="diamond">
            <a:avLst/>
          </a:prstGeom>
          <a:noFill/>
          <a:ln w="9525" cap="flat" cmpd="sng">
            <a:solidFill>
              <a:schemeClr val="tx1"/>
            </a:solidFill>
            <a:prstDash val="solid"/>
            <a:miter/>
            <a:headEnd type="none" w="med" len="med"/>
            <a:tailEnd type="none" w="med" len="med"/>
          </a:ln>
        </p:spPr>
        <p:txBody>
          <a:bodyPr wrap="none" anchor="ctr"/>
          <a:lstStyle/>
          <a:p>
            <a:pPr algn="ctr"/>
            <a:r>
              <a:rPr lang="en-US" altLang="zh-CN" sz="1800" dirty="0">
                <a:latin typeface="Times New Roman" panose="02020603050405020304" pitchFamily="18" charset="0"/>
              </a:rPr>
              <a:t>Arranges</a:t>
            </a:r>
          </a:p>
        </p:txBody>
      </p:sp>
      <p:sp>
        <p:nvSpPr>
          <p:cNvPr id="30733" name="Text Box 13"/>
          <p:cNvSpPr txBox="1"/>
          <p:nvPr/>
        </p:nvSpPr>
        <p:spPr>
          <a:xfrm>
            <a:off x="5410200" y="5089525"/>
            <a:ext cx="1682750" cy="831850"/>
          </a:xfrm>
          <a:prstGeom prst="rect">
            <a:avLst/>
          </a:prstGeom>
          <a:solidFill>
            <a:srgbClr val="CCFFCC"/>
          </a:solid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Financial institution</a:t>
            </a:r>
          </a:p>
        </p:txBody>
      </p:sp>
      <p:sp>
        <p:nvSpPr>
          <p:cNvPr id="30734" name="Line 14"/>
          <p:cNvSpPr/>
          <p:nvPr/>
        </p:nvSpPr>
        <p:spPr>
          <a:xfrm>
            <a:off x="2743200" y="5318125"/>
            <a:ext cx="68580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30735" name="Line 15"/>
          <p:cNvSpPr/>
          <p:nvPr/>
        </p:nvSpPr>
        <p:spPr>
          <a:xfrm>
            <a:off x="4724400" y="5313363"/>
            <a:ext cx="68580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30736" name="Text Box 16"/>
          <p:cNvSpPr txBox="1"/>
          <p:nvPr/>
        </p:nvSpPr>
        <p:spPr>
          <a:xfrm>
            <a:off x="3751263" y="6049963"/>
            <a:ext cx="633412" cy="466725"/>
          </a:xfrm>
          <a:prstGeom prst="rect">
            <a:avLst/>
          </a:prstGeom>
          <a:solidFill>
            <a:srgbClr val="99CCFF"/>
          </a:solidFill>
          <a:ln w="9525" cap="flat" cmpd="sng">
            <a:solidFill>
              <a:schemeClr val="tx1"/>
            </a:solidFill>
            <a:prstDash val="solid"/>
            <a:miter/>
            <a:headEnd type="none" w="med" len="med"/>
            <a:tailEnd type="none" w="med" len="med"/>
          </a:ln>
        </p:spPr>
        <p:txBody>
          <a:bodyPr wrap="none">
            <a:spAutoFit/>
          </a:bodyPr>
          <a:lstStyle/>
          <a:p>
            <a:r>
              <a:rPr lang="en-US" altLang="zh-CN" dirty="0">
                <a:latin typeface="Times New Roman" panose="02020603050405020304" pitchFamily="18" charset="0"/>
              </a:rPr>
              <a:t>Bid</a:t>
            </a:r>
          </a:p>
        </p:txBody>
      </p:sp>
      <p:sp>
        <p:nvSpPr>
          <p:cNvPr id="30737" name="Line 17"/>
          <p:cNvSpPr/>
          <p:nvPr/>
        </p:nvSpPr>
        <p:spPr>
          <a:xfrm flipH="1">
            <a:off x="4081463" y="5665788"/>
            <a:ext cx="0" cy="3556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30738" name="Text Box 18"/>
          <p:cNvSpPr txBox="1"/>
          <p:nvPr/>
        </p:nvSpPr>
        <p:spPr>
          <a:xfrm>
            <a:off x="3492500" y="4076700"/>
            <a:ext cx="1393825" cy="466725"/>
          </a:xfrm>
          <a:prstGeom prst="rect">
            <a:avLst/>
          </a:prstGeom>
          <a:solidFill>
            <a:srgbClr val="CCFFFF"/>
          </a:solidFill>
          <a:ln w="9525" cap="flat" cmpd="sng">
            <a:solidFill>
              <a:schemeClr val="tx1"/>
            </a:solidFill>
            <a:prstDash val="solid"/>
            <a:miter/>
            <a:headEnd type="none" w="med" len="med"/>
            <a:tailEnd type="none" w="med" len="med"/>
          </a:ln>
        </p:spPr>
        <p:txBody>
          <a:bodyPr wrap="none">
            <a:spAutoFit/>
          </a:bodyPr>
          <a:lstStyle/>
          <a:p>
            <a:r>
              <a:rPr lang="en-US" altLang="zh-CN" dirty="0">
                <a:latin typeface="Times New Roman" panose="02020603050405020304" pitchFamily="18" charset="0"/>
              </a:rPr>
              <a:t>Solicitor  </a:t>
            </a:r>
          </a:p>
        </p:txBody>
      </p:sp>
      <p:sp>
        <p:nvSpPr>
          <p:cNvPr id="30739" name="Line 19"/>
          <p:cNvSpPr/>
          <p:nvPr/>
        </p:nvSpPr>
        <p:spPr>
          <a:xfrm>
            <a:off x="4083050" y="4552950"/>
            <a:ext cx="0" cy="4318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a:xfrm>
            <a:off x="0" y="152400"/>
            <a:ext cx="8971280" cy="1143000"/>
          </a:xfrm>
        </p:spPr>
        <p:txBody>
          <a:bodyPr vert="horz" wrap="square" lIns="91440" tIns="45720" rIns="91440" bIns="45720" anchor="ctr"/>
          <a:lstStyle/>
          <a:p>
            <a:pPr eaLnBrk="1" hangingPunct="1"/>
            <a:r>
              <a:rPr lang="zh-CN" altLang="en-US" sz="4000" dirty="0">
                <a:latin typeface="微软雅黑" panose="020B0503020204020204" charset="-122"/>
                <a:ea typeface="微软雅黑" panose="020B0503020204020204" charset="-122"/>
                <a:sym typeface="+mn-ea"/>
              </a:rPr>
              <a:t>递归关系</a:t>
            </a:r>
            <a:r>
              <a:rPr lang="en-US" altLang="zh-CN" sz="4000" dirty="0">
                <a:latin typeface="微软雅黑" panose="020B0503020204020204" charset="-122"/>
                <a:ea typeface="微软雅黑" panose="020B0503020204020204" charset="-122"/>
                <a:sym typeface="+mn-ea"/>
              </a:rPr>
              <a:t>(</a:t>
            </a:r>
            <a:r>
              <a:rPr lang="en-US" altLang="zh-CN" sz="4000" dirty="0">
                <a:latin typeface="微软雅黑" panose="020B0503020204020204" charset="-122"/>
                <a:ea typeface="微软雅黑" panose="020B0503020204020204" charset="-122"/>
              </a:rPr>
              <a:t>Recursive Relationships</a:t>
            </a:r>
            <a:r>
              <a:rPr lang="en-US" altLang="zh-CN" sz="4000" dirty="0">
                <a:latin typeface="微软雅黑" panose="020B0503020204020204" charset="-122"/>
                <a:ea typeface="微软雅黑" panose="020B0503020204020204" charset="-122"/>
                <a:sym typeface="+mn-ea"/>
              </a:rPr>
              <a:t>) </a:t>
            </a:r>
          </a:p>
        </p:txBody>
      </p:sp>
      <p:sp>
        <p:nvSpPr>
          <p:cNvPr id="31747" name="Rectangle 3"/>
          <p:cNvSpPr>
            <a:spLocks noGrp="1"/>
          </p:cNvSpPr>
          <p:nvPr>
            <p:ph idx="1"/>
          </p:nvPr>
        </p:nvSpPr>
        <p:spPr>
          <a:xfrm>
            <a:off x="0" y="1371600"/>
            <a:ext cx="9144000" cy="5257800"/>
          </a:xfrm>
        </p:spPr>
        <p:txBody>
          <a:bodyPr vert="horz" wrap="square" lIns="91440" tIns="45720" rIns="91440" bIns="45720" anchor="t"/>
          <a:lstStyle/>
          <a:p>
            <a:pPr marL="0" indent="0" defTabSz="0" eaLnBrk="1" hangingPunct="1">
              <a:lnSpc>
                <a:spcPct val="150000"/>
              </a:lnSpc>
              <a:buNone/>
              <a:tabLst>
                <a:tab pos="952500" algn="l"/>
              </a:tabLst>
            </a:pPr>
            <a:r>
              <a:rPr lang="zh-CN" altLang="en-US" dirty="0">
                <a:latin typeface="微软雅黑" panose="020B0503020204020204" charset="-122"/>
                <a:ea typeface="微软雅黑" panose="020B0503020204020204" charset="-122"/>
              </a:rPr>
              <a:t>一个</a:t>
            </a:r>
            <a:r>
              <a:rPr lang="zh-CN" altLang="en-US" b="1" dirty="0">
                <a:solidFill>
                  <a:srgbClr val="0000FF"/>
                </a:solidFill>
                <a:latin typeface="微软雅黑" panose="020B0503020204020204" charset="-122"/>
                <a:ea typeface="微软雅黑" panose="020B0503020204020204" charset="-122"/>
              </a:rPr>
              <a:t>实体类型</a:t>
            </a:r>
            <a:r>
              <a:rPr lang="zh-CN" altLang="en-US" dirty="0">
                <a:latin typeface="微软雅黑" panose="020B0503020204020204" charset="-122"/>
                <a:ea typeface="微软雅黑" panose="020B0503020204020204" charset="-122"/>
              </a:rPr>
              <a:t>可以充当不同的</a:t>
            </a:r>
            <a:r>
              <a:rPr lang="zh-CN" altLang="en-US" b="1" dirty="0">
                <a:solidFill>
                  <a:srgbClr val="FF0000"/>
                </a:solidFill>
                <a:latin typeface="微软雅黑" panose="020B0503020204020204" charset="-122"/>
                <a:ea typeface="微软雅黑" panose="020B0503020204020204" charset="-122"/>
              </a:rPr>
              <a:t>角色</a:t>
            </a:r>
            <a:r>
              <a:rPr lang="zh-CN" altLang="en-US" dirty="0">
                <a:latin typeface="微软雅黑" panose="020B0503020204020204" charset="-122"/>
                <a:ea typeface="微软雅黑" panose="020B0503020204020204" charset="-122"/>
              </a:rPr>
              <a:t>，同</a:t>
            </a:r>
            <a:r>
              <a:rPr lang="zh-CN" altLang="en-US" dirty="0">
                <a:latin typeface="微软雅黑" panose="020B0503020204020204" charset="-122"/>
                <a:ea typeface="微软雅黑" panose="020B0503020204020204" charset="-122"/>
                <a:sym typeface="+mn-ea"/>
              </a:rPr>
              <a:t>一个实体类型的</a:t>
            </a:r>
            <a:r>
              <a:rPr lang="zh-CN" altLang="en-US" b="1" dirty="0">
                <a:solidFill>
                  <a:srgbClr val="FF0000"/>
                </a:solidFill>
                <a:latin typeface="微软雅黑" panose="020B0503020204020204" charset="-122"/>
                <a:ea typeface="微软雅黑" panose="020B0503020204020204" charset="-122"/>
                <a:sym typeface="+mn-ea"/>
              </a:rPr>
              <a:t>不同角色</a:t>
            </a:r>
            <a:r>
              <a:rPr lang="zh-CN" altLang="en-US" dirty="0">
                <a:latin typeface="微软雅黑" panose="020B0503020204020204" charset="-122"/>
                <a:ea typeface="微软雅黑" panose="020B0503020204020204" charset="-122"/>
                <a:sym typeface="+mn-ea"/>
              </a:rPr>
              <a:t>之间可能存在关系。例如：</a:t>
            </a:r>
            <a:endParaRPr lang="en-US" altLang="zh-CN" dirty="0">
              <a:latin typeface="微软雅黑" panose="020B0503020204020204" charset="-122"/>
              <a:ea typeface="微软雅黑" panose="020B0503020204020204" charset="-122"/>
            </a:endParaRPr>
          </a:p>
          <a:p>
            <a:pPr marL="0" indent="0" defTabSz="0" eaLnBrk="1" hangingPunct="1">
              <a:buNone/>
              <a:tabLst>
                <a:tab pos="952500" algn="l"/>
              </a:tabLst>
            </a:pPr>
            <a:endParaRPr lang="en-US" altLang="zh-CN" dirty="0"/>
          </a:p>
          <a:p>
            <a:pPr marL="0" indent="0" defTabSz="0" eaLnBrk="1" hangingPunct="1">
              <a:buNone/>
              <a:tabLst>
                <a:tab pos="952500" algn="l"/>
              </a:tabLst>
            </a:pPr>
            <a:r>
              <a:rPr lang="zh-CN" altLang="en-US" dirty="0"/>
              <a:t>旧标记：</a:t>
            </a:r>
          </a:p>
          <a:p>
            <a:pPr marL="0" indent="0" defTabSz="0" eaLnBrk="1" hangingPunct="1">
              <a:buNone/>
              <a:tabLst>
                <a:tab pos="952500" algn="l"/>
              </a:tabLst>
            </a:pPr>
            <a:endParaRPr lang="zh-CN" altLang="en-US" dirty="0"/>
          </a:p>
          <a:p>
            <a:pPr marL="0" indent="0" defTabSz="0" eaLnBrk="1" hangingPunct="1">
              <a:buNone/>
              <a:tabLst>
                <a:tab pos="952500" algn="l"/>
              </a:tabLst>
            </a:pPr>
            <a:endParaRPr lang="zh-CN" altLang="en-US" dirty="0"/>
          </a:p>
          <a:p>
            <a:pPr marL="0" indent="0" defTabSz="0" eaLnBrk="1" hangingPunct="1">
              <a:buNone/>
              <a:tabLst>
                <a:tab pos="952500" algn="l"/>
              </a:tabLst>
            </a:pPr>
            <a:endParaRPr lang="zh-CN" altLang="en-US" dirty="0"/>
          </a:p>
          <a:p>
            <a:pPr marL="0" indent="0" defTabSz="0" eaLnBrk="1" hangingPunct="1">
              <a:buNone/>
              <a:tabLst>
                <a:tab pos="952500" algn="l"/>
              </a:tabLst>
            </a:pPr>
            <a:endParaRPr lang="zh-CN" altLang="en-US" dirty="0"/>
          </a:p>
          <a:p>
            <a:pPr marL="0" indent="0" defTabSz="0" eaLnBrk="1" hangingPunct="1">
              <a:buNone/>
              <a:tabLst>
                <a:tab pos="952500" algn="l"/>
              </a:tabLst>
            </a:pPr>
            <a:endParaRPr lang="zh-CN" altLang="en-US" dirty="0"/>
          </a:p>
          <a:p>
            <a:pPr marL="0" indent="0" defTabSz="0" eaLnBrk="1" hangingPunct="1">
              <a:buNone/>
              <a:tabLst>
                <a:tab pos="952500" algn="l"/>
              </a:tabLst>
            </a:pPr>
            <a:r>
              <a:rPr lang="en-US" altLang="zh-CN" dirty="0"/>
              <a:t>UML</a:t>
            </a:r>
            <a:r>
              <a:rPr lang="zh-CN" altLang="en-US" dirty="0"/>
              <a:t>标记：</a:t>
            </a:r>
          </a:p>
        </p:txBody>
      </p:sp>
      <p:sp>
        <p:nvSpPr>
          <p:cNvPr id="31748" name="Text Box 4"/>
          <p:cNvSpPr txBox="1"/>
          <p:nvPr/>
        </p:nvSpPr>
        <p:spPr>
          <a:xfrm>
            <a:off x="3962400" y="3695700"/>
            <a:ext cx="1579563" cy="466725"/>
          </a:xfrm>
          <a:prstGeom prst="rect">
            <a:avLst/>
          </a:prstGeom>
          <a:solidFill>
            <a:srgbClr val="CCFFFF"/>
          </a:solidFill>
          <a:ln w="9525" cap="flat" cmpd="sng">
            <a:solidFill>
              <a:schemeClr val="tx1"/>
            </a:solidFill>
            <a:prstDash val="solid"/>
            <a:miter/>
            <a:headEnd type="none" w="med" len="med"/>
            <a:tailEnd type="none" w="med" len="med"/>
          </a:ln>
        </p:spPr>
        <p:txBody>
          <a:bodyPr wrap="none">
            <a:spAutoFit/>
          </a:bodyPr>
          <a:lstStyle/>
          <a:p>
            <a:r>
              <a:rPr lang="en-US" altLang="zh-CN" dirty="0">
                <a:latin typeface="Times New Roman" panose="02020603050405020304" pitchFamily="18" charset="0"/>
              </a:rPr>
              <a:t>Employee  </a:t>
            </a:r>
          </a:p>
        </p:txBody>
      </p:sp>
      <p:sp>
        <p:nvSpPr>
          <p:cNvPr id="31749" name="AutoShape 5"/>
          <p:cNvSpPr/>
          <p:nvPr/>
        </p:nvSpPr>
        <p:spPr>
          <a:xfrm>
            <a:off x="2667000" y="2933700"/>
            <a:ext cx="1295400" cy="685800"/>
          </a:xfrm>
          <a:prstGeom prst="diamond">
            <a:avLst/>
          </a:prstGeom>
          <a:noFill/>
          <a:ln w="9525" cap="flat" cmpd="sng">
            <a:solidFill>
              <a:schemeClr val="tx1"/>
            </a:solidFill>
            <a:prstDash val="solid"/>
            <a:miter/>
            <a:headEnd type="none" w="med" len="med"/>
            <a:tailEnd type="none" w="med" len="med"/>
          </a:ln>
        </p:spPr>
        <p:txBody>
          <a:bodyPr wrap="none" anchor="ctr"/>
          <a:lstStyle/>
          <a:p>
            <a:pPr algn="ctr"/>
            <a:r>
              <a:rPr lang="en-US" altLang="zh-CN" sz="1800" dirty="0">
                <a:latin typeface="Times New Roman" panose="02020603050405020304" pitchFamily="18" charset="0"/>
              </a:rPr>
              <a:t>Supervises</a:t>
            </a:r>
          </a:p>
        </p:txBody>
      </p:sp>
      <p:sp>
        <p:nvSpPr>
          <p:cNvPr id="31750" name="Line 11"/>
          <p:cNvSpPr/>
          <p:nvPr/>
        </p:nvSpPr>
        <p:spPr>
          <a:xfrm>
            <a:off x="3962400" y="3238500"/>
            <a:ext cx="53340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31751" name="Line 12"/>
          <p:cNvSpPr/>
          <p:nvPr/>
        </p:nvSpPr>
        <p:spPr>
          <a:xfrm>
            <a:off x="4495800" y="3238500"/>
            <a:ext cx="0" cy="4572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31752" name="Line 13"/>
          <p:cNvSpPr/>
          <p:nvPr/>
        </p:nvSpPr>
        <p:spPr>
          <a:xfrm>
            <a:off x="3276600" y="3619500"/>
            <a:ext cx="0" cy="3810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31753" name="Line 14"/>
          <p:cNvSpPr/>
          <p:nvPr/>
        </p:nvSpPr>
        <p:spPr>
          <a:xfrm>
            <a:off x="3276600" y="4000500"/>
            <a:ext cx="68580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31754" name="Text Box 15"/>
          <p:cNvSpPr txBox="1"/>
          <p:nvPr/>
        </p:nvSpPr>
        <p:spPr>
          <a:xfrm>
            <a:off x="4403725" y="2895600"/>
            <a:ext cx="1174750" cy="366713"/>
          </a:xfrm>
          <a:prstGeom prst="rect">
            <a:avLst/>
          </a:prstGeom>
          <a:noFill/>
          <a:ln w="9525">
            <a:noFill/>
          </a:ln>
        </p:spPr>
        <p:txBody>
          <a:bodyPr wrap="none">
            <a:spAutoFit/>
          </a:bodyPr>
          <a:lstStyle/>
          <a:p>
            <a:r>
              <a:rPr lang="en-US" altLang="zh-CN" sz="1800" dirty="0">
                <a:latin typeface="Times New Roman" panose="02020603050405020304" pitchFamily="18" charset="0"/>
              </a:rPr>
              <a:t>Supervisor</a:t>
            </a:r>
          </a:p>
        </p:txBody>
      </p:sp>
      <p:sp>
        <p:nvSpPr>
          <p:cNvPr id="31755" name="Text Box 16"/>
          <p:cNvSpPr txBox="1"/>
          <p:nvPr/>
        </p:nvSpPr>
        <p:spPr>
          <a:xfrm>
            <a:off x="2595245" y="4076700"/>
            <a:ext cx="1187450" cy="366713"/>
          </a:xfrm>
          <a:prstGeom prst="rect">
            <a:avLst/>
          </a:prstGeom>
          <a:noFill/>
          <a:ln w="9525">
            <a:noFill/>
          </a:ln>
        </p:spPr>
        <p:txBody>
          <a:bodyPr wrap="none">
            <a:spAutoFit/>
          </a:bodyPr>
          <a:lstStyle/>
          <a:p>
            <a:r>
              <a:rPr lang="en-US" altLang="zh-CN" sz="1800" dirty="0">
                <a:latin typeface="Times New Roman" panose="02020603050405020304" pitchFamily="18" charset="0"/>
              </a:rPr>
              <a:t>Supervisee</a:t>
            </a:r>
          </a:p>
        </p:txBody>
      </p:sp>
      <p:sp>
        <p:nvSpPr>
          <p:cNvPr id="31756" name="Text Box 17"/>
          <p:cNvSpPr txBox="1"/>
          <p:nvPr/>
        </p:nvSpPr>
        <p:spPr>
          <a:xfrm>
            <a:off x="3930650" y="5943600"/>
            <a:ext cx="1579563" cy="466725"/>
          </a:xfrm>
          <a:prstGeom prst="rect">
            <a:avLst/>
          </a:prstGeom>
          <a:solidFill>
            <a:srgbClr val="CCFFFF"/>
          </a:solidFill>
          <a:ln w="9525" cap="flat" cmpd="sng">
            <a:solidFill>
              <a:schemeClr val="tx1"/>
            </a:solidFill>
            <a:prstDash val="solid"/>
            <a:miter/>
            <a:headEnd type="none" w="med" len="med"/>
            <a:tailEnd type="none" w="med" len="med"/>
          </a:ln>
        </p:spPr>
        <p:txBody>
          <a:bodyPr wrap="none">
            <a:spAutoFit/>
          </a:bodyPr>
          <a:lstStyle/>
          <a:p>
            <a:r>
              <a:rPr lang="en-US" altLang="zh-CN" dirty="0">
                <a:latin typeface="Times New Roman" panose="02020603050405020304" pitchFamily="18" charset="0"/>
              </a:rPr>
              <a:t>Employee  </a:t>
            </a:r>
          </a:p>
        </p:txBody>
      </p:sp>
      <p:sp>
        <p:nvSpPr>
          <p:cNvPr id="31757" name="Line 19"/>
          <p:cNvSpPr/>
          <p:nvPr/>
        </p:nvSpPr>
        <p:spPr>
          <a:xfrm>
            <a:off x="3244850" y="5486400"/>
            <a:ext cx="121920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31758" name="Line 20"/>
          <p:cNvSpPr/>
          <p:nvPr/>
        </p:nvSpPr>
        <p:spPr>
          <a:xfrm>
            <a:off x="4464050" y="5486400"/>
            <a:ext cx="0" cy="4572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31759" name="Line 21"/>
          <p:cNvSpPr/>
          <p:nvPr/>
        </p:nvSpPr>
        <p:spPr>
          <a:xfrm>
            <a:off x="3244850" y="5489575"/>
            <a:ext cx="0" cy="758825"/>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31760" name="Line 22"/>
          <p:cNvSpPr/>
          <p:nvPr/>
        </p:nvSpPr>
        <p:spPr>
          <a:xfrm>
            <a:off x="3244850" y="6248400"/>
            <a:ext cx="68580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31761" name="Text Box 23"/>
          <p:cNvSpPr txBox="1"/>
          <p:nvPr/>
        </p:nvSpPr>
        <p:spPr>
          <a:xfrm>
            <a:off x="4464050" y="5486400"/>
            <a:ext cx="1376680" cy="368300"/>
          </a:xfrm>
          <a:prstGeom prst="rect">
            <a:avLst/>
          </a:prstGeom>
          <a:noFill/>
          <a:ln w="9525">
            <a:noFill/>
          </a:ln>
        </p:spPr>
        <p:txBody>
          <a:bodyPr wrap="none">
            <a:spAutoFit/>
          </a:bodyPr>
          <a:lstStyle/>
          <a:p>
            <a:r>
              <a:rPr lang="en-US" altLang="zh-CN" sz="1800" b="1" dirty="0">
                <a:solidFill>
                  <a:srgbClr val="FF0000"/>
                </a:solidFill>
                <a:latin typeface="Arial" panose="020B0604020202020204" pitchFamily="34" charset="0"/>
              </a:rPr>
              <a:t>Supervisor</a:t>
            </a:r>
          </a:p>
        </p:txBody>
      </p:sp>
      <p:sp>
        <p:nvSpPr>
          <p:cNvPr id="31762" name="Text Box 24"/>
          <p:cNvSpPr txBox="1"/>
          <p:nvPr/>
        </p:nvSpPr>
        <p:spPr>
          <a:xfrm>
            <a:off x="2711450" y="6176963"/>
            <a:ext cx="1402080" cy="368300"/>
          </a:xfrm>
          <a:prstGeom prst="rect">
            <a:avLst/>
          </a:prstGeom>
          <a:noFill/>
          <a:ln w="9525">
            <a:noFill/>
          </a:ln>
        </p:spPr>
        <p:txBody>
          <a:bodyPr wrap="none">
            <a:spAutoFit/>
          </a:bodyPr>
          <a:lstStyle/>
          <a:p>
            <a:r>
              <a:rPr lang="en-US" altLang="zh-CN" sz="1800" b="1" dirty="0">
                <a:solidFill>
                  <a:srgbClr val="FF0000"/>
                </a:solidFill>
                <a:latin typeface="Arial" panose="020B0604020202020204" pitchFamily="34" charset="0"/>
              </a:rPr>
              <a:t>Supervisee</a:t>
            </a:r>
          </a:p>
        </p:txBody>
      </p:sp>
      <p:sp>
        <p:nvSpPr>
          <p:cNvPr id="31763" name="Text Box 25"/>
          <p:cNvSpPr txBox="1"/>
          <p:nvPr/>
        </p:nvSpPr>
        <p:spPr>
          <a:xfrm>
            <a:off x="3554413" y="5105400"/>
            <a:ext cx="1174750" cy="366713"/>
          </a:xfrm>
          <a:prstGeom prst="rect">
            <a:avLst/>
          </a:prstGeom>
          <a:noFill/>
          <a:ln w="9525">
            <a:noFill/>
          </a:ln>
        </p:spPr>
        <p:txBody>
          <a:bodyPr wrap="none">
            <a:spAutoFit/>
          </a:bodyPr>
          <a:lstStyle/>
          <a:p>
            <a:r>
              <a:rPr lang="en-US" altLang="zh-CN" sz="1800" dirty="0">
                <a:latin typeface="Times New Roman" panose="02020603050405020304" pitchFamily="18" charset="0"/>
              </a:rPr>
              <a:t>Supervises</a:t>
            </a:r>
            <a:endParaRPr lang="en-US" altLang="zh-CN" dirty="0">
              <a:latin typeface="Times New Roman" panose="02020603050405020304" pitchFamily="18" charset="0"/>
            </a:endParaRPr>
          </a:p>
        </p:txBody>
      </p:sp>
      <p:sp>
        <p:nvSpPr>
          <p:cNvPr id="31764" name="Freeform 26"/>
          <p:cNvSpPr/>
          <p:nvPr/>
        </p:nvSpPr>
        <p:spPr>
          <a:xfrm>
            <a:off x="3206750" y="5181600"/>
            <a:ext cx="273050" cy="266700"/>
          </a:xfrm>
          <a:custGeom>
            <a:avLst/>
            <a:gdLst/>
            <a:ahLst/>
            <a:cxnLst>
              <a:cxn ang="0">
                <a:pos x="517752101" y="0"/>
              </a:cxn>
              <a:cxn ang="0">
                <a:pos x="0" y="123487656"/>
              </a:cxn>
              <a:cxn ang="0">
                <a:pos x="517752101" y="246975313"/>
              </a:cxn>
              <a:cxn ang="0">
                <a:pos x="517752101" y="0"/>
              </a:cxn>
            </a:cxnLst>
            <a:rect l="0" t="0" r="0" b="0"/>
            <a:pathLst>
              <a:path w="144" h="288">
                <a:moveTo>
                  <a:pt x="144" y="0"/>
                </a:moveTo>
                <a:lnTo>
                  <a:pt x="0" y="144"/>
                </a:lnTo>
                <a:lnTo>
                  <a:pt x="144" y="288"/>
                </a:lnTo>
                <a:lnTo>
                  <a:pt x="144" y="0"/>
                </a:ln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31765" name="Text Box 27"/>
          <p:cNvSpPr txBox="1"/>
          <p:nvPr/>
        </p:nvSpPr>
        <p:spPr>
          <a:xfrm>
            <a:off x="6659563" y="4149725"/>
            <a:ext cx="1563687" cy="457200"/>
          </a:xfrm>
          <a:prstGeom prst="rect">
            <a:avLst/>
          </a:prstGeom>
          <a:noFill/>
          <a:ln w="9525">
            <a:noFill/>
          </a:ln>
        </p:spPr>
        <p:txBody>
          <a:bodyPr wrap="none">
            <a:spAutoFit/>
          </a:bodyPr>
          <a:lstStyle/>
          <a:p>
            <a:r>
              <a:rPr lang="en-US" altLang="zh-CN" b="1" dirty="0">
                <a:solidFill>
                  <a:srgbClr val="FF0000"/>
                </a:solidFill>
                <a:latin typeface="Times New Roman" panose="02020603050405020304" pitchFamily="18" charset="0"/>
              </a:rPr>
              <a:t>Role name</a:t>
            </a:r>
          </a:p>
        </p:txBody>
      </p:sp>
      <p:sp>
        <p:nvSpPr>
          <p:cNvPr id="31766" name="Line 28"/>
          <p:cNvSpPr/>
          <p:nvPr/>
        </p:nvSpPr>
        <p:spPr>
          <a:xfrm flipH="1" flipV="1">
            <a:off x="3708400" y="4292600"/>
            <a:ext cx="2951163" cy="144463"/>
          </a:xfrm>
          <a:prstGeom prst="line">
            <a:avLst/>
          </a:prstGeom>
          <a:ln w="9525" cap="flat" cmpd="sng">
            <a:solidFill>
              <a:schemeClr val="tx1"/>
            </a:solidFill>
            <a:prstDash val="solid"/>
            <a:headEnd type="none" w="med" len="med"/>
            <a:tailEnd type="triangle" w="med" len="med"/>
          </a:ln>
        </p:spPr>
        <p:txBody>
          <a:bodyPr/>
          <a:lstStyle/>
          <a:p>
            <a:endParaRPr lang="zh-CN" altLang="en-US"/>
          </a:p>
        </p:txBody>
      </p:sp>
      <p:sp>
        <p:nvSpPr>
          <p:cNvPr id="31767" name="Line 29"/>
          <p:cNvSpPr/>
          <p:nvPr/>
        </p:nvSpPr>
        <p:spPr>
          <a:xfrm flipH="1" flipV="1">
            <a:off x="5364163" y="3213100"/>
            <a:ext cx="1295400" cy="1152525"/>
          </a:xfrm>
          <a:prstGeom prst="line">
            <a:avLst/>
          </a:prstGeom>
          <a:ln w="9525" cap="flat" cmpd="sng">
            <a:solidFill>
              <a:schemeClr val="tx1"/>
            </a:solidFill>
            <a:prstDash val="solid"/>
            <a:headEnd type="none" w="med" len="med"/>
            <a:tailEnd type="triangle" w="med" len="med"/>
          </a:ln>
        </p:spPr>
        <p:txBody>
          <a:bodyPr/>
          <a:lstStyle/>
          <a:p>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a:xfrm>
            <a:off x="72390" y="152400"/>
            <a:ext cx="9032875" cy="1143000"/>
          </a:xfrm>
        </p:spPr>
        <p:txBody>
          <a:bodyPr vert="horz" wrap="square" lIns="91440" tIns="45720" rIns="91440" bIns="45720" anchor="ctr"/>
          <a:lstStyle/>
          <a:p>
            <a:pPr eaLnBrk="1" hangingPunct="1"/>
            <a:r>
              <a:rPr lang="zh-CN" dirty="0">
                <a:latin typeface="微软雅黑" panose="020B0503020204020204" charset="-122"/>
                <a:ea typeface="微软雅黑" panose="020B0503020204020204" charset="-122"/>
                <a:sym typeface="+mn-ea"/>
              </a:rPr>
              <a:t>实体在联系中的角色</a:t>
            </a:r>
            <a:endParaRPr lang="zh-CN" dirty="0">
              <a:latin typeface="微软雅黑" panose="020B0503020204020204" charset="-122"/>
              <a:ea typeface="微软雅黑" panose="020B0503020204020204" charset="-122"/>
            </a:endParaRPr>
          </a:p>
        </p:txBody>
      </p:sp>
      <p:sp>
        <p:nvSpPr>
          <p:cNvPr id="32771" name="Rectangle 3"/>
          <p:cNvSpPr>
            <a:spLocks noGrp="1"/>
          </p:cNvSpPr>
          <p:nvPr>
            <p:ph idx="1"/>
          </p:nvPr>
        </p:nvSpPr>
        <p:spPr>
          <a:xfrm>
            <a:off x="395288" y="1412875"/>
            <a:ext cx="8424862" cy="1409700"/>
          </a:xfrm>
        </p:spPr>
        <p:txBody>
          <a:bodyPr vert="horz" wrap="square" lIns="91440" tIns="45720" rIns="91440" bIns="45720" anchor="t"/>
          <a:lstStyle/>
          <a:p>
            <a:pPr marL="0" indent="0" defTabSz="0" eaLnBrk="1" hangingPunct="1">
              <a:lnSpc>
                <a:spcPct val="150000"/>
              </a:lnSpc>
              <a:buNone/>
              <a:tabLst>
                <a:tab pos="952500" algn="l"/>
              </a:tabLst>
            </a:pPr>
            <a:r>
              <a:rPr lang="zh-CN" altLang="en-US" dirty="0">
                <a:latin typeface="微软雅黑" panose="020B0503020204020204" charset="-122"/>
                <a:ea typeface="微软雅黑" panose="020B0503020204020204" charset="-122"/>
                <a:sym typeface="+mn-ea"/>
              </a:rPr>
              <a:t>一个</a:t>
            </a:r>
            <a:r>
              <a:rPr lang="zh-CN" altLang="en-US" b="1" dirty="0">
                <a:solidFill>
                  <a:srgbClr val="FF0000"/>
                </a:solidFill>
                <a:latin typeface="微软雅黑" panose="020B0503020204020204" charset="-122"/>
                <a:ea typeface="微软雅黑" panose="020B0503020204020204" charset="-122"/>
                <a:sym typeface="+mn-ea"/>
              </a:rPr>
              <a:t>实体类型</a:t>
            </a:r>
            <a:r>
              <a:rPr lang="zh-CN" altLang="en-US" dirty="0">
                <a:latin typeface="微软雅黑" panose="020B0503020204020204" charset="-122"/>
                <a:ea typeface="微软雅黑" panose="020B0503020204020204" charset="-122"/>
                <a:sym typeface="+mn-ea"/>
              </a:rPr>
              <a:t>可以充当</a:t>
            </a:r>
            <a:r>
              <a:rPr lang="zh-CN" altLang="en-US" b="1" dirty="0">
                <a:solidFill>
                  <a:srgbClr val="FF0000"/>
                </a:solidFill>
                <a:latin typeface="微软雅黑" panose="020B0503020204020204" charset="-122"/>
                <a:ea typeface="微软雅黑" panose="020B0503020204020204" charset="-122"/>
                <a:sym typeface="+mn-ea"/>
              </a:rPr>
              <a:t>不同的角色</a:t>
            </a:r>
            <a:r>
              <a:rPr lang="zh-CN" altLang="en-US" dirty="0">
                <a:latin typeface="微软雅黑" panose="020B0503020204020204" charset="-122"/>
                <a:ea typeface="微软雅黑" panose="020B0503020204020204" charset="-122"/>
                <a:sym typeface="+mn-ea"/>
              </a:rPr>
              <a:t>，因此两个实体类型之间可能存在多种关系。同一个实体类型在不同的关系中扮演不同的角色。例如：</a:t>
            </a:r>
            <a:endParaRPr lang="en-US" altLang="zh-CN" b="1" dirty="0">
              <a:solidFill>
                <a:srgbClr val="FF0000"/>
              </a:solidFill>
              <a:latin typeface="微软雅黑" panose="020B0503020204020204" charset="-122"/>
              <a:ea typeface="微软雅黑" panose="020B0503020204020204" charset="-122"/>
            </a:endParaRPr>
          </a:p>
        </p:txBody>
      </p:sp>
      <p:sp>
        <p:nvSpPr>
          <p:cNvPr id="32772" name="Text Box 21"/>
          <p:cNvSpPr txBox="1"/>
          <p:nvPr/>
        </p:nvSpPr>
        <p:spPr>
          <a:xfrm>
            <a:off x="1447800" y="3781425"/>
            <a:ext cx="1503363" cy="755650"/>
          </a:xfrm>
          <a:prstGeom prst="rect">
            <a:avLst/>
          </a:prstGeom>
          <a:solidFill>
            <a:srgbClr val="CCFFFF"/>
          </a:solidFill>
          <a:ln w="9525" cap="flat" cmpd="sng">
            <a:solidFill>
              <a:schemeClr val="tx1"/>
            </a:solidFill>
            <a:prstDash val="solid"/>
            <a:miter/>
            <a:headEnd type="none" w="med" len="med"/>
            <a:tailEnd type="none" w="med" len="med"/>
          </a:ln>
        </p:spPr>
        <p:txBody>
          <a:bodyPr wrap="none" tIns="190800" bIns="190800">
            <a:spAutoFit/>
          </a:bodyPr>
          <a:lstStyle/>
          <a:p>
            <a:r>
              <a:rPr lang="en-US" altLang="zh-CN" dirty="0">
                <a:latin typeface="Times New Roman" panose="02020603050405020304" pitchFamily="18" charset="0"/>
              </a:rPr>
              <a:t>Employee </a:t>
            </a:r>
          </a:p>
        </p:txBody>
      </p:sp>
      <p:sp>
        <p:nvSpPr>
          <p:cNvPr id="32773" name="Text Box 22"/>
          <p:cNvSpPr txBox="1"/>
          <p:nvPr/>
        </p:nvSpPr>
        <p:spPr>
          <a:xfrm>
            <a:off x="5724525" y="3744913"/>
            <a:ext cx="2057400" cy="755650"/>
          </a:xfrm>
          <a:prstGeom prst="rect">
            <a:avLst/>
          </a:prstGeom>
          <a:solidFill>
            <a:srgbClr val="CCFFCC"/>
          </a:solidFill>
          <a:ln w="9525" cap="flat" cmpd="sng">
            <a:solidFill>
              <a:schemeClr val="tx1"/>
            </a:solidFill>
            <a:prstDash val="solid"/>
            <a:miter/>
            <a:headEnd type="none" w="med" len="med"/>
            <a:tailEnd type="none" w="med" len="med"/>
          </a:ln>
        </p:spPr>
        <p:txBody>
          <a:bodyPr tIns="190800" bIns="190800">
            <a:spAutoFit/>
          </a:bodyPr>
          <a:lstStyle/>
          <a:p>
            <a:r>
              <a:rPr lang="en-US" altLang="zh-CN" dirty="0">
                <a:latin typeface="Times New Roman" panose="02020603050405020304" pitchFamily="18" charset="0"/>
              </a:rPr>
              <a:t>Department</a:t>
            </a:r>
          </a:p>
        </p:txBody>
      </p:sp>
      <p:sp>
        <p:nvSpPr>
          <p:cNvPr id="32774" name="Line 23"/>
          <p:cNvSpPr/>
          <p:nvPr/>
        </p:nvSpPr>
        <p:spPr>
          <a:xfrm>
            <a:off x="2971800" y="3952875"/>
            <a:ext cx="274320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32775" name="Text Box 24"/>
          <p:cNvSpPr txBox="1"/>
          <p:nvPr/>
        </p:nvSpPr>
        <p:spPr>
          <a:xfrm>
            <a:off x="3563938" y="3573463"/>
            <a:ext cx="1065212" cy="366712"/>
          </a:xfrm>
          <a:prstGeom prst="rect">
            <a:avLst/>
          </a:prstGeom>
          <a:noFill/>
          <a:ln w="9525">
            <a:noFill/>
          </a:ln>
        </p:spPr>
        <p:txBody>
          <a:bodyPr>
            <a:spAutoFit/>
          </a:bodyPr>
          <a:lstStyle/>
          <a:p>
            <a:r>
              <a:rPr lang="en-US" altLang="zh-CN" sz="1800" dirty="0">
                <a:latin typeface="Times New Roman" panose="02020603050405020304" pitchFamily="18" charset="0"/>
              </a:rPr>
              <a:t>Manage</a:t>
            </a:r>
          </a:p>
        </p:txBody>
      </p:sp>
      <p:sp>
        <p:nvSpPr>
          <p:cNvPr id="32776" name="Freeform 25"/>
          <p:cNvSpPr/>
          <p:nvPr/>
        </p:nvSpPr>
        <p:spPr>
          <a:xfrm>
            <a:off x="4624388" y="3644900"/>
            <a:ext cx="234950" cy="288925"/>
          </a:xfrm>
          <a:custGeom>
            <a:avLst/>
            <a:gdLst/>
            <a:ahLst/>
            <a:cxnLst>
              <a:cxn ang="0">
                <a:pos x="0" y="0"/>
              </a:cxn>
              <a:cxn ang="0">
                <a:pos x="287507826" y="217390481"/>
              </a:cxn>
              <a:cxn ang="0">
                <a:pos x="0" y="434779456"/>
              </a:cxn>
              <a:cxn ang="0">
                <a:pos x="0" y="0"/>
              </a:cxn>
            </a:cxnLst>
            <a:rect l="0" t="0" r="0" b="0"/>
            <a:pathLst>
              <a:path w="192" h="192">
                <a:moveTo>
                  <a:pt x="0" y="0"/>
                </a:moveTo>
                <a:lnTo>
                  <a:pt x="192" y="96"/>
                </a:lnTo>
                <a:lnTo>
                  <a:pt x="0" y="192"/>
                </a:lnTo>
                <a:lnTo>
                  <a:pt x="0" y="0"/>
                </a:ln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32777" name="Text Box 26"/>
          <p:cNvSpPr txBox="1"/>
          <p:nvPr/>
        </p:nvSpPr>
        <p:spPr>
          <a:xfrm>
            <a:off x="2627313" y="3141663"/>
            <a:ext cx="1266825" cy="457200"/>
          </a:xfrm>
          <a:prstGeom prst="rect">
            <a:avLst/>
          </a:prstGeom>
          <a:noFill/>
          <a:ln w="9525">
            <a:noFill/>
          </a:ln>
        </p:spPr>
        <p:txBody>
          <a:bodyPr wrap="none">
            <a:spAutoFit/>
          </a:bodyPr>
          <a:lstStyle/>
          <a:p>
            <a:r>
              <a:rPr lang="en-US" altLang="zh-CN" dirty="0">
                <a:latin typeface="Times New Roman" panose="02020603050405020304" pitchFamily="18" charset="0"/>
              </a:rPr>
              <a:t>Manager</a:t>
            </a:r>
          </a:p>
        </p:txBody>
      </p:sp>
      <p:sp>
        <p:nvSpPr>
          <p:cNvPr id="32778" name="Text Box 27"/>
          <p:cNvSpPr txBox="1"/>
          <p:nvPr/>
        </p:nvSpPr>
        <p:spPr>
          <a:xfrm>
            <a:off x="5219700" y="3141663"/>
            <a:ext cx="1620838" cy="457200"/>
          </a:xfrm>
          <a:prstGeom prst="rect">
            <a:avLst/>
          </a:prstGeom>
          <a:noFill/>
          <a:ln w="9525">
            <a:noFill/>
          </a:ln>
        </p:spPr>
        <p:txBody>
          <a:bodyPr wrap="none">
            <a:spAutoFit/>
          </a:bodyPr>
          <a:lstStyle/>
          <a:p>
            <a:r>
              <a:rPr lang="en-US" altLang="zh-CN" dirty="0">
                <a:latin typeface="Times New Roman" panose="02020603050405020304" pitchFamily="18" charset="0"/>
              </a:rPr>
              <a:t>Department</a:t>
            </a:r>
          </a:p>
        </p:txBody>
      </p:sp>
      <p:sp>
        <p:nvSpPr>
          <p:cNvPr id="32779" name="Line 28"/>
          <p:cNvSpPr/>
          <p:nvPr/>
        </p:nvSpPr>
        <p:spPr>
          <a:xfrm>
            <a:off x="2959100" y="4365625"/>
            <a:ext cx="274320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32780" name="Text Box 29"/>
          <p:cNvSpPr txBox="1"/>
          <p:nvPr/>
        </p:nvSpPr>
        <p:spPr>
          <a:xfrm>
            <a:off x="4356100" y="4005263"/>
            <a:ext cx="777875" cy="366712"/>
          </a:xfrm>
          <a:prstGeom prst="rect">
            <a:avLst/>
          </a:prstGeom>
          <a:noFill/>
          <a:ln w="9525">
            <a:noFill/>
          </a:ln>
        </p:spPr>
        <p:txBody>
          <a:bodyPr>
            <a:spAutoFit/>
          </a:bodyPr>
          <a:lstStyle/>
          <a:p>
            <a:r>
              <a:rPr lang="en-US" altLang="zh-CN" sz="1800" dirty="0">
                <a:latin typeface="Times New Roman" panose="02020603050405020304" pitchFamily="18" charset="0"/>
              </a:rPr>
              <a:t>Has</a:t>
            </a:r>
          </a:p>
        </p:txBody>
      </p:sp>
      <p:sp>
        <p:nvSpPr>
          <p:cNvPr id="32781" name="Freeform 30"/>
          <p:cNvSpPr/>
          <p:nvPr/>
        </p:nvSpPr>
        <p:spPr>
          <a:xfrm flipH="1">
            <a:off x="3995738" y="4092575"/>
            <a:ext cx="268287" cy="257175"/>
          </a:xfrm>
          <a:custGeom>
            <a:avLst/>
            <a:gdLst/>
            <a:ahLst/>
            <a:cxnLst>
              <a:cxn ang="0">
                <a:pos x="0" y="0"/>
              </a:cxn>
              <a:cxn ang="0">
                <a:pos x="374884971" y="172237598"/>
              </a:cxn>
              <a:cxn ang="0">
                <a:pos x="0" y="344473857"/>
              </a:cxn>
              <a:cxn ang="0">
                <a:pos x="0" y="0"/>
              </a:cxn>
            </a:cxnLst>
            <a:rect l="0" t="0" r="0" b="0"/>
            <a:pathLst>
              <a:path w="192" h="192">
                <a:moveTo>
                  <a:pt x="0" y="0"/>
                </a:moveTo>
                <a:lnTo>
                  <a:pt x="192" y="96"/>
                </a:lnTo>
                <a:lnTo>
                  <a:pt x="0" y="192"/>
                </a:lnTo>
                <a:lnTo>
                  <a:pt x="0" y="0"/>
                </a:ln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32782" name="Text Box 31"/>
          <p:cNvSpPr txBox="1"/>
          <p:nvPr/>
        </p:nvSpPr>
        <p:spPr>
          <a:xfrm>
            <a:off x="2411413" y="4724400"/>
            <a:ext cx="2163762" cy="457200"/>
          </a:xfrm>
          <a:prstGeom prst="rect">
            <a:avLst/>
          </a:prstGeom>
          <a:noFill/>
          <a:ln w="9525">
            <a:noFill/>
          </a:ln>
        </p:spPr>
        <p:txBody>
          <a:bodyPr wrap="none">
            <a:spAutoFit/>
          </a:bodyPr>
          <a:lstStyle/>
          <a:p>
            <a:r>
              <a:rPr lang="en-US" altLang="zh-CN" dirty="0">
                <a:latin typeface="Times New Roman" panose="02020603050405020304" pitchFamily="18" charset="0"/>
              </a:rPr>
              <a:t>Member of staff</a:t>
            </a:r>
          </a:p>
        </p:txBody>
      </p:sp>
      <p:sp>
        <p:nvSpPr>
          <p:cNvPr id="32783" name="Text Box 32"/>
          <p:cNvSpPr txBox="1"/>
          <p:nvPr/>
        </p:nvSpPr>
        <p:spPr>
          <a:xfrm>
            <a:off x="5148263" y="4700588"/>
            <a:ext cx="2406650" cy="457200"/>
          </a:xfrm>
          <a:prstGeom prst="rect">
            <a:avLst/>
          </a:prstGeom>
          <a:noFill/>
          <a:ln w="9525">
            <a:noFill/>
          </a:ln>
        </p:spPr>
        <p:txBody>
          <a:bodyPr wrap="none">
            <a:spAutoFit/>
          </a:bodyPr>
          <a:lstStyle/>
          <a:p>
            <a:r>
              <a:rPr lang="en-US" altLang="zh-CN" dirty="0">
                <a:latin typeface="Times New Roman" panose="02020603050405020304" pitchFamily="18" charset="0"/>
              </a:rPr>
              <a:t>Department office</a:t>
            </a:r>
          </a:p>
        </p:txBody>
      </p:sp>
      <p:grpSp>
        <p:nvGrpSpPr>
          <p:cNvPr id="2" name="组合 1"/>
          <p:cNvGrpSpPr/>
          <p:nvPr/>
        </p:nvGrpSpPr>
        <p:grpSpPr>
          <a:xfrm>
            <a:off x="4575175" y="3543300"/>
            <a:ext cx="1563370" cy="2833370"/>
            <a:chOff x="3005" y="5513"/>
            <a:chExt cx="2462" cy="4462"/>
          </a:xfrm>
        </p:grpSpPr>
        <p:sp>
          <p:nvSpPr>
            <p:cNvPr id="32784" name="Text Box 33"/>
            <p:cNvSpPr txBox="1"/>
            <p:nvPr/>
          </p:nvSpPr>
          <p:spPr>
            <a:xfrm>
              <a:off x="3005" y="9255"/>
              <a:ext cx="2463" cy="720"/>
            </a:xfrm>
            <a:prstGeom prst="rect">
              <a:avLst/>
            </a:prstGeom>
            <a:noFill/>
            <a:ln w="9525">
              <a:noFill/>
            </a:ln>
          </p:spPr>
          <p:txBody>
            <a:bodyPr wrap="none">
              <a:spAutoFit/>
            </a:bodyPr>
            <a:lstStyle/>
            <a:p>
              <a:r>
                <a:rPr lang="en-US" altLang="zh-CN" b="1" dirty="0">
                  <a:solidFill>
                    <a:srgbClr val="FF0000"/>
                  </a:solidFill>
                  <a:latin typeface="Times New Roman" panose="02020603050405020304" pitchFamily="18" charset="0"/>
                </a:rPr>
                <a:t>Role name</a:t>
              </a:r>
            </a:p>
          </p:txBody>
        </p:sp>
        <p:sp>
          <p:nvSpPr>
            <p:cNvPr id="32785" name="Line 34"/>
            <p:cNvSpPr/>
            <p:nvPr/>
          </p:nvSpPr>
          <p:spPr>
            <a:xfrm flipV="1">
              <a:off x="3458" y="8123"/>
              <a:ext cx="1135" cy="1247"/>
            </a:xfrm>
            <a:prstGeom prst="line">
              <a:avLst/>
            </a:prstGeom>
            <a:ln w="9525" cap="flat" cmpd="sng">
              <a:solidFill>
                <a:schemeClr val="tx1"/>
              </a:solidFill>
              <a:prstDash val="solid"/>
              <a:headEnd type="none" w="med" len="med"/>
              <a:tailEnd type="triangle" w="med" len="med"/>
            </a:ln>
          </p:spPr>
          <p:txBody>
            <a:bodyPr/>
            <a:lstStyle/>
            <a:p>
              <a:endParaRPr lang="zh-CN" altLang="en-US"/>
            </a:p>
          </p:txBody>
        </p:sp>
        <p:sp>
          <p:nvSpPr>
            <p:cNvPr id="32786" name="Line 35"/>
            <p:cNvSpPr/>
            <p:nvPr/>
          </p:nvSpPr>
          <p:spPr>
            <a:xfrm flipV="1">
              <a:off x="3458" y="5513"/>
              <a:ext cx="1247" cy="3857"/>
            </a:xfrm>
            <a:prstGeom prst="line">
              <a:avLst/>
            </a:prstGeom>
            <a:ln w="9525" cap="flat" cmpd="sng">
              <a:solidFill>
                <a:schemeClr val="tx1"/>
              </a:solidFill>
              <a:prstDash val="solid"/>
              <a:headEnd type="none" w="med" len="med"/>
              <a:tailEnd type="triangle" w="med" len="med"/>
            </a:ln>
          </p:spPr>
          <p:txBody>
            <a:bodyPr/>
            <a:lstStyle/>
            <a:p>
              <a:endParaRPr lang="zh-CN" altLang="en-US"/>
            </a:p>
          </p:txBody>
        </p:sp>
      </p:grpSp>
      <p:grpSp>
        <p:nvGrpSpPr>
          <p:cNvPr id="3" name="组合 2"/>
          <p:cNvGrpSpPr/>
          <p:nvPr/>
        </p:nvGrpSpPr>
        <p:grpSpPr>
          <a:xfrm>
            <a:off x="2035175" y="3627755"/>
            <a:ext cx="1563370" cy="2833370"/>
            <a:chOff x="3005" y="5513"/>
            <a:chExt cx="2462" cy="4462"/>
          </a:xfrm>
        </p:grpSpPr>
        <p:sp>
          <p:nvSpPr>
            <p:cNvPr id="4" name="Text Box 33"/>
            <p:cNvSpPr txBox="1"/>
            <p:nvPr/>
          </p:nvSpPr>
          <p:spPr>
            <a:xfrm>
              <a:off x="3005" y="9255"/>
              <a:ext cx="2463" cy="720"/>
            </a:xfrm>
            <a:prstGeom prst="rect">
              <a:avLst/>
            </a:prstGeom>
            <a:noFill/>
            <a:ln w="9525">
              <a:noFill/>
            </a:ln>
          </p:spPr>
          <p:txBody>
            <a:bodyPr wrap="none">
              <a:spAutoFit/>
            </a:bodyPr>
            <a:lstStyle/>
            <a:p>
              <a:r>
                <a:rPr lang="en-US" altLang="zh-CN" b="1" dirty="0">
                  <a:solidFill>
                    <a:srgbClr val="FF0000"/>
                  </a:solidFill>
                  <a:latin typeface="Times New Roman" panose="02020603050405020304" pitchFamily="18" charset="0"/>
                </a:rPr>
                <a:t>Role name</a:t>
              </a:r>
            </a:p>
          </p:txBody>
        </p:sp>
        <p:sp>
          <p:nvSpPr>
            <p:cNvPr id="5" name="Line 34"/>
            <p:cNvSpPr/>
            <p:nvPr/>
          </p:nvSpPr>
          <p:spPr>
            <a:xfrm flipV="1">
              <a:off x="3458" y="8123"/>
              <a:ext cx="1135" cy="1247"/>
            </a:xfrm>
            <a:prstGeom prst="line">
              <a:avLst/>
            </a:prstGeom>
            <a:ln w="9525" cap="flat" cmpd="sng">
              <a:solidFill>
                <a:schemeClr val="tx1"/>
              </a:solidFill>
              <a:prstDash val="solid"/>
              <a:headEnd type="none" w="med" len="med"/>
              <a:tailEnd type="triangle" w="med" len="med"/>
            </a:ln>
          </p:spPr>
          <p:txBody>
            <a:bodyPr/>
            <a:lstStyle/>
            <a:p>
              <a:endParaRPr lang="zh-CN" altLang="en-US"/>
            </a:p>
          </p:txBody>
        </p:sp>
        <p:sp>
          <p:nvSpPr>
            <p:cNvPr id="6" name="Line 35"/>
            <p:cNvSpPr/>
            <p:nvPr/>
          </p:nvSpPr>
          <p:spPr>
            <a:xfrm flipV="1">
              <a:off x="3458" y="5513"/>
              <a:ext cx="1247" cy="3857"/>
            </a:xfrm>
            <a:prstGeom prst="line">
              <a:avLst/>
            </a:prstGeom>
            <a:ln w="9525" cap="flat" cmpd="sng">
              <a:solidFill>
                <a:schemeClr val="tx1"/>
              </a:solidFill>
              <a:prstDash val="solid"/>
              <a:headEnd type="none" w="med" len="med"/>
              <a:tailEnd type="triangle" w="med" len="med"/>
            </a:ln>
          </p:spPr>
          <p:txBody>
            <a:bodyPr/>
            <a:lstStyle/>
            <a:p>
              <a:endParaRPr lang="zh-CN" altLang="en-US"/>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p:txBody>
          <a:bodyPr vert="horz" wrap="square" lIns="91440" tIns="45720" rIns="91440" bIns="45720" anchor="ctr"/>
          <a:lstStyle/>
          <a:p>
            <a:pPr eaLnBrk="1" hangingPunct="1"/>
            <a:r>
              <a:rPr lang="zh-CN" altLang="en-US" sz="4000" dirty="0">
                <a:latin typeface="微软雅黑" panose="020B0503020204020204" charset="-122"/>
                <a:ea typeface="微软雅黑" panose="020B0503020204020204" charset="-122"/>
              </a:rPr>
              <a:t>属性</a:t>
            </a:r>
            <a:r>
              <a:rPr lang="en-US" altLang="zh-CN" sz="4000" dirty="0">
                <a:latin typeface="微软雅黑" panose="020B0503020204020204" charset="-122"/>
                <a:ea typeface="微软雅黑" panose="020B0503020204020204" charset="-122"/>
              </a:rPr>
              <a:t>(Attributes)</a:t>
            </a:r>
          </a:p>
        </p:txBody>
      </p:sp>
      <p:sp>
        <p:nvSpPr>
          <p:cNvPr id="33795" name="Rectangle 3"/>
          <p:cNvSpPr>
            <a:spLocks noGrp="1"/>
          </p:cNvSpPr>
          <p:nvPr>
            <p:ph idx="1"/>
          </p:nvPr>
        </p:nvSpPr>
        <p:spPr>
          <a:xfrm>
            <a:off x="201930" y="2614295"/>
            <a:ext cx="8740775" cy="3178175"/>
          </a:xfrm>
        </p:spPr>
        <p:txBody>
          <a:bodyPr vert="horz" wrap="square" lIns="91440" tIns="45720" rIns="91440" bIns="45720" anchor="t"/>
          <a:lstStyle/>
          <a:p>
            <a:pPr marL="0" indent="482600" defTabSz="0" eaLnBrk="1" hangingPunct="1">
              <a:lnSpc>
                <a:spcPct val="150000"/>
              </a:lnSpc>
              <a:buFont typeface="Wingdings" panose="05000000000000000000" pitchFamily="2" charset="2"/>
              <a:buChar char="v"/>
              <a:tabLst>
                <a:tab pos="952500" algn="l"/>
              </a:tabLst>
            </a:pPr>
            <a:r>
              <a:rPr lang="zh-CN" altLang="en-US" dirty="0">
                <a:latin typeface="微软雅黑" panose="020B0503020204020204" charset="-122"/>
                <a:ea typeface="微软雅黑" panose="020B0503020204020204" charset="-122"/>
              </a:rPr>
              <a:t>实体类型或者关系类型都有属性。</a:t>
            </a:r>
            <a:r>
              <a:rPr lang="en-US" altLang="zh-CN"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例如， </a:t>
            </a:r>
            <a:r>
              <a:rPr lang="en-US" altLang="zh-CN" dirty="0">
                <a:latin typeface="微软雅黑" panose="020B0503020204020204" charset="-122"/>
                <a:ea typeface="微软雅黑" panose="020B0503020204020204" charset="-122"/>
              </a:rPr>
              <a:t>Employee </a:t>
            </a:r>
            <a:r>
              <a:rPr lang="zh-CN" altLang="en-US" dirty="0">
                <a:latin typeface="微软雅黑" panose="020B0503020204020204" charset="-122"/>
                <a:ea typeface="微软雅黑" panose="020B0503020204020204" charset="-122"/>
              </a:rPr>
              <a:t>实体类型的属性有： </a:t>
            </a:r>
            <a:r>
              <a:rPr lang="en-US" altLang="zh-CN" dirty="0">
                <a:latin typeface="微软雅黑" panose="020B0503020204020204" charset="-122"/>
                <a:ea typeface="微软雅黑" panose="020B0503020204020204" charset="-122"/>
              </a:rPr>
              <a:t>name, salary, title</a:t>
            </a:r>
            <a:r>
              <a:rPr lang="zh-CN" altLang="en-US" dirty="0">
                <a:latin typeface="微软雅黑" panose="020B0503020204020204" charset="-122"/>
                <a:ea typeface="微软雅黑" panose="020B0503020204020204" charset="-122"/>
              </a:rPr>
              <a:t>等。属性名称以小写字母开头。</a:t>
            </a:r>
            <a:endParaRPr lang="en-US" altLang="zh-CN" dirty="0">
              <a:latin typeface="微软雅黑" panose="020B0503020204020204" charset="-122"/>
              <a:ea typeface="微软雅黑" panose="020B0503020204020204"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755650" y="0"/>
            <a:ext cx="7772400" cy="1143000"/>
          </a:xfrm>
        </p:spPr>
        <p:txBody>
          <a:bodyPr vert="horz" wrap="square" lIns="91440" tIns="45720" rIns="91440" bIns="45720" anchor="ctr"/>
          <a:lstStyle/>
          <a:p>
            <a:pPr eaLnBrk="1" hangingPunct="1"/>
            <a:r>
              <a:rPr lang="zh-CN" altLang="en-US" sz="4000" dirty="0">
                <a:latin typeface="微软雅黑" panose="020B0503020204020204" charset="-122"/>
                <a:ea typeface="微软雅黑" panose="020B0503020204020204" charset="-122"/>
              </a:rPr>
              <a:t>属性</a:t>
            </a:r>
          </a:p>
        </p:txBody>
      </p:sp>
      <p:sp>
        <p:nvSpPr>
          <p:cNvPr id="43011" name="Rectangle 3"/>
          <p:cNvSpPr>
            <a:spLocks noGrp="1" noChangeArrowheads="1"/>
          </p:cNvSpPr>
          <p:nvPr>
            <p:ph idx="1"/>
          </p:nvPr>
        </p:nvSpPr>
        <p:spPr>
          <a:xfrm>
            <a:off x="114300" y="1348740"/>
            <a:ext cx="8915400" cy="5562600"/>
          </a:xfrm>
        </p:spPr>
        <p:txBody>
          <a:bodyPr vert="horz" wrap="square" lIns="91440" tIns="45720" rIns="91440" bIns="45720" numCol="1" anchor="t" anchorCtr="0" compatLnSpc="1"/>
          <a:lstStyle/>
          <a:p>
            <a:pPr marL="0" marR="0" lvl="0" indent="482600" algn="l" defTabSz="914400" rtl="0" eaLnBrk="1" fontAlgn="base" latinLnBrk="0" hangingPunct="1">
              <a:lnSpc>
                <a:spcPct val="120000"/>
              </a:lnSpc>
              <a:spcBef>
                <a:spcPts val="10"/>
              </a:spcBef>
              <a:spcAft>
                <a:spcPts val="1500"/>
              </a:spcAft>
              <a:buClr>
                <a:srgbClr val="FF5050"/>
              </a:buClr>
              <a:buSzTx/>
              <a:buFont typeface="Wingdings" panose="05000000000000000000" pitchFamily="2" charset="2"/>
              <a:buChar char="v"/>
              <a:tabLst>
                <a:tab pos="952500" algn="l"/>
              </a:tabLst>
              <a:defRPr/>
            </a:pPr>
            <a:r>
              <a:rPr kumimoji="1" lang="zh-CN" altLang="en-US" b="1" i="0" u="none" strike="noStrike" kern="0" cap="none" spc="0" normalizeH="0" baseline="0" noProof="0">
                <a:ln>
                  <a:noFill/>
                </a:ln>
                <a:solidFill>
                  <a:srgbClr val="0000FF"/>
                </a:solidFill>
                <a:effectLst/>
                <a:uLnTx/>
                <a:uFillTx/>
                <a:latin typeface="微软雅黑" panose="020B0503020204020204" charset="-122"/>
                <a:ea typeface="微软雅黑" panose="020B0503020204020204" charset="-122"/>
                <a:cs typeface="+mn-cs"/>
              </a:rPr>
              <a:t>简单属性</a:t>
            </a:r>
            <a:r>
              <a:rPr kumimoji="1" lang="zh-CN" altLang="en-US"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与</a:t>
            </a:r>
            <a:r>
              <a:rPr kumimoji="1" lang="zh-CN" altLang="en-US" b="1" i="0" u="none" strike="noStrike" kern="0" cap="none" spc="0" normalizeH="0" baseline="0" noProof="0">
                <a:ln>
                  <a:noFill/>
                </a:ln>
                <a:solidFill>
                  <a:srgbClr val="0000FF"/>
                </a:solidFill>
                <a:effectLst/>
                <a:uLnTx/>
                <a:uFillTx/>
                <a:latin typeface="微软雅黑" panose="020B0503020204020204" charset="-122"/>
                <a:ea typeface="微软雅黑" panose="020B0503020204020204" charset="-122"/>
                <a:cs typeface="+mn-cs"/>
              </a:rPr>
              <a:t>组合属性</a:t>
            </a:r>
            <a:r>
              <a:rPr kumimoji="1" lang="zh-CN" altLang="en-US"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a:t>
            </a:r>
            <a:endParaRPr kumimoji="1" lang="en-US" altLang="zh-CN"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a:p>
            <a:pPr marL="0" marR="0" lvl="0" indent="482600" algn="l" defTabSz="914400" rtl="0" eaLnBrk="1" fontAlgn="base" latinLnBrk="0" hangingPunct="1">
              <a:lnSpc>
                <a:spcPct val="120000"/>
              </a:lnSpc>
              <a:spcBef>
                <a:spcPts val="10"/>
              </a:spcBef>
              <a:spcAft>
                <a:spcPts val="1500"/>
              </a:spcAft>
              <a:buClr>
                <a:srgbClr val="FF5050"/>
              </a:buClr>
              <a:buSzTx/>
              <a:buFontTx/>
              <a:buChar char="•"/>
              <a:tabLst>
                <a:tab pos="952500" algn="l"/>
              </a:tabLst>
              <a:defRPr/>
            </a:pPr>
            <a:r>
              <a:rPr kumimoji="1" lang="en-US" altLang="zh-CN"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 </a:t>
            </a:r>
            <a:r>
              <a:rPr kumimoji="1" lang="zh-CN" altLang="en-US"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例如，</a:t>
            </a:r>
            <a:r>
              <a:rPr kumimoji="1" lang="en-US" altLang="zh-CN" b="1" i="0" u="none" strike="noStrike" kern="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工资</a:t>
            </a:r>
            <a:r>
              <a:rPr kumimoji="1" lang="zh-CN" altLang="en-US"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是一个简单属性，</a:t>
            </a:r>
            <a:r>
              <a:rPr kumimoji="1" lang="en-US" altLang="zh-CN" b="1" i="0" u="none" strike="noStrike" kern="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通信地址</a:t>
            </a:r>
            <a:r>
              <a:rPr kumimoji="1" lang="zh-CN" altLang="en-US"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则是一个组合属性，它由 </a:t>
            </a:r>
            <a:r>
              <a:rPr kumimoji="1" lang="en-US" altLang="zh-CN"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postcode , street, city  </a:t>
            </a:r>
            <a:r>
              <a:rPr kumimoji="1" lang="zh-CN" altLang="en-US"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三个组件组成。</a:t>
            </a:r>
          </a:p>
          <a:p>
            <a:pPr marL="0" marR="0" lvl="0" indent="482600" algn="l" defTabSz="914400" rtl="0" eaLnBrk="1" fontAlgn="base" latinLnBrk="0" hangingPunct="1">
              <a:lnSpc>
                <a:spcPct val="120000"/>
              </a:lnSpc>
              <a:spcBef>
                <a:spcPts val="10"/>
              </a:spcBef>
              <a:spcAft>
                <a:spcPts val="1500"/>
              </a:spcAft>
              <a:buClr>
                <a:srgbClr val="FF5050"/>
              </a:buClr>
              <a:buSzTx/>
              <a:buFont typeface="Wingdings" panose="05000000000000000000" pitchFamily="2" charset="2"/>
              <a:buChar char="v"/>
              <a:tabLst>
                <a:tab pos="952500" algn="l"/>
              </a:tabLst>
              <a:defRPr/>
            </a:pPr>
            <a:r>
              <a:rPr kumimoji="1" lang="en-US" altLang="zh-CN" b="1" i="0" u="none" strike="noStrike" kern="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Question</a:t>
            </a:r>
            <a:r>
              <a:rPr kumimoji="1" lang="en-US" altLang="zh-CN"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 </a:t>
            </a:r>
            <a:r>
              <a:rPr kumimoji="1" lang="zh-CN" altLang="en-US"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姓名是简单属性还是组合属性</a:t>
            </a:r>
            <a:r>
              <a:rPr kumimoji="1" lang="en-US" altLang="zh-CN"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 </a:t>
            </a:r>
            <a:r>
              <a:rPr kumimoji="1" lang="en-US" altLang="zh-CN" b="1" i="0" u="none" strike="noStrike" kern="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a:t>
            </a:r>
          </a:p>
          <a:p>
            <a:pPr marL="0" marR="0" lvl="0" indent="482600" algn="l" defTabSz="914400" rtl="0" eaLnBrk="1" latinLnBrk="0" hangingPunct="1">
              <a:lnSpc>
                <a:spcPct val="120000"/>
              </a:lnSpc>
              <a:spcBef>
                <a:spcPts val="0"/>
              </a:spcBef>
              <a:spcAft>
                <a:spcPts val="0"/>
              </a:spcAft>
              <a:buClr>
                <a:srgbClr val="FF5050"/>
              </a:buClr>
              <a:buSzTx/>
              <a:buFont typeface="Wingdings" panose="05000000000000000000" pitchFamily="2" charset="2"/>
              <a:buChar char="v"/>
              <a:tabLst>
                <a:tab pos="952500" algn="l"/>
              </a:tabLst>
              <a:defRPr/>
            </a:pPr>
            <a:endParaRPr kumimoji="1" lang="en-US" altLang="zh-CN" sz="800" b="1" i="0" u="none" strike="noStrike" kern="0" cap="none" spc="0" normalizeH="0" baseline="0" noProof="0">
              <a:ln>
                <a:noFill/>
              </a:ln>
              <a:solidFill>
                <a:srgbClr val="FF0000"/>
              </a:solidFill>
              <a:effectLst/>
              <a:uLnTx/>
              <a:uFillTx/>
              <a:latin typeface="微软雅黑" panose="020B0503020204020204" charset="-122"/>
              <a:ea typeface="微软雅黑" panose="020B0503020204020204" charset="-122"/>
              <a:cs typeface="+mn-cs"/>
            </a:endParaRPr>
          </a:p>
          <a:p>
            <a:pPr marL="0" marR="0" lvl="0" indent="482600" algn="l" defTabSz="914400" rtl="0" eaLnBrk="1" fontAlgn="base" latinLnBrk="0" hangingPunct="1">
              <a:lnSpc>
                <a:spcPct val="120000"/>
              </a:lnSpc>
              <a:spcBef>
                <a:spcPts val="10"/>
              </a:spcBef>
              <a:spcAft>
                <a:spcPts val="1500"/>
              </a:spcAft>
              <a:buClr>
                <a:srgbClr val="FF5050"/>
              </a:buClr>
              <a:buSzTx/>
              <a:buFont typeface="Wingdings" panose="05000000000000000000" pitchFamily="2" charset="2"/>
              <a:buChar char="v"/>
              <a:tabLst>
                <a:tab pos="952500" algn="l"/>
              </a:tabLst>
              <a:defRPr/>
            </a:pPr>
            <a:r>
              <a:rPr kumimoji="1" lang="zh-CN" altLang="en-US" b="1" i="0" u="none" strike="noStrike" kern="0" cap="none" spc="0" normalizeH="0" baseline="0" noProof="0">
                <a:ln>
                  <a:noFill/>
                </a:ln>
                <a:solidFill>
                  <a:srgbClr val="0000FF"/>
                </a:solidFill>
                <a:effectLst/>
                <a:uLnTx/>
                <a:uFillTx/>
                <a:latin typeface="微软雅黑" panose="020B0503020204020204" charset="-122"/>
                <a:ea typeface="微软雅黑" panose="020B0503020204020204" charset="-122"/>
                <a:cs typeface="+mn-cs"/>
              </a:rPr>
              <a:t>单值属性</a:t>
            </a:r>
            <a:r>
              <a:rPr kumimoji="1" lang="zh-CN" altLang="en-US" i="0" u="none" strike="noStrike" kern="0" cap="none" spc="0" normalizeH="0" baseline="0" noProof="0">
                <a:ln>
                  <a:noFill/>
                </a:ln>
                <a:effectLst/>
                <a:uLnTx/>
                <a:uFillTx/>
                <a:latin typeface="微软雅黑" panose="020B0503020204020204" charset="-122"/>
                <a:ea typeface="微软雅黑" panose="020B0503020204020204" charset="-122"/>
                <a:cs typeface="+mn-cs"/>
              </a:rPr>
              <a:t>与</a:t>
            </a:r>
            <a:r>
              <a:rPr kumimoji="1" lang="zh-CN" altLang="en-US" b="1" i="0" u="none" strike="noStrike" kern="0" cap="none" spc="0" normalizeH="0" baseline="0" noProof="0">
                <a:ln>
                  <a:noFill/>
                </a:ln>
                <a:solidFill>
                  <a:srgbClr val="0000FF"/>
                </a:solidFill>
                <a:effectLst/>
                <a:uLnTx/>
                <a:uFillTx/>
                <a:latin typeface="微软雅黑" panose="020B0503020204020204" charset="-122"/>
                <a:ea typeface="微软雅黑" panose="020B0503020204020204" charset="-122"/>
                <a:cs typeface="+mn-cs"/>
              </a:rPr>
              <a:t>多值属性</a:t>
            </a:r>
            <a:r>
              <a:rPr kumimoji="1" lang="zh-CN" altLang="en-US" b="1" i="0" u="none" strike="noStrike" kern="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a:t>
            </a:r>
          </a:p>
          <a:p>
            <a:pPr marL="0" marR="0" lvl="0" indent="482600" algn="l" defTabSz="914400" rtl="0" eaLnBrk="1" fontAlgn="base" latinLnBrk="0" hangingPunct="1">
              <a:lnSpc>
                <a:spcPct val="120000"/>
              </a:lnSpc>
              <a:spcBef>
                <a:spcPts val="10"/>
              </a:spcBef>
              <a:spcAft>
                <a:spcPts val="1500"/>
              </a:spcAft>
              <a:buClr>
                <a:srgbClr val="FF5050"/>
              </a:buClr>
              <a:buSzTx/>
              <a:buFontTx/>
              <a:buChar char="•"/>
              <a:tabLst>
                <a:tab pos="952500" algn="l"/>
              </a:tabLst>
              <a:defRPr/>
            </a:pPr>
            <a:r>
              <a:rPr lang="zh-CN" altLang="en-US" noProof="0">
                <a:ln>
                  <a:noFill/>
                </a:ln>
                <a:effectLst/>
                <a:uLnTx/>
                <a:uFillTx/>
                <a:latin typeface="微软雅黑" panose="020B0503020204020204" charset="-122"/>
                <a:ea typeface="微软雅黑" panose="020B0503020204020204" charset="-122"/>
                <a:sym typeface="+mn-ea"/>
              </a:rPr>
              <a:t>例如</a:t>
            </a:r>
            <a:r>
              <a:rPr lang="en-US" altLang="zh-CN" b="1" noProof="0">
                <a:ln>
                  <a:noFill/>
                </a:ln>
                <a:solidFill>
                  <a:srgbClr val="FF0000"/>
                </a:solidFill>
                <a:effectLst/>
                <a:uLnTx/>
                <a:uFillTx/>
                <a:latin typeface="微软雅黑" panose="020B0503020204020204" charset="-122"/>
                <a:ea typeface="微软雅黑" panose="020B0503020204020204" charset="-122"/>
                <a:sym typeface="+mn-ea"/>
              </a:rPr>
              <a:t>工资</a:t>
            </a:r>
            <a:r>
              <a:rPr lang="zh-CN" altLang="en-US" noProof="0">
                <a:ln>
                  <a:noFill/>
                </a:ln>
                <a:effectLst/>
                <a:uLnTx/>
                <a:uFillTx/>
                <a:latin typeface="微软雅黑" panose="020B0503020204020204" charset="-122"/>
                <a:ea typeface="微软雅黑" panose="020B0503020204020204" charset="-122"/>
                <a:sym typeface="+mn-ea"/>
              </a:rPr>
              <a:t>是单值属性，</a:t>
            </a:r>
            <a:r>
              <a:rPr lang="en-US" altLang="zh-CN" b="1" noProof="0">
                <a:ln>
                  <a:noFill/>
                </a:ln>
                <a:solidFill>
                  <a:srgbClr val="FF0000"/>
                </a:solidFill>
                <a:effectLst/>
                <a:uLnTx/>
                <a:uFillTx/>
                <a:latin typeface="微软雅黑" panose="020B0503020204020204" charset="-122"/>
                <a:ea typeface="微软雅黑" panose="020B0503020204020204" charset="-122"/>
                <a:sym typeface="+mn-ea"/>
              </a:rPr>
              <a:t>电话号码</a:t>
            </a:r>
            <a:r>
              <a:rPr lang="zh-CN" altLang="en-US" noProof="0">
                <a:ln>
                  <a:noFill/>
                </a:ln>
                <a:effectLst/>
                <a:uLnTx/>
                <a:uFillTx/>
                <a:latin typeface="微软雅黑" panose="020B0503020204020204" charset="-122"/>
                <a:ea typeface="微软雅黑" panose="020B0503020204020204" charset="-122"/>
                <a:sym typeface="+mn-ea"/>
              </a:rPr>
              <a:t>是多值属性：有手机号码，家里电话，办公电话；</a:t>
            </a:r>
          </a:p>
          <a:p>
            <a:pPr marL="0" marR="0" lvl="0" indent="482600" algn="l" defTabSz="914400" rtl="0" eaLnBrk="1" latinLnBrk="0" hangingPunct="1">
              <a:lnSpc>
                <a:spcPct val="120000"/>
              </a:lnSpc>
              <a:spcBef>
                <a:spcPts val="0"/>
              </a:spcBef>
              <a:spcAft>
                <a:spcPts val="0"/>
              </a:spcAft>
              <a:buClr>
                <a:srgbClr val="FF5050"/>
              </a:buClr>
              <a:buSzTx/>
              <a:buFontTx/>
              <a:buChar char="•"/>
              <a:tabLst>
                <a:tab pos="952500" algn="l"/>
              </a:tabLst>
              <a:defRPr/>
            </a:pPr>
            <a:endParaRPr kumimoji="1" lang="zh-CN" altLang="en-US" sz="800" b="1" i="0" u="none" strike="noStrike" kern="0" cap="none" spc="0" normalizeH="0" baseline="0" noProof="0">
              <a:ln>
                <a:noFill/>
              </a:ln>
              <a:solidFill>
                <a:srgbClr val="FF0000"/>
              </a:solidFill>
              <a:effectLst/>
              <a:uLnTx/>
              <a:uFillTx/>
              <a:latin typeface="微软雅黑" panose="020B0503020204020204" charset="-122"/>
              <a:ea typeface="微软雅黑" panose="020B0503020204020204" charset="-122"/>
              <a:cs typeface="+mn-cs"/>
            </a:endParaRPr>
          </a:p>
          <a:p>
            <a:pPr marL="0" marR="0" lvl="0" indent="482600" algn="l" defTabSz="914400" rtl="0" eaLnBrk="1" fontAlgn="base" latinLnBrk="0" hangingPunct="1">
              <a:lnSpc>
                <a:spcPct val="120000"/>
              </a:lnSpc>
              <a:spcBef>
                <a:spcPts val="10"/>
              </a:spcBef>
              <a:spcAft>
                <a:spcPts val="1500"/>
              </a:spcAft>
              <a:buClr>
                <a:srgbClr val="FF5050"/>
              </a:buClr>
              <a:buSzTx/>
              <a:buFontTx/>
              <a:buChar char="•"/>
              <a:tabLst>
                <a:tab pos="952500" algn="l"/>
              </a:tabLst>
              <a:defRPr/>
            </a:pPr>
            <a:r>
              <a:rPr kumimoji="1" lang="zh-CN" altLang="en-US" b="1" i="0" u="none" strike="noStrike" kern="0" cap="none" spc="0" normalizeH="0" baseline="0" noProof="0">
                <a:ln>
                  <a:noFill/>
                </a:ln>
                <a:solidFill>
                  <a:srgbClr val="0000FF"/>
                </a:solidFill>
                <a:effectLst/>
                <a:uLnTx/>
                <a:uFillTx/>
                <a:latin typeface="微软雅黑" panose="020B0503020204020204" charset="-122"/>
                <a:ea typeface="微软雅黑" panose="020B0503020204020204" charset="-122"/>
                <a:cs typeface="+mn-cs"/>
              </a:rPr>
              <a:t>推导属性</a:t>
            </a:r>
            <a:r>
              <a:rPr kumimoji="1" lang="zh-CN" altLang="en-US" b="1" i="0" u="none" strike="noStrike" kern="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a:t>
            </a:r>
            <a:r>
              <a:rPr kumimoji="1" lang="zh-CN" altLang="en-US" i="0" u="none" strike="noStrike" kern="0" cap="none" spc="0" normalizeH="0" baseline="0" noProof="0">
                <a:ln>
                  <a:noFill/>
                </a:ln>
                <a:effectLst/>
                <a:uLnTx/>
                <a:uFillTx/>
                <a:latin typeface="微软雅黑" panose="020B0503020204020204" charset="-122"/>
                <a:ea typeface="微软雅黑" panose="020B0503020204020204" charset="-122"/>
                <a:cs typeface="+mn-cs"/>
              </a:rPr>
              <a:t>能够由其它属性计算得出的属性；例如，</a:t>
            </a:r>
            <a:r>
              <a:rPr kumimoji="1" lang="en-US" altLang="zh-CN" b="1" i="0" u="none" strike="noStrike" kern="0" cap="none" spc="0" normalizeH="0" baseline="0" noProof="0">
                <a:ln>
                  <a:noFill/>
                </a:ln>
                <a:solidFill>
                  <a:srgbClr val="FF0000"/>
                </a:solidFill>
                <a:effectLst/>
                <a:uLnTx/>
                <a:uFillTx/>
                <a:latin typeface="微软雅黑" panose="020B0503020204020204" charset="-122"/>
                <a:ea typeface="微软雅黑" panose="020B0503020204020204" charset="-122"/>
                <a:cs typeface="+mn-cs"/>
              </a:rPr>
              <a:t>年龄</a:t>
            </a:r>
            <a:r>
              <a:rPr kumimoji="1" lang="zh-CN" altLang="en-US" i="0" u="none" strike="noStrike" kern="0" cap="none" spc="0" normalizeH="0" baseline="0" noProof="0">
                <a:ln>
                  <a:noFill/>
                </a:ln>
                <a:effectLst/>
                <a:uLnTx/>
                <a:uFillTx/>
                <a:latin typeface="微软雅黑" panose="020B0503020204020204" charset="-122"/>
                <a:ea typeface="微软雅黑" panose="020B0503020204020204" charset="-122"/>
                <a:cs typeface="+mn-cs"/>
              </a:rPr>
              <a:t>，能由出生日期计算而得；</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p:txBody>
          <a:bodyPr vert="horz" wrap="square" lIns="91440" tIns="45720" rIns="91440" bIns="45720" anchor="ctr"/>
          <a:lstStyle/>
          <a:p>
            <a:pPr eaLnBrk="1" hangingPunct="1"/>
            <a:r>
              <a:rPr lang="zh-CN" altLang="en-US" sz="4000" dirty="0">
                <a:latin typeface="微软雅黑" panose="020B0503020204020204" charset="-122"/>
                <a:ea typeface="微软雅黑" panose="020B0503020204020204" charset="-122"/>
              </a:rPr>
              <a:t>需求分析</a:t>
            </a:r>
          </a:p>
        </p:txBody>
      </p:sp>
      <p:sp>
        <p:nvSpPr>
          <p:cNvPr id="39939" name="Rectangle 3"/>
          <p:cNvSpPr>
            <a:spLocks noGrp="1"/>
          </p:cNvSpPr>
          <p:nvPr>
            <p:ph idx="1"/>
          </p:nvPr>
        </p:nvSpPr>
        <p:spPr>
          <a:xfrm>
            <a:off x="71120" y="1447800"/>
            <a:ext cx="8844280" cy="5410200"/>
          </a:xfrm>
        </p:spPr>
        <p:txBody>
          <a:bodyPr vert="horz" wrap="square" lIns="91440" tIns="45720" rIns="91440" bIns="45720" anchor="t"/>
          <a:lstStyle/>
          <a:p>
            <a:pPr eaLnBrk="1" hangingPunct="1">
              <a:lnSpc>
                <a:spcPct val="135000"/>
              </a:lnSpc>
              <a:spcBef>
                <a:spcPts val="50"/>
              </a:spcBef>
              <a:spcAft>
                <a:spcPts val="1800"/>
              </a:spcAft>
            </a:pPr>
            <a:r>
              <a:rPr lang="zh-CN" altLang="en-US" b="1" dirty="0">
                <a:latin typeface="微软雅黑" panose="020B0503020204020204" charset="-122"/>
                <a:ea typeface="微软雅黑" panose="020B0503020204020204" charset="-122"/>
              </a:rPr>
              <a:t>需求分析报告</a:t>
            </a:r>
            <a:r>
              <a:rPr lang="en-US" altLang="zh-CN"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以文本或者图形方式来陈述企业的业务活动，以及其中的</a:t>
            </a:r>
            <a:r>
              <a:rPr lang="zh-CN" altLang="en-US" b="1" dirty="0">
                <a:solidFill>
                  <a:srgbClr val="FF0000"/>
                </a:solidFill>
                <a:latin typeface="微软雅黑" panose="020B0503020204020204" charset="-122"/>
                <a:ea typeface="微软雅黑" panose="020B0503020204020204" charset="-122"/>
              </a:rPr>
              <a:t>处理流程，环节，记录，流转特性，</a:t>
            </a:r>
            <a:r>
              <a:rPr lang="zh-CN" altLang="en-US" b="1" dirty="0">
                <a:solidFill>
                  <a:srgbClr val="FF0000"/>
                </a:solidFill>
                <a:latin typeface="微软雅黑" panose="020B0503020204020204" charset="-122"/>
                <a:ea typeface="微软雅黑" panose="020B0503020204020204" charset="-122"/>
                <a:sym typeface="+mn-ea"/>
              </a:rPr>
              <a:t>诉求和期望</a:t>
            </a:r>
            <a:r>
              <a:rPr lang="zh-CN" altLang="en-US" dirty="0">
                <a:latin typeface="微软雅黑" panose="020B0503020204020204" charset="-122"/>
                <a:ea typeface="微软雅黑" panose="020B0503020204020204" charset="-122"/>
              </a:rPr>
              <a:t>。</a:t>
            </a:r>
            <a:endParaRPr lang="en-US" altLang="zh-CN" dirty="0">
              <a:latin typeface="微软雅黑" panose="020B0503020204020204" charset="-122"/>
              <a:ea typeface="微软雅黑" panose="020B0503020204020204" charset="-122"/>
            </a:endParaRPr>
          </a:p>
          <a:p>
            <a:pPr eaLnBrk="1" hangingPunct="1">
              <a:lnSpc>
                <a:spcPct val="135000"/>
              </a:lnSpc>
              <a:spcBef>
                <a:spcPts val="50"/>
              </a:spcBef>
              <a:spcAft>
                <a:spcPts val="1800"/>
              </a:spcAft>
            </a:pPr>
            <a:r>
              <a:rPr lang="en-US" altLang="zh-CN" dirty="0">
                <a:latin typeface="微软雅黑" panose="020B0503020204020204" charset="-122"/>
                <a:ea typeface="微软雅黑" panose="020B0503020204020204" charset="-122"/>
              </a:rPr>
              <a:t> </a:t>
            </a:r>
            <a:r>
              <a:rPr lang="zh-CN" altLang="en-US" b="1" dirty="0">
                <a:latin typeface="微软雅黑" panose="020B0503020204020204" charset="-122"/>
                <a:ea typeface="微软雅黑" panose="020B0503020204020204" charset="-122"/>
              </a:rPr>
              <a:t>优点</a:t>
            </a:r>
            <a:r>
              <a:rPr lang="zh-CN" altLang="en-US" dirty="0">
                <a:latin typeface="微软雅黑" panose="020B0503020204020204" charset="-122"/>
                <a:ea typeface="微软雅黑" panose="020B0503020204020204" charset="-122"/>
              </a:rPr>
              <a:t>：门槛低，</a:t>
            </a:r>
            <a:r>
              <a:rPr lang="zh-CN" altLang="en-US" b="1" dirty="0">
                <a:solidFill>
                  <a:srgbClr val="FF0000"/>
                </a:solidFill>
                <a:latin typeface="微软雅黑" panose="020B0503020204020204" charset="-122"/>
                <a:ea typeface="微软雅黑" panose="020B0503020204020204" charset="-122"/>
              </a:rPr>
              <a:t>易于理解，方便交流</a:t>
            </a:r>
            <a:r>
              <a:rPr lang="zh-CN" altLang="en-US" dirty="0">
                <a:latin typeface="微软雅黑" panose="020B0503020204020204" charset="-122"/>
                <a:ea typeface="微软雅黑" panose="020B0503020204020204" charset="-122"/>
              </a:rPr>
              <a:t>。在认识和把握企业特性，业务，流程，</a:t>
            </a:r>
            <a:r>
              <a:rPr lang="zh-CN" altLang="en-US" dirty="0">
                <a:latin typeface="微软雅黑" panose="020B0503020204020204" charset="-122"/>
                <a:ea typeface="微软雅黑" panose="020B0503020204020204" charset="-122"/>
                <a:sym typeface="+mn-ea"/>
              </a:rPr>
              <a:t>记录，数据等方面易于沟通交流。以求全面，准确的认识和理解企业及其业务特性。</a:t>
            </a:r>
            <a:endParaRPr lang="en-US" altLang="zh-CN" dirty="0">
              <a:latin typeface="微软雅黑" panose="020B0503020204020204" charset="-122"/>
              <a:ea typeface="微软雅黑" panose="020B0503020204020204" charset="-122"/>
            </a:endParaRPr>
          </a:p>
          <a:p>
            <a:pPr eaLnBrk="1" hangingPunct="1">
              <a:lnSpc>
                <a:spcPct val="135000"/>
              </a:lnSpc>
              <a:spcBef>
                <a:spcPts val="50"/>
              </a:spcBef>
              <a:spcAft>
                <a:spcPts val="1800"/>
              </a:spcAft>
            </a:pPr>
            <a:r>
              <a:rPr lang="zh-CN" altLang="en-US" b="1" dirty="0">
                <a:latin typeface="微软雅黑" panose="020B0503020204020204" charset="-122"/>
                <a:ea typeface="微软雅黑" panose="020B0503020204020204" charset="-122"/>
              </a:rPr>
              <a:t>不足：</a:t>
            </a:r>
            <a:r>
              <a:rPr lang="en-US" altLang="zh-CN"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在结构和关系上模糊，不精准，理解和认识上易于出现偏差，让计算机处理</a:t>
            </a:r>
            <a:r>
              <a:rPr lang="zh-CN" altLang="en-US" b="1" dirty="0">
                <a:solidFill>
                  <a:srgbClr val="FF0000"/>
                </a:solidFill>
                <a:latin typeface="微软雅黑" panose="020B0503020204020204" charset="-122"/>
                <a:ea typeface="微软雅黑" panose="020B0503020204020204" charset="-122"/>
              </a:rPr>
              <a:t>难</a:t>
            </a:r>
            <a:r>
              <a:rPr lang="en-US" altLang="zh-CN" dirty="0">
                <a:latin typeface="微软雅黑" panose="020B0503020204020204" charset="-122"/>
                <a:ea typeface="微软雅黑" panose="020B0503020204020204" charset="-122"/>
              </a:rPr>
              <a:t>; </a:t>
            </a:r>
            <a:endParaRPr lang="zh-CN" altLang="en-US" dirty="0">
              <a:latin typeface="微软雅黑" panose="020B0503020204020204" charset="-122"/>
              <a:ea typeface="微软雅黑" panose="020B050302020402020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p:txBody>
          <a:bodyPr vert="horz" wrap="square" lIns="91440" tIns="45720" rIns="91440" bIns="45720" anchor="ctr"/>
          <a:lstStyle/>
          <a:p>
            <a:pPr eaLnBrk="1" hangingPunct="1"/>
            <a:r>
              <a:rPr lang="en-US" altLang="zh-CN" sz="4000" dirty="0">
                <a:latin typeface="微软雅黑" panose="020B0503020204020204" charset="-122"/>
                <a:ea typeface="微软雅黑" panose="020B0503020204020204" charset="-122"/>
              </a:rPr>
              <a:t>ER Model </a:t>
            </a:r>
            <a:r>
              <a:rPr lang="zh-CN" altLang="en-US" sz="4000" dirty="0">
                <a:latin typeface="微软雅黑" panose="020B0503020204020204" charset="-122"/>
                <a:ea typeface="微软雅黑" panose="020B0503020204020204" charset="-122"/>
              </a:rPr>
              <a:t>例子</a:t>
            </a:r>
            <a:r>
              <a:rPr lang="en-US" altLang="zh-CN" sz="4000" dirty="0">
                <a:latin typeface="微软雅黑" panose="020B0503020204020204" charset="-122"/>
                <a:ea typeface="微软雅黑" panose="020B0503020204020204" charset="-122"/>
              </a:rPr>
              <a:t>(</a:t>
            </a:r>
            <a:r>
              <a:rPr lang="zh-CN" altLang="en-US" sz="4000" dirty="0">
                <a:latin typeface="微软雅黑" panose="020B0503020204020204" charset="-122"/>
                <a:ea typeface="微软雅黑" panose="020B0503020204020204" charset="-122"/>
              </a:rPr>
              <a:t>旧标记</a:t>
            </a:r>
            <a:r>
              <a:rPr lang="en-US" altLang="zh-CN" sz="4000" dirty="0">
                <a:latin typeface="微软雅黑" panose="020B0503020204020204" charset="-122"/>
                <a:ea typeface="微软雅黑" panose="020B0503020204020204" charset="-122"/>
              </a:rPr>
              <a:t>)</a:t>
            </a:r>
          </a:p>
        </p:txBody>
      </p:sp>
      <p:sp>
        <p:nvSpPr>
          <p:cNvPr id="39939" name="Rectangle 3"/>
          <p:cNvSpPr>
            <a:spLocks noGrp="1"/>
          </p:cNvSpPr>
          <p:nvPr>
            <p:ph idx="1"/>
          </p:nvPr>
        </p:nvSpPr>
        <p:spPr>
          <a:xfrm>
            <a:off x="228600" y="1447800"/>
            <a:ext cx="7391400" cy="533400"/>
          </a:xfrm>
        </p:spPr>
        <p:txBody>
          <a:bodyPr vert="horz" wrap="square" lIns="91440" tIns="45720" rIns="91440" bIns="45720" anchor="t"/>
          <a:lstStyle/>
          <a:p>
            <a:pPr marL="0" indent="482600" defTabSz="0" eaLnBrk="1" hangingPunct="1">
              <a:spcBef>
                <a:spcPct val="0"/>
              </a:spcBef>
              <a:buClrTx/>
              <a:buNone/>
              <a:tabLst>
                <a:tab pos="952500" algn="l"/>
              </a:tabLst>
            </a:pPr>
            <a:r>
              <a:rPr lang="en-US" altLang="zh-CN" sz="2000" b="1" dirty="0">
                <a:solidFill>
                  <a:srgbClr val="FF5050"/>
                </a:solidFill>
                <a:latin typeface="Times New Roman" panose="02020603050405020304" pitchFamily="18" charset="0"/>
              </a:rPr>
              <a:t>Primary Key                                        Relationship Attribute </a:t>
            </a:r>
          </a:p>
        </p:txBody>
      </p:sp>
      <p:sp>
        <p:nvSpPr>
          <p:cNvPr id="39940" name="Text Box 4"/>
          <p:cNvSpPr txBox="1"/>
          <p:nvPr/>
        </p:nvSpPr>
        <p:spPr>
          <a:xfrm>
            <a:off x="1143000" y="3124200"/>
            <a:ext cx="1427163" cy="466725"/>
          </a:xfrm>
          <a:prstGeom prst="rect">
            <a:avLst/>
          </a:prstGeom>
          <a:noFill/>
          <a:ln w="9525" cap="flat" cmpd="sng">
            <a:solidFill>
              <a:schemeClr val="tx1"/>
            </a:solidFill>
            <a:prstDash val="solid"/>
            <a:miter/>
            <a:headEnd type="none" w="med" len="med"/>
            <a:tailEnd type="none" w="med" len="med"/>
          </a:ln>
        </p:spPr>
        <p:txBody>
          <a:bodyPr wrap="none">
            <a:spAutoFit/>
          </a:bodyPr>
          <a:lstStyle/>
          <a:p>
            <a:r>
              <a:rPr lang="en-US" altLang="zh-CN" dirty="0">
                <a:latin typeface="Times New Roman" panose="02020603050405020304" pitchFamily="18" charset="0"/>
              </a:rPr>
              <a:t>Employee</a:t>
            </a:r>
          </a:p>
        </p:txBody>
      </p:sp>
      <p:sp>
        <p:nvSpPr>
          <p:cNvPr id="39941" name="Oval 5"/>
          <p:cNvSpPr/>
          <p:nvPr/>
        </p:nvSpPr>
        <p:spPr>
          <a:xfrm>
            <a:off x="1371600" y="4310063"/>
            <a:ext cx="1219200" cy="609600"/>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dirty="0">
                <a:latin typeface="Times New Roman" panose="02020603050405020304" pitchFamily="18" charset="0"/>
              </a:rPr>
              <a:t>Address</a:t>
            </a:r>
          </a:p>
        </p:txBody>
      </p:sp>
      <p:sp>
        <p:nvSpPr>
          <p:cNvPr id="39942" name="Oval 6"/>
          <p:cNvSpPr/>
          <p:nvPr/>
        </p:nvSpPr>
        <p:spPr>
          <a:xfrm>
            <a:off x="247650" y="3762375"/>
            <a:ext cx="1219200" cy="609600"/>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dirty="0">
                <a:latin typeface="Times New Roman" panose="02020603050405020304" pitchFamily="18" charset="0"/>
              </a:rPr>
              <a:t>Title</a:t>
            </a:r>
          </a:p>
        </p:txBody>
      </p:sp>
      <p:sp>
        <p:nvSpPr>
          <p:cNvPr id="39943" name="Oval 7"/>
          <p:cNvSpPr/>
          <p:nvPr/>
        </p:nvSpPr>
        <p:spPr>
          <a:xfrm>
            <a:off x="457200" y="2286000"/>
            <a:ext cx="1219200" cy="609600"/>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dirty="0">
                <a:latin typeface="Times New Roman" panose="02020603050405020304" pitchFamily="18" charset="0"/>
              </a:rPr>
              <a:t>Name</a:t>
            </a:r>
          </a:p>
        </p:txBody>
      </p:sp>
      <p:sp>
        <p:nvSpPr>
          <p:cNvPr id="39944" name="Oval 8"/>
          <p:cNvSpPr/>
          <p:nvPr/>
        </p:nvSpPr>
        <p:spPr>
          <a:xfrm>
            <a:off x="1328738" y="5248275"/>
            <a:ext cx="1219200" cy="609600"/>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dirty="0">
                <a:latin typeface="Times New Roman" panose="02020603050405020304" pitchFamily="18" charset="0"/>
              </a:rPr>
              <a:t>Street</a:t>
            </a:r>
          </a:p>
        </p:txBody>
      </p:sp>
      <p:sp>
        <p:nvSpPr>
          <p:cNvPr id="39945" name="Oval 9"/>
          <p:cNvSpPr/>
          <p:nvPr/>
        </p:nvSpPr>
        <p:spPr>
          <a:xfrm>
            <a:off x="1905000" y="2286000"/>
            <a:ext cx="1219200" cy="609600"/>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dirty="0">
                <a:latin typeface="Times New Roman" panose="02020603050405020304" pitchFamily="18" charset="0"/>
              </a:rPr>
              <a:t>ENo</a:t>
            </a:r>
          </a:p>
        </p:txBody>
      </p:sp>
      <p:sp>
        <p:nvSpPr>
          <p:cNvPr id="39946" name="Oval 10"/>
          <p:cNvSpPr/>
          <p:nvPr/>
        </p:nvSpPr>
        <p:spPr>
          <a:xfrm>
            <a:off x="2662238" y="5191125"/>
            <a:ext cx="1219200" cy="609600"/>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dirty="0">
                <a:latin typeface="Times New Roman" panose="02020603050405020304" pitchFamily="18" charset="0"/>
              </a:rPr>
              <a:t>Postcode</a:t>
            </a:r>
          </a:p>
        </p:txBody>
      </p:sp>
      <p:sp>
        <p:nvSpPr>
          <p:cNvPr id="39947" name="Oval 11"/>
          <p:cNvSpPr/>
          <p:nvPr/>
        </p:nvSpPr>
        <p:spPr>
          <a:xfrm>
            <a:off x="14288" y="5191125"/>
            <a:ext cx="1219200" cy="609600"/>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dirty="0">
                <a:latin typeface="Times New Roman" panose="02020603050405020304" pitchFamily="18" charset="0"/>
              </a:rPr>
              <a:t>City</a:t>
            </a:r>
          </a:p>
        </p:txBody>
      </p:sp>
      <p:sp>
        <p:nvSpPr>
          <p:cNvPr id="39948" name="Oval 12"/>
          <p:cNvSpPr/>
          <p:nvPr/>
        </p:nvSpPr>
        <p:spPr>
          <a:xfrm>
            <a:off x="4114800" y="1905000"/>
            <a:ext cx="1219200" cy="609600"/>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dirty="0">
                <a:latin typeface="Times New Roman" panose="02020603050405020304" pitchFamily="18" charset="0"/>
              </a:rPr>
              <a:t>Duration</a:t>
            </a:r>
          </a:p>
        </p:txBody>
      </p:sp>
      <p:sp>
        <p:nvSpPr>
          <p:cNvPr id="39949" name="Oval 13"/>
          <p:cNvSpPr/>
          <p:nvPr/>
        </p:nvSpPr>
        <p:spPr>
          <a:xfrm>
            <a:off x="2133600" y="3733800"/>
            <a:ext cx="1219200" cy="609600"/>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dirty="0">
                <a:latin typeface="Times New Roman" panose="02020603050405020304" pitchFamily="18" charset="0"/>
              </a:rPr>
              <a:t>Salary</a:t>
            </a:r>
          </a:p>
        </p:txBody>
      </p:sp>
      <p:sp>
        <p:nvSpPr>
          <p:cNvPr id="39950" name="Oval 14"/>
          <p:cNvSpPr/>
          <p:nvPr/>
        </p:nvSpPr>
        <p:spPr>
          <a:xfrm>
            <a:off x="3810000" y="4343400"/>
            <a:ext cx="1905000" cy="457200"/>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dirty="0">
                <a:latin typeface="Times New Roman" panose="02020603050405020304" pitchFamily="18" charset="0"/>
              </a:rPr>
              <a:t>Responsibility</a:t>
            </a:r>
          </a:p>
        </p:txBody>
      </p:sp>
      <p:sp>
        <p:nvSpPr>
          <p:cNvPr id="39951" name="AutoShape 15"/>
          <p:cNvSpPr/>
          <p:nvPr/>
        </p:nvSpPr>
        <p:spPr>
          <a:xfrm>
            <a:off x="4114800" y="2743200"/>
            <a:ext cx="1214438" cy="1214438"/>
          </a:xfrm>
          <a:prstGeom prst="diamond">
            <a:avLst/>
          </a:prstGeom>
          <a:noFill/>
          <a:ln w="9525" cap="flat" cmpd="sng">
            <a:solidFill>
              <a:schemeClr val="tx1"/>
            </a:solidFill>
            <a:prstDash val="solid"/>
            <a:miter/>
            <a:headEnd type="none" w="med" len="med"/>
            <a:tailEnd type="none" w="med" len="med"/>
          </a:ln>
        </p:spPr>
        <p:txBody>
          <a:bodyPr wrap="none" anchor="ctr"/>
          <a:lstStyle/>
          <a:p>
            <a:pPr algn="ctr"/>
            <a:r>
              <a:rPr lang="en-US" altLang="zh-CN" dirty="0">
                <a:latin typeface="Times New Roman" panose="02020603050405020304" pitchFamily="18" charset="0"/>
              </a:rPr>
              <a:t>WorkOn</a:t>
            </a:r>
          </a:p>
        </p:txBody>
      </p:sp>
      <p:sp>
        <p:nvSpPr>
          <p:cNvPr id="39952" name="Line 16"/>
          <p:cNvSpPr/>
          <p:nvPr/>
        </p:nvSpPr>
        <p:spPr>
          <a:xfrm flipH="1">
            <a:off x="1219200" y="3581400"/>
            <a:ext cx="457200" cy="2286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39953" name="Line 17"/>
          <p:cNvSpPr/>
          <p:nvPr/>
        </p:nvSpPr>
        <p:spPr>
          <a:xfrm>
            <a:off x="1905000" y="3581400"/>
            <a:ext cx="381000" cy="2286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39954" name="Line 18"/>
          <p:cNvSpPr/>
          <p:nvPr/>
        </p:nvSpPr>
        <p:spPr>
          <a:xfrm>
            <a:off x="1828800" y="3581400"/>
            <a:ext cx="0" cy="7620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39955" name="Line 19"/>
          <p:cNvSpPr/>
          <p:nvPr/>
        </p:nvSpPr>
        <p:spPr>
          <a:xfrm flipH="1" flipV="1">
            <a:off x="1219200" y="2895600"/>
            <a:ext cx="228600" cy="2286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39956" name="Line 20"/>
          <p:cNvSpPr/>
          <p:nvPr/>
        </p:nvSpPr>
        <p:spPr>
          <a:xfrm flipV="1">
            <a:off x="2057400" y="2895600"/>
            <a:ext cx="304800" cy="2286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39957" name="Line 21"/>
          <p:cNvSpPr/>
          <p:nvPr/>
        </p:nvSpPr>
        <p:spPr>
          <a:xfrm flipH="1">
            <a:off x="990600" y="4843463"/>
            <a:ext cx="533400" cy="3810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39958" name="Line 22"/>
          <p:cNvSpPr/>
          <p:nvPr/>
        </p:nvSpPr>
        <p:spPr>
          <a:xfrm>
            <a:off x="1905000" y="4919663"/>
            <a:ext cx="0" cy="3048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39959" name="Line 23"/>
          <p:cNvSpPr/>
          <p:nvPr/>
        </p:nvSpPr>
        <p:spPr>
          <a:xfrm>
            <a:off x="2286000" y="4843463"/>
            <a:ext cx="609600" cy="3810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39960" name="Line 24"/>
          <p:cNvSpPr/>
          <p:nvPr/>
        </p:nvSpPr>
        <p:spPr>
          <a:xfrm>
            <a:off x="4724400" y="2514600"/>
            <a:ext cx="0" cy="2286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39961" name="Line 25"/>
          <p:cNvSpPr/>
          <p:nvPr/>
        </p:nvSpPr>
        <p:spPr>
          <a:xfrm>
            <a:off x="4724400" y="3962400"/>
            <a:ext cx="0" cy="3810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39962" name="Line 26"/>
          <p:cNvSpPr/>
          <p:nvPr/>
        </p:nvSpPr>
        <p:spPr>
          <a:xfrm>
            <a:off x="2590800" y="3352800"/>
            <a:ext cx="152400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39963" name="Line 27"/>
          <p:cNvSpPr/>
          <p:nvPr/>
        </p:nvSpPr>
        <p:spPr>
          <a:xfrm>
            <a:off x="5334000" y="3352800"/>
            <a:ext cx="114300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39964" name="Text Box 28"/>
          <p:cNvSpPr txBox="1"/>
          <p:nvPr/>
        </p:nvSpPr>
        <p:spPr>
          <a:xfrm>
            <a:off x="6477000" y="3124200"/>
            <a:ext cx="1055688" cy="466725"/>
          </a:xfrm>
          <a:prstGeom prst="rect">
            <a:avLst/>
          </a:prstGeom>
          <a:noFill/>
          <a:ln w="9525" cap="flat" cmpd="sng">
            <a:solidFill>
              <a:schemeClr val="tx1"/>
            </a:solidFill>
            <a:prstDash val="solid"/>
            <a:miter/>
            <a:headEnd type="none" w="med" len="med"/>
            <a:tailEnd type="none" w="med" len="med"/>
          </a:ln>
        </p:spPr>
        <p:txBody>
          <a:bodyPr wrap="none">
            <a:spAutoFit/>
          </a:bodyPr>
          <a:lstStyle/>
          <a:p>
            <a:r>
              <a:rPr lang="en-US" altLang="zh-CN" dirty="0">
                <a:latin typeface="Times New Roman" panose="02020603050405020304" pitchFamily="18" charset="0"/>
              </a:rPr>
              <a:t>Project</a:t>
            </a:r>
          </a:p>
        </p:txBody>
      </p:sp>
      <p:sp>
        <p:nvSpPr>
          <p:cNvPr id="39965" name="Oval 29"/>
          <p:cNvSpPr/>
          <p:nvPr/>
        </p:nvSpPr>
        <p:spPr>
          <a:xfrm>
            <a:off x="6705600" y="4310063"/>
            <a:ext cx="1219200" cy="609600"/>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dirty="0">
                <a:latin typeface="Times New Roman" panose="02020603050405020304" pitchFamily="18" charset="0"/>
              </a:rPr>
              <a:t>Location</a:t>
            </a:r>
          </a:p>
        </p:txBody>
      </p:sp>
      <p:sp>
        <p:nvSpPr>
          <p:cNvPr id="39966" name="Oval 30"/>
          <p:cNvSpPr/>
          <p:nvPr/>
        </p:nvSpPr>
        <p:spPr>
          <a:xfrm>
            <a:off x="5581650" y="3762375"/>
            <a:ext cx="1219200" cy="609600"/>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dirty="0">
                <a:latin typeface="Times New Roman" panose="02020603050405020304" pitchFamily="18" charset="0"/>
              </a:rPr>
              <a:t>Budget</a:t>
            </a:r>
          </a:p>
        </p:txBody>
      </p:sp>
      <p:sp>
        <p:nvSpPr>
          <p:cNvPr id="39967" name="Oval 31"/>
          <p:cNvSpPr/>
          <p:nvPr/>
        </p:nvSpPr>
        <p:spPr>
          <a:xfrm>
            <a:off x="5638800" y="2362200"/>
            <a:ext cx="1219200" cy="609600"/>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dirty="0">
                <a:latin typeface="Times New Roman" panose="02020603050405020304" pitchFamily="18" charset="0"/>
              </a:rPr>
              <a:t>PName</a:t>
            </a:r>
          </a:p>
        </p:txBody>
      </p:sp>
      <p:sp>
        <p:nvSpPr>
          <p:cNvPr id="39968" name="Oval 32"/>
          <p:cNvSpPr/>
          <p:nvPr/>
        </p:nvSpPr>
        <p:spPr>
          <a:xfrm>
            <a:off x="7239000" y="2286000"/>
            <a:ext cx="1219200" cy="609600"/>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dirty="0">
                <a:latin typeface="Times New Roman" panose="02020603050405020304" pitchFamily="18" charset="0"/>
              </a:rPr>
              <a:t>PNo</a:t>
            </a:r>
          </a:p>
        </p:txBody>
      </p:sp>
      <p:sp>
        <p:nvSpPr>
          <p:cNvPr id="39969" name="Oval 33"/>
          <p:cNvSpPr/>
          <p:nvPr/>
        </p:nvSpPr>
        <p:spPr>
          <a:xfrm>
            <a:off x="7467600" y="3733800"/>
            <a:ext cx="1219200" cy="609600"/>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dirty="0">
                <a:latin typeface="Times New Roman" panose="02020603050405020304" pitchFamily="18" charset="0"/>
              </a:rPr>
              <a:t>TotalEmp</a:t>
            </a:r>
          </a:p>
        </p:txBody>
      </p:sp>
      <p:sp>
        <p:nvSpPr>
          <p:cNvPr id="39970" name="Line 34"/>
          <p:cNvSpPr/>
          <p:nvPr/>
        </p:nvSpPr>
        <p:spPr>
          <a:xfrm flipH="1">
            <a:off x="6553200" y="3581400"/>
            <a:ext cx="457200" cy="2286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39971" name="Line 35"/>
          <p:cNvSpPr/>
          <p:nvPr/>
        </p:nvSpPr>
        <p:spPr>
          <a:xfrm>
            <a:off x="7239000" y="3581400"/>
            <a:ext cx="381000" cy="2286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39972" name="Line 36"/>
          <p:cNvSpPr/>
          <p:nvPr/>
        </p:nvSpPr>
        <p:spPr>
          <a:xfrm>
            <a:off x="7162800" y="3581400"/>
            <a:ext cx="0" cy="7620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39973" name="Line 37"/>
          <p:cNvSpPr/>
          <p:nvPr/>
        </p:nvSpPr>
        <p:spPr>
          <a:xfrm flipH="1" flipV="1">
            <a:off x="6553200" y="2895600"/>
            <a:ext cx="228600" cy="2286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39974" name="Line 38"/>
          <p:cNvSpPr/>
          <p:nvPr/>
        </p:nvSpPr>
        <p:spPr>
          <a:xfrm flipV="1">
            <a:off x="7391400" y="2895600"/>
            <a:ext cx="304800" cy="2286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39975" name="Text Box 39"/>
          <p:cNvSpPr txBox="1"/>
          <p:nvPr/>
        </p:nvSpPr>
        <p:spPr>
          <a:xfrm>
            <a:off x="2819400" y="2971800"/>
            <a:ext cx="404813" cy="457200"/>
          </a:xfrm>
          <a:prstGeom prst="rect">
            <a:avLst/>
          </a:prstGeom>
          <a:noFill/>
          <a:ln w="9525">
            <a:noFill/>
          </a:ln>
        </p:spPr>
        <p:txBody>
          <a:bodyPr wrap="none">
            <a:spAutoFit/>
          </a:bodyPr>
          <a:lstStyle/>
          <a:p>
            <a:r>
              <a:rPr lang="en-US" altLang="zh-CN" dirty="0">
                <a:latin typeface="Times New Roman" panose="02020603050405020304" pitchFamily="18" charset="0"/>
              </a:rPr>
              <a:t>N</a:t>
            </a:r>
          </a:p>
        </p:txBody>
      </p:sp>
      <p:sp>
        <p:nvSpPr>
          <p:cNvPr id="39976" name="Text Box 40"/>
          <p:cNvSpPr txBox="1"/>
          <p:nvPr/>
        </p:nvSpPr>
        <p:spPr>
          <a:xfrm>
            <a:off x="5715000" y="2971800"/>
            <a:ext cx="455613" cy="457200"/>
          </a:xfrm>
          <a:prstGeom prst="rect">
            <a:avLst/>
          </a:prstGeom>
          <a:noFill/>
          <a:ln w="9525">
            <a:noFill/>
          </a:ln>
        </p:spPr>
        <p:txBody>
          <a:bodyPr wrap="none">
            <a:spAutoFit/>
          </a:bodyPr>
          <a:lstStyle/>
          <a:p>
            <a:r>
              <a:rPr lang="en-US" altLang="zh-CN" dirty="0">
                <a:latin typeface="Times New Roman" panose="02020603050405020304" pitchFamily="18" charset="0"/>
              </a:rPr>
              <a:t>M</a:t>
            </a:r>
          </a:p>
        </p:txBody>
      </p:sp>
      <p:sp>
        <p:nvSpPr>
          <p:cNvPr id="39977" name="Text Box 41"/>
          <p:cNvSpPr txBox="1"/>
          <p:nvPr/>
        </p:nvSpPr>
        <p:spPr>
          <a:xfrm>
            <a:off x="6613525" y="5805488"/>
            <a:ext cx="1450975" cy="701675"/>
          </a:xfrm>
          <a:prstGeom prst="rect">
            <a:avLst/>
          </a:prstGeom>
          <a:noFill/>
          <a:ln w="9525">
            <a:noFill/>
          </a:ln>
        </p:spPr>
        <p:txBody>
          <a:bodyPr wrap="none">
            <a:spAutoFit/>
          </a:bodyPr>
          <a:lstStyle/>
          <a:p>
            <a:r>
              <a:rPr lang="en-US" altLang="zh-CN" sz="2000" b="1" dirty="0">
                <a:solidFill>
                  <a:srgbClr val="FF5050"/>
                </a:solidFill>
                <a:latin typeface="Times New Roman" panose="02020603050405020304" pitchFamily="18" charset="0"/>
              </a:rPr>
              <a:t>Multi-value</a:t>
            </a:r>
          </a:p>
          <a:p>
            <a:r>
              <a:rPr lang="en-US" altLang="zh-CN" sz="2000" b="1" dirty="0">
                <a:solidFill>
                  <a:srgbClr val="FF5050"/>
                </a:solidFill>
                <a:latin typeface="Times New Roman" panose="02020603050405020304" pitchFamily="18" charset="0"/>
              </a:rPr>
              <a:t>Attribute</a:t>
            </a:r>
          </a:p>
        </p:txBody>
      </p:sp>
      <p:sp>
        <p:nvSpPr>
          <p:cNvPr id="39978" name="Text Box 42"/>
          <p:cNvSpPr txBox="1"/>
          <p:nvPr/>
        </p:nvSpPr>
        <p:spPr>
          <a:xfrm>
            <a:off x="7772400" y="4876800"/>
            <a:ext cx="1198563" cy="701675"/>
          </a:xfrm>
          <a:prstGeom prst="rect">
            <a:avLst/>
          </a:prstGeom>
          <a:noFill/>
          <a:ln w="9525">
            <a:noFill/>
          </a:ln>
        </p:spPr>
        <p:txBody>
          <a:bodyPr wrap="none">
            <a:spAutoFit/>
          </a:bodyPr>
          <a:lstStyle/>
          <a:p>
            <a:r>
              <a:rPr lang="en-US" altLang="zh-CN" sz="2000" b="1" dirty="0">
                <a:solidFill>
                  <a:srgbClr val="FF5050"/>
                </a:solidFill>
                <a:latin typeface="Times New Roman" panose="02020603050405020304" pitchFamily="18" charset="0"/>
              </a:rPr>
              <a:t>Derived </a:t>
            </a:r>
          </a:p>
          <a:p>
            <a:r>
              <a:rPr lang="en-US" altLang="zh-CN" sz="2000" b="1" dirty="0">
                <a:solidFill>
                  <a:srgbClr val="FF5050"/>
                </a:solidFill>
                <a:latin typeface="Times New Roman" panose="02020603050405020304" pitchFamily="18" charset="0"/>
              </a:rPr>
              <a:t>Attribute</a:t>
            </a:r>
          </a:p>
        </p:txBody>
      </p:sp>
      <p:sp>
        <p:nvSpPr>
          <p:cNvPr id="39979" name="Text Box 43"/>
          <p:cNvSpPr txBox="1"/>
          <p:nvPr/>
        </p:nvSpPr>
        <p:spPr>
          <a:xfrm>
            <a:off x="4175125" y="5348288"/>
            <a:ext cx="1403350" cy="701675"/>
          </a:xfrm>
          <a:prstGeom prst="rect">
            <a:avLst/>
          </a:prstGeom>
          <a:noFill/>
          <a:ln w="9525">
            <a:noFill/>
          </a:ln>
        </p:spPr>
        <p:txBody>
          <a:bodyPr wrap="none">
            <a:spAutoFit/>
          </a:bodyPr>
          <a:lstStyle/>
          <a:p>
            <a:r>
              <a:rPr lang="en-US" altLang="zh-CN" sz="2000" b="1" dirty="0">
                <a:solidFill>
                  <a:srgbClr val="FF5050"/>
                </a:solidFill>
                <a:latin typeface="Times New Roman" panose="02020603050405020304" pitchFamily="18" charset="0"/>
              </a:rPr>
              <a:t>Composite </a:t>
            </a:r>
          </a:p>
          <a:p>
            <a:r>
              <a:rPr lang="en-US" altLang="zh-CN" sz="2000" b="1" dirty="0">
                <a:solidFill>
                  <a:srgbClr val="FF5050"/>
                </a:solidFill>
                <a:latin typeface="Times New Roman" panose="02020603050405020304" pitchFamily="18" charset="0"/>
              </a:rPr>
              <a:t>Atrribute</a:t>
            </a:r>
          </a:p>
        </p:txBody>
      </p:sp>
      <p:sp>
        <p:nvSpPr>
          <p:cNvPr id="39980" name="Line 44"/>
          <p:cNvSpPr/>
          <p:nvPr/>
        </p:nvSpPr>
        <p:spPr>
          <a:xfrm flipV="1">
            <a:off x="8382000" y="4343400"/>
            <a:ext cx="76200" cy="609600"/>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39981" name="Line 45"/>
          <p:cNvSpPr/>
          <p:nvPr/>
        </p:nvSpPr>
        <p:spPr>
          <a:xfrm flipV="1">
            <a:off x="7162800" y="4953000"/>
            <a:ext cx="76200" cy="838200"/>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39982" name="Line 46"/>
          <p:cNvSpPr/>
          <p:nvPr/>
        </p:nvSpPr>
        <p:spPr>
          <a:xfrm flipH="1" flipV="1">
            <a:off x="2667000" y="4724400"/>
            <a:ext cx="1981200" cy="762000"/>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39983" name="Line 48"/>
          <p:cNvSpPr/>
          <p:nvPr/>
        </p:nvSpPr>
        <p:spPr>
          <a:xfrm>
            <a:off x="1905000" y="1828800"/>
            <a:ext cx="533400" cy="457200"/>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39984" name="Line 49"/>
          <p:cNvSpPr/>
          <p:nvPr/>
        </p:nvSpPr>
        <p:spPr>
          <a:xfrm flipH="1">
            <a:off x="5257800" y="1757363"/>
            <a:ext cx="609600" cy="228600"/>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p:txBody>
          <a:bodyPr vert="horz" wrap="square" lIns="91440" tIns="45720" rIns="91440" bIns="45720" anchor="ctr"/>
          <a:lstStyle/>
          <a:p>
            <a:pPr eaLnBrk="1" hangingPunct="1"/>
            <a:r>
              <a:rPr lang="en-US" altLang="zh-CN" sz="4000" dirty="0">
                <a:latin typeface="微软雅黑" panose="020B0503020204020204" charset="-122"/>
                <a:ea typeface="微软雅黑" panose="020B0503020204020204" charset="-122"/>
              </a:rPr>
              <a:t>ER Model </a:t>
            </a:r>
            <a:r>
              <a:rPr lang="zh-CN" altLang="en-US" sz="4000" dirty="0">
                <a:latin typeface="微软雅黑" panose="020B0503020204020204" charset="-122"/>
                <a:ea typeface="微软雅黑" panose="020B0503020204020204" charset="-122"/>
              </a:rPr>
              <a:t>例子</a:t>
            </a:r>
            <a:r>
              <a:rPr lang="en-US" altLang="zh-CN" sz="4000" dirty="0">
                <a:latin typeface="微软雅黑" panose="020B0503020204020204" charset="-122"/>
                <a:ea typeface="微软雅黑" panose="020B0503020204020204" charset="-122"/>
              </a:rPr>
              <a:t> (UML </a:t>
            </a:r>
            <a:r>
              <a:rPr lang="zh-CN" altLang="en-US" sz="4000" dirty="0">
                <a:latin typeface="微软雅黑" panose="020B0503020204020204" charset="-122"/>
                <a:ea typeface="微软雅黑" panose="020B0503020204020204" charset="-122"/>
              </a:rPr>
              <a:t>标记</a:t>
            </a:r>
            <a:r>
              <a:rPr lang="en-US" altLang="zh-CN" sz="4000" dirty="0">
                <a:latin typeface="微软雅黑" panose="020B0503020204020204" charset="-122"/>
                <a:ea typeface="微软雅黑" panose="020B0503020204020204" charset="-122"/>
              </a:rPr>
              <a:t>)</a:t>
            </a:r>
          </a:p>
        </p:txBody>
      </p:sp>
      <p:sp>
        <p:nvSpPr>
          <p:cNvPr id="40963" name="Text Box 3"/>
          <p:cNvSpPr txBox="1"/>
          <p:nvPr/>
        </p:nvSpPr>
        <p:spPr>
          <a:xfrm>
            <a:off x="1905000" y="2262188"/>
            <a:ext cx="1447800" cy="466725"/>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Employee</a:t>
            </a:r>
          </a:p>
        </p:txBody>
      </p:sp>
      <p:sp>
        <p:nvSpPr>
          <p:cNvPr id="40964" name="Text Box 4"/>
          <p:cNvSpPr txBox="1"/>
          <p:nvPr/>
        </p:nvSpPr>
        <p:spPr>
          <a:xfrm>
            <a:off x="1905000" y="2743200"/>
            <a:ext cx="1447800" cy="2371725"/>
          </a:xfrm>
          <a:prstGeom prst="rect">
            <a:avLst/>
          </a:prstGeom>
          <a:noFill/>
          <a:ln w="9525" cap="flat" cmpd="sng">
            <a:solidFill>
              <a:schemeClr val="tx1"/>
            </a:solidFill>
            <a:prstDash val="solid"/>
            <a:miter/>
            <a:headEnd type="none" w="med" len="med"/>
            <a:tailEnd type="none" w="med" len="med"/>
          </a:ln>
        </p:spPr>
        <p:txBody>
          <a:bodyPr bIns="180000">
            <a:spAutoFit/>
          </a:bodyPr>
          <a:lstStyle/>
          <a:p>
            <a:r>
              <a:rPr lang="en-US" altLang="zh-CN" sz="1800" dirty="0">
                <a:latin typeface="Times New Roman" panose="02020603050405020304" pitchFamily="18" charset="0"/>
              </a:rPr>
              <a:t>eno {PK}</a:t>
            </a:r>
          </a:p>
          <a:p>
            <a:r>
              <a:rPr lang="en-US" altLang="zh-CN" sz="1800" dirty="0">
                <a:latin typeface="Times New Roman" panose="02020603050405020304" pitchFamily="18" charset="0"/>
              </a:rPr>
              <a:t>name</a:t>
            </a:r>
          </a:p>
          <a:p>
            <a:r>
              <a:rPr lang="en-US" altLang="zh-CN" sz="1800" dirty="0">
                <a:latin typeface="Times New Roman" panose="02020603050405020304" pitchFamily="18" charset="0"/>
              </a:rPr>
              <a:t>address</a:t>
            </a:r>
          </a:p>
          <a:p>
            <a:r>
              <a:rPr lang="en-US" altLang="zh-CN" sz="1800" dirty="0">
                <a:latin typeface="Times New Roman" panose="02020603050405020304" pitchFamily="18" charset="0"/>
              </a:rPr>
              <a:t>    </a:t>
            </a:r>
            <a:r>
              <a:rPr lang="en-US" altLang="zh-CN" sz="1600" dirty="0">
                <a:latin typeface="Times New Roman" panose="02020603050405020304" pitchFamily="18" charset="0"/>
              </a:rPr>
              <a:t>city</a:t>
            </a:r>
          </a:p>
          <a:p>
            <a:r>
              <a:rPr lang="en-US" altLang="zh-CN" sz="1600" dirty="0">
                <a:latin typeface="Times New Roman" panose="02020603050405020304" pitchFamily="18" charset="0"/>
              </a:rPr>
              <a:t>    street</a:t>
            </a:r>
          </a:p>
          <a:p>
            <a:r>
              <a:rPr lang="en-US" altLang="zh-CN" sz="1600" dirty="0">
                <a:latin typeface="Times New Roman" panose="02020603050405020304" pitchFamily="18" charset="0"/>
              </a:rPr>
              <a:t>    postCode</a:t>
            </a:r>
          </a:p>
          <a:p>
            <a:r>
              <a:rPr lang="en-US" altLang="zh-CN" sz="1800" dirty="0">
                <a:latin typeface="Times New Roman" panose="02020603050405020304" pitchFamily="18" charset="0"/>
              </a:rPr>
              <a:t>title</a:t>
            </a:r>
          </a:p>
          <a:p>
            <a:r>
              <a:rPr lang="en-US" altLang="zh-CN" sz="1800" dirty="0">
                <a:latin typeface="Times New Roman" panose="02020603050405020304" pitchFamily="18" charset="0"/>
              </a:rPr>
              <a:t>salary</a:t>
            </a:r>
          </a:p>
        </p:txBody>
      </p:sp>
      <p:sp>
        <p:nvSpPr>
          <p:cNvPr id="40965" name="Text Box 5"/>
          <p:cNvSpPr txBox="1"/>
          <p:nvPr/>
        </p:nvSpPr>
        <p:spPr>
          <a:xfrm>
            <a:off x="6234113" y="2185988"/>
            <a:ext cx="2239962" cy="466725"/>
          </a:xfrm>
          <a:prstGeom prst="rect">
            <a:avLst/>
          </a:prstGeom>
          <a:noFill/>
          <a:ln w="9525" cap="flat" cmpd="sng">
            <a:solidFill>
              <a:schemeClr val="tx1"/>
            </a:solidFill>
            <a:prstDash val="solid"/>
            <a:miter/>
            <a:headEnd type="none" w="med" len="med"/>
            <a:tailEnd type="none" w="med" len="med"/>
          </a:ln>
        </p:spPr>
        <p:txBody>
          <a:bodyPr wrap="none">
            <a:spAutoFit/>
          </a:bodyPr>
          <a:lstStyle/>
          <a:p>
            <a:r>
              <a:rPr lang="en-US" altLang="zh-CN" dirty="0">
                <a:latin typeface="Times New Roman" panose="02020603050405020304" pitchFamily="18" charset="0"/>
              </a:rPr>
              <a:t>Department        </a:t>
            </a:r>
          </a:p>
        </p:txBody>
      </p:sp>
      <p:sp>
        <p:nvSpPr>
          <p:cNvPr id="40966" name="Text Box 6"/>
          <p:cNvSpPr txBox="1"/>
          <p:nvPr/>
        </p:nvSpPr>
        <p:spPr>
          <a:xfrm>
            <a:off x="6248400" y="2667000"/>
            <a:ext cx="2209800" cy="650875"/>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sz="1800" dirty="0">
                <a:latin typeface="Times New Roman" panose="02020603050405020304" pitchFamily="18" charset="0"/>
              </a:rPr>
              <a:t>Dno{PK}</a:t>
            </a:r>
          </a:p>
          <a:p>
            <a:r>
              <a:rPr lang="en-US" altLang="zh-CN" sz="1800" dirty="0">
                <a:latin typeface="Times New Roman" panose="02020603050405020304" pitchFamily="18" charset="0"/>
              </a:rPr>
              <a:t>name</a:t>
            </a:r>
          </a:p>
        </p:txBody>
      </p:sp>
      <p:sp>
        <p:nvSpPr>
          <p:cNvPr id="40967" name="Text Box 7"/>
          <p:cNvSpPr txBox="1"/>
          <p:nvPr/>
        </p:nvSpPr>
        <p:spPr>
          <a:xfrm>
            <a:off x="6400800" y="4749800"/>
            <a:ext cx="1436688" cy="466725"/>
          </a:xfrm>
          <a:prstGeom prst="rect">
            <a:avLst/>
          </a:prstGeom>
          <a:noFill/>
          <a:ln w="9525" cap="flat" cmpd="sng">
            <a:solidFill>
              <a:schemeClr val="tx1"/>
            </a:solidFill>
            <a:prstDash val="solid"/>
            <a:miter/>
            <a:headEnd type="none" w="med" len="med"/>
            <a:tailEnd type="none" w="med" len="med"/>
          </a:ln>
        </p:spPr>
        <p:txBody>
          <a:bodyPr wrap="none">
            <a:spAutoFit/>
          </a:bodyPr>
          <a:lstStyle/>
          <a:p>
            <a:r>
              <a:rPr lang="en-US" altLang="zh-CN" dirty="0">
                <a:latin typeface="Times New Roman" panose="02020603050405020304" pitchFamily="18" charset="0"/>
              </a:rPr>
              <a:t>Project     </a:t>
            </a:r>
          </a:p>
        </p:txBody>
      </p:sp>
      <p:sp>
        <p:nvSpPr>
          <p:cNvPr id="40968" name="Text Box 8"/>
          <p:cNvSpPr txBox="1"/>
          <p:nvPr/>
        </p:nvSpPr>
        <p:spPr>
          <a:xfrm>
            <a:off x="6400800" y="5230813"/>
            <a:ext cx="1447800" cy="1474787"/>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sz="1800" dirty="0">
                <a:latin typeface="Times New Roman" panose="02020603050405020304" pitchFamily="18" charset="0"/>
              </a:rPr>
              <a:t>pno {PK}</a:t>
            </a:r>
          </a:p>
          <a:p>
            <a:r>
              <a:rPr lang="en-US" altLang="zh-CN" sz="1800" dirty="0">
                <a:latin typeface="Times New Roman" panose="02020603050405020304" pitchFamily="18" charset="0"/>
              </a:rPr>
              <a:t>name</a:t>
            </a:r>
          </a:p>
          <a:p>
            <a:r>
              <a:rPr lang="en-US" altLang="zh-CN" sz="1800" dirty="0">
                <a:latin typeface="Times New Roman" panose="02020603050405020304" pitchFamily="18" charset="0"/>
              </a:rPr>
              <a:t>budget</a:t>
            </a:r>
          </a:p>
          <a:p>
            <a:r>
              <a:rPr lang="en-US" altLang="zh-CN" sz="1800" dirty="0">
                <a:latin typeface="Times New Roman" panose="02020603050405020304" pitchFamily="18" charset="0"/>
              </a:rPr>
              <a:t>location[1..3]</a:t>
            </a:r>
          </a:p>
          <a:p>
            <a:r>
              <a:rPr lang="en-US" altLang="zh-CN" sz="1800" dirty="0">
                <a:latin typeface="Times New Roman" panose="02020603050405020304" pitchFamily="18" charset="0"/>
              </a:rPr>
              <a:t>/totalEmp</a:t>
            </a:r>
          </a:p>
        </p:txBody>
      </p:sp>
      <p:sp>
        <p:nvSpPr>
          <p:cNvPr id="40969" name="Line 9"/>
          <p:cNvSpPr/>
          <p:nvPr/>
        </p:nvSpPr>
        <p:spPr>
          <a:xfrm>
            <a:off x="3352800" y="2438400"/>
            <a:ext cx="289560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40970" name="Line 10"/>
          <p:cNvSpPr/>
          <p:nvPr/>
        </p:nvSpPr>
        <p:spPr>
          <a:xfrm flipH="1">
            <a:off x="3348038" y="2971800"/>
            <a:ext cx="289560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40971" name="Line 11"/>
          <p:cNvSpPr/>
          <p:nvPr/>
        </p:nvSpPr>
        <p:spPr>
          <a:xfrm>
            <a:off x="6934200" y="3276600"/>
            <a:ext cx="0" cy="14478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40972" name="Line 12"/>
          <p:cNvSpPr/>
          <p:nvPr/>
        </p:nvSpPr>
        <p:spPr>
          <a:xfrm>
            <a:off x="3352800" y="4953000"/>
            <a:ext cx="304800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40973" name="Text Box 13"/>
          <p:cNvSpPr txBox="1"/>
          <p:nvPr/>
        </p:nvSpPr>
        <p:spPr>
          <a:xfrm>
            <a:off x="4022725" y="2071688"/>
            <a:ext cx="1058863" cy="396875"/>
          </a:xfrm>
          <a:prstGeom prst="rect">
            <a:avLst/>
          </a:prstGeom>
          <a:noFill/>
          <a:ln w="9525">
            <a:noFill/>
          </a:ln>
        </p:spPr>
        <p:txBody>
          <a:bodyPr wrap="none">
            <a:spAutoFit/>
          </a:bodyPr>
          <a:lstStyle/>
          <a:p>
            <a:r>
              <a:rPr lang="en-US" altLang="zh-CN" sz="2000" b="1" dirty="0">
                <a:latin typeface="Times New Roman" panose="02020603050405020304" pitchFamily="18" charset="0"/>
              </a:rPr>
              <a:t>Manage</a:t>
            </a:r>
          </a:p>
        </p:txBody>
      </p:sp>
      <p:sp>
        <p:nvSpPr>
          <p:cNvPr id="40974" name="Text Box 14"/>
          <p:cNvSpPr txBox="1"/>
          <p:nvPr/>
        </p:nvSpPr>
        <p:spPr>
          <a:xfrm>
            <a:off x="4348163" y="2944813"/>
            <a:ext cx="606425" cy="396875"/>
          </a:xfrm>
          <a:prstGeom prst="rect">
            <a:avLst/>
          </a:prstGeom>
          <a:noFill/>
          <a:ln w="9525">
            <a:noFill/>
          </a:ln>
        </p:spPr>
        <p:txBody>
          <a:bodyPr wrap="none">
            <a:spAutoFit/>
          </a:bodyPr>
          <a:lstStyle/>
          <a:p>
            <a:r>
              <a:rPr lang="en-US" altLang="zh-CN" sz="2000" b="1" dirty="0">
                <a:latin typeface="Times New Roman" panose="02020603050405020304" pitchFamily="18" charset="0"/>
              </a:rPr>
              <a:t>Has</a:t>
            </a:r>
          </a:p>
        </p:txBody>
      </p:sp>
      <p:sp>
        <p:nvSpPr>
          <p:cNvPr id="40975" name="Text Box 15"/>
          <p:cNvSpPr txBox="1"/>
          <p:nvPr/>
        </p:nvSpPr>
        <p:spPr>
          <a:xfrm>
            <a:off x="6934200" y="3630613"/>
            <a:ext cx="606425" cy="396875"/>
          </a:xfrm>
          <a:prstGeom prst="rect">
            <a:avLst/>
          </a:prstGeom>
          <a:noFill/>
          <a:ln w="9525">
            <a:noFill/>
          </a:ln>
        </p:spPr>
        <p:txBody>
          <a:bodyPr wrap="none">
            <a:spAutoFit/>
          </a:bodyPr>
          <a:lstStyle/>
          <a:p>
            <a:r>
              <a:rPr lang="en-US" altLang="zh-CN" sz="2000" b="1" dirty="0">
                <a:latin typeface="Times New Roman" panose="02020603050405020304" pitchFamily="18" charset="0"/>
              </a:rPr>
              <a:t>Has</a:t>
            </a:r>
          </a:p>
        </p:txBody>
      </p:sp>
      <p:sp>
        <p:nvSpPr>
          <p:cNvPr id="40976" name="Text Box 16"/>
          <p:cNvSpPr txBox="1"/>
          <p:nvPr/>
        </p:nvSpPr>
        <p:spPr>
          <a:xfrm>
            <a:off x="4105275" y="4427538"/>
            <a:ext cx="1157288" cy="396875"/>
          </a:xfrm>
          <a:prstGeom prst="rect">
            <a:avLst/>
          </a:prstGeom>
          <a:noFill/>
          <a:ln w="9525">
            <a:noFill/>
          </a:ln>
        </p:spPr>
        <p:txBody>
          <a:bodyPr wrap="none">
            <a:spAutoFit/>
          </a:bodyPr>
          <a:lstStyle/>
          <a:p>
            <a:r>
              <a:rPr lang="en-US" altLang="zh-CN" sz="2000" b="1" dirty="0">
                <a:latin typeface="Times New Roman" panose="02020603050405020304" pitchFamily="18" charset="0"/>
              </a:rPr>
              <a:t>WorkOn</a:t>
            </a:r>
          </a:p>
        </p:txBody>
      </p:sp>
      <p:sp>
        <p:nvSpPr>
          <p:cNvPr id="40977" name="Text Box 17"/>
          <p:cNvSpPr txBox="1"/>
          <p:nvPr/>
        </p:nvSpPr>
        <p:spPr>
          <a:xfrm>
            <a:off x="4114800" y="5573713"/>
            <a:ext cx="1600200" cy="466725"/>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       </a:t>
            </a:r>
          </a:p>
        </p:txBody>
      </p:sp>
      <p:sp>
        <p:nvSpPr>
          <p:cNvPr id="40978" name="Text Box 18"/>
          <p:cNvSpPr txBox="1"/>
          <p:nvPr/>
        </p:nvSpPr>
        <p:spPr>
          <a:xfrm>
            <a:off x="4114800" y="6054725"/>
            <a:ext cx="1600200" cy="650875"/>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sz="1800" dirty="0">
                <a:latin typeface="Times New Roman" panose="02020603050405020304" pitchFamily="18" charset="0"/>
              </a:rPr>
              <a:t>responsibility</a:t>
            </a:r>
          </a:p>
          <a:p>
            <a:r>
              <a:rPr lang="en-US" altLang="zh-CN" sz="1800" dirty="0">
                <a:latin typeface="Times New Roman" panose="02020603050405020304" pitchFamily="18" charset="0"/>
              </a:rPr>
              <a:t>duration</a:t>
            </a:r>
          </a:p>
        </p:txBody>
      </p:sp>
      <p:sp>
        <p:nvSpPr>
          <p:cNvPr id="40979" name="Line 19"/>
          <p:cNvSpPr/>
          <p:nvPr/>
        </p:nvSpPr>
        <p:spPr>
          <a:xfrm>
            <a:off x="4800600" y="4953000"/>
            <a:ext cx="0" cy="609600"/>
          </a:xfrm>
          <a:prstGeom prst="line">
            <a:avLst/>
          </a:prstGeom>
          <a:ln w="19050" cap="flat" cmpd="sng">
            <a:solidFill>
              <a:schemeClr val="tx1"/>
            </a:solidFill>
            <a:prstDash val="dash"/>
            <a:headEnd type="none" w="med" len="med"/>
            <a:tailEnd type="none" w="med" len="med"/>
          </a:ln>
        </p:spPr>
        <p:txBody>
          <a:bodyPr/>
          <a:lstStyle/>
          <a:p>
            <a:endParaRPr lang="zh-CN" altLang="en-US"/>
          </a:p>
        </p:txBody>
      </p:sp>
      <p:sp>
        <p:nvSpPr>
          <p:cNvPr id="40980" name="AutoShape 20"/>
          <p:cNvSpPr/>
          <p:nvPr/>
        </p:nvSpPr>
        <p:spPr>
          <a:xfrm>
            <a:off x="7096125" y="3990975"/>
            <a:ext cx="280988" cy="277813"/>
          </a:xfrm>
          <a:prstGeom prst="flowChartMerge">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0981" name="Freeform 21"/>
          <p:cNvSpPr/>
          <p:nvPr/>
        </p:nvSpPr>
        <p:spPr>
          <a:xfrm>
            <a:off x="5181600" y="2133600"/>
            <a:ext cx="269875" cy="269875"/>
          </a:xfrm>
          <a:custGeom>
            <a:avLst/>
            <a:gdLst/>
            <a:ahLst/>
            <a:cxnLst>
              <a:cxn ang="0">
                <a:pos x="0" y="0"/>
              </a:cxn>
              <a:cxn ang="0">
                <a:pos x="379336019" y="189668712"/>
              </a:cxn>
              <a:cxn ang="0">
                <a:pos x="0" y="379336019"/>
              </a:cxn>
              <a:cxn ang="0">
                <a:pos x="0" y="0"/>
              </a:cxn>
            </a:cxnLst>
            <a:rect l="0" t="0" r="0" b="0"/>
            <a:pathLst>
              <a:path w="192" h="192">
                <a:moveTo>
                  <a:pt x="0" y="0"/>
                </a:moveTo>
                <a:lnTo>
                  <a:pt x="192" y="96"/>
                </a:lnTo>
                <a:lnTo>
                  <a:pt x="0" y="192"/>
                </a:lnTo>
                <a:lnTo>
                  <a:pt x="0" y="0"/>
                </a:ln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40982" name="Freeform 22"/>
          <p:cNvSpPr/>
          <p:nvPr/>
        </p:nvSpPr>
        <p:spPr>
          <a:xfrm>
            <a:off x="4024313" y="3028950"/>
            <a:ext cx="273050" cy="266700"/>
          </a:xfrm>
          <a:custGeom>
            <a:avLst/>
            <a:gdLst/>
            <a:ahLst/>
            <a:cxnLst>
              <a:cxn ang="0">
                <a:pos x="517752101" y="0"/>
              </a:cxn>
              <a:cxn ang="0">
                <a:pos x="0" y="123487656"/>
              </a:cxn>
              <a:cxn ang="0">
                <a:pos x="517752101" y="246975313"/>
              </a:cxn>
              <a:cxn ang="0">
                <a:pos x="517752101" y="0"/>
              </a:cxn>
            </a:cxnLst>
            <a:rect l="0" t="0" r="0" b="0"/>
            <a:pathLst>
              <a:path w="144" h="288">
                <a:moveTo>
                  <a:pt x="144" y="0"/>
                </a:moveTo>
                <a:lnTo>
                  <a:pt x="0" y="144"/>
                </a:lnTo>
                <a:lnTo>
                  <a:pt x="144" y="288"/>
                </a:lnTo>
                <a:lnTo>
                  <a:pt x="144" y="0"/>
                </a:ln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40983" name="Freeform 23"/>
          <p:cNvSpPr/>
          <p:nvPr/>
        </p:nvSpPr>
        <p:spPr>
          <a:xfrm>
            <a:off x="5324475" y="4530725"/>
            <a:ext cx="269875" cy="269875"/>
          </a:xfrm>
          <a:custGeom>
            <a:avLst/>
            <a:gdLst/>
            <a:ahLst/>
            <a:cxnLst>
              <a:cxn ang="0">
                <a:pos x="0" y="0"/>
              </a:cxn>
              <a:cxn ang="0">
                <a:pos x="379336019" y="189668712"/>
              </a:cxn>
              <a:cxn ang="0">
                <a:pos x="0" y="379336019"/>
              </a:cxn>
              <a:cxn ang="0">
                <a:pos x="0" y="0"/>
              </a:cxn>
            </a:cxnLst>
            <a:rect l="0" t="0" r="0" b="0"/>
            <a:pathLst>
              <a:path w="192" h="192">
                <a:moveTo>
                  <a:pt x="0" y="0"/>
                </a:moveTo>
                <a:lnTo>
                  <a:pt x="192" y="96"/>
                </a:lnTo>
                <a:lnTo>
                  <a:pt x="0" y="192"/>
                </a:lnTo>
                <a:lnTo>
                  <a:pt x="0" y="0"/>
                </a:ln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40984" name="Freeform 24"/>
          <p:cNvSpPr/>
          <p:nvPr/>
        </p:nvSpPr>
        <p:spPr>
          <a:xfrm>
            <a:off x="990600" y="1690688"/>
            <a:ext cx="1143000" cy="762000"/>
          </a:xfrm>
          <a:custGeom>
            <a:avLst/>
            <a:gdLst/>
            <a:ahLst/>
            <a:cxnLst>
              <a:cxn ang="0">
                <a:pos x="1814512500" y="846772500"/>
              </a:cxn>
              <a:cxn ang="0">
                <a:pos x="1814512500" y="0"/>
              </a:cxn>
              <a:cxn ang="0">
                <a:pos x="0" y="0"/>
              </a:cxn>
              <a:cxn ang="0">
                <a:pos x="0" y="1209675000"/>
              </a:cxn>
              <a:cxn ang="0">
                <a:pos x="1451610000" y="1209675000"/>
              </a:cxn>
            </a:cxnLst>
            <a:rect l="0" t="0" r="0" b="0"/>
            <a:pathLst>
              <a:path w="720" h="480">
                <a:moveTo>
                  <a:pt x="720" y="336"/>
                </a:moveTo>
                <a:lnTo>
                  <a:pt x="720" y="0"/>
                </a:lnTo>
                <a:lnTo>
                  <a:pt x="0" y="0"/>
                </a:lnTo>
                <a:lnTo>
                  <a:pt x="0" y="480"/>
                </a:lnTo>
                <a:lnTo>
                  <a:pt x="576" y="480"/>
                </a:lnTo>
              </a:path>
            </a:pathLst>
          </a:custGeom>
          <a:no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40985" name="Text Box 25"/>
          <p:cNvSpPr txBox="1"/>
          <p:nvPr/>
        </p:nvSpPr>
        <p:spPr>
          <a:xfrm>
            <a:off x="2193925" y="1866900"/>
            <a:ext cx="1250950" cy="366713"/>
          </a:xfrm>
          <a:prstGeom prst="rect">
            <a:avLst/>
          </a:prstGeom>
          <a:noFill/>
          <a:ln w="9525">
            <a:noFill/>
          </a:ln>
        </p:spPr>
        <p:txBody>
          <a:bodyPr wrap="none">
            <a:spAutoFit/>
          </a:bodyPr>
          <a:lstStyle/>
          <a:p>
            <a:r>
              <a:rPr lang="en-US" altLang="zh-CN" sz="1800" b="1" dirty="0">
                <a:latin typeface="Times New Roman" panose="02020603050405020304" pitchFamily="18" charset="0"/>
              </a:rPr>
              <a:t>Supervisor</a:t>
            </a:r>
          </a:p>
        </p:txBody>
      </p:sp>
      <p:sp>
        <p:nvSpPr>
          <p:cNvPr id="40986" name="Text Box 26"/>
          <p:cNvSpPr txBox="1"/>
          <p:nvPr/>
        </p:nvSpPr>
        <p:spPr>
          <a:xfrm>
            <a:off x="441325" y="2476500"/>
            <a:ext cx="1238250" cy="366713"/>
          </a:xfrm>
          <a:prstGeom prst="rect">
            <a:avLst/>
          </a:prstGeom>
          <a:noFill/>
          <a:ln w="9525">
            <a:noFill/>
          </a:ln>
        </p:spPr>
        <p:txBody>
          <a:bodyPr wrap="none">
            <a:spAutoFit/>
          </a:bodyPr>
          <a:lstStyle/>
          <a:p>
            <a:r>
              <a:rPr lang="en-US" altLang="zh-CN" sz="1800" b="1" dirty="0">
                <a:latin typeface="Times New Roman" panose="02020603050405020304" pitchFamily="18" charset="0"/>
              </a:rPr>
              <a:t>Supervisee</a:t>
            </a:r>
          </a:p>
        </p:txBody>
      </p:sp>
      <p:sp>
        <p:nvSpPr>
          <p:cNvPr id="40987" name="Text Box 27"/>
          <p:cNvSpPr txBox="1"/>
          <p:nvPr/>
        </p:nvSpPr>
        <p:spPr>
          <a:xfrm>
            <a:off x="990600" y="1295400"/>
            <a:ext cx="1225550" cy="366713"/>
          </a:xfrm>
          <a:prstGeom prst="rect">
            <a:avLst/>
          </a:prstGeom>
          <a:noFill/>
          <a:ln w="9525">
            <a:noFill/>
          </a:ln>
        </p:spPr>
        <p:txBody>
          <a:bodyPr wrap="none">
            <a:spAutoFit/>
          </a:bodyPr>
          <a:lstStyle/>
          <a:p>
            <a:r>
              <a:rPr lang="en-US" altLang="zh-CN" sz="1800" b="1" dirty="0">
                <a:latin typeface="Times New Roman" panose="02020603050405020304" pitchFamily="18" charset="0"/>
              </a:rPr>
              <a:t>Supervises</a:t>
            </a:r>
          </a:p>
        </p:txBody>
      </p:sp>
      <p:sp>
        <p:nvSpPr>
          <p:cNvPr id="40988" name="Text Box 28"/>
          <p:cNvSpPr txBox="1"/>
          <p:nvPr/>
        </p:nvSpPr>
        <p:spPr>
          <a:xfrm>
            <a:off x="3429000" y="2438400"/>
            <a:ext cx="527050" cy="366713"/>
          </a:xfrm>
          <a:prstGeom prst="rect">
            <a:avLst/>
          </a:prstGeom>
          <a:noFill/>
          <a:ln w="9525">
            <a:noFill/>
          </a:ln>
        </p:spPr>
        <p:txBody>
          <a:bodyPr wrap="none">
            <a:spAutoFit/>
          </a:bodyPr>
          <a:lstStyle/>
          <a:p>
            <a:r>
              <a:rPr lang="en-US" altLang="zh-CN" sz="1800" b="1" dirty="0">
                <a:latin typeface="Times New Roman" panose="02020603050405020304" pitchFamily="18" charset="0"/>
              </a:rPr>
              <a:t>0..1</a:t>
            </a:r>
          </a:p>
        </p:txBody>
      </p:sp>
      <p:sp>
        <p:nvSpPr>
          <p:cNvPr id="40989" name="Text Box 29"/>
          <p:cNvSpPr txBox="1"/>
          <p:nvPr/>
        </p:nvSpPr>
        <p:spPr>
          <a:xfrm>
            <a:off x="5638800" y="2438400"/>
            <a:ext cx="527050" cy="366713"/>
          </a:xfrm>
          <a:prstGeom prst="rect">
            <a:avLst/>
          </a:prstGeom>
          <a:noFill/>
          <a:ln w="9525">
            <a:noFill/>
          </a:ln>
        </p:spPr>
        <p:txBody>
          <a:bodyPr wrap="none">
            <a:spAutoFit/>
          </a:bodyPr>
          <a:lstStyle/>
          <a:p>
            <a:r>
              <a:rPr lang="en-US" altLang="zh-CN" sz="1800" b="1" dirty="0">
                <a:latin typeface="Times New Roman" panose="02020603050405020304" pitchFamily="18" charset="0"/>
              </a:rPr>
              <a:t>0..*</a:t>
            </a:r>
          </a:p>
        </p:txBody>
      </p:sp>
      <p:sp>
        <p:nvSpPr>
          <p:cNvPr id="40990" name="Text Box 30"/>
          <p:cNvSpPr txBox="1"/>
          <p:nvPr/>
        </p:nvSpPr>
        <p:spPr>
          <a:xfrm>
            <a:off x="3429000" y="2971800"/>
            <a:ext cx="527050" cy="366713"/>
          </a:xfrm>
          <a:prstGeom prst="rect">
            <a:avLst/>
          </a:prstGeom>
          <a:noFill/>
          <a:ln w="9525">
            <a:noFill/>
          </a:ln>
        </p:spPr>
        <p:txBody>
          <a:bodyPr wrap="none">
            <a:spAutoFit/>
          </a:bodyPr>
          <a:lstStyle/>
          <a:p>
            <a:r>
              <a:rPr lang="en-US" altLang="zh-CN" sz="1800" b="1" dirty="0">
                <a:latin typeface="Times New Roman" panose="02020603050405020304" pitchFamily="18" charset="0"/>
              </a:rPr>
              <a:t>0..*</a:t>
            </a:r>
          </a:p>
        </p:txBody>
      </p:sp>
      <p:sp>
        <p:nvSpPr>
          <p:cNvPr id="40991" name="Text Box 31"/>
          <p:cNvSpPr txBox="1"/>
          <p:nvPr/>
        </p:nvSpPr>
        <p:spPr>
          <a:xfrm>
            <a:off x="5638800" y="2971800"/>
            <a:ext cx="527050" cy="366713"/>
          </a:xfrm>
          <a:prstGeom prst="rect">
            <a:avLst/>
          </a:prstGeom>
          <a:noFill/>
          <a:ln w="9525">
            <a:noFill/>
          </a:ln>
        </p:spPr>
        <p:txBody>
          <a:bodyPr wrap="none">
            <a:spAutoFit/>
          </a:bodyPr>
          <a:lstStyle/>
          <a:p>
            <a:r>
              <a:rPr lang="en-US" altLang="zh-CN" sz="1800" b="1" dirty="0">
                <a:latin typeface="Times New Roman" panose="02020603050405020304" pitchFamily="18" charset="0"/>
              </a:rPr>
              <a:t>0..1</a:t>
            </a:r>
          </a:p>
        </p:txBody>
      </p:sp>
      <p:sp>
        <p:nvSpPr>
          <p:cNvPr id="40992" name="Text Box 32"/>
          <p:cNvSpPr txBox="1"/>
          <p:nvPr/>
        </p:nvSpPr>
        <p:spPr>
          <a:xfrm>
            <a:off x="2133600" y="1600200"/>
            <a:ext cx="527050" cy="366713"/>
          </a:xfrm>
          <a:prstGeom prst="rect">
            <a:avLst/>
          </a:prstGeom>
          <a:noFill/>
          <a:ln w="9525">
            <a:noFill/>
          </a:ln>
        </p:spPr>
        <p:txBody>
          <a:bodyPr wrap="none">
            <a:spAutoFit/>
          </a:bodyPr>
          <a:lstStyle/>
          <a:p>
            <a:r>
              <a:rPr lang="en-US" altLang="zh-CN" sz="1800" b="1" dirty="0">
                <a:latin typeface="Times New Roman" panose="02020603050405020304" pitchFamily="18" charset="0"/>
              </a:rPr>
              <a:t>0..1</a:t>
            </a:r>
          </a:p>
        </p:txBody>
      </p:sp>
      <p:sp>
        <p:nvSpPr>
          <p:cNvPr id="40993" name="Text Box 33"/>
          <p:cNvSpPr txBox="1"/>
          <p:nvPr/>
        </p:nvSpPr>
        <p:spPr>
          <a:xfrm>
            <a:off x="1295400" y="2133600"/>
            <a:ext cx="527050" cy="366713"/>
          </a:xfrm>
          <a:prstGeom prst="rect">
            <a:avLst/>
          </a:prstGeom>
          <a:noFill/>
          <a:ln w="9525">
            <a:noFill/>
          </a:ln>
        </p:spPr>
        <p:txBody>
          <a:bodyPr wrap="none">
            <a:spAutoFit/>
          </a:bodyPr>
          <a:lstStyle/>
          <a:p>
            <a:r>
              <a:rPr lang="en-US" altLang="zh-CN" sz="1800" b="1" dirty="0">
                <a:latin typeface="Times New Roman" panose="02020603050405020304" pitchFamily="18" charset="0"/>
              </a:rPr>
              <a:t>0..*</a:t>
            </a:r>
          </a:p>
        </p:txBody>
      </p:sp>
      <p:sp>
        <p:nvSpPr>
          <p:cNvPr id="40994" name="Text Box 34"/>
          <p:cNvSpPr txBox="1"/>
          <p:nvPr/>
        </p:nvSpPr>
        <p:spPr>
          <a:xfrm>
            <a:off x="6324600" y="3352800"/>
            <a:ext cx="527050" cy="366713"/>
          </a:xfrm>
          <a:prstGeom prst="rect">
            <a:avLst/>
          </a:prstGeom>
          <a:noFill/>
          <a:ln w="9525">
            <a:noFill/>
          </a:ln>
        </p:spPr>
        <p:txBody>
          <a:bodyPr wrap="none">
            <a:spAutoFit/>
          </a:bodyPr>
          <a:lstStyle/>
          <a:p>
            <a:r>
              <a:rPr lang="en-US" altLang="zh-CN" sz="1800" b="1" dirty="0">
                <a:latin typeface="Times New Roman" panose="02020603050405020304" pitchFamily="18" charset="0"/>
              </a:rPr>
              <a:t>0..1</a:t>
            </a:r>
          </a:p>
        </p:txBody>
      </p:sp>
      <p:sp>
        <p:nvSpPr>
          <p:cNvPr id="40995" name="Text Box 35"/>
          <p:cNvSpPr txBox="1"/>
          <p:nvPr/>
        </p:nvSpPr>
        <p:spPr>
          <a:xfrm>
            <a:off x="6400800" y="4343400"/>
            <a:ext cx="527050" cy="366713"/>
          </a:xfrm>
          <a:prstGeom prst="rect">
            <a:avLst/>
          </a:prstGeom>
          <a:noFill/>
          <a:ln w="9525">
            <a:noFill/>
          </a:ln>
        </p:spPr>
        <p:txBody>
          <a:bodyPr wrap="none">
            <a:spAutoFit/>
          </a:bodyPr>
          <a:lstStyle/>
          <a:p>
            <a:r>
              <a:rPr lang="en-US" altLang="zh-CN" sz="1800" b="1" dirty="0">
                <a:latin typeface="Times New Roman" panose="02020603050405020304" pitchFamily="18" charset="0"/>
              </a:rPr>
              <a:t>0..*</a:t>
            </a:r>
          </a:p>
        </p:txBody>
      </p:sp>
      <p:sp>
        <p:nvSpPr>
          <p:cNvPr id="40996" name="Text Box 36"/>
          <p:cNvSpPr txBox="1"/>
          <p:nvPr/>
        </p:nvSpPr>
        <p:spPr>
          <a:xfrm>
            <a:off x="3429000" y="4953000"/>
            <a:ext cx="527050" cy="366713"/>
          </a:xfrm>
          <a:prstGeom prst="rect">
            <a:avLst/>
          </a:prstGeom>
          <a:noFill/>
          <a:ln w="9525">
            <a:noFill/>
          </a:ln>
        </p:spPr>
        <p:txBody>
          <a:bodyPr wrap="none">
            <a:spAutoFit/>
          </a:bodyPr>
          <a:lstStyle/>
          <a:p>
            <a:r>
              <a:rPr lang="en-US" altLang="zh-CN" sz="1800" b="1" dirty="0">
                <a:latin typeface="Times New Roman" panose="02020603050405020304" pitchFamily="18" charset="0"/>
              </a:rPr>
              <a:t>0..*</a:t>
            </a:r>
          </a:p>
        </p:txBody>
      </p:sp>
      <p:sp>
        <p:nvSpPr>
          <p:cNvPr id="40997" name="Text Box 37"/>
          <p:cNvSpPr txBox="1"/>
          <p:nvPr/>
        </p:nvSpPr>
        <p:spPr>
          <a:xfrm>
            <a:off x="5867400" y="4953000"/>
            <a:ext cx="527050" cy="366713"/>
          </a:xfrm>
          <a:prstGeom prst="rect">
            <a:avLst/>
          </a:prstGeom>
          <a:noFill/>
          <a:ln w="9525">
            <a:noFill/>
          </a:ln>
        </p:spPr>
        <p:txBody>
          <a:bodyPr wrap="none">
            <a:spAutoFit/>
          </a:bodyPr>
          <a:lstStyle/>
          <a:p>
            <a:r>
              <a:rPr lang="en-US" altLang="zh-CN" sz="1800" b="1" dirty="0">
                <a:latin typeface="Times New Roman" panose="02020603050405020304" pitchFamily="18" charset="0"/>
              </a:rPr>
              <a:t>0..*</a:t>
            </a:r>
          </a:p>
        </p:txBody>
      </p:sp>
      <p:sp>
        <p:nvSpPr>
          <p:cNvPr id="40999" name="Text Box 39"/>
          <p:cNvSpPr txBox="1"/>
          <p:nvPr/>
        </p:nvSpPr>
        <p:spPr>
          <a:xfrm>
            <a:off x="7940675" y="5943600"/>
            <a:ext cx="1203325" cy="581025"/>
          </a:xfrm>
          <a:prstGeom prst="rect">
            <a:avLst/>
          </a:prstGeom>
          <a:noFill/>
          <a:ln w="9525">
            <a:noFill/>
          </a:ln>
        </p:spPr>
        <p:txBody>
          <a:bodyPr wrap="none">
            <a:spAutoFit/>
          </a:bodyPr>
          <a:lstStyle/>
          <a:p>
            <a:r>
              <a:rPr lang="en-US" altLang="zh-CN" sz="1600" b="1" dirty="0">
                <a:solidFill>
                  <a:srgbClr val="FF5050"/>
                </a:solidFill>
                <a:latin typeface="Times New Roman" panose="02020603050405020304" pitchFamily="18" charset="0"/>
              </a:rPr>
              <a:t>Multi-value</a:t>
            </a:r>
          </a:p>
          <a:p>
            <a:r>
              <a:rPr lang="en-US" altLang="zh-CN" sz="1600" b="1" dirty="0">
                <a:solidFill>
                  <a:srgbClr val="FF5050"/>
                </a:solidFill>
                <a:latin typeface="Times New Roman" panose="02020603050405020304" pitchFamily="18" charset="0"/>
              </a:rPr>
              <a:t>Attribute</a:t>
            </a:r>
          </a:p>
        </p:txBody>
      </p:sp>
      <p:sp>
        <p:nvSpPr>
          <p:cNvPr id="41000" name="Text Box 40"/>
          <p:cNvSpPr txBox="1"/>
          <p:nvPr/>
        </p:nvSpPr>
        <p:spPr>
          <a:xfrm>
            <a:off x="5715000" y="6276975"/>
            <a:ext cx="998538" cy="581025"/>
          </a:xfrm>
          <a:prstGeom prst="rect">
            <a:avLst/>
          </a:prstGeom>
          <a:noFill/>
          <a:ln w="9525">
            <a:noFill/>
          </a:ln>
        </p:spPr>
        <p:txBody>
          <a:bodyPr wrap="none">
            <a:spAutoFit/>
          </a:bodyPr>
          <a:lstStyle/>
          <a:p>
            <a:r>
              <a:rPr lang="en-US" altLang="zh-CN" sz="1600" b="1" dirty="0">
                <a:solidFill>
                  <a:srgbClr val="FF5050"/>
                </a:solidFill>
                <a:latin typeface="Times New Roman" panose="02020603050405020304" pitchFamily="18" charset="0"/>
              </a:rPr>
              <a:t>Derived </a:t>
            </a:r>
          </a:p>
          <a:p>
            <a:r>
              <a:rPr lang="en-US" altLang="zh-CN" sz="1600" b="1" dirty="0">
                <a:solidFill>
                  <a:srgbClr val="FF5050"/>
                </a:solidFill>
                <a:latin typeface="Times New Roman" panose="02020603050405020304" pitchFamily="18" charset="0"/>
              </a:rPr>
              <a:t>Attribute</a:t>
            </a:r>
          </a:p>
        </p:txBody>
      </p:sp>
      <p:sp>
        <p:nvSpPr>
          <p:cNvPr id="41001" name="Text Box 41"/>
          <p:cNvSpPr txBox="1"/>
          <p:nvPr/>
        </p:nvSpPr>
        <p:spPr>
          <a:xfrm>
            <a:off x="304800" y="3657600"/>
            <a:ext cx="1403350" cy="701675"/>
          </a:xfrm>
          <a:prstGeom prst="rect">
            <a:avLst/>
          </a:prstGeom>
          <a:noFill/>
          <a:ln w="9525">
            <a:noFill/>
          </a:ln>
        </p:spPr>
        <p:txBody>
          <a:bodyPr wrap="none">
            <a:spAutoFit/>
          </a:bodyPr>
          <a:lstStyle/>
          <a:p>
            <a:r>
              <a:rPr lang="en-US" altLang="zh-CN" sz="2000" b="1" dirty="0">
                <a:solidFill>
                  <a:srgbClr val="FF5050"/>
                </a:solidFill>
                <a:latin typeface="Times New Roman" panose="02020603050405020304" pitchFamily="18" charset="0"/>
              </a:rPr>
              <a:t>Composite </a:t>
            </a:r>
          </a:p>
          <a:p>
            <a:r>
              <a:rPr lang="en-US" altLang="zh-CN" sz="2000" b="1" dirty="0">
                <a:solidFill>
                  <a:srgbClr val="FF5050"/>
                </a:solidFill>
                <a:latin typeface="Times New Roman" panose="02020603050405020304" pitchFamily="18" charset="0"/>
              </a:rPr>
              <a:t>Atrribute</a:t>
            </a:r>
          </a:p>
        </p:txBody>
      </p:sp>
      <p:sp>
        <p:nvSpPr>
          <p:cNvPr id="41002" name="Line 45"/>
          <p:cNvSpPr/>
          <p:nvPr/>
        </p:nvSpPr>
        <p:spPr>
          <a:xfrm>
            <a:off x="1905000" y="1828800"/>
            <a:ext cx="533400" cy="457200"/>
          </a:xfrm>
          <a:prstGeom prst="line">
            <a:avLst/>
          </a:prstGeom>
          <a:ln w="9525" cap="flat" cmpd="sng">
            <a:solidFill>
              <a:schemeClr val="tx1"/>
            </a:solidFill>
            <a:prstDash val="solid"/>
            <a:headEnd type="none" w="med" len="med"/>
            <a:tailEnd type="triangle" w="med" len="lg"/>
          </a:ln>
        </p:spPr>
        <p:txBody>
          <a:bodyPr/>
          <a:lstStyle/>
          <a:p>
            <a:endParaRPr lang="zh-CN" altLang="en-US"/>
          </a:p>
        </p:txBody>
      </p:sp>
      <p:sp>
        <p:nvSpPr>
          <p:cNvPr id="41003" name="Text Box 47"/>
          <p:cNvSpPr txBox="1"/>
          <p:nvPr/>
        </p:nvSpPr>
        <p:spPr>
          <a:xfrm>
            <a:off x="441325" y="2909888"/>
            <a:ext cx="1600200" cy="396875"/>
          </a:xfrm>
          <a:prstGeom prst="rect">
            <a:avLst/>
          </a:prstGeom>
          <a:noFill/>
          <a:ln w="9525">
            <a:noFill/>
          </a:ln>
        </p:spPr>
        <p:txBody>
          <a:bodyPr wrap="none">
            <a:spAutoFit/>
          </a:bodyPr>
          <a:lstStyle/>
          <a:p>
            <a:r>
              <a:rPr lang="en-US" altLang="zh-CN" sz="2000" b="1" dirty="0">
                <a:solidFill>
                  <a:srgbClr val="FF5050"/>
                </a:solidFill>
                <a:latin typeface="Times New Roman" panose="02020603050405020304" pitchFamily="18" charset="0"/>
              </a:rPr>
              <a:t>Primary Key</a:t>
            </a:r>
          </a:p>
        </p:txBody>
      </p:sp>
      <p:sp>
        <p:nvSpPr>
          <p:cNvPr id="41004" name="Text Box 48"/>
          <p:cNvSpPr txBox="1"/>
          <p:nvPr/>
        </p:nvSpPr>
        <p:spPr>
          <a:xfrm>
            <a:off x="1447800" y="6172200"/>
            <a:ext cx="2628900" cy="396875"/>
          </a:xfrm>
          <a:prstGeom prst="rect">
            <a:avLst/>
          </a:prstGeom>
          <a:noFill/>
          <a:ln w="9525">
            <a:noFill/>
          </a:ln>
        </p:spPr>
        <p:txBody>
          <a:bodyPr wrap="none">
            <a:spAutoFit/>
          </a:bodyPr>
          <a:lstStyle/>
          <a:p>
            <a:r>
              <a:rPr lang="en-US" altLang="zh-CN" sz="2000" b="1" dirty="0">
                <a:solidFill>
                  <a:srgbClr val="FF5050"/>
                </a:solidFill>
                <a:latin typeface="Times New Roman" panose="02020603050405020304" pitchFamily="18" charset="0"/>
              </a:rPr>
              <a:t>Relationship Attribute</a:t>
            </a:r>
          </a:p>
        </p:txBody>
      </p:sp>
      <p:sp>
        <p:nvSpPr>
          <p:cNvPr id="41005" name="AutoShape 49"/>
          <p:cNvSpPr/>
          <p:nvPr/>
        </p:nvSpPr>
        <p:spPr>
          <a:xfrm>
            <a:off x="1676400" y="3657600"/>
            <a:ext cx="152400" cy="762000"/>
          </a:xfrm>
          <a:prstGeom prst="leftBrace">
            <a:avLst>
              <a:gd name="adj1" fmla="val 41666"/>
              <a:gd name="adj2" fmla="val 50000"/>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1006" name="Text Box 50"/>
          <p:cNvSpPr txBox="1"/>
          <p:nvPr/>
        </p:nvSpPr>
        <p:spPr>
          <a:xfrm>
            <a:off x="3492500" y="1700213"/>
            <a:ext cx="1073150" cy="366712"/>
          </a:xfrm>
          <a:prstGeom prst="rect">
            <a:avLst/>
          </a:prstGeom>
          <a:noFill/>
          <a:ln w="9525">
            <a:noFill/>
          </a:ln>
        </p:spPr>
        <p:txBody>
          <a:bodyPr wrap="none">
            <a:spAutoFit/>
          </a:bodyPr>
          <a:lstStyle/>
          <a:p>
            <a:r>
              <a:rPr lang="en-US" altLang="zh-CN" sz="1800" b="1" dirty="0">
                <a:latin typeface="Times New Roman" panose="02020603050405020304" pitchFamily="18" charset="0"/>
              </a:rPr>
              <a:t>Manager</a:t>
            </a:r>
          </a:p>
        </p:txBody>
      </p:sp>
      <p:sp>
        <p:nvSpPr>
          <p:cNvPr id="41007" name="Text Box 51"/>
          <p:cNvSpPr txBox="1"/>
          <p:nvPr/>
        </p:nvSpPr>
        <p:spPr>
          <a:xfrm>
            <a:off x="3492500" y="3284538"/>
            <a:ext cx="1079500" cy="366712"/>
          </a:xfrm>
          <a:prstGeom prst="rect">
            <a:avLst/>
          </a:prstGeom>
          <a:noFill/>
          <a:ln w="9525">
            <a:noFill/>
          </a:ln>
        </p:spPr>
        <p:txBody>
          <a:bodyPr>
            <a:spAutoFit/>
          </a:bodyPr>
          <a:lstStyle/>
          <a:p>
            <a:r>
              <a:rPr lang="en-US" altLang="zh-CN" sz="1800" b="1" dirty="0">
                <a:latin typeface="Times New Roman" panose="02020603050405020304" pitchFamily="18" charset="0"/>
              </a:rPr>
              <a:t>Staff</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p:txBody>
          <a:bodyPr vert="horz" wrap="square" lIns="91440" tIns="45720" rIns="91440" bIns="45720" anchor="ctr"/>
          <a:lstStyle/>
          <a:p>
            <a:pPr eaLnBrk="1" hangingPunct="1"/>
            <a:r>
              <a:rPr lang="zh-CN" altLang="en-US" sz="4000" dirty="0">
                <a:latin typeface="微软雅黑" panose="020B0503020204020204" charset="-122"/>
                <a:ea typeface="微软雅黑" panose="020B0503020204020204" charset="-122"/>
              </a:rPr>
              <a:t>约束</a:t>
            </a:r>
            <a:r>
              <a:rPr lang="en-US" altLang="zh-CN" sz="4000" dirty="0">
                <a:latin typeface="微软雅黑" panose="020B0503020204020204" charset="-122"/>
                <a:ea typeface="微软雅黑" panose="020B0503020204020204" charset="-122"/>
              </a:rPr>
              <a:t>(Constraints) </a:t>
            </a:r>
          </a:p>
        </p:txBody>
      </p:sp>
      <p:sp>
        <p:nvSpPr>
          <p:cNvPr id="36867" name="Rectangle 3"/>
          <p:cNvSpPr>
            <a:spLocks noGrp="1"/>
          </p:cNvSpPr>
          <p:nvPr>
            <p:ph idx="1"/>
          </p:nvPr>
        </p:nvSpPr>
        <p:spPr>
          <a:xfrm>
            <a:off x="76200" y="1447800"/>
            <a:ext cx="8915400" cy="5562600"/>
          </a:xfrm>
        </p:spPr>
        <p:txBody>
          <a:bodyPr vert="horz" wrap="square" lIns="91440" tIns="45720" rIns="91440" bIns="45720" anchor="t"/>
          <a:lstStyle/>
          <a:p>
            <a:pPr marL="0" indent="0" defTabSz="0" eaLnBrk="1" hangingPunct="1">
              <a:lnSpc>
                <a:spcPct val="150000"/>
              </a:lnSpc>
              <a:spcBef>
                <a:spcPts val="10"/>
              </a:spcBef>
              <a:spcAft>
                <a:spcPts val="1800"/>
              </a:spcAft>
              <a:buFont typeface="Wingdings" panose="05000000000000000000" pitchFamily="2" charset="2"/>
              <a:buChar char="v"/>
              <a:tabLst>
                <a:tab pos="952500" algn="l"/>
              </a:tabLst>
            </a:pPr>
            <a:r>
              <a:rPr lang="zh-CN" altLang="en-US" dirty="0">
                <a:latin typeface="微软雅黑" panose="020B0503020204020204" charset="-122"/>
                <a:ea typeface="微软雅黑" panose="020B0503020204020204" charset="-122"/>
              </a:rPr>
              <a:t>作用于</a:t>
            </a:r>
            <a:r>
              <a:rPr lang="zh-CN" altLang="en-US" b="1" dirty="0">
                <a:solidFill>
                  <a:srgbClr val="0000FF"/>
                </a:solidFill>
                <a:latin typeface="微软雅黑" panose="020B0503020204020204" charset="-122"/>
                <a:ea typeface="微软雅黑" panose="020B0503020204020204" charset="-122"/>
              </a:rPr>
              <a:t>实体类型</a:t>
            </a:r>
            <a:r>
              <a:rPr lang="zh-CN" altLang="en-US" dirty="0">
                <a:latin typeface="微软雅黑" panose="020B0503020204020204" charset="-122"/>
                <a:ea typeface="微软雅黑" panose="020B0503020204020204" charset="-122"/>
              </a:rPr>
              <a:t>上的</a:t>
            </a:r>
            <a:r>
              <a:rPr lang="zh-CN" altLang="en-US" b="1" dirty="0">
                <a:solidFill>
                  <a:srgbClr val="FF0000"/>
                </a:solidFill>
                <a:latin typeface="微软雅黑" panose="020B0503020204020204" charset="-122"/>
                <a:ea typeface="微软雅黑" panose="020B0503020204020204" charset="-122"/>
              </a:rPr>
              <a:t>约束</a:t>
            </a:r>
            <a:r>
              <a:rPr lang="zh-CN" altLang="en-US" dirty="0">
                <a:latin typeface="微软雅黑" panose="020B0503020204020204" charset="-122"/>
                <a:ea typeface="微软雅黑" panose="020B0503020204020204" charset="-122"/>
              </a:rPr>
              <a:t>：</a:t>
            </a:r>
          </a:p>
          <a:p>
            <a:pPr marL="0" indent="0" defTabSz="0" eaLnBrk="1" hangingPunct="1">
              <a:lnSpc>
                <a:spcPct val="150000"/>
              </a:lnSpc>
              <a:spcBef>
                <a:spcPts val="10"/>
              </a:spcBef>
              <a:spcAft>
                <a:spcPts val="1800"/>
              </a:spcAft>
              <a:buFont typeface="Wingdings" panose="05000000000000000000" pitchFamily="2" charset="2"/>
              <a:buNone/>
              <a:tabLst>
                <a:tab pos="952500" algn="l"/>
              </a:tabLst>
            </a:pPr>
            <a:r>
              <a:rPr lang="zh-CN" altLang="en-US" dirty="0">
                <a:latin typeface="微软雅黑" panose="020B0503020204020204" charset="-122"/>
                <a:ea typeface="微软雅黑" panose="020B0503020204020204" charset="-122"/>
              </a:rPr>
              <a:t>       标识属性</a:t>
            </a:r>
            <a:r>
              <a:rPr lang="en-US" altLang="zh-CN" dirty="0">
                <a:latin typeface="微软雅黑" panose="020B0503020204020204" charset="-122"/>
                <a:ea typeface="微软雅黑" panose="020B0503020204020204" charset="-122"/>
              </a:rPr>
              <a:t>(primarykey)</a:t>
            </a:r>
            <a:r>
              <a:rPr lang="zh-CN" altLang="en-US" dirty="0">
                <a:latin typeface="微软雅黑" panose="020B0503020204020204" charset="-122"/>
                <a:ea typeface="微软雅黑" panose="020B0503020204020204" charset="-122"/>
              </a:rPr>
              <a:t>，实例集中，标识其实例的属性；</a:t>
            </a:r>
          </a:p>
          <a:p>
            <a:pPr marL="0" indent="0" defTabSz="0" eaLnBrk="1" hangingPunct="1">
              <a:lnSpc>
                <a:spcPct val="150000"/>
              </a:lnSpc>
              <a:spcBef>
                <a:spcPts val="10"/>
              </a:spcBef>
              <a:spcAft>
                <a:spcPts val="1800"/>
              </a:spcAft>
              <a:buFont typeface="Wingdings" panose="05000000000000000000" pitchFamily="2" charset="2"/>
              <a:buNone/>
              <a:tabLst>
                <a:tab pos="952500" algn="l"/>
              </a:tabLst>
            </a:pPr>
            <a:endParaRPr lang="zh-CN" altLang="en-US" dirty="0">
              <a:latin typeface="微软雅黑" panose="020B0503020204020204" charset="-122"/>
              <a:ea typeface="微软雅黑" panose="020B0503020204020204" charset="-122"/>
            </a:endParaRPr>
          </a:p>
          <a:p>
            <a:pPr marL="0" indent="0" defTabSz="0" eaLnBrk="1" hangingPunct="1">
              <a:lnSpc>
                <a:spcPct val="150000"/>
              </a:lnSpc>
              <a:spcBef>
                <a:spcPts val="10"/>
              </a:spcBef>
              <a:spcAft>
                <a:spcPts val="1800"/>
              </a:spcAft>
              <a:buFont typeface="Wingdings" panose="05000000000000000000" pitchFamily="2" charset="2"/>
              <a:buChar char="v"/>
              <a:tabLst>
                <a:tab pos="952500" algn="l"/>
              </a:tabLst>
            </a:pPr>
            <a:r>
              <a:rPr lang="zh-CN" altLang="en-US" dirty="0">
                <a:latin typeface="微软雅黑" panose="020B0503020204020204" charset="-122"/>
                <a:ea typeface="微软雅黑" panose="020B0503020204020204" charset="-122"/>
              </a:rPr>
              <a:t>作用于</a:t>
            </a:r>
            <a:r>
              <a:rPr lang="zh-CN" altLang="en-US" b="1" dirty="0">
                <a:solidFill>
                  <a:srgbClr val="0000FF"/>
                </a:solidFill>
                <a:latin typeface="微软雅黑" panose="020B0503020204020204" charset="-122"/>
                <a:ea typeface="微软雅黑" panose="020B0503020204020204" charset="-122"/>
              </a:rPr>
              <a:t>关系类型</a:t>
            </a:r>
            <a:r>
              <a:rPr lang="zh-CN" altLang="en-US" dirty="0">
                <a:latin typeface="微软雅黑" panose="020B0503020204020204" charset="-122"/>
                <a:ea typeface="微软雅黑" panose="020B0503020204020204" charset="-122"/>
              </a:rPr>
              <a:t>的</a:t>
            </a:r>
            <a:r>
              <a:rPr lang="zh-CN" altLang="en-US" b="1" dirty="0">
                <a:solidFill>
                  <a:srgbClr val="FF0000"/>
                </a:solidFill>
                <a:latin typeface="微软雅黑" panose="020B0503020204020204" charset="-122"/>
                <a:ea typeface="微软雅黑" panose="020B0503020204020204" charset="-122"/>
              </a:rPr>
              <a:t>约束</a:t>
            </a:r>
            <a:r>
              <a:rPr lang="zh-CN" altLang="en-US" dirty="0">
                <a:latin typeface="微软雅黑" panose="020B0503020204020204" charset="-122"/>
                <a:ea typeface="微软雅黑" panose="020B0503020204020204" charset="-122"/>
              </a:rPr>
              <a:t>：</a:t>
            </a:r>
          </a:p>
          <a:p>
            <a:pPr marL="0" indent="0" defTabSz="0" eaLnBrk="1" hangingPunct="1">
              <a:lnSpc>
                <a:spcPct val="150000"/>
              </a:lnSpc>
              <a:spcBef>
                <a:spcPts val="10"/>
              </a:spcBef>
              <a:spcAft>
                <a:spcPts val="1800"/>
              </a:spcAft>
              <a:buFont typeface="Wingdings" panose="05000000000000000000" pitchFamily="2" charset="2"/>
              <a:buNone/>
              <a:tabLst>
                <a:tab pos="952500" algn="l"/>
              </a:tabLst>
            </a:pPr>
            <a:r>
              <a:rPr lang="zh-CN" altLang="en-US" dirty="0">
                <a:latin typeface="微软雅黑" panose="020B0503020204020204" charset="-122"/>
                <a:ea typeface="微软雅黑" panose="020B0503020204020204" charset="-122"/>
              </a:rPr>
              <a:t>    对于二元关系，共有三类：</a:t>
            </a:r>
            <a:r>
              <a:rPr lang="en-US" altLang="zh-CN" dirty="0">
                <a:latin typeface="微软雅黑" panose="020B0503020204020204" charset="-122"/>
                <a:ea typeface="微软雅黑" panose="020B0503020204020204" charset="-122"/>
              </a:rPr>
              <a:t>1</a:t>
            </a:r>
            <a:r>
              <a:rPr lang="zh-CN" altLang="en-US" dirty="0">
                <a:latin typeface="微软雅黑" panose="020B0503020204020204" charset="-122"/>
                <a:ea typeface="微软雅黑" panose="020B0503020204020204" charset="-122"/>
              </a:rPr>
              <a:t>对</a:t>
            </a:r>
            <a:r>
              <a:rPr lang="en-US" altLang="zh-CN" dirty="0">
                <a:latin typeface="微软雅黑" panose="020B0503020204020204" charset="-122"/>
                <a:ea typeface="微软雅黑" panose="020B0503020204020204" charset="-122"/>
              </a:rPr>
              <a:t>1</a:t>
            </a:r>
            <a:r>
              <a:rPr lang="zh-CN" altLang="en-US" dirty="0">
                <a:latin typeface="微软雅黑" panose="020B0503020204020204" charset="-122"/>
                <a:ea typeface="微软雅黑" panose="020B0503020204020204" charset="-122"/>
              </a:rPr>
              <a:t>关系，</a:t>
            </a:r>
            <a:r>
              <a:rPr lang="en-US" altLang="zh-CN" dirty="0">
                <a:latin typeface="微软雅黑" panose="020B0503020204020204" charset="-122"/>
                <a:ea typeface="微软雅黑" panose="020B0503020204020204" charset="-122"/>
              </a:rPr>
              <a:t>1</a:t>
            </a:r>
            <a:r>
              <a:rPr lang="zh-CN" altLang="en-US" dirty="0">
                <a:latin typeface="微软雅黑" panose="020B0503020204020204" charset="-122"/>
                <a:ea typeface="微软雅黑" panose="020B0503020204020204" charset="-122"/>
              </a:rPr>
              <a:t>对多关系，多对多关系；进一步细化为</a:t>
            </a:r>
            <a:r>
              <a:rPr lang="zh-CN" altLang="en-US" dirty="0">
                <a:latin typeface="微软雅黑" panose="020B0503020204020204" charset="-122"/>
                <a:ea typeface="微软雅黑" panose="020B0503020204020204" charset="-122"/>
                <a:sym typeface="+mn-ea"/>
              </a:rPr>
              <a:t>两极：参</a:t>
            </a:r>
            <a:r>
              <a:rPr lang="en-US" altLang="zh-CN" dirty="0">
                <a:latin typeface="微软雅黑" panose="020B0503020204020204" charset="-122"/>
                <a:ea typeface="微软雅黑" panose="020B0503020204020204" charset="-122"/>
                <a:sym typeface="+mn-ea"/>
              </a:rPr>
              <a:t>(participation)</a:t>
            </a:r>
            <a:r>
              <a:rPr lang="zh-CN" altLang="en-US" dirty="0">
                <a:latin typeface="微软雅黑" panose="020B0503020204020204" charset="-122"/>
                <a:ea typeface="微软雅黑" panose="020B0503020204020204" charset="-122"/>
                <a:sym typeface="+mn-ea"/>
              </a:rPr>
              <a:t>和基</a:t>
            </a:r>
            <a:r>
              <a:rPr lang="en-US" altLang="zh-CN" dirty="0">
                <a:latin typeface="微软雅黑" panose="020B0503020204020204" charset="-122"/>
                <a:ea typeface="微软雅黑" panose="020B0503020204020204" charset="-122"/>
                <a:sym typeface="+mn-ea"/>
              </a:rPr>
              <a:t>(Cardinality);</a:t>
            </a:r>
            <a:endParaRPr lang="en-US" altLang="zh-CN" dirty="0">
              <a:latin typeface="微软雅黑" panose="020B0503020204020204" charset="-122"/>
              <a:ea typeface="微软雅黑" panose="020B0503020204020204"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p:txBody>
          <a:bodyPr vert="horz" wrap="square" lIns="91440" tIns="45720" rIns="91440" bIns="45720" anchor="ctr"/>
          <a:lstStyle/>
          <a:p>
            <a:pPr algn="l" eaLnBrk="1" hangingPunct="1"/>
            <a:r>
              <a:rPr lang="zh-CN" altLang="en-US" sz="4000" dirty="0">
                <a:latin typeface="微软雅黑" panose="020B0503020204020204" charset="-122"/>
                <a:ea typeface="微软雅黑" panose="020B0503020204020204" charset="-122"/>
              </a:rPr>
              <a:t>关联标注</a:t>
            </a:r>
            <a:endParaRPr lang="en-US" altLang="zh-CN" sz="4000" dirty="0">
              <a:latin typeface="微软雅黑" panose="020B0503020204020204" charset="-122"/>
              <a:ea typeface="微软雅黑" panose="020B0503020204020204" charset="-122"/>
            </a:endParaRPr>
          </a:p>
        </p:txBody>
      </p:sp>
      <p:sp>
        <p:nvSpPr>
          <p:cNvPr id="7" name="内容占位符 6">
            <a:extLst>
              <a:ext uri="{FF2B5EF4-FFF2-40B4-BE49-F238E27FC236}">
                <a16:creationId xmlns:a16="http://schemas.microsoft.com/office/drawing/2014/main" id="{2A6AD625-20CC-C5AB-5368-AF80B573CBC9}"/>
              </a:ext>
            </a:extLst>
          </p:cNvPr>
          <p:cNvSpPr>
            <a:spLocks noGrp="1"/>
          </p:cNvSpPr>
          <p:nvPr>
            <p:ph idx="1"/>
          </p:nvPr>
        </p:nvSpPr>
        <p:spPr>
          <a:xfrm>
            <a:off x="381000" y="1676400"/>
            <a:ext cx="3974976" cy="4800600"/>
          </a:xfrm>
        </p:spPr>
        <p:txBody>
          <a:bodyPr/>
          <a:lstStyle/>
          <a:p>
            <a:r>
              <a:rPr lang="en-US" altLang="zh-CN" dirty="0"/>
              <a:t>UML</a:t>
            </a:r>
          </a:p>
          <a:p>
            <a:pPr lvl="1"/>
            <a:r>
              <a:rPr lang="zh-CN" altLang="en-US" dirty="0"/>
              <a:t>有</a:t>
            </a:r>
            <a:r>
              <a:rPr lang="en-US" altLang="zh-CN" dirty="0"/>
              <a:t>0</a:t>
            </a:r>
            <a:r>
              <a:rPr lang="zh-CN" altLang="en-US" dirty="0"/>
              <a:t>或多个</a:t>
            </a:r>
            <a:r>
              <a:rPr lang="en-US" altLang="zh-CN" dirty="0"/>
              <a:t>Person</a:t>
            </a:r>
            <a:r>
              <a:rPr lang="zh-CN" altLang="en-US" dirty="0"/>
              <a:t>参与到单个</a:t>
            </a:r>
            <a:r>
              <a:rPr lang="en-US" altLang="zh-CN" dirty="0"/>
              <a:t>Location</a:t>
            </a:r>
            <a:r>
              <a:rPr lang="zh-CN" altLang="en-US" dirty="0"/>
              <a:t>中</a:t>
            </a:r>
            <a:endParaRPr lang="en-US" altLang="zh-CN" dirty="0"/>
          </a:p>
          <a:p>
            <a:pPr lvl="1"/>
            <a:r>
              <a:rPr lang="zh-CN" altLang="en-US" dirty="0"/>
              <a:t>只有一个</a:t>
            </a:r>
            <a:r>
              <a:rPr lang="en-US" altLang="zh-CN" dirty="0"/>
              <a:t>Location</a:t>
            </a:r>
            <a:r>
              <a:rPr lang="zh-CN" altLang="en-US" dirty="0"/>
              <a:t>会参与到单个</a:t>
            </a:r>
            <a:r>
              <a:rPr lang="en-US" altLang="zh-CN" dirty="0"/>
              <a:t>Person</a:t>
            </a:r>
            <a:r>
              <a:rPr lang="zh-CN" altLang="en-US" dirty="0"/>
              <a:t>中</a:t>
            </a:r>
            <a:endParaRPr lang="en-US" altLang="zh-CN" dirty="0"/>
          </a:p>
          <a:p>
            <a:pPr lvl="1"/>
            <a:endParaRPr lang="en-US" altLang="zh-CN" dirty="0"/>
          </a:p>
          <a:p>
            <a:r>
              <a:rPr lang="en-US" altLang="zh-CN" dirty="0"/>
              <a:t>Min-Max</a:t>
            </a:r>
            <a:r>
              <a:rPr lang="zh-CN" altLang="en-US" dirty="0"/>
              <a:t>标注与</a:t>
            </a:r>
            <a:r>
              <a:rPr lang="en-US" altLang="zh-CN" dirty="0"/>
              <a:t>UML</a:t>
            </a:r>
            <a:r>
              <a:rPr lang="zh-CN" altLang="en-US" dirty="0"/>
              <a:t>逻辑相反，本课程默认</a:t>
            </a:r>
            <a:r>
              <a:rPr lang="en-US" altLang="zh-CN" dirty="0"/>
              <a:t>UML</a:t>
            </a:r>
            <a:r>
              <a:rPr lang="zh-CN" altLang="en-US" dirty="0"/>
              <a:t>标准</a:t>
            </a:r>
          </a:p>
        </p:txBody>
      </p:sp>
      <p:pic>
        <p:nvPicPr>
          <p:cNvPr id="6" name="图片 5">
            <a:extLst>
              <a:ext uri="{FF2B5EF4-FFF2-40B4-BE49-F238E27FC236}">
                <a16:creationId xmlns:a16="http://schemas.microsoft.com/office/drawing/2014/main" id="{96A14BBD-6018-106E-1CC1-37C68F5244C6}"/>
              </a:ext>
            </a:extLst>
          </p:cNvPr>
          <p:cNvPicPr>
            <a:picLocks noChangeAspect="1"/>
          </p:cNvPicPr>
          <p:nvPr/>
        </p:nvPicPr>
        <p:blipFill>
          <a:blip r:embed="rId2"/>
          <a:stretch>
            <a:fillRect/>
          </a:stretch>
        </p:blipFill>
        <p:spPr>
          <a:xfrm>
            <a:off x="4355976" y="215900"/>
            <a:ext cx="4572000" cy="6642100"/>
          </a:xfrm>
          <a:prstGeom prst="rect">
            <a:avLst/>
          </a:prstGeom>
        </p:spPr>
      </p:pic>
    </p:spTree>
    <p:extLst>
      <p:ext uri="{BB962C8B-B14F-4D97-AF65-F5344CB8AC3E}">
        <p14:creationId xmlns:p14="http://schemas.microsoft.com/office/powerpoint/2010/main" val="21631792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p:txBody>
          <a:bodyPr vert="horz" wrap="square" lIns="91440" tIns="45720" rIns="91440" bIns="45720" anchor="ctr"/>
          <a:lstStyle/>
          <a:p>
            <a:pPr eaLnBrk="1" hangingPunct="1"/>
            <a:r>
              <a:rPr lang="zh-CN" altLang="en-US" sz="4000" dirty="0">
                <a:latin typeface="微软雅黑" panose="020B0503020204020204" charset="-122"/>
                <a:ea typeface="微软雅黑" panose="020B0503020204020204" charset="-122"/>
              </a:rPr>
              <a:t>一对一关系</a:t>
            </a:r>
          </a:p>
        </p:txBody>
      </p:sp>
      <p:sp>
        <p:nvSpPr>
          <p:cNvPr id="45060" name="Oval 4"/>
          <p:cNvSpPr/>
          <p:nvPr/>
        </p:nvSpPr>
        <p:spPr>
          <a:xfrm>
            <a:off x="1219200" y="1905000"/>
            <a:ext cx="1143000" cy="4191000"/>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5061" name="Oval 5"/>
          <p:cNvSpPr/>
          <p:nvPr/>
        </p:nvSpPr>
        <p:spPr>
          <a:xfrm>
            <a:off x="3733800" y="1905000"/>
            <a:ext cx="914400" cy="2971800"/>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5062" name="Oval 6"/>
          <p:cNvSpPr/>
          <p:nvPr/>
        </p:nvSpPr>
        <p:spPr>
          <a:xfrm>
            <a:off x="6705600" y="1905000"/>
            <a:ext cx="1371600" cy="3276600"/>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5063" name="Oval 7"/>
          <p:cNvSpPr/>
          <p:nvPr/>
        </p:nvSpPr>
        <p:spPr>
          <a:xfrm>
            <a:off x="1600200" y="2411413"/>
            <a:ext cx="179388" cy="179387"/>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5064" name="Text Box 8"/>
          <p:cNvSpPr txBox="1"/>
          <p:nvPr/>
        </p:nvSpPr>
        <p:spPr>
          <a:xfrm>
            <a:off x="1498600" y="2101850"/>
            <a:ext cx="466725" cy="396875"/>
          </a:xfrm>
          <a:prstGeom prst="rect">
            <a:avLst/>
          </a:prstGeom>
          <a:noFill/>
          <a:ln w="9525">
            <a:noFill/>
          </a:ln>
        </p:spPr>
        <p:txBody>
          <a:bodyPr wrap="none">
            <a:spAutoFit/>
          </a:bodyPr>
          <a:lstStyle/>
          <a:p>
            <a:r>
              <a:rPr lang="en-US" altLang="zh-CN" sz="2000" dirty="0">
                <a:latin typeface="Times New Roman" panose="02020603050405020304" pitchFamily="18" charset="0"/>
              </a:rPr>
              <a:t>E1</a:t>
            </a:r>
          </a:p>
        </p:txBody>
      </p:sp>
      <p:sp>
        <p:nvSpPr>
          <p:cNvPr id="45065" name="Oval 9"/>
          <p:cNvSpPr/>
          <p:nvPr/>
        </p:nvSpPr>
        <p:spPr>
          <a:xfrm>
            <a:off x="1625600" y="2917825"/>
            <a:ext cx="179388" cy="179388"/>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5066" name="Text Box 10"/>
          <p:cNvSpPr txBox="1"/>
          <p:nvPr/>
        </p:nvSpPr>
        <p:spPr>
          <a:xfrm>
            <a:off x="1524000" y="2608263"/>
            <a:ext cx="466725" cy="396875"/>
          </a:xfrm>
          <a:prstGeom prst="rect">
            <a:avLst/>
          </a:prstGeom>
          <a:noFill/>
          <a:ln w="9525">
            <a:noFill/>
          </a:ln>
        </p:spPr>
        <p:txBody>
          <a:bodyPr wrap="none">
            <a:spAutoFit/>
          </a:bodyPr>
          <a:lstStyle/>
          <a:p>
            <a:r>
              <a:rPr lang="en-US" altLang="zh-CN" sz="2000" dirty="0">
                <a:latin typeface="Times New Roman" panose="02020603050405020304" pitchFamily="18" charset="0"/>
              </a:rPr>
              <a:t>E2</a:t>
            </a:r>
          </a:p>
        </p:txBody>
      </p:sp>
      <p:sp>
        <p:nvSpPr>
          <p:cNvPr id="45067" name="Oval 11"/>
          <p:cNvSpPr/>
          <p:nvPr/>
        </p:nvSpPr>
        <p:spPr>
          <a:xfrm>
            <a:off x="1625600" y="3478213"/>
            <a:ext cx="179388" cy="179387"/>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5068" name="Text Box 12"/>
          <p:cNvSpPr txBox="1"/>
          <p:nvPr/>
        </p:nvSpPr>
        <p:spPr>
          <a:xfrm>
            <a:off x="1524000" y="3168650"/>
            <a:ext cx="466725" cy="396875"/>
          </a:xfrm>
          <a:prstGeom prst="rect">
            <a:avLst/>
          </a:prstGeom>
          <a:noFill/>
          <a:ln w="9525">
            <a:noFill/>
          </a:ln>
        </p:spPr>
        <p:txBody>
          <a:bodyPr wrap="none">
            <a:spAutoFit/>
          </a:bodyPr>
          <a:lstStyle/>
          <a:p>
            <a:r>
              <a:rPr lang="en-US" altLang="zh-CN" sz="2000" dirty="0">
                <a:latin typeface="Times New Roman" panose="02020603050405020304" pitchFamily="18" charset="0"/>
              </a:rPr>
              <a:t>E3</a:t>
            </a:r>
          </a:p>
        </p:txBody>
      </p:sp>
      <p:sp>
        <p:nvSpPr>
          <p:cNvPr id="45069" name="Oval 13"/>
          <p:cNvSpPr/>
          <p:nvPr/>
        </p:nvSpPr>
        <p:spPr>
          <a:xfrm>
            <a:off x="1651000" y="3984625"/>
            <a:ext cx="179388" cy="179388"/>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5070" name="Text Box 14"/>
          <p:cNvSpPr txBox="1"/>
          <p:nvPr/>
        </p:nvSpPr>
        <p:spPr>
          <a:xfrm>
            <a:off x="1549400" y="3675063"/>
            <a:ext cx="466725" cy="396875"/>
          </a:xfrm>
          <a:prstGeom prst="rect">
            <a:avLst/>
          </a:prstGeom>
          <a:noFill/>
          <a:ln w="9525">
            <a:noFill/>
          </a:ln>
        </p:spPr>
        <p:txBody>
          <a:bodyPr wrap="none">
            <a:spAutoFit/>
          </a:bodyPr>
          <a:lstStyle/>
          <a:p>
            <a:r>
              <a:rPr lang="en-US" altLang="zh-CN" sz="2000" dirty="0">
                <a:latin typeface="Times New Roman" panose="02020603050405020304" pitchFamily="18" charset="0"/>
              </a:rPr>
              <a:t>E4</a:t>
            </a:r>
          </a:p>
        </p:txBody>
      </p:sp>
      <p:sp>
        <p:nvSpPr>
          <p:cNvPr id="45071" name="Oval 15"/>
          <p:cNvSpPr/>
          <p:nvPr/>
        </p:nvSpPr>
        <p:spPr>
          <a:xfrm>
            <a:off x="1676400" y="4500563"/>
            <a:ext cx="179388" cy="179387"/>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5072" name="Text Box 16"/>
          <p:cNvSpPr txBox="1"/>
          <p:nvPr/>
        </p:nvSpPr>
        <p:spPr>
          <a:xfrm>
            <a:off x="1574800" y="4191000"/>
            <a:ext cx="466725" cy="396875"/>
          </a:xfrm>
          <a:prstGeom prst="rect">
            <a:avLst/>
          </a:prstGeom>
          <a:noFill/>
          <a:ln w="9525">
            <a:noFill/>
          </a:ln>
        </p:spPr>
        <p:txBody>
          <a:bodyPr wrap="none">
            <a:spAutoFit/>
          </a:bodyPr>
          <a:lstStyle/>
          <a:p>
            <a:r>
              <a:rPr lang="en-US" altLang="zh-CN" sz="2000" dirty="0">
                <a:latin typeface="Times New Roman" panose="02020603050405020304" pitchFamily="18" charset="0"/>
              </a:rPr>
              <a:t>E5</a:t>
            </a:r>
          </a:p>
        </p:txBody>
      </p:sp>
      <p:sp>
        <p:nvSpPr>
          <p:cNvPr id="45073" name="Oval 17"/>
          <p:cNvSpPr/>
          <p:nvPr/>
        </p:nvSpPr>
        <p:spPr>
          <a:xfrm>
            <a:off x="1701800" y="5006975"/>
            <a:ext cx="179388" cy="179388"/>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5074" name="Text Box 18"/>
          <p:cNvSpPr txBox="1"/>
          <p:nvPr/>
        </p:nvSpPr>
        <p:spPr>
          <a:xfrm>
            <a:off x="1600200" y="4697413"/>
            <a:ext cx="466725" cy="396875"/>
          </a:xfrm>
          <a:prstGeom prst="rect">
            <a:avLst/>
          </a:prstGeom>
          <a:noFill/>
          <a:ln w="9525">
            <a:noFill/>
          </a:ln>
        </p:spPr>
        <p:txBody>
          <a:bodyPr wrap="none">
            <a:spAutoFit/>
          </a:bodyPr>
          <a:lstStyle/>
          <a:p>
            <a:r>
              <a:rPr lang="en-US" altLang="zh-CN" sz="2000" dirty="0">
                <a:latin typeface="Times New Roman" panose="02020603050405020304" pitchFamily="18" charset="0"/>
              </a:rPr>
              <a:t>E6</a:t>
            </a:r>
          </a:p>
        </p:txBody>
      </p:sp>
      <p:sp>
        <p:nvSpPr>
          <p:cNvPr id="45075" name="Oval 19"/>
          <p:cNvSpPr/>
          <p:nvPr/>
        </p:nvSpPr>
        <p:spPr>
          <a:xfrm>
            <a:off x="1701800" y="5567363"/>
            <a:ext cx="179388" cy="179387"/>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5076" name="Text Box 20"/>
          <p:cNvSpPr txBox="1"/>
          <p:nvPr/>
        </p:nvSpPr>
        <p:spPr>
          <a:xfrm>
            <a:off x="1600200" y="5257800"/>
            <a:ext cx="466725" cy="396875"/>
          </a:xfrm>
          <a:prstGeom prst="rect">
            <a:avLst/>
          </a:prstGeom>
          <a:noFill/>
          <a:ln w="9525">
            <a:noFill/>
          </a:ln>
        </p:spPr>
        <p:txBody>
          <a:bodyPr wrap="none">
            <a:spAutoFit/>
          </a:bodyPr>
          <a:lstStyle/>
          <a:p>
            <a:r>
              <a:rPr lang="en-US" altLang="zh-CN" sz="2000" dirty="0">
                <a:latin typeface="Times New Roman" panose="02020603050405020304" pitchFamily="18" charset="0"/>
              </a:rPr>
              <a:t>E7</a:t>
            </a:r>
          </a:p>
        </p:txBody>
      </p:sp>
      <p:sp>
        <p:nvSpPr>
          <p:cNvPr id="45077" name="Oval 21"/>
          <p:cNvSpPr/>
          <p:nvPr/>
        </p:nvSpPr>
        <p:spPr>
          <a:xfrm>
            <a:off x="7229475" y="2622550"/>
            <a:ext cx="179388" cy="179388"/>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5078" name="Text Box 22"/>
          <p:cNvSpPr txBox="1"/>
          <p:nvPr/>
        </p:nvSpPr>
        <p:spPr>
          <a:xfrm>
            <a:off x="7127875" y="2312988"/>
            <a:ext cx="495300" cy="396875"/>
          </a:xfrm>
          <a:prstGeom prst="rect">
            <a:avLst/>
          </a:prstGeom>
          <a:noFill/>
          <a:ln w="9525">
            <a:noFill/>
          </a:ln>
        </p:spPr>
        <p:txBody>
          <a:bodyPr wrap="none">
            <a:spAutoFit/>
          </a:bodyPr>
          <a:lstStyle/>
          <a:p>
            <a:r>
              <a:rPr lang="en-US" altLang="zh-CN" sz="2000" dirty="0">
                <a:latin typeface="Times New Roman" panose="02020603050405020304" pitchFamily="18" charset="0"/>
              </a:rPr>
              <a:t>D1</a:t>
            </a:r>
          </a:p>
        </p:txBody>
      </p:sp>
      <p:sp>
        <p:nvSpPr>
          <p:cNvPr id="45079" name="Oval 23"/>
          <p:cNvSpPr/>
          <p:nvPr/>
        </p:nvSpPr>
        <p:spPr>
          <a:xfrm>
            <a:off x="7254875" y="3281363"/>
            <a:ext cx="179388" cy="179387"/>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5080" name="Text Box 24"/>
          <p:cNvSpPr txBox="1"/>
          <p:nvPr/>
        </p:nvSpPr>
        <p:spPr>
          <a:xfrm>
            <a:off x="7153275" y="2971800"/>
            <a:ext cx="495300" cy="396875"/>
          </a:xfrm>
          <a:prstGeom prst="rect">
            <a:avLst/>
          </a:prstGeom>
          <a:noFill/>
          <a:ln w="9525">
            <a:noFill/>
          </a:ln>
        </p:spPr>
        <p:txBody>
          <a:bodyPr wrap="none">
            <a:spAutoFit/>
          </a:bodyPr>
          <a:lstStyle/>
          <a:p>
            <a:r>
              <a:rPr lang="en-US" altLang="zh-CN" sz="2000" dirty="0">
                <a:latin typeface="Times New Roman" panose="02020603050405020304" pitchFamily="18" charset="0"/>
              </a:rPr>
              <a:t>D2</a:t>
            </a:r>
          </a:p>
        </p:txBody>
      </p:sp>
      <p:sp>
        <p:nvSpPr>
          <p:cNvPr id="45081" name="Oval 25"/>
          <p:cNvSpPr/>
          <p:nvPr/>
        </p:nvSpPr>
        <p:spPr>
          <a:xfrm>
            <a:off x="7239000" y="4043363"/>
            <a:ext cx="179388" cy="179387"/>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5082" name="Text Box 26"/>
          <p:cNvSpPr txBox="1"/>
          <p:nvPr/>
        </p:nvSpPr>
        <p:spPr>
          <a:xfrm>
            <a:off x="7137400" y="3733800"/>
            <a:ext cx="495300" cy="396875"/>
          </a:xfrm>
          <a:prstGeom prst="rect">
            <a:avLst/>
          </a:prstGeom>
          <a:noFill/>
          <a:ln w="9525">
            <a:noFill/>
          </a:ln>
        </p:spPr>
        <p:txBody>
          <a:bodyPr wrap="none">
            <a:spAutoFit/>
          </a:bodyPr>
          <a:lstStyle/>
          <a:p>
            <a:r>
              <a:rPr lang="en-US" altLang="zh-CN" sz="2000" dirty="0">
                <a:latin typeface="Times New Roman" panose="02020603050405020304" pitchFamily="18" charset="0"/>
              </a:rPr>
              <a:t>D3</a:t>
            </a:r>
          </a:p>
        </p:txBody>
      </p:sp>
      <p:sp>
        <p:nvSpPr>
          <p:cNvPr id="45083" name="Oval 27"/>
          <p:cNvSpPr/>
          <p:nvPr/>
        </p:nvSpPr>
        <p:spPr>
          <a:xfrm>
            <a:off x="7264400" y="4702175"/>
            <a:ext cx="179388" cy="179388"/>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5084" name="Text Box 28"/>
          <p:cNvSpPr txBox="1"/>
          <p:nvPr/>
        </p:nvSpPr>
        <p:spPr>
          <a:xfrm>
            <a:off x="7162800" y="4392613"/>
            <a:ext cx="495300" cy="396875"/>
          </a:xfrm>
          <a:prstGeom prst="rect">
            <a:avLst/>
          </a:prstGeom>
          <a:noFill/>
          <a:ln w="9525">
            <a:noFill/>
          </a:ln>
        </p:spPr>
        <p:txBody>
          <a:bodyPr wrap="none">
            <a:spAutoFit/>
          </a:bodyPr>
          <a:lstStyle/>
          <a:p>
            <a:r>
              <a:rPr lang="en-US" altLang="zh-CN" sz="2000" dirty="0">
                <a:latin typeface="Times New Roman" panose="02020603050405020304" pitchFamily="18" charset="0"/>
              </a:rPr>
              <a:t>D4</a:t>
            </a:r>
          </a:p>
        </p:txBody>
      </p:sp>
      <p:sp>
        <p:nvSpPr>
          <p:cNvPr id="45085" name="Rectangle 31"/>
          <p:cNvSpPr/>
          <p:nvPr/>
        </p:nvSpPr>
        <p:spPr>
          <a:xfrm>
            <a:off x="4038600" y="2362200"/>
            <a:ext cx="144463" cy="1444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5086" name="Text Box 32"/>
          <p:cNvSpPr txBox="1"/>
          <p:nvPr/>
        </p:nvSpPr>
        <p:spPr>
          <a:xfrm>
            <a:off x="3962400" y="2076450"/>
            <a:ext cx="450850" cy="366713"/>
          </a:xfrm>
          <a:prstGeom prst="rect">
            <a:avLst/>
          </a:prstGeom>
          <a:noFill/>
          <a:ln w="9525">
            <a:noFill/>
          </a:ln>
        </p:spPr>
        <p:txBody>
          <a:bodyPr wrap="none">
            <a:spAutoFit/>
          </a:bodyPr>
          <a:lstStyle/>
          <a:p>
            <a:r>
              <a:rPr lang="en-US" altLang="zh-CN" sz="1800" dirty="0">
                <a:latin typeface="Times New Roman" panose="02020603050405020304" pitchFamily="18" charset="0"/>
              </a:rPr>
              <a:t>R1</a:t>
            </a:r>
          </a:p>
        </p:txBody>
      </p:sp>
      <p:sp>
        <p:nvSpPr>
          <p:cNvPr id="45087" name="Rectangle 33"/>
          <p:cNvSpPr/>
          <p:nvPr/>
        </p:nvSpPr>
        <p:spPr>
          <a:xfrm>
            <a:off x="4038600" y="3665538"/>
            <a:ext cx="144463" cy="1444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5088" name="Text Box 34"/>
          <p:cNvSpPr txBox="1"/>
          <p:nvPr/>
        </p:nvSpPr>
        <p:spPr>
          <a:xfrm>
            <a:off x="3962400" y="3394075"/>
            <a:ext cx="450850" cy="366713"/>
          </a:xfrm>
          <a:prstGeom prst="rect">
            <a:avLst/>
          </a:prstGeom>
          <a:noFill/>
          <a:ln w="9525">
            <a:noFill/>
          </a:ln>
        </p:spPr>
        <p:txBody>
          <a:bodyPr wrap="none">
            <a:spAutoFit/>
          </a:bodyPr>
          <a:lstStyle/>
          <a:p>
            <a:r>
              <a:rPr lang="en-US" altLang="zh-CN" sz="1800" dirty="0">
                <a:latin typeface="Times New Roman" panose="02020603050405020304" pitchFamily="18" charset="0"/>
              </a:rPr>
              <a:t>R2</a:t>
            </a:r>
          </a:p>
        </p:txBody>
      </p:sp>
      <p:sp>
        <p:nvSpPr>
          <p:cNvPr id="45089" name="Rectangle 35"/>
          <p:cNvSpPr/>
          <p:nvPr/>
        </p:nvSpPr>
        <p:spPr>
          <a:xfrm>
            <a:off x="4038600" y="4503738"/>
            <a:ext cx="144463" cy="1444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5090" name="Text Box 36"/>
          <p:cNvSpPr txBox="1"/>
          <p:nvPr/>
        </p:nvSpPr>
        <p:spPr>
          <a:xfrm>
            <a:off x="3962400" y="4217988"/>
            <a:ext cx="450850" cy="366712"/>
          </a:xfrm>
          <a:prstGeom prst="rect">
            <a:avLst/>
          </a:prstGeom>
          <a:noFill/>
          <a:ln w="9525">
            <a:noFill/>
          </a:ln>
        </p:spPr>
        <p:txBody>
          <a:bodyPr wrap="none">
            <a:spAutoFit/>
          </a:bodyPr>
          <a:lstStyle/>
          <a:p>
            <a:r>
              <a:rPr lang="en-US" altLang="zh-CN" sz="1800" dirty="0">
                <a:latin typeface="Times New Roman" panose="02020603050405020304" pitchFamily="18" charset="0"/>
              </a:rPr>
              <a:t>R3</a:t>
            </a:r>
          </a:p>
        </p:txBody>
      </p:sp>
      <p:sp>
        <p:nvSpPr>
          <p:cNvPr id="45091" name="Line 47"/>
          <p:cNvSpPr/>
          <p:nvPr/>
        </p:nvSpPr>
        <p:spPr>
          <a:xfrm flipV="1">
            <a:off x="1828800" y="2438400"/>
            <a:ext cx="2362200" cy="762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45092" name="Line 48"/>
          <p:cNvSpPr/>
          <p:nvPr/>
        </p:nvSpPr>
        <p:spPr>
          <a:xfrm>
            <a:off x="4191000" y="2438400"/>
            <a:ext cx="3048000" cy="22860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45093" name="Line 51"/>
          <p:cNvSpPr/>
          <p:nvPr/>
        </p:nvSpPr>
        <p:spPr>
          <a:xfrm flipV="1">
            <a:off x="1828800" y="3733800"/>
            <a:ext cx="2286000" cy="8382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45094" name="Line 52"/>
          <p:cNvSpPr/>
          <p:nvPr/>
        </p:nvSpPr>
        <p:spPr>
          <a:xfrm>
            <a:off x="4114800" y="3733800"/>
            <a:ext cx="3124200" cy="3810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45095" name="Line 56"/>
          <p:cNvSpPr/>
          <p:nvPr/>
        </p:nvSpPr>
        <p:spPr>
          <a:xfrm flipV="1">
            <a:off x="4114800" y="3352800"/>
            <a:ext cx="3200400" cy="12192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45096" name="Line 61"/>
          <p:cNvSpPr/>
          <p:nvPr/>
        </p:nvSpPr>
        <p:spPr>
          <a:xfrm flipV="1">
            <a:off x="1828800" y="4648200"/>
            <a:ext cx="2362200" cy="4572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45097" name="Text Box 63"/>
          <p:cNvSpPr txBox="1"/>
          <p:nvPr/>
        </p:nvSpPr>
        <p:spPr>
          <a:xfrm>
            <a:off x="1219200" y="1444625"/>
            <a:ext cx="1494155" cy="460375"/>
          </a:xfrm>
          <a:prstGeom prst="rect">
            <a:avLst/>
          </a:prstGeom>
          <a:noFill/>
          <a:ln w="9525">
            <a:noFill/>
          </a:ln>
        </p:spPr>
        <p:txBody>
          <a:bodyPr wrap="none">
            <a:spAutoFit/>
          </a:bodyPr>
          <a:lstStyle/>
          <a:p>
            <a:r>
              <a:rPr lang="en-US" altLang="zh-CN" dirty="0">
                <a:latin typeface="Times New Roman" panose="02020603050405020304" pitchFamily="18" charset="0"/>
              </a:rPr>
              <a:t>Employee </a:t>
            </a:r>
            <a:endParaRPr lang="en-US" altLang="zh-CN" b="1" dirty="0">
              <a:solidFill>
                <a:srgbClr val="FF0000"/>
              </a:solidFill>
              <a:latin typeface="Arial" panose="020B0604020202020204" pitchFamily="34" charset="0"/>
            </a:endParaRPr>
          </a:p>
        </p:txBody>
      </p:sp>
      <p:sp>
        <p:nvSpPr>
          <p:cNvPr id="45098" name="Text Box 64"/>
          <p:cNvSpPr txBox="1"/>
          <p:nvPr/>
        </p:nvSpPr>
        <p:spPr>
          <a:xfrm>
            <a:off x="3870325" y="1489075"/>
            <a:ext cx="1284288" cy="457200"/>
          </a:xfrm>
          <a:prstGeom prst="rect">
            <a:avLst/>
          </a:prstGeom>
          <a:noFill/>
          <a:ln w="9525">
            <a:noFill/>
          </a:ln>
        </p:spPr>
        <p:txBody>
          <a:bodyPr wrap="none">
            <a:spAutoFit/>
          </a:bodyPr>
          <a:lstStyle/>
          <a:p>
            <a:r>
              <a:rPr lang="en-US" altLang="zh-CN" dirty="0">
                <a:latin typeface="Times New Roman" panose="02020603050405020304" pitchFamily="18" charset="0"/>
              </a:rPr>
              <a:t>Manages</a:t>
            </a:r>
          </a:p>
        </p:txBody>
      </p:sp>
      <p:sp>
        <p:nvSpPr>
          <p:cNvPr id="45099" name="Text Box 65"/>
          <p:cNvSpPr txBox="1"/>
          <p:nvPr/>
        </p:nvSpPr>
        <p:spPr>
          <a:xfrm>
            <a:off x="6858000" y="1447800"/>
            <a:ext cx="1620838" cy="457200"/>
          </a:xfrm>
          <a:prstGeom prst="rect">
            <a:avLst/>
          </a:prstGeom>
          <a:noFill/>
          <a:ln w="9525">
            <a:noFill/>
          </a:ln>
        </p:spPr>
        <p:txBody>
          <a:bodyPr wrap="none">
            <a:spAutoFit/>
          </a:bodyPr>
          <a:lstStyle/>
          <a:p>
            <a:r>
              <a:rPr lang="en-US" altLang="zh-CN" dirty="0">
                <a:latin typeface="Times New Roman" panose="02020603050405020304" pitchFamily="18" charset="0"/>
              </a:rPr>
              <a:t>Department</a:t>
            </a:r>
          </a:p>
        </p:txBody>
      </p:sp>
      <p:sp>
        <p:nvSpPr>
          <p:cNvPr id="3" name="文本框 2"/>
          <p:cNvSpPr txBox="1"/>
          <p:nvPr/>
        </p:nvSpPr>
        <p:spPr>
          <a:xfrm>
            <a:off x="762000" y="6174105"/>
            <a:ext cx="2604770" cy="460375"/>
          </a:xfrm>
          <a:prstGeom prst="rect">
            <a:avLst/>
          </a:prstGeom>
          <a:noFill/>
        </p:spPr>
        <p:txBody>
          <a:bodyPr wrap="none" rtlCol="0" anchor="t">
            <a:spAutoFit/>
          </a:bodyPr>
          <a:lstStyle/>
          <a:p>
            <a:r>
              <a:rPr lang="en-US" altLang="zh-CN" b="1" dirty="0">
                <a:solidFill>
                  <a:srgbClr val="FF0000"/>
                </a:solidFill>
                <a:latin typeface="Arial" panose="020B0604020202020204" pitchFamily="34" charset="0"/>
                <a:sym typeface="+mn-ea"/>
              </a:rPr>
              <a:t>AS manager role</a:t>
            </a:r>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p:cNvSpPr>
          <p:nvPr>
            <p:ph idx="1"/>
          </p:nvPr>
        </p:nvSpPr>
        <p:spPr>
          <a:xfrm>
            <a:off x="304800" y="1524000"/>
            <a:ext cx="8610600" cy="5334000"/>
          </a:xfrm>
        </p:spPr>
        <p:txBody>
          <a:bodyPr vert="horz" wrap="square" lIns="91440" tIns="45720" rIns="91440" bIns="45720" anchor="t"/>
          <a:lstStyle/>
          <a:p>
            <a:pPr marL="0" indent="568325" defTabSz="0" eaLnBrk="1" hangingPunct="1">
              <a:spcBef>
                <a:spcPct val="0"/>
              </a:spcBef>
              <a:buClrTx/>
              <a:buNone/>
              <a:tabLst>
                <a:tab pos="952500" algn="l"/>
              </a:tabLst>
            </a:pPr>
            <a:r>
              <a:rPr lang="en-US" altLang="zh-CN" dirty="0"/>
              <a:t>I</a:t>
            </a:r>
            <a:r>
              <a:rPr lang="zh-CN" altLang="en-US" dirty="0"/>
              <a:t>旧标记</a:t>
            </a:r>
            <a:r>
              <a:rPr lang="en-US" altLang="zh-CN" dirty="0"/>
              <a:t>:</a:t>
            </a:r>
          </a:p>
          <a:p>
            <a:pPr marL="0" indent="568325" defTabSz="0" eaLnBrk="1" hangingPunct="1">
              <a:spcBef>
                <a:spcPct val="0"/>
              </a:spcBef>
              <a:buClrTx/>
              <a:buNone/>
              <a:tabLst>
                <a:tab pos="952500" algn="l"/>
              </a:tabLst>
            </a:pPr>
            <a:endParaRPr lang="en-US" altLang="zh-CN" dirty="0"/>
          </a:p>
          <a:p>
            <a:pPr marL="0" indent="568325" defTabSz="0" eaLnBrk="1" hangingPunct="1">
              <a:spcBef>
                <a:spcPct val="0"/>
              </a:spcBef>
              <a:buClrTx/>
              <a:buNone/>
              <a:tabLst>
                <a:tab pos="952500" algn="l"/>
              </a:tabLst>
            </a:pPr>
            <a:endParaRPr lang="en-US" altLang="zh-CN" dirty="0"/>
          </a:p>
          <a:p>
            <a:pPr marL="0" indent="568325" defTabSz="0" eaLnBrk="1" hangingPunct="1">
              <a:spcBef>
                <a:spcPct val="0"/>
              </a:spcBef>
              <a:buClrTx/>
              <a:buNone/>
              <a:tabLst>
                <a:tab pos="952500" algn="l"/>
              </a:tabLst>
            </a:pPr>
            <a:endParaRPr lang="en-US" altLang="zh-CN" dirty="0"/>
          </a:p>
          <a:p>
            <a:pPr marL="0" indent="568325" defTabSz="0" eaLnBrk="1" hangingPunct="1">
              <a:spcBef>
                <a:spcPct val="0"/>
              </a:spcBef>
              <a:buClrTx/>
              <a:buNone/>
              <a:tabLst>
                <a:tab pos="952500" algn="l"/>
              </a:tabLst>
            </a:pPr>
            <a:endParaRPr lang="en-US" altLang="zh-CN" dirty="0"/>
          </a:p>
          <a:p>
            <a:pPr marL="0" indent="568325" defTabSz="0" eaLnBrk="1" hangingPunct="1">
              <a:spcBef>
                <a:spcPct val="0"/>
              </a:spcBef>
              <a:buClrTx/>
              <a:buNone/>
              <a:tabLst>
                <a:tab pos="952500" algn="l"/>
              </a:tabLst>
            </a:pPr>
            <a:endParaRPr lang="en-US" altLang="zh-CN" dirty="0"/>
          </a:p>
          <a:p>
            <a:pPr marL="0" indent="568325" defTabSz="0" eaLnBrk="1" hangingPunct="1">
              <a:spcBef>
                <a:spcPct val="0"/>
              </a:spcBef>
              <a:buClrTx/>
              <a:buNone/>
              <a:tabLst>
                <a:tab pos="952500" algn="l"/>
              </a:tabLst>
            </a:pPr>
            <a:r>
              <a:rPr lang="en-US" altLang="zh-CN" dirty="0"/>
              <a:t>UML </a:t>
            </a:r>
            <a:r>
              <a:rPr lang="zh-CN" altLang="en-US" dirty="0"/>
              <a:t>标记</a:t>
            </a:r>
            <a:r>
              <a:rPr lang="en-US" altLang="zh-CN" dirty="0"/>
              <a:t>:</a:t>
            </a:r>
          </a:p>
        </p:txBody>
      </p:sp>
      <p:grpSp>
        <p:nvGrpSpPr>
          <p:cNvPr id="3" name="组合 2"/>
          <p:cNvGrpSpPr/>
          <p:nvPr/>
        </p:nvGrpSpPr>
        <p:grpSpPr>
          <a:xfrm>
            <a:off x="1600200" y="2258695"/>
            <a:ext cx="6096000" cy="685800"/>
            <a:chOff x="2280" y="6240"/>
            <a:chExt cx="9600" cy="1080"/>
          </a:xfrm>
        </p:grpSpPr>
        <p:sp>
          <p:nvSpPr>
            <p:cNvPr id="44036" name="Text Box 4"/>
            <p:cNvSpPr txBox="1"/>
            <p:nvPr/>
          </p:nvSpPr>
          <p:spPr>
            <a:xfrm>
              <a:off x="2280" y="6413"/>
              <a:ext cx="2248" cy="735"/>
            </a:xfrm>
            <a:prstGeom prst="rect">
              <a:avLst/>
            </a:prstGeom>
            <a:solidFill>
              <a:srgbClr val="CCFFFF"/>
            </a:solidFill>
            <a:ln w="9525" cap="flat" cmpd="sng">
              <a:solidFill>
                <a:schemeClr val="tx1"/>
              </a:solidFill>
              <a:prstDash val="solid"/>
              <a:miter/>
              <a:headEnd type="none" w="med" len="med"/>
              <a:tailEnd type="none" w="med" len="med"/>
            </a:ln>
          </p:spPr>
          <p:txBody>
            <a:bodyPr wrap="none">
              <a:spAutoFit/>
            </a:bodyPr>
            <a:lstStyle/>
            <a:p>
              <a:r>
                <a:rPr lang="en-US" altLang="zh-CN" dirty="0">
                  <a:latin typeface="Times New Roman" panose="02020603050405020304" pitchFamily="18" charset="0"/>
                </a:rPr>
                <a:t>Employee</a:t>
              </a:r>
            </a:p>
          </p:txBody>
        </p:sp>
        <p:sp>
          <p:nvSpPr>
            <p:cNvPr id="44037" name="AutoShape 5"/>
            <p:cNvSpPr/>
            <p:nvPr/>
          </p:nvSpPr>
          <p:spPr>
            <a:xfrm>
              <a:off x="5760" y="6240"/>
              <a:ext cx="2040" cy="1080"/>
            </a:xfrm>
            <a:prstGeom prst="diamond">
              <a:avLst/>
            </a:prstGeom>
            <a:noFill/>
            <a:ln w="9525" cap="flat" cmpd="sng">
              <a:solidFill>
                <a:schemeClr val="tx1"/>
              </a:solidFill>
              <a:prstDash val="solid"/>
              <a:miter/>
              <a:headEnd type="none" w="med" len="med"/>
              <a:tailEnd type="none" w="med" len="med"/>
            </a:ln>
          </p:spPr>
          <p:txBody>
            <a:bodyPr wrap="none" anchor="ctr"/>
            <a:lstStyle/>
            <a:p>
              <a:pPr algn="ctr"/>
              <a:r>
                <a:rPr lang="en-US" altLang="zh-CN" sz="1800" dirty="0">
                  <a:latin typeface="Times New Roman" panose="02020603050405020304" pitchFamily="18" charset="0"/>
                </a:rPr>
                <a:t>manage</a:t>
              </a:r>
            </a:p>
          </p:txBody>
        </p:sp>
        <p:sp>
          <p:nvSpPr>
            <p:cNvPr id="44038" name="Text Box 6"/>
            <p:cNvSpPr txBox="1"/>
            <p:nvPr/>
          </p:nvSpPr>
          <p:spPr>
            <a:xfrm>
              <a:off x="8880" y="6413"/>
              <a:ext cx="3000" cy="735"/>
            </a:xfrm>
            <a:prstGeom prst="rect">
              <a:avLst/>
            </a:prstGeom>
            <a:solidFill>
              <a:srgbClr val="CCFFCC"/>
            </a:solid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Department</a:t>
              </a:r>
            </a:p>
          </p:txBody>
        </p:sp>
        <p:sp>
          <p:nvSpPr>
            <p:cNvPr id="44039" name="Line 7"/>
            <p:cNvSpPr/>
            <p:nvPr/>
          </p:nvSpPr>
          <p:spPr>
            <a:xfrm>
              <a:off x="4680" y="6773"/>
              <a:ext cx="108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44040" name="Line 8"/>
            <p:cNvSpPr/>
            <p:nvPr/>
          </p:nvSpPr>
          <p:spPr>
            <a:xfrm>
              <a:off x="7800" y="6765"/>
              <a:ext cx="108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44048" name="Text Box 16"/>
            <p:cNvSpPr txBox="1"/>
            <p:nvPr/>
          </p:nvSpPr>
          <p:spPr>
            <a:xfrm>
              <a:off x="4685" y="6600"/>
              <a:ext cx="530" cy="720"/>
            </a:xfrm>
            <a:prstGeom prst="rect">
              <a:avLst/>
            </a:prstGeom>
            <a:noFill/>
            <a:ln w="9525">
              <a:noFill/>
            </a:ln>
          </p:spPr>
          <p:txBody>
            <a:bodyPr wrap="none">
              <a:spAutoFit/>
            </a:bodyPr>
            <a:lstStyle/>
            <a:p>
              <a:r>
                <a:rPr lang="en-US" altLang="zh-CN" dirty="0">
                  <a:latin typeface="Times New Roman" panose="02020603050405020304" pitchFamily="18" charset="0"/>
                </a:rPr>
                <a:t>1</a:t>
              </a:r>
            </a:p>
          </p:txBody>
        </p:sp>
        <p:sp>
          <p:nvSpPr>
            <p:cNvPr id="44049" name="Text Box 17"/>
            <p:cNvSpPr txBox="1"/>
            <p:nvPr/>
          </p:nvSpPr>
          <p:spPr>
            <a:xfrm>
              <a:off x="8040" y="6600"/>
              <a:ext cx="530" cy="720"/>
            </a:xfrm>
            <a:prstGeom prst="rect">
              <a:avLst/>
            </a:prstGeom>
            <a:noFill/>
            <a:ln w="9525">
              <a:noFill/>
            </a:ln>
          </p:spPr>
          <p:txBody>
            <a:bodyPr wrap="none">
              <a:spAutoFit/>
            </a:bodyPr>
            <a:lstStyle/>
            <a:p>
              <a:r>
                <a:rPr lang="en-US" altLang="zh-CN" dirty="0">
                  <a:latin typeface="Times New Roman" panose="02020603050405020304" pitchFamily="18" charset="0"/>
                </a:rPr>
                <a:t>1</a:t>
              </a:r>
            </a:p>
          </p:txBody>
        </p:sp>
      </p:grpSp>
      <p:grpSp>
        <p:nvGrpSpPr>
          <p:cNvPr id="4" name="组合 3"/>
          <p:cNvGrpSpPr/>
          <p:nvPr/>
        </p:nvGrpSpPr>
        <p:grpSpPr>
          <a:xfrm>
            <a:off x="1033145" y="4655820"/>
            <a:ext cx="6837680" cy="1464310"/>
            <a:chOff x="1812" y="8640"/>
            <a:chExt cx="10768" cy="2306"/>
          </a:xfrm>
        </p:grpSpPr>
        <p:sp>
          <p:nvSpPr>
            <p:cNvPr id="44041" name="Text Box 9"/>
            <p:cNvSpPr txBox="1"/>
            <p:nvPr/>
          </p:nvSpPr>
          <p:spPr>
            <a:xfrm>
              <a:off x="2280" y="8813"/>
              <a:ext cx="2248" cy="735"/>
            </a:xfrm>
            <a:prstGeom prst="rect">
              <a:avLst/>
            </a:prstGeom>
            <a:solidFill>
              <a:srgbClr val="CCFFFF"/>
            </a:solidFill>
            <a:ln w="9525" cap="flat" cmpd="sng">
              <a:solidFill>
                <a:schemeClr val="tx1"/>
              </a:solidFill>
              <a:prstDash val="solid"/>
              <a:miter/>
              <a:headEnd type="none" w="med" len="med"/>
              <a:tailEnd type="none" w="med" len="med"/>
            </a:ln>
          </p:spPr>
          <p:txBody>
            <a:bodyPr wrap="none">
              <a:spAutoFit/>
            </a:bodyPr>
            <a:lstStyle/>
            <a:p>
              <a:r>
                <a:rPr lang="en-US" altLang="zh-CN" dirty="0">
                  <a:latin typeface="Times New Roman" panose="02020603050405020304" pitchFamily="18" charset="0"/>
                </a:rPr>
                <a:t>Employee</a:t>
              </a:r>
            </a:p>
          </p:txBody>
        </p:sp>
        <p:sp>
          <p:nvSpPr>
            <p:cNvPr id="44042" name="Text Box 10"/>
            <p:cNvSpPr txBox="1"/>
            <p:nvPr/>
          </p:nvSpPr>
          <p:spPr>
            <a:xfrm>
              <a:off x="8880" y="8813"/>
              <a:ext cx="3240" cy="735"/>
            </a:xfrm>
            <a:prstGeom prst="rect">
              <a:avLst/>
            </a:prstGeom>
            <a:solidFill>
              <a:srgbClr val="CCFFCC"/>
            </a:solid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Department</a:t>
              </a:r>
            </a:p>
          </p:txBody>
        </p:sp>
        <p:sp>
          <p:nvSpPr>
            <p:cNvPr id="44043" name="Line 11"/>
            <p:cNvSpPr/>
            <p:nvPr/>
          </p:nvSpPr>
          <p:spPr>
            <a:xfrm>
              <a:off x="4680" y="9173"/>
              <a:ext cx="432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44044" name="Text Box 12"/>
            <p:cNvSpPr txBox="1"/>
            <p:nvPr/>
          </p:nvSpPr>
          <p:spPr>
            <a:xfrm>
              <a:off x="5520" y="8640"/>
              <a:ext cx="1825" cy="578"/>
            </a:xfrm>
            <a:prstGeom prst="rect">
              <a:avLst/>
            </a:prstGeom>
            <a:noFill/>
            <a:ln w="9525">
              <a:noFill/>
            </a:ln>
          </p:spPr>
          <p:txBody>
            <a:bodyPr>
              <a:spAutoFit/>
            </a:bodyPr>
            <a:lstStyle/>
            <a:p>
              <a:r>
                <a:rPr lang="en-US" altLang="zh-CN" sz="1800" dirty="0">
                  <a:latin typeface="Times New Roman" panose="02020603050405020304" pitchFamily="18" charset="0"/>
                </a:rPr>
                <a:t>Manage</a:t>
              </a:r>
            </a:p>
          </p:txBody>
        </p:sp>
        <p:sp>
          <p:nvSpPr>
            <p:cNvPr id="44045" name="Freeform 13"/>
            <p:cNvSpPr/>
            <p:nvPr/>
          </p:nvSpPr>
          <p:spPr>
            <a:xfrm>
              <a:off x="7283" y="8738"/>
              <a:ext cx="425" cy="425"/>
            </a:xfrm>
            <a:custGeom>
              <a:avLst/>
              <a:gdLst/>
              <a:ahLst/>
              <a:cxnLst>
                <a:cxn ang="0">
                  <a:pos x="0" y="0"/>
                </a:cxn>
                <a:cxn ang="0">
                  <a:pos x="379336019" y="189668712"/>
                </a:cxn>
                <a:cxn ang="0">
                  <a:pos x="0" y="379336019"/>
                </a:cxn>
                <a:cxn ang="0">
                  <a:pos x="0" y="0"/>
                </a:cxn>
              </a:cxnLst>
              <a:rect l="0" t="0" r="0" b="0"/>
              <a:pathLst>
                <a:path w="192" h="192">
                  <a:moveTo>
                    <a:pt x="0" y="0"/>
                  </a:moveTo>
                  <a:lnTo>
                    <a:pt x="192" y="96"/>
                  </a:lnTo>
                  <a:lnTo>
                    <a:pt x="0" y="192"/>
                  </a:lnTo>
                  <a:lnTo>
                    <a:pt x="0" y="0"/>
                  </a:ln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44046" name="Text Box 14"/>
            <p:cNvSpPr txBox="1"/>
            <p:nvPr/>
          </p:nvSpPr>
          <p:spPr>
            <a:xfrm>
              <a:off x="4685" y="9028"/>
              <a:ext cx="1010" cy="720"/>
            </a:xfrm>
            <a:prstGeom prst="rect">
              <a:avLst/>
            </a:prstGeom>
            <a:noFill/>
            <a:ln w="9525">
              <a:noFill/>
            </a:ln>
          </p:spPr>
          <p:txBody>
            <a:bodyPr wrap="none">
              <a:spAutoFit/>
            </a:bodyPr>
            <a:lstStyle/>
            <a:p>
              <a:r>
                <a:rPr lang="en-US" altLang="zh-CN" dirty="0">
                  <a:latin typeface="Times New Roman" panose="02020603050405020304" pitchFamily="18" charset="0"/>
                </a:rPr>
                <a:t>0..1</a:t>
              </a:r>
            </a:p>
          </p:txBody>
        </p:sp>
        <p:sp>
          <p:nvSpPr>
            <p:cNvPr id="44047" name="Text Box 15"/>
            <p:cNvSpPr txBox="1"/>
            <p:nvPr/>
          </p:nvSpPr>
          <p:spPr>
            <a:xfrm>
              <a:off x="7800" y="9015"/>
              <a:ext cx="1010" cy="720"/>
            </a:xfrm>
            <a:prstGeom prst="rect">
              <a:avLst/>
            </a:prstGeom>
            <a:noFill/>
            <a:ln w="9525">
              <a:noFill/>
            </a:ln>
          </p:spPr>
          <p:txBody>
            <a:bodyPr wrap="none">
              <a:spAutoFit/>
            </a:bodyPr>
            <a:lstStyle/>
            <a:p>
              <a:r>
                <a:rPr lang="en-US" altLang="zh-CN" dirty="0">
                  <a:latin typeface="Times New Roman" panose="02020603050405020304" pitchFamily="18" charset="0"/>
                </a:rPr>
                <a:t>0..1</a:t>
              </a:r>
            </a:p>
          </p:txBody>
        </p:sp>
        <p:sp>
          <p:nvSpPr>
            <p:cNvPr id="44050" name="Text Box 18"/>
            <p:cNvSpPr txBox="1"/>
            <p:nvPr/>
          </p:nvSpPr>
          <p:spPr>
            <a:xfrm>
              <a:off x="1812" y="9936"/>
              <a:ext cx="3350" cy="1010"/>
            </a:xfrm>
            <a:prstGeom prst="rect">
              <a:avLst/>
            </a:prstGeom>
            <a:noFill/>
            <a:ln w="9525">
              <a:noFill/>
            </a:ln>
          </p:spPr>
          <p:txBody>
            <a:bodyPr wrap="none">
              <a:spAutoFit/>
            </a:bodyPr>
            <a:lstStyle/>
            <a:p>
              <a:r>
                <a:rPr lang="en-US" altLang="zh-CN" sz="1800" dirty="0">
                  <a:latin typeface="Times New Roman" panose="02020603050405020304" pitchFamily="18" charset="0"/>
                </a:rPr>
                <a:t>Each department</a:t>
              </a:r>
            </a:p>
            <a:p>
              <a:r>
                <a:rPr lang="en-US" altLang="zh-CN" sz="1800" dirty="0">
                  <a:latin typeface="Times New Roman" panose="02020603050405020304" pitchFamily="18" charset="0"/>
                </a:rPr>
                <a:t>may have a manager.</a:t>
              </a:r>
            </a:p>
          </p:txBody>
        </p:sp>
        <p:sp>
          <p:nvSpPr>
            <p:cNvPr id="44051" name="Text Box 19"/>
            <p:cNvSpPr txBox="1"/>
            <p:nvPr/>
          </p:nvSpPr>
          <p:spPr>
            <a:xfrm>
              <a:off x="8730" y="9936"/>
              <a:ext cx="3850" cy="1010"/>
            </a:xfrm>
            <a:prstGeom prst="rect">
              <a:avLst/>
            </a:prstGeom>
            <a:noFill/>
            <a:ln w="9525">
              <a:noFill/>
            </a:ln>
          </p:spPr>
          <p:txBody>
            <a:bodyPr wrap="none">
              <a:spAutoFit/>
            </a:bodyPr>
            <a:lstStyle/>
            <a:p>
              <a:r>
                <a:rPr lang="en-US" altLang="zh-CN" sz="1800" dirty="0">
                  <a:latin typeface="Times New Roman" panose="02020603050405020304" pitchFamily="18" charset="0"/>
                </a:rPr>
                <a:t>Each employee manages</a:t>
              </a:r>
            </a:p>
            <a:p>
              <a:r>
                <a:rPr lang="en-US" altLang="zh-CN" sz="1800" dirty="0">
                  <a:latin typeface="Times New Roman" panose="02020603050405020304" pitchFamily="18" charset="0"/>
                </a:rPr>
                <a:t>zero or one department.</a:t>
              </a:r>
            </a:p>
          </p:txBody>
        </p:sp>
      </p:grpSp>
      <p:sp>
        <p:nvSpPr>
          <p:cNvPr id="45058" name="Rectangle 2"/>
          <p:cNvSpPr>
            <a:spLocks noGrp="1"/>
          </p:cNvSpPr>
          <p:nvPr/>
        </p:nvSpPr>
        <p:spPr>
          <a:xfrm>
            <a:off x="723900" y="211455"/>
            <a:ext cx="7772400" cy="1143000"/>
          </a:xfrm>
          <a:prstGeom prst="rect">
            <a:avLst/>
          </a:prstGeom>
          <a:noFill/>
          <a:ln w="9525">
            <a:noFill/>
          </a:ln>
        </p:spPr>
        <p:txBody>
          <a:bodyPr vert="horz" wrap="square" lIns="91440" tIns="45720" rIns="91440" bIns="45720" anchor="ctr"/>
          <a:lstStyle>
            <a:lvl1pPr algn="ctr" rtl="0" eaLnBrk="0" fontAlgn="base" hangingPunct="0">
              <a:spcBef>
                <a:spcPct val="0"/>
              </a:spcBef>
              <a:spcAft>
                <a:spcPct val="0"/>
              </a:spcAft>
              <a:defRPr kumimoji="1" sz="3600" b="1">
                <a:solidFill>
                  <a:schemeClr val="accent2"/>
                </a:solidFill>
                <a:latin typeface="+mj-lt"/>
                <a:ea typeface="+mj-ea"/>
                <a:cs typeface="+mj-cs"/>
              </a:defRPr>
            </a:lvl1pPr>
            <a:lvl2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2pPr>
            <a:lvl3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3pPr>
            <a:lvl4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4pPr>
            <a:lvl5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5pPr>
            <a:lvl6pPr marL="4572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6pPr>
            <a:lvl7pPr marL="9144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7pPr>
            <a:lvl8pPr marL="13716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8pPr>
            <a:lvl9pPr marL="18288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9pPr>
          </a:lstStyle>
          <a:p>
            <a:pPr eaLnBrk="1" hangingPunct="1"/>
            <a:r>
              <a:rPr lang="zh-CN" altLang="en-US" sz="4000" dirty="0">
                <a:latin typeface="微软雅黑" panose="020B0503020204020204" charset="-122"/>
                <a:ea typeface="微软雅黑" panose="020B0503020204020204" charset="-122"/>
              </a:rPr>
              <a:t>一对一关系</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p:nvPr>
        </p:nvSpPr>
        <p:spPr>
          <a:xfrm>
            <a:off x="0" y="0"/>
            <a:ext cx="8839200" cy="1143000"/>
          </a:xfrm>
        </p:spPr>
        <p:txBody>
          <a:bodyPr vert="horz" wrap="square" lIns="91440" tIns="45720" rIns="91440" bIns="45720" anchor="ctr"/>
          <a:lstStyle/>
          <a:p>
            <a:pPr eaLnBrk="1" hangingPunct="1"/>
            <a:r>
              <a:rPr lang="zh-CN" altLang="en-US" sz="4000" dirty="0">
                <a:latin typeface="微软雅黑" panose="020B0503020204020204" charset="-122"/>
                <a:ea typeface="微软雅黑" panose="020B0503020204020204" charset="-122"/>
                <a:sym typeface="+mn-ea"/>
              </a:rPr>
              <a:t>一对多关系</a:t>
            </a:r>
            <a:endParaRPr lang="en-US" altLang="zh-CN" sz="4000" dirty="0"/>
          </a:p>
        </p:txBody>
      </p:sp>
      <p:sp>
        <p:nvSpPr>
          <p:cNvPr id="47108" name="Oval 4"/>
          <p:cNvSpPr/>
          <p:nvPr/>
        </p:nvSpPr>
        <p:spPr>
          <a:xfrm>
            <a:off x="1219200" y="1676400"/>
            <a:ext cx="1143000" cy="4191000"/>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7109" name="Oval 5"/>
          <p:cNvSpPr/>
          <p:nvPr/>
        </p:nvSpPr>
        <p:spPr>
          <a:xfrm>
            <a:off x="3733800" y="1676400"/>
            <a:ext cx="914400" cy="3962400"/>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7110" name="Oval 6"/>
          <p:cNvSpPr/>
          <p:nvPr/>
        </p:nvSpPr>
        <p:spPr>
          <a:xfrm>
            <a:off x="6705600" y="1676400"/>
            <a:ext cx="1371600" cy="3276600"/>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7111" name="Oval 7"/>
          <p:cNvSpPr/>
          <p:nvPr/>
        </p:nvSpPr>
        <p:spPr>
          <a:xfrm>
            <a:off x="1600200" y="2182813"/>
            <a:ext cx="179388" cy="179387"/>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7112" name="Text Box 8"/>
          <p:cNvSpPr txBox="1"/>
          <p:nvPr/>
        </p:nvSpPr>
        <p:spPr>
          <a:xfrm>
            <a:off x="1498600" y="1873250"/>
            <a:ext cx="452438" cy="396875"/>
          </a:xfrm>
          <a:prstGeom prst="rect">
            <a:avLst/>
          </a:prstGeom>
          <a:noFill/>
          <a:ln w="9525">
            <a:noFill/>
          </a:ln>
        </p:spPr>
        <p:txBody>
          <a:bodyPr wrap="none">
            <a:spAutoFit/>
          </a:bodyPr>
          <a:lstStyle/>
          <a:p>
            <a:r>
              <a:rPr lang="en-US" altLang="zh-CN" sz="2000" dirty="0">
                <a:latin typeface="Times New Roman" panose="02020603050405020304" pitchFamily="18" charset="0"/>
              </a:rPr>
              <a:t>P1</a:t>
            </a:r>
          </a:p>
        </p:txBody>
      </p:sp>
      <p:sp>
        <p:nvSpPr>
          <p:cNvPr id="47113" name="Oval 9"/>
          <p:cNvSpPr/>
          <p:nvPr/>
        </p:nvSpPr>
        <p:spPr>
          <a:xfrm>
            <a:off x="1625600" y="2689225"/>
            <a:ext cx="179388" cy="179388"/>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7114" name="Text Box 10"/>
          <p:cNvSpPr txBox="1"/>
          <p:nvPr/>
        </p:nvSpPr>
        <p:spPr>
          <a:xfrm>
            <a:off x="1524000" y="2379663"/>
            <a:ext cx="452438" cy="396875"/>
          </a:xfrm>
          <a:prstGeom prst="rect">
            <a:avLst/>
          </a:prstGeom>
          <a:noFill/>
          <a:ln w="9525">
            <a:noFill/>
          </a:ln>
        </p:spPr>
        <p:txBody>
          <a:bodyPr wrap="none">
            <a:spAutoFit/>
          </a:bodyPr>
          <a:lstStyle/>
          <a:p>
            <a:r>
              <a:rPr lang="en-US" altLang="zh-CN" sz="2000" dirty="0">
                <a:latin typeface="Times New Roman" panose="02020603050405020304" pitchFamily="18" charset="0"/>
              </a:rPr>
              <a:t>P2</a:t>
            </a:r>
          </a:p>
        </p:txBody>
      </p:sp>
      <p:sp>
        <p:nvSpPr>
          <p:cNvPr id="47115" name="Oval 11"/>
          <p:cNvSpPr/>
          <p:nvPr/>
        </p:nvSpPr>
        <p:spPr>
          <a:xfrm>
            <a:off x="1625600" y="3249613"/>
            <a:ext cx="179388" cy="179387"/>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7116" name="Text Box 12"/>
          <p:cNvSpPr txBox="1"/>
          <p:nvPr/>
        </p:nvSpPr>
        <p:spPr>
          <a:xfrm>
            <a:off x="1524000" y="2940050"/>
            <a:ext cx="452438" cy="396875"/>
          </a:xfrm>
          <a:prstGeom prst="rect">
            <a:avLst/>
          </a:prstGeom>
          <a:noFill/>
          <a:ln w="9525">
            <a:noFill/>
          </a:ln>
        </p:spPr>
        <p:txBody>
          <a:bodyPr wrap="none">
            <a:spAutoFit/>
          </a:bodyPr>
          <a:lstStyle/>
          <a:p>
            <a:r>
              <a:rPr lang="en-US" altLang="zh-CN" sz="2000" dirty="0">
                <a:latin typeface="Times New Roman" panose="02020603050405020304" pitchFamily="18" charset="0"/>
              </a:rPr>
              <a:t>P3</a:t>
            </a:r>
          </a:p>
        </p:txBody>
      </p:sp>
      <p:sp>
        <p:nvSpPr>
          <p:cNvPr id="47117" name="Oval 13"/>
          <p:cNvSpPr/>
          <p:nvPr/>
        </p:nvSpPr>
        <p:spPr>
          <a:xfrm>
            <a:off x="1651000" y="3756025"/>
            <a:ext cx="179388" cy="179388"/>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7118" name="Text Box 14"/>
          <p:cNvSpPr txBox="1"/>
          <p:nvPr/>
        </p:nvSpPr>
        <p:spPr>
          <a:xfrm>
            <a:off x="1549400" y="3446463"/>
            <a:ext cx="452438" cy="396875"/>
          </a:xfrm>
          <a:prstGeom prst="rect">
            <a:avLst/>
          </a:prstGeom>
          <a:noFill/>
          <a:ln w="9525">
            <a:noFill/>
          </a:ln>
        </p:spPr>
        <p:txBody>
          <a:bodyPr wrap="none">
            <a:spAutoFit/>
          </a:bodyPr>
          <a:lstStyle/>
          <a:p>
            <a:r>
              <a:rPr lang="en-US" altLang="zh-CN" sz="2000" dirty="0">
                <a:latin typeface="Times New Roman" panose="02020603050405020304" pitchFamily="18" charset="0"/>
              </a:rPr>
              <a:t>P4</a:t>
            </a:r>
          </a:p>
        </p:txBody>
      </p:sp>
      <p:sp>
        <p:nvSpPr>
          <p:cNvPr id="47119" name="Oval 15"/>
          <p:cNvSpPr/>
          <p:nvPr/>
        </p:nvSpPr>
        <p:spPr>
          <a:xfrm>
            <a:off x="1676400" y="4271963"/>
            <a:ext cx="179388" cy="179387"/>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7120" name="Text Box 16"/>
          <p:cNvSpPr txBox="1"/>
          <p:nvPr/>
        </p:nvSpPr>
        <p:spPr>
          <a:xfrm>
            <a:off x="1574800" y="3962400"/>
            <a:ext cx="452438" cy="396875"/>
          </a:xfrm>
          <a:prstGeom prst="rect">
            <a:avLst/>
          </a:prstGeom>
          <a:noFill/>
          <a:ln w="9525">
            <a:noFill/>
          </a:ln>
        </p:spPr>
        <p:txBody>
          <a:bodyPr wrap="none">
            <a:spAutoFit/>
          </a:bodyPr>
          <a:lstStyle/>
          <a:p>
            <a:r>
              <a:rPr lang="en-US" altLang="zh-CN" sz="2000" dirty="0">
                <a:latin typeface="Times New Roman" panose="02020603050405020304" pitchFamily="18" charset="0"/>
              </a:rPr>
              <a:t>P5</a:t>
            </a:r>
          </a:p>
        </p:txBody>
      </p:sp>
      <p:sp>
        <p:nvSpPr>
          <p:cNvPr id="47121" name="Oval 17"/>
          <p:cNvSpPr/>
          <p:nvPr/>
        </p:nvSpPr>
        <p:spPr>
          <a:xfrm>
            <a:off x="1701800" y="4778375"/>
            <a:ext cx="179388" cy="179388"/>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7122" name="Text Box 18"/>
          <p:cNvSpPr txBox="1"/>
          <p:nvPr/>
        </p:nvSpPr>
        <p:spPr>
          <a:xfrm>
            <a:off x="1600200" y="4468813"/>
            <a:ext cx="452438" cy="396875"/>
          </a:xfrm>
          <a:prstGeom prst="rect">
            <a:avLst/>
          </a:prstGeom>
          <a:noFill/>
          <a:ln w="9525">
            <a:noFill/>
          </a:ln>
        </p:spPr>
        <p:txBody>
          <a:bodyPr wrap="none">
            <a:spAutoFit/>
          </a:bodyPr>
          <a:lstStyle/>
          <a:p>
            <a:r>
              <a:rPr lang="en-US" altLang="zh-CN" sz="2000" dirty="0">
                <a:latin typeface="Times New Roman" panose="02020603050405020304" pitchFamily="18" charset="0"/>
              </a:rPr>
              <a:t>P6</a:t>
            </a:r>
          </a:p>
        </p:txBody>
      </p:sp>
      <p:sp>
        <p:nvSpPr>
          <p:cNvPr id="47123" name="Oval 19"/>
          <p:cNvSpPr/>
          <p:nvPr/>
        </p:nvSpPr>
        <p:spPr>
          <a:xfrm>
            <a:off x="1701800" y="5338763"/>
            <a:ext cx="179388" cy="179387"/>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7124" name="Text Box 20"/>
          <p:cNvSpPr txBox="1"/>
          <p:nvPr/>
        </p:nvSpPr>
        <p:spPr>
          <a:xfrm>
            <a:off x="1600200" y="5029200"/>
            <a:ext cx="452438" cy="396875"/>
          </a:xfrm>
          <a:prstGeom prst="rect">
            <a:avLst/>
          </a:prstGeom>
          <a:noFill/>
          <a:ln w="9525">
            <a:noFill/>
          </a:ln>
        </p:spPr>
        <p:txBody>
          <a:bodyPr wrap="none">
            <a:spAutoFit/>
          </a:bodyPr>
          <a:lstStyle/>
          <a:p>
            <a:r>
              <a:rPr lang="en-US" altLang="zh-CN" sz="2000" dirty="0">
                <a:latin typeface="Times New Roman" panose="02020603050405020304" pitchFamily="18" charset="0"/>
              </a:rPr>
              <a:t>P7</a:t>
            </a:r>
          </a:p>
        </p:txBody>
      </p:sp>
      <p:sp>
        <p:nvSpPr>
          <p:cNvPr id="47125" name="Oval 21"/>
          <p:cNvSpPr/>
          <p:nvPr/>
        </p:nvSpPr>
        <p:spPr>
          <a:xfrm>
            <a:off x="7229475" y="2393950"/>
            <a:ext cx="179388" cy="179388"/>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7126" name="Text Box 22"/>
          <p:cNvSpPr txBox="1"/>
          <p:nvPr/>
        </p:nvSpPr>
        <p:spPr>
          <a:xfrm>
            <a:off x="7127875" y="2084388"/>
            <a:ext cx="495300" cy="396875"/>
          </a:xfrm>
          <a:prstGeom prst="rect">
            <a:avLst/>
          </a:prstGeom>
          <a:noFill/>
          <a:ln w="9525">
            <a:noFill/>
          </a:ln>
        </p:spPr>
        <p:txBody>
          <a:bodyPr wrap="none">
            <a:spAutoFit/>
          </a:bodyPr>
          <a:lstStyle/>
          <a:p>
            <a:r>
              <a:rPr lang="en-US" altLang="zh-CN" sz="2000" dirty="0">
                <a:latin typeface="Times New Roman" panose="02020603050405020304" pitchFamily="18" charset="0"/>
              </a:rPr>
              <a:t>D1</a:t>
            </a:r>
          </a:p>
        </p:txBody>
      </p:sp>
      <p:sp>
        <p:nvSpPr>
          <p:cNvPr id="47127" name="Oval 23"/>
          <p:cNvSpPr/>
          <p:nvPr/>
        </p:nvSpPr>
        <p:spPr>
          <a:xfrm>
            <a:off x="7254875" y="3052763"/>
            <a:ext cx="179388" cy="179387"/>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7128" name="Text Box 24"/>
          <p:cNvSpPr txBox="1"/>
          <p:nvPr/>
        </p:nvSpPr>
        <p:spPr>
          <a:xfrm>
            <a:off x="7153275" y="2743200"/>
            <a:ext cx="495300" cy="396875"/>
          </a:xfrm>
          <a:prstGeom prst="rect">
            <a:avLst/>
          </a:prstGeom>
          <a:noFill/>
          <a:ln w="9525">
            <a:noFill/>
          </a:ln>
        </p:spPr>
        <p:txBody>
          <a:bodyPr wrap="none">
            <a:spAutoFit/>
          </a:bodyPr>
          <a:lstStyle/>
          <a:p>
            <a:r>
              <a:rPr lang="en-US" altLang="zh-CN" sz="2000" dirty="0">
                <a:latin typeface="Times New Roman" panose="02020603050405020304" pitchFamily="18" charset="0"/>
              </a:rPr>
              <a:t>D2</a:t>
            </a:r>
          </a:p>
        </p:txBody>
      </p:sp>
      <p:sp>
        <p:nvSpPr>
          <p:cNvPr id="47129" name="Oval 25"/>
          <p:cNvSpPr/>
          <p:nvPr/>
        </p:nvSpPr>
        <p:spPr>
          <a:xfrm>
            <a:off x="7239000" y="3814763"/>
            <a:ext cx="179388" cy="179387"/>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7130" name="Text Box 26"/>
          <p:cNvSpPr txBox="1"/>
          <p:nvPr/>
        </p:nvSpPr>
        <p:spPr>
          <a:xfrm>
            <a:off x="7137400" y="3505200"/>
            <a:ext cx="495300" cy="396875"/>
          </a:xfrm>
          <a:prstGeom prst="rect">
            <a:avLst/>
          </a:prstGeom>
          <a:noFill/>
          <a:ln w="9525">
            <a:noFill/>
          </a:ln>
        </p:spPr>
        <p:txBody>
          <a:bodyPr wrap="none">
            <a:spAutoFit/>
          </a:bodyPr>
          <a:lstStyle/>
          <a:p>
            <a:r>
              <a:rPr lang="en-US" altLang="zh-CN" sz="2000" dirty="0">
                <a:latin typeface="Times New Roman" panose="02020603050405020304" pitchFamily="18" charset="0"/>
              </a:rPr>
              <a:t>D3</a:t>
            </a:r>
          </a:p>
        </p:txBody>
      </p:sp>
      <p:sp>
        <p:nvSpPr>
          <p:cNvPr id="47131" name="Oval 27"/>
          <p:cNvSpPr/>
          <p:nvPr/>
        </p:nvSpPr>
        <p:spPr>
          <a:xfrm>
            <a:off x="7264400" y="4473575"/>
            <a:ext cx="179388" cy="179388"/>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7132" name="Text Box 28"/>
          <p:cNvSpPr txBox="1"/>
          <p:nvPr/>
        </p:nvSpPr>
        <p:spPr>
          <a:xfrm>
            <a:off x="7162800" y="4164013"/>
            <a:ext cx="495300" cy="396875"/>
          </a:xfrm>
          <a:prstGeom prst="rect">
            <a:avLst/>
          </a:prstGeom>
          <a:noFill/>
          <a:ln w="9525">
            <a:noFill/>
          </a:ln>
        </p:spPr>
        <p:txBody>
          <a:bodyPr wrap="none">
            <a:spAutoFit/>
          </a:bodyPr>
          <a:lstStyle/>
          <a:p>
            <a:r>
              <a:rPr lang="en-US" altLang="zh-CN" sz="2000" dirty="0">
                <a:latin typeface="Times New Roman" panose="02020603050405020304" pitchFamily="18" charset="0"/>
              </a:rPr>
              <a:t>D4</a:t>
            </a:r>
          </a:p>
        </p:txBody>
      </p:sp>
      <p:sp>
        <p:nvSpPr>
          <p:cNvPr id="47133" name="Rectangle 29"/>
          <p:cNvSpPr/>
          <p:nvPr/>
        </p:nvSpPr>
        <p:spPr>
          <a:xfrm>
            <a:off x="4038600" y="2133600"/>
            <a:ext cx="144463" cy="1444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7134" name="Text Box 30"/>
          <p:cNvSpPr txBox="1"/>
          <p:nvPr/>
        </p:nvSpPr>
        <p:spPr>
          <a:xfrm>
            <a:off x="3962400" y="1847850"/>
            <a:ext cx="450850" cy="366713"/>
          </a:xfrm>
          <a:prstGeom prst="rect">
            <a:avLst/>
          </a:prstGeom>
          <a:noFill/>
          <a:ln w="9525">
            <a:noFill/>
          </a:ln>
        </p:spPr>
        <p:txBody>
          <a:bodyPr wrap="none">
            <a:spAutoFit/>
          </a:bodyPr>
          <a:lstStyle/>
          <a:p>
            <a:r>
              <a:rPr lang="en-US" altLang="zh-CN" sz="1800" dirty="0">
                <a:latin typeface="Times New Roman" panose="02020603050405020304" pitchFamily="18" charset="0"/>
              </a:rPr>
              <a:t>R1</a:t>
            </a:r>
          </a:p>
        </p:txBody>
      </p:sp>
      <p:sp>
        <p:nvSpPr>
          <p:cNvPr id="47135" name="Rectangle 31"/>
          <p:cNvSpPr/>
          <p:nvPr/>
        </p:nvSpPr>
        <p:spPr>
          <a:xfrm>
            <a:off x="4038600" y="2938463"/>
            <a:ext cx="144463" cy="1444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7136" name="Text Box 32"/>
          <p:cNvSpPr txBox="1"/>
          <p:nvPr/>
        </p:nvSpPr>
        <p:spPr>
          <a:xfrm>
            <a:off x="3962400" y="2667000"/>
            <a:ext cx="450850" cy="366713"/>
          </a:xfrm>
          <a:prstGeom prst="rect">
            <a:avLst/>
          </a:prstGeom>
          <a:noFill/>
          <a:ln w="9525">
            <a:noFill/>
          </a:ln>
        </p:spPr>
        <p:txBody>
          <a:bodyPr wrap="none">
            <a:spAutoFit/>
          </a:bodyPr>
          <a:lstStyle/>
          <a:p>
            <a:r>
              <a:rPr lang="en-US" altLang="zh-CN" sz="1800" dirty="0">
                <a:latin typeface="Times New Roman" panose="02020603050405020304" pitchFamily="18" charset="0"/>
              </a:rPr>
              <a:t>R2</a:t>
            </a:r>
          </a:p>
        </p:txBody>
      </p:sp>
      <p:sp>
        <p:nvSpPr>
          <p:cNvPr id="47137" name="Rectangle 33"/>
          <p:cNvSpPr/>
          <p:nvPr/>
        </p:nvSpPr>
        <p:spPr>
          <a:xfrm>
            <a:off x="4038600" y="3776663"/>
            <a:ext cx="144463" cy="1444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7138" name="Text Box 34"/>
          <p:cNvSpPr txBox="1"/>
          <p:nvPr/>
        </p:nvSpPr>
        <p:spPr>
          <a:xfrm>
            <a:off x="3962400" y="3490913"/>
            <a:ext cx="450850" cy="366712"/>
          </a:xfrm>
          <a:prstGeom prst="rect">
            <a:avLst/>
          </a:prstGeom>
          <a:noFill/>
          <a:ln w="9525">
            <a:noFill/>
          </a:ln>
        </p:spPr>
        <p:txBody>
          <a:bodyPr wrap="none">
            <a:spAutoFit/>
          </a:bodyPr>
          <a:lstStyle/>
          <a:p>
            <a:r>
              <a:rPr lang="en-US" altLang="zh-CN" sz="1800" dirty="0">
                <a:latin typeface="Times New Roman" panose="02020603050405020304" pitchFamily="18" charset="0"/>
              </a:rPr>
              <a:t>R3</a:t>
            </a:r>
          </a:p>
        </p:txBody>
      </p:sp>
      <p:sp>
        <p:nvSpPr>
          <p:cNvPr id="47139" name="Line 35"/>
          <p:cNvSpPr/>
          <p:nvPr/>
        </p:nvSpPr>
        <p:spPr>
          <a:xfrm flipV="1">
            <a:off x="1828800" y="2209800"/>
            <a:ext cx="2362200" cy="762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47140" name="Line 36"/>
          <p:cNvSpPr/>
          <p:nvPr/>
        </p:nvSpPr>
        <p:spPr>
          <a:xfrm>
            <a:off x="4191000" y="2209800"/>
            <a:ext cx="3048000" cy="2286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47141" name="Line 37"/>
          <p:cNvSpPr/>
          <p:nvPr/>
        </p:nvSpPr>
        <p:spPr>
          <a:xfrm>
            <a:off x="1752600" y="3352800"/>
            <a:ext cx="2286000" cy="4572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47142" name="Line 38"/>
          <p:cNvSpPr/>
          <p:nvPr/>
        </p:nvSpPr>
        <p:spPr>
          <a:xfrm>
            <a:off x="4191000" y="3810000"/>
            <a:ext cx="3048000" cy="762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47143" name="Line 39"/>
          <p:cNvSpPr/>
          <p:nvPr/>
        </p:nvSpPr>
        <p:spPr>
          <a:xfrm flipV="1">
            <a:off x="4114800" y="3124200"/>
            <a:ext cx="3200400" cy="12192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47144" name="Line 40"/>
          <p:cNvSpPr/>
          <p:nvPr/>
        </p:nvSpPr>
        <p:spPr>
          <a:xfrm>
            <a:off x="1828800" y="3886200"/>
            <a:ext cx="2362200" cy="5334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47145" name="Rectangle 41"/>
          <p:cNvSpPr/>
          <p:nvPr/>
        </p:nvSpPr>
        <p:spPr>
          <a:xfrm>
            <a:off x="4033838" y="4362450"/>
            <a:ext cx="144462" cy="1444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7146" name="Text Box 42"/>
          <p:cNvSpPr txBox="1"/>
          <p:nvPr/>
        </p:nvSpPr>
        <p:spPr>
          <a:xfrm>
            <a:off x="3957638" y="4090988"/>
            <a:ext cx="450850" cy="366712"/>
          </a:xfrm>
          <a:prstGeom prst="rect">
            <a:avLst/>
          </a:prstGeom>
          <a:noFill/>
          <a:ln w="9525">
            <a:noFill/>
          </a:ln>
        </p:spPr>
        <p:txBody>
          <a:bodyPr wrap="none">
            <a:spAutoFit/>
          </a:bodyPr>
          <a:lstStyle/>
          <a:p>
            <a:r>
              <a:rPr lang="en-US" altLang="zh-CN" sz="1800" dirty="0">
                <a:latin typeface="Times New Roman" panose="02020603050405020304" pitchFamily="18" charset="0"/>
              </a:rPr>
              <a:t>R4</a:t>
            </a:r>
          </a:p>
        </p:txBody>
      </p:sp>
      <p:sp>
        <p:nvSpPr>
          <p:cNvPr id="47147" name="Rectangle 43"/>
          <p:cNvSpPr/>
          <p:nvPr/>
        </p:nvSpPr>
        <p:spPr>
          <a:xfrm>
            <a:off x="4114800" y="5314950"/>
            <a:ext cx="144463" cy="1444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7148" name="Text Box 44"/>
          <p:cNvSpPr txBox="1"/>
          <p:nvPr/>
        </p:nvSpPr>
        <p:spPr>
          <a:xfrm>
            <a:off x="4038600" y="5029200"/>
            <a:ext cx="450850" cy="366713"/>
          </a:xfrm>
          <a:prstGeom prst="rect">
            <a:avLst/>
          </a:prstGeom>
          <a:noFill/>
          <a:ln w="9525">
            <a:noFill/>
          </a:ln>
        </p:spPr>
        <p:txBody>
          <a:bodyPr wrap="none">
            <a:spAutoFit/>
          </a:bodyPr>
          <a:lstStyle/>
          <a:p>
            <a:r>
              <a:rPr lang="en-US" altLang="zh-CN" sz="1800" dirty="0">
                <a:latin typeface="Times New Roman" panose="02020603050405020304" pitchFamily="18" charset="0"/>
              </a:rPr>
              <a:t>R5</a:t>
            </a:r>
          </a:p>
        </p:txBody>
      </p:sp>
      <p:sp>
        <p:nvSpPr>
          <p:cNvPr id="47149" name="Line 45"/>
          <p:cNvSpPr/>
          <p:nvPr/>
        </p:nvSpPr>
        <p:spPr>
          <a:xfrm flipV="1">
            <a:off x="4191000" y="3124200"/>
            <a:ext cx="3124200" cy="22098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47150" name="Line 46"/>
          <p:cNvSpPr/>
          <p:nvPr/>
        </p:nvSpPr>
        <p:spPr>
          <a:xfrm>
            <a:off x="4191000" y="3048000"/>
            <a:ext cx="3048000" cy="762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47151" name="Line 47"/>
          <p:cNvSpPr/>
          <p:nvPr/>
        </p:nvSpPr>
        <p:spPr>
          <a:xfrm>
            <a:off x="1752600" y="2743200"/>
            <a:ext cx="2286000" cy="2286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47152" name="Line 48"/>
          <p:cNvSpPr/>
          <p:nvPr/>
        </p:nvSpPr>
        <p:spPr>
          <a:xfrm>
            <a:off x="1828800" y="4343400"/>
            <a:ext cx="2286000" cy="9906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47153" name="Text Box 49"/>
          <p:cNvSpPr txBox="1"/>
          <p:nvPr/>
        </p:nvSpPr>
        <p:spPr>
          <a:xfrm>
            <a:off x="1279525" y="1336675"/>
            <a:ext cx="1046163" cy="457200"/>
          </a:xfrm>
          <a:prstGeom prst="rect">
            <a:avLst/>
          </a:prstGeom>
          <a:noFill/>
          <a:ln w="9525">
            <a:noFill/>
          </a:ln>
        </p:spPr>
        <p:txBody>
          <a:bodyPr wrap="none">
            <a:spAutoFit/>
          </a:bodyPr>
          <a:lstStyle/>
          <a:p>
            <a:r>
              <a:rPr lang="en-US" altLang="zh-CN" dirty="0">
                <a:latin typeface="Times New Roman" panose="02020603050405020304" pitchFamily="18" charset="0"/>
              </a:rPr>
              <a:t>Project</a:t>
            </a:r>
          </a:p>
        </p:txBody>
      </p:sp>
      <p:sp>
        <p:nvSpPr>
          <p:cNvPr id="47154" name="Text Box 50"/>
          <p:cNvSpPr txBox="1"/>
          <p:nvPr/>
        </p:nvSpPr>
        <p:spPr>
          <a:xfrm>
            <a:off x="3870325" y="1336675"/>
            <a:ext cx="658813" cy="457200"/>
          </a:xfrm>
          <a:prstGeom prst="rect">
            <a:avLst/>
          </a:prstGeom>
          <a:noFill/>
          <a:ln w="9525">
            <a:noFill/>
          </a:ln>
        </p:spPr>
        <p:txBody>
          <a:bodyPr wrap="none">
            <a:spAutoFit/>
          </a:bodyPr>
          <a:lstStyle/>
          <a:p>
            <a:r>
              <a:rPr lang="en-US" altLang="zh-CN" dirty="0">
                <a:latin typeface="Times New Roman" panose="02020603050405020304" pitchFamily="18" charset="0"/>
              </a:rPr>
              <a:t>Has</a:t>
            </a:r>
          </a:p>
        </p:txBody>
      </p:sp>
      <p:sp>
        <p:nvSpPr>
          <p:cNvPr id="47155" name="Text Box 51"/>
          <p:cNvSpPr txBox="1"/>
          <p:nvPr/>
        </p:nvSpPr>
        <p:spPr>
          <a:xfrm>
            <a:off x="7146925" y="1336675"/>
            <a:ext cx="1620838" cy="457200"/>
          </a:xfrm>
          <a:prstGeom prst="rect">
            <a:avLst/>
          </a:prstGeom>
          <a:noFill/>
          <a:ln w="9525">
            <a:noFill/>
          </a:ln>
        </p:spPr>
        <p:txBody>
          <a:bodyPr wrap="none">
            <a:spAutoFit/>
          </a:bodyPr>
          <a:lstStyle/>
          <a:p>
            <a:r>
              <a:rPr lang="en-US" altLang="zh-CN" dirty="0">
                <a:latin typeface="Times New Roman" panose="02020603050405020304" pitchFamily="18" charset="0"/>
              </a:rPr>
              <a:t>Department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p:txBody>
          <a:bodyPr vert="horz" wrap="square" lIns="91440" tIns="45720" rIns="91440" bIns="45720" anchor="ctr"/>
          <a:lstStyle/>
          <a:p>
            <a:pPr eaLnBrk="1" hangingPunct="1"/>
            <a:r>
              <a:rPr lang="zh-CN" altLang="en-US" sz="4000" dirty="0">
                <a:latin typeface="微软雅黑" panose="020B0503020204020204" charset="-122"/>
                <a:ea typeface="微软雅黑" panose="020B0503020204020204" charset="-122"/>
                <a:sym typeface="+mn-ea"/>
              </a:rPr>
              <a:t>一对多关系</a:t>
            </a:r>
          </a:p>
        </p:txBody>
      </p:sp>
      <p:sp>
        <p:nvSpPr>
          <p:cNvPr id="46083" name="Rectangle 3"/>
          <p:cNvSpPr>
            <a:spLocks noGrp="1"/>
          </p:cNvSpPr>
          <p:nvPr>
            <p:ph idx="1"/>
          </p:nvPr>
        </p:nvSpPr>
        <p:spPr>
          <a:xfrm>
            <a:off x="228600" y="1423988"/>
            <a:ext cx="8610600" cy="5334000"/>
          </a:xfrm>
        </p:spPr>
        <p:txBody>
          <a:bodyPr vert="horz" wrap="square" lIns="91440" tIns="45720" rIns="91440" bIns="45720" anchor="t"/>
          <a:lstStyle/>
          <a:p>
            <a:pPr marL="0" indent="568325" defTabSz="0" eaLnBrk="1" hangingPunct="1">
              <a:spcBef>
                <a:spcPct val="0"/>
              </a:spcBef>
              <a:buClrTx/>
              <a:buNone/>
              <a:tabLst>
                <a:tab pos="952500" algn="l"/>
              </a:tabLst>
            </a:pPr>
            <a:r>
              <a:rPr lang="zh-CN" altLang="en-US" dirty="0"/>
              <a:t>旧标记</a:t>
            </a:r>
            <a:r>
              <a:rPr lang="en-US" altLang="zh-CN" dirty="0"/>
              <a:t>:</a:t>
            </a:r>
          </a:p>
          <a:p>
            <a:pPr marL="0" indent="568325" defTabSz="0" eaLnBrk="1" hangingPunct="1">
              <a:spcBef>
                <a:spcPct val="0"/>
              </a:spcBef>
              <a:buClrTx/>
              <a:buNone/>
              <a:tabLst>
                <a:tab pos="952500" algn="l"/>
              </a:tabLst>
            </a:pPr>
            <a:endParaRPr lang="en-US" altLang="zh-CN" dirty="0"/>
          </a:p>
          <a:p>
            <a:pPr marL="0" indent="568325" defTabSz="0" eaLnBrk="1" hangingPunct="1">
              <a:spcBef>
                <a:spcPct val="0"/>
              </a:spcBef>
              <a:buClrTx/>
              <a:buNone/>
              <a:tabLst>
                <a:tab pos="952500" algn="l"/>
              </a:tabLst>
            </a:pPr>
            <a:endParaRPr lang="en-US" altLang="zh-CN" dirty="0"/>
          </a:p>
          <a:p>
            <a:pPr marL="0" indent="568325" defTabSz="0" eaLnBrk="1" hangingPunct="1">
              <a:spcBef>
                <a:spcPct val="0"/>
              </a:spcBef>
              <a:buClrTx/>
              <a:buNone/>
              <a:tabLst>
                <a:tab pos="952500" algn="l"/>
              </a:tabLst>
            </a:pPr>
            <a:endParaRPr lang="en-US" altLang="zh-CN" dirty="0"/>
          </a:p>
          <a:p>
            <a:pPr marL="0" indent="568325" defTabSz="0" eaLnBrk="1" hangingPunct="1">
              <a:spcBef>
                <a:spcPct val="0"/>
              </a:spcBef>
              <a:buClrTx/>
              <a:buNone/>
              <a:tabLst>
                <a:tab pos="952500" algn="l"/>
              </a:tabLst>
            </a:pPr>
            <a:endParaRPr lang="en-US" altLang="zh-CN" dirty="0"/>
          </a:p>
          <a:p>
            <a:pPr marL="0" indent="568325" defTabSz="0" eaLnBrk="1" hangingPunct="1">
              <a:spcBef>
                <a:spcPct val="0"/>
              </a:spcBef>
              <a:buClrTx/>
              <a:buNone/>
              <a:tabLst>
                <a:tab pos="952500" algn="l"/>
              </a:tabLst>
            </a:pPr>
            <a:endParaRPr lang="en-US" altLang="zh-CN" dirty="0"/>
          </a:p>
          <a:p>
            <a:pPr marL="0" indent="568325" defTabSz="0" eaLnBrk="1" hangingPunct="1">
              <a:spcBef>
                <a:spcPct val="0"/>
              </a:spcBef>
              <a:buClrTx/>
              <a:buNone/>
              <a:tabLst>
                <a:tab pos="952500" algn="l"/>
              </a:tabLst>
            </a:pPr>
            <a:r>
              <a:rPr lang="en-US" altLang="zh-CN" dirty="0"/>
              <a:t>UML </a:t>
            </a:r>
            <a:r>
              <a:rPr lang="zh-CN" altLang="en-US" dirty="0"/>
              <a:t>标记：</a:t>
            </a:r>
          </a:p>
        </p:txBody>
      </p:sp>
      <p:grpSp>
        <p:nvGrpSpPr>
          <p:cNvPr id="2" name="组合 1"/>
          <p:cNvGrpSpPr/>
          <p:nvPr/>
        </p:nvGrpSpPr>
        <p:grpSpPr>
          <a:xfrm>
            <a:off x="1447800" y="2314575"/>
            <a:ext cx="6096000" cy="685800"/>
            <a:chOff x="2280" y="6240"/>
            <a:chExt cx="9600" cy="1080"/>
          </a:xfrm>
        </p:grpSpPr>
        <p:sp>
          <p:nvSpPr>
            <p:cNvPr id="46084" name="Text Box 4"/>
            <p:cNvSpPr txBox="1"/>
            <p:nvPr/>
          </p:nvSpPr>
          <p:spPr>
            <a:xfrm>
              <a:off x="2280" y="6413"/>
              <a:ext cx="2383" cy="735"/>
            </a:xfrm>
            <a:prstGeom prst="rect">
              <a:avLst/>
            </a:prstGeom>
            <a:solidFill>
              <a:srgbClr val="CCFFFF"/>
            </a:solidFill>
            <a:ln w="9525" cap="flat" cmpd="sng">
              <a:solidFill>
                <a:schemeClr val="tx1"/>
              </a:solidFill>
              <a:prstDash val="solid"/>
              <a:miter/>
              <a:headEnd type="none" w="med" len="med"/>
              <a:tailEnd type="none" w="med" len="med"/>
            </a:ln>
          </p:spPr>
          <p:txBody>
            <a:bodyPr wrap="none">
              <a:spAutoFit/>
            </a:bodyPr>
            <a:lstStyle/>
            <a:p>
              <a:r>
                <a:rPr lang="en-US" altLang="zh-CN" dirty="0">
                  <a:latin typeface="Times New Roman" panose="02020603050405020304" pitchFamily="18" charset="0"/>
                </a:rPr>
                <a:t>Project      </a:t>
              </a:r>
            </a:p>
          </p:txBody>
        </p:sp>
        <p:sp>
          <p:nvSpPr>
            <p:cNvPr id="46085" name="AutoShape 5"/>
            <p:cNvSpPr/>
            <p:nvPr/>
          </p:nvSpPr>
          <p:spPr>
            <a:xfrm>
              <a:off x="5760" y="6240"/>
              <a:ext cx="2040" cy="1080"/>
            </a:xfrm>
            <a:prstGeom prst="diamond">
              <a:avLst/>
            </a:prstGeom>
            <a:noFill/>
            <a:ln w="9525" cap="flat" cmpd="sng">
              <a:solidFill>
                <a:schemeClr val="tx1"/>
              </a:solidFill>
              <a:prstDash val="solid"/>
              <a:miter/>
              <a:headEnd type="none" w="med" len="med"/>
              <a:tailEnd type="none" w="med" len="med"/>
            </a:ln>
          </p:spPr>
          <p:txBody>
            <a:bodyPr wrap="none" anchor="ctr"/>
            <a:lstStyle/>
            <a:p>
              <a:pPr algn="ctr"/>
              <a:r>
                <a:rPr lang="en-US" altLang="zh-CN" sz="1800" dirty="0">
                  <a:latin typeface="Times New Roman" panose="02020603050405020304" pitchFamily="18" charset="0"/>
                </a:rPr>
                <a:t>Has</a:t>
              </a:r>
            </a:p>
          </p:txBody>
        </p:sp>
        <p:sp>
          <p:nvSpPr>
            <p:cNvPr id="46086" name="Text Box 6"/>
            <p:cNvSpPr txBox="1"/>
            <p:nvPr/>
          </p:nvSpPr>
          <p:spPr>
            <a:xfrm>
              <a:off x="8880" y="6413"/>
              <a:ext cx="3000" cy="735"/>
            </a:xfrm>
            <a:prstGeom prst="rect">
              <a:avLst/>
            </a:prstGeom>
            <a:solidFill>
              <a:srgbClr val="CCFFCC"/>
            </a:solid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Department</a:t>
              </a:r>
            </a:p>
          </p:txBody>
        </p:sp>
        <p:sp>
          <p:nvSpPr>
            <p:cNvPr id="46087" name="Line 7"/>
            <p:cNvSpPr/>
            <p:nvPr/>
          </p:nvSpPr>
          <p:spPr>
            <a:xfrm>
              <a:off x="4680" y="6773"/>
              <a:ext cx="108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46088" name="Line 8"/>
            <p:cNvSpPr/>
            <p:nvPr/>
          </p:nvSpPr>
          <p:spPr>
            <a:xfrm>
              <a:off x="7800" y="6765"/>
              <a:ext cx="108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46096" name="Text Box 16"/>
            <p:cNvSpPr txBox="1"/>
            <p:nvPr/>
          </p:nvSpPr>
          <p:spPr>
            <a:xfrm>
              <a:off x="4685" y="6600"/>
              <a:ext cx="638" cy="720"/>
            </a:xfrm>
            <a:prstGeom prst="rect">
              <a:avLst/>
            </a:prstGeom>
            <a:noFill/>
            <a:ln w="9525">
              <a:noFill/>
            </a:ln>
          </p:spPr>
          <p:txBody>
            <a:bodyPr wrap="none">
              <a:spAutoFit/>
            </a:bodyPr>
            <a:lstStyle/>
            <a:p>
              <a:r>
                <a:rPr lang="en-US" altLang="zh-CN" dirty="0">
                  <a:latin typeface="Times New Roman" panose="02020603050405020304" pitchFamily="18" charset="0"/>
                </a:rPr>
                <a:t>N</a:t>
              </a:r>
            </a:p>
          </p:txBody>
        </p:sp>
        <p:sp>
          <p:nvSpPr>
            <p:cNvPr id="46097" name="Text Box 17"/>
            <p:cNvSpPr txBox="1"/>
            <p:nvPr/>
          </p:nvSpPr>
          <p:spPr>
            <a:xfrm>
              <a:off x="8040" y="6600"/>
              <a:ext cx="530" cy="720"/>
            </a:xfrm>
            <a:prstGeom prst="rect">
              <a:avLst/>
            </a:prstGeom>
            <a:noFill/>
            <a:ln w="9525">
              <a:noFill/>
            </a:ln>
          </p:spPr>
          <p:txBody>
            <a:bodyPr wrap="none">
              <a:spAutoFit/>
            </a:bodyPr>
            <a:lstStyle/>
            <a:p>
              <a:r>
                <a:rPr lang="en-US" altLang="zh-CN" dirty="0">
                  <a:latin typeface="Times New Roman" panose="02020603050405020304" pitchFamily="18" charset="0"/>
                </a:rPr>
                <a:t>1</a:t>
              </a:r>
            </a:p>
          </p:txBody>
        </p:sp>
      </p:grpSp>
      <p:grpSp>
        <p:nvGrpSpPr>
          <p:cNvPr id="3" name="组合 2"/>
          <p:cNvGrpSpPr/>
          <p:nvPr/>
        </p:nvGrpSpPr>
        <p:grpSpPr>
          <a:xfrm>
            <a:off x="1450975" y="4572000"/>
            <a:ext cx="6426200" cy="1412875"/>
            <a:chOff x="2285" y="7200"/>
            <a:chExt cx="10120" cy="2225"/>
          </a:xfrm>
        </p:grpSpPr>
        <p:sp>
          <p:nvSpPr>
            <p:cNvPr id="46089" name="Text Box 9"/>
            <p:cNvSpPr txBox="1"/>
            <p:nvPr/>
          </p:nvSpPr>
          <p:spPr>
            <a:xfrm>
              <a:off x="2285" y="7438"/>
              <a:ext cx="2383" cy="735"/>
            </a:xfrm>
            <a:prstGeom prst="rect">
              <a:avLst/>
            </a:prstGeom>
            <a:solidFill>
              <a:srgbClr val="CCFFFF"/>
            </a:solidFill>
            <a:ln w="9525" cap="flat" cmpd="sng">
              <a:solidFill>
                <a:schemeClr val="tx1"/>
              </a:solidFill>
              <a:prstDash val="solid"/>
              <a:miter/>
              <a:headEnd type="none" w="med" len="med"/>
              <a:tailEnd type="none" w="med" len="med"/>
            </a:ln>
          </p:spPr>
          <p:txBody>
            <a:bodyPr wrap="none">
              <a:spAutoFit/>
            </a:bodyPr>
            <a:lstStyle/>
            <a:p>
              <a:r>
                <a:rPr lang="en-US" altLang="zh-CN" dirty="0">
                  <a:latin typeface="Times New Roman" panose="02020603050405020304" pitchFamily="18" charset="0"/>
                </a:rPr>
                <a:t>Project      </a:t>
              </a:r>
            </a:p>
          </p:txBody>
        </p:sp>
        <p:sp>
          <p:nvSpPr>
            <p:cNvPr id="46090" name="Text Box 10"/>
            <p:cNvSpPr txBox="1"/>
            <p:nvPr/>
          </p:nvSpPr>
          <p:spPr>
            <a:xfrm>
              <a:off x="8885" y="7438"/>
              <a:ext cx="3240" cy="735"/>
            </a:xfrm>
            <a:prstGeom prst="rect">
              <a:avLst/>
            </a:prstGeom>
            <a:solidFill>
              <a:srgbClr val="CCFFCC"/>
            </a:solid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Department</a:t>
              </a:r>
            </a:p>
          </p:txBody>
        </p:sp>
        <p:sp>
          <p:nvSpPr>
            <p:cNvPr id="46091" name="Line 11"/>
            <p:cNvSpPr/>
            <p:nvPr/>
          </p:nvSpPr>
          <p:spPr>
            <a:xfrm>
              <a:off x="4685" y="7798"/>
              <a:ext cx="432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46092" name="Text Box 12"/>
            <p:cNvSpPr txBox="1"/>
            <p:nvPr/>
          </p:nvSpPr>
          <p:spPr>
            <a:xfrm>
              <a:off x="7455" y="7200"/>
              <a:ext cx="1225" cy="578"/>
            </a:xfrm>
            <a:prstGeom prst="rect">
              <a:avLst/>
            </a:prstGeom>
            <a:noFill/>
            <a:ln w="9525">
              <a:noFill/>
            </a:ln>
          </p:spPr>
          <p:txBody>
            <a:bodyPr>
              <a:spAutoFit/>
            </a:bodyPr>
            <a:lstStyle/>
            <a:p>
              <a:r>
                <a:rPr lang="en-US" altLang="zh-CN" sz="1800" dirty="0">
                  <a:latin typeface="Times New Roman" panose="02020603050405020304" pitchFamily="18" charset="0"/>
                </a:rPr>
                <a:t>Has</a:t>
              </a:r>
            </a:p>
          </p:txBody>
        </p:sp>
        <p:sp>
          <p:nvSpPr>
            <p:cNvPr id="46093" name="Freeform 13"/>
            <p:cNvSpPr/>
            <p:nvPr/>
          </p:nvSpPr>
          <p:spPr>
            <a:xfrm flipH="1">
              <a:off x="6865" y="7363"/>
              <a:ext cx="423" cy="405"/>
            </a:xfrm>
            <a:custGeom>
              <a:avLst/>
              <a:gdLst/>
              <a:ahLst/>
              <a:cxnLst>
                <a:cxn ang="0">
                  <a:pos x="0" y="0"/>
                </a:cxn>
                <a:cxn ang="0">
                  <a:pos x="374887765" y="172237598"/>
                </a:cxn>
                <a:cxn ang="0">
                  <a:pos x="0" y="344473857"/>
                </a:cxn>
                <a:cxn ang="0">
                  <a:pos x="0" y="0"/>
                </a:cxn>
              </a:cxnLst>
              <a:rect l="0" t="0" r="0" b="0"/>
              <a:pathLst>
                <a:path w="192" h="192">
                  <a:moveTo>
                    <a:pt x="0" y="0"/>
                  </a:moveTo>
                  <a:lnTo>
                    <a:pt x="192" y="96"/>
                  </a:lnTo>
                  <a:lnTo>
                    <a:pt x="0" y="192"/>
                  </a:lnTo>
                  <a:lnTo>
                    <a:pt x="0" y="0"/>
                  </a:ln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46094" name="Text Box 14"/>
            <p:cNvSpPr txBox="1"/>
            <p:nvPr/>
          </p:nvSpPr>
          <p:spPr>
            <a:xfrm>
              <a:off x="4690" y="7653"/>
              <a:ext cx="1010" cy="720"/>
            </a:xfrm>
            <a:prstGeom prst="rect">
              <a:avLst/>
            </a:prstGeom>
            <a:noFill/>
            <a:ln w="9525">
              <a:noFill/>
            </a:ln>
          </p:spPr>
          <p:txBody>
            <a:bodyPr wrap="none">
              <a:spAutoFit/>
            </a:bodyPr>
            <a:lstStyle/>
            <a:p>
              <a:r>
                <a:rPr lang="en-US" altLang="zh-CN" dirty="0">
                  <a:latin typeface="Times New Roman" panose="02020603050405020304" pitchFamily="18" charset="0"/>
                </a:rPr>
                <a:t>0..*</a:t>
              </a:r>
            </a:p>
          </p:txBody>
        </p:sp>
        <p:sp>
          <p:nvSpPr>
            <p:cNvPr id="46095" name="Text Box 15"/>
            <p:cNvSpPr txBox="1"/>
            <p:nvPr/>
          </p:nvSpPr>
          <p:spPr>
            <a:xfrm>
              <a:off x="7805" y="7640"/>
              <a:ext cx="1010" cy="720"/>
            </a:xfrm>
            <a:prstGeom prst="rect">
              <a:avLst/>
            </a:prstGeom>
            <a:noFill/>
            <a:ln w="9525">
              <a:noFill/>
            </a:ln>
          </p:spPr>
          <p:txBody>
            <a:bodyPr wrap="none">
              <a:spAutoFit/>
            </a:bodyPr>
            <a:lstStyle/>
            <a:p>
              <a:r>
                <a:rPr lang="en-US" altLang="zh-CN" dirty="0">
                  <a:latin typeface="Times New Roman" panose="02020603050405020304" pitchFamily="18" charset="0"/>
                </a:rPr>
                <a:t>0..1</a:t>
              </a:r>
            </a:p>
          </p:txBody>
        </p:sp>
        <p:sp>
          <p:nvSpPr>
            <p:cNvPr id="46098" name="Text Box 18"/>
            <p:cNvSpPr txBox="1"/>
            <p:nvPr/>
          </p:nvSpPr>
          <p:spPr>
            <a:xfrm>
              <a:off x="3005" y="8415"/>
              <a:ext cx="4100" cy="1010"/>
            </a:xfrm>
            <a:prstGeom prst="rect">
              <a:avLst/>
            </a:prstGeom>
            <a:noFill/>
            <a:ln w="9525">
              <a:noFill/>
            </a:ln>
          </p:spPr>
          <p:txBody>
            <a:bodyPr wrap="none">
              <a:spAutoFit/>
            </a:bodyPr>
            <a:lstStyle/>
            <a:p>
              <a:r>
                <a:rPr lang="en-US" altLang="zh-CN" sz="1800" dirty="0">
                  <a:latin typeface="Times New Roman" panose="02020603050405020304" pitchFamily="18" charset="0"/>
                </a:rPr>
                <a:t>Each department</a:t>
              </a:r>
            </a:p>
            <a:p>
              <a:r>
                <a:rPr lang="en-US" altLang="zh-CN" sz="1800" dirty="0">
                  <a:latin typeface="Times New Roman" panose="02020603050405020304" pitchFamily="18" charset="0"/>
                </a:rPr>
                <a:t>Has zero or more projects.</a:t>
              </a:r>
            </a:p>
          </p:txBody>
        </p:sp>
        <p:sp>
          <p:nvSpPr>
            <p:cNvPr id="46099" name="Text Box 19"/>
            <p:cNvSpPr txBox="1"/>
            <p:nvPr/>
          </p:nvSpPr>
          <p:spPr>
            <a:xfrm>
              <a:off x="8645" y="8415"/>
              <a:ext cx="3760" cy="1010"/>
            </a:xfrm>
            <a:prstGeom prst="rect">
              <a:avLst/>
            </a:prstGeom>
            <a:noFill/>
            <a:ln w="9525">
              <a:noFill/>
            </a:ln>
          </p:spPr>
          <p:txBody>
            <a:bodyPr wrap="none">
              <a:spAutoFit/>
            </a:bodyPr>
            <a:lstStyle/>
            <a:p>
              <a:r>
                <a:rPr lang="en-US" altLang="zh-CN" sz="1800" dirty="0">
                  <a:latin typeface="Times New Roman" panose="02020603050405020304" pitchFamily="18" charset="0"/>
                </a:rPr>
                <a:t>Each project has</a:t>
              </a:r>
            </a:p>
            <a:p>
              <a:r>
                <a:rPr lang="en-US" altLang="zh-CN" sz="1800" dirty="0">
                  <a:latin typeface="Times New Roman" panose="02020603050405020304" pitchFamily="18" charset="0"/>
                </a:rPr>
                <a:t>zero or one departments</a:t>
              </a:r>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a:xfrm>
            <a:off x="0" y="0"/>
            <a:ext cx="8839200" cy="1143000"/>
          </a:xfrm>
        </p:spPr>
        <p:txBody>
          <a:bodyPr vert="horz" wrap="square" lIns="91440" tIns="45720" rIns="91440" bIns="45720" anchor="ctr"/>
          <a:lstStyle/>
          <a:p>
            <a:pPr eaLnBrk="1" hangingPunct="1"/>
            <a:r>
              <a:rPr lang="zh-CN" altLang="en-US" sz="4000" dirty="0">
                <a:latin typeface="微软雅黑" panose="020B0503020204020204" charset="-122"/>
                <a:ea typeface="微软雅黑" panose="020B0503020204020204" charset="-122"/>
                <a:sym typeface="+mn-ea"/>
              </a:rPr>
              <a:t>多对多关系</a:t>
            </a:r>
          </a:p>
        </p:txBody>
      </p:sp>
      <p:sp>
        <p:nvSpPr>
          <p:cNvPr id="49155" name="Rectangle 3"/>
          <p:cNvSpPr>
            <a:spLocks noGrp="1"/>
          </p:cNvSpPr>
          <p:nvPr>
            <p:ph idx="1"/>
          </p:nvPr>
        </p:nvSpPr>
        <p:spPr>
          <a:xfrm>
            <a:off x="228600" y="6096000"/>
            <a:ext cx="8915400" cy="762000"/>
          </a:xfrm>
        </p:spPr>
        <p:txBody>
          <a:bodyPr vert="horz" wrap="square" lIns="91440" tIns="45720" rIns="91440" bIns="45720" anchor="t"/>
          <a:lstStyle/>
          <a:p>
            <a:pPr marL="0" indent="482600" defTabSz="0" eaLnBrk="1" hangingPunct="1">
              <a:buNone/>
              <a:tabLst>
                <a:tab pos="952500" algn="l"/>
              </a:tabLst>
            </a:pPr>
            <a:endParaRPr lang="zh-CN" altLang="zh-CN" sz="2000" dirty="0"/>
          </a:p>
        </p:txBody>
      </p:sp>
      <p:sp>
        <p:nvSpPr>
          <p:cNvPr id="49156" name="Oval 4"/>
          <p:cNvSpPr/>
          <p:nvPr/>
        </p:nvSpPr>
        <p:spPr>
          <a:xfrm>
            <a:off x="6858000" y="1600200"/>
            <a:ext cx="1143000" cy="4191000"/>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9157" name="Oval 5"/>
          <p:cNvSpPr/>
          <p:nvPr/>
        </p:nvSpPr>
        <p:spPr>
          <a:xfrm>
            <a:off x="3733800" y="1676400"/>
            <a:ext cx="914400" cy="4114800"/>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9158" name="Oval 7"/>
          <p:cNvSpPr/>
          <p:nvPr/>
        </p:nvSpPr>
        <p:spPr>
          <a:xfrm>
            <a:off x="7239000" y="2106613"/>
            <a:ext cx="179388" cy="179387"/>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9159" name="Text Box 8"/>
          <p:cNvSpPr txBox="1"/>
          <p:nvPr/>
        </p:nvSpPr>
        <p:spPr>
          <a:xfrm>
            <a:off x="7137400" y="1797050"/>
            <a:ext cx="452438" cy="396875"/>
          </a:xfrm>
          <a:prstGeom prst="rect">
            <a:avLst/>
          </a:prstGeom>
          <a:noFill/>
          <a:ln w="9525">
            <a:noFill/>
          </a:ln>
        </p:spPr>
        <p:txBody>
          <a:bodyPr wrap="none">
            <a:spAutoFit/>
          </a:bodyPr>
          <a:lstStyle/>
          <a:p>
            <a:r>
              <a:rPr lang="en-US" altLang="zh-CN" sz="2000" dirty="0">
                <a:latin typeface="Times New Roman" panose="02020603050405020304" pitchFamily="18" charset="0"/>
              </a:rPr>
              <a:t>P1</a:t>
            </a:r>
          </a:p>
        </p:txBody>
      </p:sp>
      <p:sp>
        <p:nvSpPr>
          <p:cNvPr id="49160" name="Oval 9"/>
          <p:cNvSpPr/>
          <p:nvPr/>
        </p:nvSpPr>
        <p:spPr>
          <a:xfrm>
            <a:off x="7264400" y="2613025"/>
            <a:ext cx="179388" cy="179388"/>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9161" name="Text Box 10"/>
          <p:cNvSpPr txBox="1"/>
          <p:nvPr/>
        </p:nvSpPr>
        <p:spPr>
          <a:xfrm>
            <a:off x="7162800" y="2303463"/>
            <a:ext cx="452438" cy="396875"/>
          </a:xfrm>
          <a:prstGeom prst="rect">
            <a:avLst/>
          </a:prstGeom>
          <a:noFill/>
          <a:ln w="9525">
            <a:noFill/>
          </a:ln>
        </p:spPr>
        <p:txBody>
          <a:bodyPr wrap="none">
            <a:spAutoFit/>
          </a:bodyPr>
          <a:lstStyle/>
          <a:p>
            <a:r>
              <a:rPr lang="en-US" altLang="zh-CN" sz="2000" dirty="0">
                <a:latin typeface="Times New Roman" panose="02020603050405020304" pitchFamily="18" charset="0"/>
              </a:rPr>
              <a:t>P2</a:t>
            </a:r>
          </a:p>
        </p:txBody>
      </p:sp>
      <p:sp>
        <p:nvSpPr>
          <p:cNvPr id="49162" name="Oval 11"/>
          <p:cNvSpPr/>
          <p:nvPr/>
        </p:nvSpPr>
        <p:spPr>
          <a:xfrm>
            <a:off x="7264400" y="3173413"/>
            <a:ext cx="179388" cy="179387"/>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9163" name="Text Box 12"/>
          <p:cNvSpPr txBox="1"/>
          <p:nvPr/>
        </p:nvSpPr>
        <p:spPr>
          <a:xfrm>
            <a:off x="7162800" y="2895600"/>
            <a:ext cx="452438" cy="396875"/>
          </a:xfrm>
          <a:prstGeom prst="rect">
            <a:avLst/>
          </a:prstGeom>
          <a:noFill/>
          <a:ln w="9525">
            <a:noFill/>
          </a:ln>
        </p:spPr>
        <p:txBody>
          <a:bodyPr wrap="none">
            <a:spAutoFit/>
          </a:bodyPr>
          <a:lstStyle/>
          <a:p>
            <a:r>
              <a:rPr lang="en-US" altLang="zh-CN" sz="2000" dirty="0">
                <a:latin typeface="Times New Roman" panose="02020603050405020304" pitchFamily="18" charset="0"/>
              </a:rPr>
              <a:t>P3</a:t>
            </a:r>
          </a:p>
        </p:txBody>
      </p:sp>
      <p:sp>
        <p:nvSpPr>
          <p:cNvPr id="49164" name="Oval 13"/>
          <p:cNvSpPr/>
          <p:nvPr/>
        </p:nvSpPr>
        <p:spPr>
          <a:xfrm>
            <a:off x="7289800" y="3679825"/>
            <a:ext cx="179388" cy="179388"/>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9165" name="Text Box 14"/>
          <p:cNvSpPr txBox="1"/>
          <p:nvPr/>
        </p:nvSpPr>
        <p:spPr>
          <a:xfrm>
            <a:off x="7188200" y="3370263"/>
            <a:ext cx="452438" cy="396875"/>
          </a:xfrm>
          <a:prstGeom prst="rect">
            <a:avLst/>
          </a:prstGeom>
          <a:noFill/>
          <a:ln w="9525">
            <a:noFill/>
          </a:ln>
        </p:spPr>
        <p:txBody>
          <a:bodyPr wrap="none">
            <a:spAutoFit/>
          </a:bodyPr>
          <a:lstStyle/>
          <a:p>
            <a:r>
              <a:rPr lang="en-US" altLang="zh-CN" sz="2000" dirty="0">
                <a:latin typeface="Times New Roman" panose="02020603050405020304" pitchFamily="18" charset="0"/>
              </a:rPr>
              <a:t>P4</a:t>
            </a:r>
          </a:p>
        </p:txBody>
      </p:sp>
      <p:sp>
        <p:nvSpPr>
          <p:cNvPr id="49166" name="Oval 15"/>
          <p:cNvSpPr/>
          <p:nvPr/>
        </p:nvSpPr>
        <p:spPr>
          <a:xfrm>
            <a:off x="7315200" y="4195763"/>
            <a:ext cx="179388" cy="179387"/>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9167" name="Text Box 16"/>
          <p:cNvSpPr txBox="1"/>
          <p:nvPr/>
        </p:nvSpPr>
        <p:spPr>
          <a:xfrm>
            <a:off x="7213600" y="3886200"/>
            <a:ext cx="452438" cy="396875"/>
          </a:xfrm>
          <a:prstGeom prst="rect">
            <a:avLst/>
          </a:prstGeom>
          <a:noFill/>
          <a:ln w="9525">
            <a:noFill/>
          </a:ln>
        </p:spPr>
        <p:txBody>
          <a:bodyPr wrap="none">
            <a:spAutoFit/>
          </a:bodyPr>
          <a:lstStyle/>
          <a:p>
            <a:r>
              <a:rPr lang="en-US" altLang="zh-CN" sz="2000" dirty="0">
                <a:latin typeface="Times New Roman" panose="02020603050405020304" pitchFamily="18" charset="0"/>
              </a:rPr>
              <a:t>P5</a:t>
            </a:r>
          </a:p>
        </p:txBody>
      </p:sp>
      <p:sp>
        <p:nvSpPr>
          <p:cNvPr id="49168" name="Oval 17"/>
          <p:cNvSpPr/>
          <p:nvPr/>
        </p:nvSpPr>
        <p:spPr>
          <a:xfrm>
            <a:off x="7340600" y="4702175"/>
            <a:ext cx="179388" cy="179388"/>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9169" name="Text Box 18"/>
          <p:cNvSpPr txBox="1"/>
          <p:nvPr/>
        </p:nvSpPr>
        <p:spPr>
          <a:xfrm>
            <a:off x="7239000" y="4392613"/>
            <a:ext cx="452438" cy="396875"/>
          </a:xfrm>
          <a:prstGeom prst="rect">
            <a:avLst/>
          </a:prstGeom>
          <a:noFill/>
          <a:ln w="9525">
            <a:noFill/>
          </a:ln>
        </p:spPr>
        <p:txBody>
          <a:bodyPr wrap="none">
            <a:spAutoFit/>
          </a:bodyPr>
          <a:lstStyle/>
          <a:p>
            <a:r>
              <a:rPr lang="en-US" altLang="zh-CN" sz="2000" dirty="0">
                <a:latin typeface="Times New Roman" panose="02020603050405020304" pitchFamily="18" charset="0"/>
              </a:rPr>
              <a:t>P6</a:t>
            </a:r>
          </a:p>
        </p:txBody>
      </p:sp>
      <p:sp>
        <p:nvSpPr>
          <p:cNvPr id="49170" name="Oval 19"/>
          <p:cNvSpPr/>
          <p:nvPr/>
        </p:nvSpPr>
        <p:spPr>
          <a:xfrm>
            <a:off x="7340600" y="5262563"/>
            <a:ext cx="179388" cy="179387"/>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9171" name="Text Box 20"/>
          <p:cNvSpPr txBox="1"/>
          <p:nvPr/>
        </p:nvSpPr>
        <p:spPr>
          <a:xfrm>
            <a:off x="7239000" y="4953000"/>
            <a:ext cx="452438" cy="396875"/>
          </a:xfrm>
          <a:prstGeom prst="rect">
            <a:avLst/>
          </a:prstGeom>
          <a:noFill/>
          <a:ln w="9525">
            <a:noFill/>
          </a:ln>
        </p:spPr>
        <p:txBody>
          <a:bodyPr wrap="none">
            <a:spAutoFit/>
          </a:bodyPr>
          <a:lstStyle/>
          <a:p>
            <a:r>
              <a:rPr lang="en-US" altLang="zh-CN" sz="2000" dirty="0">
                <a:latin typeface="Times New Roman" panose="02020603050405020304" pitchFamily="18" charset="0"/>
              </a:rPr>
              <a:t>P7</a:t>
            </a:r>
          </a:p>
        </p:txBody>
      </p:sp>
      <p:sp>
        <p:nvSpPr>
          <p:cNvPr id="49172" name="Rectangle 29"/>
          <p:cNvSpPr/>
          <p:nvPr/>
        </p:nvSpPr>
        <p:spPr>
          <a:xfrm>
            <a:off x="4038600" y="2133600"/>
            <a:ext cx="144463" cy="1444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9173" name="Text Box 30"/>
          <p:cNvSpPr txBox="1"/>
          <p:nvPr/>
        </p:nvSpPr>
        <p:spPr>
          <a:xfrm>
            <a:off x="3962400" y="1847850"/>
            <a:ext cx="450850" cy="366713"/>
          </a:xfrm>
          <a:prstGeom prst="rect">
            <a:avLst/>
          </a:prstGeom>
          <a:noFill/>
          <a:ln w="9525">
            <a:noFill/>
          </a:ln>
        </p:spPr>
        <p:txBody>
          <a:bodyPr wrap="none">
            <a:spAutoFit/>
          </a:bodyPr>
          <a:lstStyle/>
          <a:p>
            <a:r>
              <a:rPr lang="en-US" altLang="zh-CN" sz="1800" dirty="0">
                <a:latin typeface="Times New Roman" panose="02020603050405020304" pitchFamily="18" charset="0"/>
              </a:rPr>
              <a:t>R1</a:t>
            </a:r>
          </a:p>
        </p:txBody>
      </p:sp>
      <p:sp>
        <p:nvSpPr>
          <p:cNvPr id="49174" name="Rectangle 31"/>
          <p:cNvSpPr/>
          <p:nvPr/>
        </p:nvSpPr>
        <p:spPr>
          <a:xfrm>
            <a:off x="4038600" y="2633663"/>
            <a:ext cx="144463" cy="1444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9175" name="Text Box 32"/>
          <p:cNvSpPr txBox="1"/>
          <p:nvPr/>
        </p:nvSpPr>
        <p:spPr>
          <a:xfrm>
            <a:off x="3962400" y="2362200"/>
            <a:ext cx="450850" cy="366713"/>
          </a:xfrm>
          <a:prstGeom prst="rect">
            <a:avLst/>
          </a:prstGeom>
          <a:noFill/>
          <a:ln w="9525">
            <a:noFill/>
          </a:ln>
        </p:spPr>
        <p:txBody>
          <a:bodyPr wrap="none">
            <a:spAutoFit/>
          </a:bodyPr>
          <a:lstStyle/>
          <a:p>
            <a:r>
              <a:rPr lang="en-US" altLang="zh-CN" sz="1800" dirty="0">
                <a:latin typeface="Times New Roman" panose="02020603050405020304" pitchFamily="18" charset="0"/>
              </a:rPr>
              <a:t>R2</a:t>
            </a:r>
          </a:p>
        </p:txBody>
      </p:sp>
      <p:sp>
        <p:nvSpPr>
          <p:cNvPr id="49176" name="Rectangle 33"/>
          <p:cNvSpPr/>
          <p:nvPr/>
        </p:nvSpPr>
        <p:spPr>
          <a:xfrm>
            <a:off x="4038600" y="3105150"/>
            <a:ext cx="144463" cy="1444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9177" name="Text Box 34"/>
          <p:cNvSpPr txBox="1"/>
          <p:nvPr/>
        </p:nvSpPr>
        <p:spPr>
          <a:xfrm>
            <a:off x="3962400" y="2819400"/>
            <a:ext cx="450850" cy="366713"/>
          </a:xfrm>
          <a:prstGeom prst="rect">
            <a:avLst/>
          </a:prstGeom>
          <a:noFill/>
          <a:ln w="9525">
            <a:noFill/>
          </a:ln>
        </p:spPr>
        <p:txBody>
          <a:bodyPr wrap="none">
            <a:spAutoFit/>
          </a:bodyPr>
          <a:lstStyle/>
          <a:p>
            <a:r>
              <a:rPr lang="en-US" altLang="zh-CN" sz="1800" dirty="0">
                <a:latin typeface="Times New Roman" panose="02020603050405020304" pitchFamily="18" charset="0"/>
              </a:rPr>
              <a:t>R3</a:t>
            </a:r>
          </a:p>
        </p:txBody>
      </p:sp>
      <p:sp>
        <p:nvSpPr>
          <p:cNvPr id="49178" name="Line 35"/>
          <p:cNvSpPr/>
          <p:nvPr/>
        </p:nvSpPr>
        <p:spPr>
          <a:xfrm flipV="1">
            <a:off x="1828800" y="2209800"/>
            <a:ext cx="2362200" cy="762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49179" name="Line 36"/>
          <p:cNvSpPr/>
          <p:nvPr/>
        </p:nvSpPr>
        <p:spPr>
          <a:xfrm flipV="1">
            <a:off x="4191000" y="2209800"/>
            <a:ext cx="304800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49180" name="Line 37"/>
          <p:cNvSpPr/>
          <p:nvPr/>
        </p:nvSpPr>
        <p:spPr>
          <a:xfrm>
            <a:off x="1752600" y="3429000"/>
            <a:ext cx="2362200" cy="6858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49181" name="Line 38"/>
          <p:cNvSpPr/>
          <p:nvPr/>
        </p:nvSpPr>
        <p:spPr>
          <a:xfrm flipV="1">
            <a:off x="4114800" y="3810000"/>
            <a:ext cx="3200400" cy="3048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49182" name="Line 39"/>
          <p:cNvSpPr/>
          <p:nvPr/>
        </p:nvSpPr>
        <p:spPr>
          <a:xfrm flipV="1">
            <a:off x="4114800" y="2743200"/>
            <a:ext cx="3200400" cy="18288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49183" name="Line 40"/>
          <p:cNvSpPr/>
          <p:nvPr/>
        </p:nvSpPr>
        <p:spPr>
          <a:xfrm>
            <a:off x="1752600" y="3962400"/>
            <a:ext cx="2286000" cy="6096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49184" name="Rectangle 41"/>
          <p:cNvSpPr/>
          <p:nvPr/>
        </p:nvSpPr>
        <p:spPr>
          <a:xfrm>
            <a:off x="4040188" y="3548063"/>
            <a:ext cx="144462" cy="1444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9185" name="Text Box 42"/>
          <p:cNvSpPr txBox="1"/>
          <p:nvPr/>
        </p:nvSpPr>
        <p:spPr>
          <a:xfrm>
            <a:off x="3963988" y="3276600"/>
            <a:ext cx="450850" cy="366713"/>
          </a:xfrm>
          <a:prstGeom prst="rect">
            <a:avLst/>
          </a:prstGeom>
          <a:noFill/>
          <a:ln w="9525">
            <a:noFill/>
          </a:ln>
        </p:spPr>
        <p:txBody>
          <a:bodyPr wrap="none">
            <a:spAutoFit/>
          </a:bodyPr>
          <a:lstStyle/>
          <a:p>
            <a:r>
              <a:rPr lang="en-US" altLang="zh-CN" sz="1800" dirty="0">
                <a:latin typeface="Times New Roman" panose="02020603050405020304" pitchFamily="18" charset="0"/>
              </a:rPr>
              <a:t>R4</a:t>
            </a:r>
          </a:p>
        </p:txBody>
      </p:sp>
      <p:sp>
        <p:nvSpPr>
          <p:cNvPr id="49186" name="Rectangle 43"/>
          <p:cNvSpPr/>
          <p:nvPr/>
        </p:nvSpPr>
        <p:spPr>
          <a:xfrm>
            <a:off x="4044950" y="4054475"/>
            <a:ext cx="144463" cy="1444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9187" name="Text Box 44"/>
          <p:cNvSpPr txBox="1"/>
          <p:nvPr/>
        </p:nvSpPr>
        <p:spPr>
          <a:xfrm>
            <a:off x="3968750" y="3768725"/>
            <a:ext cx="450850" cy="366713"/>
          </a:xfrm>
          <a:prstGeom prst="rect">
            <a:avLst/>
          </a:prstGeom>
          <a:noFill/>
          <a:ln w="9525">
            <a:noFill/>
          </a:ln>
        </p:spPr>
        <p:txBody>
          <a:bodyPr wrap="none">
            <a:spAutoFit/>
          </a:bodyPr>
          <a:lstStyle/>
          <a:p>
            <a:r>
              <a:rPr lang="en-US" altLang="zh-CN" sz="1800" dirty="0">
                <a:latin typeface="Times New Roman" panose="02020603050405020304" pitchFamily="18" charset="0"/>
              </a:rPr>
              <a:t>R5</a:t>
            </a:r>
          </a:p>
        </p:txBody>
      </p:sp>
      <p:sp>
        <p:nvSpPr>
          <p:cNvPr id="49188" name="Line 45"/>
          <p:cNvSpPr/>
          <p:nvPr/>
        </p:nvSpPr>
        <p:spPr>
          <a:xfrm flipV="1">
            <a:off x="4114800" y="4876800"/>
            <a:ext cx="3200400" cy="6858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49189" name="Line 46"/>
          <p:cNvSpPr/>
          <p:nvPr/>
        </p:nvSpPr>
        <p:spPr>
          <a:xfrm flipV="1">
            <a:off x="4191000" y="2743200"/>
            <a:ext cx="3048000" cy="3810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49190" name="Line 47"/>
          <p:cNvSpPr/>
          <p:nvPr/>
        </p:nvSpPr>
        <p:spPr>
          <a:xfrm flipV="1">
            <a:off x="1752600" y="2667000"/>
            <a:ext cx="2362200" cy="1524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49191" name="Line 48"/>
          <p:cNvSpPr/>
          <p:nvPr/>
        </p:nvSpPr>
        <p:spPr>
          <a:xfrm>
            <a:off x="1752600" y="4953000"/>
            <a:ext cx="2362200" cy="6096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49192" name="Text Box 49"/>
          <p:cNvSpPr txBox="1"/>
          <p:nvPr/>
        </p:nvSpPr>
        <p:spPr>
          <a:xfrm>
            <a:off x="6918325" y="1260475"/>
            <a:ext cx="1046163" cy="457200"/>
          </a:xfrm>
          <a:prstGeom prst="rect">
            <a:avLst/>
          </a:prstGeom>
          <a:noFill/>
          <a:ln w="9525">
            <a:noFill/>
          </a:ln>
        </p:spPr>
        <p:txBody>
          <a:bodyPr wrap="none">
            <a:spAutoFit/>
          </a:bodyPr>
          <a:lstStyle/>
          <a:p>
            <a:r>
              <a:rPr lang="en-US" altLang="zh-CN" dirty="0">
                <a:latin typeface="Times New Roman" panose="02020603050405020304" pitchFamily="18" charset="0"/>
              </a:rPr>
              <a:t>Project</a:t>
            </a:r>
          </a:p>
        </p:txBody>
      </p:sp>
      <p:sp>
        <p:nvSpPr>
          <p:cNvPr id="49193" name="Text Box 50"/>
          <p:cNvSpPr txBox="1"/>
          <p:nvPr/>
        </p:nvSpPr>
        <p:spPr>
          <a:xfrm>
            <a:off x="3870325" y="1336675"/>
            <a:ext cx="1370013" cy="457200"/>
          </a:xfrm>
          <a:prstGeom prst="rect">
            <a:avLst/>
          </a:prstGeom>
          <a:noFill/>
          <a:ln w="9525">
            <a:noFill/>
          </a:ln>
        </p:spPr>
        <p:txBody>
          <a:bodyPr wrap="none">
            <a:spAutoFit/>
          </a:bodyPr>
          <a:lstStyle/>
          <a:p>
            <a:r>
              <a:rPr lang="en-US" altLang="zh-CN" dirty="0">
                <a:latin typeface="Times New Roman" panose="02020603050405020304" pitchFamily="18" charset="0"/>
              </a:rPr>
              <a:t>WorksOn</a:t>
            </a:r>
          </a:p>
        </p:txBody>
      </p:sp>
      <p:sp>
        <p:nvSpPr>
          <p:cNvPr id="49194" name="Oval 52"/>
          <p:cNvSpPr/>
          <p:nvPr/>
        </p:nvSpPr>
        <p:spPr>
          <a:xfrm>
            <a:off x="1162050" y="1752600"/>
            <a:ext cx="1143000" cy="4191000"/>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9195" name="Oval 53"/>
          <p:cNvSpPr/>
          <p:nvPr/>
        </p:nvSpPr>
        <p:spPr>
          <a:xfrm>
            <a:off x="1543050" y="2259013"/>
            <a:ext cx="179388" cy="179387"/>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9196" name="Text Box 54"/>
          <p:cNvSpPr txBox="1"/>
          <p:nvPr/>
        </p:nvSpPr>
        <p:spPr>
          <a:xfrm>
            <a:off x="1441450" y="1949450"/>
            <a:ext cx="466725" cy="396875"/>
          </a:xfrm>
          <a:prstGeom prst="rect">
            <a:avLst/>
          </a:prstGeom>
          <a:noFill/>
          <a:ln w="9525">
            <a:noFill/>
          </a:ln>
        </p:spPr>
        <p:txBody>
          <a:bodyPr wrap="none">
            <a:spAutoFit/>
          </a:bodyPr>
          <a:lstStyle/>
          <a:p>
            <a:r>
              <a:rPr lang="en-US" altLang="zh-CN" sz="2000" dirty="0">
                <a:latin typeface="Times New Roman" panose="02020603050405020304" pitchFamily="18" charset="0"/>
              </a:rPr>
              <a:t>E1</a:t>
            </a:r>
          </a:p>
        </p:txBody>
      </p:sp>
      <p:sp>
        <p:nvSpPr>
          <p:cNvPr id="49197" name="Oval 55"/>
          <p:cNvSpPr/>
          <p:nvPr/>
        </p:nvSpPr>
        <p:spPr>
          <a:xfrm>
            <a:off x="1568450" y="2765425"/>
            <a:ext cx="179388" cy="179388"/>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9198" name="Text Box 56"/>
          <p:cNvSpPr txBox="1"/>
          <p:nvPr/>
        </p:nvSpPr>
        <p:spPr>
          <a:xfrm>
            <a:off x="1466850" y="2455863"/>
            <a:ext cx="466725" cy="396875"/>
          </a:xfrm>
          <a:prstGeom prst="rect">
            <a:avLst/>
          </a:prstGeom>
          <a:noFill/>
          <a:ln w="9525">
            <a:noFill/>
          </a:ln>
        </p:spPr>
        <p:txBody>
          <a:bodyPr wrap="none">
            <a:spAutoFit/>
          </a:bodyPr>
          <a:lstStyle/>
          <a:p>
            <a:r>
              <a:rPr lang="en-US" altLang="zh-CN" sz="2000" dirty="0">
                <a:latin typeface="Times New Roman" panose="02020603050405020304" pitchFamily="18" charset="0"/>
              </a:rPr>
              <a:t>E2</a:t>
            </a:r>
          </a:p>
        </p:txBody>
      </p:sp>
      <p:sp>
        <p:nvSpPr>
          <p:cNvPr id="49199" name="Oval 57"/>
          <p:cNvSpPr/>
          <p:nvPr/>
        </p:nvSpPr>
        <p:spPr>
          <a:xfrm>
            <a:off x="1568450" y="3325813"/>
            <a:ext cx="179388" cy="179387"/>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9200" name="Text Box 58"/>
          <p:cNvSpPr txBox="1"/>
          <p:nvPr/>
        </p:nvSpPr>
        <p:spPr>
          <a:xfrm>
            <a:off x="1447800" y="3048000"/>
            <a:ext cx="466725" cy="396875"/>
          </a:xfrm>
          <a:prstGeom prst="rect">
            <a:avLst/>
          </a:prstGeom>
          <a:noFill/>
          <a:ln w="9525">
            <a:noFill/>
          </a:ln>
        </p:spPr>
        <p:txBody>
          <a:bodyPr wrap="none">
            <a:spAutoFit/>
          </a:bodyPr>
          <a:lstStyle/>
          <a:p>
            <a:r>
              <a:rPr lang="en-US" altLang="zh-CN" sz="2000" dirty="0">
                <a:latin typeface="Times New Roman" panose="02020603050405020304" pitchFamily="18" charset="0"/>
              </a:rPr>
              <a:t>E3</a:t>
            </a:r>
          </a:p>
        </p:txBody>
      </p:sp>
      <p:sp>
        <p:nvSpPr>
          <p:cNvPr id="49201" name="Oval 59"/>
          <p:cNvSpPr/>
          <p:nvPr/>
        </p:nvSpPr>
        <p:spPr>
          <a:xfrm>
            <a:off x="1593850" y="3832225"/>
            <a:ext cx="179388" cy="179388"/>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9202" name="Text Box 60"/>
          <p:cNvSpPr txBox="1"/>
          <p:nvPr/>
        </p:nvSpPr>
        <p:spPr>
          <a:xfrm>
            <a:off x="1492250" y="3522663"/>
            <a:ext cx="466725" cy="396875"/>
          </a:xfrm>
          <a:prstGeom prst="rect">
            <a:avLst/>
          </a:prstGeom>
          <a:noFill/>
          <a:ln w="9525">
            <a:noFill/>
          </a:ln>
        </p:spPr>
        <p:txBody>
          <a:bodyPr wrap="none">
            <a:spAutoFit/>
          </a:bodyPr>
          <a:lstStyle/>
          <a:p>
            <a:r>
              <a:rPr lang="en-US" altLang="zh-CN" sz="2000" dirty="0">
                <a:latin typeface="Times New Roman" panose="02020603050405020304" pitchFamily="18" charset="0"/>
              </a:rPr>
              <a:t>E4</a:t>
            </a:r>
          </a:p>
        </p:txBody>
      </p:sp>
      <p:sp>
        <p:nvSpPr>
          <p:cNvPr id="49203" name="Oval 61"/>
          <p:cNvSpPr/>
          <p:nvPr/>
        </p:nvSpPr>
        <p:spPr>
          <a:xfrm>
            <a:off x="1619250" y="4348163"/>
            <a:ext cx="179388" cy="179387"/>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9204" name="Text Box 62"/>
          <p:cNvSpPr txBox="1"/>
          <p:nvPr/>
        </p:nvSpPr>
        <p:spPr>
          <a:xfrm>
            <a:off x="1517650" y="4038600"/>
            <a:ext cx="466725" cy="396875"/>
          </a:xfrm>
          <a:prstGeom prst="rect">
            <a:avLst/>
          </a:prstGeom>
          <a:noFill/>
          <a:ln w="9525">
            <a:noFill/>
          </a:ln>
        </p:spPr>
        <p:txBody>
          <a:bodyPr wrap="none">
            <a:spAutoFit/>
          </a:bodyPr>
          <a:lstStyle/>
          <a:p>
            <a:r>
              <a:rPr lang="en-US" altLang="zh-CN" sz="2000" dirty="0">
                <a:latin typeface="Times New Roman" panose="02020603050405020304" pitchFamily="18" charset="0"/>
              </a:rPr>
              <a:t>E5</a:t>
            </a:r>
          </a:p>
        </p:txBody>
      </p:sp>
      <p:sp>
        <p:nvSpPr>
          <p:cNvPr id="49205" name="Oval 63"/>
          <p:cNvSpPr/>
          <p:nvPr/>
        </p:nvSpPr>
        <p:spPr>
          <a:xfrm>
            <a:off x="1644650" y="4854575"/>
            <a:ext cx="179388" cy="179388"/>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9206" name="Text Box 64"/>
          <p:cNvSpPr txBox="1"/>
          <p:nvPr/>
        </p:nvSpPr>
        <p:spPr>
          <a:xfrm>
            <a:off x="1543050" y="4545013"/>
            <a:ext cx="466725" cy="396875"/>
          </a:xfrm>
          <a:prstGeom prst="rect">
            <a:avLst/>
          </a:prstGeom>
          <a:noFill/>
          <a:ln w="9525">
            <a:noFill/>
          </a:ln>
        </p:spPr>
        <p:txBody>
          <a:bodyPr wrap="none">
            <a:spAutoFit/>
          </a:bodyPr>
          <a:lstStyle/>
          <a:p>
            <a:r>
              <a:rPr lang="en-US" altLang="zh-CN" sz="2000" dirty="0">
                <a:latin typeface="Times New Roman" panose="02020603050405020304" pitchFamily="18" charset="0"/>
              </a:rPr>
              <a:t>E6</a:t>
            </a:r>
          </a:p>
        </p:txBody>
      </p:sp>
      <p:sp>
        <p:nvSpPr>
          <p:cNvPr id="49207" name="Oval 65"/>
          <p:cNvSpPr/>
          <p:nvPr/>
        </p:nvSpPr>
        <p:spPr>
          <a:xfrm>
            <a:off x="1644650" y="5414963"/>
            <a:ext cx="179388" cy="179387"/>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9208" name="Text Box 66"/>
          <p:cNvSpPr txBox="1"/>
          <p:nvPr/>
        </p:nvSpPr>
        <p:spPr>
          <a:xfrm>
            <a:off x="1543050" y="5105400"/>
            <a:ext cx="466725" cy="396875"/>
          </a:xfrm>
          <a:prstGeom prst="rect">
            <a:avLst/>
          </a:prstGeom>
          <a:noFill/>
          <a:ln w="9525">
            <a:noFill/>
          </a:ln>
        </p:spPr>
        <p:txBody>
          <a:bodyPr wrap="none">
            <a:spAutoFit/>
          </a:bodyPr>
          <a:lstStyle/>
          <a:p>
            <a:r>
              <a:rPr lang="en-US" altLang="zh-CN" sz="2000" dirty="0">
                <a:latin typeface="Times New Roman" panose="02020603050405020304" pitchFamily="18" charset="0"/>
              </a:rPr>
              <a:t>E7</a:t>
            </a:r>
          </a:p>
        </p:txBody>
      </p:sp>
      <p:sp>
        <p:nvSpPr>
          <p:cNvPr id="49209" name="Text Box 67"/>
          <p:cNvSpPr txBox="1"/>
          <p:nvPr/>
        </p:nvSpPr>
        <p:spPr>
          <a:xfrm>
            <a:off x="1119188" y="1295400"/>
            <a:ext cx="1417637" cy="457200"/>
          </a:xfrm>
          <a:prstGeom prst="rect">
            <a:avLst/>
          </a:prstGeom>
          <a:noFill/>
          <a:ln w="9525">
            <a:noFill/>
          </a:ln>
        </p:spPr>
        <p:txBody>
          <a:bodyPr wrap="none">
            <a:spAutoFit/>
          </a:bodyPr>
          <a:lstStyle/>
          <a:p>
            <a:r>
              <a:rPr lang="en-US" altLang="zh-CN" dirty="0">
                <a:latin typeface="Times New Roman" panose="02020603050405020304" pitchFamily="18" charset="0"/>
              </a:rPr>
              <a:t>Employee</a:t>
            </a:r>
          </a:p>
        </p:txBody>
      </p:sp>
      <p:sp>
        <p:nvSpPr>
          <p:cNvPr id="49210" name="Rectangle 68"/>
          <p:cNvSpPr/>
          <p:nvPr/>
        </p:nvSpPr>
        <p:spPr>
          <a:xfrm>
            <a:off x="4038600" y="4545013"/>
            <a:ext cx="144463" cy="1444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9211" name="Text Box 69"/>
          <p:cNvSpPr txBox="1"/>
          <p:nvPr/>
        </p:nvSpPr>
        <p:spPr>
          <a:xfrm>
            <a:off x="3962400" y="4259263"/>
            <a:ext cx="450850" cy="366712"/>
          </a:xfrm>
          <a:prstGeom prst="rect">
            <a:avLst/>
          </a:prstGeom>
          <a:noFill/>
          <a:ln w="9525">
            <a:noFill/>
          </a:ln>
        </p:spPr>
        <p:txBody>
          <a:bodyPr wrap="none">
            <a:spAutoFit/>
          </a:bodyPr>
          <a:lstStyle/>
          <a:p>
            <a:r>
              <a:rPr lang="en-US" altLang="zh-CN" sz="1800" dirty="0">
                <a:latin typeface="Times New Roman" panose="02020603050405020304" pitchFamily="18" charset="0"/>
              </a:rPr>
              <a:t>R6</a:t>
            </a:r>
          </a:p>
        </p:txBody>
      </p:sp>
      <p:sp>
        <p:nvSpPr>
          <p:cNvPr id="49212" name="Rectangle 70"/>
          <p:cNvSpPr/>
          <p:nvPr/>
        </p:nvSpPr>
        <p:spPr>
          <a:xfrm>
            <a:off x="4040188" y="4987925"/>
            <a:ext cx="144462" cy="1444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9213" name="Text Box 71"/>
          <p:cNvSpPr txBox="1"/>
          <p:nvPr/>
        </p:nvSpPr>
        <p:spPr>
          <a:xfrm>
            <a:off x="3963988" y="4716463"/>
            <a:ext cx="450850" cy="366712"/>
          </a:xfrm>
          <a:prstGeom prst="rect">
            <a:avLst/>
          </a:prstGeom>
          <a:noFill/>
          <a:ln w="9525">
            <a:noFill/>
          </a:ln>
        </p:spPr>
        <p:txBody>
          <a:bodyPr wrap="none">
            <a:spAutoFit/>
          </a:bodyPr>
          <a:lstStyle/>
          <a:p>
            <a:r>
              <a:rPr lang="en-US" altLang="zh-CN" sz="1800" dirty="0">
                <a:latin typeface="Times New Roman" panose="02020603050405020304" pitchFamily="18" charset="0"/>
              </a:rPr>
              <a:t>R7</a:t>
            </a:r>
          </a:p>
        </p:txBody>
      </p:sp>
      <p:sp>
        <p:nvSpPr>
          <p:cNvPr id="49214" name="Rectangle 72"/>
          <p:cNvSpPr/>
          <p:nvPr/>
        </p:nvSpPr>
        <p:spPr>
          <a:xfrm>
            <a:off x="4044950" y="5494338"/>
            <a:ext cx="144463" cy="1444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49215" name="Text Box 73"/>
          <p:cNvSpPr txBox="1"/>
          <p:nvPr/>
        </p:nvSpPr>
        <p:spPr>
          <a:xfrm>
            <a:off x="3968750" y="5208588"/>
            <a:ext cx="450850" cy="366712"/>
          </a:xfrm>
          <a:prstGeom prst="rect">
            <a:avLst/>
          </a:prstGeom>
          <a:noFill/>
          <a:ln w="9525">
            <a:noFill/>
          </a:ln>
        </p:spPr>
        <p:txBody>
          <a:bodyPr wrap="none">
            <a:spAutoFit/>
          </a:bodyPr>
          <a:lstStyle/>
          <a:p>
            <a:r>
              <a:rPr lang="en-US" altLang="zh-CN" sz="1800" dirty="0">
                <a:latin typeface="Times New Roman" panose="02020603050405020304" pitchFamily="18" charset="0"/>
              </a:rPr>
              <a:t>R8</a:t>
            </a:r>
          </a:p>
        </p:txBody>
      </p:sp>
      <p:sp>
        <p:nvSpPr>
          <p:cNvPr id="49216" name="Line 74"/>
          <p:cNvSpPr/>
          <p:nvPr/>
        </p:nvSpPr>
        <p:spPr>
          <a:xfrm flipV="1">
            <a:off x="4191000" y="2209800"/>
            <a:ext cx="3048000" cy="4572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49217" name="Line 75"/>
          <p:cNvSpPr/>
          <p:nvPr/>
        </p:nvSpPr>
        <p:spPr>
          <a:xfrm>
            <a:off x="1752600" y="2895600"/>
            <a:ext cx="2362200" cy="2286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49218" name="Line 76"/>
          <p:cNvSpPr/>
          <p:nvPr/>
        </p:nvSpPr>
        <p:spPr>
          <a:xfrm flipV="1">
            <a:off x="4114800" y="3276600"/>
            <a:ext cx="3200400" cy="3048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49219" name="Line 77"/>
          <p:cNvSpPr/>
          <p:nvPr/>
        </p:nvSpPr>
        <p:spPr>
          <a:xfrm>
            <a:off x="1752600" y="3429000"/>
            <a:ext cx="2286000" cy="2286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49220" name="Line 78"/>
          <p:cNvSpPr/>
          <p:nvPr/>
        </p:nvSpPr>
        <p:spPr>
          <a:xfrm flipV="1">
            <a:off x="4191000" y="2743200"/>
            <a:ext cx="3124200" cy="22860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49221" name="Line 79"/>
          <p:cNvSpPr/>
          <p:nvPr/>
        </p:nvSpPr>
        <p:spPr>
          <a:xfrm>
            <a:off x="1828800" y="4419600"/>
            <a:ext cx="2209800" cy="6858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p:txBody>
          <a:bodyPr vert="horz" wrap="square" lIns="91440" tIns="45720" rIns="91440" bIns="45720" anchor="ctr"/>
          <a:lstStyle/>
          <a:p>
            <a:pPr eaLnBrk="1" hangingPunct="1"/>
            <a:r>
              <a:rPr lang="zh-CN" altLang="en-US" dirty="0">
                <a:latin typeface="微软雅黑" panose="020B0503020204020204" charset="-122"/>
                <a:ea typeface="微软雅黑" panose="020B0503020204020204" charset="-122"/>
                <a:sym typeface="+mn-ea"/>
              </a:rPr>
              <a:t>多对多关系</a:t>
            </a:r>
            <a:endParaRPr lang="en-US" altLang="zh-CN" dirty="0"/>
          </a:p>
        </p:txBody>
      </p:sp>
      <p:sp>
        <p:nvSpPr>
          <p:cNvPr id="48131" name="Rectangle 3"/>
          <p:cNvSpPr>
            <a:spLocks noGrp="1"/>
          </p:cNvSpPr>
          <p:nvPr>
            <p:ph idx="1"/>
          </p:nvPr>
        </p:nvSpPr>
        <p:spPr>
          <a:xfrm>
            <a:off x="228600" y="1447800"/>
            <a:ext cx="8610600" cy="5334000"/>
          </a:xfrm>
        </p:spPr>
        <p:txBody>
          <a:bodyPr vert="horz" wrap="square" lIns="91440" tIns="45720" rIns="91440" bIns="45720" anchor="t"/>
          <a:lstStyle/>
          <a:p>
            <a:pPr marL="0" indent="568325" defTabSz="0" eaLnBrk="1" hangingPunct="1">
              <a:spcBef>
                <a:spcPct val="0"/>
              </a:spcBef>
              <a:buClrTx/>
              <a:buNone/>
              <a:tabLst>
                <a:tab pos="952500" algn="l"/>
              </a:tabLst>
            </a:pPr>
            <a:r>
              <a:rPr lang="zh-CN" altLang="en-US" dirty="0"/>
              <a:t>旧标记</a:t>
            </a:r>
            <a:r>
              <a:rPr lang="en-US" altLang="zh-CN" dirty="0"/>
              <a:t>:</a:t>
            </a:r>
          </a:p>
          <a:p>
            <a:pPr marL="0" indent="568325" defTabSz="0" eaLnBrk="1" hangingPunct="1">
              <a:spcBef>
                <a:spcPct val="0"/>
              </a:spcBef>
              <a:buClrTx/>
              <a:buNone/>
              <a:tabLst>
                <a:tab pos="952500" algn="l"/>
              </a:tabLst>
            </a:pPr>
            <a:endParaRPr lang="en-US" altLang="zh-CN" dirty="0"/>
          </a:p>
          <a:p>
            <a:pPr marL="0" indent="568325" defTabSz="0" eaLnBrk="1" hangingPunct="1">
              <a:spcBef>
                <a:spcPct val="0"/>
              </a:spcBef>
              <a:buClrTx/>
              <a:buNone/>
              <a:tabLst>
                <a:tab pos="952500" algn="l"/>
              </a:tabLst>
            </a:pPr>
            <a:endParaRPr lang="en-US" altLang="zh-CN" dirty="0"/>
          </a:p>
          <a:p>
            <a:pPr marL="0" indent="568325" defTabSz="0" eaLnBrk="1" hangingPunct="1">
              <a:spcBef>
                <a:spcPct val="0"/>
              </a:spcBef>
              <a:buClrTx/>
              <a:buNone/>
              <a:tabLst>
                <a:tab pos="952500" algn="l"/>
              </a:tabLst>
            </a:pPr>
            <a:endParaRPr lang="en-US" altLang="zh-CN" dirty="0"/>
          </a:p>
          <a:p>
            <a:pPr marL="0" indent="568325" defTabSz="0" eaLnBrk="1" hangingPunct="1">
              <a:spcBef>
                <a:spcPct val="0"/>
              </a:spcBef>
              <a:buClrTx/>
              <a:buNone/>
              <a:tabLst>
                <a:tab pos="952500" algn="l"/>
              </a:tabLst>
            </a:pPr>
            <a:endParaRPr lang="en-US" altLang="zh-CN" dirty="0"/>
          </a:p>
          <a:p>
            <a:pPr marL="0" indent="568325" defTabSz="0" eaLnBrk="1" hangingPunct="1">
              <a:spcBef>
                <a:spcPct val="0"/>
              </a:spcBef>
              <a:buClrTx/>
              <a:buNone/>
              <a:tabLst>
                <a:tab pos="952500" algn="l"/>
              </a:tabLst>
            </a:pPr>
            <a:endParaRPr lang="en-US" altLang="zh-CN" dirty="0"/>
          </a:p>
          <a:p>
            <a:pPr marL="0" indent="568325" defTabSz="0" eaLnBrk="1" hangingPunct="1">
              <a:spcBef>
                <a:spcPct val="0"/>
              </a:spcBef>
              <a:buClrTx/>
              <a:buNone/>
              <a:tabLst>
                <a:tab pos="952500" algn="l"/>
              </a:tabLst>
            </a:pPr>
            <a:endParaRPr lang="en-US" altLang="zh-CN" dirty="0"/>
          </a:p>
          <a:p>
            <a:pPr marL="0" indent="568325" defTabSz="0" eaLnBrk="1" hangingPunct="1">
              <a:spcBef>
                <a:spcPct val="0"/>
              </a:spcBef>
              <a:buClrTx/>
              <a:buNone/>
              <a:tabLst>
                <a:tab pos="952500" algn="l"/>
              </a:tabLst>
            </a:pPr>
            <a:r>
              <a:rPr lang="en-US" altLang="zh-CN" dirty="0"/>
              <a:t>UML</a:t>
            </a:r>
            <a:r>
              <a:rPr lang="zh-CN" altLang="en-US" dirty="0"/>
              <a:t>标记</a:t>
            </a:r>
            <a:r>
              <a:rPr lang="en-US" altLang="zh-CN" dirty="0"/>
              <a:t>:</a:t>
            </a:r>
          </a:p>
        </p:txBody>
      </p:sp>
      <p:grpSp>
        <p:nvGrpSpPr>
          <p:cNvPr id="2" name="组合 1"/>
          <p:cNvGrpSpPr/>
          <p:nvPr/>
        </p:nvGrpSpPr>
        <p:grpSpPr>
          <a:xfrm>
            <a:off x="1485900" y="2638425"/>
            <a:ext cx="6096000" cy="685800"/>
            <a:chOff x="2280" y="6240"/>
            <a:chExt cx="9600" cy="1080"/>
          </a:xfrm>
        </p:grpSpPr>
        <p:sp>
          <p:nvSpPr>
            <p:cNvPr id="48132" name="Text Box 4"/>
            <p:cNvSpPr txBox="1"/>
            <p:nvPr/>
          </p:nvSpPr>
          <p:spPr>
            <a:xfrm>
              <a:off x="2280" y="6413"/>
              <a:ext cx="2368" cy="735"/>
            </a:xfrm>
            <a:prstGeom prst="rect">
              <a:avLst/>
            </a:prstGeom>
            <a:solidFill>
              <a:srgbClr val="CCFFFF"/>
            </a:solidFill>
            <a:ln w="9525" cap="flat" cmpd="sng">
              <a:solidFill>
                <a:schemeClr val="tx1"/>
              </a:solidFill>
              <a:prstDash val="solid"/>
              <a:miter/>
              <a:headEnd type="none" w="med" len="med"/>
              <a:tailEnd type="none" w="med" len="med"/>
            </a:ln>
          </p:spPr>
          <p:txBody>
            <a:bodyPr wrap="none">
              <a:spAutoFit/>
            </a:bodyPr>
            <a:lstStyle/>
            <a:p>
              <a:r>
                <a:rPr lang="en-US" altLang="zh-CN" dirty="0">
                  <a:latin typeface="Times New Roman" panose="02020603050405020304" pitchFamily="18" charset="0"/>
                </a:rPr>
                <a:t>Employee </a:t>
              </a:r>
            </a:p>
          </p:txBody>
        </p:sp>
        <p:sp>
          <p:nvSpPr>
            <p:cNvPr id="48133" name="AutoShape 5"/>
            <p:cNvSpPr/>
            <p:nvPr/>
          </p:nvSpPr>
          <p:spPr>
            <a:xfrm>
              <a:off x="5760" y="6240"/>
              <a:ext cx="2040" cy="1080"/>
            </a:xfrm>
            <a:prstGeom prst="diamond">
              <a:avLst/>
            </a:prstGeom>
            <a:noFill/>
            <a:ln w="9525" cap="flat" cmpd="sng">
              <a:solidFill>
                <a:schemeClr val="tx1"/>
              </a:solidFill>
              <a:prstDash val="solid"/>
              <a:miter/>
              <a:headEnd type="none" w="med" len="med"/>
              <a:tailEnd type="none" w="med" len="med"/>
            </a:ln>
          </p:spPr>
          <p:txBody>
            <a:bodyPr wrap="none" anchor="ctr"/>
            <a:lstStyle/>
            <a:p>
              <a:pPr algn="ctr"/>
              <a:r>
                <a:rPr lang="en-US" altLang="zh-CN" sz="1800" dirty="0">
                  <a:latin typeface="Times New Roman" panose="02020603050405020304" pitchFamily="18" charset="0"/>
                </a:rPr>
                <a:t>WorksOn</a:t>
              </a:r>
            </a:p>
          </p:txBody>
        </p:sp>
        <p:sp>
          <p:nvSpPr>
            <p:cNvPr id="48134" name="Text Box 6"/>
            <p:cNvSpPr txBox="1"/>
            <p:nvPr/>
          </p:nvSpPr>
          <p:spPr>
            <a:xfrm>
              <a:off x="8880" y="6413"/>
              <a:ext cx="3000" cy="735"/>
            </a:xfrm>
            <a:prstGeom prst="rect">
              <a:avLst/>
            </a:prstGeom>
            <a:solidFill>
              <a:srgbClr val="CCFFCC"/>
            </a:solid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Project</a:t>
              </a:r>
            </a:p>
          </p:txBody>
        </p:sp>
        <p:sp>
          <p:nvSpPr>
            <p:cNvPr id="48135" name="Line 7"/>
            <p:cNvSpPr/>
            <p:nvPr/>
          </p:nvSpPr>
          <p:spPr>
            <a:xfrm>
              <a:off x="4680" y="6773"/>
              <a:ext cx="108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48136" name="Line 8"/>
            <p:cNvSpPr/>
            <p:nvPr/>
          </p:nvSpPr>
          <p:spPr>
            <a:xfrm>
              <a:off x="7800" y="6765"/>
              <a:ext cx="108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48144" name="Text Box 16"/>
            <p:cNvSpPr txBox="1"/>
            <p:nvPr/>
          </p:nvSpPr>
          <p:spPr>
            <a:xfrm>
              <a:off x="4685" y="6600"/>
              <a:ext cx="638" cy="720"/>
            </a:xfrm>
            <a:prstGeom prst="rect">
              <a:avLst/>
            </a:prstGeom>
            <a:noFill/>
            <a:ln w="9525">
              <a:noFill/>
            </a:ln>
          </p:spPr>
          <p:txBody>
            <a:bodyPr wrap="none">
              <a:spAutoFit/>
            </a:bodyPr>
            <a:lstStyle/>
            <a:p>
              <a:r>
                <a:rPr lang="en-US" altLang="zh-CN" dirty="0">
                  <a:latin typeface="Times New Roman" panose="02020603050405020304" pitchFamily="18" charset="0"/>
                </a:rPr>
                <a:t>N</a:t>
              </a:r>
            </a:p>
          </p:txBody>
        </p:sp>
        <p:sp>
          <p:nvSpPr>
            <p:cNvPr id="48145" name="Text Box 17"/>
            <p:cNvSpPr txBox="1"/>
            <p:nvPr/>
          </p:nvSpPr>
          <p:spPr>
            <a:xfrm>
              <a:off x="8040" y="6600"/>
              <a:ext cx="718" cy="720"/>
            </a:xfrm>
            <a:prstGeom prst="rect">
              <a:avLst/>
            </a:prstGeom>
            <a:noFill/>
            <a:ln w="9525">
              <a:noFill/>
            </a:ln>
          </p:spPr>
          <p:txBody>
            <a:bodyPr wrap="none">
              <a:spAutoFit/>
            </a:bodyPr>
            <a:lstStyle/>
            <a:p>
              <a:r>
                <a:rPr lang="en-US" altLang="zh-CN" dirty="0">
                  <a:latin typeface="Times New Roman" panose="02020603050405020304" pitchFamily="18" charset="0"/>
                </a:rPr>
                <a:t>M</a:t>
              </a:r>
            </a:p>
          </p:txBody>
        </p:sp>
      </p:grpSp>
      <p:grpSp>
        <p:nvGrpSpPr>
          <p:cNvPr id="3" name="组合 2"/>
          <p:cNvGrpSpPr/>
          <p:nvPr/>
        </p:nvGrpSpPr>
        <p:grpSpPr>
          <a:xfrm>
            <a:off x="1249680" y="4937760"/>
            <a:ext cx="6527800" cy="1371600"/>
            <a:chOff x="2280" y="8640"/>
            <a:chExt cx="10280" cy="2160"/>
          </a:xfrm>
        </p:grpSpPr>
        <p:sp>
          <p:nvSpPr>
            <p:cNvPr id="48137" name="Text Box 9"/>
            <p:cNvSpPr txBox="1"/>
            <p:nvPr/>
          </p:nvSpPr>
          <p:spPr>
            <a:xfrm>
              <a:off x="2280" y="8813"/>
              <a:ext cx="2368" cy="735"/>
            </a:xfrm>
            <a:prstGeom prst="rect">
              <a:avLst/>
            </a:prstGeom>
            <a:solidFill>
              <a:srgbClr val="CCFFFF"/>
            </a:solidFill>
            <a:ln w="9525" cap="flat" cmpd="sng">
              <a:solidFill>
                <a:schemeClr val="tx1"/>
              </a:solidFill>
              <a:prstDash val="solid"/>
              <a:miter/>
              <a:headEnd type="none" w="med" len="med"/>
              <a:tailEnd type="none" w="med" len="med"/>
            </a:ln>
          </p:spPr>
          <p:txBody>
            <a:bodyPr wrap="none">
              <a:spAutoFit/>
            </a:bodyPr>
            <a:lstStyle/>
            <a:p>
              <a:r>
                <a:rPr lang="en-US" altLang="zh-CN" dirty="0">
                  <a:latin typeface="Times New Roman" panose="02020603050405020304" pitchFamily="18" charset="0"/>
                </a:rPr>
                <a:t>Employee </a:t>
              </a:r>
            </a:p>
          </p:txBody>
        </p:sp>
        <p:sp>
          <p:nvSpPr>
            <p:cNvPr id="48138" name="Text Box 10"/>
            <p:cNvSpPr txBox="1"/>
            <p:nvPr/>
          </p:nvSpPr>
          <p:spPr>
            <a:xfrm>
              <a:off x="9000" y="8813"/>
              <a:ext cx="3000" cy="735"/>
            </a:xfrm>
            <a:prstGeom prst="rect">
              <a:avLst/>
            </a:prstGeom>
            <a:solidFill>
              <a:srgbClr val="CCFFCC"/>
            </a:solid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Project</a:t>
              </a:r>
            </a:p>
          </p:txBody>
        </p:sp>
        <p:sp>
          <p:nvSpPr>
            <p:cNvPr id="48139" name="Line 11"/>
            <p:cNvSpPr/>
            <p:nvPr/>
          </p:nvSpPr>
          <p:spPr>
            <a:xfrm>
              <a:off x="4680" y="9173"/>
              <a:ext cx="432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48140" name="Text Box 12"/>
            <p:cNvSpPr txBox="1"/>
            <p:nvPr/>
          </p:nvSpPr>
          <p:spPr>
            <a:xfrm>
              <a:off x="5520" y="8640"/>
              <a:ext cx="1825" cy="578"/>
            </a:xfrm>
            <a:prstGeom prst="rect">
              <a:avLst/>
            </a:prstGeom>
            <a:noFill/>
            <a:ln w="9525">
              <a:noFill/>
            </a:ln>
          </p:spPr>
          <p:txBody>
            <a:bodyPr>
              <a:spAutoFit/>
            </a:bodyPr>
            <a:lstStyle/>
            <a:p>
              <a:r>
                <a:rPr lang="en-US" altLang="zh-CN" sz="1800" dirty="0">
                  <a:latin typeface="Times New Roman" panose="02020603050405020304" pitchFamily="18" charset="0"/>
                </a:rPr>
                <a:t>WorksOn</a:t>
              </a:r>
            </a:p>
          </p:txBody>
        </p:sp>
        <p:sp>
          <p:nvSpPr>
            <p:cNvPr id="48141" name="Freeform 13"/>
            <p:cNvSpPr/>
            <p:nvPr/>
          </p:nvSpPr>
          <p:spPr>
            <a:xfrm>
              <a:off x="7283" y="8738"/>
              <a:ext cx="425" cy="425"/>
            </a:xfrm>
            <a:custGeom>
              <a:avLst/>
              <a:gdLst/>
              <a:ahLst/>
              <a:cxnLst>
                <a:cxn ang="0">
                  <a:pos x="0" y="0"/>
                </a:cxn>
                <a:cxn ang="0">
                  <a:pos x="379336019" y="189668712"/>
                </a:cxn>
                <a:cxn ang="0">
                  <a:pos x="0" y="379336019"/>
                </a:cxn>
                <a:cxn ang="0">
                  <a:pos x="0" y="0"/>
                </a:cxn>
              </a:cxnLst>
              <a:rect l="0" t="0" r="0" b="0"/>
              <a:pathLst>
                <a:path w="192" h="192">
                  <a:moveTo>
                    <a:pt x="0" y="0"/>
                  </a:moveTo>
                  <a:lnTo>
                    <a:pt x="192" y="96"/>
                  </a:lnTo>
                  <a:lnTo>
                    <a:pt x="0" y="192"/>
                  </a:lnTo>
                  <a:lnTo>
                    <a:pt x="0" y="0"/>
                  </a:ln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48142" name="Text Box 14"/>
            <p:cNvSpPr txBox="1"/>
            <p:nvPr/>
          </p:nvSpPr>
          <p:spPr>
            <a:xfrm>
              <a:off x="4685" y="9028"/>
              <a:ext cx="1010" cy="720"/>
            </a:xfrm>
            <a:prstGeom prst="rect">
              <a:avLst/>
            </a:prstGeom>
            <a:noFill/>
            <a:ln w="9525">
              <a:noFill/>
            </a:ln>
          </p:spPr>
          <p:txBody>
            <a:bodyPr wrap="none">
              <a:spAutoFit/>
            </a:bodyPr>
            <a:lstStyle/>
            <a:p>
              <a:r>
                <a:rPr lang="en-US" altLang="zh-CN" dirty="0">
                  <a:latin typeface="Times New Roman" panose="02020603050405020304" pitchFamily="18" charset="0"/>
                </a:rPr>
                <a:t>0..*</a:t>
              </a:r>
            </a:p>
          </p:txBody>
        </p:sp>
        <p:sp>
          <p:nvSpPr>
            <p:cNvPr id="48143" name="Text Box 15"/>
            <p:cNvSpPr txBox="1"/>
            <p:nvPr/>
          </p:nvSpPr>
          <p:spPr>
            <a:xfrm>
              <a:off x="7800" y="9015"/>
              <a:ext cx="1010" cy="720"/>
            </a:xfrm>
            <a:prstGeom prst="rect">
              <a:avLst/>
            </a:prstGeom>
            <a:noFill/>
            <a:ln w="9525">
              <a:noFill/>
            </a:ln>
          </p:spPr>
          <p:txBody>
            <a:bodyPr wrap="none">
              <a:spAutoFit/>
            </a:bodyPr>
            <a:lstStyle/>
            <a:p>
              <a:r>
                <a:rPr lang="en-US" altLang="zh-CN" dirty="0">
                  <a:latin typeface="Times New Roman" panose="02020603050405020304" pitchFamily="18" charset="0"/>
                </a:rPr>
                <a:t>0..*</a:t>
              </a:r>
            </a:p>
          </p:txBody>
        </p:sp>
        <p:sp>
          <p:nvSpPr>
            <p:cNvPr id="48146" name="Text Box 18"/>
            <p:cNvSpPr txBox="1"/>
            <p:nvPr/>
          </p:nvSpPr>
          <p:spPr>
            <a:xfrm>
              <a:off x="3000" y="9790"/>
              <a:ext cx="3850" cy="1010"/>
            </a:xfrm>
            <a:prstGeom prst="rect">
              <a:avLst/>
            </a:prstGeom>
            <a:noFill/>
            <a:ln w="9525">
              <a:noFill/>
            </a:ln>
          </p:spPr>
          <p:txBody>
            <a:bodyPr wrap="none">
              <a:spAutoFit/>
            </a:bodyPr>
            <a:lstStyle/>
            <a:p>
              <a:r>
                <a:rPr lang="en-US" altLang="zh-CN" sz="1800" dirty="0">
                  <a:latin typeface="Times New Roman" panose="02020603050405020304" pitchFamily="18" charset="0"/>
                </a:rPr>
                <a:t>Each project has</a:t>
              </a:r>
            </a:p>
            <a:p>
              <a:r>
                <a:rPr lang="en-US" altLang="zh-CN" sz="1800" dirty="0">
                  <a:latin typeface="Times New Roman" panose="02020603050405020304" pitchFamily="18" charset="0"/>
                </a:rPr>
                <a:t>zero or more employees.</a:t>
              </a:r>
            </a:p>
          </p:txBody>
        </p:sp>
        <p:sp>
          <p:nvSpPr>
            <p:cNvPr id="48147" name="Text Box 19"/>
            <p:cNvSpPr txBox="1"/>
            <p:nvPr/>
          </p:nvSpPr>
          <p:spPr>
            <a:xfrm>
              <a:off x="8640" y="9790"/>
              <a:ext cx="3920" cy="1010"/>
            </a:xfrm>
            <a:prstGeom prst="rect">
              <a:avLst/>
            </a:prstGeom>
            <a:noFill/>
            <a:ln w="9525">
              <a:noFill/>
            </a:ln>
          </p:spPr>
          <p:txBody>
            <a:bodyPr wrap="none">
              <a:spAutoFit/>
            </a:bodyPr>
            <a:lstStyle/>
            <a:p>
              <a:r>
                <a:rPr lang="en-US" altLang="zh-CN" sz="1800" dirty="0">
                  <a:latin typeface="Times New Roman" panose="02020603050405020304" pitchFamily="18" charset="0"/>
                </a:rPr>
                <a:t>Each employee works on</a:t>
              </a:r>
            </a:p>
            <a:p>
              <a:r>
                <a:rPr lang="en-US" altLang="zh-CN" sz="1800" dirty="0">
                  <a:latin typeface="Times New Roman" panose="02020603050405020304" pitchFamily="18" charset="0"/>
                </a:rPr>
                <a:t>zero or more projects.</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a:xfrm>
            <a:off x="0" y="152400"/>
            <a:ext cx="9144000" cy="1331913"/>
          </a:xfrm>
        </p:spPr>
        <p:txBody>
          <a:bodyPr vert="horz" wrap="square" lIns="91440" tIns="45720" rIns="91440" bIns="45720" anchor="ctr"/>
          <a:lstStyle/>
          <a:p>
            <a:pPr eaLnBrk="1" hangingPunct="1"/>
            <a:r>
              <a:rPr lang="zh-CN" altLang="en-US" sz="4000" dirty="0">
                <a:latin typeface="微软雅黑" panose="020B0503020204020204" charset="-122"/>
                <a:ea typeface="微软雅黑" panose="020B0503020204020204" charset="-122"/>
              </a:rPr>
              <a:t>数据库设计的过程</a:t>
            </a:r>
          </a:p>
        </p:txBody>
      </p:sp>
      <p:sp>
        <p:nvSpPr>
          <p:cNvPr id="14339" name="Text Box 17"/>
          <p:cNvSpPr txBox="1"/>
          <p:nvPr/>
        </p:nvSpPr>
        <p:spPr>
          <a:xfrm>
            <a:off x="4465638" y="1806575"/>
            <a:ext cx="2316480" cy="5077460"/>
          </a:xfrm>
          <a:prstGeom prst="rect">
            <a:avLst/>
          </a:prstGeom>
          <a:noFill/>
          <a:ln w="9525">
            <a:noFill/>
          </a:ln>
        </p:spPr>
        <p:txBody>
          <a:bodyPr wrap="none">
            <a:spAutoFit/>
          </a:bodyPr>
          <a:lstStyle/>
          <a:p>
            <a:pPr>
              <a:lnSpc>
                <a:spcPct val="450000"/>
              </a:lnSpc>
            </a:pPr>
            <a:r>
              <a:rPr lang="zh-CN" altLang="en-US" b="1" dirty="0">
                <a:solidFill>
                  <a:srgbClr val="0000CC"/>
                </a:solidFill>
                <a:latin typeface="微软雅黑" panose="020B0503020204020204" charset="-122"/>
                <a:ea typeface="微软雅黑" panose="020B0503020204020204" charset="-122"/>
              </a:rPr>
              <a:t>概念数据库设计</a:t>
            </a:r>
            <a:endParaRPr lang="en-US" altLang="zh-CN" dirty="0">
              <a:latin typeface="华文中宋" panose="02010600040101010101" pitchFamily="2" charset="-122"/>
              <a:ea typeface="华文中宋" panose="02010600040101010101" pitchFamily="2" charset="-122"/>
            </a:endParaRPr>
          </a:p>
          <a:p>
            <a:pPr>
              <a:lnSpc>
                <a:spcPct val="450000"/>
              </a:lnSpc>
            </a:pPr>
            <a:r>
              <a:rPr lang="zh-CN" altLang="en-US" b="1" dirty="0">
                <a:solidFill>
                  <a:srgbClr val="0000CC"/>
                </a:solidFill>
                <a:latin typeface="微软雅黑" panose="020B0503020204020204" charset="-122"/>
                <a:ea typeface="微软雅黑" panose="020B0503020204020204" charset="-122"/>
              </a:rPr>
              <a:t>逻辑数据库设计</a:t>
            </a:r>
            <a:endParaRPr lang="en-US" altLang="zh-CN" dirty="0">
              <a:latin typeface="华文中宋" panose="02010600040101010101" pitchFamily="2" charset="-122"/>
              <a:ea typeface="华文中宋" panose="02010600040101010101" pitchFamily="2" charset="-122"/>
            </a:endParaRPr>
          </a:p>
          <a:p>
            <a:pPr>
              <a:lnSpc>
                <a:spcPct val="450000"/>
              </a:lnSpc>
            </a:pPr>
            <a:r>
              <a:rPr lang="zh-CN" altLang="en-US" b="1" dirty="0">
                <a:solidFill>
                  <a:srgbClr val="0000CC"/>
                </a:solidFill>
                <a:latin typeface="微软雅黑" panose="020B0503020204020204" charset="-122"/>
                <a:ea typeface="微软雅黑" panose="020B0503020204020204" charset="-122"/>
              </a:rPr>
              <a:t>物理数据库设计</a:t>
            </a:r>
            <a:endParaRPr lang="en-US" altLang="zh-CN" dirty="0">
              <a:latin typeface="华文中宋" panose="02010600040101010101" pitchFamily="2" charset="-122"/>
              <a:ea typeface="华文中宋" panose="02010600040101010101" pitchFamily="2" charset="-122"/>
            </a:endParaRPr>
          </a:p>
        </p:txBody>
      </p:sp>
      <p:sp>
        <p:nvSpPr>
          <p:cNvPr id="14340" name="Text Box 4"/>
          <p:cNvSpPr txBox="1"/>
          <p:nvPr/>
        </p:nvSpPr>
        <p:spPr>
          <a:xfrm>
            <a:off x="2201863" y="1735138"/>
            <a:ext cx="2149475" cy="461962"/>
          </a:xfrm>
          <a:prstGeom prst="rect">
            <a:avLst/>
          </a:prstGeom>
          <a:noFill/>
          <a:ln w="19050" cap="flat" cmpd="sng">
            <a:solidFill>
              <a:schemeClr val="tx1"/>
            </a:solidFill>
            <a:prstDash val="solid"/>
            <a:miter/>
            <a:headEnd type="none" w="med" len="med"/>
            <a:tailEnd type="none" w="med" len="med"/>
          </a:ln>
        </p:spPr>
        <p:txBody>
          <a:bodyPr>
            <a:spAutoFit/>
          </a:bodyPr>
          <a:lstStyle/>
          <a:p>
            <a:pPr algn="ctr"/>
            <a:r>
              <a:rPr lang="zh-CN" altLang="en-US" dirty="0">
                <a:latin typeface="Times New Roman" panose="02020603050405020304" pitchFamily="18" charset="0"/>
              </a:rPr>
              <a:t>需求陈述</a:t>
            </a:r>
            <a:endParaRPr lang="en-US" altLang="zh-CN" dirty="0">
              <a:latin typeface="Times New Roman" panose="02020603050405020304" pitchFamily="18" charset="0"/>
            </a:endParaRPr>
          </a:p>
        </p:txBody>
      </p:sp>
      <p:sp>
        <p:nvSpPr>
          <p:cNvPr id="14341" name="Text Box 5"/>
          <p:cNvSpPr txBox="1"/>
          <p:nvPr/>
        </p:nvSpPr>
        <p:spPr>
          <a:xfrm>
            <a:off x="2201863" y="2590800"/>
            <a:ext cx="2149475" cy="830263"/>
          </a:xfrm>
          <a:prstGeom prst="rect">
            <a:avLst/>
          </a:prstGeom>
          <a:noFill/>
          <a:ln w="19050" cap="flat" cmpd="sng">
            <a:solidFill>
              <a:schemeClr val="tx1"/>
            </a:solidFill>
            <a:prstDash val="solid"/>
            <a:miter/>
            <a:headEnd type="none" w="med" len="med"/>
            <a:tailEnd type="none" w="med" len="med"/>
          </a:ln>
        </p:spPr>
        <p:txBody>
          <a:bodyPr>
            <a:spAutoFit/>
          </a:bodyPr>
          <a:lstStyle/>
          <a:p>
            <a:pPr algn="ctr"/>
            <a:r>
              <a:rPr lang="zh-CN" altLang="en-US" dirty="0">
                <a:latin typeface="Times New Roman" panose="02020603050405020304" pitchFamily="18" charset="0"/>
              </a:rPr>
              <a:t>通过建模来结构化</a:t>
            </a:r>
            <a:endParaRPr lang="en-US" altLang="zh-CN" dirty="0">
              <a:latin typeface="Times New Roman" panose="02020603050405020304" pitchFamily="18" charset="0"/>
            </a:endParaRPr>
          </a:p>
        </p:txBody>
      </p:sp>
      <p:sp>
        <p:nvSpPr>
          <p:cNvPr id="14342" name="Text Box 6"/>
          <p:cNvSpPr txBox="1"/>
          <p:nvPr/>
        </p:nvSpPr>
        <p:spPr>
          <a:xfrm>
            <a:off x="2278063" y="3886200"/>
            <a:ext cx="2149475" cy="695325"/>
          </a:xfrm>
          <a:prstGeom prst="rect">
            <a:avLst/>
          </a:prstGeom>
          <a:noFill/>
          <a:ln w="19050" cap="flat" cmpd="sng">
            <a:solidFill>
              <a:schemeClr val="tx1"/>
            </a:solidFill>
            <a:prstDash val="solid"/>
            <a:miter/>
            <a:headEnd type="none" w="med" len="med"/>
            <a:tailEnd type="none" w="med" len="med"/>
          </a:ln>
        </p:spPr>
        <p:txBody>
          <a:bodyPr tIns="154800" bIns="154800">
            <a:spAutoFit/>
          </a:bodyPr>
          <a:lstStyle/>
          <a:p>
            <a:pPr algn="ctr"/>
            <a:r>
              <a:rPr lang="zh-CN" altLang="en-US" dirty="0">
                <a:latin typeface="Times New Roman" panose="02020603050405020304" pitchFamily="18" charset="0"/>
              </a:rPr>
              <a:t>目标模型</a:t>
            </a:r>
            <a:endParaRPr lang="en-US" altLang="zh-CN" dirty="0">
              <a:latin typeface="Times New Roman" panose="02020603050405020304" pitchFamily="18" charset="0"/>
            </a:endParaRPr>
          </a:p>
        </p:txBody>
      </p:sp>
      <p:sp>
        <p:nvSpPr>
          <p:cNvPr id="14343" name="Text Box 7"/>
          <p:cNvSpPr txBox="1"/>
          <p:nvPr/>
        </p:nvSpPr>
        <p:spPr>
          <a:xfrm>
            <a:off x="2201863" y="4953000"/>
            <a:ext cx="2149475" cy="695325"/>
          </a:xfrm>
          <a:prstGeom prst="rect">
            <a:avLst/>
          </a:prstGeom>
          <a:noFill/>
          <a:ln w="19050" cap="flat" cmpd="sng">
            <a:solidFill>
              <a:schemeClr val="tx1"/>
            </a:solidFill>
            <a:prstDash val="solid"/>
            <a:miter/>
            <a:headEnd type="none" w="med" len="med"/>
            <a:tailEnd type="none" w="med" len="med"/>
          </a:ln>
        </p:spPr>
        <p:txBody>
          <a:bodyPr tIns="154800" bIns="154800">
            <a:spAutoFit/>
          </a:bodyPr>
          <a:lstStyle/>
          <a:p>
            <a:pPr algn="ctr"/>
            <a:r>
              <a:rPr lang="zh-CN" altLang="en-US" dirty="0">
                <a:latin typeface="Times New Roman" panose="02020603050405020304" pitchFamily="18" charset="0"/>
              </a:rPr>
              <a:t>验证</a:t>
            </a:r>
            <a:endParaRPr lang="en-US" altLang="zh-CN" dirty="0">
              <a:latin typeface="Times New Roman" panose="02020603050405020304" pitchFamily="18" charset="0"/>
            </a:endParaRPr>
          </a:p>
        </p:txBody>
      </p:sp>
      <p:sp>
        <p:nvSpPr>
          <p:cNvPr id="14344" name="Text Box 8"/>
          <p:cNvSpPr txBox="1"/>
          <p:nvPr/>
        </p:nvSpPr>
        <p:spPr>
          <a:xfrm>
            <a:off x="2278063" y="6076950"/>
            <a:ext cx="2149475" cy="658813"/>
          </a:xfrm>
          <a:prstGeom prst="rect">
            <a:avLst/>
          </a:prstGeom>
          <a:noFill/>
          <a:ln w="19050" cap="flat" cmpd="sng">
            <a:solidFill>
              <a:schemeClr val="tx1"/>
            </a:solidFill>
            <a:prstDash val="solid"/>
            <a:miter/>
            <a:headEnd type="none" w="med" len="med"/>
            <a:tailEnd type="none" w="med" len="med"/>
          </a:ln>
        </p:spPr>
        <p:txBody>
          <a:bodyPr tIns="118800" bIns="154800">
            <a:spAutoFit/>
          </a:bodyPr>
          <a:lstStyle/>
          <a:p>
            <a:pPr algn="ctr"/>
            <a:r>
              <a:rPr lang="zh-CN" altLang="en-US" dirty="0">
                <a:latin typeface="Times New Roman" panose="02020603050405020304" pitchFamily="18" charset="0"/>
              </a:rPr>
              <a:t>目标数据库</a:t>
            </a:r>
            <a:endParaRPr lang="en-US" altLang="zh-CN" dirty="0">
              <a:latin typeface="Times New Roman" panose="02020603050405020304" pitchFamily="18" charset="0"/>
            </a:endParaRPr>
          </a:p>
        </p:txBody>
      </p:sp>
      <p:sp>
        <p:nvSpPr>
          <p:cNvPr id="14345" name="Line 10"/>
          <p:cNvSpPr/>
          <p:nvPr/>
        </p:nvSpPr>
        <p:spPr>
          <a:xfrm>
            <a:off x="3192463" y="2209800"/>
            <a:ext cx="0" cy="420688"/>
          </a:xfrm>
          <a:prstGeom prst="line">
            <a:avLst/>
          </a:prstGeom>
          <a:ln w="28575" cap="flat" cmpd="sng">
            <a:solidFill>
              <a:schemeClr val="tx1"/>
            </a:solidFill>
            <a:prstDash val="solid"/>
            <a:headEnd type="none" w="med" len="med"/>
            <a:tailEnd type="triangle" w="med" len="med"/>
          </a:ln>
        </p:spPr>
        <p:txBody>
          <a:bodyPr/>
          <a:lstStyle/>
          <a:p>
            <a:endParaRPr lang="zh-CN" altLang="en-US"/>
          </a:p>
        </p:txBody>
      </p:sp>
      <p:sp>
        <p:nvSpPr>
          <p:cNvPr id="14346" name="Line 11"/>
          <p:cNvSpPr/>
          <p:nvPr/>
        </p:nvSpPr>
        <p:spPr>
          <a:xfrm>
            <a:off x="3230563" y="3436938"/>
            <a:ext cx="0" cy="420687"/>
          </a:xfrm>
          <a:prstGeom prst="line">
            <a:avLst/>
          </a:prstGeom>
          <a:ln w="28575" cap="flat" cmpd="sng">
            <a:solidFill>
              <a:schemeClr val="tx1"/>
            </a:solidFill>
            <a:prstDash val="solid"/>
            <a:headEnd type="none" w="med" len="med"/>
            <a:tailEnd type="triangle" w="med" len="med"/>
          </a:ln>
        </p:spPr>
        <p:txBody>
          <a:bodyPr/>
          <a:lstStyle/>
          <a:p>
            <a:endParaRPr lang="zh-CN" altLang="en-US"/>
          </a:p>
        </p:txBody>
      </p:sp>
      <p:sp>
        <p:nvSpPr>
          <p:cNvPr id="14347" name="Line 12"/>
          <p:cNvSpPr/>
          <p:nvPr/>
        </p:nvSpPr>
        <p:spPr>
          <a:xfrm>
            <a:off x="3259138" y="4572000"/>
            <a:ext cx="0" cy="420688"/>
          </a:xfrm>
          <a:prstGeom prst="line">
            <a:avLst/>
          </a:prstGeom>
          <a:ln w="28575" cap="flat" cmpd="sng">
            <a:solidFill>
              <a:schemeClr val="tx1"/>
            </a:solidFill>
            <a:prstDash val="solid"/>
            <a:headEnd type="none" w="med" len="med"/>
            <a:tailEnd type="triangle" w="med" len="med"/>
          </a:ln>
        </p:spPr>
        <p:txBody>
          <a:bodyPr/>
          <a:lstStyle/>
          <a:p>
            <a:endParaRPr lang="zh-CN" altLang="en-US"/>
          </a:p>
        </p:txBody>
      </p:sp>
      <p:sp>
        <p:nvSpPr>
          <p:cNvPr id="14348" name="Line 13"/>
          <p:cNvSpPr/>
          <p:nvPr/>
        </p:nvSpPr>
        <p:spPr>
          <a:xfrm>
            <a:off x="3268663" y="5648325"/>
            <a:ext cx="0" cy="420688"/>
          </a:xfrm>
          <a:prstGeom prst="line">
            <a:avLst/>
          </a:prstGeom>
          <a:ln w="28575" cap="flat" cmpd="sng">
            <a:solidFill>
              <a:schemeClr val="tx1"/>
            </a:solidFill>
            <a:prstDash val="solid"/>
            <a:headEnd type="none" w="med" len="med"/>
            <a:tailEnd type="triangle" w="med" len="med"/>
          </a:ln>
        </p:spPr>
        <p:txBody>
          <a:bodyPr/>
          <a:lstStyle/>
          <a:p>
            <a:endParaRPr lang="zh-CN" altLang="en-US"/>
          </a:p>
        </p:txBody>
      </p:sp>
      <p:sp>
        <p:nvSpPr>
          <p:cNvPr id="14349" name="矩形 3"/>
          <p:cNvSpPr/>
          <p:nvPr/>
        </p:nvSpPr>
        <p:spPr>
          <a:xfrm>
            <a:off x="1476375" y="3646488"/>
            <a:ext cx="5183188" cy="2212975"/>
          </a:xfrm>
          <a:prstGeom prst="rect">
            <a:avLst/>
          </a:prstGeom>
          <a:noFill/>
          <a:ln w="25400" cap="flat" cmpd="sng">
            <a:solidFill>
              <a:srgbClr val="FF0000"/>
            </a:solidFill>
            <a:prstDash val="solid"/>
            <a:round/>
            <a:headEnd type="none" w="med" len="med"/>
            <a:tailEnd type="none" w="med" len="med"/>
          </a:ln>
        </p:spPr>
        <p:txBody>
          <a:bodyPr/>
          <a:lstStyle/>
          <a:p>
            <a:endParaRPr lang="zh-CN" altLang="en-US" dirty="0">
              <a:latin typeface="Times New Roman" panose="02020603050405020304" pitchFamily="18" charset="0"/>
            </a:endParaRPr>
          </a:p>
        </p:txBody>
      </p:sp>
      <p:sp>
        <p:nvSpPr>
          <p:cNvPr id="14350" name="TextBox 4"/>
          <p:cNvSpPr txBox="1"/>
          <p:nvPr/>
        </p:nvSpPr>
        <p:spPr>
          <a:xfrm>
            <a:off x="6916738" y="3997008"/>
            <a:ext cx="1944687" cy="1198880"/>
          </a:xfrm>
          <a:prstGeom prst="rect">
            <a:avLst/>
          </a:prstGeom>
          <a:noFill/>
          <a:ln w="9525">
            <a:noFill/>
          </a:ln>
        </p:spPr>
        <p:txBody>
          <a:bodyPr>
            <a:spAutoFit/>
          </a:bodyPr>
          <a:lstStyle/>
          <a:p>
            <a:pPr marL="342900" indent="-342900">
              <a:buFont typeface="Wingdings" panose="05000000000000000000" pitchFamily="2" charset="2"/>
              <a:buChar char="l"/>
            </a:pPr>
            <a:r>
              <a:rPr lang="zh-CN" altLang="en-US" b="1" dirty="0">
                <a:solidFill>
                  <a:srgbClr val="FF0000"/>
                </a:solidFill>
                <a:latin typeface="华文中宋" panose="02010600040101010101" pitchFamily="2" charset="-122"/>
                <a:ea typeface="华文中宋" panose="02010600040101010101" pitchFamily="2" charset="-122"/>
              </a:rPr>
              <a:t>表</a:t>
            </a:r>
            <a:endParaRPr lang="en-US" altLang="zh-CN" b="1" dirty="0">
              <a:solidFill>
                <a:srgbClr val="FF0000"/>
              </a:solidFill>
              <a:latin typeface="华文中宋" panose="02010600040101010101" pitchFamily="2" charset="-122"/>
              <a:ea typeface="华文中宋" panose="02010600040101010101" pitchFamily="2" charset="-122"/>
            </a:endParaRPr>
          </a:p>
          <a:p>
            <a:pPr marL="342900" indent="-342900">
              <a:buFont typeface="Wingdings" panose="05000000000000000000" pitchFamily="2" charset="2"/>
              <a:buChar char="l"/>
            </a:pPr>
            <a:r>
              <a:rPr lang="zh-CN" altLang="en-US" b="1" dirty="0">
                <a:solidFill>
                  <a:srgbClr val="FF0000"/>
                </a:solidFill>
                <a:latin typeface="华文中宋" panose="02010600040101010101" pitchFamily="2" charset="-122"/>
                <a:ea typeface="华文中宋" panose="02010600040101010101" pitchFamily="2" charset="-122"/>
              </a:rPr>
              <a:t>主键；</a:t>
            </a:r>
            <a:endParaRPr lang="en-US" altLang="zh-CN" b="1" dirty="0">
              <a:solidFill>
                <a:srgbClr val="FF0000"/>
              </a:solidFill>
              <a:latin typeface="华文中宋" panose="02010600040101010101" pitchFamily="2" charset="-122"/>
              <a:ea typeface="华文中宋" panose="02010600040101010101" pitchFamily="2" charset="-122"/>
            </a:endParaRPr>
          </a:p>
          <a:p>
            <a:pPr marL="342900" indent="-342900">
              <a:buFont typeface="Wingdings" panose="05000000000000000000" pitchFamily="2" charset="2"/>
              <a:buChar char="l"/>
            </a:pPr>
            <a:r>
              <a:rPr lang="zh-CN" altLang="en-US" b="1" dirty="0">
                <a:solidFill>
                  <a:srgbClr val="FF0000"/>
                </a:solidFill>
                <a:latin typeface="华文中宋" panose="02010600040101010101" pitchFamily="2" charset="-122"/>
                <a:ea typeface="华文中宋" panose="02010600040101010101" pitchFamily="2" charset="-122"/>
              </a:rPr>
              <a:t>外键；</a:t>
            </a:r>
          </a:p>
        </p:txBody>
      </p:sp>
      <p:sp>
        <p:nvSpPr>
          <p:cNvPr id="14351" name="TextBox 18"/>
          <p:cNvSpPr txBox="1"/>
          <p:nvPr/>
        </p:nvSpPr>
        <p:spPr>
          <a:xfrm>
            <a:off x="7022465" y="2860040"/>
            <a:ext cx="2121535" cy="460375"/>
          </a:xfrm>
          <a:prstGeom prst="rect">
            <a:avLst/>
          </a:prstGeom>
          <a:noFill/>
          <a:ln w="9525">
            <a:noFill/>
          </a:ln>
        </p:spPr>
        <p:txBody>
          <a:bodyPr wrap="square">
            <a:spAutoFit/>
          </a:bodyPr>
          <a:lstStyle/>
          <a:p>
            <a:r>
              <a:rPr lang="en-US" b="1" dirty="0">
                <a:solidFill>
                  <a:srgbClr val="0000FF"/>
                </a:solidFill>
                <a:latin typeface="Arial" panose="020B0604020202020204" pitchFamily="34" charset="0"/>
                <a:ea typeface="华文中宋" panose="02010600040101010101" pitchFamily="2" charset="-122"/>
              </a:rPr>
              <a:t>ER Modeling</a:t>
            </a:r>
          </a:p>
        </p:txBody>
      </p:sp>
      <p:cxnSp>
        <p:nvCxnSpPr>
          <p:cNvPr id="14352" name="直接箭头连接符 16"/>
          <p:cNvCxnSpPr/>
          <p:nvPr/>
        </p:nvCxnSpPr>
        <p:spPr>
          <a:xfrm>
            <a:off x="468313" y="2209800"/>
            <a:ext cx="0" cy="3867150"/>
          </a:xfrm>
          <a:prstGeom prst="straightConnector1">
            <a:avLst/>
          </a:prstGeom>
          <a:ln w="98425" cap="flat" cmpd="sng">
            <a:solidFill>
              <a:srgbClr val="FF0000"/>
            </a:solidFill>
            <a:prstDash val="solid"/>
            <a:headEnd type="none" w="med" len="med"/>
            <a:tailEnd type="arrow" w="med" len="med"/>
          </a:ln>
        </p:spPr>
      </p:cxnSp>
      <p:cxnSp>
        <p:nvCxnSpPr>
          <p:cNvPr id="14353" name="直接箭头连接符 22"/>
          <p:cNvCxnSpPr/>
          <p:nvPr/>
        </p:nvCxnSpPr>
        <p:spPr>
          <a:xfrm flipV="1">
            <a:off x="1042988" y="2168525"/>
            <a:ext cx="0" cy="3852863"/>
          </a:xfrm>
          <a:prstGeom prst="straightConnector1">
            <a:avLst/>
          </a:prstGeom>
          <a:ln w="88900" cap="flat" cmpd="sng">
            <a:solidFill>
              <a:srgbClr val="0000FF"/>
            </a:solidFill>
            <a:prstDash val="solid"/>
            <a:headEnd type="none" w="med" len="med"/>
            <a:tailEnd type="arrow" w="med" len="med"/>
          </a:ln>
        </p:spPr>
      </p:cxnSp>
      <p:sp>
        <p:nvSpPr>
          <p:cNvPr id="14354" name="TextBox 24"/>
          <p:cNvSpPr txBox="1"/>
          <p:nvPr/>
        </p:nvSpPr>
        <p:spPr>
          <a:xfrm>
            <a:off x="65405" y="5990908"/>
            <a:ext cx="2730500" cy="829945"/>
          </a:xfrm>
          <a:prstGeom prst="rect">
            <a:avLst/>
          </a:prstGeom>
          <a:noFill/>
          <a:ln w="9525">
            <a:noFill/>
          </a:ln>
        </p:spPr>
        <p:txBody>
          <a:bodyPr>
            <a:spAutoFit/>
          </a:bodyPr>
          <a:lstStyle/>
          <a:p>
            <a:r>
              <a:rPr lang="zh-CN" altLang="en-US" b="1" dirty="0">
                <a:solidFill>
                  <a:srgbClr val="FF0000"/>
                </a:solidFill>
                <a:latin typeface="华文中宋" panose="02010600040101010101" pitchFamily="2" charset="-122"/>
                <a:ea typeface="华文中宋" panose="02010600040101010101" pitchFamily="2" charset="-122"/>
              </a:rPr>
              <a:t>面向计算机处理</a:t>
            </a:r>
          </a:p>
          <a:p>
            <a:r>
              <a:rPr lang="en-US" altLang="zh-CN" b="1" dirty="0">
                <a:solidFill>
                  <a:srgbClr val="FF0000"/>
                </a:solidFill>
                <a:latin typeface="华文中宋" panose="02010600040101010101" pitchFamily="2" charset="-122"/>
                <a:ea typeface="华文中宋" panose="02010600040101010101" pitchFamily="2" charset="-122"/>
              </a:rPr>
              <a:t>(</a:t>
            </a:r>
            <a:r>
              <a:rPr lang="zh-CN" altLang="en-US" b="1" dirty="0">
                <a:solidFill>
                  <a:srgbClr val="FF0000"/>
                </a:solidFill>
                <a:latin typeface="华文中宋" panose="02010600040101010101" pitchFamily="2" charset="-122"/>
                <a:ea typeface="华文中宋" panose="02010600040101010101" pitchFamily="2" charset="-122"/>
              </a:rPr>
              <a:t>更多的专业知识）</a:t>
            </a:r>
          </a:p>
        </p:txBody>
      </p:sp>
      <p:sp>
        <p:nvSpPr>
          <p:cNvPr id="14355" name="TextBox 25"/>
          <p:cNvSpPr txBox="1"/>
          <p:nvPr/>
        </p:nvSpPr>
        <p:spPr>
          <a:xfrm>
            <a:off x="650875" y="1743393"/>
            <a:ext cx="1112838" cy="461962"/>
          </a:xfrm>
          <a:prstGeom prst="rect">
            <a:avLst/>
          </a:prstGeom>
          <a:noFill/>
          <a:ln w="9525">
            <a:noFill/>
          </a:ln>
        </p:spPr>
        <p:txBody>
          <a:bodyPr>
            <a:spAutoFit/>
          </a:bodyPr>
          <a:lstStyle/>
          <a:p>
            <a:r>
              <a:rPr lang="zh-CN" altLang="en-US" b="1" dirty="0">
                <a:solidFill>
                  <a:srgbClr val="FF0000"/>
                </a:solidFill>
                <a:latin typeface="华文中宋" panose="02010600040101010101" pitchFamily="2" charset="-122"/>
                <a:ea typeface="华文中宋" panose="02010600040101010101" pitchFamily="2" charset="-122"/>
              </a:rPr>
              <a:t>面向人</a:t>
            </a:r>
          </a:p>
        </p:txBody>
      </p:sp>
      <p:sp>
        <p:nvSpPr>
          <p:cNvPr id="2" name="TextBox 4"/>
          <p:cNvSpPr txBox="1"/>
          <p:nvPr/>
        </p:nvSpPr>
        <p:spPr>
          <a:xfrm>
            <a:off x="6916738" y="5536883"/>
            <a:ext cx="1944687" cy="1198880"/>
          </a:xfrm>
          <a:prstGeom prst="rect">
            <a:avLst/>
          </a:prstGeom>
          <a:noFill/>
          <a:ln w="9525">
            <a:noFill/>
          </a:ln>
        </p:spPr>
        <p:txBody>
          <a:bodyPr>
            <a:spAutoFit/>
          </a:bodyPr>
          <a:lstStyle/>
          <a:p>
            <a:pPr marL="342900" indent="-342900">
              <a:buClr>
                <a:srgbClr val="CC0099"/>
              </a:buClr>
              <a:buFont typeface="Wingdings" panose="05000000000000000000" charset="0"/>
              <a:buChar char=""/>
            </a:pPr>
            <a:r>
              <a:rPr lang="zh-CN" altLang="en-US" b="1" dirty="0">
                <a:solidFill>
                  <a:srgbClr val="7030A0"/>
                </a:solidFill>
                <a:latin typeface="华文中宋" panose="02010600040101010101" pitchFamily="2" charset="-122"/>
                <a:ea typeface="华文中宋" panose="02010600040101010101" pitchFamily="2" charset="-122"/>
              </a:rPr>
              <a:t>完整性；</a:t>
            </a:r>
          </a:p>
          <a:p>
            <a:pPr marL="342900" indent="-342900">
              <a:buClr>
                <a:srgbClr val="CC0099"/>
              </a:buClr>
              <a:buFont typeface="Wingdings" panose="05000000000000000000" charset="0"/>
              <a:buChar char=""/>
            </a:pPr>
            <a:r>
              <a:rPr lang="zh-CN" altLang="en-US" b="1" dirty="0">
                <a:solidFill>
                  <a:srgbClr val="7030A0"/>
                </a:solidFill>
                <a:latin typeface="华文中宋" panose="02010600040101010101" pitchFamily="2" charset="-122"/>
                <a:ea typeface="华文中宋" panose="02010600040101010101" pitchFamily="2" charset="-122"/>
              </a:rPr>
              <a:t>安全；</a:t>
            </a:r>
          </a:p>
          <a:p>
            <a:pPr marL="342900" indent="-342900">
              <a:buClr>
                <a:srgbClr val="CC0099"/>
              </a:buClr>
              <a:buFont typeface="Wingdings" panose="05000000000000000000" charset="0"/>
              <a:buChar char=""/>
            </a:pPr>
            <a:r>
              <a:rPr lang="zh-CN" altLang="en-US" b="1" dirty="0">
                <a:solidFill>
                  <a:srgbClr val="7030A0"/>
                </a:solidFill>
                <a:latin typeface="华文中宋" panose="02010600040101010101" pitchFamily="2" charset="-122"/>
                <a:ea typeface="华文中宋" panose="02010600040101010101" pitchFamily="2" charset="-122"/>
              </a:rPr>
              <a:t>性能；</a:t>
            </a:r>
          </a:p>
        </p:txBody>
      </p:sp>
      <p:sp>
        <p:nvSpPr>
          <p:cNvPr id="3" name="TextBox 24"/>
          <p:cNvSpPr txBox="1"/>
          <p:nvPr/>
        </p:nvSpPr>
        <p:spPr>
          <a:xfrm>
            <a:off x="328930" y="1338263"/>
            <a:ext cx="2730500" cy="460375"/>
          </a:xfrm>
          <a:prstGeom prst="rect">
            <a:avLst/>
          </a:prstGeom>
          <a:noFill/>
          <a:ln w="9525">
            <a:noFill/>
          </a:ln>
        </p:spPr>
        <p:txBody>
          <a:bodyPr>
            <a:spAutoFit/>
          </a:bodyPr>
          <a:lstStyle/>
          <a:p>
            <a:r>
              <a:rPr lang="en-US" altLang="zh-CN" b="1" dirty="0">
                <a:solidFill>
                  <a:srgbClr val="FF0000"/>
                </a:solidFill>
                <a:latin typeface="华文中宋" panose="02010600040101010101" pitchFamily="2" charset="-122"/>
                <a:ea typeface="华文中宋" panose="02010600040101010101" pitchFamily="2" charset="-122"/>
              </a:rPr>
              <a:t>(</a:t>
            </a:r>
            <a:r>
              <a:rPr lang="zh-CN" b="1" dirty="0">
                <a:solidFill>
                  <a:srgbClr val="FF0000"/>
                </a:solidFill>
                <a:latin typeface="华文中宋" panose="02010600040101010101" pitchFamily="2" charset="-122"/>
                <a:ea typeface="华文中宋" panose="02010600040101010101" pitchFamily="2" charset="-122"/>
              </a:rPr>
              <a:t>门槛越低</a:t>
            </a:r>
            <a:r>
              <a:rPr lang="en-US" altLang="zh-CN" b="1" dirty="0">
                <a:solidFill>
                  <a:srgbClr val="FF0000"/>
                </a:solidFill>
                <a:latin typeface="华文中宋" panose="02010600040101010101" pitchFamily="2" charset="-122"/>
                <a:ea typeface="华文中宋" panose="02010600040101010101" pitchFamily="2" charset="-122"/>
              </a:rPr>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p:txBody>
          <a:bodyPr vert="horz" wrap="square" lIns="91440" tIns="45720" rIns="91440" bIns="45720" anchor="ctr"/>
          <a:lstStyle/>
          <a:p>
            <a:pPr eaLnBrk="1" hangingPunct="1"/>
            <a:r>
              <a:rPr lang="zh-CN" altLang="en-US" sz="4000" dirty="0">
                <a:latin typeface="微软雅黑" panose="020B0503020204020204" charset="-122"/>
                <a:ea typeface="微软雅黑" panose="020B0503020204020204" charset="-122"/>
              </a:rPr>
              <a:t>多元关系中的约束标记方法</a:t>
            </a:r>
          </a:p>
        </p:txBody>
      </p:sp>
      <p:sp>
        <p:nvSpPr>
          <p:cNvPr id="55299" name="Rectangle 3"/>
          <p:cNvSpPr>
            <a:spLocks noGrp="1"/>
          </p:cNvSpPr>
          <p:nvPr>
            <p:ph idx="1"/>
          </p:nvPr>
        </p:nvSpPr>
        <p:spPr>
          <a:xfrm>
            <a:off x="567055" y="1295400"/>
            <a:ext cx="8576945" cy="2295526"/>
          </a:xfrm>
        </p:spPr>
        <p:txBody>
          <a:bodyPr vert="horz" wrap="square" lIns="91440" tIns="45720" rIns="91440" bIns="45720" anchor="t"/>
          <a:lstStyle/>
          <a:p>
            <a:pPr marL="0" indent="482600" defTabSz="0" eaLnBrk="1" hangingPunct="1">
              <a:lnSpc>
                <a:spcPct val="150000"/>
              </a:lnSpc>
              <a:buNone/>
              <a:tabLst>
                <a:tab pos="952500" algn="l"/>
              </a:tabLst>
            </a:pPr>
            <a:r>
              <a:rPr lang="zh-CN" altLang="en-US" dirty="0">
                <a:latin typeface="微软雅黑" panose="020B0503020204020204" charset="-122"/>
                <a:ea typeface="微软雅黑" panose="020B0503020204020204" charset="-122"/>
              </a:rPr>
              <a:t>对于多元关系，它至少有三个端，当标记某一端的约束时，其它端的实例对象数都设为</a:t>
            </a:r>
            <a:r>
              <a:rPr lang="en-US" altLang="zh-CN" dirty="0">
                <a:latin typeface="微软雅黑" panose="020B0503020204020204" charset="-122"/>
                <a:ea typeface="微软雅黑" panose="020B0503020204020204" charset="-122"/>
              </a:rPr>
              <a:t>1</a:t>
            </a:r>
            <a:r>
              <a:rPr lang="zh-CN" altLang="en-US" dirty="0">
                <a:latin typeface="微软雅黑" panose="020B0503020204020204" charset="-122"/>
                <a:ea typeface="微软雅黑" panose="020B0503020204020204" charset="-122"/>
              </a:rPr>
              <a:t>，然后从最悲观和最乐观视角来确定约束。 </a:t>
            </a:r>
            <a:r>
              <a:rPr lang="zh-CN" altLang="en-US" dirty="0">
                <a:highlight>
                  <a:srgbClr val="FFFF00"/>
                </a:highlight>
                <a:latin typeface="微软雅黑" panose="020B0503020204020204" charset="-122"/>
                <a:ea typeface="微软雅黑" panose="020B0503020204020204" charset="-122"/>
              </a:rPr>
              <a:t>当标注</a:t>
            </a:r>
            <a:r>
              <a:rPr lang="en-US" altLang="zh-CN" dirty="0">
                <a:highlight>
                  <a:srgbClr val="FFFF00"/>
                </a:highlight>
                <a:latin typeface="微软雅黑" panose="020B0503020204020204" charset="-122"/>
                <a:ea typeface="微软雅黑" panose="020B0503020204020204" charset="-122"/>
              </a:rPr>
              <a:t>Staff</a:t>
            </a:r>
            <a:r>
              <a:rPr lang="zh-CN" altLang="en-US" dirty="0">
                <a:highlight>
                  <a:srgbClr val="FFFF00"/>
                </a:highlight>
                <a:latin typeface="微软雅黑" panose="020B0503020204020204" charset="-122"/>
                <a:ea typeface="微软雅黑" panose="020B0503020204020204" charset="-122"/>
              </a:rPr>
              <a:t>的参与情况时，假设</a:t>
            </a:r>
            <a:r>
              <a:rPr lang="en-US" altLang="zh-CN" dirty="0">
                <a:highlight>
                  <a:srgbClr val="FFFF00"/>
                </a:highlight>
                <a:latin typeface="微软雅黑" panose="020B0503020204020204" charset="-122"/>
                <a:ea typeface="微软雅黑" panose="020B0503020204020204" charset="-122"/>
              </a:rPr>
              <a:t>Branch</a:t>
            </a:r>
            <a:r>
              <a:rPr lang="zh-CN" altLang="en-US" dirty="0">
                <a:highlight>
                  <a:srgbClr val="FFFF00"/>
                </a:highlight>
                <a:latin typeface="微软雅黑" panose="020B0503020204020204" charset="-122"/>
                <a:ea typeface="微软雅黑" panose="020B0503020204020204" charset="-122"/>
              </a:rPr>
              <a:t>出一个，</a:t>
            </a:r>
            <a:r>
              <a:rPr lang="en-US" altLang="zh-CN" dirty="0">
                <a:highlight>
                  <a:srgbClr val="FFFF00"/>
                </a:highlight>
                <a:latin typeface="微软雅黑" panose="020B0503020204020204" charset="-122"/>
                <a:ea typeface="微软雅黑" panose="020B0503020204020204" charset="-122"/>
              </a:rPr>
              <a:t>Client</a:t>
            </a:r>
            <a:r>
              <a:rPr lang="zh-CN" altLang="en-US" dirty="0">
                <a:highlight>
                  <a:srgbClr val="FFFF00"/>
                </a:highlight>
                <a:latin typeface="微软雅黑" panose="020B0503020204020204" charset="-122"/>
                <a:ea typeface="微软雅黑" panose="020B0503020204020204" charset="-122"/>
              </a:rPr>
              <a:t>也出一个，再来决定参与情况</a:t>
            </a:r>
          </a:p>
        </p:txBody>
      </p:sp>
      <p:sp>
        <p:nvSpPr>
          <p:cNvPr id="55300" name="Text Box 4"/>
          <p:cNvSpPr txBox="1"/>
          <p:nvPr/>
        </p:nvSpPr>
        <p:spPr>
          <a:xfrm>
            <a:off x="1219200" y="4062413"/>
            <a:ext cx="1471613" cy="466725"/>
          </a:xfrm>
          <a:prstGeom prst="rect">
            <a:avLst/>
          </a:prstGeom>
          <a:solidFill>
            <a:srgbClr val="CCFFFF"/>
          </a:solidFill>
          <a:ln w="9525" cap="flat" cmpd="sng">
            <a:solidFill>
              <a:schemeClr val="tx1"/>
            </a:solidFill>
            <a:prstDash val="solid"/>
            <a:miter/>
            <a:headEnd type="none" w="med" len="med"/>
            <a:tailEnd type="none" w="med" len="med"/>
          </a:ln>
        </p:spPr>
        <p:txBody>
          <a:bodyPr wrap="none">
            <a:spAutoFit/>
          </a:bodyPr>
          <a:lstStyle/>
          <a:p>
            <a:r>
              <a:rPr lang="en-US" altLang="zh-CN" dirty="0">
                <a:latin typeface="Times New Roman" panose="02020603050405020304" pitchFamily="18" charset="0"/>
              </a:rPr>
              <a:t>Staff         </a:t>
            </a:r>
          </a:p>
        </p:txBody>
      </p:sp>
      <p:sp>
        <p:nvSpPr>
          <p:cNvPr id="55301" name="AutoShape 5"/>
          <p:cNvSpPr/>
          <p:nvPr/>
        </p:nvSpPr>
        <p:spPr>
          <a:xfrm>
            <a:off x="3429000" y="3952875"/>
            <a:ext cx="1295400" cy="685800"/>
          </a:xfrm>
          <a:prstGeom prst="diamond">
            <a:avLst/>
          </a:prstGeom>
          <a:noFill/>
          <a:ln w="9525" cap="flat" cmpd="sng">
            <a:solidFill>
              <a:schemeClr val="tx1"/>
            </a:solidFill>
            <a:prstDash val="solid"/>
            <a:miter/>
            <a:headEnd type="none" w="med" len="med"/>
            <a:tailEnd type="none" w="med" len="med"/>
          </a:ln>
        </p:spPr>
        <p:txBody>
          <a:bodyPr wrap="none" anchor="ctr"/>
          <a:lstStyle/>
          <a:p>
            <a:pPr algn="ctr"/>
            <a:r>
              <a:rPr lang="en-US" altLang="zh-CN" sz="1800" dirty="0">
                <a:latin typeface="Times New Roman" panose="02020603050405020304" pitchFamily="18" charset="0"/>
              </a:rPr>
              <a:t>Register</a:t>
            </a:r>
          </a:p>
        </p:txBody>
      </p:sp>
      <p:sp>
        <p:nvSpPr>
          <p:cNvPr id="55302" name="Text Box 6"/>
          <p:cNvSpPr txBox="1"/>
          <p:nvPr/>
        </p:nvSpPr>
        <p:spPr>
          <a:xfrm>
            <a:off x="5410200" y="4062413"/>
            <a:ext cx="1371600" cy="466725"/>
          </a:xfrm>
          <a:prstGeom prst="rect">
            <a:avLst/>
          </a:prstGeom>
          <a:solidFill>
            <a:srgbClr val="CCFFCC"/>
          </a:solid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Branch</a:t>
            </a:r>
          </a:p>
        </p:txBody>
      </p:sp>
      <p:sp>
        <p:nvSpPr>
          <p:cNvPr id="55303" name="Line 7"/>
          <p:cNvSpPr/>
          <p:nvPr/>
        </p:nvSpPr>
        <p:spPr>
          <a:xfrm>
            <a:off x="2743200" y="4291013"/>
            <a:ext cx="68580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55304" name="Line 8"/>
          <p:cNvSpPr/>
          <p:nvPr/>
        </p:nvSpPr>
        <p:spPr>
          <a:xfrm>
            <a:off x="4724400" y="4286250"/>
            <a:ext cx="68580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55305" name="Text Box 9"/>
          <p:cNvSpPr txBox="1"/>
          <p:nvPr/>
        </p:nvSpPr>
        <p:spPr>
          <a:xfrm>
            <a:off x="3657600" y="5248275"/>
            <a:ext cx="936625" cy="466725"/>
          </a:xfrm>
          <a:prstGeom prst="rect">
            <a:avLst/>
          </a:prstGeom>
          <a:solidFill>
            <a:srgbClr val="99CCFF"/>
          </a:solidFill>
          <a:ln w="9525" cap="flat" cmpd="sng">
            <a:solidFill>
              <a:schemeClr val="tx1"/>
            </a:solidFill>
            <a:prstDash val="solid"/>
            <a:miter/>
            <a:headEnd type="none" w="med" len="med"/>
            <a:tailEnd type="none" w="med" len="med"/>
          </a:ln>
        </p:spPr>
        <p:txBody>
          <a:bodyPr wrap="none">
            <a:spAutoFit/>
          </a:bodyPr>
          <a:lstStyle/>
          <a:p>
            <a:r>
              <a:rPr lang="en-US" altLang="zh-CN" dirty="0">
                <a:latin typeface="Times New Roman" panose="02020603050405020304" pitchFamily="18" charset="0"/>
              </a:rPr>
              <a:t>Client</a:t>
            </a:r>
          </a:p>
        </p:txBody>
      </p:sp>
      <p:sp>
        <p:nvSpPr>
          <p:cNvPr id="55306" name="Line 10"/>
          <p:cNvSpPr/>
          <p:nvPr/>
        </p:nvSpPr>
        <p:spPr>
          <a:xfrm>
            <a:off x="4038600" y="4638675"/>
            <a:ext cx="0" cy="6858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55307" name="Text Box 11"/>
          <p:cNvSpPr txBox="1"/>
          <p:nvPr/>
        </p:nvSpPr>
        <p:spPr>
          <a:xfrm>
            <a:off x="2803525" y="4305300"/>
            <a:ext cx="527050" cy="366713"/>
          </a:xfrm>
          <a:prstGeom prst="rect">
            <a:avLst/>
          </a:prstGeom>
          <a:noFill/>
          <a:ln w="9525">
            <a:noFill/>
          </a:ln>
        </p:spPr>
        <p:txBody>
          <a:bodyPr wrap="none">
            <a:spAutoFit/>
          </a:bodyPr>
          <a:lstStyle/>
          <a:p>
            <a:r>
              <a:rPr lang="en-US" altLang="zh-CN" sz="1800" dirty="0">
                <a:latin typeface="Times New Roman" panose="02020603050405020304" pitchFamily="18" charset="0"/>
              </a:rPr>
              <a:t>1..1</a:t>
            </a:r>
          </a:p>
        </p:txBody>
      </p:sp>
      <p:sp>
        <p:nvSpPr>
          <p:cNvPr id="55308" name="Text Box 12"/>
          <p:cNvSpPr txBox="1"/>
          <p:nvPr/>
        </p:nvSpPr>
        <p:spPr>
          <a:xfrm>
            <a:off x="4876800" y="4267200"/>
            <a:ext cx="527050" cy="366713"/>
          </a:xfrm>
          <a:prstGeom prst="rect">
            <a:avLst/>
          </a:prstGeom>
          <a:noFill/>
          <a:ln w="9525">
            <a:noFill/>
          </a:ln>
        </p:spPr>
        <p:txBody>
          <a:bodyPr wrap="none">
            <a:spAutoFit/>
          </a:bodyPr>
          <a:lstStyle/>
          <a:p>
            <a:r>
              <a:rPr lang="en-US" altLang="zh-CN" sz="1800" dirty="0">
                <a:latin typeface="Times New Roman" panose="02020603050405020304" pitchFamily="18" charset="0"/>
              </a:rPr>
              <a:t>1..1</a:t>
            </a:r>
          </a:p>
        </p:txBody>
      </p:sp>
      <p:sp>
        <p:nvSpPr>
          <p:cNvPr id="55309" name="Text Box 13"/>
          <p:cNvSpPr txBox="1"/>
          <p:nvPr/>
        </p:nvSpPr>
        <p:spPr>
          <a:xfrm>
            <a:off x="3505200" y="4876800"/>
            <a:ext cx="527050" cy="366713"/>
          </a:xfrm>
          <a:prstGeom prst="rect">
            <a:avLst/>
          </a:prstGeom>
          <a:noFill/>
          <a:ln w="9525">
            <a:noFill/>
          </a:ln>
        </p:spPr>
        <p:txBody>
          <a:bodyPr wrap="none">
            <a:spAutoFit/>
          </a:bodyPr>
          <a:lstStyle/>
          <a:p>
            <a:r>
              <a:rPr lang="en-US" altLang="zh-CN" sz="1800" dirty="0">
                <a:latin typeface="Times New Roman" panose="02020603050405020304" pitchFamily="18" charset="0"/>
              </a:rPr>
              <a:t>0..*</a:t>
            </a:r>
          </a:p>
        </p:txBody>
      </p:sp>
      <p:sp>
        <p:nvSpPr>
          <p:cNvPr id="55310" name="Text Box 14"/>
          <p:cNvSpPr txBox="1"/>
          <p:nvPr/>
        </p:nvSpPr>
        <p:spPr>
          <a:xfrm>
            <a:off x="457200" y="5715000"/>
            <a:ext cx="3460750" cy="641350"/>
          </a:xfrm>
          <a:prstGeom prst="rect">
            <a:avLst/>
          </a:prstGeom>
          <a:noFill/>
          <a:ln w="9525">
            <a:noFill/>
          </a:ln>
        </p:spPr>
        <p:txBody>
          <a:bodyPr wrap="none">
            <a:spAutoFit/>
          </a:bodyPr>
          <a:lstStyle/>
          <a:p>
            <a:r>
              <a:rPr lang="en-US" altLang="zh-CN" sz="1800" dirty="0">
                <a:latin typeface="Times New Roman" panose="02020603050405020304" pitchFamily="18" charset="0"/>
              </a:rPr>
              <a:t>For each Branch/Staff combination,</a:t>
            </a:r>
          </a:p>
          <a:p>
            <a:r>
              <a:rPr lang="en-US" altLang="zh-CN" sz="1800" dirty="0">
                <a:latin typeface="Times New Roman" panose="02020603050405020304" pitchFamily="18" charset="0"/>
              </a:rPr>
              <a:t>have zero or more clients.</a:t>
            </a:r>
          </a:p>
        </p:txBody>
      </p:sp>
      <p:sp>
        <p:nvSpPr>
          <p:cNvPr id="55311" name="Line 15"/>
          <p:cNvSpPr/>
          <p:nvPr/>
        </p:nvSpPr>
        <p:spPr>
          <a:xfrm flipV="1">
            <a:off x="2438400" y="5181600"/>
            <a:ext cx="1219200" cy="533400"/>
          </a:xfrm>
          <a:prstGeom prst="line">
            <a:avLst/>
          </a:prstGeom>
          <a:ln w="9525" cap="flat" cmpd="sng">
            <a:solidFill>
              <a:schemeClr val="tx1"/>
            </a:solidFill>
            <a:prstDash val="solid"/>
            <a:headEnd type="none" w="med" len="med"/>
            <a:tailEnd type="triangle" w="med" len="med"/>
          </a:ln>
        </p:spPr>
        <p:txBody>
          <a:bodyPr/>
          <a:lstStyle/>
          <a:p>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p:txBody>
          <a:bodyPr vert="horz" wrap="square" lIns="91440" tIns="45720" rIns="91440" bIns="45720" anchor="ctr"/>
          <a:lstStyle/>
          <a:p>
            <a:pPr eaLnBrk="1" hangingPunct="1"/>
            <a:r>
              <a:rPr lang="en-US" altLang="zh-CN" sz="4000" dirty="0">
                <a:latin typeface="微软雅黑" panose="020B0503020204020204" charset="-122"/>
                <a:ea typeface="微软雅黑" panose="020B0503020204020204" charset="-122"/>
              </a:rPr>
              <a:t>ER</a:t>
            </a:r>
            <a:r>
              <a:rPr lang="zh-CN" altLang="en-US" sz="4000" dirty="0">
                <a:latin typeface="微软雅黑" panose="020B0503020204020204" charset="-122"/>
                <a:ea typeface="微软雅黑" panose="020B0503020204020204" charset="-122"/>
              </a:rPr>
              <a:t>建模案例演示</a:t>
            </a:r>
          </a:p>
        </p:txBody>
      </p:sp>
      <p:sp>
        <p:nvSpPr>
          <p:cNvPr id="56323" name="Rectangle 3"/>
          <p:cNvSpPr>
            <a:spLocks noGrp="1"/>
          </p:cNvSpPr>
          <p:nvPr>
            <p:ph idx="1"/>
          </p:nvPr>
        </p:nvSpPr>
        <p:spPr>
          <a:xfrm>
            <a:off x="76200" y="1447800"/>
            <a:ext cx="8915400" cy="5410200"/>
          </a:xfrm>
        </p:spPr>
        <p:txBody>
          <a:bodyPr vert="horz" wrap="square" lIns="91440" tIns="45720" rIns="91440" bIns="45720" anchor="t"/>
          <a:lstStyle/>
          <a:p>
            <a:pPr marL="0" indent="0" algn="ctr">
              <a:lnSpc>
                <a:spcPct val="130000"/>
              </a:lnSpc>
              <a:spcBef>
                <a:spcPct val="50000"/>
              </a:spcBef>
              <a:buNone/>
            </a:pPr>
            <a:r>
              <a:rPr lang="zh-CN" altLang="en-US" b="1" dirty="0">
                <a:solidFill>
                  <a:srgbClr val="0000FF"/>
                </a:solidFill>
                <a:latin typeface="微软雅黑" panose="020B0503020204020204" charset="-122"/>
                <a:ea typeface="微软雅黑" panose="020B0503020204020204" charset="-122"/>
                <a:cs typeface="微软雅黑" panose="020B0503020204020204" charset="-122"/>
                <a:sym typeface="+mn-ea"/>
              </a:rPr>
              <a:t>大学本科教学管理的业务情况</a:t>
            </a:r>
            <a:endParaRPr lang="zh-CN" altLang="en-US" b="1" dirty="0">
              <a:solidFill>
                <a:srgbClr val="0000FF"/>
              </a:solidFill>
              <a:latin typeface="微软雅黑" panose="020B0503020204020204" charset="-122"/>
              <a:ea typeface="微软雅黑" panose="020B0503020204020204" charset="-122"/>
              <a:cs typeface="微软雅黑" panose="020B0503020204020204" charset="-122"/>
            </a:endParaRPr>
          </a:p>
          <a:p>
            <a:pPr>
              <a:lnSpc>
                <a:spcPct val="130000"/>
              </a:lnSpc>
              <a:spcBef>
                <a:spcPct val="50000"/>
              </a:spcBef>
            </a:pPr>
            <a:r>
              <a:rPr lang="zh-CN" altLang="en-US" dirty="0">
                <a:solidFill>
                  <a:srgbClr val="000000"/>
                </a:solidFill>
                <a:latin typeface="微软雅黑" panose="020B0503020204020204" charset="-122"/>
                <a:ea typeface="微软雅黑" panose="020B0503020204020204" charset="-122"/>
                <a:cs typeface="微软雅黑" panose="020B0503020204020204" charset="-122"/>
                <a:sym typeface="+mn-ea"/>
              </a:rPr>
              <a:t>每个学期的教学过程是：老师首先提出开课申请，一个老师可以开一门或者多门课。一门课程也允许有多个老师同时开；</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30000"/>
              </a:lnSpc>
              <a:spcBef>
                <a:spcPct val="50000"/>
              </a:spcBef>
            </a:pPr>
            <a:r>
              <a:rPr lang="zh-CN" altLang="en-US" dirty="0">
                <a:solidFill>
                  <a:srgbClr val="000000"/>
                </a:solidFill>
                <a:latin typeface="微软雅黑" panose="020B0503020204020204" charset="-122"/>
                <a:ea typeface="微软雅黑" panose="020B0503020204020204" charset="-122"/>
                <a:cs typeface="微软雅黑" panose="020B0503020204020204" charset="-122"/>
                <a:sym typeface="+mn-ea"/>
              </a:rPr>
              <a:t>然后学生对老师开出的课进行选课</a:t>
            </a:r>
            <a:r>
              <a:rPr lang="en-US" altLang="zh-CN" dirty="0">
                <a:solidFill>
                  <a:srgbClr val="000000"/>
                </a:solidFill>
                <a:latin typeface="微软雅黑" panose="020B0503020204020204" charset="-122"/>
                <a:ea typeface="微软雅黑" panose="020B0503020204020204" charset="-122"/>
                <a:cs typeface="微软雅黑" panose="020B0503020204020204" charset="-122"/>
                <a:sym typeface="+mn-ea"/>
              </a:rPr>
              <a:t>, </a:t>
            </a:r>
            <a:r>
              <a:rPr lang="zh-CN" altLang="en-US" dirty="0">
                <a:solidFill>
                  <a:srgbClr val="000000"/>
                </a:solidFill>
                <a:latin typeface="微软雅黑" panose="020B0503020204020204" charset="-122"/>
                <a:ea typeface="微软雅黑" panose="020B0503020204020204" charset="-122"/>
                <a:cs typeface="微软雅黑" panose="020B0503020204020204" charset="-122"/>
                <a:sym typeface="+mn-ea"/>
              </a:rPr>
              <a:t>学生信息有学号，姓名，性别，班级，所在学院；</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30000"/>
              </a:lnSpc>
              <a:spcBef>
                <a:spcPct val="50000"/>
              </a:spcBef>
            </a:pPr>
            <a:r>
              <a:rPr lang="zh-CN" altLang="en-US" dirty="0">
                <a:solidFill>
                  <a:srgbClr val="000000"/>
                </a:solidFill>
                <a:latin typeface="微软雅黑" panose="020B0503020204020204" charset="-122"/>
                <a:ea typeface="微软雅黑" panose="020B0503020204020204" charset="-122"/>
                <a:cs typeface="微软雅黑" panose="020B0503020204020204" charset="-122"/>
                <a:sym typeface="+mn-ea"/>
              </a:rPr>
              <a:t>一个学生一个学期可以自由决定是否选课，也可选多门课</a:t>
            </a:r>
            <a:r>
              <a:rPr lang="en-US" altLang="zh-CN" dirty="0">
                <a:solidFill>
                  <a:srgbClr val="000000"/>
                </a:solidFill>
                <a:latin typeface="微软雅黑" panose="020B0503020204020204" charset="-122"/>
                <a:ea typeface="微软雅黑" panose="020B0503020204020204" charset="-122"/>
                <a:cs typeface="微软雅黑" panose="020B0503020204020204" charset="-122"/>
                <a:sym typeface="+mn-ea"/>
              </a:rPr>
              <a:t>. </a:t>
            </a:r>
            <a:r>
              <a:rPr lang="zh-CN" altLang="en-US" dirty="0">
                <a:solidFill>
                  <a:srgbClr val="000000"/>
                </a:solidFill>
                <a:latin typeface="微软雅黑" panose="020B0503020204020204" charset="-122"/>
                <a:ea typeface="微软雅黑" panose="020B0503020204020204" charset="-122"/>
                <a:cs typeface="微软雅黑" panose="020B0503020204020204" charset="-122"/>
                <a:sym typeface="+mn-ea"/>
              </a:rPr>
              <a:t>修完一门课后得到一个考试分数，如果考试不及格，可以以后重选、重修。</a:t>
            </a:r>
            <a:r>
              <a:rPr lang="zh-CN" altLang="en-US" b="1" dirty="0">
                <a:solidFill>
                  <a:srgbClr val="000000"/>
                </a:solidFill>
                <a:latin typeface="微软雅黑" panose="020B0503020204020204" charset="-122"/>
                <a:ea typeface="微软雅黑" panose="020B0503020204020204" charset="-122"/>
                <a:cs typeface="微软雅黑" panose="020B0503020204020204" charset="-122"/>
                <a:sym typeface="+mn-ea"/>
              </a:rPr>
              <a:t> </a:t>
            </a:r>
            <a:endParaRPr lang="en-US" altLang="zh-CN" dirty="0">
              <a:ea typeface="Times New Roman" panose="02020603050405020304"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p:txBody>
          <a:bodyPr vert="horz" wrap="square" lIns="91440" tIns="45720" rIns="91440" bIns="45720" anchor="ctr"/>
          <a:lstStyle/>
          <a:p>
            <a:pPr eaLnBrk="1" hangingPunct="1"/>
            <a:r>
              <a:rPr lang="zh-CN" altLang="en-US" sz="4000" dirty="0">
                <a:latin typeface="微软雅黑" panose="020B0503020204020204" charset="-122"/>
                <a:ea typeface="微软雅黑" panose="020B0503020204020204" charset="-122"/>
              </a:rPr>
              <a:t>第一步：标识实体</a:t>
            </a:r>
          </a:p>
        </p:txBody>
      </p:sp>
      <p:sp>
        <p:nvSpPr>
          <p:cNvPr id="57348" name="Text Box 4"/>
          <p:cNvSpPr txBox="1"/>
          <p:nvPr/>
        </p:nvSpPr>
        <p:spPr>
          <a:xfrm>
            <a:off x="7239000" y="2606675"/>
            <a:ext cx="1524000" cy="647700"/>
          </a:xfrm>
          <a:prstGeom prst="rect">
            <a:avLst/>
          </a:prstGeom>
          <a:solidFill>
            <a:srgbClr val="FFFFFF"/>
          </a:solidFill>
          <a:ln w="28575" cap="flat" cmpd="sng">
            <a:solidFill>
              <a:srgbClr val="FF0000"/>
            </a:solidFill>
            <a:prstDash val="solid"/>
            <a:miter/>
            <a:headEnd type="none" w="med" len="med"/>
            <a:tailEnd type="none" w="med" len="med"/>
          </a:ln>
        </p:spPr>
        <p:txBody>
          <a:bodyPr/>
          <a:lstStyle/>
          <a:p>
            <a:pPr algn="ctr" eaLnBrk="0" hangingPunct="0"/>
            <a:r>
              <a:rPr lang="en-US" altLang="zh-CN" dirty="0">
                <a:solidFill>
                  <a:srgbClr val="FF0000"/>
                </a:solidFill>
                <a:latin typeface="Times New Roman" panose="02020603050405020304" pitchFamily="18" charset="0"/>
              </a:rPr>
              <a:t>Student</a:t>
            </a:r>
          </a:p>
        </p:txBody>
      </p:sp>
      <p:sp>
        <p:nvSpPr>
          <p:cNvPr id="57349" name="Text Box 5"/>
          <p:cNvSpPr txBox="1"/>
          <p:nvPr/>
        </p:nvSpPr>
        <p:spPr>
          <a:xfrm>
            <a:off x="3314700" y="4686300"/>
            <a:ext cx="2247900" cy="647700"/>
          </a:xfrm>
          <a:prstGeom prst="rect">
            <a:avLst/>
          </a:prstGeom>
          <a:solidFill>
            <a:srgbClr val="FFFFFF"/>
          </a:solidFill>
          <a:ln w="28575" cap="flat" cmpd="sng">
            <a:solidFill>
              <a:srgbClr val="FF0000"/>
            </a:solidFill>
            <a:prstDash val="solid"/>
            <a:miter/>
            <a:headEnd type="none" w="med" len="med"/>
            <a:tailEnd type="none" w="med" len="med"/>
          </a:ln>
        </p:spPr>
        <p:txBody>
          <a:bodyPr/>
          <a:lstStyle/>
          <a:p>
            <a:pPr algn="ctr" eaLnBrk="0" hangingPunct="0"/>
            <a:r>
              <a:rPr lang="en-US" altLang="zh-CN" dirty="0">
                <a:solidFill>
                  <a:srgbClr val="FF0000"/>
                </a:solidFill>
                <a:latin typeface="Times New Roman" panose="02020603050405020304" pitchFamily="18" charset="0"/>
              </a:rPr>
              <a:t>Department</a:t>
            </a:r>
          </a:p>
        </p:txBody>
      </p:sp>
      <p:sp>
        <p:nvSpPr>
          <p:cNvPr id="57350" name="Text Box 6"/>
          <p:cNvSpPr txBox="1"/>
          <p:nvPr/>
        </p:nvSpPr>
        <p:spPr>
          <a:xfrm>
            <a:off x="3581400" y="2606675"/>
            <a:ext cx="1546225" cy="647700"/>
          </a:xfrm>
          <a:prstGeom prst="rect">
            <a:avLst/>
          </a:prstGeom>
          <a:solidFill>
            <a:srgbClr val="FFFFFF"/>
          </a:solidFill>
          <a:ln w="28575" cap="flat" cmpd="sng">
            <a:solidFill>
              <a:srgbClr val="FF0000"/>
            </a:solidFill>
            <a:prstDash val="solid"/>
            <a:miter/>
            <a:headEnd type="none" w="med" len="med"/>
            <a:tailEnd type="none" w="med" len="med"/>
          </a:ln>
        </p:spPr>
        <p:txBody>
          <a:bodyPr/>
          <a:lstStyle/>
          <a:p>
            <a:pPr algn="ctr" eaLnBrk="0" hangingPunct="0"/>
            <a:r>
              <a:rPr lang="en-US" altLang="zh-CN" dirty="0">
                <a:solidFill>
                  <a:srgbClr val="FF0000"/>
                </a:solidFill>
                <a:latin typeface="Times New Roman" panose="02020603050405020304" pitchFamily="18" charset="0"/>
              </a:rPr>
              <a:t>Course</a:t>
            </a:r>
          </a:p>
        </p:txBody>
      </p:sp>
      <p:sp>
        <p:nvSpPr>
          <p:cNvPr id="57351" name="Text Box 7"/>
          <p:cNvSpPr txBox="1"/>
          <p:nvPr/>
        </p:nvSpPr>
        <p:spPr>
          <a:xfrm>
            <a:off x="244475" y="2590800"/>
            <a:ext cx="1355725" cy="647700"/>
          </a:xfrm>
          <a:prstGeom prst="rect">
            <a:avLst/>
          </a:prstGeom>
          <a:solidFill>
            <a:srgbClr val="FFFFFF"/>
          </a:solidFill>
          <a:ln w="28575" cap="flat" cmpd="sng">
            <a:solidFill>
              <a:srgbClr val="FF0000"/>
            </a:solidFill>
            <a:prstDash val="solid"/>
            <a:miter/>
            <a:headEnd type="none" w="med" len="med"/>
            <a:tailEnd type="none" w="med" len="med"/>
          </a:ln>
        </p:spPr>
        <p:txBody>
          <a:bodyPr/>
          <a:lstStyle/>
          <a:p>
            <a:pPr algn="ctr" eaLnBrk="0" hangingPunct="0"/>
            <a:r>
              <a:rPr lang="en-US" altLang="zh-CN" dirty="0">
                <a:solidFill>
                  <a:srgbClr val="FF0000"/>
                </a:solidFill>
                <a:latin typeface="Times New Roman" panose="02020603050405020304" pitchFamily="18" charset="0"/>
              </a:rPr>
              <a:t>Teacher</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p:txBody>
          <a:bodyPr vert="horz" wrap="square" lIns="91440" tIns="45720" rIns="91440" bIns="45720" anchor="ctr"/>
          <a:lstStyle/>
          <a:p>
            <a:pPr eaLnBrk="1" hangingPunct="1"/>
            <a:r>
              <a:rPr lang="zh-CN" altLang="en-US" sz="4000" dirty="0">
                <a:latin typeface="微软雅黑" panose="020B0503020204020204" charset="-122"/>
                <a:ea typeface="微软雅黑" panose="020B0503020204020204" charset="-122"/>
                <a:sym typeface="+mn-ea"/>
              </a:rPr>
              <a:t>第二步：标识</a:t>
            </a:r>
            <a:r>
              <a:rPr lang="zh-CN" altLang="en-US" sz="4000" dirty="0">
                <a:latin typeface="微软雅黑" panose="020B0503020204020204" charset="-122"/>
                <a:ea typeface="微软雅黑" panose="020B0503020204020204" charset="-122"/>
              </a:rPr>
              <a:t>关系</a:t>
            </a:r>
          </a:p>
        </p:txBody>
      </p:sp>
      <p:sp>
        <p:nvSpPr>
          <p:cNvPr id="58372" name="Text Box 4"/>
          <p:cNvSpPr txBox="1"/>
          <p:nvPr/>
        </p:nvSpPr>
        <p:spPr>
          <a:xfrm>
            <a:off x="7239000" y="2606675"/>
            <a:ext cx="1524000" cy="647700"/>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ctr" eaLnBrk="0" hangingPunct="0"/>
            <a:r>
              <a:rPr lang="en-US" altLang="zh-CN" dirty="0">
                <a:latin typeface="Times New Roman" panose="02020603050405020304" pitchFamily="18" charset="0"/>
              </a:rPr>
              <a:t>Student</a:t>
            </a:r>
          </a:p>
        </p:txBody>
      </p:sp>
      <p:sp>
        <p:nvSpPr>
          <p:cNvPr id="58373" name="Text Box 5"/>
          <p:cNvSpPr txBox="1"/>
          <p:nvPr/>
        </p:nvSpPr>
        <p:spPr>
          <a:xfrm>
            <a:off x="3314700" y="4686300"/>
            <a:ext cx="2247900" cy="647700"/>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ctr" eaLnBrk="0" hangingPunct="0"/>
            <a:r>
              <a:rPr lang="en-US" altLang="zh-CN" dirty="0">
                <a:latin typeface="Times New Roman" panose="02020603050405020304" pitchFamily="18" charset="0"/>
              </a:rPr>
              <a:t>Department</a:t>
            </a:r>
          </a:p>
        </p:txBody>
      </p:sp>
      <p:sp>
        <p:nvSpPr>
          <p:cNvPr id="58374" name="Text Box 6"/>
          <p:cNvSpPr txBox="1"/>
          <p:nvPr/>
        </p:nvSpPr>
        <p:spPr>
          <a:xfrm>
            <a:off x="3505200" y="2606675"/>
            <a:ext cx="1546225" cy="647700"/>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ctr" eaLnBrk="0" hangingPunct="0"/>
            <a:r>
              <a:rPr lang="en-US" altLang="zh-CN" dirty="0">
                <a:latin typeface="Times New Roman" panose="02020603050405020304" pitchFamily="18" charset="0"/>
              </a:rPr>
              <a:t>Course</a:t>
            </a:r>
          </a:p>
        </p:txBody>
      </p:sp>
      <p:sp>
        <p:nvSpPr>
          <p:cNvPr id="58375" name="Text Box 7"/>
          <p:cNvSpPr txBox="1"/>
          <p:nvPr/>
        </p:nvSpPr>
        <p:spPr>
          <a:xfrm>
            <a:off x="244475" y="2590800"/>
            <a:ext cx="1355725" cy="647700"/>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ctr" eaLnBrk="0" hangingPunct="0"/>
            <a:r>
              <a:rPr lang="en-US" altLang="zh-CN" dirty="0">
                <a:latin typeface="Times New Roman" panose="02020603050405020304" pitchFamily="18" charset="0"/>
              </a:rPr>
              <a:t>Teacher</a:t>
            </a:r>
          </a:p>
        </p:txBody>
      </p:sp>
      <p:sp>
        <p:nvSpPr>
          <p:cNvPr id="58376" name="Line 8"/>
          <p:cNvSpPr/>
          <p:nvPr/>
        </p:nvSpPr>
        <p:spPr>
          <a:xfrm>
            <a:off x="1600200" y="2895600"/>
            <a:ext cx="1919288" cy="0"/>
          </a:xfrm>
          <a:prstGeom prst="line">
            <a:avLst/>
          </a:prstGeom>
          <a:ln w="28575" cap="flat" cmpd="sng">
            <a:solidFill>
              <a:srgbClr val="FF0000"/>
            </a:solidFill>
            <a:prstDash val="solid"/>
            <a:headEnd type="none" w="med" len="med"/>
            <a:tailEnd type="none" w="med" len="med"/>
          </a:ln>
        </p:spPr>
        <p:txBody>
          <a:bodyPr/>
          <a:lstStyle/>
          <a:p>
            <a:endParaRPr lang="zh-CN" altLang="en-US"/>
          </a:p>
        </p:txBody>
      </p:sp>
      <p:sp>
        <p:nvSpPr>
          <p:cNvPr id="58377" name="Text Box 9"/>
          <p:cNvSpPr txBox="1"/>
          <p:nvPr/>
        </p:nvSpPr>
        <p:spPr>
          <a:xfrm>
            <a:off x="4222750" y="3962400"/>
            <a:ext cx="1187450" cy="457200"/>
          </a:xfrm>
          <a:prstGeom prst="rect">
            <a:avLst/>
          </a:prstGeom>
          <a:noFill/>
          <a:ln w="9525">
            <a:noFill/>
          </a:ln>
        </p:spPr>
        <p:txBody>
          <a:bodyPr lIns="0" tIns="0" rIns="0" bIns="0"/>
          <a:lstStyle/>
          <a:p>
            <a:pPr algn="just" eaLnBrk="0" hangingPunct="0"/>
            <a:r>
              <a:rPr lang="en-US" altLang="zh-CN" dirty="0">
                <a:solidFill>
                  <a:srgbClr val="FF0000"/>
                </a:solidFill>
                <a:latin typeface="Times New Roman" panose="02020603050405020304" pitchFamily="18" charset="0"/>
              </a:rPr>
              <a:t>Offer</a:t>
            </a:r>
          </a:p>
        </p:txBody>
      </p:sp>
      <p:sp>
        <p:nvSpPr>
          <p:cNvPr id="58378" name="Line 10"/>
          <p:cNvSpPr/>
          <p:nvPr/>
        </p:nvSpPr>
        <p:spPr>
          <a:xfrm>
            <a:off x="4191000" y="3276600"/>
            <a:ext cx="0" cy="144780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58379" name="Line 11"/>
          <p:cNvSpPr/>
          <p:nvPr/>
        </p:nvSpPr>
        <p:spPr>
          <a:xfrm>
            <a:off x="5105400" y="2895600"/>
            <a:ext cx="2092325" cy="0"/>
          </a:xfrm>
          <a:prstGeom prst="line">
            <a:avLst/>
          </a:prstGeom>
          <a:ln w="28575" cap="flat" cmpd="sng">
            <a:solidFill>
              <a:srgbClr val="FF0000"/>
            </a:solidFill>
            <a:prstDash val="solid"/>
            <a:headEnd type="none" w="med" len="med"/>
            <a:tailEnd type="none" w="med" len="med"/>
          </a:ln>
        </p:spPr>
        <p:txBody>
          <a:bodyPr/>
          <a:lstStyle/>
          <a:p>
            <a:endParaRPr lang="zh-CN" altLang="en-US"/>
          </a:p>
        </p:txBody>
      </p:sp>
      <p:sp>
        <p:nvSpPr>
          <p:cNvPr id="58380" name="Text Box 12"/>
          <p:cNvSpPr txBox="1"/>
          <p:nvPr/>
        </p:nvSpPr>
        <p:spPr>
          <a:xfrm>
            <a:off x="2057400" y="2514600"/>
            <a:ext cx="1016000" cy="295275"/>
          </a:xfrm>
          <a:prstGeom prst="rect">
            <a:avLst/>
          </a:prstGeom>
          <a:noFill/>
          <a:ln w="9525">
            <a:noFill/>
          </a:ln>
        </p:spPr>
        <p:txBody>
          <a:bodyPr lIns="0" tIns="0" rIns="0" bIns="0"/>
          <a:lstStyle/>
          <a:p>
            <a:pPr algn="just" eaLnBrk="0" hangingPunct="0"/>
            <a:r>
              <a:rPr lang="en-US" altLang="zh-CN" dirty="0">
                <a:solidFill>
                  <a:srgbClr val="FF0000"/>
                </a:solidFill>
                <a:latin typeface="Times New Roman" panose="02020603050405020304" pitchFamily="18" charset="0"/>
              </a:rPr>
              <a:t>Teach</a:t>
            </a:r>
          </a:p>
        </p:txBody>
      </p:sp>
      <p:sp>
        <p:nvSpPr>
          <p:cNvPr id="58381" name="Freeform 13"/>
          <p:cNvSpPr/>
          <p:nvPr/>
        </p:nvSpPr>
        <p:spPr>
          <a:xfrm>
            <a:off x="2941638" y="2514600"/>
            <a:ext cx="411162" cy="276225"/>
          </a:xfrm>
          <a:custGeom>
            <a:avLst/>
            <a:gdLst/>
            <a:ahLst/>
            <a:cxnLst>
              <a:cxn ang="0">
                <a:pos x="0" y="0"/>
              </a:cxn>
              <a:cxn ang="0">
                <a:pos x="880490574" y="198699289"/>
              </a:cxn>
              <a:cxn ang="0">
                <a:pos x="0" y="397397139"/>
              </a:cxn>
              <a:cxn ang="0">
                <a:pos x="0" y="0"/>
              </a:cxn>
            </a:cxnLst>
            <a:rect l="0" t="0" r="0" b="0"/>
            <a:pathLst>
              <a:path w="192" h="192">
                <a:moveTo>
                  <a:pt x="0" y="0"/>
                </a:moveTo>
                <a:lnTo>
                  <a:pt x="192" y="96"/>
                </a:lnTo>
                <a:lnTo>
                  <a:pt x="0" y="192"/>
                </a:lnTo>
                <a:lnTo>
                  <a:pt x="0" y="0"/>
                </a:lnTo>
                <a:close/>
              </a:path>
            </a:pathLst>
          </a:custGeom>
          <a:solidFill>
            <a:srgbClr val="FF0000">
              <a:alpha val="100000"/>
            </a:srgbClr>
          </a:solidFill>
          <a:ln w="28575" cap="flat" cmpd="sng">
            <a:solidFill>
              <a:srgbClr val="FF0000">
                <a:alpha val="100000"/>
              </a:srgbClr>
            </a:solidFill>
            <a:prstDash val="solid"/>
            <a:round/>
            <a:headEnd type="none" w="med" len="med"/>
            <a:tailEnd type="none" w="med" len="med"/>
          </a:ln>
        </p:spPr>
        <p:txBody>
          <a:bodyPr/>
          <a:lstStyle/>
          <a:p>
            <a:endParaRPr lang="zh-CN" altLang="en-US"/>
          </a:p>
        </p:txBody>
      </p:sp>
      <p:sp>
        <p:nvSpPr>
          <p:cNvPr id="58382" name="Freeform 14"/>
          <p:cNvSpPr/>
          <p:nvPr/>
        </p:nvSpPr>
        <p:spPr>
          <a:xfrm flipH="1">
            <a:off x="5638800" y="2514600"/>
            <a:ext cx="423863" cy="276225"/>
          </a:xfrm>
          <a:custGeom>
            <a:avLst/>
            <a:gdLst/>
            <a:ahLst/>
            <a:cxnLst>
              <a:cxn ang="0">
                <a:pos x="0" y="0"/>
              </a:cxn>
              <a:cxn ang="0">
                <a:pos x="935728348" y="198699289"/>
              </a:cxn>
              <a:cxn ang="0">
                <a:pos x="0" y="397397139"/>
              </a:cxn>
              <a:cxn ang="0">
                <a:pos x="0" y="0"/>
              </a:cxn>
            </a:cxnLst>
            <a:rect l="0" t="0" r="0" b="0"/>
            <a:pathLst>
              <a:path w="192" h="192">
                <a:moveTo>
                  <a:pt x="0" y="0"/>
                </a:moveTo>
                <a:lnTo>
                  <a:pt x="192" y="96"/>
                </a:lnTo>
                <a:lnTo>
                  <a:pt x="0" y="192"/>
                </a:lnTo>
                <a:lnTo>
                  <a:pt x="0" y="0"/>
                </a:lnTo>
                <a:close/>
              </a:path>
            </a:pathLst>
          </a:custGeom>
          <a:solidFill>
            <a:srgbClr val="FF0000">
              <a:alpha val="100000"/>
            </a:srgbClr>
          </a:solidFill>
          <a:ln w="28575" cap="flat" cmpd="sng">
            <a:solidFill>
              <a:srgbClr val="FF0000">
                <a:alpha val="100000"/>
              </a:srgbClr>
            </a:solidFill>
            <a:prstDash val="solid"/>
            <a:round/>
            <a:headEnd type="none" w="med" len="med"/>
            <a:tailEnd type="none" w="med" len="med"/>
          </a:ln>
        </p:spPr>
        <p:txBody>
          <a:bodyPr/>
          <a:lstStyle/>
          <a:p>
            <a:endParaRPr lang="zh-CN" altLang="en-US"/>
          </a:p>
        </p:txBody>
      </p:sp>
      <p:sp>
        <p:nvSpPr>
          <p:cNvPr id="58383" name="Text Box 15"/>
          <p:cNvSpPr txBox="1"/>
          <p:nvPr/>
        </p:nvSpPr>
        <p:spPr>
          <a:xfrm>
            <a:off x="6172200" y="2438400"/>
            <a:ext cx="1022350" cy="447675"/>
          </a:xfrm>
          <a:prstGeom prst="rect">
            <a:avLst/>
          </a:prstGeom>
          <a:noFill/>
          <a:ln w="9525">
            <a:noFill/>
          </a:ln>
        </p:spPr>
        <p:txBody>
          <a:bodyPr lIns="0" tIns="0" rIns="0" bIns="0"/>
          <a:lstStyle/>
          <a:p>
            <a:pPr algn="just" eaLnBrk="0" hangingPunct="0"/>
            <a:r>
              <a:rPr lang="en-US" altLang="zh-CN" dirty="0">
                <a:solidFill>
                  <a:srgbClr val="FF0000"/>
                </a:solidFill>
                <a:latin typeface="Times New Roman" panose="02020603050405020304" pitchFamily="18" charset="0"/>
              </a:rPr>
              <a:t>Enroll</a:t>
            </a:r>
          </a:p>
        </p:txBody>
      </p:sp>
      <p:sp>
        <p:nvSpPr>
          <p:cNvPr id="58384" name="Text Box 16"/>
          <p:cNvSpPr txBox="1"/>
          <p:nvPr/>
        </p:nvSpPr>
        <p:spPr>
          <a:xfrm>
            <a:off x="2036763" y="4530725"/>
            <a:ext cx="1087437" cy="422275"/>
          </a:xfrm>
          <a:prstGeom prst="rect">
            <a:avLst/>
          </a:prstGeom>
          <a:noFill/>
          <a:ln w="9525">
            <a:noFill/>
          </a:ln>
        </p:spPr>
        <p:txBody>
          <a:bodyPr lIns="0" tIns="0" rIns="0" bIns="0"/>
          <a:lstStyle/>
          <a:p>
            <a:pPr algn="just" eaLnBrk="0" hangingPunct="0"/>
            <a:r>
              <a:rPr lang="en-US" altLang="zh-CN" dirty="0">
                <a:solidFill>
                  <a:srgbClr val="FF0000"/>
                </a:solidFill>
                <a:latin typeface="Times New Roman" panose="02020603050405020304" pitchFamily="18" charset="0"/>
              </a:rPr>
              <a:t>Has</a:t>
            </a:r>
          </a:p>
        </p:txBody>
      </p:sp>
      <p:sp>
        <p:nvSpPr>
          <p:cNvPr id="58385" name="Line 17"/>
          <p:cNvSpPr/>
          <p:nvPr/>
        </p:nvSpPr>
        <p:spPr>
          <a:xfrm>
            <a:off x="914400" y="3271838"/>
            <a:ext cx="0" cy="1681162"/>
          </a:xfrm>
          <a:prstGeom prst="line">
            <a:avLst/>
          </a:prstGeom>
          <a:ln w="28575" cap="flat" cmpd="sng">
            <a:solidFill>
              <a:srgbClr val="FF0000"/>
            </a:solidFill>
            <a:prstDash val="solid"/>
            <a:headEnd type="none" w="med" len="med"/>
            <a:tailEnd type="none" w="med" len="med"/>
          </a:ln>
        </p:spPr>
        <p:txBody>
          <a:bodyPr/>
          <a:lstStyle/>
          <a:p>
            <a:endParaRPr lang="zh-CN" altLang="en-US"/>
          </a:p>
        </p:txBody>
      </p:sp>
      <p:sp>
        <p:nvSpPr>
          <p:cNvPr id="58386" name="Line 18"/>
          <p:cNvSpPr/>
          <p:nvPr/>
        </p:nvSpPr>
        <p:spPr>
          <a:xfrm flipV="1">
            <a:off x="914400" y="4938713"/>
            <a:ext cx="2409825" cy="0"/>
          </a:xfrm>
          <a:prstGeom prst="line">
            <a:avLst/>
          </a:prstGeom>
          <a:ln w="28575" cap="flat" cmpd="sng">
            <a:solidFill>
              <a:srgbClr val="FF0000"/>
            </a:solidFill>
            <a:prstDash val="solid"/>
            <a:headEnd type="none" w="med" len="med"/>
            <a:tailEnd type="none" w="med" len="med"/>
          </a:ln>
        </p:spPr>
        <p:txBody>
          <a:bodyPr/>
          <a:lstStyle/>
          <a:p>
            <a:endParaRPr lang="zh-CN" altLang="en-US"/>
          </a:p>
        </p:txBody>
      </p:sp>
      <p:sp>
        <p:nvSpPr>
          <p:cNvPr id="58387" name="Line 19"/>
          <p:cNvSpPr/>
          <p:nvPr/>
        </p:nvSpPr>
        <p:spPr>
          <a:xfrm>
            <a:off x="8001000" y="3200400"/>
            <a:ext cx="0" cy="1752600"/>
          </a:xfrm>
          <a:prstGeom prst="line">
            <a:avLst/>
          </a:prstGeom>
          <a:ln w="28575" cap="flat" cmpd="sng">
            <a:solidFill>
              <a:srgbClr val="FF0000"/>
            </a:solidFill>
            <a:prstDash val="solid"/>
            <a:headEnd type="none" w="med" len="med"/>
            <a:tailEnd type="none" w="med" len="med"/>
          </a:ln>
        </p:spPr>
        <p:txBody>
          <a:bodyPr/>
          <a:lstStyle/>
          <a:p>
            <a:endParaRPr lang="zh-CN" altLang="en-US"/>
          </a:p>
        </p:txBody>
      </p:sp>
      <p:sp>
        <p:nvSpPr>
          <p:cNvPr id="58388" name="Line 20"/>
          <p:cNvSpPr/>
          <p:nvPr/>
        </p:nvSpPr>
        <p:spPr>
          <a:xfrm>
            <a:off x="5559425" y="4953000"/>
            <a:ext cx="2441575" cy="0"/>
          </a:xfrm>
          <a:prstGeom prst="line">
            <a:avLst/>
          </a:prstGeom>
          <a:ln w="28575" cap="flat" cmpd="sng">
            <a:solidFill>
              <a:srgbClr val="FF0000"/>
            </a:solidFill>
            <a:prstDash val="solid"/>
            <a:headEnd type="none" w="med" len="med"/>
            <a:tailEnd type="none" w="med" len="med"/>
          </a:ln>
        </p:spPr>
        <p:txBody>
          <a:bodyPr/>
          <a:lstStyle/>
          <a:p>
            <a:endParaRPr lang="zh-CN" altLang="en-US"/>
          </a:p>
        </p:txBody>
      </p:sp>
      <p:sp>
        <p:nvSpPr>
          <p:cNvPr id="58389" name="Text Box 21"/>
          <p:cNvSpPr txBox="1"/>
          <p:nvPr/>
        </p:nvSpPr>
        <p:spPr>
          <a:xfrm>
            <a:off x="6248400" y="4572000"/>
            <a:ext cx="804863" cy="304800"/>
          </a:xfrm>
          <a:prstGeom prst="rect">
            <a:avLst/>
          </a:prstGeom>
          <a:noFill/>
          <a:ln w="9525">
            <a:noFill/>
          </a:ln>
        </p:spPr>
        <p:txBody>
          <a:bodyPr lIns="0" tIns="0" rIns="0" bIns="0"/>
          <a:lstStyle/>
          <a:p>
            <a:pPr algn="just" eaLnBrk="0" hangingPunct="0"/>
            <a:r>
              <a:rPr lang="en-US" altLang="zh-CN" dirty="0">
                <a:solidFill>
                  <a:srgbClr val="FF0000"/>
                </a:solidFill>
                <a:latin typeface="Times New Roman" panose="02020603050405020304" pitchFamily="18" charset="0"/>
              </a:rPr>
              <a:t>Has</a:t>
            </a:r>
          </a:p>
        </p:txBody>
      </p:sp>
      <p:sp>
        <p:nvSpPr>
          <p:cNvPr id="58390" name="Freeform 22"/>
          <p:cNvSpPr/>
          <p:nvPr/>
        </p:nvSpPr>
        <p:spPr>
          <a:xfrm>
            <a:off x="6780213" y="4648200"/>
            <a:ext cx="382587" cy="285750"/>
          </a:xfrm>
          <a:custGeom>
            <a:avLst/>
            <a:gdLst/>
            <a:ahLst/>
            <a:cxnLst>
              <a:cxn ang="0">
                <a:pos x="0" y="0"/>
              </a:cxn>
              <a:cxn ang="0">
                <a:pos x="762358399" y="212638184"/>
              </a:cxn>
              <a:cxn ang="0">
                <a:pos x="0" y="425276367"/>
              </a:cxn>
              <a:cxn ang="0">
                <a:pos x="0" y="0"/>
              </a:cxn>
            </a:cxnLst>
            <a:rect l="0" t="0" r="0" b="0"/>
            <a:pathLst>
              <a:path w="192" h="192">
                <a:moveTo>
                  <a:pt x="0" y="0"/>
                </a:moveTo>
                <a:lnTo>
                  <a:pt x="192" y="96"/>
                </a:lnTo>
                <a:lnTo>
                  <a:pt x="0" y="192"/>
                </a:lnTo>
                <a:lnTo>
                  <a:pt x="0" y="0"/>
                </a:lnTo>
                <a:close/>
              </a:path>
            </a:pathLst>
          </a:custGeom>
          <a:solidFill>
            <a:srgbClr val="FF0000">
              <a:alpha val="100000"/>
            </a:srgbClr>
          </a:solidFill>
          <a:ln w="28575" cap="flat" cmpd="sng">
            <a:solidFill>
              <a:srgbClr val="FF0000">
                <a:alpha val="100000"/>
              </a:srgbClr>
            </a:solidFill>
            <a:prstDash val="solid"/>
            <a:round/>
            <a:headEnd type="none" w="med" len="med"/>
            <a:tailEnd type="none" w="med" len="med"/>
          </a:ln>
        </p:spPr>
        <p:txBody>
          <a:bodyPr/>
          <a:lstStyle/>
          <a:p>
            <a:endParaRPr lang="zh-CN" altLang="en-US"/>
          </a:p>
        </p:txBody>
      </p:sp>
      <p:sp>
        <p:nvSpPr>
          <p:cNvPr id="58391" name="Freeform 23"/>
          <p:cNvSpPr/>
          <p:nvPr/>
        </p:nvSpPr>
        <p:spPr>
          <a:xfrm flipH="1">
            <a:off x="1568450" y="4630738"/>
            <a:ext cx="412750" cy="246062"/>
          </a:xfrm>
          <a:custGeom>
            <a:avLst/>
            <a:gdLst/>
            <a:ahLst/>
            <a:cxnLst>
              <a:cxn ang="0">
                <a:pos x="0" y="0"/>
              </a:cxn>
              <a:cxn ang="0">
                <a:pos x="887305013" y="157673198"/>
              </a:cxn>
              <a:cxn ang="0">
                <a:pos x="0" y="315346395"/>
              </a:cxn>
              <a:cxn ang="0">
                <a:pos x="0" y="0"/>
              </a:cxn>
            </a:cxnLst>
            <a:rect l="0" t="0" r="0" b="0"/>
            <a:pathLst>
              <a:path w="192" h="192">
                <a:moveTo>
                  <a:pt x="0" y="0"/>
                </a:moveTo>
                <a:lnTo>
                  <a:pt x="192" y="96"/>
                </a:lnTo>
                <a:lnTo>
                  <a:pt x="0" y="192"/>
                </a:lnTo>
                <a:lnTo>
                  <a:pt x="0" y="0"/>
                </a:lnTo>
                <a:close/>
              </a:path>
            </a:pathLst>
          </a:custGeom>
          <a:solidFill>
            <a:srgbClr val="FF0000">
              <a:alpha val="100000"/>
            </a:srgbClr>
          </a:solidFill>
          <a:ln w="28575" cap="flat" cmpd="sng">
            <a:solidFill>
              <a:srgbClr val="FF0000">
                <a:alpha val="100000"/>
              </a:srgbClr>
            </a:solidFill>
            <a:prstDash val="solid"/>
            <a:round/>
            <a:headEnd type="none" w="med" len="med"/>
            <a:tailEnd type="none" w="med" len="med"/>
          </a:ln>
        </p:spPr>
        <p:txBody>
          <a:bodyPr/>
          <a:lstStyle/>
          <a:p>
            <a:endParaRPr lang="zh-CN" altLang="en-US"/>
          </a:p>
        </p:txBody>
      </p:sp>
      <p:sp>
        <p:nvSpPr>
          <p:cNvPr id="58392" name="AutoShape 24"/>
          <p:cNvSpPr/>
          <p:nvPr/>
        </p:nvSpPr>
        <p:spPr>
          <a:xfrm flipV="1">
            <a:off x="4298950" y="3505200"/>
            <a:ext cx="273050" cy="381000"/>
          </a:xfrm>
          <a:prstGeom prst="flowChartMerge">
            <a:avLst/>
          </a:prstGeom>
          <a:solidFill>
            <a:srgbClr val="FF0000"/>
          </a:solidFill>
          <a:ln w="28575" cap="flat" cmpd="sng">
            <a:solidFill>
              <a:srgbClr val="FF0000"/>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p:nvPr>
        </p:nvSpPr>
        <p:spPr/>
        <p:txBody>
          <a:bodyPr vert="horz" wrap="square" lIns="91440" tIns="45720" rIns="91440" bIns="45720" anchor="ctr"/>
          <a:lstStyle/>
          <a:p>
            <a:pPr eaLnBrk="1" hangingPunct="1"/>
            <a:r>
              <a:rPr lang="zh-CN" altLang="en-US" sz="4000" dirty="0">
                <a:latin typeface="微软雅黑" panose="020B0503020204020204" charset="-122"/>
                <a:ea typeface="微软雅黑" panose="020B0503020204020204" charset="-122"/>
              </a:rPr>
              <a:t>检查关系</a:t>
            </a:r>
          </a:p>
        </p:txBody>
      </p:sp>
      <p:sp>
        <p:nvSpPr>
          <p:cNvPr id="59396" name="Text Box 4"/>
          <p:cNvSpPr txBox="1"/>
          <p:nvPr/>
        </p:nvSpPr>
        <p:spPr>
          <a:xfrm>
            <a:off x="7239000" y="2260600"/>
            <a:ext cx="1524000" cy="647700"/>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ctr" eaLnBrk="0" hangingPunct="0"/>
            <a:r>
              <a:rPr lang="en-US" altLang="zh-CN" dirty="0">
                <a:latin typeface="Times New Roman" panose="02020603050405020304" pitchFamily="18" charset="0"/>
              </a:rPr>
              <a:t>Student</a:t>
            </a:r>
          </a:p>
        </p:txBody>
      </p:sp>
      <p:sp>
        <p:nvSpPr>
          <p:cNvPr id="59397" name="Text Box 5"/>
          <p:cNvSpPr txBox="1"/>
          <p:nvPr/>
        </p:nvSpPr>
        <p:spPr>
          <a:xfrm>
            <a:off x="3314700" y="4340225"/>
            <a:ext cx="2247900" cy="647700"/>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ctr" eaLnBrk="0" hangingPunct="0"/>
            <a:r>
              <a:rPr lang="en-US" altLang="zh-CN" dirty="0">
                <a:latin typeface="Times New Roman" panose="02020603050405020304" pitchFamily="18" charset="0"/>
              </a:rPr>
              <a:t>College</a:t>
            </a:r>
          </a:p>
        </p:txBody>
      </p:sp>
      <p:sp>
        <p:nvSpPr>
          <p:cNvPr id="59398" name="Text Box 6"/>
          <p:cNvSpPr txBox="1"/>
          <p:nvPr/>
        </p:nvSpPr>
        <p:spPr>
          <a:xfrm>
            <a:off x="3505200" y="2260600"/>
            <a:ext cx="1546225" cy="647700"/>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ctr" eaLnBrk="0" hangingPunct="0"/>
            <a:r>
              <a:rPr lang="en-US" altLang="zh-CN" dirty="0">
                <a:latin typeface="Times New Roman" panose="02020603050405020304" pitchFamily="18" charset="0"/>
              </a:rPr>
              <a:t>Course</a:t>
            </a:r>
          </a:p>
        </p:txBody>
      </p:sp>
      <p:sp>
        <p:nvSpPr>
          <p:cNvPr id="59399" name="Text Box 7"/>
          <p:cNvSpPr txBox="1"/>
          <p:nvPr/>
        </p:nvSpPr>
        <p:spPr>
          <a:xfrm>
            <a:off x="244475" y="2244725"/>
            <a:ext cx="1355725" cy="647700"/>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ctr" eaLnBrk="0" hangingPunct="0"/>
            <a:r>
              <a:rPr lang="en-US" altLang="zh-CN" dirty="0">
                <a:latin typeface="Times New Roman" panose="02020603050405020304" pitchFamily="18" charset="0"/>
              </a:rPr>
              <a:t>Teacher</a:t>
            </a:r>
          </a:p>
        </p:txBody>
      </p:sp>
      <p:sp>
        <p:nvSpPr>
          <p:cNvPr id="59400" name="Line 8"/>
          <p:cNvSpPr/>
          <p:nvPr/>
        </p:nvSpPr>
        <p:spPr>
          <a:xfrm>
            <a:off x="1600200" y="2549525"/>
            <a:ext cx="1919288" cy="0"/>
          </a:xfrm>
          <a:prstGeom prst="line">
            <a:avLst/>
          </a:prstGeom>
          <a:ln w="28575" cap="flat" cmpd="sng">
            <a:solidFill>
              <a:srgbClr val="FF0000"/>
            </a:solidFill>
            <a:prstDash val="solid"/>
            <a:headEnd type="none" w="med" len="med"/>
            <a:tailEnd type="none" w="med" len="med"/>
          </a:ln>
        </p:spPr>
        <p:txBody>
          <a:bodyPr/>
          <a:lstStyle/>
          <a:p>
            <a:endParaRPr lang="zh-CN" altLang="en-US"/>
          </a:p>
        </p:txBody>
      </p:sp>
      <p:sp>
        <p:nvSpPr>
          <p:cNvPr id="59401" name="Text Box 9"/>
          <p:cNvSpPr txBox="1"/>
          <p:nvPr/>
        </p:nvSpPr>
        <p:spPr>
          <a:xfrm>
            <a:off x="4222750" y="3616325"/>
            <a:ext cx="1187450" cy="457200"/>
          </a:xfrm>
          <a:prstGeom prst="rect">
            <a:avLst/>
          </a:prstGeom>
          <a:noFill/>
          <a:ln w="9525">
            <a:noFill/>
          </a:ln>
        </p:spPr>
        <p:txBody>
          <a:bodyPr lIns="0" tIns="0" rIns="0" bIns="0"/>
          <a:lstStyle/>
          <a:p>
            <a:pPr algn="just" eaLnBrk="0" hangingPunct="0"/>
            <a:r>
              <a:rPr lang="en-US" altLang="zh-CN" dirty="0">
                <a:solidFill>
                  <a:srgbClr val="FF0000"/>
                </a:solidFill>
                <a:latin typeface="Times New Roman" panose="02020603050405020304" pitchFamily="18" charset="0"/>
              </a:rPr>
              <a:t>Offer</a:t>
            </a:r>
          </a:p>
        </p:txBody>
      </p:sp>
      <p:sp>
        <p:nvSpPr>
          <p:cNvPr id="59402" name="Line 10"/>
          <p:cNvSpPr/>
          <p:nvPr/>
        </p:nvSpPr>
        <p:spPr>
          <a:xfrm>
            <a:off x="4191000" y="2930525"/>
            <a:ext cx="0" cy="144780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59403" name="Line 11"/>
          <p:cNvSpPr/>
          <p:nvPr/>
        </p:nvSpPr>
        <p:spPr>
          <a:xfrm>
            <a:off x="5105400" y="2549525"/>
            <a:ext cx="2092325" cy="0"/>
          </a:xfrm>
          <a:prstGeom prst="line">
            <a:avLst/>
          </a:prstGeom>
          <a:ln w="28575" cap="flat" cmpd="sng">
            <a:solidFill>
              <a:srgbClr val="FF0000"/>
            </a:solidFill>
            <a:prstDash val="solid"/>
            <a:headEnd type="none" w="med" len="med"/>
            <a:tailEnd type="none" w="med" len="med"/>
          </a:ln>
        </p:spPr>
        <p:txBody>
          <a:bodyPr/>
          <a:lstStyle/>
          <a:p>
            <a:endParaRPr lang="zh-CN" altLang="en-US"/>
          </a:p>
        </p:txBody>
      </p:sp>
      <p:sp>
        <p:nvSpPr>
          <p:cNvPr id="59404" name="Text Box 12"/>
          <p:cNvSpPr txBox="1"/>
          <p:nvPr/>
        </p:nvSpPr>
        <p:spPr>
          <a:xfrm>
            <a:off x="2057400" y="2168525"/>
            <a:ext cx="1016000" cy="295275"/>
          </a:xfrm>
          <a:prstGeom prst="rect">
            <a:avLst/>
          </a:prstGeom>
          <a:noFill/>
          <a:ln w="9525">
            <a:noFill/>
          </a:ln>
        </p:spPr>
        <p:txBody>
          <a:bodyPr lIns="0" tIns="0" rIns="0" bIns="0"/>
          <a:lstStyle/>
          <a:p>
            <a:pPr algn="just" eaLnBrk="0" hangingPunct="0"/>
            <a:r>
              <a:rPr lang="en-US" altLang="zh-CN" dirty="0">
                <a:solidFill>
                  <a:srgbClr val="FF0000"/>
                </a:solidFill>
                <a:latin typeface="Times New Roman" panose="02020603050405020304" pitchFamily="18" charset="0"/>
              </a:rPr>
              <a:t>Teach</a:t>
            </a:r>
          </a:p>
        </p:txBody>
      </p:sp>
      <p:sp>
        <p:nvSpPr>
          <p:cNvPr id="59405" name="Freeform 13"/>
          <p:cNvSpPr/>
          <p:nvPr/>
        </p:nvSpPr>
        <p:spPr>
          <a:xfrm>
            <a:off x="2941638" y="2168525"/>
            <a:ext cx="411162" cy="276225"/>
          </a:xfrm>
          <a:custGeom>
            <a:avLst/>
            <a:gdLst/>
            <a:ahLst/>
            <a:cxnLst>
              <a:cxn ang="0">
                <a:pos x="0" y="0"/>
              </a:cxn>
              <a:cxn ang="0">
                <a:pos x="880490574" y="198699289"/>
              </a:cxn>
              <a:cxn ang="0">
                <a:pos x="0" y="397397139"/>
              </a:cxn>
              <a:cxn ang="0">
                <a:pos x="0" y="0"/>
              </a:cxn>
            </a:cxnLst>
            <a:rect l="0" t="0" r="0" b="0"/>
            <a:pathLst>
              <a:path w="192" h="192">
                <a:moveTo>
                  <a:pt x="0" y="0"/>
                </a:moveTo>
                <a:lnTo>
                  <a:pt x="192" y="96"/>
                </a:lnTo>
                <a:lnTo>
                  <a:pt x="0" y="192"/>
                </a:lnTo>
                <a:lnTo>
                  <a:pt x="0" y="0"/>
                </a:lnTo>
                <a:close/>
              </a:path>
            </a:pathLst>
          </a:custGeom>
          <a:solidFill>
            <a:srgbClr val="FF0000">
              <a:alpha val="100000"/>
            </a:srgbClr>
          </a:solidFill>
          <a:ln w="28575" cap="flat" cmpd="sng">
            <a:solidFill>
              <a:srgbClr val="FF0000">
                <a:alpha val="100000"/>
              </a:srgbClr>
            </a:solidFill>
            <a:prstDash val="solid"/>
            <a:round/>
            <a:headEnd type="none" w="med" len="med"/>
            <a:tailEnd type="none" w="med" len="med"/>
          </a:ln>
        </p:spPr>
        <p:txBody>
          <a:bodyPr/>
          <a:lstStyle/>
          <a:p>
            <a:endParaRPr lang="zh-CN" altLang="en-US"/>
          </a:p>
        </p:txBody>
      </p:sp>
      <p:sp>
        <p:nvSpPr>
          <p:cNvPr id="59406" name="Freeform 14"/>
          <p:cNvSpPr/>
          <p:nvPr/>
        </p:nvSpPr>
        <p:spPr>
          <a:xfrm flipH="1">
            <a:off x="5638800" y="2168525"/>
            <a:ext cx="423863" cy="276225"/>
          </a:xfrm>
          <a:custGeom>
            <a:avLst/>
            <a:gdLst/>
            <a:ahLst/>
            <a:cxnLst>
              <a:cxn ang="0">
                <a:pos x="0" y="0"/>
              </a:cxn>
              <a:cxn ang="0">
                <a:pos x="935728348" y="198699289"/>
              </a:cxn>
              <a:cxn ang="0">
                <a:pos x="0" y="397397139"/>
              </a:cxn>
              <a:cxn ang="0">
                <a:pos x="0" y="0"/>
              </a:cxn>
            </a:cxnLst>
            <a:rect l="0" t="0" r="0" b="0"/>
            <a:pathLst>
              <a:path w="192" h="192">
                <a:moveTo>
                  <a:pt x="0" y="0"/>
                </a:moveTo>
                <a:lnTo>
                  <a:pt x="192" y="96"/>
                </a:lnTo>
                <a:lnTo>
                  <a:pt x="0" y="192"/>
                </a:lnTo>
                <a:lnTo>
                  <a:pt x="0" y="0"/>
                </a:lnTo>
                <a:close/>
              </a:path>
            </a:pathLst>
          </a:custGeom>
          <a:solidFill>
            <a:srgbClr val="FF0000">
              <a:alpha val="100000"/>
            </a:srgbClr>
          </a:solidFill>
          <a:ln w="28575" cap="flat" cmpd="sng">
            <a:solidFill>
              <a:srgbClr val="FF0000">
                <a:alpha val="100000"/>
              </a:srgbClr>
            </a:solidFill>
            <a:prstDash val="solid"/>
            <a:round/>
            <a:headEnd type="none" w="med" len="med"/>
            <a:tailEnd type="none" w="med" len="med"/>
          </a:ln>
        </p:spPr>
        <p:txBody>
          <a:bodyPr/>
          <a:lstStyle/>
          <a:p>
            <a:endParaRPr lang="zh-CN" altLang="en-US"/>
          </a:p>
        </p:txBody>
      </p:sp>
      <p:sp>
        <p:nvSpPr>
          <p:cNvPr id="59407" name="Text Box 15"/>
          <p:cNvSpPr txBox="1"/>
          <p:nvPr/>
        </p:nvSpPr>
        <p:spPr>
          <a:xfrm>
            <a:off x="6172200" y="2092325"/>
            <a:ext cx="1022350" cy="447675"/>
          </a:xfrm>
          <a:prstGeom prst="rect">
            <a:avLst/>
          </a:prstGeom>
          <a:noFill/>
          <a:ln w="9525">
            <a:noFill/>
          </a:ln>
        </p:spPr>
        <p:txBody>
          <a:bodyPr lIns="0" tIns="0" rIns="0" bIns="0"/>
          <a:lstStyle/>
          <a:p>
            <a:pPr algn="just" eaLnBrk="0" hangingPunct="0"/>
            <a:r>
              <a:rPr lang="en-US" altLang="zh-CN" dirty="0">
                <a:solidFill>
                  <a:srgbClr val="FF0000"/>
                </a:solidFill>
                <a:latin typeface="Times New Roman" panose="02020603050405020304" pitchFamily="18" charset="0"/>
              </a:rPr>
              <a:t>Enroll</a:t>
            </a:r>
          </a:p>
        </p:txBody>
      </p:sp>
      <p:sp>
        <p:nvSpPr>
          <p:cNvPr id="59408" name="Text Box 16"/>
          <p:cNvSpPr txBox="1"/>
          <p:nvPr/>
        </p:nvSpPr>
        <p:spPr>
          <a:xfrm>
            <a:off x="2036763" y="4184650"/>
            <a:ext cx="1087437" cy="422275"/>
          </a:xfrm>
          <a:prstGeom prst="rect">
            <a:avLst/>
          </a:prstGeom>
          <a:noFill/>
          <a:ln w="9525">
            <a:noFill/>
          </a:ln>
        </p:spPr>
        <p:txBody>
          <a:bodyPr lIns="0" tIns="0" rIns="0" bIns="0"/>
          <a:lstStyle/>
          <a:p>
            <a:pPr algn="just" eaLnBrk="0" hangingPunct="0"/>
            <a:r>
              <a:rPr lang="en-US" altLang="zh-CN" dirty="0">
                <a:solidFill>
                  <a:srgbClr val="FF0000"/>
                </a:solidFill>
                <a:latin typeface="Times New Roman" panose="02020603050405020304" pitchFamily="18" charset="0"/>
              </a:rPr>
              <a:t>Has</a:t>
            </a:r>
          </a:p>
        </p:txBody>
      </p:sp>
      <p:sp>
        <p:nvSpPr>
          <p:cNvPr id="59409" name="Line 17"/>
          <p:cNvSpPr/>
          <p:nvPr/>
        </p:nvSpPr>
        <p:spPr>
          <a:xfrm>
            <a:off x="914400" y="2925763"/>
            <a:ext cx="0" cy="1681162"/>
          </a:xfrm>
          <a:prstGeom prst="line">
            <a:avLst/>
          </a:prstGeom>
          <a:ln w="28575" cap="flat" cmpd="sng">
            <a:solidFill>
              <a:srgbClr val="FF0000"/>
            </a:solidFill>
            <a:prstDash val="solid"/>
            <a:headEnd type="none" w="med" len="med"/>
            <a:tailEnd type="none" w="med" len="med"/>
          </a:ln>
        </p:spPr>
        <p:txBody>
          <a:bodyPr/>
          <a:lstStyle/>
          <a:p>
            <a:endParaRPr lang="zh-CN" altLang="en-US"/>
          </a:p>
        </p:txBody>
      </p:sp>
      <p:sp>
        <p:nvSpPr>
          <p:cNvPr id="59410" name="Line 18"/>
          <p:cNvSpPr/>
          <p:nvPr/>
        </p:nvSpPr>
        <p:spPr>
          <a:xfrm flipV="1">
            <a:off x="914400" y="4592638"/>
            <a:ext cx="2409825" cy="0"/>
          </a:xfrm>
          <a:prstGeom prst="line">
            <a:avLst/>
          </a:prstGeom>
          <a:ln w="28575" cap="flat" cmpd="sng">
            <a:solidFill>
              <a:srgbClr val="FF0000"/>
            </a:solidFill>
            <a:prstDash val="solid"/>
            <a:headEnd type="none" w="med" len="med"/>
            <a:tailEnd type="none" w="med" len="med"/>
          </a:ln>
        </p:spPr>
        <p:txBody>
          <a:bodyPr/>
          <a:lstStyle/>
          <a:p>
            <a:endParaRPr lang="zh-CN" altLang="en-US"/>
          </a:p>
        </p:txBody>
      </p:sp>
      <p:sp>
        <p:nvSpPr>
          <p:cNvPr id="59411" name="Line 19"/>
          <p:cNvSpPr/>
          <p:nvPr/>
        </p:nvSpPr>
        <p:spPr>
          <a:xfrm>
            <a:off x="8001000" y="2854325"/>
            <a:ext cx="0" cy="1752600"/>
          </a:xfrm>
          <a:prstGeom prst="line">
            <a:avLst/>
          </a:prstGeom>
          <a:ln w="28575" cap="flat" cmpd="sng">
            <a:solidFill>
              <a:srgbClr val="FF0000"/>
            </a:solidFill>
            <a:prstDash val="solid"/>
            <a:headEnd type="none" w="med" len="med"/>
            <a:tailEnd type="none" w="med" len="med"/>
          </a:ln>
        </p:spPr>
        <p:txBody>
          <a:bodyPr/>
          <a:lstStyle/>
          <a:p>
            <a:endParaRPr lang="zh-CN" altLang="en-US"/>
          </a:p>
        </p:txBody>
      </p:sp>
      <p:sp>
        <p:nvSpPr>
          <p:cNvPr id="59412" name="Line 20"/>
          <p:cNvSpPr/>
          <p:nvPr/>
        </p:nvSpPr>
        <p:spPr>
          <a:xfrm>
            <a:off x="5559425" y="4606925"/>
            <a:ext cx="2441575" cy="0"/>
          </a:xfrm>
          <a:prstGeom prst="line">
            <a:avLst/>
          </a:prstGeom>
          <a:ln w="28575" cap="flat" cmpd="sng">
            <a:solidFill>
              <a:srgbClr val="FF0000"/>
            </a:solidFill>
            <a:prstDash val="solid"/>
            <a:headEnd type="none" w="med" len="med"/>
            <a:tailEnd type="none" w="med" len="med"/>
          </a:ln>
        </p:spPr>
        <p:txBody>
          <a:bodyPr/>
          <a:lstStyle/>
          <a:p>
            <a:endParaRPr lang="zh-CN" altLang="en-US"/>
          </a:p>
        </p:txBody>
      </p:sp>
      <p:sp>
        <p:nvSpPr>
          <p:cNvPr id="59413" name="Text Box 21"/>
          <p:cNvSpPr txBox="1"/>
          <p:nvPr/>
        </p:nvSpPr>
        <p:spPr>
          <a:xfrm>
            <a:off x="6248400" y="4225925"/>
            <a:ext cx="804863" cy="304800"/>
          </a:xfrm>
          <a:prstGeom prst="rect">
            <a:avLst/>
          </a:prstGeom>
          <a:noFill/>
          <a:ln w="9525">
            <a:noFill/>
          </a:ln>
        </p:spPr>
        <p:txBody>
          <a:bodyPr lIns="0" tIns="0" rIns="0" bIns="0"/>
          <a:lstStyle/>
          <a:p>
            <a:pPr algn="just" eaLnBrk="0" hangingPunct="0"/>
            <a:r>
              <a:rPr lang="en-US" altLang="zh-CN" dirty="0">
                <a:solidFill>
                  <a:srgbClr val="FF0000"/>
                </a:solidFill>
                <a:latin typeface="Times New Roman" panose="02020603050405020304" pitchFamily="18" charset="0"/>
              </a:rPr>
              <a:t>Has</a:t>
            </a:r>
          </a:p>
        </p:txBody>
      </p:sp>
      <p:sp>
        <p:nvSpPr>
          <p:cNvPr id="59414" name="Freeform 22"/>
          <p:cNvSpPr/>
          <p:nvPr/>
        </p:nvSpPr>
        <p:spPr>
          <a:xfrm>
            <a:off x="6780213" y="4302125"/>
            <a:ext cx="382587" cy="285750"/>
          </a:xfrm>
          <a:custGeom>
            <a:avLst/>
            <a:gdLst/>
            <a:ahLst/>
            <a:cxnLst>
              <a:cxn ang="0">
                <a:pos x="0" y="0"/>
              </a:cxn>
              <a:cxn ang="0">
                <a:pos x="762358399" y="212638184"/>
              </a:cxn>
              <a:cxn ang="0">
                <a:pos x="0" y="425276367"/>
              </a:cxn>
              <a:cxn ang="0">
                <a:pos x="0" y="0"/>
              </a:cxn>
            </a:cxnLst>
            <a:rect l="0" t="0" r="0" b="0"/>
            <a:pathLst>
              <a:path w="192" h="192">
                <a:moveTo>
                  <a:pt x="0" y="0"/>
                </a:moveTo>
                <a:lnTo>
                  <a:pt x="192" y="96"/>
                </a:lnTo>
                <a:lnTo>
                  <a:pt x="0" y="192"/>
                </a:lnTo>
                <a:lnTo>
                  <a:pt x="0" y="0"/>
                </a:lnTo>
                <a:close/>
              </a:path>
            </a:pathLst>
          </a:custGeom>
          <a:solidFill>
            <a:srgbClr val="FF0000">
              <a:alpha val="100000"/>
            </a:srgbClr>
          </a:solidFill>
          <a:ln w="28575" cap="flat" cmpd="sng">
            <a:solidFill>
              <a:srgbClr val="FF0000">
                <a:alpha val="100000"/>
              </a:srgbClr>
            </a:solidFill>
            <a:prstDash val="solid"/>
            <a:round/>
            <a:headEnd type="none" w="med" len="med"/>
            <a:tailEnd type="none" w="med" len="med"/>
          </a:ln>
        </p:spPr>
        <p:txBody>
          <a:bodyPr/>
          <a:lstStyle/>
          <a:p>
            <a:endParaRPr lang="zh-CN" altLang="en-US"/>
          </a:p>
        </p:txBody>
      </p:sp>
      <p:sp>
        <p:nvSpPr>
          <p:cNvPr id="59415" name="Freeform 23"/>
          <p:cNvSpPr/>
          <p:nvPr/>
        </p:nvSpPr>
        <p:spPr>
          <a:xfrm flipH="1">
            <a:off x="1568450" y="4284663"/>
            <a:ext cx="412750" cy="246062"/>
          </a:xfrm>
          <a:custGeom>
            <a:avLst/>
            <a:gdLst/>
            <a:ahLst/>
            <a:cxnLst>
              <a:cxn ang="0">
                <a:pos x="0" y="0"/>
              </a:cxn>
              <a:cxn ang="0">
                <a:pos x="887305013" y="157673198"/>
              </a:cxn>
              <a:cxn ang="0">
                <a:pos x="0" y="315346395"/>
              </a:cxn>
              <a:cxn ang="0">
                <a:pos x="0" y="0"/>
              </a:cxn>
            </a:cxnLst>
            <a:rect l="0" t="0" r="0" b="0"/>
            <a:pathLst>
              <a:path w="192" h="192">
                <a:moveTo>
                  <a:pt x="0" y="0"/>
                </a:moveTo>
                <a:lnTo>
                  <a:pt x="192" y="96"/>
                </a:lnTo>
                <a:lnTo>
                  <a:pt x="0" y="192"/>
                </a:lnTo>
                <a:lnTo>
                  <a:pt x="0" y="0"/>
                </a:lnTo>
                <a:close/>
              </a:path>
            </a:pathLst>
          </a:custGeom>
          <a:solidFill>
            <a:srgbClr val="FF0000">
              <a:alpha val="100000"/>
            </a:srgbClr>
          </a:solidFill>
          <a:ln w="28575" cap="flat" cmpd="sng">
            <a:solidFill>
              <a:srgbClr val="FF0000">
                <a:alpha val="100000"/>
              </a:srgbClr>
            </a:solidFill>
            <a:prstDash val="solid"/>
            <a:round/>
            <a:headEnd type="none" w="med" len="med"/>
            <a:tailEnd type="none" w="med" len="med"/>
          </a:ln>
        </p:spPr>
        <p:txBody>
          <a:bodyPr/>
          <a:lstStyle/>
          <a:p>
            <a:endParaRPr lang="zh-CN" altLang="en-US"/>
          </a:p>
        </p:txBody>
      </p:sp>
      <p:sp>
        <p:nvSpPr>
          <p:cNvPr id="59416" name="AutoShape 24"/>
          <p:cNvSpPr/>
          <p:nvPr/>
        </p:nvSpPr>
        <p:spPr>
          <a:xfrm flipV="1">
            <a:off x="4298950" y="3159125"/>
            <a:ext cx="273050" cy="381000"/>
          </a:xfrm>
          <a:prstGeom prst="flowChartMerge">
            <a:avLst/>
          </a:prstGeom>
          <a:solidFill>
            <a:srgbClr val="FF0000"/>
          </a:solidFill>
          <a:ln w="28575" cap="flat" cmpd="sng">
            <a:solidFill>
              <a:srgbClr val="FF0000"/>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59417" name="Freeform 25"/>
          <p:cNvSpPr/>
          <p:nvPr/>
        </p:nvSpPr>
        <p:spPr>
          <a:xfrm>
            <a:off x="838200" y="1508125"/>
            <a:ext cx="7086600" cy="812800"/>
          </a:xfrm>
          <a:custGeom>
            <a:avLst/>
            <a:gdLst/>
            <a:ahLst/>
            <a:cxnLst>
              <a:cxn ang="0">
                <a:pos x="0" y="927417500"/>
              </a:cxn>
              <a:cxn ang="0">
                <a:pos x="2147483647" y="80645000"/>
              </a:cxn>
              <a:cxn ang="0">
                <a:pos x="2147483647" y="443547500"/>
              </a:cxn>
              <a:cxn ang="0">
                <a:pos x="2147483647" y="1290320000"/>
              </a:cxn>
            </a:cxnLst>
            <a:rect l="0" t="0" r="0" b="0"/>
            <a:pathLst>
              <a:path w="4464" h="512">
                <a:moveTo>
                  <a:pt x="0" y="368"/>
                </a:moveTo>
                <a:cubicBezTo>
                  <a:pt x="512" y="216"/>
                  <a:pt x="1024" y="64"/>
                  <a:pt x="1680" y="32"/>
                </a:cubicBezTo>
                <a:cubicBezTo>
                  <a:pt x="2336" y="0"/>
                  <a:pt x="3472" y="96"/>
                  <a:pt x="3936" y="176"/>
                </a:cubicBezTo>
                <a:cubicBezTo>
                  <a:pt x="4400" y="256"/>
                  <a:pt x="4376" y="456"/>
                  <a:pt x="4464" y="512"/>
                </a:cubicBezTo>
              </a:path>
            </a:pathLst>
          </a:custGeom>
          <a:no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59418" name="Freeform 26"/>
          <p:cNvSpPr/>
          <p:nvPr/>
        </p:nvSpPr>
        <p:spPr>
          <a:xfrm>
            <a:off x="38100" y="2930525"/>
            <a:ext cx="9156700" cy="2514600"/>
          </a:xfrm>
          <a:custGeom>
            <a:avLst/>
            <a:gdLst/>
            <a:ahLst/>
            <a:cxnLst>
              <a:cxn ang="0">
                <a:pos x="786288750" y="241935000"/>
              </a:cxn>
              <a:cxn ang="0">
                <a:pos x="907256250" y="2147483647"/>
              </a:cxn>
              <a:cxn ang="0">
                <a:pos x="2147483647" y="2147483647"/>
              </a:cxn>
              <a:cxn ang="0">
                <a:pos x="2147483647" y="2147483647"/>
              </a:cxn>
              <a:cxn ang="0">
                <a:pos x="2147483647" y="0"/>
              </a:cxn>
            </a:cxnLst>
            <a:rect l="0" t="0" r="0" b="0"/>
            <a:pathLst>
              <a:path w="5768" h="1584">
                <a:moveTo>
                  <a:pt x="312" y="96"/>
                </a:moveTo>
                <a:cubicBezTo>
                  <a:pt x="156" y="440"/>
                  <a:pt x="0" y="784"/>
                  <a:pt x="360" y="1008"/>
                </a:cubicBezTo>
                <a:cubicBezTo>
                  <a:pt x="720" y="1232"/>
                  <a:pt x="1648" y="1384"/>
                  <a:pt x="2472" y="1440"/>
                </a:cubicBezTo>
                <a:cubicBezTo>
                  <a:pt x="3296" y="1496"/>
                  <a:pt x="4840" y="1584"/>
                  <a:pt x="5304" y="1344"/>
                </a:cubicBezTo>
                <a:cubicBezTo>
                  <a:pt x="5768" y="1104"/>
                  <a:pt x="5264" y="224"/>
                  <a:pt x="5256" y="0"/>
                </a:cubicBezTo>
              </a:path>
            </a:pathLst>
          </a:custGeom>
          <a:no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59419" name="Freeform 27"/>
          <p:cNvSpPr/>
          <p:nvPr/>
        </p:nvSpPr>
        <p:spPr>
          <a:xfrm>
            <a:off x="1206500" y="2663825"/>
            <a:ext cx="6032500" cy="1612900"/>
          </a:xfrm>
          <a:custGeom>
            <a:avLst/>
            <a:gdLst/>
            <a:ahLst/>
            <a:cxnLst>
              <a:cxn ang="0">
                <a:pos x="141128750" y="544353750"/>
              </a:cxn>
              <a:cxn ang="0">
                <a:pos x="383063750" y="1633061250"/>
              </a:cxn>
              <a:cxn ang="0">
                <a:pos x="2147483647" y="2147483647"/>
              </a:cxn>
              <a:cxn ang="0">
                <a:pos x="2147483647" y="1149191250"/>
              </a:cxn>
              <a:cxn ang="0">
                <a:pos x="2147483647" y="181451250"/>
              </a:cxn>
              <a:cxn ang="0">
                <a:pos x="2147483647" y="60483750"/>
              </a:cxn>
            </a:cxnLst>
            <a:rect l="0" t="0" r="0" b="0"/>
            <a:pathLst>
              <a:path w="3800" h="1016">
                <a:moveTo>
                  <a:pt x="56" y="216"/>
                </a:moveTo>
                <a:cubicBezTo>
                  <a:pt x="28" y="368"/>
                  <a:pt x="0" y="520"/>
                  <a:pt x="152" y="648"/>
                </a:cubicBezTo>
                <a:cubicBezTo>
                  <a:pt x="304" y="776"/>
                  <a:pt x="704" y="1016"/>
                  <a:pt x="968" y="984"/>
                </a:cubicBezTo>
                <a:cubicBezTo>
                  <a:pt x="1232" y="952"/>
                  <a:pt x="1536" y="608"/>
                  <a:pt x="1736" y="456"/>
                </a:cubicBezTo>
                <a:cubicBezTo>
                  <a:pt x="1936" y="304"/>
                  <a:pt x="1824" y="144"/>
                  <a:pt x="2168" y="72"/>
                </a:cubicBezTo>
                <a:cubicBezTo>
                  <a:pt x="2512" y="0"/>
                  <a:pt x="3156" y="12"/>
                  <a:pt x="3800" y="24"/>
                </a:cubicBezTo>
              </a:path>
            </a:pathLst>
          </a:custGeom>
          <a:no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59420" name="Text Box 28"/>
          <p:cNvSpPr txBox="1"/>
          <p:nvPr/>
        </p:nvSpPr>
        <p:spPr>
          <a:xfrm>
            <a:off x="3413125" y="1295400"/>
            <a:ext cx="1139825" cy="457200"/>
          </a:xfrm>
          <a:prstGeom prst="rect">
            <a:avLst/>
          </a:prstGeom>
          <a:noFill/>
          <a:ln w="9525">
            <a:noFill/>
          </a:ln>
        </p:spPr>
        <p:txBody>
          <a:bodyPr wrap="none">
            <a:spAutoFit/>
          </a:bodyPr>
          <a:lstStyle/>
          <a:p>
            <a:r>
              <a:rPr lang="en-US" altLang="zh-CN" dirty="0">
                <a:latin typeface="Times New Roman" panose="02020603050405020304" pitchFamily="18" charset="0"/>
              </a:rPr>
              <a:t>Route 1</a:t>
            </a:r>
          </a:p>
        </p:txBody>
      </p:sp>
      <p:sp>
        <p:nvSpPr>
          <p:cNvPr id="59421" name="Text Box 29"/>
          <p:cNvSpPr txBox="1"/>
          <p:nvPr/>
        </p:nvSpPr>
        <p:spPr>
          <a:xfrm>
            <a:off x="1676400" y="4759325"/>
            <a:ext cx="1139825" cy="457200"/>
          </a:xfrm>
          <a:prstGeom prst="rect">
            <a:avLst/>
          </a:prstGeom>
          <a:noFill/>
          <a:ln w="9525">
            <a:noFill/>
          </a:ln>
        </p:spPr>
        <p:txBody>
          <a:bodyPr wrap="none">
            <a:spAutoFit/>
          </a:bodyPr>
          <a:lstStyle/>
          <a:p>
            <a:r>
              <a:rPr lang="en-US" altLang="zh-CN" dirty="0">
                <a:latin typeface="Times New Roman" panose="02020603050405020304" pitchFamily="18" charset="0"/>
              </a:rPr>
              <a:t>Route 2</a:t>
            </a:r>
          </a:p>
        </p:txBody>
      </p:sp>
      <p:sp>
        <p:nvSpPr>
          <p:cNvPr id="59422" name="Text Box 30"/>
          <p:cNvSpPr txBox="1"/>
          <p:nvPr/>
        </p:nvSpPr>
        <p:spPr>
          <a:xfrm>
            <a:off x="2743200" y="3616325"/>
            <a:ext cx="1139825" cy="457200"/>
          </a:xfrm>
          <a:prstGeom prst="rect">
            <a:avLst/>
          </a:prstGeom>
          <a:noFill/>
          <a:ln w="9525">
            <a:noFill/>
          </a:ln>
        </p:spPr>
        <p:txBody>
          <a:bodyPr wrap="none">
            <a:spAutoFit/>
          </a:bodyPr>
          <a:lstStyle/>
          <a:p>
            <a:r>
              <a:rPr lang="en-US" altLang="zh-CN" dirty="0">
                <a:latin typeface="Times New Roman" panose="02020603050405020304" pitchFamily="18" charset="0"/>
              </a:rPr>
              <a:t>Route 3</a:t>
            </a:r>
          </a:p>
        </p:txBody>
      </p:sp>
      <p:sp>
        <p:nvSpPr>
          <p:cNvPr id="59423" name="Text Box 31"/>
          <p:cNvSpPr txBox="1"/>
          <p:nvPr/>
        </p:nvSpPr>
        <p:spPr>
          <a:xfrm>
            <a:off x="457200" y="5562600"/>
            <a:ext cx="7124700" cy="946150"/>
          </a:xfrm>
          <a:prstGeom prst="rect">
            <a:avLst/>
          </a:prstGeom>
          <a:noFill/>
          <a:ln w="9525">
            <a:noFill/>
          </a:ln>
        </p:spPr>
        <p:txBody>
          <a:bodyPr wrap="none">
            <a:spAutoFit/>
          </a:bodyPr>
          <a:lstStyle/>
          <a:p>
            <a:r>
              <a:rPr lang="en-US" altLang="zh-CN" dirty="0">
                <a:latin typeface="Times New Roman" panose="02020603050405020304" pitchFamily="18" charset="0"/>
              </a:rPr>
              <a:t>Teach </a:t>
            </a:r>
            <a:r>
              <a:rPr lang="en-US" altLang="zh-CN" sz="2800" dirty="0">
                <a:solidFill>
                  <a:srgbClr val="000000"/>
                </a:solidFill>
                <a:latin typeface="Comic Sans MS" panose="030F0702030302020204" pitchFamily="66" charset="0"/>
                <a:cs typeface="Lucida Sans Unicode" panose="020B0602030504020204" pitchFamily="34" charset="0"/>
              </a:rPr>
              <a:t>⋈</a:t>
            </a:r>
            <a:r>
              <a:rPr lang="en-US" altLang="zh-CN" dirty="0">
                <a:latin typeface="Times New Roman" panose="02020603050405020304" pitchFamily="18" charset="0"/>
              </a:rPr>
              <a:t> Enroll = route 1;</a:t>
            </a:r>
          </a:p>
          <a:p>
            <a:r>
              <a:rPr lang="en-US" altLang="zh-CN" dirty="0">
                <a:latin typeface="Times New Roman" panose="02020603050405020304" pitchFamily="18" charset="0"/>
              </a:rPr>
              <a:t>But Has </a:t>
            </a:r>
            <a:r>
              <a:rPr lang="en-US" altLang="zh-CN" sz="2800" dirty="0">
                <a:solidFill>
                  <a:srgbClr val="000000"/>
                </a:solidFill>
                <a:latin typeface="Comic Sans MS" panose="030F0702030302020204" pitchFamily="66" charset="0"/>
                <a:cs typeface="Lucida Sans Unicode" panose="020B0602030504020204" pitchFamily="34" charset="0"/>
              </a:rPr>
              <a:t>⋈ </a:t>
            </a:r>
            <a:r>
              <a:rPr lang="en-US" altLang="zh-CN" sz="2800" dirty="0">
                <a:solidFill>
                  <a:srgbClr val="000000"/>
                </a:solidFill>
                <a:latin typeface="Times New Roman" panose="02020603050405020304" pitchFamily="18" charset="0"/>
                <a:cs typeface="Lucida Sans Unicode" panose="020B0602030504020204" pitchFamily="34" charset="0"/>
              </a:rPr>
              <a:t>Has </a:t>
            </a:r>
            <a:r>
              <a:rPr lang="en-US" altLang="zh-CN" sz="2800" dirty="0">
                <a:solidFill>
                  <a:srgbClr val="000000"/>
                </a:solidFill>
                <a:latin typeface="Times New Roman" panose="02020603050405020304" pitchFamily="18" charset="0"/>
                <a:cs typeface="Lucida Sans Unicode" panose="020B0602030504020204" pitchFamily="34" charset="0"/>
                <a:sym typeface="Symbol" panose="05050102010706020507" pitchFamily="18" charset="2"/>
              </a:rPr>
              <a:t> </a:t>
            </a:r>
            <a:r>
              <a:rPr lang="en-US" altLang="zh-CN" sz="2800" dirty="0">
                <a:solidFill>
                  <a:srgbClr val="000000"/>
                </a:solidFill>
                <a:latin typeface="Times New Roman" panose="02020603050405020304" pitchFamily="18" charset="0"/>
                <a:cs typeface="Lucida Sans Unicode" panose="020B0602030504020204" pitchFamily="34" charset="0"/>
              </a:rPr>
              <a:t>route 2;    Has </a:t>
            </a:r>
            <a:r>
              <a:rPr lang="en-US" altLang="zh-CN" sz="2800" dirty="0">
                <a:solidFill>
                  <a:srgbClr val="000000"/>
                </a:solidFill>
                <a:latin typeface="Comic Sans MS" panose="030F0702030302020204" pitchFamily="66" charset="0"/>
                <a:cs typeface="Lucida Sans Unicode" panose="020B0602030504020204" pitchFamily="34" charset="0"/>
              </a:rPr>
              <a:t>⋈ </a:t>
            </a:r>
            <a:r>
              <a:rPr lang="en-US" altLang="zh-CN" sz="2800" dirty="0">
                <a:solidFill>
                  <a:srgbClr val="000000"/>
                </a:solidFill>
                <a:latin typeface="Times New Roman" panose="02020603050405020304" pitchFamily="18" charset="0"/>
                <a:cs typeface="Lucida Sans Unicode" panose="020B0602030504020204" pitchFamily="34" charset="0"/>
              </a:rPr>
              <a:t>Offer  </a:t>
            </a:r>
            <a:r>
              <a:rPr lang="en-US" altLang="zh-CN" sz="2800" dirty="0">
                <a:solidFill>
                  <a:srgbClr val="000000"/>
                </a:solidFill>
                <a:latin typeface="Times New Roman" panose="02020603050405020304" pitchFamily="18" charset="0"/>
                <a:cs typeface="Lucida Sans Unicode" panose="020B0602030504020204" pitchFamily="34" charset="0"/>
                <a:sym typeface="Symbol" panose="05050102010706020507" pitchFamily="18" charset="2"/>
              </a:rPr>
              <a:t>  </a:t>
            </a:r>
            <a:r>
              <a:rPr lang="en-US" altLang="zh-CN" sz="2800" dirty="0">
                <a:solidFill>
                  <a:srgbClr val="000000"/>
                </a:solidFill>
                <a:latin typeface="Times New Roman" panose="02020603050405020304" pitchFamily="18" charset="0"/>
                <a:cs typeface="Lucida Sans Unicode" panose="020B0602030504020204" pitchFamily="34" charset="0"/>
              </a:rPr>
              <a:t>Teach;</a:t>
            </a:r>
            <a:endParaRPr lang="en-US" altLang="zh-CN" sz="2800" dirty="0">
              <a:solidFill>
                <a:srgbClr val="000000"/>
              </a:solidFill>
              <a:latin typeface="Times New Roman" panose="02020603050405020304" pitchFamily="18" charset="0"/>
              <a:ea typeface="Lucida Sans Unicode" panose="020B0602030504020204"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p:nvPr>
        </p:nvSpPr>
        <p:spPr/>
        <p:txBody>
          <a:bodyPr vert="horz" wrap="square" lIns="91440" tIns="45720" rIns="91440" bIns="45720" anchor="ctr"/>
          <a:lstStyle/>
          <a:p>
            <a:pPr eaLnBrk="1" hangingPunct="1"/>
            <a:r>
              <a:rPr lang="zh-CN" altLang="en-US" sz="4000" dirty="0">
                <a:latin typeface="微软雅黑" panose="020B0503020204020204" charset="-122"/>
                <a:ea typeface="微软雅黑" panose="020B0503020204020204" charset="-122"/>
                <a:sym typeface="+mn-ea"/>
              </a:rPr>
              <a:t>第三步：标识属性</a:t>
            </a:r>
          </a:p>
        </p:txBody>
      </p:sp>
      <p:sp>
        <p:nvSpPr>
          <p:cNvPr id="60419" name="Rectangle 3"/>
          <p:cNvSpPr>
            <a:spLocks noGrp="1"/>
          </p:cNvSpPr>
          <p:nvPr>
            <p:ph idx="1"/>
          </p:nvPr>
        </p:nvSpPr>
        <p:spPr>
          <a:xfrm>
            <a:off x="5105400" y="5943600"/>
            <a:ext cx="3810000" cy="533400"/>
          </a:xfrm>
        </p:spPr>
        <p:txBody>
          <a:bodyPr vert="horz" wrap="square" lIns="91440" tIns="45720" rIns="91440" bIns="45720" anchor="t"/>
          <a:lstStyle/>
          <a:p>
            <a:pPr eaLnBrk="1" hangingPunct="1"/>
            <a:endParaRPr lang="zh-CN" altLang="zh-CN" dirty="0"/>
          </a:p>
        </p:txBody>
      </p:sp>
      <p:sp>
        <p:nvSpPr>
          <p:cNvPr id="60420" name="Text Box 5"/>
          <p:cNvSpPr txBox="1"/>
          <p:nvPr/>
        </p:nvSpPr>
        <p:spPr>
          <a:xfrm>
            <a:off x="7185025" y="1528763"/>
            <a:ext cx="1425575" cy="496887"/>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en-US" altLang="zh-CN" dirty="0">
                <a:latin typeface="Times New Roman" panose="02020603050405020304" pitchFamily="18" charset="0"/>
              </a:rPr>
              <a:t>Student</a:t>
            </a:r>
          </a:p>
        </p:txBody>
      </p:sp>
      <p:sp>
        <p:nvSpPr>
          <p:cNvPr id="60421" name="Text Box 6"/>
          <p:cNvSpPr txBox="1"/>
          <p:nvPr/>
        </p:nvSpPr>
        <p:spPr>
          <a:xfrm>
            <a:off x="7185025" y="2025650"/>
            <a:ext cx="1425575" cy="1824038"/>
          </a:xfrm>
          <a:prstGeom prst="rect">
            <a:avLst/>
          </a:prstGeom>
          <a:solidFill>
            <a:srgbClr val="FFFFFF"/>
          </a:solidFill>
          <a:ln w="38100" cap="flat" cmpd="sng">
            <a:solidFill>
              <a:srgbClr val="FF0000"/>
            </a:solidFill>
            <a:prstDash val="solid"/>
            <a:miter/>
            <a:headEnd type="none" w="med" len="med"/>
            <a:tailEnd type="none" w="med" len="med"/>
          </a:ln>
        </p:spPr>
        <p:txBody>
          <a:bodyPr/>
          <a:lstStyle/>
          <a:p>
            <a:pPr algn="just" eaLnBrk="0" hangingPunct="0"/>
            <a:r>
              <a:rPr lang="en-US" altLang="zh-CN" sz="1800" dirty="0">
                <a:solidFill>
                  <a:srgbClr val="FF0000"/>
                </a:solidFill>
                <a:latin typeface="Comic Sans MS" panose="030F0702030302020204" pitchFamily="66" charset="0"/>
              </a:rPr>
              <a:t>sName</a:t>
            </a:r>
          </a:p>
          <a:p>
            <a:pPr algn="just" eaLnBrk="0" hangingPunct="0"/>
            <a:r>
              <a:rPr lang="en-US" altLang="zh-CN" sz="1800" dirty="0">
                <a:solidFill>
                  <a:srgbClr val="FF0000"/>
                </a:solidFill>
                <a:latin typeface="Comic Sans MS" panose="030F0702030302020204" pitchFamily="66" charset="0"/>
              </a:rPr>
              <a:t>sId</a:t>
            </a:r>
          </a:p>
          <a:p>
            <a:pPr algn="just" eaLnBrk="0" hangingPunct="0"/>
            <a:r>
              <a:rPr lang="en-US" altLang="zh-CN" sz="1800" dirty="0">
                <a:solidFill>
                  <a:srgbClr val="FF0000"/>
                </a:solidFill>
                <a:latin typeface="Comic Sans MS" panose="030F0702030302020204" pitchFamily="66" charset="0"/>
              </a:rPr>
              <a:t>sex</a:t>
            </a:r>
          </a:p>
          <a:p>
            <a:pPr algn="just" eaLnBrk="0" hangingPunct="0"/>
            <a:r>
              <a:rPr lang="en-US" altLang="zh-CN" sz="1800" dirty="0">
                <a:solidFill>
                  <a:srgbClr val="FF0000"/>
                </a:solidFill>
                <a:latin typeface="Comic Sans MS" panose="030F0702030302020204" pitchFamily="66" charset="0"/>
              </a:rPr>
              <a:t>birthDate address</a:t>
            </a:r>
            <a:endParaRPr lang="en-US" altLang="zh-CN" sz="1800" dirty="0">
              <a:solidFill>
                <a:srgbClr val="FF0000"/>
              </a:solidFill>
              <a:latin typeface="Times New Roman" panose="02020603050405020304" pitchFamily="18" charset="0"/>
            </a:endParaRPr>
          </a:p>
        </p:txBody>
      </p:sp>
      <p:sp>
        <p:nvSpPr>
          <p:cNvPr id="60422" name="Text Box 8"/>
          <p:cNvSpPr txBox="1"/>
          <p:nvPr/>
        </p:nvSpPr>
        <p:spPr>
          <a:xfrm>
            <a:off x="3562350" y="5008563"/>
            <a:ext cx="1781175" cy="496887"/>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en-US" altLang="zh-CN" dirty="0">
                <a:latin typeface="Times New Roman" panose="02020603050405020304" pitchFamily="18" charset="0"/>
              </a:rPr>
              <a:t>College</a:t>
            </a:r>
          </a:p>
        </p:txBody>
      </p:sp>
      <p:sp>
        <p:nvSpPr>
          <p:cNvPr id="60423" name="Text Box 9"/>
          <p:cNvSpPr txBox="1"/>
          <p:nvPr/>
        </p:nvSpPr>
        <p:spPr>
          <a:xfrm>
            <a:off x="3562350" y="1528763"/>
            <a:ext cx="1425575" cy="496887"/>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en-US" altLang="zh-CN" dirty="0">
                <a:latin typeface="Times New Roman" panose="02020603050405020304" pitchFamily="18" charset="0"/>
              </a:rPr>
              <a:t>Course</a:t>
            </a:r>
          </a:p>
        </p:txBody>
      </p:sp>
      <p:sp>
        <p:nvSpPr>
          <p:cNvPr id="60424" name="Text Box 10"/>
          <p:cNvSpPr txBox="1"/>
          <p:nvPr/>
        </p:nvSpPr>
        <p:spPr>
          <a:xfrm>
            <a:off x="177800" y="1528763"/>
            <a:ext cx="1425575" cy="496887"/>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en-US" altLang="zh-CN" dirty="0">
                <a:latin typeface="Times New Roman" panose="02020603050405020304" pitchFamily="18" charset="0"/>
              </a:rPr>
              <a:t>Teacher</a:t>
            </a:r>
          </a:p>
        </p:txBody>
      </p:sp>
      <p:sp>
        <p:nvSpPr>
          <p:cNvPr id="60425" name="Line 11"/>
          <p:cNvSpPr/>
          <p:nvPr/>
        </p:nvSpPr>
        <p:spPr>
          <a:xfrm>
            <a:off x="1603375" y="1860550"/>
            <a:ext cx="1958975"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0426" name="Text Box 12"/>
          <p:cNvSpPr txBox="1"/>
          <p:nvPr/>
        </p:nvSpPr>
        <p:spPr>
          <a:xfrm>
            <a:off x="4364038" y="4313238"/>
            <a:ext cx="893762" cy="411162"/>
          </a:xfrm>
          <a:prstGeom prst="rect">
            <a:avLst/>
          </a:prstGeom>
          <a:noFill/>
          <a:ln w="9525">
            <a:noFill/>
          </a:ln>
        </p:spPr>
        <p:txBody>
          <a:bodyPr lIns="0" tIns="0" rIns="0" bIns="0"/>
          <a:lstStyle/>
          <a:p>
            <a:pPr algn="just" eaLnBrk="0" hangingPunct="0"/>
            <a:r>
              <a:rPr lang="en-US" altLang="zh-CN" dirty="0">
                <a:latin typeface="Times New Roman" panose="02020603050405020304" pitchFamily="18" charset="0"/>
              </a:rPr>
              <a:t>Offer</a:t>
            </a:r>
          </a:p>
        </p:txBody>
      </p:sp>
      <p:sp>
        <p:nvSpPr>
          <p:cNvPr id="60427" name="Line 13"/>
          <p:cNvSpPr/>
          <p:nvPr/>
        </p:nvSpPr>
        <p:spPr>
          <a:xfrm>
            <a:off x="4275138" y="3517900"/>
            <a:ext cx="0" cy="1490663"/>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0428" name="Line 14"/>
          <p:cNvSpPr/>
          <p:nvPr/>
        </p:nvSpPr>
        <p:spPr>
          <a:xfrm>
            <a:off x="4987925" y="1860550"/>
            <a:ext cx="2138363"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0429" name="Text Box 15"/>
          <p:cNvSpPr txBox="1"/>
          <p:nvPr/>
        </p:nvSpPr>
        <p:spPr>
          <a:xfrm>
            <a:off x="1828800" y="1447800"/>
            <a:ext cx="976313" cy="412750"/>
          </a:xfrm>
          <a:prstGeom prst="rect">
            <a:avLst/>
          </a:prstGeom>
          <a:noFill/>
          <a:ln w="9525">
            <a:noFill/>
          </a:ln>
        </p:spPr>
        <p:txBody>
          <a:bodyPr lIns="0" tIns="0" rIns="0" bIns="0"/>
          <a:lstStyle/>
          <a:p>
            <a:pPr algn="just" eaLnBrk="0" hangingPunct="0"/>
            <a:r>
              <a:rPr lang="en-US" altLang="zh-CN" dirty="0">
                <a:latin typeface="Times New Roman" panose="02020603050405020304" pitchFamily="18" charset="0"/>
              </a:rPr>
              <a:t>Teach</a:t>
            </a:r>
          </a:p>
        </p:txBody>
      </p:sp>
      <p:sp>
        <p:nvSpPr>
          <p:cNvPr id="60430" name="Text Box 16"/>
          <p:cNvSpPr txBox="1"/>
          <p:nvPr/>
        </p:nvSpPr>
        <p:spPr>
          <a:xfrm>
            <a:off x="3562350" y="5505450"/>
            <a:ext cx="1781175" cy="828675"/>
          </a:xfrm>
          <a:prstGeom prst="rect">
            <a:avLst/>
          </a:prstGeom>
          <a:solidFill>
            <a:srgbClr val="FFFFFF"/>
          </a:solidFill>
          <a:ln w="38100" cap="flat" cmpd="sng">
            <a:solidFill>
              <a:srgbClr val="FF0000"/>
            </a:solidFill>
            <a:prstDash val="solid"/>
            <a:miter/>
            <a:headEnd type="none" w="med" len="med"/>
            <a:tailEnd type="none" w="med" len="med"/>
          </a:ln>
        </p:spPr>
        <p:txBody>
          <a:bodyPr lIns="0" rIns="0"/>
          <a:lstStyle/>
          <a:p>
            <a:pPr algn="just" eaLnBrk="0" hangingPunct="0"/>
            <a:r>
              <a:rPr lang="en-US" altLang="zh-CN" sz="1800" dirty="0">
                <a:solidFill>
                  <a:srgbClr val="FF0000"/>
                </a:solidFill>
                <a:latin typeface="Comic Sans MS" panose="030F0702030302020204" pitchFamily="66" charset="0"/>
              </a:rPr>
              <a:t>collegeName </a:t>
            </a:r>
          </a:p>
          <a:p>
            <a:pPr algn="just" eaLnBrk="0" hangingPunct="0"/>
            <a:r>
              <a:rPr lang="en-US" altLang="zh-CN" sz="1800" dirty="0">
                <a:solidFill>
                  <a:srgbClr val="FF0000"/>
                </a:solidFill>
                <a:latin typeface="Comic Sans MS" panose="030F0702030302020204" pitchFamily="66" charset="0"/>
              </a:rPr>
              <a:t>location</a:t>
            </a:r>
            <a:endParaRPr lang="en-US" altLang="zh-CN" sz="1800" dirty="0">
              <a:solidFill>
                <a:srgbClr val="FF0000"/>
              </a:solidFill>
              <a:latin typeface="Times New Roman" panose="02020603050405020304" pitchFamily="18" charset="0"/>
            </a:endParaRPr>
          </a:p>
        </p:txBody>
      </p:sp>
      <p:sp>
        <p:nvSpPr>
          <p:cNvPr id="60431" name="Text Box 17"/>
          <p:cNvSpPr txBox="1"/>
          <p:nvPr/>
        </p:nvSpPr>
        <p:spPr>
          <a:xfrm>
            <a:off x="3562350" y="2025650"/>
            <a:ext cx="1425575" cy="1492250"/>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en-US" altLang="zh-CN" sz="2000" dirty="0">
                <a:latin typeface="Comic Sans MS" panose="030F0702030302020204" pitchFamily="66" charset="0"/>
              </a:rPr>
              <a:t>cName</a:t>
            </a:r>
          </a:p>
          <a:p>
            <a:pPr algn="just" eaLnBrk="0" hangingPunct="0"/>
            <a:r>
              <a:rPr lang="en-US" altLang="zh-CN" sz="2000" dirty="0">
                <a:latin typeface="Comic Sans MS" panose="030F0702030302020204" pitchFamily="66" charset="0"/>
              </a:rPr>
              <a:t>cId</a:t>
            </a:r>
          </a:p>
          <a:p>
            <a:pPr algn="just" eaLnBrk="0" hangingPunct="0"/>
            <a:r>
              <a:rPr lang="en-US" altLang="zh-CN" sz="2000" dirty="0">
                <a:latin typeface="Comic Sans MS" panose="030F0702030302020204" pitchFamily="66" charset="0"/>
              </a:rPr>
              <a:t>hours</a:t>
            </a:r>
          </a:p>
          <a:p>
            <a:pPr algn="just" eaLnBrk="0" hangingPunct="0"/>
            <a:r>
              <a:rPr lang="en-US" altLang="zh-CN" sz="2000" dirty="0">
                <a:latin typeface="Comic Sans MS" panose="030F0702030302020204" pitchFamily="66" charset="0"/>
              </a:rPr>
              <a:t>textbook</a:t>
            </a:r>
            <a:endParaRPr lang="en-US" altLang="zh-CN" sz="2000" dirty="0">
              <a:latin typeface="Times New Roman" panose="02020603050405020304" pitchFamily="18" charset="0"/>
            </a:endParaRPr>
          </a:p>
        </p:txBody>
      </p:sp>
      <p:sp>
        <p:nvSpPr>
          <p:cNvPr id="60432" name="Text Box 18"/>
          <p:cNvSpPr txBox="1"/>
          <p:nvPr/>
        </p:nvSpPr>
        <p:spPr>
          <a:xfrm>
            <a:off x="177800" y="2025650"/>
            <a:ext cx="1425575" cy="1824038"/>
          </a:xfrm>
          <a:prstGeom prst="rect">
            <a:avLst/>
          </a:prstGeom>
          <a:solidFill>
            <a:srgbClr val="FFFFFF"/>
          </a:solidFill>
          <a:ln w="38100" cap="flat" cmpd="sng">
            <a:solidFill>
              <a:srgbClr val="FF0000"/>
            </a:solidFill>
            <a:prstDash val="solid"/>
            <a:miter/>
            <a:headEnd type="none" w="med" len="med"/>
            <a:tailEnd type="none" w="med" len="med"/>
          </a:ln>
        </p:spPr>
        <p:txBody>
          <a:bodyPr/>
          <a:lstStyle/>
          <a:p>
            <a:pPr algn="just" eaLnBrk="0" hangingPunct="0"/>
            <a:r>
              <a:rPr lang="en-US" altLang="zh-CN" sz="1800" dirty="0">
                <a:solidFill>
                  <a:srgbClr val="FF0000"/>
                </a:solidFill>
                <a:latin typeface="Comic Sans MS" panose="030F0702030302020204" pitchFamily="66" charset="0"/>
              </a:rPr>
              <a:t>tName</a:t>
            </a:r>
          </a:p>
          <a:p>
            <a:pPr algn="just" eaLnBrk="0" hangingPunct="0"/>
            <a:r>
              <a:rPr lang="en-US" altLang="zh-CN" sz="1800" dirty="0">
                <a:solidFill>
                  <a:srgbClr val="FF0000"/>
                </a:solidFill>
                <a:latin typeface="Comic Sans MS" panose="030F0702030302020204" pitchFamily="66" charset="0"/>
              </a:rPr>
              <a:t>tId</a:t>
            </a:r>
          </a:p>
          <a:p>
            <a:pPr algn="just" eaLnBrk="0" hangingPunct="0"/>
            <a:r>
              <a:rPr lang="en-US" altLang="zh-CN" sz="1800" dirty="0">
                <a:solidFill>
                  <a:srgbClr val="FF0000"/>
                </a:solidFill>
                <a:latin typeface="Comic Sans MS" panose="030F0702030302020204" pitchFamily="66" charset="0"/>
              </a:rPr>
              <a:t>sex</a:t>
            </a:r>
          </a:p>
          <a:p>
            <a:pPr algn="just" eaLnBrk="0" hangingPunct="0"/>
            <a:r>
              <a:rPr lang="en-US" altLang="zh-CN" sz="1800" dirty="0">
                <a:solidFill>
                  <a:srgbClr val="FF0000"/>
                </a:solidFill>
                <a:latin typeface="Comic Sans MS" panose="030F0702030302020204" pitchFamily="66" charset="0"/>
              </a:rPr>
              <a:t>rank</a:t>
            </a:r>
          </a:p>
          <a:p>
            <a:pPr algn="just" eaLnBrk="0" hangingPunct="0"/>
            <a:r>
              <a:rPr lang="en-US" altLang="zh-CN" sz="1800" dirty="0">
                <a:solidFill>
                  <a:srgbClr val="FF0000"/>
                </a:solidFill>
                <a:latin typeface="Comic Sans MS" panose="030F0702030302020204" pitchFamily="66" charset="0"/>
              </a:rPr>
              <a:t>emails</a:t>
            </a:r>
            <a:r>
              <a:rPr lang="en-US" altLang="zh-CN" sz="1800" dirty="0">
                <a:solidFill>
                  <a:srgbClr val="FF0000"/>
                </a:solidFill>
                <a:latin typeface="Times New Roman" panose="02020603050405020304" pitchFamily="18" charset="0"/>
              </a:rPr>
              <a:t>[1..2]</a:t>
            </a:r>
          </a:p>
        </p:txBody>
      </p:sp>
      <p:sp>
        <p:nvSpPr>
          <p:cNvPr id="60433" name="Freeform 19"/>
          <p:cNvSpPr/>
          <p:nvPr/>
        </p:nvSpPr>
        <p:spPr>
          <a:xfrm>
            <a:off x="2671763" y="1528763"/>
            <a:ext cx="336550" cy="301625"/>
          </a:xfrm>
          <a:custGeom>
            <a:avLst/>
            <a:gdLst/>
            <a:ahLst/>
            <a:cxnLst>
              <a:cxn ang="0">
                <a:pos x="0" y="0"/>
              </a:cxn>
              <a:cxn ang="0">
                <a:pos x="589926576" y="236921725"/>
              </a:cxn>
              <a:cxn ang="0">
                <a:pos x="0" y="473841878"/>
              </a:cxn>
              <a:cxn ang="0">
                <a:pos x="0" y="0"/>
              </a:cxn>
            </a:cxnLst>
            <a:rect l="0" t="0" r="0" b="0"/>
            <a:pathLst>
              <a:path w="192" h="192">
                <a:moveTo>
                  <a:pt x="0" y="0"/>
                </a:moveTo>
                <a:lnTo>
                  <a:pt x="192" y="96"/>
                </a:lnTo>
                <a:lnTo>
                  <a:pt x="0" y="192"/>
                </a:lnTo>
                <a:lnTo>
                  <a:pt x="0" y="0"/>
                </a:lnTo>
                <a:close/>
              </a:path>
            </a:pathLst>
          </a:custGeom>
          <a:solidFill>
            <a:srgbClr val="00CC99">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0434" name="Freeform 20"/>
          <p:cNvSpPr/>
          <p:nvPr/>
        </p:nvSpPr>
        <p:spPr>
          <a:xfrm flipH="1">
            <a:off x="5522913" y="1528763"/>
            <a:ext cx="336550" cy="301625"/>
          </a:xfrm>
          <a:custGeom>
            <a:avLst/>
            <a:gdLst/>
            <a:ahLst/>
            <a:cxnLst>
              <a:cxn ang="0">
                <a:pos x="0" y="0"/>
              </a:cxn>
              <a:cxn ang="0">
                <a:pos x="589926576" y="236921725"/>
              </a:cxn>
              <a:cxn ang="0">
                <a:pos x="0" y="473841878"/>
              </a:cxn>
              <a:cxn ang="0">
                <a:pos x="0" y="0"/>
              </a:cxn>
            </a:cxnLst>
            <a:rect l="0" t="0" r="0" b="0"/>
            <a:pathLst>
              <a:path w="192" h="192">
                <a:moveTo>
                  <a:pt x="0" y="0"/>
                </a:moveTo>
                <a:lnTo>
                  <a:pt x="192" y="96"/>
                </a:lnTo>
                <a:lnTo>
                  <a:pt x="0" y="192"/>
                </a:lnTo>
                <a:lnTo>
                  <a:pt x="0" y="0"/>
                </a:lnTo>
                <a:close/>
              </a:path>
            </a:pathLst>
          </a:custGeom>
          <a:solidFill>
            <a:srgbClr val="00CC99">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0435" name="Text Box 21"/>
          <p:cNvSpPr txBox="1"/>
          <p:nvPr/>
        </p:nvSpPr>
        <p:spPr>
          <a:xfrm>
            <a:off x="5937250" y="1447800"/>
            <a:ext cx="920750" cy="412750"/>
          </a:xfrm>
          <a:prstGeom prst="rect">
            <a:avLst/>
          </a:prstGeom>
          <a:noFill/>
          <a:ln w="9525">
            <a:noFill/>
          </a:ln>
        </p:spPr>
        <p:txBody>
          <a:bodyPr lIns="0" tIns="0" rIns="0" bIns="0"/>
          <a:lstStyle/>
          <a:p>
            <a:pPr algn="just" eaLnBrk="0" hangingPunct="0"/>
            <a:r>
              <a:rPr lang="en-US" altLang="zh-CN" dirty="0">
                <a:latin typeface="Times New Roman" panose="02020603050405020304" pitchFamily="18" charset="0"/>
              </a:rPr>
              <a:t>Enroll</a:t>
            </a:r>
          </a:p>
        </p:txBody>
      </p:sp>
      <p:sp>
        <p:nvSpPr>
          <p:cNvPr id="60436" name="Text Box 22"/>
          <p:cNvSpPr txBox="1"/>
          <p:nvPr/>
        </p:nvSpPr>
        <p:spPr>
          <a:xfrm>
            <a:off x="1857375" y="4924425"/>
            <a:ext cx="962025" cy="485775"/>
          </a:xfrm>
          <a:prstGeom prst="rect">
            <a:avLst/>
          </a:prstGeom>
          <a:noFill/>
          <a:ln w="9525">
            <a:noFill/>
          </a:ln>
        </p:spPr>
        <p:txBody>
          <a:bodyPr lIns="0" tIns="0" rIns="0" bIns="0"/>
          <a:lstStyle/>
          <a:p>
            <a:pPr algn="just" eaLnBrk="0" hangingPunct="0"/>
            <a:r>
              <a:rPr lang="en-US" altLang="zh-CN" dirty="0">
                <a:latin typeface="Times New Roman" panose="02020603050405020304" pitchFamily="18" charset="0"/>
              </a:rPr>
              <a:t>Has</a:t>
            </a:r>
          </a:p>
        </p:txBody>
      </p:sp>
      <p:sp>
        <p:nvSpPr>
          <p:cNvPr id="60437" name="Line 23"/>
          <p:cNvSpPr/>
          <p:nvPr/>
        </p:nvSpPr>
        <p:spPr>
          <a:xfrm>
            <a:off x="712788" y="3849688"/>
            <a:ext cx="0" cy="1490662"/>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0438" name="Line 24"/>
          <p:cNvSpPr/>
          <p:nvPr/>
        </p:nvSpPr>
        <p:spPr>
          <a:xfrm>
            <a:off x="712788" y="5318125"/>
            <a:ext cx="2849562"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0439" name="Text Box 25"/>
          <p:cNvSpPr txBox="1"/>
          <p:nvPr/>
        </p:nvSpPr>
        <p:spPr>
          <a:xfrm>
            <a:off x="5343525" y="2524125"/>
            <a:ext cx="1247775" cy="496888"/>
          </a:xfrm>
          <a:prstGeom prst="rect">
            <a:avLst/>
          </a:prstGeom>
          <a:solidFill>
            <a:srgbClr val="FFFFFF"/>
          </a:solidFill>
          <a:ln w="38100" cap="flat" cmpd="sng">
            <a:solidFill>
              <a:srgbClr val="FF0000"/>
            </a:solidFill>
            <a:prstDash val="solid"/>
            <a:miter/>
            <a:headEnd type="none" w="med" len="med"/>
            <a:tailEnd type="none" w="med" len="med"/>
          </a:ln>
        </p:spPr>
        <p:txBody>
          <a:bodyPr/>
          <a:lstStyle/>
          <a:p>
            <a:pPr algn="just" eaLnBrk="0" hangingPunct="0"/>
            <a:endParaRPr lang="zh-CN" altLang="zh-CN" dirty="0">
              <a:latin typeface="Times New Roman" panose="02020603050405020304" pitchFamily="18" charset="0"/>
            </a:endParaRPr>
          </a:p>
        </p:txBody>
      </p:sp>
      <p:sp>
        <p:nvSpPr>
          <p:cNvPr id="60440" name="Text Box 26"/>
          <p:cNvSpPr txBox="1"/>
          <p:nvPr/>
        </p:nvSpPr>
        <p:spPr>
          <a:xfrm>
            <a:off x="5343525" y="3021013"/>
            <a:ext cx="1247775" cy="828675"/>
          </a:xfrm>
          <a:prstGeom prst="rect">
            <a:avLst/>
          </a:prstGeom>
          <a:solidFill>
            <a:srgbClr val="FFFFFF"/>
          </a:solidFill>
          <a:ln w="38100" cap="flat" cmpd="sng">
            <a:solidFill>
              <a:srgbClr val="FF0000"/>
            </a:solidFill>
            <a:prstDash val="solid"/>
            <a:miter/>
            <a:headEnd type="none" w="med" len="med"/>
            <a:tailEnd type="none" w="med" len="med"/>
          </a:ln>
        </p:spPr>
        <p:txBody>
          <a:bodyPr/>
          <a:lstStyle/>
          <a:p>
            <a:pPr algn="just" eaLnBrk="0" hangingPunct="0"/>
            <a:r>
              <a:rPr lang="en-US" altLang="zh-CN" sz="1800" dirty="0">
                <a:solidFill>
                  <a:srgbClr val="FF0000"/>
                </a:solidFill>
                <a:latin typeface="Comic Sans MS" panose="030F0702030302020204" pitchFamily="66" charset="0"/>
              </a:rPr>
              <a:t>semester </a:t>
            </a:r>
          </a:p>
          <a:p>
            <a:pPr algn="just" eaLnBrk="0" hangingPunct="0"/>
            <a:r>
              <a:rPr lang="en-US" altLang="zh-CN" sz="1800" dirty="0">
                <a:solidFill>
                  <a:srgbClr val="FF0000"/>
                </a:solidFill>
                <a:latin typeface="Comic Sans MS" panose="030F0702030302020204" pitchFamily="66" charset="0"/>
              </a:rPr>
              <a:t>grade</a:t>
            </a:r>
            <a:endParaRPr lang="en-US" altLang="zh-CN" sz="1800" dirty="0">
              <a:solidFill>
                <a:srgbClr val="FF0000"/>
              </a:solidFill>
              <a:latin typeface="Times New Roman" panose="02020603050405020304" pitchFamily="18" charset="0"/>
            </a:endParaRPr>
          </a:p>
        </p:txBody>
      </p:sp>
      <p:sp>
        <p:nvSpPr>
          <p:cNvPr id="60441" name="Line 27"/>
          <p:cNvSpPr/>
          <p:nvPr/>
        </p:nvSpPr>
        <p:spPr>
          <a:xfrm>
            <a:off x="5937250" y="1860550"/>
            <a:ext cx="0" cy="663575"/>
          </a:xfrm>
          <a:prstGeom prst="line">
            <a:avLst/>
          </a:prstGeom>
          <a:ln w="28575" cap="flat" cmpd="sng">
            <a:solidFill>
              <a:srgbClr val="FF0000"/>
            </a:solidFill>
            <a:prstDash val="dash"/>
            <a:headEnd type="none" w="med" len="med"/>
            <a:tailEnd type="none" w="med" len="med"/>
          </a:ln>
        </p:spPr>
        <p:txBody>
          <a:bodyPr/>
          <a:lstStyle/>
          <a:p>
            <a:endParaRPr lang="zh-CN" altLang="en-US"/>
          </a:p>
        </p:txBody>
      </p:sp>
      <p:sp>
        <p:nvSpPr>
          <p:cNvPr id="60442" name="Text Box 28"/>
          <p:cNvSpPr txBox="1"/>
          <p:nvPr/>
        </p:nvSpPr>
        <p:spPr>
          <a:xfrm>
            <a:off x="1781175" y="2524125"/>
            <a:ext cx="1603375" cy="496888"/>
          </a:xfrm>
          <a:prstGeom prst="rect">
            <a:avLst/>
          </a:prstGeom>
          <a:solidFill>
            <a:srgbClr val="FFFFFF"/>
          </a:solidFill>
          <a:ln w="38100" cap="flat" cmpd="sng">
            <a:solidFill>
              <a:srgbClr val="FF0000"/>
            </a:solidFill>
            <a:prstDash val="solid"/>
            <a:miter/>
            <a:headEnd type="none" w="med" len="med"/>
            <a:tailEnd type="none" w="med" len="med"/>
          </a:ln>
        </p:spPr>
        <p:txBody>
          <a:bodyPr/>
          <a:lstStyle/>
          <a:p>
            <a:pPr algn="just" eaLnBrk="0" hangingPunct="0"/>
            <a:endParaRPr lang="zh-CN" altLang="zh-CN" dirty="0">
              <a:latin typeface="Times New Roman" panose="02020603050405020304" pitchFamily="18" charset="0"/>
            </a:endParaRPr>
          </a:p>
        </p:txBody>
      </p:sp>
      <p:sp>
        <p:nvSpPr>
          <p:cNvPr id="60443" name="Text Box 29"/>
          <p:cNvSpPr txBox="1"/>
          <p:nvPr/>
        </p:nvSpPr>
        <p:spPr>
          <a:xfrm>
            <a:off x="1781175" y="3021013"/>
            <a:ext cx="1603375" cy="828675"/>
          </a:xfrm>
          <a:prstGeom prst="rect">
            <a:avLst/>
          </a:prstGeom>
          <a:solidFill>
            <a:srgbClr val="FFFFFF"/>
          </a:solidFill>
          <a:ln w="38100" cap="flat" cmpd="sng">
            <a:solidFill>
              <a:srgbClr val="FF0000"/>
            </a:solidFill>
            <a:prstDash val="solid"/>
            <a:miter/>
            <a:headEnd type="none" w="med" len="med"/>
            <a:tailEnd type="none" w="med" len="med"/>
          </a:ln>
        </p:spPr>
        <p:txBody>
          <a:bodyPr/>
          <a:lstStyle/>
          <a:p>
            <a:pPr algn="just" eaLnBrk="0" hangingPunct="0"/>
            <a:r>
              <a:rPr lang="en-US" altLang="zh-CN" sz="2000" dirty="0">
                <a:solidFill>
                  <a:srgbClr val="FF0000"/>
                </a:solidFill>
                <a:latin typeface="Comic Sans MS" panose="030F0702030302020204" pitchFamily="66" charset="0"/>
              </a:rPr>
              <a:t>semester </a:t>
            </a:r>
          </a:p>
          <a:p>
            <a:pPr algn="just" eaLnBrk="0" hangingPunct="0"/>
            <a:r>
              <a:rPr lang="en-US" altLang="zh-CN" sz="2000" dirty="0">
                <a:solidFill>
                  <a:srgbClr val="FF0000"/>
                </a:solidFill>
                <a:latin typeface="Comic Sans MS" panose="030F0702030302020204" pitchFamily="66" charset="0"/>
              </a:rPr>
              <a:t>class</a:t>
            </a:r>
            <a:endParaRPr lang="en-US" altLang="zh-CN" sz="2000" dirty="0">
              <a:solidFill>
                <a:srgbClr val="FF0000"/>
              </a:solidFill>
              <a:latin typeface="Times New Roman" panose="02020603050405020304" pitchFamily="18" charset="0"/>
            </a:endParaRPr>
          </a:p>
        </p:txBody>
      </p:sp>
      <p:sp>
        <p:nvSpPr>
          <p:cNvPr id="60444" name="Line 30"/>
          <p:cNvSpPr/>
          <p:nvPr/>
        </p:nvSpPr>
        <p:spPr>
          <a:xfrm>
            <a:off x="2552700" y="1860550"/>
            <a:ext cx="0" cy="663575"/>
          </a:xfrm>
          <a:prstGeom prst="line">
            <a:avLst/>
          </a:prstGeom>
          <a:ln w="28575" cap="flat" cmpd="sng">
            <a:solidFill>
              <a:srgbClr val="FF0000"/>
            </a:solidFill>
            <a:prstDash val="dash"/>
            <a:headEnd type="none" w="med" len="med"/>
            <a:tailEnd type="none" w="med" len="med"/>
          </a:ln>
        </p:spPr>
        <p:txBody>
          <a:bodyPr/>
          <a:lstStyle/>
          <a:p>
            <a:endParaRPr lang="zh-CN" altLang="en-US"/>
          </a:p>
        </p:txBody>
      </p:sp>
      <p:sp>
        <p:nvSpPr>
          <p:cNvPr id="60445" name="Line 31"/>
          <p:cNvSpPr/>
          <p:nvPr/>
        </p:nvSpPr>
        <p:spPr>
          <a:xfrm>
            <a:off x="7837488" y="3849688"/>
            <a:ext cx="0" cy="1490662"/>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0446" name="Line 32"/>
          <p:cNvSpPr/>
          <p:nvPr/>
        </p:nvSpPr>
        <p:spPr>
          <a:xfrm>
            <a:off x="5343525" y="5340350"/>
            <a:ext cx="2493963"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0447" name="Text Box 34"/>
          <p:cNvSpPr txBox="1"/>
          <p:nvPr/>
        </p:nvSpPr>
        <p:spPr>
          <a:xfrm>
            <a:off x="6019800" y="4953000"/>
            <a:ext cx="927100" cy="387350"/>
          </a:xfrm>
          <a:prstGeom prst="rect">
            <a:avLst/>
          </a:prstGeom>
          <a:noFill/>
          <a:ln w="9525">
            <a:noFill/>
          </a:ln>
        </p:spPr>
        <p:txBody>
          <a:bodyPr lIns="0" tIns="0" rIns="0" bIns="0"/>
          <a:lstStyle/>
          <a:p>
            <a:pPr algn="just" eaLnBrk="0" hangingPunct="0"/>
            <a:r>
              <a:rPr lang="en-US" altLang="zh-CN" dirty="0">
                <a:latin typeface="Times New Roman" panose="02020603050405020304" pitchFamily="18" charset="0"/>
              </a:rPr>
              <a:t>Has</a:t>
            </a:r>
          </a:p>
        </p:txBody>
      </p:sp>
      <p:sp>
        <p:nvSpPr>
          <p:cNvPr id="60448" name="Freeform 38"/>
          <p:cNvSpPr/>
          <p:nvPr/>
        </p:nvSpPr>
        <p:spPr>
          <a:xfrm>
            <a:off x="6591300" y="5008563"/>
            <a:ext cx="336550" cy="301625"/>
          </a:xfrm>
          <a:custGeom>
            <a:avLst/>
            <a:gdLst/>
            <a:ahLst/>
            <a:cxnLst>
              <a:cxn ang="0">
                <a:pos x="0" y="0"/>
              </a:cxn>
              <a:cxn ang="0">
                <a:pos x="589926576" y="236921725"/>
              </a:cxn>
              <a:cxn ang="0">
                <a:pos x="0" y="473841878"/>
              </a:cxn>
              <a:cxn ang="0">
                <a:pos x="0" y="0"/>
              </a:cxn>
            </a:cxnLst>
            <a:rect l="0" t="0" r="0" b="0"/>
            <a:pathLst>
              <a:path w="192" h="192">
                <a:moveTo>
                  <a:pt x="0" y="0"/>
                </a:moveTo>
                <a:lnTo>
                  <a:pt x="192" y="96"/>
                </a:lnTo>
                <a:lnTo>
                  <a:pt x="0" y="192"/>
                </a:lnTo>
                <a:lnTo>
                  <a:pt x="0" y="0"/>
                </a:lnTo>
                <a:close/>
              </a:path>
            </a:pathLst>
          </a:custGeom>
          <a:solidFill>
            <a:srgbClr val="00CC99">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0449" name="Freeform 39"/>
          <p:cNvSpPr/>
          <p:nvPr/>
        </p:nvSpPr>
        <p:spPr>
          <a:xfrm flipH="1">
            <a:off x="1381125" y="4945063"/>
            <a:ext cx="336550" cy="300037"/>
          </a:xfrm>
          <a:custGeom>
            <a:avLst/>
            <a:gdLst/>
            <a:ahLst/>
            <a:cxnLst>
              <a:cxn ang="0">
                <a:pos x="0" y="0"/>
              </a:cxn>
              <a:cxn ang="0">
                <a:pos x="589926576" y="234433597"/>
              </a:cxn>
              <a:cxn ang="0">
                <a:pos x="0" y="468865632"/>
              </a:cxn>
              <a:cxn ang="0">
                <a:pos x="0" y="0"/>
              </a:cxn>
            </a:cxnLst>
            <a:rect l="0" t="0" r="0" b="0"/>
            <a:pathLst>
              <a:path w="192" h="192">
                <a:moveTo>
                  <a:pt x="0" y="0"/>
                </a:moveTo>
                <a:lnTo>
                  <a:pt x="192" y="96"/>
                </a:lnTo>
                <a:lnTo>
                  <a:pt x="0" y="192"/>
                </a:lnTo>
                <a:lnTo>
                  <a:pt x="0" y="0"/>
                </a:lnTo>
                <a:close/>
              </a:path>
            </a:pathLst>
          </a:custGeom>
          <a:solidFill>
            <a:srgbClr val="00CC99">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0450" name="AutoShape 44"/>
          <p:cNvSpPr/>
          <p:nvPr/>
        </p:nvSpPr>
        <p:spPr>
          <a:xfrm flipV="1">
            <a:off x="4424363" y="3916363"/>
            <a:ext cx="279400" cy="360362"/>
          </a:xfrm>
          <a:prstGeom prst="flowChartMerge">
            <a:avLst/>
          </a:prstGeom>
          <a:solidFill>
            <a:srgbClr val="00CC99"/>
          </a:solidFill>
          <a:ln w="9525" cap="flat" cmpd="sng">
            <a:solidFill>
              <a:srgbClr val="000000"/>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p:nvPr>
        </p:nvSpPr>
        <p:spPr/>
        <p:txBody>
          <a:bodyPr vert="horz" wrap="square" lIns="91440" tIns="45720" rIns="91440" bIns="45720" anchor="ctr"/>
          <a:lstStyle/>
          <a:p>
            <a:pPr eaLnBrk="1" hangingPunct="1"/>
            <a:r>
              <a:rPr lang="zh-CN" altLang="en-US" sz="4000" dirty="0">
                <a:latin typeface="微软雅黑" panose="020B0503020204020204" charset="-122"/>
                <a:ea typeface="微软雅黑" panose="020B0503020204020204" charset="-122"/>
                <a:sym typeface="+mn-ea"/>
              </a:rPr>
              <a:t>第四步：标识实体约束</a:t>
            </a:r>
          </a:p>
        </p:txBody>
      </p:sp>
      <p:sp>
        <p:nvSpPr>
          <p:cNvPr id="61443" name="Rectangle 3"/>
          <p:cNvSpPr>
            <a:spLocks noGrp="1"/>
          </p:cNvSpPr>
          <p:nvPr>
            <p:ph idx="1"/>
          </p:nvPr>
        </p:nvSpPr>
        <p:spPr>
          <a:xfrm>
            <a:off x="5105400" y="5943600"/>
            <a:ext cx="3810000" cy="533400"/>
          </a:xfrm>
        </p:spPr>
        <p:txBody>
          <a:bodyPr vert="horz" wrap="square" lIns="91440" tIns="45720" rIns="91440" bIns="45720" anchor="t"/>
          <a:lstStyle/>
          <a:p>
            <a:pPr eaLnBrk="1" hangingPunct="1"/>
            <a:endParaRPr lang="zh-CN" altLang="zh-CN" dirty="0"/>
          </a:p>
        </p:txBody>
      </p:sp>
      <p:sp>
        <p:nvSpPr>
          <p:cNvPr id="61444" name="Text Box 4"/>
          <p:cNvSpPr txBox="1"/>
          <p:nvPr/>
        </p:nvSpPr>
        <p:spPr>
          <a:xfrm>
            <a:off x="7185025" y="1528763"/>
            <a:ext cx="1425575" cy="496887"/>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en-US" altLang="zh-CN" dirty="0">
                <a:latin typeface="Times New Roman" panose="02020603050405020304" pitchFamily="18" charset="0"/>
              </a:rPr>
              <a:t>Student</a:t>
            </a:r>
          </a:p>
        </p:txBody>
      </p:sp>
      <p:sp>
        <p:nvSpPr>
          <p:cNvPr id="61445" name="Text Box 5"/>
          <p:cNvSpPr txBox="1"/>
          <p:nvPr/>
        </p:nvSpPr>
        <p:spPr>
          <a:xfrm>
            <a:off x="7185025" y="2025650"/>
            <a:ext cx="1425575" cy="1824038"/>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en-US" altLang="zh-CN" sz="1800" dirty="0">
                <a:latin typeface="Comic Sans MS" panose="030F0702030302020204" pitchFamily="66" charset="0"/>
              </a:rPr>
              <a:t>sName</a:t>
            </a:r>
          </a:p>
          <a:p>
            <a:pPr algn="just" eaLnBrk="0" hangingPunct="0"/>
            <a:r>
              <a:rPr lang="en-US" altLang="zh-CN" sz="1800" dirty="0">
                <a:latin typeface="Comic Sans MS" panose="030F0702030302020204" pitchFamily="66" charset="0"/>
              </a:rPr>
              <a:t>sId</a:t>
            </a:r>
            <a:r>
              <a:rPr lang="en-US" altLang="zh-CN" sz="1800" dirty="0">
                <a:solidFill>
                  <a:srgbClr val="FF0000"/>
                </a:solidFill>
                <a:latin typeface="Comic Sans MS" panose="030F0702030302020204" pitchFamily="66" charset="0"/>
              </a:rPr>
              <a:t>{PK}</a:t>
            </a:r>
          </a:p>
          <a:p>
            <a:pPr algn="just" eaLnBrk="0" hangingPunct="0"/>
            <a:r>
              <a:rPr lang="en-US" altLang="zh-CN" sz="1800" dirty="0">
                <a:latin typeface="Comic Sans MS" panose="030F0702030302020204" pitchFamily="66" charset="0"/>
              </a:rPr>
              <a:t>sex</a:t>
            </a:r>
          </a:p>
          <a:p>
            <a:pPr algn="just" eaLnBrk="0" hangingPunct="0"/>
            <a:r>
              <a:rPr lang="en-US" altLang="zh-CN" sz="1800" dirty="0">
                <a:latin typeface="Comic Sans MS" panose="030F0702030302020204" pitchFamily="66" charset="0"/>
              </a:rPr>
              <a:t>birthDate address</a:t>
            </a:r>
            <a:endParaRPr lang="en-US" altLang="zh-CN" sz="1800" dirty="0">
              <a:latin typeface="Times New Roman" panose="02020603050405020304" pitchFamily="18" charset="0"/>
            </a:endParaRPr>
          </a:p>
        </p:txBody>
      </p:sp>
      <p:sp>
        <p:nvSpPr>
          <p:cNvPr id="61446" name="Text Box 6"/>
          <p:cNvSpPr txBox="1"/>
          <p:nvPr/>
        </p:nvSpPr>
        <p:spPr>
          <a:xfrm>
            <a:off x="3562350" y="5008563"/>
            <a:ext cx="1781175" cy="496887"/>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en-US" altLang="zh-CN" dirty="0">
                <a:latin typeface="Times New Roman" panose="02020603050405020304" pitchFamily="18" charset="0"/>
              </a:rPr>
              <a:t>College</a:t>
            </a:r>
          </a:p>
        </p:txBody>
      </p:sp>
      <p:sp>
        <p:nvSpPr>
          <p:cNvPr id="61447" name="Text Box 7"/>
          <p:cNvSpPr txBox="1"/>
          <p:nvPr/>
        </p:nvSpPr>
        <p:spPr>
          <a:xfrm>
            <a:off x="3562350" y="1528763"/>
            <a:ext cx="1425575" cy="496887"/>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en-US" altLang="zh-CN" dirty="0">
                <a:latin typeface="Times New Roman" panose="02020603050405020304" pitchFamily="18" charset="0"/>
              </a:rPr>
              <a:t>Course</a:t>
            </a:r>
          </a:p>
        </p:txBody>
      </p:sp>
      <p:sp>
        <p:nvSpPr>
          <p:cNvPr id="61448" name="Text Box 8"/>
          <p:cNvSpPr txBox="1"/>
          <p:nvPr/>
        </p:nvSpPr>
        <p:spPr>
          <a:xfrm>
            <a:off x="177800" y="1528763"/>
            <a:ext cx="1425575" cy="496887"/>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en-US" altLang="zh-CN" dirty="0">
                <a:latin typeface="Times New Roman" panose="02020603050405020304" pitchFamily="18" charset="0"/>
              </a:rPr>
              <a:t>Teacher</a:t>
            </a:r>
          </a:p>
        </p:txBody>
      </p:sp>
      <p:sp>
        <p:nvSpPr>
          <p:cNvPr id="61449" name="Line 9"/>
          <p:cNvSpPr/>
          <p:nvPr/>
        </p:nvSpPr>
        <p:spPr>
          <a:xfrm>
            <a:off x="1603375" y="1860550"/>
            <a:ext cx="1958975"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1450" name="Text Box 10"/>
          <p:cNvSpPr txBox="1"/>
          <p:nvPr/>
        </p:nvSpPr>
        <p:spPr>
          <a:xfrm>
            <a:off x="4364038" y="4313238"/>
            <a:ext cx="893762" cy="411162"/>
          </a:xfrm>
          <a:prstGeom prst="rect">
            <a:avLst/>
          </a:prstGeom>
          <a:noFill/>
          <a:ln w="9525">
            <a:noFill/>
          </a:ln>
        </p:spPr>
        <p:txBody>
          <a:bodyPr lIns="0" tIns="0" rIns="0" bIns="0"/>
          <a:lstStyle/>
          <a:p>
            <a:pPr algn="just" eaLnBrk="0" hangingPunct="0"/>
            <a:r>
              <a:rPr lang="en-US" altLang="zh-CN" dirty="0">
                <a:latin typeface="Times New Roman" panose="02020603050405020304" pitchFamily="18" charset="0"/>
              </a:rPr>
              <a:t>Offer</a:t>
            </a:r>
          </a:p>
        </p:txBody>
      </p:sp>
      <p:sp>
        <p:nvSpPr>
          <p:cNvPr id="61451" name="Line 11"/>
          <p:cNvSpPr/>
          <p:nvPr/>
        </p:nvSpPr>
        <p:spPr>
          <a:xfrm>
            <a:off x="4275138" y="3517900"/>
            <a:ext cx="0" cy="1490663"/>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1452" name="Line 12"/>
          <p:cNvSpPr/>
          <p:nvPr/>
        </p:nvSpPr>
        <p:spPr>
          <a:xfrm>
            <a:off x="4987925" y="1860550"/>
            <a:ext cx="2138363"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1453" name="Text Box 13"/>
          <p:cNvSpPr txBox="1"/>
          <p:nvPr/>
        </p:nvSpPr>
        <p:spPr>
          <a:xfrm>
            <a:off x="1828800" y="1447800"/>
            <a:ext cx="976313" cy="412750"/>
          </a:xfrm>
          <a:prstGeom prst="rect">
            <a:avLst/>
          </a:prstGeom>
          <a:noFill/>
          <a:ln w="9525">
            <a:noFill/>
          </a:ln>
        </p:spPr>
        <p:txBody>
          <a:bodyPr lIns="0" tIns="0" rIns="0" bIns="0"/>
          <a:lstStyle/>
          <a:p>
            <a:pPr algn="just" eaLnBrk="0" hangingPunct="0"/>
            <a:r>
              <a:rPr lang="en-US" altLang="zh-CN" dirty="0">
                <a:latin typeface="Times New Roman" panose="02020603050405020304" pitchFamily="18" charset="0"/>
              </a:rPr>
              <a:t>Teach</a:t>
            </a:r>
          </a:p>
        </p:txBody>
      </p:sp>
      <p:sp>
        <p:nvSpPr>
          <p:cNvPr id="61454" name="Text Box 14"/>
          <p:cNvSpPr txBox="1"/>
          <p:nvPr/>
        </p:nvSpPr>
        <p:spPr>
          <a:xfrm>
            <a:off x="3562350" y="5505450"/>
            <a:ext cx="1781175" cy="828675"/>
          </a:xfrm>
          <a:prstGeom prst="rect">
            <a:avLst/>
          </a:prstGeom>
          <a:solidFill>
            <a:srgbClr val="FFFFFF"/>
          </a:solidFill>
          <a:ln w="9525" cap="flat" cmpd="sng">
            <a:solidFill>
              <a:srgbClr val="000000"/>
            </a:solidFill>
            <a:prstDash val="solid"/>
            <a:miter/>
            <a:headEnd type="none" w="med" len="med"/>
            <a:tailEnd type="none" w="med" len="med"/>
          </a:ln>
        </p:spPr>
        <p:txBody>
          <a:bodyPr lIns="0" rIns="0"/>
          <a:lstStyle/>
          <a:p>
            <a:pPr algn="just" eaLnBrk="0" hangingPunct="0"/>
            <a:r>
              <a:rPr lang="en-US" altLang="zh-CN" sz="1800" dirty="0">
                <a:latin typeface="Comic Sans MS" panose="030F0702030302020204" pitchFamily="66" charset="0"/>
              </a:rPr>
              <a:t>collegeName</a:t>
            </a:r>
            <a:r>
              <a:rPr lang="en-US" altLang="zh-CN" sz="1800" dirty="0">
                <a:solidFill>
                  <a:srgbClr val="FF0000"/>
                </a:solidFill>
                <a:latin typeface="Comic Sans MS" panose="030F0702030302020204" pitchFamily="66" charset="0"/>
              </a:rPr>
              <a:t>{PK}</a:t>
            </a:r>
            <a:r>
              <a:rPr lang="en-US" altLang="zh-CN" sz="1800" dirty="0">
                <a:latin typeface="Comic Sans MS" panose="030F0702030302020204" pitchFamily="66" charset="0"/>
              </a:rPr>
              <a:t> </a:t>
            </a:r>
          </a:p>
          <a:p>
            <a:pPr algn="just" eaLnBrk="0" hangingPunct="0"/>
            <a:r>
              <a:rPr lang="en-US" altLang="zh-CN" sz="1800" dirty="0">
                <a:latin typeface="Comic Sans MS" panose="030F0702030302020204" pitchFamily="66" charset="0"/>
              </a:rPr>
              <a:t>location</a:t>
            </a:r>
            <a:endParaRPr lang="en-US" altLang="zh-CN" sz="1800" dirty="0">
              <a:latin typeface="Times New Roman" panose="02020603050405020304" pitchFamily="18" charset="0"/>
            </a:endParaRPr>
          </a:p>
        </p:txBody>
      </p:sp>
      <p:sp>
        <p:nvSpPr>
          <p:cNvPr id="61455" name="Text Box 15"/>
          <p:cNvSpPr txBox="1"/>
          <p:nvPr/>
        </p:nvSpPr>
        <p:spPr>
          <a:xfrm>
            <a:off x="3562350" y="2025650"/>
            <a:ext cx="1425575" cy="1492250"/>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en-US" altLang="zh-CN" sz="2000" dirty="0">
                <a:latin typeface="Comic Sans MS" panose="030F0702030302020204" pitchFamily="66" charset="0"/>
              </a:rPr>
              <a:t>cName</a:t>
            </a:r>
          </a:p>
          <a:p>
            <a:pPr algn="just" eaLnBrk="0" hangingPunct="0"/>
            <a:r>
              <a:rPr lang="en-US" altLang="zh-CN" sz="2000" dirty="0">
                <a:latin typeface="Comic Sans MS" panose="030F0702030302020204" pitchFamily="66" charset="0"/>
              </a:rPr>
              <a:t>cId</a:t>
            </a:r>
            <a:r>
              <a:rPr lang="en-US" altLang="zh-CN" sz="2000" dirty="0">
                <a:solidFill>
                  <a:srgbClr val="FF0000"/>
                </a:solidFill>
                <a:latin typeface="Comic Sans MS" panose="030F0702030302020204" pitchFamily="66" charset="0"/>
              </a:rPr>
              <a:t>{PK}</a:t>
            </a:r>
          </a:p>
          <a:p>
            <a:pPr algn="just" eaLnBrk="0" hangingPunct="0"/>
            <a:r>
              <a:rPr lang="en-US" altLang="zh-CN" sz="2000" dirty="0">
                <a:latin typeface="Comic Sans MS" panose="030F0702030302020204" pitchFamily="66" charset="0"/>
              </a:rPr>
              <a:t>hours</a:t>
            </a:r>
          </a:p>
          <a:p>
            <a:pPr algn="just" eaLnBrk="0" hangingPunct="0"/>
            <a:r>
              <a:rPr lang="en-US" altLang="zh-CN" sz="2000" dirty="0">
                <a:latin typeface="Comic Sans MS" panose="030F0702030302020204" pitchFamily="66" charset="0"/>
              </a:rPr>
              <a:t>textbook</a:t>
            </a:r>
            <a:endParaRPr lang="en-US" altLang="zh-CN" sz="2000" dirty="0">
              <a:latin typeface="Times New Roman" panose="02020603050405020304" pitchFamily="18" charset="0"/>
            </a:endParaRPr>
          </a:p>
        </p:txBody>
      </p:sp>
      <p:sp>
        <p:nvSpPr>
          <p:cNvPr id="61456" name="Text Box 16"/>
          <p:cNvSpPr txBox="1"/>
          <p:nvPr/>
        </p:nvSpPr>
        <p:spPr>
          <a:xfrm>
            <a:off x="177800" y="2025650"/>
            <a:ext cx="1425575" cy="1824038"/>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en-US" altLang="zh-CN" sz="1800" dirty="0">
                <a:latin typeface="Comic Sans MS" panose="030F0702030302020204" pitchFamily="66" charset="0"/>
              </a:rPr>
              <a:t>tName</a:t>
            </a:r>
          </a:p>
          <a:p>
            <a:pPr algn="just" eaLnBrk="0" hangingPunct="0"/>
            <a:r>
              <a:rPr lang="en-US" altLang="zh-CN" sz="1800" dirty="0">
                <a:latin typeface="Comic Sans MS" panose="030F0702030302020204" pitchFamily="66" charset="0"/>
              </a:rPr>
              <a:t>tId</a:t>
            </a:r>
            <a:r>
              <a:rPr lang="en-US" altLang="zh-CN" sz="1800" dirty="0">
                <a:solidFill>
                  <a:srgbClr val="FF0000"/>
                </a:solidFill>
                <a:latin typeface="Comic Sans MS" panose="030F0702030302020204" pitchFamily="66" charset="0"/>
              </a:rPr>
              <a:t>{PK}</a:t>
            </a:r>
          </a:p>
          <a:p>
            <a:pPr algn="just" eaLnBrk="0" hangingPunct="0"/>
            <a:r>
              <a:rPr lang="en-US" altLang="zh-CN" sz="1800" dirty="0">
                <a:latin typeface="Comic Sans MS" panose="030F0702030302020204" pitchFamily="66" charset="0"/>
              </a:rPr>
              <a:t>sex</a:t>
            </a:r>
          </a:p>
          <a:p>
            <a:pPr algn="just" eaLnBrk="0" hangingPunct="0"/>
            <a:r>
              <a:rPr lang="en-US" altLang="zh-CN" sz="1800" dirty="0">
                <a:latin typeface="Comic Sans MS" panose="030F0702030302020204" pitchFamily="66" charset="0"/>
              </a:rPr>
              <a:t>rank</a:t>
            </a:r>
          </a:p>
          <a:p>
            <a:pPr algn="just" eaLnBrk="0" hangingPunct="0"/>
            <a:r>
              <a:rPr lang="en-US" altLang="zh-CN" sz="1800" dirty="0">
                <a:latin typeface="Comic Sans MS" panose="030F0702030302020204" pitchFamily="66" charset="0"/>
              </a:rPr>
              <a:t>emails</a:t>
            </a:r>
            <a:r>
              <a:rPr lang="en-US" altLang="zh-CN" sz="1800" dirty="0">
                <a:latin typeface="Times New Roman" panose="02020603050405020304" pitchFamily="18" charset="0"/>
              </a:rPr>
              <a:t>[1..3]</a:t>
            </a:r>
          </a:p>
        </p:txBody>
      </p:sp>
      <p:sp>
        <p:nvSpPr>
          <p:cNvPr id="61457" name="Freeform 17"/>
          <p:cNvSpPr/>
          <p:nvPr/>
        </p:nvSpPr>
        <p:spPr>
          <a:xfrm>
            <a:off x="2671763" y="1528763"/>
            <a:ext cx="336550" cy="301625"/>
          </a:xfrm>
          <a:custGeom>
            <a:avLst/>
            <a:gdLst/>
            <a:ahLst/>
            <a:cxnLst>
              <a:cxn ang="0">
                <a:pos x="0" y="0"/>
              </a:cxn>
              <a:cxn ang="0">
                <a:pos x="589926576" y="236921725"/>
              </a:cxn>
              <a:cxn ang="0">
                <a:pos x="0" y="473841878"/>
              </a:cxn>
              <a:cxn ang="0">
                <a:pos x="0" y="0"/>
              </a:cxn>
            </a:cxnLst>
            <a:rect l="0" t="0" r="0" b="0"/>
            <a:pathLst>
              <a:path w="192" h="192">
                <a:moveTo>
                  <a:pt x="0" y="0"/>
                </a:moveTo>
                <a:lnTo>
                  <a:pt x="192" y="96"/>
                </a:lnTo>
                <a:lnTo>
                  <a:pt x="0" y="192"/>
                </a:lnTo>
                <a:lnTo>
                  <a:pt x="0" y="0"/>
                </a:lnTo>
                <a:close/>
              </a:path>
            </a:pathLst>
          </a:custGeom>
          <a:solidFill>
            <a:srgbClr val="00CC99">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1458" name="Freeform 18"/>
          <p:cNvSpPr/>
          <p:nvPr/>
        </p:nvSpPr>
        <p:spPr>
          <a:xfrm flipH="1">
            <a:off x="5522913" y="1528763"/>
            <a:ext cx="336550" cy="301625"/>
          </a:xfrm>
          <a:custGeom>
            <a:avLst/>
            <a:gdLst/>
            <a:ahLst/>
            <a:cxnLst>
              <a:cxn ang="0">
                <a:pos x="0" y="0"/>
              </a:cxn>
              <a:cxn ang="0">
                <a:pos x="589926576" y="236921725"/>
              </a:cxn>
              <a:cxn ang="0">
                <a:pos x="0" y="473841878"/>
              </a:cxn>
              <a:cxn ang="0">
                <a:pos x="0" y="0"/>
              </a:cxn>
            </a:cxnLst>
            <a:rect l="0" t="0" r="0" b="0"/>
            <a:pathLst>
              <a:path w="192" h="192">
                <a:moveTo>
                  <a:pt x="0" y="0"/>
                </a:moveTo>
                <a:lnTo>
                  <a:pt x="192" y="96"/>
                </a:lnTo>
                <a:lnTo>
                  <a:pt x="0" y="192"/>
                </a:lnTo>
                <a:lnTo>
                  <a:pt x="0" y="0"/>
                </a:lnTo>
                <a:close/>
              </a:path>
            </a:pathLst>
          </a:custGeom>
          <a:solidFill>
            <a:srgbClr val="00CC99">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1459" name="Text Box 19"/>
          <p:cNvSpPr txBox="1"/>
          <p:nvPr/>
        </p:nvSpPr>
        <p:spPr>
          <a:xfrm>
            <a:off x="5937250" y="1447800"/>
            <a:ext cx="920750" cy="412750"/>
          </a:xfrm>
          <a:prstGeom prst="rect">
            <a:avLst/>
          </a:prstGeom>
          <a:noFill/>
          <a:ln w="9525">
            <a:noFill/>
          </a:ln>
        </p:spPr>
        <p:txBody>
          <a:bodyPr lIns="0" tIns="0" rIns="0" bIns="0"/>
          <a:lstStyle/>
          <a:p>
            <a:pPr algn="just" eaLnBrk="0" hangingPunct="0"/>
            <a:r>
              <a:rPr lang="en-US" altLang="zh-CN" dirty="0">
                <a:latin typeface="Times New Roman" panose="02020603050405020304" pitchFamily="18" charset="0"/>
              </a:rPr>
              <a:t>Enroll</a:t>
            </a:r>
          </a:p>
        </p:txBody>
      </p:sp>
      <p:sp>
        <p:nvSpPr>
          <p:cNvPr id="61460" name="Text Box 20"/>
          <p:cNvSpPr txBox="1"/>
          <p:nvPr/>
        </p:nvSpPr>
        <p:spPr>
          <a:xfrm>
            <a:off x="1857375" y="4924425"/>
            <a:ext cx="962025" cy="485775"/>
          </a:xfrm>
          <a:prstGeom prst="rect">
            <a:avLst/>
          </a:prstGeom>
          <a:noFill/>
          <a:ln w="9525">
            <a:noFill/>
          </a:ln>
        </p:spPr>
        <p:txBody>
          <a:bodyPr lIns="0" tIns="0" rIns="0" bIns="0"/>
          <a:lstStyle/>
          <a:p>
            <a:pPr algn="just" eaLnBrk="0" hangingPunct="0"/>
            <a:r>
              <a:rPr lang="en-US" altLang="zh-CN" dirty="0">
                <a:latin typeface="Times New Roman" panose="02020603050405020304" pitchFamily="18" charset="0"/>
              </a:rPr>
              <a:t>Has</a:t>
            </a:r>
          </a:p>
        </p:txBody>
      </p:sp>
      <p:sp>
        <p:nvSpPr>
          <p:cNvPr id="61461" name="Line 21"/>
          <p:cNvSpPr/>
          <p:nvPr/>
        </p:nvSpPr>
        <p:spPr>
          <a:xfrm>
            <a:off x="712788" y="3849688"/>
            <a:ext cx="0" cy="1490662"/>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1462" name="Line 22"/>
          <p:cNvSpPr/>
          <p:nvPr/>
        </p:nvSpPr>
        <p:spPr>
          <a:xfrm>
            <a:off x="712788" y="5318125"/>
            <a:ext cx="2849562"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grpSp>
        <p:nvGrpSpPr>
          <p:cNvPr id="2" name="组合 1"/>
          <p:cNvGrpSpPr/>
          <p:nvPr/>
        </p:nvGrpSpPr>
        <p:grpSpPr>
          <a:xfrm>
            <a:off x="5343525" y="1860550"/>
            <a:ext cx="1247140" cy="1988820"/>
            <a:chOff x="8415" y="2930"/>
            <a:chExt cx="1964" cy="3132"/>
          </a:xfrm>
        </p:grpSpPr>
        <p:sp>
          <p:nvSpPr>
            <p:cNvPr id="61463" name="Text Box 23"/>
            <p:cNvSpPr txBox="1"/>
            <p:nvPr/>
          </p:nvSpPr>
          <p:spPr>
            <a:xfrm>
              <a:off x="8415" y="3975"/>
              <a:ext cx="1965" cy="783"/>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endParaRPr lang="zh-CN" altLang="zh-CN" dirty="0">
                <a:latin typeface="Times New Roman" panose="02020603050405020304" pitchFamily="18" charset="0"/>
              </a:endParaRPr>
            </a:p>
          </p:txBody>
        </p:sp>
        <p:sp>
          <p:nvSpPr>
            <p:cNvPr id="61464" name="Text Box 24"/>
            <p:cNvSpPr txBox="1"/>
            <p:nvPr/>
          </p:nvSpPr>
          <p:spPr>
            <a:xfrm>
              <a:off x="8415" y="4758"/>
              <a:ext cx="1965" cy="1305"/>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en-US" altLang="zh-CN" sz="1800" dirty="0">
                  <a:latin typeface="Comic Sans MS" panose="030F0702030302020204" pitchFamily="66" charset="0"/>
                </a:rPr>
                <a:t>semester </a:t>
              </a:r>
            </a:p>
            <a:p>
              <a:pPr algn="just" eaLnBrk="0" hangingPunct="0"/>
              <a:r>
                <a:rPr lang="en-US" altLang="zh-CN" sz="1800" dirty="0">
                  <a:latin typeface="Comic Sans MS" panose="030F0702030302020204" pitchFamily="66" charset="0"/>
                </a:rPr>
                <a:t>grade</a:t>
              </a:r>
              <a:endParaRPr lang="en-US" altLang="zh-CN" sz="1800" dirty="0">
                <a:latin typeface="Times New Roman" panose="02020603050405020304" pitchFamily="18" charset="0"/>
              </a:endParaRPr>
            </a:p>
          </p:txBody>
        </p:sp>
        <p:sp>
          <p:nvSpPr>
            <p:cNvPr id="61465" name="Line 25"/>
            <p:cNvSpPr/>
            <p:nvPr/>
          </p:nvSpPr>
          <p:spPr>
            <a:xfrm>
              <a:off x="9350" y="2930"/>
              <a:ext cx="0" cy="1045"/>
            </a:xfrm>
            <a:prstGeom prst="line">
              <a:avLst/>
            </a:prstGeom>
            <a:ln w="9525" cap="flat" cmpd="sng">
              <a:solidFill>
                <a:srgbClr val="000000"/>
              </a:solidFill>
              <a:prstDash val="dash"/>
              <a:headEnd type="none" w="med" len="med"/>
              <a:tailEnd type="none" w="med" len="med"/>
            </a:ln>
          </p:spPr>
          <p:txBody>
            <a:bodyPr/>
            <a:lstStyle/>
            <a:p>
              <a:endParaRPr lang="zh-CN" altLang="en-US"/>
            </a:p>
          </p:txBody>
        </p:sp>
      </p:grpSp>
      <p:sp>
        <p:nvSpPr>
          <p:cNvPr id="61466" name="Text Box 26"/>
          <p:cNvSpPr txBox="1"/>
          <p:nvPr/>
        </p:nvSpPr>
        <p:spPr>
          <a:xfrm>
            <a:off x="1781175" y="2524125"/>
            <a:ext cx="1603375" cy="496888"/>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endParaRPr lang="zh-CN" altLang="zh-CN" dirty="0">
              <a:latin typeface="Times New Roman" panose="02020603050405020304" pitchFamily="18" charset="0"/>
            </a:endParaRPr>
          </a:p>
        </p:txBody>
      </p:sp>
      <p:sp>
        <p:nvSpPr>
          <p:cNvPr id="61467" name="Text Box 27"/>
          <p:cNvSpPr txBox="1"/>
          <p:nvPr/>
        </p:nvSpPr>
        <p:spPr>
          <a:xfrm>
            <a:off x="1781175" y="3021013"/>
            <a:ext cx="1603375" cy="828675"/>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en-US" altLang="zh-CN" sz="2000" dirty="0">
                <a:latin typeface="Comic Sans MS" panose="030F0702030302020204" pitchFamily="66" charset="0"/>
              </a:rPr>
              <a:t>semester </a:t>
            </a:r>
          </a:p>
          <a:p>
            <a:pPr algn="just" eaLnBrk="0" hangingPunct="0"/>
            <a:r>
              <a:rPr lang="en-US" altLang="zh-CN" sz="2000" dirty="0">
                <a:latin typeface="Comic Sans MS" panose="030F0702030302020204" pitchFamily="66" charset="0"/>
              </a:rPr>
              <a:t>classroom</a:t>
            </a:r>
            <a:endParaRPr lang="en-US" altLang="zh-CN" sz="2000" dirty="0">
              <a:latin typeface="Times New Roman" panose="02020603050405020304" pitchFamily="18" charset="0"/>
            </a:endParaRPr>
          </a:p>
        </p:txBody>
      </p:sp>
      <p:sp>
        <p:nvSpPr>
          <p:cNvPr id="61468" name="Line 28"/>
          <p:cNvSpPr/>
          <p:nvPr/>
        </p:nvSpPr>
        <p:spPr>
          <a:xfrm>
            <a:off x="2552700" y="1860550"/>
            <a:ext cx="0" cy="663575"/>
          </a:xfrm>
          <a:prstGeom prst="line">
            <a:avLst/>
          </a:prstGeom>
          <a:ln w="9525" cap="flat" cmpd="sng">
            <a:solidFill>
              <a:srgbClr val="000000"/>
            </a:solidFill>
            <a:prstDash val="dash"/>
            <a:headEnd type="none" w="med" len="med"/>
            <a:tailEnd type="none" w="med" len="med"/>
          </a:ln>
        </p:spPr>
        <p:txBody>
          <a:bodyPr/>
          <a:lstStyle/>
          <a:p>
            <a:endParaRPr lang="zh-CN" altLang="en-US"/>
          </a:p>
        </p:txBody>
      </p:sp>
      <p:sp>
        <p:nvSpPr>
          <p:cNvPr id="61469" name="Line 29"/>
          <p:cNvSpPr/>
          <p:nvPr/>
        </p:nvSpPr>
        <p:spPr>
          <a:xfrm>
            <a:off x="7837488" y="3849688"/>
            <a:ext cx="0" cy="1490662"/>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1470" name="Line 30"/>
          <p:cNvSpPr/>
          <p:nvPr/>
        </p:nvSpPr>
        <p:spPr>
          <a:xfrm>
            <a:off x="5343525" y="5340350"/>
            <a:ext cx="2493963"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1471" name="Text Box 31"/>
          <p:cNvSpPr txBox="1"/>
          <p:nvPr/>
        </p:nvSpPr>
        <p:spPr>
          <a:xfrm>
            <a:off x="6019800" y="4953000"/>
            <a:ext cx="927100" cy="387350"/>
          </a:xfrm>
          <a:prstGeom prst="rect">
            <a:avLst/>
          </a:prstGeom>
          <a:noFill/>
          <a:ln w="9525">
            <a:noFill/>
          </a:ln>
        </p:spPr>
        <p:txBody>
          <a:bodyPr lIns="0" tIns="0" rIns="0" bIns="0"/>
          <a:lstStyle/>
          <a:p>
            <a:pPr algn="just" eaLnBrk="0" hangingPunct="0"/>
            <a:r>
              <a:rPr lang="en-US" altLang="zh-CN" dirty="0">
                <a:latin typeface="Times New Roman" panose="02020603050405020304" pitchFamily="18" charset="0"/>
              </a:rPr>
              <a:t>Has</a:t>
            </a:r>
          </a:p>
        </p:txBody>
      </p:sp>
      <p:sp>
        <p:nvSpPr>
          <p:cNvPr id="61472" name="Freeform 32"/>
          <p:cNvSpPr/>
          <p:nvPr/>
        </p:nvSpPr>
        <p:spPr>
          <a:xfrm>
            <a:off x="6591300" y="5008563"/>
            <a:ext cx="336550" cy="301625"/>
          </a:xfrm>
          <a:custGeom>
            <a:avLst/>
            <a:gdLst/>
            <a:ahLst/>
            <a:cxnLst>
              <a:cxn ang="0">
                <a:pos x="0" y="0"/>
              </a:cxn>
              <a:cxn ang="0">
                <a:pos x="589926576" y="236921725"/>
              </a:cxn>
              <a:cxn ang="0">
                <a:pos x="0" y="473841878"/>
              </a:cxn>
              <a:cxn ang="0">
                <a:pos x="0" y="0"/>
              </a:cxn>
            </a:cxnLst>
            <a:rect l="0" t="0" r="0" b="0"/>
            <a:pathLst>
              <a:path w="192" h="192">
                <a:moveTo>
                  <a:pt x="0" y="0"/>
                </a:moveTo>
                <a:lnTo>
                  <a:pt x="192" y="96"/>
                </a:lnTo>
                <a:lnTo>
                  <a:pt x="0" y="192"/>
                </a:lnTo>
                <a:lnTo>
                  <a:pt x="0" y="0"/>
                </a:lnTo>
                <a:close/>
              </a:path>
            </a:pathLst>
          </a:custGeom>
          <a:solidFill>
            <a:srgbClr val="00CC99">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1473" name="Freeform 33"/>
          <p:cNvSpPr/>
          <p:nvPr/>
        </p:nvSpPr>
        <p:spPr>
          <a:xfrm flipH="1">
            <a:off x="1381125" y="4945063"/>
            <a:ext cx="336550" cy="300037"/>
          </a:xfrm>
          <a:custGeom>
            <a:avLst/>
            <a:gdLst/>
            <a:ahLst/>
            <a:cxnLst>
              <a:cxn ang="0">
                <a:pos x="0" y="0"/>
              </a:cxn>
              <a:cxn ang="0">
                <a:pos x="589926576" y="234433597"/>
              </a:cxn>
              <a:cxn ang="0">
                <a:pos x="0" y="468865632"/>
              </a:cxn>
              <a:cxn ang="0">
                <a:pos x="0" y="0"/>
              </a:cxn>
            </a:cxnLst>
            <a:rect l="0" t="0" r="0" b="0"/>
            <a:pathLst>
              <a:path w="192" h="192">
                <a:moveTo>
                  <a:pt x="0" y="0"/>
                </a:moveTo>
                <a:lnTo>
                  <a:pt x="192" y="96"/>
                </a:lnTo>
                <a:lnTo>
                  <a:pt x="0" y="192"/>
                </a:lnTo>
                <a:lnTo>
                  <a:pt x="0" y="0"/>
                </a:lnTo>
                <a:close/>
              </a:path>
            </a:pathLst>
          </a:custGeom>
          <a:solidFill>
            <a:srgbClr val="00CC99">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1474" name="AutoShape 34"/>
          <p:cNvSpPr/>
          <p:nvPr/>
        </p:nvSpPr>
        <p:spPr>
          <a:xfrm flipV="1">
            <a:off x="4424363" y="3916363"/>
            <a:ext cx="279400" cy="360362"/>
          </a:xfrm>
          <a:prstGeom prst="flowChartMerge">
            <a:avLst/>
          </a:prstGeom>
          <a:solidFill>
            <a:srgbClr val="00CC99"/>
          </a:solidFill>
          <a:ln w="9525" cap="flat" cmpd="sng">
            <a:solidFill>
              <a:srgbClr val="000000"/>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61475" name="Oval 35"/>
          <p:cNvSpPr/>
          <p:nvPr/>
        </p:nvSpPr>
        <p:spPr>
          <a:xfrm>
            <a:off x="0" y="2025650"/>
            <a:ext cx="652463" cy="407988"/>
          </a:xfrm>
          <a:prstGeom prst="ellipse">
            <a:avLst/>
          </a:prstGeom>
          <a:noFill/>
          <a:ln w="15875" cap="flat" cmpd="sng">
            <a:solidFill>
              <a:srgbClr val="FF0000"/>
            </a:solidFill>
            <a:prstDash val="sysDot"/>
            <a:headEnd type="none" w="med" len="med"/>
            <a:tailEnd type="none" w="med" len="med"/>
          </a:ln>
        </p:spPr>
        <p:txBody>
          <a:bodyPr/>
          <a:lstStyle/>
          <a:p>
            <a:endParaRPr lang="zh-CN" altLang="en-US" dirty="0">
              <a:latin typeface="Times New Roman" panose="02020603050405020304"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p:nvPr>
        </p:nvSpPr>
        <p:spPr>
          <a:xfrm>
            <a:off x="771525" y="180975"/>
            <a:ext cx="7772400" cy="1143000"/>
          </a:xfrm>
        </p:spPr>
        <p:txBody>
          <a:bodyPr vert="horz" wrap="square" lIns="91440" tIns="45720" rIns="91440" bIns="45720" anchor="ctr"/>
          <a:lstStyle/>
          <a:p>
            <a:pPr eaLnBrk="1" hangingPunct="1"/>
            <a:r>
              <a:rPr lang="zh-CN" altLang="en-US" sz="4000" dirty="0">
                <a:latin typeface="微软雅黑" panose="020B0503020204020204" charset="-122"/>
                <a:ea typeface="微软雅黑" panose="020B0503020204020204" charset="-122"/>
                <a:sym typeface="+mn-ea"/>
              </a:rPr>
              <a:t>第五步：标识关系约束</a:t>
            </a:r>
          </a:p>
        </p:txBody>
      </p:sp>
      <p:sp>
        <p:nvSpPr>
          <p:cNvPr id="62467" name="Rectangle 3"/>
          <p:cNvSpPr>
            <a:spLocks noGrp="1"/>
          </p:cNvSpPr>
          <p:nvPr>
            <p:ph idx="1"/>
          </p:nvPr>
        </p:nvSpPr>
        <p:spPr>
          <a:xfrm>
            <a:off x="5105400" y="5943600"/>
            <a:ext cx="3810000" cy="533400"/>
          </a:xfrm>
        </p:spPr>
        <p:txBody>
          <a:bodyPr vert="horz" wrap="square" lIns="91440" tIns="45720" rIns="91440" bIns="45720" anchor="t"/>
          <a:lstStyle/>
          <a:p>
            <a:pPr eaLnBrk="1" hangingPunct="1"/>
            <a:endParaRPr lang="zh-CN" altLang="zh-CN" dirty="0"/>
          </a:p>
        </p:txBody>
      </p:sp>
      <p:sp>
        <p:nvSpPr>
          <p:cNvPr id="62468" name="Text Box 4"/>
          <p:cNvSpPr txBox="1"/>
          <p:nvPr/>
        </p:nvSpPr>
        <p:spPr>
          <a:xfrm>
            <a:off x="7185025" y="1528763"/>
            <a:ext cx="1425575" cy="496887"/>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en-US" altLang="zh-CN" dirty="0">
                <a:latin typeface="Times New Roman" panose="02020603050405020304" pitchFamily="18" charset="0"/>
              </a:rPr>
              <a:t>Student</a:t>
            </a:r>
          </a:p>
        </p:txBody>
      </p:sp>
      <p:sp>
        <p:nvSpPr>
          <p:cNvPr id="62469" name="Text Box 5"/>
          <p:cNvSpPr txBox="1"/>
          <p:nvPr/>
        </p:nvSpPr>
        <p:spPr>
          <a:xfrm>
            <a:off x="7185025" y="2025650"/>
            <a:ext cx="1425575" cy="1824038"/>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en-US" altLang="zh-CN" sz="1800" dirty="0">
                <a:latin typeface="Comic Sans MS" panose="030F0702030302020204" pitchFamily="66" charset="0"/>
              </a:rPr>
              <a:t>sName</a:t>
            </a:r>
          </a:p>
          <a:p>
            <a:pPr algn="just" eaLnBrk="0" hangingPunct="0"/>
            <a:r>
              <a:rPr lang="en-US" altLang="zh-CN" sz="1800" dirty="0">
                <a:latin typeface="Comic Sans MS" panose="030F0702030302020204" pitchFamily="66" charset="0"/>
              </a:rPr>
              <a:t>sId{PK}</a:t>
            </a:r>
          </a:p>
          <a:p>
            <a:pPr algn="just" eaLnBrk="0" hangingPunct="0"/>
            <a:r>
              <a:rPr lang="en-US" altLang="zh-CN" sz="1800" dirty="0">
                <a:latin typeface="Comic Sans MS" panose="030F0702030302020204" pitchFamily="66" charset="0"/>
              </a:rPr>
              <a:t>sex</a:t>
            </a:r>
          </a:p>
          <a:p>
            <a:pPr algn="just" eaLnBrk="0" hangingPunct="0"/>
            <a:r>
              <a:rPr lang="en-US" altLang="zh-CN" sz="1800" dirty="0">
                <a:latin typeface="Comic Sans MS" panose="030F0702030302020204" pitchFamily="66" charset="0"/>
              </a:rPr>
              <a:t>birthDate address</a:t>
            </a:r>
            <a:endParaRPr lang="en-US" altLang="zh-CN" sz="1800" dirty="0">
              <a:latin typeface="Times New Roman" panose="02020603050405020304" pitchFamily="18" charset="0"/>
            </a:endParaRPr>
          </a:p>
        </p:txBody>
      </p:sp>
      <p:sp>
        <p:nvSpPr>
          <p:cNvPr id="62470" name="Text Box 6"/>
          <p:cNvSpPr txBox="1"/>
          <p:nvPr/>
        </p:nvSpPr>
        <p:spPr>
          <a:xfrm>
            <a:off x="3562350" y="5008563"/>
            <a:ext cx="1781175" cy="496887"/>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en-US" altLang="zh-CN" dirty="0">
                <a:latin typeface="Times New Roman" panose="02020603050405020304" pitchFamily="18" charset="0"/>
              </a:rPr>
              <a:t>Department</a:t>
            </a:r>
          </a:p>
        </p:txBody>
      </p:sp>
      <p:sp>
        <p:nvSpPr>
          <p:cNvPr id="62471" name="Text Box 7"/>
          <p:cNvSpPr txBox="1"/>
          <p:nvPr/>
        </p:nvSpPr>
        <p:spPr>
          <a:xfrm>
            <a:off x="3562350" y="1528763"/>
            <a:ext cx="1425575" cy="496887"/>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en-US" altLang="zh-CN" dirty="0">
                <a:latin typeface="Times New Roman" panose="02020603050405020304" pitchFamily="18" charset="0"/>
              </a:rPr>
              <a:t>Course</a:t>
            </a:r>
          </a:p>
        </p:txBody>
      </p:sp>
      <p:sp>
        <p:nvSpPr>
          <p:cNvPr id="62472" name="Text Box 8"/>
          <p:cNvSpPr txBox="1"/>
          <p:nvPr/>
        </p:nvSpPr>
        <p:spPr>
          <a:xfrm>
            <a:off x="177800" y="1528763"/>
            <a:ext cx="1425575" cy="496887"/>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en-US" altLang="zh-CN" dirty="0">
                <a:latin typeface="Times New Roman" panose="02020603050405020304" pitchFamily="18" charset="0"/>
              </a:rPr>
              <a:t>Teacher</a:t>
            </a:r>
          </a:p>
        </p:txBody>
      </p:sp>
      <p:sp>
        <p:nvSpPr>
          <p:cNvPr id="62473" name="Line 9"/>
          <p:cNvSpPr/>
          <p:nvPr/>
        </p:nvSpPr>
        <p:spPr>
          <a:xfrm>
            <a:off x="1603375" y="1860550"/>
            <a:ext cx="1958975"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2474" name="Text Box 10"/>
          <p:cNvSpPr txBox="1"/>
          <p:nvPr/>
        </p:nvSpPr>
        <p:spPr>
          <a:xfrm>
            <a:off x="4364038" y="4313238"/>
            <a:ext cx="893762" cy="411162"/>
          </a:xfrm>
          <a:prstGeom prst="rect">
            <a:avLst/>
          </a:prstGeom>
          <a:noFill/>
          <a:ln w="9525">
            <a:noFill/>
          </a:ln>
        </p:spPr>
        <p:txBody>
          <a:bodyPr lIns="0" tIns="0" rIns="0" bIns="0"/>
          <a:lstStyle/>
          <a:p>
            <a:pPr algn="just" eaLnBrk="0" hangingPunct="0"/>
            <a:r>
              <a:rPr lang="en-US" altLang="zh-CN" dirty="0">
                <a:latin typeface="Times New Roman" panose="02020603050405020304" pitchFamily="18" charset="0"/>
              </a:rPr>
              <a:t>Offer</a:t>
            </a:r>
          </a:p>
        </p:txBody>
      </p:sp>
      <p:sp>
        <p:nvSpPr>
          <p:cNvPr id="62475" name="Line 11"/>
          <p:cNvSpPr/>
          <p:nvPr/>
        </p:nvSpPr>
        <p:spPr>
          <a:xfrm>
            <a:off x="4275138" y="3517900"/>
            <a:ext cx="0" cy="1490663"/>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2476" name="Line 12"/>
          <p:cNvSpPr/>
          <p:nvPr/>
        </p:nvSpPr>
        <p:spPr>
          <a:xfrm>
            <a:off x="4987925" y="1860550"/>
            <a:ext cx="2138363"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2477" name="Text Box 13"/>
          <p:cNvSpPr txBox="1"/>
          <p:nvPr/>
        </p:nvSpPr>
        <p:spPr>
          <a:xfrm>
            <a:off x="1828800" y="1447800"/>
            <a:ext cx="976313" cy="412750"/>
          </a:xfrm>
          <a:prstGeom prst="rect">
            <a:avLst/>
          </a:prstGeom>
          <a:noFill/>
          <a:ln w="9525">
            <a:noFill/>
          </a:ln>
        </p:spPr>
        <p:txBody>
          <a:bodyPr lIns="0" tIns="0" rIns="0" bIns="0"/>
          <a:lstStyle/>
          <a:p>
            <a:pPr algn="just" eaLnBrk="0" hangingPunct="0"/>
            <a:r>
              <a:rPr lang="en-US" altLang="zh-CN" dirty="0">
                <a:latin typeface="Times New Roman" panose="02020603050405020304" pitchFamily="18" charset="0"/>
              </a:rPr>
              <a:t>Teach</a:t>
            </a:r>
          </a:p>
        </p:txBody>
      </p:sp>
      <p:sp>
        <p:nvSpPr>
          <p:cNvPr id="62478" name="Text Box 14"/>
          <p:cNvSpPr txBox="1"/>
          <p:nvPr/>
        </p:nvSpPr>
        <p:spPr>
          <a:xfrm>
            <a:off x="3562350" y="5505450"/>
            <a:ext cx="1781175" cy="828675"/>
          </a:xfrm>
          <a:prstGeom prst="rect">
            <a:avLst/>
          </a:prstGeom>
          <a:solidFill>
            <a:srgbClr val="FFFFFF"/>
          </a:solidFill>
          <a:ln w="9525" cap="flat" cmpd="sng">
            <a:solidFill>
              <a:srgbClr val="000000"/>
            </a:solidFill>
            <a:prstDash val="solid"/>
            <a:miter/>
            <a:headEnd type="none" w="med" len="med"/>
            <a:tailEnd type="none" w="med" len="med"/>
          </a:ln>
        </p:spPr>
        <p:txBody>
          <a:bodyPr lIns="0" rIns="0"/>
          <a:lstStyle/>
          <a:p>
            <a:pPr algn="just" eaLnBrk="0" hangingPunct="0"/>
            <a:r>
              <a:rPr lang="en-US" altLang="zh-CN" sz="1800" dirty="0">
                <a:latin typeface="Comic Sans MS" panose="030F0702030302020204" pitchFamily="66" charset="0"/>
              </a:rPr>
              <a:t>collegeName{PK} </a:t>
            </a:r>
          </a:p>
          <a:p>
            <a:pPr algn="just" eaLnBrk="0" hangingPunct="0"/>
            <a:r>
              <a:rPr lang="en-US" altLang="zh-CN" sz="1800" dirty="0">
                <a:latin typeface="Comic Sans MS" panose="030F0702030302020204" pitchFamily="66" charset="0"/>
              </a:rPr>
              <a:t>location</a:t>
            </a:r>
            <a:endParaRPr lang="en-US" altLang="zh-CN" sz="1800" dirty="0">
              <a:latin typeface="Times New Roman" panose="02020603050405020304" pitchFamily="18" charset="0"/>
            </a:endParaRPr>
          </a:p>
        </p:txBody>
      </p:sp>
      <p:sp>
        <p:nvSpPr>
          <p:cNvPr id="62479" name="Text Box 15"/>
          <p:cNvSpPr txBox="1"/>
          <p:nvPr/>
        </p:nvSpPr>
        <p:spPr>
          <a:xfrm>
            <a:off x="3562350" y="2025650"/>
            <a:ext cx="1425575" cy="1492250"/>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en-US" altLang="zh-CN" sz="2000" dirty="0">
                <a:latin typeface="Comic Sans MS" panose="030F0702030302020204" pitchFamily="66" charset="0"/>
              </a:rPr>
              <a:t>cName</a:t>
            </a:r>
          </a:p>
          <a:p>
            <a:pPr algn="just" eaLnBrk="0" hangingPunct="0"/>
            <a:r>
              <a:rPr lang="en-US" altLang="zh-CN" sz="2000" dirty="0">
                <a:latin typeface="Comic Sans MS" panose="030F0702030302020204" pitchFamily="66" charset="0"/>
              </a:rPr>
              <a:t>cId{PK}</a:t>
            </a:r>
          </a:p>
          <a:p>
            <a:pPr algn="just" eaLnBrk="0" hangingPunct="0"/>
            <a:r>
              <a:rPr lang="en-US" altLang="zh-CN" sz="2000" dirty="0">
                <a:latin typeface="Comic Sans MS" panose="030F0702030302020204" pitchFamily="66" charset="0"/>
              </a:rPr>
              <a:t>hours</a:t>
            </a:r>
          </a:p>
          <a:p>
            <a:pPr algn="just" eaLnBrk="0" hangingPunct="0"/>
            <a:r>
              <a:rPr lang="en-US" altLang="zh-CN" sz="2000" dirty="0">
                <a:latin typeface="Comic Sans MS" panose="030F0702030302020204" pitchFamily="66" charset="0"/>
              </a:rPr>
              <a:t>textbook</a:t>
            </a:r>
            <a:endParaRPr lang="en-US" altLang="zh-CN" sz="2000" dirty="0">
              <a:latin typeface="Times New Roman" panose="02020603050405020304" pitchFamily="18" charset="0"/>
            </a:endParaRPr>
          </a:p>
        </p:txBody>
      </p:sp>
      <p:sp>
        <p:nvSpPr>
          <p:cNvPr id="62480" name="Text Box 16"/>
          <p:cNvSpPr txBox="1"/>
          <p:nvPr/>
        </p:nvSpPr>
        <p:spPr>
          <a:xfrm>
            <a:off x="177800" y="2025650"/>
            <a:ext cx="1425575" cy="1824038"/>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en-US" altLang="zh-CN" sz="1800" dirty="0">
                <a:latin typeface="Comic Sans MS" panose="030F0702030302020204" pitchFamily="66" charset="0"/>
              </a:rPr>
              <a:t>tName</a:t>
            </a:r>
          </a:p>
          <a:p>
            <a:pPr algn="just" eaLnBrk="0" hangingPunct="0"/>
            <a:r>
              <a:rPr lang="en-US" altLang="zh-CN" sz="1800" dirty="0">
                <a:latin typeface="Comic Sans MS" panose="030F0702030302020204" pitchFamily="66" charset="0"/>
              </a:rPr>
              <a:t>tId{PK}</a:t>
            </a:r>
          </a:p>
          <a:p>
            <a:pPr algn="just" eaLnBrk="0" hangingPunct="0"/>
            <a:r>
              <a:rPr lang="en-US" altLang="zh-CN" sz="1800" dirty="0">
                <a:latin typeface="Comic Sans MS" panose="030F0702030302020204" pitchFamily="66" charset="0"/>
              </a:rPr>
              <a:t>sex</a:t>
            </a:r>
          </a:p>
          <a:p>
            <a:pPr algn="just" eaLnBrk="0" hangingPunct="0"/>
            <a:r>
              <a:rPr lang="en-US" altLang="zh-CN" sz="1800" dirty="0">
                <a:latin typeface="Comic Sans MS" panose="030F0702030302020204" pitchFamily="66" charset="0"/>
              </a:rPr>
              <a:t>rank</a:t>
            </a:r>
          </a:p>
          <a:p>
            <a:pPr algn="just" eaLnBrk="0" hangingPunct="0"/>
            <a:r>
              <a:rPr lang="en-US" altLang="zh-CN" sz="1800" dirty="0">
                <a:latin typeface="Comic Sans MS" panose="030F0702030302020204" pitchFamily="66" charset="0"/>
              </a:rPr>
              <a:t>emails</a:t>
            </a:r>
            <a:r>
              <a:rPr lang="en-US" altLang="zh-CN" sz="1800" dirty="0">
                <a:latin typeface="Times New Roman" panose="02020603050405020304" pitchFamily="18" charset="0"/>
              </a:rPr>
              <a:t>[1..3]</a:t>
            </a:r>
          </a:p>
        </p:txBody>
      </p:sp>
      <p:sp>
        <p:nvSpPr>
          <p:cNvPr id="62481" name="Freeform 17"/>
          <p:cNvSpPr/>
          <p:nvPr/>
        </p:nvSpPr>
        <p:spPr>
          <a:xfrm>
            <a:off x="2671763" y="1528763"/>
            <a:ext cx="336550" cy="301625"/>
          </a:xfrm>
          <a:custGeom>
            <a:avLst/>
            <a:gdLst/>
            <a:ahLst/>
            <a:cxnLst>
              <a:cxn ang="0">
                <a:pos x="0" y="0"/>
              </a:cxn>
              <a:cxn ang="0">
                <a:pos x="589926576" y="236921725"/>
              </a:cxn>
              <a:cxn ang="0">
                <a:pos x="0" y="473841878"/>
              </a:cxn>
              <a:cxn ang="0">
                <a:pos x="0" y="0"/>
              </a:cxn>
            </a:cxnLst>
            <a:rect l="0" t="0" r="0" b="0"/>
            <a:pathLst>
              <a:path w="192" h="192">
                <a:moveTo>
                  <a:pt x="0" y="0"/>
                </a:moveTo>
                <a:lnTo>
                  <a:pt x="192" y="96"/>
                </a:lnTo>
                <a:lnTo>
                  <a:pt x="0" y="192"/>
                </a:lnTo>
                <a:lnTo>
                  <a:pt x="0" y="0"/>
                </a:lnTo>
                <a:close/>
              </a:path>
            </a:pathLst>
          </a:custGeom>
          <a:solidFill>
            <a:srgbClr val="00CC99">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2482" name="Freeform 18"/>
          <p:cNvSpPr/>
          <p:nvPr/>
        </p:nvSpPr>
        <p:spPr>
          <a:xfrm flipH="1">
            <a:off x="5522913" y="1528763"/>
            <a:ext cx="336550" cy="301625"/>
          </a:xfrm>
          <a:custGeom>
            <a:avLst/>
            <a:gdLst/>
            <a:ahLst/>
            <a:cxnLst>
              <a:cxn ang="0">
                <a:pos x="0" y="0"/>
              </a:cxn>
              <a:cxn ang="0">
                <a:pos x="589926576" y="236921725"/>
              </a:cxn>
              <a:cxn ang="0">
                <a:pos x="0" y="473841878"/>
              </a:cxn>
              <a:cxn ang="0">
                <a:pos x="0" y="0"/>
              </a:cxn>
            </a:cxnLst>
            <a:rect l="0" t="0" r="0" b="0"/>
            <a:pathLst>
              <a:path w="192" h="192">
                <a:moveTo>
                  <a:pt x="0" y="0"/>
                </a:moveTo>
                <a:lnTo>
                  <a:pt x="192" y="96"/>
                </a:lnTo>
                <a:lnTo>
                  <a:pt x="0" y="192"/>
                </a:lnTo>
                <a:lnTo>
                  <a:pt x="0" y="0"/>
                </a:lnTo>
                <a:close/>
              </a:path>
            </a:pathLst>
          </a:custGeom>
          <a:solidFill>
            <a:srgbClr val="00CC99">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2483" name="Text Box 19"/>
          <p:cNvSpPr txBox="1"/>
          <p:nvPr/>
        </p:nvSpPr>
        <p:spPr>
          <a:xfrm>
            <a:off x="5937250" y="1447800"/>
            <a:ext cx="920750" cy="412750"/>
          </a:xfrm>
          <a:prstGeom prst="rect">
            <a:avLst/>
          </a:prstGeom>
          <a:noFill/>
          <a:ln w="9525">
            <a:noFill/>
          </a:ln>
        </p:spPr>
        <p:txBody>
          <a:bodyPr lIns="0" tIns="0" rIns="0" bIns="0"/>
          <a:lstStyle/>
          <a:p>
            <a:pPr algn="just" eaLnBrk="0" hangingPunct="0"/>
            <a:r>
              <a:rPr lang="en-US" altLang="zh-CN" dirty="0">
                <a:latin typeface="Times New Roman" panose="02020603050405020304" pitchFamily="18" charset="0"/>
              </a:rPr>
              <a:t>Enroll</a:t>
            </a:r>
          </a:p>
        </p:txBody>
      </p:sp>
      <p:sp>
        <p:nvSpPr>
          <p:cNvPr id="62484" name="Text Box 20"/>
          <p:cNvSpPr txBox="1"/>
          <p:nvPr/>
        </p:nvSpPr>
        <p:spPr>
          <a:xfrm>
            <a:off x="1857375" y="4924425"/>
            <a:ext cx="962025" cy="485775"/>
          </a:xfrm>
          <a:prstGeom prst="rect">
            <a:avLst/>
          </a:prstGeom>
          <a:noFill/>
          <a:ln w="9525">
            <a:noFill/>
          </a:ln>
        </p:spPr>
        <p:txBody>
          <a:bodyPr lIns="0" tIns="0" rIns="0" bIns="0"/>
          <a:lstStyle/>
          <a:p>
            <a:pPr algn="just" eaLnBrk="0" hangingPunct="0"/>
            <a:r>
              <a:rPr lang="en-US" altLang="zh-CN" dirty="0">
                <a:latin typeface="Times New Roman" panose="02020603050405020304" pitchFamily="18" charset="0"/>
              </a:rPr>
              <a:t>Has</a:t>
            </a:r>
          </a:p>
        </p:txBody>
      </p:sp>
      <p:sp>
        <p:nvSpPr>
          <p:cNvPr id="62485" name="Line 21"/>
          <p:cNvSpPr/>
          <p:nvPr/>
        </p:nvSpPr>
        <p:spPr>
          <a:xfrm>
            <a:off x="712788" y="3849688"/>
            <a:ext cx="0" cy="1490662"/>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2486" name="Line 22"/>
          <p:cNvSpPr/>
          <p:nvPr/>
        </p:nvSpPr>
        <p:spPr>
          <a:xfrm>
            <a:off x="712788" y="5318125"/>
            <a:ext cx="2849562"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2487" name="Text Box 23"/>
          <p:cNvSpPr txBox="1"/>
          <p:nvPr/>
        </p:nvSpPr>
        <p:spPr>
          <a:xfrm>
            <a:off x="5343525" y="2524125"/>
            <a:ext cx="1247775" cy="496888"/>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endParaRPr lang="zh-CN" altLang="zh-CN" dirty="0">
              <a:latin typeface="Times New Roman" panose="02020603050405020304" pitchFamily="18" charset="0"/>
            </a:endParaRPr>
          </a:p>
        </p:txBody>
      </p:sp>
      <p:sp>
        <p:nvSpPr>
          <p:cNvPr id="62488" name="Text Box 24"/>
          <p:cNvSpPr txBox="1"/>
          <p:nvPr/>
        </p:nvSpPr>
        <p:spPr>
          <a:xfrm>
            <a:off x="5343525" y="3021013"/>
            <a:ext cx="1247775" cy="828675"/>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en-US" altLang="zh-CN" sz="1800" dirty="0">
                <a:latin typeface="Comic Sans MS" panose="030F0702030302020204" pitchFamily="66" charset="0"/>
              </a:rPr>
              <a:t>semester </a:t>
            </a:r>
          </a:p>
          <a:p>
            <a:pPr algn="just" eaLnBrk="0" hangingPunct="0"/>
            <a:r>
              <a:rPr lang="en-US" altLang="zh-CN" sz="1800" dirty="0">
                <a:latin typeface="Comic Sans MS" panose="030F0702030302020204" pitchFamily="66" charset="0"/>
              </a:rPr>
              <a:t>grade</a:t>
            </a:r>
            <a:endParaRPr lang="en-US" altLang="zh-CN" sz="1800" dirty="0">
              <a:latin typeface="Times New Roman" panose="02020603050405020304" pitchFamily="18" charset="0"/>
            </a:endParaRPr>
          </a:p>
        </p:txBody>
      </p:sp>
      <p:sp>
        <p:nvSpPr>
          <p:cNvPr id="62489" name="Line 25"/>
          <p:cNvSpPr/>
          <p:nvPr/>
        </p:nvSpPr>
        <p:spPr>
          <a:xfrm>
            <a:off x="5937250" y="1860550"/>
            <a:ext cx="0" cy="663575"/>
          </a:xfrm>
          <a:prstGeom prst="line">
            <a:avLst/>
          </a:prstGeom>
          <a:ln w="9525" cap="flat" cmpd="sng">
            <a:solidFill>
              <a:srgbClr val="000000"/>
            </a:solidFill>
            <a:prstDash val="dash"/>
            <a:headEnd type="none" w="med" len="med"/>
            <a:tailEnd type="none" w="med" len="med"/>
          </a:ln>
        </p:spPr>
        <p:txBody>
          <a:bodyPr/>
          <a:lstStyle/>
          <a:p>
            <a:endParaRPr lang="zh-CN" altLang="en-US"/>
          </a:p>
        </p:txBody>
      </p:sp>
      <p:sp>
        <p:nvSpPr>
          <p:cNvPr id="62490" name="Text Box 26"/>
          <p:cNvSpPr txBox="1"/>
          <p:nvPr/>
        </p:nvSpPr>
        <p:spPr>
          <a:xfrm>
            <a:off x="1781175" y="2524125"/>
            <a:ext cx="1603375" cy="496888"/>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endParaRPr lang="zh-CN" altLang="zh-CN" dirty="0">
              <a:latin typeface="Times New Roman" panose="02020603050405020304" pitchFamily="18" charset="0"/>
            </a:endParaRPr>
          </a:p>
        </p:txBody>
      </p:sp>
      <p:sp>
        <p:nvSpPr>
          <p:cNvPr id="62491" name="Text Box 27"/>
          <p:cNvSpPr txBox="1"/>
          <p:nvPr/>
        </p:nvSpPr>
        <p:spPr>
          <a:xfrm>
            <a:off x="1781175" y="3021013"/>
            <a:ext cx="1603375" cy="828675"/>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en-US" altLang="zh-CN" sz="2000" dirty="0">
                <a:latin typeface="Comic Sans MS" panose="030F0702030302020204" pitchFamily="66" charset="0"/>
              </a:rPr>
              <a:t>semester </a:t>
            </a:r>
          </a:p>
          <a:p>
            <a:pPr algn="just" eaLnBrk="0" hangingPunct="0"/>
            <a:r>
              <a:rPr lang="en-US" altLang="zh-CN" sz="2000" dirty="0">
                <a:latin typeface="Comic Sans MS" panose="030F0702030302020204" pitchFamily="66" charset="0"/>
              </a:rPr>
              <a:t>class_no</a:t>
            </a:r>
            <a:endParaRPr lang="en-US" altLang="zh-CN" sz="2000" dirty="0">
              <a:latin typeface="Times New Roman" panose="02020603050405020304" pitchFamily="18" charset="0"/>
            </a:endParaRPr>
          </a:p>
        </p:txBody>
      </p:sp>
      <p:sp>
        <p:nvSpPr>
          <p:cNvPr id="62492" name="Line 28"/>
          <p:cNvSpPr/>
          <p:nvPr/>
        </p:nvSpPr>
        <p:spPr>
          <a:xfrm>
            <a:off x="2552700" y="1860550"/>
            <a:ext cx="0" cy="663575"/>
          </a:xfrm>
          <a:prstGeom prst="line">
            <a:avLst/>
          </a:prstGeom>
          <a:ln w="9525" cap="flat" cmpd="sng">
            <a:solidFill>
              <a:srgbClr val="000000"/>
            </a:solidFill>
            <a:prstDash val="dash"/>
            <a:headEnd type="none" w="med" len="med"/>
            <a:tailEnd type="none" w="med" len="med"/>
          </a:ln>
        </p:spPr>
        <p:txBody>
          <a:bodyPr/>
          <a:lstStyle/>
          <a:p>
            <a:endParaRPr lang="zh-CN" altLang="en-US"/>
          </a:p>
        </p:txBody>
      </p:sp>
      <p:sp>
        <p:nvSpPr>
          <p:cNvPr id="62493" name="Line 29"/>
          <p:cNvSpPr/>
          <p:nvPr/>
        </p:nvSpPr>
        <p:spPr>
          <a:xfrm>
            <a:off x="7837488" y="3849688"/>
            <a:ext cx="0" cy="1490662"/>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2494" name="Line 30"/>
          <p:cNvSpPr/>
          <p:nvPr/>
        </p:nvSpPr>
        <p:spPr>
          <a:xfrm>
            <a:off x="5343525" y="5340350"/>
            <a:ext cx="2493963"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2495" name="Text Box 31"/>
          <p:cNvSpPr txBox="1"/>
          <p:nvPr/>
        </p:nvSpPr>
        <p:spPr>
          <a:xfrm>
            <a:off x="5165725" y="1860550"/>
            <a:ext cx="712788" cy="331788"/>
          </a:xfrm>
          <a:prstGeom prst="rect">
            <a:avLst/>
          </a:prstGeom>
          <a:noFill/>
          <a:ln w="9525">
            <a:noFill/>
          </a:ln>
        </p:spPr>
        <p:txBody>
          <a:bodyPr lIns="0" tIns="0" rIns="0" bIns="0"/>
          <a:lstStyle/>
          <a:p>
            <a:pPr algn="just" eaLnBrk="0" hangingPunct="0"/>
            <a:r>
              <a:rPr lang="en-US" altLang="zh-CN" b="1" dirty="0">
                <a:solidFill>
                  <a:srgbClr val="FF0000"/>
                </a:solidFill>
                <a:latin typeface="Times New Roman" panose="02020603050405020304" pitchFamily="18" charset="0"/>
              </a:rPr>
              <a:t>0..*</a:t>
            </a:r>
          </a:p>
        </p:txBody>
      </p:sp>
      <p:sp>
        <p:nvSpPr>
          <p:cNvPr id="62496" name="Text Box 32"/>
          <p:cNvSpPr txBox="1"/>
          <p:nvPr/>
        </p:nvSpPr>
        <p:spPr>
          <a:xfrm>
            <a:off x="6019800" y="4953000"/>
            <a:ext cx="927100" cy="387350"/>
          </a:xfrm>
          <a:prstGeom prst="rect">
            <a:avLst/>
          </a:prstGeom>
          <a:noFill/>
          <a:ln w="9525">
            <a:noFill/>
          </a:ln>
        </p:spPr>
        <p:txBody>
          <a:bodyPr lIns="0" tIns="0" rIns="0" bIns="0"/>
          <a:lstStyle/>
          <a:p>
            <a:pPr algn="just" eaLnBrk="0" hangingPunct="0"/>
            <a:r>
              <a:rPr lang="en-US" altLang="zh-CN" dirty="0">
                <a:latin typeface="Times New Roman" panose="02020603050405020304" pitchFamily="18" charset="0"/>
              </a:rPr>
              <a:t>Has</a:t>
            </a:r>
          </a:p>
        </p:txBody>
      </p:sp>
      <p:sp>
        <p:nvSpPr>
          <p:cNvPr id="62497" name="Text Box 33"/>
          <p:cNvSpPr txBox="1"/>
          <p:nvPr/>
        </p:nvSpPr>
        <p:spPr>
          <a:xfrm>
            <a:off x="6665913" y="1860550"/>
            <a:ext cx="533400" cy="331788"/>
          </a:xfrm>
          <a:prstGeom prst="rect">
            <a:avLst/>
          </a:prstGeom>
          <a:noFill/>
          <a:ln w="9525">
            <a:noFill/>
          </a:ln>
        </p:spPr>
        <p:txBody>
          <a:bodyPr lIns="0" tIns="0" rIns="0" bIns="0"/>
          <a:lstStyle/>
          <a:p>
            <a:pPr algn="just" eaLnBrk="0" hangingPunct="0"/>
            <a:r>
              <a:rPr lang="en-US" altLang="zh-CN" b="1" dirty="0">
                <a:solidFill>
                  <a:srgbClr val="FF0000"/>
                </a:solidFill>
                <a:latin typeface="Times New Roman" panose="02020603050405020304" pitchFamily="18" charset="0"/>
              </a:rPr>
              <a:t>0..*</a:t>
            </a:r>
          </a:p>
        </p:txBody>
      </p:sp>
      <p:sp>
        <p:nvSpPr>
          <p:cNvPr id="62498" name="Text Box 34"/>
          <p:cNvSpPr txBox="1"/>
          <p:nvPr/>
        </p:nvSpPr>
        <p:spPr>
          <a:xfrm>
            <a:off x="1722438" y="1860550"/>
            <a:ext cx="712787" cy="331788"/>
          </a:xfrm>
          <a:prstGeom prst="rect">
            <a:avLst/>
          </a:prstGeom>
          <a:noFill/>
          <a:ln w="9525">
            <a:noFill/>
          </a:ln>
        </p:spPr>
        <p:txBody>
          <a:bodyPr lIns="0" tIns="0" rIns="0" bIns="0"/>
          <a:lstStyle/>
          <a:p>
            <a:pPr algn="just" eaLnBrk="0" hangingPunct="0"/>
            <a:r>
              <a:rPr lang="en-US" altLang="zh-CN" b="1" dirty="0">
                <a:solidFill>
                  <a:srgbClr val="FF0000"/>
                </a:solidFill>
                <a:latin typeface="Times New Roman" panose="02020603050405020304" pitchFamily="18" charset="0"/>
              </a:rPr>
              <a:t>1..*</a:t>
            </a:r>
          </a:p>
        </p:txBody>
      </p:sp>
      <p:sp>
        <p:nvSpPr>
          <p:cNvPr id="62499" name="Text Box 35"/>
          <p:cNvSpPr txBox="1"/>
          <p:nvPr/>
        </p:nvSpPr>
        <p:spPr>
          <a:xfrm>
            <a:off x="3101975" y="1860550"/>
            <a:ext cx="534988" cy="331788"/>
          </a:xfrm>
          <a:prstGeom prst="rect">
            <a:avLst/>
          </a:prstGeom>
          <a:noFill/>
          <a:ln w="9525">
            <a:noFill/>
          </a:ln>
        </p:spPr>
        <p:txBody>
          <a:bodyPr lIns="0" tIns="0" rIns="0" bIns="0"/>
          <a:lstStyle/>
          <a:p>
            <a:pPr algn="just" eaLnBrk="0" hangingPunct="0"/>
            <a:r>
              <a:rPr lang="en-US" altLang="zh-CN" b="1" dirty="0">
                <a:solidFill>
                  <a:srgbClr val="FF0000"/>
                </a:solidFill>
                <a:latin typeface="Times New Roman" panose="02020603050405020304" pitchFamily="18" charset="0"/>
              </a:rPr>
              <a:t>0..*</a:t>
            </a:r>
          </a:p>
        </p:txBody>
      </p:sp>
      <p:sp>
        <p:nvSpPr>
          <p:cNvPr id="62500" name="Freeform 36"/>
          <p:cNvSpPr/>
          <p:nvPr/>
        </p:nvSpPr>
        <p:spPr>
          <a:xfrm>
            <a:off x="6591300" y="5008563"/>
            <a:ext cx="336550" cy="301625"/>
          </a:xfrm>
          <a:custGeom>
            <a:avLst/>
            <a:gdLst/>
            <a:ahLst/>
            <a:cxnLst>
              <a:cxn ang="0">
                <a:pos x="0" y="0"/>
              </a:cxn>
              <a:cxn ang="0">
                <a:pos x="589926576" y="236921725"/>
              </a:cxn>
              <a:cxn ang="0">
                <a:pos x="0" y="473841878"/>
              </a:cxn>
              <a:cxn ang="0">
                <a:pos x="0" y="0"/>
              </a:cxn>
            </a:cxnLst>
            <a:rect l="0" t="0" r="0" b="0"/>
            <a:pathLst>
              <a:path w="192" h="192">
                <a:moveTo>
                  <a:pt x="0" y="0"/>
                </a:moveTo>
                <a:lnTo>
                  <a:pt x="192" y="96"/>
                </a:lnTo>
                <a:lnTo>
                  <a:pt x="0" y="192"/>
                </a:lnTo>
                <a:lnTo>
                  <a:pt x="0" y="0"/>
                </a:lnTo>
                <a:close/>
              </a:path>
            </a:pathLst>
          </a:custGeom>
          <a:solidFill>
            <a:srgbClr val="00CC99">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2501" name="Freeform 37"/>
          <p:cNvSpPr/>
          <p:nvPr/>
        </p:nvSpPr>
        <p:spPr>
          <a:xfrm flipH="1">
            <a:off x="1381125" y="4945063"/>
            <a:ext cx="336550" cy="300037"/>
          </a:xfrm>
          <a:custGeom>
            <a:avLst/>
            <a:gdLst/>
            <a:ahLst/>
            <a:cxnLst>
              <a:cxn ang="0">
                <a:pos x="0" y="0"/>
              </a:cxn>
              <a:cxn ang="0">
                <a:pos x="589926576" y="234433597"/>
              </a:cxn>
              <a:cxn ang="0">
                <a:pos x="0" y="468865632"/>
              </a:cxn>
              <a:cxn ang="0">
                <a:pos x="0" y="0"/>
              </a:cxn>
            </a:cxnLst>
            <a:rect l="0" t="0" r="0" b="0"/>
            <a:pathLst>
              <a:path w="192" h="192">
                <a:moveTo>
                  <a:pt x="0" y="0"/>
                </a:moveTo>
                <a:lnTo>
                  <a:pt x="192" y="96"/>
                </a:lnTo>
                <a:lnTo>
                  <a:pt x="0" y="192"/>
                </a:lnTo>
                <a:lnTo>
                  <a:pt x="0" y="0"/>
                </a:lnTo>
                <a:close/>
              </a:path>
            </a:pathLst>
          </a:custGeom>
          <a:solidFill>
            <a:srgbClr val="00CC99">
              <a:alpha val="100000"/>
            </a:srgbClr>
          </a:solid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2502" name="Text Box 38"/>
          <p:cNvSpPr txBox="1"/>
          <p:nvPr/>
        </p:nvSpPr>
        <p:spPr>
          <a:xfrm>
            <a:off x="4394200" y="4622800"/>
            <a:ext cx="712788" cy="331788"/>
          </a:xfrm>
          <a:prstGeom prst="rect">
            <a:avLst/>
          </a:prstGeom>
          <a:noFill/>
          <a:ln w="9525">
            <a:noFill/>
          </a:ln>
        </p:spPr>
        <p:txBody>
          <a:bodyPr lIns="0" tIns="0" rIns="0" bIns="0"/>
          <a:lstStyle/>
          <a:p>
            <a:pPr algn="just" eaLnBrk="0" hangingPunct="0"/>
            <a:r>
              <a:rPr lang="en-US" altLang="zh-CN" b="1" dirty="0">
                <a:solidFill>
                  <a:srgbClr val="FF0000"/>
                </a:solidFill>
                <a:latin typeface="Times New Roman" panose="02020603050405020304" pitchFamily="18" charset="0"/>
              </a:rPr>
              <a:t>1..1</a:t>
            </a:r>
          </a:p>
        </p:txBody>
      </p:sp>
      <p:sp>
        <p:nvSpPr>
          <p:cNvPr id="62503" name="Text Box 39"/>
          <p:cNvSpPr txBox="1"/>
          <p:nvPr/>
        </p:nvSpPr>
        <p:spPr>
          <a:xfrm>
            <a:off x="4364038" y="3517900"/>
            <a:ext cx="534987" cy="331788"/>
          </a:xfrm>
          <a:prstGeom prst="rect">
            <a:avLst/>
          </a:prstGeom>
          <a:noFill/>
          <a:ln w="9525">
            <a:noFill/>
          </a:ln>
        </p:spPr>
        <p:txBody>
          <a:bodyPr lIns="0" tIns="0" rIns="0" bIns="0"/>
          <a:lstStyle/>
          <a:p>
            <a:pPr algn="just" eaLnBrk="0" hangingPunct="0"/>
            <a:r>
              <a:rPr lang="en-US" altLang="zh-CN" b="1" dirty="0">
                <a:solidFill>
                  <a:srgbClr val="FF0000"/>
                </a:solidFill>
                <a:latin typeface="Times New Roman" panose="02020603050405020304" pitchFamily="18" charset="0"/>
              </a:rPr>
              <a:t>1..*</a:t>
            </a:r>
          </a:p>
        </p:txBody>
      </p:sp>
      <p:sp>
        <p:nvSpPr>
          <p:cNvPr id="62504" name="Text Box 40"/>
          <p:cNvSpPr txBox="1"/>
          <p:nvPr/>
        </p:nvSpPr>
        <p:spPr>
          <a:xfrm>
            <a:off x="771525" y="3897313"/>
            <a:ext cx="712788" cy="330200"/>
          </a:xfrm>
          <a:prstGeom prst="rect">
            <a:avLst/>
          </a:prstGeom>
          <a:noFill/>
          <a:ln w="9525">
            <a:noFill/>
          </a:ln>
        </p:spPr>
        <p:txBody>
          <a:bodyPr lIns="0" tIns="0" rIns="0" bIns="0"/>
          <a:lstStyle/>
          <a:p>
            <a:pPr algn="just" eaLnBrk="0" hangingPunct="0"/>
            <a:r>
              <a:rPr lang="en-US" altLang="zh-CN" b="1" dirty="0">
                <a:solidFill>
                  <a:srgbClr val="FF0000"/>
                </a:solidFill>
                <a:latin typeface="Times New Roman" panose="02020603050405020304" pitchFamily="18" charset="0"/>
              </a:rPr>
              <a:t>1..*</a:t>
            </a:r>
          </a:p>
        </p:txBody>
      </p:sp>
      <p:sp>
        <p:nvSpPr>
          <p:cNvPr id="62505" name="Text Box 41"/>
          <p:cNvSpPr txBox="1"/>
          <p:nvPr/>
        </p:nvSpPr>
        <p:spPr>
          <a:xfrm>
            <a:off x="3028950" y="5008563"/>
            <a:ext cx="533400" cy="331787"/>
          </a:xfrm>
          <a:prstGeom prst="rect">
            <a:avLst/>
          </a:prstGeom>
          <a:noFill/>
          <a:ln w="9525">
            <a:noFill/>
          </a:ln>
        </p:spPr>
        <p:txBody>
          <a:bodyPr lIns="0" tIns="0" rIns="0" bIns="0"/>
          <a:lstStyle/>
          <a:p>
            <a:pPr algn="just" eaLnBrk="0" hangingPunct="0"/>
            <a:r>
              <a:rPr lang="en-US" altLang="zh-CN" b="1" dirty="0">
                <a:solidFill>
                  <a:srgbClr val="FF0000"/>
                </a:solidFill>
                <a:latin typeface="Times New Roman" panose="02020603050405020304" pitchFamily="18" charset="0"/>
              </a:rPr>
              <a:t>1..1</a:t>
            </a:r>
          </a:p>
        </p:txBody>
      </p:sp>
      <p:sp>
        <p:nvSpPr>
          <p:cNvPr id="62506" name="AutoShape 42"/>
          <p:cNvSpPr/>
          <p:nvPr/>
        </p:nvSpPr>
        <p:spPr>
          <a:xfrm flipV="1">
            <a:off x="4424363" y="3916363"/>
            <a:ext cx="279400" cy="360362"/>
          </a:xfrm>
          <a:prstGeom prst="flowChartMerge">
            <a:avLst/>
          </a:prstGeom>
          <a:solidFill>
            <a:srgbClr val="00CC99"/>
          </a:solidFill>
          <a:ln w="9525" cap="flat" cmpd="sng">
            <a:solidFill>
              <a:srgbClr val="000000"/>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62507" name="Text Box 43"/>
          <p:cNvSpPr txBox="1"/>
          <p:nvPr/>
        </p:nvSpPr>
        <p:spPr>
          <a:xfrm>
            <a:off x="7304088" y="3849688"/>
            <a:ext cx="533400" cy="330200"/>
          </a:xfrm>
          <a:prstGeom prst="rect">
            <a:avLst/>
          </a:prstGeom>
          <a:noFill/>
          <a:ln w="9525">
            <a:noFill/>
          </a:ln>
        </p:spPr>
        <p:txBody>
          <a:bodyPr lIns="0" tIns="0" rIns="0" bIns="0"/>
          <a:lstStyle/>
          <a:p>
            <a:pPr algn="just" eaLnBrk="0" hangingPunct="0"/>
            <a:r>
              <a:rPr lang="en-US" altLang="zh-CN" b="1" dirty="0">
                <a:solidFill>
                  <a:srgbClr val="FF0000"/>
                </a:solidFill>
                <a:latin typeface="Times New Roman" panose="02020603050405020304" pitchFamily="18" charset="0"/>
              </a:rPr>
              <a:t>0..*</a:t>
            </a:r>
          </a:p>
        </p:txBody>
      </p:sp>
      <p:sp>
        <p:nvSpPr>
          <p:cNvPr id="62508" name="Text Box 44"/>
          <p:cNvSpPr txBox="1"/>
          <p:nvPr/>
        </p:nvSpPr>
        <p:spPr>
          <a:xfrm>
            <a:off x="5373688" y="5008563"/>
            <a:ext cx="534987" cy="331787"/>
          </a:xfrm>
          <a:prstGeom prst="rect">
            <a:avLst/>
          </a:prstGeom>
          <a:noFill/>
          <a:ln w="9525">
            <a:noFill/>
          </a:ln>
        </p:spPr>
        <p:txBody>
          <a:bodyPr lIns="0" tIns="0" rIns="0" bIns="0"/>
          <a:lstStyle/>
          <a:p>
            <a:pPr algn="just" eaLnBrk="0" hangingPunct="0"/>
            <a:r>
              <a:rPr lang="en-US" altLang="zh-CN" b="1" dirty="0">
                <a:solidFill>
                  <a:srgbClr val="FF0000"/>
                </a:solidFill>
                <a:latin typeface="Times New Roman" panose="02020603050405020304" pitchFamily="18" charset="0"/>
              </a:rPr>
              <a:t>1..1</a:t>
            </a:r>
          </a:p>
        </p:txBody>
      </p:sp>
      <p:sp>
        <p:nvSpPr>
          <p:cNvPr id="62509" name="Oval 45"/>
          <p:cNvSpPr/>
          <p:nvPr/>
        </p:nvSpPr>
        <p:spPr>
          <a:xfrm>
            <a:off x="0" y="2300288"/>
            <a:ext cx="652463" cy="407987"/>
          </a:xfrm>
          <a:prstGeom prst="ellipse">
            <a:avLst/>
          </a:prstGeom>
          <a:noFill/>
          <a:ln w="15875" cap="flat" cmpd="sng">
            <a:solidFill>
              <a:srgbClr val="FF0000"/>
            </a:solidFill>
            <a:prstDash val="sysDot"/>
            <a:headEnd type="none" w="med" len="med"/>
            <a:tailEnd type="none" w="med" len="med"/>
          </a:ln>
        </p:spPr>
        <p:txBody>
          <a:bodyPr/>
          <a:lstStyle/>
          <a:p>
            <a:endParaRPr lang="zh-CN" altLang="en-US" dirty="0">
              <a:latin typeface="Times New Roman" panose="02020603050405020304"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p:nvPr>
        </p:nvSpPr>
        <p:spPr/>
        <p:txBody>
          <a:bodyPr vert="horz" wrap="square" lIns="91440" tIns="45720" rIns="91440" bIns="45720" anchor="ctr"/>
          <a:lstStyle/>
          <a:p>
            <a:pPr eaLnBrk="1" hangingPunct="1"/>
            <a:r>
              <a:rPr lang="zh-CN" altLang="en-US" sz="4000" dirty="0">
                <a:latin typeface="微软雅黑" panose="020B0503020204020204" charset="-122"/>
                <a:ea typeface="微软雅黑" panose="020B0503020204020204" charset="-122"/>
              </a:rPr>
              <a:t>扩展</a:t>
            </a:r>
            <a:r>
              <a:rPr lang="en-US" altLang="zh-CN" sz="4000" dirty="0">
                <a:latin typeface="微软雅黑" panose="020B0503020204020204" charset="-122"/>
                <a:ea typeface="微软雅黑" panose="020B0503020204020204" charset="-122"/>
              </a:rPr>
              <a:t>E-R</a:t>
            </a:r>
            <a:r>
              <a:rPr lang="zh-CN" altLang="en-US" sz="4000" dirty="0">
                <a:latin typeface="微软雅黑" panose="020B0503020204020204" charset="-122"/>
                <a:ea typeface="微软雅黑" panose="020B0503020204020204" charset="-122"/>
              </a:rPr>
              <a:t>的表达：</a:t>
            </a:r>
            <a:br>
              <a:rPr lang="en-US" altLang="zh-CN" sz="4000" dirty="0">
                <a:latin typeface="微软雅黑" panose="020B0503020204020204" charset="-122"/>
                <a:ea typeface="微软雅黑" panose="020B0503020204020204" charset="-122"/>
              </a:rPr>
            </a:br>
            <a:r>
              <a:rPr lang="zh-CN" altLang="en-US" sz="3200" dirty="0">
                <a:solidFill>
                  <a:schemeClr val="accent2">
                    <a:lumMod val="60000"/>
                    <a:lumOff val="40000"/>
                  </a:schemeClr>
                </a:solidFill>
                <a:latin typeface="微软雅黑" panose="020B0503020204020204" charset="-122"/>
                <a:ea typeface="微软雅黑" panose="020B0503020204020204" charset="-122"/>
              </a:rPr>
              <a:t>强实体类型和弱实体类型</a:t>
            </a:r>
            <a:endParaRPr lang="zh-CN" altLang="en-US" sz="4000" dirty="0">
              <a:solidFill>
                <a:schemeClr val="accent2">
                  <a:lumMod val="60000"/>
                  <a:lumOff val="40000"/>
                </a:schemeClr>
              </a:solidFill>
              <a:latin typeface="微软雅黑" panose="020B0503020204020204" charset="-122"/>
              <a:ea typeface="微软雅黑" panose="020B0503020204020204" charset="-122"/>
            </a:endParaRPr>
          </a:p>
        </p:txBody>
      </p:sp>
      <p:sp>
        <p:nvSpPr>
          <p:cNvPr id="8" name="内容占位符 7">
            <a:extLst>
              <a:ext uri="{FF2B5EF4-FFF2-40B4-BE49-F238E27FC236}">
                <a16:creationId xmlns:a16="http://schemas.microsoft.com/office/drawing/2014/main" id="{4AF6618A-1739-EFEC-5F4D-D616B870B650}"/>
              </a:ext>
            </a:extLst>
          </p:cNvPr>
          <p:cNvSpPr>
            <a:spLocks noGrp="1"/>
          </p:cNvSpPr>
          <p:nvPr>
            <p:ph idx="1"/>
          </p:nvPr>
        </p:nvSpPr>
        <p:spPr/>
        <p:txBody>
          <a:bodyPr/>
          <a:lstStyle/>
          <a:p>
            <a:pPr algn="l"/>
            <a:r>
              <a:rPr lang="zh-CN" altLang="en-US" dirty="0"/>
              <a:t>实体间的依赖关系</a:t>
            </a:r>
            <a:endParaRPr lang="en-US" altLang="zh-CN" dirty="0"/>
          </a:p>
          <a:p>
            <a:pPr lvl="1"/>
            <a:r>
              <a:rPr lang="zh-CN" altLang="en-US" b="0" i="0" dirty="0">
                <a:solidFill>
                  <a:srgbClr val="454545"/>
                </a:solidFill>
                <a:effectLst/>
                <a:highlight>
                  <a:srgbClr val="FFFFFF"/>
                </a:highlight>
                <a:latin typeface="FangSong_GB2312"/>
              </a:rPr>
              <a:t>在现实世界中，有些实体对一另一些实体有很强的依赖关系，即一个实体的存在必须以另一实体的存在为前提</a:t>
            </a:r>
            <a:endParaRPr lang="en-US" altLang="zh-CN" b="0" i="0" dirty="0">
              <a:solidFill>
                <a:srgbClr val="454545"/>
              </a:solidFill>
              <a:effectLst/>
              <a:highlight>
                <a:srgbClr val="FFFFFF"/>
              </a:highlight>
              <a:latin typeface="FangSong_GB2312"/>
            </a:endParaRPr>
          </a:p>
          <a:p>
            <a:pPr lvl="1"/>
            <a:r>
              <a:rPr lang="zh-CN" altLang="en-US" b="0" i="0" dirty="0">
                <a:solidFill>
                  <a:srgbClr val="4D4D4D"/>
                </a:solidFill>
                <a:effectLst/>
                <a:highlight>
                  <a:srgbClr val="FFFFFF"/>
                </a:highlight>
                <a:latin typeface="-apple-system"/>
              </a:rPr>
              <a:t>在人事管理系统中，职工家属的信息就是以职工的存在为前提</a:t>
            </a:r>
            <a:endParaRPr lang="en-US" altLang="zh-CN" b="0" i="0" dirty="0">
              <a:solidFill>
                <a:srgbClr val="4D4D4D"/>
              </a:solidFill>
              <a:effectLst/>
              <a:highlight>
                <a:srgbClr val="FFFFFF"/>
              </a:highlight>
              <a:latin typeface="-apple-system"/>
            </a:endParaRPr>
          </a:p>
          <a:p>
            <a:pPr lvl="1"/>
            <a:r>
              <a:rPr lang="zh-CN" altLang="en-US" dirty="0">
                <a:solidFill>
                  <a:srgbClr val="4D4D4D"/>
                </a:solidFill>
                <a:highlight>
                  <a:srgbClr val="FFFFFF"/>
                </a:highlight>
                <a:latin typeface="-apple-system"/>
              </a:rPr>
              <a:t>在银行贷款体系中，还款信息是以贷款信息的存在为前提的</a:t>
            </a:r>
            <a:endParaRPr lang="zh-CN" altLang="en-US" b="0" i="0" dirty="0">
              <a:solidFill>
                <a:srgbClr val="4D4D4D"/>
              </a:solidFill>
              <a:effectLst/>
              <a:highlight>
                <a:srgbClr val="FFFFFF"/>
              </a:highlight>
              <a:latin typeface="-apple-system"/>
            </a:endParaRPr>
          </a:p>
          <a:p>
            <a:pPr lvl="1"/>
            <a:endParaRPr lang="zh-CN" altLang="en-US" b="0" i="0" dirty="0">
              <a:solidFill>
                <a:srgbClr val="4D4D4D"/>
              </a:solidFill>
              <a:effectLst/>
              <a:highlight>
                <a:srgbClr val="FFFFFF"/>
              </a:highlight>
              <a:latin typeface="-apple-system"/>
            </a:endParaRPr>
          </a:p>
          <a:p>
            <a:endParaRPr lang="en-US" altLang="zh-CN" dirty="0"/>
          </a:p>
          <a:p>
            <a:pPr lvl="1"/>
            <a:endParaRPr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p:nvPr>
        </p:nvSpPr>
        <p:spPr/>
        <p:txBody>
          <a:bodyPr vert="horz" wrap="square" lIns="91440" tIns="45720" rIns="91440" bIns="45720" anchor="ctr"/>
          <a:lstStyle/>
          <a:p>
            <a:pPr eaLnBrk="1" hangingPunct="1"/>
            <a:r>
              <a:rPr lang="zh-CN" altLang="en-US" sz="4000" dirty="0">
                <a:latin typeface="微软雅黑" panose="020B0503020204020204" charset="-122"/>
                <a:ea typeface="微软雅黑" panose="020B0503020204020204" charset="-122"/>
              </a:rPr>
              <a:t>扩展</a:t>
            </a:r>
            <a:r>
              <a:rPr lang="en-US" altLang="zh-CN" sz="4000" dirty="0">
                <a:latin typeface="微软雅黑" panose="020B0503020204020204" charset="-122"/>
                <a:ea typeface="微软雅黑" panose="020B0503020204020204" charset="-122"/>
              </a:rPr>
              <a:t>E-R</a:t>
            </a:r>
            <a:r>
              <a:rPr lang="zh-CN" altLang="en-US" sz="4000" dirty="0">
                <a:latin typeface="微软雅黑" panose="020B0503020204020204" charset="-122"/>
                <a:ea typeface="微软雅黑" panose="020B0503020204020204" charset="-122"/>
              </a:rPr>
              <a:t>的表达：</a:t>
            </a:r>
            <a:br>
              <a:rPr lang="en-US" altLang="zh-CN" sz="4000" dirty="0">
                <a:latin typeface="微软雅黑" panose="020B0503020204020204" charset="-122"/>
                <a:ea typeface="微软雅黑" panose="020B0503020204020204" charset="-122"/>
              </a:rPr>
            </a:br>
            <a:r>
              <a:rPr lang="zh-CN" altLang="en-US" sz="3200" dirty="0">
                <a:solidFill>
                  <a:schemeClr val="accent2">
                    <a:lumMod val="60000"/>
                    <a:lumOff val="40000"/>
                  </a:schemeClr>
                </a:solidFill>
                <a:latin typeface="微软雅黑" panose="020B0503020204020204" charset="-122"/>
                <a:ea typeface="微软雅黑" panose="020B0503020204020204" charset="-122"/>
              </a:rPr>
              <a:t>强实体类型和弱实体类型</a:t>
            </a:r>
            <a:endParaRPr lang="zh-CN" altLang="en-US" sz="4000" dirty="0">
              <a:solidFill>
                <a:schemeClr val="accent2">
                  <a:lumMod val="60000"/>
                  <a:lumOff val="40000"/>
                </a:schemeClr>
              </a:solidFill>
              <a:latin typeface="微软雅黑" panose="020B0503020204020204" charset="-122"/>
              <a:ea typeface="微软雅黑" panose="020B0503020204020204" charset="-122"/>
            </a:endParaRPr>
          </a:p>
        </p:txBody>
      </p:sp>
      <p:sp>
        <p:nvSpPr>
          <p:cNvPr id="71683" name="Rectangle 3"/>
          <p:cNvSpPr>
            <a:spLocks noGrp="1"/>
          </p:cNvSpPr>
          <p:nvPr>
            <p:ph idx="1"/>
          </p:nvPr>
        </p:nvSpPr>
        <p:spPr>
          <a:xfrm>
            <a:off x="228600" y="1447800"/>
            <a:ext cx="8686800" cy="5181600"/>
          </a:xfrm>
        </p:spPr>
        <p:txBody>
          <a:bodyPr vert="horz" wrap="square" lIns="91440" tIns="45720" rIns="91440" bIns="45720" anchor="t"/>
          <a:lstStyle/>
          <a:p>
            <a:pPr marL="0" indent="482600" defTabSz="0" eaLnBrk="1" hangingPunct="1">
              <a:lnSpc>
                <a:spcPct val="120000"/>
              </a:lnSpc>
              <a:spcBef>
                <a:spcPct val="40000"/>
              </a:spcBef>
              <a:buNone/>
              <a:tabLst>
                <a:tab pos="952500" algn="l"/>
              </a:tabLst>
            </a:pPr>
            <a:r>
              <a:rPr lang="zh-CN" altLang="en-US" sz="1800" b="1" dirty="0">
                <a:solidFill>
                  <a:srgbClr val="0000FF"/>
                </a:solidFill>
                <a:latin typeface="微软雅黑" panose="020B0503020204020204" charset="-122"/>
                <a:ea typeface="微软雅黑" panose="020B0503020204020204" charset="-122"/>
                <a:cs typeface="微软雅黑" panose="020B0503020204020204" charset="-122"/>
              </a:rPr>
              <a:t>强实体</a:t>
            </a:r>
            <a:r>
              <a:rPr lang="zh-CN" altLang="en-US" sz="1800" dirty="0">
                <a:latin typeface="微软雅黑" panose="020B0503020204020204" charset="-122"/>
                <a:ea typeface="微软雅黑" panose="020B0503020204020204" charset="-122"/>
                <a:cs typeface="微软雅黑" panose="020B0503020204020204" charset="-122"/>
              </a:rPr>
              <a:t>类型，是指它的实例的存在</a:t>
            </a:r>
            <a:r>
              <a:rPr lang="zh-CN" altLang="en-US" sz="1800" b="1" dirty="0">
                <a:solidFill>
                  <a:srgbClr val="FF0000"/>
                </a:solidFill>
                <a:latin typeface="微软雅黑" panose="020B0503020204020204" charset="-122"/>
                <a:ea typeface="微软雅黑" panose="020B0503020204020204" charset="-122"/>
                <a:cs typeface="微软雅黑" panose="020B0503020204020204" charset="-122"/>
              </a:rPr>
              <a:t>不依赖于任何其它实体类型</a:t>
            </a:r>
            <a:r>
              <a:rPr lang="zh-CN" altLang="en-US" sz="1800" dirty="0">
                <a:latin typeface="微软雅黑" panose="020B0503020204020204" charset="-122"/>
                <a:ea typeface="微软雅黑" panose="020B0503020204020204" charset="-122"/>
                <a:cs typeface="微软雅黑" panose="020B0503020204020204" charset="-122"/>
              </a:rPr>
              <a:t>的实例；</a:t>
            </a:r>
            <a:endParaRPr lang="en-US" altLang="zh-CN" sz="1800" dirty="0">
              <a:latin typeface="微软雅黑" panose="020B0503020204020204" charset="-122"/>
              <a:ea typeface="微软雅黑" panose="020B0503020204020204" charset="-122"/>
              <a:cs typeface="微软雅黑" panose="020B0503020204020204" charset="-122"/>
            </a:endParaRPr>
          </a:p>
          <a:p>
            <a:pPr marL="0" indent="482600" defTabSz="0" eaLnBrk="1" hangingPunct="1">
              <a:lnSpc>
                <a:spcPct val="120000"/>
              </a:lnSpc>
              <a:spcBef>
                <a:spcPct val="40000"/>
              </a:spcBef>
              <a:buNone/>
              <a:tabLst>
                <a:tab pos="952500" algn="l"/>
              </a:tabLst>
            </a:pPr>
            <a:r>
              <a:rPr lang="zh-CN" altLang="en-US" sz="1800" dirty="0">
                <a:highlight>
                  <a:srgbClr val="FFFF00"/>
                </a:highlight>
                <a:latin typeface="微软雅黑" panose="020B0503020204020204" charset="-122"/>
                <a:ea typeface="微软雅黑" panose="020B0503020204020204" charset="-122"/>
                <a:cs typeface="微软雅黑" panose="020B0503020204020204" charset="-122"/>
              </a:rPr>
              <a:t>强实体类型在模式（</a:t>
            </a:r>
            <a:r>
              <a:rPr lang="en-US" altLang="zh-CN" sz="1800" dirty="0">
                <a:highlight>
                  <a:srgbClr val="FFFF00"/>
                </a:highlight>
                <a:latin typeface="微软雅黑" panose="020B0503020204020204" charset="-122"/>
                <a:ea typeface="微软雅黑" panose="020B0503020204020204" charset="-122"/>
                <a:cs typeface="微软雅黑" panose="020B0503020204020204" charset="-122"/>
              </a:rPr>
              <a:t>Schema)</a:t>
            </a:r>
            <a:r>
              <a:rPr lang="zh-CN" altLang="en-US" sz="1800" dirty="0">
                <a:highlight>
                  <a:srgbClr val="FFFF00"/>
                </a:highlight>
                <a:latin typeface="微软雅黑" panose="020B0503020204020204" charset="-122"/>
                <a:ea typeface="微软雅黑" panose="020B0503020204020204" charset="-122"/>
                <a:cs typeface="微软雅黑" panose="020B0503020204020204" charset="-122"/>
              </a:rPr>
              <a:t>上不依赖于任何其它实体类型</a:t>
            </a:r>
          </a:p>
          <a:p>
            <a:pPr marL="0" indent="482600" defTabSz="0" eaLnBrk="1" hangingPunct="1">
              <a:lnSpc>
                <a:spcPct val="120000"/>
              </a:lnSpc>
              <a:spcBef>
                <a:spcPct val="40000"/>
              </a:spcBef>
              <a:buNone/>
              <a:tabLst>
                <a:tab pos="952500" algn="l"/>
              </a:tabLst>
            </a:pPr>
            <a:r>
              <a:rPr lang="zh-CN" altLang="en-US" sz="1800" dirty="0">
                <a:latin typeface="微软雅黑" panose="020B0503020204020204" charset="-122"/>
                <a:ea typeface="微软雅黑" panose="020B0503020204020204" charset="-122"/>
                <a:cs typeface="微软雅黑" panose="020B0503020204020204" charset="-122"/>
              </a:rPr>
              <a:t>它有</a:t>
            </a:r>
            <a:r>
              <a:rPr lang="zh-CN" altLang="en-US" sz="1800" b="1" dirty="0">
                <a:solidFill>
                  <a:srgbClr val="FF0000"/>
                </a:solidFill>
                <a:latin typeface="微软雅黑" panose="020B0503020204020204" charset="-122"/>
                <a:ea typeface="微软雅黑" panose="020B0503020204020204" charset="-122"/>
                <a:cs typeface="微软雅黑" panose="020B0503020204020204" charset="-122"/>
              </a:rPr>
              <a:t>自己独立的主键</a:t>
            </a:r>
            <a:r>
              <a:rPr lang="zh-CN" altLang="en-US" sz="1800" dirty="0">
                <a:latin typeface="微软雅黑" panose="020B0503020204020204" charset="-122"/>
                <a:ea typeface="微软雅黑" panose="020B0503020204020204" charset="-122"/>
                <a:cs typeface="微软雅黑" panose="020B0503020204020204" charset="-122"/>
              </a:rPr>
              <a:t>，唯一性地标识它的实例；</a:t>
            </a:r>
          </a:p>
          <a:p>
            <a:pPr marL="0" indent="482600" defTabSz="0" eaLnBrk="1" hangingPunct="1">
              <a:lnSpc>
                <a:spcPct val="120000"/>
              </a:lnSpc>
              <a:spcBef>
                <a:spcPct val="40000"/>
              </a:spcBef>
              <a:buNone/>
              <a:tabLst>
                <a:tab pos="952500" algn="l"/>
              </a:tabLst>
            </a:pPr>
            <a:endParaRPr lang="zh-CN" altLang="en-US" sz="1800" dirty="0">
              <a:latin typeface="微软雅黑" panose="020B0503020204020204" charset="-122"/>
              <a:ea typeface="微软雅黑" panose="020B0503020204020204" charset="-122"/>
              <a:cs typeface="微软雅黑" panose="020B0503020204020204" charset="-122"/>
            </a:endParaRPr>
          </a:p>
          <a:p>
            <a:pPr marL="0" indent="482600" defTabSz="0" eaLnBrk="1" hangingPunct="1">
              <a:lnSpc>
                <a:spcPct val="120000"/>
              </a:lnSpc>
              <a:spcBef>
                <a:spcPct val="40000"/>
              </a:spcBef>
              <a:buNone/>
              <a:tabLst>
                <a:tab pos="952500" algn="l"/>
              </a:tabLst>
            </a:pPr>
            <a:r>
              <a:rPr lang="zh-CN" altLang="en-US" sz="1800" b="1" dirty="0">
                <a:solidFill>
                  <a:srgbClr val="0000FF"/>
                </a:solidFill>
                <a:latin typeface="微软雅黑" panose="020B0503020204020204" charset="-122"/>
                <a:ea typeface="微软雅黑" panose="020B0503020204020204" charset="-122"/>
                <a:cs typeface="微软雅黑" panose="020B0503020204020204" charset="-122"/>
              </a:rPr>
              <a:t>弱实体</a:t>
            </a:r>
            <a:r>
              <a:rPr lang="zh-CN" altLang="en-US" sz="1800" dirty="0">
                <a:latin typeface="微软雅黑" panose="020B0503020204020204" charset="-122"/>
                <a:ea typeface="微软雅黑" panose="020B0503020204020204" charset="-122"/>
                <a:cs typeface="微软雅黑" panose="020B0503020204020204" charset="-122"/>
              </a:rPr>
              <a:t>类型，是指它的实例的存在</a:t>
            </a:r>
            <a:r>
              <a:rPr lang="zh-CN" altLang="en-US" sz="1800" b="1" dirty="0">
                <a:solidFill>
                  <a:srgbClr val="FF0000"/>
                </a:solidFill>
                <a:latin typeface="微软雅黑" panose="020B0503020204020204" charset="-122"/>
                <a:ea typeface="微软雅黑" panose="020B0503020204020204" charset="-122"/>
                <a:cs typeface="微软雅黑" panose="020B0503020204020204" charset="-122"/>
              </a:rPr>
              <a:t>依赖于任何其它实体类型</a:t>
            </a:r>
            <a:r>
              <a:rPr lang="zh-CN" altLang="en-US" sz="1800" dirty="0">
                <a:latin typeface="微软雅黑" panose="020B0503020204020204" charset="-122"/>
                <a:ea typeface="微软雅黑" panose="020B0503020204020204" charset="-122"/>
                <a:cs typeface="微软雅黑" panose="020B0503020204020204" charset="-122"/>
              </a:rPr>
              <a:t>的实例；</a:t>
            </a:r>
          </a:p>
          <a:p>
            <a:pPr marL="0" indent="482600" defTabSz="0" eaLnBrk="1" hangingPunct="1">
              <a:lnSpc>
                <a:spcPct val="120000"/>
              </a:lnSpc>
              <a:spcBef>
                <a:spcPct val="40000"/>
              </a:spcBef>
              <a:buNone/>
              <a:tabLst>
                <a:tab pos="952500" algn="l"/>
              </a:tabLst>
            </a:pPr>
            <a:r>
              <a:rPr lang="zh-CN" altLang="en-US" sz="1800" dirty="0">
                <a:highlight>
                  <a:srgbClr val="FFFF00"/>
                </a:highlight>
                <a:latin typeface="微软雅黑" panose="020B0503020204020204" charset="-122"/>
                <a:ea typeface="微软雅黑" panose="020B0503020204020204" charset="-122"/>
                <a:cs typeface="微软雅黑" panose="020B0503020204020204" charset="-122"/>
              </a:rPr>
              <a:t>弱实体类型，是指它自身的所有属性都无法构成主码的实体类型，因此弱实体的主键必须由外键和一部分自身属性所构成，这个外键往往是弱实体所依赖的实体的主键。</a:t>
            </a:r>
            <a:endParaRPr lang="en-US" altLang="zh-CN" sz="1800" dirty="0">
              <a:highlight>
                <a:srgbClr val="FFFF00"/>
              </a:highlight>
              <a:latin typeface="微软雅黑" panose="020B0503020204020204" charset="-122"/>
              <a:ea typeface="微软雅黑" panose="020B0503020204020204" charset="-122"/>
              <a:cs typeface="微软雅黑" panose="020B0503020204020204" charset="-122"/>
            </a:endParaRPr>
          </a:p>
          <a:p>
            <a:pPr marL="0" indent="482600" defTabSz="0" eaLnBrk="1" hangingPunct="1">
              <a:lnSpc>
                <a:spcPct val="120000"/>
              </a:lnSpc>
              <a:spcBef>
                <a:spcPct val="40000"/>
              </a:spcBef>
              <a:buNone/>
              <a:tabLst>
                <a:tab pos="952500" algn="l"/>
              </a:tabLst>
            </a:pPr>
            <a:r>
              <a:rPr lang="zh-CN" altLang="en-US" sz="1800" dirty="0">
                <a:latin typeface="微软雅黑" panose="020B0503020204020204" charset="-122"/>
                <a:ea typeface="微软雅黑" panose="020B0503020204020204" charset="-122"/>
                <a:cs typeface="微软雅黑" panose="020B0503020204020204" charset="-122"/>
              </a:rPr>
              <a:t>它的</a:t>
            </a:r>
            <a:r>
              <a:rPr lang="zh-CN" altLang="en-US" sz="1800" b="1" dirty="0">
                <a:solidFill>
                  <a:srgbClr val="FF0000"/>
                </a:solidFill>
                <a:latin typeface="微软雅黑" panose="020B0503020204020204" charset="-122"/>
                <a:ea typeface="微软雅黑" panose="020B0503020204020204" charset="-122"/>
                <a:cs typeface="微软雅黑" panose="020B0503020204020204" charset="-122"/>
              </a:rPr>
              <a:t>主键包括两个部分</a:t>
            </a:r>
            <a:r>
              <a:rPr lang="zh-CN" altLang="en-US" sz="1800" dirty="0">
                <a:latin typeface="微软雅黑" panose="020B0503020204020204" charset="-122"/>
                <a:ea typeface="微软雅黑" panose="020B0503020204020204" charset="-122"/>
                <a:cs typeface="微软雅黑" panose="020B0503020204020204" charset="-122"/>
              </a:rPr>
              <a:t>：</a:t>
            </a:r>
          </a:p>
          <a:p>
            <a:pPr marL="0" indent="482600" defTabSz="0" eaLnBrk="1" hangingPunct="1">
              <a:lnSpc>
                <a:spcPct val="120000"/>
              </a:lnSpc>
              <a:spcBef>
                <a:spcPct val="40000"/>
              </a:spcBef>
              <a:buNone/>
              <a:tabLst>
                <a:tab pos="952500" algn="l"/>
              </a:tabLst>
            </a:pPr>
            <a:r>
              <a:rPr lang="en-US" altLang="zh-CN" sz="1800" dirty="0">
                <a:latin typeface="微软雅黑" panose="020B0503020204020204" charset="-122"/>
                <a:ea typeface="微软雅黑" panose="020B0503020204020204" charset="-122"/>
                <a:cs typeface="微软雅黑" panose="020B0503020204020204" charset="-122"/>
              </a:rPr>
              <a:t>1</a:t>
            </a:r>
            <a:r>
              <a:rPr lang="zh-CN" altLang="en-US" sz="1800" dirty="0">
                <a:latin typeface="微软雅黑" panose="020B0503020204020204" charset="-122"/>
                <a:ea typeface="微软雅黑" panose="020B0503020204020204" charset="-122"/>
                <a:cs typeface="微软雅黑" panose="020B0503020204020204" charset="-122"/>
              </a:rPr>
              <a:t>）它</a:t>
            </a:r>
            <a:r>
              <a:rPr lang="zh-CN" altLang="en-US" sz="1800" b="1" dirty="0">
                <a:solidFill>
                  <a:srgbClr val="FF0000"/>
                </a:solidFill>
                <a:latin typeface="微软雅黑" panose="020B0503020204020204" charset="-122"/>
                <a:ea typeface="微软雅黑" panose="020B0503020204020204" charset="-122"/>
                <a:cs typeface="微软雅黑" panose="020B0503020204020204" charset="-122"/>
              </a:rPr>
              <a:t>所依赖的实体类型的主键</a:t>
            </a:r>
            <a:r>
              <a:rPr lang="zh-CN" altLang="en-US" sz="1800" dirty="0">
                <a:latin typeface="微软雅黑" panose="020B0503020204020204" charset="-122"/>
                <a:ea typeface="微软雅黑" panose="020B0503020204020204" charset="-122"/>
                <a:cs typeface="微软雅黑" panose="020B0503020204020204" charset="-122"/>
              </a:rPr>
              <a:t>；</a:t>
            </a:r>
          </a:p>
          <a:p>
            <a:pPr marL="0" indent="482600" defTabSz="0" eaLnBrk="1" hangingPunct="1">
              <a:lnSpc>
                <a:spcPct val="120000"/>
              </a:lnSpc>
              <a:spcBef>
                <a:spcPct val="40000"/>
              </a:spcBef>
              <a:buNone/>
              <a:tabLst>
                <a:tab pos="952500" algn="l"/>
              </a:tabLst>
            </a:pPr>
            <a:r>
              <a:rPr lang="en-US" altLang="zh-CN" sz="1800" dirty="0">
                <a:latin typeface="微软雅黑" panose="020B0503020204020204" charset="-122"/>
                <a:ea typeface="微软雅黑" panose="020B0503020204020204" charset="-122"/>
                <a:cs typeface="微软雅黑" panose="020B0503020204020204" charset="-122"/>
              </a:rPr>
              <a:t>2</a:t>
            </a:r>
            <a:r>
              <a:rPr lang="zh-CN" altLang="en-US" sz="1800" dirty="0">
                <a:latin typeface="微软雅黑" panose="020B0503020204020204" charset="-122"/>
                <a:ea typeface="微软雅黑" panose="020B0503020204020204" charset="-122"/>
                <a:cs typeface="微软雅黑" panose="020B0503020204020204" charset="-122"/>
              </a:rPr>
              <a:t>）在此基础上，再加上它</a:t>
            </a:r>
            <a:r>
              <a:rPr lang="zh-CN" altLang="en-US" sz="1800" b="1" dirty="0">
                <a:solidFill>
                  <a:srgbClr val="FF0000"/>
                </a:solidFill>
                <a:latin typeface="微软雅黑" panose="020B0503020204020204" charset="-122"/>
                <a:ea typeface="微软雅黑" panose="020B0503020204020204" charset="-122"/>
                <a:cs typeface="微软雅黑" panose="020B0503020204020204" charset="-122"/>
              </a:rPr>
              <a:t>自己的标识性属性</a:t>
            </a:r>
            <a:r>
              <a:rPr lang="zh-CN" altLang="en-US" sz="1800" dirty="0">
                <a:latin typeface="微软雅黑" panose="020B0503020204020204" charset="-122"/>
                <a:ea typeface="微软雅黑" panose="020B0503020204020204" charset="-122"/>
                <a:cs typeface="微软雅黑" panose="020B0503020204020204" charset="-122"/>
              </a:rPr>
              <a:t>；</a:t>
            </a:r>
          </a:p>
          <a:p>
            <a:pPr marL="0" indent="482600" defTabSz="0" eaLnBrk="1" hangingPunct="1">
              <a:buNone/>
              <a:tabLst>
                <a:tab pos="952500" algn="l"/>
              </a:tabLst>
            </a:pPr>
            <a:endParaRPr lang="en-US" altLang="zh-CN" sz="1800" dirty="0">
              <a:latin typeface="微软雅黑" panose="020B0503020204020204" charset="-122"/>
              <a:ea typeface="微软雅黑" panose="020B0503020204020204" charset="-122"/>
              <a:cs typeface="微软雅黑" panose="020B0503020204020204" charset="-122"/>
            </a:endParaRPr>
          </a:p>
        </p:txBody>
      </p:sp>
      <p:sp>
        <p:nvSpPr>
          <p:cNvPr id="4" name="文本框 3">
            <a:extLst>
              <a:ext uri="{FF2B5EF4-FFF2-40B4-BE49-F238E27FC236}">
                <a16:creationId xmlns:a16="http://schemas.microsoft.com/office/drawing/2014/main" id="{3A55595B-FB69-5CF9-7508-23EC0288CF37}"/>
              </a:ext>
            </a:extLst>
          </p:cNvPr>
          <p:cNvSpPr txBox="1"/>
          <p:nvPr/>
        </p:nvSpPr>
        <p:spPr>
          <a:xfrm>
            <a:off x="4716016" y="6093296"/>
            <a:ext cx="3818384" cy="338554"/>
          </a:xfrm>
          <a:prstGeom prst="rect">
            <a:avLst/>
          </a:prstGeom>
          <a:noFill/>
        </p:spPr>
        <p:txBody>
          <a:bodyPr wrap="square">
            <a:spAutoFit/>
          </a:bodyPr>
          <a:lstStyle/>
          <a:p>
            <a:r>
              <a:rPr lang="zh-CN" altLang="en-US" sz="1600" dirty="0"/>
              <a:t>https://en.wikipedia.org/wiki/Weak_entity</a:t>
            </a:r>
          </a:p>
        </p:txBody>
      </p:sp>
      <p:sp>
        <p:nvSpPr>
          <p:cNvPr id="6" name="文本框 5">
            <a:extLst>
              <a:ext uri="{FF2B5EF4-FFF2-40B4-BE49-F238E27FC236}">
                <a16:creationId xmlns:a16="http://schemas.microsoft.com/office/drawing/2014/main" id="{78C22224-48EA-B8CB-DB49-38850355CD84}"/>
              </a:ext>
            </a:extLst>
          </p:cNvPr>
          <p:cNvSpPr txBox="1"/>
          <p:nvPr/>
        </p:nvSpPr>
        <p:spPr>
          <a:xfrm>
            <a:off x="4339208" y="4941168"/>
            <a:ext cx="4572000" cy="369332"/>
          </a:xfrm>
          <a:prstGeom prst="rect">
            <a:avLst/>
          </a:prstGeom>
          <a:noFill/>
        </p:spPr>
        <p:txBody>
          <a:bodyPr wrap="square">
            <a:spAutoFit/>
          </a:bodyPr>
          <a:lstStyle/>
          <a:p>
            <a:r>
              <a:rPr lang="zh-CN" altLang="en-US" sz="1800" b="0" i="0" dirty="0">
                <a:solidFill>
                  <a:srgbClr val="333333"/>
                </a:solidFill>
                <a:effectLst/>
                <a:highlight>
                  <a:srgbClr val="FFFF00"/>
                </a:highlight>
                <a:latin typeface="FangSong_GB2312"/>
              </a:rPr>
              <a:t>强实体与弱实体的联系只能是</a:t>
            </a:r>
            <a:r>
              <a:rPr lang="en-US" altLang="zh-CN" sz="1800" b="0" i="0" dirty="0">
                <a:solidFill>
                  <a:srgbClr val="333333"/>
                </a:solidFill>
                <a:effectLst/>
                <a:highlight>
                  <a:srgbClr val="FFFF00"/>
                </a:highlight>
                <a:latin typeface="FangSong_GB2312"/>
              </a:rPr>
              <a:t>1</a:t>
            </a:r>
            <a:r>
              <a:rPr lang="zh-CN" altLang="en-US" sz="1800" b="0" i="0" dirty="0">
                <a:solidFill>
                  <a:srgbClr val="333333"/>
                </a:solidFill>
                <a:effectLst/>
                <a:highlight>
                  <a:srgbClr val="FFFF00"/>
                </a:highlight>
                <a:latin typeface="FangSong_GB2312"/>
              </a:rPr>
              <a:t>：</a:t>
            </a:r>
            <a:r>
              <a:rPr lang="en-US" altLang="zh-CN" sz="1800" b="0" i="0" dirty="0">
                <a:solidFill>
                  <a:srgbClr val="333333"/>
                </a:solidFill>
                <a:effectLst/>
                <a:highlight>
                  <a:srgbClr val="FFFF00"/>
                </a:highlight>
                <a:latin typeface="FangSong_GB2312"/>
              </a:rPr>
              <a:t>1</a:t>
            </a:r>
            <a:r>
              <a:rPr lang="zh-CN" altLang="en-US" sz="1800" b="0" i="0" dirty="0">
                <a:solidFill>
                  <a:srgbClr val="333333"/>
                </a:solidFill>
                <a:effectLst/>
                <a:highlight>
                  <a:srgbClr val="FFFF00"/>
                </a:highlight>
                <a:latin typeface="FangSong_GB2312"/>
              </a:rPr>
              <a:t>或</a:t>
            </a:r>
            <a:r>
              <a:rPr lang="en-US" altLang="zh-CN" sz="1800" b="0" i="0" dirty="0">
                <a:solidFill>
                  <a:srgbClr val="333333"/>
                </a:solidFill>
                <a:effectLst/>
                <a:highlight>
                  <a:srgbClr val="FFFF00"/>
                </a:highlight>
                <a:latin typeface="FangSong_GB2312"/>
              </a:rPr>
              <a:t>1</a:t>
            </a:r>
            <a:r>
              <a:rPr lang="zh-CN" altLang="en-US" sz="1800" b="0" i="0" dirty="0">
                <a:solidFill>
                  <a:srgbClr val="333333"/>
                </a:solidFill>
                <a:effectLst/>
                <a:highlight>
                  <a:srgbClr val="FFFF00"/>
                </a:highlight>
                <a:latin typeface="FangSong_GB2312"/>
              </a:rPr>
              <a:t>：</a:t>
            </a:r>
            <a:r>
              <a:rPr lang="en-US" altLang="zh-CN" sz="1800" b="0" i="0" dirty="0">
                <a:solidFill>
                  <a:srgbClr val="333333"/>
                </a:solidFill>
                <a:effectLst/>
                <a:highlight>
                  <a:srgbClr val="FFFF00"/>
                </a:highlight>
                <a:latin typeface="FangSong_GB2312"/>
              </a:rPr>
              <a:t>N</a:t>
            </a:r>
            <a:endParaRPr lang="zh-CN" altLang="en-US" sz="1800" dirty="0"/>
          </a:p>
        </p:txBody>
      </p:sp>
    </p:spTree>
    <p:extLst>
      <p:ext uri="{BB962C8B-B14F-4D97-AF65-F5344CB8AC3E}">
        <p14:creationId xmlns:p14="http://schemas.microsoft.com/office/powerpoint/2010/main" val="3077463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a:xfrm>
            <a:off x="0" y="152400"/>
            <a:ext cx="9144000" cy="1331913"/>
          </a:xfrm>
        </p:spPr>
        <p:txBody>
          <a:bodyPr vert="horz" wrap="square" lIns="91440" tIns="45720" rIns="91440" bIns="45720" anchor="ctr"/>
          <a:lstStyle/>
          <a:p>
            <a:pPr eaLnBrk="1" hangingPunct="1"/>
            <a:r>
              <a:rPr lang="zh-CN" altLang="en-US" sz="4000" dirty="0">
                <a:latin typeface="微软雅黑" panose="020B0503020204020204" charset="-122"/>
                <a:ea typeface="微软雅黑" panose="020B0503020204020204" charset="-122"/>
              </a:rPr>
              <a:t>建模</a:t>
            </a:r>
            <a:r>
              <a:rPr lang="en-US" altLang="zh-CN" sz="4000" dirty="0">
                <a:latin typeface="微软雅黑" panose="020B0503020204020204" charset="-122"/>
                <a:ea typeface="微软雅黑" panose="020B0503020204020204" charset="-122"/>
              </a:rPr>
              <a:t>(modeling)</a:t>
            </a:r>
          </a:p>
        </p:txBody>
      </p:sp>
      <p:sp>
        <p:nvSpPr>
          <p:cNvPr id="15363" name="Text Box 17"/>
          <p:cNvSpPr txBox="1"/>
          <p:nvPr/>
        </p:nvSpPr>
        <p:spPr>
          <a:xfrm>
            <a:off x="611188" y="1773238"/>
            <a:ext cx="8353425" cy="4154170"/>
          </a:xfrm>
          <a:prstGeom prst="rect">
            <a:avLst/>
          </a:prstGeom>
          <a:noFill/>
          <a:ln w="9525">
            <a:noFill/>
          </a:ln>
        </p:spPr>
        <p:txBody>
          <a:bodyPr wrap="square">
            <a:spAutoFit/>
          </a:bodyPr>
          <a:lstStyle/>
          <a:p>
            <a:pPr>
              <a:lnSpc>
                <a:spcPct val="150000"/>
              </a:lnSpc>
              <a:spcBef>
                <a:spcPct val="50000"/>
              </a:spcBef>
            </a:pPr>
            <a:r>
              <a:rPr lang="zh-CN" altLang="en-US" dirty="0">
                <a:latin typeface="微软雅黑" panose="020B0503020204020204" charset="-122"/>
                <a:ea typeface="微软雅黑" panose="020B0503020204020204" charset="-122"/>
                <a:cs typeface="微软雅黑" panose="020B0503020204020204" charset="-122"/>
              </a:rPr>
              <a:t>对一个企业的数据进行结构化处理，准确地表达数据的内涵</a:t>
            </a:r>
            <a:r>
              <a:rPr lang="en-US" altLang="zh-CN" dirty="0">
                <a:latin typeface="微软雅黑" panose="020B0503020204020204" charset="-122"/>
                <a:ea typeface="微软雅黑" panose="020B0503020204020204" charset="-122"/>
                <a:cs typeface="微软雅黑" panose="020B0503020204020204" charset="-122"/>
              </a:rPr>
              <a:t>; </a:t>
            </a:r>
          </a:p>
          <a:p>
            <a:pPr>
              <a:lnSpc>
                <a:spcPct val="150000"/>
              </a:lnSpc>
              <a:spcBef>
                <a:spcPct val="50000"/>
              </a:spcBef>
            </a:pPr>
            <a:r>
              <a:rPr lang="zh-CN" altLang="en-US" dirty="0">
                <a:latin typeface="微软雅黑" panose="020B0503020204020204" charset="-122"/>
                <a:ea typeface="微软雅黑" panose="020B0503020204020204" charset="-122"/>
                <a:cs typeface="微软雅黑" panose="020B0503020204020204" charset="-122"/>
              </a:rPr>
              <a:t>基本要素</a:t>
            </a:r>
            <a:r>
              <a:rPr lang="en-US" altLang="zh-CN" dirty="0">
                <a:latin typeface="微软雅黑" panose="020B0503020204020204" charset="-122"/>
                <a:ea typeface="微软雅黑" panose="020B0503020204020204" charset="-122"/>
                <a:cs typeface="微软雅黑" panose="020B0503020204020204" charset="-122"/>
              </a:rPr>
              <a:t>: </a:t>
            </a:r>
          </a:p>
          <a:p>
            <a:pPr marL="800100" lvl="1" indent="-342900" eaLnBrk="1" hangingPunct="1">
              <a:lnSpc>
                <a:spcPct val="200000"/>
              </a:lnSpc>
              <a:buClr>
                <a:srgbClr val="FF0000"/>
              </a:buClr>
              <a:buFont typeface="Wingdings" panose="05000000000000000000" pitchFamily="2" charset="2"/>
              <a:buChar char="l"/>
            </a:pPr>
            <a:r>
              <a:rPr lang="zh-CN" altLang="en-US" b="1" dirty="0">
                <a:solidFill>
                  <a:srgbClr val="0000FF"/>
                </a:solidFill>
                <a:latin typeface="微软雅黑" panose="020B0503020204020204" charset="-122"/>
                <a:ea typeface="微软雅黑" panose="020B0503020204020204" charset="-122"/>
                <a:cs typeface="微软雅黑" panose="020B0503020204020204" charset="-122"/>
              </a:rPr>
              <a:t>概念</a:t>
            </a:r>
            <a:r>
              <a:rPr lang="zh-CN" altLang="en-US" dirty="0">
                <a:latin typeface="微软雅黑" panose="020B0503020204020204" charset="-122"/>
                <a:ea typeface="微软雅黑" panose="020B0503020204020204" charset="-122"/>
                <a:cs typeface="微软雅黑" panose="020B0503020204020204" charset="-122"/>
              </a:rPr>
              <a:t>及其定义</a:t>
            </a:r>
            <a:r>
              <a:rPr lang="en-US" altLang="zh-CN" b="1" dirty="0">
                <a:latin typeface="微软雅黑" panose="020B0503020204020204" charset="-122"/>
                <a:ea typeface="微软雅黑" panose="020B0503020204020204" charset="-122"/>
                <a:cs typeface="微软雅黑" panose="020B0503020204020204" charset="-122"/>
              </a:rPr>
              <a:t>;</a:t>
            </a:r>
          </a:p>
          <a:p>
            <a:pPr marL="800100" lvl="1" indent="-342900" eaLnBrk="1" hangingPunct="1">
              <a:lnSpc>
                <a:spcPct val="200000"/>
              </a:lnSpc>
              <a:buClr>
                <a:srgbClr val="FF0000"/>
              </a:buClr>
              <a:buFont typeface="Wingdings" panose="05000000000000000000" pitchFamily="2" charset="2"/>
              <a:buChar char="l"/>
            </a:pPr>
            <a:r>
              <a:rPr lang="zh-CN" altLang="en-US" dirty="0">
                <a:latin typeface="微软雅黑" panose="020B0503020204020204" charset="-122"/>
                <a:ea typeface="微软雅黑" panose="020B0503020204020204" charset="-122"/>
                <a:cs typeface="微软雅黑" panose="020B0503020204020204" charset="-122"/>
              </a:rPr>
              <a:t>表达概念所用的</a:t>
            </a:r>
            <a:r>
              <a:rPr lang="zh-CN" altLang="en-US" b="1" dirty="0">
                <a:solidFill>
                  <a:srgbClr val="0000FF"/>
                </a:solidFill>
                <a:latin typeface="微软雅黑" panose="020B0503020204020204" charset="-122"/>
                <a:ea typeface="微软雅黑" panose="020B0503020204020204" charset="-122"/>
                <a:cs typeface="微软雅黑" panose="020B0503020204020204" charset="-122"/>
              </a:rPr>
              <a:t>符号</a:t>
            </a:r>
            <a:r>
              <a:rPr lang="en-US" altLang="zh-CN" b="1" dirty="0">
                <a:latin typeface="微软雅黑" panose="020B0503020204020204" charset="-122"/>
                <a:ea typeface="微软雅黑" panose="020B0503020204020204" charset="-122"/>
                <a:cs typeface="微软雅黑" panose="020B0503020204020204" charset="-122"/>
              </a:rPr>
              <a:t>;</a:t>
            </a:r>
          </a:p>
          <a:p>
            <a:pPr marL="800100" lvl="1" indent="-342900" eaLnBrk="1" hangingPunct="1">
              <a:lnSpc>
                <a:spcPct val="200000"/>
              </a:lnSpc>
              <a:buClr>
                <a:srgbClr val="FF0000"/>
              </a:buClr>
              <a:buFont typeface="Wingdings" panose="05000000000000000000" pitchFamily="2" charset="2"/>
              <a:buChar char="l"/>
            </a:pPr>
            <a:r>
              <a:rPr lang="zh-CN" altLang="en-US" dirty="0">
                <a:latin typeface="微软雅黑" panose="020B0503020204020204" charset="-122"/>
                <a:ea typeface="微软雅黑" panose="020B0503020204020204" charset="-122"/>
                <a:cs typeface="微软雅黑" panose="020B0503020204020204" charset="-122"/>
              </a:rPr>
              <a:t>有关处理的</a:t>
            </a:r>
            <a:r>
              <a:rPr lang="zh-CN" altLang="en-US" b="1" dirty="0">
                <a:solidFill>
                  <a:srgbClr val="0000FF"/>
                </a:solidFill>
                <a:latin typeface="微软雅黑" panose="020B0503020204020204" charset="-122"/>
                <a:ea typeface="微软雅黑" panose="020B0503020204020204" charset="-122"/>
                <a:cs typeface="微软雅黑" panose="020B0503020204020204" charset="-122"/>
              </a:rPr>
              <a:t>规则</a:t>
            </a:r>
            <a:r>
              <a:rPr lang="en-US" altLang="zh-CN" b="1" dirty="0">
                <a:latin typeface="微软雅黑" panose="020B0503020204020204" charset="-122"/>
                <a:ea typeface="微软雅黑" panose="020B0503020204020204" charset="-122"/>
                <a:cs typeface="微软雅黑" panose="020B0503020204020204" charset="-122"/>
              </a:rPr>
              <a:t>;</a:t>
            </a:r>
          </a:p>
          <a:p>
            <a:pPr>
              <a:lnSpc>
                <a:spcPct val="150000"/>
              </a:lnSpc>
            </a:pPr>
            <a:r>
              <a:rPr lang="en-US" altLang="zh-CN" dirty="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例如：</a:t>
            </a:r>
            <a:r>
              <a:rPr lang="en-US" altLang="zh-CN" dirty="0">
                <a:latin typeface="微软雅黑" panose="020B0503020204020204" charset="-122"/>
                <a:ea typeface="微软雅黑" panose="020B0503020204020204" charset="-122"/>
                <a:cs typeface="微软雅黑" panose="020B0503020204020204" charset="-122"/>
              </a:rPr>
              <a:t>( 6 </a:t>
            </a:r>
            <a:r>
              <a:rPr lang="en-US" altLang="zh-CN" dirty="0">
                <a:latin typeface="微软雅黑" panose="020B0503020204020204" charset="-122"/>
                <a:ea typeface="微软雅黑" panose="020B0503020204020204" charset="-122"/>
                <a:cs typeface="微软雅黑" panose="020B0503020204020204" charset="-122"/>
                <a:sym typeface="Symbol" panose="05050102010706020507" pitchFamily="18" charset="2"/>
              </a:rPr>
              <a:t> 2 + 3 )  4;</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CN" altLang="en-US"/>
              <a:t>弱实体集</a:t>
            </a:r>
          </a:p>
        </p:txBody>
      </p:sp>
      <p:sp>
        <p:nvSpPr>
          <p:cNvPr id="50179" name="Rectangle 3"/>
          <p:cNvSpPr>
            <a:spLocks noGrp="1" noChangeArrowheads="1"/>
          </p:cNvSpPr>
          <p:nvPr>
            <p:ph type="body" sz="half" idx="1"/>
          </p:nvPr>
        </p:nvSpPr>
        <p:spPr>
          <a:xfrm>
            <a:off x="228600" y="1196975"/>
            <a:ext cx="8664575" cy="5432425"/>
          </a:xfrm>
        </p:spPr>
        <p:txBody>
          <a:bodyPr/>
          <a:lstStyle/>
          <a:p>
            <a:pPr eaLnBrk="1" hangingPunct="1"/>
            <a:r>
              <a:rPr lang="zh-CN" altLang="en-US" sz="2400" dirty="0"/>
              <a:t>示例</a:t>
            </a:r>
          </a:p>
          <a:p>
            <a:pPr lvl="1" eaLnBrk="1" hangingPunct="1">
              <a:buFont typeface="Wingdings" pitchFamily="2" charset="2"/>
              <a:buNone/>
            </a:pPr>
            <a:r>
              <a:rPr lang="zh-CN" altLang="en-US" sz="2000" dirty="0">
                <a:solidFill>
                  <a:schemeClr val="hlink"/>
                </a:solidFill>
              </a:rPr>
              <a:t>	贷款</a:t>
            </a:r>
            <a:r>
              <a:rPr lang="zh-CN" altLang="en-US" sz="2000" dirty="0"/>
              <a:t>（贷款号，金额），对应多个</a:t>
            </a:r>
            <a:r>
              <a:rPr lang="zh-CN" altLang="en-US" sz="2000" dirty="0">
                <a:solidFill>
                  <a:schemeClr val="hlink"/>
                </a:solidFill>
              </a:rPr>
              <a:t>还款</a:t>
            </a:r>
            <a:r>
              <a:rPr lang="zh-CN" altLang="en-US" sz="2000" dirty="0"/>
              <a:t>（还款号，还款日期，金额）</a:t>
            </a:r>
          </a:p>
          <a:p>
            <a:pPr lvl="1" eaLnBrk="1" hangingPunct="1">
              <a:buFont typeface="Wingdings" pitchFamily="2" charset="2"/>
              <a:buNone/>
            </a:pPr>
            <a:r>
              <a:rPr lang="zh-CN" altLang="en-US" sz="2000" dirty="0"/>
              <a:t>  每个“贷款”的各个“还款”不同，</a:t>
            </a:r>
            <a:endParaRPr lang="en-US" altLang="zh-CN" sz="2000" dirty="0"/>
          </a:p>
          <a:p>
            <a:pPr lvl="1" eaLnBrk="1" hangingPunct="1">
              <a:buFont typeface="Wingdings" pitchFamily="2" charset="2"/>
              <a:buNone/>
            </a:pPr>
            <a:r>
              <a:rPr lang="zh-CN" altLang="en-US" sz="2000" dirty="0"/>
              <a:t>但不同“贷款”之间的“还款”却可能相同（还款号是对应贷款的第几笔还款）</a:t>
            </a:r>
          </a:p>
        </p:txBody>
      </p:sp>
      <p:graphicFrame>
        <p:nvGraphicFramePr>
          <p:cNvPr id="36368" name="Group 528"/>
          <p:cNvGraphicFramePr>
            <a:graphicFrameLocks noGrp="1"/>
          </p:cNvGraphicFramePr>
          <p:nvPr/>
        </p:nvGraphicFramePr>
        <p:xfrm>
          <a:off x="1763713" y="3860800"/>
          <a:ext cx="6022975" cy="2788800"/>
        </p:xfrm>
        <a:graphic>
          <a:graphicData uri="http://schemas.openxmlformats.org/drawingml/2006/table">
            <a:tbl>
              <a:tblPr/>
              <a:tblGrid>
                <a:gridCol w="1216025">
                  <a:extLst>
                    <a:ext uri="{9D8B030D-6E8A-4147-A177-3AD203B41FA5}">
                      <a16:colId xmlns:a16="http://schemas.microsoft.com/office/drawing/2014/main" val="20000"/>
                    </a:ext>
                  </a:extLst>
                </a:gridCol>
                <a:gridCol w="1196975">
                  <a:extLst>
                    <a:ext uri="{9D8B030D-6E8A-4147-A177-3AD203B41FA5}">
                      <a16:colId xmlns:a16="http://schemas.microsoft.com/office/drawing/2014/main" val="20001"/>
                    </a:ext>
                  </a:extLst>
                </a:gridCol>
                <a:gridCol w="1216025">
                  <a:extLst>
                    <a:ext uri="{9D8B030D-6E8A-4147-A177-3AD203B41FA5}">
                      <a16:colId xmlns:a16="http://schemas.microsoft.com/office/drawing/2014/main" val="20002"/>
                    </a:ext>
                  </a:extLst>
                </a:gridCol>
                <a:gridCol w="1196975">
                  <a:extLst>
                    <a:ext uri="{9D8B030D-6E8A-4147-A177-3AD203B41FA5}">
                      <a16:colId xmlns:a16="http://schemas.microsoft.com/office/drawing/2014/main" val="20003"/>
                    </a:ext>
                  </a:extLst>
                </a:gridCol>
                <a:gridCol w="1196975">
                  <a:extLst>
                    <a:ext uri="{9D8B030D-6E8A-4147-A177-3AD203B41FA5}">
                      <a16:colId xmlns:a16="http://schemas.microsoft.com/office/drawing/2014/main" val="20004"/>
                    </a:ext>
                  </a:extLst>
                </a:gridCol>
              </a:tblGrid>
              <a:tr h="3587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a:ln>
                            <a:noFill/>
                          </a:ln>
                          <a:solidFill>
                            <a:schemeClr val="folHlink"/>
                          </a:solidFill>
                          <a:effectLst/>
                          <a:latin typeface="Tahoma" pitchFamily="34" charset="0"/>
                          <a:ea typeface="隶书" pitchFamily="49" charset="-122"/>
                        </a:rPr>
                        <a:t>贷款号</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a:ln>
                            <a:noFill/>
                          </a:ln>
                          <a:solidFill>
                            <a:schemeClr val="folHlink"/>
                          </a:solidFill>
                          <a:effectLst/>
                          <a:latin typeface="Tahoma" pitchFamily="34" charset="0"/>
                          <a:ea typeface="隶书" pitchFamily="49" charset="-122"/>
                        </a:rPr>
                        <a:t>贷款金额</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a:ln>
                            <a:noFill/>
                          </a:ln>
                          <a:solidFill>
                            <a:schemeClr val="folHlink"/>
                          </a:solidFill>
                          <a:effectLst/>
                          <a:latin typeface="Tahoma" pitchFamily="34" charset="0"/>
                          <a:ea typeface="隶书" pitchFamily="49" charset="-122"/>
                        </a:rPr>
                        <a:t>还款号</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a:ln>
                            <a:noFill/>
                          </a:ln>
                          <a:solidFill>
                            <a:schemeClr val="folHlink"/>
                          </a:solidFill>
                          <a:effectLst/>
                          <a:latin typeface="Tahoma" pitchFamily="34" charset="0"/>
                          <a:ea typeface="隶书" pitchFamily="49" charset="-122"/>
                        </a:rPr>
                        <a:t>还款日期</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a:ln>
                            <a:noFill/>
                          </a:ln>
                          <a:solidFill>
                            <a:schemeClr val="folHlink"/>
                          </a:solidFill>
                          <a:effectLst/>
                          <a:latin typeface="Tahoma" pitchFamily="34" charset="0"/>
                          <a:ea typeface="隶书" pitchFamily="49" charset="-122"/>
                        </a:rPr>
                        <a:t>还款金额</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03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latin typeface="Tahoma" pitchFamily="34" charset="0"/>
                          <a:ea typeface="隶书" pitchFamily="49" charset="-122"/>
                        </a:rPr>
                        <a:t>D1234</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latin typeface="Tahoma" pitchFamily="34" charset="0"/>
                          <a:ea typeface="隶书" pitchFamily="49" charset="-122"/>
                        </a:rPr>
                        <a:t>5000</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latin typeface="Tahoma" pitchFamily="34" charset="0"/>
                          <a:ea typeface="隶书" pitchFamily="49" charset="-122"/>
                        </a:rPr>
                        <a:t>1</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latin typeface="Tahoma" pitchFamily="34" charset="0"/>
                          <a:ea typeface="隶书" pitchFamily="49" charset="-122"/>
                        </a:rPr>
                        <a:t>99.10.12</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latin typeface="Tahoma" pitchFamily="34" charset="0"/>
                          <a:ea typeface="隶书" pitchFamily="49" charset="-122"/>
                        </a:rPr>
                        <a:t>3000</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87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latin typeface="Tahoma" pitchFamily="34" charset="0"/>
                          <a:ea typeface="隶书" pitchFamily="49" charset="-122"/>
                        </a:rPr>
                        <a:t>D1234</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latin typeface="Tahoma" pitchFamily="34" charset="0"/>
                          <a:ea typeface="隶书" pitchFamily="49" charset="-122"/>
                        </a:rPr>
                        <a:t>5000</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latin typeface="Tahoma" pitchFamily="34" charset="0"/>
                          <a:ea typeface="隶书" pitchFamily="49" charset="-122"/>
                        </a:rPr>
                        <a:t>2</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latin typeface="Tahoma" pitchFamily="34" charset="0"/>
                          <a:ea typeface="隶书" pitchFamily="49" charset="-122"/>
                        </a:rPr>
                        <a:t>99.11.12</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latin typeface="Tahoma" pitchFamily="34" charset="0"/>
                          <a:ea typeface="隶书" pitchFamily="49" charset="-122"/>
                        </a:rPr>
                        <a:t>1000</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87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latin typeface="Tahoma" pitchFamily="34" charset="0"/>
                          <a:ea typeface="隶书" pitchFamily="49" charset="-122"/>
                        </a:rPr>
                        <a:t>D1234</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latin typeface="Tahoma" pitchFamily="34" charset="0"/>
                          <a:ea typeface="隶书" pitchFamily="49" charset="-122"/>
                        </a:rPr>
                        <a:t>5000</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latin typeface="Tahoma" pitchFamily="34" charset="0"/>
                          <a:ea typeface="隶书" pitchFamily="49" charset="-122"/>
                        </a:rPr>
                        <a:t>3</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latin typeface="Tahoma" pitchFamily="34" charset="0"/>
                          <a:ea typeface="隶书" pitchFamily="49" charset="-122"/>
                        </a:rPr>
                        <a:t>99.12.12</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latin typeface="Tahoma" pitchFamily="34" charset="0"/>
                          <a:ea typeface="隶书" pitchFamily="49" charset="-122"/>
                        </a:rPr>
                        <a:t>1000</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87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latin typeface="Tahoma" pitchFamily="34" charset="0"/>
                          <a:ea typeface="隶书" pitchFamily="49" charset="-122"/>
                        </a:rPr>
                        <a:t>D5678</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latin typeface="Tahoma" pitchFamily="34" charset="0"/>
                          <a:ea typeface="隶书" pitchFamily="49" charset="-122"/>
                        </a:rPr>
                        <a:t>7000</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latin typeface="Tahoma" pitchFamily="34" charset="0"/>
                          <a:ea typeface="隶书" pitchFamily="49" charset="-122"/>
                        </a:rPr>
                        <a:t>1</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latin typeface="Tahoma" pitchFamily="34" charset="0"/>
                          <a:ea typeface="隶书" pitchFamily="49" charset="-122"/>
                        </a:rPr>
                        <a:t>99.10.12</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latin typeface="Tahoma" pitchFamily="34" charset="0"/>
                          <a:ea typeface="隶书" pitchFamily="49" charset="-122"/>
                        </a:rPr>
                        <a:t>3000</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03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latin typeface="Tahoma" pitchFamily="34" charset="0"/>
                          <a:ea typeface="隶书" pitchFamily="49" charset="-122"/>
                        </a:rPr>
                        <a:t>D5678</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latin typeface="Tahoma" pitchFamily="34" charset="0"/>
                          <a:ea typeface="隶书" pitchFamily="49" charset="-122"/>
                        </a:rPr>
                        <a:t>7000</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latin typeface="Tahoma" pitchFamily="34" charset="0"/>
                          <a:ea typeface="隶书" pitchFamily="49" charset="-122"/>
                        </a:rPr>
                        <a:t>2</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latin typeface="Tahoma" pitchFamily="34" charset="0"/>
                          <a:ea typeface="隶书" pitchFamily="49" charset="-122"/>
                        </a:rPr>
                        <a:t>99.11.12</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latin typeface="Tahoma" pitchFamily="34" charset="0"/>
                          <a:ea typeface="隶书" pitchFamily="49" charset="-122"/>
                        </a:rPr>
                        <a:t>2000</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587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latin typeface="Tahoma" pitchFamily="34" charset="0"/>
                          <a:ea typeface="隶书" pitchFamily="49" charset="-122"/>
                        </a:rPr>
                        <a:t>D5678</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latin typeface="Tahoma" pitchFamily="34" charset="0"/>
                          <a:ea typeface="隶书" pitchFamily="49" charset="-122"/>
                        </a:rPr>
                        <a:t>7000</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latin typeface="Tahoma" pitchFamily="34" charset="0"/>
                          <a:ea typeface="隶书" pitchFamily="49" charset="-122"/>
                        </a:rPr>
                        <a:t>3</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latin typeface="Tahoma" pitchFamily="34" charset="0"/>
                          <a:ea typeface="隶书" pitchFamily="49" charset="-122"/>
                        </a:rPr>
                        <a:t>99.12.12</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folHlink"/>
                          </a:solidFill>
                          <a:effectLst/>
                          <a:latin typeface="Tahoma" pitchFamily="34" charset="0"/>
                          <a:ea typeface="隶书" pitchFamily="49" charset="-122"/>
                        </a:rPr>
                        <a:t>2000</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a:t>弱实体集</a:t>
            </a:r>
          </a:p>
        </p:txBody>
      </p:sp>
      <p:sp>
        <p:nvSpPr>
          <p:cNvPr id="57347" name="Rectangle 3"/>
          <p:cNvSpPr>
            <a:spLocks noGrp="1" noChangeArrowheads="1"/>
          </p:cNvSpPr>
          <p:nvPr>
            <p:ph type="body" idx="1"/>
          </p:nvPr>
        </p:nvSpPr>
        <p:spPr/>
        <p:txBody>
          <a:bodyPr/>
          <a:lstStyle/>
          <a:p>
            <a:pPr eaLnBrk="1" hangingPunct="1">
              <a:lnSpc>
                <a:spcPct val="110000"/>
              </a:lnSpc>
            </a:pPr>
            <a:r>
              <a:rPr lang="zh-CN" altLang="en-US" dirty="0"/>
              <a:t>弱实体集与存在依赖</a:t>
            </a:r>
          </a:p>
          <a:p>
            <a:pPr lvl="1" eaLnBrk="1" hangingPunct="1">
              <a:lnSpc>
                <a:spcPct val="110000"/>
              </a:lnSpc>
            </a:pPr>
            <a:r>
              <a:rPr lang="zh-CN" altLang="en-US" dirty="0"/>
              <a:t>弱实体集必然存在依赖于强实体集（</a:t>
            </a:r>
            <a:r>
              <a:rPr lang="en-US" altLang="zh-CN" dirty="0"/>
              <a:t>Strong Entity Set)</a:t>
            </a:r>
            <a:r>
              <a:rPr lang="zh-CN" altLang="en-US" dirty="0"/>
              <a:t> 即其拥有者</a:t>
            </a:r>
            <a:endParaRPr lang="en-US" altLang="zh-CN" dirty="0"/>
          </a:p>
          <a:p>
            <a:pPr lvl="1" eaLnBrk="1" hangingPunct="1">
              <a:lnSpc>
                <a:spcPct val="110000"/>
              </a:lnSpc>
            </a:pPr>
            <a:r>
              <a:rPr lang="zh-CN" altLang="en-US" dirty="0"/>
              <a:t>弱实体集与其拥有者之间的联系称作标识性联系(</a:t>
            </a:r>
            <a:r>
              <a:rPr lang="en-US" altLang="zh-CN" dirty="0"/>
              <a:t>identifying relationship)</a:t>
            </a:r>
          </a:p>
          <a:p>
            <a:pPr lvl="1" eaLnBrk="1" hangingPunct="1">
              <a:lnSpc>
                <a:spcPct val="110000"/>
              </a:lnSpc>
            </a:pPr>
            <a:r>
              <a:rPr lang="zh-CN" altLang="en-US" dirty="0"/>
              <a:t>存在依赖并不总会导致一个弱实体集，从属实体集可以有自己的主码</a:t>
            </a:r>
          </a:p>
          <a:p>
            <a:pPr lvl="1" eaLnBrk="1" hangingPunct="1">
              <a:lnSpc>
                <a:spcPct val="110000"/>
              </a:lnSpc>
              <a:buFont typeface="Wingdings" pitchFamily="2" charset="2"/>
              <a:buNone/>
            </a:pPr>
            <a:r>
              <a:rPr lang="zh-CN" altLang="en-US" dirty="0"/>
              <a:t>	</a:t>
            </a:r>
            <a:r>
              <a:rPr lang="en-US" altLang="zh-CN" dirty="0"/>
              <a:t>	</a:t>
            </a:r>
            <a:r>
              <a:rPr lang="zh-CN" altLang="en-US" dirty="0"/>
              <a:t>如实体集信用卡（</a:t>
            </a:r>
            <a:r>
              <a:rPr lang="zh-CN" altLang="en-US" u="sng" dirty="0"/>
              <a:t>信用卡号</a:t>
            </a:r>
            <a:r>
              <a:rPr lang="zh-CN" altLang="en-US" dirty="0"/>
              <a:t>，客户帐号，金额），它存在依赖于客户帐号实体集，但信用卡有自己的主码</a:t>
            </a:r>
            <a:r>
              <a:rPr lang="zh-CN" altLang="en-US" u="sng" dirty="0"/>
              <a:t>信用卡号</a:t>
            </a:r>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zh-CN" altLang="en-US"/>
              <a:t>弱实体集</a:t>
            </a:r>
          </a:p>
        </p:txBody>
      </p:sp>
      <p:sp>
        <p:nvSpPr>
          <p:cNvPr id="58371" name="Rectangle 3"/>
          <p:cNvSpPr>
            <a:spLocks noGrp="1" noChangeArrowheads="1"/>
          </p:cNvSpPr>
          <p:nvPr>
            <p:ph type="body" idx="1"/>
          </p:nvPr>
        </p:nvSpPr>
        <p:spPr/>
        <p:txBody>
          <a:bodyPr/>
          <a:lstStyle/>
          <a:p>
            <a:pPr eaLnBrk="1" hangingPunct="1">
              <a:lnSpc>
                <a:spcPct val="110000"/>
              </a:lnSpc>
            </a:pPr>
            <a:r>
              <a:rPr lang="zh-CN" altLang="en-US" dirty="0"/>
              <a:t>分辨符（</a:t>
            </a:r>
            <a:r>
              <a:rPr lang="en-US" altLang="zh-CN" dirty="0"/>
              <a:t>Discriminator)</a:t>
            </a:r>
          </a:p>
          <a:p>
            <a:pPr lvl="1" eaLnBrk="1" hangingPunct="1">
              <a:lnSpc>
                <a:spcPct val="110000"/>
              </a:lnSpc>
            </a:pPr>
            <a:r>
              <a:rPr lang="zh-CN" altLang="en-US" dirty="0"/>
              <a:t>弱实体集中用于区别依赖于某个特定强实体集的属性集合。也称作部分码（</a:t>
            </a:r>
            <a:r>
              <a:rPr lang="en-US" altLang="zh-CN" dirty="0"/>
              <a:t>partial key)</a:t>
            </a:r>
          </a:p>
          <a:p>
            <a:pPr lvl="1" eaLnBrk="1" hangingPunct="1">
              <a:lnSpc>
                <a:spcPct val="110000"/>
              </a:lnSpc>
              <a:buFont typeface="Wingdings" pitchFamily="2" charset="2"/>
              <a:buNone/>
            </a:pPr>
            <a:r>
              <a:rPr lang="zh-CN" altLang="en-US" dirty="0"/>
              <a:t>	如“还款”中的</a:t>
            </a:r>
            <a:r>
              <a:rPr lang="zh-CN" altLang="en-US" u="sng" dirty="0"/>
              <a:t>还款号</a:t>
            </a:r>
            <a:endParaRPr lang="zh-CN" altLang="en-US" dirty="0"/>
          </a:p>
          <a:p>
            <a:pPr lvl="1" eaLnBrk="1" hangingPunct="1">
              <a:lnSpc>
                <a:spcPct val="110000"/>
              </a:lnSpc>
            </a:pPr>
            <a:r>
              <a:rPr lang="zh-CN" altLang="en-US" dirty="0"/>
              <a:t>弱实体集的主码由该弱实体集所存在依赖的</a:t>
            </a:r>
            <a:r>
              <a:rPr lang="zh-CN" altLang="en-US" u="sng" dirty="0"/>
              <a:t>强实体集的主码</a:t>
            </a:r>
            <a:r>
              <a:rPr lang="zh-CN" altLang="en-US" dirty="0"/>
              <a:t>和该</a:t>
            </a:r>
            <a:r>
              <a:rPr lang="zh-CN" altLang="en-US" u="sng" dirty="0"/>
              <a:t>弱实体集的分辨符</a:t>
            </a:r>
            <a:r>
              <a:rPr lang="zh-CN" altLang="en-US" dirty="0"/>
              <a:t>组成</a:t>
            </a:r>
          </a:p>
          <a:p>
            <a:pPr lvl="2" eaLnBrk="1" hangingPunct="1">
              <a:lnSpc>
                <a:spcPct val="110000"/>
              </a:lnSpc>
            </a:pPr>
            <a:r>
              <a:rPr lang="zh-CN" altLang="en-US" dirty="0"/>
              <a:t>如“还款”主码＝贷款号＋还款号</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zh-CN" altLang="en-US"/>
              <a:t>弱实体集</a:t>
            </a:r>
          </a:p>
        </p:txBody>
      </p:sp>
      <p:sp>
        <p:nvSpPr>
          <p:cNvPr id="59395" name="Rectangle 3"/>
          <p:cNvSpPr>
            <a:spLocks noGrp="1" noChangeArrowheads="1"/>
          </p:cNvSpPr>
          <p:nvPr>
            <p:ph type="body" idx="1"/>
          </p:nvPr>
        </p:nvSpPr>
        <p:spPr/>
        <p:txBody>
          <a:bodyPr/>
          <a:lstStyle/>
          <a:p>
            <a:pPr eaLnBrk="1" hangingPunct="1"/>
            <a:r>
              <a:rPr lang="zh-CN" altLang="en-US"/>
              <a:t>为什么使用弱实体集？</a:t>
            </a:r>
          </a:p>
          <a:p>
            <a:pPr lvl="1" eaLnBrk="1" hangingPunct="1">
              <a:buFont typeface="Wingdings" pitchFamily="2" charset="2"/>
              <a:buNone/>
            </a:pPr>
            <a:r>
              <a:rPr lang="zh-CN" altLang="en-US"/>
              <a:t>   通过为弱实体集加上合适的属性，可转变为强实体集，为什么还要使用弱实体集？</a:t>
            </a:r>
          </a:p>
          <a:p>
            <a:pPr lvl="1" eaLnBrk="1" hangingPunct="1"/>
            <a:r>
              <a:rPr lang="zh-CN" altLang="en-US"/>
              <a:t>避免数据冗余（强实体集码重复），以及因此带来的数据的不一致性</a:t>
            </a:r>
          </a:p>
          <a:p>
            <a:pPr lvl="1" eaLnBrk="1" hangingPunct="1"/>
            <a:r>
              <a:rPr lang="zh-CN" altLang="en-US"/>
              <a:t>弱实体集反映了一个实体对其它实体依赖的逻辑结构</a:t>
            </a:r>
          </a:p>
          <a:p>
            <a:pPr lvl="1" eaLnBrk="1" hangingPunct="1"/>
            <a:r>
              <a:rPr lang="zh-CN" altLang="en-US"/>
              <a:t>弱实体集可以随它们的强实体集的删除而自动删除</a:t>
            </a:r>
          </a:p>
          <a:p>
            <a:pPr lvl="1" eaLnBrk="1" hangingPunct="1"/>
            <a:r>
              <a:rPr lang="zh-CN" altLang="en-US"/>
              <a:t>弱实体集可以物理地随它们的强实体集存储</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zh-CN" altLang="en-US"/>
              <a:t>弱实体集</a:t>
            </a:r>
          </a:p>
        </p:txBody>
      </p:sp>
      <p:sp>
        <p:nvSpPr>
          <p:cNvPr id="60419" name="Rectangle 3"/>
          <p:cNvSpPr>
            <a:spLocks noGrp="1" noChangeArrowheads="1"/>
          </p:cNvSpPr>
          <p:nvPr>
            <p:ph type="body" idx="1"/>
          </p:nvPr>
        </p:nvSpPr>
        <p:spPr/>
        <p:txBody>
          <a:bodyPr/>
          <a:lstStyle/>
          <a:p>
            <a:pPr eaLnBrk="1" hangingPunct="1"/>
            <a:r>
              <a:rPr lang="zh-CN" altLang="en-US"/>
              <a:t>弱实体集在</a:t>
            </a:r>
            <a:r>
              <a:rPr lang="zh-CN" altLang="en-US">
                <a:latin typeface="华文新魏" pitchFamily="2" charset="-122"/>
                <a:ea typeface="华文新魏" pitchFamily="2" charset="-122"/>
              </a:rPr>
              <a:t>Ｅ-</a:t>
            </a:r>
            <a:r>
              <a:rPr lang="en-US" altLang="zh-CN">
                <a:latin typeface="华文新魏" pitchFamily="2" charset="-122"/>
                <a:ea typeface="华文新魏" pitchFamily="2" charset="-122"/>
              </a:rPr>
              <a:t>R</a:t>
            </a:r>
            <a:r>
              <a:rPr lang="zh-CN" altLang="en-US"/>
              <a:t>图中的表示</a:t>
            </a:r>
          </a:p>
          <a:p>
            <a:pPr lvl="1" eaLnBrk="1" hangingPunct="1"/>
            <a:r>
              <a:rPr lang="zh-CN" altLang="en-US"/>
              <a:t>弱实体集以</a:t>
            </a:r>
            <a:r>
              <a:rPr lang="zh-CN" altLang="en-US">
                <a:solidFill>
                  <a:srgbClr val="FF3300"/>
                </a:solidFill>
              </a:rPr>
              <a:t>双边框</a:t>
            </a:r>
            <a:r>
              <a:rPr lang="zh-CN" altLang="en-US"/>
              <a:t>的矩形表示</a:t>
            </a:r>
          </a:p>
          <a:p>
            <a:pPr lvl="1" eaLnBrk="1" hangingPunct="1"/>
            <a:r>
              <a:rPr lang="zh-CN" altLang="en-US"/>
              <a:t>标识性联系以</a:t>
            </a:r>
            <a:r>
              <a:rPr lang="zh-CN" altLang="en-US">
                <a:solidFill>
                  <a:srgbClr val="FF3300"/>
                </a:solidFill>
              </a:rPr>
              <a:t>双边框</a:t>
            </a:r>
            <a:r>
              <a:rPr lang="zh-CN" altLang="en-US"/>
              <a:t>的菱形表示</a:t>
            </a:r>
          </a:p>
          <a:p>
            <a:pPr lvl="1" eaLnBrk="1" hangingPunct="1"/>
            <a:r>
              <a:rPr lang="zh-CN" altLang="en-US"/>
              <a:t>从联系集用</a:t>
            </a:r>
            <a:r>
              <a:rPr lang="zh-CN" altLang="en-US">
                <a:solidFill>
                  <a:srgbClr val="FF3300"/>
                </a:solidFill>
              </a:rPr>
              <a:t>双线</a:t>
            </a:r>
            <a:r>
              <a:rPr lang="zh-CN" altLang="en-US"/>
              <a:t>（全部参与）连接弱实体集，用</a:t>
            </a:r>
            <a:r>
              <a:rPr lang="zh-CN" altLang="en-US">
                <a:solidFill>
                  <a:srgbClr val="FF3300"/>
                </a:solidFill>
              </a:rPr>
              <a:t>箭头</a:t>
            </a:r>
            <a:r>
              <a:rPr lang="zh-CN" altLang="en-US"/>
              <a:t>（一对多联系）指向强实体集</a:t>
            </a:r>
          </a:p>
          <a:p>
            <a:pPr lvl="1" eaLnBrk="1" hangingPunct="1"/>
            <a:r>
              <a:rPr lang="zh-CN" altLang="en-US"/>
              <a:t>弱实体集的分辨符用</a:t>
            </a:r>
            <a:r>
              <a:rPr lang="zh-CN" altLang="en-US">
                <a:solidFill>
                  <a:srgbClr val="FF3300"/>
                </a:solidFill>
              </a:rPr>
              <a:t>下划虚线</a:t>
            </a:r>
            <a:r>
              <a:rPr lang="zh-CN" altLang="en-US"/>
              <a:t>标明</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zh-CN" altLang="en-US"/>
              <a:t>弱实体集</a:t>
            </a:r>
          </a:p>
        </p:txBody>
      </p:sp>
      <p:grpSp>
        <p:nvGrpSpPr>
          <p:cNvPr id="61443" name="Group 33"/>
          <p:cNvGrpSpPr>
            <a:grpSpLocks/>
          </p:cNvGrpSpPr>
          <p:nvPr/>
        </p:nvGrpSpPr>
        <p:grpSpPr bwMode="auto">
          <a:xfrm>
            <a:off x="673100" y="1628775"/>
            <a:ext cx="7859713" cy="4897438"/>
            <a:chOff x="424" y="1071"/>
            <a:chExt cx="4951" cy="3085"/>
          </a:xfrm>
        </p:grpSpPr>
        <p:sp>
          <p:nvSpPr>
            <p:cNvPr id="61444" name="Text Box 3"/>
            <p:cNvSpPr txBox="1">
              <a:spLocks noChangeArrowheads="1"/>
            </p:cNvSpPr>
            <p:nvPr/>
          </p:nvSpPr>
          <p:spPr bwMode="auto">
            <a:xfrm>
              <a:off x="1011" y="2087"/>
              <a:ext cx="881" cy="345"/>
            </a:xfrm>
            <a:prstGeom prst="rect">
              <a:avLst/>
            </a:prstGeom>
            <a:solidFill>
              <a:srgbClr val="33CCCC"/>
            </a:solidFill>
            <a:ln w="28575">
              <a:solidFill>
                <a:schemeClr val="tx1"/>
              </a:solidFill>
              <a:miter lim="800000"/>
              <a:headEnd/>
              <a:tailEnd/>
            </a:ln>
          </p:spPr>
          <p:txBody>
            <a:bodyPr>
              <a:spAutoFit/>
            </a:bodyPr>
            <a:lstStyle/>
            <a:p>
              <a:pPr>
                <a:lnSpc>
                  <a:spcPct val="100000"/>
                </a:lnSpc>
                <a:spcBef>
                  <a:spcPct val="50000"/>
                </a:spcBef>
                <a:buClrTx/>
                <a:buSzTx/>
                <a:buFontTx/>
                <a:buNone/>
              </a:pPr>
              <a:r>
                <a:rPr lang="zh-CN" altLang="en-US" sz="2800" b="1">
                  <a:latin typeface="Times New Roman" pitchFamily="18" charset="0"/>
                  <a:ea typeface="华文新魏" pitchFamily="2" charset="-122"/>
                </a:rPr>
                <a:t>还款</a:t>
              </a:r>
              <a:endParaRPr lang="zh-CN" altLang="en-US">
                <a:latin typeface="Times New Roman" pitchFamily="18" charset="0"/>
                <a:ea typeface="华文新魏" pitchFamily="2" charset="-122"/>
              </a:endParaRPr>
            </a:p>
          </p:txBody>
        </p:sp>
        <p:sp>
          <p:nvSpPr>
            <p:cNvPr id="61445" name="Text Box 4"/>
            <p:cNvSpPr txBox="1">
              <a:spLocks noChangeArrowheads="1"/>
            </p:cNvSpPr>
            <p:nvPr/>
          </p:nvSpPr>
          <p:spPr bwMode="auto">
            <a:xfrm>
              <a:off x="3997" y="2097"/>
              <a:ext cx="587" cy="345"/>
            </a:xfrm>
            <a:prstGeom prst="rect">
              <a:avLst/>
            </a:prstGeom>
            <a:solidFill>
              <a:srgbClr val="33CCCC"/>
            </a:solidFill>
            <a:ln w="28575">
              <a:solidFill>
                <a:schemeClr val="tx1"/>
              </a:solidFill>
              <a:miter lim="800000"/>
              <a:headEnd/>
              <a:tailEnd/>
            </a:ln>
          </p:spPr>
          <p:txBody>
            <a:bodyPr>
              <a:spAutoFit/>
            </a:bodyPr>
            <a:lstStyle/>
            <a:p>
              <a:pPr>
                <a:lnSpc>
                  <a:spcPct val="100000"/>
                </a:lnSpc>
                <a:spcBef>
                  <a:spcPct val="50000"/>
                </a:spcBef>
                <a:buClrTx/>
                <a:buSzTx/>
                <a:buFontTx/>
                <a:buNone/>
              </a:pPr>
              <a:r>
                <a:rPr lang="zh-CN" altLang="en-US" sz="2800" b="1">
                  <a:latin typeface="Times New Roman" pitchFamily="18" charset="0"/>
                  <a:ea typeface="华文新魏" pitchFamily="2" charset="-122"/>
                </a:rPr>
                <a:t>贷款</a:t>
              </a:r>
              <a:endParaRPr lang="zh-CN" altLang="en-US">
                <a:latin typeface="Times New Roman" pitchFamily="18" charset="0"/>
                <a:ea typeface="华文新魏" pitchFamily="2" charset="-122"/>
              </a:endParaRPr>
            </a:p>
          </p:txBody>
        </p:sp>
        <p:sp>
          <p:nvSpPr>
            <p:cNvPr id="61446" name="Line 5"/>
            <p:cNvSpPr>
              <a:spLocks noChangeShapeType="1"/>
            </p:cNvSpPr>
            <p:nvPr/>
          </p:nvSpPr>
          <p:spPr bwMode="auto">
            <a:xfrm>
              <a:off x="1941" y="2184"/>
              <a:ext cx="538" cy="0"/>
            </a:xfrm>
            <a:prstGeom prst="line">
              <a:avLst/>
            </a:prstGeom>
            <a:noFill/>
            <a:ln w="28575">
              <a:solidFill>
                <a:schemeClr val="tx1"/>
              </a:solidFill>
              <a:round/>
              <a:headEnd/>
              <a:tailEnd/>
            </a:ln>
          </p:spPr>
          <p:txBody>
            <a:bodyPr wrap="none" anchor="ctr"/>
            <a:lstStyle/>
            <a:p>
              <a:endParaRPr lang="zh-CN" altLang="en-US"/>
            </a:p>
          </p:txBody>
        </p:sp>
        <p:sp>
          <p:nvSpPr>
            <p:cNvPr id="61447" name="Line 6"/>
            <p:cNvSpPr>
              <a:spLocks noChangeShapeType="1"/>
            </p:cNvSpPr>
            <p:nvPr/>
          </p:nvSpPr>
          <p:spPr bwMode="auto">
            <a:xfrm>
              <a:off x="3507" y="2232"/>
              <a:ext cx="490" cy="0"/>
            </a:xfrm>
            <a:prstGeom prst="line">
              <a:avLst/>
            </a:prstGeom>
            <a:noFill/>
            <a:ln w="28575">
              <a:solidFill>
                <a:schemeClr val="tx1"/>
              </a:solidFill>
              <a:round/>
              <a:headEnd/>
              <a:tailEnd type="triangle" w="lg" len="lg"/>
            </a:ln>
          </p:spPr>
          <p:txBody>
            <a:bodyPr wrap="none" anchor="ctr"/>
            <a:lstStyle/>
            <a:p>
              <a:endParaRPr lang="zh-CN" altLang="en-US"/>
            </a:p>
          </p:txBody>
        </p:sp>
        <p:sp>
          <p:nvSpPr>
            <p:cNvPr id="61448" name="AutoShape 7"/>
            <p:cNvSpPr>
              <a:spLocks noChangeArrowheads="1"/>
            </p:cNvSpPr>
            <p:nvPr/>
          </p:nvSpPr>
          <p:spPr bwMode="auto">
            <a:xfrm>
              <a:off x="2528" y="1848"/>
              <a:ext cx="881" cy="816"/>
            </a:xfrm>
            <a:prstGeom prst="diamond">
              <a:avLst/>
            </a:prstGeom>
            <a:solidFill>
              <a:srgbClr val="33CCCC"/>
            </a:solidFill>
            <a:ln w="28575">
              <a:solidFill>
                <a:schemeClr val="tx1"/>
              </a:solidFill>
              <a:miter lim="800000"/>
              <a:headEnd/>
              <a:tailEnd/>
            </a:ln>
          </p:spPr>
          <p:txBody>
            <a:bodyPr wrap="none" anchor="ctr"/>
            <a:lstStyle/>
            <a:p>
              <a:pPr>
                <a:lnSpc>
                  <a:spcPct val="100000"/>
                </a:lnSpc>
                <a:spcBef>
                  <a:spcPct val="0"/>
                </a:spcBef>
                <a:buClrTx/>
                <a:buSzTx/>
                <a:buFontTx/>
                <a:buNone/>
              </a:pPr>
              <a:r>
                <a:rPr lang="zh-CN" altLang="en-US" sz="2800" b="1">
                  <a:latin typeface="Times New Roman" pitchFamily="18" charset="0"/>
                  <a:ea typeface="华文新魏" pitchFamily="2" charset="-122"/>
                </a:rPr>
                <a:t>隶属</a:t>
              </a:r>
            </a:p>
          </p:txBody>
        </p:sp>
        <p:sp>
          <p:nvSpPr>
            <p:cNvPr id="61449" name="AutoShape 9"/>
            <p:cNvSpPr>
              <a:spLocks noChangeArrowheads="1"/>
            </p:cNvSpPr>
            <p:nvPr/>
          </p:nvSpPr>
          <p:spPr bwMode="auto">
            <a:xfrm>
              <a:off x="2431" y="1752"/>
              <a:ext cx="1076" cy="1008"/>
            </a:xfrm>
            <a:prstGeom prst="diamond">
              <a:avLst/>
            </a:prstGeom>
            <a:noFill/>
            <a:ln w="28575">
              <a:solidFill>
                <a:schemeClr val="tx1"/>
              </a:solidFill>
              <a:miter lim="800000"/>
              <a:headEnd/>
              <a:tailEnd/>
            </a:ln>
          </p:spPr>
          <p:txBody>
            <a:bodyPr wrap="none" anchor="ctr"/>
            <a:lstStyle/>
            <a:p>
              <a:endParaRPr lang="zh-CN" altLang="en-US"/>
            </a:p>
          </p:txBody>
        </p:sp>
        <p:sp>
          <p:nvSpPr>
            <p:cNvPr id="61450" name="Oval 10" descr="Large confetti"/>
            <p:cNvSpPr>
              <a:spLocks noChangeArrowheads="1"/>
            </p:cNvSpPr>
            <p:nvPr/>
          </p:nvSpPr>
          <p:spPr bwMode="auto">
            <a:xfrm>
              <a:off x="424" y="1071"/>
              <a:ext cx="832" cy="432"/>
            </a:xfrm>
            <a:prstGeom prst="ellipse">
              <a:avLst/>
            </a:prstGeom>
            <a:solidFill>
              <a:schemeClr val="accent1"/>
            </a:solidFill>
            <a:ln w="28575" cap="sq">
              <a:solidFill>
                <a:schemeClr val="tx1"/>
              </a:solidFill>
              <a:round/>
              <a:headEnd type="none" w="sm" len="sm"/>
              <a:tailEnd type="none" w="sm" len="sm"/>
            </a:ln>
          </p:spPr>
          <p:txBody>
            <a:bodyPr wrap="none" anchor="ctr"/>
            <a:lstStyle/>
            <a:p>
              <a:pPr>
                <a:lnSpc>
                  <a:spcPct val="100000"/>
                </a:lnSpc>
                <a:spcBef>
                  <a:spcPct val="0"/>
                </a:spcBef>
                <a:buClrTx/>
                <a:buSzTx/>
                <a:buFontTx/>
                <a:buNone/>
              </a:pPr>
              <a:r>
                <a:rPr lang="zh-CN" altLang="en-US" sz="2800" b="1">
                  <a:solidFill>
                    <a:schemeClr val="tx2"/>
                  </a:solidFill>
                  <a:latin typeface="Times New Roman" pitchFamily="18" charset="0"/>
                  <a:ea typeface="华文新魏" pitchFamily="2" charset="-122"/>
                </a:rPr>
                <a:t>还款号</a:t>
              </a:r>
            </a:p>
          </p:txBody>
        </p:sp>
        <p:sp>
          <p:nvSpPr>
            <p:cNvPr id="61451" name="Line 11"/>
            <p:cNvSpPr>
              <a:spLocks noChangeShapeType="1"/>
            </p:cNvSpPr>
            <p:nvPr/>
          </p:nvSpPr>
          <p:spPr bwMode="auto">
            <a:xfrm flipH="1" flipV="1">
              <a:off x="816" y="1512"/>
              <a:ext cx="489" cy="528"/>
            </a:xfrm>
            <a:prstGeom prst="line">
              <a:avLst/>
            </a:prstGeom>
            <a:noFill/>
            <a:ln w="28575" cap="sq">
              <a:solidFill>
                <a:schemeClr val="tx1"/>
              </a:solidFill>
              <a:round/>
              <a:headEnd type="none" w="sm" len="sm"/>
              <a:tailEnd type="none" w="sm" len="sm"/>
            </a:ln>
          </p:spPr>
          <p:txBody>
            <a:bodyPr wrap="none" anchor="ctr"/>
            <a:lstStyle/>
            <a:p>
              <a:endParaRPr lang="zh-CN" altLang="en-US"/>
            </a:p>
          </p:txBody>
        </p:sp>
        <p:sp>
          <p:nvSpPr>
            <p:cNvPr id="61452" name="Rectangle 13"/>
            <p:cNvSpPr>
              <a:spLocks noChangeArrowheads="1"/>
            </p:cNvSpPr>
            <p:nvPr/>
          </p:nvSpPr>
          <p:spPr bwMode="auto">
            <a:xfrm>
              <a:off x="962" y="2040"/>
              <a:ext cx="979" cy="432"/>
            </a:xfrm>
            <a:prstGeom prst="rect">
              <a:avLst/>
            </a:prstGeom>
            <a:noFill/>
            <a:ln w="28575">
              <a:solidFill>
                <a:schemeClr val="tx1"/>
              </a:solidFill>
              <a:miter lim="800000"/>
              <a:headEnd/>
              <a:tailEnd/>
            </a:ln>
          </p:spPr>
          <p:txBody>
            <a:bodyPr wrap="none" anchor="ctr"/>
            <a:lstStyle/>
            <a:p>
              <a:endParaRPr lang="zh-CN" altLang="en-US"/>
            </a:p>
          </p:txBody>
        </p:sp>
        <p:sp>
          <p:nvSpPr>
            <p:cNvPr id="61453" name="Oval 14" descr="Large confetti"/>
            <p:cNvSpPr>
              <a:spLocks noChangeArrowheads="1"/>
            </p:cNvSpPr>
            <p:nvPr/>
          </p:nvSpPr>
          <p:spPr bwMode="auto">
            <a:xfrm>
              <a:off x="3311" y="1119"/>
              <a:ext cx="832" cy="432"/>
            </a:xfrm>
            <a:prstGeom prst="ellipse">
              <a:avLst/>
            </a:prstGeom>
            <a:solidFill>
              <a:schemeClr val="accent1"/>
            </a:solidFill>
            <a:ln w="28575" cap="sq">
              <a:solidFill>
                <a:schemeClr val="tx1"/>
              </a:solidFill>
              <a:round/>
              <a:headEnd type="none" w="sm" len="sm"/>
              <a:tailEnd type="none" w="sm" len="sm"/>
            </a:ln>
          </p:spPr>
          <p:txBody>
            <a:bodyPr wrap="none" anchor="ctr"/>
            <a:lstStyle/>
            <a:p>
              <a:pPr>
                <a:lnSpc>
                  <a:spcPct val="100000"/>
                </a:lnSpc>
                <a:spcBef>
                  <a:spcPct val="0"/>
                </a:spcBef>
                <a:buClrTx/>
                <a:buSzTx/>
                <a:buFontTx/>
                <a:buNone/>
              </a:pPr>
              <a:r>
                <a:rPr lang="zh-CN" altLang="en-US" sz="2800" b="1" u="sng">
                  <a:solidFill>
                    <a:schemeClr val="tx2"/>
                  </a:solidFill>
                  <a:latin typeface="Times New Roman" pitchFamily="18" charset="0"/>
                  <a:ea typeface="华文新魏" pitchFamily="2" charset="-122"/>
                </a:rPr>
                <a:t>贷款号</a:t>
              </a:r>
            </a:p>
          </p:txBody>
        </p:sp>
        <p:sp>
          <p:nvSpPr>
            <p:cNvPr id="61454" name="Line 15"/>
            <p:cNvSpPr>
              <a:spLocks noChangeShapeType="1"/>
            </p:cNvSpPr>
            <p:nvPr/>
          </p:nvSpPr>
          <p:spPr bwMode="auto">
            <a:xfrm flipH="1" flipV="1">
              <a:off x="3703" y="1560"/>
              <a:ext cx="489" cy="528"/>
            </a:xfrm>
            <a:prstGeom prst="line">
              <a:avLst/>
            </a:prstGeom>
            <a:noFill/>
            <a:ln w="28575" cap="sq">
              <a:solidFill>
                <a:schemeClr val="tx1"/>
              </a:solidFill>
              <a:round/>
              <a:headEnd type="none" w="sm" len="sm"/>
              <a:tailEnd type="none" w="sm" len="sm"/>
            </a:ln>
          </p:spPr>
          <p:txBody>
            <a:bodyPr wrap="none" anchor="ctr"/>
            <a:lstStyle/>
            <a:p>
              <a:endParaRPr lang="zh-CN" altLang="en-US"/>
            </a:p>
          </p:txBody>
        </p:sp>
        <p:sp>
          <p:nvSpPr>
            <p:cNvPr id="61455" name="Line 17"/>
            <p:cNvSpPr>
              <a:spLocks noChangeShapeType="1"/>
            </p:cNvSpPr>
            <p:nvPr/>
          </p:nvSpPr>
          <p:spPr bwMode="auto">
            <a:xfrm>
              <a:off x="1941" y="2280"/>
              <a:ext cx="538" cy="0"/>
            </a:xfrm>
            <a:prstGeom prst="line">
              <a:avLst/>
            </a:prstGeom>
            <a:noFill/>
            <a:ln w="28575">
              <a:solidFill>
                <a:schemeClr val="tx1"/>
              </a:solidFill>
              <a:round/>
              <a:headEnd/>
              <a:tailEnd/>
            </a:ln>
          </p:spPr>
          <p:txBody>
            <a:bodyPr wrap="none" anchor="ctr"/>
            <a:lstStyle/>
            <a:p>
              <a:endParaRPr lang="zh-CN" altLang="en-US"/>
            </a:p>
          </p:txBody>
        </p:sp>
        <p:sp>
          <p:nvSpPr>
            <p:cNvPr id="61456" name="Oval 18" descr="Large confetti"/>
            <p:cNvSpPr>
              <a:spLocks noChangeArrowheads="1"/>
            </p:cNvSpPr>
            <p:nvPr/>
          </p:nvSpPr>
          <p:spPr bwMode="auto">
            <a:xfrm>
              <a:off x="1411" y="1080"/>
              <a:ext cx="979" cy="432"/>
            </a:xfrm>
            <a:prstGeom prst="ellipse">
              <a:avLst/>
            </a:prstGeom>
            <a:solidFill>
              <a:schemeClr val="accent1"/>
            </a:solidFill>
            <a:ln w="28575" cap="sq">
              <a:solidFill>
                <a:schemeClr val="tx1"/>
              </a:solidFill>
              <a:round/>
              <a:headEnd type="none" w="sm" len="sm"/>
              <a:tailEnd type="none" w="sm" len="sm"/>
            </a:ln>
          </p:spPr>
          <p:txBody>
            <a:bodyPr wrap="none" anchor="ctr"/>
            <a:lstStyle/>
            <a:p>
              <a:pPr>
                <a:lnSpc>
                  <a:spcPct val="100000"/>
                </a:lnSpc>
                <a:spcBef>
                  <a:spcPct val="0"/>
                </a:spcBef>
                <a:buClrTx/>
                <a:buSzTx/>
                <a:buFontTx/>
                <a:buNone/>
              </a:pPr>
              <a:r>
                <a:rPr lang="zh-CN" altLang="en-US" sz="2800" b="1">
                  <a:solidFill>
                    <a:schemeClr val="tx2"/>
                  </a:solidFill>
                  <a:latin typeface="Times New Roman" pitchFamily="18" charset="0"/>
                  <a:ea typeface="华文新魏" pitchFamily="2" charset="-122"/>
                </a:rPr>
                <a:t>还款金额</a:t>
              </a:r>
            </a:p>
          </p:txBody>
        </p:sp>
        <p:sp>
          <p:nvSpPr>
            <p:cNvPr id="61457" name="Line 20"/>
            <p:cNvSpPr>
              <a:spLocks noChangeShapeType="1"/>
            </p:cNvSpPr>
            <p:nvPr/>
          </p:nvSpPr>
          <p:spPr bwMode="auto">
            <a:xfrm flipV="1">
              <a:off x="1501" y="1512"/>
              <a:ext cx="391" cy="528"/>
            </a:xfrm>
            <a:prstGeom prst="line">
              <a:avLst/>
            </a:prstGeom>
            <a:noFill/>
            <a:ln w="28575">
              <a:solidFill>
                <a:schemeClr val="tx1"/>
              </a:solidFill>
              <a:round/>
              <a:headEnd/>
              <a:tailEnd/>
            </a:ln>
          </p:spPr>
          <p:txBody>
            <a:bodyPr wrap="none" anchor="ctr"/>
            <a:lstStyle/>
            <a:p>
              <a:endParaRPr lang="zh-CN" altLang="en-US"/>
            </a:p>
          </p:txBody>
        </p:sp>
        <p:sp>
          <p:nvSpPr>
            <p:cNvPr id="61458" name="Oval 21" descr="Large confetti"/>
            <p:cNvSpPr>
              <a:spLocks noChangeArrowheads="1"/>
            </p:cNvSpPr>
            <p:nvPr/>
          </p:nvSpPr>
          <p:spPr bwMode="auto">
            <a:xfrm>
              <a:off x="4445" y="1128"/>
              <a:ext cx="930" cy="432"/>
            </a:xfrm>
            <a:prstGeom prst="ellipse">
              <a:avLst/>
            </a:prstGeom>
            <a:solidFill>
              <a:schemeClr val="accent1"/>
            </a:solidFill>
            <a:ln w="28575" cap="sq">
              <a:solidFill>
                <a:schemeClr val="tx1"/>
              </a:solidFill>
              <a:round/>
              <a:headEnd type="none" w="sm" len="sm"/>
              <a:tailEnd type="none" w="sm" len="sm"/>
            </a:ln>
          </p:spPr>
          <p:txBody>
            <a:bodyPr wrap="none" anchor="ctr"/>
            <a:lstStyle/>
            <a:p>
              <a:pPr eaLnBrk="0" hangingPunct="0">
                <a:lnSpc>
                  <a:spcPct val="100000"/>
                </a:lnSpc>
                <a:spcBef>
                  <a:spcPct val="50000"/>
                </a:spcBef>
                <a:buClrTx/>
                <a:buSzTx/>
                <a:buFontTx/>
                <a:buNone/>
              </a:pPr>
              <a:r>
                <a:rPr lang="zh-CN" altLang="en-US" sz="2800" b="1">
                  <a:solidFill>
                    <a:schemeClr val="tx2"/>
                  </a:solidFill>
                  <a:latin typeface="Times New Roman" pitchFamily="18" charset="0"/>
                  <a:ea typeface="华文新魏" pitchFamily="2" charset="-122"/>
                </a:rPr>
                <a:t>贷款金额</a:t>
              </a:r>
              <a:endParaRPr lang="zh-CN" altLang="en-US">
                <a:ea typeface="华文新魏" pitchFamily="2" charset="-122"/>
              </a:endParaRPr>
            </a:p>
          </p:txBody>
        </p:sp>
        <p:sp>
          <p:nvSpPr>
            <p:cNvPr id="61459" name="Line 23"/>
            <p:cNvSpPr>
              <a:spLocks noChangeShapeType="1"/>
            </p:cNvSpPr>
            <p:nvPr/>
          </p:nvSpPr>
          <p:spPr bwMode="auto">
            <a:xfrm flipV="1">
              <a:off x="4339" y="1560"/>
              <a:ext cx="392" cy="528"/>
            </a:xfrm>
            <a:prstGeom prst="line">
              <a:avLst/>
            </a:prstGeom>
            <a:noFill/>
            <a:ln w="28575" cap="sq">
              <a:solidFill>
                <a:schemeClr val="tx1"/>
              </a:solidFill>
              <a:round/>
              <a:headEnd type="none" w="sm" len="sm"/>
              <a:tailEnd type="none" w="sm" len="sm"/>
            </a:ln>
          </p:spPr>
          <p:txBody>
            <a:bodyPr wrap="none" anchor="ctr"/>
            <a:lstStyle/>
            <a:p>
              <a:endParaRPr lang="zh-CN" altLang="en-US"/>
            </a:p>
          </p:txBody>
        </p:sp>
        <p:sp>
          <p:nvSpPr>
            <p:cNvPr id="61460" name="Line 24"/>
            <p:cNvSpPr>
              <a:spLocks noChangeShapeType="1"/>
            </p:cNvSpPr>
            <p:nvPr/>
          </p:nvSpPr>
          <p:spPr bwMode="auto">
            <a:xfrm>
              <a:off x="481" y="1407"/>
              <a:ext cx="685" cy="0"/>
            </a:xfrm>
            <a:prstGeom prst="line">
              <a:avLst/>
            </a:prstGeom>
            <a:noFill/>
            <a:ln w="28575">
              <a:solidFill>
                <a:schemeClr val="tx1"/>
              </a:solidFill>
              <a:prstDash val="dash"/>
              <a:round/>
              <a:headEnd/>
              <a:tailEnd/>
            </a:ln>
          </p:spPr>
          <p:txBody>
            <a:bodyPr wrap="none" anchor="ctr"/>
            <a:lstStyle/>
            <a:p>
              <a:endParaRPr lang="zh-CN" altLang="en-US"/>
            </a:p>
          </p:txBody>
        </p:sp>
        <p:sp>
          <p:nvSpPr>
            <p:cNvPr id="61461" name="Text Box 27"/>
            <p:cNvSpPr txBox="1">
              <a:spLocks noChangeArrowheads="1"/>
            </p:cNvSpPr>
            <p:nvPr/>
          </p:nvSpPr>
          <p:spPr bwMode="auto">
            <a:xfrm>
              <a:off x="1156" y="3811"/>
              <a:ext cx="587" cy="345"/>
            </a:xfrm>
            <a:prstGeom prst="rect">
              <a:avLst/>
            </a:prstGeom>
            <a:solidFill>
              <a:srgbClr val="33CCCC"/>
            </a:solidFill>
            <a:ln w="28575">
              <a:solidFill>
                <a:schemeClr val="tx1"/>
              </a:solidFill>
              <a:miter lim="800000"/>
              <a:headEnd/>
              <a:tailEnd/>
            </a:ln>
          </p:spPr>
          <p:txBody>
            <a:bodyPr>
              <a:spAutoFit/>
            </a:bodyPr>
            <a:lstStyle/>
            <a:p>
              <a:pPr>
                <a:lnSpc>
                  <a:spcPct val="100000"/>
                </a:lnSpc>
                <a:spcBef>
                  <a:spcPct val="50000"/>
                </a:spcBef>
                <a:buClrTx/>
                <a:buSzTx/>
                <a:buFontTx/>
                <a:buNone/>
              </a:pPr>
              <a:r>
                <a:rPr lang="zh-CN" altLang="en-US" sz="2800" b="1">
                  <a:latin typeface="Times New Roman" pitchFamily="18" charset="0"/>
                  <a:ea typeface="华文新魏" pitchFamily="2" charset="-122"/>
                </a:rPr>
                <a:t>帐户</a:t>
              </a:r>
              <a:endParaRPr lang="zh-CN" altLang="en-US">
                <a:latin typeface="Times New Roman" pitchFamily="18" charset="0"/>
                <a:ea typeface="华文新魏" pitchFamily="2" charset="-122"/>
              </a:endParaRPr>
            </a:p>
          </p:txBody>
        </p:sp>
        <p:sp>
          <p:nvSpPr>
            <p:cNvPr id="61462" name="AutoShape 28"/>
            <p:cNvSpPr>
              <a:spLocks noChangeArrowheads="1"/>
            </p:cNvSpPr>
            <p:nvPr/>
          </p:nvSpPr>
          <p:spPr bwMode="auto">
            <a:xfrm>
              <a:off x="1020" y="2750"/>
              <a:ext cx="881" cy="816"/>
            </a:xfrm>
            <a:prstGeom prst="diamond">
              <a:avLst/>
            </a:prstGeom>
            <a:solidFill>
              <a:srgbClr val="33CCCC"/>
            </a:solidFill>
            <a:ln w="28575">
              <a:solidFill>
                <a:schemeClr val="tx1"/>
              </a:solidFill>
              <a:miter lim="800000"/>
              <a:headEnd/>
              <a:tailEnd/>
            </a:ln>
          </p:spPr>
          <p:txBody>
            <a:bodyPr wrap="none" anchor="ctr"/>
            <a:lstStyle/>
            <a:p>
              <a:pPr>
                <a:lnSpc>
                  <a:spcPct val="100000"/>
                </a:lnSpc>
                <a:spcBef>
                  <a:spcPct val="0"/>
                </a:spcBef>
                <a:buClrTx/>
                <a:buSzTx/>
                <a:buFontTx/>
                <a:buNone/>
              </a:pPr>
              <a:r>
                <a:rPr lang="zh-CN" altLang="en-US" sz="2800" b="1">
                  <a:latin typeface="Times New Roman" pitchFamily="18" charset="0"/>
                  <a:ea typeface="华文新魏" pitchFamily="2" charset="-122"/>
                </a:rPr>
                <a:t>支付</a:t>
              </a:r>
            </a:p>
          </p:txBody>
        </p:sp>
        <p:cxnSp>
          <p:nvCxnSpPr>
            <p:cNvPr id="61463" name="AutoShape 31"/>
            <p:cNvCxnSpPr>
              <a:cxnSpLocks noChangeShapeType="1"/>
              <a:stCxn id="61452" idx="2"/>
              <a:endCxn id="61462" idx="0"/>
            </p:cNvCxnSpPr>
            <p:nvPr/>
          </p:nvCxnSpPr>
          <p:spPr bwMode="auto">
            <a:xfrm>
              <a:off x="1452" y="2481"/>
              <a:ext cx="9" cy="260"/>
            </a:xfrm>
            <a:prstGeom prst="straightConnector1">
              <a:avLst/>
            </a:prstGeom>
            <a:noFill/>
            <a:ln w="9525">
              <a:solidFill>
                <a:schemeClr val="tx1"/>
              </a:solidFill>
              <a:round/>
              <a:headEnd/>
              <a:tailEnd/>
            </a:ln>
          </p:spPr>
        </p:cxnSp>
        <p:cxnSp>
          <p:nvCxnSpPr>
            <p:cNvPr id="61464" name="AutoShape 32"/>
            <p:cNvCxnSpPr>
              <a:cxnSpLocks noChangeShapeType="1"/>
              <a:stCxn id="61462" idx="2"/>
              <a:endCxn id="61461" idx="0"/>
            </p:cNvCxnSpPr>
            <p:nvPr/>
          </p:nvCxnSpPr>
          <p:spPr bwMode="auto">
            <a:xfrm flipH="1">
              <a:off x="1450" y="3575"/>
              <a:ext cx="11" cy="227"/>
            </a:xfrm>
            <a:prstGeom prst="straightConnector1">
              <a:avLst/>
            </a:prstGeom>
            <a:noFill/>
            <a:ln w="9525">
              <a:solidFill>
                <a:schemeClr val="tx1"/>
              </a:solidFill>
              <a:round/>
              <a:headEnd/>
              <a:tailEnd/>
            </a:ln>
          </p:spPr>
        </p:cxnSp>
      </p:gr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p:nvPr>
        </p:nvSpPr>
        <p:spPr/>
        <p:txBody>
          <a:bodyPr vert="horz" wrap="square" lIns="91440" tIns="45720" rIns="91440" bIns="45720" anchor="ctr"/>
          <a:lstStyle/>
          <a:p>
            <a:pPr eaLnBrk="1" hangingPunct="1"/>
            <a:r>
              <a:rPr lang="zh-CN" altLang="en-US" sz="4000" dirty="0">
                <a:latin typeface="微软雅黑" panose="020B0503020204020204" charset="-122"/>
                <a:ea typeface="微软雅黑" panose="020B0503020204020204" charset="-122"/>
              </a:rPr>
              <a:t>建模陷井</a:t>
            </a:r>
            <a:r>
              <a:rPr lang="en-US" altLang="zh-CN" sz="4000" dirty="0">
                <a:latin typeface="微软雅黑" panose="020B0503020204020204" charset="-122"/>
                <a:ea typeface="微软雅黑" panose="020B0503020204020204" charset="-122"/>
              </a:rPr>
              <a:t>(Modeling Traps)</a:t>
            </a:r>
          </a:p>
        </p:txBody>
      </p:sp>
      <p:sp>
        <p:nvSpPr>
          <p:cNvPr id="75779" name="Rectangle 3"/>
          <p:cNvSpPr>
            <a:spLocks noGrp="1"/>
          </p:cNvSpPr>
          <p:nvPr>
            <p:ph idx="1"/>
          </p:nvPr>
        </p:nvSpPr>
        <p:spPr>
          <a:xfrm>
            <a:off x="368935" y="1505268"/>
            <a:ext cx="8816975" cy="4652962"/>
          </a:xfrm>
        </p:spPr>
        <p:txBody>
          <a:bodyPr vert="horz" wrap="square" lIns="91440" tIns="45720" rIns="91440" bIns="45720" anchor="t"/>
          <a:lstStyle/>
          <a:p>
            <a:pPr marL="0" indent="0" defTabSz="0" eaLnBrk="1" hangingPunct="1">
              <a:lnSpc>
                <a:spcPct val="150000"/>
              </a:lnSpc>
              <a:buNone/>
              <a:tabLst>
                <a:tab pos="952500" algn="l"/>
              </a:tabLst>
            </a:pPr>
            <a:r>
              <a:rPr lang="zh-CN" altLang="en-US" dirty="0">
                <a:latin typeface="微软雅黑" panose="020B0503020204020204" charset="-122"/>
                <a:ea typeface="微软雅黑" panose="020B0503020204020204" charset="-122"/>
              </a:rPr>
              <a:t>要注意两类连接陷井</a:t>
            </a:r>
            <a:r>
              <a:rPr lang="en-US" altLang="zh-CN" dirty="0">
                <a:latin typeface="微软雅黑" panose="020B0503020204020204" charset="-122"/>
                <a:ea typeface="微软雅黑" panose="020B0503020204020204" charset="-122"/>
              </a:rPr>
              <a:t>:</a:t>
            </a:r>
          </a:p>
          <a:p>
            <a:pPr marL="0" indent="0" defTabSz="0" eaLnBrk="1" hangingPunct="1">
              <a:lnSpc>
                <a:spcPct val="150000"/>
              </a:lnSpc>
              <a:buFont typeface="Wingdings" panose="05000000000000000000" charset="0"/>
              <a:buChar char=""/>
              <a:tabLst>
                <a:tab pos="952500" algn="l"/>
              </a:tabLst>
            </a:pPr>
            <a:r>
              <a:rPr lang="zh-CN" altLang="en-US" dirty="0">
                <a:latin typeface="微软雅黑" panose="020B0503020204020204" charset="-122"/>
                <a:ea typeface="微软雅黑" panose="020B0503020204020204" charset="-122"/>
              </a:rPr>
              <a:t>扇子陷井</a:t>
            </a:r>
            <a:r>
              <a:rPr lang="en-US" altLang="zh-CN" dirty="0">
                <a:latin typeface="微软雅黑" panose="020B0503020204020204" charset="-122"/>
                <a:ea typeface="微软雅黑" panose="020B0503020204020204" charset="-122"/>
              </a:rPr>
              <a:t>(Fan traps):</a:t>
            </a:r>
          </a:p>
          <a:p>
            <a:pPr marL="0" indent="0" defTabSz="0" eaLnBrk="1" hangingPunct="1">
              <a:lnSpc>
                <a:spcPct val="150000"/>
              </a:lnSpc>
              <a:buFont typeface="Wingdings" panose="05000000000000000000" charset="0"/>
              <a:buChar char=""/>
              <a:tabLst>
                <a:tab pos="952500" algn="l"/>
              </a:tabLst>
            </a:pPr>
            <a:endParaRPr lang="en-US" altLang="zh-CN" dirty="0">
              <a:latin typeface="微软雅黑" panose="020B0503020204020204" charset="-122"/>
              <a:ea typeface="微软雅黑" panose="020B0503020204020204" charset="-122"/>
            </a:endParaRPr>
          </a:p>
          <a:p>
            <a:pPr marL="0" indent="0" defTabSz="0" eaLnBrk="1" hangingPunct="1">
              <a:lnSpc>
                <a:spcPct val="150000"/>
              </a:lnSpc>
              <a:buFont typeface="Wingdings" panose="05000000000000000000" charset="0"/>
              <a:buChar char=""/>
              <a:tabLst>
                <a:tab pos="952500" algn="l"/>
              </a:tabLst>
            </a:pPr>
            <a:endParaRPr lang="en-US" altLang="zh-CN" dirty="0">
              <a:latin typeface="微软雅黑" panose="020B0503020204020204" charset="-122"/>
              <a:ea typeface="微软雅黑" panose="020B0503020204020204" charset="-122"/>
            </a:endParaRPr>
          </a:p>
          <a:p>
            <a:pPr marL="0" indent="0" defTabSz="0" eaLnBrk="1" hangingPunct="1">
              <a:lnSpc>
                <a:spcPct val="150000"/>
              </a:lnSpc>
              <a:buFont typeface="Wingdings" panose="05000000000000000000" charset="0"/>
              <a:buChar char=""/>
              <a:tabLst>
                <a:tab pos="952500" algn="l"/>
              </a:tabLst>
            </a:pPr>
            <a:endParaRPr lang="en-US" altLang="zh-CN" dirty="0">
              <a:latin typeface="微软雅黑" panose="020B0503020204020204" charset="-122"/>
              <a:ea typeface="微软雅黑" panose="020B0503020204020204" charset="-122"/>
            </a:endParaRPr>
          </a:p>
          <a:p>
            <a:pPr marL="0" indent="0" defTabSz="0" eaLnBrk="1" hangingPunct="1">
              <a:lnSpc>
                <a:spcPct val="150000"/>
              </a:lnSpc>
              <a:buFont typeface="Wingdings" panose="05000000000000000000" charset="0"/>
              <a:buChar char=""/>
              <a:tabLst>
                <a:tab pos="952500" algn="l"/>
              </a:tabLst>
            </a:pPr>
            <a:r>
              <a:rPr lang="zh-CN" altLang="en-US" dirty="0">
                <a:latin typeface="微软雅黑" panose="020B0503020204020204" charset="-122"/>
                <a:ea typeface="微软雅黑" panose="020B0503020204020204" charset="-122"/>
              </a:rPr>
              <a:t>裂口陷井</a:t>
            </a:r>
            <a:r>
              <a:rPr lang="en-US" altLang="zh-CN" dirty="0">
                <a:latin typeface="微软雅黑" panose="020B0503020204020204" charset="-122"/>
                <a:ea typeface="微软雅黑" panose="020B0503020204020204" charset="-122"/>
              </a:rPr>
              <a:t>(Chasm traps)</a:t>
            </a:r>
          </a:p>
        </p:txBody>
      </p:sp>
      <p:grpSp>
        <p:nvGrpSpPr>
          <p:cNvPr id="2" name="组合 1"/>
          <p:cNvGrpSpPr/>
          <p:nvPr/>
        </p:nvGrpSpPr>
        <p:grpSpPr>
          <a:xfrm>
            <a:off x="762000" y="3244215"/>
            <a:ext cx="7602220" cy="784225"/>
            <a:chOff x="840" y="6195"/>
            <a:chExt cx="11972" cy="1235"/>
          </a:xfrm>
        </p:grpSpPr>
        <p:sp>
          <p:nvSpPr>
            <p:cNvPr id="74757" name="Text Box 5"/>
            <p:cNvSpPr txBox="1"/>
            <p:nvPr/>
          </p:nvSpPr>
          <p:spPr>
            <a:xfrm>
              <a:off x="840" y="6435"/>
              <a:ext cx="2248" cy="735"/>
            </a:xfrm>
            <a:prstGeom prst="rect">
              <a:avLst/>
            </a:prstGeom>
            <a:noFill/>
            <a:ln w="9525" cap="flat" cmpd="sng">
              <a:solidFill>
                <a:schemeClr val="tx1"/>
              </a:solidFill>
              <a:prstDash val="solid"/>
              <a:miter/>
              <a:headEnd type="none" w="med" len="med"/>
              <a:tailEnd type="none" w="med" len="med"/>
            </a:ln>
          </p:spPr>
          <p:txBody>
            <a:bodyPr wrap="none">
              <a:spAutoFit/>
            </a:bodyPr>
            <a:lstStyle/>
            <a:p>
              <a:r>
                <a:rPr lang="en-US" altLang="zh-CN" dirty="0">
                  <a:latin typeface="Times New Roman" panose="02020603050405020304" pitchFamily="18" charset="0"/>
                </a:rPr>
                <a:t>Employee</a:t>
              </a:r>
            </a:p>
          </p:txBody>
        </p:sp>
        <p:sp>
          <p:nvSpPr>
            <p:cNvPr id="74758" name="Text Box 6"/>
            <p:cNvSpPr txBox="1"/>
            <p:nvPr/>
          </p:nvSpPr>
          <p:spPr>
            <a:xfrm>
              <a:off x="5725" y="6338"/>
              <a:ext cx="2568" cy="735"/>
            </a:xfrm>
            <a:prstGeom prst="rect">
              <a:avLst/>
            </a:prstGeom>
            <a:noFill/>
            <a:ln w="9525" cap="flat" cmpd="sng">
              <a:solidFill>
                <a:schemeClr val="tx1"/>
              </a:solidFill>
              <a:prstDash val="solid"/>
              <a:miter/>
              <a:headEnd type="none" w="med" len="med"/>
              <a:tailEnd type="none" w="med" len="med"/>
            </a:ln>
          </p:spPr>
          <p:txBody>
            <a:bodyPr wrap="none">
              <a:spAutoFit/>
            </a:bodyPr>
            <a:lstStyle/>
            <a:p>
              <a:r>
                <a:rPr lang="en-US" altLang="zh-CN" dirty="0">
                  <a:latin typeface="Times New Roman" panose="02020603050405020304" pitchFamily="18" charset="0"/>
                </a:rPr>
                <a:t>Department</a:t>
              </a:r>
            </a:p>
          </p:txBody>
        </p:sp>
        <p:sp>
          <p:nvSpPr>
            <p:cNvPr id="74759" name="Line 7"/>
            <p:cNvSpPr/>
            <p:nvPr/>
          </p:nvSpPr>
          <p:spPr>
            <a:xfrm>
              <a:off x="3120" y="6795"/>
              <a:ext cx="264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4760" name="Text Box 8"/>
            <p:cNvSpPr txBox="1"/>
            <p:nvPr/>
          </p:nvSpPr>
          <p:spPr>
            <a:xfrm>
              <a:off x="4200" y="6195"/>
              <a:ext cx="1038" cy="720"/>
            </a:xfrm>
            <a:prstGeom prst="rect">
              <a:avLst/>
            </a:prstGeom>
            <a:noFill/>
            <a:ln w="9525">
              <a:noFill/>
            </a:ln>
          </p:spPr>
          <p:txBody>
            <a:bodyPr wrap="none">
              <a:spAutoFit/>
            </a:bodyPr>
            <a:lstStyle/>
            <a:p>
              <a:r>
                <a:rPr lang="en-US" altLang="zh-CN" dirty="0">
                  <a:latin typeface="Times New Roman" panose="02020603050405020304" pitchFamily="18" charset="0"/>
                </a:rPr>
                <a:t>Has</a:t>
              </a:r>
            </a:p>
          </p:txBody>
        </p:sp>
        <p:sp>
          <p:nvSpPr>
            <p:cNvPr id="74761" name="Text Box 9"/>
            <p:cNvSpPr txBox="1"/>
            <p:nvPr/>
          </p:nvSpPr>
          <p:spPr>
            <a:xfrm>
              <a:off x="3120" y="6675"/>
              <a:ext cx="903" cy="720"/>
            </a:xfrm>
            <a:prstGeom prst="rect">
              <a:avLst/>
            </a:prstGeom>
            <a:noFill/>
            <a:ln w="9525">
              <a:noFill/>
            </a:ln>
          </p:spPr>
          <p:txBody>
            <a:bodyPr wrap="none">
              <a:spAutoFit/>
            </a:bodyPr>
            <a:lstStyle/>
            <a:p>
              <a:r>
                <a:rPr lang="en-US" altLang="zh-CN" dirty="0">
                  <a:latin typeface="Times New Roman" panose="02020603050405020304" pitchFamily="18" charset="0"/>
                </a:rPr>
                <a:t>0:*</a:t>
              </a:r>
            </a:p>
          </p:txBody>
        </p:sp>
        <p:sp>
          <p:nvSpPr>
            <p:cNvPr id="74762" name="Text Box 10"/>
            <p:cNvSpPr txBox="1"/>
            <p:nvPr/>
          </p:nvSpPr>
          <p:spPr>
            <a:xfrm>
              <a:off x="4775" y="6710"/>
              <a:ext cx="1010" cy="720"/>
            </a:xfrm>
            <a:prstGeom prst="rect">
              <a:avLst/>
            </a:prstGeom>
            <a:noFill/>
            <a:ln w="9525">
              <a:noFill/>
            </a:ln>
          </p:spPr>
          <p:txBody>
            <a:bodyPr wrap="none">
              <a:spAutoFit/>
            </a:bodyPr>
            <a:lstStyle/>
            <a:p>
              <a:r>
                <a:rPr lang="en-US" altLang="zh-CN" dirty="0">
                  <a:latin typeface="Times New Roman" panose="02020603050405020304" pitchFamily="18" charset="0"/>
                </a:rPr>
                <a:t>0..1</a:t>
              </a:r>
            </a:p>
          </p:txBody>
        </p:sp>
        <p:sp>
          <p:nvSpPr>
            <p:cNvPr id="74763" name="Text Box 11"/>
            <p:cNvSpPr txBox="1"/>
            <p:nvPr/>
          </p:nvSpPr>
          <p:spPr>
            <a:xfrm>
              <a:off x="11150" y="6303"/>
              <a:ext cx="1663" cy="735"/>
            </a:xfrm>
            <a:prstGeom prst="rect">
              <a:avLst/>
            </a:prstGeom>
            <a:noFill/>
            <a:ln w="9525" cap="flat" cmpd="sng">
              <a:solidFill>
                <a:schemeClr val="tx1"/>
              </a:solidFill>
              <a:prstDash val="solid"/>
              <a:miter/>
              <a:headEnd type="none" w="med" len="med"/>
              <a:tailEnd type="none" w="med" len="med"/>
            </a:ln>
          </p:spPr>
          <p:txBody>
            <a:bodyPr wrap="none">
              <a:spAutoFit/>
            </a:bodyPr>
            <a:lstStyle/>
            <a:p>
              <a:r>
                <a:rPr lang="en-US" altLang="zh-CN" dirty="0">
                  <a:latin typeface="Times New Roman" panose="02020603050405020304" pitchFamily="18" charset="0"/>
                </a:rPr>
                <a:t>Project</a:t>
              </a:r>
            </a:p>
          </p:txBody>
        </p:sp>
        <p:sp>
          <p:nvSpPr>
            <p:cNvPr id="74764" name="Line 12"/>
            <p:cNvSpPr/>
            <p:nvPr/>
          </p:nvSpPr>
          <p:spPr>
            <a:xfrm flipV="1">
              <a:off x="8400" y="6795"/>
              <a:ext cx="2785"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4765" name="Text Box 13"/>
            <p:cNvSpPr txBox="1"/>
            <p:nvPr/>
          </p:nvSpPr>
          <p:spPr>
            <a:xfrm>
              <a:off x="8400" y="6675"/>
              <a:ext cx="903" cy="720"/>
            </a:xfrm>
            <a:prstGeom prst="rect">
              <a:avLst/>
            </a:prstGeom>
            <a:noFill/>
            <a:ln w="9525">
              <a:noFill/>
            </a:ln>
          </p:spPr>
          <p:txBody>
            <a:bodyPr wrap="none">
              <a:spAutoFit/>
            </a:bodyPr>
            <a:lstStyle/>
            <a:p>
              <a:r>
                <a:rPr lang="en-US" altLang="zh-CN" dirty="0">
                  <a:latin typeface="Times New Roman" panose="02020603050405020304" pitchFamily="18" charset="0"/>
                </a:rPr>
                <a:t>0:1</a:t>
              </a:r>
            </a:p>
          </p:txBody>
        </p:sp>
        <p:sp>
          <p:nvSpPr>
            <p:cNvPr id="74766" name="Text Box 14"/>
            <p:cNvSpPr txBox="1"/>
            <p:nvPr/>
          </p:nvSpPr>
          <p:spPr>
            <a:xfrm>
              <a:off x="10200" y="6675"/>
              <a:ext cx="1010" cy="720"/>
            </a:xfrm>
            <a:prstGeom prst="rect">
              <a:avLst/>
            </a:prstGeom>
            <a:noFill/>
            <a:ln w="9525">
              <a:noFill/>
            </a:ln>
          </p:spPr>
          <p:txBody>
            <a:bodyPr wrap="none">
              <a:spAutoFit/>
            </a:bodyPr>
            <a:lstStyle/>
            <a:p>
              <a:r>
                <a:rPr lang="en-US" altLang="zh-CN" dirty="0">
                  <a:latin typeface="Times New Roman" panose="02020603050405020304" pitchFamily="18" charset="0"/>
                </a:rPr>
                <a:t>0..*</a:t>
              </a:r>
            </a:p>
          </p:txBody>
        </p:sp>
        <p:sp>
          <p:nvSpPr>
            <p:cNvPr id="74767" name="Freeform 15"/>
            <p:cNvSpPr/>
            <p:nvPr/>
          </p:nvSpPr>
          <p:spPr>
            <a:xfrm>
              <a:off x="9985" y="6303"/>
              <a:ext cx="425" cy="425"/>
            </a:xfrm>
            <a:custGeom>
              <a:avLst/>
              <a:gdLst/>
              <a:ahLst/>
              <a:cxnLst>
                <a:cxn ang="0">
                  <a:pos x="0" y="0"/>
                </a:cxn>
                <a:cxn ang="0">
                  <a:pos x="379336019" y="189668712"/>
                </a:cxn>
                <a:cxn ang="0">
                  <a:pos x="0" y="379336019"/>
                </a:cxn>
                <a:cxn ang="0">
                  <a:pos x="0" y="0"/>
                </a:cxn>
              </a:cxnLst>
              <a:rect l="0" t="0" r="0" b="0"/>
              <a:pathLst>
                <a:path w="192" h="192">
                  <a:moveTo>
                    <a:pt x="0" y="0"/>
                  </a:moveTo>
                  <a:lnTo>
                    <a:pt x="192" y="96"/>
                  </a:lnTo>
                  <a:lnTo>
                    <a:pt x="0" y="192"/>
                  </a:lnTo>
                  <a:lnTo>
                    <a:pt x="0" y="0"/>
                  </a:ln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74768" name="Freeform 16"/>
            <p:cNvSpPr/>
            <p:nvPr/>
          </p:nvSpPr>
          <p:spPr>
            <a:xfrm>
              <a:off x="3720" y="6315"/>
              <a:ext cx="430" cy="420"/>
            </a:xfrm>
            <a:custGeom>
              <a:avLst/>
              <a:gdLst/>
              <a:ahLst/>
              <a:cxnLst>
                <a:cxn ang="0">
                  <a:pos x="517752101" y="0"/>
                </a:cxn>
                <a:cxn ang="0">
                  <a:pos x="0" y="123487656"/>
                </a:cxn>
                <a:cxn ang="0">
                  <a:pos x="517752101" y="246975313"/>
                </a:cxn>
                <a:cxn ang="0">
                  <a:pos x="517752101" y="0"/>
                </a:cxn>
              </a:cxnLst>
              <a:rect l="0" t="0" r="0" b="0"/>
              <a:pathLst>
                <a:path w="144" h="288">
                  <a:moveTo>
                    <a:pt x="144" y="0"/>
                  </a:moveTo>
                  <a:lnTo>
                    <a:pt x="0" y="144"/>
                  </a:lnTo>
                  <a:lnTo>
                    <a:pt x="144" y="288"/>
                  </a:lnTo>
                  <a:lnTo>
                    <a:pt x="144" y="0"/>
                  </a:ln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grpSp>
      <p:grpSp>
        <p:nvGrpSpPr>
          <p:cNvPr id="3" name="组合 2"/>
          <p:cNvGrpSpPr/>
          <p:nvPr/>
        </p:nvGrpSpPr>
        <p:grpSpPr>
          <a:xfrm>
            <a:off x="584200" y="5669915"/>
            <a:ext cx="7675880" cy="826770"/>
            <a:chOff x="600" y="8973"/>
            <a:chExt cx="12088" cy="1302"/>
          </a:xfrm>
        </p:grpSpPr>
        <p:sp>
          <p:nvSpPr>
            <p:cNvPr id="74769" name="Text Box 17"/>
            <p:cNvSpPr txBox="1"/>
            <p:nvPr/>
          </p:nvSpPr>
          <p:spPr>
            <a:xfrm>
              <a:off x="10440" y="9213"/>
              <a:ext cx="2248" cy="735"/>
            </a:xfrm>
            <a:prstGeom prst="rect">
              <a:avLst/>
            </a:prstGeom>
            <a:noFill/>
            <a:ln w="9525" cap="flat" cmpd="sng">
              <a:solidFill>
                <a:schemeClr val="tx1"/>
              </a:solidFill>
              <a:prstDash val="solid"/>
              <a:miter/>
              <a:headEnd type="none" w="med" len="med"/>
              <a:tailEnd type="none" w="med" len="med"/>
            </a:ln>
          </p:spPr>
          <p:txBody>
            <a:bodyPr wrap="none">
              <a:spAutoFit/>
            </a:bodyPr>
            <a:lstStyle/>
            <a:p>
              <a:r>
                <a:rPr lang="en-US" altLang="zh-CN" dirty="0">
                  <a:latin typeface="Times New Roman" panose="02020603050405020304" pitchFamily="18" charset="0"/>
                </a:rPr>
                <a:t>Employee</a:t>
              </a:r>
            </a:p>
          </p:txBody>
        </p:sp>
        <p:sp>
          <p:nvSpPr>
            <p:cNvPr id="74770" name="Text Box 18"/>
            <p:cNvSpPr txBox="1"/>
            <p:nvPr/>
          </p:nvSpPr>
          <p:spPr>
            <a:xfrm>
              <a:off x="600" y="9318"/>
              <a:ext cx="2568" cy="735"/>
            </a:xfrm>
            <a:prstGeom prst="rect">
              <a:avLst/>
            </a:prstGeom>
            <a:noFill/>
            <a:ln w="9525" cap="flat" cmpd="sng">
              <a:solidFill>
                <a:schemeClr val="tx1"/>
              </a:solidFill>
              <a:prstDash val="solid"/>
              <a:miter/>
              <a:headEnd type="none" w="med" len="med"/>
              <a:tailEnd type="none" w="med" len="med"/>
            </a:ln>
          </p:spPr>
          <p:txBody>
            <a:bodyPr wrap="none">
              <a:spAutoFit/>
            </a:bodyPr>
            <a:lstStyle/>
            <a:p>
              <a:r>
                <a:rPr lang="en-US" altLang="zh-CN" dirty="0">
                  <a:latin typeface="Times New Roman" panose="02020603050405020304" pitchFamily="18" charset="0"/>
                </a:rPr>
                <a:t>Department</a:t>
              </a:r>
            </a:p>
          </p:txBody>
        </p:sp>
        <p:sp>
          <p:nvSpPr>
            <p:cNvPr id="74771" name="Line 19"/>
            <p:cNvSpPr/>
            <p:nvPr/>
          </p:nvSpPr>
          <p:spPr>
            <a:xfrm>
              <a:off x="3120" y="9640"/>
              <a:ext cx="264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4772" name="Text Box 20"/>
            <p:cNvSpPr txBox="1"/>
            <p:nvPr/>
          </p:nvSpPr>
          <p:spPr>
            <a:xfrm>
              <a:off x="3960" y="8973"/>
              <a:ext cx="1038" cy="720"/>
            </a:xfrm>
            <a:prstGeom prst="rect">
              <a:avLst/>
            </a:prstGeom>
            <a:noFill/>
            <a:ln w="9525">
              <a:noFill/>
            </a:ln>
          </p:spPr>
          <p:txBody>
            <a:bodyPr wrap="none">
              <a:spAutoFit/>
            </a:bodyPr>
            <a:lstStyle/>
            <a:p>
              <a:r>
                <a:rPr lang="en-US" altLang="zh-CN" dirty="0">
                  <a:latin typeface="Times New Roman" panose="02020603050405020304" pitchFamily="18" charset="0"/>
                </a:rPr>
                <a:t>Has</a:t>
              </a:r>
            </a:p>
          </p:txBody>
        </p:sp>
        <p:sp>
          <p:nvSpPr>
            <p:cNvPr id="74773" name="Text Box 21"/>
            <p:cNvSpPr txBox="1"/>
            <p:nvPr/>
          </p:nvSpPr>
          <p:spPr>
            <a:xfrm>
              <a:off x="3120" y="9520"/>
              <a:ext cx="903" cy="720"/>
            </a:xfrm>
            <a:prstGeom prst="rect">
              <a:avLst/>
            </a:prstGeom>
            <a:noFill/>
            <a:ln w="9525">
              <a:noFill/>
            </a:ln>
          </p:spPr>
          <p:txBody>
            <a:bodyPr wrap="none">
              <a:spAutoFit/>
            </a:bodyPr>
            <a:lstStyle/>
            <a:p>
              <a:r>
                <a:rPr lang="en-US" altLang="zh-CN" dirty="0">
                  <a:latin typeface="Times New Roman" panose="02020603050405020304" pitchFamily="18" charset="0"/>
                </a:rPr>
                <a:t>0:1</a:t>
              </a:r>
            </a:p>
          </p:txBody>
        </p:sp>
        <p:sp>
          <p:nvSpPr>
            <p:cNvPr id="74774" name="Text Box 22"/>
            <p:cNvSpPr txBox="1"/>
            <p:nvPr/>
          </p:nvSpPr>
          <p:spPr>
            <a:xfrm>
              <a:off x="4775" y="9555"/>
              <a:ext cx="1010" cy="720"/>
            </a:xfrm>
            <a:prstGeom prst="rect">
              <a:avLst/>
            </a:prstGeom>
            <a:noFill/>
            <a:ln w="9525">
              <a:noFill/>
            </a:ln>
          </p:spPr>
          <p:txBody>
            <a:bodyPr wrap="none">
              <a:spAutoFit/>
            </a:bodyPr>
            <a:lstStyle/>
            <a:p>
              <a:r>
                <a:rPr lang="en-US" altLang="zh-CN" dirty="0">
                  <a:latin typeface="Times New Roman" panose="02020603050405020304" pitchFamily="18" charset="0"/>
                </a:rPr>
                <a:t>0..*</a:t>
              </a:r>
            </a:p>
          </p:txBody>
        </p:sp>
        <p:sp>
          <p:nvSpPr>
            <p:cNvPr id="74775" name="Text Box 23"/>
            <p:cNvSpPr txBox="1"/>
            <p:nvPr/>
          </p:nvSpPr>
          <p:spPr>
            <a:xfrm>
              <a:off x="5880" y="9213"/>
              <a:ext cx="1663" cy="735"/>
            </a:xfrm>
            <a:prstGeom prst="rect">
              <a:avLst/>
            </a:prstGeom>
            <a:noFill/>
            <a:ln w="9525" cap="flat" cmpd="sng">
              <a:solidFill>
                <a:schemeClr val="tx1"/>
              </a:solidFill>
              <a:prstDash val="solid"/>
              <a:miter/>
              <a:headEnd type="none" w="med" len="med"/>
              <a:tailEnd type="none" w="med" len="med"/>
            </a:ln>
          </p:spPr>
          <p:txBody>
            <a:bodyPr wrap="none">
              <a:spAutoFit/>
            </a:bodyPr>
            <a:lstStyle/>
            <a:p>
              <a:r>
                <a:rPr lang="en-US" altLang="zh-CN" dirty="0">
                  <a:latin typeface="Times New Roman" panose="02020603050405020304" pitchFamily="18" charset="0"/>
                </a:rPr>
                <a:t>Project</a:t>
              </a:r>
            </a:p>
          </p:txBody>
        </p:sp>
        <p:sp>
          <p:nvSpPr>
            <p:cNvPr id="74776" name="Line 24"/>
            <p:cNvSpPr/>
            <p:nvPr/>
          </p:nvSpPr>
          <p:spPr>
            <a:xfrm flipV="1">
              <a:off x="7680" y="9640"/>
              <a:ext cx="2785"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4777" name="Text Box 25"/>
            <p:cNvSpPr txBox="1"/>
            <p:nvPr/>
          </p:nvSpPr>
          <p:spPr>
            <a:xfrm>
              <a:off x="7920" y="8973"/>
              <a:ext cx="1038" cy="720"/>
            </a:xfrm>
            <a:prstGeom prst="rect">
              <a:avLst/>
            </a:prstGeom>
            <a:noFill/>
            <a:ln w="9525">
              <a:noFill/>
            </a:ln>
          </p:spPr>
          <p:txBody>
            <a:bodyPr wrap="none">
              <a:spAutoFit/>
            </a:bodyPr>
            <a:lstStyle/>
            <a:p>
              <a:r>
                <a:rPr lang="en-US" altLang="zh-CN" dirty="0">
                  <a:latin typeface="Times New Roman" panose="02020603050405020304" pitchFamily="18" charset="0"/>
                </a:rPr>
                <a:t>Has</a:t>
              </a:r>
            </a:p>
          </p:txBody>
        </p:sp>
        <p:sp>
          <p:nvSpPr>
            <p:cNvPr id="74778" name="Text Box 26"/>
            <p:cNvSpPr txBox="1"/>
            <p:nvPr/>
          </p:nvSpPr>
          <p:spPr>
            <a:xfrm>
              <a:off x="7680" y="9520"/>
              <a:ext cx="903" cy="720"/>
            </a:xfrm>
            <a:prstGeom prst="rect">
              <a:avLst/>
            </a:prstGeom>
            <a:noFill/>
            <a:ln w="9525">
              <a:noFill/>
            </a:ln>
          </p:spPr>
          <p:txBody>
            <a:bodyPr wrap="none">
              <a:spAutoFit/>
            </a:bodyPr>
            <a:lstStyle/>
            <a:p>
              <a:r>
                <a:rPr lang="en-US" altLang="zh-CN" dirty="0">
                  <a:latin typeface="Times New Roman" panose="02020603050405020304" pitchFamily="18" charset="0"/>
                </a:rPr>
                <a:t>0:1</a:t>
              </a:r>
            </a:p>
          </p:txBody>
        </p:sp>
        <p:sp>
          <p:nvSpPr>
            <p:cNvPr id="74779" name="Text Box 27"/>
            <p:cNvSpPr txBox="1"/>
            <p:nvPr/>
          </p:nvSpPr>
          <p:spPr>
            <a:xfrm>
              <a:off x="9480" y="9520"/>
              <a:ext cx="1010" cy="720"/>
            </a:xfrm>
            <a:prstGeom prst="rect">
              <a:avLst/>
            </a:prstGeom>
            <a:noFill/>
            <a:ln w="9525">
              <a:noFill/>
            </a:ln>
          </p:spPr>
          <p:txBody>
            <a:bodyPr wrap="none">
              <a:spAutoFit/>
            </a:bodyPr>
            <a:lstStyle/>
            <a:p>
              <a:r>
                <a:rPr lang="en-US" altLang="zh-CN" dirty="0">
                  <a:latin typeface="Times New Roman" panose="02020603050405020304" pitchFamily="18" charset="0"/>
                </a:rPr>
                <a:t>0..*</a:t>
              </a:r>
            </a:p>
          </p:txBody>
        </p:sp>
        <p:sp>
          <p:nvSpPr>
            <p:cNvPr id="74780" name="Freeform 28"/>
            <p:cNvSpPr/>
            <p:nvPr/>
          </p:nvSpPr>
          <p:spPr>
            <a:xfrm>
              <a:off x="9265" y="9148"/>
              <a:ext cx="425" cy="425"/>
            </a:xfrm>
            <a:custGeom>
              <a:avLst/>
              <a:gdLst/>
              <a:ahLst/>
              <a:cxnLst>
                <a:cxn ang="0">
                  <a:pos x="0" y="0"/>
                </a:cxn>
                <a:cxn ang="0">
                  <a:pos x="379336019" y="189668712"/>
                </a:cxn>
                <a:cxn ang="0">
                  <a:pos x="0" y="379336019"/>
                </a:cxn>
                <a:cxn ang="0">
                  <a:pos x="0" y="0"/>
                </a:cxn>
              </a:cxnLst>
              <a:rect l="0" t="0" r="0" b="0"/>
              <a:pathLst>
                <a:path w="192" h="192">
                  <a:moveTo>
                    <a:pt x="0" y="0"/>
                  </a:moveTo>
                  <a:lnTo>
                    <a:pt x="192" y="96"/>
                  </a:lnTo>
                  <a:lnTo>
                    <a:pt x="0" y="192"/>
                  </a:lnTo>
                  <a:lnTo>
                    <a:pt x="0" y="0"/>
                  </a:ln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74781" name="Freeform 29"/>
            <p:cNvSpPr/>
            <p:nvPr/>
          </p:nvSpPr>
          <p:spPr>
            <a:xfrm>
              <a:off x="4920" y="9093"/>
              <a:ext cx="425" cy="425"/>
            </a:xfrm>
            <a:custGeom>
              <a:avLst/>
              <a:gdLst/>
              <a:ahLst/>
              <a:cxnLst>
                <a:cxn ang="0">
                  <a:pos x="0" y="0"/>
                </a:cxn>
                <a:cxn ang="0">
                  <a:pos x="379336019" y="189668712"/>
                </a:cxn>
                <a:cxn ang="0">
                  <a:pos x="0" y="379336019"/>
                </a:cxn>
                <a:cxn ang="0">
                  <a:pos x="0" y="0"/>
                </a:cxn>
              </a:cxnLst>
              <a:rect l="0" t="0" r="0" b="0"/>
              <a:pathLst>
                <a:path w="192" h="192">
                  <a:moveTo>
                    <a:pt x="0" y="0"/>
                  </a:moveTo>
                  <a:lnTo>
                    <a:pt x="192" y="96"/>
                  </a:lnTo>
                  <a:lnTo>
                    <a:pt x="0" y="192"/>
                  </a:lnTo>
                  <a:lnTo>
                    <a:pt x="0" y="0"/>
                  </a:ln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grpSp>
      <p:sp>
        <p:nvSpPr>
          <p:cNvPr id="5" name="文本框 4">
            <a:extLst>
              <a:ext uri="{FF2B5EF4-FFF2-40B4-BE49-F238E27FC236}">
                <a16:creationId xmlns:a16="http://schemas.microsoft.com/office/drawing/2014/main" id="{35813C93-7FEE-A10F-1B2B-0D6BFE0844D9}"/>
              </a:ext>
            </a:extLst>
          </p:cNvPr>
          <p:cNvSpPr txBox="1"/>
          <p:nvPr/>
        </p:nvSpPr>
        <p:spPr>
          <a:xfrm>
            <a:off x="3753146" y="1941732"/>
            <a:ext cx="4781253"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1800" b="0" i="0" dirty="0">
                <a:solidFill>
                  <a:srgbClr val="4D4D4D"/>
                </a:solidFill>
                <a:effectLst/>
                <a:highlight>
                  <a:srgbClr val="FFFFFF"/>
                </a:highlight>
                <a:latin typeface="-apple-system"/>
              </a:rPr>
              <a:t>扇形陷阱通常是产生于一些实体拥有多个一对多的关联，好像扇子散开一样，而关联在一起的实体间的关联性让人产生混淆。</a:t>
            </a:r>
            <a:r>
              <a:rPr lang="zh-CN" altLang="en-US" sz="1800" b="0" i="0" dirty="0">
                <a:solidFill>
                  <a:srgbClr val="4D4D4D"/>
                </a:solidFill>
                <a:effectLst/>
                <a:highlight>
                  <a:srgbClr val="FFFF00"/>
                </a:highlight>
                <a:latin typeface="-apple-system"/>
              </a:rPr>
              <a:t>比如，员工和项目的关联情况无法明确</a:t>
            </a:r>
            <a:endParaRPr lang="zh-CN" altLang="en-US" sz="1800" dirty="0">
              <a:highlight>
                <a:srgbClr val="FFFF00"/>
              </a:highlight>
            </a:endParaRPr>
          </a:p>
        </p:txBody>
      </p:sp>
      <p:sp>
        <p:nvSpPr>
          <p:cNvPr id="7" name="文本框 6">
            <a:extLst>
              <a:ext uri="{FF2B5EF4-FFF2-40B4-BE49-F238E27FC236}">
                <a16:creationId xmlns:a16="http://schemas.microsoft.com/office/drawing/2014/main" id="{E61448C4-016C-73C0-D1D8-B26020F0AE75}"/>
              </a:ext>
            </a:extLst>
          </p:cNvPr>
          <p:cNvSpPr txBox="1"/>
          <p:nvPr/>
        </p:nvSpPr>
        <p:spPr>
          <a:xfrm>
            <a:off x="3990809" y="4212643"/>
            <a:ext cx="4597756"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1800" b="0" i="0" dirty="0">
                <a:solidFill>
                  <a:srgbClr val="4D4D4D"/>
                </a:solidFill>
                <a:effectLst/>
                <a:highlight>
                  <a:srgbClr val="FFFFFF"/>
                </a:highlight>
                <a:latin typeface="-apple-system"/>
              </a:rPr>
              <a:t>实体间应该存在的关系却没有体现出来，两个实体间并没有办法找到一条路径来连接。</a:t>
            </a:r>
            <a:endParaRPr lang="en-US" altLang="zh-CN" sz="1800" b="0" i="0" dirty="0">
              <a:solidFill>
                <a:srgbClr val="4D4D4D"/>
              </a:solidFill>
              <a:effectLst/>
              <a:highlight>
                <a:srgbClr val="FFFFFF"/>
              </a:highlight>
              <a:latin typeface="-apple-system"/>
            </a:endParaRPr>
          </a:p>
          <a:p>
            <a:r>
              <a:rPr lang="zh-CN" altLang="en-US" sz="1800" dirty="0">
                <a:solidFill>
                  <a:srgbClr val="4D4D4D"/>
                </a:solidFill>
                <a:highlight>
                  <a:srgbClr val="FFFF00"/>
                </a:highlight>
                <a:latin typeface="-apple-system"/>
              </a:rPr>
              <a:t>比如，当员工没有项目的时候，系统无法查询这个员工所属的部门</a:t>
            </a:r>
            <a:endParaRPr lang="zh-CN" altLang="en-US" sz="1800" dirty="0">
              <a:highlight>
                <a:srgbClr val="FFFF00"/>
              </a:highlight>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p:nvPr>
        </p:nvSpPr>
        <p:spPr/>
        <p:txBody>
          <a:bodyPr vert="horz" wrap="square" lIns="91440" tIns="45720" rIns="91440" bIns="45720" anchor="ctr"/>
          <a:lstStyle/>
          <a:p>
            <a:pPr eaLnBrk="1" hangingPunct="1"/>
            <a:r>
              <a:rPr lang="zh-CN" altLang="en-US" sz="4000" dirty="0">
                <a:latin typeface="微软雅黑" panose="020B0503020204020204" charset="-122"/>
                <a:ea typeface="微软雅黑" panose="020B0503020204020204" charset="-122"/>
                <a:sym typeface="+mn-ea"/>
              </a:rPr>
              <a:t>扇子陷井</a:t>
            </a:r>
            <a:r>
              <a:rPr lang="en-US" altLang="zh-CN" sz="4000" dirty="0">
                <a:latin typeface="微软雅黑" panose="020B0503020204020204" charset="-122"/>
                <a:ea typeface="微软雅黑" panose="020B0503020204020204" charset="-122"/>
                <a:sym typeface="+mn-ea"/>
              </a:rPr>
              <a:t>(Fan traps)</a:t>
            </a:r>
            <a:r>
              <a:rPr lang="zh-CN" altLang="en-US" sz="4000" dirty="0">
                <a:latin typeface="微软雅黑" panose="020B0503020204020204" charset="-122"/>
                <a:ea typeface="微软雅黑" panose="020B0503020204020204" charset="-122"/>
                <a:sym typeface="+mn-ea"/>
              </a:rPr>
              <a:t>例子</a:t>
            </a:r>
          </a:p>
        </p:txBody>
      </p:sp>
      <p:sp>
        <p:nvSpPr>
          <p:cNvPr id="77827" name="Rectangle 3"/>
          <p:cNvSpPr>
            <a:spLocks noGrp="1"/>
          </p:cNvSpPr>
          <p:nvPr>
            <p:ph idx="1"/>
          </p:nvPr>
        </p:nvSpPr>
        <p:spPr>
          <a:xfrm>
            <a:off x="61595" y="5621020"/>
            <a:ext cx="9082405" cy="1214755"/>
          </a:xfrm>
        </p:spPr>
        <p:txBody>
          <a:bodyPr vert="horz" wrap="square" lIns="91440" tIns="45720" rIns="91440" bIns="45720" anchor="t"/>
          <a:lstStyle/>
          <a:p>
            <a:pPr marL="0" indent="0" defTabSz="0" eaLnBrk="1" hangingPunct="1">
              <a:lnSpc>
                <a:spcPct val="130000"/>
              </a:lnSpc>
              <a:spcBef>
                <a:spcPts val="10"/>
              </a:spcBef>
              <a:spcAft>
                <a:spcPts val="0"/>
              </a:spcAft>
              <a:buNone/>
              <a:tabLst>
                <a:tab pos="952500" algn="l"/>
              </a:tabLst>
            </a:pPr>
            <a:r>
              <a:rPr lang="zh-CN" altLang="en-US" b="1" dirty="0">
                <a:solidFill>
                  <a:srgbClr val="FF5050"/>
                </a:solidFill>
                <a:latin typeface="微软雅黑" panose="020B0503020204020204" charset="-122"/>
                <a:ea typeface="微软雅黑" panose="020B0503020204020204" charset="-122"/>
              </a:rPr>
              <a:t>现有的两个关系类型尽管把员工实体类型和项目实体类型连接起来量，但是已有的两个关系并不能精准刻画出员工与项目之间的关系</a:t>
            </a:r>
          </a:p>
        </p:txBody>
      </p:sp>
      <p:sp>
        <p:nvSpPr>
          <p:cNvPr id="77828" name="Oval 17"/>
          <p:cNvSpPr/>
          <p:nvPr/>
        </p:nvSpPr>
        <p:spPr>
          <a:xfrm>
            <a:off x="7239000" y="2286000"/>
            <a:ext cx="1143000" cy="3200400"/>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7829" name="Oval 18"/>
          <p:cNvSpPr/>
          <p:nvPr/>
        </p:nvSpPr>
        <p:spPr>
          <a:xfrm>
            <a:off x="2133600" y="1905000"/>
            <a:ext cx="914400" cy="3429000"/>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7830" name="Oval 19"/>
          <p:cNvSpPr/>
          <p:nvPr/>
        </p:nvSpPr>
        <p:spPr>
          <a:xfrm>
            <a:off x="7620000" y="2792413"/>
            <a:ext cx="179388" cy="179387"/>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7831" name="Text Box 20"/>
          <p:cNvSpPr txBox="1"/>
          <p:nvPr/>
        </p:nvSpPr>
        <p:spPr>
          <a:xfrm>
            <a:off x="7518400" y="2482850"/>
            <a:ext cx="452438" cy="396875"/>
          </a:xfrm>
          <a:prstGeom prst="rect">
            <a:avLst/>
          </a:prstGeom>
          <a:noFill/>
          <a:ln w="9525">
            <a:noFill/>
          </a:ln>
        </p:spPr>
        <p:txBody>
          <a:bodyPr wrap="none">
            <a:spAutoFit/>
          </a:bodyPr>
          <a:lstStyle/>
          <a:p>
            <a:r>
              <a:rPr lang="en-US" altLang="zh-CN" sz="2000" dirty="0">
                <a:latin typeface="Times New Roman" panose="02020603050405020304" pitchFamily="18" charset="0"/>
              </a:rPr>
              <a:t>P1</a:t>
            </a:r>
          </a:p>
        </p:txBody>
      </p:sp>
      <p:sp>
        <p:nvSpPr>
          <p:cNvPr id="77832" name="Oval 21"/>
          <p:cNvSpPr/>
          <p:nvPr/>
        </p:nvSpPr>
        <p:spPr>
          <a:xfrm>
            <a:off x="7645400" y="3298825"/>
            <a:ext cx="179388" cy="179388"/>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7833" name="Text Box 22"/>
          <p:cNvSpPr txBox="1"/>
          <p:nvPr/>
        </p:nvSpPr>
        <p:spPr>
          <a:xfrm>
            <a:off x="7543800" y="2989263"/>
            <a:ext cx="452438" cy="396875"/>
          </a:xfrm>
          <a:prstGeom prst="rect">
            <a:avLst/>
          </a:prstGeom>
          <a:noFill/>
          <a:ln w="9525">
            <a:noFill/>
          </a:ln>
        </p:spPr>
        <p:txBody>
          <a:bodyPr wrap="none">
            <a:spAutoFit/>
          </a:bodyPr>
          <a:lstStyle/>
          <a:p>
            <a:r>
              <a:rPr lang="en-US" altLang="zh-CN" sz="2000" dirty="0">
                <a:latin typeface="Times New Roman" panose="02020603050405020304" pitchFamily="18" charset="0"/>
              </a:rPr>
              <a:t>P2</a:t>
            </a:r>
          </a:p>
        </p:txBody>
      </p:sp>
      <p:sp>
        <p:nvSpPr>
          <p:cNvPr id="77834" name="Oval 23"/>
          <p:cNvSpPr/>
          <p:nvPr/>
        </p:nvSpPr>
        <p:spPr>
          <a:xfrm>
            <a:off x="7645400" y="3859213"/>
            <a:ext cx="179388" cy="179387"/>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7835" name="Text Box 24"/>
          <p:cNvSpPr txBox="1"/>
          <p:nvPr/>
        </p:nvSpPr>
        <p:spPr>
          <a:xfrm>
            <a:off x="7543800" y="3581400"/>
            <a:ext cx="452438" cy="396875"/>
          </a:xfrm>
          <a:prstGeom prst="rect">
            <a:avLst/>
          </a:prstGeom>
          <a:noFill/>
          <a:ln w="9525">
            <a:noFill/>
          </a:ln>
        </p:spPr>
        <p:txBody>
          <a:bodyPr wrap="none">
            <a:spAutoFit/>
          </a:bodyPr>
          <a:lstStyle/>
          <a:p>
            <a:r>
              <a:rPr lang="en-US" altLang="zh-CN" sz="2000" dirty="0">
                <a:latin typeface="Times New Roman" panose="02020603050405020304" pitchFamily="18" charset="0"/>
              </a:rPr>
              <a:t>P3</a:t>
            </a:r>
          </a:p>
        </p:txBody>
      </p:sp>
      <p:sp>
        <p:nvSpPr>
          <p:cNvPr id="77836" name="Oval 25"/>
          <p:cNvSpPr/>
          <p:nvPr/>
        </p:nvSpPr>
        <p:spPr>
          <a:xfrm>
            <a:off x="7670800" y="4365625"/>
            <a:ext cx="179388" cy="179388"/>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7837" name="Text Box 26"/>
          <p:cNvSpPr txBox="1"/>
          <p:nvPr/>
        </p:nvSpPr>
        <p:spPr>
          <a:xfrm>
            <a:off x="7569200" y="4056063"/>
            <a:ext cx="452438" cy="396875"/>
          </a:xfrm>
          <a:prstGeom prst="rect">
            <a:avLst/>
          </a:prstGeom>
          <a:noFill/>
          <a:ln w="9525">
            <a:noFill/>
          </a:ln>
        </p:spPr>
        <p:txBody>
          <a:bodyPr wrap="none">
            <a:spAutoFit/>
          </a:bodyPr>
          <a:lstStyle/>
          <a:p>
            <a:r>
              <a:rPr lang="en-US" altLang="zh-CN" sz="2000" dirty="0">
                <a:latin typeface="Times New Roman" panose="02020603050405020304" pitchFamily="18" charset="0"/>
              </a:rPr>
              <a:t>P4</a:t>
            </a:r>
          </a:p>
        </p:txBody>
      </p:sp>
      <p:sp>
        <p:nvSpPr>
          <p:cNvPr id="77838" name="Oval 27"/>
          <p:cNvSpPr/>
          <p:nvPr/>
        </p:nvSpPr>
        <p:spPr>
          <a:xfrm>
            <a:off x="7696200" y="4881563"/>
            <a:ext cx="179388" cy="179387"/>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7839" name="Text Box 28"/>
          <p:cNvSpPr txBox="1"/>
          <p:nvPr/>
        </p:nvSpPr>
        <p:spPr>
          <a:xfrm>
            <a:off x="7594600" y="4572000"/>
            <a:ext cx="452438" cy="396875"/>
          </a:xfrm>
          <a:prstGeom prst="rect">
            <a:avLst/>
          </a:prstGeom>
          <a:noFill/>
          <a:ln w="9525">
            <a:noFill/>
          </a:ln>
        </p:spPr>
        <p:txBody>
          <a:bodyPr wrap="none">
            <a:spAutoFit/>
          </a:bodyPr>
          <a:lstStyle/>
          <a:p>
            <a:r>
              <a:rPr lang="en-US" altLang="zh-CN" sz="2000" dirty="0">
                <a:latin typeface="Times New Roman" panose="02020603050405020304" pitchFamily="18" charset="0"/>
              </a:rPr>
              <a:t>P5</a:t>
            </a:r>
          </a:p>
        </p:txBody>
      </p:sp>
      <p:sp>
        <p:nvSpPr>
          <p:cNvPr id="77840" name="Rectangle 29"/>
          <p:cNvSpPr/>
          <p:nvPr/>
        </p:nvSpPr>
        <p:spPr>
          <a:xfrm>
            <a:off x="2514600" y="2362200"/>
            <a:ext cx="144463" cy="1444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7841" name="Text Box 30"/>
          <p:cNvSpPr txBox="1"/>
          <p:nvPr/>
        </p:nvSpPr>
        <p:spPr>
          <a:xfrm>
            <a:off x="2438400" y="2076450"/>
            <a:ext cx="450850" cy="366713"/>
          </a:xfrm>
          <a:prstGeom prst="rect">
            <a:avLst/>
          </a:prstGeom>
          <a:noFill/>
          <a:ln w="9525">
            <a:noFill/>
          </a:ln>
        </p:spPr>
        <p:txBody>
          <a:bodyPr wrap="none">
            <a:spAutoFit/>
          </a:bodyPr>
          <a:lstStyle/>
          <a:p>
            <a:r>
              <a:rPr lang="en-US" altLang="zh-CN" sz="1800" dirty="0">
                <a:latin typeface="Times New Roman" panose="02020603050405020304" pitchFamily="18" charset="0"/>
              </a:rPr>
              <a:t>R1</a:t>
            </a:r>
          </a:p>
        </p:txBody>
      </p:sp>
      <p:sp>
        <p:nvSpPr>
          <p:cNvPr id="77842" name="Rectangle 31"/>
          <p:cNvSpPr/>
          <p:nvPr/>
        </p:nvSpPr>
        <p:spPr>
          <a:xfrm>
            <a:off x="2514600" y="2862263"/>
            <a:ext cx="144463" cy="1444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7843" name="Text Box 32"/>
          <p:cNvSpPr txBox="1"/>
          <p:nvPr/>
        </p:nvSpPr>
        <p:spPr>
          <a:xfrm>
            <a:off x="2438400" y="2590800"/>
            <a:ext cx="450850" cy="366713"/>
          </a:xfrm>
          <a:prstGeom prst="rect">
            <a:avLst/>
          </a:prstGeom>
          <a:noFill/>
          <a:ln w="9525">
            <a:noFill/>
          </a:ln>
        </p:spPr>
        <p:txBody>
          <a:bodyPr wrap="none">
            <a:spAutoFit/>
          </a:bodyPr>
          <a:lstStyle/>
          <a:p>
            <a:r>
              <a:rPr lang="en-US" altLang="zh-CN" sz="1800" dirty="0">
                <a:latin typeface="Times New Roman" panose="02020603050405020304" pitchFamily="18" charset="0"/>
              </a:rPr>
              <a:t>R2</a:t>
            </a:r>
          </a:p>
        </p:txBody>
      </p:sp>
      <p:sp>
        <p:nvSpPr>
          <p:cNvPr id="77844" name="Rectangle 33"/>
          <p:cNvSpPr/>
          <p:nvPr/>
        </p:nvSpPr>
        <p:spPr>
          <a:xfrm>
            <a:off x="2514600" y="3333750"/>
            <a:ext cx="144463" cy="1444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7845" name="Text Box 34"/>
          <p:cNvSpPr txBox="1"/>
          <p:nvPr/>
        </p:nvSpPr>
        <p:spPr>
          <a:xfrm>
            <a:off x="2438400" y="3048000"/>
            <a:ext cx="450850" cy="366713"/>
          </a:xfrm>
          <a:prstGeom prst="rect">
            <a:avLst/>
          </a:prstGeom>
          <a:noFill/>
          <a:ln w="9525">
            <a:noFill/>
          </a:ln>
        </p:spPr>
        <p:txBody>
          <a:bodyPr wrap="none">
            <a:spAutoFit/>
          </a:bodyPr>
          <a:lstStyle/>
          <a:p>
            <a:r>
              <a:rPr lang="en-US" altLang="zh-CN" sz="1800" dirty="0">
                <a:latin typeface="Times New Roman" panose="02020603050405020304" pitchFamily="18" charset="0"/>
              </a:rPr>
              <a:t>R3</a:t>
            </a:r>
          </a:p>
        </p:txBody>
      </p:sp>
      <p:sp>
        <p:nvSpPr>
          <p:cNvPr id="77846" name="Line 35"/>
          <p:cNvSpPr/>
          <p:nvPr/>
        </p:nvSpPr>
        <p:spPr>
          <a:xfrm flipV="1">
            <a:off x="914400" y="2438400"/>
            <a:ext cx="1676400" cy="1524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7847" name="Line 36"/>
          <p:cNvSpPr/>
          <p:nvPr/>
        </p:nvSpPr>
        <p:spPr>
          <a:xfrm>
            <a:off x="6019800" y="2514600"/>
            <a:ext cx="1600200" cy="3048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7848" name="Line 37"/>
          <p:cNvSpPr/>
          <p:nvPr/>
        </p:nvSpPr>
        <p:spPr>
          <a:xfrm>
            <a:off x="2590800" y="3810000"/>
            <a:ext cx="1676400" cy="5334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7849" name="Line 38"/>
          <p:cNvSpPr/>
          <p:nvPr/>
        </p:nvSpPr>
        <p:spPr>
          <a:xfrm flipV="1">
            <a:off x="4267200" y="3962400"/>
            <a:ext cx="1752600" cy="3810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7850" name="Line 39"/>
          <p:cNvSpPr/>
          <p:nvPr/>
        </p:nvSpPr>
        <p:spPr>
          <a:xfrm flipV="1">
            <a:off x="4343400" y="3429000"/>
            <a:ext cx="1676400" cy="1524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7851" name="Line 40"/>
          <p:cNvSpPr/>
          <p:nvPr/>
        </p:nvSpPr>
        <p:spPr>
          <a:xfrm flipV="1">
            <a:off x="938213" y="3886200"/>
            <a:ext cx="1576387" cy="3048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7852" name="Rectangle 41"/>
          <p:cNvSpPr/>
          <p:nvPr/>
        </p:nvSpPr>
        <p:spPr>
          <a:xfrm>
            <a:off x="2516188" y="3776663"/>
            <a:ext cx="144462" cy="1444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7853" name="Text Box 42"/>
          <p:cNvSpPr txBox="1"/>
          <p:nvPr/>
        </p:nvSpPr>
        <p:spPr>
          <a:xfrm>
            <a:off x="2439988" y="3505200"/>
            <a:ext cx="450850" cy="366713"/>
          </a:xfrm>
          <a:prstGeom prst="rect">
            <a:avLst/>
          </a:prstGeom>
          <a:noFill/>
          <a:ln w="9525">
            <a:noFill/>
          </a:ln>
        </p:spPr>
        <p:txBody>
          <a:bodyPr wrap="none">
            <a:spAutoFit/>
          </a:bodyPr>
          <a:lstStyle/>
          <a:p>
            <a:r>
              <a:rPr lang="en-US" altLang="zh-CN" sz="1800" dirty="0">
                <a:latin typeface="Times New Roman" panose="02020603050405020304" pitchFamily="18" charset="0"/>
              </a:rPr>
              <a:t>R4</a:t>
            </a:r>
          </a:p>
        </p:txBody>
      </p:sp>
      <p:sp>
        <p:nvSpPr>
          <p:cNvPr id="77854" name="Rectangle 43"/>
          <p:cNvSpPr/>
          <p:nvPr/>
        </p:nvSpPr>
        <p:spPr>
          <a:xfrm>
            <a:off x="2520950" y="4283075"/>
            <a:ext cx="144463" cy="1444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7855" name="Text Box 44"/>
          <p:cNvSpPr txBox="1"/>
          <p:nvPr/>
        </p:nvSpPr>
        <p:spPr>
          <a:xfrm>
            <a:off x="2444750" y="3997325"/>
            <a:ext cx="450850" cy="366713"/>
          </a:xfrm>
          <a:prstGeom prst="rect">
            <a:avLst/>
          </a:prstGeom>
          <a:noFill/>
          <a:ln w="9525">
            <a:noFill/>
          </a:ln>
        </p:spPr>
        <p:txBody>
          <a:bodyPr wrap="none">
            <a:spAutoFit/>
          </a:bodyPr>
          <a:lstStyle/>
          <a:p>
            <a:r>
              <a:rPr lang="en-US" altLang="zh-CN" sz="1800" dirty="0">
                <a:latin typeface="Times New Roman" panose="02020603050405020304" pitchFamily="18" charset="0"/>
              </a:rPr>
              <a:t>R5</a:t>
            </a:r>
          </a:p>
        </p:txBody>
      </p:sp>
      <p:sp>
        <p:nvSpPr>
          <p:cNvPr id="77856" name="Line 45"/>
          <p:cNvSpPr/>
          <p:nvPr/>
        </p:nvSpPr>
        <p:spPr>
          <a:xfrm>
            <a:off x="6019800" y="3886200"/>
            <a:ext cx="1752600" cy="5334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7857" name="Line 46"/>
          <p:cNvSpPr/>
          <p:nvPr/>
        </p:nvSpPr>
        <p:spPr>
          <a:xfrm>
            <a:off x="4267200" y="2971800"/>
            <a:ext cx="1752600" cy="762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7858" name="Line 47"/>
          <p:cNvSpPr/>
          <p:nvPr/>
        </p:nvSpPr>
        <p:spPr>
          <a:xfrm flipV="1">
            <a:off x="938213" y="2895600"/>
            <a:ext cx="1652587" cy="1524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7859" name="Line 48"/>
          <p:cNvSpPr/>
          <p:nvPr/>
        </p:nvSpPr>
        <p:spPr>
          <a:xfrm flipV="1">
            <a:off x="2627313" y="4343400"/>
            <a:ext cx="1639887" cy="525463"/>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7860" name="Text Box 49"/>
          <p:cNvSpPr txBox="1"/>
          <p:nvPr/>
        </p:nvSpPr>
        <p:spPr>
          <a:xfrm>
            <a:off x="7315200" y="1752600"/>
            <a:ext cx="1046163" cy="457200"/>
          </a:xfrm>
          <a:prstGeom prst="rect">
            <a:avLst/>
          </a:prstGeom>
          <a:noFill/>
          <a:ln w="9525">
            <a:noFill/>
          </a:ln>
        </p:spPr>
        <p:txBody>
          <a:bodyPr wrap="none">
            <a:spAutoFit/>
          </a:bodyPr>
          <a:lstStyle/>
          <a:p>
            <a:r>
              <a:rPr lang="en-US" altLang="zh-CN" dirty="0">
                <a:latin typeface="Times New Roman" panose="02020603050405020304" pitchFamily="18" charset="0"/>
              </a:rPr>
              <a:t>Project</a:t>
            </a:r>
          </a:p>
        </p:txBody>
      </p:sp>
      <p:sp>
        <p:nvSpPr>
          <p:cNvPr id="77861" name="Text Box 50"/>
          <p:cNvSpPr txBox="1"/>
          <p:nvPr/>
        </p:nvSpPr>
        <p:spPr>
          <a:xfrm>
            <a:off x="2133600" y="1371600"/>
            <a:ext cx="658813" cy="457200"/>
          </a:xfrm>
          <a:prstGeom prst="rect">
            <a:avLst/>
          </a:prstGeom>
          <a:noFill/>
          <a:ln w="9525">
            <a:noFill/>
          </a:ln>
        </p:spPr>
        <p:txBody>
          <a:bodyPr wrap="none">
            <a:spAutoFit/>
          </a:bodyPr>
          <a:lstStyle/>
          <a:p>
            <a:r>
              <a:rPr lang="en-US" altLang="zh-CN" dirty="0">
                <a:latin typeface="Times New Roman" panose="02020603050405020304" pitchFamily="18" charset="0"/>
              </a:rPr>
              <a:t>Has</a:t>
            </a:r>
          </a:p>
        </p:txBody>
      </p:sp>
      <p:sp>
        <p:nvSpPr>
          <p:cNvPr id="77862" name="Oval 51"/>
          <p:cNvSpPr/>
          <p:nvPr/>
        </p:nvSpPr>
        <p:spPr>
          <a:xfrm>
            <a:off x="347663" y="1981200"/>
            <a:ext cx="1143000" cy="3581400"/>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7863" name="Oval 52"/>
          <p:cNvSpPr/>
          <p:nvPr/>
        </p:nvSpPr>
        <p:spPr>
          <a:xfrm>
            <a:off x="728663" y="2487613"/>
            <a:ext cx="179387" cy="179387"/>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7864" name="Text Box 53"/>
          <p:cNvSpPr txBox="1"/>
          <p:nvPr/>
        </p:nvSpPr>
        <p:spPr>
          <a:xfrm>
            <a:off x="627063" y="2178050"/>
            <a:ext cx="466725" cy="396875"/>
          </a:xfrm>
          <a:prstGeom prst="rect">
            <a:avLst/>
          </a:prstGeom>
          <a:noFill/>
          <a:ln w="9525">
            <a:noFill/>
          </a:ln>
        </p:spPr>
        <p:txBody>
          <a:bodyPr wrap="none">
            <a:spAutoFit/>
          </a:bodyPr>
          <a:lstStyle/>
          <a:p>
            <a:r>
              <a:rPr lang="en-US" altLang="zh-CN" sz="2000" dirty="0">
                <a:latin typeface="Times New Roman" panose="02020603050405020304" pitchFamily="18" charset="0"/>
              </a:rPr>
              <a:t>E1</a:t>
            </a:r>
          </a:p>
        </p:txBody>
      </p:sp>
      <p:sp>
        <p:nvSpPr>
          <p:cNvPr id="77865" name="Oval 54"/>
          <p:cNvSpPr/>
          <p:nvPr/>
        </p:nvSpPr>
        <p:spPr>
          <a:xfrm>
            <a:off x="754063" y="2994025"/>
            <a:ext cx="179387" cy="179388"/>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7866" name="Text Box 55"/>
          <p:cNvSpPr txBox="1"/>
          <p:nvPr/>
        </p:nvSpPr>
        <p:spPr>
          <a:xfrm>
            <a:off x="652463" y="2684463"/>
            <a:ext cx="466725" cy="396875"/>
          </a:xfrm>
          <a:prstGeom prst="rect">
            <a:avLst/>
          </a:prstGeom>
          <a:noFill/>
          <a:ln w="9525">
            <a:noFill/>
          </a:ln>
        </p:spPr>
        <p:txBody>
          <a:bodyPr wrap="none">
            <a:spAutoFit/>
          </a:bodyPr>
          <a:lstStyle/>
          <a:p>
            <a:r>
              <a:rPr lang="en-US" altLang="zh-CN" sz="2000" dirty="0">
                <a:latin typeface="Times New Roman" panose="02020603050405020304" pitchFamily="18" charset="0"/>
              </a:rPr>
              <a:t>E2</a:t>
            </a:r>
          </a:p>
        </p:txBody>
      </p:sp>
      <p:sp>
        <p:nvSpPr>
          <p:cNvPr id="77867" name="Oval 56"/>
          <p:cNvSpPr/>
          <p:nvPr/>
        </p:nvSpPr>
        <p:spPr>
          <a:xfrm>
            <a:off x="754063" y="3554413"/>
            <a:ext cx="179387" cy="179387"/>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7868" name="Text Box 57"/>
          <p:cNvSpPr txBox="1"/>
          <p:nvPr/>
        </p:nvSpPr>
        <p:spPr>
          <a:xfrm>
            <a:off x="633413" y="3276600"/>
            <a:ext cx="466725" cy="396875"/>
          </a:xfrm>
          <a:prstGeom prst="rect">
            <a:avLst/>
          </a:prstGeom>
          <a:noFill/>
          <a:ln w="9525">
            <a:noFill/>
          </a:ln>
        </p:spPr>
        <p:txBody>
          <a:bodyPr wrap="none">
            <a:spAutoFit/>
          </a:bodyPr>
          <a:lstStyle/>
          <a:p>
            <a:r>
              <a:rPr lang="en-US" altLang="zh-CN" sz="2000" dirty="0">
                <a:latin typeface="Times New Roman" panose="02020603050405020304" pitchFamily="18" charset="0"/>
              </a:rPr>
              <a:t>E3</a:t>
            </a:r>
          </a:p>
        </p:txBody>
      </p:sp>
      <p:sp>
        <p:nvSpPr>
          <p:cNvPr id="77869" name="Oval 58"/>
          <p:cNvSpPr/>
          <p:nvPr/>
        </p:nvSpPr>
        <p:spPr>
          <a:xfrm>
            <a:off x="779463" y="4060825"/>
            <a:ext cx="179387" cy="179388"/>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7870" name="Text Box 59"/>
          <p:cNvSpPr txBox="1"/>
          <p:nvPr/>
        </p:nvSpPr>
        <p:spPr>
          <a:xfrm>
            <a:off x="677863" y="3751263"/>
            <a:ext cx="466725" cy="396875"/>
          </a:xfrm>
          <a:prstGeom prst="rect">
            <a:avLst/>
          </a:prstGeom>
          <a:noFill/>
          <a:ln w="9525">
            <a:noFill/>
          </a:ln>
        </p:spPr>
        <p:txBody>
          <a:bodyPr wrap="none">
            <a:spAutoFit/>
          </a:bodyPr>
          <a:lstStyle/>
          <a:p>
            <a:r>
              <a:rPr lang="en-US" altLang="zh-CN" sz="2000" dirty="0">
                <a:latin typeface="Times New Roman" panose="02020603050405020304" pitchFamily="18" charset="0"/>
              </a:rPr>
              <a:t>E4</a:t>
            </a:r>
          </a:p>
        </p:txBody>
      </p:sp>
      <p:sp>
        <p:nvSpPr>
          <p:cNvPr id="77871" name="Oval 60"/>
          <p:cNvSpPr/>
          <p:nvPr/>
        </p:nvSpPr>
        <p:spPr>
          <a:xfrm>
            <a:off x="804863" y="4576763"/>
            <a:ext cx="179387" cy="179387"/>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7872" name="Text Box 61"/>
          <p:cNvSpPr txBox="1"/>
          <p:nvPr/>
        </p:nvSpPr>
        <p:spPr>
          <a:xfrm>
            <a:off x="703263" y="4267200"/>
            <a:ext cx="466725" cy="396875"/>
          </a:xfrm>
          <a:prstGeom prst="rect">
            <a:avLst/>
          </a:prstGeom>
          <a:noFill/>
          <a:ln w="9525">
            <a:noFill/>
          </a:ln>
        </p:spPr>
        <p:txBody>
          <a:bodyPr wrap="none">
            <a:spAutoFit/>
          </a:bodyPr>
          <a:lstStyle/>
          <a:p>
            <a:r>
              <a:rPr lang="en-US" altLang="zh-CN" sz="2000" dirty="0">
                <a:latin typeface="Times New Roman" panose="02020603050405020304" pitchFamily="18" charset="0"/>
              </a:rPr>
              <a:t>E5</a:t>
            </a:r>
          </a:p>
        </p:txBody>
      </p:sp>
      <p:sp>
        <p:nvSpPr>
          <p:cNvPr id="77873" name="Oval 62"/>
          <p:cNvSpPr/>
          <p:nvPr/>
        </p:nvSpPr>
        <p:spPr>
          <a:xfrm>
            <a:off x="830263" y="5083175"/>
            <a:ext cx="179387" cy="179388"/>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7874" name="Text Box 63"/>
          <p:cNvSpPr txBox="1"/>
          <p:nvPr/>
        </p:nvSpPr>
        <p:spPr>
          <a:xfrm>
            <a:off x="728663" y="4773613"/>
            <a:ext cx="466725" cy="396875"/>
          </a:xfrm>
          <a:prstGeom prst="rect">
            <a:avLst/>
          </a:prstGeom>
          <a:noFill/>
          <a:ln w="9525">
            <a:noFill/>
          </a:ln>
        </p:spPr>
        <p:txBody>
          <a:bodyPr wrap="none">
            <a:spAutoFit/>
          </a:bodyPr>
          <a:lstStyle/>
          <a:p>
            <a:r>
              <a:rPr lang="en-US" altLang="zh-CN" sz="2000" dirty="0">
                <a:latin typeface="Times New Roman" panose="02020603050405020304" pitchFamily="18" charset="0"/>
              </a:rPr>
              <a:t>E6</a:t>
            </a:r>
          </a:p>
        </p:txBody>
      </p:sp>
      <p:sp>
        <p:nvSpPr>
          <p:cNvPr id="77875" name="Text Box 64"/>
          <p:cNvSpPr txBox="1"/>
          <p:nvPr/>
        </p:nvSpPr>
        <p:spPr>
          <a:xfrm>
            <a:off x="304800" y="1524000"/>
            <a:ext cx="1417638" cy="457200"/>
          </a:xfrm>
          <a:prstGeom prst="rect">
            <a:avLst/>
          </a:prstGeom>
          <a:noFill/>
          <a:ln w="9525">
            <a:noFill/>
          </a:ln>
        </p:spPr>
        <p:txBody>
          <a:bodyPr wrap="none">
            <a:spAutoFit/>
          </a:bodyPr>
          <a:lstStyle/>
          <a:p>
            <a:r>
              <a:rPr lang="en-US" altLang="zh-CN" dirty="0">
                <a:latin typeface="Times New Roman" panose="02020603050405020304" pitchFamily="18" charset="0"/>
              </a:rPr>
              <a:t>Employee</a:t>
            </a:r>
          </a:p>
        </p:txBody>
      </p:sp>
      <p:sp>
        <p:nvSpPr>
          <p:cNvPr id="77876" name="Rectangle 65"/>
          <p:cNvSpPr/>
          <p:nvPr/>
        </p:nvSpPr>
        <p:spPr>
          <a:xfrm>
            <a:off x="2514600" y="4773613"/>
            <a:ext cx="144463" cy="1444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7877" name="Text Box 66"/>
          <p:cNvSpPr txBox="1"/>
          <p:nvPr/>
        </p:nvSpPr>
        <p:spPr>
          <a:xfrm>
            <a:off x="2438400" y="4487863"/>
            <a:ext cx="450850" cy="366712"/>
          </a:xfrm>
          <a:prstGeom prst="rect">
            <a:avLst/>
          </a:prstGeom>
          <a:noFill/>
          <a:ln w="9525">
            <a:noFill/>
          </a:ln>
        </p:spPr>
        <p:txBody>
          <a:bodyPr wrap="none">
            <a:spAutoFit/>
          </a:bodyPr>
          <a:lstStyle/>
          <a:p>
            <a:r>
              <a:rPr lang="en-US" altLang="zh-CN" sz="1800" dirty="0">
                <a:latin typeface="Times New Roman" panose="02020603050405020304" pitchFamily="18" charset="0"/>
              </a:rPr>
              <a:t>R6</a:t>
            </a:r>
          </a:p>
        </p:txBody>
      </p:sp>
      <p:sp>
        <p:nvSpPr>
          <p:cNvPr id="77878" name="Line 71"/>
          <p:cNvSpPr/>
          <p:nvPr/>
        </p:nvSpPr>
        <p:spPr>
          <a:xfrm flipV="1">
            <a:off x="4267200" y="2514600"/>
            <a:ext cx="1752600" cy="4572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7879" name="Line 72"/>
          <p:cNvSpPr/>
          <p:nvPr/>
        </p:nvSpPr>
        <p:spPr>
          <a:xfrm>
            <a:off x="2667000" y="3429000"/>
            <a:ext cx="1600200" cy="1524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7880" name="Line 73"/>
          <p:cNvSpPr/>
          <p:nvPr/>
        </p:nvSpPr>
        <p:spPr>
          <a:xfrm>
            <a:off x="6019800" y="3048000"/>
            <a:ext cx="1676400" cy="3048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7881" name="Line 74"/>
          <p:cNvSpPr/>
          <p:nvPr/>
        </p:nvSpPr>
        <p:spPr>
          <a:xfrm flipV="1">
            <a:off x="938213" y="3429000"/>
            <a:ext cx="1652587" cy="2286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7882" name="Line 75"/>
          <p:cNvSpPr/>
          <p:nvPr/>
        </p:nvSpPr>
        <p:spPr>
          <a:xfrm>
            <a:off x="6019800" y="3505200"/>
            <a:ext cx="1676400" cy="3810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7883" name="Line 76"/>
          <p:cNvSpPr/>
          <p:nvPr/>
        </p:nvSpPr>
        <p:spPr>
          <a:xfrm flipV="1">
            <a:off x="1014413" y="4365625"/>
            <a:ext cx="1612900" cy="282575"/>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7884" name="Oval 77"/>
          <p:cNvSpPr/>
          <p:nvPr/>
        </p:nvSpPr>
        <p:spPr>
          <a:xfrm>
            <a:off x="3886200" y="2362200"/>
            <a:ext cx="762000" cy="2438400"/>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7885" name="Oval 78"/>
          <p:cNvSpPr/>
          <p:nvPr/>
        </p:nvSpPr>
        <p:spPr>
          <a:xfrm>
            <a:off x="4181475" y="2851150"/>
            <a:ext cx="179388" cy="179388"/>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7886" name="Text Box 79"/>
          <p:cNvSpPr txBox="1"/>
          <p:nvPr/>
        </p:nvSpPr>
        <p:spPr>
          <a:xfrm>
            <a:off x="4079875" y="2541588"/>
            <a:ext cx="495300" cy="396875"/>
          </a:xfrm>
          <a:prstGeom prst="rect">
            <a:avLst/>
          </a:prstGeom>
          <a:noFill/>
          <a:ln w="9525">
            <a:noFill/>
          </a:ln>
        </p:spPr>
        <p:txBody>
          <a:bodyPr wrap="none">
            <a:spAutoFit/>
          </a:bodyPr>
          <a:lstStyle/>
          <a:p>
            <a:r>
              <a:rPr lang="en-US" altLang="zh-CN" sz="2000" dirty="0">
                <a:latin typeface="Times New Roman" panose="02020603050405020304" pitchFamily="18" charset="0"/>
              </a:rPr>
              <a:t>D1</a:t>
            </a:r>
          </a:p>
        </p:txBody>
      </p:sp>
      <p:sp>
        <p:nvSpPr>
          <p:cNvPr id="77887" name="Oval 80"/>
          <p:cNvSpPr/>
          <p:nvPr/>
        </p:nvSpPr>
        <p:spPr>
          <a:xfrm>
            <a:off x="4206875" y="3509963"/>
            <a:ext cx="179388" cy="179387"/>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7888" name="Text Box 81"/>
          <p:cNvSpPr txBox="1"/>
          <p:nvPr/>
        </p:nvSpPr>
        <p:spPr>
          <a:xfrm>
            <a:off x="4105275" y="3200400"/>
            <a:ext cx="495300" cy="396875"/>
          </a:xfrm>
          <a:prstGeom prst="rect">
            <a:avLst/>
          </a:prstGeom>
          <a:noFill/>
          <a:ln w="9525">
            <a:noFill/>
          </a:ln>
        </p:spPr>
        <p:txBody>
          <a:bodyPr wrap="none">
            <a:spAutoFit/>
          </a:bodyPr>
          <a:lstStyle/>
          <a:p>
            <a:r>
              <a:rPr lang="en-US" altLang="zh-CN" sz="2000" dirty="0">
                <a:latin typeface="Times New Roman" panose="02020603050405020304" pitchFamily="18" charset="0"/>
              </a:rPr>
              <a:t>D2</a:t>
            </a:r>
          </a:p>
        </p:txBody>
      </p:sp>
      <p:sp>
        <p:nvSpPr>
          <p:cNvPr id="77889" name="Oval 82"/>
          <p:cNvSpPr/>
          <p:nvPr/>
        </p:nvSpPr>
        <p:spPr>
          <a:xfrm>
            <a:off x="4191000" y="4271963"/>
            <a:ext cx="179388" cy="179387"/>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7890" name="Text Box 83"/>
          <p:cNvSpPr txBox="1"/>
          <p:nvPr/>
        </p:nvSpPr>
        <p:spPr>
          <a:xfrm>
            <a:off x="4089400" y="3962400"/>
            <a:ext cx="495300" cy="396875"/>
          </a:xfrm>
          <a:prstGeom prst="rect">
            <a:avLst/>
          </a:prstGeom>
          <a:noFill/>
          <a:ln w="9525">
            <a:noFill/>
          </a:ln>
        </p:spPr>
        <p:txBody>
          <a:bodyPr wrap="none">
            <a:spAutoFit/>
          </a:bodyPr>
          <a:lstStyle/>
          <a:p>
            <a:r>
              <a:rPr lang="en-US" altLang="zh-CN" sz="2000" dirty="0">
                <a:latin typeface="Times New Roman" panose="02020603050405020304" pitchFamily="18" charset="0"/>
              </a:rPr>
              <a:t>D3</a:t>
            </a:r>
          </a:p>
        </p:txBody>
      </p:sp>
      <p:sp>
        <p:nvSpPr>
          <p:cNvPr id="77891" name="Text Box 86"/>
          <p:cNvSpPr txBox="1"/>
          <p:nvPr/>
        </p:nvSpPr>
        <p:spPr>
          <a:xfrm>
            <a:off x="3581400" y="1828800"/>
            <a:ext cx="1620838" cy="457200"/>
          </a:xfrm>
          <a:prstGeom prst="rect">
            <a:avLst/>
          </a:prstGeom>
          <a:noFill/>
          <a:ln w="9525">
            <a:noFill/>
          </a:ln>
        </p:spPr>
        <p:txBody>
          <a:bodyPr wrap="none">
            <a:spAutoFit/>
          </a:bodyPr>
          <a:lstStyle/>
          <a:p>
            <a:r>
              <a:rPr lang="en-US" altLang="zh-CN" dirty="0">
                <a:latin typeface="Times New Roman" panose="02020603050405020304" pitchFamily="18" charset="0"/>
              </a:rPr>
              <a:t>Department</a:t>
            </a:r>
          </a:p>
        </p:txBody>
      </p:sp>
      <p:sp>
        <p:nvSpPr>
          <p:cNvPr id="77892" name="Oval 87"/>
          <p:cNvSpPr/>
          <p:nvPr/>
        </p:nvSpPr>
        <p:spPr>
          <a:xfrm>
            <a:off x="5638800" y="1981200"/>
            <a:ext cx="838200" cy="3124200"/>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7893" name="Rectangle 88"/>
          <p:cNvSpPr/>
          <p:nvPr/>
        </p:nvSpPr>
        <p:spPr>
          <a:xfrm>
            <a:off x="5943600" y="2438400"/>
            <a:ext cx="144463" cy="1444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7894" name="Text Box 89"/>
          <p:cNvSpPr txBox="1"/>
          <p:nvPr/>
        </p:nvSpPr>
        <p:spPr>
          <a:xfrm>
            <a:off x="5867400" y="2152650"/>
            <a:ext cx="374650" cy="366713"/>
          </a:xfrm>
          <a:prstGeom prst="rect">
            <a:avLst/>
          </a:prstGeom>
          <a:noFill/>
          <a:ln w="9525">
            <a:noFill/>
          </a:ln>
        </p:spPr>
        <p:txBody>
          <a:bodyPr wrap="none">
            <a:spAutoFit/>
          </a:bodyPr>
          <a:lstStyle/>
          <a:p>
            <a:r>
              <a:rPr lang="en-US" altLang="zh-CN" sz="1800" dirty="0">
                <a:latin typeface="Times New Roman" panose="02020603050405020304" pitchFamily="18" charset="0"/>
              </a:rPr>
              <a:t>r1</a:t>
            </a:r>
          </a:p>
        </p:txBody>
      </p:sp>
      <p:sp>
        <p:nvSpPr>
          <p:cNvPr id="77895" name="Rectangle 90"/>
          <p:cNvSpPr/>
          <p:nvPr/>
        </p:nvSpPr>
        <p:spPr>
          <a:xfrm>
            <a:off x="5943600" y="2938463"/>
            <a:ext cx="144463" cy="1444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7896" name="Text Box 91"/>
          <p:cNvSpPr txBox="1"/>
          <p:nvPr/>
        </p:nvSpPr>
        <p:spPr>
          <a:xfrm>
            <a:off x="5867400" y="2667000"/>
            <a:ext cx="374650" cy="366713"/>
          </a:xfrm>
          <a:prstGeom prst="rect">
            <a:avLst/>
          </a:prstGeom>
          <a:noFill/>
          <a:ln w="9525">
            <a:noFill/>
          </a:ln>
        </p:spPr>
        <p:txBody>
          <a:bodyPr wrap="none">
            <a:spAutoFit/>
          </a:bodyPr>
          <a:lstStyle/>
          <a:p>
            <a:r>
              <a:rPr lang="en-US" altLang="zh-CN" sz="1800" dirty="0">
                <a:latin typeface="Times New Roman" panose="02020603050405020304" pitchFamily="18" charset="0"/>
              </a:rPr>
              <a:t>r2</a:t>
            </a:r>
          </a:p>
        </p:txBody>
      </p:sp>
      <p:sp>
        <p:nvSpPr>
          <p:cNvPr id="77897" name="Rectangle 92"/>
          <p:cNvSpPr/>
          <p:nvPr/>
        </p:nvSpPr>
        <p:spPr>
          <a:xfrm>
            <a:off x="5943600" y="3409950"/>
            <a:ext cx="144463" cy="1444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7898" name="Text Box 93"/>
          <p:cNvSpPr txBox="1"/>
          <p:nvPr/>
        </p:nvSpPr>
        <p:spPr>
          <a:xfrm>
            <a:off x="5867400" y="3124200"/>
            <a:ext cx="374650" cy="366713"/>
          </a:xfrm>
          <a:prstGeom prst="rect">
            <a:avLst/>
          </a:prstGeom>
          <a:noFill/>
          <a:ln w="9525">
            <a:noFill/>
          </a:ln>
        </p:spPr>
        <p:txBody>
          <a:bodyPr wrap="none">
            <a:spAutoFit/>
          </a:bodyPr>
          <a:lstStyle/>
          <a:p>
            <a:r>
              <a:rPr lang="en-US" altLang="zh-CN" sz="1800" dirty="0">
                <a:latin typeface="Times New Roman" panose="02020603050405020304" pitchFamily="18" charset="0"/>
              </a:rPr>
              <a:t>r3</a:t>
            </a:r>
          </a:p>
        </p:txBody>
      </p:sp>
      <p:sp>
        <p:nvSpPr>
          <p:cNvPr id="77899" name="Rectangle 94"/>
          <p:cNvSpPr/>
          <p:nvPr/>
        </p:nvSpPr>
        <p:spPr>
          <a:xfrm>
            <a:off x="5945188" y="3852863"/>
            <a:ext cx="144462" cy="1444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7900" name="Text Box 95"/>
          <p:cNvSpPr txBox="1"/>
          <p:nvPr/>
        </p:nvSpPr>
        <p:spPr>
          <a:xfrm>
            <a:off x="5868988" y="3581400"/>
            <a:ext cx="374650" cy="366713"/>
          </a:xfrm>
          <a:prstGeom prst="rect">
            <a:avLst/>
          </a:prstGeom>
          <a:noFill/>
          <a:ln w="9525">
            <a:noFill/>
          </a:ln>
        </p:spPr>
        <p:txBody>
          <a:bodyPr wrap="none">
            <a:spAutoFit/>
          </a:bodyPr>
          <a:lstStyle/>
          <a:p>
            <a:r>
              <a:rPr lang="en-US" altLang="zh-CN" sz="1800" dirty="0">
                <a:latin typeface="Times New Roman" panose="02020603050405020304" pitchFamily="18" charset="0"/>
              </a:rPr>
              <a:t>r4</a:t>
            </a:r>
          </a:p>
        </p:txBody>
      </p:sp>
      <p:sp>
        <p:nvSpPr>
          <p:cNvPr id="77901" name="Rectangle 96"/>
          <p:cNvSpPr/>
          <p:nvPr/>
        </p:nvSpPr>
        <p:spPr>
          <a:xfrm>
            <a:off x="5949950" y="4359275"/>
            <a:ext cx="144463" cy="1444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7902" name="Text Box 97"/>
          <p:cNvSpPr txBox="1"/>
          <p:nvPr/>
        </p:nvSpPr>
        <p:spPr>
          <a:xfrm>
            <a:off x="5873750" y="4073525"/>
            <a:ext cx="374650" cy="366713"/>
          </a:xfrm>
          <a:prstGeom prst="rect">
            <a:avLst/>
          </a:prstGeom>
          <a:noFill/>
          <a:ln w="9525">
            <a:noFill/>
          </a:ln>
        </p:spPr>
        <p:txBody>
          <a:bodyPr wrap="none">
            <a:spAutoFit/>
          </a:bodyPr>
          <a:lstStyle/>
          <a:p>
            <a:r>
              <a:rPr lang="en-US" altLang="zh-CN" sz="1800" dirty="0">
                <a:latin typeface="Times New Roman" panose="02020603050405020304" pitchFamily="18" charset="0"/>
              </a:rPr>
              <a:t>r5</a:t>
            </a:r>
          </a:p>
        </p:txBody>
      </p:sp>
      <p:sp>
        <p:nvSpPr>
          <p:cNvPr id="77903" name="Line 104"/>
          <p:cNvSpPr/>
          <p:nvPr/>
        </p:nvSpPr>
        <p:spPr>
          <a:xfrm>
            <a:off x="2667000" y="2362200"/>
            <a:ext cx="1524000" cy="6096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7904" name="Line 105"/>
          <p:cNvSpPr/>
          <p:nvPr/>
        </p:nvSpPr>
        <p:spPr>
          <a:xfrm>
            <a:off x="2590800" y="2895600"/>
            <a:ext cx="1600200" cy="762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7905" name="Line 106"/>
          <p:cNvSpPr/>
          <p:nvPr/>
        </p:nvSpPr>
        <p:spPr>
          <a:xfrm>
            <a:off x="4343400" y="4343400"/>
            <a:ext cx="1676400" cy="762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7906" name="Line 107"/>
          <p:cNvSpPr/>
          <p:nvPr/>
        </p:nvSpPr>
        <p:spPr>
          <a:xfrm>
            <a:off x="6096000" y="4419600"/>
            <a:ext cx="1752600" cy="5334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7907" name="Text Box 108"/>
          <p:cNvSpPr txBox="1"/>
          <p:nvPr/>
        </p:nvSpPr>
        <p:spPr>
          <a:xfrm>
            <a:off x="5791200" y="1447800"/>
            <a:ext cx="658813" cy="457200"/>
          </a:xfrm>
          <a:prstGeom prst="rect">
            <a:avLst/>
          </a:prstGeom>
          <a:noFill/>
          <a:ln w="9525">
            <a:noFill/>
          </a:ln>
        </p:spPr>
        <p:txBody>
          <a:bodyPr wrap="none">
            <a:spAutoFit/>
          </a:bodyPr>
          <a:lstStyle/>
          <a:p>
            <a:r>
              <a:rPr lang="en-US" altLang="zh-CN" dirty="0">
                <a:latin typeface="Times New Roman" panose="02020603050405020304" pitchFamily="18" charset="0"/>
              </a:rPr>
              <a:t>Has</a:t>
            </a:r>
          </a:p>
        </p:txBody>
      </p:sp>
      <p:sp>
        <p:nvSpPr>
          <p:cNvPr id="77908" name="Line 109"/>
          <p:cNvSpPr/>
          <p:nvPr/>
        </p:nvSpPr>
        <p:spPr>
          <a:xfrm flipV="1">
            <a:off x="971550" y="4797425"/>
            <a:ext cx="1655763" cy="360363"/>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7909" name="Line 110"/>
          <p:cNvSpPr/>
          <p:nvPr/>
        </p:nvSpPr>
        <p:spPr>
          <a:xfrm flipV="1">
            <a:off x="2555875" y="3644900"/>
            <a:ext cx="1655763" cy="720725"/>
          </a:xfrm>
          <a:prstGeom prst="line">
            <a:avLst/>
          </a:prstGeom>
          <a:ln w="9525" cap="flat" cmpd="sng">
            <a:solidFill>
              <a:schemeClr val="tx1"/>
            </a:solidFill>
            <a:prstDash val="solid"/>
            <a:headEnd type="none" w="med" len="med"/>
            <a:tailEnd type="none" w="med" len="med"/>
          </a:ln>
        </p:spPr>
        <p:txBody>
          <a:bodyPr/>
          <a:lstStyle/>
          <a:p>
            <a:endParaRPr lang="zh-CN"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p:cNvSpPr>
          <p:nvPr>
            <p:ph type="title"/>
          </p:nvPr>
        </p:nvSpPr>
        <p:spPr/>
        <p:txBody>
          <a:bodyPr vert="horz" wrap="square" lIns="91440" tIns="45720" rIns="91440" bIns="45720" anchor="ctr"/>
          <a:lstStyle/>
          <a:p>
            <a:pPr eaLnBrk="1" hangingPunct="1"/>
            <a:r>
              <a:rPr lang="zh-CN" altLang="en-US" dirty="0">
                <a:latin typeface="微软雅黑" panose="020B0503020204020204" charset="-122"/>
                <a:ea typeface="微软雅黑" panose="020B0503020204020204" charset="-122"/>
                <a:sym typeface="+mn-ea"/>
              </a:rPr>
              <a:t>扇子陷井</a:t>
            </a:r>
            <a:r>
              <a:rPr lang="en-US" altLang="zh-CN" dirty="0">
                <a:latin typeface="微软雅黑" panose="020B0503020204020204" charset="-122"/>
                <a:ea typeface="微软雅黑" panose="020B0503020204020204" charset="-122"/>
                <a:sym typeface="+mn-ea"/>
              </a:rPr>
              <a:t>(Fan traps)</a:t>
            </a:r>
            <a:r>
              <a:rPr lang="zh-CN" altLang="en-US" dirty="0">
                <a:latin typeface="微软雅黑" panose="020B0503020204020204" charset="-122"/>
                <a:ea typeface="微软雅黑" panose="020B0503020204020204" charset="-122"/>
                <a:sym typeface="+mn-ea"/>
              </a:rPr>
              <a:t>例子</a:t>
            </a:r>
            <a:endParaRPr lang="en-US" altLang="zh-CN" dirty="0"/>
          </a:p>
        </p:txBody>
      </p:sp>
      <p:graphicFrame>
        <p:nvGraphicFramePr>
          <p:cNvPr id="3" name="表格 2"/>
          <p:cNvGraphicFramePr/>
          <p:nvPr>
            <p:custDataLst>
              <p:tags r:id="rId1"/>
            </p:custDataLst>
          </p:nvPr>
        </p:nvGraphicFramePr>
        <p:xfrm>
          <a:off x="427355" y="1887855"/>
          <a:ext cx="1302385" cy="2286000"/>
        </p:xfrm>
        <a:graphic>
          <a:graphicData uri="http://schemas.openxmlformats.org/drawingml/2006/table">
            <a:tbl>
              <a:tblPr firstRow="1" bandRow="1">
                <a:tableStyleId>{5C22544A-7EE6-4342-B048-85BDC9FD1C3A}</a:tableStyleId>
              </a:tblPr>
              <a:tblGrid>
                <a:gridCol w="605790">
                  <a:extLst>
                    <a:ext uri="{9D8B030D-6E8A-4147-A177-3AD203B41FA5}">
                      <a16:colId xmlns:a16="http://schemas.microsoft.com/office/drawing/2014/main" val="20000"/>
                    </a:ext>
                  </a:extLst>
                </a:gridCol>
                <a:gridCol w="696595">
                  <a:extLst>
                    <a:ext uri="{9D8B030D-6E8A-4147-A177-3AD203B41FA5}">
                      <a16:colId xmlns:a16="http://schemas.microsoft.com/office/drawing/2014/main" val="20001"/>
                    </a:ext>
                  </a:extLst>
                </a:gridCol>
              </a:tblGrid>
              <a:tr h="381000">
                <a:tc>
                  <a:txBody>
                    <a:bodyPr/>
                    <a:lstStyle/>
                    <a:p>
                      <a:pPr algn="ctr">
                        <a:buNone/>
                      </a:pPr>
                      <a:r>
                        <a:rPr lang="en-US" altLang="zh-CN" b="1">
                          <a:solidFill>
                            <a:srgbClr val="FF0000"/>
                          </a:solidFill>
                          <a:latin typeface="Arial" panose="020B0604020202020204" pitchFamily="34" charset="0"/>
                        </a:rPr>
                        <a:t>E1</a:t>
                      </a:r>
                    </a:p>
                  </a:txBody>
                  <a:tcPr>
                    <a:solidFill>
                      <a:srgbClr val="000000"/>
                    </a:solidFill>
                  </a:tcPr>
                </a:tc>
                <a:tc>
                  <a:txBody>
                    <a:bodyPr/>
                    <a:lstStyle/>
                    <a:p>
                      <a:pPr algn="ctr">
                        <a:buNone/>
                      </a:pPr>
                      <a:r>
                        <a:rPr lang="en-US" altLang="zh-CN" b="1">
                          <a:solidFill>
                            <a:srgbClr val="FF0000"/>
                          </a:solidFill>
                          <a:latin typeface="Arial" panose="020B0604020202020204" pitchFamily="34" charset="0"/>
                        </a:rPr>
                        <a:t>D1</a:t>
                      </a:r>
                    </a:p>
                  </a:txBody>
                  <a:tcPr>
                    <a:solidFill>
                      <a:srgbClr val="000000"/>
                    </a:solidFill>
                  </a:tcPr>
                </a:tc>
                <a:extLst>
                  <a:ext uri="{0D108BD9-81ED-4DB2-BD59-A6C34878D82A}">
                    <a16:rowId xmlns:a16="http://schemas.microsoft.com/office/drawing/2014/main" val="10000"/>
                  </a:ext>
                </a:extLst>
              </a:tr>
              <a:tr h="381000">
                <a:tc>
                  <a:txBody>
                    <a:bodyPr/>
                    <a:lstStyle/>
                    <a:p>
                      <a:pPr algn="ctr">
                        <a:buNone/>
                      </a:pPr>
                      <a:r>
                        <a:rPr lang="en-US" altLang="zh-CN" b="1">
                          <a:solidFill>
                            <a:srgbClr val="FF0000"/>
                          </a:solidFill>
                          <a:latin typeface="Arial" panose="020B0604020202020204" pitchFamily="34" charset="0"/>
                        </a:rPr>
                        <a:t>E2</a:t>
                      </a:r>
                    </a:p>
                  </a:txBody>
                  <a:tcPr>
                    <a:solidFill>
                      <a:srgbClr val="000000"/>
                    </a:solidFill>
                  </a:tcPr>
                </a:tc>
                <a:tc>
                  <a:txBody>
                    <a:bodyPr/>
                    <a:lstStyle/>
                    <a:p>
                      <a:pPr algn="ctr">
                        <a:buNone/>
                      </a:pPr>
                      <a:r>
                        <a:rPr lang="en-US" altLang="zh-CN" b="1">
                          <a:solidFill>
                            <a:srgbClr val="FF0000"/>
                          </a:solidFill>
                          <a:latin typeface="Arial" panose="020B0604020202020204" pitchFamily="34" charset="0"/>
                        </a:rPr>
                        <a:t>D1</a:t>
                      </a:r>
                    </a:p>
                  </a:txBody>
                  <a:tcPr>
                    <a:solidFill>
                      <a:srgbClr val="000000"/>
                    </a:solidFill>
                  </a:tcPr>
                </a:tc>
                <a:extLst>
                  <a:ext uri="{0D108BD9-81ED-4DB2-BD59-A6C34878D82A}">
                    <a16:rowId xmlns:a16="http://schemas.microsoft.com/office/drawing/2014/main" val="10001"/>
                  </a:ext>
                </a:extLst>
              </a:tr>
              <a:tr h="381000">
                <a:tc>
                  <a:txBody>
                    <a:bodyPr/>
                    <a:lstStyle/>
                    <a:p>
                      <a:pPr algn="ctr">
                        <a:buNone/>
                      </a:pPr>
                      <a:r>
                        <a:rPr lang="en-US" altLang="zh-CN" b="1">
                          <a:solidFill>
                            <a:schemeClr val="bg1"/>
                          </a:solidFill>
                          <a:latin typeface="Arial" panose="020B0604020202020204" pitchFamily="34" charset="0"/>
                        </a:rPr>
                        <a:t>E3</a:t>
                      </a:r>
                    </a:p>
                  </a:txBody>
                  <a:tcPr>
                    <a:solidFill>
                      <a:srgbClr val="000000"/>
                    </a:solidFill>
                  </a:tcPr>
                </a:tc>
                <a:tc>
                  <a:txBody>
                    <a:bodyPr/>
                    <a:lstStyle/>
                    <a:p>
                      <a:pPr algn="ctr">
                        <a:buNone/>
                      </a:pPr>
                      <a:r>
                        <a:rPr lang="en-US" altLang="zh-CN" b="1">
                          <a:solidFill>
                            <a:schemeClr val="bg1"/>
                          </a:solidFill>
                          <a:latin typeface="Arial" panose="020B0604020202020204" pitchFamily="34" charset="0"/>
                        </a:rPr>
                        <a:t>D2</a:t>
                      </a:r>
                    </a:p>
                  </a:txBody>
                  <a:tcPr>
                    <a:solidFill>
                      <a:srgbClr val="000000"/>
                    </a:solidFill>
                  </a:tcPr>
                </a:tc>
                <a:extLst>
                  <a:ext uri="{0D108BD9-81ED-4DB2-BD59-A6C34878D82A}">
                    <a16:rowId xmlns:a16="http://schemas.microsoft.com/office/drawing/2014/main" val="10002"/>
                  </a:ext>
                </a:extLst>
              </a:tr>
              <a:tr h="381000">
                <a:tc>
                  <a:txBody>
                    <a:bodyPr/>
                    <a:lstStyle/>
                    <a:p>
                      <a:pPr algn="ctr">
                        <a:buNone/>
                      </a:pPr>
                      <a:r>
                        <a:rPr lang="en-US" altLang="zh-CN" b="1">
                          <a:solidFill>
                            <a:schemeClr val="bg1"/>
                          </a:solidFill>
                          <a:latin typeface="Arial" panose="020B0604020202020204" pitchFamily="34" charset="0"/>
                        </a:rPr>
                        <a:t>E4</a:t>
                      </a:r>
                    </a:p>
                  </a:txBody>
                  <a:tcPr>
                    <a:solidFill>
                      <a:srgbClr val="000000"/>
                    </a:solidFill>
                  </a:tcPr>
                </a:tc>
                <a:tc>
                  <a:txBody>
                    <a:bodyPr/>
                    <a:lstStyle/>
                    <a:p>
                      <a:pPr algn="ctr">
                        <a:buNone/>
                      </a:pPr>
                      <a:r>
                        <a:rPr lang="en-US" altLang="zh-CN" b="1">
                          <a:solidFill>
                            <a:schemeClr val="bg1"/>
                          </a:solidFill>
                          <a:latin typeface="Arial" panose="020B0604020202020204" pitchFamily="34" charset="0"/>
                        </a:rPr>
                        <a:t>D3</a:t>
                      </a:r>
                    </a:p>
                  </a:txBody>
                  <a:tcPr>
                    <a:solidFill>
                      <a:srgbClr val="000000"/>
                    </a:solidFill>
                  </a:tcPr>
                </a:tc>
                <a:extLst>
                  <a:ext uri="{0D108BD9-81ED-4DB2-BD59-A6C34878D82A}">
                    <a16:rowId xmlns:a16="http://schemas.microsoft.com/office/drawing/2014/main" val="10003"/>
                  </a:ext>
                </a:extLst>
              </a:tr>
              <a:tr h="381000">
                <a:tc>
                  <a:txBody>
                    <a:bodyPr/>
                    <a:lstStyle/>
                    <a:p>
                      <a:pPr algn="ctr">
                        <a:buNone/>
                      </a:pPr>
                      <a:r>
                        <a:rPr lang="en-US" altLang="zh-CN" b="1">
                          <a:solidFill>
                            <a:schemeClr val="bg1"/>
                          </a:solidFill>
                          <a:latin typeface="Arial" panose="020B0604020202020204" pitchFamily="34" charset="0"/>
                        </a:rPr>
                        <a:t>E5</a:t>
                      </a:r>
                    </a:p>
                  </a:txBody>
                  <a:tcPr>
                    <a:solidFill>
                      <a:srgbClr val="000000"/>
                    </a:solidFill>
                  </a:tcPr>
                </a:tc>
                <a:tc>
                  <a:txBody>
                    <a:bodyPr/>
                    <a:lstStyle/>
                    <a:p>
                      <a:pPr algn="ctr">
                        <a:buNone/>
                      </a:pPr>
                      <a:r>
                        <a:rPr lang="en-US" altLang="zh-CN" b="1">
                          <a:solidFill>
                            <a:schemeClr val="bg1"/>
                          </a:solidFill>
                          <a:latin typeface="Arial" panose="020B0604020202020204" pitchFamily="34" charset="0"/>
                        </a:rPr>
                        <a:t>D2</a:t>
                      </a:r>
                    </a:p>
                  </a:txBody>
                  <a:tcPr>
                    <a:solidFill>
                      <a:srgbClr val="000000"/>
                    </a:solidFill>
                  </a:tcPr>
                </a:tc>
                <a:extLst>
                  <a:ext uri="{0D108BD9-81ED-4DB2-BD59-A6C34878D82A}">
                    <a16:rowId xmlns:a16="http://schemas.microsoft.com/office/drawing/2014/main" val="10004"/>
                  </a:ext>
                </a:extLst>
              </a:tr>
              <a:tr h="381000">
                <a:tc>
                  <a:txBody>
                    <a:bodyPr/>
                    <a:lstStyle/>
                    <a:p>
                      <a:pPr algn="ctr">
                        <a:buNone/>
                      </a:pPr>
                      <a:r>
                        <a:rPr lang="en-US" altLang="zh-CN" b="1">
                          <a:solidFill>
                            <a:schemeClr val="bg1"/>
                          </a:solidFill>
                          <a:latin typeface="Arial" panose="020B0604020202020204" pitchFamily="34" charset="0"/>
                        </a:rPr>
                        <a:t>E6</a:t>
                      </a:r>
                    </a:p>
                  </a:txBody>
                  <a:tcPr>
                    <a:solidFill>
                      <a:srgbClr val="000000"/>
                    </a:solidFill>
                  </a:tcPr>
                </a:tc>
                <a:tc>
                  <a:txBody>
                    <a:bodyPr/>
                    <a:lstStyle/>
                    <a:p>
                      <a:pPr algn="ctr">
                        <a:buNone/>
                      </a:pPr>
                      <a:r>
                        <a:rPr lang="en-US" altLang="zh-CN" b="1">
                          <a:solidFill>
                            <a:schemeClr val="bg1"/>
                          </a:solidFill>
                          <a:latin typeface="Arial" panose="020B0604020202020204" pitchFamily="34" charset="0"/>
                        </a:rPr>
                        <a:t>D3</a:t>
                      </a:r>
                    </a:p>
                  </a:txBody>
                  <a:tcPr>
                    <a:solidFill>
                      <a:srgbClr val="000000"/>
                    </a:solidFill>
                  </a:tcPr>
                </a:tc>
                <a:extLst>
                  <a:ext uri="{0D108BD9-81ED-4DB2-BD59-A6C34878D82A}">
                    <a16:rowId xmlns:a16="http://schemas.microsoft.com/office/drawing/2014/main" val="10005"/>
                  </a:ext>
                </a:extLst>
              </a:tr>
            </a:tbl>
          </a:graphicData>
        </a:graphic>
      </p:graphicFrame>
      <p:graphicFrame>
        <p:nvGraphicFramePr>
          <p:cNvPr id="4" name="表格 3"/>
          <p:cNvGraphicFramePr/>
          <p:nvPr>
            <p:custDataLst>
              <p:tags r:id="rId2"/>
            </p:custDataLst>
          </p:nvPr>
        </p:nvGraphicFramePr>
        <p:xfrm>
          <a:off x="2357755" y="1887855"/>
          <a:ext cx="1865630" cy="1905000"/>
        </p:xfrm>
        <a:graphic>
          <a:graphicData uri="http://schemas.openxmlformats.org/drawingml/2006/table">
            <a:tbl>
              <a:tblPr firstRow="1" bandRow="1">
                <a:tableStyleId>{5C22544A-7EE6-4342-B048-85BDC9FD1C3A}</a:tableStyleId>
              </a:tblPr>
              <a:tblGrid>
                <a:gridCol w="932815">
                  <a:extLst>
                    <a:ext uri="{9D8B030D-6E8A-4147-A177-3AD203B41FA5}">
                      <a16:colId xmlns:a16="http://schemas.microsoft.com/office/drawing/2014/main" val="20000"/>
                    </a:ext>
                  </a:extLst>
                </a:gridCol>
                <a:gridCol w="932815">
                  <a:extLst>
                    <a:ext uri="{9D8B030D-6E8A-4147-A177-3AD203B41FA5}">
                      <a16:colId xmlns:a16="http://schemas.microsoft.com/office/drawing/2014/main" val="20001"/>
                    </a:ext>
                  </a:extLst>
                </a:gridCol>
              </a:tblGrid>
              <a:tr h="381000">
                <a:tc>
                  <a:txBody>
                    <a:bodyPr/>
                    <a:lstStyle/>
                    <a:p>
                      <a:pPr>
                        <a:buNone/>
                      </a:pPr>
                      <a:r>
                        <a:rPr lang="en-US" altLang="zh-CN" b="1">
                          <a:solidFill>
                            <a:srgbClr val="FF0000"/>
                          </a:solidFill>
                          <a:latin typeface="Arial" panose="020B0604020202020204" pitchFamily="34" charset="0"/>
                        </a:rPr>
                        <a:t>P1</a:t>
                      </a:r>
                    </a:p>
                  </a:txBody>
                  <a:tcPr>
                    <a:solidFill>
                      <a:schemeClr val="tx1"/>
                    </a:solidFill>
                  </a:tcPr>
                </a:tc>
                <a:tc>
                  <a:txBody>
                    <a:bodyPr/>
                    <a:lstStyle/>
                    <a:p>
                      <a:pPr>
                        <a:buNone/>
                      </a:pPr>
                      <a:r>
                        <a:rPr lang="en-US" altLang="zh-CN" b="1">
                          <a:solidFill>
                            <a:srgbClr val="FF0000"/>
                          </a:solidFill>
                          <a:latin typeface="Arial" panose="020B0604020202020204" pitchFamily="34" charset="0"/>
                        </a:rPr>
                        <a:t>D1</a:t>
                      </a:r>
                    </a:p>
                  </a:txBody>
                  <a:tcPr>
                    <a:solidFill>
                      <a:schemeClr val="tx1"/>
                    </a:solidFill>
                  </a:tcPr>
                </a:tc>
                <a:extLst>
                  <a:ext uri="{0D108BD9-81ED-4DB2-BD59-A6C34878D82A}">
                    <a16:rowId xmlns:a16="http://schemas.microsoft.com/office/drawing/2014/main" val="10000"/>
                  </a:ext>
                </a:extLst>
              </a:tr>
              <a:tr h="381000">
                <a:tc>
                  <a:txBody>
                    <a:bodyPr/>
                    <a:lstStyle/>
                    <a:p>
                      <a:pPr>
                        <a:buNone/>
                      </a:pPr>
                      <a:r>
                        <a:rPr lang="en-US" altLang="zh-CN" b="1">
                          <a:solidFill>
                            <a:srgbClr val="FF0000"/>
                          </a:solidFill>
                          <a:latin typeface="Arial" panose="020B0604020202020204" pitchFamily="34" charset="0"/>
                        </a:rPr>
                        <a:t>P2</a:t>
                      </a:r>
                    </a:p>
                  </a:txBody>
                  <a:tcPr>
                    <a:solidFill>
                      <a:schemeClr val="tx1"/>
                    </a:solidFill>
                  </a:tcPr>
                </a:tc>
                <a:tc>
                  <a:txBody>
                    <a:bodyPr/>
                    <a:lstStyle/>
                    <a:p>
                      <a:pPr>
                        <a:buNone/>
                      </a:pPr>
                      <a:r>
                        <a:rPr lang="en-US" altLang="zh-CN" b="1">
                          <a:solidFill>
                            <a:srgbClr val="FF0000"/>
                          </a:solidFill>
                          <a:latin typeface="Arial" panose="020B0604020202020204" pitchFamily="34" charset="0"/>
                        </a:rPr>
                        <a:t>D1</a:t>
                      </a:r>
                    </a:p>
                  </a:txBody>
                  <a:tcPr>
                    <a:solidFill>
                      <a:schemeClr val="tx1"/>
                    </a:solidFill>
                  </a:tcPr>
                </a:tc>
                <a:extLst>
                  <a:ext uri="{0D108BD9-81ED-4DB2-BD59-A6C34878D82A}">
                    <a16:rowId xmlns:a16="http://schemas.microsoft.com/office/drawing/2014/main" val="10001"/>
                  </a:ext>
                </a:extLst>
              </a:tr>
              <a:tr h="381000">
                <a:tc>
                  <a:txBody>
                    <a:bodyPr/>
                    <a:lstStyle/>
                    <a:p>
                      <a:pPr>
                        <a:buNone/>
                      </a:pPr>
                      <a:r>
                        <a:rPr lang="en-US" altLang="zh-CN" b="1">
                          <a:solidFill>
                            <a:schemeClr val="bg1"/>
                          </a:solidFill>
                          <a:latin typeface="Arial" panose="020B0604020202020204" pitchFamily="34" charset="0"/>
                        </a:rPr>
                        <a:t>P3</a:t>
                      </a:r>
                    </a:p>
                  </a:txBody>
                  <a:tcPr>
                    <a:solidFill>
                      <a:schemeClr val="tx1"/>
                    </a:solidFill>
                  </a:tcPr>
                </a:tc>
                <a:tc>
                  <a:txBody>
                    <a:bodyPr/>
                    <a:lstStyle/>
                    <a:p>
                      <a:pPr>
                        <a:buNone/>
                      </a:pPr>
                      <a:r>
                        <a:rPr lang="en-US" altLang="zh-CN" b="1">
                          <a:solidFill>
                            <a:schemeClr val="bg1"/>
                          </a:solidFill>
                          <a:latin typeface="Arial" panose="020B0604020202020204" pitchFamily="34" charset="0"/>
                        </a:rPr>
                        <a:t>D2</a:t>
                      </a:r>
                    </a:p>
                  </a:txBody>
                  <a:tcPr>
                    <a:solidFill>
                      <a:schemeClr val="tx1"/>
                    </a:solidFill>
                  </a:tcPr>
                </a:tc>
                <a:extLst>
                  <a:ext uri="{0D108BD9-81ED-4DB2-BD59-A6C34878D82A}">
                    <a16:rowId xmlns:a16="http://schemas.microsoft.com/office/drawing/2014/main" val="10002"/>
                  </a:ext>
                </a:extLst>
              </a:tr>
              <a:tr h="381000">
                <a:tc>
                  <a:txBody>
                    <a:bodyPr/>
                    <a:lstStyle/>
                    <a:p>
                      <a:pPr>
                        <a:buNone/>
                      </a:pPr>
                      <a:r>
                        <a:rPr lang="en-US" altLang="zh-CN" b="1">
                          <a:solidFill>
                            <a:schemeClr val="bg1"/>
                          </a:solidFill>
                          <a:latin typeface="Arial" panose="020B0604020202020204" pitchFamily="34" charset="0"/>
                        </a:rPr>
                        <a:t>P4</a:t>
                      </a:r>
                    </a:p>
                  </a:txBody>
                  <a:tcPr>
                    <a:solidFill>
                      <a:schemeClr val="tx1"/>
                    </a:solidFill>
                  </a:tcPr>
                </a:tc>
                <a:tc>
                  <a:txBody>
                    <a:bodyPr/>
                    <a:lstStyle/>
                    <a:p>
                      <a:pPr>
                        <a:buNone/>
                      </a:pPr>
                      <a:r>
                        <a:rPr lang="en-US" altLang="zh-CN" b="1">
                          <a:solidFill>
                            <a:schemeClr val="bg1"/>
                          </a:solidFill>
                          <a:latin typeface="Arial" panose="020B0604020202020204" pitchFamily="34" charset="0"/>
                        </a:rPr>
                        <a:t>D3</a:t>
                      </a:r>
                    </a:p>
                  </a:txBody>
                  <a:tcPr>
                    <a:solidFill>
                      <a:schemeClr val="tx1"/>
                    </a:solidFill>
                  </a:tcPr>
                </a:tc>
                <a:extLst>
                  <a:ext uri="{0D108BD9-81ED-4DB2-BD59-A6C34878D82A}">
                    <a16:rowId xmlns:a16="http://schemas.microsoft.com/office/drawing/2014/main" val="10003"/>
                  </a:ext>
                </a:extLst>
              </a:tr>
              <a:tr h="381000">
                <a:tc>
                  <a:txBody>
                    <a:bodyPr/>
                    <a:lstStyle/>
                    <a:p>
                      <a:pPr>
                        <a:buNone/>
                      </a:pPr>
                      <a:r>
                        <a:rPr lang="en-US" altLang="zh-CN" b="1">
                          <a:solidFill>
                            <a:schemeClr val="bg1"/>
                          </a:solidFill>
                          <a:latin typeface="Arial" panose="020B0604020202020204" pitchFamily="34" charset="0"/>
                        </a:rPr>
                        <a:t>P5</a:t>
                      </a:r>
                    </a:p>
                  </a:txBody>
                  <a:tcPr>
                    <a:solidFill>
                      <a:schemeClr val="tx1"/>
                    </a:solidFill>
                  </a:tcPr>
                </a:tc>
                <a:tc>
                  <a:txBody>
                    <a:bodyPr/>
                    <a:lstStyle/>
                    <a:p>
                      <a:pPr>
                        <a:buNone/>
                      </a:pPr>
                      <a:r>
                        <a:rPr lang="en-US" altLang="zh-CN" b="1">
                          <a:solidFill>
                            <a:schemeClr val="bg1"/>
                          </a:solidFill>
                          <a:latin typeface="Arial" panose="020B0604020202020204" pitchFamily="34" charset="0"/>
                        </a:rPr>
                        <a:t>D3</a:t>
                      </a:r>
                    </a:p>
                  </a:txBody>
                  <a:tcPr>
                    <a:solidFill>
                      <a:schemeClr val="tx1"/>
                    </a:solidFill>
                  </a:tcPr>
                </a:tc>
                <a:extLst>
                  <a:ext uri="{0D108BD9-81ED-4DB2-BD59-A6C34878D82A}">
                    <a16:rowId xmlns:a16="http://schemas.microsoft.com/office/drawing/2014/main" val="10004"/>
                  </a:ext>
                </a:extLst>
              </a:tr>
            </a:tbl>
          </a:graphicData>
        </a:graphic>
      </p:graphicFrame>
      <p:graphicFrame>
        <p:nvGraphicFramePr>
          <p:cNvPr id="5" name="表格 4"/>
          <p:cNvGraphicFramePr/>
          <p:nvPr>
            <p:custDataLst>
              <p:tags r:id="rId3"/>
            </p:custDataLst>
          </p:nvPr>
        </p:nvGraphicFramePr>
        <p:xfrm>
          <a:off x="5568315" y="1917700"/>
          <a:ext cx="3160395" cy="3810000"/>
        </p:xfrm>
        <a:graphic>
          <a:graphicData uri="http://schemas.openxmlformats.org/drawingml/2006/table">
            <a:tbl>
              <a:tblPr firstRow="1" bandRow="1">
                <a:tableStyleId>{5C22544A-7EE6-4342-B048-85BDC9FD1C3A}</a:tableStyleId>
              </a:tblPr>
              <a:tblGrid>
                <a:gridCol w="1053465">
                  <a:extLst>
                    <a:ext uri="{9D8B030D-6E8A-4147-A177-3AD203B41FA5}">
                      <a16:colId xmlns:a16="http://schemas.microsoft.com/office/drawing/2014/main" val="20000"/>
                    </a:ext>
                  </a:extLst>
                </a:gridCol>
                <a:gridCol w="1053465">
                  <a:extLst>
                    <a:ext uri="{9D8B030D-6E8A-4147-A177-3AD203B41FA5}">
                      <a16:colId xmlns:a16="http://schemas.microsoft.com/office/drawing/2014/main" val="20001"/>
                    </a:ext>
                  </a:extLst>
                </a:gridCol>
                <a:gridCol w="1053465">
                  <a:extLst>
                    <a:ext uri="{9D8B030D-6E8A-4147-A177-3AD203B41FA5}">
                      <a16:colId xmlns:a16="http://schemas.microsoft.com/office/drawing/2014/main" val="20002"/>
                    </a:ext>
                  </a:extLst>
                </a:gridCol>
              </a:tblGrid>
              <a:tr h="381000">
                <a:tc>
                  <a:txBody>
                    <a:bodyPr/>
                    <a:lstStyle/>
                    <a:p>
                      <a:pPr algn="ctr">
                        <a:buClrTx/>
                        <a:buSzTx/>
                        <a:buFontTx/>
                        <a:buNone/>
                      </a:pPr>
                      <a:r>
                        <a:rPr lang="en-US" altLang="zh-CN" b="1">
                          <a:solidFill>
                            <a:srgbClr val="FF0000"/>
                          </a:solidFill>
                          <a:latin typeface="Arial" panose="020B0604020202020204" pitchFamily="34" charset="0"/>
                          <a:cs typeface="Arial" panose="020B0604020202020204" pitchFamily="34" charset="0"/>
                        </a:rPr>
                        <a:t>E1</a:t>
                      </a:r>
                    </a:p>
                  </a:txBody>
                  <a:tcPr>
                    <a:solidFill>
                      <a:schemeClr val="accent1"/>
                    </a:solidFill>
                  </a:tcPr>
                </a:tc>
                <a:tc>
                  <a:txBody>
                    <a:bodyPr/>
                    <a:lstStyle/>
                    <a:p>
                      <a:pPr algn="ctr">
                        <a:buClrTx/>
                        <a:buSzTx/>
                        <a:buFontTx/>
                        <a:buNone/>
                      </a:pPr>
                      <a:r>
                        <a:rPr lang="en-US" altLang="zh-CN" b="1">
                          <a:solidFill>
                            <a:srgbClr val="FF0000"/>
                          </a:solidFill>
                          <a:latin typeface="Arial" panose="020B0604020202020204" pitchFamily="34" charset="0"/>
                          <a:cs typeface="Arial" panose="020B0604020202020204" pitchFamily="34" charset="0"/>
                        </a:rPr>
                        <a:t>D1</a:t>
                      </a:r>
                    </a:p>
                  </a:txBody>
                  <a:tcPr>
                    <a:solidFill>
                      <a:schemeClr val="accent1"/>
                    </a:solidFill>
                  </a:tcPr>
                </a:tc>
                <a:tc>
                  <a:txBody>
                    <a:bodyPr/>
                    <a:lstStyle/>
                    <a:p>
                      <a:pPr algn="l">
                        <a:buClrTx/>
                        <a:buSzTx/>
                        <a:buFontTx/>
                        <a:buNone/>
                      </a:pPr>
                      <a:r>
                        <a:rPr lang="en-US" altLang="zh-CN" b="1">
                          <a:solidFill>
                            <a:srgbClr val="FF0000"/>
                          </a:solidFill>
                          <a:latin typeface="Arial" panose="020B0604020202020204" pitchFamily="34" charset="0"/>
                          <a:cs typeface="Arial" panose="020B0604020202020204" pitchFamily="34" charset="0"/>
                        </a:rPr>
                        <a:t>P1</a:t>
                      </a:r>
                    </a:p>
                  </a:txBody>
                  <a:tcPr>
                    <a:solidFill>
                      <a:schemeClr val="accent1"/>
                    </a:solidFill>
                  </a:tcPr>
                </a:tc>
                <a:extLst>
                  <a:ext uri="{0D108BD9-81ED-4DB2-BD59-A6C34878D82A}">
                    <a16:rowId xmlns:a16="http://schemas.microsoft.com/office/drawing/2014/main" val="10000"/>
                  </a:ext>
                </a:extLst>
              </a:tr>
              <a:tr h="381000">
                <a:tc>
                  <a:txBody>
                    <a:bodyPr/>
                    <a:lstStyle/>
                    <a:p>
                      <a:pPr algn="ctr">
                        <a:buNone/>
                      </a:pPr>
                      <a:r>
                        <a:rPr lang="en-US" altLang="zh-CN" b="1">
                          <a:solidFill>
                            <a:srgbClr val="FF0000"/>
                          </a:solidFill>
                          <a:latin typeface="Arial" panose="020B0604020202020204" pitchFamily="34" charset="0"/>
                          <a:cs typeface="Arial" panose="020B0604020202020204" pitchFamily="34" charset="0"/>
                        </a:rPr>
                        <a:t>E1</a:t>
                      </a:r>
                    </a:p>
                  </a:txBody>
                  <a:tcPr>
                    <a:solidFill>
                      <a:schemeClr val="accent1"/>
                    </a:solidFill>
                  </a:tcPr>
                </a:tc>
                <a:tc>
                  <a:txBody>
                    <a:bodyPr/>
                    <a:lstStyle/>
                    <a:p>
                      <a:pPr algn="ctr">
                        <a:buNone/>
                      </a:pPr>
                      <a:r>
                        <a:rPr lang="en-US" altLang="zh-CN" b="1">
                          <a:solidFill>
                            <a:srgbClr val="FF0000"/>
                          </a:solidFill>
                          <a:latin typeface="Arial" panose="020B0604020202020204" pitchFamily="34" charset="0"/>
                          <a:cs typeface="Arial" panose="020B0604020202020204" pitchFamily="34" charset="0"/>
                        </a:rPr>
                        <a:t>D1</a:t>
                      </a:r>
                    </a:p>
                  </a:txBody>
                  <a:tcPr>
                    <a:solidFill>
                      <a:schemeClr val="accent1"/>
                    </a:solidFill>
                  </a:tcPr>
                </a:tc>
                <a:tc>
                  <a:txBody>
                    <a:bodyPr/>
                    <a:lstStyle/>
                    <a:p>
                      <a:pPr>
                        <a:buNone/>
                      </a:pPr>
                      <a:r>
                        <a:rPr lang="en-US" altLang="zh-CN" b="1">
                          <a:solidFill>
                            <a:srgbClr val="FF0000"/>
                          </a:solidFill>
                          <a:latin typeface="Arial" panose="020B0604020202020204" pitchFamily="34" charset="0"/>
                          <a:cs typeface="Arial" panose="020B0604020202020204" pitchFamily="34" charset="0"/>
                        </a:rPr>
                        <a:t>P2</a:t>
                      </a:r>
                    </a:p>
                  </a:txBody>
                  <a:tcPr>
                    <a:solidFill>
                      <a:schemeClr val="accent1"/>
                    </a:solidFill>
                  </a:tcPr>
                </a:tc>
                <a:extLst>
                  <a:ext uri="{0D108BD9-81ED-4DB2-BD59-A6C34878D82A}">
                    <a16:rowId xmlns:a16="http://schemas.microsoft.com/office/drawing/2014/main" val="10001"/>
                  </a:ext>
                </a:extLst>
              </a:tr>
              <a:tr h="381000">
                <a:tc>
                  <a:txBody>
                    <a:bodyPr/>
                    <a:lstStyle/>
                    <a:p>
                      <a:pPr algn="ctr">
                        <a:buNone/>
                      </a:pPr>
                      <a:r>
                        <a:rPr lang="en-US" altLang="zh-CN" b="1">
                          <a:solidFill>
                            <a:srgbClr val="FF0000"/>
                          </a:solidFill>
                          <a:latin typeface="Arial" panose="020B0604020202020204" pitchFamily="34" charset="0"/>
                          <a:cs typeface="Arial" panose="020B0604020202020204" pitchFamily="34" charset="0"/>
                        </a:rPr>
                        <a:t>E2</a:t>
                      </a:r>
                    </a:p>
                  </a:txBody>
                  <a:tcPr>
                    <a:solidFill>
                      <a:schemeClr val="accent1"/>
                    </a:solidFill>
                  </a:tcPr>
                </a:tc>
                <a:tc>
                  <a:txBody>
                    <a:bodyPr/>
                    <a:lstStyle/>
                    <a:p>
                      <a:pPr algn="ctr">
                        <a:buNone/>
                      </a:pPr>
                      <a:r>
                        <a:rPr lang="en-US" altLang="zh-CN" b="1">
                          <a:solidFill>
                            <a:srgbClr val="FF0000"/>
                          </a:solidFill>
                          <a:latin typeface="Arial" panose="020B0604020202020204" pitchFamily="34" charset="0"/>
                          <a:cs typeface="Arial" panose="020B0604020202020204" pitchFamily="34" charset="0"/>
                        </a:rPr>
                        <a:t>D1</a:t>
                      </a:r>
                    </a:p>
                  </a:txBody>
                  <a:tcPr>
                    <a:solidFill>
                      <a:schemeClr val="accent1"/>
                    </a:solidFill>
                  </a:tcPr>
                </a:tc>
                <a:tc>
                  <a:txBody>
                    <a:bodyPr/>
                    <a:lstStyle/>
                    <a:p>
                      <a:pPr>
                        <a:buNone/>
                      </a:pPr>
                      <a:r>
                        <a:rPr lang="en-US" altLang="zh-CN" b="1">
                          <a:solidFill>
                            <a:srgbClr val="FF0000"/>
                          </a:solidFill>
                          <a:latin typeface="Arial" panose="020B0604020202020204" pitchFamily="34" charset="0"/>
                          <a:cs typeface="Arial" panose="020B0604020202020204" pitchFamily="34" charset="0"/>
                        </a:rPr>
                        <a:t>P1</a:t>
                      </a:r>
                    </a:p>
                  </a:txBody>
                  <a:tcPr>
                    <a:solidFill>
                      <a:schemeClr val="accent1"/>
                    </a:solidFill>
                  </a:tcPr>
                </a:tc>
                <a:extLst>
                  <a:ext uri="{0D108BD9-81ED-4DB2-BD59-A6C34878D82A}">
                    <a16:rowId xmlns:a16="http://schemas.microsoft.com/office/drawing/2014/main" val="10002"/>
                  </a:ext>
                </a:extLst>
              </a:tr>
              <a:tr h="381000">
                <a:tc>
                  <a:txBody>
                    <a:bodyPr/>
                    <a:lstStyle/>
                    <a:p>
                      <a:pPr algn="ctr">
                        <a:buNone/>
                      </a:pPr>
                      <a:r>
                        <a:rPr lang="en-US" altLang="zh-CN" b="1">
                          <a:solidFill>
                            <a:srgbClr val="FF0000"/>
                          </a:solidFill>
                          <a:latin typeface="Arial" panose="020B0604020202020204" pitchFamily="34" charset="0"/>
                          <a:cs typeface="Arial" panose="020B0604020202020204" pitchFamily="34" charset="0"/>
                        </a:rPr>
                        <a:t>E2</a:t>
                      </a:r>
                    </a:p>
                  </a:txBody>
                  <a:tcPr>
                    <a:solidFill>
                      <a:schemeClr val="accent1"/>
                    </a:solidFill>
                  </a:tcPr>
                </a:tc>
                <a:tc>
                  <a:txBody>
                    <a:bodyPr/>
                    <a:lstStyle/>
                    <a:p>
                      <a:pPr algn="ctr">
                        <a:buNone/>
                      </a:pPr>
                      <a:r>
                        <a:rPr lang="en-US" altLang="zh-CN" b="1">
                          <a:solidFill>
                            <a:srgbClr val="FF0000"/>
                          </a:solidFill>
                          <a:latin typeface="Arial" panose="020B0604020202020204" pitchFamily="34" charset="0"/>
                          <a:cs typeface="Arial" panose="020B0604020202020204" pitchFamily="34" charset="0"/>
                        </a:rPr>
                        <a:t>D1</a:t>
                      </a:r>
                    </a:p>
                  </a:txBody>
                  <a:tcPr>
                    <a:solidFill>
                      <a:schemeClr val="accent1"/>
                    </a:solidFill>
                  </a:tcPr>
                </a:tc>
                <a:tc>
                  <a:txBody>
                    <a:bodyPr/>
                    <a:lstStyle/>
                    <a:p>
                      <a:pPr>
                        <a:buNone/>
                      </a:pPr>
                      <a:r>
                        <a:rPr lang="en-US" altLang="zh-CN" b="1">
                          <a:solidFill>
                            <a:srgbClr val="FF0000"/>
                          </a:solidFill>
                          <a:latin typeface="Arial" panose="020B0604020202020204" pitchFamily="34" charset="0"/>
                          <a:cs typeface="Arial" panose="020B0604020202020204" pitchFamily="34" charset="0"/>
                        </a:rPr>
                        <a:t>P2</a:t>
                      </a:r>
                    </a:p>
                  </a:txBody>
                  <a:tcPr>
                    <a:solidFill>
                      <a:schemeClr val="accent1"/>
                    </a:solidFill>
                  </a:tcPr>
                </a:tc>
                <a:extLst>
                  <a:ext uri="{0D108BD9-81ED-4DB2-BD59-A6C34878D82A}">
                    <a16:rowId xmlns:a16="http://schemas.microsoft.com/office/drawing/2014/main" val="10003"/>
                  </a:ext>
                </a:extLst>
              </a:tr>
              <a:tr h="381000">
                <a:tc>
                  <a:txBody>
                    <a:bodyPr/>
                    <a:lstStyle/>
                    <a:p>
                      <a:pPr algn="ctr">
                        <a:buNone/>
                      </a:pPr>
                      <a:r>
                        <a:rPr lang="en-US" altLang="zh-CN"/>
                        <a:t>E3</a:t>
                      </a:r>
                    </a:p>
                  </a:txBody>
                  <a:tcPr>
                    <a:solidFill>
                      <a:schemeClr val="accent6">
                        <a:lumMod val="20000"/>
                        <a:lumOff val="80000"/>
                      </a:schemeClr>
                    </a:solidFill>
                  </a:tcPr>
                </a:tc>
                <a:tc>
                  <a:txBody>
                    <a:bodyPr/>
                    <a:lstStyle/>
                    <a:p>
                      <a:pPr algn="ctr">
                        <a:buNone/>
                      </a:pPr>
                      <a:r>
                        <a:rPr lang="en-US" altLang="zh-CN"/>
                        <a:t>D2</a:t>
                      </a:r>
                    </a:p>
                  </a:txBody>
                  <a:tcPr>
                    <a:solidFill>
                      <a:schemeClr val="accent6">
                        <a:lumMod val="20000"/>
                        <a:lumOff val="80000"/>
                      </a:schemeClr>
                    </a:solidFill>
                  </a:tcPr>
                </a:tc>
                <a:tc>
                  <a:txBody>
                    <a:bodyPr/>
                    <a:lstStyle/>
                    <a:p>
                      <a:pPr>
                        <a:buNone/>
                      </a:pPr>
                      <a:r>
                        <a:rPr lang="en-US" altLang="zh-CN"/>
                        <a:t>P3</a:t>
                      </a:r>
                    </a:p>
                  </a:txBody>
                  <a:tcPr>
                    <a:solidFill>
                      <a:schemeClr val="accent6">
                        <a:lumMod val="20000"/>
                        <a:lumOff val="80000"/>
                      </a:schemeClr>
                    </a:solidFill>
                  </a:tcPr>
                </a:tc>
                <a:extLst>
                  <a:ext uri="{0D108BD9-81ED-4DB2-BD59-A6C34878D82A}">
                    <a16:rowId xmlns:a16="http://schemas.microsoft.com/office/drawing/2014/main" val="10004"/>
                  </a:ext>
                </a:extLst>
              </a:tr>
              <a:tr h="381000">
                <a:tc>
                  <a:txBody>
                    <a:bodyPr/>
                    <a:lstStyle/>
                    <a:p>
                      <a:pPr algn="ctr">
                        <a:buNone/>
                      </a:pPr>
                      <a:r>
                        <a:rPr lang="en-US" altLang="zh-CN"/>
                        <a:t>E4</a:t>
                      </a:r>
                    </a:p>
                  </a:txBody>
                  <a:tcPr/>
                </a:tc>
                <a:tc>
                  <a:txBody>
                    <a:bodyPr/>
                    <a:lstStyle/>
                    <a:p>
                      <a:pPr algn="ctr">
                        <a:buNone/>
                      </a:pPr>
                      <a:r>
                        <a:rPr lang="en-US" altLang="zh-CN"/>
                        <a:t>D3</a:t>
                      </a:r>
                    </a:p>
                  </a:txBody>
                  <a:tcPr/>
                </a:tc>
                <a:tc>
                  <a:txBody>
                    <a:bodyPr/>
                    <a:lstStyle/>
                    <a:p>
                      <a:pPr>
                        <a:buNone/>
                      </a:pPr>
                      <a:r>
                        <a:rPr lang="en-US" altLang="zh-CN"/>
                        <a:t>P4</a:t>
                      </a:r>
                    </a:p>
                  </a:txBody>
                  <a:tcPr/>
                </a:tc>
                <a:extLst>
                  <a:ext uri="{0D108BD9-81ED-4DB2-BD59-A6C34878D82A}">
                    <a16:rowId xmlns:a16="http://schemas.microsoft.com/office/drawing/2014/main" val="10005"/>
                  </a:ext>
                </a:extLst>
              </a:tr>
              <a:tr h="381000">
                <a:tc>
                  <a:txBody>
                    <a:bodyPr/>
                    <a:lstStyle/>
                    <a:p>
                      <a:pPr algn="ctr">
                        <a:buNone/>
                      </a:pPr>
                      <a:r>
                        <a:rPr lang="en-US" altLang="zh-CN"/>
                        <a:t>E4</a:t>
                      </a:r>
                    </a:p>
                  </a:txBody>
                  <a:tcPr/>
                </a:tc>
                <a:tc>
                  <a:txBody>
                    <a:bodyPr/>
                    <a:lstStyle/>
                    <a:p>
                      <a:pPr algn="ctr">
                        <a:buNone/>
                      </a:pPr>
                      <a:r>
                        <a:rPr lang="en-US" altLang="zh-CN"/>
                        <a:t>D3</a:t>
                      </a:r>
                    </a:p>
                  </a:txBody>
                  <a:tcPr/>
                </a:tc>
                <a:tc>
                  <a:txBody>
                    <a:bodyPr/>
                    <a:lstStyle/>
                    <a:p>
                      <a:pPr>
                        <a:buNone/>
                      </a:pPr>
                      <a:r>
                        <a:rPr lang="en-US" altLang="zh-CN"/>
                        <a:t>P5</a:t>
                      </a:r>
                    </a:p>
                  </a:txBody>
                  <a:tcPr/>
                </a:tc>
                <a:extLst>
                  <a:ext uri="{0D108BD9-81ED-4DB2-BD59-A6C34878D82A}">
                    <a16:rowId xmlns:a16="http://schemas.microsoft.com/office/drawing/2014/main" val="10006"/>
                  </a:ext>
                </a:extLst>
              </a:tr>
              <a:tr h="381000">
                <a:tc>
                  <a:txBody>
                    <a:bodyPr/>
                    <a:lstStyle/>
                    <a:p>
                      <a:pPr algn="ctr">
                        <a:buNone/>
                      </a:pPr>
                      <a:r>
                        <a:rPr lang="en-US" altLang="zh-CN"/>
                        <a:t>E5</a:t>
                      </a:r>
                    </a:p>
                  </a:txBody>
                  <a:tcPr>
                    <a:solidFill>
                      <a:schemeClr val="accent6">
                        <a:lumMod val="20000"/>
                        <a:lumOff val="80000"/>
                      </a:schemeClr>
                    </a:solidFill>
                  </a:tcPr>
                </a:tc>
                <a:tc>
                  <a:txBody>
                    <a:bodyPr/>
                    <a:lstStyle/>
                    <a:p>
                      <a:pPr algn="ctr">
                        <a:buNone/>
                      </a:pPr>
                      <a:r>
                        <a:rPr lang="en-US" altLang="zh-CN"/>
                        <a:t>D2</a:t>
                      </a:r>
                    </a:p>
                  </a:txBody>
                  <a:tcPr>
                    <a:solidFill>
                      <a:schemeClr val="accent6">
                        <a:lumMod val="20000"/>
                        <a:lumOff val="80000"/>
                      </a:schemeClr>
                    </a:solidFill>
                  </a:tcPr>
                </a:tc>
                <a:tc>
                  <a:txBody>
                    <a:bodyPr/>
                    <a:lstStyle/>
                    <a:p>
                      <a:pPr>
                        <a:buNone/>
                      </a:pPr>
                      <a:r>
                        <a:rPr lang="en-US" altLang="zh-CN"/>
                        <a:t>P3</a:t>
                      </a:r>
                    </a:p>
                  </a:txBody>
                  <a:tcPr>
                    <a:solidFill>
                      <a:schemeClr val="accent6">
                        <a:lumMod val="20000"/>
                        <a:lumOff val="80000"/>
                      </a:schemeClr>
                    </a:solidFill>
                  </a:tcPr>
                </a:tc>
                <a:extLst>
                  <a:ext uri="{0D108BD9-81ED-4DB2-BD59-A6C34878D82A}">
                    <a16:rowId xmlns:a16="http://schemas.microsoft.com/office/drawing/2014/main" val="10007"/>
                  </a:ext>
                </a:extLst>
              </a:tr>
              <a:tr h="381000">
                <a:tc>
                  <a:txBody>
                    <a:bodyPr/>
                    <a:lstStyle/>
                    <a:p>
                      <a:pPr algn="ctr">
                        <a:buNone/>
                      </a:pPr>
                      <a:r>
                        <a:rPr lang="en-US" altLang="zh-CN"/>
                        <a:t>E6</a:t>
                      </a:r>
                    </a:p>
                  </a:txBody>
                  <a:tcPr/>
                </a:tc>
                <a:tc>
                  <a:txBody>
                    <a:bodyPr/>
                    <a:lstStyle/>
                    <a:p>
                      <a:pPr algn="ctr">
                        <a:buNone/>
                      </a:pPr>
                      <a:r>
                        <a:rPr lang="en-US" altLang="zh-CN"/>
                        <a:t>D3</a:t>
                      </a:r>
                    </a:p>
                  </a:txBody>
                  <a:tcPr/>
                </a:tc>
                <a:tc>
                  <a:txBody>
                    <a:bodyPr/>
                    <a:lstStyle/>
                    <a:p>
                      <a:pPr>
                        <a:buNone/>
                      </a:pPr>
                      <a:r>
                        <a:rPr lang="en-US" altLang="zh-CN"/>
                        <a:t>P4</a:t>
                      </a:r>
                    </a:p>
                  </a:txBody>
                  <a:tcPr/>
                </a:tc>
                <a:extLst>
                  <a:ext uri="{0D108BD9-81ED-4DB2-BD59-A6C34878D82A}">
                    <a16:rowId xmlns:a16="http://schemas.microsoft.com/office/drawing/2014/main" val="10008"/>
                  </a:ext>
                </a:extLst>
              </a:tr>
              <a:tr h="381000">
                <a:tc>
                  <a:txBody>
                    <a:bodyPr/>
                    <a:lstStyle/>
                    <a:p>
                      <a:pPr algn="ctr">
                        <a:buNone/>
                      </a:pPr>
                      <a:r>
                        <a:rPr lang="en-US" altLang="zh-CN"/>
                        <a:t>E6</a:t>
                      </a:r>
                    </a:p>
                  </a:txBody>
                  <a:tcPr/>
                </a:tc>
                <a:tc>
                  <a:txBody>
                    <a:bodyPr/>
                    <a:lstStyle/>
                    <a:p>
                      <a:pPr algn="ctr">
                        <a:buNone/>
                      </a:pPr>
                      <a:r>
                        <a:rPr lang="en-US" altLang="zh-CN"/>
                        <a:t>D3</a:t>
                      </a:r>
                    </a:p>
                  </a:txBody>
                  <a:tcPr/>
                </a:tc>
                <a:tc>
                  <a:txBody>
                    <a:bodyPr/>
                    <a:lstStyle/>
                    <a:p>
                      <a:pPr>
                        <a:buNone/>
                      </a:pPr>
                      <a:r>
                        <a:rPr lang="en-US" altLang="zh-CN"/>
                        <a:t>P5</a:t>
                      </a:r>
                    </a:p>
                  </a:txBody>
                  <a:tcPr/>
                </a:tc>
                <a:extLst>
                  <a:ext uri="{0D108BD9-81ED-4DB2-BD59-A6C34878D82A}">
                    <a16:rowId xmlns:a16="http://schemas.microsoft.com/office/drawing/2014/main" val="10009"/>
                  </a:ext>
                </a:extLst>
              </a:tr>
            </a:tbl>
          </a:graphicData>
        </a:graphic>
      </p:graphicFrame>
      <p:sp>
        <p:nvSpPr>
          <p:cNvPr id="11" name="文本框 10"/>
          <p:cNvSpPr txBox="1"/>
          <p:nvPr/>
        </p:nvSpPr>
        <p:spPr>
          <a:xfrm>
            <a:off x="427355" y="1427480"/>
            <a:ext cx="1417955" cy="460375"/>
          </a:xfrm>
          <a:prstGeom prst="rect">
            <a:avLst/>
          </a:prstGeom>
          <a:noFill/>
        </p:spPr>
        <p:txBody>
          <a:bodyPr wrap="none" rtlCol="0">
            <a:spAutoFit/>
          </a:bodyPr>
          <a:lstStyle/>
          <a:p>
            <a:r>
              <a:rPr lang="en-US" altLang="zh-CN"/>
              <a:t>Employee</a:t>
            </a:r>
          </a:p>
        </p:txBody>
      </p:sp>
      <p:sp>
        <p:nvSpPr>
          <p:cNvPr id="12" name="文本框 11"/>
          <p:cNvSpPr txBox="1"/>
          <p:nvPr/>
        </p:nvSpPr>
        <p:spPr>
          <a:xfrm>
            <a:off x="2439670" y="1457325"/>
            <a:ext cx="1355090" cy="460375"/>
          </a:xfrm>
          <a:prstGeom prst="rect">
            <a:avLst/>
          </a:prstGeom>
          <a:noFill/>
        </p:spPr>
        <p:txBody>
          <a:bodyPr wrap="square" rtlCol="0">
            <a:spAutoFit/>
          </a:bodyPr>
          <a:lstStyle/>
          <a:p>
            <a:r>
              <a:rPr lang="en-US" altLang="zh-CN"/>
              <a:t>Project</a:t>
            </a:r>
          </a:p>
        </p:txBody>
      </p:sp>
      <p:sp>
        <p:nvSpPr>
          <p:cNvPr id="13" name="文本框 12"/>
          <p:cNvSpPr txBox="1"/>
          <p:nvPr/>
        </p:nvSpPr>
        <p:spPr>
          <a:xfrm>
            <a:off x="5727700" y="1457325"/>
            <a:ext cx="2738120" cy="460375"/>
          </a:xfrm>
          <a:prstGeom prst="rect">
            <a:avLst/>
          </a:prstGeom>
          <a:noFill/>
        </p:spPr>
        <p:txBody>
          <a:bodyPr wrap="none" rtlCol="0">
            <a:spAutoFit/>
          </a:bodyPr>
          <a:lstStyle/>
          <a:p>
            <a:pPr algn="l"/>
            <a:r>
              <a:rPr lang="en-US" altLang="zh-CN"/>
              <a:t>Employee  </a:t>
            </a:r>
            <a:r>
              <a:rPr lang="en-US" altLang="zh-CN" dirty="0">
                <a:solidFill>
                  <a:srgbClr val="000000"/>
                </a:solidFill>
                <a:latin typeface="Arial" panose="020B0604020202020204" pitchFamily="34" charset="0"/>
                <a:cs typeface="Lucida Sans Unicode" panose="020B0602030504020204" pitchFamily="34" charset="0"/>
                <a:sym typeface="+mn-ea"/>
              </a:rPr>
              <a:t>⋈</a:t>
            </a:r>
            <a:r>
              <a:rPr lang="en-US" altLang="zh-CN">
                <a:sym typeface="Symbol" panose="05050102010706020507" charset="0"/>
              </a:rPr>
              <a:t>Project</a:t>
            </a:r>
          </a:p>
        </p:txBody>
      </p:sp>
      <p:sp>
        <p:nvSpPr>
          <p:cNvPr id="2" name="文本框 1"/>
          <p:cNvSpPr txBox="1"/>
          <p:nvPr/>
        </p:nvSpPr>
        <p:spPr>
          <a:xfrm>
            <a:off x="5191760" y="5865495"/>
            <a:ext cx="3913505" cy="829945"/>
          </a:xfrm>
          <a:prstGeom prst="rect">
            <a:avLst/>
          </a:prstGeom>
          <a:noFill/>
        </p:spPr>
        <p:txBody>
          <a:bodyPr wrap="square" rtlCol="0">
            <a:spAutoFit/>
          </a:bodyPr>
          <a:lstStyle/>
          <a:p>
            <a:r>
              <a:rPr lang="zh-CN" altLang="en-US" b="1" dirty="0">
                <a:solidFill>
                  <a:srgbClr val="FF0000"/>
                </a:solidFill>
                <a:latin typeface="微软雅黑" panose="020B0503020204020204" charset="-122"/>
                <a:ea typeface="微软雅黑" panose="020B0503020204020204" charset="-122"/>
              </a:rPr>
              <a:t>这些推导出来的实例</a:t>
            </a:r>
            <a:r>
              <a:rPr lang="zh-CN" altLang="en-US" b="1" dirty="0">
                <a:solidFill>
                  <a:srgbClr val="FF0000"/>
                </a:solidFill>
                <a:highlight>
                  <a:srgbClr val="FFFF00"/>
                </a:highlight>
                <a:latin typeface="微软雅黑" panose="020B0503020204020204" charset="-122"/>
                <a:ea typeface="微软雅黑" panose="020B0503020204020204" charset="-122"/>
              </a:rPr>
              <a:t>并不是</a:t>
            </a:r>
            <a:r>
              <a:rPr lang="zh-CN" altLang="en-US" b="1" dirty="0">
                <a:solidFill>
                  <a:srgbClr val="FF0000"/>
                </a:solidFill>
                <a:latin typeface="微软雅黑" panose="020B0503020204020204" charset="-122"/>
                <a:ea typeface="微软雅黑" panose="020B0503020204020204" charset="-122"/>
              </a:rPr>
              <a:t>员工参与项目的真实实例</a:t>
            </a:r>
          </a:p>
        </p:txBody>
      </p:sp>
      <p:sp>
        <p:nvSpPr>
          <p:cNvPr id="6" name="文本框 5"/>
          <p:cNvSpPr txBox="1"/>
          <p:nvPr/>
        </p:nvSpPr>
        <p:spPr>
          <a:xfrm>
            <a:off x="235585" y="4455795"/>
            <a:ext cx="4500880" cy="460375"/>
          </a:xfrm>
          <a:prstGeom prst="rect">
            <a:avLst/>
          </a:prstGeom>
          <a:noFill/>
        </p:spPr>
        <p:txBody>
          <a:bodyPr wrap="square" rtlCol="0">
            <a:spAutoFit/>
          </a:bodyPr>
          <a:lstStyle/>
          <a:p>
            <a:r>
              <a:rPr lang="zh-CN" altLang="en-US" b="1">
                <a:solidFill>
                  <a:srgbClr val="FF0000"/>
                </a:solidFill>
                <a:latin typeface="微软雅黑" panose="020B0503020204020204" charset="-122"/>
                <a:ea typeface="微软雅黑" panose="020B0503020204020204" charset="-122"/>
              </a:rPr>
              <a:t>通过关系传递推导出来的关系</a:t>
            </a:r>
          </a:p>
        </p:txBody>
      </p:sp>
      <p:sp>
        <p:nvSpPr>
          <p:cNvPr id="7" name="右箭头 6"/>
          <p:cNvSpPr/>
          <p:nvPr/>
        </p:nvSpPr>
        <p:spPr>
          <a:xfrm>
            <a:off x="4736465" y="4654550"/>
            <a:ext cx="720090" cy="432435"/>
          </a:xfrm>
          <a:prstGeom prst="rightArrow">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8" name="文本框 7"/>
          <p:cNvSpPr txBox="1"/>
          <p:nvPr/>
        </p:nvSpPr>
        <p:spPr>
          <a:xfrm>
            <a:off x="971550" y="5013325"/>
            <a:ext cx="2378710" cy="583565"/>
          </a:xfrm>
          <a:prstGeom prst="rect">
            <a:avLst/>
          </a:prstGeom>
          <a:solidFill>
            <a:schemeClr val="accent2">
              <a:lumMod val="20000"/>
              <a:lumOff val="80000"/>
            </a:schemeClr>
          </a:solidFill>
        </p:spPr>
        <p:txBody>
          <a:bodyPr wrap="square" rtlCol="0">
            <a:spAutoFit/>
          </a:bodyPr>
          <a:lstStyle/>
          <a:p>
            <a:r>
              <a:rPr lang="zh-CN" altLang="en-US" sz="3200" b="1">
                <a:solidFill>
                  <a:srgbClr val="FF0000"/>
                </a:solidFill>
                <a:latin typeface="微软雅黑" panose="020B0503020204020204" charset="-122"/>
                <a:ea typeface="微软雅黑" panose="020B0503020204020204" charset="-122"/>
              </a:rPr>
              <a:t>夸大了联系！</a:t>
            </a:r>
          </a:p>
        </p:txBody>
      </p:sp>
      <p:sp>
        <p:nvSpPr>
          <p:cNvPr id="9" name="文本框 8"/>
          <p:cNvSpPr txBox="1"/>
          <p:nvPr>
            <p:custDataLst>
              <p:tags r:id="rId4"/>
            </p:custDataLst>
          </p:nvPr>
        </p:nvSpPr>
        <p:spPr>
          <a:xfrm>
            <a:off x="553085" y="5800725"/>
            <a:ext cx="3596005" cy="460375"/>
          </a:xfrm>
          <a:prstGeom prst="rect">
            <a:avLst/>
          </a:prstGeom>
          <a:solidFill>
            <a:schemeClr val="accent2">
              <a:lumMod val="20000"/>
              <a:lumOff val="80000"/>
            </a:schemeClr>
          </a:solidFill>
        </p:spPr>
        <p:txBody>
          <a:bodyPr wrap="square" rtlCol="0">
            <a:spAutoFit/>
          </a:bodyPr>
          <a:lstStyle/>
          <a:p>
            <a:r>
              <a:rPr lang="zh-CN" altLang="en-US" b="1" dirty="0">
                <a:solidFill>
                  <a:srgbClr val="0000FF"/>
                </a:solidFill>
                <a:latin typeface="微软雅黑" panose="020B0503020204020204" charset="-122"/>
                <a:ea typeface="微软雅黑" panose="020B0503020204020204" charset="-122"/>
              </a:rPr>
              <a:t>外键</a:t>
            </a:r>
            <a:r>
              <a:rPr lang="zh-CN" altLang="en-US" b="1" dirty="0">
                <a:solidFill>
                  <a:srgbClr val="FF0000"/>
                </a:solidFill>
                <a:latin typeface="微软雅黑" panose="020B0503020204020204" charset="-122"/>
                <a:ea typeface="微软雅黑" panose="020B0503020204020204" charset="-122"/>
              </a:rPr>
              <a:t>在另一</a:t>
            </a:r>
            <a:r>
              <a:rPr lang="zh-CN" altLang="en-US" b="1" dirty="0">
                <a:solidFill>
                  <a:srgbClr val="0000FF"/>
                </a:solidFill>
                <a:latin typeface="微软雅黑" panose="020B0503020204020204" charset="-122"/>
                <a:ea typeface="微软雅黑" panose="020B0503020204020204" charset="-122"/>
              </a:rPr>
              <a:t>表</a:t>
            </a:r>
            <a:r>
              <a:rPr lang="zh-CN" altLang="en-US" dirty="0">
                <a:solidFill>
                  <a:schemeClr val="tx1"/>
                </a:solidFill>
                <a:latin typeface="微软雅黑" panose="020B0503020204020204" charset="-122"/>
                <a:ea typeface="微软雅黑" panose="020B0503020204020204" charset="-122"/>
              </a:rPr>
              <a:t>中</a:t>
            </a:r>
            <a:r>
              <a:rPr lang="zh-CN" altLang="en-US" b="1" dirty="0">
                <a:solidFill>
                  <a:srgbClr val="FF0000"/>
                </a:solidFill>
                <a:latin typeface="微软雅黑" panose="020B0503020204020204" charset="-122"/>
                <a:ea typeface="微软雅黑" panose="020B0503020204020204" charset="-122"/>
              </a:rPr>
              <a:t>不为</a:t>
            </a:r>
            <a:r>
              <a:rPr lang="zh-CN" altLang="en-US" b="1" dirty="0">
                <a:solidFill>
                  <a:srgbClr val="0000FF"/>
                </a:solidFill>
                <a:latin typeface="微软雅黑" panose="020B0503020204020204" charset="-122"/>
                <a:ea typeface="微软雅黑" panose="020B0503020204020204" charset="-122"/>
              </a:rPr>
              <a:t>主键！</a:t>
            </a:r>
          </a:p>
        </p:txBody>
      </p:sp>
      <p:sp>
        <p:nvSpPr>
          <p:cNvPr id="10" name="文本框 9">
            <a:extLst>
              <a:ext uri="{FF2B5EF4-FFF2-40B4-BE49-F238E27FC236}">
                <a16:creationId xmlns:a16="http://schemas.microsoft.com/office/drawing/2014/main" id="{E9B8C916-9693-1035-CF2A-071AE45E561A}"/>
              </a:ext>
            </a:extLst>
          </p:cNvPr>
          <p:cNvSpPr txBox="1"/>
          <p:nvPr/>
        </p:nvSpPr>
        <p:spPr>
          <a:xfrm>
            <a:off x="440085" y="6338409"/>
            <a:ext cx="3913505" cy="461665"/>
          </a:xfrm>
          <a:prstGeom prst="rect">
            <a:avLst/>
          </a:prstGeom>
          <a:noFill/>
        </p:spPr>
        <p:txBody>
          <a:bodyPr wrap="square" rtlCol="0">
            <a:spAutoFit/>
          </a:bodyPr>
          <a:lstStyle/>
          <a:p>
            <a:r>
              <a:rPr lang="zh-CN" altLang="en-US" sz="1200" b="1" dirty="0">
                <a:solidFill>
                  <a:srgbClr val="FF0000"/>
                </a:solidFill>
                <a:highlight>
                  <a:srgbClr val="FFFF00"/>
                </a:highlight>
                <a:latin typeface="微软雅黑" panose="020B0503020204020204" charset="-122"/>
                <a:ea typeface="微软雅黑" panose="020B0503020204020204" charset="-122"/>
              </a:rPr>
              <a:t>极端情况下，如果一个部门只有</a:t>
            </a:r>
            <a:r>
              <a:rPr lang="en-US" altLang="zh-CN" sz="1200" b="1" dirty="0">
                <a:solidFill>
                  <a:srgbClr val="FF0000"/>
                </a:solidFill>
                <a:highlight>
                  <a:srgbClr val="FFFF00"/>
                </a:highlight>
                <a:latin typeface="微软雅黑" panose="020B0503020204020204" charset="-122"/>
                <a:ea typeface="微软雅黑" panose="020B0503020204020204" charset="-122"/>
              </a:rPr>
              <a:t>1</a:t>
            </a:r>
            <a:r>
              <a:rPr lang="zh-CN" altLang="en-US" sz="1200" b="1" dirty="0">
                <a:solidFill>
                  <a:srgbClr val="FF0000"/>
                </a:solidFill>
                <a:highlight>
                  <a:srgbClr val="FFFF00"/>
                </a:highlight>
                <a:latin typeface="微软雅黑" panose="020B0503020204020204" charset="-122"/>
                <a:ea typeface="微软雅黑" panose="020B0503020204020204" charset="-122"/>
              </a:rPr>
              <a:t>个员工，最多只有</a:t>
            </a:r>
            <a:r>
              <a:rPr lang="en-US" altLang="zh-CN" sz="1200" b="1" dirty="0">
                <a:solidFill>
                  <a:srgbClr val="FF0000"/>
                </a:solidFill>
                <a:highlight>
                  <a:srgbClr val="FFFF00"/>
                </a:highlight>
                <a:latin typeface="微软雅黑" panose="020B0503020204020204" charset="-122"/>
                <a:ea typeface="微软雅黑" panose="020B0503020204020204" charset="-122"/>
              </a:rPr>
              <a:t>1</a:t>
            </a:r>
            <a:r>
              <a:rPr lang="zh-CN" altLang="en-US" sz="1200" b="1" dirty="0">
                <a:solidFill>
                  <a:srgbClr val="FF0000"/>
                </a:solidFill>
                <a:highlight>
                  <a:srgbClr val="FFFF00"/>
                </a:highlight>
                <a:latin typeface="微软雅黑" panose="020B0503020204020204" charset="-122"/>
                <a:ea typeface="微软雅黑" panose="020B0503020204020204" charset="-122"/>
              </a:rPr>
              <a:t>个项目，那么员工和项目之间推导出来的关系确实成立</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31825" y="76200"/>
            <a:ext cx="7704455" cy="1278890"/>
            <a:chOff x="995" y="120"/>
            <a:chExt cx="12133" cy="2014"/>
          </a:xfrm>
        </p:grpSpPr>
        <p:sp>
          <p:nvSpPr>
            <p:cNvPr id="78850" name="Line 11"/>
            <p:cNvSpPr/>
            <p:nvPr/>
          </p:nvSpPr>
          <p:spPr>
            <a:xfrm>
              <a:off x="2040" y="2010"/>
              <a:ext cx="10080" cy="0"/>
            </a:xfrm>
            <a:prstGeom prst="line">
              <a:avLst/>
            </a:prstGeom>
            <a:ln w="25400" cap="flat" cmpd="sng">
              <a:solidFill>
                <a:srgbClr val="FF0000"/>
              </a:solidFill>
              <a:prstDash val="solid"/>
              <a:headEnd type="none" w="med" len="med"/>
              <a:tailEnd type="none" w="med" len="med"/>
            </a:ln>
          </p:spPr>
          <p:txBody>
            <a:bodyPr/>
            <a:lstStyle/>
            <a:p>
              <a:endParaRPr lang="zh-CN" altLang="en-US"/>
            </a:p>
          </p:txBody>
        </p:sp>
        <p:sp>
          <p:nvSpPr>
            <p:cNvPr id="78851" name="Text Box 12"/>
            <p:cNvSpPr txBox="1"/>
            <p:nvPr/>
          </p:nvSpPr>
          <p:spPr>
            <a:xfrm>
              <a:off x="5160" y="1410"/>
              <a:ext cx="2155" cy="725"/>
            </a:xfrm>
            <a:prstGeom prst="rect">
              <a:avLst/>
            </a:prstGeom>
            <a:noFill/>
            <a:ln w="9525">
              <a:noFill/>
            </a:ln>
          </p:spPr>
          <p:txBody>
            <a:bodyPr wrap="none">
              <a:spAutoFit/>
            </a:bodyPr>
            <a:lstStyle/>
            <a:p>
              <a:r>
                <a:rPr lang="en-US" altLang="zh-CN" b="1" dirty="0">
                  <a:solidFill>
                    <a:srgbClr val="FF0000"/>
                  </a:solidFill>
                  <a:latin typeface="Times New Roman" panose="02020603050405020304" pitchFamily="18" charset="0"/>
                </a:rPr>
                <a:t>Workson</a:t>
              </a:r>
            </a:p>
          </p:txBody>
        </p:sp>
        <p:sp>
          <p:nvSpPr>
            <p:cNvPr id="78852" name="Text Box 13"/>
            <p:cNvSpPr txBox="1"/>
            <p:nvPr/>
          </p:nvSpPr>
          <p:spPr>
            <a:xfrm>
              <a:off x="1260" y="1290"/>
              <a:ext cx="928" cy="725"/>
            </a:xfrm>
            <a:prstGeom prst="rect">
              <a:avLst/>
            </a:prstGeom>
            <a:noFill/>
            <a:ln w="9525">
              <a:noFill/>
            </a:ln>
          </p:spPr>
          <p:txBody>
            <a:bodyPr wrap="none">
              <a:spAutoFit/>
            </a:bodyPr>
            <a:lstStyle/>
            <a:p>
              <a:r>
                <a:rPr lang="en-US" altLang="zh-CN" b="1" dirty="0">
                  <a:solidFill>
                    <a:srgbClr val="FF0000"/>
                  </a:solidFill>
                  <a:latin typeface="Times New Roman" panose="02020603050405020304" pitchFamily="18" charset="0"/>
                </a:rPr>
                <a:t>0:*</a:t>
              </a:r>
            </a:p>
          </p:txBody>
        </p:sp>
        <p:sp>
          <p:nvSpPr>
            <p:cNvPr id="78853" name="Text Box 14"/>
            <p:cNvSpPr txBox="1"/>
            <p:nvPr/>
          </p:nvSpPr>
          <p:spPr>
            <a:xfrm>
              <a:off x="12120" y="1170"/>
              <a:ext cx="1008" cy="725"/>
            </a:xfrm>
            <a:prstGeom prst="rect">
              <a:avLst/>
            </a:prstGeom>
            <a:noFill/>
            <a:ln w="9525">
              <a:noFill/>
            </a:ln>
          </p:spPr>
          <p:txBody>
            <a:bodyPr wrap="none">
              <a:spAutoFit/>
            </a:bodyPr>
            <a:lstStyle/>
            <a:p>
              <a:r>
                <a:rPr lang="en-US" altLang="zh-CN" b="1" dirty="0">
                  <a:solidFill>
                    <a:srgbClr val="FF0000"/>
                  </a:solidFill>
                  <a:latin typeface="Times New Roman" panose="02020603050405020304" pitchFamily="18" charset="0"/>
                </a:rPr>
                <a:t>0..*</a:t>
              </a:r>
            </a:p>
          </p:txBody>
        </p:sp>
        <p:sp>
          <p:nvSpPr>
            <p:cNvPr id="78854" name="Freeform 15"/>
            <p:cNvSpPr/>
            <p:nvPr/>
          </p:nvSpPr>
          <p:spPr>
            <a:xfrm>
              <a:off x="7313" y="1570"/>
              <a:ext cx="425" cy="425"/>
            </a:xfrm>
            <a:custGeom>
              <a:avLst/>
              <a:gdLst/>
              <a:ahLst/>
              <a:cxnLst>
                <a:cxn ang="0">
                  <a:pos x="0" y="0"/>
                </a:cxn>
                <a:cxn ang="0">
                  <a:pos x="379336019" y="189668712"/>
                </a:cxn>
                <a:cxn ang="0">
                  <a:pos x="0" y="379336019"/>
                </a:cxn>
                <a:cxn ang="0">
                  <a:pos x="0" y="0"/>
                </a:cxn>
              </a:cxnLst>
              <a:rect l="0" t="0" r="0" b="0"/>
              <a:pathLst>
                <a:path w="192" h="192">
                  <a:moveTo>
                    <a:pt x="0" y="0"/>
                  </a:moveTo>
                  <a:lnTo>
                    <a:pt x="192" y="96"/>
                  </a:lnTo>
                  <a:lnTo>
                    <a:pt x="0" y="192"/>
                  </a:lnTo>
                  <a:lnTo>
                    <a:pt x="0" y="0"/>
                  </a:lnTo>
                  <a:close/>
                </a:path>
              </a:pathLst>
            </a:custGeom>
            <a:gradFill>
              <a:gsLst>
                <a:gs pos="0">
                  <a:srgbClr val="FE4444"/>
                </a:gs>
                <a:gs pos="100000">
                  <a:srgbClr val="832B2B"/>
                </a:gs>
              </a:gsLst>
              <a:lin ang="5400000" scaled="0"/>
            </a:gradFill>
            <a:ln w="9525" cap="flat" cmpd="sng">
              <a:solidFill>
                <a:srgbClr val="FF0000">
                  <a:alpha val="100000"/>
                </a:srgbClr>
              </a:solidFill>
              <a:prstDash val="solid"/>
              <a:round/>
              <a:headEnd type="none" w="med" len="med"/>
              <a:tailEnd type="none" w="med" len="med"/>
            </a:ln>
          </p:spPr>
          <p:txBody>
            <a:bodyPr/>
            <a:lstStyle/>
            <a:p>
              <a:endParaRPr lang="zh-CN" altLang="en-US"/>
            </a:p>
          </p:txBody>
        </p:sp>
        <p:sp>
          <p:nvSpPr>
            <p:cNvPr id="78855" name="Text Box 102"/>
            <p:cNvSpPr txBox="1"/>
            <p:nvPr/>
          </p:nvSpPr>
          <p:spPr>
            <a:xfrm>
              <a:off x="995" y="428"/>
              <a:ext cx="2248" cy="735"/>
            </a:xfrm>
            <a:prstGeom prst="rect">
              <a:avLst/>
            </a:prstGeom>
            <a:noFill/>
            <a:ln w="9525" cap="flat" cmpd="sng">
              <a:solidFill>
                <a:schemeClr val="tx1"/>
              </a:solidFill>
              <a:prstDash val="solid"/>
              <a:miter/>
              <a:headEnd type="none" w="med" len="med"/>
              <a:tailEnd type="none" w="med" len="med"/>
            </a:ln>
          </p:spPr>
          <p:txBody>
            <a:bodyPr wrap="none">
              <a:spAutoFit/>
            </a:bodyPr>
            <a:lstStyle/>
            <a:p>
              <a:r>
                <a:rPr lang="en-US" altLang="zh-CN" dirty="0">
                  <a:latin typeface="Times New Roman" panose="02020603050405020304" pitchFamily="18" charset="0"/>
                </a:rPr>
                <a:t>Employee</a:t>
              </a:r>
            </a:p>
          </p:txBody>
        </p:sp>
        <p:sp>
          <p:nvSpPr>
            <p:cNvPr id="78856" name="Text Box 103"/>
            <p:cNvSpPr txBox="1"/>
            <p:nvPr/>
          </p:nvSpPr>
          <p:spPr>
            <a:xfrm>
              <a:off x="5880" y="330"/>
              <a:ext cx="2568" cy="735"/>
            </a:xfrm>
            <a:prstGeom prst="rect">
              <a:avLst/>
            </a:prstGeom>
            <a:noFill/>
            <a:ln w="9525" cap="flat" cmpd="sng">
              <a:solidFill>
                <a:schemeClr val="tx1"/>
              </a:solidFill>
              <a:prstDash val="solid"/>
              <a:miter/>
              <a:headEnd type="none" w="med" len="med"/>
              <a:tailEnd type="none" w="med" len="med"/>
            </a:ln>
          </p:spPr>
          <p:txBody>
            <a:bodyPr wrap="none">
              <a:spAutoFit/>
            </a:bodyPr>
            <a:lstStyle/>
            <a:p>
              <a:r>
                <a:rPr lang="en-US" altLang="zh-CN" dirty="0">
                  <a:latin typeface="Times New Roman" panose="02020603050405020304" pitchFamily="18" charset="0"/>
                </a:rPr>
                <a:t>Department</a:t>
              </a:r>
            </a:p>
          </p:txBody>
        </p:sp>
        <p:sp>
          <p:nvSpPr>
            <p:cNvPr id="78857" name="Line 104"/>
            <p:cNvSpPr/>
            <p:nvPr/>
          </p:nvSpPr>
          <p:spPr>
            <a:xfrm>
              <a:off x="3275" y="788"/>
              <a:ext cx="264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8858" name="Text Box 105"/>
            <p:cNvSpPr txBox="1"/>
            <p:nvPr/>
          </p:nvSpPr>
          <p:spPr>
            <a:xfrm>
              <a:off x="4355" y="188"/>
              <a:ext cx="1038" cy="720"/>
            </a:xfrm>
            <a:prstGeom prst="rect">
              <a:avLst/>
            </a:prstGeom>
            <a:noFill/>
            <a:ln w="9525">
              <a:noFill/>
            </a:ln>
          </p:spPr>
          <p:txBody>
            <a:bodyPr wrap="none">
              <a:spAutoFit/>
            </a:bodyPr>
            <a:lstStyle/>
            <a:p>
              <a:r>
                <a:rPr lang="en-US" altLang="zh-CN" dirty="0">
                  <a:latin typeface="Times New Roman" panose="02020603050405020304" pitchFamily="18" charset="0"/>
                </a:rPr>
                <a:t>Has</a:t>
              </a:r>
            </a:p>
          </p:txBody>
        </p:sp>
        <p:sp>
          <p:nvSpPr>
            <p:cNvPr id="78859" name="Text Box 106"/>
            <p:cNvSpPr txBox="1"/>
            <p:nvPr/>
          </p:nvSpPr>
          <p:spPr>
            <a:xfrm>
              <a:off x="3120" y="655"/>
              <a:ext cx="903" cy="720"/>
            </a:xfrm>
            <a:prstGeom prst="rect">
              <a:avLst/>
            </a:prstGeom>
            <a:noFill/>
            <a:ln w="9525">
              <a:noFill/>
            </a:ln>
          </p:spPr>
          <p:txBody>
            <a:bodyPr wrap="none">
              <a:spAutoFit/>
            </a:bodyPr>
            <a:lstStyle/>
            <a:p>
              <a:r>
                <a:rPr lang="en-US" altLang="zh-CN" dirty="0">
                  <a:latin typeface="Times New Roman" panose="02020603050405020304" pitchFamily="18" charset="0"/>
                </a:rPr>
                <a:t>0:*</a:t>
              </a:r>
            </a:p>
          </p:txBody>
        </p:sp>
        <p:sp>
          <p:nvSpPr>
            <p:cNvPr id="78860" name="Text Box 107"/>
            <p:cNvSpPr txBox="1"/>
            <p:nvPr/>
          </p:nvSpPr>
          <p:spPr>
            <a:xfrm>
              <a:off x="4775" y="690"/>
              <a:ext cx="1010" cy="720"/>
            </a:xfrm>
            <a:prstGeom prst="rect">
              <a:avLst/>
            </a:prstGeom>
            <a:noFill/>
            <a:ln w="9525">
              <a:noFill/>
            </a:ln>
          </p:spPr>
          <p:txBody>
            <a:bodyPr wrap="none">
              <a:spAutoFit/>
            </a:bodyPr>
            <a:lstStyle/>
            <a:p>
              <a:r>
                <a:rPr lang="en-US" altLang="zh-CN" dirty="0">
                  <a:latin typeface="Times New Roman" panose="02020603050405020304" pitchFamily="18" charset="0"/>
                </a:rPr>
                <a:t>0..1</a:t>
              </a:r>
            </a:p>
          </p:txBody>
        </p:sp>
        <p:sp>
          <p:nvSpPr>
            <p:cNvPr id="78861" name="Text Box 108"/>
            <p:cNvSpPr txBox="1"/>
            <p:nvPr/>
          </p:nvSpPr>
          <p:spPr>
            <a:xfrm>
              <a:off x="11305" y="295"/>
              <a:ext cx="1663" cy="735"/>
            </a:xfrm>
            <a:prstGeom prst="rect">
              <a:avLst/>
            </a:prstGeom>
            <a:noFill/>
            <a:ln w="9525" cap="flat" cmpd="sng">
              <a:solidFill>
                <a:schemeClr val="tx1"/>
              </a:solidFill>
              <a:prstDash val="solid"/>
              <a:miter/>
              <a:headEnd type="none" w="med" len="med"/>
              <a:tailEnd type="none" w="med" len="med"/>
            </a:ln>
          </p:spPr>
          <p:txBody>
            <a:bodyPr wrap="none">
              <a:spAutoFit/>
            </a:bodyPr>
            <a:lstStyle/>
            <a:p>
              <a:r>
                <a:rPr lang="en-US" altLang="zh-CN" dirty="0">
                  <a:latin typeface="Times New Roman" panose="02020603050405020304" pitchFamily="18" charset="0"/>
                </a:rPr>
                <a:t>Project</a:t>
              </a:r>
            </a:p>
          </p:txBody>
        </p:sp>
        <p:sp>
          <p:nvSpPr>
            <p:cNvPr id="78862" name="Line 109"/>
            <p:cNvSpPr/>
            <p:nvPr/>
          </p:nvSpPr>
          <p:spPr>
            <a:xfrm flipV="1">
              <a:off x="8555" y="788"/>
              <a:ext cx="2785"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8863" name="Text Box 110"/>
            <p:cNvSpPr txBox="1"/>
            <p:nvPr/>
          </p:nvSpPr>
          <p:spPr>
            <a:xfrm>
              <a:off x="8795" y="120"/>
              <a:ext cx="1038" cy="720"/>
            </a:xfrm>
            <a:prstGeom prst="rect">
              <a:avLst/>
            </a:prstGeom>
            <a:noFill/>
            <a:ln w="9525">
              <a:noFill/>
            </a:ln>
          </p:spPr>
          <p:txBody>
            <a:bodyPr wrap="none">
              <a:spAutoFit/>
            </a:bodyPr>
            <a:lstStyle/>
            <a:p>
              <a:r>
                <a:rPr lang="en-US" altLang="zh-CN" dirty="0">
                  <a:latin typeface="Times New Roman" panose="02020603050405020304" pitchFamily="18" charset="0"/>
                </a:rPr>
                <a:t>Has</a:t>
              </a:r>
            </a:p>
          </p:txBody>
        </p:sp>
        <p:sp>
          <p:nvSpPr>
            <p:cNvPr id="78864" name="Text Box 111"/>
            <p:cNvSpPr txBox="1"/>
            <p:nvPr/>
          </p:nvSpPr>
          <p:spPr>
            <a:xfrm>
              <a:off x="8400" y="655"/>
              <a:ext cx="903" cy="720"/>
            </a:xfrm>
            <a:prstGeom prst="rect">
              <a:avLst/>
            </a:prstGeom>
            <a:noFill/>
            <a:ln w="9525">
              <a:noFill/>
            </a:ln>
          </p:spPr>
          <p:txBody>
            <a:bodyPr wrap="none">
              <a:spAutoFit/>
            </a:bodyPr>
            <a:lstStyle/>
            <a:p>
              <a:r>
                <a:rPr lang="en-US" altLang="zh-CN" dirty="0">
                  <a:latin typeface="Times New Roman" panose="02020603050405020304" pitchFamily="18" charset="0"/>
                </a:rPr>
                <a:t>0:1</a:t>
              </a:r>
            </a:p>
          </p:txBody>
        </p:sp>
        <p:sp>
          <p:nvSpPr>
            <p:cNvPr id="78865" name="Text Box 112"/>
            <p:cNvSpPr txBox="1"/>
            <p:nvPr/>
          </p:nvSpPr>
          <p:spPr>
            <a:xfrm>
              <a:off x="10200" y="655"/>
              <a:ext cx="1010" cy="720"/>
            </a:xfrm>
            <a:prstGeom prst="rect">
              <a:avLst/>
            </a:prstGeom>
            <a:noFill/>
            <a:ln w="9525">
              <a:noFill/>
            </a:ln>
          </p:spPr>
          <p:txBody>
            <a:bodyPr wrap="none">
              <a:spAutoFit/>
            </a:bodyPr>
            <a:lstStyle/>
            <a:p>
              <a:r>
                <a:rPr lang="en-US" altLang="zh-CN" dirty="0">
                  <a:latin typeface="Times New Roman" panose="02020603050405020304" pitchFamily="18" charset="0"/>
                </a:rPr>
                <a:t>0..*</a:t>
              </a:r>
            </a:p>
          </p:txBody>
        </p:sp>
        <p:sp>
          <p:nvSpPr>
            <p:cNvPr id="78866" name="Freeform 113"/>
            <p:cNvSpPr/>
            <p:nvPr/>
          </p:nvSpPr>
          <p:spPr>
            <a:xfrm>
              <a:off x="10140" y="295"/>
              <a:ext cx="425" cy="425"/>
            </a:xfrm>
            <a:custGeom>
              <a:avLst/>
              <a:gdLst/>
              <a:ahLst/>
              <a:cxnLst>
                <a:cxn ang="0">
                  <a:pos x="0" y="0"/>
                </a:cxn>
                <a:cxn ang="0">
                  <a:pos x="379336019" y="189668712"/>
                </a:cxn>
                <a:cxn ang="0">
                  <a:pos x="0" y="379336019"/>
                </a:cxn>
                <a:cxn ang="0">
                  <a:pos x="0" y="0"/>
                </a:cxn>
              </a:cxnLst>
              <a:rect l="0" t="0" r="0" b="0"/>
              <a:pathLst>
                <a:path w="192" h="192">
                  <a:moveTo>
                    <a:pt x="0" y="0"/>
                  </a:moveTo>
                  <a:lnTo>
                    <a:pt x="192" y="96"/>
                  </a:lnTo>
                  <a:lnTo>
                    <a:pt x="0" y="192"/>
                  </a:lnTo>
                  <a:lnTo>
                    <a:pt x="0" y="0"/>
                  </a:ln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78867" name="Freeform 114"/>
            <p:cNvSpPr/>
            <p:nvPr/>
          </p:nvSpPr>
          <p:spPr>
            <a:xfrm>
              <a:off x="3875" y="308"/>
              <a:ext cx="430" cy="420"/>
            </a:xfrm>
            <a:custGeom>
              <a:avLst/>
              <a:gdLst/>
              <a:ahLst/>
              <a:cxnLst>
                <a:cxn ang="0">
                  <a:pos x="517752101" y="0"/>
                </a:cxn>
                <a:cxn ang="0">
                  <a:pos x="0" y="123487656"/>
                </a:cxn>
                <a:cxn ang="0">
                  <a:pos x="517752101" y="246975313"/>
                </a:cxn>
                <a:cxn ang="0">
                  <a:pos x="517752101" y="0"/>
                </a:cxn>
              </a:cxnLst>
              <a:rect l="0" t="0" r="0" b="0"/>
              <a:pathLst>
                <a:path w="144" h="288">
                  <a:moveTo>
                    <a:pt x="144" y="0"/>
                  </a:moveTo>
                  <a:lnTo>
                    <a:pt x="0" y="144"/>
                  </a:lnTo>
                  <a:lnTo>
                    <a:pt x="144" y="288"/>
                  </a:lnTo>
                  <a:lnTo>
                    <a:pt x="144" y="0"/>
                  </a:ln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78868" name="Line 115"/>
            <p:cNvSpPr/>
            <p:nvPr/>
          </p:nvSpPr>
          <p:spPr>
            <a:xfrm>
              <a:off x="2040" y="1170"/>
              <a:ext cx="0" cy="840"/>
            </a:xfrm>
            <a:prstGeom prst="line">
              <a:avLst/>
            </a:prstGeom>
            <a:ln w="25400" cap="flat" cmpd="sng">
              <a:solidFill>
                <a:srgbClr val="FF0000"/>
              </a:solidFill>
              <a:prstDash val="solid"/>
              <a:headEnd type="none" w="med" len="med"/>
              <a:tailEnd type="none" w="med" len="med"/>
            </a:ln>
          </p:spPr>
          <p:txBody>
            <a:bodyPr/>
            <a:lstStyle/>
            <a:p>
              <a:endParaRPr lang="zh-CN" altLang="en-US"/>
            </a:p>
          </p:txBody>
        </p:sp>
        <p:sp>
          <p:nvSpPr>
            <p:cNvPr id="78869" name="Line 116"/>
            <p:cNvSpPr/>
            <p:nvPr/>
          </p:nvSpPr>
          <p:spPr>
            <a:xfrm flipV="1">
              <a:off x="12120" y="1050"/>
              <a:ext cx="0" cy="960"/>
            </a:xfrm>
            <a:prstGeom prst="line">
              <a:avLst/>
            </a:prstGeom>
            <a:ln w="25400" cap="flat" cmpd="sng">
              <a:solidFill>
                <a:srgbClr val="FF0000"/>
              </a:solidFill>
              <a:prstDash val="solid"/>
              <a:headEnd type="none" w="med" len="med"/>
              <a:tailEnd type="none" w="med" len="med"/>
            </a:ln>
          </p:spPr>
          <p:txBody>
            <a:bodyPr/>
            <a:lstStyle/>
            <a:p>
              <a:endParaRPr lang="zh-CN" altLang="en-US"/>
            </a:p>
          </p:txBody>
        </p:sp>
      </p:grpSp>
      <p:sp>
        <p:nvSpPr>
          <p:cNvPr id="78870" name="Oval 118"/>
          <p:cNvSpPr/>
          <p:nvPr/>
        </p:nvSpPr>
        <p:spPr>
          <a:xfrm>
            <a:off x="7239000" y="2286000"/>
            <a:ext cx="1143000" cy="3200400"/>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8871" name="Oval 119"/>
          <p:cNvSpPr/>
          <p:nvPr/>
        </p:nvSpPr>
        <p:spPr>
          <a:xfrm>
            <a:off x="2133600" y="2133600"/>
            <a:ext cx="914400" cy="2895600"/>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8872" name="Oval 120"/>
          <p:cNvSpPr/>
          <p:nvPr/>
        </p:nvSpPr>
        <p:spPr>
          <a:xfrm>
            <a:off x="7620000" y="2792413"/>
            <a:ext cx="179388" cy="179387"/>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8873" name="Text Box 121"/>
          <p:cNvSpPr txBox="1"/>
          <p:nvPr/>
        </p:nvSpPr>
        <p:spPr>
          <a:xfrm>
            <a:off x="7518400" y="2482850"/>
            <a:ext cx="452438" cy="396875"/>
          </a:xfrm>
          <a:prstGeom prst="rect">
            <a:avLst/>
          </a:prstGeom>
          <a:noFill/>
          <a:ln w="9525">
            <a:noFill/>
          </a:ln>
        </p:spPr>
        <p:txBody>
          <a:bodyPr wrap="none">
            <a:spAutoFit/>
          </a:bodyPr>
          <a:lstStyle/>
          <a:p>
            <a:r>
              <a:rPr lang="en-US" altLang="zh-CN" sz="2000" dirty="0">
                <a:latin typeface="Times New Roman" panose="02020603050405020304" pitchFamily="18" charset="0"/>
              </a:rPr>
              <a:t>P1</a:t>
            </a:r>
          </a:p>
        </p:txBody>
      </p:sp>
      <p:sp>
        <p:nvSpPr>
          <p:cNvPr id="78874" name="Oval 122"/>
          <p:cNvSpPr/>
          <p:nvPr/>
        </p:nvSpPr>
        <p:spPr>
          <a:xfrm>
            <a:off x="7645400" y="3298825"/>
            <a:ext cx="179388" cy="179388"/>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8875" name="Text Box 123"/>
          <p:cNvSpPr txBox="1"/>
          <p:nvPr/>
        </p:nvSpPr>
        <p:spPr>
          <a:xfrm>
            <a:off x="7543800" y="2989263"/>
            <a:ext cx="452438" cy="396875"/>
          </a:xfrm>
          <a:prstGeom prst="rect">
            <a:avLst/>
          </a:prstGeom>
          <a:noFill/>
          <a:ln w="9525">
            <a:noFill/>
          </a:ln>
        </p:spPr>
        <p:txBody>
          <a:bodyPr wrap="none">
            <a:spAutoFit/>
          </a:bodyPr>
          <a:lstStyle/>
          <a:p>
            <a:r>
              <a:rPr lang="en-US" altLang="zh-CN" sz="2000" dirty="0">
                <a:latin typeface="Times New Roman" panose="02020603050405020304" pitchFamily="18" charset="0"/>
              </a:rPr>
              <a:t>P2</a:t>
            </a:r>
          </a:p>
        </p:txBody>
      </p:sp>
      <p:sp>
        <p:nvSpPr>
          <p:cNvPr id="78876" name="Oval 124"/>
          <p:cNvSpPr/>
          <p:nvPr/>
        </p:nvSpPr>
        <p:spPr>
          <a:xfrm>
            <a:off x="7645400" y="3859213"/>
            <a:ext cx="179388" cy="179387"/>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8877" name="Text Box 125"/>
          <p:cNvSpPr txBox="1"/>
          <p:nvPr/>
        </p:nvSpPr>
        <p:spPr>
          <a:xfrm>
            <a:off x="7543800" y="3581400"/>
            <a:ext cx="452438" cy="396875"/>
          </a:xfrm>
          <a:prstGeom prst="rect">
            <a:avLst/>
          </a:prstGeom>
          <a:noFill/>
          <a:ln w="9525">
            <a:noFill/>
          </a:ln>
        </p:spPr>
        <p:txBody>
          <a:bodyPr wrap="none">
            <a:spAutoFit/>
          </a:bodyPr>
          <a:lstStyle/>
          <a:p>
            <a:r>
              <a:rPr lang="en-US" altLang="zh-CN" sz="2000" dirty="0">
                <a:latin typeface="Times New Roman" panose="02020603050405020304" pitchFamily="18" charset="0"/>
              </a:rPr>
              <a:t>P3</a:t>
            </a:r>
          </a:p>
        </p:txBody>
      </p:sp>
      <p:sp>
        <p:nvSpPr>
          <p:cNvPr id="78878" name="Oval 126"/>
          <p:cNvSpPr/>
          <p:nvPr/>
        </p:nvSpPr>
        <p:spPr>
          <a:xfrm>
            <a:off x="7670800" y="4365625"/>
            <a:ext cx="179388" cy="179388"/>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8879" name="Text Box 127"/>
          <p:cNvSpPr txBox="1"/>
          <p:nvPr/>
        </p:nvSpPr>
        <p:spPr>
          <a:xfrm>
            <a:off x="7569200" y="4056063"/>
            <a:ext cx="452438" cy="396875"/>
          </a:xfrm>
          <a:prstGeom prst="rect">
            <a:avLst/>
          </a:prstGeom>
          <a:noFill/>
          <a:ln w="9525">
            <a:noFill/>
          </a:ln>
        </p:spPr>
        <p:txBody>
          <a:bodyPr wrap="none">
            <a:spAutoFit/>
          </a:bodyPr>
          <a:lstStyle/>
          <a:p>
            <a:r>
              <a:rPr lang="en-US" altLang="zh-CN" sz="2000" dirty="0">
                <a:latin typeface="Times New Roman" panose="02020603050405020304" pitchFamily="18" charset="0"/>
              </a:rPr>
              <a:t>P4</a:t>
            </a:r>
          </a:p>
        </p:txBody>
      </p:sp>
      <p:sp>
        <p:nvSpPr>
          <p:cNvPr id="78880" name="Oval 128"/>
          <p:cNvSpPr/>
          <p:nvPr/>
        </p:nvSpPr>
        <p:spPr>
          <a:xfrm>
            <a:off x="7696200" y="4881563"/>
            <a:ext cx="179388" cy="179387"/>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8881" name="Text Box 129"/>
          <p:cNvSpPr txBox="1"/>
          <p:nvPr/>
        </p:nvSpPr>
        <p:spPr>
          <a:xfrm>
            <a:off x="7594600" y="4572000"/>
            <a:ext cx="452438" cy="396875"/>
          </a:xfrm>
          <a:prstGeom prst="rect">
            <a:avLst/>
          </a:prstGeom>
          <a:noFill/>
          <a:ln w="9525">
            <a:noFill/>
          </a:ln>
        </p:spPr>
        <p:txBody>
          <a:bodyPr wrap="none">
            <a:spAutoFit/>
          </a:bodyPr>
          <a:lstStyle/>
          <a:p>
            <a:r>
              <a:rPr lang="en-US" altLang="zh-CN" sz="2000" dirty="0">
                <a:latin typeface="Times New Roman" panose="02020603050405020304" pitchFamily="18" charset="0"/>
              </a:rPr>
              <a:t>P5</a:t>
            </a:r>
          </a:p>
        </p:txBody>
      </p:sp>
      <p:sp>
        <p:nvSpPr>
          <p:cNvPr id="78882" name="Rectangle 130"/>
          <p:cNvSpPr/>
          <p:nvPr/>
        </p:nvSpPr>
        <p:spPr>
          <a:xfrm>
            <a:off x="2514600" y="2362200"/>
            <a:ext cx="144463" cy="1444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8883" name="Text Box 131"/>
          <p:cNvSpPr txBox="1"/>
          <p:nvPr/>
        </p:nvSpPr>
        <p:spPr>
          <a:xfrm>
            <a:off x="2438400" y="2076450"/>
            <a:ext cx="450850" cy="366713"/>
          </a:xfrm>
          <a:prstGeom prst="rect">
            <a:avLst/>
          </a:prstGeom>
          <a:noFill/>
          <a:ln w="9525">
            <a:noFill/>
          </a:ln>
        </p:spPr>
        <p:txBody>
          <a:bodyPr wrap="none">
            <a:spAutoFit/>
          </a:bodyPr>
          <a:lstStyle/>
          <a:p>
            <a:r>
              <a:rPr lang="en-US" altLang="zh-CN" sz="1800" dirty="0">
                <a:latin typeface="Times New Roman" panose="02020603050405020304" pitchFamily="18" charset="0"/>
              </a:rPr>
              <a:t>R1</a:t>
            </a:r>
          </a:p>
        </p:txBody>
      </p:sp>
      <p:sp>
        <p:nvSpPr>
          <p:cNvPr id="78884" name="Rectangle 132"/>
          <p:cNvSpPr/>
          <p:nvPr/>
        </p:nvSpPr>
        <p:spPr>
          <a:xfrm>
            <a:off x="2514600" y="2862263"/>
            <a:ext cx="144463" cy="1444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8885" name="Text Box 133"/>
          <p:cNvSpPr txBox="1"/>
          <p:nvPr/>
        </p:nvSpPr>
        <p:spPr>
          <a:xfrm>
            <a:off x="2438400" y="2590800"/>
            <a:ext cx="450850" cy="366713"/>
          </a:xfrm>
          <a:prstGeom prst="rect">
            <a:avLst/>
          </a:prstGeom>
          <a:noFill/>
          <a:ln w="9525">
            <a:noFill/>
          </a:ln>
        </p:spPr>
        <p:txBody>
          <a:bodyPr wrap="none">
            <a:spAutoFit/>
          </a:bodyPr>
          <a:lstStyle/>
          <a:p>
            <a:r>
              <a:rPr lang="en-US" altLang="zh-CN" sz="1800" dirty="0">
                <a:latin typeface="Times New Roman" panose="02020603050405020304" pitchFamily="18" charset="0"/>
              </a:rPr>
              <a:t>R2</a:t>
            </a:r>
          </a:p>
        </p:txBody>
      </p:sp>
      <p:sp>
        <p:nvSpPr>
          <p:cNvPr id="78886" name="Rectangle 134"/>
          <p:cNvSpPr/>
          <p:nvPr/>
        </p:nvSpPr>
        <p:spPr>
          <a:xfrm>
            <a:off x="2514600" y="3333750"/>
            <a:ext cx="144463" cy="1444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8887" name="Text Box 135"/>
          <p:cNvSpPr txBox="1"/>
          <p:nvPr/>
        </p:nvSpPr>
        <p:spPr>
          <a:xfrm>
            <a:off x="2438400" y="3048000"/>
            <a:ext cx="450850" cy="366713"/>
          </a:xfrm>
          <a:prstGeom prst="rect">
            <a:avLst/>
          </a:prstGeom>
          <a:noFill/>
          <a:ln w="9525">
            <a:noFill/>
          </a:ln>
        </p:spPr>
        <p:txBody>
          <a:bodyPr wrap="none">
            <a:spAutoFit/>
          </a:bodyPr>
          <a:lstStyle/>
          <a:p>
            <a:r>
              <a:rPr lang="en-US" altLang="zh-CN" sz="1800" dirty="0">
                <a:latin typeface="Times New Roman" panose="02020603050405020304" pitchFamily="18" charset="0"/>
              </a:rPr>
              <a:t>R3</a:t>
            </a:r>
          </a:p>
        </p:txBody>
      </p:sp>
      <p:sp>
        <p:nvSpPr>
          <p:cNvPr id="78888" name="Line 136"/>
          <p:cNvSpPr/>
          <p:nvPr/>
        </p:nvSpPr>
        <p:spPr>
          <a:xfrm flipV="1">
            <a:off x="914400" y="2438400"/>
            <a:ext cx="1676400" cy="1524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8889" name="Line 137"/>
          <p:cNvSpPr/>
          <p:nvPr/>
        </p:nvSpPr>
        <p:spPr>
          <a:xfrm>
            <a:off x="6019800" y="2514600"/>
            <a:ext cx="1600200" cy="3048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8890" name="Line 138"/>
          <p:cNvSpPr/>
          <p:nvPr/>
        </p:nvSpPr>
        <p:spPr>
          <a:xfrm>
            <a:off x="2590800" y="3810000"/>
            <a:ext cx="1676400" cy="5334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8891" name="Line 139"/>
          <p:cNvSpPr/>
          <p:nvPr/>
        </p:nvSpPr>
        <p:spPr>
          <a:xfrm flipV="1">
            <a:off x="4267200" y="3962400"/>
            <a:ext cx="1752600" cy="3810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8892" name="Line 140"/>
          <p:cNvSpPr/>
          <p:nvPr/>
        </p:nvSpPr>
        <p:spPr>
          <a:xfrm flipV="1">
            <a:off x="4343400" y="3429000"/>
            <a:ext cx="1676400" cy="1524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8893" name="Line 141"/>
          <p:cNvSpPr/>
          <p:nvPr/>
        </p:nvSpPr>
        <p:spPr>
          <a:xfrm flipV="1">
            <a:off x="938213" y="3886200"/>
            <a:ext cx="1576387" cy="3048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8894" name="Rectangle 142"/>
          <p:cNvSpPr/>
          <p:nvPr/>
        </p:nvSpPr>
        <p:spPr>
          <a:xfrm>
            <a:off x="2516188" y="3776663"/>
            <a:ext cx="144462" cy="1444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8895" name="Text Box 143"/>
          <p:cNvSpPr txBox="1"/>
          <p:nvPr/>
        </p:nvSpPr>
        <p:spPr>
          <a:xfrm>
            <a:off x="2439988" y="3505200"/>
            <a:ext cx="450850" cy="366713"/>
          </a:xfrm>
          <a:prstGeom prst="rect">
            <a:avLst/>
          </a:prstGeom>
          <a:noFill/>
          <a:ln w="9525">
            <a:noFill/>
          </a:ln>
        </p:spPr>
        <p:txBody>
          <a:bodyPr wrap="none">
            <a:spAutoFit/>
          </a:bodyPr>
          <a:lstStyle/>
          <a:p>
            <a:r>
              <a:rPr lang="en-US" altLang="zh-CN" sz="1800" dirty="0">
                <a:latin typeface="Times New Roman" panose="02020603050405020304" pitchFamily="18" charset="0"/>
              </a:rPr>
              <a:t>R4</a:t>
            </a:r>
          </a:p>
        </p:txBody>
      </p:sp>
      <p:sp>
        <p:nvSpPr>
          <p:cNvPr id="78896" name="Rectangle 144"/>
          <p:cNvSpPr/>
          <p:nvPr/>
        </p:nvSpPr>
        <p:spPr>
          <a:xfrm>
            <a:off x="2520950" y="4283075"/>
            <a:ext cx="144463" cy="1444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8897" name="Text Box 145"/>
          <p:cNvSpPr txBox="1"/>
          <p:nvPr/>
        </p:nvSpPr>
        <p:spPr>
          <a:xfrm>
            <a:off x="2444750" y="3997325"/>
            <a:ext cx="450850" cy="366713"/>
          </a:xfrm>
          <a:prstGeom prst="rect">
            <a:avLst/>
          </a:prstGeom>
          <a:noFill/>
          <a:ln w="9525">
            <a:noFill/>
          </a:ln>
        </p:spPr>
        <p:txBody>
          <a:bodyPr wrap="none">
            <a:spAutoFit/>
          </a:bodyPr>
          <a:lstStyle/>
          <a:p>
            <a:r>
              <a:rPr lang="en-US" altLang="zh-CN" sz="1800" dirty="0">
                <a:latin typeface="Times New Roman" panose="02020603050405020304" pitchFamily="18" charset="0"/>
              </a:rPr>
              <a:t>R5</a:t>
            </a:r>
          </a:p>
        </p:txBody>
      </p:sp>
      <p:sp>
        <p:nvSpPr>
          <p:cNvPr id="78898" name="Line 146"/>
          <p:cNvSpPr/>
          <p:nvPr/>
        </p:nvSpPr>
        <p:spPr>
          <a:xfrm>
            <a:off x="6019800" y="3886200"/>
            <a:ext cx="1752600" cy="5334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8899" name="Line 147"/>
          <p:cNvSpPr/>
          <p:nvPr/>
        </p:nvSpPr>
        <p:spPr>
          <a:xfrm>
            <a:off x="4267200" y="2971800"/>
            <a:ext cx="1752600" cy="762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8900" name="Line 148"/>
          <p:cNvSpPr/>
          <p:nvPr/>
        </p:nvSpPr>
        <p:spPr>
          <a:xfrm flipV="1">
            <a:off x="938213" y="2895600"/>
            <a:ext cx="1652587" cy="1524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8901" name="Line 149"/>
          <p:cNvSpPr/>
          <p:nvPr/>
        </p:nvSpPr>
        <p:spPr>
          <a:xfrm flipV="1">
            <a:off x="2627313" y="4343400"/>
            <a:ext cx="1639887" cy="525463"/>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8902" name="Text Box 150"/>
          <p:cNvSpPr txBox="1"/>
          <p:nvPr/>
        </p:nvSpPr>
        <p:spPr>
          <a:xfrm>
            <a:off x="7315200" y="1752600"/>
            <a:ext cx="1046163" cy="457200"/>
          </a:xfrm>
          <a:prstGeom prst="rect">
            <a:avLst/>
          </a:prstGeom>
          <a:noFill/>
          <a:ln w="9525">
            <a:noFill/>
          </a:ln>
        </p:spPr>
        <p:txBody>
          <a:bodyPr wrap="none">
            <a:spAutoFit/>
          </a:bodyPr>
          <a:lstStyle/>
          <a:p>
            <a:r>
              <a:rPr lang="en-US" altLang="zh-CN" dirty="0">
                <a:latin typeface="Times New Roman" panose="02020603050405020304" pitchFamily="18" charset="0"/>
              </a:rPr>
              <a:t>Project</a:t>
            </a:r>
          </a:p>
        </p:txBody>
      </p:sp>
      <p:sp>
        <p:nvSpPr>
          <p:cNvPr id="78903" name="Text Box 151"/>
          <p:cNvSpPr txBox="1"/>
          <p:nvPr/>
        </p:nvSpPr>
        <p:spPr>
          <a:xfrm>
            <a:off x="2133600" y="1371600"/>
            <a:ext cx="658813" cy="457200"/>
          </a:xfrm>
          <a:prstGeom prst="rect">
            <a:avLst/>
          </a:prstGeom>
          <a:noFill/>
          <a:ln w="9525">
            <a:noFill/>
          </a:ln>
        </p:spPr>
        <p:txBody>
          <a:bodyPr wrap="none">
            <a:spAutoFit/>
          </a:bodyPr>
          <a:lstStyle/>
          <a:p>
            <a:r>
              <a:rPr lang="en-US" altLang="zh-CN" dirty="0">
                <a:latin typeface="Times New Roman" panose="02020603050405020304" pitchFamily="18" charset="0"/>
              </a:rPr>
              <a:t>Has</a:t>
            </a:r>
          </a:p>
        </p:txBody>
      </p:sp>
      <p:sp>
        <p:nvSpPr>
          <p:cNvPr id="78904" name="Oval 152"/>
          <p:cNvSpPr/>
          <p:nvPr/>
        </p:nvSpPr>
        <p:spPr>
          <a:xfrm>
            <a:off x="347663" y="1981200"/>
            <a:ext cx="1143000" cy="3581400"/>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8905" name="Oval 153"/>
          <p:cNvSpPr/>
          <p:nvPr/>
        </p:nvSpPr>
        <p:spPr>
          <a:xfrm>
            <a:off x="728663" y="2487613"/>
            <a:ext cx="179387" cy="179387"/>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8906" name="Text Box 154"/>
          <p:cNvSpPr txBox="1"/>
          <p:nvPr/>
        </p:nvSpPr>
        <p:spPr>
          <a:xfrm>
            <a:off x="627063" y="2178050"/>
            <a:ext cx="466725" cy="396875"/>
          </a:xfrm>
          <a:prstGeom prst="rect">
            <a:avLst/>
          </a:prstGeom>
          <a:noFill/>
          <a:ln w="9525">
            <a:noFill/>
          </a:ln>
        </p:spPr>
        <p:txBody>
          <a:bodyPr wrap="none">
            <a:spAutoFit/>
          </a:bodyPr>
          <a:lstStyle/>
          <a:p>
            <a:r>
              <a:rPr lang="en-US" altLang="zh-CN" sz="2000" dirty="0">
                <a:latin typeface="Times New Roman" panose="02020603050405020304" pitchFamily="18" charset="0"/>
              </a:rPr>
              <a:t>E1</a:t>
            </a:r>
          </a:p>
        </p:txBody>
      </p:sp>
      <p:sp>
        <p:nvSpPr>
          <p:cNvPr id="78907" name="Oval 155"/>
          <p:cNvSpPr/>
          <p:nvPr/>
        </p:nvSpPr>
        <p:spPr>
          <a:xfrm>
            <a:off x="754063" y="2994025"/>
            <a:ext cx="179387" cy="179388"/>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8908" name="Text Box 156"/>
          <p:cNvSpPr txBox="1"/>
          <p:nvPr/>
        </p:nvSpPr>
        <p:spPr>
          <a:xfrm>
            <a:off x="652463" y="2684463"/>
            <a:ext cx="466725" cy="396875"/>
          </a:xfrm>
          <a:prstGeom prst="rect">
            <a:avLst/>
          </a:prstGeom>
          <a:noFill/>
          <a:ln w="9525">
            <a:noFill/>
          </a:ln>
        </p:spPr>
        <p:txBody>
          <a:bodyPr wrap="none">
            <a:spAutoFit/>
          </a:bodyPr>
          <a:lstStyle/>
          <a:p>
            <a:r>
              <a:rPr lang="en-US" altLang="zh-CN" sz="2000" dirty="0">
                <a:latin typeface="Times New Roman" panose="02020603050405020304" pitchFamily="18" charset="0"/>
              </a:rPr>
              <a:t>E2</a:t>
            </a:r>
          </a:p>
        </p:txBody>
      </p:sp>
      <p:sp>
        <p:nvSpPr>
          <p:cNvPr id="78909" name="Oval 157"/>
          <p:cNvSpPr/>
          <p:nvPr/>
        </p:nvSpPr>
        <p:spPr>
          <a:xfrm>
            <a:off x="754063" y="3554413"/>
            <a:ext cx="179387" cy="179387"/>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8910" name="Text Box 158"/>
          <p:cNvSpPr txBox="1"/>
          <p:nvPr/>
        </p:nvSpPr>
        <p:spPr>
          <a:xfrm>
            <a:off x="633413" y="3276600"/>
            <a:ext cx="466725" cy="396875"/>
          </a:xfrm>
          <a:prstGeom prst="rect">
            <a:avLst/>
          </a:prstGeom>
          <a:noFill/>
          <a:ln w="9525">
            <a:noFill/>
          </a:ln>
        </p:spPr>
        <p:txBody>
          <a:bodyPr wrap="none">
            <a:spAutoFit/>
          </a:bodyPr>
          <a:lstStyle/>
          <a:p>
            <a:r>
              <a:rPr lang="en-US" altLang="zh-CN" sz="2000" dirty="0">
                <a:latin typeface="Times New Roman" panose="02020603050405020304" pitchFamily="18" charset="0"/>
              </a:rPr>
              <a:t>E3</a:t>
            </a:r>
          </a:p>
        </p:txBody>
      </p:sp>
      <p:sp>
        <p:nvSpPr>
          <p:cNvPr id="78911" name="Oval 159"/>
          <p:cNvSpPr/>
          <p:nvPr/>
        </p:nvSpPr>
        <p:spPr>
          <a:xfrm>
            <a:off x="779463" y="4060825"/>
            <a:ext cx="179387" cy="179388"/>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8912" name="Text Box 160"/>
          <p:cNvSpPr txBox="1"/>
          <p:nvPr/>
        </p:nvSpPr>
        <p:spPr>
          <a:xfrm>
            <a:off x="677863" y="3751263"/>
            <a:ext cx="466725" cy="396875"/>
          </a:xfrm>
          <a:prstGeom prst="rect">
            <a:avLst/>
          </a:prstGeom>
          <a:noFill/>
          <a:ln w="9525">
            <a:noFill/>
          </a:ln>
        </p:spPr>
        <p:txBody>
          <a:bodyPr wrap="none">
            <a:spAutoFit/>
          </a:bodyPr>
          <a:lstStyle/>
          <a:p>
            <a:r>
              <a:rPr lang="en-US" altLang="zh-CN" sz="2000" dirty="0">
                <a:latin typeface="Times New Roman" panose="02020603050405020304" pitchFamily="18" charset="0"/>
              </a:rPr>
              <a:t>E4</a:t>
            </a:r>
          </a:p>
        </p:txBody>
      </p:sp>
      <p:sp>
        <p:nvSpPr>
          <p:cNvPr id="78913" name="Oval 161"/>
          <p:cNvSpPr/>
          <p:nvPr/>
        </p:nvSpPr>
        <p:spPr>
          <a:xfrm>
            <a:off x="804863" y="4576763"/>
            <a:ext cx="179387" cy="179387"/>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8914" name="Text Box 162"/>
          <p:cNvSpPr txBox="1"/>
          <p:nvPr/>
        </p:nvSpPr>
        <p:spPr>
          <a:xfrm>
            <a:off x="703263" y="4267200"/>
            <a:ext cx="466725" cy="396875"/>
          </a:xfrm>
          <a:prstGeom prst="rect">
            <a:avLst/>
          </a:prstGeom>
          <a:noFill/>
          <a:ln w="9525">
            <a:noFill/>
          </a:ln>
        </p:spPr>
        <p:txBody>
          <a:bodyPr wrap="none">
            <a:spAutoFit/>
          </a:bodyPr>
          <a:lstStyle/>
          <a:p>
            <a:r>
              <a:rPr lang="en-US" altLang="zh-CN" sz="2000" dirty="0">
                <a:latin typeface="Times New Roman" panose="02020603050405020304" pitchFamily="18" charset="0"/>
              </a:rPr>
              <a:t>E5</a:t>
            </a:r>
          </a:p>
        </p:txBody>
      </p:sp>
      <p:sp>
        <p:nvSpPr>
          <p:cNvPr id="78915" name="Oval 163"/>
          <p:cNvSpPr/>
          <p:nvPr/>
        </p:nvSpPr>
        <p:spPr>
          <a:xfrm>
            <a:off x="830263" y="5083175"/>
            <a:ext cx="179387" cy="179388"/>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8916" name="Text Box 164"/>
          <p:cNvSpPr txBox="1"/>
          <p:nvPr/>
        </p:nvSpPr>
        <p:spPr>
          <a:xfrm>
            <a:off x="728663" y="4773613"/>
            <a:ext cx="466725" cy="396875"/>
          </a:xfrm>
          <a:prstGeom prst="rect">
            <a:avLst/>
          </a:prstGeom>
          <a:noFill/>
          <a:ln w="9525">
            <a:noFill/>
          </a:ln>
        </p:spPr>
        <p:txBody>
          <a:bodyPr wrap="none">
            <a:spAutoFit/>
          </a:bodyPr>
          <a:lstStyle/>
          <a:p>
            <a:r>
              <a:rPr lang="en-US" altLang="zh-CN" sz="2000" dirty="0">
                <a:latin typeface="Times New Roman" panose="02020603050405020304" pitchFamily="18" charset="0"/>
              </a:rPr>
              <a:t>E6</a:t>
            </a:r>
          </a:p>
        </p:txBody>
      </p:sp>
      <p:sp>
        <p:nvSpPr>
          <p:cNvPr id="78917" name="Text Box 165"/>
          <p:cNvSpPr txBox="1"/>
          <p:nvPr/>
        </p:nvSpPr>
        <p:spPr>
          <a:xfrm>
            <a:off x="304800" y="1524000"/>
            <a:ext cx="1417638" cy="457200"/>
          </a:xfrm>
          <a:prstGeom prst="rect">
            <a:avLst/>
          </a:prstGeom>
          <a:noFill/>
          <a:ln w="9525">
            <a:noFill/>
          </a:ln>
        </p:spPr>
        <p:txBody>
          <a:bodyPr wrap="none">
            <a:spAutoFit/>
          </a:bodyPr>
          <a:lstStyle/>
          <a:p>
            <a:r>
              <a:rPr lang="en-US" altLang="zh-CN" dirty="0">
                <a:latin typeface="Times New Roman" panose="02020603050405020304" pitchFamily="18" charset="0"/>
              </a:rPr>
              <a:t>Employee</a:t>
            </a:r>
          </a:p>
        </p:txBody>
      </p:sp>
      <p:sp>
        <p:nvSpPr>
          <p:cNvPr id="78918" name="Rectangle 166"/>
          <p:cNvSpPr/>
          <p:nvPr/>
        </p:nvSpPr>
        <p:spPr>
          <a:xfrm>
            <a:off x="2514600" y="4773613"/>
            <a:ext cx="144463" cy="1444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8919" name="Text Box 167"/>
          <p:cNvSpPr txBox="1"/>
          <p:nvPr/>
        </p:nvSpPr>
        <p:spPr>
          <a:xfrm>
            <a:off x="2438400" y="4487863"/>
            <a:ext cx="450850" cy="366712"/>
          </a:xfrm>
          <a:prstGeom prst="rect">
            <a:avLst/>
          </a:prstGeom>
          <a:noFill/>
          <a:ln w="9525">
            <a:noFill/>
          </a:ln>
        </p:spPr>
        <p:txBody>
          <a:bodyPr wrap="none">
            <a:spAutoFit/>
          </a:bodyPr>
          <a:lstStyle/>
          <a:p>
            <a:r>
              <a:rPr lang="en-US" altLang="zh-CN" sz="1800" dirty="0">
                <a:latin typeface="Times New Roman" panose="02020603050405020304" pitchFamily="18" charset="0"/>
              </a:rPr>
              <a:t>R6</a:t>
            </a:r>
          </a:p>
        </p:txBody>
      </p:sp>
      <p:sp>
        <p:nvSpPr>
          <p:cNvPr id="78920" name="Line 168"/>
          <p:cNvSpPr/>
          <p:nvPr/>
        </p:nvSpPr>
        <p:spPr>
          <a:xfrm flipV="1">
            <a:off x="4267200" y="2514600"/>
            <a:ext cx="1752600" cy="4572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8921" name="Line 169"/>
          <p:cNvSpPr/>
          <p:nvPr/>
        </p:nvSpPr>
        <p:spPr>
          <a:xfrm>
            <a:off x="2667000" y="3429000"/>
            <a:ext cx="1600200" cy="1524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8922" name="Line 170"/>
          <p:cNvSpPr/>
          <p:nvPr/>
        </p:nvSpPr>
        <p:spPr>
          <a:xfrm>
            <a:off x="6019800" y="3048000"/>
            <a:ext cx="1676400" cy="3048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8923" name="Line 171"/>
          <p:cNvSpPr/>
          <p:nvPr/>
        </p:nvSpPr>
        <p:spPr>
          <a:xfrm flipV="1">
            <a:off x="938213" y="3429000"/>
            <a:ext cx="1652587" cy="2286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8924" name="Line 172"/>
          <p:cNvSpPr/>
          <p:nvPr/>
        </p:nvSpPr>
        <p:spPr>
          <a:xfrm>
            <a:off x="6019800" y="3505200"/>
            <a:ext cx="1676400" cy="3810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8925" name="Line 173"/>
          <p:cNvSpPr/>
          <p:nvPr/>
        </p:nvSpPr>
        <p:spPr>
          <a:xfrm flipV="1">
            <a:off x="1014413" y="4365625"/>
            <a:ext cx="1612900" cy="282575"/>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8926" name="Oval 174"/>
          <p:cNvSpPr/>
          <p:nvPr/>
        </p:nvSpPr>
        <p:spPr>
          <a:xfrm>
            <a:off x="3886200" y="2362200"/>
            <a:ext cx="762000" cy="2438400"/>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8927" name="Oval 175"/>
          <p:cNvSpPr/>
          <p:nvPr/>
        </p:nvSpPr>
        <p:spPr>
          <a:xfrm>
            <a:off x="4181475" y="2851150"/>
            <a:ext cx="179388" cy="179388"/>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8928" name="Text Box 176"/>
          <p:cNvSpPr txBox="1"/>
          <p:nvPr/>
        </p:nvSpPr>
        <p:spPr>
          <a:xfrm>
            <a:off x="4079875" y="2541588"/>
            <a:ext cx="495300" cy="396875"/>
          </a:xfrm>
          <a:prstGeom prst="rect">
            <a:avLst/>
          </a:prstGeom>
          <a:noFill/>
          <a:ln w="9525">
            <a:noFill/>
          </a:ln>
        </p:spPr>
        <p:txBody>
          <a:bodyPr wrap="none">
            <a:spAutoFit/>
          </a:bodyPr>
          <a:lstStyle/>
          <a:p>
            <a:r>
              <a:rPr lang="en-US" altLang="zh-CN" sz="2000" dirty="0">
                <a:latin typeface="Times New Roman" panose="02020603050405020304" pitchFamily="18" charset="0"/>
              </a:rPr>
              <a:t>D1</a:t>
            </a:r>
          </a:p>
        </p:txBody>
      </p:sp>
      <p:sp>
        <p:nvSpPr>
          <p:cNvPr id="78929" name="Oval 177"/>
          <p:cNvSpPr/>
          <p:nvPr/>
        </p:nvSpPr>
        <p:spPr>
          <a:xfrm>
            <a:off x="4206875" y="3509963"/>
            <a:ext cx="179388" cy="179387"/>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8930" name="Text Box 178"/>
          <p:cNvSpPr txBox="1"/>
          <p:nvPr/>
        </p:nvSpPr>
        <p:spPr>
          <a:xfrm>
            <a:off x="4105275" y="3200400"/>
            <a:ext cx="495300" cy="396875"/>
          </a:xfrm>
          <a:prstGeom prst="rect">
            <a:avLst/>
          </a:prstGeom>
          <a:noFill/>
          <a:ln w="9525">
            <a:noFill/>
          </a:ln>
        </p:spPr>
        <p:txBody>
          <a:bodyPr wrap="none">
            <a:spAutoFit/>
          </a:bodyPr>
          <a:lstStyle/>
          <a:p>
            <a:r>
              <a:rPr lang="en-US" altLang="zh-CN" sz="2000" dirty="0">
                <a:latin typeface="Times New Roman" panose="02020603050405020304" pitchFamily="18" charset="0"/>
              </a:rPr>
              <a:t>D2</a:t>
            </a:r>
          </a:p>
        </p:txBody>
      </p:sp>
      <p:sp>
        <p:nvSpPr>
          <p:cNvPr id="78931" name="Oval 179"/>
          <p:cNvSpPr/>
          <p:nvPr/>
        </p:nvSpPr>
        <p:spPr>
          <a:xfrm>
            <a:off x="4191000" y="4271963"/>
            <a:ext cx="179388" cy="179387"/>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8932" name="Text Box 180"/>
          <p:cNvSpPr txBox="1"/>
          <p:nvPr/>
        </p:nvSpPr>
        <p:spPr>
          <a:xfrm>
            <a:off x="4089400" y="3962400"/>
            <a:ext cx="495300" cy="396875"/>
          </a:xfrm>
          <a:prstGeom prst="rect">
            <a:avLst/>
          </a:prstGeom>
          <a:noFill/>
          <a:ln w="9525">
            <a:noFill/>
          </a:ln>
        </p:spPr>
        <p:txBody>
          <a:bodyPr wrap="none">
            <a:spAutoFit/>
          </a:bodyPr>
          <a:lstStyle/>
          <a:p>
            <a:r>
              <a:rPr lang="en-US" altLang="zh-CN" sz="2000" dirty="0">
                <a:latin typeface="Times New Roman" panose="02020603050405020304" pitchFamily="18" charset="0"/>
              </a:rPr>
              <a:t>D3</a:t>
            </a:r>
          </a:p>
        </p:txBody>
      </p:sp>
      <p:sp>
        <p:nvSpPr>
          <p:cNvPr id="78933" name="Text Box 181"/>
          <p:cNvSpPr txBox="1"/>
          <p:nvPr/>
        </p:nvSpPr>
        <p:spPr>
          <a:xfrm>
            <a:off x="3581400" y="1828800"/>
            <a:ext cx="1620838" cy="457200"/>
          </a:xfrm>
          <a:prstGeom prst="rect">
            <a:avLst/>
          </a:prstGeom>
          <a:noFill/>
          <a:ln w="9525">
            <a:noFill/>
          </a:ln>
        </p:spPr>
        <p:txBody>
          <a:bodyPr wrap="none">
            <a:spAutoFit/>
          </a:bodyPr>
          <a:lstStyle/>
          <a:p>
            <a:r>
              <a:rPr lang="en-US" altLang="zh-CN" dirty="0">
                <a:latin typeface="Times New Roman" panose="02020603050405020304" pitchFamily="18" charset="0"/>
              </a:rPr>
              <a:t>Department</a:t>
            </a:r>
          </a:p>
        </p:txBody>
      </p:sp>
      <p:sp>
        <p:nvSpPr>
          <p:cNvPr id="78934" name="Oval 182"/>
          <p:cNvSpPr/>
          <p:nvPr/>
        </p:nvSpPr>
        <p:spPr>
          <a:xfrm>
            <a:off x="5638800" y="1981200"/>
            <a:ext cx="838200" cy="3124200"/>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8935" name="Rectangle 183"/>
          <p:cNvSpPr/>
          <p:nvPr/>
        </p:nvSpPr>
        <p:spPr>
          <a:xfrm>
            <a:off x="5943600" y="2438400"/>
            <a:ext cx="144463" cy="1444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8936" name="Text Box 184"/>
          <p:cNvSpPr txBox="1"/>
          <p:nvPr/>
        </p:nvSpPr>
        <p:spPr>
          <a:xfrm>
            <a:off x="5867400" y="2152650"/>
            <a:ext cx="374650" cy="366713"/>
          </a:xfrm>
          <a:prstGeom prst="rect">
            <a:avLst/>
          </a:prstGeom>
          <a:noFill/>
          <a:ln w="9525">
            <a:noFill/>
          </a:ln>
        </p:spPr>
        <p:txBody>
          <a:bodyPr wrap="none">
            <a:spAutoFit/>
          </a:bodyPr>
          <a:lstStyle/>
          <a:p>
            <a:r>
              <a:rPr lang="en-US" altLang="zh-CN" sz="1800" dirty="0">
                <a:latin typeface="Times New Roman" panose="02020603050405020304" pitchFamily="18" charset="0"/>
              </a:rPr>
              <a:t>r1</a:t>
            </a:r>
          </a:p>
        </p:txBody>
      </p:sp>
      <p:sp>
        <p:nvSpPr>
          <p:cNvPr id="78937" name="Rectangle 185"/>
          <p:cNvSpPr/>
          <p:nvPr/>
        </p:nvSpPr>
        <p:spPr>
          <a:xfrm>
            <a:off x="5943600" y="2938463"/>
            <a:ext cx="144463" cy="1444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8938" name="Text Box 186"/>
          <p:cNvSpPr txBox="1"/>
          <p:nvPr/>
        </p:nvSpPr>
        <p:spPr>
          <a:xfrm>
            <a:off x="5867400" y="2667000"/>
            <a:ext cx="374650" cy="366713"/>
          </a:xfrm>
          <a:prstGeom prst="rect">
            <a:avLst/>
          </a:prstGeom>
          <a:noFill/>
          <a:ln w="9525">
            <a:noFill/>
          </a:ln>
        </p:spPr>
        <p:txBody>
          <a:bodyPr wrap="none">
            <a:spAutoFit/>
          </a:bodyPr>
          <a:lstStyle/>
          <a:p>
            <a:r>
              <a:rPr lang="en-US" altLang="zh-CN" sz="1800" dirty="0">
                <a:latin typeface="Times New Roman" panose="02020603050405020304" pitchFamily="18" charset="0"/>
              </a:rPr>
              <a:t>r2</a:t>
            </a:r>
          </a:p>
        </p:txBody>
      </p:sp>
      <p:sp>
        <p:nvSpPr>
          <p:cNvPr id="78939" name="Rectangle 187"/>
          <p:cNvSpPr/>
          <p:nvPr/>
        </p:nvSpPr>
        <p:spPr>
          <a:xfrm>
            <a:off x="5943600" y="3409950"/>
            <a:ext cx="144463" cy="1444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8940" name="Text Box 188"/>
          <p:cNvSpPr txBox="1"/>
          <p:nvPr/>
        </p:nvSpPr>
        <p:spPr>
          <a:xfrm>
            <a:off x="5867400" y="3124200"/>
            <a:ext cx="374650" cy="366713"/>
          </a:xfrm>
          <a:prstGeom prst="rect">
            <a:avLst/>
          </a:prstGeom>
          <a:noFill/>
          <a:ln w="9525">
            <a:noFill/>
          </a:ln>
        </p:spPr>
        <p:txBody>
          <a:bodyPr wrap="none">
            <a:spAutoFit/>
          </a:bodyPr>
          <a:lstStyle/>
          <a:p>
            <a:r>
              <a:rPr lang="en-US" altLang="zh-CN" sz="1800" dirty="0">
                <a:latin typeface="Times New Roman" panose="02020603050405020304" pitchFamily="18" charset="0"/>
              </a:rPr>
              <a:t>r3</a:t>
            </a:r>
          </a:p>
        </p:txBody>
      </p:sp>
      <p:sp>
        <p:nvSpPr>
          <p:cNvPr id="78941" name="Rectangle 189"/>
          <p:cNvSpPr/>
          <p:nvPr/>
        </p:nvSpPr>
        <p:spPr>
          <a:xfrm>
            <a:off x="5945188" y="3852863"/>
            <a:ext cx="144462" cy="1444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8942" name="Text Box 190"/>
          <p:cNvSpPr txBox="1"/>
          <p:nvPr/>
        </p:nvSpPr>
        <p:spPr>
          <a:xfrm>
            <a:off x="5868988" y="3581400"/>
            <a:ext cx="374650" cy="366713"/>
          </a:xfrm>
          <a:prstGeom prst="rect">
            <a:avLst/>
          </a:prstGeom>
          <a:noFill/>
          <a:ln w="9525">
            <a:noFill/>
          </a:ln>
        </p:spPr>
        <p:txBody>
          <a:bodyPr wrap="none">
            <a:spAutoFit/>
          </a:bodyPr>
          <a:lstStyle/>
          <a:p>
            <a:r>
              <a:rPr lang="en-US" altLang="zh-CN" sz="1800" dirty="0">
                <a:latin typeface="Times New Roman" panose="02020603050405020304" pitchFamily="18" charset="0"/>
              </a:rPr>
              <a:t>r4</a:t>
            </a:r>
          </a:p>
        </p:txBody>
      </p:sp>
      <p:sp>
        <p:nvSpPr>
          <p:cNvPr id="78943" name="Rectangle 191"/>
          <p:cNvSpPr/>
          <p:nvPr/>
        </p:nvSpPr>
        <p:spPr>
          <a:xfrm>
            <a:off x="5949950" y="4359275"/>
            <a:ext cx="144463" cy="1444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8944" name="Text Box 192"/>
          <p:cNvSpPr txBox="1"/>
          <p:nvPr/>
        </p:nvSpPr>
        <p:spPr>
          <a:xfrm>
            <a:off x="5873750" y="4073525"/>
            <a:ext cx="374650" cy="366713"/>
          </a:xfrm>
          <a:prstGeom prst="rect">
            <a:avLst/>
          </a:prstGeom>
          <a:noFill/>
          <a:ln w="9525">
            <a:noFill/>
          </a:ln>
        </p:spPr>
        <p:txBody>
          <a:bodyPr wrap="none">
            <a:spAutoFit/>
          </a:bodyPr>
          <a:lstStyle/>
          <a:p>
            <a:r>
              <a:rPr lang="en-US" altLang="zh-CN" sz="1800" dirty="0">
                <a:latin typeface="Times New Roman" panose="02020603050405020304" pitchFamily="18" charset="0"/>
              </a:rPr>
              <a:t>r5</a:t>
            </a:r>
          </a:p>
        </p:txBody>
      </p:sp>
      <p:sp>
        <p:nvSpPr>
          <p:cNvPr id="78945" name="Line 193"/>
          <p:cNvSpPr/>
          <p:nvPr/>
        </p:nvSpPr>
        <p:spPr>
          <a:xfrm>
            <a:off x="2667000" y="2362200"/>
            <a:ext cx="1524000" cy="6096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8946" name="Line 194"/>
          <p:cNvSpPr/>
          <p:nvPr/>
        </p:nvSpPr>
        <p:spPr>
          <a:xfrm>
            <a:off x="2590800" y="2895600"/>
            <a:ext cx="1600200" cy="762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8947" name="Line 195"/>
          <p:cNvSpPr/>
          <p:nvPr/>
        </p:nvSpPr>
        <p:spPr>
          <a:xfrm>
            <a:off x="4343400" y="4343400"/>
            <a:ext cx="1676400" cy="762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8948" name="Line 196"/>
          <p:cNvSpPr/>
          <p:nvPr/>
        </p:nvSpPr>
        <p:spPr>
          <a:xfrm>
            <a:off x="6096000" y="4419600"/>
            <a:ext cx="1752600" cy="5334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8949" name="Text Box 197"/>
          <p:cNvSpPr txBox="1"/>
          <p:nvPr/>
        </p:nvSpPr>
        <p:spPr>
          <a:xfrm>
            <a:off x="5791200" y="1447800"/>
            <a:ext cx="658813" cy="457200"/>
          </a:xfrm>
          <a:prstGeom prst="rect">
            <a:avLst/>
          </a:prstGeom>
          <a:noFill/>
          <a:ln w="9525">
            <a:noFill/>
          </a:ln>
        </p:spPr>
        <p:txBody>
          <a:bodyPr wrap="none">
            <a:spAutoFit/>
          </a:bodyPr>
          <a:lstStyle/>
          <a:p>
            <a:r>
              <a:rPr lang="en-US" altLang="zh-CN" dirty="0">
                <a:latin typeface="Times New Roman" panose="02020603050405020304" pitchFamily="18" charset="0"/>
              </a:rPr>
              <a:t>Has</a:t>
            </a:r>
          </a:p>
        </p:txBody>
      </p:sp>
      <p:sp>
        <p:nvSpPr>
          <p:cNvPr id="78950" name="Line 198"/>
          <p:cNvSpPr/>
          <p:nvPr/>
        </p:nvSpPr>
        <p:spPr>
          <a:xfrm flipV="1">
            <a:off x="971550" y="4797425"/>
            <a:ext cx="1655763" cy="360363"/>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8951" name="Line 199"/>
          <p:cNvSpPr/>
          <p:nvPr/>
        </p:nvSpPr>
        <p:spPr>
          <a:xfrm flipV="1">
            <a:off x="2555875" y="3644900"/>
            <a:ext cx="1655763" cy="720725"/>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8952" name="Oval 200"/>
          <p:cNvSpPr/>
          <p:nvPr/>
        </p:nvSpPr>
        <p:spPr>
          <a:xfrm>
            <a:off x="3276600" y="4724400"/>
            <a:ext cx="914400" cy="2133600"/>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8953" name="Rectangle 201"/>
          <p:cNvSpPr/>
          <p:nvPr/>
        </p:nvSpPr>
        <p:spPr>
          <a:xfrm>
            <a:off x="3657600" y="5181600"/>
            <a:ext cx="144463" cy="1444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8954" name="Text Box 202"/>
          <p:cNvSpPr txBox="1"/>
          <p:nvPr/>
        </p:nvSpPr>
        <p:spPr>
          <a:xfrm>
            <a:off x="3581400" y="4895850"/>
            <a:ext cx="450850" cy="366713"/>
          </a:xfrm>
          <a:prstGeom prst="rect">
            <a:avLst/>
          </a:prstGeom>
          <a:noFill/>
          <a:ln w="9525">
            <a:noFill/>
          </a:ln>
        </p:spPr>
        <p:txBody>
          <a:bodyPr wrap="none">
            <a:spAutoFit/>
          </a:bodyPr>
          <a:lstStyle/>
          <a:p>
            <a:r>
              <a:rPr lang="en-US" altLang="zh-CN" sz="1800" dirty="0">
                <a:latin typeface="Times New Roman" panose="02020603050405020304" pitchFamily="18" charset="0"/>
              </a:rPr>
              <a:t>R1</a:t>
            </a:r>
          </a:p>
        </p:txBody>
      </p:sp>
      <p:sp>
        <p:nvSpPr>
          <p:cNvPr id="78955" name="Rectangle 203"/>
          <p:cNvSpPr/>
          <p:nvPr/>
        </p:nvSpPr>
        <p:spPr>
          <a:xfrm>
            <a:off x="3657600" y="5681663"/>
            <a:ext cx="144463" cy="1444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8956" name="Text Box 204"/>
          <p:cNvSpPr txBox="1"/>
          <p:nvPr/>
        </p:nvSpPr>
        <p:spPr>
          <a:xfrm>
            <a:off x="3581400" y="5410200"/>
            <a:ext cx="450850" cy="366713"/>
          </a:xfrm>
          <a:prstGeom prst="rect">
            <a:avLst/>
          </a:prstGeom>
          <a:noFill/>
          <a:ln w="9525">
            <a:noFill/>
          </a:ln>
        </p:spPr>
        <p:txBody>
          <a:bodyPr wrap="none">
            <a:spAutoFit/>
          </a:bodyPr>
          <a:lstStyle/>
          <a:p>
            <a:r>
              <a:rPr lang="en-US" altLang="zh-CN" sz="1800" dirty="0">
                <a:latin typeface="Times New Roman" panose="02020603050405020304" pitchFamily="18" charset="0"/>
              </a:rPr>
              <a:t>R2</a:t>
            </a:r>
          </a:p>
        </p:txBody>
      </p:sp>
      <p:sp>
        <p:nvSpPr>
          <p:cNvPr id="78957" name="Rectangle 205"/>
          <p:cNvSpPr/>
          <p:nvPr/>
        </p:nvSpPr>
        <p:spPr>
          <a:xfrm>
            <a:off x="3657600" y="6153150"/>
            <a:ext cx="144463" cy="1444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8958" name="Text Box 206"/>
          <p:cNvSpPr txBox="1"/>
          <p:nvPr/>
        </p:nvSpPr>
        <p:spPr>
          <a:xfrm>
            <a:off x="3581400" y="5867400"/>
            <a:ext cx="450850" cy="366713"/>
          </a:xfrm>
          <a:prstGeom prst="rect">
            <a:avLst/>
          </a:prstGeom>
          <a:noFill/>
          <a:ln w="9525">
            <a:noFill/>
          </a:ln>
        </p:spPr>
        <p:txBody>
          <a:bodyPr wrap="none">
            <a:spAutoFit/>
          </a:bodyPr>
          <a:lstStyle/>
          <a:p>
            <a:r>
              <a:rPr lang="en-US" altLang="zh-CN" sz="1800" dirty="0">
                <a:latin typeface="Times New Roman" panose="02020603050405020304" pitchFamily="18" charset="0"/>
              </a:rPr>
              <a:t>R3</a:t>
            </a:r>
          </a:p>
        </p:txBody>
      </p:sp>
      <p:sp>
        <p:nvSpPr>
          <p:cNvPr id="78959" name="Rectangle 207"/>
          <p:cNvSpPr/>
          <p:nvPr/>
        </p:nvSpPr>
        <p:spPr>
          <a:xfrm>
            <a:off x="3659188" y="6596063"/>
            <a:ext cx="144462" cy="1444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78960" name="Text Box 208"/>
          <p:cNvSpPr txBox="1"/>
          <p:nvPr/>
        </p:nvSpPr>
        <p:spPr>
          <a:xfrm>
            <a:off x="3582988" y="6324600"/>
            <a:ext cx="450850" cy="366713"/>
          </a:xfrm>
          <a:prstGeom prst="rect">
            <a:avLst/>
          </a:prstGeom>
          <a:noFill/>
          <a:ln w="9525">
            <a:noFill/>
          </a:ln>
        </p:spPr>
        <p:txBody>
          <a:bodyPr wrap="none">
            <a:spAutoFit/>
          </a:bodyPr>
          <a:lstStyle/>
          <a:p>
            <a:r>
              <a:rPr lang="en-US" altLang="zh-CN" sz="1800" dirty="0">
                <a:latin typeface="Times New Roman" panose="02020603050405020304" pitchFamily="18" charset="0"/>
              </a:rPr>
              <a:t>R4</a:t>
            </a:r>
          </a:p>
        </p:txBody>
      </p:sp>
      <p:sp>
        <p:nvSpPr>
          <p:cNvPr id="78961" name="Line 214"/>
          <p:cNvSpPr/>
          <p:nvPr/>
        </p:nvSpPr>
        <p:spPr>
          <a:xfrm>
            <a:off x="838200" y="2590800"/>
            <a:ext cx="1676400" cy="28194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8962" name="Line 215"/>
          <p:cNvSpPr/>
          <p:nvPr/>
        </p:nvSpPr>
        <p:spPr>
          <a:xfrm flipV="1">
            <a:off x="2514600" y="5257800"/>
            <a:ext cx="1219200" cy="1524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8963" name="Line 216"/>
          <p:cNvSpPr/>
          <p:nvPr/>
        </p:nvSpPr>
        <p:spPr>
          <a:xfrm>
            <a:off x="3733800" y="5257800"/>
            <a:ext cx="2514600" cy="762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8964" name="Line 217"/>
          <p:cNvSpPr/>
          <p:nvPr/>
        </p:nvSpPr>
        <p:spPr>
          <a:xfrm flipV="1">
            <a:off x="6248400" y="3352800"/>
            <a:ext cx="1447800" cy="19812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8965" name="Line 218"/>
          <p:cNvSpPr/>
          <p:nvPr/>
        </p:nvSpPr>
        <p:spPr>
          <a:xfrm>
            <a:off x="990600" y="5181600"/>
            <a:ext cx="2743200" cy="15240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8966" name="Line 219"/>
          <p:cNvSpPr/>
          <p:nvPr/>
        </p:nvSpPr>
        <p:spPr>
          <a:xfrm flipV="1">
            <a:off x="3733800" y="6400800"/>
            <a:ext cx="3657600" cy="4572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8967" name="Line 220"/>
          <p:cNvSpPr/>
          <p:nvPr/>
        </p:nvSpPr>
        <p:spPr>
          <a:xfrm flipV="1">
            <a:off x="7391400" y="4495800"/>
            <a:ext cx="304800" cy="19050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8968" name="Line 222"/>
          <p:cNvSpPr/>
          <p:nvPr/>
        </p:nvSpPr>
        <p:spPr>
          <a:xfrm flipV="1">
            <a:off x="3733800" y="6019800"/>
            <a:ext cx="3200400" cy="6858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8969" name="Line 223"/>
          <p:cNvSpPr/>
          <p:nvPr/>
        </p:nvSpPr>
        <p:spPr>
          <a:xfrm flipV="1">
            <a:off x="6934200" y="4495800"/>
            <a:ext cx="762000" cy="15240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8970" name="Line 226"/>
          <p:cNvSpPr/>
          <p:nvPr/>
        </p:nvSpPr>
        <p:spPr>
          <a:xfrm>
            <a:off x="914400" y="4191000"/>
            <a:ext cx="1524000" cy="15240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8971" name="Line 227"/>
          <p:cNvSpPr/>
          <p:nvPr/>
        </p:nvSpPr>
        <p:spPr>
          <a:xfrm>
            <a:off x="2438400" y="5715000"/>
            <a:ext cx="1295400" cy="5334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8972" name="Line 228"/>
          <p:cNvSpPr/>
          <p:nvPr/>
        </p:nvSpPr>
        <p:spPr>
          <a:xfrm flipV="1">
            <a:off x="3733800" y="5715000"/>
            <a:ext cx="2819400" cy="5334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8973" name="Line 229"/>
          <p:cNvSpPr/>
          <p:nvPr/>
        </p:nvSpPr>
        <p:spPr>
          <a:xfrm flipV="1">
            <a:off x="6553200" y="4419600"/>
            <a:ext cx="1143000" cy="12954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8974" name="Line 232"/>
          <p:cNvSpPr/>
          <p:nvPr/>
        </p:nvSpPr>
        <p:spPr>
          <a:xfrm>
            <a:off x="838200" y="3505200"/>
            <a:ext cx="1676400" cy="20574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8975" name="Line 233"/>
          <p:cNvSpPr/>
          <p:nvPr/>
        </p:nvSpPr>
        <p:spPr>
          <a:xfrm>
            <a:off x="2514600" y="5562600"/>
            <a:ext cx="1219200" cy="2286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8976" name="Line 234"/>
          <p:cNvSpPr/>
          <p:nvPr/>
        </p:nvSpPr>
        <p:spPr>
          <a:xfrm flipV="1">
            <a:off x="3733800" y="5562600"/>
            <a:ext cx="2667000" cy="2286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8977" name="Line 235"/>
          <p:cNvSpPr/>
          <p:nvPr/>
        </p:nvSpPr>
        <p:spPr>
          <a:xfrm flipV="1">
            <a:off x="6400800" y="3962400"/>
            <a:ext cx="1295400" cy="16002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8978" name="Text Box 236"/>
          <p:cNvSpPr txBox="1"/>
          <p:nvPr/>
        </p:nvSpPr>
        <p:spPr>
          <a:xfrm>
            <a:off x="1752600" y="6400800"/>
            <a:ext cx="1301750" cy="457200"/>
          </a:xfrm>
          <a:prstGeom prst="rect">
            <a:avLst/>
          </a:prstGeom>
          <a:noFill/>
          <a:ln w="9525">
            <a:noFill/>
          </a:ln>
        </p:spPr>
        <p:txBody>
          <a:bodyPr wrap="none">
            <a:spAutoFit/>
          </a:bodyPr>
          <a:lstStyle/>
          <a:p>
            <a:r>
              <a:rPr lang="en-US" altLang="zh-CN" dirty="0">
                <a:latin typeface="Times New Roman" panose="02020603050405020304" pitchFamily="18" charset="0"/>
              </a:rPr>
              <a:t>Workson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a:t>基本概念</a:t>
            </a:r>
          </a:p>
        </p:txBody>
      </p:sp>
      <p:sp>
        <p:nvSpPr>
          <p:cNvPr id="11267" name="Rectangle 3"/>
          <p:cNvSpPr>
            <a:spLocks noGrp="1" noChangeArrowheads="1"/>
          </p:cNvSpPr>
          <p:nvPr>
            <p:ph type="body" idx="1"/>
          </p:nvPr>
        </p:nvSpPr>
        <p:spPr/>
        <p:txBody>
          <a:bodyPr/>
          <a:lstStyle/>
          <a:p>
            <a:pPr eaLnBrk="1" hangingPunct="1">
              <a:defRPr/>
            </a:pPr>
            <a:r>
              <a:rPr lang="zh-CN" altLang="en-US" dirty="0"/>
              <a:t>历史</a:t>
            </a:r>
          </a:p>
          <a:p>
            <a:pPr lvl="1" eaLnBrk="1" hangingPunct="1">
              <a:defRPr/>
            </a:pPr>
            <a:r>
              <a:rPr lang="zh-CN" altLang="en-US" dirty="0">
                <a:latin typeface="华文新魏" pitchFamily="2" charset="-122"/>
              </a:rPr>
              <a:t>Ｅ-Ｒ</a:t>
            </a:r>
            <a:r>
              <a:rPr lang="zh-CN" altLang="en-US" dirty="0"/>
              <a:t>模型：</a:t>
            </a:r>
            <a:r>
              <a:rPr lang="en-US" altLang="zh-CN" dirty="0"/>
              <a:t>Entity-Relationship Model</a:t>
            </a:r>
            <a:endParaRPr lang="zh-CN" altLang="en-US" dirty="0"/>
          </a:p>
          <a:p>
            <a:pPr lvl="1" eaLnBrk="1" hangingPunct="1">
              <a:defRPr/>
            </a:pPr>
            <a:r>
              <a:rPr lang="zh-CN" altLang="en-US" dirty="0"/>
              <a:t>1976年，</a:t>
            </a:r>
            <a:r>
              <a:rPr lang="en-US" altLang="zh-CN" dirty="0"/>
              <a:t>Peter</a:t>
            </a:r>
            <a:r>
              <a:rPr lang="zh-CN" altLang="en-US" dirty="0"/>
              <a:t> </a:t>
            </a:r>
            <a:r>
              <a:rPr lang="en-US" altLang="zh-CN" dirty="0"/>
              <a:t>Chen</a:t>
            </a:r>
            <a:r>
              <a:rPr lang="zh-CN" altLang="en-US" dirty="0"/>
              <a:t>提出</a:t>
            </a:r>
            <a:r>
              <a:rPr lang="zh-CN" altLang="en-US" dirty="0">
                <a:latin typeface="华文新魏" pitchFamily="2" charset="-122"/>
              </a:rPr>
              <a:t>Ｅ-Ｒ</a:t>
            </a:r>
            <a:r>
              <a:rPr lang="zh-CN" altLang="en-US" dirty="0"/>
              <a:t>模型</a:t>
            </a:r>
            <a:r>
              <a:rPr lang="en-US" altLang="zh-CN" dirty="0"/>
              <a:t>，</a:t>
            </a:r>
            <a:r>
              <a:rPr lang="zh-CN" altLang="en-US" dirty="0"/>
              <a:t>用</a:t>
            </a:r>
            <a:r>
              <a:rPr lang="zh-CN" altLang="en-US" dirty="0">
                <a:latin typeface="华文新魏" pitchFamily="2" charset="-122"/>
              </a:rPr>
              <a:t>Ｅ-Ｒ</a:t>
            </a:r>
            <a:r>
              <a:rPr lang="zh-CN" altLang="en-US" dirty="0"/>
              <a:t>图来描述概念模型</a:t>
            </a:r>
          </a:p>
          <a:p>
            <a:pPr eaLnBrk="1" hangingPunct="1">
              <a:defRPr/>
            </a:pPr>
            <a:r>
              <a:rPr lang="en-US" altLang="zh-CN" dirty="0"/>
              <a:t>ER</a:t>
            </a:r>
            <a:r>
              <a:rPr lang="zh-CN" altLang="en-US" dirty="0"/>
              <a:t>眼中的世界</a:t>
            </a:r>
          </a:p>
          <a:p>
            <a:pPr lvl="1" eaLnBrk="1" hangingPunct="1">
              <a:defRPr/>
            </a:pPr>
            <a:r>
              <a:rPr lang="zh-CN" altLang="en-US" dirty="0"/>
              <a:t>世界是由一组称作</a:t>
            </a:r>
            <a:r>
              <a:rPr lang="zh-CN" altLang="en-US" dirty="0">
                <a:solidFill>
                  <a:srgbClr val="FF3300"/>
                </a:solidFill>
                <a:effectLst>
                  <a:outerShdw blurRad="38100" dist="38100" dir="2700000" algn="tl">
                    <a:srgbClr val="C0C0C0"/>
                  </a:outerShdw>
                </a:effectLst>
              </a:rPr>
              <a:t>实体</a:t>
            </a:r>
            <a:r>
              <a:rPr lang="zh-CN" altLang="en-US" dirty="0"/>
              <a:t>的基本对象和这些对象之间的</a:t>
            </a:r>
            <a:r>
              <a:rPr lang="zh-CN" altLang="en-US" dirty="0">
                <a:solidFill>
                  <a:srgbClr val="FF3300"/>
                </a:solidFill>
                <a:effectLst>
                  <a:outerShdw blurRad="38100" dist="38100" dir="2700000" algn="tl">
                    <a:srgbClr val="C0C0C0"/>
                  </a:outerShdw>
                </a:effectLst>
              </a:rPr>
              <a:t>联系</a:t>
            </a:r>
            <a:r>
              <a:rPr lang="zh-CN" altLang="en-US" dirty="0"/>
              <a:t>构成的</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p:cNvSpPr>
          <p:nvPr>
            <p:ph type="title"/>
          </p:nvPr>
        </p:nvSpPr>
        <p:spPr/>
        <p:txBody>
          <a:bodyPr vert="horz" wrap="square" lIns="91440" tIns="45720" rIns="91440" bIns="45720" anchor="ctr"/>
          <a:lstStyle/>
          <a:p>
            <a:pPr eaLnBrk="1" hangingPunct="1"/>
            <a:r>
              <a:rPr lang="en-US" altLang="zh-CN" sz="4000" dirty="0">
                <a:latin typeface="微软雅黑" panose="020B0503020204020204" charset="-122"/>
                <a:ea typeface="微软雅黑" panose="020B0503020204020204" charset="-122"/>
              </a:rPr>
              <a:t>Chasm Trap </a:t>
            </a:r>
            <a:r>
              <a:rPr lang="zh-CN" altLang="en-US" sz="4000" dirty="0">
                <a:latin typeface="微软雅黑" panose="020B0503020204020204" charset="-122"/>
                <a:ea typeface="微软雅黑" panose="020B0503020204020204" charset="-122"/>
              </a:rPr>
              <a:t>例子</a:t>
            </a:r>
          </a:p>
        </p:txBody>
      </p:sp>
      <p:sp>
        <p:nvSpPr>
          <p:cNvPr id="80899" name="Rectangle 3"/>
          <p:cNvSpPr>
            <a:spLocks noGrp="1"/>
          </p:cNvSpPr>
          <p:nvPr>
            <p:ph idx="1"/>
          </p:nvPr>
        </p:nvSpPr>
        <p:spPr>
          <a:xfrm>
            <a:off x="715169" y="5441950"/>
            <a:ext cx="3323431" cy="1168400"/>
          </a:xfrm>
        </p:spPr>
        <p:txBody>
          <a:bodyPr vert="horz" wrap="square" lIns="91440" tIns="45720" rIns="91440" bIns="45720" anchor="t"/>
          <a:lstStyle/>
          <a:p>
            <a:pPr defTabSz="0" eaLnBrk="1" hangingPunct="1">
              <a:lnSpc>
                <a:spcPct val="150000"/>
              </a:lnSpc>
              <a:buFont typeface="Wingdings" panose="05000000000000000000" charset="0"/>
              <a:buChar char=""/>
              <a:tabLst>
                <a:tab pos="952500" algn="l"/>
              </a:tabLst>
            </a:pPr>
            <a:r>
              <a:rPr lang="zh-CN" altLang="en-US" sz="1800" b="1" dirty="0">
                <a:solidFill>
                  <a:srgbClr val="FF0000"/>
                </a:solidFill>
                <a:latin typeface="微软雅黑" panose="020B0503020204020204" charset="-122"/>
                <a:ea typeface="微软雅黑" panose="020B0503020204020204" charset="-122"/>
              </a:rPr>
              <a:t>员工</a:t>
            </a:r>
            <a:r>
              <a:rPr lang="en-US" altLang="zh-CN" sz="1800" b="1" dirty="0">
                <a:solidFill>
                  <a:srgbClr val="FF0000"/>
                </a:solidFill>
                <a:latin typeface="微软雅黑" panose="020B0503020204020204" charset="-122"/>
                <a:ea typeface="微软雅黑" panose="020B0503020204020204" charset="-122"/>
              </a:rPr>
              <a:t> E3</a:t>
            </a:r>
            <a:r>
              <a:rPr lang="zh-CN" altLang="en-US" sz="1800" b="1" dirty="0">
                <a:solidFill>
                  <a:srgbClr val="FF0000"/>
                </a:solidFill>
                <a:latin typeface="微软雅黑" panose="020B0503020204020204" charset="-122"/>
                <a:ea typeface="微软雅黑" panose="020B0503020204020204" charset="-122"/>
              </a:rPr>
              <a:t>属于哪个部门</a:t>
            </a:r>
            <a:r>
              <a:rPr lang="en-US" altLang="zh-CN" sz="1800" b="1" dirty="0">
                <a:solidFill>
                  <a:srgbClr val="FF0000"/>
                </a:solidFill>
                <a:latin typeface="微软雅黑" panose="020B0503020204020204" charset="-122"/>
                <a:ea typeface="微软雅黑" panose="020B0503020204020204" charset="-122"/>
              </a:rPr>
              <a:t>?</a:t>
            </a:r>
          </a:p>
          <a:p>
            <a:pPr defTabSz="0" eaLnBrk="1" hangingPunct="1">
              <a:lnSpc>
                <a:spcPct val="150000"/>
              </a:lnSpc>
              <a:buFont typeface="Wingdings" panose="05000000000000000000" charset="0"/>
              <a:buChar char=""/>
              <a:tabLst>
                <a:tab pos="952500" algn="l"/>
              </a:tabLst>
            </a:pPr>
            <a:r>
              <a:rPr lang="en-US" altLang="zh-CN" sz="1800" b="1" dirty="0">
                <a:solidFill>
                  <a:srgbClr val="FF0000"/>
                </a:solidFill>
                <a:latin typeface="微软雅黑" panose="020B0503020204020204" charset="-122"/>
                <a:ea typeface="微软雅黑" panose="020B0503020204020204" charset="-122"/>
              </a:rPr>
              <a:t>D2 </a:t>
            </a:r>
            <a:r>
              <a:rPr lang="zh-CN" altLang="en-US" sz="1800" b="1" dirty="0">
                <a:solidFill>
                  <a:srgbClr val="FF0000"/>
                </a:solidFill>
                <a:latin typeface="微软雅黑" panose="020B0503020204020204" charset="-122"/>
                <a:ea typeface="微软雅黑" panose="020B0503020204020204" charset="-122"/>
              </a:rPr>
              <a:t>部门有哪些员工</a:t>
            </a:r>
            <a:r>
              <a:rPr lang="en-US" altLang="zh-CN" sz="1800" b="1" dirty="0">
                <a:solidFill>
                  <a:srgbClr val="FF0000"/>
                </a:solidFill>
                <a:latin typeface="微软雅黑" panose="020B0503020204020204" charset="-122"/>
                <a:ea typeface="微软雅黑" panose="020B0503020204020204" charset="-122"/>
              </a:rPr>
              <a:t>?   </a:t>
            </a:r>
          </a:p>
          <a:p>
            <a:pPr defTabSz="0" eaLnBrk="1" hangingPunct="1">
              <a:lnSpc>
                <a:spcPct val="150000"/>
              </a:lnSpc>
              <a:buFont typeface="Wingdings" panose="05000000000000000000" charset="0"/>
              <a:buChar char=""/>
              <a:tabLst>
                <a:tab pos="952500" algn="l"/>
              </a:tabLst>
            </a:pPr>
            <a:r>
              <a:rPr lang="zh-CN" altLang="en-US" sz="1800" b="1" dirty="0">
                <a:solidFill>
                  <a:srgbClr val="FF0000"/>
                </a:solidFill>
                <a:latin typeface="微软雅黑" panose="020B0503020204020204" charset="-122"/>
                <a:ea typeface="微软雅黑" panose="020B0503020204020204" charset="-122"/>
              </a:rPr>
              <a:t>员工</a:t>
            </a:r>
            <a:r>
              <a:rPr lang="en-US" altLang="zh-CN" sz="1800" b="1" dirty="0">
                <a:solidFill>
                  <a:srgbClr val="FF0000"/>
                </a:solidFill>
                <a:latin typeface="微软雅黑" panose="020B0503020204020204" charset="-122"/>
                <a:ea typeface="微软雅黑" panose="020B0503020204020204" charset="-122"/>
              </a:rPr>
              <a:t>E6属</a:t>
            </a:r>
            <a:r>
              <a:rPr lang="zh-CN" altLang="en-US" sz="1800" b="1" dirty="0">
                <a:solidFill>
                  <a:srgbClr val="FF0000"/>
                </a:solidFill>
                <a:latin typeface="微软雅黑" panose="020B0503020204020204" charset="-122"/>
                <a:ea typeface="微软雅黑" panose="020B0503020204020204" charset="-122"/>
              </a:rPr>
              <a:t>于哪个部门？</a:t>
            </a:r>
          </a:p>
        </p:txBody>
      </p:sp>
      <p:sp>
        <p:nvSpPr>
          <p:cNvPr id="80900" name="Oval 4"/>
          <p:cNvSpPr/>
          <p:nvPr/>
        </p:nvSpPr>
        <p:spPr>
          <a:xfrm>
            <a:off x="3733800" y="2133600"/>
            <a:ext cx="1143000" cy="3200400"/>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0901" name="Oval 5"/>
          <p:cNvSpPr/>
          <p:nvPr/>
        </p:nvSpPr>
        <p:spPr>
          <a:xfrm>
            <a:off x="2133600" y="1905000"/>
            <a:ext cx="914400" cy="3429000"/>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0902" name="Oval 6"/>
          <p:cNvSpPr/>
          <p:nvPr/>
        </p:nvSpPr>
        <p:spPr>
          <a:xfrm>
            <a:off x="4114800" y="2640013"/>
            <a:ext cx="179388" cy="179387"/>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0903" name="Text Box 7"/>
          <p:cNvSpPr txBox="1"/>
          <p:nvPr/>
        </p:nvSpPr>
        <p:spPr>
          <a:xfrm>
            <a:off x="4013200" y="2330450"/>
            <a:ext cx="452438" cy="396875"/>
          </a:xfrm>
          <a:prstGeom prst="rect">
            <a:avLst/>
          </a:prstGeom>
          <a:noFill/>
          <a:ln w="9525">
            <a:noFill/>
          </a:ln>
        </p:spPr>
        <p:txBody>
          <a:bodyPr wrap="none">
            <a:spAutoFit/>
          </a:bodyPr>
          <a:lstStyle/>
          <a:p>
            <a:r>
              <a:rPr lang="en-US" altLang="zh-CN" sz="2000" dirty="0">
                <a:latin typeface="Times New Roman" panose="02020603050405020304" pitchFamily="18" charset="0"/>
              </a:rPr>
              <a:t>P1</a:t>
            </a:r>
          </a:p>
        </p:txBody>
      </p:sp>
      <p:sp>
        <p:nvSpPr>
          <p:cNvPr id="80904" name="Oval 8"/>
          <p:cNvSpPr/>
          <p:nvPr/>
        </p:nvSpPr>
        <p:spPr>
          <a:xfrm>
            <a:off x="4140200" y="3146425"/>
            <a:ext cx="179388" cy="179388"/>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0905" name="Text Box 9"/>
          <p:cNvSpPr txBox="1"/>
          <p:nvPr/>
        </p:nvSpPr>
        <p:spPr>
          <a:xfrm>
            <a:off x="4038600" y="2836863"/>
            <a:ext cx="452438" cy="396875"/>
          </a:xfrm>
          <a:prstGeom prst="rect">
            <a:avLst/>
          </a:prstGeom>
          <a:noFill/>
          <a:ln w="9525">
            <a:noFill/>
          </a:ln>
        </p:spPr>
        <p:txBody>
          <a:bodyPr wrap="none">
            <a:spAutoFit/>
          </a:bodyPr>
          <a:lstStyle/>
          <a:p>
            <a:r>
              <a:rPr lang="en-US" altLang="zh-CN" sz="2000" dirty="0">
                <a:latin typeface="Times New Roman" panose="02020603050405020304" pitchFamily="18" charset="0"/>
              </a:rPr>
              <a:t>P2</a:t>
            </a:r>
          </a:p>
        </p:txBody>
      </p:sp>
      <p:sp>
        <p:nvSpPr>
          <p:cNvPr id="80906" name="Oval 10"/>
          <p:cNvSpPr/>
          <p:nvPr/>
        </p:nvSpPr>
        <p:spPr>
          <a:xfrm>
            <a:off x="4140200" y="3706813"/>
            <a:ext cx="179388" cy="179387"/>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0907" name="Text Box 11"/>
          <p:cNvSpPr txBox="1"/>
          <p:nvPr/>
        </p:nvSpPr>
        <p:spPr>
          <a:xfrm>
            <a:off x="4038600" y="3429000"/>
            <a:ext cx="452438" cy="396875"/>
          </a:xfrm>
          <a:prstGeom prst="rect">
            <a:avLst/>
          </a:prstGeom>
          <a:noFill/>
          <a:ln w="9525">
            <a:noFill/>
          </a:ln>
        </p:spPr>
        <p:txBody>
          <a:bodyPr wrap="none">
            <a:spAutoFit/>
          </a:bodyPr>
          <a:lstStyle/>
          <a:p>
            <a:r>
              <a:rPr lang="en-US" altLang="zh-CN" sz="2000" dirty="0">
                <a:latin typeface="Times New Roman" panose="02020603050405020304" pitchFamily="18" charset="0"/>
              </a:rPr>
              <a:t>P3</a:t>
            </a:r>
          </a:p>
        </p:txBody>
      </p:sp>
      <p:sp>
        <p:nvSpPr>
          <p:cNvPr id="80908" name="Oval 12"/>
          <p:cNvSpPr/>
          <p:nvPr/>
        </p:nvSpPr>
        <p:spPr>
          <a:xfrm>
            <a:off x="4165600" y="4213225"/>
            <a:ext cx="179388" cy="179388"/>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0909" name="Text Box 13"/>
          <p:cNvSpPr txBox="1"/>
          <p:nvPr/>
        </p:nvSpPr>
        <p:spPr>
          <a:xfrm>
            <a:off x="4064000" y="3903663"/>
            <a:ext cx="452438" cy="396875"/>
          </a:xfrm>
          <a:prstGeom prst="rect">
            <a:avLst/>
          </a:prstGeom>
          <a:noFill/>
          <a:ln w="9525">
            <a:noFill/>
          </a:ln>
        </p:spPr>
        <p:txBody>
          <a:bodyPr wrap="none">
            <a:spAutoFit/>
          </a:bodyPr>
          <a:lstStyle/>
          <a:p>
            <a:r>
              <a:rPr lang="en-US" altLang="zh-CN" sz="2000" dirty="0">
                <a:latin typeface="Times New Roman" panose="02020603050405020304" pitchFamily="18" charset="0"/>
              </a:rPr>
              <a:t>P4</a:t>
            </a:r>
          </a:p>
        </p:txBody>
      </p:sp>
      <p:sp>
        <p:nvSpPr>
          <p:cNvPr id="80910" name="Oval 14"/>
          <p:cNvSpPr/>
          <p:nvPr/>
        </p:nvSpPr>
        <p:spPr>
          <a:xfrm>
            <a:off x="4191000" y="4729163"/>
            <a:ext cx="179388" cy="179387"/>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0911" name="Text Box 15"/>
          <p:cNvSpPr txBox="1"/>
          <p:nvPr/>
        </p:nvSpPr>
        <p:spPr>
          <a:xfrm>
            <a:off x="4089400" y="4419600"/>
            <a:ext cx="452438" cy="396875"/>
          </a:xfrm>
          <a:prstGeom prst="rect">
            <a:avLst/>
          </a:prstGeom>
          <a:noFill/>
          <a:ln w="9525">
            <a:noFill/>
          </a:ln>
        </p:spPr>
        <p:txBody>
          <a:bodyPr wrap="none">
            <a:spAutoFit/>
          </a:bodyPr>
          <a:lstStyle/>
          <a:p>
            <a:r>
              <a:rPr lang="en-US" altLang="zh-CN" sz="2000" dirty="0">
                <a:latin typeface="Times New Roman" panose="02020603050405020304" pitchFamily="18" charset="0"/>
              </a:rPr>
              <a:t>P5</a:t>
            </a:r>
          </a:p>
        </p:txBody>
      </p:sp>
      <p:sp>
        <p:nvSpPr>
          <p:cNvPr id="80912" name="Rectangle 16"/>
          <p:cNvSpPr/>
          <p:nvPr/>
        </p:nvSpPr>
        <p:spPr>
          <a:xfrm>
            <a:off x="2514600" y="2362200"/>
            <a:ext cx="144463" cy="1444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0913" name="Text Box 17"/>
          <p:cNvSpPr txBox="1"/>
          <p:nvPr/>
        </p:nvSpPr>
        <p:spPr>
          <a:xfrm>
            <a:off x="2438400" y="2076450"/>
            <a:ext cx="450850" cy="366713"/>
          </a:xfrm>
          <a:prstGeom prst="rect">
            <a:avLst/>
          </a:prstGeom>
          <a:noFill/>
          <a:ln w="9525">
            <a:noFill/>
          </a:ln>
        </p:spPr>
        <p:txBody>
          <a:bodyPr wrap="none">
            <a:spAutoFit/>
          </a:bodyPr>
          <a:lstStyle/>
          <a:p>
            <a:r>
              <a:rPr lang="en-US" altLang="zh-CN" sz="1800" dirty="0">
                <a:latin typeface="Times New Roman" panose="02020603050405020304" pitchFamily="18" charset="0"/>
              </a:rPr>
              <a:t>R1</a:t>
            </a:r>
          </a:p>
        </p:txBody>
      </p:sp>
      <p:sp>
        <p:nvSpPr>
          <p:cNvPr id="80914" name="Rectangle 18"/>
          <p:cNvSpPr/>
          <p:nvPr/>
        </p:nvSpPr>
        <p:spPr>
          <a:xfrm>
            <a:off x="2514600" y="2862263"/>
            <a:ext cx="144463" cy="1444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0915" name="Text Box 19"/>
          <p:cNvSpPr txBox="1"/>
          <p:nvPr/>
        </p:nvSpPr>
        <p:spPr>
          <a:xfrm>
            <a:off x="2438400" y="2590800"/>
            <a:ext cx="450850" cy="366713"/>
          </a:xfrm>
          <a:prstGeom prst="rect">
            <a:avLst/>
          </a:prstGeom>
          <a:noFill/>
          <a:ln w="9525">
            <a:noFill/>
          </a:ln>
        </p:spPr>
        <p:txBody>
          <a:bodyPr wrap="none">
            <a:spAutoFit/>
          </a:bodyPr>
          <a:lstStyle/>
          <a:p>
            <a:r>
              <a:rPr lang="en-US" altLang="zh-CN" sz="1800" dirty="0">
                <a:latin typeface="Times New Roman" panose="02020603050405020304" pitchFamily="18" charset="0"/>
              </a:rPr>
              <a:t>R2</a:t>
            </a:r>
          </a:p>
        </p:txBody>
      </p:sp>
      <p:sp>
        <p:nvSpPr>
          <p:cNvPr id="80916" name="Rectangle 20"/>
          <p:cNvSpPr/>
          <p:nvPr/>
        </p:nvSpPr>
        <p:spPr>
          <a:xfrm>
            <a:off x="2514600" y="3333750"/>
            <a:ext cx="144463" cy="1444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0917" name="Text Box 21"/>
          <p:cNvSpPr txBox="1"/>
          <p:nvPr/>
        </p:nvSpPr>
        <p:spPr>
          <a:xfrm>
            <a:off x="2438400" y="3048000"/>
            <a:ext cx="450850" cy="366713"/>
          </a:xfrm>
          <a:prstGeom prst="rect">
            <a:avLst/>
          </a:prstGeom>
          <a:noFill/>
          <a:ln w="9525">
            <a:noFill/>
          </a:ln>
        </p:spPr>
        <p:txBody>
          <a:bodyPr wrap="none">
            <a:spAutoFit/>
          </a:bodyPr>
          <a:lstStyle/>
          <a:p>
            <a:r>
              <a:rPr lang="en-US" altLang="zh-CN" sz="1800" dirty="0">
                <a:latin typeface="Times New Roman" panose="02020603050405020304" pitchFamily="18" charset="0"/>
              </a:rPr>
              <a:t>R3</a:t>
            </a:r>
          </a:p>
        </p:txBody>
      </p:sp>
      <p:sp>
        <p:nvSpPr>
          <p:cNvPr id="80918" name="Line 22"/>
          <p:cNvSpPr/>
          <p:nvPr/>
        </p:nvSpPr>
        <p:spPr>
          <a:xfrm flipV="1">
            <a:off x="762000" y="2438400"/>
            <a:ext cx="1828800" cy="4572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0919" name="Line 23"/>
          <p:cNvSpPr/>
          <p:nvPr/>
        </p:nvSpPr>
        <p:spPr>
          <a:xfrm>
            <a:off x="6019800" y="2514600"/>
            <a:ext cx="1828800" cy="2286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0920" name="Line 24"/>
          <p:cNvSpPr/>
          <p:nvPr/>
        </p:nvSpPr>
        <p:spPr>
          <a:xfrm>
            <a:off x="2590800" y="3810000"/>
            <a:ext cx="1676400" cy="5334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0921" name="Line 25"/>
          <p:cNvSpPr/>
          <p:nvPr/>
        </p:nvSpPr>
        <p:spPr>
          <a:xfrm flipV="1">
            <a:off x="4267200" y="3962400"/>
            <a:ext cx="1752600" cy="3810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0922" name="Line 26"/>
          <p:cNvSpPr/>
          <p:nvPr/>
        </p:nvSpPr>
        <p:spPr>
          <a:xfrm flipV="1">
            <a:off x="4267200" y="3429000"/>
            <a:ext cx="1752600" cy="3810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0923" name="Line 27"/>
          <p:cNvSpPr/>
          <p:nvPr/>
        </p:nvSpPr>
        <p:spPr>
          <a:xfrm flipV="1">
            <a:off x="762000" y="3810000"/>
            <a:ext cx="1828800" cy="5334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0924" name="Rectangle 28"/>
          <p:cNvSpPr/>
          <p:nvPr/>
        </p:nvSpPr>
        <p:spPr>
          <a:xfrm>
            <a:off x="2516188" y="3776663"/>
            <a:ext cx="144462" cy="1444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0925" name="Text Box 29"/>
          <p:cNvSpPr txBox="1"/>
          <p:nvPr/>
        </p:nvSpPr>
        <p:spPr>
          <a:xfrm>
            <a:off x="2439988" y="3505200"/>
            <a:ext cx="450850" cy="366713"/>
          </a:xfrm>
          <a:prstGeom prst="rect">
            <a:avLst/>
          </a:prstGeom>
          <a:noFill/>
          <a:ln w="9525">
            <a:noFill/>
          </a:ln>
        </p:spPr>
        <p:txBody>
          <a:bodyPr wrap="none">
            <a:spAutoFit/>
          </a:bodyPr>
          <a:lstStyle/>
          <a:p>
            <a:r>
              <a:rPr lang="en-US" altLang="zh-CN" sz="1800" dirty="0">
                <a:latin typeface="Times New Roman" panose="02020603050405020304" pitchFamily="18" charset="0"/>
              </a:rPr>
              <a:t>R4</a:t>
            </a:r>
          </a:p>
        </p:txBody>
      </p:sp>
      <p:sp>
        <p:nvSpPr>
          <p:cNvPr id="80926" name="Rectangle 30"/>
          <p:cNvSpPr/>
          <p:nvPr/>
        </p:nvSpPr>
        <p:spPr>
          <a:xfrm>
            <a:off x="2520950" y="4283075"/>
            <a:ext cx="144463" cy="1444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0927" name="Text Box 31"/>
          <p:cNvSpPr txBox="1"/>
          <p:nvPr/>
        </p:nvSpPr>
        <p:spPr>
          <a:xfrm>
            <a:off x="2444750" y="3997325"/>
            <a:ext cx="450850" cy="366713"/>
          </a:xfrm>
          <a:prstGeom prst="rect">
            <a:avLst/>
          </a:prstGeom>
          <a:noFill/>
          <a:ln w="9525">
            <a:noFill/>
          </a:ln>
        </p:spPr>
        <p:txBody>
          <a:bodyPr wrap="none">
            <a:spAutoFit/>
          </a:bodyPr>
          <a:lstStyle/>
          <a:p>
            <a:r>
              <a:rPr lang="en-US" altLang="zh-CN" sz="1800" dirty="0">
                <a:latin typeface="Times New Roman" panose="02020603050405020304" pitchFamily="18" charset="0"/>
              </a:rPr>
              <a:t>R5</a:t>
            </a:r>
          </a:p>
        </p:txBody>
      </p:sp>
      <p:sp>
        <p:nvSpPr>
          <p:cNvPr id="80928" name="Line 32"/>
          <p:cNvSpPr/>
          <p:nvPr/>
        </p:nvSpPr>
        <p:spPr>
          <a:xfrm flipV="1">
            <a:off x="6019800" y="3810000"/>
            <a:ext cx="1752600" cy="762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0929" name="Line 33"/>
          <p:cNvSpPr/>
          <p:nvPr/>
        </p:nvSpPr>
        <p:spPr>
          <a:xfrm>
            <a:off x="4267200" y="2743200"/>
            <a:ext cx="1752600" cy="3048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0930" name="Line 34"/>
          <p:cNvSpPr/>
          <p:nvPr/>
        </p:nvSpPr>
        <p:spPr>
          <a:xfrm flipV="1">
            <a:off x="685800" y="2895600"/>
            <a:ext cx="1905000" cy="762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0931" name="Line 35"/>
          <p:cNvSpPr/>
          <p:nvPr/>
        </p:nvSpPr>
        <p:spPr>
          <a:xfrm>
            <a:off x="2667000" y="4343400"/>
            <a:ext cx="1524000" cy="4572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0932" name="Text Box 36"/>
          <p:cNvSpPr txBox="1"/>
          <p:nvPr/>
        </p:nvSpPr>
        <p:spPr>
          <a:xfrm>
            <a:off x="3810000" y="1600200"/>
            <a:ext cx="1046163" cy="457200"/>
          </a:xfrm>
          <a:prstGeom prst="rect">
            <a:avLst/>
          </a:prstGeom>
          <a:noFill/>
          <a:ln w="9525">
            <a:noFill/>
          </a:ln>
        </p:spPr>
        <p:txBody>
          <a:bodyPr wrap="none">
            <a:spAutoFit/>
          </a:bodyPr>
          <a:lstStyle/>
          <a:p>
            <a:r>
              <a:rPr lang="en-US" altLang="zh-CN" dirty="0">
                <a:latin typeface="Times New Roman" panose="02020603050405020304" pitchFamily="18" charset="0"/>
              </a:rPr>
              <a:t>Project</a:t>
            </a:r>
          </a:p>
        </p:txBody>
      </p:sp>
      <p:sp>
        <p:nvSpPr>
          <p:cNvPr id="80933" name="Text Box 37"/>
          <p:cNvSpPr txBox="1"/>
          <p:nvPr/>
        </p:nvSpPr>
        <p:spPr>
          <a:xfrm>
            <a:off x="2133600" y="1371600"/>
            <a:ext cx="658813" cy="457200"/>
          </a:xfrm>
          <a:prstGeom prst="rect">
            <a:avLst/>
          </a:prstGeom>
          <a:noFill/>
          <a:ln w="9525">
            <a:noFill/>
          </a:ln>
        </p:spPr>
        <p:txBody>
          <a:bodyPr wrap="none">
            <a:spAutoFit/>
          </a:bodyPr>
          <a:lstStyle/>
          <a:p>
            <a:r>
              <a:rPr lang="en-US" altLang="zh-CN" dirty="0">
                <a:latin typeface="Times New Roman" panose="02020603050405020304" pitchFamily="18" charset="0"/>
              </a:rPr>
              <a:t>Has</a:t>
            </a:r>
          </a:p>
        </p:txBody>
      </p:sp>
      <p:sp>
        <p:nvSpPr>
          <p:cNvPr id="80934" name="Oval 38"/>
          <p:cNvSpPr/>
          <p:nvPr/>
        </p:nvSpPr>
        <p:spPr>
          <a:xfrm>
            <a:off x="7388225" y="2084388"/>
            <a:ext cx="1143000" cy="3581400"/>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0935" name="Oval 39"/>
          <p:cNvSpPr/>
          <p:nvPr/>
        </p:nvSpPr>
        <p:spPr>
          <a:xfrm>
            <a:off x="7769225" y="2590800"/>
            <a:ext cx="179388" cy="179388"/>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0936" name="Text Box 40"/>
          <p:cNvSpPr txBox="1"/>
          <p:nvPr/>
        </p:nvSpPr>
        <p:spPr>
          <a:xfrm>
            <a:off x="7667625" y="2281238"/>
            <a:ext cx="466725" cy="396875"/>
          </a:xfrm>
          <a:prstGeom prst="rect">
            <a:avLst/>
          </a:prstGeom>
          <a:noFill/>
          <a:ln w="9525">
            <a:noFill/>
          </a:ln>
        </p:spPr>
        <p:txBody>
          <a:bodyPr wrap="none">
            <a:spAutoFit/>
          </a:bodyPr>
          <a:lstStyle/>
          <a:p>
            <a:r>
              <a:rPr lang="en-US" altLang="zh-CN" sz="2000" dirty="0">
                <a:latin typeface="Times New Roman" panose="02020603050405020304" pitchFamily="18" charset="0"/>
              </a:rPr>
              <a:t>E1</a:t>
            </a:r>
          </a:p>
        </p:txBody>
      </p:sp>
      <p:sp>
        <p:nvSpPr>
          <p:cNvPr id="80937" name="Oval 41"/>
          <p:cNvSpPr/>
          <p:nvPr/>
        </p:nvSpPr>
        <p:spPr>
          <a:xfrm>
            <a:off x="7794625" y="3097213"/>
            <a:ext cx="179388" cy="179387"/>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0938" name="Text Box 42"/>
          <p:cNvSpPr txBox="1"/>
          <p:nvPr/>
        </p:nvSpPr>
        <p:spPr>
          <a:xfrm>
            <a:off x="7693025" y="2787650"/>
            <a:ext cx="466725" cy="396875"/>
          </a:xfrm>
          <a:prstGeom prst="rect">
            <a:avLst/>
          </a:prstGeom>
          <a:noFill/>
          <a:ln w="9525">
            <a:noFill/>
          </a:ln>
        </p:spPr>
        <p:txBody>
          <a:bodyPr wrap="none">
            <a:spAutoFit/>
          </a:bodyPr>
          <a:lstStyle/>
          <a:p>
            <a:r>
              <a:rPr lang="en-US" altLang="zh-CN" sz="2000" dirty="0">
                <a:latin typeface="Times New Roman" panose="02020603050405020304" pitchFamily="18" charset="0"/>
              </a:rPr>
              <a:t>E2</a:t>
            </a:r>
          </a:p>
        </p:txBody>
      </p:sp>
      <p:sp>
        <p:nvSpPr>
          <p:cNvPr id="80939" name="Oval 43"/>
          <p:cNvSpPr/>
          <p:nvPr/>
        </p:nvSpPr>
        <p:spPr>
          <a:xfrm>
            <a:off x="7794625" y="3657600"/>
            <a:ext cx="179388" cy="179388"/>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0940" name="Text Box 44"/>
          <p:cNvSpPr txBox="1"/>
          <p:nvPr/>
        </p:nvSpPr>
        <p:spPr>
          <a:xfrm>
            <a:off x="7673975" y="3379788"/>
            <a:ext cx="481013" cy="396875"/>
          </a:xfrm>
          <a:prstGeom prst="rect">
            <a:avLst/>
          </a:prstGeom>
          <a:noFill/>
          <a:ln w="9525">
            <a:noFill/>
          </a:ln>
        </p:spPr>
        <p:txBody>
          <a:bodyPr wrap="none">
            <a:spAutoFit/>
          </a:bodyPr>
          <a:lstStyle/>
          <a:p>
            <a:r>
              <a:rPr lang="en-US" altLang="zh-CN" sz="2000" b="1" dirty="0">
                <a:solidFill>
                  <a:srgbClr val="FF5050"/>
                </a:solidFill>
                <a:latin typeface="Times New Roman" panose="02020603050405020304" pitchFamily="18" charset="0"/>
              </a:rPr>
              <a:t>E3</a:t>
            </a:r>
          </a:p>
        </p:txBody>
      </p:sp>
      <p:sp>
        <p:nvSpPr>
          <p:cNvPr id="80941" name="Oval 45"/>
          <p:cNvSpPr/>
          <p:nvPr/>
        </p:nvSpPr>
        <p:spPr>
          <a:xfrm>
            <a:off x="7820025" y="4164013"/>
            <a:ext cx="179388" cy="179387"/>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0942" name="Text Box 46"/>
          <p:cNvSpPr txBox="1"/>
          <p:nvPr/>
        </p:nvSpPr>
        <p:spPr>
          <a:xfrm>
            <a:off x="7718425" y="3854450"/>
            <a:ext cx="466725" cy="396875"/>
          </a:xfrm>
          <a:prstGeom prst="rect">
            <a:avLst/>
          </a:prstGeom>
          <a:noFill/>
          <a:ln w="9525">
            <a:noFill/>
          </a:ln>
        </p:spPr>
        <p:txBody>
          <a:bodyPr wrap="none">
            <a:spAutoFit/>
          </a:bodyPr>
          <a:lstStyle/>
          <a:p>
            <a:r>
              <a:rPr lang="en-US" altLang="zh-CN" sz="2000" dirty="0">
                <a:latin typeface="Times New Roman" panose="02020603050405020304" pitchFamily="18" charset="0"/>
              </a:rPr>
              <a:t>E4</a:t>
            </a:r>
          </a:p>
        </p:txBody>
      </p:sp>
      <p:sp>
        <p:nvSpPr>
          <p:cNvPr id="80943" name="Oval 47"/>
          <p:cNvSpPr/>
          <p:nvPr/>
        </p:nvSpPr>
        <p:spPr>
          <a:xfrm>
            <a:off x="7845425" y="4679950"/>
            <a:ext cx="179388" cy="179388"/>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0944" name="Text Box 48"/>
          <p:cNvSpPr txBox="1"/>
          <p:nvPr/>
        </p:nvSpPr>
        <p:spPr>
          <a:xfrm>
            <a:off x="7743825" y="4370388"/>
            <a:ext cx="466725" cy="396875"/>
          </a:xfrm>
          <a:prstGeom prst="rect">
            <a:avLst/>
          </a:prstGeom>
          <a:noFill/>
          <a:ln w="9525">
            <a:noFill/>
          </a:ln>
        </p:spPr>
        <p:txBody>
          <a:bodyPr wrap="none">
            <a:spAutoFit/>
          </a:bodyPr>
          <a:lstStyle/>
          <a:p>
            <a:r>
              <a:rPr lang="en-US" altLang="zh-CN" sz="2000" dirty="0">
                <a:latin typeface="Times New Roman" panose="02020603050405020304" pitchFamily="18" charset="0"/>
              </a:rPr>
              <a:t>E5</a:t>
            </a:r>
          </a:p>
        </p:txBody>
      </p:sp>
      <p:sp>
        <p:nvSpPr>
          <p:cNvPr id="80945" name="Oval 49"/>
          <p:cNvSpPr/>
          <p:nvPr/>
        </p:nvSpPr>
        <p:spPr>
          <a:xfrm>
            <a:off x="7870825" y="5186363"/>
            <a:ext cx="179388" cy="179387"/>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0946" name="Text Box 50"/>
          <p:cNvSpPr txBox="1"/>
          <p:nvPr/>
        </p:nvSpPr>
        <p:spPr>
          <a:xfrm>
            <a:off x="7769225" y="4876800"/>
            <a:ext cx="466725" cy="396875"/>
          </a:xfrm>
          <a:prstGeom prst="rect">
            <a:avLst/>
          </a:prstGeom>
          <a:noFill/>
          <a:ln w="9525">
            <a:noFill/>
          </a:ln>
        </p:spPr>
        <p:txBody>
          <a:bodyPr wrap="none">
            <a:spAutoFit/>
          </a:bodyPr>
          <a:lstStyle/>
          <a:p>
            <a:r>
              <a:rPr lang="en-US" altLang="zh-CN" sz="2000" dirty="0">
                <a:latin typeface="Times New Roman" panose="02020603050405020304" pitchFamily="18" charset="0"/>
              </a:rPr>
              <a:t>E6</a:t>
            </a:r>
          </a:p>
        </p:txBody>
      </p:sp>
      <p:sp>
        <p:nvSpPr>
          <p:cNvPr id="80947" name="Text Box 51"/>
          <p:cNvSpPr txBox="1"/>
          <p:nvPr/>
        </p:nvSpPr>
        <p:spPr>
          <a:xfrm>
            <a:off x="7345363" y="1627188"/>
            <a:ext cx="1417637" cy="457200"/>
          </a:xfrm>
          <a:prstGeom prst="rect">
            <a:avLst/>
          </a:prstGeom>
          <a:noFill/>
          <a:ln w="9525">
            <a:noFill/>
          </a:ln>
        </p:spPr>
        <p:txBody>
          <a:bodyPr wrap="none">
            <a:spAutoFit/>
          </a:bodyPr>
          <a:lstStyle/>
          <a:p>
            <a:r>
              <a:rPr lang="en-US" altLang="zh-CN" dirty="0">
                <a:latin typeface="Times New Roman" panose="02020603050405020304" pitchFamily="18" charset="0"/>
              </a:rPr>
              <a:t>Employee</a:t>
            </a:r>
          </a:p>
        </p:txBody>
      </p:sp>
      <p:sp>
        <p:nvSpPr>
          <p:cNvPr id="80948" name="Rectangle 52"/>
          <p:cNvSpPr/>
          <p:nvPr/>
        </p:nvSpPr>
        <p:spPr>
          <a:xfrm>
            <a:off x="5949950" y="4857750"/>
            <a:ext cx="144463" cy="1444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0949" name="Text Box 53"/>
          <p:cNvSpPr txBox="1"/>
          <p:nvPr/>
        </p:nvSpPr>
        <p:spPr>
          <a:xfrm>
            <a:off x="5873750" y="4572000"/>
            <a:ext cx="374650" cy="366713"/>
          </a:xfrm>
          <a:prstGeom prst="rect">
            <a:avLst/>
          </a:prstGeom>
          <a:noFill/>
          <a:ln w="9525">
            <a:noFill/>
          </a:ln>
        </p:spPr>
        <p:txBody>
          <a:bodyPr wrap="none">
            <a:spAutoFit/>
          </a:bodyPr>
          <a:lstStyle/>
          <a:p>
            <a:r>
              <a:rPr lang="en-US" altLang="zh-CN" sz="1800" dirty="0">
                <a:latin typeface="Times New Roman" panose="02020603050405020304" pitchFamily="18" charset="0"/>
              </a:rPr>
              <a:t>r6</a:t>
            </a:r>
          </a:p>
        </p:txBody>
      </p:sp>
      <p:sp>
        <p:nvSpPr>
          <p:cNvPr id="80950" name="Line 54"/>
          <p:cNvSpPr/>
          <p:nvPr/>
        </p:nvSpPr>
        <p:spPr>
          <a:xfrm flipV="1">
            <a:off x="4191000" y="2514600"/>
            <a:ext cx="1828800" cy="2286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0951" name="Line 55"/>
          <p:cNvSpPr/>
          <p:nvPr/>
        </p:nvSpPr>
        <p:spPr>
          <a:xfrm>
            <a:off x="2667000" y="3429000"/>
            <a:ext cx="1524000" cy="3810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0952" name="Line 56"/>
          <p:cNvSpPr/>
          <p:nvPr/>
        </p:nvSpPr>
        <p:spPr>
          <a:xfrm>
            <a:off x="6019800" y="3048000"/>
            <a:ext cx="1752600" cy="762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0953" name="Line 57"/>
          <p:cNvSpPr/>
          <p:nvPr/>
        </p:nvSpPr>
        <p:spPr>
          <a:xfrm flipV="1">
            <a:off x="762000" y="3429000"/>
            <a:ext cx="1828800" cy="1524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0954" name="Line 58"/>
          <p:cNvSpPr/>
          <p:nvPr/>
        </p:nvSpPr>
        <p:spPr>
          <a:xfrm>
            <a:off x="6019800" y="3505200"/>
            <a:ext cx="1905000" cy="3048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0955" name="Line 59"/>
          <p:cNvSpPr/>
          <p:nvPr/>
        </p:nvSpPr>
        <p:spPr>
          <a:xfrm>
            <a:off x="838200" y="4343400"/>
            <a:ext cx="182880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0956" name="Oval 60"/>
          <p:cNvSpPr/>
          <p:nvPr/>
        </p:nvSpPr>
        <p:spPr>
          <a:xfrm>
            <a:off x="304800" y="2362200"/>
            <a:ext cx="762000" cy="2438400"/>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0957" name="Oval 61"/>
          <p:cNvSpPr/>
          <p:nvPr/>
        </p:nvSpPr>
        <p:spPr>
          <a:xfrm>
            <a:off x="600075" y="2851150"/>
            <a:ext cx="179388" cy="179388"/>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0958" name="Text Box 62"/>
          <p:cNvSpPr txBox="1"/>
          <p:nvPr/>
        </p:nvSpPr>
        <p:spPr>
          <a:xfrm>
            <a:off x="498475" y="2541588"/>
            <a:ext cx="495300" cy="396875"/>
          </a:xfrm>
          <a:prstGeom prst="rect">
            <a:avLst/>
          </a:prstGeom>
          <a:noFill/>
          <a:ln w="9525">
            <a:noFill/>
          </a:ln>
        </p:spPr>
        <p:txBody>
          <a:bodyPr wrap="none">
            <a:spAutoFit/>
          </a:bodyPr>
          <a:lstStyle/>
          <a:p>
            <a:r>
              <a:rPr lang="en-US" altLang="zh-CN" sz="2000" dirty="0">
                <a:latin typeface="Times New Roman" panose="02020603050405020304" pitchFamily="18" charset="0"/>
              </a:rPr>
              <a:t>D1</a:t>
            </a:r>
          </a:p>
        </p:txBody>
      </p:sp>
      <p:sp>
        <p:nvSpPr>
          <p:cNvPr id="80959" name="Oval 63"/>
          <p:cNvSpPr/>
          <p:nvPr/>
        </p:nvSpPr>
        <p:spPr>
          <a:xfrm>
            <a:off x="625475" y="3509963"/>
            <a:ext cx="179388" cy="179387"/>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0960" name="Text Box 64"/>
          <p:cNvSpPr txBox="1"/>
          <p:nvPr/>
        </p:nvSpPr>
        <p:spPr>
          <a:xfrm>
            <a:off x="523875" y="3200400"/>
            <a:ext cx="495300" cy="396875"/>
          </a:xfrm>
          <a:prstGeom prst="rect">
            <a:avLst/>
          </a:prstGeom>
          <a:noFill/>
          <a:ln w="9525">
            <a:noFill/>
          </a:ln>
        </p:spPr>
        <p:txBody>
          <a:bodyPr wrap="none">
            <a:spAutoFit/>
          </a:bodyPr>
          <a:lstStyle/>
          <a:p>
            <a:r>
              <a:rPr lang="en-US" altLang="zh-CN" sz="2000" dirty="0">
                <a:latin typeface="Times New Roman" panose="02020603050405020304" pitchFamily="18" charset="0"/>
              </a:rPr>
              <a:t>D2</a:t>
            </a:r>
          </a:p>
        </p:txBody>
      </p:sp>
      <p:sp>
        <p:nvSpPr>
          <p:cNvPr id="80961" name="Oval 65"/>
          <p:cNvSpPr/>
          <p:nvPr/>
        </p:nvSpPr>
        <p:spPr>
          <a:xfrm>
            <a:off x="609600" y="4271963"/>
            <a:ext cx="179388" cy="179387"/>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0962" name="Text Box 66"/>
          <p:cNvSpPr txBox="1"/>
          <p:nvPr/>
        </p:nvSpPr>
        <p:spPr>
          <a:xfrm>
            <a:off x="508000" y="3962400"/>
            <a:ext cx="495300" cy="396875"/>
          </a:xfrm>
          <a:prstGeom prst="rect">
            <a:avLst/>
          </a:prstGeom>
          <a:noFill/>
          <a:ln w="9525">
            <a:noFill/>
          </a:ln>
        </p:spPr>
        <p:txBody>
          <a:bodyPr wrap="none">
            <a:spAutoFit/>
          </a:bodyPr>
          <a:lstStyle/>
          <a:p>
            <a:r>
              <a:rPr lang="en-US" altLang="zh-CN" sz="2000" dirty="0">
                <a:latin typeface="Times New Roman" panose="02020603050405020304" pitchFamily="18" charset="0"/>
              </a:rPr>
              <a:t>D3</a:t>
            </a:r>
          </a:p>
        </p:txBody>
      </p:sp>
      <p:sp>
        <p:nvSpPr>
          <p:cNvPr id="80963" name="Text Box 67"/>
          <p:cNvSpPr txBox="1"/>
          <p:nvPr/>
        </p:nvSpPr>
        <p:spPr>
          <a:xfrm>
            <a:off x="0" y="1828800"/>
            <a:ext cx="1620838" cy="457200"/>
          </a:xfrm>
          <a:prstGeom prst="rect">
            <a:avLst/>
          </a:prstGeom>
          <a:noFill/>
          <a:ln w="9525">
            <a:noFill/>
          </a:ln>
        </p:spPr>
        <p:txBody>
          <a:bodyPr wrap="none">
            <a:spAutoFit/>
          </a:bodyPr>
          <a:lstStyle/>
          <a:p>
            <a:r>
              <a:rPr lang="en-US" altLang="zh-CN" dirty="0">
                <a:latin typeface="Times New Roman" panose="02020603050405020304" pitchFamily="18" charset="0"/>
              </a:rPr>
              <a:t>Department</a:t>
            </a:r>
          </a:p>
        </p:txBody>
      </p:sp>
      <p:sp>
        <p:nvSpPr>
          <p:cNvPr id="80964" name="Oval 68"/>
          <p:cNvSpPr/>
          <p:nvPr/>
        </p:nvSpPr>
        <p:spPr>
          <a:xfrm>
            <a:off x="5638800" y="1981200"/>
            <a:ext cx="838200" cy="3124200"/>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0965" name="Rectangle 69"/>
          <p:cNvSpPr/>
          <p:nvPr/>
        </p:nvSpPr>
        <p:spPr>
          <a:xfrm>
            <a:off x="5943600" y="2438400"/>
            <a:ext cx="144463" cy="1444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0966" name="Text Box 70"/>
          <p:cNvSpPr txBox="1"/>
          <p:nvPr/>
        </p:nvSpPr>
        <p:spPr>
          <a:xfrm>
            <a:off x="5867400" y="2152650"/>
            <a:ext cx="374650" cy="366713"/>
          </a:xfrm>
          <a:prstGeom prst="rect">
            <a:avLst/>
          </a:prstGeom>
          <a:noFill/>
          <a:ln w="9525">
            <a:noFill/>
          </a:ln>
        </p:spPr>
        <p:txBody>
          <a:bodyPr wrap="none">
            <a:spAutoFit/>
          </a:bodyPr>
          <a:lstStyle/>
          <a:p>
            <a:r>
              <a:rPr lang="en-US" altLang="zh-CN" sz="1800" dirty="0">
                <a:latin typeface="Times New Roman" panose="02020603050405020304" pitchFamily="18" charset="0"/>
              </a:rPr>
              <a:t>r1</a:t>
            </a:r>
          </a:p>
        </p:txBody>
      </p:sp>
      <p:sp>
        <p:nvSpPr>
          <p:cNvPr id="80967" name="Rectangle 71"/>
          <p:cNvSpPr/>
          <p:nvPr/>
        </p:nvSpPr>
        <p:spPr>
          <a:xfrm>
            <a:off x="5943600" y="2938463"/>
            <a:ext cx="144463" cy="1444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0968" name="Text Box 72"/>
          <p:cNvSpPr txBox="1"/>
          <p:nvPr/>
        </p:nvSpPr>
        <p:spPr>
          <a:xfrm>
            <a:off x="5867400" y="2667000"/>
            <a:ext cx="374650" cy="366713"/>
          </a:xfrm>
          <a:prstGeom prst="rect">
            <a:avLst/>
          </a:prstGeom>
          <a:noFill/>
          <a:ln w="9525">
            <a:noFill/>
          </a:ln>
        </p:spPr>
        <p:txBody>
          <a:bodyPr wrap="none">
            <a:spAutoFit/>
          </a:bodyPr>
          <a:lstStyle/>
          <a:p>
            <a:r>
              <a:rPr lang="en-US" altLang="zh-CN" sz="1800" dirty="0">
                <a:latin typeface="Times New Roman" panose="02020603050405020304" pitchFamily="18" charset="0"/>
              </a:rPr>
              <a:t>r2</a:t>
            </a:r>
          </a:p>
        </p:txBody>
      </p:sp>
      <p:sp>
        <p:nvSpPr>
          <p:cNvPr id="80969" name="Rectangle 73"/>
          <p:cNvSpPr/>
          <p:nvPr/>
        </p:nvSpPr>
        <p:spPr>
          <a:xfrm>
            <a:off x="5943600" y="3409950"/>
            <a:ext cx="144463" cy="1444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0970" name="Text Box 74"/>
          <p:cNvSpPr txBox="1"/>
          <p:nvPr/>
        </p:nvSpPr>
        <p:spPr>
          <a:xfrm>
            <a:off x="5867400" y="3124200"/>
            <a:ext cx="374650" cy="366713"/>
          </a:xfrm>
          <a:prstGeom prst="rect">
            <a:avLst/>
          </a:prstGeom>
          <a:noFill/>
          <a:ln w="9525">
            <a:noFill/>
          </a:ln>
        </p:spPr>
        <p:txBody>
          <a:bodyPr wrap="none">
            <a:spAutoFit/>
          </a:bodyPr>
          <a:lstStyle/>
          <a:p>
            <a:r>
              <a:rPr lang="en-US" altLang="zh-CN" sz="1800" dirty="0">
                <a:latin typeface="Times New Roman" panose="02020603050405020304" pitchFamily="18" charset="0"/>
              </a:rPr>
              <a:t>r3</a:t>
            </a:r>
          </a:p>
        </p:txBody>
      </p:sp>
      <p:sp>
        <p:nvSpPr>
          <p:cNvPr id="80971" name="Rectangle 75"/>
          <p:cNvSpPr/>
          <p:nvPr/>
        </p:nvSpPr>
        <p:spPr>
          <a:xfrm>
            <a:off x="5945188" y="3852863"/>
            <a:ext cx="144462" cy="1444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0972" name="Text Box 76"/>
          <p:cNvSpPr txBox="1"/>
          <p:nvPr/>
        </p:nvSpPr>
        <p:spPr>
          <a:xfrm>
            <a:off x="5868988" y="3581400"/>
            <a:ext cx="374650" cy="366713"/>
          </a:xfrm>
          <a:prstGeom prst="rect">
            <a:avLst/>
          </a:prstGeom>
          <a:noFill/>
          <a:ln w="9525">
            <a:noFill/>
          </a:ln>
        </p:spPr>
        <p:txBody>
          <a:bodyPr wrap="none">
            <a:spAutoFit/>
          </a:bodyPr>
          <a:lstStyle/>
          <a:p>
            <a:r>
              <a:rPr lang="en-US" altLang="zh-CN" sz="1800" dirty="0">
                <a:latin typeface="Times New Roman" panose="02020603050405020304" pitchFamily="18" charset="0"/>
              </a:rPr>
              <a:t>r4</a:t>
            </a:r>
          </a:p>
        </p:txBody>
      </p:sp>
      <p:sp>
        <p:nvSpPr>
          <p:cNvPr id="80973" name="Rectangle 77"/>
          <p:cNvSpPr/>
          <p:nvPr/>
        </p:nvSpPr>
        <p:spPr>
          <a:xfrm>
            <a:off x="5949950" y="4359275"/>
            <a:ext cx="144463" cy="1444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0974" name="Text Box 78"/>
          <p:cNvSpPr txBox="1"/>
          <p:nvPr/>
        </p:nvSpPr>
        <p:spPr>
          <a:xfrm>
            <a:off x="5873750" y="4073525"/>
            <a:ext cx="374650" cy="366713"/>
          </a:xfrm>
          <a:prstGeom prst="rect">
            <a:avLst/>
          </a:prstGeom>
          <a:noFill/>
          <a:ln w="9525">
            <a:noFill/>
          </a:ln>
        </p:spPr>
        <p:txBody>
          <a:bodyPr wrap="none">
            <a:spAutoFit/>
          </a:bodyPr>
          <a:lstStyle/>
          <a:p>
            <a:r>
              <a:rPr lang="en-US" altLang="zh-CN" sz="1800" dirty="0">
                <a:latin typeface="Times New Roman" panose="02020603050405020304" pitchFamily="18" charset="0"/>
              </a:rPr>
              <a:t>r5</a:t>
            </a:r>
          </a:p>
        </p:txBody>
      </p:sp>
      <p:sp>
        <p:nvSpPr>
          <p:cNvPr id="80975" name="Line 79"/>
          <p:cNvSpPr/>
          <p:nvPr/>
        </p:nvSpPr>
        <p:spPr>
          <a:xfrm>
            <a:off x="2667000" y="2362200"/>
            <a:ext cx="1524000" cy="3810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0976" name="Line 80"/>
          <p:cNvSpPr/>
          <p:nvPr/>
        </p:nvSpPr>
        <p:spPr>
          <a:xfrm>
            <a:off x="2590800" y="2895600"/>
            <a:ext cx="1600200" cy="3810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0977" name="Line 81"/>
          <p:cNvSpPr/>
          <p:nvPr/>
        </p:nvSpPr>
        <p:spPr>
          <a:xfrm>
            <a:off x="4343400" y="4343400"/>
            <a:ext cx="1676400" cy="762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0978" name="Line 82"/>
          <p:cNvSpPr/>
          <p:nvPr/>
        </p:nvSpPr>
        <p:spPr>
          <a:xfrm flipV="1">
            <a:off x="6096000" y="4267200"/>
            <a:ext cx="1752600" cy="1524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0979" name="Text Box 83"/>
          <p:cNvSpPr txBox="1"/>
          <p:nvPr/>
        </p:nvSpPr>
        <p:spPr>
          <a:xfrm>
            <a:off x="5791200" y="1447800"/>
            <a:ext cx="1224915" cy="460375"/>
          </a:xfrm>
          <a:prstGeom prst="rect">
            <a:avLst/>
          </a:prstGeom>
          <a:noFill/>
          <a:ln w="9525">
            <a:noFill/>
          </a:ln>
        </p:spPr>
        <p:txBody>
          <a:bodyPr wrap="none">
            <a:spAutoFit/>
          </a:bodyPr>
          <a:lstStyle/>
          <a:p>
            <a:r>
              <a:rPr lang="en-US" altLang="zh-CN" dirty="0">
                <a:latin typeface="Times New Roman" panose="02020603050405020304" pitchFamily="18" charset="0"/>
              </a:rPr>
              <a:t>WorkOn</a:t>
            </a:r>
          </a:p>
        </p:txBody>
      </p:sp>
      <p:sp>
        <p:nvSpPr>
          <p:cNvPr id="80980" name="Line 84"/>
          <p:cNvSpPr/>
          <p:nvPr/>
        </p:nvSpPr>
        <p:spPr>
          <a:xfrm>
            <a:off x="4343400" y="4876800"/>
            <a:ext cx="1600200" cy="762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0981" name="Line 85"/>
          <p:cNvSpPr/>
          <p:nvPr/>
        </p:nvSpPr>
        <p:spPr>
          <a:xfrm flipV="1">
            <a:off x="6096000" y="4800600"/>
            <a:ext cx="1752600" cy="1524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p:cNvSpPr>
          <p:nvPr>
            <p:ph type="title"/>
          </p:nvPr>
        </p:nvSpPr>
        <p:spPr/>
        <p:txBody>
          <a:bodyPr vert="horz" wrap="square" lIns="91440" tIns="45720" rIns="91440" bIns="45720" anchor="ctr"/>
          <a:lstStyle/>
          <a:p>
            <a:pPr eaLnBrk="1" hangingPunct="1"/>
            <a:r>
              <a:rPr lang="en-US" altLang="zh-CN" dirty="0"/>
              <a:t>Chasm Trap </a:t>
            </a:r>
            <a:r>
              <a:rPr lang="zh-CN" altLang="en-US" dirty="0">
                <a:latin typeface="微软雅黑" panose="020B0503020204020204" charset="-122"/>
                <a:ea typeface="微软雅黑" panose="020B0503020204020204" charset="-122"/>
                <a:sym typeface="+mn-ea"/>
              </a:rPr>
              <a:t>例子</a:t>
            </a:r>
            <a:endParaRPr lang="en-US" altLang="zh-CN" dirty="0"/>
          </a:p>
        </p:txBody>
      </p:sp>
      <p:sp>
        <p:nvSpPr>
          <p:cNvPr id="81923" name="Oval 4"/>
          <p:cNvSpPr/>
          <p:nvPr/>
        </p:nvSpPr>
        <p:spPr>
          <a:xfrm>
            <a:off x="3924300" y="3397250"/>
            <a:ext cx="736600" cy="1903413"/>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1924" name="Oval 5"/>
          <p:cNvSpPr/>
          <p:nvPr/>
        </p:nvSpPr>
        <p:spPr>
          <a:xfrm>
            <a:off x="2124075" y="3141663"/>
            <a:ext cx="914400" cy="1871662"/>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1925" name="Oval 6"/>
          <p:cNvSpPr/>
          <p:nvPr/>
        </p:nvSpPr>
        <p:spPr>
          <a:xfrm>
            <a:off x="4114800" y="3903663"/>
            <a:ext cx="179388" cy="179387"/>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1926" name="Text Box 7"/>
          <p:cNvSpPr txBox="1"/>
          <p:nvPr/>
        </p:nvSpPr>
        <p:spPr>
          <a:xfrm>
            <a:off x="4013200" y="3594100"/>
            <a:ext cx="452438" cy="396875"/>
          </a:xfrm>
          <a:prstGeom prst="rect">
            <a:avLst/>
          </a:prstGeom>
          <a:noFill/>
          <a:ln w="9525">
            <a:noFill/>
          </a:ln>
        </p:spPr>
        <p:txBody>
          <a:bodyPr wrap="none">
            <a:spAutoFit/>
          </a:bodyPr>
          <a:lstStyle/>
          <a:p>
            <a:r>
              <a:rPr lang="en-US" altLang="zh-CN" sz="2000" dirty="0">
                <a:latin typeface="Times New Roman" panose="02020603050405020304" pitchFamily="18" charset="0"/>
              </a:rPr>
              <a:t>P1</a:t>
            </a:r>
          </a:p>
        </p:txBody>
      </p:sp>
      <p:sp>
        <p:nvSpPr>
          <p:cNvPr id="81927" name="Oval 8"/>
          <p:cNvSpPr/>
          <p:nvPr/>
        </p:nvSpPr>
        <p:spPr>
          <a:xfrm>
            <a:off x="4140200" y="4410075"/>
            <a:ext cx="179388" cy="179388"/>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1928" name="Text Box 9"/>
          <p:cNvSpPr txBox="1"/>
          <p:nvPr/>
        </p:nvSpPr>
        <p:spPr>
          <a:xfrm>
            <a:off x="4038600" y="4100513"/>
            <a:ext cx="452438" cy="396875"/>
          </a:xfrm>
          <a:prstGeom prst="rect">
            <a:avLst/>
          </a:prstGeom>
          <a:noFill/>
          <a:ln w="9525">
            <a:noFill/>
          </a:ln>
        </p:spPr>
        <p:txBody>
          <a:bodyPr wrap="none">
            <a:spAutoFit/>
          </a:bodyPr>
          <a:lstStyle/>
          <a:p>
            <a:r>
              <a:rPr lang="en-US" altLang="zh-CN" sz="2000" dirty="0">
                <a:latin typeface="Times New Roman" panose="02020603050405020304" pitchFamily="18" charset="0"/>
              </a:rPr>
              <a:t>P2</a:t>
            </a:r>
          </a:p>
        </p:txBody>
      </p:sp>
      <p:sp>
        <p:nvSpPr>
          <p:cNvPr id="81929" name="Oval 10"/>
          <p:cNvSpPr/>
          <p:nvPr/>
        </p:nvSpPr>
        <p:spPr>
          <a:xfrm>
            <a:off x="4140200" y="4970463"/>
            <a:ext cx="179388" cy="179387"/>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1930" name="Text Box 11"/>
          <p:cNvSpPr txBox="1"/>
          <p:nvPr/>
        </p:nvSpPr>
        <p:spPr>
          <a:xfrm>
            <a:off x="4038600" y="4692650"/>
            <a:ext cx="452438" cy="396875"/>
          </a:xfrm>
          <a:prstGeom prst="rect">
            <a:avLst/>
          </a:prstGeom>
          <a:noFill/>
          <a:ln w="9525">
            <a:noFill/>
          </a:ln>
        </p:spPr>
        <p:txBody>
          <a:bodyPr wrap="none">
            <a:spAutoFit/>
          </a:bodyPr>
          <a:lstStyle/>
          <a:p>
            <a:r>
              <a:rPr lang="en-US" altLang="zh-CN" sz="2000" dirty="0">
                <a:latin typeface="Times New Roman" panose="02020603050405020304" pitchFamily="18" charset="0"/>
              </a:rPr>
              <a:t>P3</a:t>
            </a:r>
          </a:p>
        </p:txBody>
      </p:sp>
      <p:sp>
        <p:nvSpPr>
          <p:cNvPr id="81931" name="Rectangle 16"/>
          <p:cNvSpPr/>
          <p:nvPr/>
        </p:nvSpPr>
        <p:spPr>
          <a:xfrm>
            <a:off x="2514600" y="3625850"/>
            <a:ext cx="144463" cy="1444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1932" name="Text Box 17"/>
          <p:cNvSpPr txBox="1"/>
          <p:nvPr/>
        </p:nvSpPr>
        <p:spPr>
          <a:xfrm>
            <a:off x="2438400" y="3340100"/>
            <a:ext cx="450850" cy="366713"/>
          </a:xfrm>
          <a:prstGeom prst="rect">
            <a:avLst/>
          </a:prstGeom>
          <a:noFill/>
          <a:ln w="9525">
            <a:noFill/>
          </a:ln>
        </p:spPr>
        <p:txBody>
          <a:bodyPr wrap="none">
            <a:spAutoFit/>
          </a:bodyPr>
          <a:lstStyle/>
          <a:p>
            <a:r>
              <a:rPr lang="en-US" altLang="zh-CN" sz="1800" dirty="0">
                <a:latin typeface="Times New Roman" panose="02020603050405020304" pitchFamily="18" charset="0"/>
              </a:rPr>
              <a:t>R1</a:t>
            </a:r>
          </a:p>
        </p:txBody>
      </p:sp>
      <p:sp>
        <p:nvSpPr>
          <p:cNvPr id="81933" name="Rectangle 18"/>
          <p:cNvSpPr/>
          <p:nvPr/>
        </p:nvSpPr>
        <p:spPr>
          <a:xfrm>
            <a:off x="2514600" y="4125913"/>
            <a:ext cx="144463" cy="1444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1934" name="Text Box 19"/>
          <p:cNvSpPr txBox="1"/>
          <p:nvPr/>
        </p:nvSpPr>
        <p:spPr>
          <a:xfrm>
            <a:off x="2438400" y="3854450"/>
            <a:ext cx="450850" cy="366713"/>
          </a:xfrm>
          <a:prstGeom prst="rect">
            <a:avLst/>
          </a:prstGeom>
          <a:noFill/>
          <a:ln w="9525">
            <a:noFill/>
          </a:ln>
        </p:spPr>
        <p:txBody>
          <a:bodyPr wrap="none">
            <a:spAutoFit/>
          </a:bodyPr>
          <a:lstStyle/>
          <a:p>
            <a:r>
              <a:rPr lang="en-US" altLang="zh-CN" sz="1800" dirty="0">
                <a:latin typeface="Times New Roman" panose="02020603050405020304" pitchFamily="18" charset="0"/>
              </a:rPr>
              <a:t>R2</a:t>
            </a:r>
          </a:p>
        </p:txBody>
      </p:sp>
      <p:sp>
        <p:nvSpPr>
          <p:cNvPr id="81935" name="Rectangle 20"/>
          <p:cNvSpPr/>
          <p:nvPr/>
        </p:nvSpPr>
        <p:spPr>
          <a:xfrm>
            <a:off x="2514600" y="4597400"/>
            <a:ext cx="144463" cy="1444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1936" name="Text Box 21"/>
          <p:cNvSpPr txBox="1"/>
          <p:nvPr/>
        </p:nvSpPr>
        <p:spPr>
          <a:xfrm>
            <a:off x="2438400" y="4311650"/>
            <a:ext cx="450850" cy="366713"/>
          </a:xfrm>
          <a:prstGeom prst="rect">
            <a:avLst/>
          </a:prstGeom>
          <a:noFill/>
          <a:ln w="9525">
            <a:noFill/>
          </a:ln>
        </p:spPr>
        <p:txBody>
          <a:bodyPr wrap="none">
            <a:spAutoFit/>
          </a:bodyPr>
          <a:lstStyle/>
          <a:p>
            <a:r>
              <a:rPr lang="en-US" altLang="zh-CN" sz="1800" dirty="0">
                <a:latin typeface="Times New Roman" panose="02020603050405020304" pitchFamily="18" charset="0"/>
              </a:rPr>
              <a:t>R3</a:t>
            </a:r>
          </a:p>
        </p:txBody>
      </p:sp>
      <p:sp>
        <p:nvSpPr>
          <p:cNvPr id="81937" name="Line 22"/>
          <p:cNvSpPr/>
          <p:nvPr/>
        </p:nvSpPr>
        <p:spPr>
          <a:xfrm flipV="1">
            <a:off x="762000" y="3702050"/>
            <a:ext cx="1828800" cy="4572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1938" name="Line 23"/>
          <p:cNvSpPr/>
          <p:nvPr/>
        </p:nvSpPr>
        <p:spPr>
          <a:xfrm>
            <a:off x="6019800" y="3778250"/>
            <a:ext cx="1828800" cy="2286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1939" name="Line 25"/>
          <p:cNvSpPr/>
          <p:nvPr/>
        </p:nvSpPr>
        <p:spPr>
          <a:xfrm>
            <a:off x="4284663" y="4508500"/>
            <a:ext cx="1735137" cy="71755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1940" name="Line 26"/>
          <p:cNvSpPr/>
          <p:nvPr/>
        </p:nvSpPr>
        <p:spPr>
          <a:xfrm>
            <a:off x="4284663" y="4508500"/>
            <a:ext cx="1735137" cy="18415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1941" name="Line 27"/>
          <p:cNvSpPr/>
          <p:nvPr/>
        </p:nvSpPr>
        <p:spPr>
          <a:xfrm>
            <a:off x="755650" y="4221163"/>
            <a:ext cx="2879725" cy="1368425"/>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1942" name="Line 32"/>
          <p:cNvSpPr/>
          <p:nvPr/>
        </p:nvSpPr>
        <p:spPr>
          <a:xfrm>
            <a:off x="6019800" y="5149850"/>
            <a:ext cx="1865313" cy="366713"/>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1943" name="Line 33"/>
          <p:cNvSpPr/>
          <p:nvPr/>
        </p:nvSpPr>
        <p:spPr>
          <a:xfrm>
            <a:off x="4267200" y="4006850"/>
            <a:ext cx="1752600" cy="3048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1944" name="Line 34"/>
          <p:cNvSpPr/>
          <p:nvPr/>
        </p:nvSpPr>
        <p:spPr>
          <a:xfrm flipV="1">
            <a:off x="685800" y="4159250"/>
            <a:ext cx="1905000" cy="762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1945" name="Line 35"/>
          <p:cNvSpPr/>
          <p:nvPr/>
        </p:nvSpPr>
        <p:spPr>
          <a:xfrm>
            <a:off x="755650" y="4941888"/>
            <a:ext cx="2808288" cy="1800225"/>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1946" name="Text Box 36"/>
          <p:cNvSpPr txBox="1"/>
          <p:nvPr/>
        </p:nvSpPr>
        <p:spPr>
          <a:xfrm>
            <a:off x="3810000" y="2863850"/>
            <a:ext cx="1046163" cy="457200"/>
          </a:xfrm>
          <a:prstGeom prst="rect">
            <a:avLst/>
          </a:prstGeom>
          <a:noFill/>
          <a:ln w="9525">
            <a:noFill/>
          </a:ln>
        </p:spPr>
        <p:txBody>
          <a:bodyPr wrap="none">
            <a:spAutoFit/>
          </a:bodyPr>
          <a:lstStyle/>
          <a:p>
            <a:r>
              <a:rPr lang="en-US" altLang="zh-CN" dirty="0">
                <a:latin typeface="Times New Roman" panose="02020603050405020304" pitchFamily="18" charset="0"/>
              </a:rPr>
              <a:t>Project</a:t>
            </a:r>
          </a:p>
        </p:txBody>
      </p:sp>
      <p:sp>
        <p:nvSpPr>
          <p:cNvPr id="81947" name="Text Box 37"/>
          <p:cNvSpPr txBox="1"/>
          <p:nvPr/>
        </p:nvSpPr>
        <p:spPr>
          <a:xfrm>
            <a:off x="2133600" y="2635250"/>
            <a:ext cx="658813" cy="457200"/>
          </a:xfrm>
          <a:prstGeom prst="rect">
            <a:avLst/>
          </a:prstGeom>
          <a:noFill/>
          <a:ln w="9525">
            <a:noFill/>
          </a:ln>
        </p:spPr>
        <p:txBody>
          <a:bodyPr wrap="none">
            <a:spAutoFit/>
          </a:bodyPr>
          <a:lstStyle/>
          <a:p>
            <a:r>
              <a:rPr lang="en-US" altLang="zh-CN" dirty="0">
                <a:latin typeface="Times New Roman" panose="02020603050405020304" pitchFamily="18" charset="0"/>
              </a:rPr>
              <a:t>Has</a:t>
            </a:r>
          </a:p>
        </p:txBody>
      </p:sp>
      <p:sp>
        <p:nvSpPr>
          <p:cNvPr id="81948" name="Oval 38"/>
          <p:cNvSpPr/>
          <p:nvPr/>
        </p:nvSpPr>
        <p:spPr>
          <a:xfrm>
            <a:off x="7388225" y="3348038"/>
            <a:ext cx="1143000" cy="2386012"/>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1949" name="Oval 39"/>
          <p:cNvSpPr/>
          <p:nvPr/>
        </p:nvSpPr>
        <p:spPr>
          <a:xfrm>
            <a:off x="7769225" y="3854450"/>
            <a:ext cx="179388" cy="179388"/>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1950" name="Text Box 40"/>
          <p:cNvSpPr txBox="1"/>
          <p:nvPr/>
        </p:nvSpPr>
        <p:spPr>
          <a:xfrm>
            <a:off x="7667625" y="3544888"/>
            <a:ext cx="466725" cy="396875"/>
          </a:xfrm>
          <a:prstGeom prst="rect">
            <a:avLst/>
          </a:prstGeom>
          <a:noFill/>
          <a:ln w="9525">
            <a:noFill/>
          </a:ln>
        </p:spPr>
        <p:txBody>
          <a:bodyPr wrap="none">
            <a:spAutoFit/>
          </a:bodyPr>
          <a:lstStyle/>
          <a:p>
            <a:r>
              <a:rPr lang="en-US" altLang="zh-CN" sz="2000" dirty="0">
                <a:latin typeface="Times New Roman" panose="02020603050405020304" pitchFamily="18" charset="0"/>
              </a:rPr>
              <a:t>E1</a:t>
            </a:r>
          </a:p>
        </p:txBody>
      </p:sp>
      <p:sp>
        <p:nvSpPr>
          <p:cNvPr id="81951" name="Oval 41"/>
          <p:cNvSpPr/>
          <p:nvPr/>
        </p:nvSpPr>
        <p:spPr>
          <a:xfrm>
            <a:off x="7794625" y="4360863"/>
            <a:ext cx="179388" cy="179387"/>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1952" name="Text Box 42"/>
          <p:cNvSpPr txBox="1"/>
          <p:nvPr/>
        </p:nvSpPr>
        <p:spPr>
          <a:xfrm>
            <a:off x="7693025" y="4051300"/>
            <a:ext cx="466725" cy="396875"/>
          </a:xfrm>
          <a:prstGeom prst="rect">
            <a:avLst/>
          </a:prstGeom>
          <a:noFill/>
          <a:ln w="9525">
            <a:noFill/>
          </a:ln>
        </p:spPr>
        <p:txBody>
          <a:bodyPr wrap="none">
            <a:spAutoFit/>
          </a:bodyPr>
          <a:lstStyle/>
          <a:p>
            <a:r>
              <a:rPr lang="en-US" altLang="zh-CN" sz="2000" dirty="0">
                <a:latin typeface="Times New Roman" panose="02020603050405020304" pitchFamily="18" charset="0"/>
              </a:rPr>
              <a:t>E2</a:t>
            </a:r>
          </a:p>
        </p:txBody>
      </p:sp>
      <p:sp>
        <p:nvSpPr>
          <p:cNvPr id="81953" name="Oval 43"/>
          <p:cNvSpPr/>
          <p:nvPr/>
        </p:nvSpPr>
        <p:spPr>
          <a:xfrm>
            <a:off x="7794625" y="4921250"/>
            <a:ext cx="179388" cy="179388"/>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1954" name="Text Box 44"/>
          <p:cNvSpPr txBox="1"/>
          <p:nvPr/>
        </p:nvSpPr>
        <p:spPr>
          <a:xfrm>
            <a:off x="7673975" y="4643438"/>
            <a:ext cx="466725" cy="396875"/>
          </a:xfrm>
          <a:prstGeom prst="rect">
            <a:avLst/>
          </a:prstGeom>
          <a:noFill/>
          <a:ln w="9525">
            <a:noFill/>
          </a:ln>
        </p:spPr>
        <p:txBody>
          <a:bodyPr wrap="none">
            <a:spAutoFit/>
          </a:bodyPr>
          <a:lstStyle/>
          <a:p>
            <a:r>
              <a:rPr lang="en-US" altLang="zh-CN" sz="2000" dirty="0">
                <a:latin typeface="Times New Roman" panose="02020603050405020304" pitchFamily="18" charset="0"/>
              </a:rPr>
              <a:t>E3</a:t>
            </a:r>
          </a:p>
        </p:txBody>
      </p:sp>
      <p:sp>
        <p:nvSpPr>
          <p:cNvPr id="81955" name="Oval 45"/>
          <p:cNvSpPr/>
          <p:nvPr/>
        </p:nvSpPr>
        <p:spPr>
          <a:xfrm>
            <a:off x="7820025" y="5427663"/>
            <a:ext cx="179388" cy="179387"/>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1956" name="Text Box 46"/>
          <p:cNvSpPr txBox="1"/>
          <p:nvPr/>
        </p:nvSpPr>
        <p:spPr>
          <a:xfrm>
            <a:off x="7718425" y="5118100"/>
            <a:ext cx="466725" cy="396875"/>
          </a:xfrm>
          <a:prstGeom prst="rect">
            <a:avLst/>
          </a:prstGeom>
          <a:noFill/>
          <a:ln w="9525">
            <a:noFill/>
          </a:ln>
        </p:spPr>
        <p:txBody>
          <a:bodyPr wrap="none">
            <a:spAutoFit/>
          </a:bodyPr>
          <a:lstStyle/>
          <a:p>
            <a:r>
              <a:rPr lang="en-US" altLang="zh-CN" sz="2000" dirty="0">
                <a:latin typeface="Times New Roman" panose="02020603050405020304" pitchFamily="18" charset="0"/>
              </a:rPr>
              <a:t>E4</a:t>
            </a:r>
          </a:p>
        </p:txBody>
      </p:sp>
      <p:sp>
        <p:nvSpPr>
          <p:cNvPr id="81957" name="Text Box 51"/>
          <p:cNvSpPr txBox="1"/>
          <p:nvPr/>
        </p:nvSpPr>
        <p:spPr>
          <a:xfrm>
            <a:off x="7345363" y="2890838"/>
            <a:ext cx="1417637" cy="457200"/>
          </a:xfrm>
          <a:prstGeom prst="rect">
            <a:avLst/>
          </a:prstGeom>
          <a:noFill/>
          <a:ln w="9525">
            <a:noFill/>
          </a:ln>
        </p:spPr>
        <p:txBody>
          <a:bodyPr wrap="none">
            <a:spAutoFit/>
          </a:bodyPr>
          <a:lstStyle/>
          <a:p>
            <a:r>
              <a:rPr lang="en-US" altLang="zh-CN" dirty="0">
                <a:latin typeface="Times New Roman" panose="02020603050405020304" pitchFamily="18" charset="0"/>
              </a:rPr>
              <a:t>Employee</a:t>
            </a:r>
          </a:p>
        </p:txBody>
      </p:sp>
      <p:sp>
        <p:nvSpPr>
          <p:cNvPr id="81958" name="Text Box 53"/>
          <p:cNvSpPr txBox="1"/>
          <p:nvPr/>
        </p:nvSpPr>
        <p:spPr>
          <a:xfrm>
            <a:off x="3462338" y="5216525"/>
            <a:ext cx="361950" cy="366713"/>
          </a:xfrm>
          <a:prstGeom prst="rect">
            <a:avLst/>
          </a:prstGeom>
          <a:noFill/>
          <a:ln w="9525">
            <a:noFill/>
          </a:ln>
        </p:spPr>
        <p:txBody>
          <a:bodyPr wrap="none">
            <a:spAutoFit/>
          </a:bodyPr>
          <a:lstStyle/>
          <a:p>
            <a:r>
              <a:rPr lang="en-US" altLang="zh-CN" sz="1800" dirty="0">
                <a:latin typeface="Times New Roman" panose="02020603050405020304" pitchFamily="18" charset="0"/>
              </a:rPr>
              <a:t>ra</a:t>
            </a:r>
          </a:p>
        </p:txBody>
      </p:sp>
      <p:sp>
        <p:nvSpPr>
          <p:cNvPr id="81959" name="Line 54"/>
          <p:cNvSpPr/>
          <p:nvPr/>
        </p:nvSpPr>
        <p:spPr>
          <a:xfrm flipV="1">
            <a:off x="4191000" y="3778250"/>
            <a:ext cx="1828800" cy="2286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1960" name="Line 55"/>
          <p:cNvSpPr/>
          <p:nvPr/>
        </p:nvSpPr>
        <p:spPr>
          <a:xfrm>
            <a:off x="2667000" y="4692650"/>
            <a:ext cx="1524000" cy="3810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1961" name="Line 56"/>
          <p:cNvSpPr/>
          <p:nvPr/>
        </p:nvSpPr>
        <p:spPr>
          <a:xfrm>
            <a:off x="6019800" y="4311650"/>
            <a:ext cx="1752600" cy="762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1962" name="Line 57"/>
          <p:cNvSpPr/>
          <p:nvPr/>
        </p:nvSpPr>
        <p:spPr>
          <a:xfrm flipV="1">
            <a:off x="762000" y="4692650"/>
            <a:ext cx="1828800" cy="1524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1963" name="Line 58"/>
          <p:cNvSpPr/>
          <p:nvPr/>
        </p:nvSpPr>
        <p:spPr>
          <a:xfrm>
            <a:off x="6019800" y="4768850"/>
            <a:ext cx="1905000" cy="3048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1964" name="Line 59"/>
          <p:cNvSpPr/>
          <p:nvPr/>
        </p:nvSpPr>
        <p:spPr>
          <a:xfrm>
            <a:off x="755650" y="4292600"/>
            <a:ext cx="2808288" cy="208915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1965" name="Oval 60"/>
          <p:cNvSpPr/>
          <p:nvPr/>
        </p:nvSpPr>
        <p:spPr>
          <a:xfrm>
            <a:off x="304800" y="3625850"/>
            <a:ext cx="762000" cy="1531938"/>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1966" name="Oval 61"/>
          <p:cNvSpPr/>
          <p:nvPr/>
        </p:nvSpPr>
        <p:spPr>
          <a:xfrm>
            <a:off x="600075" y="4114800"/>
            <a:ext cx="179388" cy="179388"/>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1967" name="Text Box 62"/>
          <p:cNvSpPr txBox="1"/>
          <p:nvPr/>
        </p:nvSpPr>
        <p:spPr>
          <a:xfrm>
            <a:off x="498475" y="3805238"/>
            <a:ext cx="495300" cy="396875"/>
          </a:xfrm>
          <a:prstGeom prst="rect">
            <a:avLst/>
          </a:prstGeom>
          <a:noFill/>
          <a:ln w="9525">
            <a:noFill/>
          </a:ln>
        </p:spPr>
        <p:txBody>
          <a:bodyPr wrap="none">
            <a:spAutoFit/>
          </a:bodyPr>
          <a:lstStyle/>
          <a:p>
            <a:r>
              <a:rPr lang="en-US" altLang="zh-CN" sz="2000" dirty="0">
                <a:latin typeface="Times New Roman" panose="02020603050405020304" pitchFamily="18" charset="0"/>
              </a:rPr>
              <a:t>D1</a:t>
            </a:r>
          </a:p>
        </p:txBody>
      </p:sp>
      <p:sp>
        <p:nvSpPr>
          <p:cNvPr id="81968" name="Oval 63"/>
          <p:cNvSpPr/>
          <p:nvPr/>
        </p:nvSpPr>
        <p:spPr>
          <a:xfrm>
            <a:off x="625475" y="4773613"/>
            <a:ext cx="179388" cy="179387"/>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1969" name="Text Box 64"/>
          <p:cNvSpPr txBox="1"/>
          <p:nvPr/>
        </p:nvSpPr>
        <p:spPr>
          <a:xfrm>
            <a:off x="523875" y="4464050"/>
            <a:ext cx="495300" cy="396875"/>
          </a:xfrm>
          <a:prstGeom prst="rect">
            <a:avLst/>
          </a:prstGeom>
          <a:noFill/>
          <a:ln w="9525">
            <a:noFill/>
          </a:ln>
        </p:spPr>
        <p:txBody>
          <a:bodyPr wrap="none">
            <a:spAutoFit/>
          </a:bodyPr>
          <a:lstStyle/>
          <a:p>
            <a:r>
              <a:rPr lang="en-US" altLang="zh-CN" sz="2000" dirty="0">
                <a:latin typeface="Times New Roman" panose="02020603050405020304" pitchFamily="18" charset="0"/>
              </a:rPr>
              <a:t>D2</a:t>
            </a:r>
          </a:p>
        </p:txBody>
      </p:sp>
      <p:sp>
        <p:nvSpPr>
          <p:cNvPr id="81970" name="Text Box 67"/>
          <p:cNvSpPr txBox="1"/>
          <p:nvPr/>
        </p:nvSpPr>
        <p:spPr>
          <a:xfrm>
            <a:off x="0" y="3092450"/>
            <a:ext cx="1620838" cy="457200"/>
          </a:xfrm>
          <a:prstGeom prst="rect">
            <a:avLst/>
          </a:prstGeom>
          <a:noFill/>
          <a:ln w="9525">
            <a:noFill/>
          </a:ln>
        </p:spPr>
        <p:txBody>
          <a:bodyPr wrap="none">
            <a:spAutoFit/>
          </a:bodyPr>
          <a:lstStyle/>
          <a:p>
            <a:r>
              <a:rPr lang="en-US" altLang="zh-CN" dirty="0">
                <a:latin typeface="Times New Roman" panose="02020603050405020304" pitchFamily="18" charset="0"/>
              </a:rPr>
              <a:t>Department</a:t>
            </a:r>
          </a:p>
        </p:txBody>
      </p:sp>
      <p:sp>
        <p:nvSpPr>
          <p:cNvPr id="81971" name="Oval 68"/>
          <p:cNvSpPr/>
          <p:nvPr/>
        </p:nvSpPr>
        <p:spPr>
          <a:xfrm>
            <a:off x="5638800" y="3244850"/>
            <a:ext cx="838200" cy="2200275"/>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1972" name="Rectangle 69"/>
          <p:cNvSpPr/>
          <p:nvPr/>
        </p:nvSpPr>
        <p:spPr>
          <a:xfrm>
            <a:off x="5943600" y="3702050"/>
            <a:ext cx="144463" cy="1444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1973" name="Text Box 70"/>
          <p:cNvSpPr txBox="1"/>
          <p:nvPr/>
        </p:nvSpPr>
        <p:spPr>
          <a:xfrm>
            <a:off x="5867400" y="3416300"/>
            <a:ext cx="374650" cy="366713"/>
          </a:xfrm>
          <a:prstGeom prst="rect">
            <a:avLst/>
          </a:prstGeom>
          <a:noFill/>
          <a:ln w="9525">
            <a:noFill/>
          </a:ln>
        </p:spPr>
        <p:txBody>
          <a:bodyPr wrap="none">
            <a:spAutoFit/>
          </a:bodyPr>
          <a:lstStyle/>
          <a:p>
            <a:r>
              <a:rPr lang="en-US" altLang="zh-CN" sz="1800" dirty="0">
                <a:latin typeface="Times New Roman" panose="02020603050405020304" pitchFamily="18" charset="0"/>
              </a:rPr>
              <a:t>r1</a:t>
            </a:r>
          </a:p>
        </p:txBody>
      </p:sp>
      <p:sp>
        <p:nvSpPr>
          <p:cNvPr id="81974" name="Rectangle 71"/>
          <p:cNvSpPr/>
          <p:nvPr/>
        </p:nvSpPr>
        <p:spPr>
          <a:xfrm>
            <a:off x="5943600" y="4202113"/>
            <a:ext cx="144463" cy="1444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1975" name="Text Box 72"/>
          <p:cNvSpPr txBox="1"/>
          <p:nvPr/>
        </p:nvSpPr>
        <p:spPr>
          <a:xfrm>
            <a:off x="5867400" y="3930650"/>
            <a:ext cx="374650" cy="366713"/>
          </a:xfrm>
          <a:prstGeom prst="rect">
            <a:avLst/>
          </a:prstGeom>
          <a:noFill/>
          <a:ln w="9525">
            <a:noFill/>
          </a:ln>
        </p:spPr>
        <p:txBody>
          <a:bodyPr wrap="none">
            <a:spAutoFit/>
          </a:bodyPr>
          <a:lstStyle/>
          <a:p>
            <a:r>
              <a:rPr lang="en-US" altLang="zh-CN" sz="1800" dirty="0">
                <a:latin typeface="Times New Roman" panose="02020603050405020304" pitchFamily="18" charset="0"/>
              </a:rPr>
              <a:t>r2</a:t>
            </a:r>
          </a:p>
        </p:txBody>
      </p:sp>
      <p:sp>
        <p:nvSpPr>
          <p:cNvPr id="81976" name="Rectangle 73"/>
          <p:cNvSpPr/>
          <p:nvPr/>
        </p:nvSpPr>
        <p:spPr>
          <a:xfrm>
            <a:off x="5943600" y="4673600"/>
            <a:ext cx="144463" cy="1444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1977" name="Text Box 74"/>
          <p:cNvSpPr txBox="1"/>
          <p:nvPr/>
        </p:nvSpPr>
        <p:spPr>
          <a:xfrm>
            <a:off x="5867400" y="4387850"/>
            <a:ext cx="374650" cy="366713"/>
          </a:xfrm>
          <a:prstGeom prst="rect">
            <a:avLst/>
          </a:prstGeom>
          <a:noFill/>
          <a:ln w="9525">
            <a:noFill/>
          </a:ln>
        </p:spPr>
        <p:txBody>
          <a:bodyPr wrap="none">
            <a:spAutoFit/>
          </a:bodyPr>
          <a:lstStyle/>
          <a:p>
            <a:r>
              <a:rPr lang="en-US" altLang="zh-CN" sz="1800" dirty="0">
                <a:latin typeface="Times New Roman" panose="02020603050405020304" pitchFamily="18" charset="0"/>
              </a:rPr>
              <a:t>r3</a:t>
            </a:r>
          </a:p>
        </p:txBody>
      </p:sp>
      <p:sp>
        <p:nvSpPr>
          <p:cNvPr id="81978" name="Rectangle 75"/>
          <p:cNvSpPr/>
          <p:nvPr/>
        </p:nvSpPr>
        <p:spPr>
          <a:xfrm>
            <a:off x="5945188" y="5116513"/>
            <a:ext cx="144462" cy="1444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1979" name="Text Box 76"/>
          <p:cNvSpPr txBox="1"/>
          <p:nvPr/>
        </p:nvSpPr>
        <p:spPr>
          <a:xfrm>
            <a:off x="5868988" y="4845050"/>
            <a:ext cx="374650" cy="366713"/>
          </a:xfrm>
          <a:prstGeom prst="rect">
            <a:avLst/>
          </a:prstGeom>
          <a:noFill/>
          <a:ln w="9525">
            <a:noFill/>
          </a:ln>
        </p:spPr>
        <p:txBody>
          <a:bodyPr wrap="none">
            <a:spAutoFit/>
          </a:bodyPr>
          <a:lstStyle/>
          <a:p>
            <a:r>
              <a:rPr lang="en-US" altLang="zh-CN" sz="1800" dirty="0">
                <a:latin typeface="Times New Roman" panose="02020603050405020304" pitchFamily="18" charset="0"/>
              </a:rPr>
              <a:t>r4</a:t>
            </a:r>
          </a:p>
        </p:txBody>
      </p:sp>
      <p:sp>
        <p:nvSpPr>
          <p:cNvPr id="81980" name="Line 79"/>
          <p:cNvSpPr/>
          <p:nvPr/>
        </p:nvSpPr>
        <p:spPr>
          <a:xfrm>
            <a:off x="2667000" y="3625850"/>
            <a:ext cx="1524000" cy="3810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1981" name="Line 80"/>
          <p:cNvSpPr/>
          <p:nvPr/>
        </p:nvSpPr>
        <p:spPr>
          <a:xfrm>
            <a:off x="2590800" y="4159250"/>
            <a:ext cx="1600200" cy="3810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1982" name="Text Box 83"/>
          <p:cNvSpPr txBox="1"/>
          <p:nvPr/>
        </p:nvSpPr>
        <p:spPr>
          <a:xfrm>
            <a:off x="5791200" y="2711450"/>
            <a:ext cx="658813" cy="457200"/>
          </a:xfrm>
          <a:prstGeom prst="rect">
            <a:avLst/>
          </a:prstGeom>
          <a:noFill/>
          <a:ln w="9525">
            <a:noFill/>
          </a:ln>
        </p:spPr>
        <p:txBody>
          <a:bodyPr wrap="none">
            <a:spAutoFit/>
          </a:bodyPr>
          <a:lstStyle/>
          <a:p>
            <a:r>
              <a:rPr lang="en-US" altLang="zh-CN" dirty="0">
                <a:latin typeface="Times New Roman" panose="02020603050405020304" pitchFamily="18" charset="0"/>
              </a:rPr>
              <a:t>Has</a:t>
            </a:r>
          </a:p>
        </p:txBody>
      </p:sp>
      <p:sp>
        <p:nvSpPr>
          <p:cNvPr id="81983" name="Text Box 86"/>
          <p:cNvSpPr txBox="1"/>
          <p:nvPr/>
        </p:nvSpPr>
        <p:spPr>
          <a:xfrm>
            <a:off x="6629400" y="1493838"/>
            <a:ext cx="1427163" cy="466725"/>
          </a:xfrm>
          <a:prstGeom prst="rect">
            <a:avLst/>
          </a:prstGeom>
          <a:noFill/>
          <a:ln w="9525" cap="flat" cmpd="sng">
            <a:solidFill>
              <a:schemeClr val="tx1"/>
            </a:solidFill>
            <a:prstDash val="solid"/>
            <a:miter/>
            <a:headEnd type="none" w="med" len="med"/>
            <a:tailEnd type="none" w="med" len="med"/>
          </a:ln>
        </p:spPr>
        <p:txBody>
          <a:bodyPr wrap="none">
            <a:spAutoFit/>
          </a:bodyPr>
          <a:lstStyle/>
          <a:p>
            <a:r>
              <a:rPr lang="en-US" altLang="zh-CN" dirty="0">
                <a:latin typeface="Times New Roman" panose="02020603050405020304" pitchFamily="18" charset="0"/>
              </a:rPr>
              <a:t>Employee</a:t>
            </a:r>
          </a:p>
        </p:txBody>
      </p:sp>
      <p:sp>
        <p:nvSpPr>
          <p:cNvPr id="81984" name="Text Box 87"/>
          <p:cNvSpPr txBox="1"/>
          <p:nvPr/>
        </p:nvSpPr>
        <p:spPr>
          <a:xfrm>
            <a:off x="381000" y="1560513"/>
            <a:ext cx="1630363" cy="466725"/>
          </a:xfrm>
          <a:prstGeom prst="rect">
            <a:avLst/>
          </a:prstGeom>
          <a:noFill/>
          <a:ln w="9525" cap="flat" cmpd="sng">
            <a:solidFill>
              <a:schemeClr val="tx1"/>
            </a:solidFill>
            <a:prstDash val="solid"/>
            <a:miter/>
            <a:headEnd type="none" w="med" len="med"/>
            <a:tailEnd type="none" w="med" len="med"/>
          </a:ln>
        </p:spPr>
        <p:txBody>
          <a:bodyPr wrap="none">
            <a:spAutoFit/>
          </a:bodyPr>
          <a:lstStyle/>
          <a:p>
            <a:r>
              <a:rPr lang="en-US" altLang="zh-CN" dirty="0">
                <a:latin typeface="Times New Roman" panose="02020603050405020304" pitchFamily="18" charset="0"/>
              </a:rPr>
              <a:t>Department</a:t>
            </a:r>
          </a:p>
        </p:txBody>
      </p:sp>
      <p:sp>
        <p:nvSpPr>
          <p:cNvPr id="81985" name="Line 88"/>
          <p:cNvSpPr/>
          <p:nvPr/>
        </p:nvSpPr>
        <p:spPr>
          <a:xfrm>
            <a:off x="1981200" y="1765300"/>
            <a:ext cx="167640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1986" name="Text Box 89"/>
          <p:cNvSpPr txBox="1"/>
          <p:nvPr/>
        </p:nvSpPr>
        <p:spPr>
          <a:xfrm>
            <a:off x="2514600" y="1341438"/>
            <a:ext cx="658813" cy="457200"/>
          </a:xfrm>
          <a:prstGeom prst="rect">
            <a:avLst/>
          </a:prstGeom>
          <a:noFill/>
          <a:ln w="9525">
            <a:noFill/>
          </a:ln>
        </p:spPr>
        <p:txBody>
          <a:bodyPr wrap="none">
            <a:spAutoFit/>
          </a:bodyPr>
          <a:lstStyle/>
          <a:p>
            <a:r>
              <a:rPr lang="en-US" altLang="zh-CN" dirty="0">
                <a:latin typeface="Times New Roman" panose="02020603050405020304" pitchFamily="18" charset="0"/>
              </a:rPr>
              <a:t>Has</a:t>
            </a:r>
          </a:p>
        </p:txBody>
      </p:sp>
      <p:sp>
        <p:nvSpPr>
          <p:cNvPr id="81987" name="Text Box 90"/>
          <p:cNvSpPr txBox="1"/>
          <p:nvPr/>
        </p:nvSpPr>
        <p:spPr>
          <a:xfrm>
            <a:off x="1981200" y="1689100"/>
            <a:ext cx="641350" cy="457200"/>
          </a:xfrm>
          <a:prstGeom prst="rect">
            <a:avLst/>
          </a:prstGeom>
          <a:noFill/>
          <a:ln w="9525">
            <a:noFill/>
          </a:ln>
        </p:spPr>
        <p:txBody>
          <a:bodyPr wrap="none">
            <a:spAutoFit/>
          </a:bodyPr>
          <a:lstStyle/>
          <a:p>
            <a:r>
              <a:rPr lang="en-US" altLang="zh-CN" dirty="0">
                <a:latin typeface="Times New Roman" panose="02020603050405020304" pitchFamily="18" charset="0"/>
              </a:rPr>
              <a:t>0..1</a:t>
            </a:r>
          </a:p>
        </p:txBody>
      </p:sp>
      <p:sp>
        <p:nvSpPr>
          <p:cNvPr id="81988" name="Text Box 91"/>
          <p:cNvSpPr txBox="1"/>
          <p:nvPr/>
        </p:nvSpPr>
        <p:spPr>
          <a:xfrm>
            <a:off x="3032125" y="1711325"/>
            <a:ext cx="641350" cy="457200"/>
          </a:xfrm>
          <a:prstGeom prst="rect">
            <a:avLst/>
          </a:prstGeom>
          <a:noFill/>
          <a:ln w="9525">
            <a:noFill/>
          </a:ln>
        </p:spPr>
        <p:txBody>
          <a:bodyPr wrap="none">
            <a:spAutoFit/>
          </a:bodyPr>
          <a:lstStyle/>
          <a:p>
            <a:r>
              <a:rPr lang="en-US" altLang="zh-CN" dirty="0">
                <a:latin typeface="Times New Roman" panose="02020603050405020304" pitchFamily="18" charset="0"/>
              </a:rPr>
              <a:t>0..*</a:t>
            </a:r>
          </a:p>
        </p:txBody>
      </p:sp>
      <p:sp>
        <p:nvSpPr>
          <p:cNvPr id="81989" name="Text Box 92"/>
          <p:cNvSpPr txBox="1"/>
          <p:nvPr/>
        </p:nvSpPr>
        <p:spPr>
          <a:xfrm>
            <a:off x="3733800" y="1493838"/>
            <a:ext cx="1055688" cy="466725"/>
          </a:xfrm>
          <a:prstGeom prst="rect">
            <a:avLst/>
          </a:prstGeom>
          <a:noFill/>
          <a:ln w="9525" cap="flat" cmpd="sng">
            <a:solidFill>
              <a:schemeClr val="tx1"/>
            </a:solidFill>
            <a:prstDash val="solid"/>
            <a:miter/>
            <a:headEnd type="none" w="med" len="med"/>
            <a:tailEnd type="none" w="med" len="med"/>
          </a:ln>
        </p:spPr>
        <p:txBody>
          <a:bodyPr wrap="none">
            <a:spAutoFit/>
          </a:bodyPr>
          <a:lstStyle/>
          <a:p>
            <a:r>
              <a:rPr lang="en-US" altLang="zh-CN" dirty="0">
                <a:latin typeface="Times New Roman" panose="02020603050405020304" pitchFamily="18" charset="0"/>
              </a:rPr>
              <a:t>Project</a:t>
            </a:r>
          </a:p>
        </p:txBody>
      </p:sp>
      <p:sp>
        <p:nvSpPr>
          <p:cNvPr id="81990" name="Line 93"/>
          <p:cNvSpPr/>
          <p:nvPr/>
        </p:nvSpPr>
        <p:spPr>
          <a:xfrm flipV="1">
            <a:off x="4876800" y="1765300"/>
            <a:ext cx="1768475"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1991" name="Text Box 94"/>
          <p:cNvSpPr txBox="1"/>
          <p:nvPr/>
        </p:nvSpPr>
        <p:spPr>
          <a:xfrm>
            <a:off x="5029200" y="1341438"/>
            <a:ext cx="658813" cy="457200"/>
          </a:xfrm>
          <a:prstGeom prst="rect">
            <a:avLst/>
          </a:prstGeom>
          <a:noFill/>
          <a:ln w="9525">
            <a:noFill/>
          </a:ln>
        </p:spPr>
        <p:txBody>
          <a:bodyPr wrap="none">
            <a:spAutoFit/>
          </a:bodyPr>
          <a:lstStyle/>
          <a:p>
            <a:r>
              <a:rPr lang="en-US" altLang="zh-CN" dirty="0">
                <a:latin typeface="Times New Roman" panose="02020603050405020304" pitchFamily="18" charset="0"/>
              </a:rPr>
              <a:t>Has</a:t>
            </a:r>
          </a:p>
        </p:txBody>
      </p:sp>
      <p:sp>
        <p:nvSpPr>
          <p:cNvPr id="81992" name="Text Box 95"/>
          <p:cNvSpPr txBox="1"/>
          <p:nvPr/>
        </p:nvSpPr>
        <p:spPr>
          <a:xfrm>
            <a:off x="4876800" y="1689100"/>
            <a:ext cx="640080" cy="460375"/>
          </a:xfrm>
          <a:prstGeom prst="rect">
            <a:avLst/>
          </a:prstGeom>
          <a:noFill/>
          <a:ln w="9525">
            <a:noFill/>
          </a:ln>
        </p:spPr>
        <p:txBody>
          <a:bodyPr wrap="none">
            <a:spAutoFit/>
          </a:bodyPr>
          <a:lstStyle/>
          <a:p>
            <a:r>
              <a:rPr lang="en-US" altLang="zh-CN" dirty="0">
                <a:latin typeface="Times New Roman" panose="02020603050405020304" pitchFamily="18" charset="0"/>
              </a:rPr>
              <a:t>0..*</a:t>
            </a:r>
          </a:p>
        </p:txBody>
      </p:sp>
      <p:sp>
        <p:nvSpPr>
          <p:cNvPr id="81993" name="Text Box 96"/>
          <p:cNvSpPr txBox="1"/>
          <p:nvPr/>
        </p:nvSpPr>
        <p:spPr>
          <a:xfrm>
            <a:off x="6019800" y="1689100"/>
            <a:ext cx="641350" cy="457200"/>
          </a:xfrm>
          <a:prstGeom prst="rect">
            <a:avLst/>
          </a:prstGeom>
          <a:noFill/>
          <a:ln w="9525">
            <a:noFill/>
          </a:ln>
        </p:spPr>
        <p:txBody>
          <a:bodyPr wrap="none">
            <a:spAutoFit/>
          </a:bodyPr>
          <a:lstStyle/>
          <a:p>
            <a:r>
              <a:rPr lang="en-US" altLang="zh-CN" dirty="0">
                <a:latin typeface="Times New Roman" panose="02020603050405020304" pitchFamily="18" charset="0"/>
              </a:rPr>
              <a:t>0..*</a:t>
            </a:r>
          </a:p>
        </p:txBody>
      </p:sp>
      <p:sp>
        <p:nvSpPr>
          <p:cNvPr id="81994" name="Freeform 97"/>
          <p:cNvSpPr/>
          <p:nvPr/>
        </p:nvSpPr>
        <p:spPr>
          <a:xfrm>
            <a:off x="5883275" y="1452563"/>
            <a:ext cx="269875" cy="269875"/>
          </a:xfrm>
          <a:custGeom>
            <a:avLst/>
            <a:gdLst/>
            <a:ahLst/>
            <a:cxnLst>
              <a:cxn ang="0">
                <a:pos x="0" y="0"/>
              </a:cxn>
              <a:cxn ang="0">
                <a:pos x="379336019" y="189668712"/>
              </a:cxn>
              <a:cxn ang="0">
                <a:pos x="0" y="379336019"/>
              </a:cxn>
              <a:cxn ang="0">
                <a:pos x="0" y="0"/>
              </a:cxn>
            </a:cxnLst>
            <a:rect l="0" t="0" r="0" b="0"/>
            <a:pathLst>
              <a:path w="192" h="192">
                <a:moveTo>
                  <a:pt x="0" y="0"/>
                </a:moveTo>
                <a:lnTo>
                  <a:pt x="192" y="96"/>
                </a:lnTo>
                <a:lnTo>
                  <a:pt x="0" y="192"/>
                </a:lnTo>
                <a:lnTo>
                  <a:pt x="0" y="0"/>
                </a:ln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81995" name="Freeform 98"/>
          <p:cNvSpPr/>
          <p:nvPr/>
        </p:nvSpPr>
        <p:spPr>
          <a:xfrm>
            <a:off x="3124200" y="1417638"/>
            <a:ext cx="269875" cy="269875"/>
          </a:xfrm>
          <a:custGeom>
            <a:avLst/>
            <a:gdLst/>
            <a:ahLst/>
            <a:cxnLst>
              <a:cxn ang="0">
                <a:pos x="0" y="0"/>
              </a:cxn>
              <a:cxn ang="0">
                <a:pos x="379336019" y="189668712"/>
              </a:cxn>
              <a:cxn ang="0">
                <a:pos x="0" y="379336019"/>
              </a:cxn>
              <a:cxn ang="0">
                <a:pos x="0" y="0"/>
              </a:cxn>
            </a:cxnLst>
            <a:rect l="0" t="0" r="0" b="0"/>
            <a:pathLst>
              <a:path w="192" h="192">
                <a:moveTo>
                  <a:pt x="0" y="0"/>
                </a:moveTo>
                <a:lnTo>
                  <a:pt x="192" y="96"/>
                </a:lnTo>
                <a:lnTo>
                  <a:pt x="0" y="192"/>
                </a:lnTo>
                <a:lnTo>
                  <a:pt x="0" y="0"/>
                </a:ln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81996" name="Line 99"/>
          <p:cNvSpPr/>
          <p:nvPr/>
        </p:nvSpPr>
        <p:spPr>
          <a:xfrm>
            <a:off x="971550" y="2003425"/>
            <a:ext cx="0" cy="503238"/>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81997" name="Line 100"/>
          <p:cNvSpPr/>
          <p:nvPr/>
        </p:nvSpPr>
        <p:spPr>
          <a:xfrm>
            <a:off x="971550" y="2492375"/>
            <a:ext cx="6480175" cy="0"/>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81998" name="Line 101"/>
          <p:cNvSpPr/>
          <p:nvPr/>
        </p:nvSpPr>
        <p:spPr>
          <a:xfrm flipV="1">
            <a:off x="7451725" y="1952625"/>
            <a:ext cx="0" cy="539750"/>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81999" name="Text Box 102"/>
          <p:cNvSpPr txBox="1"/>
          <p:nvPr/>
        </p:nvSpPr>
        <p:spPr>
          <a:xfrm>
            <a:off x="3692525" y="2438400"/>
            <a:ext cx="690880" cy="460375"/>
          </a:xfrm>
          <a:prstGeom prst="rect">
            <a:avLst/>
          </a:prstGeom>
          <a:noFill/>
          <a:ln w="9525">
            <a:noFill/>
          </a:ln>
        </p:spPr>
        <p:txBody>
          <a:bodyPr wrap="none">
            <a:spAutoFit/>
          </a:bodyPr>
          <a:lstStyle/>
          <a:p>
            <a:r>
              <a:rPr lang="en-US" altLang="zh-CN" b="1" dirty="0">
                <a:solidFill>
                  <a:srgbClr val="FF0000"/>
                </a:solidFill>
                <a:latin typeface="Times New Roman" panose="02020603050405020304" pitchFamily="18" charset="0"/>
              </a:rPr>
              <a:t>Has</a:t>
            </a:r>
          </a:p>
        </p:txBody>
      </p:sp>
      <p:sp>
        <p:nvSpPr>
          <p:cNvPr id="82000" name="Freeform 103"/>
          <p:cNvSpPr/>
          <p:nvPr/>
        </p:nvSpPr>
        <p:spPr>
          <a:xfrm>
            <a:off x="4302125" y="2514600"/>
            <a:ext cx="269875" cy="269875"/>
          </a:xfrm>
          <a:custGeom>
            <a:avLst/>
            <a:gdLst/>
            <a:ahLst/>
            <a:cxnLst>
              <a:cxn ang="0">
                <a:pos x="0" y="0"/>
              </a:cxn>
              <a:cxn ang="0">
                <a:pos x="379336019" y="189668712"/>
              </a:cxn>
              <a:cxn ang="0">
                <a:pos x="0" y="379336019"/>
              </a:cxn>
              <a:cxn ang="0">
                <a:pos x="0" y="0"/>
              </a:cxn>
            </a:cxnLst>
            <a:rect l="0" t="0" r="0" b="0"/>
            <a:pathLst>
              <a:path w="192" h="192">
                <a:moveTo>
                  <a:pt x="0" y="0"/>
                </a:moveTo>
                <a:lnTo>
                  <a:pt x="192" y="96"/>
                </a:lnTo>
                <a:lnTo>
                  <a:pt x="0" y="192"/>
                </a:lnTo>
                <a:lnTo>
                  <a:pt x="0" y="0"/>
                </a:ln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solidFill>
                <a:srgbClr val="FF0000"/>
              </a:solidFill>
            </a:endParaRPr>
          </a:p>
        </p:txBody>
      </p:sp>
      <p:sp>
        <p:nvSpPr>
          <p:cNvPr id="82001" name="Text Box 104"/>
          <p:cNvSpPr txBox="1"/>
          <p:nvPr/>
        </p:nvSpPr>
        <p:spPr>
          <a:xfrm>
            <a:off x="395288" y="2060575"/>
            <a:ext cx="573087" cy="457200"/>
          </a:xfrm>
          <a:prstGeom prst="rect">
            <a:avLst/>
          </a:prstGeom>
          <a:noFill/>
          <a:ln w="9525">
            <a:noFill/>
          </a:ln>
        </p:spPr>
        <p:txBody>
          <a:bodyPr wrap="none">
            <a:spAutoFit/>
          </a:bodyPr>
          <a:lstStyle/>
          <a:p>
            <a:r>
              <a:rPr lang="en-US" altLang="zh-CN" dirty="0">
                <a:solidFill>
                  <a:srgbClr val="FF0000"/>
                </a:solidFill>
                <a:latin typeface="Times New Roman" panose="02020603050405020304" pitchFamily="18" charset="0"/>
              </a:rPr>
              <a:t>1:1</a:t>
            </a:r>
          </a:p>
        </p:txBody>
      </p:sp>
      <p:sp>
        <p:nvSpPr>
          <p:cNvPr id="82002" name="Text Box 105"/>
          <p:cNvSpPr txBox="1"/>
          <p:nvPr/>
        </p:nvSpPr>
        <p:spPr>
          <a:xfrm>
            <a:off x="7451725" y="1989138"/>
            <a:ext cx="641350" cy="457200"/>
          </a:xfrm>
          <a:prstGeom prst="rect">
            <a:avLst/>
          </a:prstGeom>
          <a:noFill/>
          <a:ln w="9525">
            <a:noFill/>
          </a:ln>
        </p:spPr>
        <p:txBody>
          <a:bodyPr wrap="none">
            <a:spAutoFit/>
          </a:bodyPr>
          <a:lstStyle/>
          <a:p>
            <a:r>
              <a:rPr lang="en-US" altLang="zh-CN" dirty="0">
                <a:solidFill>
                  <a:srgbClr val="FF0000"/>
                </a:solidFill>
                <a:latin typeface="Times New Roman" panose="02020603050405020304" pitchFamily="18" charset="0"/>
              </a:rPr>
              <a:t>1..*</a:t>
            </a:r>
          </a:p>
        </p:txBody>
      </p:sp>
      <p:sp>
        <p:nvSpPr>
          <p:cNvPr id="82003" name="Rectangle 110"/>
          <p:cNvSpPr/>
          <p:nvPr/>
        </p:nvSpPr>
        <p:spPr>
          <a:xfrm>
            <a:off x="3568700" y="6669088"/>
            <a:ext cx="144463" cy="1444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2004" name="Text Box 111"/>
          <p:cNvSpPr txBox="1"/>
          <p:nvPr/>
        </p:nvSpPr>
        <p:spPr>
          <a:xfrm>
            <a:off x="3463925" y="6384925"/>
            <a:ext cx="374650" cy="366713"/>
          </a:xfrm>
          <a:prstGeom prst="rect">
            <a:avLst/>
          </a:prstGeom>
          <a:noFill/>
          <a:ln w="9525">
            <a:noFill/>
          </a:ln>
        </p:spPr>
        <p:txBody>
          <a:bodyPr wrap="none">
            <a:spAutoFit/>
          </a:bodyPr>
          <a:lstStyle/>
          <a:p>
            <a:r>
              <a:rPr lang="en-US" altLang="zh-CN" sz="1800" dirty="0">
                <a:latin typeface="Times New Roman" panose="02020603050405020304" pitchFamily="18" charset="0"/>
              </a:rPr>
              <a:t>rd</a:t>
            </a:r>
          </a:p>
        </p:txBody>
      </p:sp>
      <p:sp>
        <p:nvSpPr>
          <p:cNvPr id="82005" name="Rectangle 112"/>
          <p:cNvSpPr/>
          <p:nvPr/>
        </p:nvSpPr>
        <p:spPr>
          <a:xfrm>
            <a:off x="3562350" y="5540375"/>
            <a:ext cx="144463" cy="1444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2006" name="Rectangle 113"/>
          <p:cNvSpPr/>
          <p:nvPr/>
        </p:nvSpPr>
        <p:spPr>
          <a:xfrm>
            <a:off x="3563938" y="5876925"/>
            <a:ext cx="144462" cy="1444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2007" name="Text Box 114"/>
          <p:cNvSpPr txBox="1"/>
          <p:nvPr/>
        </p:nvSpPr>
        <p:spPr>
          <a:xfrm>
            <a:off x="3487738" y="5605463"/>
            <a:ext cx="374650" cy="366712"/>
          </a:xfrm>
          <a:prstGeom prst="rect">
            <a:avLst/>
          </a:prstGeom>
          <a:noFill/>
          <a:ln w="9525">
            <a:noFill/>
          </a:ln>
        </p:spPr>
        <p:txBody>
          <a:bodyPr wrap="none">
            <a:spAutoFit/>
          </a:bodyPr>
          <a:lstStyle/>
          <a:p>
            <a:r>
              <a:rPr lang="en-US" altLang="zh-CN" sz="1800" dirty="0">
                <a:latin typeface="Times New Roman" panose="02020603050405020304" pitchFamily="18" charset="0"/>
              </a:rPr>
              <a:t>rb</a:t>
            </a:r>
          </a:p>
        </p:txBody>
      </p:sp>
      <p:sp>
        <p:nvSpPr>
          <p:cNvPr id="82008" name="Rectangle 115"/>
          <p:cNvSpPr/>
          <p:nvPr/>
        </p:nvSpPr>
        <p:spPr>
          <a:xfrm>
            <a:off x="3568700" y="6308725"/>
            <a:ext cx="144463" cy="1444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2009" name="Text Box 116"/>
          <p:cNvSpPr txBox="1"/>
          <p:nvPr/>
        </p:nvSpPr>
        <p:spPr>
          <a:xfrm>
            <a:off x="3492500" y="6022975"/>
            <a:ext cx="361950" cy="366713"/>
          </a:xfrm>
          <a:prstGeom prst="rect">
            <a:avLst/>
          </a:prstGeom>
          <a:noFill/>
          <a:ln w="9525">
            <a:noFill/>
          </a:ln>
        </p:spPr>
        <p:txBody>
          <a:bodyPr wrap="none">
            <a:spAutoFit/>
          </a:bodyPr>
          <a:lstStyle/>
          <a:p>
            <a:r>
              <a:rPr lang="en-US" altLang="zh-CN" sz="1800" dirty="0">
                <a:latin typeface="Times New Roman" panose="02020603050405020304" pitchFamily="18" charset="0"/>
              </a:rPr>
              <a:t>rc</a:t>
            </a:r>
          </a:p>
        </p:txBody>
      </p:sp>
      <p:sp>
        <p:nvSpPr>
          <p:cNvPr id="82010" name="Freeform 117"/>
          <p:cNvSpPr/>
          <p:nvPr/>
        </p:nvSpPr>
        <p:spPr>
          <a:xfrm>
            <a:off x="3635375" y="4005263"/>
            <a:ext cx="4176713" cy="1919287"/>
          </a:xfrm>
          <a:custGeom>
            <a:avLst/>
            <a:gdLst/>
            <a:ahLst/>
            <a:cxnLst>
              <a:cxn ang="0">
                <a:pos x="0" y="2147483647"/>
              </a:cxn>
              <a:cxn ang="0">
                <a:pos x="2147483647" y="2147483647"/>
              </a:cxn>
              <a:cxn ang="0">
                <a:pos x="2147483647" y="0"/>
              </a:cxn>
            </a:cxnLst>
            <a:rect l="0" t="0" r="0" b="0"/>
            <a:pathLst>
              <a:path w="2631" h="1209">
                <a:moveTo>
                  <a:pt x="0" y="998"/>
                </a:moveTo>
                <a:cubicBezTo>
                  <a:pt x="643" y="1103"/>
                  <a:pt x="1286" y="1209"/>
                  <a:pt x="1724" y="1043"/>
                </a:cubicBezTo>
                <a:cubicBezTo>
                  <a:pt x="2162" y="877"/>
                  <a:pt x="2480" y="174"/>
                  <a:pt x="2631" y="0"/>
                </a:cubicBezTo>
              </a:path>
            </a:pathLst>
          </a:custGeom>
          <a:no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82011" name="Freeform 118"/>
          <p:cNvSpPr/>
          <p:nvPr/>
        </p:nvSpPr>
        <p:spPr>
          <a:xfrm>
            <a:off x="3779838" y="4437063"/>
            <a:ext cx="4105275" cy="1847850"/>
          </a:xfrm>
          <a:custGeom>
            <a:avLst/>
            <a:gdLst/>
            <a:ahLst/>
            <a:cxnLst>
              <a:cxn ang="0">
                <a:pos x="0" y="2147483647"/>
              </a:cxn>
              <a:cxn ang="0">
                <a:pos x="2147483647" y="2147483647"/>
              </a:cxn>
              <a:cxn ang="0">
                <a:pos x="2147483647" y="0"/>
              </a:cxn>
            </a:cxnLst>
            <a:rect l="0" t="0" r="0" b="0"/>
            <a:pathLst>
              <a:path w="2631" h="1209">
                <a:moveTo>
                  <a:pt x="0" y="998"/>
                </a:moveTo>
                <a:cubicBezTo>
                  <a:pt x="643" y="1103"/>
                  <a:pt x="1286" y="1209"/>
                  <a:pt x="1724" y="1043"/>
                </a:cubicBezTo>
                <a:cubicBezTo>
                  <a:pt x="2162" y="877"/>
                  <a:pt x="2480" y="174"/>
                  <a:pt x="2631" y="0"/>
                </a:cubicBezTo>
              </a:path>
            </a:pathLst>
          </a:custGeom>
          <a:no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82012" name="Freeform 119"/>
          <p:cNvSpPr/>
          <p:nvPr/>
        </p:nvSpPr>
        <p:spPr>
          <a:xfrm>
            <a:off x="3635375" y="5013325"/>
            <a:ext cx="4249738" cy="1631950"/>
          </a:xfrm>
          <a:custGeom>
            <a:avLst/>
            <a:gdLst/>
            <a:ahLst/>
            <a:cxnLst>
              <a:cxn ang="0">
                <a:pos x="0" y="1818409399"/>
              </a:cxn>
              <a:cxn ang="0">
                <a:pos x="2147483647" y="1900401051"/>
              </a:cxn>
              <a:cxn ang="0">
                <a:pos x="2147483647" y="0"/>
              </a:cxn>
            </a:cxnLst>
            <a:rect l="0" t="0" r="0" b="0"/>
            <a:pathLst>
              <a:path w="2631" h="1209">
                <a:moveTo>
                  <a:pt x="0" y="998"/>
                </a:moveTo>
                <a:cubicBezTo>
                  <a:pt x="643" y="1103"/>
                  <a:pt x="1286" y="1209"/>
                  <a:pt x="1724" y="1043"/>
                </a:cubicBezTo>
                <a:cubicBezTo>
                  <a:pt x="2162" y="877"/>
                  <a:pt x="2480" y="174"/>
                  <a:pt x="2631" y="0"/>
                </a:cubicBezTo>
              </a:path>
            </a:pathLst>
          </a:custGeom>
          <a:no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82013" name="Freeform 120"/>
          <p:cNvSpPr/>
          <p:nvPr/>
        </p:nvSpPr>
        <p:spPr>
          <a:xfrm>
            <a:off x="3562350" y="5516563"/>
            <a:ext cx="4394200" cy="1368425"/>
          </a:xfrm>
          <a:custGeom>
            <a:avLst/>
            <a:gdLst/>
            <a:ahLst/>
            <a:cxnLst>
              <a:cxn ang="0">
                <a:pos x="0" y="1278556037"/>
              </a:cxn>
              <a:cxn ang="0">
                <a:pos x="2147483647" y="1336206458"/>
              </a:cxn>
              <a:cxn ang="0">
                <a:pos x="2147483647" y="0"/>
              </a:cxn>
            </a:cxnLst>
            <a:rect l="0" t="0" r="0" b="0"/>
            <a:pathLst>
              <a:path w="2631" h="1209">
                <a:moveTo>
                  <a:pt x="0" y="998"/>
                </a:moveTo>
                <a:cubicBezTo>
                  <a:pt x="643" y="1103"/>
                  <a:pt x="1286" y="1209"/>
                  <a:pt x="1724" y="1043"/>
                </a:cubicBezTo>
                <a:cubicBezTo>
                  <a:pt x="2162" y="877"/>
                  <a:pt x="2480" y="174"/>
                  <a:pt x="2631" y="0"/>
                </a:cubicBezTo>
              </a:path>
            </a:pathLst>
          </a:custGeom>
          <a:no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82014" name="Line 121"/>
          <p:cNvSpPr/>
          <p:nvPr/>
        </p:nvSpPr>
        <p:spPr>
          <a:xfrm>
            <a:off x="755650" y="4221163"/>
            <a:ext cx="2879725" cy="1728787"/>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2015" name="Oval 122"/>
          <p:cNvSpPr/>
          <p:nvPr/>
        </p:nvSpPr>
        <p:spPr>
          <a:xfrm>
            <a:off x="3203575" y="5300663"/>
            <a:ext cx="914400" cy="1512887"/>
          </a:xfrm>
          <a:prstGeom prst="ellipse">
            <a:avLst/>
          </a:prstGeom>
          <a:noFill/>
          <a:ln w="9525" cap="flat" cmpd="sng">
            <a:solidFill>
              <a:schemeClr val="tx1"/>
            </a:solidFill>
            <a:prstDash val="solid"/>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2016" name="Rectangle 123"/>
          <p:cNvSpPr>
            <a:spLocks noGrp="1"/>
          </p:cNvSpPr>
          <p:nvPr>
            <p:ph idx="1"/>
          </p:nvPr>
        </p:nvSpPr>
        <p:spPr>
          <a:xfrm>
            <a:off x="0" y="6477000"/>
            <a:ext cx="8686800" cy="381000"/>
          </a:xfrm>
        </p:spPr>
        <p:txBody>
          <a:bodyPr vert="horz" wrap="square" lIns="91440" tIns="45720" rIns="91440" bIns="45720" anchor="t"/>
          <a:lstStyle/>
          <a:p>
            <a:pPr eaLnBrk="1" hangingPunct="1">
              <a:lnSpc>
                <a:spcPct val="90000"/>
              </a:lnSpc>
            </a:pPr>
            <a:endParaRPr lang="zh-CN" altLang="zh-CN" sz="20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p:cNvSpPr>
          <p:nvPr>
            <p:ph type="title"/>
          </p:nvPr>
        </p:nvSpPr>
        <p:spPr/>
        <p:txBody>
          <a:bodyPr vert="horz" wrap="square" lIns="91440" tIns="45720" rIns="91440" bIns="45720" anchor="ctr"/>
          <a:lstStyle/>
          <a:p>
            <a:pPr eaLnBrk="1" hangingPunct="1"/>
            <a:r>
              <a:rPr lang="zh-CN" altLang="en-US" dirty="0">
                <a:latin typeface="微软雅黑" panose="020B0503020204020204" charset="-122"/>
                <a:ea typeface="微软雅黑" panose="020B0503020204020204" charset="-122"/>
                <a:sym typeface="+mn-ea"/>
              </a:rPr>
              <a:t>裂口陷井</a:t>
            </a:r>
            <a:r>
              <a:rPr lang="en-US" altLang="zh-CN" dirty="0">
                <a:latin typeface="微软雅黑" panose="020B0503020204020204" charset="-122"/>
                <a:ea typeface="微软雅黑" panose="020B0503020204020204" charset="-122"/>
                <a:sym typeface="+mn-ea"/>
              </a:rPr>
              <a:t>(chasm traps)</a:t>
            </a:r>
            <a:r>
              <a:rPr lang="zh-CN" altLang="en-US" dirty="0">
                <a:latin typeface="微软雅黑" panose="020B0503020204020204" charset="-122"/>
                <a:ea typeface="微软雅黑" panose="020B0503020204020204" charset="-122"/>
                <a:sym typeface="+mn-ea"/>
              </a:rPr>
              <a:t>例子</a:t>
            </a:r>
            <a:endParaRPr lang="en-US" altLang="zh-CN" dirty="0"/>
          </a:p>
        </p:txBody>
      </p:sp>
      <p:graphicFrame>
        <p:nvGraphicFramePr>
          <p:cNvPr id="3" name="表格 2"/>
          <p:cNvGraphicFramePr/>
          <p:nvPr>
            <p:custDataLst>
              <p:tags r:id="rId1"/>
            </p:custDataLst>
          </p:nvPr>
        </p:nvGraphicFramePr>
        <p:xfrm>
          <a:off x="427355" y="1887855"/>
          <a:ext cx="1302385" cy="2667000"/>
        </p:xfrm>
        <a:graphic>
          <a:graphicData uri="http://schemas.openxmlformats.org/drawingml/2006/table">
            <a:tbl>
              <a:tblPr firstRow="1" bandRow="1">
                <a:tableStyleId>{5C22544A-7EE6-4342-B048-85BDC9FD1C3A}</a:tableStyleId>
              </a:tblPr>
              <a:tblGrid>
                <a:gridCol w="605790">
                  <a:extLst>
                    <a:ext uri="{9D8B030D-6E8A-4147-A177-3AD203B41FA5}">
                      <a16:colId xmlns:a16="http://schemas.microsoft.com/office/drawing/2014/main" val="20000"/>
                    </a:ext>
                  </a:extLst>
                </a:gridCol>
                <a:gridCol w="696595">
                  <a:extLst>
                    <a:ext uri="{9D8B030D-6E8A-4147-A177-3AD203B41FA5}">
                      <a16:colId xmlns:a16="http://schemas.microsoft.com/office/drawing/2014/main" val="20001"/>
                    </a:ext>
                  </a:extLst>
                </a:gridCol>
              </a:tblGrid>
              <a:tr h="381000">
                <a:tc>
                  <a:txBody>
                    <a:bodyPr/>
                    <a:lstStyle/>
                    <a:p>
                      <a:pPr algn="ctr">
                        <a:buNone/>
                      </a:pPr>
                      <a:r>
                        <a:rPr lang="en-US" altLang="zh-CN" b="1">
                          <a:solidFill>
                            <a:schemeClr val="bg1"/>
                          </a:solidFill>
                          <a:latin typeface="Arial" panose="020B0604020202020204" pitchFamily="34" charset="0"/>
                        </a:rPr>
                        <a:t>E1</a:t>
                      </a:r>
                    </a:p>
                  </a:txBody>
                  <a:tcPr>
                    <a:solidFill>
                      <a:srgbClr val="000000"/>
                    </a:solidFill>
                  </a:tcPr>
                </a:tc>
                <a:tc>
                  <a:txBody>
                    <a:bodyPr/>
                    <a:lstStyle/>
                    <a:p>
                      <a:pPr algn="ctr">
                        <a:buNone/>
                      </a:pPr>
                      <a:r>
                        <a:rPr lang="en-US" altLang="zh-CN" b="1">
                          <a:solidFill>
                            <a:schemeClr val="bg1"/>
                          </a:solidFill>
                          <a:latin typeface="Arial" panose="020B0604020202020204" pitchFamily="34" charset="0"/>
                        </a:rPr>
                        <a:t>P3</a:t>
                      </a:r>
                    </a:p>
                  </a:txBody>
                  <a:tcPr>
                    <a:solidFill>
                      <a:srgbClr val="000000"/>
                    </a:solidFill>
                  </a:tcPr>
                </a:tc>
                <a:extLst>
                  <a:ext uri="{0D108BD9-81ED-4DB2-BD59-A6C34878D82A}">
                    <a16:rowId xmlns:a16="http://schemas.microsoft.com/office/drawing/2014/main" val="10000"/>
                  </a:ext>
                </a:extLst>
              </a:tr>
              <a:tr h="381000">
                <a:tc>
                  <a:txBody>
                    <a:bodyPr/>
                    <a:lstStyle/>
                    <a:p>
                      <a:pPr algn="ctr">
                        <a:buNone/>
                      </a:pPr>
                      <a:r>
                        <a:rPr lang="en-US" altLang="zh-CN" b="1">
                          <a:solidFill>
                            <a:schemeClr val="bg1"/>
                          </a:solidFill>
                          <a:latin typeface="Arial" panose="020B0604020202020204" pitchFamily="34" charset="0"/>
                        </a:rPr>
                        <a:t>E1</a:t>
                      </a:r>
                    </a:p>
                  </a:txBody>
                  <a:tcPr>
                    <a:solidFill>
                      <a:srgbClr val="000000"/>
                    </a:solidFill>
                  </a:tcPr>
                </a:tc>
                <a:tc>
                  <a:txBody>
                    <a:bodyPr/>
                    <a:lstStyle/>
                    <a:p>
                      <a:pPr algn="ctr">
                        <a:buNone/>
                      </a:pPr>
                      <a:r>
                        <a:rPr lang="en-US" altLang="zh-CN" b="1">
                          <a:solidFill>
                            <a:schemeClr val="bg1"/>
                          </a:solidFill>
                          <a:latin typeface="Arial" panose="020B0604020202020204" pitchFamily="34" charset="0"/>
                        </a:rPr>
                        <a:t>P1</a:t>
                      </a:r>
                    </a:p>
                  </a:txBody>
                  <a:tcPr>
                    <a:solidFill>
                      <a:srgbClr val="000000"/>
                    </a:solidFill>
                  </a:tcPr>
                </a:tc>
                <a:extLst>
                  <a:ext uri="{0D108BD9-81ED-4DB2-BD59-A6C34878D82A}">
                    <a16:rowId xmlns:a16="http://schemas.microsoft.com/office/drawing/2014/main" val="10001"/>
                  </a:ext>
                </a:extLst>
              </a:tr>
              <a:tr h="381000">
                <a:tc>
                  <a:txBody>
                    <a:bodyPr/>
                    <a:lstStyle/>
                    <a:p>
                      <a:pPr algn="ctr">
                        <a:buNone/>
                      </a:pPr>
                      <a:r>
                        <a:rPr lang="en-US" altLang="zh-CN" b="1">
                          <a:solidFill>
                            <a:schemeClr val="bg1"/>
                          </a:solidFill>
                          <a:latin typeface="Arial" panose="020B0604020202020204" pitchFamily="34" charset="0"/>
                        </a:rPr>
                        <a:t>E2</a:t>
                      </a:r>
                    </a:p>
                  </a:txBody>
                  <a:tcPr>
                    <a:solidFill>
                      <a:srgbClr val="000000"/>
                    </a:solidFill>
                  </a:tcPr>
                </a:tc>
                <a:tc>
                  <a:txBody>
                    <a:bodyPr/>
                    <a:lstStyle/>
                    <a:p>
                      <a:pPr algn="ctr">
                        <a:buNone/>
                      </a:pPr>
                      <a:r>
                        <a:rPr lang="en-US" altLang="zh-CN" b="1">
                          <a:solidFill>
                            <a:schemeClr val="bg1"/>
                          </a:solidFill>
                          <a:latin typeface="Arial" panose="020B0604020202020204" pitchFamily="34" charset="0"/>
                        </a:rPr>
                        <a:t>P1</a:t>
                      </a:r>
                    </a:p>
                  </a:txBody>
                  <a:tcPr>
                    <a:solidFill>
                      <a:srgbClr val="000000"/>
                    </a:solidFill>
                  </a:tcPr>
                </a:tc>
                <a:extLst>
                  <a:ext uri="{0D108BD9-81ED-4DB2-BD59-A6C34878D82A}">
                    <a16:rowId xmlns:a16="http://schemas.microsoft.com/office/drawing/2014/main" val="10002"/>
                  </a:ext>
                </a:extLst>
              </a:tr>
              <a:tr h="381000">
                <a:tc>
                  <a:txBody>
                    <a:bodyPr/>
                    <a:lstStyle/>
                    <a:p>
                      <a:pPr algn="ctr">
                        <a:buNone/>
                      </a:pPr>
                      <a:r>
                        <a:rPr lang="en-US" altLang="zh-CN" b="1">
                          <a:solidFill>
                            <a:schemeClr val="bg1"/>
                          </a:solidFill>
                          <a:latin typeface="Arial" panose="020B0604020202020204" pitchFamily="34" charset="0"/>
                        </a:rPr>
                        <a:t>E3</a:t>
                      </a:r>
                    </a:p>
                  </a:txBody>
                  <a:tcPr>
                    <a:solidFill>
                      <a:srgbClr val="000000"/>
                    </a:solidFill>
                  </a:tcPr>
                </a:tc>
                <a:tc>
                  <a:txBody>
                    <a:bodyPr/>
                    <a:lstStyle/>
                    <a:p>
                      <a:pPr algn="ctr">
                        <a:buNone/>
                      </a:pPr>
                      <a:r>
                        <a:rPr lang="en-US" altLang="zh-CN" b="1">
                          <a:solidFill>
                            <a:schemeClr val="bg1"/>
                          </a:solidFill>
                          <a:latin typeface="Arial" panose="020B0604020202020204" pitchFamily="34" charset="0"/>
                        </a:rPr>
                        <a:t>P2</a:t>
                      </a:r>
                    </a:p>
                  </a:txBody>
                  <a:tcPr>
                    <a:solidFill>
                      <a:srgbClr val="000000"/>
                    </a:solidFill>
                  </a:tcPr>
                </a:tc>
                <a:extLst>
                  <a:ext uri="{0D108BD9-81ED-4DB2-BD59-A6C34878D82A}">
                    <a16:rowId xmlns:a16="http://schemas.microsoft.com/office/drawing/2014/main" val="10003"/>
                  </a:ext>
                </a:extLst>
              </a:tr>
              <a:tr h="381000">
                <a:tc>
                  <a:txBody>
                    <a:bodyPr/>
                    <a:lstStyle/>
                    <a:p>
                      <a:pPr algn="ctr">
                        <a:buNone/>
                      </a:pPr>
                      <a:r>
                        <a:rPr lang="en-US" altLang="zh-CN" b="1">
                          <a:solidFill>
                            <a:schemeClr val="bg1"/>
                          </a:solidFill>
                          <a:latin typeface="Arial" panose="020B0604020202020204" pitchFamily="34" charset="0"/>
                        </a:rPr>
                        <a:t>E4</a:t>
                      </a:r>
                    </a:p>
                  </a:txBody>
                  <a:tcPr>
                    <a:solidFill>
                      <a:srgbClr val="000000"/>
                    </a:solidFill>
                  </a:tcPr>
                </a:tc>
                <a:tc>
                  <a:txBody>
                    <a:bodyPr/>
                    <a:lstStyle/>
                    <a:p>
                      <a:pPr algn="ctr">
                        <a:buNone/>
                      </a:pPr>
                      <a:r>
                        <a:rPr lang="en-US" altLang="zh-CN" b="1">
                          <a:solidFill>
                            <a:schemeClr val="bg1"/>
                          </a:solidFill>
                          <a:latin typeface="Arial" panose="020B0604020202020204" pitchFamily="34" charset="0"/>
                        </a:rPr>
                        <a:t>P3</a:t>
                      </a:r>
                    </a:p>
                  </a:txBody>
                  <a:tcPr>
                    <a:solidFill>
                      <a:srgbClr val="000000"/>
                    </a:solidFill>
                  </a:tcPr>
                </a:tc>
                <a:extLst>
                  <a:ext uri="{0D108BD9-81ED-4DB2-BD59-A6C34878D82A}">
                    <a16:rowId xmlns:a16="http://schemas.microsoft.com/office/drawing/2014/main" val="10004"/>
                  </a:ext>
                </a:extLst>
              </a:tr>
              <a:tr h="381000">
                <a:tc>
                  <a:txBody>
                    <a:bodyPr/>
                    <a:lstStyle/>
                    <a:p>
                      <a:pPr algn="ctr">
                        <a:buNone/>
                      </a:pPr>
                      <a:r>
                        <a:rPr lang="en-US" altLang="zh-CN" b="1">
                          <a:solidFill>
                            <a:schemeClr val="bg1"/>
                          </a:solidFill>
                          <a:latin typeface="Arial" panose="020B0604020202020204" pitchFamily="34" charset="0"/>
                        </a:rPr>
                        <a:t>E5</a:t>
                      </a:r>
                    </a:p>
                  </a:txBody>
                  <a:tcPr>
                    <a:solidFill>
                      <a:srgbClr val="000000"/>
                    </a:solidFill>
                  </a:tcPr>
                </a:tc>
                <a:tc>
                  <a:txBody>
                    <a:bodyPr/>
                    <a:lstStyle/>
                    <a:p>
                      <a:pPr algn="ctr">
                        <a:buNone/>
                      </a:pPr>
                      <a:r>
                        <a:rPr lang="en-US" altLang="zh-CN" b="1">
                          <a:solidFill>
                            <a:schemeClr val="bg1"/>
                          </a:solidFill>
                          <a:latin typeface="Arial" panose="020B0604020202020204" pitchFamily="34" charset="0"/>
                        </a:rPr>
                        <a:t>P2</a:t>
                      </a:r>
                    </a:p>
                  </a:txBody>
                  <a:tcPr>
                    <a:solidFill>
                      <a:srgbClr val="000000"/>
                    </a:solidFill>
                  </a:tcPr>
                </a:tc>
                <a:extLst>
                  <a:ext uri="{0D108BD9-81ED-4DB2-BD59-A6C34878D82A}">
                    <a16:rowId xmlns:a16="http://schemas.microsoft.com/office/drawing/2014/main" val="10005"/>
                  </a:ext>
                </a:extLst>
              </a:tr>
              <a:tr h="381000">
                <a:tc>
                  <a:txBody>
                    <a:bodyPr/>
                    <a:lstStyle/>
                    <a:p>
                      <a:pPr algn="ctr">
                        <a:buNone/>
                      </a:pPr>
                      <a:r>
                        <a:rPr lang="en-US" altLang="zh-CN" b="1">
                          <a:solidFill>
                            <a:schemeClr val="bg1"/>
                          </a:solidFill>
                          <a:latin typeface="Arial" panose="020B0604020202020204" pitchFamily="34" charset="0"/>
                        </a:rPr>
                        <a:t>E6</a:t>
                      </a:r>
                    </a:p>
                  </a:txBody>
                  <a:tcPr>
                    <a:solidFill>
                      <a:srgbClr val="000000"/>
                    </a:solidFill>
                  </a:tcPr>
                </a:tc>
                <a:tc>
                  <a:txBody>
                    <a:bodyPr/>
                    <a:lstStyle/>
                    <a:p>
                      <a:pPr algn="ctr">
                        <a:buNone/>
                      </a:pPr>
                      <a:r>
                        <a:rPr lang="en-US" altLang="zh-CN" b="1">
                          <a:solidFill>
                            <a:schemeClr val="bg1"/>
                          </a:solidFill>
                          <a:latin typeface="Arial" panose="020B0604020202020204" pitchFamily="34" charset="0"/>
                        </a:rPr>
                        <a:t>P3</a:t>
                      </a:r>
                    </a:p>
                  </a:txBody>
                  <a:tcPr>
                    <a:solidFill>
                      <a:srgbClr val="000000"/>
                    </a:solidFill>
                  </a:tcPr>
                </a:tc>
                <a:extLst>
                  <a:ext uri="{0D108BD9-81ED-4DB2-BD59-A6C34878D82A}">
                    <a16:rowId xmlns:a16="http://schemas.microsoft.com/office/drawing/2014/main" val="10006"/>
                  </a:ext>
                </a:extLst>
              </a:tr>
            </a:tbl>
          </a:graphicData>
        </a:graphic>
      </p:graphicFrame>
      <p:graphicFrame>
        <p:nvGraphicFramePr>
          <p:cNvPr id="4" name="表格 3"/>
          <p:cNvGraphicFramePr/>
          <p:nvPr/>
        </p:nvGraphicFramePr>
        <p:xfrm>
          <a:off x="2357755" y="1887855"/>
          <a:ext cx="1865630" cy="1905000"/>
        </p:xfrm>
        <a:graphic>
          <a:graphicData uri="http://schemas.openxmlformats.org/drawingml/2006/table">
            <a:tbl>
              <a:tblPr firstRow="1" bandRow="1">
                <a:tableStyleId>{5C22544A-7EE6-4342-B048-85BDC9FD1C3A}</a:tableStyleId>
              </a:tblPr>
              <a:tblGrid>
                <a:gridCol w="932815">
                  <a:extLst>
                    <a:ext uri="{9D8B030D-6E8A-4147-A177-3AD203B41FA5}">
                      <a16:colId xmlns:a16="http://schemas.microsoft.com/office/drawing/2014/main" val="20000"/>
                    </a:ext>
                  </a:extLst>
                </a:gridCol>
                <a:gridCol w="932815">
                  <a:extLst>
                    <a:ext uri="{9D8B030D-6E8A-4147-A177-3AD203B41FA5}">
                      <a16:colId xmlns:a16="http://schemas.microsoft.com/office/drawing/2014/main" val="20001"/>
                    </a:ext>
                  </a:extLst>
                </a:gridCol>
              </a:tblGrid>
              <a:tr h="381000">
                <a:tc>
                  <a:txBody>
                    <a:bodyPr/>
                    <a:lstStyle/>
                    <a:p>
                      <a:pPr>
                        <a:buNone/>
                      </a:pPr>
                      <a:r>
                        <a:rPr lang="en-US" altLang="zh-CN" b="1">
                          <a:solidFill>
                            <a:schemeClr val="bg1"/>
                          </a:solidFill>
                          <a:latin typeface="Arial" panose="020B0604020202020204" pitchFamily="34" charset="0"/>
                        </a:rPr>
                        <a:t>P1</a:t>
                      </a:r>
                    </a:p>
                  </a:txBody>
                  <a:tcPr>
                    <a:solidFill>
                      <a:schemeClr val="tx1"/>
                    </a:solidFill>
                  </a:tcPr>
                </a:tc>
                <a:tc>
                  <a:txBody>
                    <a:bodyPr/>
                    <a:lstStyle/>
                    <a:p>
                      <a:pPr>
                        <a:buNone/>
                      </a:pPr>
                      <a:r>
                        <a:rPr lang="en-US" altLang="zh-CN" b="1">
                          <a:solidFill>
                            <a:schemeClr val="bg1"/>
                          </a:solidFill>
                          <a:latin typeface="Arial" panose="020B0604020202020204" pitchFamily="34" charset="0"/>
                        </a:rPr>
                        <a:t>D1</a:t>
                      </a:r>
                    </a:p>
                  </a:txBody>
                  <a:tcPr>
                    <a:solidFill>
                      <a:schemeClr val="tx1"/>
                    </a:solidFill>
                  </a:tcPr>
                </a:tc>
                <a:extLst>
                  <a:ext uri="{0D108BD9-81ED-4DB2-BD59-A6C34878D82A}">
                    <a16:rowId xmlns:a16="http://schemas.microsoft.com/office/drawing/2014/main" val="10000"/>
                  </a:ext>
                </a:extLst>
              </a:tr>
              <a:tr h="381000">
                <a:tc>
                  <a:txBody>
                    <a:bodyPr/>
                    <a:lstStyle/>
                    <a:p>
                      <a:pPr>
                        <a:buNone/>
                      </a:pPr>
                      <a:r>
                        <a:rPr lang="en-US" altLang="zh-CN" b="1">
                          <a:solidFill>
                            <a:schemeClr val="bg1"/>
                          </a:solidFill>
                          <a:latin typeface="Arial" panose="020B0604020202020204" pitchFamily="34" charset="0"/>
                        </a:rPr>
                        <a:t>P2</a:t>
                      </a:r>
                    </a:p>
                  </a:txBody>
                  <a:tcPr>
                    <a:solidFill>
                      <a:schemeClr val="tx1"/>
                    </a:solidFill>
                  </a:tcPr>
                </a:tc>
                <a:tc>
                  <a:txBody>
                    <a:bodyPr/>
                    <a:lstStyle/>
                    <a:p>
                      <a:pPr>
                        <a:buNone/>
                      </a:pPr>
                      <a:r>
                        <a:rPr lang="en-US" altLang="zh-CN" b="1">
                          <a:solidFill>
                            <a:schemeClr val="bg1"/>
                          </a:solidFill>
                          <a:latin typeface="Arial" panose="020B0604020202020204" pitchFamily="34" charset="0"/>
                        </a:rPr>
                        <a:t>D1</a:t>
                      </a:r>
                    </a:p>
                  </a:txBody>
                  <a:tcPr>
                    <a:solidFill>
                      <a:schemeClr val="tx1"/>
                    </a:solidFill>
                  </a:tcPr>
                </a:tc>
                <a:extLst>
                  <a:ext uri="{0D108BD9-81ED-4DB2-BD59-A6C34878D82A}">
                    <a16:rowId xmlns:a16="http://schemas.microsoft.com/office/drawing/2014/main" val="10001"/>
                  </a:ext>
                </a:extLst>
              </a:tr>
              <a:tr h="381000">
                <a:tc>
                  <a:txBody>
                    <a:bodyPr/>
                    <a:lstStyle/>
                    <a:p>
                      <a:pPr>
                        <a:buNone/>
                      </a:pPr>
                      <a:r>
                        <a:rPr lang="en-US" altLang="zh-CN" b="1">
                          <a:solidFill>
                            <a:schemeClr val="bg1"/>
                          </a:solidFill>
                          <a:latin typeface="Arial" panose="020B0604020202020204" pitchFamily="34" charset="0"/>
                        </a:rPr>
                        <a:t>P3</a:t>
                      </a:r>
                    </a:p>
                  </a:txBody>
                  <a:tcPr>
                    <a:solidFill>
                      <a:schemeClr val="tx1"/>
                    </a:solidFill>
                  </a:tcPr>
                </a:tc>
                <a:tc>
                  <a:txBody>
                    <a:bodyPr/>
                    <a:lstStyle/>
                    <a:p>
                      <a:pPr>
                        <a:buNone/>
                      </a:pPr>
                      <a:r>
                        <a:rPr lang="en-US" altLang="zh-CN" b="1">
                          <a:solidFill>
                            <a:schemeClr val="bg1"/>
                          </a:solidFill>
                          <a:latin typeface="Arial" panose="020B0604020202020204" pitchFamily="34" charset="0"/>
                        </a:rPr>
                        <a:t>D2</a:t>
                      </a:r>
                    </a:p>
                  </a:txBody>
                  <a:tcPr>
                    <a:solidFill>
                      <a:schemeClr val="tx1"/>
                    </a:solidFill>
                  </a:tcPr>
                </a:tc>
                <a:extLst>
                  <a:ext uri="{0D108BD9-81ED-4DB2-BD59-A6C34878D82A}">
                    <a16:rowId xmlns:a16="http://schemas.microsoft.com/office/drawing/2014/main" val="10002"/>
                  </a:ext>
                </a:extLst>
              </a:tr>
              <a:tr h="381000">
                <a:tc>
                  <a:txBody>
                    <a:bodyPr/>
                    <a:lstStyle/>
                    <a:p>
                      <a:pPr>
                        <a:buNone/>
                      </a:pPr>
                      <a:r>
                        <a:rPr lang="en-US" altLang="zh-CN" b="1">
                          <a:solidFill>
                            <a:schemeClr val="bg1"/>
                          </a:solidFill>
                          <a:latin typeface="Arial" panose="020B0604020202020204" pitchFamily="34" charset="0"/>
                        </a:rPr>
                        <a:t>P4</a:t>
                      </a:r>
                    </a:p>
                  </a:txBody>
                  <a:tcPr>
                    <a:solidFill>
                      <a:schemeClr val="tx1"/>
                    </a:solidFill>
                  </a:tcPr>
                </a:tc>
                <a:tc>
                  <a:txBody>
                    <a:bodyPr/>
                    <a:lstStyle/>
                    <a:p>
                      <a:pPr>
                        <a:buNone/>
                      </a:pPr>
                      <a:r>
                        <a:rPr lang="en-US" altLang="zh-CN" b="1">
                          <a:solidFill>
                            <a:schemeClr val="bg1"/>
                          </a:solidFill>
                          <a:latin typeface="Arial" panose="020B0604020202020204" pitchFamily="34" charset="0"/>
                        </a:rPr>
                        <a:t>D3</a:t>
                      </a:r>
                    </a:p>
                  </a:txBody>
                  <a:tcPr>
                    <a:solidFill>
                      <a:schemeClr val="tx1"/>
                    </a:solidFill>
                  </a:tcPr>
                </a:tc>
                <a:extLst>
                  <a:ext uri="{0D108BD9-81ED-4DB2-BD59-A6C34878D82A}">
                    <a16:rowId xmlns:a16="http://schemas.microsoft.com/office/drawing/2014/main" val="10003"/>
                  </a:ext>
                </a:extLst>
              </a:tr>
              <a:tr h="381000">
                <a:tc>
                  <a:txBody>
                    <a:bodyPr/>
                    <a:lstStyle/>
                    <a:p>
                      <a:pPr>
                        <a:buNone/>
                      </a:pPr>
                      <a:r>
                        <a:rPr lang="en-US" altLang="zh-CN" b="1">
                          <a:solidFill>
                            <a:schemeClr val="bg1"/>
                          </a:solidFill>
                          <a:latin typeface="Arial" panose="020B0604020202020204" pitchFamily="34" charset="0"/>
                        </a:rPr>
                        <a:t>P5</a:t>
                      </a:r>
                    </a:p>
                  </a:txBody>
                  <a:tcPr>
                    <a:solidFill>
                      <a:schemeClr val="tx1"/>
                    </a:solidFill>
                  </a:tcPr>
                </a:tc>
                <a:tc>
                  <a:txBody>
                    <a:bodyPr/>
                    <a:lstStyle/>
                    <a:p>
                      <a:pPr>
                        <a:buNone/>
                      </a:pPr>
                      <a:r>
                        <a:rPr lang="en-US" altLang="zh-CN" b="1">
                          <a:solidFill>
                            <a:schemeClr val="bg1"/>
                          </a:solidFill>
                          <a:latin typeface="Arial" panose="020B0604020202020204" pitchFamily="34" charset="0"/>
                        </a:rPr>
                        <a:t>D3</a:t>
                      </a:r>
                    </a:p>
                  </a:txBody>
                  <a:tcPr>
                    <a:solidFill>
                      <a:schemeClr val="tx1"/>
                    </a:solidFill>
                  </a:tcPr>
                </a:tc>
                <a:extLst>
                  <a:ext uri="{0D108BD9-81ED-4DB2-BD59-A6C34878D82A}">
                    <a16:rowId xmlns:a16="http://schemas.microsoft.com/office/drawing/2014/main" val="10004"/>
                  </a:ext>
                </a:extLst>
              </a:tr>
            </a:tbl>
          </a:graphicData>
        </a:graphic>
      </p:graphicFrame>
      <p:graphicFrame>
        <p:nvGraphicFramePr>
          <p:cNvPr id="5" name="表格 4"/>
          <p:cNvGraphicFramePr/>
          <p:nvPr>
            <p:custDataLst>
              <p:tags r:id="rId2"/>
            </p:custDataLst>
          </p:nvPr>
        </p:nvGraphicFramePr>
        <p:xfrm>
          <a:off x="5582920" y="1917700"/>
          <a:ext cx="3160395" cy="2667000"/>
        </p:xfrm>
        <a:graphic>
          <a:graphicData uri="http://schemas.openxmlformats.org/drawingml/2006/table">
            <a:tbl>
              <a:tblPr firstRow="1" bandRow="1">
                <a:tableStyleId>{5C22544A-7EE6-4342-B048-85BDC9FD1C3A}</a:tableStyleId>
              </a:tblPr>
              <a:tblGrid>
                <a:gridCol w="1053465">
                  <a:extLst>
                    <a:ext uri="{9D8B030D-6E8A-4147-A177-3AD203B41FA5}">
                      <a16:colId xmlns:a16="http://schemas.microsoft.com/office/drawing/2014/main" val="20000"/>
                    </a:ext>
                  </a:extLst>
                </a:gridCol>
                <a:gridCol w="1053465">
                  <a:extLst>
                    <a:ext uri="{9D8B030D-6E8A-4147-A177-3AD203B41FA5}">
                      <a16:colId xmlns:a16="http://schemas.microsoft.com/office/drawing/2014/main" val="20001"/>
                    </a:ext>
                  </a:extLst>
                </a:gridCol>
                <a:gridCol w="1053465">
                  <a:extLst>
                    <a:ext uri="{9D8B030D-6E8A-4147-A177-3AD203B41FA5}">
                      <a16:colId xmlns:a16="http://schemas.microsoft.com/office/drawing/2014/main" val="20002"/>
                    </a:ext>
                  </a:extLst>
                </a:gridCol>
              </a:tblGrid>
              <a:tr h="381000">
                <a:tc>
                  <a:txBody>
                    <a:bodyPr/>
                    <a:lstStyle/>
                    <a:p>
                      <a:pPr algn="ctr">
                        <a:buNone/>
                      </a:pPr>
                      <a:r>
                        <a:rPr lang="en-US" altLang="zh-CN">
                          <a:solidFill>
                            <a:srgbClr val="FF0000"/>
                          </a:solidFill>
                        </a:rPr>
                        <a:t>E1</a:t>
                      </a:r>
                    </a:p>
                  </a:txBody>
                  <a:tcPr>
                    <a:solidFill>
                      <a:schemeClr val="accent1"/>
                    </a:solidFill>
                  </a:tcPr>
                </a:tc>
                <a:tc>
                  <a:txBody>
                    <a:bodyPr/>
                    <a:lstStyle/>
                    <a:p>
                      <a:pPr algn="ctr">
                        <a:buNone/>
                      </a:pPr>
                      <a:r>
                        <a:rPr lang="en-US" altLang="zh-CN">
                          <a:solidFill>
                            <a:srgbClr val="FF0000"/>
                          </a:solidFill>
                        </a:rPr>
                        <a:t>P3</a:t>
                      </a:r>
                    </a:p>
                  </a:txBody>
                  <a:tcPr>
                    <a:solidFill>
                      <a:schemeClr val="accent1"/>
                    </a:solidFill>
                  </a:tcPr>
                </a:tc>
                <a:tc>
                  <a:txBody>
                    <a:bodyPr/>
                    <a:lstStyle/>
                    <a:p>
                      <a:pPr>
                        <a:buNone/>
                      </a:pPr>
                      <a:r>
                        <a:rPr lang="en-US" altLang="zh-CN">
                          <a:solidFill>
                            <a:srgbClr val="FF0000"/>
                          </a:solidFill>
                        </a:rPr>
                        <a:t>D2</a:t>
                      </a:r>
                    </a:p>
                  </a:txBody>
                  <a:tcPr>
                    <a:solidFill>
                      <a:schemeClr val="accent1"/>
                    </a:solidFill>
                  </a:tcPr>
                </a:tc>
                <a:extLst>
                  <a:ext uri="{0D108BD9-81ED-4DB2-BD59-A6C34878D82A}">
                    <a16:rowId xmlns:a16="http://schemas.microsoft.com/office/drawing/2014/main" val="10000"/>
                  </a:ext>
                </a:extLst>
              </a:tr>
              <a:tr h="381000">
                <a:tc>
                  <a:txBody>
                    <a:bodyPr/>
                    <a:lstStyle/>
                    <a:p>
                      <a:pPr algn="ctr">
                        <a:buNone/>
                      </a:pPr>
                      <a:r>
                        <a:rPr lang="en-US" altLang="zh-CN" b="1">
                          <a:solidFill>
                            <a:srgbClr val="FF0000"/>
                          </a:solidFill>
                        </a:rPr>
                        <a:t>E1</a:t>
                      </a:r>
                    </a:p>
                  </a:txBody>
                  <a:tcPr>
                    <a:solidFill>
                      <a:schemeClr val="accent1"/>
                    </a:solidFill>
                  </a:tcPr>
                </a:tc>
                <a:tc>
                  <a:txBody>
                    <a:bodyPr/>
                    <a:lstStyle/>
                    <a:p>
                      <a:pPr algn="ctr">
                        <a:buNone/>
                      </a:pPr>
                      <a:r>
                        <a:rPr lang="en-US" altLang="zh-CN" b="1">
                          <a:solidFill>
                            <a:srgbClr val="FF0000"/>
                          </a:solidFill>
                        </a:rPr>
                        <a:t>P1</a:t>
                      </a:r>
                    </a:p>
                  </a:txBody>
                  <a:tcPr>
                    <a:solidFill>
                      <a:schemeClr val="accent1"/>
                    </a:solidFill>
                  </a:tcPr>
                </a:tc>
                <a:tc>
                  <a:txBody>
                    <a:bodyPr/>
                    <a:lstStyle/>
                    <a:p>
                      <a:pPr>
                        <a:buNone/>
                      </a:pPr>
                      <a:r>
                        <a:rPr lang="en-US" altLang="zh-CN" b="1">
                          <a:solidFill>
                            <a:srgbClr val="FF0000"/>
                          </a:solidFill>
                        </a:rPr>
                        <a:t>D1</a:t>
                      </a:r>
                    </a:p>
                  </a:txBody>
                  <a:tcPr>
                    <a:solidFill>
                      <a:schemeClr val="accent1"/>
                    </a:solidFill>
                  </a:tcPr>
                </a:tc>
                <a:extLst>
                  <a:ext uri="{0D108BD9-81ED-4DB2-BD59-A6C34878D82A}">
                    <a16:rowId xmlns:a16="http://schemas.microsoft.com/office/drawing/2014/main" val="10001"/>
                  </a:ext>
                </a:extLst>
              </a:tr>
              <a:tr h="381000">
                <a:tc>
                  <a:txBody>
                    <a:bodyPr/>
                    <a:lstStyle/>
                    <a:p>
                      <a:pPr algn="ctr">
                        <a:buNone/>
                      </a:pPr>
                      <a:r>
                        <a:rPr lang="en-US" altLang="zh-CN"/>
                        <a:t>E2</a:t>
                      </a:r>
                    </a:p>
                  </a:txBody>
                  <a:tcPr>
                    <a:solidFill>
                      <a:schemeClr val="accent1"/>
                    </a:solidFill>
                  </a:tcPr>
                </a:tc>
                <a:tc>
                  <a:txBody>
                    <a:bodyPr/>
                    <a:lstStyle/>
                    <a:p>
                      <a:pPr algn="ctr">
                        <a:buNone/>
                      </a:pPr>
                      <a:r>
                        <a:rPr lang="en-US" altLang="zh-CN"/>
                        <a:t>P1</a:t>
                      </a:r>
                    </a:p>
                  </a:txBody>
                  <a:tcPr>
                    <a:solidFill>
                      <a:schemeClr val="accent1"/>
                    </a:solidFill>
                  </a:tcPr>
                </a:tc>
                <a:tc>
                  <a:txBody>
                    <a:bodyPr/>
                    <a:lstStyle/>
                    <a:p>
                      <a:pPr>
                        <a:buNone/>
                      </a:pPr>
                      <a:r>
                        <a:rPr lang="en-US" altLang="zh-CN"/>
                        <a:t>D1</a:t>
                      </a:r>
                    </a:p>
                  </a:txBody>
                  <a:tcPr>
                    <a:solidFill>
                      <a:schemeClr val="accent1"/>
                    </a:solidFill>
                  </a:tcPr>
                </a:tc>
                <a:extLst>
                  <a:ext uri="{0D108BD9-81ED-4DB2-BD59-A6C34878D82A}">
                    <a16:rowId xmlns:a16="http://schemas.microsoft.com/office/drawing/2014/main" val="10002"/>
                  </a:ext>
                </a:extLst>
              </a:tr>
              <a:tr h="381000">
                <a:tc>
                  <a:txBody>
                    <a:bodyPr/>
                    <a:lstStyle/>
                    <a:p>
                      <a:pPr algn="ctr">
                        <a:buNone/>
                      </a:pPr>
                      <a:r>
                        <a:rPr lang="en-US" altLang="zh-CN"/>
                        <a:t>E3</a:t>
                      </a:r>
                    </a:p>
                  </a:txBody>
                  <a:tcPr>
                    <a:solidFill>
                      <a:schemeClr val="accent1"/>
                    </a:solidFill>
                  </a:tcPr>
                </a:tc>
                <a:tc>
                  <a:txBody>
                    <a:bodyPr/>
                    <a:lstStyle/>
                    <a:p>
                      <a:pPr algn="ctr">
                        <a:buNone/>
                      </a:pPr>
                      <a:r>
                        <a:rPr lang="en-US" altLang="zh-CN"/>
                        <a:t>P2</a:t>
                      </a:r>
                    </a:p>
                  </a:txBody>
                  <a:tcPr>
                    <a:solidFill>
                      <a:schemeClr val="accent1"/>
                    </a:solidFill>
                  </a:tcPr>
                </a:tc>
                <a:tc>
                  <a:txBody>
                    <a:bodyPr/>
                    <a:lstStyle/>
                    <a:p>
                      <a:pPr>
                        <a:buNone/>
                      </a:pPr>
                      <a:r>
                        <a:rPr lang="en-US" altLang="zh-CN"/>
                        <a:t>D1</a:t>
                      </a:r>
                    </a:p>
                  </a:txBody>
                  <a:tcPr>
                    <a:solidFill>
                      <a:schemeClr val="accent1"/>
                    </a:solidFill>
                  </a:tcPr>
                </a:tc>
                <a:extLst>
                  <a:ext uri="{0D108BD9-81ED-4DB2-BD59-A6C34878D82A}">
                    <a16:rowId xmlns:a16="http://schemas.microsoft.com/office/drawing/2014/main" val="10003"/>
                  </a:ext>
                </a:extLst>
              </a:tr>
              <a:tr h="381000">
                <a:tc>
                  <a:txBody>
                    <a:bodyPr/>
                    <a:lstStyle/>
                    <a:p>
                      <a:pPr algn="ctr">
                        <a:buNone/>
                      </a:pPr>
                      <a:r>
                        <a:rPr lang="en-US" altLang="zh-CN"/>
                        <a:t>E4</a:t>
                      </a:r>
                    </a:p>
                  </a:txBody>
                  <a:tcPr>
                    <a:solidFill>
                      <a:schemeClr val="accent1"/>
                    </a:solidFill>
                  </a:tcPr>
                </a:tc>
                <a:tc>
                  <a:txBody>
                    <a:bodyPr/>
                    <a:lstStyle/>
                    <a:p>
                      <a:pPr algn="ctr">
                        <a:buNone/>
                      </a:pPr>
                      <a:r>
                        <a:rPr lang="en-US" altLang="zh-CN"/>
                        <a:t>P3</a:t>
                      </a:r>
                    </a:p>
                  </a:txBody>
                  <a:tcPr>
                    <a:solidFill>
                      <a:schemeClr val="accent1"/>
                    </a:solidFill>
                  </a:tcPr>
                </a:tc>
                <a:tc>
                  <a:txBody>
                    <a:bodyPr/>
                    <a:lstStyle/>
                    <a:p>
                      <a:pPr>
                        <a:buNone/>
                      </a:pPr>
                      <a:r>
                        <a:rPr lang="en-US" altLang="zh-CN"/>
                        <a:t>D2</a:t>
                      </a:r>
                    </a:p>
                  </a:txBody>
                  <a:tcPr>
                    <a:solidFill>
                      <a:schemeClr val="accent1"/>
                    </a:solidFill>
                  </a:tcPr>
                </a:tc>
                <a:extLst>
                  <a:ext uri="{0D108BD9-81ED-4DB2-BD59-A6C34878D82A}">
                    <a16:rowId xmlns:a16="http://schemas.microsoft.com/office/drawing/2014/main" val="10004"/>
                  </a:ext>
                </a:extLst>
              </a:tr>
              <a:tr h="381000">
                <a:tc>
                  <a:txBody>
                    <a:bodyPr/>
                    <a:lstStyle/>
                    <a:p>
                      <a:pPr algn="ctr">
                        <a:buNone/>
                      </a:pPr>
                      <a:r>
                        <a:rPr lang="en-US" altLang="zh-CN"/>
                        <a:t>E5</a:t>
                      </a:r>
                    </a:p>
                  </a:txBody>
                  <a:tcPr>
                    <a:solidFill>
                      <a:schemeClr val="accent6">
                        <a:lumMod val="20000"/>
                        <a:lumOff val="80000"/>
                      </a:schemeClr>
                    </a:solidFill>
                  </a:tcPr>
                </a:tc>
                <a:tc>
                  <a:txBody>
                    <a:bodyPr/>
                    <a:lstStyle/>
                    <a:p>
                      <a:pPr algn="ctr">
                        <a:buNone/>
                      </a:pPr>
                      <a:r>
                        <a:rPr lang="en-US" altLang="zh-CN"/>
                        <a:t>P2</a:t>
                      </a:r>
                    </a:p>
                  </a:txBody>
                  <a:tcPr>
                    <a:solidFill>
                      <a:schemeClr val="accent6">
                        <a:lumMod val="20000"/>
                        <a:lumOff val="80000"/>
                      </a:schemeClr>
                    </a:solidFill>
                  </a:tcPr>
                </a:tc>
                <a:tc>
                  <a:txBody>
                    <a:bodyPr/>
                    <a:lstStyle/>
                    <a:p>
                      <a:pPr>
                        <a:buNone/>
                      </a:pPr>
                      <a:r>
                        <a:rPr lang="en-US" altLang="zh-CN"/>
                        <a:t>D2</a:t>
                      </a:r>
                    </a:p>
                  </a:txBody>
                  <a:tcPr>
                    <a:solidFill>
                      <a:schemeClr val="accent6">
                        <a:lumMod val="20000"/>
                        <a:lumOff val="80000"/>
                      </a:schemeClr>
                    </a:solidFill>
                  </a:tcPr>
                </a:tc>
                <a:extLst>
                  <a:ext uri="{0D108BD9-81ED-4DB2-BD59-A6C34878D82A}">
                    <a16:rowId xmlns:a16="http://schemas.microsoft.com/office/drawing/2014/main" val="10005"/>
                  </a:ext>
                </a:extLst>
              </a:tr>
              <a:tr h="381000">
                <a:tc>
                  <a:txBody>
                    <a:bodyPr/>
                    <a:lstStyle/>
                    <a:p>
                      <a:pPr algn="ctr">
                        <a:buNone/>
                      </a:pPr>
                      <a:r>
                        <a:rPr lang="en-US" altLang="zh-CN"/>
                        <a:t>E6</a:t>
                      </a:r>
                    </a:p>
                  </a:txBody>
                  <a:tcPr/>
                </a:tc>
                <a:tc>
                  <a:txBody>
                    <a:bodyPr/>
                    <a:lstStyle/>
                    <a:p>
                      <a:pPr algn="ctr">
                        <a:buNone/>
                      </a:pPr>
                      <a:r>
                        <a:rPr lang="en-US" altLang="zh-CN"/>
                        <a:t>P3</a:t>
                      </a:r>
                    </a:p>
                  </a:txBody>
                  <a:tcPr/>
                </a:tc>
                <a:tc>
                  <a:txBody>
                    <a:bodyPr/>
                    <a:lstStyle/>
                    <a:p>
                      <a:pPr>
                        <a:buNone/>
                      </a:pPr>
                      <a:r>
                        <a:rPr lang="en-US" altLang="zh-CN"/>
                        <a:t>D3</a:t>
                      </a:r>
                    </a:p>
                  </a:txBody>
                  <a:tcPr/>
                </a:tc>
                <a:extLst>
                  <a:ext uri="{0D108BD9-81ED-4DB2-BD59-A6C34878D82A}">
                    <a16:rowId xmlns:a16="http://schemas.microsoft.com/office/drawing/2014/main" val="10006"/>
                  </a:ext>
                </a:extLst>
              </a:tr>
            </a:tbl>
          </a:graphicData>
        </a:graphic>
      </p:graphicFrame>
      <p:sp>
        <p:nvSpPr>
          <p:cNvPr id="11" name="文本框 10"/>
          <p:cNvSpPr txBox="1"/>
          <p:nvPr/>
        </p:nvSpPr>
        <p:spPr>
          <a:xfrm>
            <a:off x="427355" y="1427480"/>
            <a:ext cx="809625" cy="460375"/>
          </a:xfrm>
          <a:prstGeom prst="rect">
            <a:avLst/>
          </a:prstGeom>
          <a:noFill/>
        </p:spPr>
        <p:txBody>
          <a:bodyPr wrap="none" rtlCol="0">
            <a:spAutoFit/>
          </a:bodyPr>
          <a:lstStyle/>
          <a:p>
            <a:r>
              <a:rPr lang="en-US" altLang="zh-CN"/>
              <a:t>work</a:t>
            </a:r>
          </a:p>
        </p:txBody>
      </p:sp>
      <p:sp>
        <p:nvSpPr>
          <p:cNvPr id="12" name="文本框 11"/>
          <p:cNvSpPr txBox="1"/>
          <p:nvPr/>
        </p:nvSpPr>
        <p:spPr>
          <a:xfrm>
            <a:off x="2439670" y="1457325"/>
            <a:ext cx="1355090" cy="460375"/>
          </a:xfrm>
          <a:prstGeom prst="rect">
            <a:avLst/>
          </a:prstGeom>
          <a:noFill/>
        </p:spPr>
        <p:txBody>
          <a:bodyPr wrap="square" rtlCol="0">
            <a:spAutoFit/>
          </a:bodyPr>
          <a:lstStyle/>
          <a:p>
            <a:r>
              <a:rPr lang="en-US" altLang="zh-CN"/>
              <a:t>Project</a:t>
            </a:r>
          </a:p>
        </p:txBody>
      </p:sp>
      <p:sp>
        <p:nvSpPr>
          <p:cNvPr id="13" name="文本框 12"/>
          <p:cNvSpPr txBox="1"/>
          <p:nvPr/>
        </p:nvSpPr>
        <p:spPr>
          <a:xfrm>
            <a:off x="5727700" y="1457325"/>
            <a:ext cx="2129790" cy="460375"/>
          </a:xfrm>
          <a:prstGeom prst="rect">
            <a:avLst/>
          </a:prstGeom>
          <a:noFill/>
        </p:spPr>
        <p:txBody>
          <a:bodyPr wrap="none" rtlCol="0">
            <a:spAutoFit/>
          </a:bodyPr>
          <a:lstStyle/>
          <a:p>
            <a:pPr algn="l"/>
            <a:r>
              <a:rPr lang="en-US" altLang="zh-CN"/>
              <a:t>work  </a:t>
            </a:r>
            <a:r>
              <a:rPr lang="en-US" altLang="zh-CN" dirty="0">
                <a:solidFill>
                  <a:srgbClr val="000000"/>
                </a:solidFill>
                <a:latin typeface="Arial" panose="020B0604020202020204" pitchFamily="34" charset="0"/>
                <a:cs typeface="Lucida Sans Unicode" panose="020B0602030504020204" pitchFamily="34" charset="0"/>
                <a:sym typeface="+mn-ea"/>
              </a:rPr>
              <a:t>⋈</a:t>
            </a:r>
            <a:r>
              <a:rPr lang="en-US" altLang="zh-CN">
                <a:sym typeface="Symbol" panose="05050102010706020507" charset="0"/>
              </a:rPr>
              <a:t>Project</a:t>
            </a:r>
          </a:p>
        </p:txBody>
      </p:sp>
      <p:sp>
        <p:nvSpPr>
          <p:cNvPr id="6" name="文本框 5"/>
          <p:cNvSpPr txBox="1"/>
          <p:nvPr/>
        </p:nvSpPr>
        <p:spPr>
          <a:xfrm>
            <a:off x="2357755" y="4017010"/>
            <a:ext cx="2378710" cy="829945"/>
          </a:xfrm>
          <a:prstGeom prst="rect">
            <a:avLst/>
          </a:prstGeom>
          <a:noFill/>
        </p:spPr>
        <p:txBody>
          <a:bodyPr wrap="square" rtlCol="0">
            <a:spAutoFit/>
          </a:bodyPr>
          <a:lstStyle/>
          <a:p>
            <a:r>
              <a:rPr lang="zh-CN" altLang="en-US" b="1">
                <a:solidFill>
                  <a:srgbClr val="FF0000"/>
                </a:solidFill>
                <a:latin typeface="微软雅黑" panose="020B0503020204020204" charset="-122"/>
                <a:ea typeface="微软雅黑" panose="020B0503020204020204" charset="-122"/>
              </a:rPr>
              <a:t>通过关系传递</a:t>
            </a:r>
          </a:p>
          <a:p>
            <a:r>
              <a:rPr lang="zh-CN" altLang="en-US" b="1">
                <a:solidFill>
                  <a:srgbClr val="FF0000"/>
                </a:solidFill>
                <a:latin typeface="微软雅黑" panose="020B0503020204020204" charset="-122"/>
                <a:ea typeface="微软雅黑" panose="020B0503020204020204" charset="-122"/>
              </a:rPr>
              <a:t>推导出来的关系</a:t>
            </a:r>
          </a:p>
        </p:txBody>
      </p:sp>
      <p:sp>
        <p:nvSpPr>
          <p:cNvPr id="7" name="右箭头 6"/>
          <p:cNvSpPr/>
          <p:nvPr/>
        </p:nvSpPr>
        <p:spPr>
          <a:xfrm>
            <a:off x="4736465" y="4215765"/>
            <a:ext cx="720090" cy="432435"/>
          </a:xfrm>
          <a:prstGeom prst="rightArrow">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8" name="文本框 7"/>
          <p:cNvSpPr txBox="1"/>
          <p:nvPr/>
        </p:nvSpPr>
        <p:spPr>
          <a:xfrm>
            <a:off x="1729740" y="5088255"/>
            <a:ext cx="5029200" cy="583565"/>
          </a:xfrm>
          <a:prstGeom prst="rect">
            <a:avLst/>
          </a:prstGeom>
          <a:solidFill>
            <a:schemeClr val="accent2">
              <a:lumMod val="20000"/>
              <a:lumOff val="80000"/>
            </a:schemeClr>
          </a:solidFill>
        </p:spPr>
        <p:txBody>
          <a:bodyPr wrap="square" rtlCol="0">
            <a:spAutoFit/>
          </a:bodyPr>
          <a:lstStyle/>
          <a:p>
            <a:r>
              <a:rPr lang="zh-CN" altLang="en-US" sz="3200" b="1">
                <a:solidFill>
                  <a:srgbClr val="FF0000"/>
                </a:solidFill>
                <a:latin typeface="微软雅黑" panose="020B0503020204020204" charset="-122"/>
                <a:ea typeface="微软雅黑" panose="020B0503020204020204" charset="-122"/>
              </a:rPr>
              <a:t>并没有涵盖上所有的联系！</a:t>
            </a:r>
          </a:p>
        </p:txBody>
      </p:sp>
      <p:sp>
        <p:nvSpPr>
          <p:cNvPr id="14" name="文本框 13"/>
          <p:cNvSpPr txBox="1"/>
          <p:nvPr/>
        </p:nvSpPr>
        <p:spPr>
          <a:xfrm>
            <a:off x="1644333" y="5743167"/>
            <a:ext cx="4439836" cy="830997"/>
          </a:xfrm>
          <a:prstGeom prst="rect">
            <a:avLst/>
          </a:prstGeom>
          <a:solidFill>
            <a:schemeClr val="accent2">
              <a:lumMod val="20000"/>
              <a:lumOff val="80000"/>
            </a:schemeClr>
          </a:solidFill>
        </p:spPr>
        <p:txBody>
          <a:bodyPr wrap="square" rtlCol="0">
            <a:spAutoFit/>
          </a:bodyPr>
          <a:lstStyle/>
          <a:p>
            <a:r>
              <a:rPr lang="zh-CN" altLang="en-US" b="1" dirty="0">
                <a:solidFill>
                  <a:srgbClr val="FF0000"/>
                </a:solidFill>
                <a:latin typeface="微软雅黑" panose="020B0503020204020204" charset="-122"/>
                <a:ea typeface="微软雅黑" panose="020B0503020204020204" charset="-122"/>
              </a:rPr>
              <a:t>传递得来的联系，并不真实！（</a:t>
            </a:r>
            <a:r>
              <a:rPr lang="en-US" altLang="zh-CN" b="1" dirty="0">
                <a:solidFill>
                  <a:srgbClr val="FF0000"/>
                </a:solidFill>
                <a:highlight>
                  <a:srgbClr val="FFFF00"/>
                </a:highlight>
                <a:latin typeface="微软雅黑" panose="020B0503020204020204" charset="-122"/>
                <a:ea typeface="微软雅黑" panose="020B0503020204020204" charset="-122"/>
              </a:rPr>
              <a:t>E1</a:t>
            </a:r>
            <a:r>
              <a:rPr lang="zh-CN" altLang="en-US" b="1" dirty="0">
                <a:solidFill>
                  <a:srgbClr val="FF0000"/>
                </a:solidFill>
                <a:highlight>
                  <a:srgbClr val="FFFF00"/>
                </a:highlight>
                <a:latin typeface="微软雅黑" panose="020B0503020204020204" charset="-122"/>
                <a:ea typeface="微软雅黑" panose="020B0503020204020204" charset="-122"/>
              </a:rPr>
              <a:t>有两个部门，出错</a:t>
            </a:r>
            <a:r>
              <a:rPr lang="zh-CN" altLang="en-US" b="1" dirty="0">
                <a:solidFill>
                  <a:srgbClr val="FF0000"/>
                </a:solidFill>
                <a:latin typeface="微软雅黑" panose="020B0503020204020204" charset="-122"/>
                <a:ea typeface="微软雅黑" panose="020B0503020204020204" charset="-122"/>
              </a:rPr>
              <a:t>）</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p:cNvSpPr>
          <p:nvPr>
            <p:ph type="title"/>
          </p:nvPr>
        </p:nvSpPr>
        <p:spPr/>
        <p:txBody>
          <a:bodyPr vert="horz" wrap="square" lIns="91440" tIns="45720" rIns="91440" bIns="45720" anchor="ctr"/>
          <a:lstStyle/>
          <a:p>
            <a:pPr eaLnBrk="1" hangingPunct="1"/>
            <a:r>
              <a:rPr lang="en-US" altLang="zh-CN" sz="4000" dirty="0">
                <a:latin typeface="微软雅黑" panose="020B0503020204020204" charset="-122"/>
                <a:ea typeface="微软雅黑" panose="020B0503020204020204" charset="-122"/>
              </a:rPr>
              <a:t>ER</a:t>
            </a:r>
            <a:r>
              <a:rPr lang="zh-CN" altLang="en-US" sz="4000" dirty="0">
                <a:latin typeface="微软雅黑" panose="020B0503020204020204" charset="-122"/>
                <a:ea typeface="微软雅黑" panose="020B0503020204020204" charset="-122"/>
              </a:rPr>
              <a:t>建模中应该注意的事项</a:t>
            </a:r>
          </a:p>
        </p:txBody>
      </p:sp>
      <p:sp>
        <p:nvSpPr>
          <p:cNvPr id="82947" name="Rectangle 3"/>
          <p:cNvSpPr>
            <a:spLocks noGrp="1"/>
          </p:cNvSpPr>
          <p:nvPr>
            <p:ph idx="1"/>
          </p:nvPr>
        </p:nvSpPr>
        <p:spPr>
          <a:xfrm>
            <a:off x="177800" y="2025015"/>
            <a:ext cx="8788400" cy="3337560"/>
          </a:xfrm>
        </p:spPr>
        <p:txBody>
          <a:bodyPr vert="horz" wrap="square" lIns="91440" tIns="45720" rIns="91440" bIns="45720" anchor="t"/>
          <a:lstStyle/>
          <a:p>
            <a:pPr marL="0" indent="0" defTabSz="0" eaLnBrk="1" hangingPunct="1">
              <a:buNone/>
              <a:tabLst>
                <a:tab pos="952500" algn="l"/>
              </a:tabLst>
            </a:pPr>
            <a:r>
              <a:rPr lang="en-US" altLang="zh-CN" sz="2800" b="1" dirty="0">
                <a:solidFill>
                  <a:srgbClr val="FF0000"/>
                </a:solidFill>
                <a:latin typeface="微软雅黑" panose="020B0503020204020204" charset="-122"/>
                <a:ea typeface="微软雅黑" panose="020B0503020204020204" charset="-122"/>
              </a:rPr>
              <a:t> 1) </a:t>
            </a:r>
            <a:r>
              <a:rPr lang="zh-CN" altLang="en-US" sz="2800" b="1" dirty="0">
                <a:solidFill>
                  <a:srgbClr val="FF0000"/>
                </a:solidFill>
                <a:latin typeface="微软雅黑" panose="020B0503020204020204" charset="-122"/>
                <a:ea typeface="微软雅黑" panose="020B0503020204020204" charset="-122"/>
              </a:rPr>
              <a:t>避免冗余，不要在多处出现指向同一个概念的属性，实体，关系；</a:t>
            </a:r>
          </a:p>
          <a:p>
            <a:pPr marL="0" indent="0" defTabSz="0" eaLnBrk="1" hangingPunct="1">
              <a:buNone/>
              <a:tabLst>
                <a:tab pos="952500" algn="l"/>
              </a:tabLst>
            </a:pPr>
            <a:endParaRPr lang="en-US" altLang="zh-CN" sz="2800" b="1" dirty="0">
              <a:solidFill>
                <a:srgbClr val="FF0000"/>
              </a:solidFill>
              <a:latin typeface="微软雅黑" panose="020B0503020204020204" charset="-122"/>
              <a:ea typeface="微软雅黑" panose="020B0503020204020204" charset="-122"/>
            </a:endParaRPr>
          </a:p>
          <a:p>
            <a:pPr marL="0" indent="0" defTabSz="0" eaLnBrk="1" hangingPunct="1">
              <a:buNone/>
              <a:tabLst>
                <a:tab pos="952500" algn="l"/>
              </a:tabLst>
            </a:pPr>
            <a:r>
              <a:rPr lang="en-US" altLang="zh-CN" sz="2800" b="1" dirty="0">
                <a:solidFill>
                  <a:srgbClr val="FF0000"/>
                </a:solidFill>
                <a:latin typeface="微软雅黑" panose="020B0503020204020204" charset="-122"/>
                <a:ea typeface="微软雅黑" panose="020B0503020204020204" charset="-122"/>
              </a:rPr>
              <a:t> 2) </a:t>
            </a:r>
            <a:r>
              <a:rPr lang="zh-CN" altLang="en-US" sz="2800" b="1" dirty="0">
                <a:solidFill>
                  <a:srgbClr val="FF0000"/>
                </a:solidFill>
                <a:latin typeface="微软雅黑" panose="020B0503020204020204" charset="-122"/>
                <a:ea typeface="微软雅黑" panose="020B0503020204020204" charset="-122"/>
              </a:rPr>
              <a:t>能用属性表达的地方不要用实体来表达；</a:t>
            </a:r>
          </a:p>
          <a:p>
            <a:pPr marL="0" indent="0" defTabSz="0" eaLnBrk="1" hangingPunct="1">
              <a:buNone/>
              <a:tabLst>
                <a:tab pos="952500" algn="l"/>
              </a:tabLst>
            </a:pPr>
            <a:endParaRPr lang="en-US" altLang="zh-CN" sz="2800" dirty="0">
              <a:latin typeface="微软雅黑" panose="020B0503020204020204" charset="-122"/>
              <a:ea typeface="微软雅黑" panose="020B0503020204020204"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p:cNvSpPr>
          <p:nvPr>
            <p:ph type="title"/>
          </p:nvPr>
        </p:nvSpPr>
        <p:spPr/>
        <p:txBody>
          <a:bodyPr vert="horz" wrap="square" lIns="91440" tIns="45720" rIns="91440" bIns="45720" anchor="ctr"/>
          <a:lstStyle/>
          <a:p>
            <a:pPr eaLnBrk="1" hangingPunct="1"/>
            <a:r>
              <a:rPr lang="zh-CN" altLang="en-US" sz="4000" dirty="0">
                <a:latin typeface="微软雅黑" panose="020B0503020204020204" charset="-122"/>
                <a:ea typeface="微软雅黑" panose="020B0503020204020204" charset="-122"/>
              </a:rPr>
              <a:t>例子</a:t>
            </a:r>
          </a:p>
        </p:txBody>
      </p:sp>
      <p:sp>
        <p:nvSpPr>
          <p:cNvPr id="83971" name="Rectangle 3"/>
          <p:cNvSpPr>
            <a:spLocks noGrp="1"/>
          </p:cNvSpPr>
          <p:nvPr>
            <p:ph idx="1"/>
          </p:nvPr>
        </p:nvSpPr>
        <p:spPr>
          <a:xfrm>
            <a:off x="179388" y="1412875"/>
            <a:ext cx="8458200" cy="304800"/>
          </a:xfrm>
        </p:spPr>
        <p:txBody>
          <a:bodyPr vert="horz" wrap="square" lIns="91440" tIns="45720" rIns="91440" bIns="45720" anchor="t"/>
          <a:lstStyle/>
          <a:p>
            <a:pPr marL="0" indent="0" defTabSz="0" eaLnBrk="1" hangingPunct="1">
              <a:lnSpc>
                <a:spcPct val="90000"/>
              </a:lnSpc>
              <a:buNone/>
              <a:tabLst>
                <a:tab pos="952500" algn="l"/>
              </a:tabLst>
            </a:pPr>
            <a:r>
              <a:rPr lang="en-US" altLang="zh-CN" dirty="0"/>
              <a:t>   Good                            Bad                           Also bad</a:t>
            </a:r>
          </a:p>
        </p:txBody>
      </p:sp>
      <p:sp>
        <p:nvSpPr>
          <p:cNvPr id="83972" name="Text Box 4"/>
          <p:cNvSpPr txBox="1"/>
          <p:nvPr/>
        </p:nvSpPr>
        <p:spPr>
          <a:xfrm>
            <a:off x="442913" y="1984375"/>
            <a:ext cx="1706562" cy="466725"/>
          </a:xfrm>
          <a:prstGeom prst="rect">
            <a:avLst/>
          </a:prstGeom>
          <a:noFill/>
          <a:ln w="9525" cap="flat" cmpd="sng">
            <a:solidFill>
              <a:schemeClr val="tx1"/>
            </a:solidFill>
            <a:prstDash val="solid"/>
            <a:miter/>
            <a:headEnd type="none" w="med" len="med"/>
            <a:tailEnd type="none" w="med" len="med"/>
          </a:ln>
        </p:spPr>
        <p:txBody>
          <a:bodyPr wrap="none">
            <a:spAutoFit/>
          </a:bodyPr>
          <a:lstStyle/>
          <a:p>
            <a:r>
              <a:rPr lang="en-US" altLang="zh-CN" dirty="0">
                <a:latin typeface="Times New Roman" panose="02020603050405020304" pitchFamily="18" charset="0"/>
              </a:rPr>
              <a:t>Department </a:t>
            </a:r>
          </a:p>
        </p:txBody>
      </p:sp>
      <p:sp>
        <p:nvSpPr>
          <p:cNvPr id="83973" name="Text Box 5"/>
          <p:cNvSpPr txBox="1"/>
          <p:nvPr/>
        </p:nvSpPr>
        <p:spPr>
          <a:xfrm>
            <a:off x="457200" y="2465388"/>
            <a:ext cx="1676400" cy="650875"/>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sz="1800" dirty="0">
                <a:latin typeface="Times New Roman" panose="02020603050405020304" pitchFamily="18" charset="0"/>
              </a:rPr>
              <a:t>DNo {PK}</a:t>
            </a:r>
          </a:p>
          <a:p>
            <a:r>
              <a:rPr lang="en-US" altLang="zh-CN" sz="1800" dirty="0">
                <a:latin typeface="Times New Roman" panose="02020603050405020304" pitchFamily="18" charset="0"/>
              </a:rPr>
              <a:t>Name</a:t>
            </a:r>
          </a:p>
        </p:txBody>
      </p:sp>
      <p:sp>
        <p:nvSpPr>
          <p:cNvPr id="83974" name="Text Box 6"/>
          <p:cNvSpPr txBox="1"/>
          <p:nvPr/>
        </p:nvSpPr>
        <p:spPr>
          <a:xfrm>
            <a:off x="609600" y="4548188"/>
            <a:ext cx="1436688" cy="466725"/>
          </a:xfrm>
          <a:prstGeom prst="rect">
            <a:avLst/>
          </a:prstGeom>
          <a:noFill/>
          <a:ln w="9525" cap="flat" cmpd="sng">
            <a:solidFill>
              <a:schemeClr val="tx1"/>
            </a:solidFill>
            <a:prstDash val="solid"/>
            <a:miter/>
            <a:headEnd type="none" w="med" len="med"/>
            <a:tailEnd type="none" w="med" len="med"/>
          </a:ln>
        </p:spPr>
        <p:txBody>
          <a:bodyPr wrap="none">
            <a:spAutoFit/>
          </a:bodyPr>
          <a:lstStyle/>
          <a:p>
            <a:r>
              <a:rPr lang="en-US" altLang="zh-CN" dirty="0">
                <a:latin typeface="Times New Roman" panose="02020603050405020304" pitchFamily="18" charset="0"/>
              </a:rPr>
              <a:t>Project     </a:t>
            </a:r>
          </a:p>
        </p:txBody>
      </p:sp>
      <p:sp>
        <p:nvSpPr>
          <p:cNvPr id="83975" name="Text Box 7"/>
          <p:cNvSpPr txBox="1"/>
          <p:nvPr/>
        </p:nvSpPr>
        <p:spPr>
          <a:xfrm>
            <a:off x="609600" y="5029200"/>
            <a:ext cx="1447800" cy="1474788"/>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sz="1800" dirty="0">
                <a:latin typeface="Times New Roman" panose="02020603050405020304" pitchFamily="18" charset="0"/>
              </a:rPr>
              <a:t>PNo {PK}</a:t>
            </a:r>
          </a:p>
          <a:p>
            <a:r>
              <a:rPr lang="en-US" altLang="zh-CN" sz="1800" dirty="0">
                <a:latin typeface="Times New Roman" panose="02020603050405020304" pitchFamily="18" charset="0"/>
              </a:rPr>
              <a:t>Name</a:t>
            </a:r>
          </a:p>
          <a:p>
            <a:r>
              <a:rPr lang="en-US" altLang="zh-CN" sz="1800" dirty="0">
                <a:latin typeface="Times New Roman" panose="02020603050405020304" pitchFamily="18" charset="0"/>
              </a:rPr>
              <a:t>Budget</a:t>
            </a:r>
          </a:p>
          <a:p>
            <a:r>
              <a:rPr lang="en-US" altLang="zh-CN" sz="1800" dirty="0">
                <a:latin typeface="Times New Roman" panose="02020603050405020304" pitchFamily="18" charset="0"/>
              </a:rPr>
              <a:t>Location[1..3]</a:t>
            </a:r>
          </a:p>
          <a:p>
            <a:r>
              <a:rPr lang="en-US" altLang="zh-CN" sz="1800" dirty="0">
                <a:latin typeface="Times New Roman" panose="02020603050405020304" pitchFamily="18" charset="0"/>
              </a:rPr>
              <a:t>/TotalEmp</a:t>
            </a:r>
          </a:p>
        </p:txBody>
      </p:sp>
      <p:sp>
        <p:nvSpPr>
          <p:cNvPr id="83976" name="Line 8"/>
          <p:cNvSpPr/>
          <p:nvPr/>
        </p:nvSpPr>
        <p:spPr>
          <a:xfrm>
            <a:off x="1143000" y="3074988"/>
            <a:ext cx="0" cy="14478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3977" name="Text Box 9"/>
          <p:cNvSpPr txBox="1"/>
          <p:nvPr/>
        </p:nvSpPr>
        <p:spPr>
          <a:xfrm>
            <a:off x="1143000" y="3429000"/>
            <a:ext cx="606425" cy="396875"/>
          </a:xfrm>
          <a:prstGeom prst="rect">
            <a:avLst/>
          </a:prstGeom>
          <a:noFill/>
          <a:ln w="9525">
            <a:noFill/>
          </a:ln>
        </p:spPr>
        <p:txBody>
          <a:bodyPr wrap="none">
            <a:spAutoFit/>
          </a:bodyPr>
          <a:lstStyle/>
          <a:p>
            <a:r>
              <a:rPr lang="en-US" altLang="zh-CN" sz="2000" b="1" dirty="0">
                <a:latin typeface="Times New Roman" panose="02020603050405020304" pitchFamily="18" charset="0"/>
              </a:rPr>
              <a:t>Has</a:t>
            </a:r>
          </a:p>
        </p:txBody>
      </p:sp>
      <p:sp>
        <p:nvSpPr>
          <p:cNvPr id="83978" name="AutoShape 10"/>
          <p:cNvSpPr/>
          <p:nvPr/>
        </p:nvSpPr>
        <p:spPr>
          <a:xfrm>
            <a:off x="1304925" y="3789363"/>
            <a:ext cx="280988" cy="277812"/>
          </a:xfrm>
          <a:prstGeom prst="flowChartMerge">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3979" name="Text Box 11"/>
          <p:cNvSpPr txBox="1"/>
          <p:nvPr/>
        </p:nvSpPr>
        <p:spPr>
          <a:xfrm>
            <a:off x="533400" y="3151188"/>
            <a:ext cx="527050" cy="366712"/>
          </a:xfrm>
          <a:prstGeom prst="rect">
            <a:avLst/>
          </a:prstGeom>
          <a:noFill/>
          <a:ln w="9525">
            <a:noFill/>
          </a:ln>
        </p:spPr>
        <p:txBody>
          <a:bodyPr wrap="none">
            <a:spAutoFit/>
          </a:bodyPr>
          <a:lstStyle/>
          <a:p>
            <a:r>
              <a:rPr lang="en-US" altLang="zh-CN" sz="1800" b="1" dirty="0">
                <a:latin typeface="Times New Roman" panose="02020603050405020304" pitchFamily="18" charset="0"/>
              </a:rPr>
              <a:t>0..1</a:t>
            </a:r>
          </a:p>
        </p:txBody>
      </p:sp>
      <p:sp>
        <p:nvSpPr>
          <p:cNvPr id="83980" name="Text Box 12"/>
          <p:cNvSpPr txBox="1"/>
          <p:nvPr/>
        </p:nvSpPr>
        <p:spPr>
          <a:xfrm>
            <a:off x="609600" y="4141788"/>
            <a:ext cx="527050" cy="366712"/>
          </a:xfrm>
          <a:prstGeom prst="rect">
            <a:avLst/>
          </a:prstGeom>
          <a:noFill/>
          <a:ln w="9525">
            <a:noFill/>
          </a:ln>
        </p:spPr>
        <p:txBody>
          <a:bodyPr wrap="none">
            <a:spAutoFit/>
          </a:bodyPr>
          <a:lstStyle/>
          <a:p>
            <a:r>
              <a:rPr lang="en-US" altLang="zh-CN" sz="1800" b="1" dirty="0">
                <a:latin typeface="Times New Roman" panose="02020603050405020304" pitchFamily="18" charset="0"/>
              </a:rPr>
              <a:t>0..*</a:t>
            </a:r>
          </a:p>
        </p:txBody>
      </p:sp>
      <p:sp>
        <p:nvSpPr>
          <p:cNvPr id="83981" name="Text Box 14"/>
          <p:cNvSpPr txBox="1"/>
          <p:nvPr/>
        </p:nvSpPr>
        <p:spPr>
          <a:xfrm>
            <a:off x="3297238" y="1905000"/>
            <a:ext cx="1706562" cy="466725"/>
          </a:xfrm>
          <a:prstGeom prst="rect">
            <a:avLst/>
          </a:prstGeom>
          <a:noFill/>
          <a:ln w="9525" cap="flat" cmpd="sng">
            <a:solidFill>
              <a:schemeClr val="tx1"/>
            </a:solidFill>
            <a:prstDash val="solid"/>
            <a:miter/>
            <a:headEnd type="none" w="med" len="med"/>
            <a:tailEnd type="none" w="med" len="med"/>
          </a:ln>
        </p:spPr>
        <p:txBody>
          <a:bodyPr wrap="none">
            <a:spAutoFit/>
          </a:bodyPr>
          <a:lstStyle/>
          <a:p>
            <a:r>
              <a:rPr lang="en-US" altLang="zh-CN" dirty="0">
                <a:latin typeface="Times New Roman" panose="02020603050405020304" pitchFamily="18" charset="0"/>
              </a:rPr>
              <a:t>Department </a:t>
            </a:r>
          </a:p>
        </p:txBody>
      </p:sp>
      <p:sp>
        <p:nvSpPr>
          <p:cNvPr id="83982" name="Text Box 15"/>
          <p:cNvSpPr txBox="1"/>
          <p:nvPr/>
        </p:nvSpPr>
        <p:spPr>
          <a:xfrm>
            <a:off x="3311525" y="2386013"/>
            <a:ext cx="1676400" cy="650875"/>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sz="1800" dirty="0">
                <a:latin typeface="Times New Roman" panose="02020603050405020304" pitchFamily="18" charset="0"/>
              </a:rPr>
              <a:t>DNo {PK}</a:t>
            </a:r>
          </a:p>
          <a:p>
            <a:r>
              <a:rPr lang="en-US" altLang="zh-CN" sz="1800" dirty="0">
                <a:latin typeface="Times New Roman" panose="02020603050405020304" pitchFamily="18" charset="0"/>
              </a:rPr>
              <a:t>Name</a:t>
            </a:r>
          </a:p>
        </p:txBody>
      </p:sp>
      <p:sp>
        <p:nvSpPr>
          <p:cNvPr id="83983" name="Text Box 16"/>
          <p:cNvSpPr txBox="1"/>
          <p:nvPr/>
        </p:nvSpPr>
        <p:spPr>
          <a:xfrm>
            <a:off x="3463925" y="4468813"/>
            <a:ext cx="1436688" cy="466725"/>
          </a:xfrm>
          <a:prstGeom prst="rect">
            <a:avLst/>
          </a:prstGeom>
          <a:noFill/>
          <a:ln w="9525" cap="flat" cmpd="sng">
            <a:solidFill>
              <a:schemeClr val="tx1"/>
            </a:solidFill>
            <a:prstDash val="solid"/>
            <a:miter/>
            <a:headEnd type="none" w="med" len="med"/>
            <a:tailEnd type="none" w="med" len="med"/>
          </a:ln>
        </p:spPr>
        <p:txBody>
          <a:bodyPr wrap="none">
            <a:spAutoFit/>
          </a:bodyPr>
          <a:lstStyle/>
          <a:p>
            <a:r>
              <a:rPr lang="en-US" altLang="zh-CN" dirty="0">
                <a:latin typeface="Times New Roman" panose="02020603050405020304" pitchFamily="18" charset="0"/>
              </a:rPr>
              <a:t>Project     </a:t>
            </a:r>
          </a:p>
        </p:txBody>
      </p:sp>
      <p:sp>
        <p:nvSpPr>
          <p:cNvPr id="83984" name="Text Box 17"/>
          <p:cNvSpPr txBox="1"/>
          <p:nvPr/>
        </p:nvSpPr>
        <p:spPr>
          <a:xfrm>
            <a:off x="3463925" y="4949825"/>
            <a:ext cx="1447800" cy="1749425"/>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sz="1800" dirty="0">
                <a:latin typeface="Times New Roman" panose="02020603050405020304" pitchFamily="18" charset="0"/>
              </a:rPr>
              <a:t>PNo {PK}</a:t>
            </a:r>
          </a:p>
          <a:p>
            <a:r>
              <a:rPr lang="en-US" altLang="zh-CN" sz="1800" dirty="0">
                <a:latin typeface="Times New Roman" panose="02020603050405020304" pitchFamily="18" charset="0"/>
              </a:rPr>
              <a:t>Name</a:t>
            </a:r>
          </a:p>
          <a:p>
            <a:r>
              <a:rPr lang="en-US" altLang="zh-CN" sz="1800" dirty="0">
                <a:latin typeface="Times New Roman" panose="02020603050405020304" pitchFamily="18" charset="0"/>
              </a:rPr>
              <a:t>Budget</a:t>
            </a:r>
          </a:p>
          <a:p>
            <a:r>
              <a:rPr lang="en-US" altLang="zh-CN" sz="1800" dirty="0">
                <a:latin typeface="Times New Roman" panose="02020603050405020304" pitchFamily="18" charset="0"/>
              </a:rPr>
              <a:t>Location[1..3]</a:t>
            </a:r>
          </a:p>
          <a:p>
            <a:r>
              <a:rPr lang="en-US" altLang="zh-CN" sz="1800" dirty="0">
                <a:latin typeface="Times New Roman" panose="02020603050405020304" pitchFamily="18" charset="0"/>
              </a:rPr>
              <a:t>/TotalEmp</a:t>
            </a:r>
          </a:p>
          <a:p>
            <a:r>
              <a:rPr lang="en-US" altLang="zh-CN" sz="1800" b="1" dirty="0">
                <a:solidFill>
                  <a:srgbClr val="FF0000"/>
                </a:solidFill>
                <a:latin typeface="Times New Roman" panose="02020603050405020304" pitchFamily="18" charset="0"/>
              </a:rPr>
              <a:t>DeptNo</a:t>
            </a:r>
          </a:p>
        </p:txBody>
      </p:sp>
      <p:sp>
        <p:nvSpPr>
          <p:cNvPr id="83985" name="Line 18"/>
          <p:cNvSpPr/>
          <p:nvPr/>
        </p:nvSpPr>
        <p:spPr>
          <a:xfrm>
            <a:off x="3997325" y="2995613"/>
            <a:ext cx="0" cy="14478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3986" name="Text Box 19"/>
          <p:cNvSpPr txBox="1"/>
          <p:nvPr/>
        </p:nvSpPr>
        <p:spPr>
          <a:xfrm>
            <a:off x="3997325" y="3349625"/>
            <a:ext cx="606425" cy="396875"/>
          </a:xfrm>
          <a:prstGeom prst="rect">
            <a:avLst/>
          </a:prstGeom>
          <a:noFill/>
          <a:ln w="9525">
            <a:noFill/>
          </a:ln>
        </p:spPr>
        <p:txBody>
          <a:bodyPr wrap="none">
            <a:spAutoFit/>
          </a:bodyPr>
          <a:lstStyle/>
          <a:p>
            <a:r>
              <a:rPr lang="en-US" altLang="zh-CN" sz="2000" b="1" dirty="0">
                <a:latin typeface="Times New Roman" panose="02020603050405020304" pitchFamily="18" charset="0"/>
              </a:rPr>
              <a:t>Has</a:t>
            </a:r>
          </a:p>
        </p:txBody>
      </p:sp>
      <p:sp>
        <p:nvSpPr>
          <p:cNvPr id="83987" name="AutoShape 20"/>
          <p:cNvSpPr/>
          <p:nvPr/>
        </p:nvSpPr>
        <p:spPr>
          <a:xfrm>
            <a:off x="4159250" y="3709988"/>
            <a:ext cx="280988" cy="277812"/>
          </a:xfrm>
          <a:prstGeom prst="flowChartMerge">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3988" name="Text Box 21"/>
          <p:cNvSpPr txBox="1"/>
          <p:nvPr/>
        </p:nvSpPr>
        <p:spPr>
          <a:xfrm>
            <a:off x="3387725" y="3071813"/>
            <a:ext cx="527050" cy="366712"/>
          </a:xfrm>
          <a:prstGeom prst="rect">
            <a:avLst/>
          </a:prstGeom>
          <a:noFill/>
          <a:ln w="9525">
            <a:noFill/>
          </a:ln>
        </p:spPr>
        <p:txBody>
          <a:bodyPr wrap="none">
            <a:spAutoFit/>
          </a:bodyPr>
          <a:lstStyle/>
          <a:p>
            <a:r>
              <a:rPr lang="en-US" altLang="zh-CN" sz="1800" b="1" dirty="0">
                <a:latin typeface="Times New Roman" panose="02020603050405020304" pitchFamily="18" charset="0"/>
              </a:rPr>
              <a:t>0..1</a:t>
            </a:r>
          </a:p>
        </p:txBody>
      </p:sp>
      <p:sp>
        <p:nvSpPr>
          <p:cNvPr id="83989" name="Text Box 22"/>
          <p:cNvSpPr txBox="1"/>
          <p:nvPr/>
        </p:nvSpPr>
        <p:spPr>
          <a:xfrm>
            <a:off x="3463925" y="4062413"/>
            <a:ext cx="527050" cy="366712"/>
          </a:xfrm>
          <a:prstGeom prst="rect">
            <a:avLst/>
          </a:prstGeom>
          <a:noFill/>
          <a:ln w="9525">
            <a:noFill/>
          </a:ln>
        </p:spPr>
        <p:txBody>
          <a:bodyPr wrap="none">
            <a:spAutoFit/>
          </a:bodyPr>
          <a:lstStyle/>
          <a:p>
            <a:r>
              <a:rPr lang="en-US" altLang="zh-CN" sz="1800" b="1" dirty="0">
                <a:latin typeface="Times New Roman" panose="02020603050405020304" pitchFamily="18" charset="0"/>
              </a:rPr>
              <a:t>0..*</a:t>
            </a:r>
          </a:p>
        </p:txBody>
      </p:sp>
      <p:sp>
        <p:nvSpPr>
          <p:cNvPr id="83990" name="Text Box 23"/>
          <p:cNvSpPr txBox="1"/>
          <p:nvPr/>
        </p:nvSpPr>
        <p:spPr>
          <a:xfrm>
            <a:off x="6553200" y="2049145"/>
            <a:ext cx="2369185" cy="460375"/>
          </a:xfrm>
          <a:prstGeom prst="rect">
            <a:avLst/>
          </a:prstGeom>
          <a:noFill/>
          <a:ln w="9525" cap="flat" cmpd="sng">
            <a:solidFill>
              <a:schemeClr val="tx1"/>
            </a:solidFill>
            <a:prstDash val="solid"/>
            <a:miter/>
            <a:headEnd type="none" w="med" len="med"/>
            <a:tailEnd type="none" w="med" len="med"/>
          </a:ln>
        </p:spPr>
        <p:txBody>
          <a:bodyPr wrap="square">
            <a:spAutoFit/>
          </a:bodyPr>
          <a:lstStyle/>
          <a:p>
            <a:r>
              <a:rPr lang="en-US" altLang="zh-CN" dirty="0">
                <a:latin typeface="Times New Roman" panose="02020603050405020304" pitchFamily="18" charset="0"/>
              </a:rPr>
              <a:t>Project     </a:t>
            </a:r>
          </a:p>
        </p:txBody>
      </p:sp>
      <p:sp>
        <p:nvSpPr>
          <p:cNvPr id="83991" name="Text Box 24"/>
          <p:cNvSpPr txBox="1"/>
          <p:nvPr/>
        </p:nvSpPr>
        <p:spPr>
          <a:xfrm>
            <a:off x="6553200" y="2514600"/>
            <a:ext cx="2368550" cy="2676525"/>
          </a:xfrm>
          <a:prstGeom prst="rect">
            <a:avLst/>
          </a:prstGeom>
          <a:noFill/>
          <a:ln w="9525" cap="flat" cmpd="sng">
            <a:solidFill>
              <a:schemeClr val="tx1"/>
            </a:solidFill>
            <a:prstDash val="solid"/>
            <a:miter/>
            <a:headEnd type="none" w="med" len="med"/>
            <a:tailEnd type="none" w="med" len="med"/>
          </a:ln>
        </p:spPr>
        <p:txBody>
          <a:bodyPr wrap="square">
            <a:spAutoFit/>
          </a:bodyPr>
          <a:lstStyle/>
          <a:p>
            <a:r>
              <a:rPr lang="en-US" altLang="zh-CN" dirty="0">
                <a:latin typeface="Times New Roman" panose="02020603050405020304" pitchFamily="18" charset="0"/>
              </a:rPr>
              <a:t>PNo {PK}</a:t>
            </a:r>
          </a:p>
          <a:p>
            <a:r>
              <a:rPr lang="en-US" altLang="zh-CN" dirty="0">
                <a:latin typeface="Times New Roman" panose="02020603050405020304" pitchFamily="18" charset="0"/>
              </a:rPr>
              <a:t>Name</a:t>
            </a:r>
          </a:p>
          <a:p>
            <a:r>
              <a:rPr lang="en-US" altLang="zh-CN" dirty="0">
                <a:latin typeface="Times New Roman" panose="02020603050405020304" pitchFamily="18" charset="0"/>
              </a:rPr>
              <a:t>Budget</a:t>
            </a:r>
          </a:p>
          <a:p>
            <a:r>
              <a:rPr lang="en-US" altLang="zh-CN" dirty="0">
                <a:latin typeface="Times New Roman" panose="02020603050405020304" pitchFamily="18" charset="0"/>
              </a:rPr>
              <a:t>Location[1..3]</a:t>
            </a:r>
          </a:p>
          <a:p>
            <a:r>
              <a:rPr lang="en-US" altLang="zh-CN" dirty="0">
                <a:latin typeface="Times New Roman" panose="02020603050405020304" pitchFamily="18" charset="0"/>
              </a:rPr>
              <a:t>/TotalEmp</a:t>
            </a:r>
          </a:p>
          <a:p>
            <a:r>
              <a:rPr lang="en-US" altLang="zh-CN" b="1" dirty="0">
                <a:solidFill>
                  <a:srgbClr val="FF5050"/>
                </a:solidFill>
                <a:latin typeface="Times New Roman" panose="02020603050405020304" pitchFamily="18" charset="0"/>
              </a:rPr>
              <a:t>DeptName</a:t>
            </a:r>
          </a:p>
          <a:p>
            <a:r>
              <a:rPr lang="en-US" altLang="zh-CN" b="1" dirty="0">
                <a:solidFill>
                  <a:srgbClr val="FF5050"/>
                </a:solidFill>
                <a:latin typeface="Times New Roman" panose="02020603050405020304" pitchFamily="18" charset="0"/>
              </a:rPr>
              <a:t>DeptNo</a:t>
            </a:r>
          </a:p>
        </p:txBody>
      </p:sp>
      <p:sp>
        <p:nvSpPr>
          <p:cNvPr id="3" name="文本框 2">
            <a:extLst>
              <a:ext uri="{FF2B5EF4-FFF2-40B4-BE49-F238E27FC236}">
                <a16:creationId xmlns:a16="http://schemas.microsoft.com/office/drawing/2014/main" id="{63E86149-1216-489B-0537-C0A886C91261}"/>
              </a:ext>
            </a:extLst>
          </p:cNvPr>
          <p:cNvSpPr txBox="1"/>
          <p:nvPr/>
        </p:nvSpPr>
        <p:spPr>
          <a:xfrm>
            <a:off x="5452919" y="5657474"/>
            <a:ext cx="3197622"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2400" dirty="0">
                <a:latin typeface="微软雅黑" panose="020B0503020204020204" charset="-122"/>
                <a:ea typeface="微软雅黑" panose="020B0503020204020204" charset="-122"/>
              </a:rPr>
              <a:t>注意，目前还是</a:t>
            </a:r>
            <a:r>
              <a:rPr lang="en-US" altLang="zh-CN" sz="2400" dirty="0">
                <a:latin typeface="微软雅黑" panose="020B0503020204020204" charset="-122"/>
                <a:ea typeface="微软雅黑" panose="020B0503020204020204" charset="-122"/>
              </a:rPr>
              <a:t>ER</a:t>
            </a:r>
            <a:r>
              <a:rPr lang="zh-CN" altLang="en-US" sz="2400" dirty="0">
                <a:latin typeface="微软雅黑" panose="020B0503020204020204" charset="-122"/>
                <a:ea typeface="微软雅黑" panose="020B0503020204020204" charset="-122"/>
              </a:rPr>
              <a:t>模型，还没到关系模型</a:t>
            </a:r>
            <a:endParaRPr lang="zh-CN" alt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p:nvPr>
        </p:nvSpPr>
        <p:spPr>
          <a:xfrm>
            <a:off x="0" y="152400"/>
            <a:ext cx="8534400" cy="1143000"/>
          </a:xfrm>
        </p:spPr>
        <p:txBody>
          <a:bodyPr vert="horz" wrap="square" lIns="91440" tIns="45720" rIns="91440" bIns="45720" anchor="ctr"/>
          <a:lstStyle/>
          <a:p>
            <a:pPr eaLnBrk="1" hangingPunct="1"/>
            <a:r>
              <a:rPr lang="zh-CN" altLang="en-US" sz="4000" dirty="0">
                <a:latin typeface="微软雅黑" panose="020B0503020204020204" charset="-122"/>
                <a:ea typeface="微软雅黑" panose="020B0503020204020204" charset="-122"/>
              </a:rPr>
              <a:t>处理方法</a:t>
            </a:r>
            <a:endParaRPr lang="zh-CN" altLang="en-US" dirty="0">
              <a:latin typeface="微软雅黑" panose="020B0503020204020204" charset="-122"/>
              <a:ea typeface="微软雅黑" panose="020B0503020204020204" charset="-122"/>
            </a:endParaRPr>
          </a:p>
        </p:txBody>
      </p:sp>
      <p:sp>
        <p:nvSpPr>
          <p:cNvPr id="84995" name="Rectangle 3"/>
          <p:cNvSpPr>
            <a:spLocks noGrp="1"/>
          </p:cNvSpPr>
          <p:nvPr>
            <p:ph idx="1"/>
          </p:nvPr>
        </p:nvSpPr>
        <p:spPr>
          <a:xfrm>
            <a:off x="0" y="1447800"/>
            <a:ext cx="9144000" cy="3124200"/>
          </a:xfrm>
        </p:spPr>
        <p:txBody>
          <a:bodyPr vert="horz" wrap="square" lIns="91440" tIns="45720" rIns="91440" bIns="45720" anchor="t"/>
          <a:lstStyle/>
          <a:p>
            <a:pPr marL="0" indent="0" defTabSz="0" eaLnBrk="1" hangingPunct="1">
              <a:buNone/>
              <a:tabLst>
                <a:tab pos="952500" algn="l"/>
              </a:tabLst>
            </a:pPr>
            <a:r>
              <a:rPr lang="en-US" altLang="zh-CN" sz="2200" dirty="0"/>
              <a:t>   </a:t>
            </a:r>
          </a:p>
        </p:txBody>
      </p:sp>
      <p:sp>
        <p:nvSpPr>
          <p:cNvPr id="84996" name="Text Box 13"/>
          <p:cNvSpPr txBox="1"/>
          <p:nvPr/>
        </p:nvSpPr>
        <p:spPr>
          <a:xfrm>
            <a:off x="5406390" y="1974850"/>
            <a:ext cx="1706563" cy="466725"/>
          </a:xfrm>
          <a:prstGeom prst="rect">
            <a:avLst/>
          </a:prstGeom>
          <a:noFill/>
          <a:ln w="9525" cap="flat" cmpd="sng">
            <a:solidFill>
              <a:schemeClr val="tx1"/>
            </a:solidFill>
            <a:prstDash val="solid"/>
            <a:miter/>
            <a:headEnd type="none" w="med" len="med"/>
            <a:tailEnd type="none" w="med" len="med"/>
          </a:ln>
        </p:spPr>
        <p:txBody>
          <a:bodyPr wrap="none">
            <a:spAutoFit/>
          </a:bodyPr>
          <a:lstStyle/>
          <a:p>
            <a:r>
              <a:rPr lang="en-US" altLang="zh-CN" dirty="0">
                <a:latin typeface="Times New Roman" panose="02020603050405020304" pitchFamily="18" charset="0"/>
              </a:rPr>
              <a:t>Department </a:t>
            </a:r>
          </a:p>
        </p:txBody>
      </p:sp>
      <p:sp>
        <p:nvSpPr>
          <p:cNvPr id="84997" name="Text Box 14"/>
          <p:cNvSpPr txBox="1"/>
          <p:nvPr/>
        </p:nvSpPr>
        <p:spPr>
          <a:xfrm>
            <a:off x="5420678" y="2455863"/>
            <a:ext cx="1676400" cy="376237"/>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sz="1800" dirty="0">
                <a:latin typeface="Times New Roman" panose="02020603050405020304" pitchFamily="18" charset="0"/>
              </a:rPr>
              <a:t>dno {PK}</a:t>
            </a:r>
          </a:p>
        </p:txBody>
      </p:sp>
      <p:sp>
        <p:nvSpPr>
          <p:cNvPr id="84998" name="Text Box 15"/>
          <p:cNvSpPr txBox="1"/>
          <p:nvPr/>
        </p:nvSpPr>
        <p:spPr>
          <a:xfrm>
            <a:off x="5573078" y="3760788"/>
            <a:ext cx="1436687" cy="466725"/>
          </a:xfrm>
          <a:prstGeom prst="rect">
            <a:avLst/>
          </a:prstGeom>
          <a:noFill/>
          <a:ln w="9525" cap="flat" cmpd="sng">
            <a:solidFill>
              <a:schemeClr val="tx1"/>
            </a:solidFill>
            <a:prstDash val="solid"/>
            <a:miter/>
            <a:headEnd type="none" w="med" len="med"/>
            <a:tailEnd type="none" w="med" len="med"/>
          </a:ln>
        </p:spPr>
        <p:txBody>
          <a:bodyPr wrap="none">
            <a:spAutoFit/>
          </a:bodyPr>
          <a:lstStyle/>
          <a:p>
            <a:r>
              <a:rPr lang="en-US" altLang="zh-CN" dirty="0">
                <a:latin typeface="Times New Roman" panose="02020603050405020304" pitchFamily="18" charset="0"/>
              </a:rPr>
              <a:t>Project     </a:t>
            </a:r>
          </a:p>
        </p:txBody>
      </p:sp>
      <p:sp>
        <p:nvSpPr>
          <p:cNvPr id="84999" name="Text Box 16"/>
          <p:cNvSpPr txBox="1"/>
          <p:nvPr/>
        </p:nvSpPr>
        <p:spPr>
          <a:xfrm>
            <a:off x="5573078" y="4241800"/>
            <a:ext cx="1447800" cy="1200150"/>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sz="1800" dirty="0">
                <a:latin typeface="Times New Roman" panose="02020603050405020304" pitchFamily="18" charset="0"/>
              </a:rPr>
              <a:t>pno {PK}</a:t>
            </a:r>
          </a:p>
          <a:p>
            <a:r>
              <a:rPr lang="en-US" altLang="zh-CN" sz="1800" dirty="0">
                <a:latin typeface="Times New Roman" panose="02020603050405020304" pitchFamily="18" charset="0"/>
              </a:rPr>
              <a:t>name</a:t>
            </a:r>
          </a:p>
          <a:p>
            <a:r>
              <a:rPr lang="en-US" altLang="zh-CN" sz="1800" dirty="0">
                <a:latin typeface="Times New Roman" panose="02020603050405020304" pitchFamily="18" charset="0"/>
              </a:rPr>
              <a:t>budget</a:t>
            </a:r>
          </a:p>
          <a:p>
            <a:r>
              <a:rPr lang="en-US" altLang="zh-CN" sz="1800" dirty="0">
                <a:latin typeface="Times New Roman" panose="02020603050405020304" pitchFamily="18" charset="0"/>
              </a:rPr>
              <a:t>location[1..3]</a:t>
            </a:r>
            <a:endParaRPr lang="en-US" altLang="zh-CN" sz="1800" b="1" dirty="0">
              <a:solidFill>
                <a:srgbClr val="FF5050"/>
              </a:solidFill>
              <a:latin typeface="Times New Roman" panose="02020603050405020304" pitchFamily="18" charset="0"/>
            </a:endParaRPr>
          </a:p>
        </p:txBody>
      </p:sp>
      <p:sp>
        <p:nvSpPr>
          <p:cNvPr id="85000" name="Line 17"/>
          <p:cNvSpPr/>
          <p:nvPr/>
        </p:nvSpPr>
        <p:spPr>
          <a:xfrm flipH="1">
            <a:off x="6098540" y="2813050"/>
            <a:ext cx="7938" cy="947738"/>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5001" name="Text Box 18"/>
          <p:cNvSpPr txBox="1"/>
          <p:nvPr/>
        </p:nvSpPr>
        <p:spPr>
          <a:xfrm>
            <a:off x="6106478" y="2968625"/>
            <a:ext cx="606425" cy="396875"/>
          </a:xfrm>
          <a:prstGeom prst="rect">
            <a:avLst/>
          </a:prstGeom>
          <a:noFill/>
          <a:ln w="9525">
            <a:noFill/>
          </a:ln>
        </p:spPr>
        <p:txBody>
          <a:bodyPr wrap="none">
            <a:spAutoFit/>
          </a:bodyPr>
          <a:lstStyle/>
          <a:p>
            <a:r>
              <a:rPr lang="en-US" altLang="zh-CN" sz="2000" b="1" dirty="0">
                <a:latin typeface="Times New Roman" panose="02020603050405020304" pitchFamily="18" charset="0"/>
              </a:rPr>
              <a:t>Has</a:t>
            </a:r>
          </a:p>
        </p:txBody>
      </p:sp>
      <p:sp>
        <p:nvSpPr>
          <p:cNvPr id="85002" name="AutoShape 19"/>
          <p:cNvSpPr/>
          <p:nvPr/>
        </p:nvSpPr>
        <p:spPr>
          <a:xfrm>
            <a:off x="6268403" y="3328988"/>
            <a:ext cx="280987" cy="277812"/>
          </a:xfrm>
          <a:prstGeom prst="flowChartMerge">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5003" name="Text Box 20"/>
          <p:cNvSpPr txBox="1"/>
          <p:nvPr/>
        </p:nvSpPr>
        <p:spPr>
          <a:xfrm>
            <a:off x="5496878" y="2811463"/>
            <a:ext cx="527050" cy="366712"/>
          </a:xfrm>
          <a:prstGeom prst="rect">
            <a:avLst/>
          </a:prstGeom>
          <a:noFill/>
          <a:ln w="9525">
            <a:noFill/>
          </a:ln>
        </p:spPr>
        <p:txBody>
          <a:bodyPr wrap="none">
            <a:spAutoFit/>
          </a:bodyPr>
          <a:lstStyle/>
          <a:p>
            <a:r>
              <a:rPr lang="en-US" altLang="zh-CN" sz="1800" b="1" dirty="0">
                <a:latin typeface="Times New Roman" panose="02020603050405020304" pitchFamily="18" charset="0"/>
              </a:rPr>
              <a:t>0..1</a:t>
            </a:r>
          </a:p>
        </p:txBody>
      </p:sp>
      <p:sp>
        <p:nvSpPr>
          <p:cNvPr id="85004" name="Text Box 21"/>
          <p:cNvSpPr txBox="1"/>
          <p:nvPr/>
        </p:nvSpPr>
        <p:spPr>
          <a:xfrm>
            <a:off x="5573078" y="3446463"/>
            <a:ext cx="527050" cy="366712"/>
          </a:xfrm>
          <a:prstGeom prst="rect">
            <a:avLst/>
          </a:prstGeom>
          <a:noFill/>
          <a:ln w="9525">
            <a:noFill/>
          </a:ln>
        </p:spPr>
        <p:txBody>
          <a:bodyPr wrap="none">
            <a:spAutoFit/>
          </a:bodyPr>
          <a:lstStyle/>
          <a:p>
            <a:r>
              <a:rPr lang="en-US" altLang="zh-CN" sz="1800" b="1" dirty="0">
                <a:latin typeface="Times New Roman" panose="02020603050405020304" pitchFamily="18" charset="0"/>
              </a:rPr>
              <a:t>0..*</a:t>
            </a:r>
          </a:p>
        </p:txBody>
      </p:sp>
      <p:sp>
        <p:nvSpPr>
          <p:cNvPr id="85005" name="Text Box 24"/>
          <p:cNvSpPr txBox="1"/>
          <p:nvPr/>
        </p:nvSpPr>
        <p:spPr>
          <a:xfrm>
            <a:off x="1207453" y="2776538"/>
            <a:ext cx="1436687" cy="466725"/>
          </a:xfrm>
          <a:prstGeom prst="rect">
            <a:avLst/>
          </a:prstGeom>
          <a:noFill/>
          <a:ln w="9525" cap="flat" cmpd="sng">
            <a:solidFill>
              <a:schemeClr val="tx1"/>
            </a:solidFill>
            <a:prstDash val="solid"/>
            <a:miter/>
            <a:headEnd type="none" w="med" len="med"/>
            <a:tailEnd type="none" w="med" len="med"/>
          </a:ln>
        </p:spPr>
        <p:txBody>
          <a:bodyPr wrap="none">
            <a:spAutoFit/>
          </a:bodyPr>
          <a:lstStyle/>
          <a:p>
            <a:r>
              <a:rPr lang="en-US" altLang="zh-CN" dirty="0">
                <a:latin typeface="Times New Roman" panose="02020603050405020304" pitchFamily="18" charset="0"/>
              </a:rPr>
              <a:t>Project     </a:t>
            </a:r>
          </a:p>
        </p:txBody>
      </p:sp>
      <p:sp>
        <p:nvSpPr>
          <p:cNvPr id="85006" name="Text Box 25"/>
          <p:cNvSpPr txBox="1"/>
          <p:nvPr/>
        </p:nvSpPr>
        <p:spPr>
          <a:xfrm>
            <a:off x="1207453" y="3257550"/>
            <a:ext cx="1447800" cy="1474788"/>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sz="1800" dirty="0">
                <a:latin typeface="Times New Roman" panose="02020603050405020304" pitchFamily="18" charset="0"/>
              </a:rPr>
              <a:t>pno {PK}</a:t>
            </a:r>
          </a:p>
          <a:p>
            <a:r>
              <a:rPr lang="en-US" altLang="zh-CN" sz="1800" dirty="0">
                <a:latin typeface="Times New Roman" panose="02020603050405020304" pitchFamily="18" charset="0"/>
              </a:rPr>
              <a:t>name</a:t>
            </a:r>
          </a:p>
          <a:p>
            <a:r>
              <a:rPr lang="en-US" altLang="zh-CN" sz="1800" dirty="0">
                <a:latin typeface="Times New Roman" panose="02020603050405020304" pitchFamily="18" charset="0"/>
              </a:rPr>
              <a:t>budget</a:t>
            </a:r>
          </a:p>
          <a:p>
            <a:r>
              <a:rPr lang="en-US" altLang="zh-CN" sz="1800" dirty="0">
                <a:latin typeface="Times New Roman" panose="02020603050405020304" pitchFamily="18" charset="0"/>
              </a:rPr>
              <a:t>location[1..3]</a:t>
            </a:r>
          </a:p>
          <a:p>
            <a:r>
              <a:rPr lang="en-US" altLang="zh-CN" sz="1800" b="1" dirty="0">
                <a:solidFill>
                  <a:srgbClr val="FF5050"/>
                </a:solidFill>
                <a:latin typeface="Times New Roman" panose="02020603050405020304" pitchFamily="18" charset="0"/>
              </a:rPr>
              <a:t>deptNo</a:t>
            </a:r>
          </a:p>
        </p:txBody>
      </p:sp>
      <p:sp>
        <p:nvSpPr>
          <p:cNvPr id="85007" name="AutoShape 26"/>
          <p:cNvSpPr/>
          <p:nvPr/>
        </p:nvSpPr>
        <p:spPr>
          <a:xfrm>
            <a:off x="2936240" y="3617913"/>
            <a:ext cx="1655763" cy="287337"/>
          </a:xfrm>
          <a:prstGeom prst="rightArrow">
            <a:avLst>
              <a:gd name="adj1" fmla="val 50000"/>
              <a:gd name="adj2" fmla="val 144061"/>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p:cNvSpPr>
          <p:nvPr>
            <p:ph type="title"/>
          </p:nvPr>
        </p:nvSpPr>
        <p:spPr/>
        <p:txBody>
          <a:bodyPr vert="horz" wrap="square" lIns="91440" tIns="45720" rIns="91440" bIns="45720" anchor="ctr"/>
          <a:lstStyle/>
          <a:p>
            <a:pPr eaLnBrk="1" hangingPunct="1"/>
            <a:r>
              <a:rPr lang="en-US" altLang="zh-CN" sz="4000" dirty="0">
                <a:latin typeface="微软雅黑" panose="020B0503020204020204" charset="-122"/>
                <a:ea typeface="微软雅黑" panose="020B0503020204020204" charset="-122"/>
              </a:rPr>
              <a:t>ER</a:t>
            </a:r>
            <a:r>
              <a:rPr lang="zh-CN" altLang="en-US" sz="4000" dirty="0">
                <a:latin typeface="微软雅黑" panose="020B0503020204020204" charset="-122"/>
                <a:ea typeface="微软雅黑" panose="020B0503020204020204" charset="-122"/>
              </a:rPr>
              <a:t>建模面临的挑战</a:t>
            </a:r>
          </a:p>
        </p:txBody>
      </p:sp>
      <p:sp>
        <p:nvSpPr>
          <p:cNvPr id="86019" name="Rectangle 3"/>
          <p:cNvSpPr>
            <a:spLocks noGrp="1"/>
          </p:cNvSpPr>
          <p:nvPr>
            <p:ph idx="1"/>
          </p:nvPr>
        </p:nvSpPr>
        <p:spPr>
          <a:xfrm>
            <a:off x="38100" y="1447800"/>
            <a:ext cx="9067800" cy="5410200"/>
          </a:xfrm>
        </p:spPr>
        <p:txBody>
          <a:bodyPr vert="horz" wrap="square" lIns="91440" tIns="45720" rIns="91440" bIns="45720" anchor="t"/>
          <a:lstStyle/>
          <a:p>
            <a:pPr marL="0" indent="0" defTabSz="0" eaLnBrk="1" hangingPunct="1">
              <a:lnSpc>
                <a:spcPct val="150000"/>
              </a:lnSpc>
              <a:buNone/>
              <a:tabLst>
                <a:tab pos="952500" algn="l"/>
              </a:tabLst>
            </a:pPr>
            <a:r>
              <a:rPr lang="zh-CN" altLang="en-US" b="1" dirty="0">
                <a:solidFill>
                  <a:srgbClr val="0000FF"/>
                </a:solidFill>
                <a:latin typeface="微软雅黑" panose="020B0503020204020204" charset="-122"/>
                <a:ea typeface="微软雅黑" panose="020B0503020204020204" charset="-122"/>
              </a:rPr>
              <a:t>实体，关系，属性</a:t>
            </a:r>
            <a:r>
              <a:rPr lang="zh-CN" altLang="en-US" b="1" dirty="0">
                <a:solidFill>
                  <a:schemeClr val="tx1"/>
                </a:solidFill>
                <a:latin typeface="微软雅黑" panose="020B0503020204020204" charset="-122"/>
                <a:ea typeface="微软雅黑" panose="020B0503020204020204" charset="-122"/>
              </a:rPr>
              <a:t>的</a:t>
            </a:r>
            <a:r>
              <a:rPr lang="zh-CN" altLang="en-US" b="1" dirty="0">
                <a:solidFill>
                  <a:srgbClr val="FF0000"/>
                </a:solidFill>
                <a:latin typeface="微软雅黑" panose="020B0503020204020204" charset="-122"/>
                <a:ea typeface="微软雅黑" panose="020B0503020204020204" charset="-122"/>
              </a:rPr>
              <a:t>界限并不分明，不知道什么时候把一个概念模型化成实体，还是关系，还是属性</a:t>
            </a:r>
            <a:r>
              <a:rPr lang="zh-CN" altLang="en-US" b="1" dirty="0">
                <a:solidFill>
                  <a:schemeClr val="tx1"/>
                </a:solidFill>
                <a:latin typeface="微软雅黑" panose="020B0503020204020204" charset="-122"/>
                <a:ea typeface="微软雅黑" panose="020B0503020204020204" charset="-122"/>
              </a:rPr>
              <a:t>？</a:t>
            </a:r>
            <a:endParaRPr lang="zh-CN" altLang="en-US" dirty="0">
              <a:solidFill>
                <a:schemeClr val="tx1"/>
              </a:solidFill>
              <a:latin typeface="微软雅黑" panose="020B0503020204020204" charset="-122"/>
              <a:ea typeface="微软雅黑" panose="020B0503020204020204" charset="-122"/>
            </a:endParaRPr>
          </a:p>
          <a:p>
            <a:pPr marL="0" indent="0" defTabSz="0" eaLnBrk="1" hangingPunct="1">
              <a:lnSpc>
                <a:spcPct val="150000"/>
              </a:lnSpc>
              <a:buNone/>
              <a:tabLst>
                <a:tab pos="952500" algn="l"/>
              </a:tabLst>
            </a:pPr>
            <a:endParaRPr lang="zh-CN" altLang="en-US" dirty="0">
              <a:solidFill>
                <a:schemeClr val="tx1"/>
              </a:solidFill>
              <a:latin typeface="微软雅黑" panose="020B0503020204020204" charset="-122"/>
              <a:ea typeface="微软雅黑" panose="020B0503020204020204" charset="-122"/>
            </a:endParaRPr>
          </a:p>
          <a:p>
            <a:pPr marL="0" indent="0" defTabSz="0" eaLnBrk="1" hangingPunct="1">
              <a:lnSpc>
                <a:spcPct val="150000"/>
              </a:lnSpc>
              <a:buNone/>
              <a:tabLst>
                <a:tab pos="952500" algn="l"/>
              </a:tabLst>
            </a:pPr>
            <a:r>
              <a:rPr lang="en-US" altLang="zh-CN" dirty="0">
                <a:solidFill>
                  <a:schemeClr val="tx1"/>
                </a:solidFill>
                <a:latin typeface="微软雅黑" panose="020B0503020204020204" charset="-122"/>
                <a:ea typeface="微软雅黑" panose="020B0503020204020204" charset="-122"/>
              </a:rPr>
              <a:t> </a:t>
            </a:r>
            <a:r>
              <a:rPr lang="zh-CN" altLang="en-US" dirty="0">
                <a:solidFill>
                  <a:schemeClr val="tx1"/>
                </a:solidFill>
                <a:latin typeface="微软雅黑" panose="020B0503020204020204" charset="-122"/>
                <a:ea typeface="微软雅黑" panose="020B0503020204020204" charset="-122"/>
              </a:rPr>
              <a:t>技巧</a:t>
            </a:r>
            <a:r>
              <a:rPr lang="en-US" altLang="zh-CN" dirty="0">
                <a:solidFill>
                  <a:schemeClr val="tx1"/>
                </a:solidFill>
                <a:latin typeface="微软雅黑" panose="020B0503020204020204" charset="-122"/>
                <a:ea typeface="微软雅黑" panose="020B0503020204020204" charset="-122"/>
              </a:rPr>
              <a:t>:</a:t>
            </a:r>
          </a:p>
          <a:p>
            <a:pPr defTabSz="0" eaLnBrk="1" hangingPunct="1">
              <a:lnSpc>
                <a:spcPct val="150000"/>
              </a:lnSpc>
              <a:buFont typeface="Wingdings" panose="05000000000000000000" charset="0"/>
              <a:buChar char=""/>
              <a:tabLst>
                <a:tab pos="952500" algn="l"/>
              </a:tabLst>
            </a:pPr>
            <a:r>
              <a:rPr lang="en-US" altLang="zh-CN" dirty="0">
                <a:solidFill>
                  <a:schemeClr val="tx1"/>
                </a:solidFill>
                <a:latin typeface="微软雅黑" panose="020B0503020204020204" charset="-122"/>
                <a:ea typeface="微软雅黑" panose="020B0503020204020204" charset="-122"/>
              </a:rPr>
              <a:t> </a:t>
            </a:r>
            <a:r>
              <a:rPr lang="zh-CN" altLang="en-US" b="1" dirty="0">
                <a:solidFill>
                  <a:srgbClr val="0000FF"/>
                </a:solidFill>
                <a:latin typeface="微软雅黑" panose="020B0503020204020204" charset="-122"/>
                <a:ea typeface="微软雅黑" panose="020B0503020204020204" charset="-122"/>
              </a:rPr>
              <a:t>实体</a:t>
            </a:r>
            <a:r>
              <a:rPr lang="zh-CN" altLang="en-US" dirty="0">
                <a:solidFill>
                  <a:schemeClr val="tx1"/>
                </a:solidFill>
                <a:latin typeface="微软雅黑" panose="020B0503020204020204" charset="-122"/>
                <a:ea typeface="微软雅黑" panose="020B0503020204020204" charset="-122"/>
              </a:rPr>
              <a:t>是</a:t>
            </a:r>
            <a:r>
              <a:rPr lang="zh-CN" altLang="en-US" b="1" dirty="0">
                <a:solidFill>
                  <a:srgbClr val="FF0000"/>
                </a:solidFill>
                <a:latin typeface="微软雅黑" panose="020B0503020204020204" charset="-122"/>
                <a:ea typeface="微软雅黑" panose="020B0503020204020204" charset="-122"/>
              </a:rPr>
              <a:t>名词</a:t>
            </a:r>
            <a:r>
              <a:rPr lang="zh-CN" altLang="en-US" dirty="0">
                <a:solidFill>
                  <a:schemeClr val="tx1"/>
                </a:solidFill>
                <a:latin typeface="微软雅黑" panose="020B0503020204020204" charset="-122"/>
                <a:ea typeface="微软雅黑" panose="020B0503020204020204" charset="-122"/>
              </a:rPr>
              <a:t>，表</a:t>
            </a:r>
            <a:r>
              <a:rPr lang="zh-CN" altLang="en-US" b="1" dirty="0">
                <a:solidFill>
                  <a:srgbClr val="FF0000"/>
                </a:solidFill>
                <a:latin typeface="微软雅黑" panose="020B0503020204020204" charset="-122"/>
                <a:ea typeface="微软雅黑" panose="020B0503020204020204" charset="-122"/>
              </a:rPr>
              <a:t>事物</a:t>
            </a:r>
            <a:r>
              <a:rPr lang="zh-CN" altLang="en-US" dirty="0">
                <a:solidFill>
                  <a:schemeClr val="tx1"/>
                </a:solidFill>
                <a:latin typeface="微软雅黑" panose="020B0503020204020204" charset="-122"/>
                <a:ea typeface="微软雅黑" panose="020B0503020204020204" charset="-122"/>
              </a:rPr>
              <a:t>；</a:t>
            </a:r>
          </a:p>
          <a:p>
            <a:pPr defTabSz="0" eaLnBrk="1" hangingPunct="1">
              <a:lnSpc>
                <a:spcPct val="150000"/>
              </a:lnSpc>
              <a:buFont typeface="Wingdings" panose="05000000000000000000" charset="0"/>
              <a:buChar char=""/>
              <a:tabLst>
                <a:tab pos="952500" algn="l"/>
              </a:tabLst>
            </a:pPr>
            <a:r>
              <a:rPr lang="zh-CN" altLang="en-US" b="1" dirty="0">
                <a:solidFill>
                  <a:srgbClr val="0000FF"/>
                </a:solidFill>
                <a:latin typeface="微软雅黑" panose="020B0503020204020204" charset="-122"/>
                <a:ea typeface="微软雅黑" panose="020B0503020204020204" charset="-122"/>
              </a:rPr>
              <a:t>关系</a:t>
            </a:r>
            <a:r>
              <a:rPr lang="zh-CN" altLang="en-US" dirty="0">
                <a:solidFill>
                  <a:schemeClr val="tx1"/>
                </a:solidFill>
                <a:latin typeface="微软雅黑" panose="020B0503020204020204" charset="-122"/>
                <a:ea typeface="微软雅黑" panose="020B0503020204020204" charset="-122"/>
              </a:rPr>
              <a:t>是</a:t>
            </a:r>
            <a:r>
              <a:rPr lang="zh-CN" altLang="en-US" b="1" dirty="0">
                <a:solidFill>
                  <a:srgbClr val="FF0000"/>
                </a:solidFill>
                <a:latin typeface="微软雅黑" panose="020B0503020204020204" charset="-122"/>
                <a:ea typeface="微软雅黑" panose="020B0503020204020204" charset="-122"/>
              </a:rPr>
              <a:t>动词</a:t>
            </a:r>
            <a:r>
              <a:rPr lang="zh-CN" altLang="en-US" dirty="0">
                <a:solidFill>
                  <a:schemeClr val="tx1"/>
                </a:solidFill>
                <a:latin typeface="微软雅黑" panose="020B0503020204020204" charset="-122"/>
                <a:ea typeface="微软雅黑" panose="020B0503020204020204" charset="-122"/>
              </a:rPr>
              <a:t>，表</a:t>
            </a:r>
            <a:r>
              <a:rPr lang="zh-CN" altLang="en-US" b="1" dirty="0">
                <a:solidFill>
                  <a:srgbClr val="FF0000"/>
                </a:solidFill>
                <a:latin typeface="微软雅黑" panose="020B0503020204020204" charset="-122"/>
                <a:ea typeface="微软雅黑" panose="020B0503020204020204" charset="-122"/>
              </a:rPr>
              <a:t>事件</a:t>
            </a:r>
            <a:r>
              <a:rPr lang="zh-CN" altLang="en-US" dirty="0">
                <a:solidFill>
                  <a:schemeClr val="tx1"/>
                </a:solidFill>
                <a:latin typeface="微软雅黑" panose="020B0503020204020204" charset="-122"/>
                <a:ea typeface="微软雅黑" panose="020B0503020204020204" charset="-122"/>
              </a:rPr>
              <a:t>；</a:t>
            </a:r>
          </a:p>
          <a:p>
            <a:pPr defTabSz="0" eaLnBrk="1" hangingPunct="1">
              <a:lnSpc>
                <a:spcPct val="150000"/>
              </a:lnSpc>
              <a:buFont typeface="Wingdings" panose="05000000000000000000" charset="0"/>
              <a:buChar char=""/>
              <a:tabLst>
                <a:tab pos="952500" algn="l"/>
              </a:tabLst>
            </a:pPr>
            <a:r>
              <a:rPr lang="zh-CN" dirty="0">
                <a:solidFill>
                  <a:schemeClr val="tx1"/>
                </a:solidFill>
                <a:latin typeface="微软雅黑" panose="020B0503020204020204" charset="-122"/>
                <a:ea typeface="微软雅黑" panose="020B0503020204020204" charset="-122"/>
              </a:rPr>
              <a:t>对</a:t>
            </a:r>
            <a:r>
              <a:rPr lang="zh-CN" altLang="en-US" b="1" dirty="0">
                <a:solidFill>
                  <a:srgbClr val="0000FF"/>
                </a:solidFill>
                <a:latin typeface="微软雅黑" panose="020B0503020204020204" charset="-122"/>
                <a:ea typeface="微软雅黑" panose="020B0503020204020204" charset="-122"/>
              </a:rPr>
              <a:t>三元关系</a:t>
            </a:r>
            <a:r>
              <a:rPr lang="zh-CN" dirty="0">
                <a:solidFill>
                  <a:schemeClr val="tx1"/>
                </a:solidFill>
                <a:latin typeface="微软雅黑" panose="020B0503020204020204" charset="-122"/>
                <a:ea typeface="微软雅黑" panose="020B0503020204020204" charset="-122"/>
              </a:rPr>
              <a:t>和</a:t>
            </a:r>
            <a:r>
              <a:rPr lang="zh-CN" altLang="en-US" b="1" dirty="0">
                <a:solidFill>
                  <a:srgbClr val="0000FF"/>
                </a:solidFill>
                <a:latin typeface="微软雅黑" panose="020B0503020204020204" charset="-122"/>
                <a:ea typeface="微软雅黑" panose="020B0503020204020204" charset="-122"/>
              </a:rPr>
              <a:t>三元以上的关系</a:t>
            </a:r>
            <a:r>
              <a:rPr lang="zh-CN" dirty="0">
                <a:solidFill>
                  <a:schemeClr val="tx1"/>
                </a:solidFill>
                <a:latin typeface="微软雅黑" panose="020B0503020204020204" charset="-122"/>
                <a:ea typeface="微软雅黑" panose="020B0503020204020204" charset="-122"/>
              </a:rPr>
              <a:t>，将其</a:t>
            </a:r>
            <a:r>
              <a:rPr lang="zh-CN" altLang="en-US" b="1" dirty="0">
                <a:solidFill>
                  <a:srgbClr val="FF0000"/>
                </a:solidFill>
                <a:latin typeface="微软雅黑" panose="020B0503020204020204" charset="-122"/>
                <a:ea typeface="微软雅黑" panose="020B0503020204020204" charset="-122"/>
              </a:rPr>
              <a:t>模型化</a:t>
            </a:r>
            <a:r>
              <a:rPr lang="zh-CN" dirty="0">
                <a:solidFill>
                  <a:schemeClr val="tx1"/>
                </a:solidFill>
                <a:latin typeface="微软雅黑" panose="020B0503020204020204" charset="-122"/>
                <a:ea typeface="微软雅黑" panose="020B0503020204020204" charset="-122"/>
              </a:rPr>
              <a:t>为一个</a:t>
            </a:r>
            <a:r>
              <a:rPr lang="zh-CN" altLang="en-US" b="1" dirty="0">
                <a:solidFill>
                  <a:srgbClr val="0000FF"/>
                </a:solidFill>
                <a:latin typeface="微软雅黑" panose="020B0503020204020204" charset="-122"/>
                <a:ea typeface="微软雅黑" panose="020B0503020204020204" charset="-122"/>
              </a:rPr>
              <a:t>实体</a:t>
            </a:r>
            <a:r>
              <a:rPr lang="zh-CN" dirty="0">
                <a:solidFill>
                  <a:schemeClr val="tx1"/>
                </a:solidFill>
                <a:latin typeface="微软雅黑" panose="020B0503020204020204" charset="-122"/>
                <a:ea typeface="微软雅黑" panose="020B0503020204020204" charset="-122"/>
              </a:rPr>
              <a:t>，而且是一个</a:t>
            </a:r>
            <a:r>
              <a:rPr lang="zh-CN" altLang="en-US" b="1" dirty="0">
                <a:solidFill>
                  <a:srgbClr val="0000FF"/>
                </a:solidFill>
                <a:latin typeface="微软雅黑" panose="020B0503020204020204" charset="-122"/>
                <a:ea typeface="微软雅黑" panose="020B0503020204020204" charset="-122"/>
              </a:rPr>
              <a:t>弱实体</a:t>
            </a:r>
            <a:r>
              <a:rPr lang="zh-CN" dirty="0">
                <a:solidFill>
                  <a:schemeClr val="tx1"/>
                </a:solidFill>
                <a:latin typeface="微软雅黑" panose="020B0503020204020204" charset="-122"/>
                <a:ea typeface="微软雅黑" panose="020B0503020204020204" charset="-122"/>
              </a:rPr>
              <a:t>。该弱实体依存于所关联的实体类型。</a:t>
            </a:r>
            <a:r>
              <a:rPr lang="zh-CN" altLang="en-US" b="1" dirty="0">
                <a:solidFill>
                  <a:srgbClr val="FF0000"/>
                </a:solidFill>
                <a:latin typeface="微软雅黑" panose="020B0503020204020204" charset="-122"/>
                <a:ea typeface="微软雅黑" panose="020B0503020204020204" charset="-122"/>
              </a:rPr>
              <a:t>许多建模工具只允许二元关系，不支持多元关系。</a:t>
            </a:r>
            <a:endParaRPr lang="en-US" altLang="zh-CN"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p:cNvSpPr>
          <p:nvPr>
            <p:ph type="title"/>
          </p:nvPr>
        </p:nvSpPr>
        <p:spPr>
          <a:xfrm>
            <a:off x="119380" y="152400"/>
            <a:ext cx="8883015" cy="1143000"/>
          </a:xfrm>
        </p:spPr>
        <p:txBody>
          <a:bodyPr vert="horz" wrap="square" lIns="91440" tIns="45720" rIns="91440" bIns="45720" anchor="ctr"/>
          <a:lstStyle/>
          <a:p>
            <a:pPr eaLnBrk="1" hangingPunct="1"/>
            <a:r>
              <a:rPr lang="zh-CN" altLang="en-US" dirty="0">
                <a:latin typeface="微软雅黑" panose="020B0503020204020204" charset="-122"/>
                <a:ea typeface="微软雅黑" panose="020B0503020204020204" charset="-122"/>
              </a:rPr>
              <a:t>对联系的认识：指状态？还是历史过程？</a:t>
            </a:r>
          </a:p>
        </p:txBody>
      </p:sp>
      <p:grpSp>
        <p:nvGrpSpPr>
          <p:cNvPr id="24" name="组合 23"/>
          <p:cNvGrpSpPr/>
          <p:nvPr/>
        </p:nvGrpSpPr>
        <p:grpSpPr>
          <a:xfrm>
            <a:off x="1527175" y="5070475"/>
            <a:ext cx="4946650" cy="1403350"/>
            <a:chOff x="977" y="7395"/>
            <a:chExt cx="7790" cy="2210"/>
          </a:xfrm>
        </p:grpSpPr>
        <p:sp>
          <p:nvSpPr>
            <p:cNvPr id="89092" name="Text Box 4"/>
            <p:cNvSpPr txBox="1"/>
            <p:nvPr/>
          </p:nvSpPr>
          <p:spPr>
            <a:xfrm>
              <a:off x="6104" y="7541"/>
              <a:ext cx="2630" cy="725"/>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Department </a:t>
              </a:r>
            </a:p>
          </p:txBody>
        </p:sp>
        <p:sp>
          <p:nvSpPr>
            <p:cNvPr id="89093" name="Text Box 5"/>
            <p:cNvSpPr txBox="1"/>
            <p:nvPr/>
          </p:nvSpPr>
          <p:spPr>
            <a:xfrm>
              <a:off x="6127" y="8298"/>
              <a:ext cx="2640" cy="1307"/>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dno {PK}</a:t>
              </a:r>
            </a:p>
            <a:p>
              <a:r>
                <a:rPr lang="en-US" altLang="zh-CN" dirty="0">
                  <a:latin typeface="Times New Roman" panose="02020603050405020304" pitchFamily="18" charset="0"/>
                </a:rPr>
                <a:t>name</a:t>
              </a:r>
            </a:p>
          </p:txBody>
        </p:sp>
        <p:grpSp>
          <p:nvGrpSpPr>
            <p:cNvPr id="6" name="组合 5"/>
            <p:cNvGrpSpPr/>
            <p:nvPr/>
          </p:nvGrpSpPr>
          <p:grpSpPr>
            <a:xfrm>
              <a:off x="977" y="7541"/>
              <a:ext cx="2280" cy="2064"/>
              <a:chOff x="11447" y="7870"/>
              <a:chExt cx="2280" cy="2064"/>
            </a:xfrm>
          </p:grpSpPr>
          <p:sp>
            <p:nvSpPr>
              <p:cNvPr id="89094" name="Text Box 6"/>
              <p:cNvSpPr txBox="1"/>
              <p:nvPr/>
            </p:nvSpPr>
            <p:spPr>
              <a:xfrm>
                <a:off x="11447" y="7870"/>
                <a:ext cx="2270" cy="725"/>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Teacher    </a:t>
                </a:r>
              </a:p>
            </p:txBody>
          </p:sp>
          <p:sp>
            <p:nvSpPr>
              <p:cNvPr id="89095" name="Text Box 7"/>
              <p:cNvSpPr txBox="1"/>
              <p:nvPr/>
            </p:nvSpPr>
            <p:spPr>
              <a:xfrm>
                <a:off x="11447" y="8628"/>
                <a:ext cx="2280" cy="1307"/>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tno {PK}</a:t>
                </a:r>
              </a:p>
              <a:p>
                <a:r>
                  <a:rPr lang="en-US" altLang="zh-CN" dirty="0">
                    <a:latin typeface="Times New Roman" panose="02020603050405020304" pitchFamily="18" charset="0"/>
                  </a:rPr>
                  <a:t>name</a:t>
                </a:r>
              </a:p>
            </p:txBody>
          </p:sp>
        </p:grpSp>
        <p:sp>
          <p:nvSpPr>
            <p:cNvPr id="89104" name="Line 18"/>
            <p:cNvSpPr/>
            <p:nvPr/>
          </p:nvSpPr>
          <p:spPr>
            <a:xfrm>
              <a:off x="3257" y="7975"/>
              <a:ext cx="2891"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9108" name="Text Box 23"/>
            <p:cNvSpPr txBox="1"/>
            <p:nvPr/>
          </p:nvSpPr>
          <p:spPr>
            <a:xfrm>
              <a:off x="3212" y="7955"/>
              <a:ext cx="828" cy="580"/>
            </a:xfrm>
            <a:prstGeom prst="rect">
              <a:avLst/>
            </a:prstGeom>
            <a:noFill/>
            <a:ln w="9525">
              <a:noFill/>
            </a:ln>
          </p:spPr>
          <p:txBody>
            <a:bodyPr wrap="none">
              <a:spAutoFit/>
            </a:bodyPr>
            <a:lstStyle/>
            <a:p>
              <a:r>
                <a:rPr lang="en-US" altLang="zh-CN" sz="1800" b="1" dirty="0">
                  <a:latin typeface="Times New Roman" panose="02020603050405020304" pitchFamily="18" charset="0"/>
                </a:rPr>
                <a:t>0..*</a:t>
              </a:r>
            </a:p>
          </p:txBody>
        </p:sp>
        <p:sp>
          <p:nvSpPr>
            <p:cNvPr id="89112" name="Text Box 27"/>
            <p:cNvSpPr txBox="1"/>
            <p:nvPr/>
          </p:nvSpPr>
          <p:spPr>
            <a:xfrm>
              <a:off x="4514" y="7395"/>
              <a:ext cx="888" cy="580"/>
            </a:xfrm>
            <a:prstGeom prst="rect">
              <a:avLst/>
            </a:prstGeom>
            <a:noFill/>
            <a:ln w="9525">
              <a:noFill/>
            </a:ln>
          </p:spPr>
          <p:txBody>
            <a:bodyPr wrap="none">
              <a:spAutoFit/>
            </a:bodyPr>
            <a:lstStyle/>
            <a:p>
              <a:r>
                <a:rPr lang="en-US" altLang="zh-CN" sz="1800" b="1" dirty="0">
                  <a:latin typeface="Times New Roman" panose="02020603050405020304" pitchFamily="18" charset="0"/>
                </a:rPr>
                <a:t>Has</a:t>
              </a:r>
            </a:p>
          </p:txBody>
        </p:sp>
        <p:sp>
          <p:nvSpPr>
            <p:cNvPr id="89114" name="Freeform 29"/>
            <p:cNvSpPr/>
            <p:nvPr/>
          </p:nvSpPr>
          <p:spPr>
            <a:xfrm flipH="1">
              <a:off x="4040" y="7472"/>
              <a:ext cx="356" cy="425"/>
            </a:xfrm>
            <a:custGeom>
              <a:avLst/>
              <a:gdLst/>
              <a:ahLst/>
              <a:cxnLst>
                <a:cxn ang="0">
                  <a:pos x="0" y="0"/>
                </a:cxn>
                <a:cxn ang="0">
                  <a:pos x="379336019" y="189668712"/>
                </a:cxn>
                <a:cxn ang="0">
                  <a:pos x="0" y="379336019"/>
                </a:cxn>
                <a:cxn ang="0">
                  <a:pos x="0" y="0"/>
                </a:cxn>
              </a:cxnLst>
              <a:rect l="0" t="0" r="0" b="0"/>
              <a:pathLst>
                <a:path w="192" h="192">
                  <a:moveTo>
                    <a:pt x="0" y="0"/>
                  </a:moveTo>
                  <a:lnTo>
                    <a:pt x="192" y="96"/>
                  </a:lnTo>
                  <a:lnTo>
                    <a:pt x="0" y="192"/>
                  </a:lnTo>
                  <a:lnTo>
                    <a:pt x="0" y="0"/>
                  </a:ln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89117" name="Text Box 32"/>
            <p:cNvSpPr txBox="1"/>
            <p:nvPr/>
          </p:nvSpPr>
          <p:spPr>
            <a:xfrm>
              <a:off x="5139" y="7955"/>
              <a:ext cx="828" cy="580"/>
            </a:xfrm>
            <a:prstGeom prst="rect">
              <a:avLst/>
            </a:prstGeom>
            <a:noFill/>
            <a:ln w="9525">
              <a:noFill/>
            </a:ln>
          </p:spPr>
          <p:txBody>
            <a:bodyPr wrap="none">
              <a:spAutoFit/>
            </a:bodyPr>
            <a:lstStyle/>
            <a:p>
              <a:r>
                <a:rPr lang="en-US" altLang="zh-CN" sz="1800" b="1" dirty="0">
                  <a:latin typeface="Times New Roman" panose="02020603050405020304" pitchFamily="18" charset="0"/>
                </a:rPr>
                <a:t>0..1</a:t>
              </a:r>
            </a:p>
          </p:txBody>
        </p:sp>
      </p:grpSp>
      <p:grpSp>
        <p:nvGrpSpPr>
          <p:cNvPr id="9" name="组合 8"/>
          <p:cNvGrpSpPr/>
          <p:nvPr/>
        </p:nvGrpSpPr>
        <p:grpSpPr>
          <a:xfrm>
            <a:off x="1272540" y="1579880"/>
            <a:ext cx="4946650" cy="2563495"/>
            <a:chOff x="6212" y="3560"/>
            <a:chExt cx="7790" cy="4037"/>
          </a:xfrm>
        </p:grpSpPr>
        <p:sp>
          <p:nvSpPr>
            <p:cNvPr id="10" name="Text Box 4"/>
            <p:cNvSpPr txBox="1"/>
            <p:nvPr/>
          </p:nvSpPr>
          <p:spPr>
            <a:xfrm>
              <a:off x="11339" y="3723"/>
              <a:ext cx="2630" cy="725"/>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Department </a:t>
              </a:r>
            </a:p>
          </p:txBody>
        </p:sp>
        <p:sp>
          <p:nvSpPr>
            <p:cNvPr id="11" name="Text Box 5"/>
            <p:cNvSpPr txBox="1"/>
            <p:nvPr/>
          </p:nvSpPr>
          <p:spPr>
            <a:xfrm>
              <a:off x="11362" y="4480"/>
              <a:ext cx="2640" cy="1307"/>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dno {PK}</a:t>
              </a:r>
            </a:p>
            <a:p>
              <a:r>
                <a:rPr lang="en-US" altLang="zh-CN" dirty="0">
                  <a:latin typeface="Times New Roman" panose="02020603050405020304" pitchFamily="18" charset="0"/>
                </a:rPr>
                <a:t>name</a:t>
              </a:r>
            </a:p>
          </p:txBody>
        </p:sp>
        <p:grpSp>
          <p:nvGrpSpPr>
            <p:cNvPr id="12" name="组合 11"/>
            <p:cNvGrpSpPr/>
            <p:nvPr/>
          </p:nvGrpSpPr>
          <p:grpSpPr>
            <a:xfrm>
              <a:off x="6212" y="3723"/>
              <a:ext cx="2280" cy="2064"/>
              <a:chOff x="11447" y="7870"/>
              <a:chExt cx="2280" cy="2064"/>
            </a:xfrm>
          </p:grpSpPr>
          <p:sp>
            <p:nvSpPr>
              <p:cNvPr id="13" name="Text Box 6"/>
              <p:cNvSpPr txBox="1"/>
              <p:nvPr/>
            </p:nvSpPr>
            <p:spPr>
              <a:xfrm>
                <a:off x="11447" y="7870"/>
                <a:ext cx="2270" cy="725"/>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Teacher    </a:t>
                </a:r>
              </a:p>
            </p:txBody>
          </p:sp>
          <p:sp>
            <p:nvSpPr>
              <p:cNvPr id="14" name="Text Box 7"/>
              <p:cNvSpPr txBox="1"/>
              <p:nvPr/>
            </p:nvSpPr>
            <p:spPr>
              <a:xfrm>
                <a:off x="11447" y="8628"/>
                <a:ext cx="2280" cy="1307"/>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tno {PK}</a:t>
                </a:r>
              </a:p>
              <a:p>
                <a:r>
                  <a:rPr lang="en-US" altLang="zh-CN" dirty="0">
                    <a:latin typeface="Times New Roman" panose="02020603050405020304" pitchFamily="18" charset="0"/>
                  </a:rPr>
                  <a:t>name</a:t>
                </a:r>
              </a:p>
            </p:txBody>
          </p:sp>
        </p:grpSp>
        <p:sp>
          <p:nvSpPr>
            <p:cNvPr id="15" name="Line 18"/>
            <p:cNvSpPr/>
            <p:nvPr/>
          </p:nvSpPr>
          <p:spPr>
            <a:xfrm>
              <a:off x="8492" y="4157"/>
              <a:ext cx="2891"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16" name="Text Box 23"/>
            <p:cNvSpPr txBox="1"/>
            <p:nvPr/>
          </p:nvSpPr>
          <p:spPr>
            <a:xfrm>
              <a:off x="8447" y="4137"/>
              <a:ext cx="828" cy="580"/>
            </a:xfrm>
            <a:prstGeom prst="rect">
              <a:avLst/>
            </a:prstGeom>
            <a:noFill/>
            <a:ln w="9525">
              <a:noFill/>
            </a:ln>
          </p:spPr>
          <p:txBody>
            <a:bodyPr wrap="none">
              <a:spAutoFit/>
            </a:bodyPr>
            <a:lstStyle/>
            <a:p>
              <a:r>
                <a:rPr lang="en-US" altLang="zh-CN" sz="1800" b="1" dirty="0">
                  <a:latin typeface="Times New Roman" panose="02020603050405020304" pitchFamily="18" charset="0"/>
                </a:rPr>
                <a:t>1..*</a:t>
              </a:r>
            </a:p>
          </p:txBody>
        </p:sp>
        <p:sp>
          <p:nvSpPr>
            <p:cNvPr id="17" name="Text Box 27"/>
            <p:cNvSpPr txBox="1"/>
            <p:nvPr/>
          </p:nvSpPr>
          <p:spPr>
            <a:xfrm>
              <a:off x="8900" y="3560"/>
              <a:ext cx="1168" cy="580"/>
            </a:xfrm>
            <a:prstGeom prst="rect">
              <a:avLst/>
            </a:prstGeom>
            <a:noFill/>
            <a:ln w="9525">
              <a:noFill/>
            </a:ln>
          </p:spPr>
          <p:txBody>
            <a:bodyPr wrap="none">
              <a:spAutoFit/>
            </a:bodyPr>
            <a:lstStyle/>
            <a:p>
              <a:r>
                <a:rPr lang="en-US" altLang="zh-CN" sz="1800" b="1" dirty="0">
                  <a:latin typeface="Times New Roman" panose="02020603050405020304" pitchFamily="18" charset="0"/>
                </a:rPr>
                <a:t>Work</a:t>
              </a:r>
            </a:p>
          </p:txBody>
        </p:sp>
        <p:sp>
          <p:nvSpPr>
            <p:cNvPr id="18" name="Freeform 29"/>
            <p:cNvSpPr/>
            <p:nvPr/>
          </p:nvSpPr>
          <p:spPr>
            <a:xfrm>
              <a:off x="10144" y="3675"/>
              <a:ext cx="425" cy="425"/>
            </a:xfrm>
            <a:custGeom>
              <a:avLst/>
              <a:gdLst/>
              <a:ahLst/>
              <a:cxnLst>
                <a:cxn ang="0">
                  <a:pos x="0" y="0"/>
                </a:cxn>
                <a:cxn ang="0">
                  <a:pos x="379336019" y="189668712"/>
                </a:cxn>
                <a:cxn ang="0">
                  <a:pos x="0" y="379336019"/>
                </a:cxn>
                <a:cxn ang="0">
                  <a:pos x="0" y="0"/>
                </a:cxn>
              </a:cxnLst>
              <a:rect l="0" t="0" r="0" b="0"/>
              <a:pathLst>
                <a:path w="192" h="192">
                  <a:moveTo>
                    <a:pt x="0" y="0"/>
                  </a:moveTo>
                  <a:lnTo>
                    <a:pt x="192" y="96"/>
                  </a:lnTo>
                  <a:lnTo>
                    <a:pt x="0" y="192"/>
                  </a:lnTo>
                  <a:lnTo>
                    <a:pt x="0" y="0"/>
                  </a:ln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19" name="Text Box 32"/>
            <p:cNvSpPr txBox="1"/>
            <p:nvPr/>
          </p:nvSpPr>
          <p:spPr>
            <a:xfrm>
              <a:off x="10374" y="4137"/>
              <a:ext cx="828" cy="580"/>
            </a:xfrm>
            <a:prstGeom prst="rect">
              <a:avLst/>
            </a:prstGeom>
            <a:noFill/>
            <a:ln w="9525">
              <a:noFill/>
            </a:ln>
          </p:spPr>
          <p:txBody>
            <a:bodyPr wrap="none">
              <a:spAutoFit/>
            </a:bodyPr>
            <a:lstStyle/>
            <a:p>
              <a:r>
                <a:rPr lang="en-US" altLang="zh-CN" sz="1800" b="1" dirty="0">
                  <a:latin typeface="Times New Roman" panose="02020603050405020304" pitchFamily="18" charset="0"/>
                </a:rPr>
                <a:t>1..*</a:t>
              </a:r>
            </a:p>
          </p:txBody>
        </p:sp>
        <p:grpSp>
          <p:nvGrpSpPr>
            <p:cNvPr id="20" name="组合 19"/>
            <p:cNvGrpSpPr/>
            <p:nvPr/>
          </p:nvGrpSpPr>
          <p:grpSpPr>
            <a:xfrm>
              <a:off x="8714" y="4311"/>
              <a:ext cx="2151" cy="3287"/>
              <a:chOff x="8229" y="2930"/>
              <a:chExt cx="2151" cy="3287"/>
            </a:xfrm>
          </p:grpSpPr>
          <p:sp>
            <p:nvSpPr>
              <p:cNvPr id="21" name="Text Box 23"/>
              <p:cNvSpPr txBox="1"/>
              <p:nvPr/>
            </p:nvSpPr>
            <p:spPr>
              <a:xfrm>
                <a:off x="8229" y="3975"/>
                <a:ext cx="2151" cy="783"/>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endParaRPr lang="zh-CN" altLang="zh-CN" dirty="0">
                  <a:latin typeface="Times New Roman" panose="02020603050405020304" pitchFamily="18" charset="0"/>
                </a:endParaRPr>
              </a:p>
            </p:txBody>
          </p:sp>
          <p:sp>
            <p:nvSpPr>
              <p:cNvPr id="22" name="Text Box 24"/>
              <p:cNvSpPr txBox="1"/>
              <p:nvPr/>
            </p:nvSpPr>
            <p:spPr>
              <a:xfrm>
                <a:off x="8229" y="4758"/>
                <a:ext cx="2151" cy="1459"/>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en-US" altLang="zh-CN" sz="1800" dirty="0">
                    <a:latin typeface="Comic Sans MS" panose="030F0702030302020204" pitchFamily="66" charset="0"/>
                  </a:rPr>
                  <a:t>start_date</a:t>
                </a:r>
              </a:p>
              <a:p>
                <a:pPr algn="just" eaLnBrk="0" hangingPunct="0"/>
                <a:r>
                  <a:rPr lang="en-US" altLang="zh-CN" sz="1800" dirty="0">
                    <a:latin typeface="Comic Sans MS" panose="030F0702030302020204" pitchFamily="66" charset="0"/>
                    <a:sym typeface="+mn-ea"/>
                  </a:rPr>
                  <a:t>end_date</a:t>
                </a:r>
                <a:endParaRPr lang="en-US" altLang="zh-CN" sz="1800" dirty="0">
                  <a:latin typeface="Comic Sans MS" panose="030F0702030302020204" pitchFamily="66" charset="0"/>
                </a:endParaRPr>
              </a:p>
              <a:p>
                <a:pPr algn="just" eaLnBrk="0" hangingPunct="0"/>
                <a:r>
                  <a:rPr lang="en-US" altLang="zh-CN" sz="1800" dirty="0">
                    <a:latin typeface="Times New Roman" panose="02020603050405020304" pitchFamily="18" charset="0"/>
                  </a:rPr>
                  <a:t>role</a:t>
                </a:r>
              </a:p>
            </p:txBody>
          </p:sp>
          <p:sp>
            <p:nvSpPr>
              <p:cNvPr id="23" name="Line 25"/>
              <p:cNvSpPr/>
              <p:nvPr/>
            </p:nvSpPr>
            <p:spPr>
              <a:xfrm>
                <a:off x="9350" y="2930"/>
                <a:ext cx="0" cy="1045"/>
              </a:xfrm>
              <a:prstGeom prst="line">
                <a:avLst/>
              </a:prstGeom>
              <a:ln w="9525" cap="flat" cmpd="sng">
                <a:solidFill>
                  <a:srgbClr val="000000"/>
                </a:solidFill>
                <a:prstDash val="dash"/>
                <a:headEnd type="none" w="med" len="med"/>
                <a:tailEnd type="none" w="med" len="med"/>
              </a:ln>
            </p:spPr>
            <p:txBody>
              <a:bodyPr/>
              <a:lstStyle/>
              <a:p>
                <a:endParaRPr lang="zh-CN" altLang="en-US"/>
              </a:p>
            </p:txBody>
          </p:sp>
        </p:grpSp>
      </p:grpSp>
      <p:sp>
        <p:nvSpPr>
          <p:cNvPr id="25" name="文本框 24"/>
          <p:cNvSpPr txBox="1"/>
          <p:nvPr/>
        </p:nvSpPr>
        <p:spPr>
          <a:xfrm>
            <a:off x="6619391" y="2259965"/>
            <a:ext cx="1723549" cy="830997"/>
          </a:xfrm>
          <a:prstGeom prst="rect">
            <a:avLst/>
          </a:prstGeom>
          <a:noFill/>
        </p:spPr>
        <p:txBody>
          <a:bodyPr wrap="none" rtlCol="0">
            <a:spAutoFit/>
          </a:bodyPr>
          <a:lstStyle/>
          <a:p>
            <a:r>
              <a:rPr lang="zh-CN" altLang="en-US" b="1" dirty="0">
                <a:solidFill>
                  <a:srgbClr val="FF0000"/>
                </a:solidFill>
                <a:latin typeface="微软雅黑" panose="020B0503020204020204" charset="-122"/>
                <a:ea typeface="微软雅黑" panose="020B0503020204020204" charset="-122"/>
              </a:rPr>
              <a:t>过去时</a:t>
            </a:r>
            <a:endParaRPr lang="en-US" altLang="zh-CN" b="1" dirty="0">
              <a:solidFill>
                <a:srgbClr val="FF0000"/>
              </a:solidFill>
              <a:latin typeface="微软雅黑" panose="020B0503020204020204" charset="-122"/>
              <a:ea typeface="微软雅黑" panose="020B0503020204020204" charset="-122"/>
            </a:endParaRPr>
          </a:p>
          <a:p>
            <a:r>
              <a:rPr lang="zh-CN" altLang="en-US" b="1" dirty="0">
                <a:solidFill>
                  <a:srgbClr val="FF0000"/>
                </a:solidFill>
                <a:latin typeface="微软雅黑" panose="020B0503020204020204" charset="-122"/>
                <a:ea typeface="微软雅黑" panose="020B0503020204020204" charset="-122"/>
              </a:rPr>
              <a:t>过去完成时</a:t>
            </a:r>
          </a:p>
        </p:txBody>
      </p:sp>
      <p:sp>
        <p:nvSpPr>
          <p:cNvPr id="26" name="文本框 25"/>
          <p:cNvSpPr txBox="1"/>
          <p:nvPr/>
        </p:nvSpPr>
        <p:spPr>
          <a:xfrm>
            <a:off x="6898640" y="5557432"/>
            <a:ext cx="1723549" cy="461665"/>
          </a:xfrm>
          <a:prstGeom prst="rect">
            <a:avLst/>
          </a:prstGeom>
          <a:noFill/>
        </p:spPr>
        <p:txBody>
          <a:bodyPr wrap="none" rtlCol="0">
            <a:spAutoFit/>
          </a:bodyPr>
          <a:lstStyle/>
          <a:p>
            <a:r>
              <a:rPr lang="zh-CN" altLang="en-US" b="1" dirty="0">
                <a:solidFill>
                  <a:srgbClr val="FF0000"/>
                </a:solidFill>
                <a:latin typeface="微软雅黑" panose="020B0503020204020204" charset="-122"/>
                <a:ea typeface="微软雅黑" panose="020B0503020204020204" charset="-122"/>
              </a:rPr>
              <a:t>现在进行时</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p:cNvSpPr>
          <p:nvPr>
            <p:ph type="title"/>
          </p:nvPr>
        </p:nvSpPr>
        <p:spPr/>
        <p:txBody>
          <a:bodyPr vert="horz" wrap="square" lIns="91440" tIns="45720" rIns="91440" bIns="45720" anchor="ctr"/>
          <a:lstStyle/>
          <a:p>
            <a:pPr eaLnBrk="1" hangingPunct="1"/>
            <a:r>
              <a:rPr lang="zh-CN" altLang="en-US" sz="4000" dirty="0">
                <a:latin typeface="微软雅黑" panose="020B0503020204020204" charset="-122"/>
                <a:ea typeface="微软雅黑" panose="020B0503020204020204" charset="-122"/>
              </a:rPr>
              <a:t>对多元关系的处理</a:t>
            </a:r>
          </a:p>
        </p:txBody>
      </p:sp>
      <p:sp>
        <p:nvSpPr>
          <p:cNvPr id="88067" name="Rectangle 3"/>
          <p:cNvSpPr>
            <a:spLocks noGrp="1"/>
          </p:cNvSpPr>
          <p:nvPr>
            <p:ph idx="1"/>
          </p:nvPr>
        </p:nvSpPr>
        <p:spPr>
          <a:xfrm>
            <a:off x="228600" y="1447800"/>
            <a:ext cx="8570595" cy="581025"/>
          </a:xfrm>
        </p:spPr>
        <p:txBody>
          <a:bodyPr vert="horz" wrap="square" lIns="91440" tIns="45720" rIns="91440" bIns="45720" anchor="t"/>
          <a:lstStyle/>
          <a:p>
            <a:pPr marL="0" indent="482600" defTabSz="0" eaLnBrk="1" hangingPunct="1">
              <a:buFont typeface="Wingdings" panose="05000000000000000000" pitchFamily="2" charset="2"/>
              <a:buChar char="v"/>
              <a:tabLst>
                <a:tab pos="952500" algn="l"/>
              </a:tabLst>
            </a:pPr>
            <a:r>
              <a:rPr lang="zh-CN" altLang="en-US" dirty="0">
                <a:latin typeface="微软雅黑" panose="020B0503020204020204" charset="-122"/>
                <a:ea typeface="微软雅黑" panose="020B0503020204020204" charset="-122"/>
              </a:rPr>
              <a:t>学生选课</a:t>
            </a:r>
            <a:r>
              <a:rPr lang="en-US" altLang="zh-CN" dirty="0">
                <a:latin typeface="微软雅黑" panose="020B0503020204020204" charset="-122"/>
                <a:ea typeface="微软雅黑" panose="020B0503020204020204" charset="-122"/>
              </a:rPr>
              <a:t>.</a:t>
            </a:r>
          </a:p>
          <a:p>
            <a:pPr marL="0" indent="482600" defTabSz="0" eaLnBrk="1" hangingPunct="1">
              <a:buNone/>
              <a:tabLst>
                <a:tab pos="952500" algn="l"/>
              </a:tabLst>
            </a:pPr>
            <a:endParaRPr lang="en-US" altLang="zh-CN" dirty="0">
              <a:latin typeface="微软雅黑" panose="020B0503020204020204" charset="-122"/>
              <a:ea typeface="微软雅黑" panose="020B0503020204020204" charset="-122"/>
            </a:endParaRPr>
          </a:p>
        </p:txBody>
      </p:sp>
      <p:sp>
        <p:nvSpPr>
          <p:cNvPr id="88068" name="Text Box 4"/>
          <p:cNvSpPr txBox="1"/>
          <p:nvPr/>
        </p:nvSpPr>
        <p:spPr>
          <a:xfrm>
            <a:off x="5834063" y="2363788"/>
            <a:ext cx="1670050" cy="466725"/>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Course </a:t>
            </a:r>
          </a:p>
        </p:txBody>
      </p:sp>
      <p:sp>
        <p:nvSpPr>
          <p:cNvPr id="88069" name="Text Box 5"/>
          <p:cNvSpPr txBox="1"/>
          <p:nvPr/>
        </p:nvSpPr>
        <p:spPr>
          <a:xfrm>
            <a:off x="5848350" y="2844800"/>
            <a:ext cx="1676400" cy="831850"/>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cno {PK}</a:t>
            </a:r>
          </a:p>
          <a:p>
            <a:r>
              <a:rPr lang="en-US" altLang="zh-CN" dirty="0">
                <a:latin typeface="Times New Roman" panose="02020603050405020304" pitchFamily="18" charset="0"/>
              </a:rPr>
              <a:t>name</a:t>
            </a:r>
          </a:p>
        </p:txBody>
      </p:sp>
      <p:sp>
        <p:nvSpPr>
          <p:cNvPr id="88070" name="Text Box 6"/>
          <p:cNvSpPr txBox="1"/>
          <p:nvPr/>
        </p:nvSpPr>
        <p:spPr>
          <a:xfrm>
            <a:off x="5902325" y="4638675"/>
            <a:ext cx="1441450" cy="460375"/>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Teacher   </a:t>
            </a:r>
          </a:p>
        </p:txBody>
      </p:sp>
      <p:sp>
        <p:nvSpPr>
          <p:cNvPr id="88071" name="Text Box 7"/>
          <p:cNvSpPr txBox="1"/>
          <p:nvPr/>
        </p:nvSpPr>
        <p:spPr>
          <a:xfrm>
            <a:off x="5902325" y="5119688"/>
            <a:ext cx="1447800" cy="829945"/>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tno</a:t>
            </a:r>
            <a:r>
              <a:rPr lang="en-US" altLang="zh-CN" dirty="0">
                <a:sym typeface="+mn-ea"/>
              </a:rPr>
              <a:t>{PK}</a:t>
            </a:r>
            <a:endParaRPr lang="en-US" altLang="zh-CN" dirty="0">
              <a:latin typeface="Times New Roman" panose="02020603050405020304" pitchFamily="18" charset="0"/>
            </a:endParaRPr>
          </a:p>
          <a:p>
            <a:r>
              <a:rPr lang="en-US" altLang="zh-CN" dirty="0">
                <a:latin typeface="Times New Roman" panose="02020603050405020304" pitchFamily="18" charset="0"/>
              </a:rPr>
              <a:t>name</a:t>
            </a:r>
            <a:endParaRPr lang="en-US" altLang="zh-CN" b="1" dirty="0">
              <a:solidFill>
                <a:srgbClr val="FF5050"/>
              </a:solidFill>
              <a:latin typeface="Times New Roman" panose="02020603050405020304" pitchFamily="18" charset="0"/>
            </a:endParaRPr>
          </a:p>
        </p:txBody>
      </p:sp>
      <p:sp>
        <p:nvSpPr>
          <p:cNvPr id="88072" name="Line 8"/>
          <p:cNvSpPr/>
          <p:nvPr/>
        </p:nvSpPr>
        <p:spPr>
          <a:xfrm flipH="1">
            <a:off x="6661150" y="3673475"/>
            <a:ext cx="7938" cy="947738"/>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8073" name="Text Box 9"/>
          <p:cNvSpPr txBox="1"/>
          <p:nvPr/>
        </p:nvSpPr>
        <p:spPr>
          <a:xfrm>
            <a:off x="6701473" y="4150995"/>
            <a:ext cx="822960" cy="398780"/>
          </a:xfrm>
          <a:prstGeom prst="rect">
            <a:avLst/>
          </a:prstGeom>
          <a:noFill/>
          <a:ln w="9525">
            <a:noFill/>
          </a:ln>
        </p:spPr>
        <p:txBody>
          <a:bodyPr wrap="none">
            <a:spAutoFit/>
          </a:bodyPr>
          <a:lstStyle/>
          <a:p>
            <a:r>
              <a:rPr lang="en-US" altLang="zh-CN" sz="2000" b="1" dirty="0">
                <a:latin typeface="Times New Roman" panose="02020603050405020304" pitchFamily="18" charset="0"/>
              </a:rPr>
              <a:t>Teach</a:t>
            </a:r>
          </a:p>
        </p:txBody>
      </p:sp>
      <p:sp>
        <p:nvSpPr>
          <p:cNvPr id="88074" name="AutoShape 10"/>
          <p:cNvSpPr/>
          <p:nvPr/>
        </p:nvSpPr>
        <p:spPr>
          <a:xfrm flipV="1">
            <a:off x="6831330" y="3920490"/>
            <a:ext cx="280670" cy="269240"/>
          </a:xfrm>
          <a:prstGeom prst="flowChartMerge">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8075" name="Text Box 11"/>
          <p:cNvSpPr txBox="1"/>
          <p:nvPr/>
        </p:nvSpPr>
        <p:spPr>
          <a:xfrm>
            <a:off x="6059488" y="3671888"/>
            <a:ext cx="525780" cy="368300"/>
          </a:xfrm>
          <a:prstGeom prst="rect">
            <a:avLst/>
          </a:prstGeom>
          <a:noFill/>
          <a:ln w="9525">
            <a:noFill/>
          </a:ln>
        </p:spPr>
        <p:txBody>
          <a:bodyPr wrap="none">
            <a:spAutoFit/>
          </a:bodyPr>
          <a:lstStyle/>
          <a:p>
            <a:r>
              <a:rPr lang="en-US" altLang="zh-CN" sz="1800" b="1" dirty="0">
                <a:latin typeface="Times New Roman" panose="02020603050405020304" pitchFamily="18" charset="0"/>
              </a:rPr>
              <a:t>0..*</a:t>
            </a:r>
          </a:p>
        </p:txBody>
      </p:sp>
      <p:sp>
        <p:nvSpPr>
          <p:cNvPr id="88076" name="Text Box 12"/>
          <p:cNvSpPr txBox="1"/>
          <p:nvPr/>
        </p:nvSpPr>
        <p:spPr>
          <a:xfrm>
            <a:off x="6135688" y="4306888"/>
            <a:ext cx="527050" cy="366712"/>
          </a:xfrm>
          <a:prstGeom prst="rect">
            <a:avLst/>
          </a:prstGeom>
          <a:noFill/>
          <a:ln w="9525">
            <a:noFill/>
          </a:ln>
        </p:spPr>
        <p:txBody>
          <a:bodyPr wrap="none">
            <a:spAutoFit/>
          </a:bodyPr>
          <a:lstStyle/>
          <a:p>
            <a:r>
              <a:rPr lang="en-US" altLang="zh-CN" sz="1800" b="1" dirty="0">
                <a:latin typeface="Times New Roman" panose="02020603050405020304" pitchFamily="18" charset="0"/>
              </a:rPr>
              <a:t>1..*</a:t>
            </a:r>
          </a:p>
        </p:txBody>
      </p:sp>
      <p:sp>
        <p:nvSpPr>
          <p:cNvPr id="88077" name="Text Box 13"/>
          <p:cNvSpPr txBox="1"/>
          <p:nvPr/>
        </p:nvSpPr>
        <p:spPr>
          <a:xfrm>
            <a:off x="1252538" y="3078163"/>
            <a:ext cx="1504950" cy="466725"/>
          </a:xfrm>
          <a:prstGeom prst="rect">
            <a:avLst/>
          </a:prstGeom>
          <a:noFill/>
          <a:ln w="9525" cap="flat" cmpd="sng">
            <a:solidFill>
              <a:schemeClr val="tx1"/>
            </a:solidFill>
            <a:prstDash val="solid"/>
            <a:miter/>
            <a:headEnd type="none" w="med" len="med"/>
            <a:tailEnd type="none" w="med" len="med"/>
          </a:ln>
        </p:spPr>
        <p:txBody>
          <a:bodyPr wrap="none">
            <a:spAutoFit/>
          </a:bodyPr>
          <a:lstStyle/>
          <a:p>
            <a:r>
              <a:rPr lang="en-US" altLang="zh-CN" dirty="0">
                <a:latin typeface="Times New Roman" panose="02020603050405020304" pitchFamily="18" charset="0"/>
              </a:rPr>
              <a:t>Student     </a:t>
            </a:r>
          </a:p>
        </p:txBody>
      </p:sp>
      <p:sp>
        <p:nvSpPr>
          <p:cNvPr id="88078" name="Text Box 14"/>
          <p:cNvSpPr txBox="1"/>
          <p:nvPr/>
        </p:nvSpPr>
        <p:spPr>
          <a:xfrm>
            <a:off x="1252538" y="3559175"/>
            <a:ext cx="1512887" cy="831850"/>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sid {PK}</a:t>
            </a:r>
          </a:p>
          <a:p>
            <a:r>
              <a:rPr lang="en-US" altLang="zh-CN" dirty="0">
                <a:latin typeface="Times New Roman" panose="02020603050405020304" pitchFamily="18" charset="0"/>
              </a:rPr>
              <a:t>name</a:t>
            </a:r>
          </a:p>
        </p:txBody>
      </p:sp>
      <p:sp>
        <p:nvSpPr>
          <p:cNvPr id="88079" name="Text Box 17"/>
          <p:cNvSpPr txBox="1"/>
          <p:nvPr/>
        </p:nvSpPr>
        <p:spPr>
          <a:xfrm>
            <a:off x="3957638" y="3630613"/>
            <a:ext cx="944562" cy="457200"/>
          </a:xfrm>
          <a:prstGeom prst="rect">
            <a:avLst/>
          </a:prstGeom>
          <a:noFill/>
          <a:ln w="9525">
            <a:noFill/>
          </a:ln>
        </p:spPr>
        <p:txBody>
          <a:bodyPr wrap="none">
            <a:spAutoFit/>
          </a:bodyPr>
          <a:lstStyle/>
          <a:p>
            <a:r>
              <a:rPr lang="en-US" altLang="zh-CN" dirty="0">
                <a:latin typeface="Times New Roman" panose="02020603050405020304" pitchFamily="18" charset="0"/>
              </a:rPr>
              <a:t>Enroll</a:t>
            </a:r>
          </a:p>
        </p:txBody>
      </p:sp>
      <p:sp>
        <p:nvSpPr>
          <p:cNvPr id="88080" name="AutoShape 18"/>
          <p:cNvSpPr/>
          <p:nvPr/>
        </p:nvSpPr>
        <p:spPr>
          <a:xfrm>
            <a:off x="3454400" y="3198813"/>
            <a:ext cx="1800225" cy="1439862"/>
          </a:xfrm>
          <a:prstGeom prst="diamond">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8081" name="Line 19"/>
          <p:cNvSpPr/>
          <p:nvPr/>
        </p:nvSpPr>
        <p:spPr>
          <a:xfrm flipV="1">
            <a:off x="4391025" y="2695575"/>
            <a:ext cx="0" cy="503238"/>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8082" name="Line 20"/>
          <p:cNvSpPr/>
          <p:nvPr/>
        </p:nvSpPr>
        <p:spPr>
          <a:xfrm>
            <a:off x="4391025" y="2695575"/>
            <a:ext cx="1439863"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8083" name="Line 21"/>
          <p:cNvSpPr/>
          <p:nvPr/>
        </p:nvSpPr>
        <p:spPr>
          <a:xfrm>
            <a:off x="4318000" y="4638675"/>
            <a:ext cx="0" cy="576263"/>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8084" name="Line 22"/>
          <p:cNvSpPr/>
          <p:nvPr/>
        </p:nvSpPr>
        <p:spPr>
          <a:xfrm>
            <a:off x="4318000" y="5214938"/>
            <a:ext cx="1584325"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8085" name="Line 23"/>
          <p:cNvSpPr/>
          <p:nvPr/>
        </p:nvSpPr>
        <p:spPr>
          <a:xfrm>
            <a:off x="2765425" y="3919538"/>
            <a:ext cx="719138"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8086" name="Text Box 24"/>
          <p:cNvSpPr txBox="1"/>
          <p:nvPr/>
        </p:nvSpPr>
        <p:spPr>
          <a:xfrm>
            <a:off x="2806700" y="3919538"/>
            <a:ext cx="525780" cy="368300"/>
          </a:xfrm>
          <a:prstGeom prst="rect">
            <a:avLst/>
          </a:prstGeom>
          <a:noFill/>
          <a:ln w="9525">
            <a:noFill/>
          </a:ln>
        </p:spPr>
        <p:txBody>
          <a:bodyPr wrap="none">
            <a:spAutoFit/>
          </a:bodyPr>
          <a:lstStyle/>
          <a:p>
            <a:r>
              <a:rPr lang="en-US" altLang="zh-CN" sz="1800" b="1" dirty="0">
                <a:latin typeface="Times New Roman" panose="02020603050405020304" pitchFamily="18" charset="0"/>
              </a:rPr>
              <a:t>1..*</a:t>
            </a:r>
          </a:p>
        </p:txBody>
      </p:sp>
      <p:sp>
        <p:nvSpPr>
          <p:cNvPr id="88087" name="Text Box 25"/>
          <p:cNvSpPr txBox="1"/>
          <p:nvPr/>
        </p:nvSpPr>
        <p:spPr>
          <a:xfrm>
            <a:off x="5254625" y="2335213"/>
            <a:ext cx="527050" cy="366712"/>
          </a:xfrm>
          <a:prstGeom prst="rect">
            <a:avLst/>
          </a:prstGeom>
          <a:noFill/>
          <a:ln w="9525">
            <a:noFill/>
          </a:ln>
        </p:spPr>
        <p:txBody>
          <a:bodyPr wrap="none">
            <a:spAutoFit/>
          </a:bodyPr>
          <a:lstStyle/>
          <a:p>
            <a:r>
              <a:rPr lang="en-US" altLang="zh-CN" sz="1800" b="1" dirty="0">
                <a:latin typeface="Times New Roman" panose="02020603050405020304" pitchFamily="18" charset="0"/>
              </a:rPr>
              <a:t>1..1</a:t>
            </a:r>
          </a:p>
        </p:txBody>
      </p:sp>
      <p:sp>
        <p:nvSpPr>
          <p:cNvPr id="88088" name="Text Box 26"/>
          <p:cNvSpPr txBox="1"/>
          <p:nvPr/>
        </p:nvSpPr>
        <p:spPr>
          <a:xfrm>
            <a:off x="5326063" y="4783138"/>
            <a:ext cx="525780" cy="368300"/>
          </a:xfrm>
          <a:prstGeom prst="rect">
            <a:avLst/>
          </a:prstGeom>
          <a:noFill/>
          <a:ln w="9525">
            <a:noFill/>
          </a:ln>
        </p:spPr>
        <p:txBody>
          <a:bodyPr wrap="none">
            <a:spAutoFit/>
          </a:bodyPr>
          <a:lstStyle/>
          <a:p>
            <a:r>
              <a:rPr lang="en-US" altLang="zh-CN" sz="1800" b="1" dirty="0">
                <a:latin typeface="Times New Roman" panose="02020603050405020304" pitchFamily="18" charset="0"/>
              </a:rPr>
              <a:t>1..1</a:t>
            </a:r>
          </a:p>
        </p:txBody>
      </p:sp>
      <p:sp>
        <p:nvSpPr>
          <p:cNvPr id="88089" name="Text Box 27"/>
          <p:cNvSpPr txBox="1"/>
          <p:nvPr/>
        </p:nvSpPr>
        <p:spPr>
          <a:xfrm>
            <a:off x="2051050" y="5264150"/>
            <a:ext cx="1460500" cy="1198880"/>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Semester</a:t>
            </a:r>
          </a:p>
          <a:p>
            <a:r>
              <a:rPr lang="en-US" altLang="zh-CN" dirty="0">
                <a:latin typeface="Times New Roman" panose="02020603050405020304" pitchFamily="18" charset="0"/>
              </a:rPr>
              <a:t>Score</a:t>
            </a:r>
          </a:p>
          <a:p>
            <a:r>
              <a:rPr lang="en-US" altLang="zh-CN" dirty="0">
                <a:latin typeface="Times New Roman" panose="02020603050405020304" pitchFamily="18" charset="0"/>
              </a:rPr>
              <a:t>class_no</a:t>
            </a:r>
          </a:p>
        </p:txBody>
      </p:sp>
      <p:sp>
        <p:nvSpPr>
          <p:cNvPr id="88090" name="Text Box 28"/>
          <p:cNvSpPr txBox="1"/>
          <p:nvPr/>
        </p:nvSpPr>
        <p:spPr>
          <a:xfrm>
            <a:off x="2036763" y="4787900"/>
            <a:ext cx="1489075" cy="466725"/>
          </a:xfrm>
          <a:prstGeom prst="rect">
            <a:avLst/>
          </a:prstGeom>
          <a:noFill/>
          <a:ln w="9525" cap="flat" cmpd="sng">
            <a:solidFill>
              <a:schemeClr val="tx1"/>
            </a:solidFill>
            <a:prstDash val="solid"/>
            <a:miter/>
            <a:headEnd type="none" w="med" len="med"/>
            <a:tailEnd type="none" w="med" len="med"/>
          </a:ln>
        </p:spPr>
        <p:txBody>
          <a:bodyPr wrap="none">
            <a:spAutoFit/>
          </a:bodyPr>
          <a:lstStyle/>
          <a:p>
            <a:r>
              <a:rPr lang="en-US" altLang="zh-CN" dirty="0">
                <a:latin typeface="Times New Roman" panose="02020603050405020304" pitchFamily="18" charset="0"/>
              </a:rPr>
              <a:t>                 </a:t>
            </a:r>
          </a:p>
        </p:txBody>
      </p:sp>
      <p:sp>
        <p:nvSpPr>
          <p:cNvPr id="88091" name="Line 29"/>
          <p:cNvSpPr/>
          <p:nvPr/>
        </p:nvSpPr>
        <p:spPr>
          <a:xfrm flipH="1">
            <a:off x="3203575" y="4224338"/>
            <a:ext cx="576263" cy="574675"/>
          </a:xfrm>
          <a:prstGeom prst="line">
            <a:avLst/>
          </a:prstGeom>
          <a:ln w="19050" cap="flat" cmpd="sng">
            <a:solidFill>
              <a:schemeClr val="tx1"/>
            </a:solidFill>
            <a:prstDash val="lgDash"/>
            <a:headEnd type="none" w="med" len="med"/>
            <a:tailEnd type="none" w="med" len="med"/>
          </a:ln>
        </p:spPr>
        <p:txBody>
          <a:bodyPr/>
          <a:lstStyle/>
          <a:p>
            <a:endParaRPr lang="zh-CN"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p:cNvSpPr>
          <p:nvPr>
            <p:ph type="title"/>
          </p:nvPr>
        </p:nvSpPr>
        <p:spPr>
          <a:xfrm>
            <a:off x="367030" y="152400"/>
            <a:ext cx="8524240" cy="1143000"/>
          </a:xfrm>
        </p:spPr>
        <p:txBody>
          <a:bodyPr vert="horz" wrap="square" lIns="91440" tIns="45720" rIns="91440" bIns="45720" anchor="ctr"/>
          <a:lstStyle/>
          <a:p>
            <a:pPr eaLnBrk="1" hangingPunct="1"/>
            <a:r>
              <a:rPr lang="zh-CN" altLang="en-US" sz="3200" dirty="0">
                <a:solidFill>
                  <a:schemeClr val="tx1"/>
                </a:solidFill>
                <a:latin typeface="微软雅黑" panose="020B0503020204020204" charset="-122"/>
                <a:ea typeface="微软雅黑" panose="020B0503020204020204" charset="-122"/>
              </a:rPr>
              <a:t>当要在</a:t>
            </a:r>
            <a:r>
              <a:rPr lang="zh-CN" altLang="en-US" sz="3200" dirty="0">
                <a:solidFill>
                  <a:srgbClr val="FF0000"/>
                </a:solidFill>
                <a:latin typeface="微软雅黑" panose="020B0503020204020204" charset="-122"/>
                <a:ea typeface="微软雅黑" panose="020B0503020204020204" charset="-122"/>
              </a:rPr>
              <a:t>多对多的二元</a:t>
            </a:r>
            <a:r>
              <a:rPr lang="zh-CN" altLang="en-US" sz="3200" dirty="0">
                <a:latin typeface="微软雅黑" panose="020B0503020204020204" charset="-122"/>
                <a:ea typeface="微软雅黑" panose="020B0503020204020204" charset="-122"/>
              </a:rPr>
              <a:t>联系</a:t>
            </a:r>
            <a:r>
              <a:rPr lang="zh-CN" altLang="en-US" sz="3200" dirty="0">
                <a:solidFill>
                  <a:schemeClr val="tx1"/>
                </a:solidFill>
                <a:latin typeface="微软雅黑" panose="020B0503020204020204" charset="-122"/>
                <a:ea typeface="微软雅黑" panose="020B0503020204020204" charset="-122"/>
              </a:rPr>
              <a:t>上</a:t>
            </a:r>
            <a:r>
              <a:rPr lang="zh-CN" altLang="en-US" sz="3200" dirty="0">
                <a:solidFill>
                  <a:srgbClr val="FF0000"/>
                </a:solidFill>
                <a:latin typeface="微软雅黑" panose="020B0503020204020204" charset="-122"/>
                <a:ea typeface="微软雅黑" panose="020B0503020204020204" charset="-122"/>
              </a:rPr>
              <a:t>再建立</a:t>
            </a:r>
            <a:r>
              <a:rPr lang="zh-CN" altLang="en-US" sz="3200" dirty="0">
                <a:latin typeface="微软雅黑" panose="020B0503020204020204" charset="-122"/>
                <a:ea typeface="微软雅黑" panose="020B0503020204020204" charset="-122"/>
              </a:rPr>
              <a:t>联系</a:t>
            </a:r>
            <a:r>
              <a:rPr lang="zh-CN" altLang="en-US" sz="3200" dirty="0">
                <a:solidFill>
                  <a:schemeClr val="tx1"/>
                </a:solidFill>
                <a:latin typeface="微软雅黑" panose="020B0503020204020204" charset="-122"/>
                <a:ea typeface="微软雅黑" panose="020B0503020204020204" charset="-122"/>
              </a:rPr>
              <a:t>时，将</a:t>
            </a:r>
            <a:r>
              <a:rPr lang="zh-CN" altLang="en-US" sz="3200" dirty="0">
                <a:latin typeface="微软雅黑" panose="020B0503020204020204" charset="-122"/>
                <a:ea typeface="微软雅黑" panose="020B0503020204020204" charset="-122"/>
              </a:rPr>
              <a:t>联系</a:t>
            </a:r>
            <a:r>
              <a:rPr lang="zh-CN" altLang="en-US" sz="3200" dirty="0">
                <a:solidFill>
                  <a:srgbClr val="FF0000"/>
                </a:solidFill>
                <a:latin typeface="微软雅黑" panose="020B0503020204020204" charset="-122"/>
                <a:ea typeface="微软雅黑" panose="020B0503020204020204" charset="-122"/>
              </a:rPr>
              <a:t>模型化成</a:t>
            </a:r>
            <a:r>
              <a:rPr lang="zh-CN" altLang="en-US" sz="3200" dirty="0">
                <a:latin typeface="微软雅黑" panose="020B0503020204020204" charset="-122"/>
                <a:ea typeface="微软雅黑" panose="020B0503020204020204" charset="-122"/>
              </a:rPr>
              <a:t>弱实体</a:t>
            </a:r>
          </a:p>
        </p:txBody>
      </p:sp>
      <p:grpSp>
        <p:nvGrpSpPr>
          <p:cNvPr id="25" name="组合 24"/>
          <p:cNvGrpSpPr/>
          <p:nvPr/>
        </p:nvGrpSpPr>
        <p:grpSpPr>
          <a:xfrm>
            <a:off x="1228725" y="2790825"/>
            <a:ext cx="6233160" cy="1665605"/>
            <a:chOff x="918" y="2926"/>
            <a:chExt cx="9816" cy="2623"/>
          </a:xfrm>
        </p:grpSpPr>
        <p:sp>
          <p:nvSpPr>
            <p:cNvPr id="89101" name="Text Box 13"/>
            <p:cNvSpPr txBox="1"/>
            <p:nvPr/>
          </p:nvSpPr>
          <p:spPr>
            <a:xfrm>
              <a:off x="918" y="3124"/>
              <a:ext cx="2370" cy="735"/>
            </a:xfrm>
            <a:prstGeom prst="rect">
              <a:avLst/>
            </a:prstGeom>
            <a:noFill/>
            <a:ln w="9525" cap="flat" cmpd="sng">
              <a:solidFill>
                <a:schemeClr val="tx1"/>
              </a:solidFill>
              <a:prstDash val="solid"/>
              <a:miter/>
              <a:headEnd type="none" w="med" len="med"/>
              <a:tailEnd type="none" w="med" len="med"/>
            </a:ln>
          </p:spPr>
          <p:txBody>
            <a:bodyPr wrap="none">
              <a:spAutoFit/>
            </a:bodyPr>
            <a:lstStyle/>
            <a:p>
              <a:r>
                <a:rPr lang="en-US" altLang="zh-CN" dirty="0">
                  <a:latin typeface="Times New Roman" panose="02020603050405020304" pitchFamily="18" charset="0"/>
                </a:rPr>
                <a:t>Student     </a:t>
              </a:r>
            </a:p>
          </p:txBody>
        </p:sp>
        <p:sp>
          <p:nvSpPr>
            <p:cNvPr id="89102" name="Text Box 14"/>
            <p:cNvSpPr txBox="1"/>
            <p:nvPr/>
          </p:nvSpPr>
          <p:spPr>
            <a:xfrm>
              <a:off x="918" y="3881"/>
              <a:ext cx="2383" cy="1310"/>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sid {PK}</a:t>
              </a:r>
            </a:p>
            <a:p>
              <a:r>
                <a:rPr lang="en-US" altLang="zh-CN" dirty="0">
                  <a:latin typeface="Times New Roman" panose="02020603050405020304" pitchFamily="18" charset="0"/>
                </a:rPr>
                <a:t>name</a:t>
              </a:r>
            </a:p>
          </p:txBody>
        </p:sp>
        <p:sp>
          <p:nvSpPr>
            <p:cNvPr id="89106" name="Line 21"/>
            <p:cNvSpPr/>
            <p:nvPr/>
          </p:nvSpPr>
          <p:spPr>
            <a:xfrm>
              <a:off x="3301" y="3546"/>
              <a:ext cx="4762"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9107" name="Text Box 22"/>
            <p:cNvSpPr txBox="1"/>
            <p:nvPr/>
          </p:nvSpPr>
          <p:spPr>
            <a:xfrm>
              <a:off x="3253" y="3546"/>
              <a:ext cx="828" cy="580"/>
            </a:xfrm>
            <a:prstGeom prst="rect">
              <a:avLst/>
            </a:prstGeom>
            <a:noFill/>
            <a:ln w="9525">
              <a:noFill/>
            </a:ln>
          </p:spPr>
          <p:txBody>
            <a:bodyPr wrap="none">
              <a:spAutoFit/>
            </a:bodyPr>
            <a:lstStyle/>
            <a:p>
              <a:r>
                <a:rPr lang="en-US" altLang="zh-CN" sz="1800" b="1" dirty="0">
                  <a:solidFill>
                    <a:srgbClr val="FF0000"/>
                  </a:solidFill>
                  <a:latin typeface="Times New Roman" panose="02020603050405020304" pitchFamily="18" charset="0"/>
                </a:rPr>
                <a:t>0..*</a:t>
              </a:r>
            </a:p>
          </p:txBody>
        </p:sp>
        <p:sp>
          <p:nvSpPr>
            <p:cNvPr id="89111" name="Text Box 26"/>
            <p:cNvSpPr txBox="1"/>
            <p:nvPr/>
          </p:nvSpPr>
          <p:spPr>
            <a:xfrm>
              <a:off x="4771" y="2926"/>
              <a:ext cx="1270" cy="577"/>
            </a:xfrm>
            <a:prstGeom prst="rect">
              <a:avLst/>
            </a:prstGeom>
            <a:noFill/>
            <a:ln w="9525">
              <a:noFill/>
            </a:ln>
          </p:spPr>
          <p:txBody>
            <a:bodyPr wrap="none">
              <a:spAutoFit/>
            </a:bodyPr>
            <a:lstStyle/>
            <a:p>
              <a:r>
                <a:rPr lang="en-US" altLang="zh-CN" sz="1800" b="1" dirty="0">
                  <a:latin typeface="Times New Roman" panose="02020603050405020304" pitchFamily="18" charset="0"/>
                </a:rPr>
                <a:t>Enroll</a:t>
              </a:r>
            </a:p>
          </p:txBody>
        </p:sp>
        <p:sp>
          <p:nvSpPr>
            <p:cNvPr id="89116" name="Freeform 31"/>
            <p:cNvSpPr/>
            <p:nvPr/>
          </p:nvSpPr>
          <p:spPr>
            <a:xfrm>
              <a:off x="6016" y="3041"/>
              <a:ext cx="425" cy="425"/>
            </a:xfrm>
            <a:custGeom>
              <a:avLst/>
              <a:gdLst/>
              <a:ahLst/>
              <a:cxnLst>
                <a:cxn ang="0">
                  <a:pos x="0" y="0"/>
                </a:cxn>
                <a:cxn ang="0">
                  <a:pos x="379336019" y="189668712"/>
                </a:cxn>
                <a:cxn ang="0">
                  <a:pos x="0" y="379336019"/>
                </a:cxn>
                <a:cxn ang="0">
                  <a:pos x="0" y="0"/>
                </a:cxn>
              </a:cxnLst>
              <a:rect l="0" t="0" r="0" b="0"/>
              <a:pathLst>
                <a:path w="192" h="192">
                  <a:moveTo>
                    <a:pt x="0" y="0"/>
                  </a:moveTo>
                  <a:lnTo>
                    <a:pt x="192" y="96"/>
                  </a:lnTo>
                  <a:lnTo>
                    <a:pt x="0" y="192"/>
                  </a:lnTo>
                  <a:lnTo>
                    <a:pt x="0" y="0"/>
                  </a:ln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89119" name="Text Box 34"/>
            <p:cNvSpPr txBox="1"/>
            <p:nvPr/>
          </p:nvSpPr>
          <p:spPr>
            <a:xfrm>
              <a:off x="7146" y="3608"/>
              <a:ext cx="830" cy="578"/>
            </a:xfrm>
            <a:prstGeom prst="rect">
              <a:avLst/>
            </a:prstGeom>
            <a:noFill/>
            <a:ln w="9525">
              <a:noFill/>
            </a:ln>
          </p:spPr>
          <p:txBody>
            <a:bodyPr wrap="none">
              <a:spAutoFit/>
            </a:bodyPr>
            <a:lstStyle/>
            <a:p>
              <a:r>
                <a:rPr lang="en-US" altLang="zh-CN" sz="1800" b="1" dirty="0">
                  <a:solidFill>
                    <a:srgbClr val="FF0000"/>
                  </a:solidFill>
                  <a:latin typeface="Times New Roman" panose="02020603050405020304" pitchFamily="18" charset="0"/>
                </a:rPr>
                <a:t>0..*</a:t>
              </a:r>
            </a:p>
          </p:txBody>
        </p:sp>
        <p:grpSp>
          <p:nvGrpSpPr>
            <p:cNvPr id="8" name="组合 7"/>
            <p:cNvGrpSpPr/>
            <p:nvPr/>
          </p:nvGrpSpPr>
          <p:grpSpPr>
            <a:xfrm>
              <a:off x="8072" y="3102"/>
              <a:ext cx="2663" cy="2067"/>
              <a:chOff x="11339" y="4627"/>
              <a:chExt cx="2663" cy="2067"/>
            </a:xfrm>
          </p:grpSpPr>
          <p:sp>
            <p:nvSpPr>
              <p:cNvPr id="9" name="Text Box 4"/>
              <p:cNvSpPr txBox="1"/>
              <p:nvPr/>
            </p:nvSpPr>
            <p:spPr>
              <a:xfrm>
                <a:off x="11339" y="4627"/>
                <a:ext cx="2630" cy="735"/>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Course </a:t>
                </a:r>
              </a:p>
            </p:txBody>
          </p:sp>
          <p:sp>
            <p:nvSpPr>
              <p:cNvPr id="10" name="Text Box 5"/>
              <p:cNvSpPr txBox="1"/>
              <p:nvPr/>
            </p:nvSpPr>
            <p:spPr>
              <a:xfrm>
                <a:off x="11362" y="5384"/>
                <a:ext cx="2640" cy="1310"/>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cno {PK}</a:t>
                </a:r>
              </a:p>
              <a:p>
                <a:r>
                  <a:rPr lang="en-US" altLang="zh-CN" dirty="0">
                    <a:latin typeface="Times New Roman" panose="02020603050405020304" pitchFamily="18" charset="0"/>
                  </a:rPr>
                  <a:t>name</a:t>
                </a:r>
              </a:p>
            </p:txBody>
          </p:sp>
        </p:grpSp>
        <p:grpSp>
          <p:nvGrpSpPr>
            <p:cNvPr id="19" name="组合 18"/>
            <p:cNvGrpSpPr/>
            <p:nvPr/>
          </p:nvGrpSpPr>
          <p:grpSpPr>
            <a:xfrm>
              <a:off x="4082" y="4123"/>
              <a:ext cx="3186" cy="1426"/>
              <a:chOff x="12144" y="4499"/>
              <a:chExt cx="2838" cy="1426"/>
            </a:xfrm>
          </p:grpSpPr>
          <p:sp>
            <p:nvSpPr>
              <p:cNvPr id="20" name="Text Box 4"/>
              <p:cNvSpPr txBox="1"/>
              <p:nvPr/>
            </p:nvSpPr>
            <p:spPr>
              <a:xfrm>
                <a:off x="12154" y="4499"/>
                <a:ext cx="2828" cy="725"/>
              </a:xfrm>
              <a:prstGeom prst="rect">
                <a:avLst/>
              </a:prstGeom>
              <a:noFill/>
              <a:ln w="9525" cap="flat" cmpd="sng">
                <a:solidFill>
                  <a:schemeClr val="tx1"/>
                </a:solidFill>
                <a:prstDash val="solid"/>
                <a:miter/>
                <a:headEnd type="none" w="med" len="med"/>
                <a:tailEnd type="none" w="med" len="med"/>
              </a:ln>
            </p:spPr>
            <p:txBody>
              <a:bodyPr wrap="square">
                <a:spAutoFit/>
              </a:bodyPr>
              <a:lstStyle/>
              <a:p>
                <a:r>
                  <a:rPr lang="en-US" altLang="zh-CN" dirty="0">
                    <a:latin typeface="Times New Roman" panose="02020603050405020304" pitchFamily="18" charset="0"/>
                  </a:rPr>
                  <a:t> </a:t>
                </a:r>
              </a:p>
            </p:txBody>
          </p:sp>
          <p:sp>
            <p:nvSpPr>
              <p:cNvPr id="21" name="Text Box 5"/>
              <p:cNvSpPr txBox="1"/>
              <p:nvPr/>
            </p:nvSpPr>
            <p:spPr>
              <a:xfrm>
                <a:off x="12144" y="5200"/>
                <a:ext cx="2828" cy="725"/>
              </a:xfrm>
              <a:prstGeom prst="rect">
                <a:avLst/>
              </a:prstGeom>
              <a:noFill/>
              <a:ln w="9525" cap="flat" cmpd="sng">
                <a:solidFill>
                  <a:schemeClr val="tx1"/>
                </a:solidFill>
                <a:prstDash val="solid"/>
                <a:miter/>
                <a:headEnd type="none" w="med" len="med"/>
                <a:tailEnd type="none" w="med" len="med"/>
              </a:ln>
            </p:spPr>
            <p:txBody>
              <a:bodyPr wrap="square">
                <a:spAutoFit/>
              </a:bodyPr>
              <a:lstStyle/>
              <a:p>
                <a:r>
                  <a:rPr lang="en-US" altLang="zh-CN" dirty="0">
                    <a:latin typeface="Times New Roman" panose="02020603050405020304" pitchFamily="18" charset="0"/>
                  </a:rPr>
                  <a:t>semester </a:t>
                </a:r>
                <a:r>
                  <a:rPr lang="en-US" altLang="zh-CN" b="1" dirty="0">
                    <a:solidFill>
                      <a:srgbClr val="FF0000"/>
                    </a:solidFill>
                    <a:latin typeface="Times New Roman" panose="02020603050405020304" pitchFamily="18" charset="0"/>
                  </a:rPr>
                  <a:t>{PK}</a:t>
                </a:r>
              </a:p>
            </p:txBody>
          </p:sp>
        </p:grpSp>
        <p:cxnSp>
          <p:nvCxnSpPr>
            <p:cNvPr id="22" name="直接连接符 21"/>
            <p:cNvCxnSpPr>
              <a:stCxn id="89111" idx="2"/>
            </p:cNvCxnSpPr>
            <p:nvPr/>
          </p:nvCxnSpPr>
          <p:spPr>
            <a:xfrm flipH="1">
              <a:off x="5386" y="3503"/>
              <a:ext cx="0" cy="649"/>
            </a:xfrm>
            <a:prstGeom prst="line">
              <a:avLst/>
            </a:prstGeom>
            <a:solidFill>
              <a:schemeClr val="accent1"/>
            </a:solidFill>
            <a:ln w="22225" cap="flat" cmpd="sng" algn="ctr">
              <a:solidFill>
                <a:schemeClr val="tx1"/>
              </a:solidFill>
              <a:prstDash val="sysDash"/>
              <a:round/>
              <a:headEnd type="none" w="med" len="med"/>
              <a:tailEnd type="none" w="med" len="med"/>
            </a:ln>
          </p:spPr>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a:t>基本概念</a:t>
            </a:r>
          </a:p>
        </p:txBody>
      </p:sp>
      <p:sp>
        <p:nvSpPr>
          <p:cNvPr id="13315" name="Rectangle 3"/>
          <p:cNvSpPr>
            <a:spLocks noGrp="1" noChangeArrowheads="1"/>
          </p:cNvSpPr>
          <p:nvPr>
            <p:ph type="body" idx="1"/>
          </p:nvPr>
        </p:nvSpPr>
        <p:spPr/>
        <p:txBody>
          <a:bodyPr/>
          <a:lstStyle/>
          <a:p>
            <a:pPr eaLnBrk="1" hangingPunct="1">
              <a:lnSpc>
                <a:spcPct val="90000"/>
              </a:lnSpc>
            </a:pPr>
            <a:r>
              <a:rPr lang="zh-CN" altLang="en-US"/>
              <a:t>实体</a:t>
            </a:r>
            <a:r>
              <a:rPr lang="zh-CN" altLang="en-US">
                <a:latin typeface="仿宋_GB2312" pitchFamily="49" charset="-122"/>
              </a:rPr>
              <a:t>(</a:t>
            </a:r>
            <a:r>
              <a:rPr lang="en-US" altLang="zh-CN">
                <a:latin typeface="华文新魏" pitchFamily="2" charset="-122"/>
                <a:ea typeface="华文新魏" pitchFamily="2" charset="-122"/>
              </a:rPr>
              <a:t>Entity</a:t>
            </a:r>
            <a:r>
              <a:rPr lang="en-US" altLang="zh-CN">
                <a:latin typeface="仿宋_GB2312" pitchFamily="49" charset="-122"/>
              </a:rPr>
              <a:t>)</a:t>
            </a:r>
          </a:p>
          <a:p>
            <a:pPr lvl="1" eaLnBrk="1" hangingPunct="1">
              <a:lnSpc>
                <a:spcPct val="90000"/>
              </a:lnSpc>
            </a:pPr>
            <a:r>
              <a:rPr lang="zh-CN" altLang="en-US">
                <a:solidFill>
                  <a:srgbClr val="FF0000"/>
                </a:solidFill>
                <a:latin typeface="仿宋_GB2312" pitchFamily="49" charset="-122"/>
              </a:rPr>
              <a:t>客观存在</a:t>
            </a:r>
            <a:r>
              <a:rPr lang="zh-CN" altLang="en-US">
                <a:latin typeface="仿宋_GB2312" pitchFamily="49" charset="-122"/>
              </a:rPr>
              <a:t>并可</a:t>
            </a:r>
            <a:r>
              <a:rPr lang="zh-CN" altLang="en-US">
                <a:solidFill>
                  <a:srgbClr val="FF0000"/>
                </a:solidFill>
                <a:latin typeface="仿宋_GB2312" pitchFamily="49" charset="-122"/>
              </a:rPr>
              <a:t>相互区分</a:t>
            </a:r>
            <a:r>
              <a:rPr lang="zh-CN" altLang="en-US">
                <a:latin typeface="仿宋_GB2312" pitchFamily="49" charset="-122"/>
              </a:rPr>
              <a:t>的事物叫实体</a:t>
            </a:r>
          </a:p>
          <a:p>
            <a:pPr lvl="1" eaLnBrk="1" hangingPunct="1">
              <a:lnSpc>
                <a:spcPct val="90000"/>
              </a:lnSpc>
            </a:pPr>
            <a:r>
              <a:rPr lang="zh-CN" altLang="en-US">
                <a:latin typeface="仿宋_GB2312" pitchFamily="49" charset="-122"/>
              </a:rPr>
              <a:t>如学生张三、工人李四、计算机系、数据库概论</a:t>
            </a:r>
            <a:endParaRPr lang="zh-CN" altLang="en-US"/>
          </a:p>
          <a:p>
            <a:pPr eaLnBrk="1" hangingPunct="1">
              <a:lnSpc>
                <a:spcPct val="90000"/>
              </a:lnSpc>
            </a:pPr>
            <a:r>
              <a:rPr lang="zh-CN" altLang="en-US">
                <a:latin typeface="仿宋_GB2312" pitchFamily="49" charset="-122"/>
              </a:rPr>
              <a:t>属性(</a:t>
            </a:r>
            <a:r>
              <a:rPr lang="en-US" altLang="zh-CN">
                <a:latin typeface="华文新魏" pitchFamily="2" charset="-122"/>
                <a:ea typeface="华文新魏" pitchFamily="2" charset="-122"/>
              </a:rPr>
              <a:t>Attribute</a:t>
            </a:r>
            <a:r>
              <a:rPr lang="en-US" altLang="zh-CN">
                <a:latin typeface="仿宋_GB2312" pitchFamily="49" charset="-122"/>
              </a:rPr>
              <a:t>)</a:t>
            </a:r>
          </a:p>
          <a:p>
            <a:pPr lvl="1" eaLnBrk="1" hangingPunct="1">
              <a:lnSpc>
                <a:spcPct val="90000"/>
              </a:lnSpc>
            </a:pPr>
            <a:r>
              <a:rPr lang="zh-CN" altLang="en-US">
                <a:latin typeface="仿宋_GB2312" pitchFamily="49" charset="-122"/>
              </a:rPr>
              <a:t>实体所具有的某一特性</a:t>
            </a:r>
          </a:p>
          <a:p>
            <a:pPr lvl="1" eaLnBrk="1" hangingPunct="1">
              <a:lnSpc>
                <a:spcPct val="90000"/>
              </a:lnSpc>
            </a:pPr>
            <a:r>
              <a:rPr lang="zh-CN" altLang="en-US">
                <a:latin typeface="仿宋_GB2312" pitchFamily="49" charset="-122"/>
              </a:rPr>
              <a:t>一个实体可以由若干个属性来刻画</a:t>
            </a:r>
          </a:p>
          <a:p>
            <a:pPr lvl="1" eaLnBrk="1" hangingPunct="1">
              <a:lnSpc>
                <a:spcPct val="90000"/>
              </a:lnSpc>
            </a:pPr>
            <a:r>
              <a:rPr lang="zh-CN" altLang="en-US">
                <a:latin typeface="仿宋_GB2312" pitchFamily="49" charset="-122"/>
              </a:rPr>
              <a:t>例如，学生可由学号、姓名、年龄、系等组成</a:t>
            </a:r>
            <a:endParaRPr lang="zh-CN" altLang="en-US"/>
          </a:p>
          <a:p>
            <a:pPr eaLnBrk="1" hangingPunct="1">
              <a:lnSpc>
                <a:spcPct val="90000"/>
              </a:lnSpc>
            </a:pPr>
            <a:r>
              <a:rPr lang="zh-CN" altLang="en-US">
                <a:latin typeface="仿宋_GB2312" pitchFamily="49" charset="-122"/>
              </a:rPr>
              <a:t>域(</a:t>
            </a:r>
            <a:r>
              <a:rPr lang="en-US" altLang="zh-CN">
                <a:latin typeface="华文新魏" pitchFamily="2" charset="-122"/>
                <a:ea typeface="华文新魏" pitchFamily="2" charset="-122"/>
              </a:rPr>
              <a:t>Domain</a:t>
            </a:r>
            <a:r>
              <a:rPr lang="en-US" altLang="zh-CN">
                <a:latin typeface="仿宋_GB2312" pitchFamily="49" charset="-122"/>
              </a:rPr>
              <a:t>)</a:t>
            </a:r>
          </a:p>
          <a:p>
            <a:pPr lvl="1" eaLnBrk="1" hangingPunct="1">
              <a:lnSpc>
                <a:spcPct val="90000"/>
              </a:lnSpc>
            </a:pPr>
            <a:r>
              <a:rPr lang="zh-CN" altLang="en-US">
                <a:latin typeface="仿宋_GB2312" pitchFamily="49" charset="-122"/>
              </a:rPr>
              <a:t>属性的取值范围</a:t>
            </a:r>
          </a:p>
          <a:p>
            <a:pPr lvl="1" eaLnBrk="1" hangingPunct="1">
              <a:lnSpc>
                <a:spcPct val="90000"/>
              </a:lnSpc>
            </a:pPr>
            <a:r>
              <a:rPr lang="zh-CN" altLang="en-US">
                <a:latin typeface="仿宋_GB2312" pitchFamily="49" charset="-122"/>
              </a:rPr>
              <a:t>例如，性别的域为（男、女），月份的域为１到１２的整数</a:t>
            </a:r>
            <a:endParaRPr lang="zh-CN" alt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p:cNvSpPr>
          <p:nvPr>
            <p:ph type="title"/>
          </p:nvPr>
        </p:nvSpPr>
        <p:spPr/>
        <p:txBody>
          <a:bodyPr vert="horz" wrap="square" lIns="91440" tIns="45720" rIns="91440" bIns="45720" anchor="ctr"/>
          <a:lstStyle/>
          <a:p>
            <a:pPr eaLnBrk="1" hangingPunct="1"/>
            <a:r>
              <a:rPr lang="zh-CN" altLang="en-US" sz="4000" dirty="0">
                <a:solidFill>
                  <a:srgbClr val="FF0000"/>
                </a:solidFill>
                <a:latin typeface="微软雅黑" panose="020B0503020204020204" charset="-122"/>
                <a:ea typeface="微软雅黑" panose="020B0503020204020204" charset="-122"/>
              </a:rPr>
              <a:t>把</a:t>
            </a:r>
            <a:r>
              <a:rPr lang="zh-CN" altLang="en-US" sz="4000" dirty="0">
                <a:latin typeface="微软雅黑" panose="020B0503020204020204" charset="-122"/>
                <a:ea typeface="微软雅黑" panose="020B0503020204020204" charset="-122"/>
              </a:rPr>
              <a:t>多元关系</a:t>
            </a:r>
            <a:r>
              <a:rPr lang="zh-CN" altLang="en-US" sz="4000" dirty="0">
                <a:solidFill>
                  <a:srgbClr val="FF0000"/>
                </a:solidFill>
                <a:latin typeface="微软雅黑" panose="020B0503020204020204" charset="-122"/>
                <a:ea typeface="微软雅黑" panose="020B0503020204020204" charset="-122"/>
              </a:rPr>
              <a:t>模型化成</a:t>
            </a:r>
            <a:r>
              <a:rPr lang="zh-CN" altLang="en-US" sz="4000" dirty="0">
                <a:latin typeface="微软雅黑" panose="020B0503020204020204" charset="-122"/>
                <a:ea typeface="微软雅黑" panose="020B0503020204020204" charset="-122"/>
              </a:rPr>
              <a:t>弱实体</a:t>
            </a:r>
          </a:p>
        </p:txBody>
      </p:sp>
      <p:sp>
        <p:nvSpPr>
          <p:cNvPr id="89091" name="Rectangle 3"/>
          <p:cNvSpPr>
            <a:spLocks noGrp="1"/>
          </p:cNvSpPr>
          <p:nvPr>
            <p:ph idx="1"/>
          </p:nvPr>
        </p:nvSpPr>
        <p:spPr>
          <a:xfrm>
            <a:off x="228600" y="1447800"/>
            <a:ext cx="8915400" cy="690245"/>
          </a:xfrm>
        </p:spPr>
        <p:txBody>
          <a:bodyPr vert="horz" wrap="square" lIns="91440" tIns="45720" rIns="91440" bIns="45720" anchor="t"/>
          <a:lstStyle/>
          <a:p>
            <a:pPr marL="0" indent="482600" defTabSz="0" eaLnBrk="1" hangingPunct="1">
              <a:buFont typeface="Wingdings" panose="05000000000000000000" pitchFamily="2" charset="2"/>
              <a:buChar char="v"/>
              <a:tabLst>
                <a:tab pos="952500" algn="l"/>
              </a:tabLst>
            </a:pPr>
            <a:r>
              <a:rPr lang="zh-CN" altLang="en-US" dirty="0">
                <a:latin typeface="微软雅黑" panose="020B0503020204020204" charset="-122"/>
                <a:ea typeface="微软雅黑" panose="020B0503020204020204" charset="-122"/>
              </a:rPr>
              <a:t>变成二元关系处理。</a:t>
            </a:r>
          </a:p>
        </p:txBody>
      </p:sp>
      <p:sp>
        <p:nvSpPr>
          <p:cNvPr id="89092" name="Text Box 4"/>
          <p:cNvSpPr txBox="1"/>
          <p:nvPr/>
        </p:nvSpPr>
        <p:spPr>
          <a:xfrm>
            <a:off x="7200265" y="2363788"/>
            <a:ext cx="1670050" cy="466725"/>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Course </a:t>
            </a:r>
          </a:p>
        </p:txBody>
      </p:sp>
      <p:sp>
        <p:nvSpPr>
          <p:cNvPr id="89093" name="Text Box 5"/>
          <p:cNvSpPr txBox="1"/>
          <p:nvPr/>
        </p:nvSpPr>
        <p:spPr>
          <a:xfrm>
            <a:off x="7214553" y="2844800"/>
            <a:ext cx="1676400" cy="831850"/>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cno {PK}</a:t>
            </a:r>
          </a:p>
          <a:p>
            <a:r>
              <a:rPr lang="en-US" altLang="zh-CN" dirty="0">
                <a:latin typeface="Times New Roman" panose="02020603050405020304" pitchFamily="18" charset="0"/>
              </a:rPr>
              <a:t>name</a:t>
            </a:r>
          </a:p>
        </p:txBody>
      </p:sp>
      <p:sp>
        <p:nvSpPr>
          <p:cNvPr id="89094" name="Text Box 6"/>
          <p:cNvSpPr txBox="1"/>
          <p:nvPr/>
        </p:nvSpPr>
        <p:spPr>
          <a:xfrm>
            <a:off x="7268528" y="4997450"/>
            <a:ext cx="1441450" cy="460375"/>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Teacher    </a:t>
            </a:r>
          </a:p>
        </p:txBody>
      </p:sp>
      <p:sp>
        <p:nvSpPr>
          <p:cNvPr id="89095" name="Text Box 7"/>
          <p:cNvSpPr txBox="1"/>
          <p:nvPr/>
        </p:nvSpPr>
        <p:spPr>
          <a:xfrm>
            <a:off x="7268528" y="5478463"/>
            <a:ext cx="1447800" cy="829945"/>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tno {PK}</a:t>
            </a:r>
          </a:p>
          <a:p>
            <a:r>
              <a:rPr lang="en-US" altLang="zh-CN" dirty="0">
                <a:latin typeface="Times New Roman" panose="02020603050405020304" pitchFamily="18" charset="0"/>
              </a:rPr>
              <a:t>name</a:t>
            </a:r>
          </a:p>
        </p:txBody>
      </p:sp>
      <p:sp>
        <p:nvSpPr>
          <p:cNvPr id="89096" name="Line 8"/>
          <p:cNvSpPr/>
          <p:nvPr/>
        </p:nvSpPr>
        <p:spPr>
          <a:xfrm flipH="1">
            <a:off x="4362450" y="3726815"/>
            <a:ext cx="17780" cy="1242695"/>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9097" name="Text Box 9"/>
          <p:cNvSpPr txBox="1"/>
          <p:nvPr/>
        </p:nvSpPr>
        <p:spPr>
          <a:xfrm>
            <a:off x="4389120" y="3966845"/>
            <a:ext cx="902970" cy="398780"/>
          </a:xfrm>
          <a:prstGeom prst="rect">
            <a:avLst/>
          </a:prstGeom>
          <a:noFill/>
          <a:ln w="9525">
            <a:noFill/>
          </a:ln>
        </p:spPr>
        <p:txBody>
          <a:bodyPr wrap="none">
            <a:spAutoFit/>
          </a:bodyPr>
          <a:lstStyle/>
          <a:p>
            <a:r>
              <a:rPr lang="en-US" altLang="zh-CN" sz="2000" b="1" dirty="0">
                <a:latin typeface="Times New Roman" panose="02020603050405020304" pitchFamily="18" charset="0"/>
              </a:rPr>
              <a:t>Assign</a:t>
            </a:r>
          </a:p>
        </p:txBody>
      </p:sp>
      <p:sp>
        <p:nvSpPr>
          <p:cNvPr id="89098" name="AutoShape 10"/>
          <p:cNvSpPr/>
          <p:nvPr/>
        </p:nvSpPr>
        <p:spPr>
          <a:xfrm>
            <a:off x="4574540" y="4365308"/>
            <a:ext cx="280988" cy="277812"/>
          </a:xfrm>
          <a:prstGeom prst="flowChartMerge">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9099" name="Text Box 11"/>
          <p:cNvSpPr txBox="1"/>
          <p:nvPr/>
        </p:nvSpPr>
        <p:spPr>
          <a:xfrm>
            <a:off x="3760470" y="3789998"/>
            <a:ext cx="525780" cy="368300"/>
          </a:xfrm>
          <a:prstGeom prst="rect">
            <a:avLst/>
          </a:prstGeom>
          <a:noFill/>
          <a:ln w="9525">
            <a:noFill/>
          </a:ln>
        </p:spPr>
        <p:txBody>
          <a:bodyPr wrap="none">
            <a:spAutoFit/>
          </a:bodyPr>
          <a:lstStyle/>
          <a:p>
            <a:r>
              <a:rPr lang="en-US" altLang="zh-CN" sz="1800" b="1" dirty="0">
                <a:latin typeface="Times New Roman" panose="02020603050405020304" pitchFamily="18" charset="0"/>
              </a:rPr>
              <a:t>1..*</a:t>
            </a:r>
          </a:p>
        </p:txBody>
      </p:sp>
      <p:sp>
        <p:nvSpPr>
          <p:cNvPr id="89100" name="Text Box 12"/>
          <p:cNvSpPr txBox="1"/>
          <p:nvPr/>
        </p:nvSpPr>
        <p:spPr>
          <a:xfrm>
            <a:off x="3760470" y="4602798"/>
            <a:ext cx="525780" cy="368300"/>
          </a:xfrm>
          <a:prstGeom prst="rect">
            <a:avLst/>
          </a:prstGeom>
          <a:noFill/>
          <a:ln w="9525">
            <a:noFill/>
          </a:ln>
        </p:spPr>
        <p:txBody>
          <a:bodyPr wrap="none">
            <a:spAutoFit/>
          </a:bodyPr>
          <a:lstStyle/>
          <a:p>
            <a:r>
              <a:rPr lang="en-US" altLang="zh-CN" sz="1800" b="1" dirty="0">
                <a:latin typeface="Times New Roman" panose="02020603050405020304" pitchFamily="18" charset="0"/>
              </a:rPr>
              <a:t>1..1</a:t>
            </a:r>
          </a:p>
        </p:txBody>
      </p:sp>
      <p:sp>
        <p:nvSpPr>
          <p:cNvPr id="89101" name="Text Box 13"/>
          <p:cNvSpPr txBox="1"/>
          <p:nvPr/>
        </p:nvSpPr>
        <p:spPr>
          <a:xfrm>
            <a:off x="539115" y="2406968"/>
            <a:ext cx="1504950" cy="466725"/>
          </a:xfrm>
          <a:prstGeom prst="rect">
            <a:avLst/>
          </a:prstGeom>
          <a:noFill/>
          <a:ln w="9525" cap="flat" cmpd="sng">
            <a:solidFill>
              <a:schemeClr val="tx1"/>
            </a:solidFill>
            <a:prstDash val="solid"/>
            <a:miter/>
            <a:headEnd type="none" w="med" len="med"/>
            <a:tailEnd type="none" w="med" len="med"/>
          </a:ln>
        </p:spPr>
        <p:txBody>
          <a:bodyPr wrap="none">
            <a:spAutoFit/>
          </a:bodyPr>
          <a:lstStyle/>
          <a:p>
            <a:r>
              <a:rPr lang="en-US" altLang="zh-CN" dirty="0">
                <a:latin typeface="Times New Roman" panose="02020603050405020304" pitchFamily="18" charset="0"/>
              </a:rPr>
              <a:t>Student     </a:t>
            </a:r>
          </a:p>
        </p:txBody>
      </p:sp>
      <p:sp>
        <p:nvSpPr>
          <p:cNvPr id="89102" name="Text Box 14"/>
          <p:cNvSpPr txBox="1"/>
          <p:nvPr/>
        </p:nvSpPr>
        <p:spPr>
          <a:xfrm>
            <a:off x="539115" y="2887980"/>
            <a:ext cx="1512888" cy="831850"/>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sid {PK}</a:t>
            </a:r>
          </a:p>
          <a:p>
            <a:r>
              <a:rPr lang="en-US" altLang="zh-CN" dirty="0">
                <a:latin typeface="Times New Roman" panose="02020603050405020304" pitchFamily="18" charset="0"/>
              </a:rPr>
              <a:t>name</a:t>
            </a:r>
          </a:p>
        </p:txBody>
      </p:sp>
      <p:sp>
        <p:nvSpPr>
          <p:cNvPr id="89104" name="Line 18"/>
          <p:cNvSpPr/>
          <p:nvPr/>
        </p:nvSpPr>
        <p:spPr>
          <a:xfrm>
            <a:off x="5392420" y="2639378"/>
            <a:ext cx="1836014"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9105" name="Line 20"/>
          <p:cNvSpPr/>
          <p:nvPr/>
        </p:nvSpPr>
        <p:spPr>
          <a:xfrm>
            <a:off x="5363845" y="5301298"/>
            <a:ext cx="1908014"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9106" name="Line 21"/>
          <p:cNvSpPr/>
          <p:nvPr/>
        </p:nvSpPr>
        <p:spPr>
          <a:xfrm>
            <a:off x="2052003" y="2674938"/>
            <a:ext cx="151130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9107" name="Text Box 22"/>
          <p:cNvSpPr txBox="1"/>
          <p:nvPr/>
        </p:nvSpPr>
        <p:spPr>
          <a:xfrm>
            <a:off x="2021840" y="2674938"/>
            <a:ext cx="527050" cy="366712"/>
          </a:xfrm>
          <a:prstGeom prst="rect">
            <a:avLst/>
          </a:prstGeom>
          <a:noFill/>
          <a:ln w="9525">
            <a:noFill/>
          </a:ln>
        </p:spPr>
        <p:txBody>
          <a:bodyPr wrap="none">
            <a:spAutoFit/>
          </a:bodyPr>
          <a:lstStyle/>
          <a:p>
            <a:r>
              <a:rPr lang="en-US" altLang="zh-CN" sz="1800" b="1" dirty="0">
                <a:latin typeface="Times New Roman" panose="02020603050405020304" pitchFamily="18" charset="0"/>
              </a:rPr>
              <a:t>1..1</a:t>
            </a:r>
          </a:p>
        </p:txBody>
      </p:sp>
      <p:sp>
        <p:nvSpPr>
          <p:cNvPr id="89108" name="Text Box 23"/>
          <p:cNvSpPr txBox="1"/>
          <p:nvPr/>
        </p:nvSpPr>
        <p:spPr>
          <a:xfrm>
            <a:off x="5363528" y="2626678"/>
            <a:ext cx="527050" cy="366712"/>
          </a:xfrm>
          <a:prstGeom prst="rect">
            <a:avLst/>
          </a:prstGeom>
          <a:noFill/>
          <a:ln w="9525">
            <a:noFill/>
          </a:ln>
        </p:spPr>
        <p:txBody>
          <a:bodyPr wrap="none">
            <a:spAutoFit/>
          </a:bodyPr>
          <a:lstStyle/>
          <a:p>
            <a:r>
              <a:rPr lang="en-US" altLang="zh-CN" sz="1800" b="1" dirty="0">
                <a:latin typeface="Times New Roman" panose="02020603050405020304" pitchFamily="18" charset="0"/>
              </a:rPr>
              <a:t>0..*</a:t>
            </a:r>
          </a:p>
        </p:txBody>
      </p:sp>
      <p:sp>
        <p:nvSpPr>
          <p:cNvPr id="89109" name="Text Box 24"/>
          <p:cNvSpPr txBox="1"/>
          <p:nvPr/>
        </p:nvSpPr>
        <p:spPr>
          <a:xfrm>
            <a:off x="6692265" y="5285423"/>
            <a:ext cx="525780" cy="368300"/>
          </a:xfrm>
          <a:prstGeom prst="rect">
            <a:avLst/>
          </a:prstGeom>
          <a:noFill/>
          <a:ln w="9525">
            <a:noFill/>
          </a:ln>
        </p:spPr>
        <p:txBody>
          <a:bodyPr wrap="none">
            <a:spAutoFit/>
          </a:bodyPr>
          <a:lstStyle/>
          <a:p>
            <a:r>
              <a:rPr lang="en-US" altLang="zh-CN" sz="1800" b="1" dirty="0">
                <a:latin typeface="Times New Roman" panose="02020603050405020304" pitchFamily="18" charset="0"/>
              </a:rPr>
              <a:t>1..1</a:t>
            </a:r>
          </a:p>
        </p:txBody>
      </p:sp>
      <p:grpSp>
        <p:nvGrpSpPr>
          <p:cNvPr id="2" name="组合 1"/>
          <p:cNvGrpSpPr/>
          <p:nvPr/>
        </p:nvGrpSpPr>
        <p:grpSpPr>
          <a:xfrm>
            <a:off x="3563620" y="2427605"/>
            <a:ext cx="1866265" cy="1303020"/>
            <a:chOff x="5273" y="5172"/>
            <a:chExt cx="2939" cy="2052"/>
          </a:xfrm>
        </p:grpSpPr>
        <p:sp>
          <p:nvSpPr>
            <p:cNvPr id="89103" name="Text Box 15"/>
            <p:cNvSpPr txBox="1"/>
            <p:nvPr/>
          </p:nvSpPr>
          <p:spPr>
            <a:xfrm>
              <a:off x="5273" y="5172"/>
              <a:ext cx="2939" cy="725"/>
            </a:xfrm>
            <a:prstGeom prst="rect">
              <a:avLst/>
            </a:prstGeom>
            <a:noFill/>
            <a:ln w="38100" cap="flat" cmpd="sng">
              <a:solidFill>
                <a:srgbClr val="FF0000"/>
              </a:solidFill>
              <a:prstDash val="solid"/>
              <a:miter/>
              <a:headEnd type="none" w="med" len="med"/>
              <a:tailEnd type="none" w="med" len="med"/>
            </a:ln>
          </p:spPr>
          <p:txBody>
            <a:bodyPr wrap="square">
              <a:spAutoFit/>
            </a:bodyPr>
            <a:lstStyle/>
            <a:p>
              <a:r>
                <a:rPr lang="en-US" altLang="zh-CN" b="1" dirty="0">
                  <a:solidFill>
                    <a:srgbClr val="FF0000"/>
                  </a:solidFill>
                  <a:latin typeface="Times New Roman" panose="02020603050405020304" pitchFamily="18" charset="0"/>
                </a:rPr>
                <a:t>Enrollment</a:t>
              </a:r>
            </a:p>
          </p:txBody>
        </p:sp>
        <p:sp>
          <p:nvSpPr>
            <p:cNvPr id="89110" name="Text Box 25"/>
            <p:cNvSpPr txBox="1"/>
            <p:nvPr/>
          </p:nvSpPr>
          <p:spPr>
            <a:xfrm>
              <a:off x="5273" y="5917"/>
              <a:ext cx="2939" cy="1307"/>
            </a:xfrm>
            <a:prstGeom prst="rect">
              <a:avLst/>
            </a:prstGeom>
            <a:noFill/>
            <a:ln w="9525" cap="flat" cmpd="sng">
              <a:solidFill>
                <a:schemeClr val="tx1"/>
              </a:solidFill>
              <a:prstDash val="solid"/>
              <a:miter/>
              <a:headEnd type="none" w="med" len="med"/>
              <a:tailEnd type="none" w="med" len="med"/>
            </a:ln>
          </p:spPr>
          <p:txBody>
            <a:bodyPr wrap="square">
              <a:spAutoFit/>
            </a:bodyPr>
            <a:lstStyle/>
            <a:p>
              <a:r>
                <a:rPr lang="en-US" altLang="zh-CN" dirty="0">
                  <a:sym typeface="+mn-ea"/>
                </a:rPr>
                <a:t>Semester{PK}</a:t>
              </a:r>
              <a:endParaRPr lang="en-US" altLang="zh-CN" dirty="0">
                <a:latin typeface="Times New Roman" panose="02020603050405020304" pitchFamily="18" charset="0"/>
              </a:endParaRPr>
            </a:p>
            <a:p>
              <a:r>
                <a:rPr lang="en-US" altLang="zh-CN" dirty="0">
                  <a:sym typeface="+mn-ea"/>
                </a:rPr>
                <a:t>Score</a:t>
              </a:r>
              <a:endParaRPr lang="en-US" altLang="zh-CN" dirty="0">
                <a:latin typeface="Times New Roman" panose="02020603050405020304" pitchFamily="18" charset="0"/>
              </a:endParaRPr>
            </a:p>
          </p:txBody>
        </p:sp>
      </p:grpSp>
      <p:sp>
        <p:nvSpPr>
          <p:cNvPr id="89111" name="Text Box 26"/>
          <p:cNvSpPr txBox="1"/>
          <p:nvPr/>
        </p:nvSpPr>
        <p:spPr>
          <a:xfrm>
            <a:off x="2267903" y="2281238"/>
            <a:ext cx="806450" cy="366712"/>
          </a:xfrm>
          <a:prstGeom prst="rect">
            <a:avLst/>
          </a:prstGeom>
          <a:noFill/>
          <a:ln w="9525">
            <a:noFill/>
          </a:ln>
        </p:spPr>
        <p:txBody>
          <a:bodyPr wrap="none">
            <a:spAutoFit/>
          </a:bodyPr>
          <a:lstStyle/>
          <a:p>
            <a:r>
              <a:rPr lang="en-US" altLang="zh-CN" sz="1800" b="1" dirty="0">
                <a:latin typeface="Times New Roman" panose="02020603050405020304" pitchFamily="18" charset="0"/>
              </a:rPr>
              <a:t>Enroll</a:t>
            </a:r>
          </a:p>
        </p:txBody>
      </p:sp>
      <p:sp>
        <p:nvSpPr>
          <p:cNvPr id="89112" name="Text Box 27"/>
          <p:cNvSpPr txBox="1"/>
          <p:nvPr/>
        </p:nvSpPr>
        <p:spPr>
          <a:xfrm>
            <a:off x="5795010" y="2260283"/>
            <a:ext cx="654050" cy="366712"/>
          </a:xfrm>
          <a:prstGeom prst="rect">
            <a:avLst/>
          </a:prstGeom>
          <a:noFill/>
          <a:ln w="9525">
            <a:noFill/>
          </a:ln>
        </p:spPr>
        <p:txBody>
          <a:bodyPr wrap="none">
            <a:spAutoFit/>
          </a:bodyPr>
          <a:lstStyle/>
          <a:p>
            <a:r>
              <a:rPr lang="en-US" altLang="zh-CN" sz="1800" b="1" dirty="0">
                <a:latin typeface="Times New Roman" panose="02020603050405020304" pitchFamily="18" charset="0"/>
              </a:rPr>
              <a:t>Link</a:t>
            </a:r>
          </a:p>
        </p:txBody>
      </p:sp>
      <p:sp>
        <p:nvSpPr>
          <p:cNvPr id="89113" name="Text Box 28"/>
          <p:cNvSpPr txBox="1"/>
          <p:nvPr/>
        </p:nvSpPr>
        <p:spPr>
          <a:xfrm>
            <a:off x="6053455" y="4913948"/>
            <a:ext cx="758190" cy="368300"/>
          </a:xfrm>
          <a:prstGeom prst="rect">
            <a:avLst/>
          </a:prstGeom>
          <a:noFill/>
          <a:ln w="9525">
            <a:noFill/>
          </a:ln>
        </p:spPr>
        <p:txBody>
          <a:bodyPr wrap="none">
            <a:spAutoFit/>
          </a:bodyPr>
          <a:lstStyle/>
          <a:p>
            <a:r>
              <a:rPr lang="en-US" altLang="zh-CN" sz="1800" b="1" dirty="0">
                <a:latin typeface="Times New Roman" panose="02020603050405020304" pitchFamily="18" charset="0"/>
              </a:rPr>
              <a:t>Teach</a:t>
            </a:r>
          </a:p>
        </p:txBody>
      </p:sp>
      <p:sp>
        <p:nvSpPr>
          <p:cNvPr id="89114" name="Freeform 29"/>
          <p:cNvSpPr/>
          <p:nvPr/>
        </p:nvSpPr>
        <p:spPr>
          <a:xfrm>
            <a:off x="6441440" y="2333308"/>
            <a:ext cx="269875" cy="269875"/>
          </a:xfrm>
          <a:custGeom>
            <a:avLst/>
            <a:gdLst/>
            <a:ahLst/>
            <a:cxnLst>
              <a:cxn ang="0">
                <a:pos x="0" y="0"/>
              </a:cxn>
              <a:cxn ang="0">
                <a:pos x="379336019" y="189668712"/>
              </a:cxn>
              <a:cxn ang="0">
                <a:pos x="0" y="379336019"/>
              </a:cxn>
              <a:cxn ang="0">
                <a:pos x="0" y="0"/>
              </a:cxn>
            </a:cxnLst>
            <a:rect l="0" t="0" r="0" b="0"/>
            <a:pathLst>
              <a:path w="192" h="192">
                <a:moveTo>
                  <a:pt x="0" y="0"/>
                </a:moveTo>
                <a:lnTo>
                  <a:pt x="192" y="96"/>
                </a:lnTo>
                <a:lnTo>
                  <a:pt x="0" y="192"/>
                </a:lnTo>
                <a:lnTo>
                  <a:pt x="0" y="0"/>
                </a:ln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89115" name="Freeform 30"/>
          <p:cNvSpPr/>
          <p:nvPr/>
        </p:nvSpPr>
        <p:spPr>
          <a:xfrm flipH="1">
            <a:off x="5869940" y="4969510"/>
            <a:ext cx="217170" cy="269875"/>
          </a:xfrm>
          <a:custGeom>
            <a:avLst/>
            <a:gdLst/>
            <a:ahLst/>
            <a:cxnLst>
              <a:cxn ang="0">
                <a:pos x="0" y="0"/>
              </a:cxn>
              <a:cxn ang="0">
                <a:pos x="379336019" y="189668712"/>
              </a:cxn>
              <a:cxn ang="0">
                <a:pos x="0" y="379336019"/>
              </a:cxn>
              <a:cxn ang="0">
                <a:pos x="0" y="0"/>
              </a:cxn>
            </a:cxnLst>
            <a:rect l="0" t="0" r="0" b="0"/>
            <a:pathLst>
              <a:path w="192" h="192">
                <a:moveTo>
                  <a:pt x="0" y="0"/>
                </a:moveTo>
                <a:lnTo>
                  <a:pt x="192" y="96"/>
                </a:lnTo>
                <a:lnTo>
                  <a:pt x="0" y="192"/>
                </a:lnTo>
                <a:lnTo>
                  <a:pt x="0" y="0"/>
                </a:ln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89116" name="Freeform 31"/>
          <p:cNvSpPr/>
          <p:nvPr/>
        </p:nvSpPr>
        <p:spPr>
          <a:xfrm>
            <a:off x="3058478" y="2354263"/>
            <a:ext cx="269875" cy="269875"/>
          </a:xfrm>
          <a:custGeom>
            <a:avLst/>
            <a:gdLst/>
            <a:ahLst/>
            <a:cxnLst>
              <a:cxn ang="0">
                <a:pos x="0" y="0"/>
              </a:cxn>
              <a:cxn ang="0">
                <a:pos x="379336019" y="189668712"/>
              </a:cxn>
              <a:cxn ang="0">
                <a:pos x="0" y="379336019"/>
              </a:cxn>
              <a:cxn ang="0">
                <a:pos x="0" y="0"/>
              </a:cxn>
            </a:cxnLst>
            <a:rect l="0" t="0" r="0" b="0"/>
            <a:pathLst>
              <a:path w="192" h="192">
                <a:moveTo>
                  <a:pt x="0" y="0"/>
                </a:moveTo>
                <a:lnTo>
                  <a:pt x="192" y="96"/>
                </a:lnTo>
                <a:lnTo>
                  <a:pt x="0" y="192"/>
                </a:lnTo>
                <a:lnTo>
                  <a:pt x="0" y="0"/>
                </a:ln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89117" name="Text Box 32"/>
          <p:cNvSpPr txBox="1"/>
          <p:nvPr/>
        </p:nvSpPr>
        <p:spPr>
          <a:xfrm>
            <a:off x="6587490" y="2626678"/>
            <a:ext cx="527050" cy="366712"/>
          </a:xfrm>
          <a:prstGeom prst="rect">
            <a:avLst/>
          </a:prstGeom>
          <a:noFill/>
          <a:ln w="9525">
            <a:noFill/>
          </a:ln>
        </p:spPr>
        <p:txBody>
          <a:bodyPr wrap="none">
            <a:spAutoFit/>
          </a:bodyPr>
          <a:lstStyle/>
          <a:p>
            <a:r>
              <a:rPr lang="en-US" altLang="zh-CN" sz="1800" b="1" dirty="0">
                <a:latin typeface="Times New Roman" panose="02020603050405020304" pitchFamily="18" charset="0"/>
              </a:rPr>
              <a:t>1..1</a:t>
            </a:r>
          </a:p>
        </p:txBody>
      </p:sp>
      <p:sp>
        <p:nvSpPr>
          <p:cNvPr id="89118" name="Text Box 33"/>
          <p:cNvSpPr txBox="1"/>
          <p:nvPr/>
        </p:nvSpPr>
        <p:spPr>
          <a:xfrm>
            <a:off x="5334953" y="5288598"/>
            <a:ext cx="527050" cy="366712"/>
          </a:xfrm>
          <a:prstGeom prst="rect">
            <a:avLst/>
          </a:prstGeom>
          <a:noFill/>
          <a:ln w="9525">
            <a:noFill/>
          </a:ln>
        </p:spPr>
        <p:txBody>
          <a:bodyPr wrap="none">
            <a:spAutoFit/>
          </a:bodyPr>
          <a:lstStyle/>
          <a:p>
            <a:r>
              <a:rPr lang="en-US" altLang="zh-CN" sz="1800" b="1" dirty="0">
                <a:latin typeface="Times New Roman" panose="02020603050405020304" pitchFamily="18" charset="0"/>
              </a:rPr>
              <a:t>0..*</a:t>
            </a:r>
          </a:p>
        </p:txBody>
      </p:sp>
      <p:sp>
        <p:nvSpPr>
          <p:cNvPr id="89119" name="Text Box 34"/>
          <p:cNvSpPr txBox="1"/>
          <p:nvPr/>
        </p:nvSpPr>
        <p:spPr>
          <a:xfrm>
            <a:off x="2987040" y="2714625"/>
            <a:ext cx="527050" cy="366713"/>
          </a:xfrm>
          <a:prstGeom prst="rect">
            <a:avLst/>
          </a:prstGeom>
          <a:noFill/>
          <a:ln w="9525">
            <a:noFill/>
          </a:ln>
        </p:spPr>
        <p:txBody>
          <a:bodyPr wrap="none">
            <a:spAutoFit/>
          </a:bodyPr>
          <a:lstStyle/>
          <a:p>
            <a:r>
              <a:rPr lang="en-US" altLang="zh-CN" sz="1800" b="1" dirty="0">
                <a:latin typeface="Times New Roman" panose="02020603050405020304" pitchFamily="18" charset="0"/>
              </a:rPr>
              <a:t>0..*</a:t>
            </a:r>
          </a:p>
        </p:txBody>
      </p:sp>
      <p:sp>
        <p:nvSpPr>
          <p:cNvPr id="89120" name="Rectangle 35"/>
          <p:cNvSpPr/>
          <p:nvPr/>
        </p:nvSpPr>
        <p:spPr>
          <a:xfrm>
            <a:off x="78740" y="4818380"/>
            <a:ext cx="2585085" cy="1938020"/>
          </a:xfrm>
          <a:prstGeom prst="rect">
            <a:avLst/>
          </a:prstGeom>
          <a:noFill/>
          <a:ln w="3175" cmpd="sng">
            <a:noFill/>
            <a:prstDash val="solid"/>
          </a:ln>
        </p:spPr>
        <p:txBody>
          <a:bodyPr wrap="square">
            <a:spAutoFit/>
          </a:bodyPr>
          <a:lstStyle/>
          <a:p>
            <a:r>
              <a:rPr lang="zh-CN" altLang="en-US" sz="2000" b="1" dirty="0">
                <a:solidFill>
                  <a:srgbClr val="FF0000"/>
                </a:solidFill>
                <a:latin typeface="微软雅黑" panose="020B0503020204020204" charset="-122"/>
                <a:ea typeface="微软雅黑" panose="020B0503020204020204" charset="-122"/>
              </a:rPr>
              <a:t>弱实体</a:t>
            </a:r>
            <a:r>
              <a:rPr lang="en-US" altLang="zh-CN" sz="2000" b="1" dirty="0">
                <a:solidFill>
                  <a:srgbClr val="FF0000"/>
                </a:solidFill>
                <a:latin typeface="微软雅黑" panose="020B0503020204020204" charset="-122"/>
                <a:ea typeface="微软雅黑" panose="020B0503020204020204" charset="-122"/>
              </a:rPr>
              <a:t>:</a:t>
            </a:r>
          </a:p>
          <a:p>
            <a:r>
              <a:rPr lang="en-US" altLang="zh-CN" sz="2000" dirty="0">
                <a:solidFill>
                  <a:schemeClr val="tx1"/>
                </a:solidFill>
                <a:latin typeface="微软雅黑" panose="020B0503020204020204" charset="-122"/>
                <a:ea typeface="微软雅黑" panose="020B0503020204020204" charset="-122"/>
                <a:sym typeface="+mn-ea"/>
              </a:rPr>
              <a:t>enrollment</a:t>
            </a:r>
            <a:r>
              <a:rPr lang="zh-CN" altLang="en-US" sz="2000" b="1" dirty="0">
                <a:solidFill>
                  <a:srgbClr val="FF0000"/>
                </a:solidFill>
                <a:latin typeface="微软雅黑" panose="020B0503020204020204" charset="-122"/>
                <a:ea typeface="微软雅黑" panose="020B0503020204020204" charset="-122"/>
                <a:sym typeface="+mn-ea"/>
              </a:rPr>
              <a:t>依赖于</a:t>
            </a:r>
            <a:r>
              <a:rPr lang="en-US" altLang="zh-CN" sz="2000" dirty="0">
                <a:latin typeface="微软雅黑" panose="020B0503020204020204" charset="-122"/>
                <a:ea typeface="微软雅黑" panose="020B0503020204020204" charset="-122"/>
              </a:rPr>
              <a:t>student，course</a:t>
            </a:r>
            <a:r>
              <a:rPr lang="zh-CN" altLang="en-US" sz="2000" b="1" dirty="0">
                <a:solidFill>
                  <a:schemeClr val="tx1"/>
                </a:solidFill>
                <a:latin typeface="Arial" panose="020B0604020202020204" pitchFamily="34" charset="0"/>
                <a:ea typeface="微软雅黑" panose="020B0503020204020204" charset="-122"/>
              </a:rPr>
              <a:t>；</a:t>
            </a:r>
          </a:p>
          <a:p>
            <a:endParaRPr lang="zh-CN" altLang="en-US" sz="2000" b="1" dirty="0">
              <a:solidFill>
                <a:srgbClr val="FF0000"/>
              </a:solidFill>
              <a:latin typeface="Arial" panose="020B0604020202020204" pitchFamily="34" charset="0"/>
              <a:ea typeface="微软雅黑" panose="020B0503020204020204" charset="-122"/>
            </a:endParaRPr>
          </a:p>
          <a:p>
            <a:r>
              <a:rPr lang="en-US" altLang="zh-CN" sz="2000" dirty="0">
                <a:latin typeface="微软雅黑" panose="020B0503020204020204" charset="-122"/>
                <a:ea typeface="微软雅黑" panose="020B0503020204020204" charset="-122"/>
              </a:rPr>
              <a:t>Class</a:t>
            </a:r>
            <a:r>
              <a:rPr lang="zh-CN" altLang="en-US" sz="2000" b="1" dirty="0">
                <a:solidFill>
                  <a:srgbClr val="FF0000"/>
                </a:solidFill>
                <a:latin typeface="Arial" panose="020B0604020202020204" pitchFamily="34" charset="0"/>
                <a:ea typeface="微软雅黑" panose="020B0503020204020204" charset="-122"/>
              </a:rPr>
              <a:t>依赖于</a:t>
            </a:r>
            <a:r>
              <a:rPr lang="en-US" altLang="zh-CN" sz="2000" dirty="0">
                <a:latin typeface="微软雅黑" panose="020B0503020204020204" charset="-122"/>
                <a:ea typeface="微软雅黑" panose="020B0503020204020204" charset="-122"/>
              </a:rPr>
              <a:t>enrollment</a:t>
            </a:r>
          </a:p>
        </p:txBody>
      </p:sp>
      <p:grpSp>
        <p:nvGrpSpPr>
          <p:cNvPr id="3" name="组合 2"/>
          <p:cNvGrpSpPr/>
          <p:nvPr/>
        </p:nvGrpSpPr>
        <p:grpSpPr>
          <a:xfrm>
            <a:off x="3514090" y="4982210"/>
            <a:ext cx="1849755" cy="933450"/>
            <a:chOff x="5273" y="5172"/>
            <a:chExt cx="2722" cy="1470"/>
          </a:xfrm>
        </p:grpSpPr>
        <p:sp>
          <p:nvSpPr>
            <p:cNvPr id="4" name="Text Box 15"/>
            <p:cNvSpPr txBox="1"/>
            <p:nvPr/>
          </p:nvSpPr>
          <p:spPr>
            <a:xfrm>
              <a:off x="5273" y="5172"/>
              <a:ext cx="2722" cy="725"/>
            </a:xfrm>
            <a:prstGeom prst="rect">
              <a:avLst/>
            </a:prstGeom>
            <a:noFill/>
            <a:ln w="34925" cap="flat" cmpd="sng">
              <a:solidFill>
                <a:srgbClr val="FF0000"/>
              </a:solidFill>
              <a:prstDash val="solid"/>
              <a:miter/>
              <a:headEnd type="none" w="med" len="med"/>
              <a:tailEnd type="none" w="med" len="med"/>
            </a:ln>
          </p:spPr>
          <p:txBody>
            <a:bodyPr>
              <a:spAutoFit/>
            </a:bodyPr>
            <a:lstStyle/>
            <a:p>
              <a:r>
                <a:rPr lang="en-US" altLang="zh-CN" b="1" dirty="0">
                  <a:solidFill>
                    <a:srgbClr val="FF0000"/>
                  </a:solidFill>
                  <a:latin typeface="Times New Roman" panose="02020603050405020304" pitchFamily="18" charset="0"/>
                </a:rPr>
                <a:t>Class</a:t>
              </a:r>
            </a:p>
          </p:txBody>
        </p:sp>
        <p:sp>
          <p:nvSpPr>
            <p:cNvPr id="5" name="Text Box 25"/>
            <p:cNvSpPr txBox="1"/>
            <p:nvPr/>
          </p:nvSpPr>
          <p:spPr>
            <a:xfrm>
              <a:off x="5273" y="5917"/>
              <a:ext cx="2722" cy="725"/>
            </a:xfrm>
            <a:prstGeom prst="rect">
              <a:avLst/>
            </a:prstGeom>
            <a:noFill/>
            <a:ln w="9525" cap="flat" cmpd="sng">
              <a:solidFill>
                <a:schemeClr val="tx1"/>
              </a:solidFill>
              <a:prstDash val="solid"/>
              <a:miter/>
              <a:headEnd type="none" w="med" len="med"/>
              <a:tailEnd type="none" w="med" len="med"/>
            </a:ln>
          </p:spPr>
          <p:txBody>
            <a:bodyPr wrap="square">
              <a:spAutoFit/>
            </a:bodyPr>
            <a:lstStyle/>
            <a:p>
              <a:r>
                <a:rPr lang="en-US" altLang="zh-CN" dirty="0">
                  <a:sym typeface="+mn-ea"/>
                </a:rPr>
                <a:t>class_no{PK}</a:t>
              </a:r>
              <a:endParaRPr lang="en-US" altLang="zh-CN" dirty="0">
                <a:latin typeface="Times New Roman" panose="02020603050405020304" pitchFamily="18" charset="0"/>
              </a:endParaRPr>
            </a:p>
          </p:txBody>
        </p:sp>
      </p:grpSp>
      <p:sp>
        <p:nvSpPr>
          <p:cNvPr id="7" name="文本框 6">
            <a:extLst>
              <a:ext uri="{FF2B5EF4-FFF2-40B4-BE49-F238E27FC236}">
                <a16:creationId xmlns:a16="http://schemas.microsoft.com/office/drawing/2014/main" id="{9BA3F0C4-DEE6-CFA3-10A1-85DB83C9118C}"/>
              </a:ext>
            </a:extLst>
          </p:cNvPr>
          <p:cNvSpPr txBox="1"/>
          <p:nvPr/>
        </p:nvSpPr>
        <p:spPr>
          <a:xfrm>
            <a:off x="2699470" y="6151543"/>
            <a:ext cx="3992795" cy="461665"/>
          </a:xfrm>
          <a:prstGeom prst="rect">
            <a:avLst/>
          </a:prstGeom>
          <a:noFill/>
        </p:spPr>
        <p:txBody>
          <a:bodyPr wrap="square">
            <a:spAutoFit/>
          </a:bodyPr>
          <a:lstStyle/>
          <a:p>
            <a:r>
              <a:rPr lang="zh-CN" altLang="en-US" b="0" i="0" dirty="0">
                <a:solidFill>
                  <a:srgbClr val="040C28"/>
                </a:solidFill>
                <a:effectLst/>
                <a:highlight>
                  <a:srgbClr val="D3E3FD"/>
                </a:highlight>
                <a:latin typeface="Google Sans"/>
              </a:rPr>
              <a:t>弱实体也可以依赖于弱实体</a:t>
            </a:r>
            <a:endParaRPr lang="zh-CN" alt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p:cNvSpPr>
          <p:nvPr>
            <p:ph type="title"/>
          </p:nvPr>
        </p:nvSpPr>
        <p:spPr>
          <a:xfrm>
            <a:off x="367030" y="152400"/>
            <a:ext cx="8524240" cy="1143000"/>
          </a:xfrm>
        </p:spPr>
        <p:txBody>
          <a:bodyPr vert="horz" wrap="square" lIns="91440" tIns="45720" rIns="91440" bIns="45720" anchor="ctr"/>
          <a:lstStyle/>
          <a:p>
            <a:pPr eaLnBrk="1" hangingPunct="1"/>
            <a:r>
              <a:rPr lang="zh-CN" altLang="en-US" sz="3200" dirty="0">
                <a:solidFill>
                  <a:schemeClr val="tx1"/>
                </a:solidFill>
                <a:latin typeface="微软雅黑" panose="020B0503020204020204" charset="-122"/>
                <a:ea typeface="微软雅黑" panose="020B0503020204020204" charset="-122"/>
              </a:rPr>
              <a:t>当要在</a:t>
            </a:r>
            <a:r>
              <a:rPr lang="zh-CN" altLang="en-US" sz="3200" dirty="0">
                <a:solidFill>
                  <a:srgbClr val="FF0000"/>
                </a:solidFill>
                <a:latin typeface="微软雅黑" panose="020B0503020204020204" charset="-122"/>
                <a:ea typeface="微软雅黑" panose="020B0503020204020204" charset="-122"/>
              </a:rPr>
              <a:t>多对多的二元</a:t>
            </a:r>
            <a:r>
              <a:rPr lang="zh-CN" altLang="en-US" sz="3200" dirty="0">
                <a:latin typeface="微软雅黑" panose="020B0503020204020204" charset="-122"/>
                <a:ea typeface="微软雅黑" panose="020B0503020204020204" charset="-122"/>
              </a:rPr>
              <a:t>联系</a:t>
            </a:r>
            <a:r>
              <a:rPr lang="zh-CN" altLang="en-US" sz="3200" dirty="0">
                <a:solidFill>
                  <a:schemeClr val="tx1"/>
                </a:solidFill>
                <a:latin typeface="微软雅黑" panose="020B0503020204020204" charset="-122"/>
                <a:ea typeface="微软雅黑" panose="020B0503020204020204" charset="-122"/>
              </a:rPr>
              <a:t>上</a:t>
            </a:r>
            <a:r>
              <a:rPr lang="zh-CN" altLang="en-US" sz="3200" dirty="0">
                <a:solidFill>
                  <a:srgbClr val="FF0000"/>
                </a:solidFill>
                <a:latin typeface="微软雅黑" panose="020B0503020204020204" charset="-122"/>
                <a:ea typeface="微软雅黑" panose="020B0503020204020204" charset="-122"/>
              </a:rPr>
              <a:t>再建立</a:t>
            </a:r>
            <a:r>
              <a:rPr lang="zh-CN" altLang="en-US" sz="3200" dirty="0">
                <a:latin typeface="微软雅黑" panose="020B0503020204020204" charset="-122"/>
                <a:ea typeface="微软雅黑" panose="020B0503020204020204" charset="-122"/>
              </a:rPr>
              <a:t>联系</a:t>
            </a:r>
            <a:r>
              <a:rPr lang="zh-CN" altLang="en-US" sz="3200" dirty="0">
                <a:solidFill>
                  <a:schemeClr val="tx1"/>
                </a:solidFill>
                <a:latin typeface="微软雅黑" panose="020B0503020204020204" charset="-122"/>
                <a:ea typeface="微软雅黑" panose="020B0503020204020204" charset="-122"/>
              </a:rPr>
              <a:t>时，将</a:t>
            </a:r>
            <a:r>
              <a:rPr lang="zh-CN" altLang="en-US" sz="3200" dirty="0">
                <a:latin typeface="微软雅黑" panose="020B0503020204020204" charset="-122"/>
                <a:ea typeface="微软雅黑" panose="020B0503020204020204" charset="-122"/>
              </a:rPr>
              <a:t>联系</a:t>
            </a:r>
            <a:r>
              <a:rPr lang="zh-CN" altLang="en-US" sz="3200" dirty="0">
                <a:solidFill>
                  <a:srgbClr val="FF0000"/>
                </a:solidFill>
                <a:latin typeface="微软雅黑" panose="020B0503020204020204" charset="-122"/>
                <a:ea typeface="微软雅黑" panose="020B0503020204020204" charset="-122"/>
              </a:rPr>
              <a:t>模型化成</a:t>
            </a:r>
            <a:r>
              <a:rPr lang="zh-CN" altLang="en-US" sz="3200" dirty="0">
                <a:latin typeface="微软雅黑" panose="020B0503020204020204" charset="-122"/>
                <a:ea typeface="微软雅黑" panose="020B0503020204020204" charset="-122"/>
              </a:rPr>
              <a:t>弱实体</a:t>
            </a:r>
          </a:p>
        </p:txBody>
      </p:sp>
      <p:grpSp>
        <p:nvGrpSpPr>
          <p:cNvPr id="23" name="组合 22"/>
          <p:cNvGrpSpPr/>
          <p:nvPr/>
        </p:nvGrpSpPr>
        <p:grpSpPr>
          <a:xfrm>
            <a:off x="2642235" y="3523615"/>
            <a:ext cx="4441825" cy="3119120"/>
            <a:chOff x="4161" y="5549"/>
            <a:chExt cx="6995" cy="4912"/>
          </a:xfrm>
        </p:grpSpPr>
        <p:sp>
          <p:nvSpPr>
            <p:cNvPr id="89094" name="Text Box 6"/>
            <p:cNvSpPr txBox="1"/>
            <p:nvPr/>
          </p:nvSpPr>
          <p:spPr>
            <a:xfrm>
              <a:off x="4161" y="8397"/>
              <a:ext cx="2270" cy="725"/>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Teacher    </a:t>
              </a:r>
            </a:p>
          </p:txBody>
        </p:sp>
        <p:sp>
          <p:nvSpPr>
            <p:cNvPr id="89095" name="Text Box 7"/>
            <p:cNvSpPr txBox="1"/>
            <p:nvPr/>
          </p:nvSpPr>
          <p:spPr>
            <a:xfrm>
              <a:off x="4161" y="9155"/>
              <a:ext cx="2280" cy="1307"/>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tno {PK}</a:t>
              </a:r>
            </a:p>
            <a:p>
              <a:r>
                <a:rPr lang="en-US" altLang="zh-CN" dirty="0">
                  <a:latin typeface="Times New Roman" panose="02020603050405020304" pitchFamily="18" charset="0"/>
                </a:rPr>
                <a:t>name</a:t>
              </a:r>
            </a:p>
          </p:txBody>
        </p:sp>
        <p:sp>
          <p:nvSpPr>
            <p:cNvPr id="89096" name="Line 8"/>
            <p:cNvSpPr/>
            <p:nvPr/>
          </p:nvSpPr>
          <p:spPr>
            <a:xfrm flipH="1">
              <a:off x="5392" y="5549"/>
              <a:ext cx="0" cy="2778"/>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9105" name="Line 20"/>
            <p:cNvSpPr/>
            <p:nvPr/>
          </p:nvSpPr>
          <p:spPr>
            <a:xfrm>
              <a:off x="5403" y="7293"/>
              <a:ext cx="2891" cy="0"/>
            </a:xfrm>
            <a:prstGeom prst="line">
              <a:avLst/>
            </a:prstGeom>
            <a:ln w="28575" cap="flat" cmpd="sng">
              <a:solidFill>
                <a:schemeClr val="tx1"/>
              </a:solidFill>
              <a:prstDash val="dash"/>
              <a:headEnd type="none" w="med" len="med"/>
              <a:tailEnd type="none" w="med" len="med"/>
            </a:ln>
          </p:spPr>
          <p:txBody>
            <a:bodyPr/>
            <a:lstStyle/>
            <a:p>
              <a:endParaRPr lang="zh-CN" altLang="en-US"/>
            </a:p>
          </p:txBody>
        </p:sp>
        <p:sp>
          <p:nvSpPr>
            <p:cNvPr id="89109" name="Text Box 24"/>
            <p:cNvSpPr txBox="1"/>
            <p:nvPr/>
          </p:nvSpPr>
          <p:spPr>
            <a:xfrm>
              <a:off x="4558" y="7747"/>
              <a:ext cx="828" cy="580"/>
            </a:xfrm>
            <a:prstGeom prst="rect">
              <a:avLst/>
            </a:prstGeom>
            <a:noFill/>
            <a:ln w="9525">
              <a:noFill/>
            </a:ln>
          </p:spPr>
          <p:txBody>
            <a:bodyPr wrap="none">
              <a:spAutoFit/>
            </a:bodyPr>
            <a:lstStyle/>
            <a:p>
              <a:r>
                <a:rPr lang="en-US" altLang="zh-CN" sz="1800" b="1" dirty="0">
                  <a:latin typeface="Times New Roman" panose="02020603050405020304" pitchFamily="18" charset="0"/>
                </a:rPr>
                <a:t>1..1</a:t>
              </a:r>
            </a:p>
          </p:txBody>
        </p:sp>
        <p:sp>
          <p:nvSpPr>
            <p:cNvPr id="89113" name="Text Box 28"/>
            <p:cNvSpPr txBox="1"/>
            <p:nvPr/>
          </p:nvSpPr>
          <p:spPr>
            <a:xfrm>
              <a:off x="4192" y="6809"/>
              <a:ext cx="1194" cy="580"/>
            </a:xfrm>
            <a:prstGeom prst="rect">
              <a:avLst/>
            </a:prstGeom>
            <a:noFill/>
            <a:ln w="9525">
              <a:noFill/>
            </a:ln>
          </p:spPr>
          <p:txBody>
            <a:bodyPr wrap="none">
              <a:spAutoFit/>
            </a:bodyPr>
            <a:lstStyle/>
            <a:p>
              <a:r>
                <a:rPr lang="en-US" altLang="zh-CN" sz="1800" b="1" dirty="0">
                  <a:latin typeface="Times New Roman" panose="02020603050405020304" pitchFamily="18" charset="0"/>
                </a:rPr>
                <a:t>Teach</a:t>
              </a:r>
            </a:p>
          </p:txBody>
        </p:sp>
        <p:sp>
          <p:nvSpPr>
            <p:cNvPr id="89115" name="Freeform 30"/>
            <p:cNvSpPr/>
            <p:nvPr/>
          </p:nvSpPr>
          <p:spPr>
            <a:xfrm rot="5640000" flipH="1">
              <a:off x="4824" y="6411"/>
              <a:ext cx="342" cy="425"/>
            </a:xfrm>
            <a:custGeom>
              <a:avLst/>
              <a:gdLst/>
              <a:ahLst/>
              <a:cxnLst>
                <a:cxn ang="0">
                  <a:pos x="0" y="0"/>
                </a:cxn>
                <a:cxn ang="0">
                  <a:pos x="379336019" y="189668712"/>
                </a:cxn>
                <a:cxn ang="0">
                  <a:pos x="0" y="379336019"/>
                </a:cxn>
                <a:cxn ang="0">
                  <a:pos x="0" y="0"/>
                </a:cxn>
              </a:cxnLst>
              <a:rect l="0" t="0" r="0" b="0"/>
              <a:pathLst>
                <a:path w="192" h="192">
                  <a:moveTo>
                    <a:pt x="0" y="0"/>
                  </a:moveTo>
                  <a:lnTo>
                    <a:pt x="192" y="96"/>
                  </a:lnTo>
                  <a:lnTo>
                    <a:pt x="0" y="192"/>
                  </a:lnTo>
                  <a:lnTo>
                    <a:pt x="0" y="0"/>
                  </a:ln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89118" name="Text Box 33"/>
            <p:cNvSpPr txBox="1"/>
            <p:nvPr/>
          </p:nvSpPr>
          <p:spPr>
            <a:xfrm>
              <a:off x="4580" y="5549"/>
              <a:ext cx="830" cy="577"/>
            </a:xfrm>
            <a:prstGeom prst="rect">
              <a:avLst/>
            </a:prstGeom>
            <a:noFill/>
            <a:ln w="9525">
              <a:noFill/>
            </a:ln>
          </p:spPr>
          <p:txBody>
            <a:bodyPr wrap="none">
              <a:spAutoFit/>
            </a:bodyPr>
            <a:lstStyle/>
            <a:p>
              <a:r>
                <a:rPr lang="en-US" altLang="zh-CN" sz="1800" b="1" dirty="0">
                  <a:latin typeface="Times New Roman" panose="02020603050405020304" pitchFamily="18" charset="0"/>
                </a:rPr>
                <a:t>0..*</a:t>
              </a:r>
            </a:p>
          </p:txBody>
        </p:sp>
        <p:sp>
          <p:nvSpPr>
            <p:cNvPr id="4" name="Text Box 15"/>
            <p:cNvSpPr txBox="1"/>
            <p:nvPr/>
          </p:nvSpPr>
          <p:spPr>
            <a:xfrm>
              <a:off x="8244" y="6950"/>
              <a:ext cx="2913" cy="725"/>
            </a:xfrm>
            <a:prstGeom prst="rect">
              <a:avLst/>
            </a:prstGeom>
            <a:noFill/>
            <a:ln w="15875" cap="flat" cmpd="sng">
              <a:solidFill>
                <a:schemeClr val="tx1"/>
              </a:solidFill>
              <a:prstDash val="solid"/>
              <a:miter/>
              <a:headEnd type="none" w="med" len="med"/>
              <a:tailEnd type="none" w="med" len="med"/>
            </a:ln>
          </p:spPr>
          <p:txBody>
            <a:bodyPr>
              <a:spAutoFit/>
            </a:bodyPr>
            <a:lstStyle/>
            <a:p>
              <a:endParaRPr lang="en-US" altLang="zh-CN" b="1" dirty="0">
                <a:solidFill>
                  <a:srgbClr val="FF0000"/>
                </a:solidFill>
                <a:latin typeface="Times New Roman" panose="02020603050405020304" pitchFamily="18" charset="0"/>
              </a:endParaRPr>
            </a:p>
          </p:txBody>
        </p:sp>
        <p:sp>
          <p:nvSpPr>
            <p:cNvPr id="5" name="Text Box 25"/>
            <p:cNvSpPr txBox="1"/>
            <p:nvPr/>
          </p:nvSpPr>
          <p:spPr>
            <a:xfrm>
              <a:off x="8244" y="7672"/>
              <a:ext cx="2913" cy="1307"/>
            </a:xfrm>
            <a:prstGeom prst="rect">
              <a:avLst/>
            </a:prstGeom>
            <a:noFill/>
            <a:ln w="9525" cap="flat" cmpd="sng">
              <a:solidFill>
                <a:schemeClr val="tx1"/>
              </a:solidFill>
              <a:prstDash val="solid"/>
              <a:miter/>
              <a:headEnd type="none" w="med" len="med"/>
              <a:tailEnd type="none" w="med" len="med"/>
            </a:ln>
          </p:spPr>
          <p:txBody>
            <a:bodyPr wrap="square">
              <a:spAutoFit/>
            </a:bodyPr>
            <a:lstStyle/>
            <a:p>
              <a:r>
                <a:rPr lang="en-US" altLang="zh-CN" dirty="0">
                  <a:sym typeface="+mn-ea"/>
                </a:rPr>
                <a:t>class_no</a:t>
              </a:r>
            </a:p>
            <a:p>
              <a:r>
                <a:rPr lang="en-US" altLang="zh-CN" dirty="0">
                  <a:latin typeface="Times New Roman" panose="02020603050405020304" pitchFamily="18" charset="0"/>
                </a:rPr>
                <a:t>grade</a:t>
              </a:r>
            </a:p>
          </p:txBody>
        </p:sp>
      </p:grpSp>
      <p:grpSp>
        <p:nvGrpSpPr>
          <p:cNvPr id="25" name="组合 24"/>
          <p:cNvGrpSpPr/>
          <p:nvPr/>
        </p:nvGrpSpPr>
        <p:grpSpPr>
          <a:xfrm>
            <a:off x="582930" y="1858010"/>
            <a:ext cx="6233160" cy="1665605"/>
            <a:chOff x="918" y="2926"/>
            <a:chExt cx="9816" cy="2623"/>
          </a:xfrm>
        </p:grpSpPr>
        <p:sp>
          <p:nvSpPr>
            <p:cNvPr id="89101" name="Text Box 13"/>
            <p:cNvSpPr txBox="1"/>
            <p:nvPr/>
          </p:nvSpPr>
          <p:spPr>
            <a:xfrm>
              <a:off x="918" y="3124"/>
              <a:ext cx="2370" cy="735"/>
            </a:xfrm>
            <a:prstGeom prst="rect">
              <a:avLst/>
            </a:prstGeom>
            <a:noFill/>
            <a:ln w="9525" cap="flat" cmpd="sng">
              <a:solidFill>
                <a:schemeClr val="tx1"/>
              </a:solidFill>
              <a:prstDash val="solid"/>
              <a:miter/>
              <a:headEnd type="none" w="med" len="med"/>
              <a:tailEnd type="none" w="med" len="med"/>
            </a:ln>
          </p:spPr>
          <p:txBody>
            <a:bodyPr wrap="none">
              <a:spAutoFit/>
            </a:bodyPr>
            <a:lstStyle/>
            <a:p>
              <a:r>
                <a:rPr lang="en-US" altLang="zh-CN" dirty="0">
                  <a:latin typeface="Times New Roman" panose="02020603050405020304" pitchFamily="18" charset="0"/>
                </a:rPr>
                <a:t>Student     </a:t>
              </a:r>
            </a:p>
          </p:txBody>
        </p:sp>
        <p:sp>
          <p:nvSpPr>
            <p:cNvPr id="89102" name="Text Box 14"/>
            <p:cNvSpPr txBox="1"/>
            <p:nvPr/>
          </p:nvSpPr>
          <p:spPr>
            <a:xfrm>
              <a:off x="918" y="3881"/>
              <a:ext cx="2383" cy="1310"/>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sid {PK}</a:t>
              </a:r>
            </a:p>
            <a:p>
              <a:r>
                <a:rPr lang="en-US" altLang="zh-CN" dirty="0">
                  <a:latin typeface="Times New Roman" panose="02020603050405020304" pitchFamily="18" charset="0"/>
                </a:rPr>
                <a:t>name</a:t>
              </a:r>
            </a:p>
          </p:txBody>
        </p:sp>
        <p:sp>
          <p:nvSpPr>
            <p:cNvPr id="89106" name="Line 21"/>
            <p:cNvSpPr/>
            <p:nvPr/>
          </p:nvSpPr>
          <p:spPr>
            <a:xfrm>
              <a:off x="3301" y="3546"/>
              <a:ext cx="4762"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9107" name="Text Box 22"/>
            <p:cNvSpPr txBox="1"/>
            <p:nvPr/>
          </p:nvSpPr>
          <p:spPr>
            <a:xfrm>
              <a:off x="3253" y="3546"/>
              <a:ext cx="828" cy="580"/>
            </a:xfrm>
            <a:prstGeom prst="rect">
              <a:avLst/>
            </a:prstGeom>
            <a:noFill/>
            <a:ln w="9525">
              <a:noFill/>
            </a:ln>
          </p:spPr>
          <p:txBody>
            <a:bodyPr wrap="none">
              <a:spAutoFit/>
            </a:bodyPr>
            <a:lstStyle/>
            <a:p>
              <a:r>
                <a:rPr lang="en-US" altLang="zh-CN" sz="1800" b="1" dirty="0">
                  <a:solidFill>
                    <a:srgbClr val="FF0000"/>
                  </a:solidFill>
                  <a:latin typeface="Times New Roman" panose="02020603050405020304" pitchFamily="18" charset="0"/>
                </a:rPr>
                <a:t>0..*</a:t>
              </a:r>
            </a:p>
          </p:txBody>
        </p:sp>
        <p:sp>
          <p:nvSpPr>
            <p:cNvPr id="89111" name="Text Box 26"/>
            <p:cNvSpPr txBox="1"/>
            <p:nvPr/>
          </p:nvSpPr>
          <p:spPr>
            <a:xfrm>
              <a:off x="4771" y="2926"/>
              <a:ext cx="1270" cy="577"/>
            </a:xfrm>
            <a:prstGeom prst="rect">
              <a:avLst/>
            </a:prstGeom>
            <a:noFill/>
            <a:ln w="9525">
              <a:noFill/>
            </a:ln>
          </p:spPr>
          <p:txBody>
            <a:bodyPr wrap="none">
              <a:spAutoFit/>
            </a:bodyPr>
            <a:lstStyle/>
            <a:p>
              <a:r>
                <a:rPr lang="en-US" altLang="zh-CN" sz="1800" b="1" dirty="0">
                  <a:latin typeface="Times New Roman" panose="02020603050405020304" pitchFamily="18" charset="0"/>
                </a:rPr>
                <a:t>Enroll</a:t>
              </a:r>
            </a:p>
          </p:txBody>
        </p:sp>
        <p:sp>
          <p:nvSpPr>
            <p:cNvPr id="89116" name="Freeform 31"/>
            <p:cNvSpPr/>
            <p:nvPr/>
          </p:nvSpPr>
          <p:spPr>
            <a:xfrm>
              <a:off x="6016" y="3041"/>
              <a:ext cx="425" cy="425"/>
            </a:xfrm>
            <a:custGeom>
              <a:avLst/>
              <a:gdLst/>
              <a:ahLst/>
              <a:cxnLst>
                <a:cxn ang="0">
                  <a:pos x="0" y="0"/>
                </a:cxn>
                <a:cxn ang="0">
                  <a:pos x="379336019" y="189668712"/>
                </a:cxn>
                <a:cxn ang="0">
                  <a:pos x="0" y="379336019"/>
                </a:cxn>
                <a:cxn ang="0">
                  <a:pos x="0" y="0"/>
                </a:cxn>
              </a:cxnLst>
              <a:rect l="0" t="0" r="0" b="0"/>
              <a:pathLst>
                <a:path w="192" h="192">
                  <a:moveTo>
                    <a:pt x="0" y="0"/>
                  </a:moveTo>
                  <a:lnTo>
                    <a:pt x="192" y="96"/>
                  </a:lnTo>
                  <a:lnTo>
                    <a:pt x="0" y="192"/>
                  </a:lnTo>
                  <a:lnTo>
                    <a:pt x="0" y="0"/>
                  </a:ln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89119" name="Text Box 34"/>
            <p:cNvSpPr txBox="1"/>
            <p:nvPr/>
          </p:nvSpPr>
          <p:spPr>
            <a:xfrm>
              <a:off x="7146" y="3608"/>
              <a:ext cx="830" cy="578"/>
            </a:xfrm>
            <a:prstGeom prst="rect">
              <a:avLst/>
            </a:prstGeom>
            <a:noFill/>
            <a:ln w="9525">
              <a:noFill/>
            </a:ln>
          </p:spPr>
          <p:txBody>
            <a:bodyPr wrap="none">
              <a:spAutoFit/>
            </a:bodyPr>
            <a:lstStyle/>
            <a:p>
              <a:r>
                <a:rPr lang="en-US" altLang="zh-CN" sz="1800" b="1" dirty="0">
                  <a:solidFill>
                    <a:srgbClr val="FF0000"/>
                  </a:solidFill>
                  <a:latin typeface="Times New Roman" panose="02020603050405020304" pitchFamily="18" charset="0"/>
                </a:rPr>
                <a:t>0..*</a:t>
              </a:r>
            </a:p>
          </p:txBody>
        </p:sp>
        <p:grpSp>
          <p:nvGrpSpPr>
            <p:cNvPr id="8" name="组合 7"/>
            <p:cNvGrpSpPr/>
            <p:nvPr/>
          </p:nvGrpSpPr>
          <p:grpSpPr>
            <a:xfrm>
              <a:off x="8072" y="3102"/>
              <a:ext cx="2663" cy="2067"/>
              <a:chOff x="11339" y="4627"/>
              <a:chExt cx="2663" cy="2067"/>
            </a:xfrm>
          </p:grpSpPr>
          <p:sp>
            <p:nvSpPr>
              <p:cNvPr id="9" name="Text Box 4"/>
              <p:cNvSpPr txBox="1"/>
              <p:nvPr/>
            </p:nvSpPr>
            <p:spPr>
              <a:xfrm>
                <a:off x="11339" y="4627"/>
                <a:ext cx="2630" cy="735"/>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Course </a:t>
                </a:r>
              </a:p>
            </p:txBody>
          </p:sp>
          <p:sp>
            <p:nvSpPr>
              <p:cNvPr id="10" name="Text Box 5"/>
              <p:cNvSpPr txBox="1"/>
              <p:nvPr/>
            </p:nvSpPr>
            <p:spPr>
              <a:xfrm>
                <a:off x="11362" y="5384"/>
                <a:ext cx="2640" cy="1310"/>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cno {PK}</a:t>
                </a:r>
              </a:p>
              <a:p>
                <a:r>
                  <a:rPr lang="en-US" altLang="zh-CN" dirty="0">
                    <a:latin typeface="Times New Roman" panose="02020603050405020304" pitchFamily="18" charset="0"/>
                  </a:rPr>
                  <a:t>name</a:t>
                </a:r>
              </a:p>
            </p:txBody>
          </p:sp>
        </p:grpSp>
        <p:grpSp>
          <p:nvGrpSpPr>
            <p:cNvPr id="19" name="组合 18"/>
            <p:cNvGrpSpPr/>
            <p:nvPr/>
          </p:nvGrpSpPr>
          <p:grpSpPr>
            <a:xfrm>
              <a:off x="4082" y="4123"/>
              <a:ext cx="3186" cy="1426"/>
              <a:chOff x="12144" y="4499"/>
              <a:chExt cx="2838" cy="1426"/>
            </a:xfrm>
          </p:grpSpPr>
          <p:sp>
            <p:nvSpPr>
              <p:cNvPr id="20" name="Text Box 4"/>
              <p:cNvSpPr txBox="1"/>
              <p:nvPr/>
            </p:nvSpPr>
            <p:spPr>
              <a:xfrm>
                <a:off x="12154" y="4499"/>
                <a:ext cx="2828" cy="725"/>
              </a:xfrm>
              <a:prstGeom prst="rect">
                <a:avLst/>
              </a:prstGeom>
              <a:noFill/>
              <a:ln w="9525" cap="flat" cmpd="sng">
                <a:solidFill>
                  <a:schemeClr val="tx1"/>
                </a:solidFill>
                <a:prstDash val="solid"/>
                <a:miter/>
                <a:headEnd type="none" w="med" len="med"/>
                <a:tailEnd type="none" w="med" len="med"/>
              </a:ln>
            </p:spPr>
            <p:txBody>
              <a:bodyPr wrap="square">
                <a:spAutoFit/>
              </a:bodyPr>
              <a:lstStyle/>
              <a:p>
                <a:r>
                  <a:rPr lang="en-US" altLang="zh-CN" dirty="0">
                    <a:latin typeface="Times New Roman" panose="02020603050405020304" pitchFamily="18" charset="0"/>
                  </a:rPr>
                  <a:t> </a:t>
                </a:r>
              </a:p>
            </p:txBody>
          </p:sp>
          <p:sp>
            <p:nvSpPr>
              <p:cNvPr id="21" name="Text Box 5"/>
              <p:cNvSpPr txBox="1"/>
              <p:nvPr/>
            </p:nvSpPr>
            <p:spPr>
              <a:xfrm>
                <a:off x="12144" y="5200"/>
                <a:ext cx="2828" cy="725"/>
              </a:xfrm>
              <a:prstGeom prst="rect">
                <a:avLst/>
              </a:prstGeom>
              <a:noFill/>
              <a:ln w="9525" cap="flat" cmpd="sng">
                <a:solidFill>
                  <a:schemeClr val="tx1"/>
                </a:solidFill>
                <a:prstDash val="solid"/>
                <a:miter/>
                <a:headEnd type="none" w="med" len="med"/>
                <a:tailEnd type="none" w="med" len="med"/>
              </a:ln>
            </p:spPr>
            <p:txBody>
              <a:bodyPr wrap="square">
                <a:spAutoFit/>
              </a:bodyPr>
              <a:lstStyle/>
              <a:p>
                <a:r>
                  <a:rPr lang="en-US" altLang="zh-CN" dirty="0">
                    <a:latin typeface="Times New Roman" panose="02020603050405020304" pitchFamily="18" charset="0"/>
                  </a:rPr>
                  <a:t>semester </a:t>
                </a:r>
                <a:r>
                  <a:rPr lang="en-US" altLang="zh-CN" b="1" dirty="0">
                    <a:solidFill>
                      <a:srgbClr val="FF0000"/>
                    </a:solidFill>
                    <a:latin typeface="Times New Roman" panose="02020603050405020304" pitchFamily="18" charset="0"/>
                  </a:rPr>
                  <a:t>{PK}</a:t>
                </a:r>
              </a:p>
            </p:txBody>
          </p:sp>
        </p:grpSp>
        <p:cxnSp>
          <p:nvCxnSpPr>
            <p:cNvPr id="22" name="直接连接符 21"/>
            <p:cNvCxnSpPr>
              <a:stCxn id="89111" idx="2"/>
            </p:cNvCxnSpPr>
            <p:nvPr/>
          </p:nvCxnSpPr>
          <p:spPr>
            <a:xfrm flipH="1">
              <a:off x="5386" y="3503"/>
              <a:ext cx="0" cy="649"/>
            </a:xfrm>
            <a:prstGeom prst="line">
              <a:avLst/>
            </a:prstGeom>
            <a:solidFill>
              <a:schemeClr val="accent1"/>
            </a:solidFill>
            <a:ln w="22225" cap="flat" cmpd="sng" algn="ctr">
              <a:solidFill>
                <a:schemeClr val="tx1"/>
              </a:solidFill>
              <a:prstDash val="sysDash"/>
              <a:round/>
              <a:headEnd type="none" w="med" len="med"/>
              <a:tailEnd type="none" w="med" len="med"/>
            </a:ln>
          </p:spPr>
        </p:cxnSp>
      </p:gr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p:cNvSpPr>
          <p:nvPr>
            <p:ph type="title"/>
          </p:nvPr>
        </p:nvSpPr>
        <p:spPr>
          <a:xfrm>
            <a:off x="367030" y="152400"/>
            <a:ext cx="8524240" cy="1143000"/>
          </a:xfrm>
        </p:spPr>
        <p:txBody>
          <a:bodyPr vert="horz" wrap="square" lIns="91440" tIns="45720" rIns="91440" bIns="45720" anchor="ctr"/>
          <a:lstStyle/>
          <a:p>
            <a:pPr eaLnBrk="1" hangingPunct="1"/>
            <a:r>
              <a:rPr lang="zh-CN" altLang="en-US" sz="3200" dirty="0">
                <a:solidFill>
                  <a:schemeClr val="tx1"/>
                </a:solidFill>
                <a:latin typeface="微软雅黑" panose="020B0503020204020204" charset="-122"/>
                <a:ea typeface="微软雅黑" panose="020B0503020204020204" charset="-122"/>
                <a:sym typeface="+mn-ea"/>
              </a:rPr>
              <a:t>当要在</a:t>
            </a:r>
            <a:r>
              <a:rPr lang="zh-CN" altLang="en-US" sz="3200" dirty="0">
                <a:solidFill>
                  <a:srgbClr val="FF0000"/>
                </a:solidFill>
                <a:latin typeface="微软雅黑" panose="020B0503020204020204" charset="-122"/>
                <a:ea typeface="微软雅黑" panose="020B0503020204020204" charset="-122"/>
                <a:sym typeface="+mn-ea"/>
              </a:rPr>
              <a:t>多对多的二元</a:t>
            </a:r>
            <a:r>
              <a:rPr lang="zh-CN" altLang="en-US" sz="3200" dirty="0">
                <a:latin typeface="微软雅黑" panose="020B0503020204020204" charset="-122"/>
                <a:ea typeface="微软雅黑" panose="020B0503020204020204" charset="-122"/>
                <a:sym typeface="+mn-ea"/>
              </a:rPr>
              <a:t>联系</a:t>
            </a:r>
            <a:r>
              <a:rPr lang="zh-CN" altLang="en-US" sz="3200" dirty="0">
                <a:solidFill>
                  <a:schemeClr val="tx1"/>
                </a:solidFill>
                <a:latin typeface="微软雅黑" panose="020B0503020204020204" charset="-122"/>
                <a:ea typeface="微软雅黑" panose="020B0503020204020204" charset="-122"/>
                <a:sym typeface="+mn-ea"/>
              </a:rPr>
              <a:t>上</a:t>
            </a:r>
            <a:r>
              <a:rPr lang="zh-CN" altLang="en-US" sz="3200" dirty="0">
                <a:solidFill>
                  <a:srgbClr val="FF0000"/>
                </a:solidFill>
                <a:latin typeface="微软雅黑" panose="020B0503020204020204" charset="-122"/>
                <a:ea typeface="微软雅黑" panose="020B0503020204020204" charset="-122"/>
                <a:sym typeface="+mn-ea"/>
              </a:rPr>
              <a:t>再建立</a:t>
            </a:r>
            <a:r>
              <a:rPr lang="zh-CN" altLang="en-US" sz="3200" dirty="0">
                <a:latin typeface="微软雅黑" panose="020B0503020204020204" charset="-122"/>
                <a:ea typeface="微软雅黑" panose="020B0503020204020204" charset="-122"/>
                <a:sym typeface="+mn-ea"/>
              </a:rPr>
              <a:t>联系</a:t>
            </a:r>
            <a:r>
              <a:rPr lang="zh-CN" altLang="en-US" sz="3200" dirty="0">
                <a:solidFill>
                  <a:schemeClr val="tx1"/>
                </a:solidFill>
                <a:latin typeface="微软雅黑" panose="020B0503020204020204" charset="-122"/>
                <a:ea typeface="微软雅黑" panose="020B0503020204020204" charset="-122"/>
                <a:sym typeface="+mn-ea"/>
              </a:rPr>
              <a:t>时，将</a:t>
            </a:r>
            <a:r>
              <a:rPr lang="zh-CN" altLang="en-US" sz="3200" dirty="0">
                <a:latin typeface="微软雅黑" panose="020B0503020204020204" charset="-122"/>
                <a:ea typeface="微软雅黑" panose="020B0503020204020204" charset="-122"/>
                <a:sym typeface="+mn-ea"/>
              </a:rPr>
              <a:t>联系</a:t>
            </a:r>
            <a:r>
              <a:rPr lang="zh-CN" altLang="en-US" sz="3200" dirty="0">
                <a:solidFill>
                  <a:srgbClr val="FF0000"/>
                </a:solidFill>
                <a:latin typeface="微软雅黑" panose="020B0503020204020204" charset="-122"/>
                <a:ea typeface="微软雅黑" panose="020B0503020204020204" charset="-122"/>
                <a:sym typeface="+mn-ea"/>
              </a:rPr>
              <a:t>模型化成</a:t>
            </a:r>
            <a:r>
              <a:rPr lang="zh-CN" altLang="en-US" sz="3200" dirty="0">
                <a:latin typeface="微软雅黑" panose="020B0503020204020204" charset="-122"/>
                <a:ea typeface="微软雅黑" panose="020B0503020204020204" charset="-122"/>
                <a:sym typeface="+mn-ea"/>
              </a:rPr>
              <a:t>弱实体</a:t>
            </a:r>
            <a:endParaRPr lang="zh-CN" altLang="en-US" sz="3200" dirty="0">
              <a:latin typeface="微软雅黑" panose="020B0503020204020204" charset="-122"/>
              <a:ea typeface="微软雅黑" panose="020B0503020204020204" charset="-122"/>
            </a:endParaRPr>
          </a:p>
        </p:txBody>
      </p:sp>
      <p:grpSp>
        <p:nvGrpSpPr>
          <p:cNvPr id="7" name="组合 6"/>
          <p:cNvGrpSpPr/>
          <p:nvPr/>
        </p:nvGrpSpPr>
        <p:grpSpPr>
          <a:xfrm>
            <a:off x="7200265" y="2220595"/>
            <a:ext cx="1691005" cy="1312545"/>
            <a:chOff x="11339" y="4627"/>
            <a:chExt cx="2663" cy="2067"/>
          </a:xfrm>
        </p:grpSpPr>
        <p:sp>
          <p:nvSpPr>
            <p:cNvPr id="89092" name="Text Box 4"/>
            <p:cNvSpPr txBox="1"/>
            <p:nvPr/>
          </p:nvSpPr>
          <p:spPr>
            <a:xfrm>
              <a:off x="11339" y="4627"/>
              <a:ext cx="2630" cy="735"/>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Course </a:t>
              </a:r>
            </a:p>
          </p:txBody>
        </p:sp>
        <p:sp>
          <p:nvSpPr>
            <p:cNvPr id="89093" name="Text Box 5"/>
            <p:cNvSpPr txBox="1"/>
            <p:nvPr/>
          </p:nvSpPr>
          <p:spPr>
            <a:xfrm>
              <a:off x="11362" y="5384"/>
              <a:ext cx="2640" cy="1310"/>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cno {PK}</a:t>
              </a:r>
            </a:p>
            <a:p>
              <a:r>
                <a:rPr lang="en-US" altLang="zh-CN" dirty="0">
                  <a:latin typeface="Times New Roman" panose="02020603050405020304" pitchFamily="18" charset="0"/>
                </a:rPr>
                <a:t>name</a:t>
              </a:r>
            </a:p>
          </p:txBody>
        </p:sp>
      </p:grpSp>
      <p:sp>
        <p:nvSpPr>
          <p:cNvPr id="89104" name="Line 18"/>
          <p:cNvSpPr/>
          <p:nvPr/>
        </p:nvSpPr>
        <p:spPr>
          <a:xfrm>
            <a:off x="5392420" y="2495868"/>
            <a:ext cx="1836014"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9108" name="Text Box 23"/>
          <p:cNvSpPr txBox="1"/>
          <p:nvPr/>
        </p:nvSpPr>
        <p:spPr>
          <a:xfrm>
            <a:off x="5363528" y="2483168"/>
            <a:ext cx="527050" cy="366712"/>
          </a:xfrm>
          <a:prstGeom prst="rect">
            <a:avLst/>
          </a:prstGeom>
          <a:noFill/>
          <a:ln w="9525">
            <a:noFill/>
          </a:ln>
        </p:spPr>
        <p:txBody>
          <a:bodyPr wrap="none">
            <a:spAutoFit/>
          </a:bodyPr>
          <a:lstStyle/>
          <a:p>
            <a:r>
              <a:rPr lang="en-US" altLang="zh-CN" sz="1800" b="1" dirty="0">
                <a:latin typeface="Times New Roman" panose="02020603050405020304" pitchFamily="18" charset="0"/>
              </a:rPr>
              <a:t>0..*</a:t>
            </a:r>
          </a:p>
        </p:txBody>
      </p:sp>
      <p:grpSp>
        <p:nvGrpSpPr>
          <p:cNvPr id="2" name="组合 1"/>
          <p:cNvGrpSpPr/>
          <p:nvPr/>
        </p:nvGrpSpPr>
        <p:grpSpPr>
          <a:xfrm>
            <a:off x="3563620" y="2284095"/>
            <a:ext cx="1866265" cy="933450"/>
            <a:chOff x="5273" y="5172"/>
            <a:chExt cx="2939" cy="1470"/>
          </a:xfrm>
        </p:grpSpPr>
        <p:sp>
          <p:nvSpPr>
            <p:cNvPr id="89103" name="Text Box 15"/>
            <p:cNvSpPr txBox="1"/>
            <p:nvPr/>
          </p:nvSpPr>
          <p:spPr>
            <a:xfrm>
              <a:off x="5273" y="5172"/>
              <a:ext cx="2939" cy="725"/>
            </a:xfrm>
            <a:prstGeom prst="rect">
              <a:avLst/>
            </a:prstGeom>
            <a:noFill/>
            <a:ln w="38100" cap="flat" cmpd="sng">
              <a:solidFill>
                <a:srgbClr val="FF0000"/>
              </a:solidFill>
              <a:prstDash val="solid"/>
              <a:miter/>
              <a:headEnd type="none" w="med" len="med"/>
              <a:tailEnd type="none" w="med" len="med"/>
            </a:ln>
          </p:spPr>
          <p:txBody>
            <a:bodyPr wrap="square">
              <a:spAutoFit/>
            </a:bodyPr>
            <a:lstStyle/>
            <a:p>
              <a:r>
                <a:rPr lang="en-US" altLang="zh-CN" b="1" dirty="0">
                  <a:solidFill>
                    <a:srgbClr val="FF0000"/>
                  </a:solidFill>
                  <a:latin typeface="Times New Roman" panose="02020603050405020304" pitchFamily="18" charset="0"/>
                </a:rPr>
                <a:t>Enrollment</a:t>
              </a:r>
            </a:p>
          </p:txBody>
        </p:sp>
        <p:sp>
          <p:nvSpPr>
            <p:cNvPr id="89110" name="Text Box 25"/>
            <p:cNvSpPr txBox="1"/>
            <p:nvPr/>
          </p:nvSpPr>
          <p:spPr>
            <a:xfrm>
              <a:off x="5273" y="5917"/>
              <a:ext cx="2939" cy="725"/>
            </a:xfrm>
            <a:prstGeom prst="rect">
              <a:avLst/>
            </a:prstGeom>
            <a:noFill/>
            <a:ln w="9525" cap="flat" cmpd="sng">
              <a:solidFill>
                <a:schemeClr val="tx1"/>
              </a:solidFill>
              <a:prstDash val="solid"/>
              <a:miter/>
              <a:headEnd type="none" w="med" len="med"/>
              <a:tailEnd type="none" w="med" len="med"/>
            </a:ln>
          </p:spPr>
          <p:txBody>
            <a:bodyPr wrap="square">
              <a:spAutoFit/>
            </a:bodyPr>
            <a:lstStyle/>
            <a:p>
              <a:r>
                <a:rPr lang="en-US" altLang="zh-CN" dirty="0">
                  <a:sym typeface="+mn-ea"/>
                </a:rPr>
                <a:t>Semester</a:t>
              </a:r>
              <a:r>
                <a:rPr lang="en-US" altLang="zh-CN" dirty="0">
                  <a:solidFill>
                    <a:srgbClr val="FF0000"/>
                  </a:solidFill>
                  <a:sym typeface="+mn-ea"/>
                </a:rPr>
                <a:t>{PK}</a:t>
              </a:r>
              <a:endParaRPr lang="en-US" altLang="zh-CN" dirty="0">
                <a:solidFill>
                  <a:srgbClr val="FF0000"/>
                </a:solidFill>
                <a:latin typeface="Times New Roman" panose="02020603050405020304" pitchFamily="18" charset="0"/>
                <a:sym typeface="+mn-ea"/>
              </a:endParaRPr>
            </a:p>
          </p:txBody>
        </p:sp>
      </p:grpSp>
      <p:sp>
        <p:nvSpPr>
          <p:cNvPr id="89112" name="Text Box 27"/>
          <p:cNvSpPr txBox="1"/>
          <p:nvPr/>
        </p:nvSpPr>
        <p:spPr>
          <a:xfrm>
            <a:off x="5795010" y="2116773"/>
            <a:ext cx="654050" cy="366712"/>
          </a:xfrm>
          <a:prstGeom prst="rect">
            <a:avLst/>
          </a:prstGeom>
          <a:noFill/>
          <a:ln w="9525">
            <a:noFill/>
          </a:ln>
        </p:spPr>
        <p:txBody>
          <a:bodyPr wrap="none">
            <a:spAutoFit/>
          </a:bodyPr>
          <a:lstStyle/>
          <a:p>
            <a:r>
              <a:rPr lang="en-US" altLang="zh-CN" sz="1800" b="1" dirty="0">
                <a:latin typeface="Times New Roman" panose="02020603050405020304" pitchFamily="18" charset="0"/>
              </a:rPr>
              <a:t>Link</a:t>
            </a:r>
          </a:p>
        </p:txBody>
      </p:sp>
      <p:sp>
        <p:nvSpPr>
          <p:cNvPr id="89114" name="Freeform 29"/>
          <p:cNvSpPr/>
          <p:nvPr/>
        </p:nvSpPr>
        <p:spPr>
          <a:xfrm>
            <a:off x="6441440" y="2189798"/>
            <a:ext cx="269875" cy="269875"/>
          </a:xfrm>
          <a:custGeom>
            <a:avLst/>
            <a:gdLst/>
            <a:ahLst/>
            <a:cxnLst>
              <a:cxn ang="0">
                <a:pos x="0" y="0"/>
              </a:cxn>
              <a:cxn ang="0">
                <a:pos x="379336019" y="189668712"/>
              </a:cxn>
              <a:cxn ang="0">
                <a:pos x="0" y="379336019"/>
              </a:cxn>
              <a:cxn ang="0">
                <a:pos x="0" y="0"/>
              </a:cxn>
            </a:cxnLst>
            <a:rect l="0" t="0" r="0" b="0"/>
            <a:pathLst>
              <a:path w="192" h="192">
                <a:moveTo>
                  <a:pt x="0" y="0"/>
                </a:moveTo>
                <a:lnTo>
                  <a:pt x="192" y="96"/>
                </a:lnTo>
                <a:lnTo>
                  <a:pt x="0" y="192"/>
                </a:lnTo>
                <a:lnTo>
                  <a:pt x="0" y="0"/>
                </a:ln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89117" name="Text Box 32"/>
          <p:cNvSpPr txBox="1"/>
          <p:nvPr/>
        </p:nvSpPr>
        <p:spPr>
          <a:xfrm>
            <a:off x="6587490" y="2483168"/>
            <a:ext cx="527050" cy="366712"/>
          </a:xfrm>
          <a:prstGeom prst="rect">
            <a:avLst/>
          </a:prstGeom>
          <a:noFill/>
          <a:ln w="9525">
            <a:noFill/>
          </a:ln>
        </p:spPr>
        <p:txBody>
          <a:bodyPr wrap="none">
            <a:spAutoFit/>
          </a:bodyPr>
          <a:lstStyle/>
          <a:p>
            <a:r>
              <a:rPr lang="en-US" altLang="zh-CN" sz="1800" b="1" dirty="0">
                <a:latin typeface="Times New Roman" panose="02020603050405020304" pitchFamily="18" charset="0"/>
              </a:rPr>
              <a:t>1..1</a:t>
            </a:r>
          </a:p>
        </p:txBody>
      </p:sp>
      <p:grpSp>
        <p:nvGrpSpPr>
          <p:cNvPr id="11" name="组合 10"/>
          <p:cNvGrpSpPr/>
          <p:nvPr/>
        </p:nvGrpSpPr>
        <p:grpSpPr>
          <a:xfrm>
            <a:off x="510540" y="2146300"/>
            <a:ext cx="3024505" cy="1438275"/>
            <a:chOff x="849" y="4497"/>
            <a:chExt cx="4763" cy="2265"/>
          </a:xfrm>
        </p:grpSpPr>
        <p:sp>
          <p:nvSpPr>
            <p:cNvPr id="12" name="Text Box 13"/>
            <p:cNvSpPr txBox="1"/>
            <p:nvPr/>
          </p:nvSpPr>
          <p:spPr>
            <a:xfrm>
              <a:off x="849" y="4695"/>
              <a:ext cx="2370" cy="735"/>
            </a:xfrm>
            <a:prstGeom prst="rect">
              <a:avLst/>
            </a:prstGeom>
            <a:noFill/>
            <a:ln w="9525" cap="flat" cmpd="sng">
              <a:solidFill>
                <a:schemeClr val="tx1"/>
              </a:solidFill>
              <a:prstDash val="solid"/>
              <a:miter/>
              <a:headEnd type="none" w="med" len="med"/>
              <a:tailEnd type="none" w="med" len="med"/>
            </a:ln>
          </p:spPr>
          <p:txBody>
            <a:bodyPr wrap="none">
              <a:spAutoFit/>
            </a:bodyPr>
            <a:lstStyle/>
            <a:p>
              <a:r>
                <a:rPr lang="en-US" altLang="zh-CN" dirty="0">
                  <a:latin typeface="Times New Roman" panose="02020603050405020304" pitchFamily="18" charset="0"/>
                </a:rPr>
                <a:t>Student     </a:t>
              </a:r>
            </a:p>
          </p:txBody>
        </p:sp>
        <p:sp>
          <p:nvSpPr>
            <p:cNvPr id="13" name="Text Box 14"/>
            <p:cNvSpPr txBox="1"/>
            <p:nvPr/>
          </p:nvSpPr>
          <p:spPr>
            <a:xfrm>
              <a:off x="849" y="5452"/>
              <a:ext cx="2383" cy="1310"/>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sid {PK}</a:t>
              </a:r>
            </a:p>
            <a:p>
              <a:r>
                <a:rPr lang="en-US" altLang="zh-CN" dirty="0">
                  <a:latin typeface="Times New Roman" panose="02020603050405020304" pitchFamily="18" charset="0"/>
                </a:rPr>
                <a:t>name</a:t>
              </a:r>
            </a:p>
          </p:txBody>
        </p:sp>
        <p:sp>
          <p:nvSpPr>
            <p:cNvPr id="14" name="Line 21"/>
            <p:cNvSpPr/>
            <p:nvPr/>
          </p:nvSpPr>
          <p:spPr>
            <a:xfrm>
              <a:off x="3232" y="5117"/>
              <a:ext cx="238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15" name="Text Box 22"/>
            <p:cNvSpPr txBox="1"/>
            <p:nvPr/>
          </p:nvSpPr>
          <p:spPr>
            <a:xfrm>
              <a:off x="3184" y="5117"/>
              <a:ext cx="830" cy="577"/>
            </a:xfrm>
            <a:prstGeom prst="rect">
              <a:avLst/>
            </a:prstGeom>
            <a:noFill/>
            <a:ln w="9525">
              <a:noFill/>
            </a:ln>
          </p:spPr>
          <p:txBody>
            <a:bodyPr wrap="none">
              <a:spAutoFit/>
            </a:bodyPr>
            <a:lstStyle/>
            <a:p>
              <a:r>
                <a:rPr lang="en-US" altLang="zh-CN" sz="1800" b="1" dirty="0">
                  <a:latin typeface="Times New Roman" panose="02020603050405020304" pitchFamily="18" charset="0"/>
                </a:rPr>
                <a:t>1..1</a:t>
              </a:r>
            </a:p>
          </p:txBody>
        </p:sp>
        <p:sp>
          <p:nvSpPr>
            <p:cNvPr id="16" name="Text Box 26"/>
            <p:cNvSpPr txBox="1"/>
            <p:nvPr/>
          </p:nvSpPr>
          <p:spPr>
            <a:xfrm>
              <a:off x="3572" y="4497"/>
              <a:ext cx="1270" cy="577"/>
            </a:xfrm>
            <a:prstGeom prst="rect">
              <a:avLst/>
            </a:prstGeom>
            <a:noFill/>
            <a:ln w="9525">
              <a:noFill/>
            </a:ln>
          </p:spPr>
          <p:txBody>
            <a:bodyPr wrap="none">
              <a:spAutoFit/>
            </a:bodyPr>
            <a:lstStyle/>
            <a:p>
              <a:r>
                <a:rPr lang="en-US" altLang="zh-CN" sz="1800" b="1" dirty="0">
                  <a:latin typeface="Times New Roman" panose="02020603050405020304" pitchFamily="18" charset="0"/>
                </a:rPr>
                <a:t>Enroll</a:t>
              </a:r>
            </a:p>
          </p:txBody>
        </p:sp>
        <p:sp>
          <p:nvSpPr>
            <p:cNvPr id="17" name="Freeform 31"/>
            <p:cNvSpPr/>
            <p:nvPr/>
          </p:nvSpPr>
          <p:spPr>
            <a:xfrm>
              <a:off x="4817" y="4612"/>
              <a:ext cx="425" cy="425"/>
            </a:xfrm>
            <a:custGeom>
              <a:avLst/>
              <a:gdLst/>
              <a:ahLst/>
              <a:cxnLst>
                <a:cxn ang="0">
                  <a:pos x="0" y="0"/>
                </a:cxn>
                <a:cxn ang="0">
                  <a:pos x="379336019" y="189668712"/>
                </a:cxn>
                <a:cxn ang="0">
                  <a:pos x="0" y="379336019"/>
                </a:cxn>
                <a:cxn ang="0">
                  <a:pos x="0" y="0"/>
                </a:cxn>
              </a:cxnLst>
              <a:rect l="0" t="0" r="0" b="0"/>
              <a:pathLst>
                <a:path w="192" h="192">
                  <a:moveTo>
                    <a:pt x="0" y="0"/>
                  </a:moveTo>
                  <a:lnTo>
                    <a:pt x="192" y="96"/>
                  </a:lnTo>
                  <a:lnTo>
                    <a:pt x="0" y="192"/>
                  </a:lnTo>
                  <a:lnTo>
                    <a:pt x="0" y="0"/>
                  </a:ln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18" name="Text Box 34"/>
            <p:cNvSpPr txBox="1"/>
            <p:nvPr/>
          </p:nvSpPr>
          <p:spPr>
            <a:xfrm>
              <a:off x="4704" y="5179"/>
              <a:ext cx="830" cy="578"/>
            </a:xfrm>
            <a:prstGeom prst="rect">
              <a:avLst/>
            </a:prstGeom>
            <a:noFill/>
            <a:ln w="9525">
              <a:noFill/>
            </a:ln>
          </p:spPr>
          <p:txBody>
            <a:bodyPr wrap="none">
              <a:spAutoFit/>
            </a:bodyPr>
            <a:lstStyle/>
            <a:p>
              <a:r>
                <a:rPr lang="en-US" altLang="zh-CN" sz="1800" b="1" dirty="0">
                  <a:latin typeface="Times New Roman" panose="02020603050405020304" pitchFamily="18" charset="0"/>
                </a:rPr>
                <a:t>0..*</a:t>
              </a:r>
            </a:p>
          </p:txBody>
        </p:sp>
      </p:grpSp>
      <p:grpSp>
        <p:nvGrpSpPr>
          <p:cNvPr id="23" name="组合 22"/>
          <p:cNvGrpSpPr/>
          <p:nvPr/>
        </p:nvGrpSpPr>
        <p:grpSpPr>
          <a:xfrm>
            <a:off x="3650615" y="3245485"/>
            <a:ext cx="4442460" cy="3119755"/>
            <a:chOff x="4161" y="5549"/>
            <a:chExt cx="6996" cy="4913"/>
          </a:xfrm>
        </p:grpSpPr>
        <p:sp>
          <p:nvSpPr>
            <p:cNvPr id="19" name="Text Box 6"/>
            <p:cNvSpPr txBox="1"/>
            <p:nvPr/>
          </p:nvSpPr>
          <p:spPr>
            <a:xfrm>
              <a:off x="4161" y="8397"/>
              <a:ext cx="2270" cy="725"/>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Teacher    </a:t>
              </a:r>
            </a:p>
          </p:txBody>
        </p:sp>
        <p:sp>
          <p:nvSpPr>
            <p:cNvPr id="20" name="Text Box 7"/>
            <p:cNvSpPr txBox="1"/>
            <p:nvPr/>
          </p:nvSpPr>
          <p:spPr>
            <a:xfrm>
              <a:off x="4161" y="9155"/>
              <a:ext cx="2280" cy="1307"/>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tno {PK}</a:t>
              </a:r>
            </a:p>
            <a:p>
              <a:r>
                <a:rPr lang="en-US" altLang="zh-CN" dirty="0">
                  <a:latin typeface="Times New Roman" panose="02020603050405020304" pitchFamily="18" charset="0"/>
                </a:rPr>
                <a:t>name</a:t>
              </a:r>
            </a:p>
          </p:txBody>
        </p:sp>
        <p:sp>
          <p:nvSpPr>
            <p:cNvPr id="21" name="Line 8"/>
            <p:cNvSpPr/>
            <p:nvPr/>
          </p:nvSpPr>
          <p:spPr>
            <a:xfrm flipH="1">
              <a:off x="5392" y="5549"/>
              <a:ext cx="0" cy="2778"/>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2" name="Line 20"/>
            <p:cNvSpPr/>
            <p:nvPr/>
          </p:nvSpPr>
          <p:spPr>
            <a:xfrm>
              <a:off x="5403" y="7293"/>
              <a:ext cx="2891" cy="0"/>
            </a:xfrm>
            <a:prstGeom prst="line">
              <a:avLst/>
            </a:prstGeom>
            <a:ln w="28575" cap="flat" cmpd="sng">
              <a:solidFill>
                <a:schemeClr val="tx1"/>
              </a:solidFill>
              <a:prstDash val="dash"/>
              <a:headEnd type="none" w="med" len="med"/>
              <a:tailEnd type="none" w="med" len="med"/>
            </a:ln>
          </p:spPr>
          <p:txBody>
            <a:bodyPr/>
            <a:lstStyle/>
            <a:p>
              <a:endParaRPr lang="zh-CN" altLang="en-US"/>
            </a:p>
          </p:txBody>
        </p:sp>
        <p:sp>
          <p:nvSpPr>
            <p:cNvPr id="24" name="Text Box 24"/>
            <p:cNvSpPr txBox="1"/>
            <p:nvPr/>
          </p:nvSpPr>
          <p:spPr>
            <a:xfrm>
              <a:off x="4558" y="7747"/>
              <a:ext cx="828" cy="580"/>
            </a:xfrm>
            <a:prstGeom prst="rect">
              <a:avLst/>
            </a:prstGeom>
            <a:noFill/>
            <a:ln w="9525">
              <a:noFill/>
            </a:ln>
          </p:spPr>
          <p:txBody>
            <a:bodyPr wrap="none">
              <a:spAutoFit/>
            </a:bodyPr>
            <a:lstStyle/>
            <a:p>
              <a:r>
                <a:rPr lang="en-US" altLang="zh-CN" sz="1800" b="1" dirty="0">
                  <a:latin typeface="Times New Roman" panose="02020603050405020304" pitchFamily="18" charset="0"/>
                </a:rPr>
                <a:t>0..1</a:t>
              </a:r>
            </a:p>
          </p:txBody>
        </p:sp>
        <p:sp>
          <p:nvSpPr>
            <p:cNvPr id="25" name="Text Box 28"/>
            <p:cNvSpPr txBox="1"/>
            <p:nvPr/>
          </p:nvSpPr>
          <p:spPr>
            <a:xfrm>
              <a:off x="4192" y="6809"/>
              <a:ext cx="1194" cy="580"/>
            </a:xfrm>
            <a:prstGeom prst="rect">
              <a:avLst/>
            </a:prstGeom>
            <a:noFill/>
            <a:ln w="9525">
              <a:noFill/>
            </a:ln>
          </p:spPr>
          <p:txBody>
            <a:bodyPr wrap="none">
              <a:spAutoFit/>
            </a:bodyPr>
            <a:lstStyle/>
            <a:p>
              <a:r>
                <a:rPr lang="en-US" altLang="zh-CN" sz="1800" b="1" dirty="0">
                  <a:latin typeface="Times New Roman" panose="02020603050405020304" pitchFamily="18" charset="0"/>
                </a:rPr>
                <a:t>Teach</a:t>
              </a:r>
            </a:p>
          </p:txBody>
        </p:sp>
        <p:sp>
          <p:nvSpPr>
            <p:cNvPr id="26" name="Freeform 30"/>
            <p:cNvSpPr/>
            <p:nvPr/>
          </p:nvSpPr>
          <p:spPr>
            <a:xfrm rot="5640000" flipH="1">
              <a:off x="4824" y="6411"/>
              <a:ext cx="342" cy="425"/>
            </a:xfrm>
            <a:custGeom>
              <a:avLst/>
              <a:gdLst/>
              <a:ahLst/>
              <a:cxnLst>
                <a:cxn ang="0">
                  <a:pos x="0" y="0"/>
                </a:cxn>
                <a:cxn ang="0">
                  <a:pos x="379336019" y="189668712"/>
                </a:cxn>
                <a:cxn ang="0">
                  <a:pos x="0" y="379336019"/>
                </a:cxn>
                <a:cxn ang="0">
                  <a:pos x="0" y="0"/>
                </a:cxn>
              </a:cxnLst>
              <a:rect l="0" t="0" r="0" b="0"/>
              <a:pathLst>
                <a:path w="192" h="192">
                  <a:moveTo>
                    <a:pt x="0" y="0"/>
                  </a:moveTo>
                  <a:lnTo>
                    <a:pt x="192" y="96"/>
                  </a:lnTo>
                  <a:lnTo>
                    <a:pt x="0" y="192"/>
                  </a:lnTo>
                  <a:lnTo>
                    <a:pt x="0" y="0"/>
                  </a:ln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27" name="Text Box 33"/>
            <p:cNvSpPr txBox="1"/>
            <p:nvPr/>
          </p:nvSpPr>
          <p:spPr>
            <a:xfrm>
              <a:off x="4580" y="5549"/>
              <a:ext cx="830" cy="577"/>
            </a:xfrm>
            <a:prstGeom prst="rect">
              <a:avLst/>
            </a:prstGeom>
            <a:noFill/>
            <a:ln w="9525">
              <a:noFill/>
            </a:ln>
          </p:spPr>
          <p:txBody>
            <a:bodyPr wrap="none">
              <a:spAutoFit/>
            </a:bodyPr>
            <a:lstStyle/>
            <a:p>
              <a:r>
                <a:rPr lang="en-US" altLang="zh-CN" sz="1800" b="1" dirty="0">
                  <a:latin typeface="Times New Roman" panose="02020603050405020304" pitchFamily="18" charset="0"/>
                </a:rPr>
                <a:t>0..*</a:t>
              </a:r>
            </a:p>
          </p:txBody>
        </p:sp>
        <p:sp>
          <p:nvSpPr>
            <p:cNvPr id="28" name="Text Box 15"/>
            <p:cNvSpPr txBox="1"/>
            <p:nvPr/>
          </p:nvSpPr>
          <p:spPr>
            <a:xfrm>
              <a:off x="8244" y="6950"/>
              <a:ext cx="2913" cy="725"/>
            </a:xfrm>
            <a:prstGeom prst="rect">
              <a:avLst/>
            </a:prstGeom>
            <a:noFill/>
            <a:ln w="15875" cap="flat" cmpd="sng">
              <a:solidFill>
                <a:schemeClr val="tx1"/>
              </a:solidFill>
              <a:prstDash val="solid"/>
              <a:miter/>
              <a:headEnd type="none" w="med" len="med"/>
              <a:tailEnd type="none" w="med" len="med"/>
            </a:ln>
          </p:spPr>
          <p:txBody>
            <a:bodyPr>
              <a:spAutoFit/>
            </a:bodyPr>
            <a:lstStyle/>
            <a:p>
              <a:endParaRPr lang="en-US" altLang="zh-CN" b="1" dirty="0">
                <a:solidFill>
                  <a:srgbClr val="FF0000"/>
                </a:solidFill>
                <a:latin typeface="Times New Roman" panose="02020603050405020304" pitchFamily="18" charset="0"/>
              </a:endParaRPr>
            </a:p>
          </p:txBody>
        </p:sp>
        <p:sp>
          <p:nvSpPr>
            <p:cNvPr id="29" name="Text Box 25"/>
            <p:cNvSpPr txBox="1"/>
            <p:nvPr/>
          </p:nvSpPr>
          <p:spPr>
            <a:xfrm>
              <a:off x="8244" y="7672"/>
              <a:ext cx="2913" cy="1307"/>
            </a:xfrm>
            <a:prstGeom prst="rect">
              <a:avLst/>
            </a:prstGeom>
            <a:noFill/>
            <a:ln w="9525" cap="flat" cmpd="sng">
              <a:solidFill>
                <a:schemeClr val="tx1"/>
              </a:solidFill>
              <a:prstDash val="solid"/>
              <a:miter/>
              <a:headEnd type="none" w="med" len="med"/>
              <a:tailEnd type="none" w="med" len="med"/>
            </a:ln>
          </p:spPr>
          <p:txBody>
            <a:bodyPr wrap="square">
              <a:spAutoFit/>
            </a:bodyPr>
            <a:lstStyle/>
            <a:p>
              <a:r>
                <a:rPr lang="en-US" altLang="zh-CN" dirty="0">
                  <a:sym typeface="+mn-ea"/>
                </a:rPr>
                <a:t>class_no</a:t>
              </a:r>
            </a:p>
            <a:p>
              <a:r>
                <a:rPr lang="en-US" altLang="zh-CN" dirty="0">
                  <a:latin typeface="Times New Roman" panose="02020603050405020304" pitchFamily="18" charset="0"/>
                </a:rPr>
                <a:t>grade</a:t>
              </a:r>
            </a:p>
          </p:txBody>
        </p:sp>
      </p:gr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p:cNvSpPr>
          <p:nvPr>
            <p:ph type="title"/>
          </p:nvPr>
        </p:nvSpPr>
        <p:spPr/>
        <p:txBody>
          <a:bodyPr vert="horz" wrap="square" lIns="91440" tIns="45720" rIns="91440" bIns="45720" anchor="ctr"/>
          <a:lstStyle/>
          <a:p>
            <a:pPr eaLnBrk="1" hangingPunct="1"/>
            <a:r>
              <a:rPr lang="zh-CN" altLang="en-US" sz="4000" dirty="0">
                <a:latin typeface="微软雅黑" panose="020B0503020204020204" charset="-122"/>
                <a:ea typeface="微软雅黑" panose="020B0503020204020204" charset="-122"/>
                <a:sym typeface="+mn-ea"/>
              </a:rPr>
              <a:t>将时间</a:t>
            </a:r>
            <a:r>
              <a:rPr lang="en-US" altLang="zh-CN" sz="4000" dirty="0">
                <a:latin typeface="微软雅黑" panose="020B0503020204020204" charset="-122"/>
                <a:ea typeface="微软雅黑" panose="020B0503020204020204" charset="-122"/>
                <a:sym typeface="+mn-ea"/>
              </a:rPr>
              <a:t>/</a:t>
            </a:r>
            <a:r>
              <a:rPr lang="zh-CN" altLang="en-US" sz="4000" dirty="0">
                <a:latin typeface="微软雅黑" panose="020B0503020204020204" charset="-122"/>
                <a:ea typeface="微软雅黑" panose="020B0503020204020204" charset="-122"/>
                <a:sym typeface="+mn-ea"/>
              </a:rPr>
              <a:t>空间模型成一个实体</a:t>
            </a:r>
            <a:endParaRPr lang="zh-CN" altLang="en-US" sz="4000" dirty="0">
              <a:latin typeface="微软雅黑" panose="020B0503020204020204" charset="-122"/>
              <a:ea typeface="微软雅黑" panose="020B0503020204020204" charset="-122"/>
            </a:endParaRPr>
          </a:p>
        </p:txBody>
      </p:sp>
      <p:grpSp>
        <p:nvGrpSpPr>
          <p:cNvPr id="2" name="组合 1"/>
          <p:cNvGrpSpPr/>
          <p:nvPr/>
        </p:nvGrpSpPr>
        <p:grpSpPr>
          <a:xfrm>
            <a:off x="463233" y="4129088"/>
            <a:ext cx="8219122" cy="2590482"/>
            <a:chOff x="1973" y="3226"/>
            <a:chExt cx="12943" cy="4079"/>
          </a:xfrm>
        </p:grpSpPr>
        <p:sp>
          <p:nvSpPr>
            <p:cNvPr id="88068" name="Text Box 4"/>
            <p:cNvSpPr txBox="1"/>
            <p:nvPr/>
          </p:nvSpPr>
          <p:spPr>
            <a:xfrm>
              <a:off x="9188" y="3317"/>
              <a:ext cx="2661" cy="725"/>
            </a:xfrm>
            <a:prstGeom prst="rect">
              <a:avLst/>
            </a:prstGeom>
            <a:noFill/>
            <a:ln w="9525" cap="flat" cmpd="sng">
              <a:solidFill>
                <a:schemeClr val="tx1"/>
              </a:solidFill>
              <a:prstDash val="solid"/>
              <a:miter/>
              <a:headEnd type="none" w="med" len="med"/>
              <a:tailEnd type="none" w="med" len="med"/>
            </a:ln>
          </p:spPr>
          <p:txBody>
            <a:bodyPr wrap="square">
              <a:spAutoFit/>
            </a:bodyPr>
            <a:lstStyle/>
            <a:p>
              <a:r>
                <a:rPr lang="en-US" altLang="zh-CN" dirty="0">
                  <a:latin typeface="Times New Roman" panose="02020603050405020304" pitchFamily="18" charset="0"/>
                </a:rPr>
                <a:t>Course </a:t>
              </a:r>
            </a:p>
          </p:txBody>
        </p:sp>
        <p:sp>
          <p:nvSpPr>
            <p:cNvPr id="88069" name="Text Box 5"/>
            <p:cNvSpPr txBox="1"/>
            <p:nvPr/>
          </p:nvSpPr>
          <p:spPr>
            <a:xfrm>
              <a:off x="9210" y="4028"/>
              <a:ext cx="2640" cy="1310"/>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cno {PK}</a:t>
              </a:r>
            </a:p>
            <a:p>
              <a:r>
                <a:rPr lang="en-US" altLang="zh-CN" dirty="0">
                  <a:latin typeface="Times New Roman" panose="02020603050405020304" pitchFamily="18" charset="0"/>
                </a:rPr>
                <a:t>name</a:t>
              </a:r>
            </a:p>
          </p:txBody>
        </p:sp>
        <p:sp>
          <p:nvSpPr>
            <p:cNvPr id="88070" name="Text Box 6"/>
            <p:cNvSpPr txBox="1"/>
            <p:nvPr/>
          </p:nvSpPr>
          <p:spPr>
            <a:xfrm>
              <a:off x="10747" y="5868"/>
              <a:ext cx="4145" cy="725"/>
            </a:xfrm>
            <a:prstGeom prst="rect">
              <a:avLst/>
            </a:prstGeom>
            <a:noFill/>
            <a:ln w="9525" cap="flat" cmpd="sng">
              <a:solidFill>
                <a:schemeClr val="tx1"/>
              </a:solidFill>
              <a:prstDash val="solid"/>
              <a:miter/>
              <a:headEnd type="none" w="med" len="med"/>
              <a:tailEnd type="none" w="med" len="med"/>
            </a:ln>
          </p:spPr>
          <p:txBody>
            <a:bodyPr wrap="square">
              <a:spAutoFit/>
            </a:bodyPr>
            <a:lstStyle/>
            <a:p>
              <a:r>
                <a:rPr lang="en-US" altLang="zh-CN" dirty="0">
                  <a:latin typeface="Times New Roman" panose="02020603050405020304" pitchFamily="18" charset="0"/>
                </a:rPr>
                <a:t>semester </a:t>
              </a:r>
            </a:p>
          </p:txBody>
        </p:sp>
        <p:sp>
          <p:nvSpPr>
            <p:cNvPr id="88071" name="Text Box 7"/>
            <p:cNvSpPr txBox="1"/>
            <p:nvPr/>
          </p:nvSpPr>
          <p:spPr>
            <a:xfrm>
              <a:off x="10770" y="6580"/>
              <a:ext cx="4146" cy="725"/>
            </a:xfrm>
            <a:prstGeom prst="rect">
              <a:avLst/>
            </a:prstGeom>
            <a:noFill/>
            <a:ln w="9525" cap="flat" cmpd="sng">
              <a:solidFill>
                <a:schemeClr val="tx1"/>
              </a:solidFill>
              <a:prstDash val="solid"/>
              <a:miter/>
              <a:headEnd type="none" w="med" len="med"/>
              <a:tailEnd type="none" w="med" len="med"/>
            </a:ln>
          </p:spPr>
          <p:txBody>
            <a:bodyPr wrap="square">
              <a:spAutoFit/>
            </a:bodyPr>
            <a:lstStyle/>
            <a:p>
              <a:r>
                <a:rPr lang="en-US" altLang="zh-CN" dirty="0">
                  <a:latin typeface="Times New Roman" panose="02020603050405020304" pitchFamily="18" charset="0"/>
                </a:rPr>
                <a:t>year-semester</a:t>
              </a:r>
              <a:r>
                <a:rPr lang="en-US" altLang="zh-CN" dirty="0">
                  <a:sym typeface="+mn-ea"/>
                </a:rPr>
                <a:t>{PK}</a:t>
              </a:r>
              <a:endParaRPr lang="en-US" altLang="zh-CN" b="1" dirty="0">
                <a:solidFill>
                  <a:srgbClr val="FF5050"/>
                </a:solidFill>
                <a:latin typeface="Times New Roman" panose="02020603050405020304" pitchFamily="18" charset="0"/>
              </a:endParaRPr>
            </a:p>
          </p:txBody>
        </p:sp>
        <p:sp>
          <p:nvSpPr>
            <p:cNvPr id="88077" name="Text Box 13"/>
            <p:cNvSpPr txBox="1"/>
            <p:nvPr/>
          </p:nvSpPr>
          <p:spPr>
            <a:xfrm>
              <a:off x="1973" y="4848"/>
              <a:ext cx="2370" cy="735"/>
            </a:xfrm>
            <a:prstGeom prst="rect">
              <a:avLst/>
            </a:prstGeom>
            <a:noFill/>
            <a:ln w="9525" cap="flat" cmpd="sng">
              <a:solidFill>
                <a:schemeClr val="tx1"/>
              </a:solidFill>
              <a:prstDash val="solid"/>
              <a:miter/>
              <a:headEnd type="none" w="med" len="med"/>
              <a:tailEnd type="none" w="med" len="med"/>
            </a:ln>
          </p:spPr>
          <p:txBody>
            <a:bodyPr wrap="none">
              <a:spAutoFit/>
            </a:bodyPr>
            <a:lstStyle/>
            <a:p>
              <a:r>
                <a:rPr lang="en-US" altLang="zh-CN" dirty="0">
                  <a:latin typeface="Times New Roman" panose="02020603050405020304" pitchFamily="18" charset="0"/>
                </a:rPr>
                <a:t>Student     </a:t>
              </a:r>
            </a:p>
          </p:txBody>
        </p:sp>
        <p:sp>
          <p:nvSpPr>
            <p:cNvPr id="88078" name="Text Box 14"/>
            <p:cNvSpPr txBox="1"/>
            <p:nvPr/>
          </p:nvSpPr>
          <p:spPr>
            <a:xfrm>
              <a:off x="1973" y="5605"/>
              <a:ext cx="2382" cy="1310"/>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sid {PK}</a:t>
              </a:r>
            </a:p>
            <a:p>
              <a:r>
                <a:rPr lang="en-US" altLang="zh-CN" dirty="0">
                  <a:latin typeface="Times New Roman" panose="02020603050405020304" pitchFamily="18" charset="0"/>
                </a:rPr>
                <a:t>name</a:t>
              </a:r>
            </a:p>
          </p:txBody>
        </p:sp>
        <p:sp>
          <p:nvSpPr>
            <p:cNvPr id="88079" name="Text Box 17"/>
            <p:cNvSpPr txBox="1"/>
            <p:nvPr/>
          </p:nvSpPr>
          <p:spPr>
            <a:xfrm>
              <a:off x="6233" y="5718"/>
              <a:ext cx="1487" cy="720"/>
            </a:xfrm>
            <a:prstGeom prst="rect">
              <a:avLst/>
            </a:prstGeom>
            <a:noFill/>
            <a:ln w="9525">
              <a:noFill/>
            </a:ln>
          </p:spPr>
          <p:txBody>
            <a:bodyPr wrap="none">
              <a:spAutoFit/>
            </a:bodyPr>
            <a:lstStyle/>
            <a:p>
              <a:r>
                <a:rPr lang="en-US" altLang="zh-CN" dirty="0">
                  <a:latin typeface="Times New Roman" panose="02020603050405020304" pitchFamily="18" charset="0"/>
                </a:rPr>
                <a:t>Enroll</a:t>
              </a:r>
            </a:p>
          </p:txBody>
        </p:sp>
        <p:sp>
          <p:nvSpPr>
            <p:cNvPr id="88080" name="AutoShape 18"/>
            <p:cNvSpPr/>
            <p:nvPr/>
          </p:nvSpPr>
          <p:spPr>
            <a:xfrm>
              <a:off x="5440" y="5038"/>
              <a:ext cx="2835" cy="2267"/>
            </a:xfrm>
            <a:prstGeom prst="diamond">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8081" name="Line 19"/>
            <p:cNvSpPr/>
            <p:nvPr/>
          </p:nvSpPr>
          <p:spPr>
            <a:xfrm flipV="1">
              <a:off x="6915" y="3793"/>
              <a:ext cx="0" cy="1247"/>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8082" name="Line 20"/>
            <p:cNvSpPr/>
            <p:nvPr/>
          </p:nvSpPr>
          <p:spPr>
            <a:xfrm>
              <a:off x="6915" y="3806"/>
              <a:ext cx="2268"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8084" name="Line 22"/>
            <p:cNvSpPr/>
            <p:nvPr/>
          </p:nvSpPr>
          <p:spPr>
            <a:xfrm>
              <a:off x="8275" y="6173"/>
              <a:ext cx="2495"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8085" name="Line 23"/>
            <p:cNvSpPr/>
            <p:nvPr/>
          </p:nvSpPr>
          <p:spPr>
            <a:xfrm>
              <a:off x="4355" y="6173"/>
              <a:ext cx="1133"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8086" name="Text Box 24"/>
            <p:cNvSpPr txBox="1"/>
            <p:nvPr/>
          </p:nvSpPr>
          <p:spPr>
            <a:xfrm>
              <a:off x="4420" y="6173"/>
              <a:ext cx="828" cy="580"/>
            </a:xfrm>
            <a:prstGeom prst="rect">
              <a:avLst/>
            </a:prstGeom>
            <a:noFill/>
            <a:ln w="9525">
              <a:noFill/>
            </a:ln>
          </p:spPr>
          <p:txBody>
            <a:bodyPr wrap="none">
              <a:spAutoFit/>
            </a:bodyPr>
            <a:lstStyle/>
            <a:p>
              <a:r>
                <a:rPr lang="en-US" altLang="zh-CN" sz="1800" b="1" dirty="0">
                  <a:latin typeface="Times New Roman" panose="02020603050405020304" pitchFamily="18" charset="0"/>
                </a:rPr>
                <a:t>0..*</a:t>
              </a:r>
            </a:p>
          </p:txBody>
        </p:sp>
        <p:sp>
          <p:nvSpPr>
            <p:cNvPr id="88087" name="Text Box 25"/>
            <p:cNvSpPr txBox="1"/>
            <p:nvPr/>
          </p:nvSpPr>
          <p:spPr>
            <a:xfrm>
              <a:off x="8275" y="3226"/>
              <a:ext cx="828" cy="580"/>
            </a:xfrm>
            <a:prstGeom prst="rect">
              <a:avLst/>
            </a:prstGeom>
            <a:noFill/>
            <a:ln w="9525">
              <a:noFill/>
            </a:ln>
          </p:spPr>
          <p:txBody>
            <a:bodyPr wrap="none">
              <a:spAutoFit/>
            </a:bodyPr>
            <a:lstStyle/>
            <a:p>
              <a:r>
                <a:rPr lang="en-US" altLang="zh-CN" sz="1800" b="1" dirty="0">
                  <a:latin typeface="Times New Roman" panose="02020603050405020304" pitchFamily="18" charset="0"/>
                </a:rPr>
                <a:t>0..*</a:t>
              </a:r>
            </a:p>
          </p:txBody>
        </p:sp>
        <p:sp>
          <p:nvSpPr>
            <p:cNvPr id="88088" name="Text Box 26"/>
            <p:cNvSpPr txBox="1"/>
            <p:nvPr/>
          </p:nvSpPr>
          <p:spPr>
            <a:xfrm>
              <a:off x="9863" y="6134"/>
              <a:ext cx="828" cy="580"/>
            </a:xfrm>
            <a:prstGeom prst="rect">
              <a:avLst/>
            </a:prstGeom>
            <a:noFill/>
            <a:ln w="9525">
              <a:noFill/>
            </a:ln>
          </p:spPr>
          <p:txBody>
            <a:bodyPr wrap="none">
              <a:spAutoFit/>
            </a:bodyPr>
            <a:lstStyle/>
            <a:p>
              <a:r>
                <a:rPr lang="en-US" altLang="zh-CN" sz="1800" b="1" dirty="0">
                  <a:latin typeface="Times New Roman" panose="02020603050405020304" pitchFamily="18" charset="0"/>
                </a:rPr>
                <a:t>1..*</a:t>
              </a:r>
            </a:p>
          </p:txBody>
        </p:sp>
      </p:grpSp>
      <p:grpSp>
        <p:nvGrpSpPr>
          <p:cNvPr id="25" name="组合 24"/>
          <p:cNvGrpSpPr/>
          <p:nvPr/>
        </p:nvGrpSpPr>
        <p:grpSpPr>
          <a:xfrm>
            <a:off x="914400" y="1420495"/>
            <a:ext cx="6233160" cy="1665605"/>
            <a:chOff x="918" y="2926"/>
            <a:chExt cx="9816" cy="2623"/>
          </a:xfrm>
        </p:grpSpPr>
        <p:sp>
          <p:nvSpPr>
            <p:cNvPr id="89101" name="Text Box 13"/>
            <p:cNvSpPr txBox="1"/>
            <p:nvPr/>
          </p:nvSpPr>
          <p:spPr>
            <a:xfrm>
              <a:off x="918" y="3124"/>
              <a:ext cx="2370" cy="735"/>
            </a:xfrm>
            <a:prstGeom prst="rect">
              <a:avLst/>
            </a:prstGeom>
            <a:noFill/>
            <a:ln w="9525" cap="flat" cmpd="sng">
              <a:solidFill>
                <a:schemeClr val="tx1"/>
              </a:solidFill>
              <a:prstDash val="solid"/>
              <a:miter/>
              <a:headEnd type="none" w="med" len="med"/>
              <a:tailEnd type="none" w="med" len="med"/>
            </a:ln>
          </p:spPr>
          <p:txBody>
            <a:bodyPr wrap="none">
              <a:spAutoFit/>
            </a:bodyPr>
            <a:lstStyle/>
            <a:p>
              <a:r>
                <a:rPr lang="en-US" altLang="zh-CN" dirty="0">
                  <a:latin typeface="Times New Roman" panose="02020603050405020304" pitchFamily="18" charset="0"/>
                </a:rPr>
                <a:t>Student     </a:t>
              </a:r>
            </a:p>
          </p:txBody>
        </p:sp>
        <p:sp>
          <p:nvSpPr>
            <p:cNvPr id="89102" name="Text Box 14"/>
            <p:cNvSpPr txBox="1"/>
            <p:nvPr/>
          </p:nvSpPr>
          <p:spPr>
            <a:xfrm>
              <a:off x="918" y="3881"/>
              <a:ext cx="2383" cy="1310"/>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sid {PK}</a:t>
              </a:r>
            </a:p>
            <a:p>
              <a:r>
                <a:rPr lang="en-US" altLang="zh-CN" dirty="0">
                  <a:latin typeface="Times New Roman" panose="02020603050405020304" pitchFamily="18" charset="0"/>
                </a:rPr>
                <a:t>name</a:t>
              </a:r>
            </a:p>
          </p:txBody>
        </p:sp>
        <p:sp>
          <p:nvSpPr>
            <p:cNvPr id="89106" name="Line 21"/>
            <p:cNvSpPr/>
            <p:nvPr/>
          </p:nvSpPr>
          <p:spPr>
            <a:xfrm>
              <a:off x="3301" y="3546"/>
              <a:ext cx="4762"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9107" name="Text Box 22"/>
            <p:cNvSpPr txBox="1"/>
            <p:nvPr/>
          </p:nvSpPr>
          <p:spPr>
            <a:xfrm>
              <a:off x="3253" y="3546"/>
              <a:ext cx="828" cy="580"/>
            </a:xfrm>
            <a:prstGeom prst="rect">
              <a:avLst/>
            </a:prstGeom>
            <a:noFill/>
            <a:ln w="9525">
              <a:noFill/>
            </a:ln>
          </p:spPr>
          <p:txBody>
            <a:bodyPr wrap="none">
              <a:spAutoFit/>
            </a:bodyPr>
            <a:lstStyle/>
            <a:p>
              <a:r>
                <a:rPr lang="en-US" altLang="zh-CN" sz="1800" b="1" dirty="0">
                  <a:latin typeface="Times New Roman" panose="02020603050405020304" pitchFamily="18" charset="0"/>
                </a:rPr>
                <a:t>0..*</a:t>
              </a:r>
            </a:p>
          </p:txBody>
        </p:sp>
        <p:sp>
          <p:nvSpPr>
            <p:cNvPr id="89111" name="Text Box 26"/>
            <p:cNvSpPr txBox="1"/>
            <p:nvPr/>
          </p:nvSpPr>
          <p:spPr>
            <a:xfrm>
              <a:off x="4771" y="2926"/>
              <a:ext cx="1270" cy="577"/>
            </a:xfrm>
            <a:prstGeom prst="rect">
              <a:avLst/>
            </a:prstGeom>
            <a:noFill/>
            <a:ln w="9525">
              <a:noFill/>
            </a:ln>
          </p:spPr>
          <p:txBody>
            <a:bodyPr wrap="none">
              <a:spAutoFit/>
            </a:bodyPr>
            <a:lstStyle/>
            <a:p>
              <a:r>
                <a:rPr lang="en-US" altLang="zh-CN" sz="1800" b="1" dirty="0">
                  <a:latin typeface="Times New Roman" panose="02020603050405020304" pitchFamily="18" charset="0"/>
                </a:rPr>
                <a:t>Enroll</a:t>
              </a:r>
            </a:p>
          </p:txBody>
        </p:sp>
        <p:sp>
          <p:nvSpPr>
            <p:cNvPr id="89116" name="Freeform 31"/>
            <p:cNvSpPr/>
            <p:nvPr/>
          </p:nvSpPr>
          <p:spPr>
            <a:xfrm>
              <a:off x="6016" y="3041"/>
              <a:ext cx="425" cy="425"/>
            </a:xfrm>
            <a:custGeom>
              <a:avLst/>
              <a:gdLst/>
              <a:ahLst/>
              <a:cxnLst>
                <a:cxn ang="0">
                  <a:pos x="0" y="0"/>
                </a:cxn>
                <a:cxn ang="0">
                  <a:pos x="379336019" y="189668712"/>
                </a:cxn>
                <a:cxn ang="0">
                  <a:pos x="0" y="379336019"/>
                </a:cxn>
                <a:cxn ang="0">
                  <a:pos x="0" y="0"/>
                </a:cxn>
              </a:cxnLst>
              <a:rect l="0" t="0" r="0" b="0"/>
              <a:pathLst>
                <a:path w="192" h="192">
                  <a:moveTo>
                    <a:pt x="0" y="0"/>
                  </a:moveTo>
                  <a:lnTo>
                    <a:pt x="192" y="96"/>
                  </a:lnTo>
                  <a:lnTo>
                    <a:pt x="0" y="192"/>
                  </a:lnTo>
                  <a:lnTo>
                    <a:pt x="0" y="0"/>
                  </a:ln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89119" name="Text Box 34"/>
            <p:cNvSpPr txBox="1"/>
            <p:nvPr/>
          </p:nvSpPr>
          <p:spPr>
            <a:xfrm>
              <a:off x="7146" y="3608"/>
              <a:ext cx="830" cy="578"/>
            </a:xfrm>
            <a:prstGeom prst="rect">
              <a:avLst/>
            </a:prstGeom>
            <a:noFill/>
            <a:ln w="9525">
              <a:noFill/>
            </a:ln>
          </p:spPr>
          <p:txBody>
            <a:bodyPr wrap="none">
              <a:spAutoFit/>
            </a:bodyPr>
            <a:lstStyle/>
            <a:p>
              <a:r>
                <a:rPr lang="en-US" altLang="zh-CN" sz="1800" b="1" dirty="0">
                  <a:latin typeface="Times New Roman" panose="02020603050405020304" pitchFamily="18" charset="0"/>
                </a:rPr>
                <a:t>0..*</a:t>
              </a:r>
            </a:p>
          </p:txBody>
        </p:sp>
        <p:grpSp>
          <p:nvGrpSpPr>
            <p:cNvPr id="8" name="组合 7"/>
            <p:cNvGrpSpPr/>
            <p:nvPr/>
          </p:nvGrpSpPr>
          <p:grpSpPr>
            <a:xfrm>
              <a:off x="8072" y="3102"/>
              <a:ext cx="2663" cy="2067"/>
              <a:chOff x="11339" y="4627"/>
              <a:chExt cx="2663" cy="2067"/>
            </a:xfrm>
          </p:grpSpPr>
          <p:sp>
            <p:nvSpPr>
              <p:cNvPr id="9" name="Text Box 4"/>
              <p:cNvSpPr txBox="1"/>
              <p:nvPr/>
            </p:nvSpPr>
            <p:spPr>
              <a:xfrm>
                <a:off x="11339" y="4627"/>
                <a:ext cx="2630" cy="735"/>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Course </a:t>
                </a:r>
              </a:p>
            </p:txBody>
          </p:sp>
          <p:sp>
            <p:nvSpPr>
              <p:cNvPr id="10" name="Text Box 5"/>
              <p:cNvSpPr txBox="1"/>
              <p:nvPr/>
            </p:nvSpPr>
            <p:spPr>
              <a:xfrm>
                <a:off x="11362" y="5384"/>
                <a:ext cx="2640" cy="1310"/>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cno {PK}</a:t>
                </a:r>
              </a:p>
              <a:p>
                <a:r>
                  <a:rPr lang="en-US" altLang="zh-CN" dirty="0">
                    <a:latin typeface="Times New Roman" panose="02020603050405020304" pitchFamily="18" charset="0"/>
                  </a:rPr>
                  <a:t>name</a:t>
                </a:r>
              </a:p>
            </p:txBody>
          </p:sp>
        </p:grpSp>
        <p:grpSp>
          <p:nvGrpSpPr>
            <p:cNvPr id="19" name="组合 18"/>
            <p:cNvGrpSpPr/>
            <p:nvPr/>
          </p:nvGrpSpPr>
          <p:grpSpPr>
            <a:xfrm>
              <a:off x="4082" y="4123"/>
              <a:ext cx="3186" cy="1426"/>
              <a:chOff x="12144" y="4499"/>
              <a:chExt cx="2838" cy="1426"/>
            </a:xfrm>
          </p:grpSpPr>
          <p:sp>
            <p:nvSpPr>
              <p:cNvPr id="20" name="Text Box 4"/>
              <p:cNvSpPr txBox="1"/>
              <p:nvPr/>
            </p:nvSpPr>
            <p:spPr>
              <a:xfrm>
                <a:off x="12154" y="4499"/>
                <a:ext cx="2828" cy="725"/>
              </a:xfrm>
              <a:prstGeom prst="rect">
                <a:avLst/>
              </a:prstGeom>
              <a:noFill/>
              <a:ln w="9525" cap="flat" cmpd="sng">
                <a:solidFill>
                  <a:schemeClr val="tx1"/>
                </a:solidFill>
                <a:prstDash val="solid"/>
                <a:miter/>
                <a:headEnd type="none" w="med" len="med"/>
                <a:tailEnd type="none" w="med" len="med"/>
              </a:ln>
            </p:spPr>
            <p:txBody>
              <a:bodyPr wrap="square">
                <a:spAutoFit/>
              </a:bodyPr>
              <a:lstStyle/>
              <a:p>
                <a:r>
                  <a:rPr lang="en-US" altLang="zh-CN" dirty="0">
                    <a:latin typeface="Times New Roman" panose="02020603050405020304" pitchFamily="18" charset="0"/>
                  </a:rPr>
                  <a:t> </a:t>
                </a:r>
              </a:p>
            </p:txBody>
          </p:sp>
          <p:sp>
            <p:nvSpPr>
              <p:cNvPr id="21" name="Text Box 5"/>
              <p:cNvSpPr txBox="1"/>
              <p:nvPr/>
            </p:nvSpPr>
            <p:spPr>
              <a:xfrm>
                <a:off x="12144" y="5200"/>
                <a:ext cx="2828" cy="725"/>
              </a:xfrm>
              <a:prstGeom prst="rect">
                <a:avLst/>
              </a:prstGeom>
              <a:noFill/>
              <a:ln w="9525" cap="flat" cmpd="sng">
                <a:solidFill>
                  <a:schemeClr val="tx1"/>
                </a:solidFill>
                <a:prstDash val="solid"/>
                <a:miter/>
                <a:headEnd type="none" w="med" len="med"/>
                <a:tailEnd type="none" w="med" len="med"/>
              </a:ln>
            </p:spPr>
            <p:txBody>
              <a:bodyPr wrap="square">
                <a:spAutoFit/>
              </a:bodyPr>
              <a:lstStyle/>
              <a:p>
                <a:r>
                  <a:rPr lang="en-US" altLang="zh-CN" b="1" dirty="0">
                    <a:solidFill>
                      <a:srgbClr val="FF0000"/>
                    </a:solidFill>
                    <a:latin typeface="Times New Roman" panose="02020603050405020304" pitchFamily="18" charset="0"/>
                  </a:rPr>
                  <a:t>semester {PK}</a:t>
                </a:r>
              </a:p>
            </p:txBody>
          </p:sp>
        </p:grpSp>
        <p:cxnSp>
          <p:nvCxnSpPr>
            <p:cNvPr id="22" name="直接连接符 21"/>
            <p:cNvCxnSpPr>
              <a:stCxn id="89111" idx="2"/>
            </p:cNvCxnSpPr>
            <p:nvPr/>
          </p:nvCxnSpPr>
          <p:spPr>
            <a:xfrm flipH="1">
              <a:off x="5386" y="3503"/>
              <a:ext cx="0" cy="649"/>
            </a:xfrm>
            <a:prstGeom prst="line">
              <a:avLst/>
            </a:prstGeom>
            <a:solidFill>
              <a:schemeClr val="accent1"/>
            </a:solidFill>
            <a:ln w="22225" cap="flat" cmpd="sng" algn="ctr">
              <a:solidFill>
                <a:schemeClr val="tx1"/>
              </a:solidFill>
              <a:prstDash val="sysDash"/>
              <a:round/>
              <a:headEnd type="none" w="med" len="med"/>
              <a:tailEnd type="none" w="med" len="med"/>
            </a:ln>
          </p:spPr>
        </p:cxnSp>
      </p:grpSp>
      <p:sp>
        <p:nvSpPr>
          <p:cNvPr id="4" name="下箭头 3"/>
          <p:cNvSpPr/>
          <p:nvPr/>
        </p:nvSpPr>
        <p:spPr>
          <a:xfrm>
            <a:off x="3168650" y="3451225"/>
            <a:ext cx="1151890" cy="575945"/>
          </a:xfrm>
          <a:prstGeom prst="downArrow">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5" name="Rectangle 3">
            <a:extLst>
              <a:ext uri="{FF2B5EF4-FFF2-40B4-BE49-F238E27FC236}">
                <a16:creationId xmlns:a16="http://schemas.microsoft.com/office/drawing/2014/main" id="{360268F2-FF07-D748-13C5-929F205C221E}"/>
              </a:ext>
            </a:extLst>
          </p:cNvPr>
          <p:cNvSpPr txBox="1">
            <a:spLocks noChangeArrowheads="1"/>
          </p:cNvSpPr>
          <p:nvPr/>
        </p:nvSpPr>
        <p:spPr bwMode="auto">
          <a:xfrm>
            <a:off x="-502464" y="3394836"/>
            <a:ext cx="3023870" cy="1171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just" rtl="0" eaLnBrk="0" fontAlgn="base" hangingPunct="0">
              <a:spcBef>
                <a:spcPct val="20000"/>
              </a:spcBef>
              <a:spcAft>
                <a:spcPct val="0"/>
              </a:spcAft>
              <a:buClr>
                <a:schemeClr val="folHlink"/>
              </a:buClr>
              <a:buSzPct val="60000"/>
              <a:buFont typeface="Wingdings" pitchFamily="2" charset="2"/>
              <a:buChar char="n"/>
              <a:defRPr kumimoji="1" sz="3200">
                <a:solidFill>
                  <a:schemeClr val="folHlink"/>
                </a:solidFill>
                <a:latin typeface="+mn-lt"/>
                <a:ea typeface="+mn-ea"/>
                <a:cs typeface="+mn-cs"/>
              </a:defRPr>
            </a:lvl1pPr>
            <a:lvl2pPr marL="742950" indent="-285750" algn="just" rtl="0" eaLnBrk="0" fontAlgn="base" hangingPunct="0">
              <a:spcBef>
                <a:spcPct val="20000"/>
              </a:spcBef>
              <a:spcAft>
                <a:spcPct val="0"/>
              </a:spcAft>
              <a:buClr>
                <a:schemeClr val="hlink"/>
              </a:buClr>
              <a:buSzPct val="55000"/>
              <a:buFont typeface="Wingdings" pitchFamily="2" charset="2"/>
              <a:buChar char="n"/>
              <a:defRPr kumimoji="1" sz="2800">
                <a:solidFill>
                  <a:srgbClr val="660066"/>
                </a:solidFill>
                <a:latin typeface="+mn-lt"/>
                <a:ea typeface="华文新魏" pitchFamily="2" charset="-122"/>
              </a:defRPr>
            </a:lvl2pPr>
            <a:lvl3pPr marL="1143000" indent="-228600" algn="just" rtl="0" eaLnBrk="0" fontAlgn="base" hangingPunct="0">
              <a:spcBef>
                <a:spcPct val="20000"/>
              </a:spcBef>
              <a:spcAft>
                <a:spcPct val="0"/>
              </a:spcAft>
              <a:buClr>
                <a:schemeClr val="folHlink"/>
              </a:buClr>
              <a:buSzPct val="50000"/>
              <a:buFont typeface="Wingdings" pitchFamily="2" charset="2"/>
              <a:buChar char="n"/>
              <a:defRPr kumimoji="1" sz="2400">
                <a:solidFill>
                  <a:srgbClr val="6600CC"/>
                </a:solidFill>
                <a:latin typeface="+mn-lt"/>
                <a:ea typeface="华文新魏" pitchFamily="2" charset="-122"/>
              </a:defRPr>
            </a:lvl3pPr>
            <a:lvl4pPr marL="1600200" indent="-228600" algn="just"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华文新魏" pitchFamily="2" charset="-122"/>
              </a:defRPr>
            </a:lvl4pPr>
            <a:lvl5pPr marL="2057400" indent="-228600" algn="just"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5pPr>
            <a:lvl6pPr marL="25146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6pPr>
            <a:lvl7pPr marL="29718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7pPr>
            <a:lvl8pPr marL="34290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8pPr>
            <a:lvl9pPr marL="38862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9pPr>
          </a:lstStyle>
          <a:p>
            <a:pPr marL="742950" marR="0" lvl="1" indent="-285750" algn="just" defTabSz="914400" rtl="0" eaLnBrk="1" fontAlgn="base" latinLnBrk="0" hangingPunct="1">
              <a:lnSpc>
                <a:spcPct val="100000"/>
              </a:lnSpc>
              <a:spcBef>
                <a:spcPct val="20000"/>
              </a:spcBef>
              <a:spcAft>
                <a:spcPct val="0"/>
              </a:spcAft>
              <a:buClr>
                <a:srgbClr val="FF0000"/>
              </a:buClr>
              <a:buSzPct val="55000"/>
              <a:buFont typeface="Wingdings" pitchFamily="2" charset="2"/>
              <a:buChar char="n"/>
              <a:tabLst/>
              <a:defRPr/>
            </a:pPr>
            <a:r>
              <a:rPr kumimoji="1" lang="zh-CN" altLang="en-US" sz="1800" b="0" i="0" u="none" strike="noStrike" kern="0" cap="none" spc="0" normalizeH="0" baseline="0" noProof="0">
                <a:ln>
                  <a:noFill/>
                </a:ln>
                <a:solidFill>
                  <a:srgbClr val="660066"/>
                </a:solidFill>
                <a:effectLst/>
                <a:uLnTx/>
                <a:uFillTx/>
                <a:latin typeface="Tahoma"/>
                <a:ea typeface="华文新魏" pitchFamily="2" charset="-122"/>
              </a:rPr>
              <a:t>若实体中除了多值属性之外还有其它若干属性，则将该多值属性定义为另一实体</a:t>
            </a:r>
            <a:endParaRPr kumimoji="1" lang="zh-CN" altLang="en-US" sz="1800" b="0" i="0" u="none" strike="noStrike" kern="0" cap="none" spc="0" normalizeH="0" baseline="0" noProof="0" dirty="0">
              <a:ln>
                <a:noFill/>
              </a:ln>
              <a:solidFill>
                <a:srgbClr val="660066"/>
              </a:solidFill>
              <a:effectLst/>
              <a:uLnTx/>
              <a:uFillTx/>
              <a:latin typeface="Tahoma"/>
              <a:ea typeface="华文新魏" pitchFamily="2"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p:cNvSpPr>
          <p:nvPr>
            <p:ph type="title"/>
          </p:nvPr>
        </p:nvSpPr>
        <p:spPr/>
        <p:txBody>
          <a:bodyPr vert="horz" wrap="square" lIns="91440" tIns="45720" rIns="91440" bIns="45720" anchor="ctr"/>
          <a:lstStyle/>
          <a:p>
            <a:pPr eaLnBrk="1" hangingPunct="1"/>
            <a:r>
              <a:rPr lang="zh-CN" altLang="en-US" sz="4000" dirty="0">
                <a:latin typeface="微软雅黑" panose="020B0503020204020204" charset="-122"/>
                <a:ea typeface="微软雅黑" panose="020B0503020204020204" charset="-122"/>
                <a:sym typeface="+mn-ea"/>
              </a:rPr>
              <a:t>将时间</a:t>
            </a:r>
            <a:r>
              <a:rPr lang="en-US" altLang="zh-CN" sz="4000" dirty="0">
                <a:latin typeface="微软雅黑" panose="020B0503020204020204" charset="-122"/>
                <a:ea typeface="微软雅黑" panose="020B0503020204020204" charset="-122"/>
                <a:sym typeface="+mn-ea"/>
              </a:rPr>
              <a:t>/</a:t>
            </a:r>
            <a:r>
              <a:rPr lang="zh-CN" altLang="en-US" sz="4000" dirty="0">
                <a:latin typeface="微软雅黑" panose="020B0503020204020204" charset="-122"/>
                <a:ea typeface="微软雅黑" panose="020B0503020204020204" charset="-122"/>
                <a:sym typeface="+mn-ea"/>
              </a:rPr>
              <a:t>空间模型成一个实体</a:t>
            </a:r>
            <a:endParaRPr lang="zh-CN" altLang="en-US" sz="4000" dirty="0">
              <a:latin typeface="微软雅黑" panose="020B0503020204020204" charset="-122"/>
              <a:ea typeface="微软雅黑" panose="020B0503020204020204" charset="-122"/>
            </a:endParaRPr>
          </a:p>
        </p:txBody>
      </p:sp>
      <p:grpSp>
        <p:nvGrpSpPr>
          <p:cNvPr id="2" name="组合 1"/>
          <p:cNvGrpSpPr/>
          <p:nvPr/>
        </p:nvGrpSpPr>
        <p:grpSpPr>
          <a:xfrm>
            <a:off x="334963" y="1370708"/>
            <a:ext cx="8219122" cy="2103377"/>
            <a:chOff x="1973" y="3993"/>
            <a:chExt cx="12943" cy="3312"/>
          </a:xfrm>
        </p:grpSpPr>
        <p:sp>
          <p:nvSpPr>
            <p:cNvPr id="88068" name="Text Box 4"/>
            <p:cNvSpPr txBox="1"/>
            <p:nvPr/>
          </p:nvSpPr>
          <p:spPr>
            <a:xfrm>
              <a:off x="9165" y="4062"/>
              <a:ext cx="2661" cy="725"/>
            </a:xfrm>
            <a:prstGeom prst="rect">
              <a:avLst/>
            </a:prstGeom>
            <a:noFill/>
            <a:ln w="9525" cap="flat" cmpd="sng">
              <a:solidFill>
                <a:schemeClr val="tx1"/>
              </a:solidFill>
              <a:prstDash val="solid"/>
              <a:miter/>
              <a:headEnd type="none" w="med" len="med"/>
              <a:tailEnd type="none" w="med" len="med"/>
            </a:ln>
          </p:spPr>
          <p:txBody>
            <a:bodyPr wrap="square">
              <a:spAutoFit/>
            </a:bodyPr>
            <a:lstStyle/>
            <a:p>
              <a:r>
                <a:rPr lang="en-US" altLang="zh-CN" dirty="0">
                  <a:latin typeface="Times New Roman" panose="02020603050405020304" pitchFamily="18" charset="0"/>
                </a:rPr>
                <a:t>Course </a:t>
              </a:r>
            </a:p>
          </p:txBody>
        </p:sp>
        <p:sp>
          <p:nvSpPr>
            <p:cNvPr id="88069" name="Text Box 5"/>
            <p:cNvSpPr txBox="1"/>
            <p:nvPr/>
          </p:nvSpPr>
          <p:spPr>
            <a:xfrm>
              <a:off x="9187" y="4795"/>
              <a:ext cx="2640" cy="725"/>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cno {PK}</a:t>
              </a:r>
            </a:p>
          </p:txBody>
        </p:sp>
        <p:sp>
          <p:nvSpPr>
            <p:cNvPr id="88070" name="Text Box 6"/>
            <p:cNvSpPr txBox="1"/>
            <p:nvPr/>
          </p:nvSpPr>
          <p:spPr>
            <a:xfrm>
              <a:off x="10747" y="5868"/>
              <a:ext cx="4145" cy="725"/>
            </a:xfrm>
            <a:prstGeom prst="rect">
              <a:avLst/>
            </a:prstGeom>
            <a:noFill/>
            <a:ln w="9525" cap="flat" cmpd="sng">
              <a:solidFill>
                <a:schemeClr val="tx1"/>
              </a:solidFill>
              <a:prstDash val="solid"/>
              <a:miter/>
              <a:headEnd type="none" w="med" len="med"/>
              <a:tailEnd type="none" w="med" len="med"/>
            </a:ln>
          </p:spPr>
          <p:txBody>
            <a:bodyPr wrap="square">
              <a:spAutoFit/>
            </a:bodyPr>
            <a:lstStyle/>
            <a:p>
              <a:r>
                <a:rPr lang="en-US" altLang="zh-CN" dirty="0">
                  <a:latin typeface="Times New Roman" panose="02020603050405020304" pitchFamily="18" charset="0"/>
                </a:rPr>
                <a:t>semester </a:t>
              </a:r>
            </a:p>
          </p:txBody>
        </p:sp>
        <p:sp>
          <p:nvSpPr>
            <p:cNvPr id="88071" name="Text Box 7"/>
            <p:cNvSpPr txBox="1"/>
            <p:nvPr/>
          </p:nvSpPr>
          <p:spPr>
            <a:xfrm>
              <a:off x="10770" y="6580"/>
              <a:ext cx="4146" cy="725"/>
            </a:xfrm>
            <a:prstGeom prst="rect">
              <a:avLst/>
            </a:prstGeom>
            <a:noFill/>
            <a:ln w="9525" cap="flat" cmpd="sng">
              <a:solidFill>
                <a:schemeClr val="tx1"/>
              </a:solidFill>
              <a:prstDash val="solid"/>
              <a:miter/>
              <a:headEnd type="none" w="med" len="med"/>
              <a:tailEnd type="none" w="med" len="med"/>
            </a:ln>
          </p:spPr>
          <p:txBody>
            <a:bodyPr wrap="square">
              <a:spAutoFit/>
            </a:bodyPr>
            <a:lstStyle/>
            <a:p>
              <a:r>
                <a:rPr lang="en-US" altLang="zh-CN" dirty="0">
                  <a:latin typeface="Times New Roman" panose="02020603050405020304" pitchFamily="18" charset="0"/>
                </a:rPr>
                <a:t>year-semester</a:t>
              </a:r>
              <a:r>
                <a:rPr lang="en-US" altLang="zh-CN" dirty="0">
                  <a:sym typeface="+mn-ea"/>
                </a:rPr>
                <a:t>{PK}</a:t>
              </a:r>
              <a:endParaRPr lang="en-US" altLang="zh-CN" b="1" dirty="0">
                <a:solidFill>
                  <a:srgbClr val="FF5050"/>
                </a:solidFill>
                <a:latin typeface="Times New Roman" panose="02020603050405020304" pitchFamily="18" charset="0"/>
              </a:endParaRPr>
            </a:p>
          </p:txBody>
        </p:sp>
        <p:sp>
          <p:nvSpPr>
            <p:cNvPr id="88077" name="Text Box 13"/>
            <p:cNvSpPr txBox="1"/>
            <p:nvPr/>
          </p:nvSpPr>
          <p:spPr>
            <a:xfrm>
              <a:off x="1973" y="4848"/>
              <a:ext cx="2370" cy="735"/>
            </a:xfrm>
            <a:prstGeom prst="rect">
              <a:avLst/>
            </a:prstGeom>
            <a:noFill/>
            <a:ln w="9525" cap="flat" cmpd="sng">
              <a:solidFill>
                <a:schemeClr val="tx1"/>
              </a:solidFill>
              <a:prstDash val="solid"/>
              <a:miter/>
              <a:headEnd type="none" w="med" len="med"/>
              <a:tailEnd type="none" w="med" len="med"/>
            </a:ln>
          </p:spPr>
          <p:txBody>
            <a:bodyPr wrap="none">
              <a:spAutoFit/>
            </a:bodyPr>
            <a:lstStyle/>
            <a:p>
              <a:r>
                <a:rPr lang="en-US" altLang="zh-CN" dirty="0">
                  <a:latin typeface="Times New Roman" panose="02020603050405020304" pitchFamily="18" charset="0"/>
                </a:rPr>
                <a:t>Student     </a:t>
              </a:r>
            </a:p>
          </p:txBody>
        </p:sp>
        <p:sp>
          <p:nvSpPr>
            <p:cNvPr id="88078" name="Text Box 14"/>
            <p:cNvSpPr txBox="1"/>
            <p:nvPr/>
          </p:nvSpPr>
          <p:spPr>
            <a:xfrm>
              <a:off x="1973" y="5605"/>
              <a:ext cx="2382" cy="1310"/>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sid {PK}</a:t>
              </a:r>
            </a:p>
            <a:p>
              <a:r>
                <a:rPr lang="en-US" altLang="zh-CN" dirty="0">
                  <a:latin typeface="Times New Roman" panose="02020603050405020304" pitchFamily="18" charset="0"/>
                </a:rPr>
                <a:t>name</a:t>
              </a:r>
            </a:p>
          </p:txBody>
        </p:sp>
        <p:sp>
          <p:nvSpPr>
            <p:cNvPr id="88079" name="Text Box 17"/>
            <p:cNvSpPr txBox="1"/>
            <p:nvPr/>
          </p:nvSpPr>
          <p:spPr>
            <a:xfrm>
              <a:off x="6233" y="5718"/>
              <a:ext cx="1487" cy="720"/>
            </a:xfrm>
            <a:prstGeom prst="rect">
              <a:avLst/>
            </a:prstGeom>
            <a:noFill/>
            <a:ln w="9525">
              <a:noFill/>
            </a:ln>
          </p:spPr>
          <p:txBody>
            <a:bodyPr wrap="none">
              <a:spAutoFit/>
            </a:bodyPr>
            <a:lstStyle/>
            <a:p>
              <a:r>
                <a:rPr lang="en-US" altLang="zh-CN" dirty="0">
                  <a:latin typeface="Times New Roman" panose="02020603050405020304" pitchFamily="18" charset="0"/>
                </a:rPr>
                <a:t>Enroll</a:t>
              </a:r>
            </a:p>
          </p:txBody>
        </p:sp>
        <p:sp>
          <p:nvSpPr>
            <p:cNvPr id="88080" name="AutoShape 18"/>
            <p:cNvSpPr/>
            <p:nvPr/>
          </p:nvSpPr>
          <p:spPr>
            <a:xfrm>
              <a:off x="5440" y="5038"/>
              <a:ext cx="2835" cy="2267"/>
            </a:xfrm>
            <a:prstGeom prst="diamond">
              <a:avLst/>
            </a:prstGeom>
            <a:noFill/>
            <a:ln w="25400" cap="flat" cmpd="sng">
              <a:solidFill>
                <a:srgbClr val="FF0000"/>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88081" name="Line 19"/>
            <p:cNvSpPr/>
            <p:nvPr/>
          </p:nvSpPr>
          <p:spPr>
            <a:xfrm flipH="1" flipV="1">
              <a:off x="6892" y="4574"/>
              <a:ext cx="23" cy="466"/>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8082" name="Line 20"/>
            <p:cNvSpPr/>
            <p:nvPr/>
          </p:nvSpPr>
          <p:spPr>
            <a:xfrm>
              <a:off x="6892" y="4597"/>
              <a:ext cx="2268"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8084" name="Line 22"/>
            <p:cNvSpPr/>
            <p:nvPr/>
          </p:nvSpPr>
          <p:spPr>
            <a:xfrm>
              <a:off x="8275" y="6173"/>
              <a:ext cx="2495"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8085" name="Line 23"/>
            <p:cNvSpPr/>
            <p:nvPr/>
          </p:nvSpPr>
          <p:spPr>
            <a:xfrm>
              <a:off x="4355" y="6173"/>
              <a:ext cx="1133"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8086" name="Text Box 24"/>
            <p:cNvSpPr txBox="1"/>
            <p:nvPr/>
          </p:nvSpPr>
          <p:spPr>
            <a:xfrm>
              <a:off x="4420" y="6173"/>
              <a:ext cx="828" cy="580"/>
            </a:xfrm>
            <a:prstGeom prst="rect">
              <a:avLst/>
            </a:prstGeom>
            <a:noFill/>
            <a:ln w="9525">
              <a:noFill/>
            </a:ln>
          </p:spPr>
          <p:txBody>
            <a:bodyPr wrap="none">
              <a:spAutoFit/>
            </a:bodyPr>
            <a:lstStyle/>
            <a:p>
              <a:r>
                <a:rPr lang="en-US" altLang="zh-CN" sz="1800" b="1" dirty="0">
                  <a:latin typeface="Times New Roman" panose="02020603050405020304" pitchFamily="18" charset="0"/>
                </a:rPr>
                <a:t>0..*</a:t>
              </a:r>
            </a:p>
          </p:txBody>
        </p:sp>
        <p:sp>
          <p:nvSpPr>
            <p:cNvPr id="88087" name="Text Box 25"/>
            <p:cNvSpPr txBox="1"/>
            <p:nvPr/>
          </p:nvSpPr>
          <p:spPr>
            <a:xfrm>
              <a:off x="8252" y="3993"/>
              <a:ext cx="828" cy="580"/>
            </a:xfrm>
            <a:prstGeom prst="rect">
              <a:avLst/>
            </a:prstGeom>
            <a:noFill/>
            <a:ln w="9525">
              <a:noFill/>
            </a:ln>
          </p:spPr>
          <p:txBody>
            <a:bodyPr wrap="none">
              <a:spAutoFit/>
            </a:bodyPr>
            <a:lstStyle/>
            <a:p>
              <a:r>
                <a:rPr lang="en-US" altLang="zh-CN" sz="1800" b="1" dirty="0">
                  <a:latin typeface="Times New Roman" panose="02020603050405020304" pitchFamily="18" charset="0"/>
                </a:rPr>
                <a:t>0..*</a:t>
              </a:r>
            </a:p>
          </p:txBody>
        </p:sp>
        <p:sp>
          <p:nvSpPr>
            <p:cNvPr id="88088" name="Text Box 26"/>
            <p:cNvSpPr txBox="1"/>
            <p:nvPr/>
          </p:nvSpPr>
          <p:spPr>
            <a:xfrm>
              <a:off x="9863" y="6134"/>
              <a:ext cx="828" cy="580"/>
            </a:xfrm>
            <a:prstGeom prst="rect">
              <a:avLst/>
            </a:prstGeom>
            <a:noFill/>
            <a:ln w="9525">
              <a:noFill/>
            </a:ln>
          </p:spPr>
          <p:txBody>
            <a:bodyPr wrap="none">
              <a:spAutoFit/>
            </a:bodyPr>
            <a:lstStyle/>
            <a:p>
              <a:r>
                <a:rPr lang="en-US" altLang="zh-CN" sz="1800" b="1" dirty="0">
                  <a:latin typeface="Times New Roman" panose="02020603050405020304" pitchFamily="18" charset="0"/>
                </a:rPr>
                <a:t>1..*</a:t>
              </a:r>
            </a:p>
          </p:txBody>
        </p:sp>
      </p:grpSp>
      <p:sp>
        <p:nvSpPr>
          <p:cNvPr id="4" name="下箭头 3"/>
          <p:cNvSpPr/>
          <p:nvPr/>
        </p:nvSpPr>
        <p:spPr>
          <a:xfrm>
            <a:off x="2886075" y="3651250"/>
            <a:ext cx="1151890" cy="575945"/>
          </a:xfrm>
          <a:prstGeom prst="downArrow">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5" name="Text Box 4"/>
          <p:cNvSpPr txBox="1"/>
          <p:nvPr/>
        </p:nvSpPr>
        <p:spPr>
          <a:xfrm>
            <a:off x="4992370" y="4455160"/>
            <a:ext cx="1689735" cy="460375"/>
          </a:xfrm>
          <a:prstGeom prst="rect">
            <a:avLst/>
          </a:prstGeom>
          <a:noFill/>
          <a:ln w="9525" cap="flat" cmpd="sng">
            <a:solidFill>
              <a:schemeClr val="tx1"/>
            </a:solidFill>
            <a:prstDash val="solid"/>
            <a:miter/>
            <a:headEnd type="none" w="med" len="med"/>
            <a:tailEnd type="none" w="med" len="med"/>
          </a:ln>
        </p:spPr>
        <p:txBody>
          <a:bodyPr wrap="square">
            <a:spAutoFit/>
          </a:bodyPr>
          <a:lstStyle/>
          <a:p>
            <a:r>
              <a:rPr lang="en-US" altLang="zh-CN" dirty="0">
                <a:latin typeface="Times New Roman" panose="02020603050405020304" pitchFamily="18" charset="0"/>
              </a:rPr>
              <a:t>Course </a:t>
            </a:r>
          </a:p>
        </p:txBody>
      </p:sp>
      <p:sp>
        <p:nvSpPr>
          <p:cNvPr id="6" name="Text Box 5"/>
          <p:cNvSpPr txBox="1"/>
          <p:nvPr/>
        </p:nvSpPr>
        <p:spPr>
          <a:xfrm>
            <a:off x="5006340" y="4935855"/>
            <a:ext cx="1676400" cy="460375"/>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cno {PK}</a:t>
            </a:r>
          </a:p>
        </p:txBody>
      </p:sp>
      <p:sp>
        <p:nvSpPr>
          <p:cNvPr id="7" name="Text Box 6"/>
          <p:cNvSpPr txBox="1"/>
          <p:nvPr/>
        </p:nvSpPr>
        <p:spPr>
          <a:xfrm>
            <a:off x="5982335" y="5782945"/>
            <a:ext cx="2632075" cy="460375"/>
          </a:xfrm>
          <a:prstGeom prst="rect">
            <a:avLst/>
          </a:prstGeom>
          <a:noFill/>
          <a:ln w="9525" cap="flat" cmpd="sng">
            <a:solidFill>
              <a:schemeClr val="tx1"/>
            </a:solidFill>
            <a:prstDash val="solid"/>
            <a:miter/>
            <a:headEnd type="none" w="med" len="med"/>
            <a:tailEnd type="none" w="med" len="med"/>
          </a:ln>
        </p:spPr>
        <p:txBody>
          <a:bodyPr wrap="square">
            <a:spAutoFit/>
          </a:bodyPr>
          <a:lstStyle/>
          <a:p>
            <a:r>
              <a:rPr lang="en-US" altLang="zh-CN" dirty="0">
                <a:latin typeface="Times New Roman" panose="02020603050405020304" pitchFamily="18" charset="0"/>
              </a:rPr>
              <a:t>semester </a:t>
            </a:r>
          </a:p>
        </p:txBody>
      </p:sp>
      <p:sp>
        <p:nvSpPr>
          <p:cNvPr id="11" name="Text Box 7"/>
          <p:cNvSpPr txBox="1"/>
          <p:nvPr/>
        </p:nvSpPr>
        <p:spPr>
          <a:xfrm>
            <a:off x="5996940" y="6235065"/>
            <a:ext cx="2632710" cy="460375"/>
          </a:xfrm>
          <a:prstGeom prst="rect">
            <a:avLst/>
          </a:prstGeom>
          <a:noFill/>
          <a:ln w="9525" cap="flat" cmpd="sng">
            <a:solidFill>
              <a:schemeClr val="tx1"/>
            </a:solidFill>
            <a:prstDash val="solid"/>
            <a:miter/>
            <a:headEnd type="none" w="med" len="med"/>
            <a:tailEnd type="none" w="med" len="med"/>
          </a:ln>
        </p:spPr>
        <p:txBody>
          <a:bodyPr wrap="square">
            <a:spAutoFit/>
          </a:bodyPr>
          <a:lstStyle/>
          <a:p>
            <a:r>
              <a:rPr lang="en-US" altLang="zh-CN" dirty="0">
                <a:latin typeface="Times New Roman" panose="02020603050405020304" pitchFamily="18" charset="0"/>
              </a:rPr>
              <a:t>year-semester</a:t>
            </a:r>
            <a:r>
              <a:rPr lang="en-US" altLang="zh-CN" dirty="0">
                <a:sym typeface="+mn-ea"/>
              </a:rPr>
              <a:t>{PK}</a:t>
            </a:r>
            <a:endParaRPr lang="en-US" altLang="zh-CN" b="1" dirty="0">
              <a:solidFill>
                <a:srgbClr val="FF5050"/>
              </a:solidFill>
              <a:latin typeface="Times New Roman" panose="02020603050405020304" pitchFamily="18" charset="0"/>
            </a:endParaRPr>
          </a:p>
        </p:txBody>
      </p:sp>
      <p:sp>
        <p:nvSpPr>
          <p:cNvPr id="12" name="Text Box 13"/>
          <p:cNvSpPr txBox="1"/>
          <p:nvPr/>
        </p:nvSpPr>
        <p:spPr>
          <a:xfrm>
            <a:off x="410845" y="5135245"/>
            <a:ext cx="1504950" cy="466725"/>
          </a:xfrm>
          <a:prstGeom prst="rect">
            <a:avLst/>
          </a:prstGeom>
          <a:noFill/>
          <a:ln w="9525" cap="flat" cmpd="sng">
            <a:solidFill>
              <a:schemeClr val="tx1"/>
            </a:solidFill>
            <a:prstDash val="solid"/>
            <a:miter/>
            <a:headEnd type="none" w="med" len="med"/>
            <a:tailEnd type="none" w="med" len="med"/>
          </a:ln>
        </p:spPr>
        <p:txBody>
          <a:bodyPr wrap="none">
            <a:spAutoFit/>
          </a:bodyPr>
          <a:lstStyle/>
          <a:p>
            <a:r>
              <a:rPr lang="en-US" altLang="zh-CN" dirty="0">
                <a:latin typeface="Times New Roman" panose="02020603050405020304" pitchFamily="18" charset="0"/>
              </a:rPr>
              <a:t>Student     </a:t>
            </a:r>
          </a:p>
        </p:txBody>
      </p:sp>
      <p:sp>
        <p:nvSpPr>
          <p:cNvPr id="13" name="Text Box 14"/>
          <p:cNvSpPr txBox="1"/>
          <p:nvPr/>
        </p:nvSpPr>
        <p:spPr>
          <a:xfrm>
            <a:off x="410845" y="5615940"/>
            <a:ext cx="1512570" cy="831850"/>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sid {PK}</a:t>
            </a:r>
          </a:p>
          <a:p>
            <a:r>
              <a:rPr lang="en-US" altLang="zh-CN" dirty="0">
                <a:latin typeface="Times New Roman" panose="02020603050405020304" pitchFamily="18" charset="0"/>
              </a:rPr>
              <a:t>name</a:t>
            </a:r>
          </a:p>
        </p:txBody>
      </p:sp>
      <p:sp>
        <p:nvSpPr>
          <p:cNvPr id="14" name="Text Box 17"/>
          <p:cNvSpPr txBox="1"/>
          <p:nvPr/>
        </p:nvSpPr>
        <p:spPr>
          <a:xfrm>
            <a:off x="2685415" y="5687695"/>
            <a:ext cx="1666875" cy="460375"/>
          </a:xfrm>
          <a:prstGeom prst="rect">
            <a:avLst/>
          </a:prstGeom>
          <a:noFill/>
          <a:ln w="9525">
            <a:noFill/>
          </a:ln>
        </p:spPr>
        <p:txBody>
          <a:bodyPr wrap="none">
            <a:spAutoFit/>
          </a:bodyPr>
          <a:lstStyle/>
          <a:p>
            <a:r>
              <a:rPr lang="en-US" altLang="zh-CN" b="1" dirty="0">
                <a:solidFill>
                  <a:srgbClr val="FF0000"/>
                </a:solidFill>
                <a:latin typeface="Times New Roman" panose="02020603050405020304" pitchFamily="18" charset="0"/>
              </a:rPr>
              <a:t>Enrollment</a:t>
            </a:r>
          </a:p>
        </p:txBody>
      </p:sp>
      <p:sp>
        <p:nvSpPr>
          <p:cNvPr id="16" name="Line 19"/>
          <p:cNvSpPr/>
          <p:nvPr/>
        </p:nvSpPr>
        <p:spPr>
          <a:xfrm flipV="1">
            <a:off x="3549015" y="4786630"/>
            <a:ext cx="0" cy="791845"/>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17" name="Line 20"/>
          <p:cNvSpPr/>
          <p:nvPr/>
        </p:nvSpPr>
        <p:spPr>
          <a:xfrm>
            <a:off x="3549015" y="4794885"/>
            <a:ext cx="144018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18" name="Line 22"/>
          <p:cNvSpPr/>
          <p:nvPr/>
        </p:nvSpPr>
        <p:spPr>
          <a:xfrm>
            <a:off x="4412615" y="5976620"/>
            <a:ext cx="1584325"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3" name="Line 23"/>
          <p:cNvSpPr/>
          <p:nvPr/>
        </p:nvSpPr>
        <p:spPr>
          <a:xfrm>
            <a:off x="1923415" y="5976620"/>
            <a:ext cx="719455"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4" name="Text Box 24"/>
          <p:cNvSpPr txBox="1"/>
          <p:nvPr/>
        </p:nvSpPr>
        <p:spPr>
          <a:xfrm>
            <a:off x="1964690" y="5976620"/>
            <a:ext cx="525780" cy="368300"/>
          </a:xfrm>
          <a:prstGeom prst="rect">
            <a:avLst/>
          </a:prstGeom>
          <a:noFill/>
          <a:ln w="9525">
            <a:noFill/>
          </a:ln>
        </p:spPr>
        <p:txBody>
          <a:bodyPr wrap="none">
            <a:spAutoFit/>
          </a:bodyPr>
          <a:lstStyle/>
          <a:p>
            <a:r>
              <a:rPr lang="en-US" altLang="zh-CN" sz="1800" b="1" dirty="0">
                <a:solidFill>
                  <a:srgbClr val="FF0000"/>
                </a:solidFill>
                <a:latin typeface="Times New Roman" panose="02020603050405020304" pitchFamily="18" charset="0"/>
              </a:rPr>
              <a:t>1..1</a:t>
            </a:r>
          </a:p>
        </p:txBody>
      </p:sp>
      <p:sp>
        <p:nvSpPr>
          <p:cNvPr id="26" name="Text Box 25"/>
          <p:cNvSpPr txBox="1"/>
          <p:nvPr/>
        </p:nvSpPr>
        <p:spPr>
          <a:xfrm>
            <a:off x="4412615" y="4426585"/>
            <a:ext cx="525780" cy="368300"/>
          </a:xfrm>
          <a:prstGeom prst="rect">
            <a:avLst/>
          </a:prstGeom>
          <a:noFill/>
          <a:ln w="9525">
            <a:noFill/>
          </a:ln>
        </p:spPr>
        <p:txBody>
          <a:bodyPr wrap="none">
            <a:spAutoFit/>
          </a:bodyPr>
          <a:lstStyle/>
          <a:p>
            <a:r>
              <a:rPr lang="en-US" altLang="zh-CN" sz="1800" b="1" dirty="0">
                <a:solidFill>
                  <a:srgbClr val="FF0000"/>
                </a:solidFill>
                <a:latin typeface="Times New Roman" panose="02020603050405020304" pitchFamily="18" charset="0"/>
              </a:rPr>
              <a:t>1..1</a:t>
            </a:r>
          </a:p>
        </p:txBody>
      </p:sp>
      <p:sp>
        <p:nvSpPr>
          <p:cNvPr id="27" name="Text Box 26"/>
          <p:cNvSpPr txBox="1"/>
          <p:nvPr/>
        </p:nvSpPr>
        <p:spPr>
          <a:xfrm>
            <a:off x="5420995" y="5951855"/>
            <a:ext cx="525780" cy="368300"/>
          </a:xfrm>
          <a:prstGeom prst="rect">
            <a:avLst/>
          </a:prstGeom>
          <a:noFill/>
          <a:ln w="9525">
            <a:noFill/>
          </a:ln>
        </p:spPr>
        <p:txBody>
          <a:bodyPr wrap="none">
            <a:spAutoFit/>
          </a:bodyPr>
          <a:lstStyle/>
          <a:p>
            <a:r>
              <a:rPr lang="en-US" altLang="zh-CN" sz="1800" b="1" dirty="0">
                <a:latin typeface="Times New Roman" panose="02020603050405020304" pitchFamily="18" charset="0"/>
              </a:rPr>
              <a:t>1</a:t>
            </a:r>
            <a:r>
              <a:rPr lang="en-US" altLang="zh-CN" sz="1800" b="1" dirty="0">
                <a:solidFill>
                  <a:srgbClr val="FF0000"/>
                </a:solidFill>
                <a:latin typeface="Times New Roman" panose="02020603050405020304" pitchFamily="18" charset="0"/>
              </a:rPr>
              <a:t>..1</a:t>
            </a:r>
          </a:p>
        </p:txBody>
      </p:sp>
      <p:sp>
        <p:nvSpPr>
          <p:cNvPr id="28" name="矩形 27"/>
          <p:cNvSpPr/>
          <p:nvPr/>
        </p:nvSpPr>
        <p:spPr>
          <a:xfrm>
            <a:off x="2627630" y="5589270"/>
            <a:ext cx="1800225" cy="647700"/>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p:cNvSpPr>
          <p:nvPr>
            <p:ph type="title"/>
          </p:nvPr>
        </p:nvSpPr>
        <p:spPr>
          <a:xfrm>
            <a:off x="367030" y="152400"/>
            <a:ext cx="8524240" cy="1143000"/>
          </a:xfrm>
        </p:spPr>
        <p:txBody>
          <a:bodyPr vert="horz" wrap="square" lIns="91440" tIns="45720" rIns="91440" bIns="45720" anchor="ctr"/>
          <a:lstStyle/>
          <a:p>
            <a:pPr eaLnBrk="1" hangingPunct="1"/>
            <a:r>
              <a:rPr lang="zh-CN" altLang="en-US" sz="4000" dirty="0">
                <a:latin typeface="微软雅黑" panose="020B0503020204020204" charset="-122"/>
                <a:ea typeface="微软雅黑" panose="020B0503020204020204" charset="-122"/>
              </a:rPr>
              <a:t>将时间</a:t>
            </a:r>
            <a:r>
              <a:rPr lang="en-US" altLang="zh-CN" sz="4000" dirty="0">
                <a:latin typeface="微软雅黑" panose="020B0503020204020204" charset="-122"/>
                <a:ea typeface="微软雅黑" panose="020B0503020204020204" charset="-122"/>
              </a:rPr>
              <a:t>/</a:t>
            </a:r>
            <a:r>
              <a:rPr lang="zh-CN" altLang="en-US" sz="4000" dirty="0">
                <a:latin typeface="微软雅黑" panose="020B0503020204020204" charset="-122"/>
                <a:ea typeface="微软雅黑" panose="020B0503020204020204" charset="-122"/>
              </a:rPr>
              <a:t>空间模型成一个实体</a:t>
            </a:r>
          </a:p>
        </p:txBody>
      </p:sp>
      <p:grpSp>
        <p:nvGrpSpPr>
          <p:cNvPr id="7" name="组合 6"/>
          <p:cNvGrpSpPr/>
          <p:nvPr/>
        </p:nvGrpSpPr>
        <p:grpSpPr>
          <a:xfrm>
            <a:off x="6240747" y="3462020"/>
            <a:ext cx="2328578" cy="941070"/>
            <a:chOff x="11362" y="4627"/>
            <a:chExt cx="2640" cy="1482"/>
          </a:xfrm>
        </p:grpSpPr>
        <p:sp>
          <p:nvSpPr>
            <p:cNvPr id="89092" name="Text Box 4"/>
            <p:cNvSpPr txBox="1"/>
            <p:nvPr/>
          </p:nvSpPr>
          <p:spPr>
            <a:xfrm>
              <a:off x="11369" y="4627"/>
              <a:ext cx="2630" cy="725"/>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time</a:t>
              </a:r>
            </a:p>
          </p:txBody>
        </p:sp>
        <p:sp>
          <p:nvSpPr>
            <p:cNvPr id="89093" name="Text Box 5"/>
            <p:cNvSpPr txBox="1"/>
            <p:nvPr/>
          </p:nvSpPr>
          <p:spPr>
            <a:xfrm>
              <a:off x="11362" y="5384"/>
              <a:ext cx="2640" cy="725"/>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date_time {PK}</a:t>
              </a:r>
            </a:p>
          </p:txBody>
        </p:sp>
      </p:grpSp>
      <p:grpSp>
        <p:nvGrpSpPr>
          <p:cNvPr id="2" name="组合 1"/>
          <p:cNvGrpSpPr/>
          <p:nvPr/>
        </p:nvGrpSpPr>
        <p:grpSpPr>
          <a:xfrm>
            <a:off x="3563620" y="4451350"/>
            <a:ext cx="1866265" cy="918845"/>
            <a:chOff x="5273" y="5195"/>
            <a:chExt cx="2939" cy="1447"/>
          </a:xfrm>
        </p:grpSpPr>
        <p:sp>
          <p:nvSpPr>
            <p:cNvPr id="89103" name="Text Box 15"/>
            <p:cNvSpPr txBox="1"/>
            <p:nvPr/>
          </p:nvSpPr>
          <p:spPr>
            <a:xfrm>
              <a:off x="5273" y="5195"/>
              <a:ext cx="2939" cy="725"/>
            </a:xfrm>
            <a:prstGeom prst="rect">
              <a:avLst/>
            </a:prstGeom>
            <a:noFill/>
            <a:ln w="12700" cap="flat" cmpd="sng">
              <a:solidFill>
                <a:schemeClr val="tx1"/>
              </a:solidFill>
              <a:prstDash val="solid"/>
              <a:miter/>
              <a:headEnd type="none" w="med" len="med"/>
              <a:tailEnd type="none" w="med" len="med"/>
            </a:ln>
          </p:spPr>
          <p:txBody>
            <a:bodyPr wrap="square">
              <a:spAutoFit/>
            </a:bodyPr>
            <a:lstStyle/>
            <a:p>
              <a:endParaRPr lang="en-US" altLang="zh-CN" b="1" dirty="0">
                <a:solidFill>
                  <a:srgbClr val="FF0000"/>
                </a:solidFill>
                <a:latin typeface="Times New Roman" panose="02020603050405020304" pitchFamily="18" charset="0"/>
              </a:endParaRPr>
            </a:p>
          </p:txBody>
        </p:sp>
        <p:sp>
          <p:nvSpPr>
            <p:cNvPr id="89110" name="Text Box 25"/>
            <p:cNvSpPr txBox="1"/>
            <p:nvPr/>
          </p:nvSpPr>
          <p:spPr>
            <a:xfrm>
              <a:off x="5273" y="5917"/>
              <a:ext cx="2939" cy="725"/>
            </a:xfrm>
            <a:prstGeom prst="rect">
              <a:avLst/>
            </a:prstGeom>
            <a:noFill/>
            <a:ln w="9525" cap="flat" cmpd="sng">
              <a:solidFill>
                <a:schemeClr val="tx1"/>
              </a:solidFill>
              <a:prstDash val="solid"/>
              <a:miter/>
              <a:headEnd type="none" w="med" len="med"/>
              <a:tailEnd type="none" w="med" len="med"/>
            </a:ln>
          </p:spPr>
          <p:txBody>
            <a:bodyPr wrap="square">
              <a:spAutoFit/>
            </a:bodyPr>
            <a:lstStyle/>
            <a:p>
              <a:r>
                <a:rPr lang="en-US" altLang="zh-CN" dirty="0">
                  <a:sym typeface="+mn-ea"/>
                </a:rPr>
                <a:t>status</a:t>
              </a:r>
              <a:endParaRPr lang="en-US" altLang="zh-CN" dirty="0">
                <a:latin typeface="Times New Roman" panose="02020603050405020304" pitchFamily="18" charset="0"/>
              </a:endParaRPr>
            </a:p>
          </p:txBody>
        </p:sp>
      </p:grpSp>
      <p:grpSp>
        <p:nvGrpSpPr>
          <p:cNvPr id="11" name="组合 10"/>
          <p:cNvGrpSpPr/>
          <p:nvPr/>
        </p:nvGrpSpPr>
        <p:grpSpPr>
          <a:xfrm>
            <a:off x="510540" y="3293110"/>
            <a:ext cx="5701665" cy="1509395"/>
            <a:chOff x="849" y="4382"/>
            <a:chExt cx="8979" cy="2377"/>
          </a:xfrm>
        </p:grpSpPr>
        <p:sp>
          <p:nvSpPr>
            <p:cNvPr id="12" name="Text Box 13"/>
            <p:cNvSpPr txBox="1"/>
            <p:nvPr/>
          </p:nvSpPr>
          <p:spPr>
            <a:xfrm>
              <a:off x="849" y="4695"/>
              <a:ext cx="2381" cy="725"/>
            </a:xfrm>
            <a:prstGeom prst="rect">
              <a:avLst/>
            </a:prstGeom>
            <a:noFill/>
            <a:ln w="9525" cap="flat" cmpd="sng">
              <a:solidFill>
                <a:schemeClr val="tx1"/>
              </a:solidFill>
              <a:prstDash val="solid"/>
              <a:miter/>
              <a:headEnd type="none" w="med" len="med"/>
              <a:tailEnd type="none" w="med" len="med"/>
            </a:ln>
          </p:spPr>
          <p:txBody>
            <a:bodyPr wrap="square">
              <a:spAutoFit/>
            </a:bodyPr>
            <a:lstStyle/>
            <a:p>
              <a:r>
                <a:rPr lang="en-US" altLang="zh-CN" dirty="0">
                  <a:latin typeface="Times New Roman" panose="02020603050405020304" pitchFamily="18" charset="0"/>
                </a:rPr>
                <a:t>Employee     </a:t>
              </a:r>
            </a:p>
          </p:txBody>
        </p:sp>
        <p:sp>
          <p:nvSpPr>
            <p:cNvPr id="13" name="Text Box 14"/>
            <p:cNvSpPr txBox="1"/>
            <p:nvPr/>
          </p:nvSpPr>
          <p:spPr>
            <a:xfrm>
              <a:off x="849" y="5452"/>
              <a:ext cx="2383" cy="1307"/>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e_id {PK}</a:t>
              </a:r>
            </a:p>
            <a:p>
              <a:r>
                <a:rPr lang="en-US" altLang="zh-CN" dirty="0">
                  <a:latin typeface="Times New Roman" panose="02020603050405020304" pitchFamily="18" charset="0"/>
                </a:rPr>
                <a:t>name</a:t>
              </a:r>
            </a:p>
          </p:txBody>
        </p:sp>
        <p:sp>
          <p:nvSpPr>
            <p:cNvPr id="14" name="Line 21"/>
            <p:cNvSpPr/>
            <p:nvPr/>
          </p:nvSpPr>
          <p:spPr>
            <a:xfrm>
              <a:off x="3232" y="5117"/>
              <a:ext cx="6576"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15" name="Text Box 22"/>
            <p:cNvSpPr txBox="1"/>
            <p:nvPr/>
          </p:nvSpPr>
          <p:spPr>
            <a:xfrm>
              <a:off x="3184" y="5117"/>
              <a:ext cx="828" cy="580"/>
            </a:xfrm>
            <a:prstGeom prst="rect">
              <a:avLst/>
            </a:prstGeom>
            <a:noFill/>
            <a:ln w="9525">
              <a:noFill/>
            </a:ln>
          </p:spPr>
          <p:txBody>
            <a:bodyPr wrap="none">
              <a:spAutoFit/>
            </a:bodyPr>
            <a:lstStyle/>
            <a:p>
              <a:r>
                <a:rPr lang="en-US" altLang="zh-CN" sz="1800" b="1" dirty="0">
                  <a:latin typeface="Times New Roman" panose="02020603050405020304" pitchFamily="18" charset="0"/>
                </a:rPr>
                <a:t>0..*</a:t>
              </a:r>
            </a:p>
          </p:txBody>
        </p:sp>
        <p:sp>
          <p:nvSpPr>
            <p:cNvPr id="16" name="Text Box 26"/>
            <p:cNvSpPr txBox="1"/>
            <p:nvPr/>
          </p:nvSpPr>
          <p:spPr>
            <a:xfrm>
              <a:off x="5822" y="4382"/>
              <a:ext cx="1702" cy="725"/>
            </a:xfrm>
            <a:prstGeom prst="rect">
              <a:avLst/>
            </a:prstGeom>
            <a:noFill/>
            <a:ln w="9525">
              <a:noFill/>
            </a:ln>
          </p:spPr>
          <p:txBody>
            <a:bodyPr wrap="none">
              <a:spAutoFit/>
            </a:bodyPr>
            <a:lstStyle/>
            <a:p>
              <a:r>
                <a:rPr lang="en-US" altLang="zh-CN" b="1" dirty="0">
                  <a:latin typeface="Times New Roman" panose="02020603050405020304" pitchFamily="18" charset="0"/>
                </a:rPr>
                <a:t>Attend</a:t>
              </a:r>
            </a:p>
          </p:txBody>
        </p:sp>
        <p:sp>
          <p:nvSpPr>
            <p:cNvPr id="17" name="Freeform 31"/>
            <p:cNvSpPr/>
            <p:nvPr/>
          </p:nvSpPr>
          <p:spPr>
            <a:xfrm>
              <a:off x="7642" y="4612"/>
              <a:ext cx="425" cy="425"/>
            </a:xfrm>
            <a:custGeom>
              <a:avLst/>
              <a:gdLst/>
              <a:ahLst/>
              <a:cxnLst>
                <a:cxn ang="0">
                  <a:pos x="0" y="0"/>
                </a:cxn>
                <a:cxn ang="0">
                  <a:pos x="379336019" y="189668712"/>
                </a:cxn>
                <a:cxn ang="0">
                  <a:pos x="0" y="379336019"/>
                </a:cxn>
                <a:cxn ang="0">
                  <a:pos x="0" y="0"/>
                </a:cxn>
              </a:cxnLst>
              <a:rect l="0" t="0" r="0" b="0"/>
              <a:pathLst>
                <a:path w="192" h="192">
                  <a:moveTo>
                    <a:pt x="0" y="0"/>
                  </a:moveTo>
                  <a:lnTo>
                    <a:pt x="192" y="96"/>
                  </a:lnTo>
                  <a:lnTo>
                    <a:pt x="0" y="192"/>
                  </a:lnTo>
                  <a:lnTo>
                    <a:pt x="0" y="0"/>
                  </a:ln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18" name="Text Box 34"/>
            <p:cNvSpPr txBox="1"/>
            <p:nvPr/>
          </p:nvSpPr>
          <p:spPr>
            <a:xfrm>
              <a:off x="8998" y="5179"/>
              <a:ext cx="830" cy="578"/>
            </a:xfrm>
            <a:prstGeom prst="rect">
              <a:avLst/>
            </a:prstGeom>
            <a:noFill/>
            <a:ln w="9525">
              <a:noFill/>
            </a:ln>
          </p:spPr>
          <p:txBody>
            <a:bodyPr wrap="none">
              <a:spAutoFit/>
            </a:bodyPr>
            <a:lstStyle/>
            <a:p>
              <a:r>
                <a:rPr lang="en-US" altLang="zh-CN" sz="1800" b="1" dirty="0">
                  <a:latin typeface="Times New Roman" panose="02020603050405020304" pitchFamily="18" charset="0"/>
                </a:rPr>
                <a:t>0..*</a:t>
              </a:r>
            </a:p>
          </p:txBody>
        </p:sp>
      </p:grpSp>
      <p:sp>
        <p:nvSpPr>
          <p:cNvPr id="30" name="内容占位符 29"/>
          <p:cNvSpPr>
            <a:spLocks noGrp="1"/>
          </p:cNvSpPr>
          <p:nvPr>
            <p:ph idx="1"/>
          </p:nvPr>
        </p:nvSpPr>
        <p:spPr>
          <a:xfrm>
            <a:off x="356870" y="1527175"/>
            <a:ext cx="8534400" cy="1495425"/>
          </a:xfrm>
        </p:spPr>
        <p:txBody>
          <a:bodyPr/>
          <a:lstStyle/>
          <a:p>
            <a:pPr>
              <a:lnSpc>
                <a:spcPct val="150000"/>
              </a:lnSpc>
              <a:buFont typeface="Wingdings" panose="05000000000000000000" charset="0"/>
              <a:buChar char="l"/>
            </a:pPr>
            <a:r>
              <a:rPr lang="zh-CN" altLang="en-US" b="1">
                <a:latin typeface="微软雅黑" panose="020B0503020204020204" charset="-122"/>
                <a:ea typeface="微软雅黑" panose="020B0503020204020204" charset="-122"/>
              </a:rPr>
              <a:t>对员工进行考勤。怎么建模？是一个联系，但只一个实体，似乎存在一元关系。</a:t>
            </a:r>
          </a:p>
        </p:txBody>
      </p:sp>
      <p:cxnSp>
        <p:nvCxnSpPr>
          <p:cNvPr id="3" name="直接连接符 2"/>
          <p:cNvCxnSpPr/>
          <p:nvPr/>
        </p:nvCxnSpPr>
        <p:spPr>
          <a:xfrm>
            <a:off x="4436745" y="3761740"/>
            <a:ext cx="0" cy="718820"/>
          </a:xfrm>
          <a:prstGeom prst="line">
            <a:avLst/>
          </a:prstGeom>
          <a:solidFill>
            <a:schemeClr val="accent1"/>
          </a:solidFill>
          <a:ln w="19050" cap="flat" cmpd="sng" algn="ctr">
            <a:solidFill>
              <a:schemeClr val="tx1"/>
            </a:solidFill>
            <a:prstDash val="dash"/>
            <a:round/>
            <a:headEnd type="none" w="med" len="med"/>
            <a:tailEnd type="none" w="med" len="med"/>
          </a:ln>
        </p:spPr>
      </p:cxn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p:cNvSpPr>
          <p:nvPr>
            <p:ph type="title"/>
          </p:nvPr>
        </p:nvSpPr>
        <p:spPr>
          <a:xfrm>
            <a:off x="119380" y="152400"/>
            <a:ext cx="8883015" cy="1143000"/>
          </a:xfrm>
        </p:spPr>
        <p:txBody>
          <a:bodyPr vert="horz" wrap="square" lIns="91440" tIns="45720" rIns="91440" bIns="45720" anchor="ctr"/>
          <a:lstStyle/>
          <a:p>
            <a:pPr eaLnBrk="1" hangingPunct="1"/>
            <a:r>
              <a:rPr lang="zh-CN" altLang="en-US" sz="4000" dirty="0">
                <a:latin typeface="微软雅黑" panose="020B0503020204020204" charset="-122"/>
                <a:ea typeface="微软雅黑" panose="020B0503020204020204" charset="-122"/>
                <a:sym typeface="+mn-ea"/>
              </a:rPr>
              <a:t>将时间</a:t>
            </a:r>
            <a:r>
              <a:rPr lang="en-US" altLang="zh-CN" sz="4000" dirty="0">
                <a:latin typeface="微软雅黑" panose="020B0503020204020204" charset="-122"/>
                <a:ea typeface="微软雅黑" panose="020B0503020204020204" charset="-122"/>
                <a:sym typeface="+mn-ea"/>
              </a:rPr>
              <a:t>/</a:t>
            </a:r>
            <a:r>
              <a:rPr lang="zh-CN" altLang="en-US" sz="4000" dirty="0">
                <a:latin typeface="微软雅黑" panose="020B0503020204020204" charset="-122"/>
                <a:ea typeface="微软雅黑" panose="020B0503020204020204" charset="-122"/>
                <a:sym typeface="+mn-ea"/>
              </a:rPr>
              <a:t>空间模型成一个实体</a:t>
            </a:r>
            <a:endParaRPr lang="zh-CN" altLang="en-US" sz="4000" dirty="0">
              <a:latin typeface="微软雅黑" panose="020B0503020204020204" charset="-122"/>
              <a:ea typeface="微软雅黑" panose="020B0503020204020204" charset="-122"/>
            </a:endParaRPr>
          </a:p>
        </p:txBody>
      </p:sp>
      <p:grpSp>
        <p:nvGrpSpPr>
          <p:cNvPr id="9" name="组合 8"/>
          <p:cNvGrpSpPr/>
          <p:nvPr/>
        </p:nvGrpSpPr>
        <p:grpSpPr>
          <a:xfrm>
            <a:off x="1272540" y="1579880"/>
            <a:ext cx="7037070" cy="2564130"/>
            <a:chOff x="6212" y="3560"/>
            <a:chExt cx="7790" cy="4038"/>
          </a:xfrm>
        </p:grpSpPr>
        <p:sp>
          <p:nvSpPr>
            <p:cNvPr id="10" name="Text Box 4"/>
            <p:cNvSpPr txBox="1"/>
            <p:nvPr/>
          </p:nvSpPr>
          <p:spPr>
            <a:xfrm>
              <a:off x="11339" y="3723"/>
              <a:ext cx="2630" cy="725"/>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Department </a:t>
              </a:r>
            </a:p>
          </p:txBody>
        </p:sp>
        <p:sp>
          <p:nvSpPr>
            <p:cNvPr id="11" name="Text Box 5"/>
            <p:cNvSpPr txBox="1"/>
            <p:nvPr/>
          </p:nvSpPr>
          <p:spPr>
            <a:xfrm>
              <a:off x="11362" y="4480"/>
              <a:ext cx="2640" cy="1307"/>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dno {PK}</a:t>
              </a:r>
            </a:p>
            <a:p>
              <a:r>
                <a:rPr lang="en-US" altLang="zh-CN" dirty="0">
                  <a:latin typeface="Times New Roman" panose="02020603050405020304" pitchFamily="18" charset="0"/>
                </a:rPr>
                <a:t>name</a:t>
              </a:r>
            </a:p>
          </p:txBody>
        </p:sp>
        <p:grpSp>
          <p:nvGrpSpPr>
            <p:cNvPr id="12" name="组合 11"/>
            <p:cNvGrpSpPr/>
            <p:nvPr/>
          </p:nvGrpSpPr>
          <p:grpSpPr>
            <a:xfrm>
              <a:off x="6212" y="3723"/>
              <a:ext cx="2280" cy="2065"/>
              <a:chOff x="11447" y="7870"/>
              <a:chExt cx="2280" cy="2065"/>
            </a:xfrm>
          </p:grpSpPr>
          <p:sp>
            <p:nvSpPr>
              <p:cNvPr id="13" name="Text Box 6"/>
              <p:cNvSpPr txBox="1"/>
              <p:nvPr/>
            </p:nvSpPr>
            <p:spPr>
              <a:xfrm>
                <a:off x="11447" y="7870"/>
                <a:ext cx="2270" cy="725"/>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Teacher    </a:t>
                </a:r>
              </a:p>
            </p:txBody>
          </p:sp>
          <p:sp>
            <p:nvSpPr>
              <p:cNvPr id="14" name="Text Box 7"/>
              <p:cNvSpPr txBox="1"/>
              <p:nvPr/>
            </p:nvSpPr>
            <p:spPr>
              <a:xfrm>
                <a:off x="11447" y="8628"/>
                <a:ext cx="2280" cy="1307"/>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tno {PK}</a:t>
                </a:r>
              </a:p>
              <a:p>
                <a:r>
                  <a:rPr lang="en-US" altLang="zh-CN" dirty="0">
                    <a:latin typeface="Times New Roman" panose="02020603050405020304" pitchFamily="18" charset="0"/>
                  </a:rPr>
                  <a:t>name</a:t>
                </a:r>
              </a:p>
            </p:txBody>
          </p:sp>
        </p:grpSp>
        <p:sp>
          <p:nvSpPr>
            <p:cNvPr id="15" name="Line 18"/>
            <p:cNvSpPr/>
            <p:nvPr/>
          </p:nvSpPr>
          <p:spPr>
            <a:xfrm>
              <a:off x="8492" y="4157"/>
              <a:ext cx="2891"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16" name="Text Box 23"/>
            <p:cNvSpPr txBox="1"/>
            <p:nvPr/>
          </p:nvSpPr>
          <p:spPr>
            <a:xfrm>
              <a:off x="8447" y="4137"/>
              <a:ext cx="828" cy="580"/>
            </a:xfrm>
            <a:prstGeom prst="rect">
              <a:avLst/>
            </a:prstGeom>
            <a:noFill/>
            <a:ln w="9525">
              <a:noFill/>
            </a:ln>
          </p:spPr>
          <p:txBody>
            <a:bodyPr wrap="square">
              <a:spAutoFit/>
            </a:bodyPr>
            <a:lstStyle/>
            <a:p>
              <a:r>
                <a:rPr lang="en-US" altLang="zh-CN" sz="1800" b="1" dirty="0">
                  <a:latin typeface="Times New Roman" panose="02020603050405020304" pitchFamily="18" charset="0"/>
                </a:rPr>
                <a:t>1..*</a:t>
              </a:r>
            </a:p>
          </p:txBody>
        </p:sp>
        <p:sp>
          <p:nvSpPr>
            <p:cNvPr id="17" name="Text Box 27"/>
            <p:cNvSpPr txBox="1"/>
            <p:nvPr/>
          </p:nvSpPr>
          <p:spPr>
            <a:xfrm>
              <a:off x="8900" y="3560"/>
              <a:ext cx="1168" cy="580"/>
            </a:xfrm>
            <a:prstGeom prst="rect">
              <a:avLst/>
            </a:prstGeom>
            <a:noFill/>
            <a:ln w="9525">
              <a:noFill/>
            </a:ln>
          </p:spPr>
          <p:txBody>
            <a:bodyPr wrap="square">
              <a:spAutoFit/>
            </a:bodyPr>
            <a:lstStyle/>
            <a:p>
              <a:r>
                <a:rPr lang="en-US" altLang="zh-CN" sz="1800" b="1" dirty="0">
                  <a:latin typeface="Times New Roman" panose="02020603050405020304" pitchFamily="18" charset="0"/>
                </a:rPr>
                <a:t>Work</a:t>
              </a:r>
            </a:p>
          </p:txBody>
        </p:sp>
        <p:sp>
          <p:nvSpPr>
            <p:cNvPr id="18" name="Freeform 29"/>
            <p:cNvSpPr/>
            <p:nvPr/>
          </p:nvSpPr>
          <p:spPr>
            <a:xfrm>
              <a:off x="10144" y="3675"/>
              <a:ext cx="425" cy="425"/>
            </a:xfrm>
            <a:custGeom>
              <a:avLst/>
              <a:gdLst/>
              <a:ahLst/>
              <a:cxnLst>
                <a:cxn ang="0">
                  <a:pos x="0" y="0"/>
                </a:cxn>
                <a:cxn ang="0">
                  <a:pos x="379336019" y="189668712"/>
                </a:cxn>
                <a:cxn ang="0">
                  <a:pos x="0" y="379336019"/>
                </a:cxn>
                <a:cxn ang="0">
                  <a:pos x="0" y="0"/>
                </a:cxn>
              </a:cxnLst>
              <a:rect l="0" t="0" r="0" b="0"/>
              <a:pathLst>
                <a:path w="192" h="192">
                  <a:moveTo>
                    <a:pt x="0" y="0"/>
                  </a:moveTo>
                  <a:lnTo>
                    <a:pt x="192" y="96"/>
                  </a:lnTo>
                  <a:lnTo>
                    <a:pt x="0" y="192"/>
                  </a:lnTo>
                  <a:lnTo>
                    <a:pt x="0" y="0"/>
                  </a:ln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19" name="Text Box 32"/>
            <p:cNvSpPr txBox="1"/>
            <p:nvPr/>
          </p:nvSpPr>
          <p:spPr>
            <a:xfrm>
              <a:off x="10374" y="4137"/>
              <a:ext cx="828" cy="580"/>
            </a:xfrm>
            <a:prstGeom prst="rect">
              <a:avLst/>
            </a:prstGeom>
            <a:noFill/>
            <a:ln w="9525">
              <a:noFill/>
            </a:ln>
          </p:spPr>
          <p:txBody>
            <a:bodyPr wrap="square">
              <a:spAutoFit/>
            </a:bodyPr>
            <a:lstStyle/>
            <a:p>
              <a:r>
                <a:rPr lang="en-US" altLang="zh-CN" sz="1800" b="1" dirty="0">
                  <a:latin typeface="Times New Roman" panose="02020603050405020304" pitchFamily="18" charset="0"/>
                </a:rPr>
                <a:t>1..*</a:t>
              </a:r>
            </a:p>
          </p:txBody>
        </p:sp>
        <p:grpSp>
          <p:nvGrpSpPr>
            <p:cNvPr id="20" name="组合 19"/>
            <p:cNvGrpSpPr/>
            <p:nvPr/>
          </p:nvGrpSpPr>
          <p:grpSpPr>
            <a:xfrm>
              <a:off x="8714" y="4311"/>
              <a:ext cx="2151" cy="3287"/>
              <a:chOff x="8229" y="2930"/>
              <a:chExt cx="2151" cy="3287"/>
            </a:xfrm>
          </p:grpSpPr>
          <p:sp>
            <p:nvSpPr>
              <p:cNvPr id="21" name="Text Box 23"/>
              <p:cNvSpPr txBox="1"/>
              <p:nvPr/>
            </p:nvSpPr>
            <p:spPr>
              <a:xfrm>
                <a:off x="8229" y="3975"/>
                <a:ext cx="2151" cy="783"/>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endParaRPr lang="zh-CN" altLang="zh-CN" dirty="0">
                  <a:latin typeface="Times New Roman" panose="02020603050405020304" pitchFamily="18" charset="0"/>
                </a:endParaRPr>
              </a:p>
            </p:txBody>
          </p:sp>
          <p:sp>
            <p:nvSpPr>
              <p:cNvPr id="22" name="Text Box 24"/>
              <p:cNvSpPr txBox="1"/>
              <p:nvPr/>
            </p:nvSpPr>
            <p:spPr>
              <a:xfrm>
                <a:off x="8229" y="4758"/>
                <a:ext cx="2150" cy="1459"/>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en-US" altLang="zh-CN" sz="1800" dirty="0">
                    <a:latin typeface="Comic Sans MS" panose="030F0702030302020204" pitchFamily="66" charset="0"/>
                  </a:rPr>
                  <a:t>start_date{PK}</a:t>
                </a:r>
              </a:p>
              <a:p>
                <a:pPr algn="just" eaLnBrk="0" hangingPunct="0"/>
                <a:r>
                  <a:rPr lang="en-US" altLang="zh-CN" sz="1800" dirty="0">
                    <a:latin typeface="Comic Sans MS" panose="030F0702030302020204" pitchFamily="66" charset="0"/>
                    <a:sym typeface="+mn-ea"/>
                  </a:rPr>
                  <a:t>end_date</a:t>
                </a:r>
                <a:endParaRPr lang="en-US" altLang="zh-CN" sz="1800" dirty="0">
                  <a:latin typeface="Comic Sans MS" panose="030F0702030302020204" pitchFamily="66" charset="0"/>
                </a:endParaRPr>
              </a:p>
              <a:p>
                <a:pPr algn="just" eaLnBrk="0" hangingPunct="0"/>
                <a:r>
                  <a:rPr lang="en-US" altLang="zh-CN" sz="1800" dirty="0">
                    <a:latin typeface="Times New Roman" panose="02020603050405020304" pitchFamily="18" charset="0"/>
                  </a:rPr>
                  <a:t>role</a:t>
                </a:r>
              </a:p>
            </p:txBody>
          </p:sp>
          <p:sp>
            <p:nvSpPr>
              <p:cNvPr id="23" name="Line 25"/>
              <p:cNvSpPr/>
              <p:nvPr/>
            </p:nvSpPr>
            <p:spPr>
              <a:xfrm>
                <a:off x="9350" y="2930"/>
                <a:ext cx="0" cy="1045"/>
              </a:xfrm>
              <a:prstGeom prst="line">
                <a:avLst/>
              </a:prstGeom>
              <a:ln w="9525" cap="flat" cmpd="sng">
                <a:solidFill>
                  <a:srgbClr val="000000"/>
                </a:solidFill>
                <a:prstDash val="dash"/>
                <a:headEnd type="none" w="med" len="med"/>
                <a:tailEnd type="none" w="med" len="med"/>
              </a:ln>
            </p:spPr>
            <p:txBody>
              <a:bodyPr/>
              <a:lstStyle/>
              <a:p>
                <a:endParaRPr lang="zh-CN" altLang="en-US"/>
              </a:p>
            </p:txBody>
          </p:sp>
        </p:grpSp>
      </p:grpSp>
      <p:sp>
        <p:nvSpPr>
          <p:cNvPr id="25" name="文本框 24"/>
          <p:cNvSpPr txBox="1"/>
          <p:nvPr/>
        </p:nvSpPr>
        <p:spPr>
          <a:xfrm>
            <a:off x="7423150" y="3450590"/>
            <a:ext cx="1402080" cy="460375"/>
          </a:xfrm>
          <a:prstGeom prst="rect">
            <a:avLst/>
          </a:prstGeom>
          <a:noFill/>
        </p:spPr>
        <p:txBody>
          <a:bodyPr wrap="none" rtlCol="0">
            <a:spAutoFit/>
          </a:bodyPr>
          <a:lstStyle/>
          <a:p>
            <a:r>
              <a:rPr lang="zh-CN" altLang="en-US" b="1">
                <a:solidFill>
                  <a:srgbClr val="FF0000"/>
                </a:solidFill>
                <a:latin typeface="微软雅黑" panose="020B0503020204020204" charset="-122"/>
                <a:ea typeface="微软雅黑" panose="020B0503020204020204" charset="-122"/>
              </a:rPr>
              <a:t>历史轨迹</a:t>
            </a:r>
            <a:endParaRPr lang="en-US" altLang="zh-CN" b="1">
              <a:solidFill>
                <a:srgbClr val="FF0000"/>
              </a:solidFill>
              <a:latin typeface="微软雅黑" panose="020B0503020204020204" charset="-122"/>
              <a:ea typeface="微软雅黑" panose="020B0503020204020204" charset="-122"/>
            </a:endParaRPr>
          </a:p>
        </p:txBody>
      </p:sp>
      <p:grpSp>
        <p:nvGrpSpPr>
          <p:cNvPr id="43" name="组合 42"/>
          <p:cNvGrpSpPr/>
          <p:nvPr/>
        </p:nvGrpSpPr>
        <p:grpSpPr>
          <a:xfrm>
            <a:off x="262890" y="5215255"/>
            <a:ext cx="8653145" cy="1530985"/>
            <a:chOff x="414" y="7309"/>
            <a:chExt cx="13627" cy="2411"/>
          </a:xfrm>
        </p:grpSpPr>
        <p:sp>
          <p:nvSpPr>
            <p:cNvPr id="3" name="Text Box 4"/>
            <p:cNvSpPr txBox="1"/>
            <p:nvPr/>
          </p:nvSpPr>
          <p:spPr>
            <a:xfrm>
              <a:off x="11425" y="7479"/>
              <a:ext cx="2616" cy="725"/>
            </a:xfrm>
            <a:prstGeom prst="rect">
              <a:avLst/>
            </a:prstGeom>
            <a:noFill/>
            <a:ln w="9525" cap="flat" cmpd="sng">
              <a:solidFill>
                <a:schemeClr val="tx1"/>
              </a:solidFill>
              <a:prstDash val="solid"/>
              <a:miter/>
              <a:headEnd type="none" w="med" len="med"/>
              <a:tailEnd type="none" w="med" len="med"/>
            </a:ln>
          </p:spPr>
          <p:txBody>
            <a:bodyPr wrap="square">
              <a:spAutoFit/>
            </a:bodyPr>
            <a:lstStyle/>
            <a:p>
              <a:r>
                <a:rPr lang="en-US" altLang="zh-CN" dirty="0">
                  <a:latin typeface="Times New Roman" panose="02020603050405020304" pitchFamily="18" charset="0"/>
                </a:rPr>
                <a:t>Department </a:t>
              </a:r>
            </a:p>
          </p:txBody>
        </p:sp>
        <p:sp>
          <p:nvSpPr>
            <p:cNvPr id="4" name="Text Box 5"/>
            <p:cNvSpPr txBox="1"/>
            <p:nvPr/>
          </p:nvSpPr>
          <p:spPr>
            <a:xfrm>
              <a:off x="11457" y="8236"/>
              <a:ext cx="2583" cy="1307"/>
            </a:xfrm>
            <a:prstGeom prst="rect">
              <a:avLst/>
            </a:prstGeom>
            <a:noFill/>
            <a:ln w="9525" cap="flat" cmpd="sng">
              <a:solidFill>
                <a:schemeClr val="tx1"/>
              </a:solidFill>
              <a:prstDash val="solid"/>
              <a:miter/>
              <a:headEnd type="none" w="med" len="med"/>
              <a:tailEnd type="none" w="med" len="med"/>
            </a:ln>
          </p:spPr>
          <p:txBody>
            <a:bodyPr wrap="square">
              <a:spAutoFit/>
            </a:bodyPr>
            <a:lstStyle/>
            <a:p>
              <a:r>
                <a:rPr lang="en-US" altLang="zh-CN" dirty="0">
                  <a:latin typeface="Times New Roman" panose="02020603050405020304" pitchFamily="18" charset="0"/>
                </a:rPr>
                <a:t>dno {PK}</a:t>
              </a:r>
            </a:p>
            <a:p>
              <a:r>
                <a:rPr lang="en-US" altLang="zh-CN" dirty="0">
                  <a:latin typeface="Times New Roman" panose="02020603050405020304" pitchFamily="18" charset="0"/>
                </a:rPr>
                <a:t>name</a:t>
              </a:r>
            </a:p>
          </p:txBody>
        </p:sp>
        <p:grpSp>
          <p:nvGrpSpPr>
            <p:cNvPr id="5" name="组合 4"/>
            <p:cNvGrpSpPr/>
            <p:nvPr/>
          </p:nvGrpSpPr>
          <p:grpSpPr>
            <a:xfrm>
              <a:off x="414" y="7309"/>
              <a:ext cx="2255" cy="2065"/>
              <a:chOff x="11447" y="7870"/>
              <a:chExt cx="2280" cy="2065"/>
            </a:xfrm>
          </p:grpSpPr>
          <p:sp>
            <p:nvSpPr>
              <p:cNvPr id="7" name="Text Box 6"/>
              <p:cNvSpPr txBox="1"/>
              <p:nvPr/>
            </p:nvSpPr>
            <p:spPr>
              <a:xfrm>
                <a:off x="11447" y="7870"/>
                <a:ext cx="2270" cy="725"/>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Teacher    </a:t>
                </a:r>
              </a:p>
            </p:txBody>
          </p:sp>
          <p:sp>
            <p:nvSpPr>
              <p:cNvPr id="8" name="Text Box 7"/>
              <p:cNvSpPr txBox="1"/>
              <p:nvPr/>
            </p:nvSpPr>
            <p:spPr>
              <a:xfrm>
                <a:off x="11447" y="8628"/>
                <a:ext cx="2280" cy="1307"/>
              </a:xfrm>
              <a:prstGeom prst="rect">
                <a:avLst/>
              </a:prstGeom>
              <a:no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tno {PK}</a:t>
                </a:r>
              </a:p>
              <a:p>
                <a:r>
                  <a:rPr lang="en-US" altLang="zh-CN" dirty="0">
                    <a:latin typeface="Times New Roman" panose="02020603050405020304" pitchFamily="18" charset="0"/>
                  </a:rPr>
                  <a:t>name</a:t>
                </a:r>
              </a:p>
            </p:txBody>
          </p:sp>
        </p:grpSp>
        <p:sp>
          <p:nvSpPr>
            <p:cNvPr id="27" name="Line 18"/>
            <p:cNvSpPr/>
            <p:nvPr/>
          </p:nvSpPr>
          <p:spPr>
            <a:xfrm>
              <a:off x="2742" y="7913"/>
              <a:ext cx="2268"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8" name="Text Box 23"/>
            <p:cNvSpPr txBox="1"/>
            <p:nvPr/>
          </p:nvSpPr>
          <p:spPr>
            <a:xfrm>
              <a:off x="2677" y="7893"/>
              <a:ext cx="1178" cy="580"/>
            </a:xfrm>
            <a:prstGeom prst="rect">
              <a:avLst/>
            </a:prstGeom>
            <a:noFill/>
            <a:ln w="9525">
              <a:noFill/>
            </a:ln>
          </p:spPr>
          <p:txBody>
            <a:bodyPr wrap="square">
              <a:spAutoFit/>
            </a:bodyPr>
            <a:lstStyle/>
            <a:p>
              <a:r>
                <a:rPr lang="en-US" altLang="zh-CN" sz="1800" b="1" dirty="0">
                  <a:latin typeface="Times New Roman" panose="02020603050405020304" pitchFamily="18" charset="0"/>
                </a:rPr>
                <a:t>1..1</a:t>
              </a:r>
            </a:p>
          </p:txBody>
        </p:sp>
        <p:sp>
          <p:nvSpPr>
            <p:cNvPr id="29" name="Text Box 27"/>
            <p:cNvSpPr txBox="1"/>
            <p:nvPr/>
          </p:nvSpPr>
          <p:spPr>
            <a:xfrm>
              <a:off x="2870" y="7316"/>
              <a:ext cx="1662" cy="580"/>
            </a:xfrm>
            <a:prstGeom prst="rect">
              <a:avLst/>
            </a:prstGeom>
            <a:noFill/>
            <a:ln w="9525">
              <a:noFill/>
            </a:ln>
          </p:spPr>
          <p:txBody>
            <a:bodyPr wrap="square">
              <a:spAutoFit/>
            </a:bodyPr>
            <a:lstStyle/>
            <a:p>
              <a:r>
                <a:rPr lang="en-US" altLang="zh-CN" sz="1800" b="1" dirty="0">
                  <a:latin typeface="Times New Roman" panose="02020603050405020304" pitchFamily="18" charset="0"/>
                </a:rPr>
                <a:t>Work</a:t>
              </a:r>
            </a:p>
          </p:txBody>
        </p:sp>
        <p:sp>
          <p:nvSpPr>
            <p:cNvPr id="30" name="Freeform 29"/>
            <p:cNvSpPr/>
            <p:nvPr/>
          </p:nvSpPr>
          <p:spPr>
            <a:xfrm>
              <a:off x="4075" y="7431"/>
              <a:ext cx="605" cy="425"/>
            </a:xfrm>
            <a:custGeom>
              <a:avLst/>
              <a:gdLst/>
              <a:ahLst/>
              <a:cxnLst>
                <a:cxn ang="0">
                  <a:pos x="0" y="0"/>
                </a:cxn>
                <a:cxn ang="0">
                  <a:pos x="379336019" y="189668712"/>
                </a:cxn>
                <a:cxn ang="0">
                  <a:pos x="0" y="379336019"/>
                </a:cxn>
                <a:cxn ang="0">
                  <a:pos x="0" y="0"/>
                </a:cxn>
              </a:cxnLst>
              <a:rect l="0" t="0" r="0" b="0"/>
              <a:pathLst>
                <a:path w="192" h="192">
                  <a:moveTo>
                    <a:pt x="0" y="0"/>
                  </a:moveTo>
                  <a:lnTo>
                    <a:pt x="192" y="96"/>
                  </a:lnTo>
                  <a:lnTo>
                    <a:pt x="0" y="192"/>
                  </a:lnTo>
                  <a:lnTo>
                    <a:pt x="0" y="0"/>
                  </a:ln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31" name="Text Box 32"/>
            <p:cNvSpPr txBox="1"/>
            <p:nvPr/>
          </p:nvSpPr>
          <p:spPr>
            <a:xfrm>
              <a:off x="4063" y="7893"/>
              <a:ext cx="1178" cy="580"/>
            </a:xfrm>
            <a:prstGeom prst="rect">
              <a:avLst/>
            </a:prstGeom>
            <a:noFill/>
            <a:ln w="9525">
              <a:noFill/>
            </a:ln>
          </p:spPr>
          <p:txBody>
            <a:bodyPr wrap="square">
              <a:spAutoFit/>
            </a:bodyPr>
            <a:lstStyle/>
            <a:p>
              <a:r>
                <a:rPr lang="en-US" altLang="zh-CN" sz="1800" b="1" dirty="0">
                  <a:latin typeface="Times New Roman" panose="02020603050405020304" pitchFamily="18" charset="0"/>
                </a:rPr>
                <a:t>1..*</a:t>
              </a:r>
            </a:p>
          </p:txBody>
        </p:sp>
        <p:sp>
          <p:nvSpPr>
            <p:cNvPr id="34" name="Text Box 24"/>
            <p:cNvSpPr txBox="1"/>
            <p:nvPr/>
          </p:nvSpPr>
          <p:spPr>
            <a:xfrm>
              <a:off x="5248" y="8262"/>
              <a:ext cx="3059" cy="1459"/>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en-US" altLang="zh-CN" sz="1800" dirty="0">
                  <a:latin typeface="Comic Sans MS" panose="030F0702030302020204" pitchFamily="66" charset="0"/>
                </a:rPr>
                <a:t>start_date{PK}</a:t>
              </a:r>
            </a:p>
            <a:p>
              <a:pPr algn="just" eaLnBrk="0" hangingPunct="0"/>
              <a:r>
                <a:rPr lang="en-US" altLang="zh-CN" sz="1800" dirty="0">
                  <a:latin typeface="Comic Sans MS" panose="030F0702030302020204" pitchFamily="66" charset="0"/>
                  <a:sym typeface="+mn-ea"/>
                </a:rPr>
                <a:t>end_date</a:t>
              </a:r>
              <a:endParaRPr lang="en-US" altLang="zh-CN" sz="1800" dirty="0">
                <a:latin typeface="Comic Sans MS" panose="030F0702030302020204" pitchFamily="66" charset="0"/>
              </a:endParaRPr>
            </a:p>
            <a:p>
              <a:pPr algn="just" eaLnBrk="0" hangingPunct="0"/>
              <a:r>
                <a:rPr lang="en-US" altLang="zh-CN" sz="1800" dirty="0">
                  <a:latin typeface="Times New Roman" panose="02020603050405020304" pitchFamily="18" charset="0"/>
                </a:rPr>
                <a:t>role</a:t>
              </a:r>
            </a:p>
          </p:txBody>
        </p:sp>
        <p:sp>
          <p:nvSpPr>
            <p:cNvPr id="36" name="Line 18"/>
            <p:cNvSpPr/>
            <p:nvPr/>
          </p:nvSpPr>
          <p:spPr>
            <a:xfrm flipV="1">
              <a:off x="8349" y="7893"/>
              <a:ext cx="3047" cy="4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37" name="Text Box 23"/>
            <p:cNvSpPr txBox="1"/>
            <p:nvPr/>
          </p:nvSpPr>
          <p:spPr>
            <a:xfrm>
              <a:off x="8348" y="7913"/>
              <a:ext cx="1178" cy="580"/>
            </a:xfrm>
            <a:prstGeom prst="rect">
              <a:avLst/>
            </a:prstGeom>
            <a:noFill/>
            <a:ln w="9525">
              <a:noFill/>
            </a:ln>
          </p:spPr>
          <p:txBody>
            <a:bodyPr wrap="square">
              <a:spAutoFit/>
            </a:bodyPr>
            <a:lstStyle/>
            <a:p>
              <a:r>
                <a:rPr lang="en-US" altLang="zh-CN" sz="1800" b="1" dirty="0">
                  <a:latin typeface="Times New Roman" panose="02020603050405020304" pitchFamily="18" charset="0"/>
                </a:rPr>
                <a:t>1..*</a:t>
              </a:r>
            </a:p>
          </p:txBody>
        </p:sp>
        <p:sp>
          <p:nvSpPr>
            <p:cNvPr id="38" name="Text Box 27"/>
            <p:cNvSpPr txBox="1"/>
            <p:nvPr/>
          </p:nvSpPr>
          <p:spPr>
            <a:xfrm>
              <a:off x="8993" y="7336"/>
              <a:ext cx="1662" cy="580"/>
            </a:xfrm>
            <a:prstGeom prst="rect">
              <a:avLst/>
            </a:prstGeom>
            <a:noFill/>
            <a:ln w="9525">
              <a:noFill/>
            </a:ln>
          </p:spPr>
          <p:txBody>
            <a:bodyPr wrap="square">
              <a:spAutoFit/>
            </a:bodyPr>
            <a:lstStyle/>
            <a:p>
              <a:r>
                <a:rPr lang="en-US" altLang="zh-CN" sz="1800" b="1" dirty="0">
                  <a:latin typeface="Times New Roman" panose="02020603050405020304" pitchFamily="18" charset="0"/>
                </a:rPr>
                <a:t>Work</a:t>
              </a:r>
            </a:p>
          </p:txBody>
        </p:sp>
        <p:sp>
          <p:nvSpPr>
            <p:cNvPr id="39" name="Freeform 29"/>
            <p:cNvSpPr/>
            <p:nvPr/>
          </p:nvSpPr>
          <p:spPr>
            <a:xfrm>
              <a:off x="10424" y="7451"/>
              <a:ext cx="605" cy="425"/>
            </a:xfrm>
            <a:custGeom>
              <a:avLst/>
              <a:gdLst/>
              <a:ahLst/>
              <a:cxnLst>
                <a:cxn ang="0">
                  <a:pos x="0" y="0"/>
                </a:cxn>
                <a:cxn ang="0">
                  <a:pos x="379336019" y="189668712"/>
                </a:cxn>
                <a:cxn ang="0">
                  <a:pos x="0" y="379336019"/>
                </a:cxn>
                <a:cxn ang="0">
                  <a:pos x="0" y="0"/>
                </a:cxn>
              </a:cxnLst>
              <a:rect l="0" t="0" r="0" b="0"/>
              <a:pathLst>
                <a:path w="192" h="192">
                  <a:moveTo>
                    <a:pt x="0" y="0"/>
                  </a:moveTo>
                  <a:lnTo>
                    <a:pt x="192" y="96"/>
                  </a:lnTo>
                  <a:lnTo>
                    <a:pt x="0" y="192"/>
                  </a:lnTo>
                  <a:lnTo>
                    <a:pt x="0" y="0"/>
                  </a:ln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40" name="Text Box 32"/>
            <p:cNvSpPr txBox="1"/>
            <p:nvPr/>
          </p:nvSpPr>
          <p:spPr>
            <a:xfrm>
              <a:off x="9960" y="7913"/>
              <a:ext cx="1178" cy="580"/>
            </a:xfrm>
            <a:prstGeom prst="rect">
              <a:avLst/>
            </a:prstGeom>
            <a:noFill/>
            <a:ln w="9525">
              <a:noFill/>
            </a:ln>
          </p:spPr>
          <p:txBody>
            <a:bodyPr wrap="square">
              <a:spAutoFit/>
            </a:bodyPr>
            <a:lstStyle/>
            <a:p>
              <a:r>
                <a:rPr lang="en-US" altLang="zh-CN" sz="1800" b="1" dirty="0">
                  <a:latin typeface="Times New Roman" panose="02020603050405020304" pitchFamily="18" charset="0"/>
                </a:rPr>
                <a:t>1..1</a:t>
              </a:r>
            </a:p>
          </p:txBody>
        </p:sp>
        <p:sp>
          <p:nvSpPr>
            <p:cNvPr id="41" name="Text Box 24"/>
            <p:cNvSpPr txBox="1"/>
            <p:nvPr/>
          </p:nvSpPr>
          <p:spPr>
            <a:xfrm>
              <a:off x="5233" y="7479"/>
              <a:ext cx="3059" cy="784"/>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eaLnBrk="0" hangingPunct="0"/>
              <a:r>
                <a:rPr lang="en-US" altLang="zh-CN" sz="1800" dirty="0">
                  <a:latin typeface="Arial Black" panose="020B0A04020102020204" charset="0"/>
                  <a:cs typeface="Arial Black" panose="020B0A04020102020204" charset="0"/>
                </a:rPr>
                <a:t>Work_record</a:t>
              </a:r>
            </a:p>
          </p:txBody>
        </p:sp>
      </p:grpSp>
      <p:sp>
        <p:nvSpPr>
          <p:cNvPr id="44" name="下箭头 43"/>
          <p:cNvSpPr/>
          <p:nvPr/>
        </p:nvSpPr>
        <p:spPr>
          <a:xfrm>
            <a:off x="3728085" y="4231005"/>
            <a:ext cx="1151890" cy="575945"/>
          </a:xfrm>
          <a:prstGeom prst="downArrow">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p:cNvSpPr>
          <p:nvPr>
            <p:ph type="title"/>
          </p:nvPr>
        </p:nvSpPr>
        <p:spPr>
          <a:xfrm>
            <a:off x="381000" y="152400"/>
            <a:ext cx="8153400" cy="1143000"/>
          </a:xfrm>
        </p:spPr>
        <p:txBody>
          <a:bodyPr vert="horz" wrap="square" lIns="91440" tIns="45720" rIns="91440" bIns="45720" anchor="ctr"/>
          <a:lstStyle/>
          <a:p>
            <a:pPr eaLnBrk="1" hangingPunct="1"/>
            <a:r>
              <a:rPr lang="en-US" altLang="zh-CN" sz="4000" dirty="0">
                <a:latin typeface="微软雅黑" panose="020B0503020204020204" charset="-122"/>
                <a:ea typeface="微软雅黑" panose="020B0503020204020204" charset="-122"/>
              </a:rPr>
              <a:t>ER Modeling</a:t>
            </a:r>
            <a:r>
              <a:rPr lang="zh-CN" altLang="en-US" sz="4000" dirty="0">
                <a:latin typeface="微软雅黑" panose="020B0503020204020204" charset="-122"/>
                <a:ea typeface="微软雅黑" panose="020B0503020204020204" charset="-122"/>
              </a:rPr>
              <a:t>技巧</a:t>
            </a:r>
          </a:p>
        </p:txBody>
      </p:sp>
      <p:sp>
        <p:nvSpPr>
          <p:cNvPr id="90115" name="Rectangle 3"/>
          <p:cNvSpPr>
            <a:spLocks noGrp="1"/>
          </p:cNvSpPr>
          <p:nvPr>
            <p:ph idx="1"/>
          </p:nvPr>
        </p:nvSpPr>
        <p:spPr>
          <a:xfrm>
            <a:off x="183515" y="1735455"/>
            <a:ext cx="8777605" cy="3764280"/>
          </a:xfrm>
        </p:spPr>
        <p:txBody>
          <a:bodyPr vert="horz" wrap="square" lIns="91440" tIns="45720" rIns="91440" bIns="45720" anchor="t"/>
          <a:lstStyle/>
          <a:p>
            <a:pPr marL="0" indent="414020" defTabSz="0" eaLnBrk="1" hangingPunct="1">
              <a:lnSpc>
                <a:spcPct val="150000"/>
              </a:lnSpc>
              <a:spcBef>
                <a:spcPts val="10"/>
              </a:spcBef>
              <a:spcAft>
                <a:spcPts val="0"/>
              </a:spcAft>
              <a:buNone/>
              <a:tabLst>
                <a:tab pos="952500" algn="l"/>
              </a:tabLst>
            </a:pPr>
            <a:r>
              <a:rPr lang="zh-CN" dirty="0">
                <a:latin typeface="微软雅黑" panose="020B0503020204020204" charset="-122"/>
                <a:ea typeface="微软雅黑" panose="020B0503020204020204" charset="-122"/>
              </a:rPr>
              <a:t>实体之间的有</a:t>
            </a:r>
            <a:r>
              <a:rPr lang="zh-CN" b="1" dirty="0">
                <a:solidFill>
                  <a:srgbClr val="FF0000"/>
                </a:solidFill>
                <a:latin typeface="微软雅黑" panose="020B0503020204020204" charset="-122"/>
                <a:ea typeface="微软雅黑" panose="020B0503020204020204" charset="-122"/>
              </a:rPr>
              <a:t>从属关系</a:t>
            </a:r>
            <a:r>
              <a:rPr lang="zh-CN" dirty="0">
                <a:latin typeface="微软雅黑" panose="020B0503020204020204" charset="-122"/>
                <a:ea typeface="微软雅黑" panose="020B0503020204020204" charset="-122"/>
              </a:rPr>
              <a:t>，使得实体之间构成了</a:t>
            </a:r>
            <a:r>
              <a:rPr lang="zh-CN" b="1" dirty="0">
                <a:solidFill>
                  <a:srgbClr val="FF0000"/>
                </a:solidFill>
                <a:latin typeface="微软雅黑" panose="020B0503020204020204" charset="-122"/>
                <a:ea typeface="微软雅黑" panose="020B0503020204020204" charset="-122"/>
              </a:rPr>
              <a:t>树状结构图</a:t>
            </a:r>
            <a:r>
              <a:rPr lang="zh-CN" dirty="0">
                <a:latin typeface="微软雅黑" panose="020B0503020204020204" charset="-122"/>
                <a:ea typeface="微软雅黑" panose="020B0503020204020204" charset="-122"/>
              </a:rPr>
              <a:t>，此时必须要考虑它们之间是否存在</a:t>
            </a:r>
            <a:r>
              <a:rPr lang="zh-CN" b="1" dirty="0">
                <a:solidFill>
                  <a:srgbClr val="FF0000"/>
                </a:solidFill>
                <a:latin typeface="微软雅黑" panose="020B0503020204020204" charset="-122"/>
                <a:ea typeface="微软雅黑" panose="020B0503020204020204" charset="-122"/>
              </a:rPr>
              <a:t>依存关系</a:t>
            </a:r>
            <a:r>
              <a:rPr lang="zh-CN" dirty="0">
                <a:latin typeface="微软雅黑" panose="020B0503020204020204" charset="-122"/>
                <a:ea typeface="微软雅黑" panose="020B0503020204020204" charset="-122"/>
              </a:rPr>
              <a:t>。如果是，就要区分</a:t>
            </a:r>
            <a:r>
              <a:rPr lang="zh-CN" b="1" dirty="0">
                <a:solidFill>
                  <a:srgbClr val="0000CC"/>
                </a:solidFill>
                <a:latin typeface="微软雅黑" panose="020B0503020204020204" charset="-122"/>
                <a:ea typeface="微软雅黑" panose="020B0503020204020204" charset="-122"/>
              </a:rPr>
              <a:t>强实体</a:t>
            </a:r>
            <a:r>
              <a:rPr lang="zh-CN" dirty="0">
                <a:latin typeface="微软雅黑" panose="020B0503020204020204" charset="-122"/>
                <a:ea typeface="微软雅黑" panose="020B0503020204020204" charset="-122"/>
              </a:rPr>
              <a:t>，与</a:t>
            </a:r>
            <a:r>
              <a:rPr lang="zh-CN" b="1" dirty="0">
                <a:solidFill>
                  <a:srgbClr val="0000CC"/>
                </a:solidFill>
                <a:latin typeface="微软雅黑" panose="020B0503020204020204" charset="-122"/>
                <a:ea typeface="微软雅黑" panose="020B0503020204020204" charset="-122"/>
              </a:rPr>
              <a:t>弱实体</a:t>
            </a:r>
            <a:r>
              <a:rPr lang="zh-CN" dirty="0">
                <a:latin typeface="微软雅黑" panose="020B0503020204020204" charset="-122"/>
                <a:ea typeface="微软雅黑" panose="020B0503020204020204" charset="-122"/>
              </a:rPr>
              <a:t>。</a:t>
            </a:r>
          </a:p>
          <a:p>
            <a:pPr marL="0" indent="414020" defTabSz="0" eaLnBrk="1" hangingPunct="1">
              <a:lnSpc>
                <a:spcPct val="150000"/>
              </a:lnSpc>
              <a:spcBef>
                <a:spcPts val="10"/>
              </a:spcBef>
              <a:spcAft>
                <a:spcPts val="0"/>
              </a:spcAft>
              <a:buNone/>
              <a:tabLst>
                <a:tab pos="952500" algn="l"/>
              </a:tabLst>
            </a:pPr>
            <a:endParaRPr lang="zh-CN" dirty="0">
              <a:latin typeface="微软雅黑" panose="020B0503020204020204" charset="-122"/>
              <a:ea typeface="微软雅黑" panose="020B0503020204020204" charset="-122"/>
            </a:endParaRPr>
          </a:p>
          <a:p>
            <a:pPr marL="0" indent="414020" defTabSz="0" eaLnBrk="1" hangingPunct="1">
              <a:lnSpc>
                <a:spcPct val="150000"/>
              </a:lnSpc>
              <a:spcBef>
                <a:spcPts val="10"/>
              </a:spcBef>
              <a:spcAft>
                <a:spcPts val="0"/>
              </a:spcAft>
              <a:buNone/>
              <a:tabLst>
                <a:tab pos="952500" algn="l"/>
              </a:tabLst>
            </a:pPr>
            <a:r>
              <a:rPr lang="zh-CN" dirty="0">
                <a:latin typeface="微软雅黑" panose="020B0503020204020204" charset="-122"/>
                <a:ea typeface="微软雅黑" panose="020B0503020204020204" charset="-122"/>
              </a:rPr>
              <a:t>对于联系，</a:t>
            </a:r>
            <a:r>
              <a:rPr lang="zh-CN" dirty="0">
                <a:latin typeface="微软雅黑" panose="020B0503020204020204" charset="-122"/>
                <a:ea typeface="微软雅黑" panose="020B0503020204020204" charset="-122"/>
                <a:sym typeface="+mn-ea"/>
              </a:rPr>
              <a:t>有两种含义。第一种含义</a:t>
            </a:r>
            <a:r>
              <a:rPr lang="zh-CN" altLang="en-US" dirty="0">
                <a:latin typeface="微软雅黑" panose="020B0503020204020204" charset="-122"/>
                <a:ea typeface="微软雅黑" panose="020B0503020204020204" charset="-122"/>
                <a:sym typeface="+mn-ea"/>
              </a:rPr>
              <a:t>表达抽象概念之间相互联系这种特性，即</a:t>
            </a:r>
            <a:r>
              <a:rPr lang="zh-CN" dirty="0">
                <a:latin typeface="微软雅黑" panose="020B0503020204020204" charset="-122"/>
                <a:ea typeface="微软雅黑" panose="020B0503020204020204" charset="-122"/>
                <a:sym typeface="+mn-ea"/>
              </a:rPr>
              <a:t>表达</a:t>
            </a:r>
            <a:r>
              <a:rPr lang="zh-CN" b="1" dirty="0">
                <a:solidFill>
                  <a:srgbClr val="FF0000"/>
                </a:solidFill>
                <a:latin typeface="微软雅黑" panose="020B0503020204020204" charset="-122"/>
                <a:ea typeface="微软雅黑" panose="020B0503020204020204" charset="-122"/>
                <a:sym typeface="+mn-ea"/>
              </a:rPr>
              <a:t>当前状态</a:t>
            </a:r>
            <a:r>
              <a:rPr lang="zh-CN" dirty="0">
                <a:latin typeface="微软雅黑" panose="020B0503020204020204" charset="-122"/>
                <a:ea typeface="微软雅黑" panose="020B0503020204020204" charset="-122"/>
                <a:sym typeface="+mn-ea"/>
              </a:rPr>
              <a:t>；第二种含义表达事件的发生，即表达</a:t>
            </a:r>
            <a:r>
              <a:rPr lang="zh-CN" b="1" dirty="0">
                <a:solidFill>
                  <a:srgbClr val="FF0000"/>
                </a:solidFill>
                <a:latin typeface="微软雅黑" panose="020B0503020204020204" charset="-122"/>
                <a:ea typeface="微软雅黑" panose="020B0503020204020204" charset="-122"/>
                <a:sym typeface="+mn-ea"/>
              </a:rPr>
              <a:t>历史记录</a:t>
            </a:r>
            <a:r>
              <a:rPr lang="zh-CN" dirty="0">
                <a:latin typeface="微软雅黑" panose="020B0503020204020204" charset="-122"/>
                <a:ea typeface="微软雅黑" panose="020B0503020204020204" charset="-122"/>
                <a:sym typeface="+mn-ea"/>
              </a:rPr>
              <a:t>。</a:t>
            </a:r>
            <a:endParaRPr lang="zh-CN" dirty="0">
              <a:latin typeface="微软雅黑" panose="020B0503020204020204" charset="-122"/>
              <a:ea typeface="微软雅黑" panose="020B0503020204020204" charset="-122"/>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p:cNvSpPr>
          <p:nvPr>
            <p:ph type="title"/>
          </p:nvPr>
        </p:nvSpPr>
        <p:spPr>
          <a:xfrm>
            <a:off x="0" y="152400"/>
            <a:ext cx="8534400" cy="1143000"/>
          </a:xfrm>
        </p:spPr>
        <p:txBody>
          <a:bodyPr vert="horz" wrap="square" lIns="91440" tIns="45720" rIns="91440" bIns="45720" anchor="ctr"/>
          <a:lstStyle/>
          <a:p>
            <a:pPr eaLnBrk="1" hangingPunct="1"/>
            <a:r>
              <a:rPr lang="zh-CN" altLang="en-US" dirty="0">
                <a:latin typeface="微软雅黑" panose="020B0503020204020204" charset="-122"/>
                <a:ea typeface="微软雅黑" panose="020B0503020204020204" charset="-122"/>
                <a:cs typeface="微软雅黑" panose="020B0503020204020204" charset="-122"/>
              </a:rPr>
              <a:t>在</a:t>
            </a:r>
            <a:r>
              <a:rPr lang="en-US" altLang="zh-CN" dirty="0">
                <a:latin typeface="微软雅黑" panose="020B0503020204020204" charset="-122"/>
                <a:ea typeface="微软雅黑" panose="020B0503020204020204" charset="-122"/>
                <a:cs typeface="微软雅黑" panose="020B0503020204020204" charset="-122"/>
              </a:rPr>
              <a:t>ER</a:t>
            </a:r>
            <a:r>
              <a:rPr lang="zh-CN" altLang="en-US" dirty="0">
                <a:latin typeface="微软雅黑" panose="020B0503020204020204" charset="-122"/>
                <a:ea typeface="微软雅黑" panose="020B0503020204020204" charset="-122"/>
                <a:cs typeface="微软雅黑" panose="020B0503020204020204" charset="-122"/>
              </a:rPr>
              <a:t>建模中引入面向对象概念</a:t>
            </a:r>
          </a:p>
        </p:txBody>
      </p:sp>
      <p:sp>
        <p:nvSpPr>
          <p:cNvPr id="93187" name="Rectangle 3"/>
          <p:cNvSpPr>
            <a:spLocks noGrp="1"/>
          </p:cNvSpPr>
          <p:nvPr>
            <p:ph idx="1"/>
          </p:nvPr>
        </p:nvSpPr>
        <p:spPr>
          <a:xfrm>
            <a:off x="571500" y="5991225"/>
            <a:ext cx="4190365" cy="755015"/>
          </a:xfrm>
          <a:solidFill>
            <a:schemeClr val="accent2">
              <a:lumMod val="20000"/>
              <a:lumOff val="80000"/>
            </a:schemeClr>
          </a:solidFill>
        </p:spPr>
        <p:txBody>
          <a:bodyPr vert="horz" wrap="square" lIns="91440" tIns="45720" rIns="91440" bIns="45720" anchor="t"/>
          <a:lstStyle/>
          <a:p>
            <a:pPr marL="457200" indent="-457200" defTabSz="0" eaLnBrk="1" hangingPunct="1">
              <a:lnSpc>
                <a:spcPct val="90000"/>
              </a:lnSpc>
              <a:buNone/>
              <a:tabLst>
                <a:tab pos="952500" algn="l"/>
              </a:tabLst>
            </a:pPr>
            <a:r>
              <a:rPr lang="en-US" altLang="zh-CN" dirty="0">
                <a:solidFill>
                  <a:srgbClr val="FF0000"/>
                </a:solidFill>
                <a:latin typeface="Arial Black" panose="020B0A04020102020204" charset="0"/>
                <a:ea typeface="微软雅黑" panose="020B0503020204020204" charset="-122"/>
                <a:cs typeface="Arial Black" panose="020B0A04020102020204" charset="0"/>
              </a:rPr>
              <a:t>Mandatory，Optional</a:t>
            </a:r>
          </a:p>
          <a:p>
            <a:pPr marL="457200" indent="-457200" defTabSz="0" eaLnBrk="1" hangingPunct="1">
              <a:lnSpc>
                <a:spcPct val="90000"/>
              </a:lnSpc>
              <a:buNone/>
              <a:tabLst>
                <a:tab pos="952500" algn="l"/>
              </a:tabLst>
            </a:pPr>
            <a:r>
              <a:rPr lang="en-US" altLang="zh-CN" dirty="0">
                <a:solidFill>
                  <a:srgbClr val="FF0000"/>
                </a:solidFill>
                <a:latin typeface="Arial Black" panose="020B0A04020102020204" charset="0"/>
                <a:ea typeface="微软雅黑" panose="020B0503020204020204" charset="-122"/>
                <a:cs typeface="Arial Black" panose="020B0A04020102020204" charset="0"/>
              </a:rPr>
              <a:t>AND </a:t>
            </a:r>
            <a:r>
              <a:rPr lang="zh-CN" altLang="en-US" dirty="0">
                <a:solidFill>
                  <a:srgbClr val="FF0000"/>
                </a:solidFill>
                <a:latin typeface="Arial Black" panose="020B0A04020102020204" charset="0"/>
                <a:ea typeface="微软雅黑" panose="020B0503020204020204" charset="-122"/>
                <a:cs typeface="Arial Black" panose="020B0A04020102020204" charset="0"/>
              </a:rPr>
              <a:t>， </a:t>
            </a:r>
            <a:r>
              <a:rPr lang="en-US" altLang="zh-CN" dirty="0">
                <a:solidFill>
                  <a:srgbClr val="FF0000"/>
                </a:solidFill>
                <a:latin typeface="Arial Black" panose="020B0A04020102020204" charset="0"/>
                <a:ea typeface="微软雅黑" panose="020B0503020204020204" charset="-122"/>
                <a:cs typeface="Arial Black" panose="020B0A04020102020204" charset="0"/>
              </a:rPr>
              <a:t>OR</a:t>
            </a:r>
          </a:p>
        </p:txBody>
      </p:sp>
      <p:grpSp>
        <p:nvGrpSpPr>
          <p:cNvPr id="102" name="组合 102"/>
          <p:cNvGrpSpPr/>
          <p:nvPr/>
        </p:nvGrpSpPr>
        <p:grpSpPr>
          <a:xfrm>
            <a:off x="571500" y="1583055"/>
            <a:ext cx="6816725" cy="4788535"/>
            <a:chOff x="2268" y="258752"/>
            <a:chExt cx="5232" cy="3375"/>
          </a:xfrm>
        </p:grpSpPr>
        <p:sp>
          <p:nvSpPr>
            <p:cNvPr id="72" name="Text Box 8"/>
            <p:cNvSpPr txBox="1"/>
            <p:nvPr/>
          </p:nvSpPr>
          <p:spPr>
            <a:xfrm>
              <a:off x="2268" y="259226"/>
              <a:ext cx="1377" cy="523"/>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rtl="0"/>
              <a:r>
                <a:rPr lang="en-US" altLang="zh-CN" kern="100">
                  <a:latin typeface="Calibri" panose="020F0502020204030204"/>
                  <a:ea typeface="宋体" panose="02010600030101010101" pitchFamily="2" charset="-122"/>
                  <a:cs typeface="Times New Roman" panose="02020603050405020304"/>
                  <a:sym typeface="Times New Roman" panose="02020603050405020304"/>
                </a:rPr>
                <a:t>Teacher</a:t>
              </a:r>
            </a:p>
          </p:txBody>
        </p:sp>
        <p:sp>
          <p:nvSpPr>
            <p:cNvPr id="73" name="Text Box 16"/>
            <p:cNvSpPr txBox="1"/>
            <p:nvPr/>
          </p:nvSpPr>
          <p:spPr>
            <a:xfrm>
              <a:off x="2268" y="259749"/>
              <a:ext cx="1377" cy="1922"/>
            </a:xfrm>
            <a:prstGeom prst="rect">
              <a:avLst/>
            </a:prstGeom>
            <a:solidFill>
              <a:srgbClr val="FFFFFF"/>
            </a:solidFill>
            <a:ln w="9525" cap="flat" cmpd="sng">
              <a:solidFill>
                <a:srgbClr val="000000"/>
              </a:solidFill>
              <a:prstDash val="solid"/>
              <a:miter/>
              <a:headEnd type="none" w="med" len="med"/>
              <a:tailEnd type="none" w="med" len="med"/>
            </a:ln>
          </p:spPr>
          <p:txBody>
            <a:bodyPr lIns="91440" tIns="0" rIns="91440" bIns="0"/>
            <a:lstStyle/>
            <a:p>
              <a:pPr algn="just" rtl="0"/>
              <a:r>
                <a:rPr lang="en-US" altLang="zh-CN" kern="100">
                  <a:latin typeface="Calibri" panose="020F0502020204030204"/>
                  <a:ea typeface="宋体" panose="02010600030101010101" pitchFamily="2" charset="-122"/>
                  <a:cs typeface="Times New Roman" panose="02020603050405020304"/>
                  <a:sym typeface="Times New Roman" panose="02020603050405020304"/>
                </a:rPr>
                <a:t>name</a:t>
              </a:r>
            </a:p>
            <a:p>
              <a:pPr algn="just" rtl="0"/>
              <a:r>
                <a:rPr lang="en-US" altLang="zh-CN" kern="100">
                  <a:latin typeface="Calibri" panose="020F0502020204030204"/>
                  <a:ea typeface="宋体" panose="02010600030101010101" pitchFamily="2" charset="-122"/>
                  <a:cs typeface="Times New Roman" panose="02020603050405020304"/>
                  <a:sym typeface="Times New Roman" panose="02020603050405020304"/>
                </a:rPr>
                <a:t>t_id{PK}</a:t>
              </a:r>
            </a:p>
            <a:p>
              <a:pPr algn="just" rtl="0"/>
              <a:r>
                <a:rPr lang="en-US" altLang="zh-CN" kern="100">
                  <a:latin typeface="Calibri" panose="020F0502020204030204"/>
                  <a:ea typeface="宋体" panose="02010600030101010101" pitchFamily="2" charset="-122"/>
                  <a:cs typeface="Times New Roman" panose="02020603050405020304"/>
                  <a:sym typeface="Times New Roman" panose="02020603050405020304"/>
                </a:rPr>
                <a:t>sex</a:t>
              </a:r>
            </a:p>
            <a:p>
              <a:pPr algn="just" rtl="0"/>
              <a:r>
                <a:rPr lang="en-US" altLang="zh-CN" kern="100">
                  <a:latin typeface="Calibri" panose="020F0502020204030204"/>
                  <a:ea typeface="宋体" panose="02010600030101010101" pitchFamily="2" charset="-122"/>
                  <a:cs typeface="Times New Roman" panose="02020603050405020304"/>
                  <a:sym typeface="Times New Roman" panose="02020603050405020304"/>
                </a:rPr>
                <a:t>Rank</a:t>
              </a:r>
            </a:p>
            <a:p>
              <a:pPr algn="just" rtl="0"/>
              <a:r>
                <a:rPr lang="en-US" altLang="zh-CN" kern="100">
                  <a:latin typeface="Calibri" panose="020F0502020204030204"/>
                  <a:ea typeface="宋体" panose="02010600030101010101" pitchFamily="2" charset="-122"/>
                  <a:cs typeface="Times New Roman" panose="02020603050405020304"/>
                  <a:sym typeface="Times New Roman" panose="02020603050405020304"/>
                </a:rPr>
                <a:t>salary</a:t>
              </a:r>
            </a:p>
            <a:p>
              <a:pPr algn="just" rtl="0"/>
              <a:r>
                <a:rPr lang="en-US" altLang="zh-CN" kern="100">
                  <a:latin typeface="Calibri" panose="020F0502020204030204"/>
                  <a:ea typeface="宋体" panose="02010600030101010101" pitchFamily="2" charset="-122"/>
                  <a:cs typeface="Times New Roman" panose="02020603050405020304"/>
                  <a:sym typeface="Times New Roman" panose="02020603050405020304"/>
                </a:rPr>
                <a:t>emails[1..3]</a:t>
              </a:r>
            </a:p>
          </p:txBody>
        </p:sp>
        <p:sp>
          <p:nvSpPr>
            <p:cNvPr id="74" name="等腰三角形 74"/>
            <p:cNvSpPr/>
            <p:nvPr/>
          </p:nvSpPr>
          <p:spPr>
            <a:xfrm rot="16200000">
              <a:off x="3664" y="259424"/>
              <a:ext cx="256" cy="239"/>
            </a:xfrm>
            <a:prstGeom prst="triangle">
              <a:avLst/>
            </a:prstGeom>
            <a:noFill/>
            <a:ln w="158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cxnSp>
          <p:nvCxnSpPr>
            <p:cNvPr id="75" name="直接连接符 75"/>
            <p:cNvCxnSpPr/>
            <p:nvPr/>
          </p:nvCxnSpPr>
          <p:spPr>
            <a:xfrm flipV="1">
              <a:off x="3902" y="259541"/>
              <a:ext cx="1644" cy="1"/>
            </a:xfrm>
            <a:prstGeom prst="line">
              <a:avLst/>
            </a:prstGeom>
            <a:ln w="15875"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76" name="Text Box 8"/>
            <p:cNvSpPr txBox="1"/>
            <p:nvPr/>
          </p:nvSpPr>
          <p:spPr>
            <a:xfrm>
              <a:off x="6029" y="258752"/>
              <a:ext cx="1457" cy="523"/>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rtl="0"/>
              <a:r>
                <a:rPr lang="en-US" altLang="zh-CN" kern="100">
                  <a:latin typeface="Calibri" panose="020F0502020204030204"/>
                  <a:ea typeface="宋体" panose="02010600030101010101" pitchFamily="2" charset="-122"/>
                  <a:cs typeface="Times New Roman" panose="02020603050405020304"/>
                  <a:sym typeface="Times New Roman" panose="02020603050405020304"/>
                </a:rPr>
                <a:t>Expert</a:t>
              </a:r>
            </a:p>
          </p:txBody>
        </p:sp>
        <p:sp>
          <p:nvSpPr>
            <p:cNvPr id="77" name="Text Box 16"/>
            <p:cNvSpPr txBox="1"/>
            <p:nvPr/>
          </p:nvSpPr>
          <p:spPr>
            <a:xfrm>
              <a:off x="6029" y="259275"/>
              <a:ext cx="1457" cy="970"/>
            </a:xfrm>
            <a:prstGeom prst="rect">
              <a:avLst/>
            </a:prstGeom>
            <a:solidFill>
              <a:srgbClr val="FFFFFF"/>
            </a:solidFill>
            <a:ln w="9525" cap="flat" cmpd="sng">
              <a:solidFill>
                <a:srgbClr val="000000"/>
              </a:solidFill>
              <a:prstDash val="solid"/>
              <a:miter/>
              <a:headEnd type="none" w="med" len="med"/>
              <a:tailEnd type="none" w="med" len="med"/>
            </a:ln>
          </p:spPr>
          <p:txBody>
            <a:bodyPr lIns="91440" tIns="0" rIns="91440" bIns="0"/>
            <a:lstStyle/>
            <a:p>
              <a:pPr algn="just" rtl="0"/>
              <a:r>
                <a:rPr lang="en-US" altLang="zh-CN" kern="100">
                  <a:latin typeface="Calibri" panose="020F0502020204030204"/>
                  <a:ea typeface="宋体" panose="02010600030101010101" pitchFamily="2" charset="-122"/>
                  <a:cs typeface="Times New Roman" panose="02020603050405020304"/>
                  <a:sym typeface="Times New Roman" panose="02020603050405020304"/>
                </a:rPr>
                <a:t>field</a:t>
              </a:r>
            </a:p>
            <a:p>
              <a:pPr algn="just" rtl="0"/>
              <a:r>
                <a:rPr lang="en-US" altLang="zh-CN" kern="100">
                  <a:latin typeface="Calibri" panose="020F0502020204030204"/>
                  <a:ea typeface="宋体" panose="02010600030101010101" pitchFamily="2" charset="-122"/>
                  <a:cs typeface="Times New Roman" panose="02020603050405020304"/>
                  <a:sym typeface="Times New Roman" panose="02020603050405020304"/>
                </a:rPr>
                <a:t>organization</a:t>
              </a:r>
            </a:p>
            <a:p>
              <a:pPr algn="just" rtl="0"/>
              <a:r>
                <a:rPr lang="en-US" altLang="zh-CN" kern="100">
                  <a:latin typeface="Calibri" panose="020F0502020204030204"/>
                  <a:ea typeface="宋体" panose="02010600030101010101" pitchFamily="2" charset="-122"/>
                  <a:cs typeface="Times New Roman" panose="02020603050405020304"/>
                  <a:sym typeface="Times New Roman" panose="02020603050405020304"/>
                </a:rPr>
                <a:t>duty</a:t>
              </a:r>
            </a:p>
          </p:txBody>
        </p:sp>
        <p:sp>
          <p:nvSpPr>
            <p:cNvPr id="84" name="Text Box 8"/>
            <p:cNvSpPr txBox="1"/>
            <p:nvPr/>
          </p:nvSpPr>
          <p:spPr>
            <a:xfrm>
              <a:off x="6043" y="260634"/>
              <a:ext cx="1457" cy="523"/>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rtl="0"/>
              <a:r>
                <a:rPr lang="en-US" altLang="zh-CN" kern="100">
                  <a:latin typeface="Calibri" panose="020F0502020204030204"/>
                  <a:ea typeface="宋体" panose="02010600030101010101" pitchFamily="2" charset="-122"/>
                  <a:cs typeface="Times New Roman" panose="02020603050405020304"/>
                  <a:sym typeface="Times New Roman" panose="02020603050405020304"/>
                </a:rPr>
                <a:t>Manager</a:t>
              </a:r>
            </a:p>
          </p:txBody>
        </p:sp>
        <p:sp>
          <p:nvSpPr>
            <p:cNvPr id="85" name="Text Box 16"/>
            <p:cNvSpPr txBox="1"/>
            <p:nvPr/>
          </p:nvSpPr>
          <p:spPr>
            <a:xfrm>
              <a:off x="6043" y="261157"/>
              <a:ext cx="1457" cy="970"/>
            </a:xfrm>
            <a:prstGeom prst="rect">
              <a:avLst/>
            </a:prstGeom>
            <a:solidFill>
              <a:srgbClr val="FFFFFF"/>
            </a:solidFill>
            <a:ln w="9525" cap="flat" cmpd="sng">
              <a:solidFill>
                <a:srgbClr val="000000"/>
              </a:solidFill>
              <a:prstDash val="solid"/>
              <a:miter/>
              <a:headEnd type="none" w="med" len="med"/>
              <a:tailEnd type="none" w="med" len="med"/>
            </a:ln>
          </p:spPr>
          <p:txBody>
            <a:bodyPr lIns="91440" tIns="0" rIns="91440" bIns="0"/>
            <a:lstStyle/>
            <a:p>
              <a:pPr algn="just" rtl="0"/>
              <a:r>
                <a:rPr lang="en-US" altLang="zh-CN" kern="100">
                  <a:latin typeface="Calibri" panose="020F0502020204030204"/>
                  <a:ea typeface="宋体" panose="02010600030101010101" pitchFamily="2" charset="-122"/>
                  <a:cs typeface="Times New Roman" panose="02020603050405020304"/>
                  <a:sym typeface="Times New Roman" panose="02020603050405020304"/>
                </a:rPr>
                <a:t>branch</a:t>
              </a:r>
            </a:p>
            <a:p>
              <a:pPr algn="just" rtl="0"/>
              <a:r>
                <a:rPr lang="en-US" altLang="zh-CN" kern="100">
                  <a:latin typeface="Calibri" panose="020F0502020204030204"/>
                  <a:ea typeface="宋体" panose="02010600030101010101" pitchFamily="2" charset="-122"/>
                  <a:cs typeface="Times New Roman" panose="02020603050405020304"/>
                  <a:sym typeface="Times New Roman" panose="02020603050405020304"/>
                </a:rPr>
                <a:t>position</a:t>
              </a:r>
            </a:p>
            <a:p>
              <a:pPr algn="just" rtl="0"/>
              <a:r>
                <a:rPr lang="en-US" altLang="zh-CN" kern="100">
                  <a:latin typeface="Calibri" panose="020F0502020204030204"/>
                  <a:ea typeface="宋体" panose="02010600030101010101" pitchFamily="2" charset="-122"/>
                  <a:cs typeface="Times New Roman" panose="02020603050405020304"/>
                  <a:sym typeface="Times New Roman" panose="02020603050405020304"/>
                </a:rPr>
                <a:t>section</a:t>
              </a:r>
            </a:p>
          </p:txBody>
        </p:sp>
        <p:cxnSp>
          <p:nvCxnSpPr>
            <p:cNvPr id="95" name="直接连接符 95"/>
            <p:cNvCxnSpPr/>
            <p:nvPr/>
          </p:nvCxnSpPr>
          <p:spPr>
            <a:xfrm flipV="1">
              <a:off x="5525" y="258996"/>
              <a:ext cx="510" cy="1"/>
            </a:xfrm>
            <a:prstGeom prst="line">
              <a:avLst/>
            </a:prstGeom>
            <a:ln w="15875"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9" name="直接连接符 99"/>
            <p:cNvCxnSpPr/>
            <p:nvPr/>
          </p:nvCxnSpPr>
          <p:spPr>
            <a:xfrm flipV="1">
              <a:off x="5541" y="260909"/>
              <a:ext cx="510" cy="1"/>
            </a:xfrm>
            <a:prstGeom prst="line">
              <a:avLst/>
            </a:prstGeom>
            <a:ln w="15875"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00" name="直接连接符 100"/>
            <p:cNvCxnSpPr/>
            <p:nvPr/>
          </p:nvCxnSpPr>
          <p:spPr>
            <a:xfrm flipH="1">
              <a:off x="5533" y="258991"/>
              <a:ext cx="1" cy="1928"/>
            </a:xfrm>
            <a:prstGeom prst="line">
              <a:avLst/>
            </a:prstGeom>
            <a:ln w="15875"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01" name="Text Box 8"/>
            <p:cNvSpPr txBox="1"/>
            <p:nvPr/>
          </p:nvSpPr>
          <p:spPr>
            <a:xfrm>
              <a:off x="3934" y="259104"/>
              <a:ext cx="1632" cy="523"/>
            </a:xfrm>
            <a:prstGeom prst="rect">
              <a:avLst/>
            </a:prstGeom>
            <a:noFill/>
            <a:ln w="9525" cap="flat" cmpd="sng">
              <a:noFill/>
              <a:prstDash val="solid"/>
              <a:miter/>
              <a:headEnd type="none" w="med" len="med"/>
              <a:tailEnd type="none" w="med" len="med"/>
            </a:ln>
          </p:spPr>
          <p:txBody>
            <a:bodyPr/>
            <a:lstStyle/>
            <a:p>
              <a:pPr algn="just" rtl="0"/>
              <a:r>
                <a:rPr lang="en-US" altLang="zh-CN" kern="100">
                  <a:latin typeface="Calibri" panose="020F0502020204030204"/>
                  <a:ea typeface="宋体" panose="02010600030101010101" pitchFamily="2" charset="-122"/>
                  <a:cs typeface="Times New Roman" panose="02020603050405020304"/>
                  <a:sym typeface="Times New Roman" panose="02020603050405020304"/>
                </a:rPr>
                <a:t>{</a:t>
              </a:r>
              <a:r>
                <a:rPr lang="en-US" altLang="zh-CN" b="1" kern="100">
                  <a:latin typeface="Calibri" panose="020F0502020204030204"/>
                  <a:ea typeface="宋体" panose="02010600030101010101" pitchFamily="2" charset="-122"/>
                  <a:cs typeface="Times New Roman" panose="02020603050405020304"/>
                  <a:sym typeface="Times New Roman" panose="02020603050405020304"/>
                </a:rPr>
                <a:t>Optional, OR</a:t>
              </a:r>
              <a:r>
                <a:rPr lang="en-US" altLang="zh-CN" kern="100">
                  <a:latin typeface="Calibri" panose="020F0502020204030204"/>
                  <a:ea typeface="宋体" panose="02010600030101010101" pitchFamily="2" charset="-122"/>
                  <a:cs typeface="Times New Roman" panose="02020603050405020304"/>
                  <a:sym typeface="Times New Roman" panose="02020603050405020304"/>
                </a:rPr>
                <a:t>}</a:t>
              </a:r>
            </a:p>
          </p:txBody>
        </p:sp>
      </p:gr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p:cNvSpPr>
          <p:nvPr>
            <p:ph idx="1"/>
          </p:nvPr>
        </p:nvSpPr>
        <p:spPr>
          <a:xfrm>
            <a:off x="304800" y="1541145"/>
            <a:ext cx="8317230" cy="537845"/>
          </a:xfrm>
        </p:spPr>
        <p:txBody>
          <a:bodyPr vert="horz" wrap="square" lIns="91440" tIns="45720" rIns="91440" bIns="45720" anchor="t"/>
          <a:lstStyle/>
          <a:p>
            <a:pPr marL="0" indent="568325" defTabSz="0" eaLnBrk="1" hangingPunct="1">
              <a:spcBef>
                <a:spcPct val="0"/>
              </a:spcBef>
              <a:buClrTx/>
              <a:buNone/>
              <a:tabLst>
                <a:tab pos="952500" algn="l"/>
              </a:tabLst>
            </a:pPr>
            <a:r>
              <a:rPr lang="zh-CN" altLang="en-US" b="1" dirty="0">
                <a:solidFill>
                  <a:srgbClr val="0000FF"/>
                </a:solidFill>
                <a:latin typeface="微软雅黑" panose="020B0503020204020204" charset="-122"/>
                <a:ea typeface="微软雅黑" panose="020B0503020204020204" charset="-122"/>
              </a:rPr>
              <a:t>弱实体：   </a:t>
            </a:r>
            <a:r>
              <a:rPr lang="zh-CN" altLang="en-US" b="1" dirty="0">
                <a:solidFill>
                  <a:srgbClr val="FF0000"/>
                </a:solidFill>
                <a:latin typeface="微软雅黑" panose="020B0503020204020204" charset="-122"/>
                <a:ea typeface="微软雅黑" panose="020B0503020204020204" charset="-122"/>
              </a:rPr>
              <a:t>不可能是 </a:t>
            </a:r>
            <a:r>
              <a:rPr lang="en-US" altLang="zh-CN" b="1" err="1">
                <a:solidFill>
                  <a:srgbClr val="FF0000"/>
                </a:solidFill>
                <a:latin typeface="微软雅黑" panose="020B0503020204020204" charset="-122"/>
                <a:ea typeface="微软雅黑" panose="020B0503020204020204" charset="-122"/>
                <a:sym typeface="+mn-ea"/>
              </a:rPr>
              <a:t>1..1 —— 0..1</a:t>
            </a:r>
          </a:p>
          <a:p>
            <a:pPr marL="0" indent="568325" defTabSz="0" eaLnBrk="1" hangingPunct="1">
              <a:spcBef>
                <a:spcPct val="0"/>
              </a:spcBef>
              <a:buClrTx/>
              <a:buNone/>
              <a:tabLst>
                <a:tab pos="952500" algn="l"/>
              </a:tabLst>
            </a:pPr>
            <a:endParaRPr lang="en-US" altLang="zh-CN" b="1" err="1">
              <a:solidFill>
                <a:srgbClr val="FF0000"/>
              </a:solidFill>
              <a:latin typeface="微软雅黑" panose="020B0503020204020204" charset="-122"/>
              <a:ea typeface="微软雅黑" panose="020B0503020204020204" charset="-122"/>
              <a:sym typeface="+mn-ea"/>
            </a:endParaRPr>
          </a:p>
        </p:txBody>
      </p:sp>
      <p:grpSp>
        <p:nvGrpSpPr>
          <p:cNvPr id="4" name="组合 3"/>
          <p:cNvGrpSpPr/>
          <p:nvPr/>
        </p:nvGrpSpPr>
        <p:grpSpPr>
          <a:xfrm>
            <a:off x="960234" y="1961515"/>
            <a:ext cx="7300218" cy="1400175"/>
            <a:chOff x="2037" y="8640"/>
            <a:chExt cx="10083" cy="2205"/>
          </a:xfrm>
        </p:grpSpPr>
        <p:sp>
          <p:nvSpPr>
            <p:cNvPr id="44041" name="Text Box 9"/>
            <p:cNvSpPr txBox="1"/>
            <p:nvPr/>
          </p:nvSpPr>
          <p:spPr>
            <a:xfrm>
              <a:off x="2037" y="8813"/>
              <a:ext cx="2476" cy="725"/>
            </a:xfrm>
            <a:prstGeom prst="rect">
              <a:avLst/>
            </a:prstGeom>
            <a:solidFill>
              <a:srgbClr val="CCFFFF"/>
            </a:solidFill>
            <a:ln w="9525" cap="flat" cmpd="sng">
              <a:solidFill>
                <a:schemeClr val="tx1"/>
              </a:solidFill>
              <a:prstDash val="solid"/>
              <a:miter/>
              <a:headEnd type="none" w="med" len="med"/>
              <a:tailEnd type="none" w="med" len="med"/>
            </a:ln>
          </p:spPr>
          <p:txBody>
            <a:bodyPr wrap="square">
              <a:spAutoFit/>
            </a:bodyPr>
            <a:lstStyle/>
            <a:p>
              <a:r>
                <a:rPr lang="en-US" altLang="zh-CN" dirty="0">
                  <a:latin typeface="Times New Roman" panose="02020603050405020304" pitchFamily="18" charset="0"/>
                </a:rPr>
                <a:t>Employee</a:t>
              </a:r>
            </a:p>
          </p:txBody>
        </p:sp>
        <p:sp>
          <p:nvSpPr>
            <p:cNvPr id="44042" name="Text Box 10"/>
            <p:cNvSpPr txBox="1"/>
            <p:nvPr/>
          </p:nvSpPr>
          <p:spPr>
            <a:xfrm>
              <a:off x="8880" y="8813"/>
              <a:ext cx="3240" cy="725"/>
            </a:xfrm>
            <a:prstGeom prst="rect">
              <a:avLst/>
            </a:prstGeom>
            <a:solidFill>
              <a:srgbClr val="CCFFCC"/>
            </a:solid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Dependent</a:t>
              </a:r>
            </a:p>
          </p:txBody>
        </p:sp>
        <p:sp>
          <p:nvSpPr>
            <p:cNvPr id="44043" name="Line 11"/>
            <p:cNvSpPr/>
            <p:nvPr/>
          </p:nvSpPr>
          <p:spPr>
            <a:xfrm>
              <a:off x="4540" y="9173"/>
              <a:ext cx="432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44044" name="Text Box 12"/>
            <p:cNvSpPr txBox="1"/>
            <p:nvPr/>
          </p:nvSpPr>
          <p:spPr>
            <a:xfrm>
              <a:off x="5520" y="8640"/>
              <a:ext cx="1825" cy="725"/>
            </a:xfrm>
            <a:prstGeom prst="rect">
              <a:avLst/>
            </a:prstGeom>
            <a:noFill/>
            <a:ln w="9525">
              <a:noFill/>
            </a:ln>
          </p:spPr>
          <p:txBody>
            <a:bodyPr>
              <a:spAutoFit/>
            </a:bodyPr>
            <a:lstStyle/>
            <a:p>
              <a:r>
                <a:rPr lang="en-US" altLang="zh-CN" dirty="0">
                  <a:latin typeface="Times New Roman" panose="02020603050405020304" pitchFamily="18" charset="0"/>
                </a:rPr>
                <a:t>Has</a:t>
              </a:r>
            </a:p>
          </p:txBody>
        </p:sp>
        <p:sp>
          <p:nvSpPr>
            <p:cNvPr id="44045" name="Freeform 13"/>
            <p:cNvSpPr/>
            <p:nvPr/>
          </p:nvSpPr>
          <p:spPr>
            <a:xfrm>
              <a:off x="7283" y="8738"/>
              <a:ext cx="425" cy="425"/>
            </a:xfrm>
            <a:custGeom>
              <a:avLst/>
              <a:gdLst/>
              <a:ahLst/>
              <a:cxnLst>
                <a:cxn ang="0">
                  <a:pos x="0" y="0"/>
                </a:cxn>
                <a:cxn ang="0">
                  <a:pos x="379336019" y="189668712"/>
                </a:cxn>
                <a:cxn ang="0">
                  <a:pos x="0" y="379336019"/>
                </a:cxn>
                <a:cxn ang="0">
                  <a:pos x="0" y="0"/>
                </a:cxn>
              </a:cxnLst>
              <a:rect l="0" t="0" r="0" b="0"/>
              <a:pathLst>
                <a:path w="192" h="192">
                  <a:moveTo>
                    <a:pt x="0" y="0"/>
                  </a:moveTo>
                  <a:lnTo>
                    <a:pt x="192" y="96"/>
                  </a:lnTo>
                  <a:lnTo>
                    <a:pt x="0" y="192"/>
                  </a:lnTo>
                  <a:lnTo>
                    <a:pt x="0" y="0"/>
                  </a:ln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44046" name="Text Box 14"/>
            <p:cNvSpPr txBox="1"/>
            <p:nvPr/>
          </p:nvSpPr>
          <p:spPr>
            <a:xfrm>
              <a:off x="4685" y="9028"/>
              <a:ext cx="1008" cy="725"/>
            </a:xfrm>
            <a:prstGeom prst="rect">
              <a:avLst/>
            </a:prstGeom>
            <a:noFill/>
            <a:ln w="9525">
              <a:noFill/>
            </a:ln>
          </p:spPr>
          <p:txBody>
            <a:bodyPr wrap="square">
              <a:spAutoFit/>
            </a:bodyPr>
            <a:lstStyle/>
            <a:p>
              <a:r>
                <a:rPr lang="en-US" altLang="zh-CN" dirty="0">
                  <a:latin typeface="Times New Roman" panose="02020603050405020304" pitchFamily="18" charset="0"/>
                </a:rPr>
                <a:t>1..1</a:t>
              </a:r>
            </a:p>
          </p:txBody>
        </p:sp>
        <p:sp>
          <p:nvSpPr>
            <p:cNvPr id="44047" name="Text Box 15"/>
            <p:cNvSpPr txBox="1"/>
            <p:nvPr/>
          </p:nvSpPr>
          <p:spPr>
            <a:xfrm>
              <a:off x="7800" y="9015"/>
              <a:ext cx="1008" cy="725"/>
            </a:xfrm>
            <a:prstGeom prst="rect">
              <a:avLst/>
            </a:prstGeom>
            <a:noFill/>
            <a:ln w="9525">
              <a:noFill/>
            </a:ln>
          </p:spPr>
          <p:txBody>
            <a:bodyPr wrap="square">
              <a:spAutoFit/>
            </a:bodyPr>
            <a:lstStyle/>
            <a:p>
              <a:r>
                <a:rPr lang="en-US" altLang="zh-CN" dirty="0">
                  <a:latin typeface="Times New Roman" panose="02020603050405020304" pitchFamily="18" charset="0"/>
                </a:rPr>
                <a:t>0..*</a:t>
              </a:r>
            </a:p>
          </p:txBody>
        </p:sp>
        <p:sp>
          <p:nvSpPr>
            <p:cNvPr id="44050" name="Text Box 18"/>
            <p:cNvSpPr txBox="1"/>
            <p:nvPr/>
          </p:nvSpPr>
          <p:spPr>
            <a:xfrm>
              <a:off x="2037" y="9538"/>
              <a:ext cx="2491" cy="1307"/>
            </a:xfrm>
            <a:prstGeom prst="rect">
              <a:avLst/>
            </a:prstGeom>
            <a:noFill/>
            <a:ln w="9525">
              <a:solidFill>
                <a:schemeClr val="tx1"/>
              </a:solidFill>
            </a:ln>
          </p:spPr>
          <p:txBody>
            <a:bodyPr wrap="square">
              <a:spAutoFit/>
            </a:bodyPr>
            <a:lstStyle/>
            <a:p>
              <a:r>
                <a:rPr lang="en-US" altLang="zh-CN" dirty="0">
                  <a:latin typeface="Times New Roman" panose="02020603050405020304" pitchFamily="18" charset="0"/>
                </a:rPr>
                <a:t>emp_id </a:t>
              </a:r>
              <a:r>
                <a:rPr lang="en-US" altLang="zh-CN" b="1" dirty="0">
                  <a:solidFill>
                    <a:srgbClr val="FF0000"/>
                  </a:solidFill>
                  <a:latin typeface="Times New Roman" panose="02020603050405020304" pitchFamily="18" charset="0"/>
                </a:rPr>
                <a:t>{PK}</a:t>
              </a:r>
              <a:endParaRPr lang="en-US" altLang="zh-CN" dirty="0">
                <a:latin typeface="Times New Roman" panose="02020603050405020304" pitchFamily="18" charset="0"/>
              </a:endParaRPr>
            </a:p>
            <a:p>
              <a:r>
                <a:rPr lang="en-US" altLang="zh-CN" dirty="0">
                  <a:latin typeface="Times New Roman" panose="02020603050405020304" pitchFamily="18" charset="0"/>
                </a:rPr>
                <a:t>.......</a:t>
              </a:r>
            </a:p>
          </p:txBody>
        </p:sp>
      </p:grpSp>
      <p:sp>
        <p:nvSpPr>
          <p:cNvPr id="45058" name="Rectangle 2"/>
          <p:cNvSpPr>
            <a:spLocks noGrp="1"/>
          </p:cNvSpPr>
          <p:nvPr/>
        </p:nvSpPr>
        <p:spPr>
          <a:xfrm>
            <a:off x="723900" y="211455"/>
            <a:ext cx="7772400" cy="1143000"/>
          </a:xfrm>
          <a:prstGeom prst="rect">
            <a:avLst/>
          </a:prstGeom>
          <a:noFill/>
          <a:ln w="9525">
            <a:noFill/>
          </a:ln>
        </p:spPr>
        <p:txBody>
          <a:bodyPr vert="horz" wrap="square" lIns="91440" tIns="45720" rIns="91440" bIns="45720" anchor="ctr"/>
          <a:lstStyle>
            <a:lvl1pPr algn="ctr" rtl="0" eaLnBrk="0" fontAlgn="base" hangingPunct="0">
              <a:spcBef>
                <a:spcPct val="0"/>
              </a:spcBef>
              <a:spcAft>
                <a:spcPct val="0"/>
              </a:spcAft>
              <a:defRPr kumimoji="1" sz="3600" b="1">
                <a:solidFill>
                  <a:schemeClr val="accent2"/>
                </a:solidFill>
                <a:latin typeface="+mj-lt"/>
                <a:ea typeface="+mj-ea"/>
                <a:cs typeface="+mj-cs"/>
              </a:defRPr>
            </a:lvl1pPr>
            <a:lvl2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2pPr>
            <a:lvl3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3pPr>
            <a:lvl4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4pPr>
            <a:lvl5pPr algn="ctr" rtl="0" eaLnBrk="0" fontAlgn="base" hangingPunct="0">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5pPr>
            <a:lvl6pPr marL="4572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6pPr>
            <a:lvl7pPr marL="9144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7pPr>
            <a:lvl8pPr marL="13716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8pPr>
            <a:lvl9pPr marL="1828800" algn="ctr" rtl="0" fontAlgn="base">
              <a:spcBef>
                <a:spcPct val="0"/>
              </a:spcBef>
              <a:spcAft>
                <a:spcPct val="0"/>
              </a:spcAft>
              <a:defRPr kumimoji="1" sz="3600" b="1">
                <a:solidFill>
                  <a:schemeClr val="accent2"/>
                </a:solidFill>
                <a:latin typeface="Comic Sans MS" panose="030F0702030302020204" pitchFamily="66" charset="0"/>
                <a:ea typeface="宋体" panose="02010600030101010101" pitchFamily="2" charset="-122"/>
              </a:defRPr>
            </a:lvl9pPr>
          </a:lstStyle>
          <a:p>
            <a:pPr eaLnBrk="1" hangingPunct="1"/>
            <a:r>
              <a:rPr lang="zh-CN" altLang="en-US" sz="4000" dirty="0">
                <a:solidFill>
                  <a:srgbClr val="FF0000"/>
                </a:solidFill>
                <a:latin typeface="微软雅黑" panose="020B0503020204020204" charset="-122"/>
                <a:ea typeface="微软雅黑" panose="020B0503020204020204" charset="-122"/>
              </a:rPr>
              <a:t>对</a:t>
            </a:r>
            <a:r>
              <a:rPr lang="zh-CN" altLang="en-US" sz="4000" dirty="0">
                <a:latin typeface="微软雅黑" panose="020B0503020204020204" charset="-122"/>
                <a:ea typeface="微软雅黑" panose="020B0503020204020204" charset="-122"/>
              </a:rPr>
              <a:t>一对一关系</a:t>
            </a:r>
            <a:r>
              <a:rPr lang="zh-CN" altLang="en-US" sz="4000" dirty="0">
                <a:solidFill>
                  <a:srgbClr val="FF0000"/>
                </a:solidFill>
                <a:latin typeface="微软雅黑" panose="020B0503020204020204" charset="-122"/>
                <a:ea typeface="微软雅黑" panose="020B0503020204020204" charset="-122"/>
              </a:rPr>
              <a:t>的认识</a:t>
            </a:r>
          </a:p>
        </p:txBody>
      </p:sp>
      <p:sp>
        <p:nvSpPr>
          <p:cNvPr id="2" name="Text Box 18"/>
          <p:cNvSpPr txBox="1"/>
          <p:nvPr/>
        </p:nvSpPr>
        <p:spPr>
          <a:xfrm>
            <a:off x="5914390" y="2531745"/>
            <a:ext cx="2345055" cy="829945"/>
          </a:xfrm>
          <a:prstGeom prst="rect">
            <a:avLst/>
          </a:prstGeom>
          <a:noFill/>
          <a:ln w="9525">
            <a:solidFill>
              <a:schemeClr val="tx1"/>
            </a:solidFill>
          </a:ln>
        </p:spPr>
        <p:txBody>
          <a:bodyPr wrap="square">
            <a:spAutoFit/>
          </a:bodyPr>
          <a:lstStyle/>
          <a:p>
            <a:r>
              <a:rPr lang="en-US" altLang="zh-CN" dirty="0">
                <a:latin typeface="Times New Roman" panose="02020603050405020304" pitchFamily="18" charset="0"/>
              </a:rPr>
              <a:t>name  </a:t>
            </a:r>
            <a:r>
              <a:rPr lang="en-US" altLang="zh-CN" b="1" dirty="0">
                <a:solidFill>
                  <a:srgbClr val="FF0000"/>
                </a:solidFill>
                <a:latin typeface="Times New Roman" panose="02020603050405020304" pitchFamily="18" charset="0"/>
              </a:rPr>
              <a:t>{PK}</a:t>
            </a:r>
            <a:endParaRPr lang="en-US" altLang="zh-CN" dirty="0">
              <a:latin typeface="Times New Roman" panose="02020603050405020304" pitchFamily="18" charset="0"/>
            </a:endParaRPr>
          </a:p>
          <a:p>
            <a:r>
              <a:rPr lang="en-US" altLang="zh-CN" dirty="0">
                <a:latin typeface="Times New Roman" panose="02020603050405020304" pitchFamily="18" charset="0"/>
              </a:rPr>
              <a:t>.......</a:t>
            </a:r>
          </a:p>
        </p:txBody>
      </p:sp>
      <p:grpSp>
        <p:nvGrpSpPr>
          <p:cNvPr id="5" name="组合 4"/>
          <p:cNvGrpSpPr/>
          <p:nvPr/>
        </p:nvGrpSpPr>
        <p:grpSpPr>
          <a:xfrm>
            <a:off x="1087234" y="4510405"/>
            <a:ext cx="7300218" cy="1471930"/>
            <a:chOff x="2037" y="8527"/>
            <a:chExt cx="10083" cy="2318"/>
          </a:xfrm>
        </p:grpSpPr>
        <p:sp>
          <p:nvSpPr>
            <p:cNvPr id="6" name="Text Box 9"/>
            <p:cNvSpPr txBox="1"/>
            <p:nvPr/>
          </p:nvSpPr>
          <p:spPr>
            <a:xfrm>
              <a:off x="2037" y="8813"/>
              <a:ext cx="2476" cy="725"/>
            </a:xfrm>
            <a:prstGeom prst="rect">
              <a:avLst/>
            </a:prstGeom>
            <a:solidFill>
              <a:srgbClr val="CCFFFF"/>
            </a:solidFill>
            <a:ln w="9525" cap="flat" cmpd="sng">
              <a:solidFill>
                <a:schemeClr val="tx1"/>
              </a:solidFill>
              <a:prstDash val="solid"/>
              <a:miter/>
              <a:headEnd type="none" w="med" len="med"/>
              <a:tailEnd type="none" w="med" len="med"/>
            </a:ln>
          </p:spPr>
          <p:txBody>
            <a:bodyPr wrap="square">
              <a:spAutoFit/>
            </a:bodyPr>
            <a:lstStyle/>
            <a:p>
              <a:r>
                <a:rPr lang="en-US" altLang="zh-CN" dirty="0">
                  <a:latin typeface="Times New Roman" panose="02020603050405020304" pitchFamily="18" charset="0"/>
                </a:rPr>
                <a:t>Teacher</a:t>
              </a:r>
            </a:p>
          </p:txBody>
        </p:sp>
        <p:sp>
          <p:nvSpPr>
            <p:cNvPr id="7" name="Text Box 10"/>
            <p:cNvSpPr txBox="1"/>
            <p:nvPr/>
          </p:nvSpPr>
          <p:spPr>
            <a:xfrm>
              <a:off x="8880" y="8813"/>
              <a:ext cx="3240" cy="725"/>
            </a:xfrm>
            <a:prstGeom prst="rect">
              <a:avLst/>
            </a:prstGeom>
            <a:solidFill>
              <a:srgbClr val="CCFFCC"/>
            </a:solidFill>
            <a:ln w="9525" cap="flat" cmpd="sng">
              <a:solidFill>
                <a:schemeClr val="tx1"/>
              </a:solidFill>
              <a:prstDash val="solid"/>
              <a:miter/>
              <a:headEnd type="none" w="med" len="med"/>
              <a:tailEnd type="none" w="med" len="med"/>
            </a:ln>
          </p:spPr>
          <p:txBody>
            <a:bodyPr>
              <a:spAutoFit/>
            </a:bodyPr>
            <a:lstStyle/>
            <a:p>
              <a:r>
                <a:rPr lang="en-US" altLang="zh-CN" dirty="0">
                  <a:latin typeface="Times New Roman" panose="02020603050405020304" pitchFamily="18" charset="0"/>
                </a:rPr>
                <a:t>Expert</a:t>
              </a:r>
            </a:p>
          </p:txBody>
        </p:sp>
        <p:sp>
          <p:nvSpPr>
            <p:cNvPr id="8" name="Line 11"/>
            <p:cNvSpPr/>
            <p:nvPr/>
          </p:nvSpPr>
          <p:spPr>
            <a:xfrm>
              <a:off x="4540" y="9173"/>
              <a:ext cx="432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9" name="Text Box 12"/>
            <p:cNvSpPr txBox="1"/>
            <p:nvPr/>
          </p:nvSpPr>
          <p:spPr>
            <a:xfrm>
              <a:off x="5520" y="8527"/>
              <a:ext cx="1825" cy="725"/>
            </a:xfrm>
            <a:prstGeom prst="rect">
              <a:avLst/>
            </a:prstGeom>
            <a:noFill/>
            <a:ln w="9525">
              <a:noFill/>
            </a:ln>
          </p:spPr>
          <p:txBody>
            <a:bodyPr>
              <a:spAutoFit/>
            </a:bodyPr>
            <a:lstStyle/>
            <a:p>
              <a:r>
                <a:rPr lang="en-US" altLang="zh-CN" dirty="0">
                  <a:latin typeface="Times New Roman" panose="02020603050405020304" pitchFamily="18" charset="0"/>
                </a:rPr>
                <a:t>Become</a:t>
              </a:r>
            </a:p>
          </p:txBody>
        </p:sp>
        <p:sp>
          <p:nvSpPr>
            <p:cNvPr id="10" name="Freeform 13"/>
            <p:cNvSpPr/>
            <p:nvPr/>
          </p:nvSpPr>
          <p:spPr>
            <a:xfrm>
              <a:off x="7283" y="8738"/>
              <a:ext cx="425" cy="425"/>
            </a:xfrm>
            <a:custGeom>
              <a:avLst/>
              <a:gdLst/>
              <a:ahLst/>
              <a:cxnLst>
                <a:cxn ang="0">
                  <a:pos x="0" y="0"/>
                </a:cxn>
                <a:cxn ang="0">
                  <a:pos x="379336019" y="189668712"/>
                </a:cxn>
                <a:cxn ang="0">
                  <a:pos x="0" y="379336019"/>
                </a:cxn>
                <a:cxn ang="0">
                  <a:pos x="0" y="0"/>
                </a:cxn>
              </a:cxnLst>
              <a:rect l="0" t="0" r="0" b="0"/>
              <a:pathLst>
                <a:path w="192" h="192">
                  <a:moveTo>
                    <a:pt x="0" y="0"/>
                  </a:moveTo>
                  <a:lnTo>
                    <a:pt x="192" y="96"/>
                  </a:lnTo>
                  <a:lnTo>
                    <a:pt x="0" y="192"/>
                  </a:lnTo>
                  <a:lnTo>
                    <a:pt x="0" y="0"/>
                  </a:ln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11" name="Text Box 14"/>
            <p:cNvSpPr txBox="1"/>
            <p:nvPr/>
          </p:nvSpPr>
          <p:spPr>
            <a:xfrm>
              <a:off x="4685" y="9028"/>
              <a:ext cx="1008" cy="725"/>
            </a:xfrm>
            <a:prstGeom prst="rect">
              <a:avLst/>
            </a:prstGeom>
            <a:noFill/>
            <a:ln w="9525">
              <a:noFill/>
            </a:ln>
          </p:spPr>
          <p:txBody>
            <a:bodyPr wrap="square">
              <a:spAutoFit/>
            </a:bodyPr>
            <a:lstStyle/>
            <a:p>
              <a:r>
                <a:rPr lang="en-US" altLang="zh-CN" dirty="0">
                  <a:latin typeface="Times New Roman" panose="02020603050405020304" pitchFamily="18" charset="0"/>
                </a:rPr>
                <a:t>1..1</a:t>
              </a:r>
            </a:p>
          </p:txBody>
        </p:sp>
        <p:sp>
          <p:nvSpPr>
            <p:cNvPr id="12" name="Text Box 15"/>
            <p:cNvSpPr txBox="1"/>
            <p:nvPr/>
          </p:nvSpPr>
          <p:spPr>
            <a:xfrm>
              <a:off x="7800" y="9015"/>
              <a:ext cx="1008" cy="725"/>
            </a:xfrm>
            <a:prstGeom prst="rect">
              <a:avLst/>
            </a:prstGeom>
            <a:noFill/>
            <a:ln w="9525">
              <a:noFill/>
            </a:ln>
          </p:spPr>
          <p:txBody>
            <a:bodyPr wrap="square">
              <a:spAutoFit/>
            </a:bodyPr>
            <a:lstStyle/>
            <a:p>
              <a:r>
                <a:rPr lang="en-US" altLang="zh-CN" dirty="0">
                  <a:latin typeface="Times New Roman" panose="02020603050405020304" pitchFamily="18" charset="0"/>
                </a:rPr>
                <a:t>0..1</a:t>
              </a:r>
            </a:p>
          </p:txBody>
        </p:sp>
        <p:sp>
          <p:nvSpPr>
            <p:cNvPr id="13" name="Text Box 18"/>
            <p:cNvSpPr txBox="1"/>
            <p:nvPr/>
          </p:nvSpPr>
          <p:spPr>
            <a:xfrm>
              <a:off x="2037" y="9538"/>
              <a:ext cx="2491" cy="1307"/>
            </a:xfrm>
            <a:prstGeom prst="rect">
              <a:avLst/>
            </a:prstGeom>
            <a:noFill/>
            <a:ln w="9525">
              <a:solidFill>
                <a:schemeClr val="tx1"/>
              </a:solidFill>
            </a:ln>
          </p:spPr>
          <p:txBody>
            <a:bodyPr wrap="square">
              <a:spAutoFit/>
            </a:bodyPr>
            <a:lstStyle/>
            <a:p>
              <a:r>
                <a:rPr lang="en-US" altLang="zh-CN" dirty="0">
                  <a:latin typeface="Times New Roman" panose="02020603050405020304" pitchFamily="18" charset="0"/>
                </a:rPr>
                <a:t>emp_id </a:t>
              </a:r>
              <a:r>
                <a:rPr lang="en-US" altLang="zh-CN" b="1" dirty="0">
                  <a:solidFill>
                    <a:srgbClr val="FF0000"/>
                  </a:solidFill>
                  <a:latin typeface="Times New Roman" panose="02020603050405020304" pitchFamily="18" charset="0"/>
                </a:rPr>
                <a:t>{PK}</a:t>
              </a:r>
              <a:endParaRPr lang="en-US" altLang="zh-CN" dirty="0">
                <a:latin typeface="Times New Roman" panose="02020603050405020304" pitchFamily="18" charset="0"/>
              </a:endParaRPr>
            </a:p>
            <a:p>
              <a:r>
                <a:rPr lang="en-US" altLang="zh-CN" dirty="0">
                  <a:latin typeface="Times New Roman" panose="02020603050405020304" pitchFamily="18" charset="0"/>
                </a:rPr>
                <a:t>.......</a:t>
              </a:r>
            </a:p>
          </p:txBody>
        </p:sp>
      </p:grpSp>
      <p:sp>
        <p:nvSpPr>
          <p:cNvPr id="14" name="Text Box 18"/>
          <p:cNvSpPr txBox="1"/>
          <p:nvPr/>
        </p:nvSpPr>
        <p:spPr>
          <a:xfrm>
            <a:off x="6041390" y="5152390"/>
            <a:ext cx="2345055" cy="1198880"/>
          </a:xfrm>
          <a:prstGeom prst="rect">
            <a:avLst/>
          </a:prstGeom>
          <a:noFill/>
          <a:ln w="9525">
            <a:solidFill>
              <a:schemeClr val="tx1"/>
            </a:solidFill>
          </a:ln>
        </p:spPr>
        <p:txBody>
          <a:bodyPr wrap="square">
            <a:spAutoFit/>
          </a:bodyPr>
          <a:lstStyle/>
          <a:p>
            <a:pPr algn="just" rtl="0"/>
            <a:r>
              <a:rPr lang="en-US" altLang="zh-CN" kern="100">
                <a:latin typeface="Calibri" panose="020F0502020204030204"/>
                <a:cs typeface="Times New Roman" panose="02020603050405020304"/>
                <a:sym typeface="Times New Roman" panose="02020603050405020304"/>
              </a:rPr>
              <a:t>field</a:t>
            </a:r>
            <a:endParaRPr lang="en-US" altLang="zh-CN" kern="100">
              <a:latin typeface="Calibri" panose="020F0502020204030204"/>
              <a:ea typeface="宋体" panose="02010600030101010101" pitchFamily="2" charset="-122"/>
              <a:cs typeface="Times New Roman" panose="02020603050405020304"/>
              <a:sym typeface="Times New Roman" panose="02020603050405020304"/>
            </a:endParaRPr>
          </a:p>
          <a:p>
            <a:pPr algn="just" rtl="0"/>
            <a:r>
              <a:rPr lang="en-US" altLang="zh-CN" kern="100">
                <a:latin typeface="Calibri" panose="020F0502020204030204"/>
                <a:cs typeface="Times New Roman" panose="02020603050405020304"/>
                <a:sym typeface="Times New Roman" panose="02020603050405020304"/>
              </a:rPr>
              <a:t>organization</a:t>
            </a:r>
            <a:endParaRPr lang="en-US" altLang="zh-CN" kern="100">
              <a:latin typeface="Calibri" panose="020F0502020204030204"/>
              <a:ea typeface="宋体" panose="02010600030101010101" pitchFamily="2" charset="-122"/>
              <a:cs typeface="Times New Roman" panose="02020603050405020304"/>
              <a:sym typeface="Times New Roman" panose="02020603050405020304"/>
            </a:endParaRPr>
          </a:p>
          <a:p>
            <a:pPr algn="just" rtl="0"/>
            <a:r>
              <a:rPr lang="en-US" altLang="zh-CN" kern="100">
                <a:latin typeface="Calibri" panose="020F0502020204030204"/>
                <a:cs typeface="Times New Roman" panose="02020603050405020304"/>
                <a:sym typeface="Times New Roman" panose="02020603050405020304"/>
              </a:rPr>
              <a:t>duty</a:t>
            </a:r>
            <a:endParaRPr lang="en-US" altLang="zh-CN" dirty="0">
              <a:latin typeface="Times New Roman" panose="02020603050405020304" pitchFamily="18" charset="0"/>
            </a:endParaRPr>
          </a:p>
        </p:txBody>
      </p:sp>
      <p:sp>
        <p:nvSpPr>
          <p:cNvPr id="15" name="Rectangle 3"/>
          <p:cNvSpPr>
            <a:spLocks noGrp="1"/>
          </p:cNvSpPr>
          <p:nvPr/>
        </p:nvSpPr>
        <p:spPr>
          <a:xfrm>
            <a:off x="304800" y="4128770"/>
            <a:ext cx="8317230" cy="537845"/>
          </a:xfrm>
          <a:prstGeom prst="rect">
            <a:avLst/>
          </a:prstGeom>
          <a:noFill/>
          <a:ln w="9525">
            <a:noFill/>
          </a:ln>
        </p:spPr>
        <p:txBody>
          <a:bodyPr vert="horz" wrap="square" lIns="91440" tIns="45720" rIns="91440" bIns="45720" anchor="t"/>
          <a:lstStyle>
            <a:lvl1pPr marL="609600" indent="-609600" algn="l" rtl="0" eaLnBrk="0" fontAlgn="base" hangingPunct="0">
              <a:spcBef>
                <a:spcPct val="10000"/>
              </a:spcBef>
              <a:spcAft>
                <a:spcPct val="0"/>
              </a:spcAft>
              <a:buClr>
                <a:srgbClr val="FF5050"/>
              </a:buClr>
              <a:buFont typeface="Wingdings" panose="05000000000000000000" pitchFamily="2" charset="2"/>
              <a:buChar char="Ø"/>
              <a:defRPr kumimoji="1" sz="2400">
                <a:solidFill>
                  <a:schemeClr val="tx1"/>
                </a:solidFill>
                <a:latin typeface="+mn-lt"/>
                <a:ea typeface="+mn-ea"/>
                <a:cs typeface="+mn-cs"/>
              </a:defRPr>
            </a:lvl1pPr>
            <a:lvl2pPr marL="990600" indent="-533400" algn="l" rtl="0" eaLnBrk="0" fontAlgn="base" hangingPunct="0">
              <a:spcBef>
                <a:spcPct val="10000"/>
              </a:spcBef>
              <a:spcAft>
                <a:spcPct val="0"/>
              </a:spcAft>
              <a:buAutoNum type="arabicParenR"/>
              <a:defRPr kumimoji="1" sz="2400">
                <a:solidFill>
                  <a:schemeClr val="tx1"/>
                </a:solidFill>
                <a:latin typeface="+mn-lt"/>
                <a:ea typeface="+mn-ea"/>
              </a:defRPr>
            </a:lvl2pPr>
            <a:lvl3pPr marL="1371600" indent="-457200" algn="l" rtl="0" eaLnBrk="0" fontAlgn="base" hangingPunct="0">
              <a:spcBef>
                <a:spcPct val="10000"/>
              </a:spcBef>
              <a:spcAft>
                <a:spcPct val="0"/>
              </a:spcAft>
              <a:defRPr kumimoji="1" sz="2400">
                <a:solidFill>
                  <a:schemeClr val="tx1"/>
                </a:solidFill>
                <a:latin typeface="+mn-lt"/>
                <a:ea typeface="+mn-ea"/>
              </a:defRPr>
            </a:lvl3pPr>
            <a:lvl4pPr marL="1752600" indent="-381000" algn="l" rtl="0" eaLnBrk="0" fontAlgn="base" hangingPunct="0">
              <a:spcBef>
                <a:spcPct val="10000"/>
              </a:spcBef>
              <a:spcAft>
                <a:spcPct val="0"/>
              </a:spcAft>
              <a:buChar char="–"/>
              <a:defRPr kumimoji="1" sz="2400">
                <a:solidFill>
                  <a:schemeClr val="tx1"/>
                </a:solidFill>
                <a:latin typeface="+mn-lt"/>
                <a:ea typeface="+mn-ea"/>
              </a:defRPr>
            </a:lvl4pPr>
            <a:lvl5pPr marL="2209800" indent="-381000" algn="l" rtl="0" eaLnBrk="0" fontAlgn="base" hangingPunct="0">
              <a:spcBef>
                <a:spcPct val="10000"/>
              </a:spcBef>
              <a:spcAft>
                <a:spcPct val="0"/>
              </a:spcAft>
              <a:buChar char="»"/>
              <a:defRPr kumimoji="1" sz="2400">
                <a:solidFill>
                  <a:schemeClr val="tx1"/>
                </a:solidFill>
                <a:latin typeface="+mn-lt"/>
                <a:ea typeface="+mn-ea"/>
              </a:defRPr>
            </a:lvl5pPr>
            <a:lvl6pPr marL="2667000" indent="-381000" algn="l" rtl="0" fontAlgn="base">
              <a:spcBef>
                <a:spcPct val="10000"/>
              </a:spcBef>
              <a:spcAft>
                <a:spcPct val="0"/>
              </a:spcAft>
              <a:buChar char="»"/>
              <a:defRPr kumimoji="1" sz="2400">
                <a:solidFill>
                  <a:schemeClr val="tx1"/>
                </a:solidFill>
                <a:latin typeface="+mn-lt"/>
                <a:ea typeface="+mn-ea"/>
              </a:defRPr>
            </a:lvl6pPr>
            <a:lvl7pPr marL="3124200" indent="-381000" algn="l" rtl="0" fontAlgn="base">
              <a:spcBef>
                <a:spcPct val="10000"/>
              </a:spcBef>
              <a:spcAft>
                <a:spcPct val="0"/>
              </a:spcAft>
              <a:buChar char="»"/>
              <a:defRPr kumimoji="1" sz="2400">
                <a:solidFill>
                  <a:schemeClr val="tx1"/>
                </a:solidFill>
                <a:latin typeface="+mn-lt"/>
                <a:ea typeface="+mn-ea"/>
              </a:defRPr>
            </a:lvl7pPr>
            <a:lvl8pPr marL="3581400" indent="-381000" algn="l" rtl="0" fontAlgn="base">
              <a:spcBef>
                <a:spcPct val="10000"/>
              </a:spcBef>
              <a:spcAft>
                <a:spcPct val="0"/>
              </a:spcAft>
              <a:buChar char="»"/>
              <a:defRPr kumimoji="1" sz="2400">
                <a:solidFill>
                  <a:schemeClr val="tx1"/>
                </a:solidFill>
                <a:latin typeface="+mn-lt"/>
                <a:ea typeface="+mn-ea"/>
              </a:defRPr>
            </a:lvl8pPr>
            <a:lvl9pPr marL="4038600" indent="-381000" algn="l" rtl="0" fontAlgn="base">
              <a:spcBef>
                <a:spcPct val="10000"/>
              </a:spcBef>
              <a:spcAft>
                <a:spcPct val="0"/>
              </a:spcAft>
              <a:buChar char="»"/>
              <a:defRPr kumimoji="1" sz="2400">
                <a:solidFill>
                  <a:schemeClr val="tx1"/>
                </a:solidFill>
                <a:latin typeface="+mn-lt"/>
                <a:ea typeface="+mn-ea"/>
              </a:defRPr>
            </a:lvl9pPr>
          </a:lstStyle>
          <a:p>
            <a:pPr marL="0" indent="568325" defTabSz="0" eaLnBrk="1" hangingPunct="1">
              <a:spcBef>
                <a:spcPct val="0"/>
              </a:spcBef>
              <a:buClrTx/>
              <a:buNone/>
              <a:tabLst>
                <a:tab pos="952500" algn="l"/>
              </a:tabLst>
            </a:pPr>
            <a:r>
              <a:rPr lang="zh-CN" altLang="en-US" b="1" dirty="0">
                <a:solidFill>
                  <a:srgbClr val="0000FF"/>
                </a:solidFill>
                <a:latin typeface="微软雅黑" panose="020B0503020204020204" charset="-122"/>
                <a:ea typeface="微软雅黑" panose="020B0503020204020204" charset="-122"/>
              </a:rPr>
              <a:t>部分、额外的角色： </a:t>
            </a:r>
            <a:r>
              <a:rPr lang="en-US" altLang="zh-CN" b="1" err="1">
                <a:latin typeface="微软雅黑" panose="020B0503020204020204" charset="-122"/>
                <a:ea typeface="微软雅黑" panose="020B0503020204020204" charset="-122"/>
                <a:sym typeface="+mn-ea"/>
              </a:rPr>
              <a:t>1..1 —— 0..1</a:t>
            </a:r>
            <a:r>
              <a:rPr lang="zh-CN" altLang="en-US" b="1" err="1">
                <a:latin typeface="微软雅黑" panose="020B0503020204020204" charset="-122"/>
                <a:ea typeface="微软雅黑" panose="020B0503020204020204" charset="-122"/>
                <a:sym typeface="+mn-ea"/>
              </a:rPr>
              <a:t>，</a:t>
            </a:r>
            <a:r>
              <a:rPr lang="zh-CN" altLang="en-US" b="1" err="1">
                <a:solidFill>
                  <a:srgbClr val="FF0000"/>
                </a:solidFill>
                <a:latin typeface="微软雅黑" panose="020B0503020204020204" charset="-122"/>
                <a:ea typeface="微软雅黑" panose="020B0503020204020204" charset="-122"/>
                <a:sym typeface="+mn-ea"/>
              </a:rPr>
              <a:t>无主键</a:t>
            </a:r>
            <a:endParaRPr lang="en-US" altLang="zh-CN" b="1" err="1">
              <a:solidFill>
                <a:srgbClr val="FF0000"/>
              </a:solidFill>
              <a:latin typeface="微软雅黑" panose="020B0503020204020204" charset="-122"/>
              <a:ea typeface="微软雅黑" panose="020B0503020204020204" charset="-122"/>
              <a:sym typeface="+mn-ea"/>
            </a:endParaRPr>
          </a:p>
          <a:p>
            <a:pPr marL="0" indent="568325" defTabSz="0" eaLnBrk="1" hangingPunct="1">
              <a:spcBef>
                <a:spcPct val="0"/>
              </a:spcBef>
              <a:buClrTx/>
              <a:buNone/>
              <a:tabLst>
                <a:tab pos="952500" algn="l"/>
              </a:tabLst>
            </a:pPr>
            <a:endParaRPr lang="en-US" altLang="zh-CN" b="1" err="1">
              <a:solidFill>
                <a:srgbClr val="FF0000"/>
              </a:solidFill>
              <a:latin typeface="微软雅黑" panose="020B0503020204020204" charset="-122"/>
              <a:ea typeface="微软雅黑" panose="020B0503020204020204" charset="-122"/>
              <a:sym typeface="+mn-ea"/>
            </a:endParaRPr>
          </a:p>
        </p:txBody>
      </p:sp>
      <p:sp>
        <p:nvSpPr>
          <p:cNvPr id="16" name="文本框 15"/>
          <p:cNvSpPr txBox="1"/>
          <p:nvPr/>
        </p:nvSpPr>
        <p:spPr>
          <a:xfrm>
            <a:off x="1610995" y="6397625"/>
            <a:ext cx="6303645" cy="460375"/>
          </a:xfrm>
          <a:prstGeom prst="rect">
            <a:avLst/>
          </a:prstGeom>
          <a:noFill/>
        </p:spPr>
        <p:txBody>
          <a:bodyPr wrap="none" rtlCol="0" anchor="t">
            <a:spAutoFit/>
          </a:bodyPr>
          <a:lstStyle/>
          <a:p>
            <a:r>
              <a:rPr lang="en-US" altLang="zh-CN" err="1">
                <a:latin typeface="微软雅黑" panose="020B0503020204020204" charset="-122"/>
                <a:ea typeface="微软雅黑" panose="020B0503020204020204" charset="-122"/>
                <a:sym typeface="+mn-ea"/>
              </a:rPr>
              <a:t>emp_id</a:t>
            </a:r>
            <a:r>
              <a:rPr lang="zh-CN" altLang="en-US" err="1">
                <a:latin typeface="微软雅黑" panose="020B0503020204020204" charset="-122"/>
                <a:ea typeface="微软雅黑" panose="020B0503020204020204" charset="-122"/>
                <a:sym typeface="+mn-ea"/>
              </a:rPr>
              <a:t>在</a:t>
            </a:r>
            <a:r>
              <a:rPr lang="en-US" altLang="zh-CN" err="1">
                <a:latin typeface="微软雅黑" panose="020B0503020204020204" charset="-122"/>
                <a:ea typeface="微软雅黑" panose="020B0503020204020204" charset="-122"/>
                <a:sym typeface="+mn-ea"/>
              </a:rPr>
              <a:t>Expert</a:t>
            </a:r>
            <a:r>
              <a:rPr lang="zh-CN" altLang="en-US" err="1">
                <a:latin typeface="微软雅黑" panose="020B0503020204020204" charset="-122"/>
                <a:ea typeface="微软雅黑" panose="020B0503020204020204" charset="-122"/>
                <a:sym typeface="+mn-ea"/>
              </a:rPr>
              <a:t>表中</a:t>
            </a:r>
            <a:r>
              <a:rPr lang="en-US" altLang="zh-CN" err="1">
                <a:latin typeface="微软雅黑" panose="020B0503020204020204" charset="-122"/>
                <a:ea typeface="微软雅黑" panose="020B0503020204020204" charset="-122"/>
                <a:sym typeface="+mn-ea"/>
              </a:rPr>
              <a:t>, </a:t>
            </a:r>
            <a:r>
              <a:rPr lang="zh-CN" altLang="en-US" b="1" err="1">
                <a:solidFill>
                  <a:srgbClr val="FF0000"/>
                </a:solidFill>
                <a:latin typeface="微软雅黑" panose="020B0503020204020204" charset="-122"/>
                <a:ea typeface="微软雅黑" panose="020B0503020204020204" charset="-122"/>
                <a:sym typeface="+mn-ea"/>
              </a:rPr>
              <a:t>既是</a:t>
            </a:r>
            <a:r>
              <a:rPr lang="zh-CN" altLang="en-US" b="1" err="1">
                <a:solidFill>
                  <a:srgbClr val="0000FF"/>
                </a:solidFill>
                <a:latin typeface="微软雅黑" panose="020B0503020204020204" charset="-122"/>
                <a:ea typeface="微软雅黑" panose="020B0503020204020204" charset="-122"/>
                <a:sym typeface="+mn-ea"/>
              </a:rPr>
              <a:t>主键</a:t>
            </a:r>
            <a:r>
              <a:rPr lang="zh-CN" altLang="en-US" err="1">
                <a:latin typeface="微软雅黑" panose="020B0503020204020204" charset="-122"/>
                <a:ea typeface="微软雅黑" panose="020B0503020204020204" charset="-122"/>
                <a:sym typeface="+mn-ea"/>
              </a:rPr>
              <a:t>，</a:t>
            </a:r>
            <a:r>
              <a:rPr lang="zh-CN" altLang="en-US" b="1" err="1">
                <a:solidFill>
                  <a:srgbClr val="FF0000"/>
                </a:solidFill>
                <a:latin typeface="微软雅黑" panose="020B0503020204020204" charset="-122"/>
                <a:ea typeface="微软雅黑" panose="020B0503020204020204" charset="-122"/>
                <a:sym typeface="+mn-ea"/>
              </a:rPr>
              <a:t>也是</a:t>
            </a:r>
            <a:r>
              <a:rPr lang="zh-CN" altLang="en-US" b="1" err="1">
                <a:solidFill>
                  <a:srgbClr val="0000FF"/>
                </a:solidFill>
                <a:latin typeface="微软雅黑" panose="020B0503020204020204" charset="-122"/>
                <a:ea typeface="微软雅黑" panose="020B0503020204020204" charset="-122"/>
                <a:sym typeface="+mn-ea"/>
              </a:rPr>
              <a:t>外键</a:t>
            </a:r>
            <a:r>
              <a:rPr lang="zh-CN" altLang="en-US" err="1">
                <a:latin typeface="微软雅黑" panose="020B0503020204020204" charset="-122"/>
                <a:ea typeface="微软雅黑" panose="020B0503020204020204" charset="-122"/>
                <a:sym typeface="+mn-ea"/>
              </a:rPr>
              <a:t>；</a:t>
            </a:r>
            <a:endParaRPr lang="zh-CN" alt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c22103fc-fc5b-42a5-affd-06c1093da033"/>
  <p:tag name="COMMONDATA" val="eyJoZGlkIjoiYzQ3MzAwZjMwZmRlYjYzY2MwNTYwZDAyOTkwNjcwMDcifQ=="/>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ba645b54-2419-4861-b69b-7c0b4c0db21c}"/>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3caef44a-502e-4c13-bebe-ad8503cf8f3a}"/>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e0fe0645-3e32-4158-95fa-a7d251c96d88}"/>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2b2c62ef-6aa9-4880-8583-f3b4a268c693}"/>
</p:tagLst>
</file>

<file path=ppt/tags/tag7.xml><?xml version="1.0" encoding="utf-8"?>
<p:tagLst xmlns:a="http://schemas.openxmlformats.org/drawingml/2006/main" xmlns:r="http://schemas.openxmlformats.org/officeDocument/2006/relationships" xmlns:p="http://schemas.openxmlformats.org/presentationml/2006/main">
  <p:tag name="KSO_WM_UNIT_TABLE_BEAUTIFY" val="smartTable{cc1ae7a1-b8fa-43fd-a934-2f04c8df7412}"/>
</p:tagLst>
</file>

<file path=ppt/tags/tag8.xml><?xml version="1.0" encoding="utf-8"?>
<p:tagLst xmlns:a="http://schemas.openxmlformats.org/drawingml/2006/main" xmlns:r="http://schemas.openxmlformats.org/officeDocument/2006/relationships" xmlns:p="http://schemas.openxmlformats.org/presentationml/2006/main">
  <p:tag name="KSO_WM_UNIT_TABLE_BEAUTIFY" val="smartTable{63039e6f-bbb0-4768-a979-52832484ebe6}"/>
  <p:tag name="TABLE_ENDDRAG_ORIGIN_RECT" val="690*274"/>
  <p:tag name="TABLE_ENDDRAG_RECT" val="11*259*690*274"/>
</p:tagLst>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Comic Sans MS"/>
        <a:ea typeface="宋体"/>
        <a:cs typeface=""/>
      </a:majorFont>
      <a:minorFont>
        <a:latin typeface="Comic Sans MS"/>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Comic Sans MS"/>
        <a:ea typeface="宋体"/>
        <a:cs typeface=""/>
      </a:majorFont>
      <a:minorFont>
        <a:latin typeface="Comic Sans MS"/>
        <a:ea typeface="华文中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3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Comic Sans MS"/>
        <a:ea typeface="宋体"/>
        <a:cs typeface=""/>
      </a:majorFont>
      <a:minorFont>
        <a:latin typeface="Comic Sans MS"/>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342900" marR="0" indent="-34290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defRPr kumimoji="1" lang="en-US" sz="2400" b="0" i="0" u="none" strike="noStrike" cap="none" normalizeH="0" baseline="0" smtClean="0">
            <a:ln>
              <a:noFill/>
            </a:ln>
            <a:solidFill>
              <a:schemeClr val="tx1"/>
            </a:solidFill>
            <a:effectLst/>
            <a:latin typeface="Tahoma" pitchFamily="34"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342900" marR="0" indent="-34290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defRPr kumimoji="1" lang="en-US" sz="2400" b="0" i="0" u="none" strike="noStrike" cap="none" normalizeH="0" baseline="0" smtClean="0">
            <a:ln>
              <a:noFill/>
            </a:ln>
            <a:solidFill>
              <a:schemeClr val="tx1"/>
            </a:solidFill>
            <a:effectLst/>
            <a:latin typeface="Tahoma" pitchFamily="34" charset="0"/>
            <a:ea typeface="宋体"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4486</TotalTime>
  <Words>7398</Words>
  <Application>Microsoft Macintosh PowerPoint</Application>
  <PresentationFormat>全屏显示(4:3)</PresentationFormat>
  <Paragraphs>2028</Paragraphs>
  <Slides>105</Slides>
  <Notes>20</Notes>
  <HiddenSlides>0</HiddenSlides>
  <MMClips>0</MMClips>
  <ScaleCrop>false</ScaleCrop>
  <HeadingPairs>
    <vt:vector size="6" baseType="variant">
      <vt:variant>
        <vt:lpstr>已用的字体</vt:lpstr>
      </vt:variant>
      <vt:variant>
        <vt:i4>17</vt:i4>
      </vt:variant>
      <vt:variant>
        <vt:lpstr>主题</vt:lpstr>
      </vt:variant>
      <vt:variant>
        <vt:i4>4</vt:i4>
      </vt:variant>
      <vt:variant>
        <vt:lpstr>幻灯片标题</vt:lpstr>
      </vt:variant>
      <vt:variant>
        <vt:i4>105</vt:i4>
      </vt:variant>
    </vt:vector>
  </HeadingPairs>
  <TitlesOfParts>
    <vt:vector size="126" baseType="lpstr">
      <vt:lpstr>-apple-system</vt:lpstr>
      <vt:lpstr>FangSong_GB2312</vt:lpstr>
      <vt:lpstr>FangSong_GB2312</vt:lpstr>
      <vt:lpstr>华文新魏</vt:lpstr>
      <vt:lpstr>华文行楷</vt:lpstr>
      <vt:lpstr>华文中宋</vt:lpstr>
      <vt:lpstr>隶书</vt:lpstr>
      <vt:lpstr>微软雅黑</vt:lpstr>
      <vt:lpstr>Google Sans</vt:lpstr>
      <vt:lpstr>Arial</vt:lpstr>
      <vt:lpstr>Arial Black</vt:lpstr>
      <vt:lpstr>Calibri</vt:lpstr>
      <vt:lpstr>Comic Sans MS</vt:lpstr>
      <vt:lpstr>Symbol</vt:lpstr>
      <vt:lpstr>Tahoma</vt:lpstr>
      <vt:lpstr>Times New Roman</vt:lpstr>
      <vt:lpstr>Wingdings</vt:lpstr>
      <vt:lpstr>默认设计模板</vt:lpstr>
      <vt:lpstr>1_默认设计模板</vt:lpstr>
      <vt:lpstr>2_默认设计模板</vt:lpstr>
      <vt:lpstr>Blends</vt:lpstr>
      <vt:lpstr>PowerPoint 演示文稿</vt:lpstr>
      <vt:lpstr>PowerPoint 演示文稿</vt:lpstr>
      <vt:lpstr>PowerPoint 演示文稿</vt:lpstr>
      <vt:lpstr>数据库设计目标</vt:lpstr>
      <vt:lpstr>需求分析</vt:lpstr>
      <vt:lpstr>数据库设计的过程</vt:lpstr>
      <vt:lpstr>建模(modeling)</vt:lpstr>
      <vt:lpstr>基本概念</vt:lpstr>
      <vt:lpstr>基本概念</vt:lpstr>
      <vt:lpstr>基本概念</vt:lpstr>
      <vt:lpstr>基本概念</vt:lpstr>
      <vt:lpstr>基本概念</vt:lpstr>
      <vt:lpstr>基本概念</vt:lpstr>
      <vt:lpstr>属性的类型</vt:lpstr>
      <vt:lpstr>属性的类型</vt:lpstr>
      <vt:lpstr>属性的类型</vt:lpstr>
      <vt:lpstr>联系的种类</vt:lpstr>
      <vt:lpstr>Ｅ-Ｒ图（旧版例子）</vt:lpstr>
      <vt:lpstr>需求分析报告案例</vt:lpstr>
      <vt:lpstr>PowerPoint 演示文稿</vt:lpstr>
      <vt:lpstr>PowerPoint 演示文稿</vt:lpstr>
      <vt:lpstr>PowerPoint 演示文稿</vt:lpstr>
      <vt:lpstr>数据库设计的过程</vt:lpstr>
      <vt:lpstr>概念数据库设计(ER modeling) </vt:lpstr>
      <vt:lpstr>ER建模第一步：标识实体</vt:lpstr>
      <vt:lpstr>ER建模第二步：标识关系</vt:lpstr>
      <vt:lpstr>ER建模第三步：标识属性</vt:lpstr>
      <vt:lpstr>ER建模第四步：标识实体约束</vt:lpstr>
      <vt:lpstr>ER建模第五步：标识关系约束</vt:lpstr>
      <vt:lpstr>PowerPoint 演示文稿</vt:lpstr>
      <vt:lpstr>ER建模     ER图</vt:lpstr>
      <vt:lpstr>企业数据库实例</vt:lpstr>
      <vt:lpstr>表（实体类型及其实例）</vt:lpstr>
      <vt:lpstr>表（实体类型及其实例）(2)</vt:lpstr>
      <vt:lpstr>表（关系类型及其实例）(3)</vt:lpstr>
      <vt:lpstr>实体-关系建模(ER modelling)</vt:lpstr>
      <vt:lpstr>ER Model 例子 (旧标记)</vt:lpstr>
      <vt:lpstr>ER Model 例子 (UML 标记)</vt:lpstr>
      <vt:lpstr>实体 </vt:lpstr>
      <vt:lpstr>实体类型的符号表示</vt:lpstr>
      <vt:lpstr>联系类型</vt:lpstr>
      <vt:lpstr>WorkOn实例</vt:lpstr>
      <vt:lpstr>关系类型的标记</vt:lpstr>
      <vt:lpstr>关系的度(Degree)</vt:lpstr>
      <vt:lpstr>关系类型的度</vt:lpstr>
      <vt:lpstr>递归关系(Recursive Relationships) </vt:lpstr>
      <vt:lpstr>实体在联系中的角色</vt:lpstr>
      <vt:lpstr>属性(Attributes)</vt:lpstr>
      <vt:lpstr>属性</vt:lpstr>
      <vt:lpstr>ER Model 例子(旧标记)</vt:lpstr>
      <vt:lpstr>ER Model 例子 (UML 标记)</vt:lpstr>
      <vt:lpstr>约束(Constraints) </vt:lpstr>
      <vt:lpstr>关联标注</vt:lpstr>
      <vt:lpstr>一对一关系</vt:lpstr>
      <vt:lpstr>PowerPoint 演示文稿</vt:lpstr>
      <vt:lpstr>一对多关系</vt:lpstr>
      <vt:lpstr>一对多关系</vt:lpstr>
      <vt:lpstr>多对多关系</vt:lpstr>
      <vt:lpstr>多对多关系</vt:lpstr>
      <vt:lpstr>多元关系中的约束标记方法</vt:lpstr>
      <vt:lpstr>ER建模案例演示</vt:lpstr>
      <vt:lpstr>第一步：标识实体</vt:lpstr>
      <vt:lpstr>第二步：标识关系</vt:lpstr>
      <vt:lpstr>检查关系</vt:lpstr>
      <vt:lpstr>第三步：标识属性</vt:lpstr>
      <vt:lpstr>第四步：标识实体约束</vt:lpstr>
      <vt:lpstr>第五步：标识关系约束</vt:lpstr>
      <vt:lpstr>扩展E-R的表达： 强实体类型和弱实体类型</vt:lpstr>
      <vt:lpstr>扩展E-R的表达： 强实体类型和弱实体类型</vt:lpstr>
      <vt:lpstr>弱实体集</vt:lpstr>
      <vt:lpstr>弱实体集</vt:lpstr>
      <vt:lpstr>弱实体集</vt:lpstr>
      <vt:lpstr>弱实体集</vt:lpstr>
      <vt:lpstr>弱实体集</vt:lpstr>
      <vt:lpstr>弱实体集</vt:lpstr>
      <vt:lpstr>建模陷井(Modeling Traps)</vt:lpstr>
      <vt:lpstr>扇子陷井(Fan traps)例子</vt:lpstr>
      <vt:lpstr>扇子陷井(Fan traps)例子</vt:lpstr>
      <vt:lpstr>PowerPoint 演示文稿</vt:lpstr>
      <vt:lpstr>Chasm Trap 例子</vt:lpstr>
      <vt:lpstr>Chasm Trap 例子</vt:lpstr>
      <vt:lpstr>裂口陷井(chasm traps)例子</vt:lpstr>
      <vt:lpstr>ER建模中应该注意的事项</vt:lpstr>
      <vt:lpstr>例子</vt:lpstr>
      <vt:lpstr>处理方法</vt:lpstr>
      <vt:lpstr>ER建模面临的挑战</vt:lpstr>
      <vt:lpstr>对联系的认识：指状态？还是历史过程？</vt:lpstr>
      <vt:lpstr>对多元关系的处理</vt:lpstr>
      <vt:lpstr>当要在多对多的二元联系上再建立联系时，将联系模型化成弱实体</vt:lpstr>
      <vt:lpstr>把多元关系模型化成弱实体</vt:lpstr>
      <vt:lpstr>当要在多对多的二元联系上再建立联系时，将联系模型化成弱实体</vt:lpstr>
      <vt:lpstr>当要在多对多的二元联系上再建立联系时，将联系模型化成弱实体</vt:lpstr>
      <vt:lpstr>将时间/空间模型成一个实体</vt:lpstr>
      <vt:lpstr>将时间/空间模型成一个实体</vt:lpstr>
      <vt:lpstr>将时间/空间模型成一个实体</vt:lpstr>
      <vt:lpstr>将时间/空间模型成一个实体</vt:lpstr>
      <vt:lpstr>ER Modeling技巧</vt:lpstr>
      <vt:lpstr>在ER建模中引入面向对象概念</vt:lpstr>
      <vt:lpstr>PowerPoint 演示文稿</vt:lpstr>
      <vt:lpstr>对一对一关系的认识</vt:lpstr>
      <vt:lpstr>总结</vt:lpstr>
      <vt:lpstr>ER Modeling随堂测试</vt:lpstr>
      <vt:lpstr>PowerPoint 演示文稿</vt:lpstr>
      <vt:lpstr>ER Design Question #2</vt:lpstr>
      <vt:lpstr>ER Design Question #3</vt:lpstr>
    </vt:vector>
  </TitlesOfParts>
  <Company>bds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yjm</dc:creator>
  <cp:lastModifiedBy>Youhuan Li</cp:lastModifiedBy>
  <cp:revision>247</cp:revision>
  <dcterms:created xsi:type="dcterms:W3CDTF">2005-08-16T12:44:00Z</dcterms:created>
  <dcterms:modified xsi:type="dcterms:W3CDTF">2024-04-09T15:25:03Z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7A5269697A6C4632B9B754179BACAC45</vt:lpwstr>
  </property>
</Properties>
</file>