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81" r:id="rId4"/>
    <p:sldId id="398" r:id="rId5"/>
    <p:sldId id="439" r:id="rId6"/>
    <p:sldId id="807" r:id="rId7"/>
    <p:sldId id="783" r:id="rId8"/>
    <p:sldId id="759" r:id="rId9"/>
    <p:sldId id="760" r:id="rId10"/>
    <p:sldId id="761" r:id="rId11"/>
    <p:sldId id="762" r:id="rId12"/>
    <p:sldId id="763" r:id="rId13"/>
    <p:sldId id="832" r:id="rId14"/>
    <p:sldId id="764" r:id="rId16"/>
    <p:sldId id="765" r:id="rId17"/>
    <p:sldId id="766" r:id="rId18"/>
    <p:sldId id="767" r:id="rId19"/>
    <p:sldId id="768" r:id="rId20"/>
    <p:sldId id="769" r:id="rId21"/>
    <p:sldId id="770" r:id="rId22"/>
    <p:sldId id="771" r:id="rId23"/>
    <p:sldId id="772" r:id="rId24"/>
    <p:sldId id="773" r:id="rId25"/>
    <p:sldId id="833" r:id="rId26"/>
    <p:sldId id="774" r:id="rId27"/>
    <p:sldId id="775" r:id="rId28"/>
    <p:sldId id="778" r:id="rId29"/>
    <p:sldId id="776" r:id="rId30"/>
    <p:sldId id="779" r:id="rId31"/>
    <p:sldId id="784" r:id="rId32"/>
    <p:sldId id="781" r:id="rId33"/>
    <p:sldId id="782" r:id="rId3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0000CC"/>
    <a:srgbClr val="CC0099"/>
    <a:srgbClr val="00FF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485"/>
    <p:restoredTop sz="90929"/>
  </p:normalViewPr>
  <p:slideViewPr>
    <p:cSldViewPr showGuides="1">
      <p:cViewPr varScale="1">
        <p:scale>
          <a:sx n="64" d="100"/>
          <a:sy n="64" d="100"/>
        </p:scale>
        <p:origin x="-1446" y="-102"/>
      </p:cViewPr>
      <p:guideLst>
        <p:guide orient="horz" pos="2285"/>
        <p:guide pos="288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52400"/>
            <a:ext cx="21336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248400" cy="6324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52400"/>
            <a:ext cx="21336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248400" cy="6324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1524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381000" y="1676400"/>
            <a:ext cx="85344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31" name="Line 7"/>
          <p:cNvSpPr/>
          <p:nvPr userDrawn="1"/>
        </p:nvSpPr>
        <p:spPr>
          <a:xfrm>
            <a:off x="609600" y="1371600"/>
            <a:ext cx="8001000" cy="0"/>
          </a:xfrm>
          <a:prstGeom prst="line">
            <a:avLst/>
          </a:prstGeom>
          <a:ln w="25400" cap="flat" cmpd="sng">
            <a:solidFill>
              <a:srgbClr val="FF99CC"/>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1524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381000" y="1676400"/>
            <a:ext cx="85344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31" name="Line 7"/>
          <p:cNvSpPr/>
          <p:nvPr userDrawn="1"/>
        </p:nvSpPr>
        <p:spPr>
          <a:xfrm>
            <a:off x="609600" y="1371600"/>
            <a:ext cx="8001000" cy="0"/>
          </a:xfrm>
          <a:prstGeom prst="line">
            <a:avLst/>
          </a:prstGeom>
          <a:ln w="25400" cap="flat" cmpd="sng">
            <a:solidFill>
              <a:srgbClr val="FF99CC"/>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4"/>
          <p:cNvSpPr/>
          <p:nvPr/>
        </p:nvSpPr>
        <p:spPr>
          <a:xfrm>
            <a:off x="304800" y="4267200"/>
            <a:ext cx="8305800" cy="1981200"/>
          </a:xfrm>
          <a:prstGeom prst="rect">
            <a:avLst/>
          </a:prstGeom>
          <a:noFill/>
          <a:ln w="9525">
            <a:noFill/>
          </a:ln>
        </p:spPr>
        <p:txBody>
          <a:bodyPr/>
          <a:p>
            <a:pPr marL="342900" indent="-342900" algn="ctr">
              <a:spcBef>
                <a:spcPct val="20000"/>
              </a:spcBef>
              <a:buChar char="•"/>
            </a:pPr>
            <a:r>
              <a:rPr lang="zh-CN" altLang="en-US" sz="2800" dirty="0">
                <a:solidFill>
                  <a:srgbClr val="0000FF"/>
                </a:solidFill>
                <a:latin typeface="微软雅黑" panose="020B0503020204020204" charset="-122"/>
                <a:ea typeface="微软雅黑" panose="020B0503020204020204" charset="-122"/>
              </a:rPr>
              <a:t>信息科学与工程学院</a:t>
            </a:r>
            <a:endParaRPr lang="zh-CN" altLang="en-US" sz="2800" dirty="0">
              <a:solidFill>
                <a:srgbClr val="0000FF"/>
              </a:solidFill>
              <a:latin typeface="微软雅黑" panose="020B0503020204020204" charset="-122"/>
              <a:ea typeface="微软雅黑" panose="020B0503020204020204" charset="-122"/>
            </a:endParaRPr>
          </a:p>
          <a:p>
            <a:pPr marL="342900" indent="-342900" algn="ctr">
              <a:spcBef>
                <a:spcPct val="20000"/>
              </a:spcBef>
              <a:buChar char="•"/>
            </a:pPr>
            <a:r>
              <a:rPr lang="zh-CN" altLang="en-US" sz="2800" dirty="0">
                <a:solidFill>
                  <a:srgbClr val="0000FF"/>
                </a:solidFill>
                <a:latin typeface="微软雅黑" panose="020B0503020204020204" charset="-122"/>
                <a:ea typeface="微软雅黑" panose="020B0503020204020204" charset="-122"/>
              </a:rPr>
              <a:t>杨金民</a:t>
            </a:r>
            <a:endParaRPr lang="zh-CN" altLang="en-US" sz="2800" dirty="0">
              <a:solidFill>
                <a:srgbClr val="0000FF"/>
              </a:solidFill>
              <a:latin typeface="微软雅黑" panose="020B0503020204020204" charset="-122"/>
              <a:ea typeface="微软雅黑" panose="020B0503020204020204" charset="-122"/>
            </a:endParaRPr>
          </a:p>
          <a:p>
            <a:pPr marL="342900" indent="-342900" algn="ctr">
              <a:spcBef>
                <a:spcPct val="20000"/>
              </a:spcBef>
              <a:buChar char="•"/>
            </a:pPr>
            <a:endParaRPr lang="zh-CN" altLang="en-US" sz="2800" dirty="0">
              <a:solidFill>
                <a:srgbClr val="0000FF"/>
              </a:solidFill>
              <a:latin typeface="微软雅黑" panose="020B0503020204020204" charset="-122"/>
              <a:ea typeface="微软雅黑" panose="020B0503020204020204" charset="-122"/>
            </a:endParaRPr>
          </a:p>
          <a:p>
            <a:pPr marL="342900" indent="-342900" algn="ctr">
              <a:spcBef>
                <a:spcPct val="20000"/>
              </a:spcBef>
              <a:buChar char="•"/>
            </a:pPr>
            <a:r>
              <a:rPr lang="en-US" altLang="zh-CN" sz="2800" dirty="0">
                <a:solidFill>
                  <a:srgbClr val="0000FF"/>
                </a:solidFill>
                <a:latin typeface="微软雅黑" panose="020B0503020204020204" charset="-122"/>
                <a:ea typeface="微软雅黑" panose="020B0503020204020204" charset="-122"/>
              </a:rPr>
              <a:t>2022.04</a:t>
            </a:r>
            <a:endParaRPr lang="en-US" altLang="zh-CN" sz="2800" dirty="0">
              <a:solidFill>
                <a:srgbClr val="0000FF"/>
              </a:solidFill>
              <a:latin typeface="微软雅黑" panose="020B0503020204020204" charset="-122"/>
              <a:ea typeface="微软雅黑" panose="020B0503020204020204" charset="-122"/>
            </a:endParaRPr>
          </a:p>
        </p:txBody>
      </p:sp>
      <p:grpSp>
        <p:nvGrpSpPr>
          <p:cNvPr id="3075" name="Group 5"/>
          <p:cNvGrpSpPr/>
          <p:nvPr/>
        </p:nvGrpSpPr>
        <p:grpSpPr>
          <a:xfrm>
            <a:off x="6629400" y="4876800"/>
            <a:ext cx="1524000" cy="1714500"/>
            <a:chOff x="4734" y="3198"/>
            <a:chExt cx="960" cy="1080"/>
          </a:xfrm>
        </p:grpSpPr>
        <p:sp>
          <p:nvSpPr>
            <p:cNvPr id="3081" name="Freeform 6"/>
            <p:cNvSpPr/>
            <p:nvPr/>
          </p:nvSpPr>
          <p:spPr>
            <a:xfrm>
              <a:off x="4734" y="3942"/>
              <a:ext cx="960" cy="336"/>
            </a:xfrm>
            <a:custGeom>
              <a:avLst/>
              <a:gdLst/>
              <a:ahLst/>
              <a:cxnLst>
                <a:cxn ang="0">
                  <a:pos x="124" y="5"/>
                </a:cxn>
                <a:cxn ang="0">
                  <a:pos x="102" y="12"/>
                </a:cxn>
                <a:cxn ang="0">
                  <a:pos x="81" y="42"/>
                </a:cxn>
                <a:cxn ang="0">
                  <a:pos x="58" y="66"/>
                </a:cxn>
                <a:cxn ang="0">
                  <a:pos x="36" y="72"/>
                </a:cxn>
                <a:cxn ang="0">
                  <a:pos x="15" y="84"/>
                </a:cxn>
                <a:cxn ang="0">
                  <a:pos x="0" y="114"/>
                </a:cxn>
                <a:cxn ang="0">
                  <a:pos x="0" y="150"/>
                </a:cxn>
                <a:cxn ang="0">
                  <a:pos x="7" y="187"/>
                </a:cxn>
                <a:cxn ang="0">
                  <a:pos x="29" y="192"/>
                </a:cxn>
                <a:cxn ang="0">
                  <a:pos x="51" y="180"/>
                </a:cxn>
                <a:cxn ang="0">
                  <a:pos x="69" y="192"/>
                </a:cxn>
                <a:cxn ang="0">
                  <a:pos x="88" y="228"/>
                </a:cxn>
                <a:cxn ang="0">
                  <a:pos x="110" y="252"/>
                </a:cxn>
                <a:cxn ang="0">
                  <a:pos x="135" y="252"/>
                </a:cxn>
                <a:cxn ang="0">
                  <a:pos x="158" y="246"/>
                </a:cxn>
                <a:cxn ang="0">
                  <a:pos x="180" y="265"/>
                </a:cxn>
                <a:cxn ang="0">
                  <a:pos x="202" y="288"/>
                </a:cxn>
                <a:cxn ang="0">
                  <a:pos x="234" y="295"/>
                </a:cxn>
                <a:cxn ang="0">
                  <a:pos x="285" y="295"/>
                </a:cxn>
                <a:cxn ang="0">
                  <a:pos x="307" y="288"/>
                </a:cxn>
                <a:cxn ang="0">
                  <a:pos x="330" y="282"/>
                </a:cxn>
                <a:cxn ang="0">
                  <a:pos x="351" y="270"/>
                </a:cxn>
                <a:cxn ang="0">
                  <a:pos x="373" y="265"/>
                </a:cxn>
                <a:cxn ang="0">
                  <a:pos x="396" y="270"/>
                </a:cxn>
                <a:cxn ang="0">
                  <a:pos x="418" y="282"/>
                </a:cxn>
                <a:cxn ang="0">
                  <a:pos x="454" y="295"/>
                </a:cxn>
                <a:cxn ang="0">
                  <a:pos x="495" y="295"/>
                </a:cxn>
                <a:cxn ang="0">
                  <a:pos x="531" y="288"/>
                </a:cxn>
                <a:cxn ang="0">
                  <a:pos x="553" y="265"/>
                </a:cxn>
                <a:cxn ang="0">
                  <a:pos x="578" y="241"/>
                </a:cxn>
                <a:cxn ang="0">
                  <a:pos x="601" y="228"/>
                </a:cxn>
                <a:cxn ang="0">
                  <a:pos x="622" y="222"/>
                </a:cxn>
                <a:cxn ang="0">
                  <a:pos x="630" y="205"/>
                </a:cxn>
                <a:cxn ang="0">
                  <a:pos x="618" y="168"/>
                </a:cxn>
                <a:cxn ang="0">
                  <a:pos x="630" y="132"/>
                </a:cxn>
                <a:cxn ang="0">
                  <a:pos x="630" y="96"/>
                </a:cxn>
                <a:cxn ang="0">
                  <a:pos x="611" y="66"/>
                </a:cxn>
                <a:cxn ang="0">
                  <a:pos x="590" y="66"/>
                </a:cxn>
                <a:cxn ang="0">
                  <a:pos x="568" y="66"/>
                </a:cxn>
                <a:cxn ang="0">
                  <a:pos x="546" y="59"/>
                </a:cxn>
                <a:cxn ang="0">
                  <a:pos x="524" y="54"/>
                </a:cxn>
                <a:cxn ang="0">
                  <a:pos x="502" y="59"/>
                </a:cxn>
                <a:cxn ang="0">
                  <a:pos x="483" y="48"/>
                </a:cxn>
                <a:cxn ang="0">
                  <a:pos x="461" y="24"/>
                </a:cxn>
                <a:cxn ang="0">
                  <a:pos x="439" y="18"/>
                </a:cxn>
                <a:cxn ang="0">
                  <a:pos x="414" y="5"/>
                </a:cxn>
                <a:cxn ang="0">
                  <a:pos x="392" y="18"/>
                </a:cxn>
                <a:cxn ang="0">
                  <a:pos x="370" y="24"/>
                </a:cxn>
                <a:cxn ang="0">
                  <a:pos x="348" y="24"/>
                </a:cxn>
                <a:cxn ang="0">
                  <a:pos x="326" y="18"/>
                </a:cxn>
                <a:cxn ang="0">
                  <a:pos x="304" y="5"/>
                </a:cxn>
                <a:cxn ang="0">
                  <a:pos x="282" y="5"/>
                </a:cxn>
                <a:cxn ang="0">
                  <a:pos x="260" y="18"/>
                </a:cxn>
                <a:cxn ang="0">
                  <a:pos x="238" y="24"/>
                </a:cxn>
                <a:cxn ang="0">
                  <a:pos x="212" y="5"/>
                </a:cxn>
                <a:cxn ang="0">
                  <a:pos x="190" y="0"/>
                </a:cxn>
                <a:cxn ang="0">
                  <a:pos x="168" y="0"/>
                </a:cxn>
                <a:cxn ang="0">
                  <a:pos x="139" y="10"/>
                </a:cxn>
                <a:cxn ang="0">
                  <a:pos x="117" y="48"/>
                </a:cxn>
                <a:cxn ang="0">
                  <a:pos x="102" y="59"/>
                </a:cxn>
                <a:cxn ang="0">
                  <a:pos x="94" y="46"/>
                </a:cxn>
              </a:cxnLst>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alpha val="100000"/>
                  </a:srgbClr>
                </a:gs>
                <a:gs pos="100000">
                  <a:srgbClr val="CC9900">
                    <a:alpha val="100000"/>
                  </a:srgbClr>
                </a:gs>
              </a:gsLst>
              <a:lin ang="5400000" scaled="1"/>
              <a:tileRect/>
            </a:gradFill>
            <a:ln w="12700" cap="rnd" cmpd="sng">
              <a:solidFill>
                <a:srgbClr val="996633">
                  <a:alpha val="100000"/>
                </a:srgbClr>
              </a:solidFill>
              <a:prstDash val="solid"/>
              <a:round/>
              <a:headEnd type="none" w="sm" len="sm"/>
              <a:tailEnd type="none" w="sm" len="sm"/>
            </a:ln>
          </p:spPr>
          <p:txBody>
            <a:bodyPr/>
            <a:p>
              <a:endParaRPr lang="zh-CN" altLang="en-US"/>
            </a:p>
          </p:txBody>
        </p:sp>
        <p:grpSp>
          <p:nvGrpSpPr>
            <p:cNvPr id="3082" name="Group 7"/>
            <p:cNvGrpSpPr/>
            <p:nvPr/>
          </p:nvGrpSpPr>
          <p:grpSpPr>
            <a:xfrm>
              <a:off x="4800" y="3198"/>
              <a:ext cx="864" cy="1008"/>
              <a:chOff x="0" y="3182"/>
              <a:chExt cx="808" cy="998"/>
            </a:xfrm>
          </p:grpSpPr>
          <p:grpSp>
            <p:nvGrpSpPr>
              <p:cNvPr id="3090" name="Group 8"/>
              <p:cNvGrpSpPr/>
              <p:nvPr/>
            </p:nvGrpSpPr>
            <p:grpSpPr>
              <a:xfrm>
                <a:off x="0" y="3182"/>
                <a:ext cx="506" cy="927"/>
                <a:chOff x="1685" y="1023"/>
                <a:chExt cx="506" cy="927"/>
              </a:xfrm>
            </p:grpSpPr>
            <p:sp>
              <p:nvSpPr>
                <p:cNvPr id="3103" name="Freeform 9"/>
                <p:cNvSpPr/>
                <p:nvPr/>
              </p:nvSpPr>
              <p:spPr>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p>
                  <a:endParaRPr lang="zh-CN" altLang="en-US"/>
                </a:p>
              </p:txBody>
            </p:sp>
            <p:sp>
              <p:nvSpPr>
                <p:cNvPr id="3104" name="Freeform 10"/>
                <p:cNvSpPr/>
                <p:nvPr/>
              </p:nvSpPr>
              <p:spPr>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p>
                  <a:endParaRPr lang="zh-CN" altLang="en-US"/>
                </a:p>
              </p:txBody>
            </p:sp>
            <p:sp>
              <p:nvSpPr>
                <p:cNvPr id="3105" name="Freeform 11"/>
                <p:cNvSpPr/>
                <p:nvPr/>
              </p:nvSpPr>
              <p:spPr>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p>
                  <a:endParaRPr lang="zh-CN" altLang="en-US"/>
                </a:p>
              </p:txBody>
            </p:sp>
            <p:grpSp>
              <p:nvGrpSpPr>
                <p:cNvPr id="3106" name="Group 12"/>
                <p:cNvGrpSpPr/>
                <p:nvPr/>
              </p:nvGrpSpPr>
              <p:grpSpPr>
                <a:xfrm>
                  <a:off x="1707" y="1466"/>
                  <a:ext cx="484" cy="368"/>
                  <a:chOff x="1707" y="1466"/>
                  <a:chExt cx="484" cy="368"/>
                </a:xfrm>
              </p:grpSpPr>
              <p:sp>
                <p:nvSpPr>
                  <p:cNvPr id="3108" name="Freeform 13"/>
                  <p:cNvSpPr/>
                  <p:nvPr/>
                </p:nvSpPr>
                <p:spPr>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p>
                    <a:endParaRPr lang="zh-CN" altLang="en-US"/>
                  </a:p>
                </p:txBody>
              </p:sp>
              <p:sp>
                <p:nvSpPr>
                  <p:cNvPr id="3109" name="Freeform 14"/>
                  <p:cNvSpPr/>
                  <p:nvPr/>
                </p:nvSpPr>
                <p:spPr>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p>
                    <a:endParaRPr lang="zh-CN" altLang="en-US"/>
                  </a:p>
                </p:txBody>
              </p:sp>
              <p:sp>
                <p:nvSpPr>
                  <p:cNvPr id="3110" name="Freeform 15"/>
                  <p:cNvSpPr/>
                  <p:nvPr/>
                </p:nvSpPr>
                <p:spPr>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p>
                    <a:endParaRPr lang="zh-CN" altLang="en-US"/>
                  </a:p>
                </p:txBody>
              </p:sp>
              <p:sp>
                <p:nvSpPr>
                  <p:cNvPr id="3111" name="Freeform 16"/>
                  <p:cNvSpPr/>
                  <p:nvPr/>
                </p:nvSpPr>
                <p:spPr>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p>
                    <a:endParaRPr lang="zh-CN" altLang="en-US"/>
                  </a:p>
                </p:txBody>
              </p:sp>
            </p:grpSp>
            <p:sp>
              <p:nvSpPr>
                <p:cNvPr id="3107" name="Freeform 17"/>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p>
                  <a:endParaRPr lang="zh-CN" altLang="en-US"/>
                </a:p>
              </p:txBody>
            </p:sp>
          </p:grpSp>
          <p:grpSp>
            <p:nvGrpSpPr>
              <p:cNvPr id="3091" name="Group 18"/>
              <p:cNvGrpSpPr/>
              <p:nvPr/>
            </p:nvGrpSpPr>
            <p:grpSpPr>
              <a:xfrm>
                <a:off x="300" y="3360"/>
                <a:ext cx="508" cy="820"/>
                <a:chOff x="1985" y="1201"/>
                <a:chExt cx="508" cy="820"/>
              </a:xfrm>
            </p:grpSpPr>
            <p:grpSp>
              <p:nvGrpSpPr>
                <p:cNvPr id="3092" name="Group 19"/>
                <p:cNvGrpSpPr/>
                <p:nvPr/>
              </p:nvGrpSpPr>
              <p:grpSpPr>
                <a:xfrm>
                  <a:off x="2247" y="1201"/>
                  <a:ext cx="246" cy="810"/>
                  <a:chOff x="2247" y="1201"/>
                  <a:chExt cx="246" cy="810"/>
                </a:xfrm>
              </p:grpSpPr>
              <p:sp>
                <p:nvSpPr>
                  <p:cNvPr id="3101" name="Freeform 20"/>
                  <p:cNvSpPr/>
                  <p:nvPr/>
                </p:nvSpPr>
                <p:spPr>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p>
                    <a:endParaRPr lang="zh-CN" altLang="en-US"/>
                  </a:p>
                </p:txBody>
              </p:sp>
              <p:sp>
                <p:nvSpPr>
                  <p:cNvPr id="3102" name="Freeform 21"/>
                  <p:cNvSpPr/>
                  <p:nvPr/>
                </p:nvSpPr>
                <p:spPr>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p>
                    <a:endParaRPr lang="zh-CN" altLang="en-US"/>
                  </a:p>
                </p:txBody>
              </p:sp>
            </p:grpSp>
            <p:grpSp>
              <p:nvGrpSpPr>
                <p:cNvPr id="3093" name="Group 22"/>
                <p:cNvGrpSpPr/>
                <p:nvPr/>
              </p:nvGrpSpPr>
              <p:grpSpPr>
                <a:xfrm>
                  <a:off x="1985" y="1419"/>
                  <a:ext cx="465" cy="602"/>
                  <a:chOff x="1985" y="1419"/>
                  <a:chExt cx="465" cy="602"/>
                </a:xfrm>
              </p:grpSpPr>
              <p:sp>
                <p:nvSpPr>
                  <p:cNvPr id="3094" name="Freeform 23"/>
                  <p:cNvSpPr/>
                  <p:nvPr/>
                </p:nvSpPr>
                <p:spPr>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p>
                    <a:endParaRPr lang="zh-CN" altLang="en-US"/>
                  </a:p>
                </p:txBody>
              </p:sp>
              <p:sp>
                <p:nvSpPr>
                  <p:cNvPr id="3095" name="Freeform 24"/>
                  <p:cNvSpPr/>
                  <p:nvPr/>
                </p:nvSpPr>
                <p:spPr>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p>
                    <a:endParaRPr lang="zh-CN" altLang="en-US"/>
                  </a:p>
                </p:txBody>
              </p:sp>
              <p:grpSp>
                <p:nvGrpSpPr>
                  <p:cNvPr id="3096" name="Group 25"/>
                  <p:cNvGrpSpPr/>
                  <p:nvPr/>
                </p:nvGrpSpPr>
                <p:grpSpPr>
                  <a:xfrm>
                    <a:off x="1985" y="1419"/>
                    <a:ext cx="465" cy="349"/>
                    <a:chOff x="1985" y="1419"/>
                    <a:chExt cx="465" cy="349"/>
                  </a:xfrm>
                </p:grpSpPr>
                <p:sp>
                  <p:nvSpPr>
                    <p:cNvPr id="3097" name="Freeform 26"/>
                    <p:cNvSpPr/>
                    <p:nvPr/>
                  </p:nvSpPr>
                  <p:spPr>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p>
                      <a:endParaRPr lang="zh-CN" altLang="en-US"/>
                    </a:p>
                  </p:txBody>
                </p:sp>
                <p:sp>
                  <p:nvSpPr>
                    <p:cNvPr id="3098" name="Freeform 27"/>
                    <p:cNvSpPr/>
                    <p:nvPr/>
                  </p:nvSpPr>
                  <p:spPr>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p>
                      <a:endParaRPr lang="zh-CN" altLang="en-US"/>
                    </a:p>
                  </p:txBody>
                </p:sp>
                <p:sp>
                  <p:nvSpPr>
                    <p:cNvPr id="3099" name="Freeform 28"/>
                    <p:cNvSpPr/>
                    <p:nvPr/>
                  </p:nvSpPr>
                  <p:spPr>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p>
                      <a:endParaRPr lang="zh-CN" altLang="en-US"/>
                    </a:p>
                  </p:txBody>
                </p:sp>
                <p:sp>
                  <p:nvSpPr>
                    <p:cNvPr id="3100" name="Freeform 29"/>
                    <p:cNvSpPr/>
                    <p:nvPr/>
                  </p:nvSpPr>
                  <p:spPr>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p>
                      <a:endParaRPr lang="zh-CN" altLang="en-US"/>
                    </a:p>
                  </p:txBody>
                </p:sp>
              </p:grpSp>
            </p:grpSp>
          </p:grpSp>
        </p:grpSp>
        <p:grpSp>
          <p:nvGrpSpPr>
            <p:cNvPr id="3083" name="Group 30"/>
            <p:cNvGrpSpPr/>
            <p:nvPr/>
          </p:nvGrpSpPr>
          <p:grpSpPr>
            <a:xfrm>
              <a:off x="4998" y="3858"/>
              <a:ext cx="203" cy="265"/>
              <a:chOff x="112" y="4288"/>
              <a:chExt cx="439" cy="478"/>
            </a:xfrm>
          </p:grpSpPr>
          <p:grpSp>
            <p:nvGrpSpPr>
              <p:cNvPr id="3084" name="Group 31"/>
              <p:cNvGrpSpPr/>
              <p:nvPr/>
            </p:nvGrpSpPr>
            <p:grpSpPr>
              <a:xfrm>
                <a:off x="259" y="4288"/>
                <a:ext cx="148" cy="478"/>
                <a:chOff x="259" y="4288"/>
                <a:chExt cx="148" cy="478"/>
              </a:xfrm>
            </p:grpSpPr>
            <p:sp>
              <p:nvSpPr>
                <p:cNvPr id="3088" name="Freeform 32"/>
                <p:cNvSpPr/>
                <p:nvPr/>
              </p:nvSpPr>
              <p:spPr>
                <a:xfrm>
                  <a:off x="260"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alpha val="100000"/>
                  </a:srgbClr>
                </a:solidFill>
                <a:ln w="9525">
                  <a:noFill/>
                </a:ln>
              </p:spPr>
              <p:txBody>
                <a:bodyPr/>
                <a:p>
                  <a:endParaRPr lang="zh-CN" altLang="en-US"/>
                </a:p>
              </p:txBody>
            </p:sp>
            <p:sp>
              <p:nvSpPr>
                <p:cNvPr id="3089" name="Freeform 33"/>
                <p:cNvSpPr/>
                <p:nvPr/>
              </p:nvSpPr>
              <p:spPr>
                <a:xfrm>
                  <a:off x="259" y="4289"/>
                  <a:ext cx="146" cy="477"/>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alpha val="100000"/>
                  </a:srgbClr>
                </a:solidFill>
                <a:ln w="9525">
                  <a:noFill/>
                </a:ln>
              </p:spPr>
              <p:txBody>
                <a:bodyPr/>
                <a:p>
                  <a:endParaRPr lang="zh-CN" altLang="en-US"/>
                </a:p>
              </p:txBody>
            </p:sp>
          </p:grpSp>
          <p:grpSp>
            <p:nvGrpSpPr>
              <p:cNvPr id="3085" name="Group 34"/>
              <p:cNvGrpSpPr/>
              <p:nvPr/>
            </p:nvGrpSpPr>
            <p:grpSpPr>
              <a:xfrm>
                <a:off x="112" y="4295"/>
                <a:ext cx="439" cy="321"/>
                <a:chOff x="112" y="4295"/>
                <a:chExt cx="439" cy="321"/>
              </a:xfrm>
            </p:grpSpPr>
            <p:sp>
              <p:nvSpPr>
                <p:cNvPr id="3086" name="Freeform 35"/>
                <p:cNvSpPr/>
                <p:nvPr/>
              </p:nvSpPr>
              <p:spPr>
                <a:xfrm>
                  <a:off x="191" y="4304"/>
                  <a:ext cx="273"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alpha val="100000"/>
                  </a:srgbClr>
                </a:solidFill>
                <a:ln w="9525">
                  <a:noFill/>
                </a:ln>
              </p:spPr>
              <p:txBody>
                <a:bodyPr/>
                <a:p>
                  <a:endParaRPr lang="zh-CN" altLang="en-US"/>
                </a:p>
              </p:txBody>
            </p:sp>
            <p:sp>
              <p:nvSpPr>
                <p:cNvPr id="3087" name="Freeform 36"/>
                <p:cNvSpPr/>
                <p:nvPr/>
              </p:nvSpPr>
              <p:spPr>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alpha val="100000"/>
                  </a:srgbClr>
                </a:solidFill>
                <a:ln w="9525">
                  <a:noFill/>
                </a:ln>
              </p:spPr>
              <p:txBody>
                <a:bodyPr/>
                <a:p>
                  <a:endParaRPr lang="zh-CN" altLang="en-US"/>
                </a:p>
              </p:txBody>
            </p:sp>
          </p:grpSp>
        </p:grpSp>
      </p:grpSp>
      <p:grpSp>
        <p:nvGrpSpPr>
          <p:cNvPr id="3076" name="Group 37"/>
          <p:cNvGrpSpPr/>
          <p:nvPr/>
        </p:nvGrpSpPr>
        <p:grpSpPr>
          <a:xfrm>
            <a:off x="457200" y="762000"/>
            <a:ext cx="1055688" cy="815975"/>
            <a:chOff x="20" y="0"/>
            <a:chExt cx="665" cy="514"/>
          </a:xfrm>
        </p:grpSpPr>
        <p:sp>
          <p:nvSpPr>
            <p:cNvPr id="27686" name="Oval 38"/>
            <p:cNvSpPr>
              <a:spLocks noChangeArrowheads="1"/>
            </p:cNvSpPr>
            <p:nvPr/>
          </p:nvSpPr>
          <p:spPr bwMode="ltGray">
            <a:xfrm>
              <a:off x="90" y="0"/>
              <a:ext cx="528" cy="492"/>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Freeform 39"/>
            <p:cNvSpPr/>
            <p:nvPr/>
          </p:nvSpPr>
          <p:spPr>
            <a:xfrm>
              <a:off x="20" y="213"/>
              <a:ext cx="246" cy="94"/>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alpha val="100000"/>
              </a:schemeClr>
            </a:solidFill>
            <a:ln w="9525">
              <a:noFill/>
            </a:ln>
          </p:spPr>
          <p:txBody>
            <a:bodyPr/>
            <a:p>
              <a:endParaRPr lang="zh-CN" altLang="en-US"/>
            </a:p>
          </p:txBody>
        </p:sp>
        <p:sp>
          <p:nvSpPr>
            <p:cNvPr id="3080" name="Freeform 40"/>
            <p:cNvSpPr/>
            <p:nvPr/>
          </p:nvSpPr>
          <p:spPr>
            <a:xfrm>
              <a:off x="390" y="402"/>
              <a:ext cx="295" cy="112"/>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alpha val="100000"/>
              </a:schemeClr>
            </a:solidFill>
            <a:ln w="9525">
              <a:noFill/>
            </a:ln>
          </p:spPr>
          <p:txBody>
            <a:bodyPr/>
            <a:p>
              <a:endParaRPr lang="zh-CN" altLang="en-US"/>
            </a:p>
          </p:txBody>
        </p:sp>
      </p:grpSp>
      <p:sp>
        <p:nvSpPr>
          <p:cNvPr id="3077" name="Rectangle 41"/>
          <p:cNvSpPr/>
          <p:nvPr/>
        </p:nvSpPr>
        <p:spPr>
          <a:xfrm>
            <a:off x="7620" y="1447800"/>
            <a:ext cx="8831580" cy="2362200"/>
          </a:xfrm>
          <a:prstGeom prst="rect">
            <a:avLst/>
          </a:prstGeom>
          <a:noFill/>
          <a:ln w="9525">
            <a:noFill/>
          </a:ln>
        </p:spPr>
        <p:txBody>
          <a:bodyPr anchor="ctr"/>
          <a:p>
            <a:pPr algn="ctr"/>
            <a:r>
              <a:rPr lang="zh-CN" altLang="en-US" sz="4000" b="1" dirty="0">
                <a:solidFill>
                  <a:schemeClr val="accent2"/>
                </a:solidFill>
                <a:latin typeface="微软雅黑" panose="020B0503020204020204" charset="-122"/>
                <a:ea typeface="微软雅黑" panose="020B0503020204020204" charset="-122"/>
              </a:rPr>
              <a:t>第八章 数据库设计</a:t>
            </a:r>
            <a:endParaRPr lang="zh-CN" altLang="en-US" sz="4000" b="1" dirty="0">
              <a:solidFill>
                <a:schemeClr val="accent2"/>
              </a:solidFill>
              <a:latin typeface="微软雅黑" panose="020B0503020204020204" charset="-122"/>
              <a:ea typeface="微软雅黑" panose="020B0503020204020204" charset="-122"/>
            </a:endParaRPr>
          </a:p>
          <a:p>
            <a:pPr algn="ctr"/>
            <a:endParaRPr lang="zh-CN" altLang="en-US" b="1" dirty="0">
              <a:solidFill>
                <a:schemeClr val="accent2"/>
              </a:solidFill>
              <a:latin typeface="微软雅黑" panose="020B0503020204020204" charset="-122"/>
              <a:ea typeface="微软雅黑" panose="020B0503020204020204" charset="-122"/>
            </a:endParaRPr>
          </a:p>
          <a:p>
            <a:pPr algn="ctr"/>
            <a:r>
              <a:rPr lang="en-US" altLang="zh-CN" sz="4000" b="1" dirty="0">
                <a:solidFill>
                  <a:schemeClr val="accent2"/>
                </a:solidFill>
                <a:latin typeface="微软雅黑" panose="020B0503020204020204" charset="-122"/>
                <a:ea typeface="微软雅黑" panose="020B0503020204020204" charset="-122"/>
              </a:rPr>
              <a:t>section 3 </a:t>
            </a:r>
            <a:r>
              <a:rPr lang="en-US" altLang="zh-CN" sz="3600" b="1" dirty="0">
                <a:solidFill>
                  <a:schemeClr val="accent2"/>
                </a:solidFill>
                <a:latin typeface="微软雅黑" panose="020B0503020204020204" charset="-122"/>
                <a:ea typeface="微软雅黑" panose="020B0503020204020204" charset="-122"/>
              </a:rPr>
              <a:t> </a:t>
            </a:r>
            <a:r>
              <a:rPr lang="zh-CN" altLang="en-US" sz="4000" b="1" dirty="0">
                <a:solidFill>
                  <a:schemeClr val="accent2"/>
                </a:solidFill>
                <a:latin typeface="微软雅黑" panose="020B0503020204020204" charset="-122"/>
                <a:ea typeface="微软雅黑" panose="020B0503020204020204" charset="-122"/>
                <a:sym typeface="+mn-ea"/>
              </a:rPr>
              <a:t>将ER图转换成数据库模式</a:t>
            </a:r>
            <a:endParaRPr lang="zh-CN" altLang="en-US" sz="4000" b="1" dirty="0">
              <a:solidFill>
                <a:schemeClr val="accent2"/>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a:xfrm>
            <a:off x="304800" y="228600"/>
            <a:ext cx="8839200" cy="1143000"/>
          </a:xfrm>
        </p:spPr>
        <p:txBody>
          <a:bodyPr anchor="ctr"/>
          <a:p>
            <a:r>
              <a:rPr lang="zh-CN" altLang="en-US" sz="4000">
                <a:latin typeface="微软雅黑" panose="020B0503020204020204" charset="-122"/>
                <a:ea typeface="微软雅黑" panose="020B0503020204020204" charset="-122"/>
                <a:sym typeface="+mn-ea"/>
              </a:rPr>
              <a:t>完成第二步</a:t>
            </a:r>
            <a:r>
              <a:rPr lang="zh-CN" sz="4000">
                <a:latin typeface="微软雅黑" panose="020B0503020204020204" charset="-122"/>
                <a:ea typeface="微软雅黑" panose="020B0503020204020204" charset="-122"/>
                <a:sym typeface="+mn-ea"/>
              </a:rPr>
              <a:t>后得到的关系模式</a:t>
            </a:r>
            <a:endParaRPr lang="en-US" altLang="zh-CN" sz="4000"/>
          </a:p>
        </p:txBody>
      </p:sp>
      <p:sp>
        <p:nvSpPr>
          <p:cNvPr id="104451" name="文本占位符 104450"/>
          <p:cNvSpPr>
            <a:spLocks noGrp="1"/>
          </p:cNvSpPr>
          <p:nvPr>
            <p:ph type="body" idx="1"/>
          </p:nvPr>
        </p:nvSpPr>
        <p:spPr>
          <a:xfrm>
            <a:off x="152400" y="1600200"/>
            <a:ext cx="8763000" cy="5257800"/>
          </a:xfrm>
        </p:spPr>
        <p:txBody>
          <a:bodyPr/>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Dependent (</a:t>
            </a:r>
            <a:r>
              <a:rPr lang="en-US" altLang="zh-CN" sz="2600" u="sng" err="1"/>
              <a:t>eno</a:t>
            </a:r>
            <a:r>
              <a:rPr lang="en-US" altLang="zh-CN" sz="2600"/>
              <a:t>, </a:t>
            </a:r>
            <a:r>
              <a:rPr lang="en-US" altLang="zh-CN" sz="2600" u="sng"/>
              <a:t>name</a:t>
            </a:r>
            <a:r>
              <a:rPr lang="en-US" altLang="zh-CN" sz="2600"/>
              <a:t>, age)</a:t>
            </a:r>
            <a:endParaRPr lang="en-US" altLang="zh-CN" sz="2600"/>
          </a:p>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Employee (</a:t>
            </a:r>
            <a:r>
              <a:rPr lang="en-US" altLang="zh-CN" sz="2600" u="sng" err="1"/>
              <a:t>eno</a:t>
            </a:r>
            <a:r>
              <a:rPr lang="en-US" altLang="zh-CN" sz="2600" err="1"/>
              <a:t>, ename</a:t>
            </a:r>
            <a:r>
              <a:rPr lang="en-US" altLang="zh-CN" sz="2600"/>
              <a:t>, city, street, postcode, title, salary)</a:t>
            </a:r>
            <a:endParaRPr lang="en-US" altLang="zh-CN" sz="2600"/>
          </a:p>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Department (</a:t>
            </a:r>
            <a:r>
              <a:rPr lang="en-US" altLang="zh-CN" sz="2600" u="sng" err="1"/>
              <a:t>dno</a:t>
            </a:r>
            <a:r>
              <a:rPr lang="en-US" altLang="zh-CN" sz="2600" err="1"/>
              <a:t>, dname</a:t>
            </a:r>
            <a:r>
              <a:rPr lang="en-US" altLang="zh-CN" sz="2600"/>
              <a:t>)</a:t>
            </a:r>
            <a:endParaRPr lang="en-US" altLang="zh-CN" sz="2600"/>
          </a:p>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Project (</a:t>
            </a:r>
            <a:r>
              <a:rPr lang="en-US" altLang="zh-CN" sz="2600" u="sng" err="1"/>
              <a:t>pno</a:t>
            </a:r>
            <a:r>
              <a:rPr lang="en-US" altLang="zh-CN" sz="2600" err="1"/>
              <a:t>, pname</a:t>
            </a:r>
            <a:r>
              <a:rPr lang="en-US" altLang="zh-CN" sz="2600"/>
              <a:t>, budget).</a:t>
            </a:r>
            <a:endParaRPr lang="en-US" altLang="zh-CN" sz="2600"/>
          </a:p>
        </p:txBody>
      </p:sp>
      <p:sp>
        <p:nvSpPr>
          <p:cNvPr id="104452" name="直接连接符 104451"/>
          <p:cNvSpPr/>
          <p:nvPr/>
        </p:nvSpPr>
        <p:spPr>
          <a:xfrm flipH="1">
            <a:off x="2555875" y="2492375"/>
            <a:ext cx="215900" cy="576263"/>
          </a:xfrm>
          <a:prstGeom prst="line">
            <a:avLst/>
          </a:prstGeom>
          <a:ln w="9525" cap="flat" cmpd="sng">
            <a:solidFill>
              <a:schemeClr val="tx1"/>
            </a:solidFill>
            <a:prstDash val="solid"/>
            <a:headEnd type="none" w="med" len="med"/>
            <a:tailEnd type="triangle" w="med" len="lg"/>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3"/>
          <p:cNvSpPr>
            <a:spLocks noGrp="1"/>
          </p:cNvSpPr>
          <p:nvPr>
            <p:ph idx="1"/>
          </p:nvPr>
        </p:nvSpPr>
        <p:spPr>
          <a:xfrm>
            <a:off x="304800" y="1541145"/>
            <a:ext cx="8317230" cy="537845"/>
          </a:xfrm>
        </p:spPr>
        <p:txBody>
          <a:bodyPr vert="horz" wrap="square" lIns="91440" tIns="45720" rIns="91440" bIns="45720" anchor="t"/>
          <a:p>
            <a:pPr marL="0" indent="568325" defTabSz="0" eaLnBrk="1" hangingPunct="1">
              <a:spcBef>
                <a:spcPct val="0"/>
              </a:spcBef>
              <a:buClrTx/>
              <a:buNone/>
              <a:tabLst>
                <a:tab pos="952500" algn="l"/>
              </a:tabLst>
            </a:pPr>
            <a:r>
              <a:rPr lang="zh-CN" altLang="en-US" b="1" dirty="0">
                <a:solidFill>
                  <a:srgbClr val="0000FF"/>
                </a:solidFill>
                <a:latin typeface="微软雅黑" panose="020B0503020204020204" charset="-122"/>
                <a:ea typeface="微软雅黑" panose="020B0503020204020204" charset="-122"/>
              </a:rPr>
              <a:t>弱实体：   </a:t>
            </a:r>
            <a:r>
              <a:rPr lang="zh-CN" altLang="en-US" b="1" dirty="0">
                <a:solidFill>
                  <a:srgbClr val="FF0000"/>
                </a:solidFill>
                <a:latin typeface="微软雅黑" panose="020B0503020204020204" charset="-122"/>
                <a:ea typeface="微软雅黑" panose="020B0503020204020204" charset="-122"/>
              </a:rPr>
              <a:t>不可能是 </a:t>
            </a:r>
            <a:r>
              <a:rPr lang="en-US" altLang="zh-CN" b="1" err="1">
                <a:solidFill>
                  <a:srgbClr val="FF0000"/>
                </a:solidFill>
                <a:latin typeface="微软雅黑" panose="020B0503020204020204" charset="-122"/>
                <a:ea typeface="微软雅黑" panose="020B0503020204020204" charset="-122"/>
                <a:sym typeface="+mn-ea"/>
              </a:rPr>
              <a:t>1..1 —— 0..1</a:t>
            </a:r>
            <a:endParaRPr lang="en-US" altLang="zh-CN" b="1" err="1">
              <a:solidFill>
                <a:srgbClr val="FF0000"/>
              </a:solidFill>
              <a:latin typeface="微软雅黑" panose="020B0503020204020204" charset="-122"/>
              <a:ea typeface="微软雅黑" panose="020B0503020204020204" charset="-122"/>
              <a:sym typeface="+mn-ea"/>
            </a:endParaRPr>
          </a:p>
          <a:p>
            <a:pPr marL="0" indent="568325" defTabSz="0" eaLnBrk="1" hangingPunct="1">
              <a:spcBef>
                <a:spcPct val="0"/>
              </a:spcBef>
              <a:buClrTx/>
              <a:buNone/>
              <a:tabLst>
                <a:tab pos="952500" algn="l"/>
              </a:tabLst>
            </a:pPr>
            <a:endParaRPr lang="en-US" altLang="zh-CN" b="1" err="1">
              <a:solidFill>
                <a:srgbClr val="FF0000"/>
              </a:solidFill>
              <a:latin typeface="微软雅黑" panose="020B0503020204020204" charset="-122"/>
              <a:ea typeface="微软雅黑" panose="020B0503020204020204" charset="-122"/>
              <a:sym typeface="+mn-ea"/>
            </a:endParaRPr>
          </a:p>
        </p:txBody>
      </p:sp>
      <p:grpSp>
        <p:nvGrpSpPr>
          <p:cNvPr id="4" name="组合 3"/>
          <p:cNvGrpSpPr/>
          <p:nvPr/>
        </p:nvGrpSpPr>
        <p:grpSpPr>
          <a:xfrm>
            <a:off x="960234" y="1961515"/>
            <a:ext cx="7300218" cy="1400175"/>
            <a:chOff x="2037" y="8640"/>
            <a:chExt cx="10083" cy="2205"/>
          </a:xfrm>
        </p:grpSpPr>
        <p:sp>
          <p:nvSpPr>
            <p:cNvPr id="44041" name="Text Box 9"/>
            <p:cNvSpPr txBox="1"/>
            <p:nvPr/>
          </p:nvSpPr>
          <p:spPr>
            <a:xfrm>
              <a:off x="2037" y="8813"/>
              <a:ext cx="2476"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p>
              <a:r>
                <a:rPr lang="en-US" altLang="zh-CN" dirty="0">
                  <a:latin typeface="Times New Roman" panose="02020603050405020304" pitchFamily="18" charset="0"/>
                </a:rPr>
                <a:t>Employee</a:t>
              </a:r>
              <a:endParaRPr lang="en-US" altLang="zh-CN" dirty="0">
                <a:latin typeface="Times New Roman" panose="02020603050405020304" pitchFamily="18" charset="0"/>
              </a:endParaRPr>
            </a:p>
          </p:txBody>
        </p:sp>
        <p:sp>
          <p:nvSpPr>
            <p:cNvPr id="44042" name="Text Box 10"/>
            <p:cNvSpPr txBox="1"/>
            <p:nvPr/>
          </p:nvSpPr>
          <p:spPr>
            <a:xfrm>
              <a:off x="8880" y="8813"/>
              <a:ext cx="3240" cy="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Dependent</a:t>
              </a:r>
              <a:endParaRPr lang="en-US" altLang="zh-CN" dirty="0">
                <a:latin typeface="Times New Roman" panose="02020603050405020304" pitchFamily="18" charset="0"/>
              </a:endParaRPr>
            </a:p>
          </p:txBody>
        </p:sp>
        <p:sp>
          <p:nvSpPr>
            <p:cNvPr id="44043" name="Line 11"/>
            <p:cNvSpPr/>
            <p:nvPr/>
          </p:nvSpPr>
          <p:spPr>
            <a:xfrm>
              <a:off x="4540" y="9173"/>
              <a:ext cx="4320" cy="0"/>
            </a:xfrm>
            <a:prstGeom prst="line">
              <a:avLst/>
            </a:prstGeom>
            <a:ln w="9525" cap="flat" cmpd="sng">
              <a:solidFill>
                <a:schemeClr val="tx1"/>
              </a:solidFill>
              <a:prstDash val="solid"/>
              <a:headEnd type="none" w="med" len="med"/>
              <a:tailEnd type="none" w="med" len="med"/>
            </a:ln>
          </p:spPr>
        </p:sp>
        <p:sp>
          <p:nvSpPr>
            <p:cNvPr id="44044" name="Text Box 12"/>
            <p:cNvSpPr txBox="1"/>
            <p:nvPr/>
          </p:nvSpPr>
          <p:spPr>
            <a:xfrm>
              <a:off x="5520" y="8640"/>
              <a:ext cx="1825" cy="725"/>
            </a:xfrm>
            <a:prstGeom prst="rect">
              <a:avLst/>
            </a:prstGeom>
            <a:noFill/>
            <a:ln w="9525">
              <a:noFill/>
            </a:ln>
          </p:spPr>
          <p:txBody>
            <a:bodyPr>
              <a:spAutoFit/>
            </a:bodyPr>
            <a:p>
              <a:r>
                <a:rPr lang="en-US" altLang="zh-CN" dirty="0">
                  <a:latin typeface="Times New Roman" panose="02020603050405020304" pitchFamily="18" charset="0"/>
                </a:rPr>
                <a:t>Has</a:t>
              </a:r>
              <a:endParaRPr lang="en-US" altLang="zh-CN" dirty="0">
                <a:latin typeface="Times New Roman" panose="02020603050405020304" pitchFamily="18" charset="0"/>
              </a:endParaRPr>
            </a:p>
          </p:txBody>
        </p:sp>
        <p:sp>
          <p:nvSpPr>
            <p:cNvPr id="44045" name="Freeform 13"/>
            <p:cNvSpPr/>
            <p:nvPr/>
          </p:nvSpPr>
          <p:spPr>
            <a:xfrm>
              <a:off x="7283" y="8738"/>
              <a:ext cx="425" cy="42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4046" name="Text Box 14"/>
            <p:cNvSpPr txBox="1"/>
            <p:nvPr/>
          </p:nvSpPr>
          <p:spPr>
            <a:xfrm>
              <a:off x="4685" y="9028"/>
              <a:ext cx="1008" cy="725"/>
            </a:xfrm>
            <a:prstGeom prst="rect">
              <a:avLst/>
            </a:prstGeom>
            <a:noFill/>
            <a:ln w="9525">
              <a:noFill/>
            </a:ln>
          </p:spPr>
          <p:txBody>
            <a:bodyPr wrap="square">
              <a:spAutoFit/>
            </a:bodyPr>
            <a:p>
              <a:r>
                <a:rPr lang="en-US" altLang="zh-CN" dirty="0">
                  <a:latin typeface="Times New Roman" panose="02020603050405020304" pitchFamily="18" charset="0"/>
                </a:rPr>
                <a:t>1..1</a:t>
              </a:r>
              <a:endParaRPr lang="en-US" altLang="zh-CN" dirty="0">
                <a:latin typeface="Times New Roman" panose="02020603050405020304" pitchFamily="18" charset="0"/>
              </a:endParaRPr>
            </a:p>
          </p:txBody>
        </p:sp>
        <p:sp>
          <p:nvSpPr>
            <p:cNvPr id="44047" name="Text Box 15"/>
            <p:cNvSpPr txBox="1"/>
            <p:nvPr/>
          </p:nvSpPr>
          <p:spPr>
            <a:xfrm>
              <a:off x="7800" y="9015"/>
              <a:ext cx="1008" cy="725"/>
            </a:xfrm>
            <a:prstGeom prst="rect">
              <a:avLst/>
            </a:prstGeom>
            <a:noFill/>
            <a:ln w="9525">
              <a:noFill/>
            </a:ln>
          </p:spPr>
          <p:txBody>
            <a:bodyPr wrap="squar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4050" name="Text Box 18"/>
            <p:cNvSpPr txBox="1"/>
            <p:nvPr/>
          </p:nvSpPr>
          <p:spPr>
            <a:xfrm>
              <a:off x="2037" y="9538"/>
              <a:ext cx="2491" cy="1307"/>
            </a:xfrm>
            <a:prstGeom prst="rect">
              <a:avLst/>
            </a:prstGeom>
            <a:noFill/>
            <a:ln w="9525">
              <a:solidFill>
                <a:schemeClr val="tx1"/>
              </a:solidFill>
            </a:ln>
          </p:spPr>
          <p:txBody>
            <a:bodyPr wrap="square">
              <a:spAutoFit/>
            </a:bodyPr>
            <a:p>
              <a:r>
                <a:rPr lang="en-US" altLang="zh-CN" dirty="0">
                  <a:latin typeface="Times New Roman" panose="02020603050405020304" pitchFamily="18" charset="0"/>
                </a:rPr>
                <a:t>emp_id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45058" name="Rectangle 2"/>
          <p:cNvSpPr>
            <a:spLocks noGrp="1"/>
          </p:cNvSpPr>
          <p:nvPr/>
        </p:nvSpPr>
        <p:spPr>
          <a:xfrm>
            <a:off x="723900" y="211455"/>
            <a:ext cx="77724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dirty="0">
                <a:latin typeface="微软雅黑" panose="020B0503020204020204" charset="-122"/>
                <a:ea typeface="微软雅黑" panose="020B0503020204020204" charset="-122"/>
              </a:rPr>
              <a:t>特殊的一对一关系</a:t>
            </a:r>
            <a:endParaRPr lang="zh-CN" altLang="en-US" sz="4000" dirty="0">
              <a:latin typeface="微软雅黑" panose="020B0503020204020204" charset="-122"/>
              <a:ea typeface="微软雅黑" panose="020B0503020204020204" charset="-122"/>
            </a:endParaRPr>
          </a:p>
        </p:txBody>
      </p:sp>
      <p:sp>
        <p:nvSpPr>
          <p:cNvPr id="2" name="Text Box 18"/>
          <p:cNvSpPr txBox="1"/>
          <p:nvPr/>
        </p:nvSpPr>
        <p:spPr>
          <a:xfrm>
            <a:off x="5914390" y="2531745"/>
            <a:ext cx="2345055" cy="829945"/>
          </a:xfrm>
          <a:prstGeom prst="rect">
            <a:avLst/>
          </a:prstGeom>
          <a:noFill/>
          <a:ln w="9525">
            <a:solidFill>
              <a:schemeClr val="tx1"/>
            </a:solidFill>
          </a:ln>
        </p:spPr>
        <p:txBody>
          <a:bodyPr wrap="square">
            <a:spAutoFit/>
          </a:bodyPr>
          <a:p>
            <a:r>
              <a:rPr lang="en-US" altLang="zh-CN" dirty="0">
                <a:latin typeface="Times New Roman" panose="02020603050405020304" pitchFamily="18" charset="0"/>
              </a:rPr>
              <a:t>name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5" name="组合 4"/>
          <p:cNvGrpSpPr/>
          <p:nvPr/>
        </p:nvGrpSpPr>
        <p:grpSpPr>
          <a:xfrm>
            <a:off x="1087234" y="4510405"/>
            <a:ext cx="7300218" cy="1471930"/>
            <a:chOff x="2037" y="8527"/>
            <a:chExt cx="10083" cy="2318"/>
          </a:xfrm>
        </p:grpSpPr>
        <p:sp>
          <p:nvSpPr>
            <p:cNvPr id="6" name="Text Box 9"/>
            <p:cNvSpPr txBox="1"/>
            <p:nvPr/>
          </p:nvSpPr>
          <p:spPr>
            <a:xfrm>
              <a:off x="2037" y="8813"/>
              <a:ext cx="2476"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p>
              <a:r>
                <a:rPr lang="en-US" altLang="zh-CN" dirty="0">
                  <a:latin typeface="Times New Roman" panose="02020603050405020304" pitchFamily="18" charset="0"/>
                </a:rPr>
                <a:t>Teacher</a:t>
              </a:r>
              <a:endParaRPr lang="en-US" altLang="zh-CN" dirty="0">
                <a:latin typeface="Times New Roman" panose="02020603050405020304" pitchFamily="18" charset="0"/>
              </a:endParaRPr>
            </a:p>
          </p:txBody>
        </p:sp>
        <p:sp>
          <p:nvSpPr>
            <p:cNvPr id="7" name="Text Box 10"/>
            <p:cNvSpPr txBox="1"/>
            <p:nvPr/>
          </p:nvSpPr>
          <p:spPr>
            <a:xfrm>
              <a:off x="8880" y="8813"/>
              <a:ext cx="3240" cy="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Expert</a:t>
              </a:r>
              <a:endParaRPr lang="en-US" altLang="zh-CN" dirty="0">
                <a:latin typeface="Times New Roman" panose="02020603050405020304" pitchFamily="18" charset="0"/>
              </a:endParaRPr>
            </a:p>
          </p:txBody>
        </p:sp>
        <p:sp>
          <p:nvSpPr>
            <p:cNvPr id="8" name="Line 11"/>
            <p:cNvSpPr/>
            <p:nvPr/>
          </p:nvSpPr>
          <p:spPr>
            <a:xfrm>
              <a:off x="4540" y="9173"/>
              <a:ext cx="4320" cy="0"/>
            </a:xfrm>
            <a:prstGeom prst="line">
              <a:avLst/>
            </a:prstGeom>
            <a:ln w="9525" cap="flat" cmpd="sng">
              <a:solidFill>
                <a:schemeClr val="tx1"/>
              </a:solidFill>
              <a:prstDash val="solid"/>
              <a:headEnd type="none" w="med" len="med"/>
              <a:tailEnd type="none" w="med" len="med"/>
            </a:ln>
          </p:spPr>
        </p:sp>
        <p:sp>
          <p:nvSpPr>
            <p:cNvPr id="9" name="Text Box 12"/>
            <p:cNvSpPr txBox="1"/>
            <p:nvPr/>
          </p:nvSpPr>
          <p:spPr>
            <a:xfrm>
              <a:off x="5520" y="8527"/>
              <a:ext cx="1825" cy="725"/>
            </a:xfrm>
            <a:prstGeom prst="rect">
              <a:avLst/>
            </a:prstGeom>
            <a:noFill/>
            <a:ln w="9525">
              <a:noFill/>
            </a:ln>
          </p:spPr>
          <p:txBody>
            <a:bodyPr>
              <a:spAutoFit/>
            </a:bodyPr>
            <a:p>
              <a:r>
                <a:rPr lang="en-US" altLang="zh-CN" dirty="0">
                  <a:latin typeface="Times New Roman" panose="02020603050405020304" pitchFamily="18" charset="0"/>
                </a:rPr>
                <a:t>Become</a:t>
              </a:r>
              <a:endParaRPr lang="en-US" altLang="zh-CN" dirty="0">
                <a:latin typeface="Times New Roman" panose="02020603050405020304" pitchFamily="18" charset="0"/>
              </a:endParaRPr>
            </a:p>
          </p:txBody>
        </p:sp>
        <p:sp>
          <p:nvSpPr>
            <p:cNvPr id="10" name="Freeform 13"/>
            <p:cNvSpPr/>
            <p:nvPr/>
          </p:nvSpPr>
          <p:spPr>
            <a:xfrm>
              <a:off x="7283" y="8738"/>
              <a:ext cx="425" cy="42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1" name="Text Box 14"/>
            <p:cNvSpPr txBox="1"/>
            <p:nvPr/>
          </p:nvSpPr>
          <p:spPr>
            <a:xfrm>
              <a:off x="4685" y="9028"/>
              <a:ext cx="1008" cy="725"/>
            </a:xfrm>
            <a:prstGeom prst="rect">
              <a:avLst/>
            </a:prstGeom>
            <a:noFill/>
            <a:ln w="9525">
              <a:noFill/>
            </a:ln>
          </p:spPr>
          <p:txBody>
            <a:bodyPr wrap="square">
              <a:spAutoFit/>
            </a:bodyPr>
            <a:p>
              <a:r>
                <a:rPr lang="en-US" altLang="zh-CN" dirty="0">
                  <a:latin typeface="Times New Roman" panose="02020603050405020304" pitchFamily="18" charset="0"/>
                </a:rPr>
                <a:t>1..1</a:t>
              </a:r>
              <a:endParaRPr lang="en-US" altLang="zh-CN" dirty="0">
                <a:latin typeface="Times New Roman" panose="02020603050405020304" pitchFamily="18" charset="0"/>
              </a:endParaRPr>
            </a:p>
          </p:txBody>
        </p:sp>
        <p:sp>
          <p:nvSpPr>
            <p:cNvPr id="12" name="Text Box 15"/>
            <p:cNvSpPr txBox="1"/>
            <p:nvPr/>
          </p:nvSpPr>
          <p:spPr>
            <a:xfrm>
              <a:off x="7800" y="9015"/>
              <a:ext cx="1008" cy="725"/>
            </a:xfrm>
            <a:prstGeom prst="rect">
              <a:avLst/>
            </a:prstGeom>
            <a:noFill/>
            <a:ln w="9525">
              <a:noFill/>
            </a:ln>
          </p:spPr>
          <p:txBody>
            <a:bodyPr wrap="square">
              <a:spAutoFit/>
            </a:bodyPr>
            <a:p>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13" name="Text Box 18"/>
            <p:cNvSpPr txBox="1"/>
            <p:nvPr/>
          </p:nvSpPr>
          <p:spPr>
            <a:xfrm>
              <a:off x="2037" y="9538"/>
              <a:ext cx="2491" cy="1307"/>
            </a:xfrm>
            <a:prstGeom prst="rect">
              <a:avLst/>
            </a:prstGeom>
            <a:noFill/>
            <a:ln w="9525">
              <a:solidFill>
                <a:schemeClr val="tx1"/>
              </a:solidFill>
            </a:ln>
          </p:spPr>
          <p:txBody>
            <a:bodyPr wrap="square">
              <a:spAutoFit/>
            </a:bodyPr>
            <a:p>
              <a:r>
                <a:rPr lang="en-US" altLang="zh-CN" dirty="0">
                  <a:latin typeface="Times New Roman" panose="02020603050405020304" pitchFamily="18" charset="0"/>
                </a:rPr>
                <a:t>emp_id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14" name="Text Box 18"/>
          <p:cNvSpPr txBox="1"/>
          <p:nvPr/>
        </p:nvSpPr>
        <p:spPr>
          <a:xfrm>
            <a:off x="6041390" y="5152390"/>
            <a:ext cx="2345055" cy="1198880"/>
          </a:xfrm>
          <a:prstGeom prst="rect">
            <a:avLst/>
          </a:prstGeom>
          <a:noFill/>
          <a:ln w="9525">
            <a:solidFill>
              <a:schemeClr val="tx1"/>
            </a:solidFill>
          </a:ln>
        </p:spPr>
        <p:txBody>
          <a:bodyPr wrap="square">
            <a:spAutoFit/>
          </a:bodyPr>
          <a:p>
            <a:pPr algn="just" rtl="0"/>
            <a:r>
              <a:rPr lang="en-US" altLang="zh-CN" kern="100">
                <a:latin typeface="Calibri" panose="020F0502020204030204"/>
                <a:cs typeface="Times New Roman" panose="02020603050405020304"/>
                <a:sym typeface="Times New Roman" panose="02020603050405020304"/>
              </a:rPr>
              <a:t>field</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rtl="0"/>
            <a:r>
              <a:rPr lang="en-US" altLang="zh-CN" kern="100">
                <a:latin typeface="Calibri" panose="020F0502020204030204"/>
                <a:cs typeface="Times New Roman" panose="02020603050405020304"/>
                <a:sym typeface="Times New Roman" panose="02020603050405020304"/>
              </a:rPr>
              <a:t>organization</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rtl="0"/>
            <a:r>
              <a:rPr lang="en-US" altLang="zh-CN" kern="100">
                <a:latin typeface="Calibri" panose="020F0502020204030204"/>
                <a:cs typeface="Times New Roman" panose="02020603050405020304"/>
                <a:sym typeface="Times New Roman" panose="02020603050405020304"/>
              </a:rPr>
              <a:t>duty</a:t>
            </a:r>
            <a:endParaRPr lang="en-US" altLang="zh-CN" dirty="0">
              <a:latin typeface="Times New Roman" panose="02020603050405020304" pitchFamily="18" charset="0"/>
            </a:endParaRPr>
          </a:p>
        </p:txBody>
      </p:sp>
      <p:sp>
        <p:nvSpPr>
          <p:cNvPr id="15" name="Rectangle 3"/>
          <p:cNvSpPr>
            <a:spLocks noGrp="1"/>
          </p:cNvSpPr>
          <p:nvPr/>
        </p:nvSpPr>
        <p:spPr>
          <a:xfrm>
            <a:off x="304800" y="4128770"/>
            <a:ext cx="8317230" cy="537845"/>
          </a:xfrm>
          <a:prstGeom prst="rect">
            <a:avLst/>
          </a:prstGeom>
          <a:noFill/>
          <a:ln w="9525">
            <a:noFill/>
          </a:ln>
        </p:spPr>
        <p:txBody>
          <a:bodyPr vert="horz" wrap="square" lIns="91440" tIns="45720" rIns="91440" bIns="45720" anchor="t"/>
          <a:lst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a:lstStyle>
          <a:p>
            <a:pPr marL="0" indent="568325" defTabSz="0" eaLnBrk="1" hangingPunct="1">
              <a:spcBef>
                <a:spcPct val="0"/>
              </a:spcBef>
              <a:buClrTx/>
              <a:buNone/>
              <a:tabLst>
                <a:tab pos="952500" algn="l"/>
              </a:tabLst>
            </a:pPr>
            <a:r>
              <a:rPr lang="zh-CN" altLang="en-US" b="1" dirty="0">
                <a:solidFill>
                  <a:srgbClr val="0000FF"/>
                </a:solidFill>
                <a:latin typeface="微软雅黑" panose="020B0503020204020204" charset="-122"/>
                <a:ea typeface="微软雅黑" panose="020B0503020204020204" charset="-122"/>
              </a:rPr>
              <a:t>部分、额外的角色： </a:t>
            </a:r>
            <a:r>
              <a:rPr lang="en-US" altLang="zh-CN" b="1" err="1">
                <a:latin typeface="微软雅黑" panose="020B0503020204020204" charset="-122"/>
                <a:ea typeface="微软雅黑" panose="020B0503020204020204" charset="-122"/>
                <a:sym typeface="+mn-ea"/>
              </a:rPr>
              <a:t>1..1 —— 0..1</a:t>
            </a:r>
            <a:r>
              <a:rPr lang="zh-CN" altLang="en-US" b="1" err="1">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无主键</a:t>
            </a:r>
            <a:endParaRPr lang="en-US" altLang="zh-CN" b="1" err="1">
              <a:solidFill>
                <a:srgbClr val="FF0000"/>
              </a:solidFill>
              <a:latin typeface="微软雅黑" panose="020B0503020204020204" charset="-122"/>
              <a:ea typeface="微软雅黑" panose="020B0503020204020204" charset="-122"/>
              <a:sym typeface="+mn-ea"/>
            </a:endParaRPr>
          </a:p>
          <a:p>
            <a:pPr marL="0" indent="568325" defTabSz="0" eaLnBrk="1" hangingPunct="1">
              <a:spcBef>
                <a:spcPct val="0"/>
              </a:spcBef>
              <a:buClrTx/>
              <a:buNone/>
              <a:tabLst>
                <a:tab pos="952500" algn="l"/>
              </a:tabLst>
            </a:pPr>
            <a:endParaRPr lang="en-US" altLang="zh-CN" b="1" err="1">
              <a:solidFill>
                <a:srgbClr val="FF0000"/>
              </a:solidFill>
              <a:latin typeface="微软雅黑" panose="020B0503020204020204" charset="-122"/>
              <a:ea typeface="微软雅黑" panose="020B0503020204020204" charset="-122"/>
              <a:sym typeface="+mn-ea"/>
            </a:endParaRPr>
          </a:p>
        </p:txBody>
      </p:sp>
      <p:sp>
        <p:nvSpPr>
          <p:cNvPr id="16" name="文本框 15"/>
          <p:cNvSpPr txBox="1"/>
          <p:nvPr/>
        </p:nvSpPr>
        <p:spPr>
          <a:xfrm>
            <a:off x="1610995" y="6397625"/>
            <a:ext cx="6303645" cy="460375"/>
          </a:xfrm>
          <a:prstGeom prst="rect">
            <a:avLst/>
          </a:prstGeom>
          <a:noFill/>
        </p:spPr>
        <p:txBody>
          <a:bodyPr wrap="none" rtlCol="0" anchor="t">
            <a:spAutoFit/>
          </a:bodyPr>
          <a:p>
            <a:r>
              <a:rPr lang="en-US" altLang="zh-CN" err="1">
                <a:latin typeface="微软雅黑" panose="020B0503020204020204" charset="-122"/>
                <a:ea typeface="微软雅黑" panose="020B0503020204020204" charset="-122"/>
                <a:sym typeface="+mn-ea"/>
              </a:rPr>
              <a:t>emp_id</a:t>
            </a:r>
            <a:r>
              <a:rPr lang="zh-CN" altLang="en-US" err="1">
                <a:latin typeface="微软雅黑" panose="020B0503020204020204" charset="-122"/>
                <a:ea typeface="微软雅黑" panose="020B0503020204020204" charset="-122"/>
                <a:sym typeface="+mn-ea"/>
              </a:rPr>
              <a:t>在</a:t>
            </a:r>
            <a:r>
              <a:rPr lang="en-US" altLang="zh-CN" err="1">
                <a:latin typeface="微软雅黑" panose="020B0503020204020204" charset="-122"/>
                <a:ea typeface="微软雅黑" panose="020B0503020204020204" charset="-122"/>
                <a:sym typeface="+mn-ea"/>
              </a:rPr>
              <a:t>Expert</a:t>
            </a:r>
            <a:r>
              <a:rPr lang="zh-CN" altLang="en-US" err="1">
                <a:latin typeface="微软雅黑" panose="020B0503020204020204" charset="-122"/>
                <a:ea typeface="微软雅黑" panose="020B0503020204020204" charset="-122"/>
                <a:sym typeface="+mn-ea"/>
              </a:rPr>
              <a:t>表中</a:t>
            </a:r>
            <a:r>
              <a:rPr lang="en-US" altLang="zh-CN" err="1">
                <a:latin typeface="微软雅黑" panose="020B0503020204020204" charset="-122"/>
                <a:ea typeface="微软雅黑" panose="020B0503020204020204" charset="-122"/>
                <a:sym typeface="+mn-ea"/>
              </a:rPr>
              <a:t>, </a:t>
            </a:r>
            <a:r>
              <a:rPr lang="zh-CN" altLang="en-US" b="1" err="1">
                <a:solidFill>
                  <a:srgbClr val="FF0000"/>
                </a:solidFill>
                <a:latin typeface="微软雅黑" panose="020B0503020204020204" charset="-122"/>
                <a:ea typeface="微软雅黑" panose="020B0503020204020204" charset="-122"/>
                <a:sym typeface="+mn-ea"/>
              </a:rPr>
              <a:t>既是</a:t>
            </a:r>
            <a:r>
              <a:rPr lang="zh-CN" altLang="en-US" b="1" err="1">
                <a:solidFill>
                  <a:srgbClr val="0000FF"/>
                </a:solidFill>
                <a:latin typeface="微软雅黑" panose="020B0503020204020204" charset="-122"/>
                <a:ea typeface="微软雅黑" panose="020B0503020204020204" charset="-122"/>
                <a:sym typeface="+mn-ea"/>
              </a:rPr>
              <a:t>主键</a:t>
            </a:r>
            <a:r>
              <a:rPr lang="zh-CN" altLang="en-US" err="1">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也是</a:t>
            </a:r>
            <a:r>
              <a:rPr lang="zh-CN" altLang="en-US" b="1" err="1">
                <a:solidFill>
                  <a:srgbClr val="0000FF"/>
                </a:solidFill>
                <a:latin typeface="微软雅黑" panose="020B0503020204020204" charset="-122"/>
                <a:ea typeface="微软雅黑" panose="020B0503020204020204" charset="-122"/>
                <a:sym typeface="+mn-ea"/>
              </a:rPr>
              <a:t>外键</a:t>
            </a:r>
            <a:r>
              <a:rPr lang="zh-CN" altLang="en-US" err="1">
                <a:latin typeface="微软雅黑" panose="020B0503020204020204" charset="-122"/>
                <a:ea typeface="微软雅黑" panose="020B0503020204020204" charset="-122"/>
                <a:sym typeface="+mn-ea"/>
              </a:rPr>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a:xfrm>
            <a:off x="304800" y="228600"/>
            <a:ext cx="8839200" cy="1143000"/>
          </a:xfrm>
        </p:spPr>
        <p:txBody>
          <a:bodyPr anchor="ctr"/>
          <a:p>
            <a:r>
              <a:rPr lang="zh-CN" altLang="en-US" sz="4000">
                <a:latin typeface="微软雅黑" panose="020B0503020204020204" charset="-122"/>
                <a:ea typeface="微软雅黑" panose="020B0503020204020204" charset="-122"/>
                <a:sym typeface="+mn-ea"/>
              </a:rPr>
              <a:t>第三步</a:t>
            </a:r>
            <a:r>
              <a:rPr lang="en-US" altLang="zh-CN" sz="4000">
                <a:latin typeface="微软雅黑" panose="020B0503020204020204" charset="-122"/>
                <a:ea typeface="微软雅黑" panose="020B0503020204020204" charset="-122"/>
                <a:sym typeface="+mn-ea"/>
              </a:rPr>
              <a:t>: </a:t>
            </a:r>
            <a:r>
              <a:rPr lang="zh-CN" sz="4000">
                <a:latin typeface="微软雅黑" panose="020B0503020204020204" charset="-122"/>
                <a:ea typeface="微软雅黑" panose="020B0503020204020204" charset="-122"/>
                <a:sym typeface="+mn-ea"/>
              </a:rPr>
              <a:t>处理一对一关系</a:t>
            </a:r>
            <a:br>
              <a:rPr lang="en-US" altLang="zh-CN" sz="3200"/>
            </a:br>
            <a:endParaRPr lang="en-US" altLang="zh-CN" sz="3200"/>
          </a:p>
        </p:txBody>
      </p:sp>
      <p:sp>
        <p:nvSpPr>
          <p:cNvPr id="106499" name="文本占位符 106498"/>
          <p:cNvSpPr>
            <a:spLocks noGrp="1"/>
          </p:cNvSpPr>
          <p:nvPr>
            <p:ph type="body" idx="1"/>
          </p:nvPr>
        </p:nvSpPr>
        <p:spPr>
          <a:xfrm>
            <a:off x="635" y="1370965"/>
            <a:ext cx="9298940" cy="1845310"/>
          </a:xfrm>
        </p:spPr>
        <p:txBody>
          <a:bodyPr/>
          <a:p>
            <a:pPr marL="0" indent="0" defTabSz="0">
              <a:lnSpc>
                <a:spcPct val="150000"/>
              </a:lnSpc>
              <a:spcBef>
                <a:spcPct val="50000"/>
              </a:spcBef>
              <a:buFont typeface="Wingdings" panose="05000000000000000000" pitchFamily="2" charset="2"/>
              <a:buNone/>
              <a:tabLst>
                <a:tab pos="952500" algn="l"/>
              </a:tabLst>
            </a:pPr>
            <a:r>
              <a:rPr lang="zh-CN" altLang="en-US" err="1">
                <a:latin typeface="微软雅黑" panose="020B0503020204020204" charset="-122"/>
                <a:ea typeface="微软雅黑" panose="020B0503020204020204" charset="-122"/>
              </a:rPr>
              <a:t>将一对一关系所涉及的两个实体所对应的两个关系模式，将其一的主键加入到另一个关系模式中，作为外键，以此表达一对一关系。</a:t>
            </a:r>
            <a:endParaRPr lang="zh-CN" altLang="en-US" err="1">
              <a:latin typeface="微软雅黑" panose="020B0503020204020204" charset="-122"/>
              <a:ea typeface="微软雅黑" panose="020B0503020204020204" charset="-122"/>
            </a:endParaRPr>
          </a:p>
          <a:p>
            <a:pPr marL="0" indent="0" defTabSz="0">
              <a:lnSpc>
                <a:spcPct val="150000"/>
              </a:lnSpc>
              <a:spcBef>
                <a:spcPct val="50000"/>
              </a:spcBef>
              <a:buFont typeface="Wingdings" panose="05000000000000000000" pitchFamily="2" charset="2"/>
              <a:buNone/>
              <a:tabLst>
                <a:tab pos="952500" algn="l"/>
              </a:tabLst>
            </a:pPr>
            <a:r>
              <a:rPr lang="zh-CN" altLang="en-US" err="1">
                <a:latin typeface="微软雅黑" panose="020B0503020204020204" charset="-122"/>
                <a:ea typeface="微软雅黑" panose="020B0503020204020204" charset="-122"/>
              </a:rPr>
              <a:t>有三种情形：</a:t>
            </a:r>
            <a:endParaRPr lang="zh-CN" altLang="en-US" err="1">
              <a:latin typeface="微软雅黑" panose="020B0503020204020204" charset="-122"/>
              <a:ea typeface="微软雅黑" panose="020B0503020204020204" charset="-122"/>
            </a:endParaRPr>
          </a:p>
          <a:p>
            <a:pPr defTabSz="0">
              <a:lnSpc>
                <a:spcPct val="150000"/>
              </a:lnSpc>
              <a:spcBef>
                <a:spcPct val="50000"/>
              </a:spcBef>
              <a:buFont typeface="Wingdings" panose="05000000000000000000" pitchFamily="2" charset="2"/>
              <a:buNone/>
              <a:tabLst>
                <a:tab pos="952500" algn="l"/>
              </a:tabLst>
            </a:pPr>
            <a:endParaRPr lang="zh-CN" altLang="en-US" err="1">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143510" y="3296285"/>
          <a:ext cx="8769350" cy="3013075"/>
        </p:xfrm>
        <a:graphic>
          <a:graphicData uri="http://schemas.openxmlformats.org/drawingml/2006/table">
            <a:tbl>
              <a:tblPr firstRow="1" bandRow="1">
                <a:tableStyleId>{5C22544A-7EE6-4342-B048-85BDC9FD1C3A}</a:tableStyleId>
              </a:tblPr>
              <a:tblGrid>
                <a:gridCol w="2439670"/>
                <a:gridCol w="6329680"/>
              </a:tblGrid>
              <a:tr h="898525">
                <a:tc>
                  <a:txBody>
                    <a:bodyPr/>
                    <a:p>
                      <a:pPr indent="0" defTabSz="0">
                        <a:lnSpc>
                          <a:spcPct val="150000"/>
                        </a:lnSpc>
                        <a:spcBef>
                          <a:spcPct val="50000"/>
                        </a:spcBef>
                        <a:buFont typeface="Wingdings" panose="05000000000000000000" charset="0"/>
                        <a:buNone/>
                        <a:tabLst>
                          <a:tab pos="952500" algn="l"/>
                        </a:tabLst>
                      </a:pPr>
                      <a:r>
                        <a:rPr lang="en-US" altLang="zh-CN" sz="2400" b="1" err="1">
                          <a:solidFill>
                            <a:schemeClr val="tx1"/>
                          </a:solidFill>
                          <a:latin typeface="微软雅黑" panose="020B0503020204020204" charset="-122"/>
                          <a:ea typeface="微软雅黑" panose="020B0503020204020204" charset="-122"/>
                          <a:sym typeface="+mn-ea"/>
                        </a:rPr>
                        <a:t>0..1 —— 1..1</a:t>
                      </a:r>
                      <a:endParaRPr lang="en-US" altLang="zh-CN" sz="2400" b="1" err="1">
                        <a:solidFill>
                          <a:schemeClr val="tx1"/>
                        </a:solidFill>
                        <a:latin typeface="微软雅黑" panose="020B0503020204020204" charset="-122"/>
                        <a:ea typeface="微软雅黑" panose="020B0503020204020204" charset="-122"/>
                        <a:sym typeface="+mn-ea"/>
                      </a:endParaRPr>
                    </a:p>
                  </a:txBody>
                  <a:tcPr>
                    <a:solidFill>
                      <a:schemeClr val="accent2">
                        <a:lumMod val="20000"/>
                        <a:lumOff val="80000"/>
                      </a:schemeClr>
                    </a:solidFill>
                  </a:tcPr>
                </a:tc>
                <a:tc>
                  <a:txBody>
                    <a:bodyPr/>
                    <a:p>
                      <a:pPr>
                        <a:buNone/>
                      </a:pPr>
                      <a:r>
                        <a:rPr lang="zh-CN" altLang="en-US" sz="2400" err="1">
                          <a:solidFill>
                            <a:schemeClr val="tx1"/>
                          </a:solidFill>
                          <a:latin typeface="微软雅黑" panose="020B0503020204020204" charset="-122"/>
                          <a:ea typeface="微软雅黑" panose="020B0503020204020204" charset="-122"/>
                          <a:sym typeface="+mn-ea"/>
                        </a:rPr>
                        <a:t>表达</a:t>
                      </a:r>
                      <a:r>
                        <a:rPr lang="zh-CN" altLang="en-US" sz="2400" err="1">
                          <a:solidFill>
                            <a:srgbClr val="FF0000"/>
                          </a:solidFill>
                          <a:latin typeface="微软雅黑" panose="020B0503020204020204" charset="-122"/>
                          <a:ea typeface="微软雅黑" panose="020B0503020204020204" charset="-122"/>
                          <a:sym typeface="+mn-ea"/>
                        </a:rPr>
                        <a:t>部分，额外</a:t>
                      </a:r>
                      <a:r>
                        <a:rPr lang="zh-CN" altLang="en-US" sz="2400" b="0" err="1">
                          <a:solidFill>
                            <a:schemeClr val="tx1"/>
                          </a:solidFill>
                          <a:latin typeface="微软雅黑" panose="020B0503020204020204" charset="-122"/>
                          <a:ea typeface="微软雅黑" panose="020B0503020204020204" charset="-122"/>
                          <a:sym typeface="+mn-ea"/>
                        </a:rPr>
                        <a:t>两层意思</a:t>
                      </a:r>
                      <a:r>
                        <a:rPr lang="zh-CN" altLang="en-US" sz="2400" err="1">
                          <a:solidFill>
                            <a:srgbClr val="FF0000"/>
                          </a:solidFill>
                          <a:latin typeface="微软雅黑" panose="020B0503020204020204" charset="-122"/>
                          <a:ea typeface="微软雅黑" panose="020B0503020204020204" charset="-122"/>
                          <a:sym typeface="+mn-ea"/>
                        </a:rPr>
                        <a:t>。</a:t>
                      </a:r>
                      <a:endParaRPr lang="zh-CN" altLang="en-US" sz="2400" b="0" err="1">
                        <a:solidFill>
                          <a:schemeClr val="tx1"/>
                        </a:solidFill>
                        <a:latin typeface="微软雅黑" panose="020B0503020204020204" charset="-122"/>
                        <a:ea typeface="微软雅黑" panose="020B0503020204020204" charset="-122"/>
                        <a:sym typeface="+mn-ea"/>
                      </a:endParaRPr>
                    </a:p>
                  </a:txBody>
                  <a:tcPr>
                    <a:solidFill>
                      <a:schemeClr val="accent2">
                        <a:lumMod val="20000"/>
                        <a:lumOff val="80000"/>
                      </a:schemeClr>
                    </a:solidFill>
                  </a:tcPr>
                </a:tc>
              </a:tr>
              <a:tr h="1168400">
                <a:tc>
                  <a:txBody>
                    <a:bodyPr/>
                    <a:p>
                      <a:pPr>
                        <a:buNone/>
                      </a:pPr>
                      <a:r>
                        <a:rPr lang="en-US" altLang="zh-CN" sz="2400" b="1" err="1">
                          <a:solidFill>
                            <a:schemeClr val="tx1"/>
                          </a:solidFill>
                          <a:latin typeface="微软雅黑" panose="020B0503020204020204" charset="-122"/>
                          <a:ea typeface="微软雅黑" panose="020B0503020204020204" charset="-122"/>
                          <a:sym typeface="+mn-ea"/>
                        </a:rPr>
                        <a:t>0..1 —— 0..1</a:t>
                      </a:r>
                      <a:endParaRPr lang="en-US" altLang="zh-CN" sz="2400" b="1" err="1">
                        <a:solidFill>
                          <a:schemeClr val="tx1"/>
                        </a:solidFill>
                        <a:latin typeface="微软雅黑" panose="020B0503020204020204" charset="-122"/>
                        <a:ea typeface="微软雅黑" panose="020B0503020204020204" charset="-122"/>
                        <a:sym typeface="+mn-ea"/>
                      </a:endParaRPr>
                    </a:p>
                  </a:txBody>
                  <a:tcPr/>
                </a:tc>
                <a:tc>
                  <a:txBody>
                    <a:bodyPr/>
                    <a:p>
                      <a:pPr>
                        <a:buNone/>
                      </a:pPr>
                      <a:r>
                        <a:rPr lang="zh-CN" altLang="en-US" sz="2400" err="1">
                          <a:latin typeface="微软雅黑" panose="020B0503020204020204" charset="-122"/>
                          <a:ea typeface="微软雅黑" panose="020B0503020204020204" charset="-122"/>
                          <a:sym typeface="+mn-ea"/>
                        </a:rPr>
                        <a:t>看哪一端的行数少，在少的一端的</a:t>
                      </a:r>
                      <a:r>
                        <a:rPr lang="en-US" altLang="zh-CN" sz="2400" err="1">
                          <a:latin typeface="微软雅黑" panose="020B0503020204020204" charset="-122"/>
                          <a:ea typeface="微软雅黑" panose="020B0503020204020204" charset="-122"/>
                          <a:sym typeface="+mn-ea"/>
                        </a:rPr>
                        <a:t>Relation</a:t>
                      </a:r>
                      <a:r>
                        <a:rPr lang="zh-CN" altLang="en-US" sz="2400" err="1">
                          <a:latin typeface="微软雅黑" panose="020B0503020204020204" charset="-122"/>
                          <a:ea typeface="微软雅黑" panose="020B0503020204020204" charset="-122"/>
                          <a:sym typeface="+mn-ea"/>
                        </a:rPr>
                        <a:t>增加一个外键；</a:t>
                      </a:r>
                      <a:r>
                        <a:rPr lang="zh-CN" altLang="en-US" sz="2400" b="1" err="1">
                          <a:solidFill>
                            <a:srgbClr val="FF0000"/>
                          </a:solidFill>
                          <a:latin typeface="微软雅黑" panose="020B0503020204020204" charset="-122"/>
                          <a:ea typeface="微软雅黑" panose="020B0503020204020204" charset="-122"/>
                          <a:sym typeface="+mn-ea"/>
                        </a:rPr>
                        <a:t>以减少</a:t>
                      </a:r>
                      <a:r>
                        <a:rPr lang="en-US" altLang="zh-CN" sz="2400" b="1" err="1">
                          <a:solidFill>
                            <a:srgbClr val="FF0000"/>
                          </a:solidFill>
                          <a:latin typeface="微软雅黑" panose="020B0503020204020204" charset="-122"/>
                          <a:ea typeface="微软雅黑" panose="020B0503020204020204" charset="-122"/>
                          <a:sym typeface="+mn-ea"/>
                        </a:rPr>
                        <a:t>null</a:t>
                      </a:r>
                      <a:r>
                        <a:rPr lang="zh-CN" altLang="en-US" sz="2400" b="1" err="1">
                          <a:solidFill>
                            <a:srgbClr val="FF0000"/>
                          </a:solidFill>
                          <a:latin typeface="微软雅黑" panose="020B0503020204020204" charset="-122"/>
                          <a:ea typeface="微软雅黑" panose="020B0503020204020204" charset="-122"/>
                          <a:sym typeface="+mn-ea"/>
                        </a:rPr>
                        <a:t>出现次数</a:t>
                      </a:r>
                      <a:r>
                        <a:rPr lang="zh-CN" altLang="en-US" sz="2400" err="1">
                          <a:solidFill>
                            <a:srgbClr val="FF0000"/>
                          </a:solidFill>
                          <a:latin typeface="微软雅黑" panose="020B0503020204020204" charset="-122"/>
                          <a:ea typeface="微软雅黑" panose="020B0503020204020204" charset="-122"/>
                          <a:sym typeface="+mn-ea"/>
                        </a:rPr>
                        <a:t>。</a:t>
                      </a:r>
                      <a:endParaRPr lang="en-US" altLang="zh-CN" sz="2400" err="1">
                        <a:latin typeface="微软雅黑" panose="020B0503020204020204" charset="-122"/>
                        <a:ea typeface="微软雅黑" panose="020B0503020204020204" charset="-122"/>
                        <a:sym typeface="+mn-ea"/>
                      </a:endParaRPr>
                    </a:p>
                  </a:txBody>
                  <a:tcPr/>
                </a:tc>
              </a:tr>
              <a:tr h="946150">
                <a:tc>
                  <a:txBody>
                    <a:bodyPr/>
                    <a:p>
                      <a:pPr>
                        <a:buNone/>
                      </a:pPr>
                      <a:r>
                        <a:rPr lang="en-US" altLang="zh-CN" sz="2400" b="1" err="1">
                          <a:solidFill>
                            <a:schemeClr val="tx1"/>
                          </a:solidFill>
                          <a:latin typeface="微软雅黑" panose="020B0503020204020204" charset="-122"/>
                          <a:ea typeface="微软雅黑" panose="020B0503020204020204" charset="-122"/>
                          <a:sym typeface="+mn-ea"/>
                        </a:rPr>
                        <a:t>1..1 —— 1..1</a:t>
                      </a:r>
                      <a:endParaRPr lang="en-US" altLang="zh-CN" sz="2400" b="1" err="1">
                        <a:solidFill>
                          <a:schemeClr val="tx1"/>
                        </a:solidFill>
                        <a:latin typeface="微软雅黑" panose="020B0503020204020204" charset="-122"/>
                        <a:ea typeface="微软雅黑" panose="020B0503020204020204" charset="-122"/>
                        <a:sym typeface="+mn-ea"/>
                      </a:endParaRPr>
                    </a:p>
                  </a:txBody>
                  <a:tcPr/>
                </a:tc>
                <a:tc>
                  <a:txBody>
                    <a:bodyPr/>
                    <a:p>
                      <a:pPr>
                        <a:buNone/>
                      </a:pPr>
                      <a:r>
                        <a:rPr lang="zh-CN" altLang="en-US" sz="2400" b="1" err="1">
                          <a:solidFill>
                            <a:srgbClr val="FF0000"/>
                          </a:solidFill>
                          <a:latin typeface="微软雅黑" panose="020B0503020204020204" charset="-122"/>
                          <a:ea typeface="微软雅黑" panose="020B0503020204020204" charset="-122"/>
                          <a:sym typeface="+mn-ea"/>
                        </a:rPr>
                        <a:t>不可能发生， 为什么</a:t>
                      </a:r>
                      <a:r>
                        <a:rPr lang="en-US" altLang="zh-CN" sz="2400" b="1" err="1">
                          <a:solidFill>
                            <a:srgbClr val="FF0000"/>
                          </a:solidFill>
                          <a:latin typeface="微软雅黑" panose="020B0503020204020204" charset="-122"/>
                          <a:ea typeface="微软雅黑" panose="020B0503020204020204" charset="-122"/>
                          <a:sym typeface="+mn-ea"/>
                        </a:rPr>
                        <a:t>?</a:t>
                      </a:r>
                      <a:endParaRPr lang="en-US" altLang="zh-CN" sz="2400" err="1">
                        <a:latin typeface="微软雅黑" panose="020B0503020204020204" charset="-122"/>
                        <a:ea typeface="微软雅黑" panose="020B0503020204020204" charset="-122"/>
                      </a:endParaRPr>
                    </a:p>
                    <a:p>
                      <a:pPr>
                        <a:buNone/>
                      </a:pPr>
                      <a:endParaRPr lang="en-US" altLang="zh-CN" sz="2400" err="1">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第三步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处理一对一关系</a:t>
            </a:r>
            <a:endParaRPr lang="en-US" altLang="zh-CN"/>
          </a:p>
        </p:txBody>
      </p:sp>
      <p:sp>
        <p:nvSpPr>
          <p:cNvPr id="107523" name="文本占位符 107522"/>
          <p:cNvSpPr>
            <a:spLocks noGrp="1"/>
          </p:cNvSpPr>
          <p:nvPr>
            <p:ph type="body" idx="1"/>
          </p:nvPr>
        </p:nvSpPr>
        <p:spPr>
          <a:xfrm>
            <a:off x="250825" y="1268413"/>
            <a:ext cx="2667000" cy="533400"/>
          </a:xfrm>
        </p:spPr>
        <p:txBody>
          <a:bodyPr/>
          <a:p>
            <a:pPr marL="457200" indent="-457200" defTabSz="0">
              <a:buFont typeface="Wingdings" panose="05000000000000000000" pitchFamily="2" charset="2"/>
              <a:buNone/>
              <a:tabLst>
                <a:tab pos="952500" algn="l"/>
              </a:tabLst>
            </a:pPr>
            <a:endParaRPr dirty="0"/>
          </a:p>
        </p:txBody>
      </p:sp>
      <p:sp>
        <p:nvSpPr>
          <p:cNvPr id="107524" name="文本框 107523"/>
          <p:cNvSpPr txBox="1"/>
          <p:nvPr/>
        </p:nvSpPr>
        <p:spPr>
          <a:xfrm>
            <a:off x="1116013" y="2011363"/>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107525" name="文本框 107524"/>
          <p:cNvSpPr txBox="1"/>
          <p:nvPr/>
        </p:nvSpPr>
        <p:spPr>
          <a:xfrm>
            <a:off x="1116013" y="2492375"/>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
        <p:nvSpPr>
          <p:cNvPr id="107526" name="文本框 107525"/>
          <p:cNvSpPr txBox="1"/>
          <p:nvPr/>
        </p:nvSpPr>
        <p:spPr>
          <a:xfrm>
            <a:off x="6234113" y="2185988"/>
            <a:ext cx="1706562"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err="1">
                <a:latin typeface="Times New Roman" panose="02020603050405020304" pitchFamily="18" charset="0"/>
              </a:rPr>
              <a:t>Depart ment</a:t>
            </a:r>
            <a:endParaRPr lang="en-US" altLang="zh-CN">
              <a:latin typeface="Times New Roman" panose="02020603050405020304" pitchFamily="18" charset="0"/>
            </a:endParaRPr>
          </a:p>
        </p:txBody>
      </p:sp>
      <p:sp>
        <p:nvSpPr>
          <p:cNvPr id="107527" name="文本框 107526"/>
          <p:cNvSpPr txBox="1"/>
          <p:nvPr/>
        </p:nvSpPr>
        <p:spPr>
          <a:xfrm>
            <a:off x="6248400" y="2667000"/>
            <a:ext cx="16764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dno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p:txBody>
      </p:sp>
      <p:sp>
        <p:nvSpPr>
          <p:cNvPr id="107528" name="直接连接符 107527"/>
          <p:cNvSpPr/>
          <p:nvPr/>
        </p:nvSpPr>
        <p:spPr>
          <a:xfrm>
            <a:off x="2484438" y="2420938"/>
            <a:ext cx="3763962" cy="0"/>
          </a:xfrm>
          <a:prstGeom prst="line">
            <a:avLst/>
          </a:prstGeom>
          <a:ln w="9525" cap="flat" cmpd="sng">
            <a:solidFill>
              <a:schemeClr val="tx1"/>
            </a:solidFill>
            <a:prstDash val="solid"/>
            <a:headEnd type="none" w="med" len="med"/>
            <a:tailEnd type="none" w="med" len="med"/>
          </a:ln>
        </p:spPr>
      </p:sp>
      <p:sp>
        <p:nvSpPr>
          <p:cNvPr id="107532" name="文本框 107531"/>
          <p:cNvSpPr txBox="1"/>
          <p:nvPr/>
        </p:nvSpPr>
        <p:spPr>
          <a:xfrm>
            <a:off x="3479800" y="2071688"/>
            <a:ext cx="1058863" cy="396875"/>
          </a:xfrm>
          <a:prstGeom prst="rect">
            <a:avLst/>
          </a:prstGeom>
          <a:noFill/>
          <a:ln w="9525">
            <a:noFill/>
          </a:ln>
        </p:spPr>
        <p:txBody>
          <a:bodyPr wrap="none" anchor="t">
            <a:spAutoFit/>
          </a:bodyPr>
          <a:p>
            <a:r>
              <a:rPr lang="en-US" altLang="zh-CN" sz="2000" b="1">
                <a:latin typeface="Times New Roman" panose="02020603050405020304" pitchFamily="18" charset="0"/>
              </a:rPr>
              <a:t>Manage</a:t>
            </a:r>
            <a:endParaRPr lang="en-US" altLang="zh-CN" sz="2000" b="1">
              <a:latin typeface="Times New Roman" panose="02020603050405020304" pitchFamily="18" charset="0"/>
            </a:endParaRPr>
          </a:p>
        </p:txBody>
      </p:sp>
      <p:sp>
        <p:nvSpPr>
          <p:cNvPr id="107537" name="任意多边形 107536"/>
          <p:cNvSpPr/>
          <p:nvPr/>
        </p:nvSpPr>
        <p:spPr>
          <a:xfrm>
            <a:off x="4638675" y="2133600"/>
            <a:ext cx="269875" cy="269875"/>
          </a:xfrm>
          <a:custGeom>
            <a:avLst/>
            <a:gdLst/>
            <a:ahLst/>
            <a:cxnLst/>
            <a:pathLst>
              <a:path w="192" h="192">
                <a:moveTo>
                  <a:pt x="0" y="0"/>
                </a:moveTo>
                <a:lnTo>
                  <a:pt x="192" y="96"/>
                </a:lnTo>
                <a:lnTo>
                  <a:pt x="0" y="192"/>
                </a:lnTo>
                <a:lnTo>
                  <a:pt x="0"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07541" name="文本框 107540"/>
          <p:cNvSpPr txBox="1"/>
          <p:nvPr/>
        </p:nvSpPr>
        <p:spPr>
          <a:xfrm>
            <a:off x="2627313" y="24384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107542" name="文本框 107541"/>
          <p:cNvSpPr txBox="1"/>
          <p:nvPr/>
        </p:nvSpPr>
        <p:spPr>
          <a:xfrm>
            <a:off x="5638800" y="24384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107549" name="文本框 107548"/>
          <p:cNvSpPr txBox="1"/>
          <p:nvPr/>
        </p:nvSpPr>
        <p:spPr>
          <a:xfrm>
            <a:off x="3419475" y="3048000"/>
            <a:ext cx="16002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600" dirty="0">
                <a:latin typeface="Times New Roman" panose="02020603050405020304" pitchFamily="18" charset="0"/>
              </a:rPr>
              <a:t> </a:t>
            </a:r>
            <a:r>
              <a:rPr lang="en-US" altLang="zh-CN" dirty="0">
                <a:latin typeface="Times New Roman" panose="02020603050405020304" pitchFamily="18" charset="0"/>
              </a:rPr>
              <a:t>  </a:t>
            </a:r>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07550" name="文本框 107549"/>
          <p:cNvSpPr txBox="1"/>
          <p:nvPr/>
        </p:nvSpPr>
        <p:spPr>
          <a:xfrm>
            <a:off x="3419475" y="3505200"/>
            <a:ext cx="1600200" cy="376238"/>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bonus</a:t>
            </a:r>
            <a:endParaRPr lang="en-US" altLang="zh-CN" sz="1800">
              <a:latin typeface="Times New Roman" panose="02020603050405020304" pitchFamily="18" charset="0"/>
            </a:endParaRPr>
          </a:p>
        </p:txBody>
      </p:sp>
      <p:sp>
        <p:nvSpPr>
          <p:cNvPr id="107551" name="直接连接符 107550"/>
          <p:cNvSpPr/>
          <p:nvPr/>
        </p:nvSpPr>
        <p:spPr>
          <a:xfrm>
            <a:off x="4105275" y="2438400"/>
            <a:ext cx="0" cy="685800"/>
          </a:xfrm>
          <a:prstGeom prst="line">
            <a:avLst/>
          </a:prstGeom>
          <a:ln w="19050" cap="flat" cmpd="sng">
            <a:solidFill>
              <a:schemeClr val="tx1"/>
            </a:solidFill>
            <a:prstDash val="dash"/>
            <a:headEnd type="none" w="med" len="med"/>
            <a:tailEnd type="none" w="med" len="med"/>
          </a:ln>
        </p:spPr>
      </p:sp>
      <p:sp>
        <p:nvSpPr>
          <p:cNvPr id="107552" name="文本框 107551"/>
          <p:cNvSpPr txBox="1"/>
          <p:nvPr/>
        </p:nvSpPr>
        <p:spPr>
          <a:xfrm>
            <a:off x="34925" y="5029200"/>
            <a:ext cx="3006725" cy="118745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err="1">
                <a:latin typeface="Times New Roman" panose="02020603050405020304" pitchFamily="18" charset="0"/>
              </a:rPr>
              <a:t>ename</a:t>
            </a:r>
            <a:r>
              <a:rPr lang="en-US" altLang="zh-CN">
                <a:latin typeface="Times New Roman" panose="02020603050405020304" pitchFamily="18" charset="0"/>
              </a:rPr>
              <a:t>, city, street, postcode, title, salary)</a:t>
            </a:r>
            <a:endParaRPr lang="en-US" altLang="zh-CN">
              <a:latin typeface="Times New Roman" panose="02020603050405020304" pitchFamily="18" charset="0"/>
            </a:endParaRPr>
          </a:p>
        </p:txBody>
      </p:sp>
      <p:sp>
        <p:nvSpPr>
          <p:cNvPr id="107553" name="文本框 107552"/>
          <p:cNvSpPr txBox="1"/>
          <p:nvPr/>
        </p:nvSpPr>
        <p:spPr>
          <a:xfrm>
            <a:off x="5822950" y="3581400"/>
            <a:ext cx="3321050"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07554" name="文本框 107553"/>
          <p:cNvSpPr txBox="1"/>
          <p:nvPr/>
        </p:nvSpPr>
        <p:spPr>
          <a:xfrm>
            <a:off x="2627313" y="3933825"/>
            <a:ext cx="3494087" cy="457200"/>
          </a:xfrm>
          <a:prstGeom prst="rect">
            <a:avLst/>
          </a:prstGeom>
          <a:noFill/>
          <a:ln w="9525">
            <a:noFill/>
          </a:ln>
        </p:spPr>
        <p:txBody>
          <a:bodyPr wrap="none" anchor="t">
            <a:spAutoFit/>
          </a:bodyPr>
          <a:p>
            <a:r>
              <a:rPr lang="en-US" altLang="zh-CN">
                <a:latin typeface="Times New Roman" panose="02020603050405020304" pitchFamily="18" charset="0"/>
              </a:rPr>
              <a:t>Manages (</a:t>
            </a:r>
            <a:r>
              <a:rPr lang="en-US" altLang="zh-CN" u="sng" err="1">
                <a:latin typeface="Times New Roman" panose="02020603050405020304" pitchFamily="18" charset="0"/>
              </a:rPr>
              <a:t>eno</a:t>
            </a:r>
            <a:r>
              <a:rPr lang="en-US" altLang="zh-CN">
                <a:latin typeface="Times New Roman" panose="02020603050405020304" pitchFamily="18" charset="0"/>
              </a:rPr>
              <a:t>, </a:t>
            </a:r>
            <a:r>
              <a:rPr lang="en-US" altLang="zh-CN" u="sng" err="1">
                <a:latin typeface="Times New Roman" panose="02020603050405020304" pitchFamily="18" charset="0"/>
              </a:rPr>
              <a:t>dno</a:t>
            </a:r>
            <a:r>
              <a:rPr lang="en-US" altLang="zh-CN">
                <a:latin typeface="Times New Roman" panose="02020603050405020304" pitchFamily="18" charset="0"/>
              </a:rPr>
              <a:t>, bonus)</a:t>
            </a:r>
            <a:endParaRPr lang="en-US" altLang="zh-CN">
              <a:latin typeface="Times New Roman" panose="02020603050405020304" pitchFamily="18" charset="0"/>
            </a:endParaRPr>
          </a:p>
        </p:txBody>
      </p:sp>
      <p:sp>
        <p:nvSpPr>
          <p:cNvPr id="107555" name="文本框 107554"/>
          <p:cNvSpPr txBox="1"/>
          <p:nvPr/>
        </p:nvSpPr>
        <p:spPr>
          <a:xfrm>
            <a:off x="3048000" y="5257800"/>
            <a:ext cx="5791200" cy="1552575"/>
          </a:xfrm>
          <a:prstGeom prst="rect">
            <a:avLst/>
          </a:prstGeom>
          <a:noFill/>
          <a:ln w="9525">
            <a:noFill/>
          </a:ln>
        </p:spPr>
        <p:txBody>
          <a:bodyPr>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mgreno</a:t>
            </a:r>
            <a:r>
              <a:rPr lang="en-US" altLang="zh-CN">
                <a:latin typeface="Times New Roman" panose="02020603050405020304" pitchFamily="18" charset="0"/>
              </a:rPr>
              <a:t>, </a:t>
            </a:r>
            <a:r>
              <a:rPr lang="en-US" altLang="zh-CN" b="1">
                <a:solidFill>
                  <a:schemeClr val="accent2"/>
                </a:solidFill>
                <a:latin typeface="Times New Roman" panose="02020603050405020304" pitchFamily="18" charset="0"/>
              </a:rPr>
              <a:t>bonus</a:t>
            </a:r>
            <a:r>
              <a:rPr lang="en-US" altLang="zh-CN">
                <a:latin typeface="Times New Roman" panose="02020603050405020304" pitchFamily="18" charset="0"/>
              </a:rPr>
              <a:t>)</a:t>
            </a:r>
            <a:endParaRPr lang="en-US" altLang="zh-CN">
              <a:latin typeface="Times New Roman" panose="02020603050405020304" pitchFamily="18" charset="0"/>
            </a:endParaRPr>
          </a:p>
          <a:p>
            <a:endParaRPr lang="en-US" altLang="zh-CN">
              <a:latin typeface="Times New Roman" panose="02020603050405020304" pitchFamily="18" charset="0"/>
            </a:endParaRPr>
          </a:p>
          <a:p>
            <a:endParaRPr lang="en-US" altLang="zh-CN">
              <a:latin typeface="Times New Roman" panose="02020603050405020304" pitchFamily="18" charset="0"/>
            </a:endParaRPr>
          </a:p>
          <a:p>
            <a:r>
              <a:rPr lang="en-US" altLang="zh-CN">
                <a:latin typeface="Times New Roman" panose="02020603050405020304" pitchFamily="18" charset="0"/>
              </a:rPr>
              <a:t>       </a:t>
            </a:r>
            <a:r>
              <a:rPr lang="en-US" altLang="zh-CN" b="1">
                <a:solidFill>
                  <a:srgbClr val="FF5050"/>
                </a:solidFill>
                <a:latin typeface="Times New Roman" panose="02020603050405020304" pitchFamily="18" charset="0"/>
              </a:rPr>
              <a:t>Note:</a:t>
            </a:r>
            <a:r>
              <a:rPr lang="en-US" altLang="zh-CN" err="1">
                <a:latin typeface="Times New Roman" panose="02020603050405020304" pitchFamily="18" charset="0"/>
              </a:rPr>
              <a:t> Renamed eno to mgreno</a:t>
            </a:r>
            <a:r>
              <a:rPr lang="en-US" altLang="zh-CN">
                <a:latin typeface="Times New Roman" panose="02020603050405020304" pitchFamily="18" charset="0"/>
              </a:rPr>
              <a:t> for clarity.</a:t>
            </a:r>
            <a:endParaRPr lang="en-US" altLang="zh-CN">
              <a:latin typeface="Times New Roman" panose="02020603050405020304" pitchFamily="18" charset="0"/>
            </a:endParaRPr>
          </a:p>
        </p:txBody>
      </p:sp>
      <p:sp>
        <p:nvSpPr>
          <p:cNvPr id="107557" name="下箭头 107556"/>
          <p:cNvSpPr/>
          <p:nvPr/>
        </p:nvSpPr>
        <p:spPr>
          <a:xfrm>
            <a:off x="4648200" y="4572000"/>
            <a:ext cx="228600" cy="762000"/>
          </a:xfrm>
          <a:prstGeom prst="downArrow">
            <a:avLst>
              <a:gd name="adj1" fmla="val 50000"/>
              <a:gd name="adj2" fmla="val 83333"/>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7558" name="下箭头 107557"/>
          <p:cNvSpPr/>
          <p:nvPr/>
        </p:nvSpPr>
        <p:spPr>
          <a:xfrm>
            <a:off x="7162800" y="3962400"/>
            <a:ext cx="228600" cy="1447800"/>
          </a:xfrm>
          <a:prstGeom prst="downArrow">
            <a:avLst>
              <a:gd name="adj1" fmla="val 50000"/>
              <a:gd name="adj2" fmla="val 158333"/>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7559" name="任意多边形 107558"/>
          <p:cNvSpPr/>
          <p:nvPr/>
        </p:nvSpPr>
        <p:spPr>
          <a:xfrm>
            <a:off x="2268538" y="5300663"/>
            <a:ext cx="4608512" cy="781050"/>
          </a:xfrm>
          <a:custGeom>
            <a:avLst/>
            <a:gdLst/>
            <a:ahLst/>
            <a:cxnLst/>
            <a:pathLst>
              <a:path w="2903" h="492">
                <a:moveTo>
                  <a:pt x="2903" y="227"/>
                </a:moveTo>
                <a:cubicBezTo>
                  <a:pt x="2464" y="359"/>
                  <a:pt x="2026" y="492"/>
                  <a:pt x="1542" y="454"/>
                </a:cubicBezTo>
                <a:cubicBezTo>
                  <a:pt x="1058" y="416"/>
                  <a:pt x="265" y="76"/>
                  <a:pt x="0" y="0"/>
                </a:cubicBezTo>
              </a:path>
            </a:pathLst>
          </a:custGeom>
          <a:noFill/>
          <a:ln w="95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a:xfrm>
            <a:off x="304800" y="76200"/>
            <a:ext cx="8839200" cy="1143000"/>
          </a:xfrm>
        </p:spPr>
        <p:txBody>
          <a:bodyPr anchor="ctr"/>
          <a:p>
            <a:r>
              <a:rPr lang="zh-CN" altLang="en-US">
                <a:latin typeface="微软雅黑" panose="020B0503020204020204" charset="-122"/>
                <a:ea typeface="微软雅黑" panose="020B0503020204020204" charset="-122"/>
                <a:sym typeface="+mn-ea"/>
              </a:rPr>
              <a:t>第四步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处理一对多关系</a:t>
            </a:r>
            <a:endParaRPr lang="en-US" altLang="zh-CN"/>
          </a:p>
        </p:txBody>
      </p:sp>
      <p:sp>
        <p:nvSpPr>
          <p:cNvPr id="108547" name="文本占位符 108546"/>
          <p:cNvSpPr>
            <a:spLocks noGrp="1"/>
          </p:cNvSpPr>
          <p:nvPr>
            <p:ph type="body" idx="1"/>
          </p:nvPr>
        </p:nvSpPr>
        <p:spPr>
          <a:xfrm>
            <a:off x="316230" y="1723390"/>
            <a:ext cx="8511540" cy="2771775"/>
          </a:xfrm>
        </p:spPr>
        <p:txBody>
          <a:bodyPr/>
          <a:p>
            <a:pPr marL="0" indent="0" defTabSz="0">
              <a:lnSpc>
                <a:spcPct val="150000"/>
              </a:lnSpc>
              <a:spcBef>
                <a:spcPct val="50000"/>
              </a:spcBef>
              <a:buFont typeface="Wingdings" panose="05000000000000000000" pitchFamily="2" charset="2"/>
              <a:buNone/>
              <a:tabLst>
                <a:tab pos="952500" algn="l"/>
              </a:tabLst>
            </a:pPr>
            <a:r>
              <a:rPr lang="en-US" altLang="zh-CN" err="1"/>
              <a:t>    </a:t>
            </a:r>
            <a:r>
              <a:rPr lang="zh-CN" altLang="en-US" err="1">
                <a:latin typeface="微软雅黑" panose="020B0503020204020204" charset="-122"/>
                <a:ea typeface="微软雅黑" panose="020B0503020204020204" charset="-122"/>
                <a:sym typeface="+mn-ea"/>
              </a:rPr>
              <a:t>将一对多关系所涉及的两个实体所对应的两个关系模式，将</a:t>
            </a:r>
            <a:r>
              <a:rPr lang="en-US" altLang="zh-CN" err="1">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一</a:t>
            </a:r>
            <a:r>
              <a:rPr lang="en-US" altLang="zh-CN" b="1" err="1">
                <a:solidFill>
                  <a:srgbClr val="FF0000"/>
                </a:solidFill>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那边</a:t>
            </a:r>
            <a:r>
              <a:rPr lang="zh-CN" altLang="en-US" err="1">
                <a:latin typeface="微软雅黑" panose="020B0503020204020204" charset="-122"/>
                <a:ea typeface="微软雅黑" panose="020B0503020204020204" charset="-122"/>
                <a:sym typeface="+mn-ea"/>
              </a:rPr>
              <a:t>的主键加入到</a:t>
            </a:r>
            <a:r>
              <a:rPr lang="zh-CN" altLang="en-US" b="1" err="1">
                <a:solidFill>
                  <a:srgbClr val="FF0000"/>
                </a:solidFill>
                <a:latin typeface="微软雅黑" panose="020B0503020204020204" charset="-122"/>
                <a:ea typeface="微软雅黑" panose="020B0503020204020204" charset="-122"/>
                <a:sym typeface="+mn-ea"/>
              </a:rPr>
              <a:t>”多”那边</a:t>
            </a:r>
            <a:r>
              <a:rPr lang="zh-CN" altLang="en-US" err="1">
                <a:latin typeface="微软雅黑" panose="020B0503020204020204" charset="-122"/>
                <a:ea typeface="微软雅黑" panose="020B0503020204020204" charset="-122"/>
                <a:sym typeface="+mn-ea"/>
              </a:rPr>
              <a:t>的关系模式中，作为外键，以此表达一对多关系。</a:t>
            </a:r>
            <a:endParaRPr lang="en-US" altLang="zh-CN">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第四步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处理一对多关系</a:t>
            </a:r>
            <a:endParaRPr lang="en-US" altLang="zh-CN"/>
          </a:p>
        </p:txBody>
      </p:sp>
      <p:sp>
        <p:nvSpPr>
          <p:cNvPr id="109571" name="文本占位符 109570"/>
          <p:cNvSpPr>
            <a:spLocks noGrp="1"/>
          </p:cNvSpPr>
          <p:nvPr>
            <p:ph type="body" idx="1"/>
          </p:nvPr>
        </p:nvSpPr>
        <p:spPr>
          <a:xfrm>
            <a:off x="152400" y="1295400"/>
            <a:ext cx="2667000" cy="533400"/>
          </a:xfrm>
        </p:spPr>
        <p:txBody>
          <a:bodyPr/>
          <a:p>
            <a:pPr marL="457200" indent="-457200" defTabSz="0">
              <a:buFont typeface="Wingdings" panose="05000000000000000000" pitchFamily="2" charset="2"/>
              <a:buNone/>
              <a:tabLst>
                <a:tab pos="952500" algn="l"/>
              </a:tabLst>
            </a:pPr>
            <a:endParaRPr dirty="0"/>
          </a:p>
        </p:txBody>
      </p:sp>
      <p:sp>
        <p:nvSpPr>
          <p:cNvPr id="109572" name="文本框 109571"/>
          <p:cNvSpPr txBox="1"/>
          <p:nvPr/>
        </p:nvSpPr>
        <p:spPr>
          <a:xfrm>
            <a:off x="900113" y="1890713"/>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109573" name="文本框 109572"/>
          <p:cNvSpPr txBox="1"/>
          <p:nvPr/>
        </p:nvSpPr>
        <p:spPr>
          <a:xfrm>
            <a:off x="900113" y="2371725"/>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
        <p:nvSpPr>
          <p:cNvPr id="109574" name="文本框 109573"/>
          <p:cNvSpPr txBox="1"/>
          <p:nvPr/>
        </p:nvSpPr>
        <p:spPr>
          <a:xfrm>
            <a:off x="6054725" y="1814513"/>
            <a:ext cx="1706563"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err="1">
                <a:latin typeface="Times New Roman" panose="02020603050405020304" pitchFamily="18" charset="0"/>
              </a:rPr>
              <a:t>Depart ment</a:t>
            </a:r>
            <a:endParaRPr lang="en-US" altLang="zh-CN">
              <a:latin typeface="Times New Roman" panose="02020603050405020304" pitchFamily="18" charset="0"/>
            </a:endParaRPr>
          </a:p>
        </p:txBody>
      </p:sp>
      <p:sp>
        <p:nvSpPr>
          <p:cNvPr id="109575" name="文本框 109574"/>
          <p:cNvSpPr txBox="1"/>
          <p:nvPr/>
        </p:nvSpPr>
        <p:spPr>
          <a:xfrm>
            <a:off x="6069013" y="2295525"/>
            <a:ext cx="16764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dno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p:txBody>
      </p:sp>
      <p:sp>
        <p:nvSpPr>
          <p:cNvPr id="109576" name="直接连接符 109575"/>
          <p:cNvSpPr/>
          <p:nvPr/>
        </p:nvSpPr>
        <p:spPr>
          <a:xfrm flipV="1">
            <a:off x="2347913" y="2060575"/>
            <a:ext cx="3736975" cy="6350"/>
          </a:xfrm>
          <a:prstGeom prst="line">
            <a:avLst/>
          </a:prstGeom>
          <a:ln w="9525" cap="flat" cmpd="sng">
            <a:solidFill>
              <a:schemeClr val="tx1"/>
            </a:solidFill>
            <a:prstDash val="solid"/>
            <a:headEnd type="none" w="med" len="med"/>
            <a:tailEnd type="none" w="med" len="med"/>
          </a:ln>
        </p:spPr>
      </p:sp>
      <p:sp>
        <p:nvSpPr>
          <p:cNvPr id="109577" name="文本框 109576"/>
          <p:cNvSpPr txBox="1"/>
          <p:nvPr/>
        </p:nvSpPr>
        <p:spPr>
          <a:xfrm>
            <a:off x="4073525" y="1700213"/>
            <a:ext cx="777875" cy="396875"/>
          </a:xfrm>
          <a:prstGeom prst="rect">
            <a:avLst/>
          </a:prstGeom>
          <a:noFill/>
          <a:ln w="9525">
            <a:noFill/>
          </a:ln>
        </p:spPr>
        <p:txBody>
          <a:bodyPr>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109579" name="文本框 109578"/>
          <p:cNvSpPr txBox="1"/>
          <p:nvPr/>
        </p:nvSpPr>
        <p:spPr>
          <a:xfrm>
            <a:off x="2424113" y="2066925"/>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09580" name="文本框 109579"/>
          <p:cNvSpPr txBox="1"/>
          <p:nvPr/>
        </p:nvSpPr>
        <p:spPr>
          <a:xfrm>
            <a:off x="5459413" y="2066925"/>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109585" name="文本框 109584"/>
          <p:cNvSpPr txBox="1"/>
          <p:nvPr/>
        </p:nvSpPr>
        <p:spPr>
          <a:xfrm>
            <a:off x="0" y="4724400"/>
            <a:ext cx="3886200" cy="822325"/>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a:t>
            </a:r>
            <a:r>
              <a:rPr lang="en-US" altLang="zh-CN">
                <a:latin typeface="Times New Roman" panose="02020603050405020304" pitchFamily="18" charset="0"/>
              </a:rPr>
              <a:t>, city, street, postcode, title, salary)</a:t>
            </a:r>
            <a:endParaRPr lang="en-US" altLang="zh-CN">
              <a:latin typeface="Times New Roman" panose="02020603050405020304" pitchFamily="18" charset="0"/>
            </a:endParaRPr>
          </a:p>
        </p:txBody>
      </p:sp>
      <p:sp>
        <p:nvSpPr>
          <p:cNvPr id="109586" name="文本框 109585"/>
          <p:cNvSpPr txBox="1"/>
          <p:nvPr/>
        </p:nvSpPr>
        <p:spPr>
          <a:xfrm>
            <a:off x="5643563" y="3209925"/>
            <a:ext cx="3321050"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09587" name="文本框 109586"/>
          <p:cNvSpPr txBox="1"/>
          <p:nvPr/>
        </p:nvSpPr>
        <p:spPr>
          <a:xfrm>
            <a:off x="3132138" y="2492375"/>
            <a:ext cx="2359025" cy="457200"/>
          </a:xfrm>
          <a:prstGeom prst="rect">
            <a:avLst/>
          </a:prstGeom>
          <a:noFill/>
          <a:ln w="9525">
            <a:noFill/>
          </a:ln>
        </p:spPr>
        <p:txBody>
          <a:bodyPr wrap="none" anchor="t">
            <a:spAutoFit/>
          </a:bodyPr>
          <a:p>
            <a:r>
              <a:rPr lang="en-US" altLang="zh-CN" err="1">
                <a:latin typeface="Times New Roman" panose="02020603050405020304" pitchFamily="18" charset="0"/>
              </a:rPr>
              <a:t>InDept</a:t>
            </a:r>
            <a:r>
              <a:rPr lang="en-US" altLang="zh-CN">
                <a:latin typeface="Times New Roman" panose="02020603050405020304" pitchFamily="18" charset="0"/>
              </a:rPr>
              <a:t> (</a:t>
            </a:r>
            <a:r>
              <a:rPr lang="en-US" altLang="zh-CN" u="sng" err="1">
                <a:latin typeface="Times New Roman" panose="02020603050405020304" pitchFamily="18" charset="0"/>
              </a:rPr>
              <a:t>dno</a:t>
            </a:r>
            <a:r>
              <a:rPr lang="en-US" altLang="zh-CN">
                <a:latin typeface="Times New Roman" panose="02020603050405020304" pitchFamily="18" charset="0"/>
              </a:rPr>
              <a:t>, </a:t>
            </a:r>
            <a:r>
              <a:rPr lang="en-US" altLang="zh-CN" u="sng" err="1">
                <a:latin typeface="Times New Roman" panose="02020603050405020304" pitchFamily="18" charset="0"/>
              </a:rPr>
              <a:t>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09590" name="下箭头 109589"/>
          <p:cNvSpPr/>
          <p:nvPr/>
        </p:nvSpPr>
        <p:spPr>
          <a:xfrm>
            <a:off x="4419600" y="2924175"/>
            <a:ext cx="304800" cy="3324225"/>
          </a:xfrm>
          <a:prstGeom prst="downArrow">
            <a:avLst>
              <a:gd name="adj1" fmla="val 50000"/>
              <a:gd name="adj2" fmla="val 27265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9591" name="下箭头 109590"/>
          <p:cNvSpPr/>
          <p:nvPr/>
        </p:nvSpPr>
        <p:spPr>
          <a:xfrm>
            <a:off x="2057400" y="5516563"/>
            <a:ext cx="354013" cy="731837"/>
          </a:xfrm>
          <a:prstGeom prst="downArrow">
            <a:avLst>
              <a:gd name="adj1" fmla="val 50000"/>
              <a:gd name="adj2" fmla="val 51681"/>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9592" name="任意多边形 109591"/>
          <p:cNvSpPr/>
          <p:nvPr/>
        </p:nvSpPr>
        <p:spPr>
          <a:xfrm>
            <a:off x="3708400" y="1762125"/>
            <a:ext cx="273050" cy="266700"/>
          </a:xfrm>
          <a:custGeom>
            <a:avLst/>
            <a:gdLst/>
            <a:ahLst/>
            <a:cxnLst/>
            <a:pathLst>
              <a:path w="144" h="288">
                <a:moveTo>
                  <a:pt x="144" y="0"/>
                </a:moveTo>
                <a:lnTo>
                  <a:pt x="0" y="144"/>
                </a:lnTo>
                <a:lnTo>
                  <a:pt x="144" y="288"/>
                </a:lnTo>
                <a:lnTo>
                  <a:pt x="144"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09593" name="文本框 109592"/>
          <p:cNvSpPr txBox="1"/>
          <p:nvPr/>
        </p:nvSpPr>
        <p:spPr>
          <a:xfrm>
            <a:off x="539750" y="6172200"/>
            <a:ext cx="7966075" cy="45720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city, street, postcode, title, salary,</a:t>
            </a:r>
            <a:r>
              <a:rPr lang="en-US" altLang="zh-CN" b="1"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09594" name="任意多边形 109593"/>
          <p:cNvSpPr/>
          <p:nvPr/>
        </p:nvSpPr>
        <p:spPr>
          <a:xfrm>
            <a:off x="7667625" y="3573463"/>
            <a:ext cx="434975" cy="2674937"/>
          </a:xfrm>
          <a:custGeom>
            <a:avLst/>
            <a:gdLst/>
            <a:ahLst/>
            <a:cxnLst/>
            <a:pathLst>
              <a:path w="160" h="1392">
                <a:moveTo>
                  <a:pt x="96" y="1392"/>
                </a:moveTo>
                <a:cubicBezTo>
                  <a:pt x="128" y="1124"/>
                  <a:pt x="160" y="856"/>
                  <a:pt x="144" y="624"/>
                </a:cubicBezTo>
                <a:cubicBezTo>
                  <a:pt x="128" y="392"/>
                  <a:pt x="24" y="104"/>
                  <a:pt x="0" y="0"/>
                </a:cubicBezTo>
              </a:path>
            </a:pathLst>
          </a:custGeom>
          <a:noFill/>
          <a:ln w="95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35169"/>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第四步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处理一对多关系</a:t>
            </a:r>
            <a:endParaRPr lang="en-US" altLang="zh-CN"/>
          </a:p>
        </p:txBody>
      </p:sp>
      <p:sp>
        <p:nvSpPr>
          <p:cNvPr id="135171" name="文本占位符 135170"/>
          <p:cNvSpPr>
            <a:spLocks noGrp="1"/>
          </p:cNvSpPr>
          <p:nvPr>
            <p:ph type="body" idx="1"/>
          </p:nvPr>
        </p:nvSpPr>
        <p:spPr>
          <a:xfrm>
            <a:off x="152400" y="1600200"/>
            <a:ext cx="2667000" cy="533400"/>
          </a:xfrm>
        </p:spPr>
        <p:txBody>
          <a:bodyPr/>
          <a:p>
            <a:pPr marL="457200" indent="-457200" defTabSz="0">
              <a:buFont typeface="Wingdings" panose="05000000000000000000" pitchFamily="2" charset="2"/>
              <a:buNone/>
              <a:tabLst>
                <a:tab pos="952500" algn="l"/>
              </a:tabLst>
            </a:pPr>
            <a:endParaRPr dirty="0"/>
          </a:p>
        </p:txBody>
      </p:sp>
      <p:sp>
        <p:nvSpPr>
          <p:cNvPr id="135174" name="文本框 135173"/>
          <p:cNvSpPr txBox="1"/>
          <p:nvPr/>
        </p:nvSpPr>
        <p:spPr>
          <a:xfrm>
            <a:off x="6054725" y="1814513"/>
            <a:ext cx="1706563"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err="1">
                <a:latin typeface="Times New Roman" panose="02020603050405020304" pitchFamily="18" charset="0"/>
              </a:rPr>
              <a:t>Depart ment</a:t>
            </a:r>
            <a:endParaRPr lang="en-US" altLang="zh-CN">
              <a:latin typeface="Times New Roman" panose="02020603050405020304" pitchFamily="18" charset="0"/>
            </a:endParaRPr>
          </a:p>
        </p:txBody>
      </p:sp>
      <p:sp>
        <p:nvSpPr>
          <p:cNvPr id="135175" name="文本框 135174"/>
          <p:cNvSpPr txBox="1"/>
          <p:nvPr/>
        </p:nvSpPr>
        <p:spPr>
          <a:xfrm>
            <a:off x="6069013" y="2295525"/>
            <a:ext cx="16764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dno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p:txBody>
      </p:sp>
      <p:sp>
        <p:nvSpPr>
          <p:cNvPr id="135176" name="直接连接符 135175"/>
          <p:cNvSpPr/>
          <p:nvPr/>
        </p:nvSpPr>
        <p:spPr>
          <a:xfrm flipV="1">
            <a:off x="2339975" y="2060575"/>
            <a:ext cx="3736975" cy="0"/>
          </a:xfrm>
          <a:prstGeom prst="line">
            <a:avLst/>
          </a:prstGeom>
          <a:ln w="9525" cap="flat" cmpd="sng">
            <a:solidFill>
              <a:schemeClr val="tx1"/>
            </a:solidFill>
            <a:prstDash val="solid"/>
            <a:headEnd type="none" w="med" len="med"/>
            <a:tailEnd type="none" w="med" len="med"/>
          </a:ln>
        </p:spPr>
      </p:sp>
      <p:sp>
        <p:nvSpPr>
          <p:cNvPr id="135177" name="文本框 135176"/>
          <p:cNvSpPr txBox="1"/>
          <p:nvPr/>
        </p:nvSpPr>
        <p:spPr>
          <a:xfrm>
            <a:off x="4073525" y="1700213"/>
            <a:ext cx="777875" cy="396875"/>
          </a:xfrm>
          <a:prstGeom prst="rect">
            <a:avLst/>
          </a:prstGeom>
          <a:noFill/>
          <a:ln w="9525">
            <a:noFill/>
          </a:ln>
        </p:spPr>
        <p:txBody>
          <a:bodyPr>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135178" name="文本框 135177"/>
          <p:cNvSpPr txBox="1"/>
          <p:nvPr/>
        </p:nvSpPr>
        <p:spPr>
          <a:xfrm>
            <a:off x="2424113" y="2066925"/>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35179" name="文本框 135178"/>
          <p:cNvSpPr txBox="1"/>
          <p:nvPr/>
        </p:nvSpPr>
        <p:spPr>
          <a:xfrm>
            <a:off x="5459413" y="2066925"/>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135180" name="文本框 135179"/>
          <p:cNvSpPr txBox="1"/>
          <p:nvPr/>
        </p:nvSpPr>
        <p:spPr>
          <a:xfrm>
            <a:off x="179388" y="4076700"/>
            <a:ext cx="3886200"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a:t>
            </a:r>
            <a:endParaRPr lang="en-US" altLang="zh-CN">
              <a:latin typeface="Times New Roman" panose="02020603050405020304" pitchFamily="18" charset="0"/>
            </a:endParaRPr>
          </a:p>
        </p:txBody>
      </p:sp>
      <p:sp>
        <p:nvSpPr>
          <p:cNvPr id="135181" name="文本框 135180"/>
          <p:cNvSpPr txBox="1"/>
          <p:nvPr/>
        </p:nvSpPr>
        <p:spPr>
          <a:xfrm>
            <a:off x="5643563" y="3209925"/>
            <a:ext cx="3321050"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5182" name="文本框 135181"/>
          <p:cNvSpPr txBox="1"/>
          <p:nvPr/>
        </p:nvSpPr>
        <p:spPr>
          <a:xfrm>
            <a:off x="2843213" y="2492375"/>
            <a:ext cx="2630487" cy="457200"/>
          </a:xfrm>
          <a:prstGeom prst="rect">
            <a:avLst/>
          </a:prstGeom>
          <a:noFill/>
          <a:ln w="9525">
            <a:noFill/>
          </a:ln>
        </p:spPr>
        <p:txBody>
          <a:bodyPr wrap="none" anchor="t">
            <a:spAutoFit/>
          </a:bodyPr>
          <a:p>
            <a:r>
              <a:rPr lang="en-US" altLang="zh-CN" err="1">
                <a:latin typeface="Times New Roman" panose="02020603050405020304" pitchFamily="18" charset="0"/>
              </a:rPr>
              <a:t>DeptProj</a:t>
            </a:r>
            <a:r>
              <a:rPr lang="en-US" altLang="zh-CN">
                <a:latin typeface="Times New Roman" panose="02020603050405020304" pitchFamily="18" charset="0"/>
              </a:rPr>
              <a:t> (</a:t>
            </a:r>
            <a:r>
              <a:rPr lang="en-US" altLang="zh-CN" u="sng" err="1">
                <a:latin typeface="Times New Roman" panose="02020603050405020304" pitchFamily="18" charset="0"/>
              </a:rPr>
              <a:t>dno</a:t>
            </a:r>
            <a:r>
              <a:rPr lang="en-US" altLang="zh-CN">
                <a:latin typeface="Times New Roman" panose="02020603050405020304" pitchFamily="18" charset="0"/>
              </a:rPr>
              <a:t>, </a:t>
            </a:r>
            <a:r>
              <a:rPr lang="en-US" altLang="zh-CN" u="sng" err="1">
                <a:latin typeface="Times New Roman" panose="02020603050405020304" pitchFamily="18" charset="0"/>
              </a:rPr>
              <a:t>pno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5183" name="下箭头 135182"/>
          <p:cNvSpPr/>
          <p:nvPr/>
        </p:nvSpPr>
        <p:spPr>
          <a:xfrm>
            <a:off x="4419600" y="2924175"/>
            <a:ext cx="304800" cy="3324225"/>
          </a:xfrm>
          <a:prstGeom prst="downArrow">
            <a:avLst>
              <a:gd name="adj1" fmla="val 50000"/>
              <a:gd name="adj2" fmla="val 27265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35184" name="下箭头 135183"/>
          <p:cNvSpPr/>
          <p:nvPr/>
        </p:nvSpPr>
        <p:spPr>
          <a:xfrm>
            <a:off x="2057400" y="4581525"/>
            <a:ext cx="354013" cy="1666875"/>
          </a:xfrm>
          <a:prstGeom prst="downArrow">
            <a:avLst>
              <a:gd name="adj1" fmla="val 50000"/>
              <a:gd name="adj2" fmla="val 117712"/>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35185" name="任意多边形 135184"/>
          <p:cNvSpPr/>
          <p:nvPr/>
        </p:nvSpPr>
        <p:spPr>
          <a:xfrm>
            <a:off x="3708400" y="1762125"/>
            <a:ext cx="273050" cy="266700"/>
          </a:xfrm>
          <a:custGeom>
            <a:avLst/>
            <a:gdLst/>
            <a:ahLst/>
            <a:cxnLst/>
            <a:pathLst>
              <a:path w="144" h="288">
                <a:moveTo>
                  <a:pt x="144" y="0"/>
                </a:moveTo>
                <a:lnTo>
                  <a:pt x="0" y="144"/>
                </a:lnTo>
                <a:lnTo>
                  <a:pt x="144" y="288"/>
                </a:lnTo>
                <a:lnTo>
                  <a:pt x="144"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35186" name="文本框 135185"/>
          <p:cNvSpPr txBox="1"/>
          <p:nvPr/>
        </p:nvSpPr>
        <p:spPr>
          <a:xfrm>
            <a:off x="1403350" y="6165850"/>
            <a:ext cx="6192838"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 </a:t>
            </a:r>
            <a:r>
              <a:rPr lang="en-US" altLang="zh-CN" b="1"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5188" name="文本框 135187"/>
          <p:cNvSpPr txBox="1"/>
          <p:nvPr/>
        </p:nvSpPr>
        <p:spPr>
          <a:xfrm>
            <a:off x="900113" y="1833563"/>
            <a:ext cx="1436687"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Project     </a:t>
            </a:r>
            <a:endParaRPr lang="en-US" altLang="zh-CN">
              <a:latin typeface="Times New Roman" panose="02020603050405020304" pitchFamily="18" charset="0"/>
            </a:endParaRPr>
          </a:p>
        </p:txBody>
      </p:sp>
      <p:sp>
        <p:nvSpPr>
          <p:cNvPr id="135189" name="文本框 135188"/>
          <p:cNvSpPr txBox="1"/>
          <p:nvPr/>
        </p:nvSpPr>
        <p:spPr>
          <a:xfrm>
            <a:off x="900113" y="2314575"/>
            <a:ext cx="1447800" cy="1474788"/>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pno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budget</a:t>
            </a:r>
            <a:endParaRPr lang="en-US" altLang="zh-CN" sz="1800">
              <a:latin typeface="Times New Roman" panose="02020603050405020304" pitchFamily="18" charset="0"/>
            </a:endParaRPr>
          </a:p>
          <a:p>
            <a:r>
              <a:rPr lang="en-US" altLang="zh-CN" sz="1800">
                <a:latin typeface="Times New Roman" panose="02020603050405020304" pitchFamily="18" charset="0"/>
              </a:rPr>
              <a:t>location[1..3]</a:t>
            </a:r>
            <a:endParaRPr lang="en-US" altLang="zh-CN" sz="1800">
              <a:latin typeface="Times New Roman" panose="02020603050405020304" pitchFamily="18" charset="0"/>
            </a:endParaRPr>
          </a:p>
          <a:p>
            <a:r>
              <a:rPr lang="en-US" altLang="zh-CN" sz="1800" err="1">
                <a:latin typeface="Times New Roman" panose="02020603050405020304" pitchFamily="18" charset="0"/>
              </a:rPr>
              <a:t>/totalEmp</a:t>
            </a:r>
            <a:endParaRPr lang="en-US" altLang="zh-CN" sz="1800">
              <a:latin typeface="Times New Roman" panose="02020603050405020304" pitchFamily="18" charset="0"/>
            </a:endParaRPr>
          </a:p>
        </p:txBody>
      </p:sp>
      <p:sp>
        <p:nvSpPr>
          <p:cNvPr id="135191" name="直接连接符 135190"/>
          <p:cNvSpPr/>
          <p:nvPr/>
        </p:nvSpPr>
        <p:spPr>
          <a:xfrm flipV="1">
            <a:off x="5364163" y="3573463"/>
            <a:ext cx="2087562" cy="2735262"/>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第四步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处理一对多关系</a:t>
            </a:r>
            <a:endParaRPr lang="en-US" altLang="zh-CN"/>
          </a:p>
        </p:txBody>
      </p:sp>
      <p:sp>
        <p:nvSpPr>
          <p:cNvPr id="110609" name="下箭头 110608"/>
          <p:cNvSpPr/>
          <p:nvPr/>
        </p:nvSpPr>
        <p:spPr>
          <a:xfrm>
            <a:off x="3635375" y="4365625"/>
            <a:ext cx="304800" cy="1079500"/>
          </a:xfrm>
          <a:prstGeom prst="downArrow">
            <a:avLst>
              <a:gd name="adj1" fmla="val 50000"/>
              <a:gd name="adj2" fmla="val 88541"/>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0613" name="文本框 110612"/>
          <p:cNvSpPr txBox="1"/>
          <p:nvPr/>
        </p:nvSpPr>
        <p:spPr>
          <a:xfrm>
            <a:off x="1309688" y="2293938"/>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110614" name="文本框 110613"/>
          <p:cNvSpPr txBox="1"/>
          <p:nvPr/>
        </p:nvSpPr>
        <p:spPr>
          <a:xfrm>
            <a:off x="1309688" y="2774950"/>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
        <p:nvSpPr>
          <p:cNvPr id="110615" name="任意多边形 110614"/>
          <p:cNvSpPr/>
          <p:nvPr/>
        </p:nvSpPr>
        <p:spPr>
          <a:xfrm>
            <a:off x="395288" y="1722438"/>
            <a:ext cx="1143000" cy="762000"/>
          </a:xfrm>
          <a:custGeom>
            <a:avLst/>
            <a:gdLst/>
            <a:ahLst/>
            <a:cxnLst/>
            <a:pathLst>
              <a:path w="720" h="480">
                <a:moveTo>
                  <a:pt x="720" y="336"/>
                </a:moveTo>
                <a:lnTo>
                  <a:pt x="720" y="0"/>
                </a:lnTo>
                <a:lnTo>
                  <a:pt x="0" y="0"/>
                </a:lnTo>
                <a:lnTo>
                  <a:pt x="0" y="480"/>
                </a:lnTo>
                <a:lnTo>
                  <a:pt x="576" y="48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0616" name="文本框 110615"/>
          <p:cNvSpPr txBox="1"/>
          <p:nvPr/>
        </p:nvSpPr>
        <p:spPr>
          <a:xfrm>
            <a:off x="1598613" y="1898650"/>
            <a:ext cx="1250950" cy="366713"/>
          </a:xfrm>
          <a:prstGeom prst="rect">
            <a:avLst/>
          </a:prstGeom>
          <a:noFill/>
          <a:ln w="9525">
            <a:noFill/>
          </a:ln>
        </p:spPr>
        <p:txBody>
          <a:bodyPr wrap="none" anchor="t">
            <a:spAutoFit/>
          </a:bodyPr>
          <a:p>
            <a:r>
              <a:rPr lang="en-US" altLang="zh-CN" sz="1800" b="1">
                <a:latin typeface="Times New Roman" panose="02020603050405020304" pitchFamily="18" charset="0"/>
              </a:rPr>
              <a:t>Supervisor</a:t>
            </a:r>
            <a:endParaRPr lang="en-US" altLang="zh-CN" sz="1800" b="1">
              <a:latin typeface="Times New Roman" panose="02020603050405020304" pitchFamily="18" charset="0"/>
            </a:endParaRPr>
          </a:p>
        </p:txBody>
      </p:sp>
      <p:sp>
        <p:nvSpPr>
          <p:cNvPr id="110617" name="文本框 110616"/>
          <p:cNvSpPr txBox="1"/>
          <p:nvPr/>
        </p:nvSpPr>
        <p:spPr>
          <a:xfrm>
            <a:off x="395288" y="1327150"/>
            <a:ext cx="1225550" cy="366713"/>
          </a:xfrm>
          <a:prstGeom prst="rect">
            <a:avLst/>
          </a:prstGeom>
          <a:noFill/>
          <a:ln w="9525">
            <a:noFill/>
          </a:ln>
        </p:spPr>
        <p:txBody>
          <a:bodyPr wrap="none" anchor="t">
            <a:spAutoFit/>
          </a:bodyPr>
          <a:p>
            <a:r>
              <a:rPr lang="en-US" altLang="zh-CN" sz="1800" b="1">
                <a:latin typeface="Times New Roman" panose="02020603050405020304" pitchFamily="18" charset="0"/>
              </a:rPr>
              <a:t>Supervises</a:t>
            </a:r>
            <a:endParaRPr lang="en-US" altLang="zh-CN" sz="1800" b="1">
              <a:latin typeface="Times New Roman" panose="02020603050405020304" pitchFamily="18" charset="0"/>
            </a:endParaRPr>
          </a:p>
        </p:txBody>
      </p:sp>
      <p:sp>
        <p:nvSpPr>
          <p:cNvPr id="110618" name="文本框 110617"/>
          <p:cNvSpPr txBox="1"/>
          <p:nvPr/>
        </p:nvSpPr>
        <p:spPr>
          <a:xfrm>
            <a:off x="1538288" y="163195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110619" name="文本框 110618"/>
          <p:cNvSpPr txBox="1"/>
          <p:nvPr/>
        </p:nvSpPr>
        <p:spPr>
          <a:xfrm>
            <a:off x="700088" y="216535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10620" name="文本框 110619"/>
          <p:cNvSpPr txBox="1"/>
          <p:nvPr/>
        </p:nvSpPr>
        <p:spPr>
          <a:xfrm>
            <a:off x="5292725" y="1628775"/>
            <a:ext cx="3476625" cy="457200"/>
          </a:xfrm>
          <a:prstGeom prst="rect">
            <a:avLst/>
          </a:prstGeom>
          <a:noFill/>
          <a:ln w="9525">
            <a:noFill/>
          </a:ln>
        </p:spPr>
        <p:txBody>
          <a:bodyPr wrap="none" anchor="t">
            <a:spAutoFit/>
          </a:bodyPr>
          <a:p>
            <a:r>
              <a:rPr lang="en-US" altLang="zh-CN">
                <a:latin typeface="Times New Roman" panose="02020603050405020304" pitchFamily="18" charset="0"/>
              </a:rPr>
              <a:t>Supervises (</a:t>
            </a:r>
            <a:r>
              <a:rPr lang="en-US" altLang="zh-CN" u="sng" err="1">
                <a:latin typeface="Times New Roman" panose="02020603050405020304" pitchFamily="18" charset="0"/>
              </a:rPr>
              <a:t>supereno</a:t>
            </a:r>
            <a:r>
              <a:rPr lang="en-US" altLang="zh-CN">
                <a:latin typeface="Times New Roman" panose="02020603050405020304" pitchFamily="18" charset="0"/>
              </a:rPr>
              <a:t>, </a:t>
            </a:r>
            <a:r>
              <a:rPr lang="en-US" altLang="zh-CN" u="sng" err="1">
                <a:latin typeface="Times New Roman" panose="02020603050405020304" pitchFamily="18" charset="0"/>
              </a:rPr>
              <a:t>eno</a:t>
            </a:r>
            <a:r>
              <a:rPr lang="en-US" altLang="zh-CN" u="sng">
                <a:latin typeface="Times New Roman" panose="02020603050405020304" pitchFamily="18" charset="0"/>
              </a:rPr>
              <a:t>)</a:t>
            </a:r>
            <a:endParaRPr lang="en-US" altLang="zh-CN" u="sng">
              <a:latin typeface="Times New Roman" panose="02020603050405020304" pitchFamily="18" charset="0"/>
            </a:endParaRPr>
          </a:p>
        </p:txBody>
      </p:sp>
      <p:sp>
        <p:nvSpPr>
          <p:cNvPr id="110621" name="右箭头 110620"/>
          <p:cNvSpPr/>
          <p:nvPr/>
        </p:nvSpPr>
        <p:spPr>
          <a:xfrm>
            <a:off x="2224088" y="1784350"/>
            <a:ext cx="2995612" cy="204788"/>
          </a:xfrm>
          <a:prstGeom prst="rightArrow">
            <a:avLst>
              <a:gd name="adj1" fmla="val 50000"/>
              <a:gd name="adj2" fmla="val 36569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0622" name="文本框 110621"/>
          <p:cNvSpPr txBox="1"/>
          <p:nvPr/>
        </p:nvSpPr>
        <p:spPr>
          <a:xfrm>
            <a:off x="2987675" y="5373688"/>
            <a:ext cx="5905500" cy="822325"/>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city, street, postcode, title, salary,</a:t>
            </a:r>
            <a:r>
              <a:rPr lang="en-US" altLang="zh-CN" b="1" err="1">
                <a:latin typeface="Times New Roman" panose="02020603050405020304" pitchFamily="18" charset="0"/>
              </a:rPr>
              <a:t>dno</a:t>
            </a:r>
            <a:r>
              <a:rPr lang="en-US" altLang="zh-CN" b="1">
                <a:solidFill>
                  <a:srgbClr val="FF5050"/>
                </a:solidFill>
                <a:latin typeface="Times New Roman" panose="02020603050405020304" pitchFamily="18" charset="0"/>
              </a:rPr>
              <a:t>, </a:t>
            </a:r>
            <a:r>
              <a:rPr lang="en-US" altLang="zh-CN" b="1" err="1">
                <a:solidFill>
                  <a:schemeClr val="accent2"/>
                </a:solidFill>
                <a:latin typeface="Times New Roman" panose="02020603050405020304" pitchFamily="18" charset="0"/>
              </a:rPr>
              <a:t>supereno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0623" name="文本框 110622"/>
          <p:cNvSpPr txBox="1"/>
          <p:nvPr/>
        </p:nvSpPr>
        <p:spPr>
          <a:xfrm>
            <a:off x="2843213" y="3500438"/>
            <a:ext cx="4338637" cy="822325"/>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city, street, postcode, title, salary,</a:t>
            </a:r>
            <a:r>
              <a:rPr lang="en-US" altLang="zh-CN" b="1" err="1">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0624" name="下箭头 110623"/>
          <p:cNvSpPr/>
          <p:nvPr/>
        </p:nvSpPr>
        <p:spPr>
          <a:xfrm>
            <a:off x="7667625" y="2133600"/>
            <a:ext cx="360363" cy="3240088"/>
          </a:xfrm>
          <a:prstGeom prst="downArrow">
            <a:avLst>
              <a:gd name="adj1" fmla="val 50000"/>
              <a:gd name="adj2" fmla="val 224779"/>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0625" name="任意多边形 110624"/>
          <p:cNvSpPr/>
          <p:nvPr/>
        </p:nvSpPr>
        <p:spPr>
          <a:xfrm>
            <a:off x="179388" y="1370013"/>
            <a:ext cx="273050" cy="266700"/>
          </a:xfrm>
          <a:custGeom>
            <a:avLst/>
            <a:gdLst/>
            <a:ahLst/>
            <a:cxnLst/>
            <a:pathLst>
              <a:path w="144" h="288">
                <a:moveTo>
                  <a:pt x="144" y="0"/>
                </a:moveTo>
                <a:lnTo>
                  <a:pt x="0" y="144"/>
                </a:lnTo>
                <a:lnTo>
                  <a:pt x="144" y="288"/>
                </a:lnTo>
                <a:lnTo>
                  <a:pt x="144"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完成第四步</a:t>
            </a:r>
            <a:r>
              <a:rPr lang="zh-CN">
                <a:latin typeface="微软雅黑" panose="020B0503020204020204" charset="-122"/>
                <a:ea typeface="微软雅黑" panose="020B0503020204020204" charset="-122"/>
                <a:sym typeface="+mn-ea"/>
              </a:rPr>
              <a:t>后得到的关系模式</a:t>
            </a:r>
            <a:endParaRPr lang="en-US" altLang="zh-CN"/>
          </a:p>
        </p:txBody>
      </p:sp>
      <p:sp>
        <p:nvSpPr>
          <p:cNvPr id="111619" name="文本占位符 111618"/>
          <p:cNvSpPr>
            <a:spLocks noGrp="1"/>
          </p:cNvSpPr>
          <p:nvPr>
            <p:ph type="body" idx="1"/>
          </p:nvPr>
        </p:nvSpPr>
        <p:spPr>
          <a:xfrm>
            <a:off x="5943600" y="1752600"/>
            <a:ext cx="2667000" cy="533400"/>
          </a:xfrm>
        </p:spPr>
        <p:txBody>
          <a:bodyPr/>
          <a:p>
            <a:pPr marL="457200" indent="-457200" defTabSz="0">
              <a:buFont typeface="Wingdings" panose="05000000000000000000" pitchFamily="2" charset="2"/>
              <a:buNone/>
              <a:tabLst>
                <a:tab pos="952500" algn="l"/>
              </a:tabLst>
            </a:pPr>
            <a:endParaRPr dirty="0"/>
          </a:p>
        </p:txBody>
      </p:sp>
      <p:sp>
        <p:nvSpPr>
          <p:cNvPr id="111630" name="文本框 111629"/>
          <p:cNvSpPr txBox="1"/>
          <p:nvPr/>
        </p:nvSpPr>
        <p:spPr>
          <a:xfrm>
            <a:off x="0" y="2971800"/>
            <a:ext cx="9144000" cy="45720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city, street, postcode, title, salary,</a:t>
            </a:r>
            <a:r>
              <a:rPr lang="en-US" altLang="zh-CN" b="1" err="1">
                <a:solidFill>
                  <a:schemeClr val="accent2"/>
                </a:solidFill>
                <a:latin typeface="Times New Roman" panose="02020603050405020304" pitchFamily="18" charset="0"/>
              </a:rPr>
              <a:t>dno</a:t>
            </a:r>
            <a:r>
              <a:rPr lang="en-US" altLang="zh-CN" b="1">
                <a:solidFill>
                  <a:srgbClr val="FF5050"/>
                </a:solidFill>
                <a:latin typeface="Times New Roman" panose="02020603050405020304" pitchFamily="18" charset="0"/>
              </a:rPr>
              <a:t>, </a:t>
            </a:r>
            <a:r>
              <a:rPr lang="en-US" altLang="zh-CN" b="1" err="1">
                <a:solidFill>
                  <a:schemeClr val="accent2"/>
                </a:solidFill>
                <a:latin typeface="Times New Roman" panose="02020603050405020304" pitchFamily="18" charset="0"/>
              </a:rPr>
              <a:t>supereno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1631" name="文本框 111630"/>
          <p:cNvSpPr txBox="1"/>
          <p:nvPr/>
        </p:nvSpPr>
        <p:spPr>
          <a:xfrm>
            <a:off x="533400" y="5562600"/>
            <a:ext cx="8610600"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 </a:t>
            </a:r>
            <a:r>
              <a:rPr lang="en-US" altLang="zh-CN" b="1"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1632" name="文本框 111631"/>
          <p:cNvSpPr txBox="1"/>
          <p:nvPr/>
        </p:nvSpPr>
        <p:spPr>
          <a:xfrm>
            <a:off x="533400" y="1752600"/>
            <a:ext cx="3608388" cy="457200"/>
          </a:xfrm>
          <a:prstGeom prst="rect">
            <a:avLst/>
          </a:prstGeom>
          <a:noFill/>
          <a:ln w="9525">
            <a:noFill/>
          </a:ln>
        </p:spPr>
        <p:txBody>
          <a:bodyPr wrap="none" anchor="t">
            <a:spAutoFit/>
          </a:bodyPr>
          <a:p>
            <a:r>
              <a:rPr lang="en-US" altLang="zh-CN">
                <a:latin typeface="Times New Roman" panose="02020603050405020304" pitchFamily="18" charset="0"/>
              </a:rPr>
              <a:t>Dependent (</a:t>
            </a:r>
            <a:r>
              <a:rPr lang="en-US" altLang="zh-CN" u="sng" err="1">
                <a:latin typeface="Times New Roman" panose="02020603050405020304" pitchFamily="18" charset="0"/>
              </a:rPr>
              <a:t>eno</a:t>
            </a:r>
            <a:r>
              <a:rPr lang="en-US" altLang="zh-CN">
                <a:latin typeface="Times New Roman" panose="02020603050405020304" pitchFamily="18" charset="0"/>
              </a:rPr>
              <a:t>, </a:t>
            </a:r>
            <a:r>
              <a:rPr lang="en-US" altLang="zh-CN" u="sng">
                <a:latin typeface="Times New Roman" panose="02020603050405020304" pitchFamily="18" charset="0"/>
              </a:rPr>
              <a:t>name</a:t>
            </a:r>
            <a:r>
              <a:rPr lang="en-US" altLang="zh-CN">
                <a:latin typeface="Times New Roman" panose="02020603050405020304" pitchFamily="18" charset="0"/>
              </a:rPr>
              <a:t>, age)</a:t>
            </a:r>
            <a:endParaRPr lang="en-US" altLang="zh-CN">
              <a:latin typeface="Times New Roman" panose="02020603050405020304" pitchFamily="18" charset="0"/>
            </a:endParaRPr>
          </a:p>
        </p:txBody>
      </p:sp>
      <p:sp>
        <p:nvSpPr>
          <p:cNvPr id="111633" name="文本框 111632"/>
          <p:cNvSpPr txBox="1"/>
          <p:nvPr/>
        </p:nvSpPr>
        <p:spPr>
          <a:xfrm>
            <a:off x="381000" y="4343400"/>
            <a:ext cx="5405438"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mgreno</a:t>
            </a:r>
            <a:r>
              <a:rPr lang="en-US" altLang="zh-CN">
                <a:latin typeface="Times New Roman" panose="02020603050405020304" pitchFamily="18" charset="0"/>
              </a:rPr>
              <a:t>, </a:t>
            </a:r>
            <a:r>
              <a:rPr lang="en-US" altLang="zh-CN" b="1">
                <a:solidFill>
                  <a:schemeClr val="accent2"/>
                </a:solidFill>
                <a:latin typeface="Times New Roman" panose="02020603050405020304" pitchFamily="18" charset="0"/>
              </a:rPr>
              <a:t>bonus</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1634" name="直接连接符 111633"/>
          <p:cNvSpPr/>
          <p:nvPr/>
        </p:nvSpPr>
        <p:spPr>
          <a:xfrm flipH="1">
            <a:off x="1905000" y="2133600"/>
            <a:ext cx="381000" cy="990600"/>
          </a:xfrm>
          <a:prstGeom prst="line">
            <a:avLst/>
          </a:prstGeom>
          <a:ln w="9525" cap="flat" cmpd="sng">
            <a:solidFill>
              <a:schemeClr val="tx1"/>
            </a:solidFill>
            <a:prstDash val="solid"/>
            <a:headEnd type="none" w="med" len="med"/>
            <a:tailEnd type="triangle" w="med" len="med"/>
          </a:ln>
        </p:spPr>
      </p:sp>
      <p:sp>
        <p:nvSpPr>
          <p:cNvPr id="111635" name="直接连接符 111634"/>
          <p:cNvSpPr/>
          <p:nvPr/>
        </p:nvSpPr>
        <p:spPr>
          <a:xfrm flipH="1" flipV="1">
            <a:off x="2286000" y="4724400"/>
            <a:ext cx="2133600" cy="990600"/>
          </a:xfrm>
          <a:prstGeom prst="line">
            <a:avLst/>
          </a:prstGeom>
          <a:ln w="9525" cap="flat" cmpd="sng">
            <a:solidFill>
              <a:schemeClr val="tx1"/>
            </a:solidFill>
            <a:prstDash val="solid"/>
            <a:headEnd type="none" w="med" len="med"/>
            <a:tailEnd type="triangle" w="med" len="med"/>
          </a:ln>
        </p:spPr>
      </p:sp>
      <p:sp>
        <p:nvSpPr>
          <p:cNvPr id="111636" name="直接连接符 111635"/>
          <p:cNvSpPr/>
          <p:nvPr/>
        </p:nvSpPr>
        <p:spPr>
          <a:xfrm flipH="1" flipV="1">
            <a:off x="1905000" y="3352800"/>
            <a:ext cx="2133600" cy="1219200"/>
          </a:xfrm>
          <a:prstGeom prst="line">
            <a:avLst/>
          </a:prstGeom>
          <a:ln w="9525" cap="flat" cmpd="sng">
            <a:solidFill>
              <a:schemeClr val="tx1"/>
            </a:solidFill>
            <a:prstDash val="solid"/>
            <a:headEnd type="none" w="med" len="med"/>
            <a:tailEnd type="triangle" w="med" len="med"/>
          </a:ln>
        </p:spPr>
      </p:sp>
      <p:sp>
        <p:nvSpPr>
          <p:cNvPr id="111637" name="任意多边形 111636"/>
          <p:cNvSpPr/>
          <p:nvPr/>
        </p:nvSpPr>
        <p:spPr>
          <a:xfrm>
            <a:off x="2133600" y="2603500"/>
            <a:ext cx="5791200" cy="520700"/>
          </a:xfrm>
          <a:custGeom>
            <a:avLst/>
            <a:gdLst/>
            <a:ahLst/>
            <a:cxnLst/>
            <a:pathLst>
              <a:path w="3648" h="328">
                <a:moveTo>
                  <a:pt x="3648" y="328"/>
                </a:moveTo>
                <a:cubicBezTo>
                  <a:pt x="3160" y="204"/>
                  <a:pt x="2672" y="80"/>
                  <a:pt x="2208" y="40"/>
                </a:cubicBezTo>
                <a:cubicBezTo>
                  <a:pt x="1744" y="0"/>
                  <a:pt x="1232" y="40"/>
                  <a:pt x="864" y="88"/>
                </a:cubicBezTo>
                <a:cubicBezTo>
                  <a:pt x="496" y="136"/>
                  <a:pt x="144" y="288"/>
                  <a:pt x="0" y="328"/>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11638" name="任意多边形 111637"/>
          <p:cNvSpPr/>
          <p:nvPr/>
        </p:nvSpPr>
        <p:spPr>
          <a:xfrm>
            <a:off x="2438400" y="3429000"/>
            <a:ext cx="4724400" cy="1600200"/>
          </a:xfrm>
          <a:custGeom>
            <a:avLst/>
            <a:gdLst/>
            <a:ahLst/>
            <a:cxnLst/>
            <a:pathLst>
              <a:path w="2976" h="1008">
                <a:moveTo>
                  <a:pt x="2976" y="0"/>
                </a:moveTo>
                <a:cubicBezTo>
                  <a:pt x="2776" y="324"/>
                  <a:pt x="2576" y="648"/>
                  <a:pt x="2208" y="816"/>
                </a:cubicBezTo>
                <a:cubicBezTo>
                  <a:pt x="1840" y="984"/>
                  <a:pt x="1136" y="1008"/>
                  <a:pt x="768" y="1008"/>
                </a:cubicBezTo>
                <a:cubicBezTo>
                  <a:pt x="400" y="1008"/>
                  <a:pt x="128" y="848"/>
                  <a:pt x="0" y="816"/>
                </a:cubicBezTo>
              </a:path>
            </a:pathLst>
          </a:custGeom>
          <a:noFill/>
          <a:ln w="95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第五步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处理多对多关系</a:t>
            </a:r>
            <a:endParaRPr lang="en-US" altLang="zh-CN"/>
          </a:p>
        </p:txBody>
      </p:sp>
      <p:sp>
        <p:nvSpPr>
          <p:cNvPr id="112643" name="文本占位符 112642"/>
          <p:cNvSpPr>
            <a:spLocks noGrp="1"/>
          </p:cNvSpPr>
          <p:nvPr>
            <p:ph type="body" idx="1"/>
          </p:nvPr>
        </p:nvSpPr>
        <p:spPr>
          <a:xfrm>
            <a:off x="163830" y="1880870"/>
            <a:ext cx="8816975" cy="3320415"/>
          </a:xfrm>
        </p:spPr>
        <p:txBody>
          <a:bodyPr/>
          <a:p>
            <a:pPr marL="0" indent="0" defTabSz="0">
              <a:lnSpc>
                <a:spcPct val="150000"/>
              </a:lnSpc>
              <a:spcBef>
                <a:spcPct val="50000"/>
              </a:spcBef>
              <a:buFont typeface="Wingdings" panose="05000000000000000000" pitchFamily="2" charset="2"/>
              <a:buNone/>
              <a:tabLst>
                <a:tab pos="952500" algn="l"/>
              </a:tabLst>
            </a:pPr>
            <a:r>
              <a:rPr lang="zh-CN" altLang="en-US" err="1">
                <a:latin typeface="微软雅黑" panose="020B0503020204020204" charset="-122"/>
                <a:ea typeface="微软雅黑" panose="020B0503020204020204" charset="-122"/>
                <a:sym typeface="+mn-ea"/>
              </a:rPr>
              <a:t>单独创建一个关系</a:t>
            </a:r>
            <a:r>
              <a:rPr lang="en-US" altLang="zh-CN" err="1">
                <a:latin typeface="微软雅黑" panose="020B0503020204020204" charset="-122"/>
                <a:ea typeface="微软雅黑" panose="020B0503020204020204" charset="-122"/>
                <a:sym typeface="+mn-ea"/>
              </a:rPr>
              <a:t>(Relation)</a:t>
            </a:r>
            <a:r>
              <a:rPr lang="zh-CN" altLang="en-US" err="1">
                <a:latin typeface="微软雅黑" panose="020B0503020204020204" charset="-122"/>
                <a:ea typeface="微软雅黑" panose="020B0503020204020204" charset="-122"/>
                <a:sym typeface="+mn-ea"/>
              </a:rPr>
              <a:t>来表达多对多关系</a:t>
            </a:r>
            <a:r>
              <a:rPr lang="en-US" altLang="zh-CN" err="1">
                <a:latin typeface="微软雅黑" panose="020B0503020204020204" charset="-122"/>
                <a:ea typeface="微软雅黑" panose="020B0503020204020204" charset="-122"/>
                <a:sym typeface="+mn-ea"/>
              </a:rPr>
              <a:t>(Relationship)</a:t>
            </a:r>
            <a:r>
              <a:rPr lang="zh-CN" altLang="en-US" err="1">
                <a:latin typeface="微软雅黑" panose="020B0503020204020204" charset="-122"/>
                <a:ea typeface="微软雅黑" panose="020B0503020204020204" charset="-122"/>
                <a:sym typeface="+mn-ea"/>
              </a:rPr>
              <a:t>，将多对多关系所涉及的两个实体所对应的两个关系</a:t>
            </a:r>
            <a:r>
              <a:rPr lang="en-US" altLang="zh-CN" err="1">
                <a:latin typeface="微软雅黑" panose="020B0503020204020204" charset="-122"/>
                <a:ea typeface="微软雅黑" panose="020B0503020204020204" charset="-122"/>
                <a:sym typeface="+mn-ea"/>
              </a:rPr>
              <a:t>(Relation)</a:t>
            </a:r>
            <a:r>
              <a:rPr lang="zh-CN" altLang="en-US" err="1">
                <a:latin typeface="微软雅黑" panose="020B0503020204020204" charset="-122"/>
                <a:ea typeface="微软雅黑" panose="020B0503020204020204" charset="-122"/>
                <a:sym typeface="+mn-ea"/>
              </a:rPr>
              <a:t>的主键加入到新创建的关系中，作为该关系主键的组成部分，</a:t>
            </a:r>
            <a:r>
              <a:rPr lang="zh-CN" err="1">
                <a:latin typeface="微软雅黑" panose="020B0503020204020204" charset="-122"/>
                <a:ea typeface="微软雅黑" panose="020B0503020204020204" charset="-122"/>
                <a:sym typeface="+mn-ea"/>
              </a:rPr>
              <a:t>自然也是</a:t>
            </a:r>
            <a:r>
              <a:rPr lang="zh-CN" altLang="en-US" err="1">
                <a:latin typeface="微软雅黑" panose="020B0503020204020204" charset="-122"/>
                <a:ea typeface="微软雅黑" panose="020B0503020204020204" charset="-122"/>
                <a:sym typeface="+mn-ea"/>
              </a:rPr>
              <a:t>外键，以此表达多对多关系。</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右箭头 21"/>
          <p:cNvSpPr/>
          <p:nvPr/>
        </p:nvSpPr>
        <p:spPr>
          <a:xfrm>
            <a:off x="5107940" y="6148070"/>
            <a:ext cx="1555115" cy="3600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147" name="Text Box 23"/>
          <p:cNvSpPr txBox="1"/>
          <p:nvPr/>
        </p:nvSpPr>
        <p:spPr>
          <a:xfrm>
            <a:off x="260985" y="3712210"/>
            <a:ext cx="1873250" cy="831850"/>
          </a:xfrm>
          <a:prstGeom prst="rect">
            <a:avLst/>
          </a:prstGeom>
          <a:solidFill>
            <a:srgbClr val="99CCFF"/>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p>
            <a:pPr algn="ctr"/>
            <a:r>
              <a:rPr lang="en-US" altLang="zh-CN" dirty="0">
                <a:latin typeface="Comic Sans MS" panose="030F0702030302020204" pitchFamily="66" charset="0"/>
              </a:rPr>
              <a:t>Individual </a:t>
            </a:r>
            <a:endParaRPr lang="en-US" altLang="zh-CN" dirty="0">
              <a:latin typeface="Comic Sans MS" panose="030F0702030302020204" pitchFamily="66" charset="0"/>
            </a:endParaRPr>
          </a:p>
          <a:p>
            <a:pPr algn="ctr"/>
            <a:r>
              <a:rPr lang="en-US" altLang="zh-CN" dirty="0">
                <a:latin typeface="Comic Sans MS" panose="030F0702030302020204" pitchFamily="66" charset="0"/>
              </a:rPr>
              <a:t>Part   1</a:t>
            </a:r>
            <a:endParaRPr lang="en-US" altLang="zh-CN" dirty="0">
              <a:latin typeface="Comic Sans MS" panose="030F0702030302020204" pitchFamily="66" charset="0"/>
            </a:endParaRPr>
          </a:p>
        </p:txBody>
      </p:sp>
      <p:sp>
        <p:nvSpPr>
          <p:cNvPr id="6149" name="Text Box 27"/>
          <p:cNvSpPr txBox="1"/>
          <p:nvPr/>
        </p:nvSpPr>
        <p:spPr>
          <a:xfrm>
            <a:off x="251143" y="5942965"/>
            <a:ext cx="1873250" cy="831850"/>
          </a:xfrm>
          <a:prstGeom prst="rect">
            <a:avLst/>
          </a:prstGeom>
          <a:solidFill>
            <a:srgbClr val="00FF00"/>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p>
            <a:pPr algn="ctr"/>
            <a:r>
              <a:rPr lang="en-US" altLang="zh-CN" dirty="0">
                <a:latin typeface="Comic Sans MS" panose="030F0702030302020204" pitchFamily="66" charset="0"/>
              </a:rPr>
              <a:t>Individual </a:t>
            </a:r>
            <a:endParaRPr lang="en-US" altLang="zh-CN" dirty="0">
              <a:latin typeface="Comic Sans MS" panose="030F0702030302020204" pitchFamily="66" charset="0"/>
            </a:endParaRPr>
          </a:p>
          <a:p>
            <a:pPr algn="ctr"/>
            <a:r>
              <a:rPr lang="en-US" altLang="zh-CN" dirty="0">
                <a:latin typeface="Comic Sans MS" panose="030F0702030302020204" pitchFamily="66" charset="0"/>
              </a:rPr>
              <a:t>Part    n</a:t>
            </a:r>
            <a:endParaRPr lang="en-US" altLang="zh-CN" dirty="0">
              <a:latin typeface="Comic Sans MS" panose="030F0702030302020204" pitchFamily="66" charset="0"/>
            </a:endParaRPr>
          </a:p>
        </p:txBody>
      </p:sp>
      <p:sp>
        <p:nvSpPr>
          <p:cNvPr id="6150" name="Line 28"/>
          <p:cNvSpPr/>
          <p:nvPr/>
        </p:nvSpPr>
        <p:spPr>
          <a:xfrm>
            <a:off x="2134235" y="4560570"/>
            <a:ext cx="1449705" cy="1211580"/>
          </a:xfrm>
          <a:prstGeom prst="line">
            <a:avLst/>
          </a:prstGeom>
          <a:ln w="57150" cap="flat" cmpd="sng">
            <a:solidFill>
              <a:srgbClr val="0000CC"/>
            </a:solidFill>
            <a:prstDash val="solid"/>
            <a:headEnd type="none" w="med" len="med"/>
            <a:tailEnd type="triangle" w="med" len="med"/>
          </a:ln>
        </p:spPr>
      </p:sp>
      <p:sp>
        <p:nvSpPr>
          <p:cNvPr id="6151" name="Line 29"/>
          <p:cNvSpPr/>
          <p:nvPr/>
        </p:nvSpPr>
        <p:spPr>
          <a:xfrm>
            <a:off x="2134235" y="5654040"/>
            <a:ext cx="1388745" cy="421640"/>
          </a:xfrm>
          <a:prstGeom prst="line">
            <a:avLst/>
          </a:prstGeom>
          <a:ln w="57150" cap="flat" cmpd="sng">
            <a:solidFill>
              <a:srgbClr val="0000CC"/>
            </a:solidFill>
            <a:prstDash val="solid"/>
            <a:headEnd type="none" w="med" len="med"/>
            <a:tailEnd type="triangle" w="med" len="med"/>
          </a:ln>
        </p:spPr>
      </p:sp>
      <p:sp>
        <p:nvSpPr>
          <p:cNvPr id="6153" name="Text Box 31"/>
          <p:cNvSpPr txBox="1"/>
          <p:nvPr/>
        </p:nvSpPr>
        <p:spPr>
          <a:xfrm>
            <a:off x="7120890" y="2604770"/>
            <a:ext cx="1897380"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p>
            <a:pPr algn="ctr"/>
            <a:r>
              <a:rPr lang="en-US" altLang="zh-CN" dirty="0">
                <a:latin typeface="Comic Sans MS" panose="030F0702030302020204" pitchFamily="66" charset="0"/>
              </a:rPr>
              <a:t>ER</a:t>
            </a:r>
            <a:r>
              <a:rPr lang="zh-CN" altLang="en-US" dirty="0">
                <a:latin typeface="Comic Sans MS" panose="030F0702030302020204" pitchFamily="66" charset="0"/>
              </a:rPr>
              <a:t>图</a:t>
            </a:r>
            <a:endParaRPr lang="zh-CN" altLang="en-US" dirty="0">
              <a:latin typeface="Comic Sans MS" panose="030F0702030302020204" pitchFamily="66" charset="0"/>
            </a:endParaRPr>
          </a:p>
        </p:txBody>
      </p:sp>
      <p:sp>
        <p:nvSpPr>
          <p:cNvPr id="6154" name="Text Box 32"/>
          <p:cNvSpPr txBox="1"/>
          <p:nvPr/>
        </p:nvSpPr>
        <p:spPr>
          <a:xfrm>
            <a:off x="251143" y="4822190"/>
            <a:ext cx="1873250" cy="831850"/>
          </a:xfrm>
          <a:prstGeom prst="rect">
            <a:avLst/>
          </a:prstGeom>
          <a:solidFill>
            <a:srgbClr val="FF99CC"/>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p>
            <a:pPr algn="ctr"/>
            <a:r>
              <a:rPr lang="en-US" altLang="zh-CN" dirty="0">
                <a:latin typeface="Comic Sans MS" panose="030F0702030302020204" pitchFamily="66" charset="0"/>
              </a:rPr>
              <a:t>Individual </a:t>
            </a:r>
            <a:endParaRPr lang="en-US" altLang="zh-CN" dirty="0">
              <a:latin typeface="Comic Sans MS" panose="030F0702030302020204" pitchFamily="66" charset="0"/>
            </a:endParaRPr>
          </a:p>
          <a:p>
            <a:pPr algn="ctr"/>
            <a:r>
              <a:rPr lang="en-US" altLang="zh-CN" dirty="0">
                <a:latin typeface="Comic Sans MS" panose="030F0702030302020204" pitchFamily="66" charset="0"/>
              </a:rPr>
              <a:t>Part    i</a:t>
            </a:r>
            <a:endParaRPr lang="en-US" altLang="zh-CN" dirty="0">
              <a:latin typeface="Comic Sans MS" panose="030F0702030302020204" pitchFamily="66" charset="0"/>
            </a:endParaRPr>
          </a:p>
        </p:txBody>
      </p:sp>
      <p:sp>
        <p:nvSpPr>
          <p:cNvPr id="6155" name="Line 33"/>
          <p:cNvSpPr/>
          <p:nvPr/>
        </p:nvSpPr>
        <p:spPr>
          <a:xfrm flipV="1">
            <a:off x="2144395" y="6369050"/>
            <a:ext cx="1378585" cy="233045"/>
          </a:xfrm>
          <a:prstGeom prst="line">
            <a:avLst/>
          </a:prstGeom>
          <a:ln w="57150" cap="flat" cmpd="sng">
            <a:solidFill>
              <a:srgbClr val="0000CC"/>
            </a:solidFill>
            <a:prstDash val="solid"/>
            <a:headEnd type="none" w="med" len="med"/>
            <a:tailEnd type="triangle" w="med" len="med"/>
          </a:ln>
        </p:spPr>
      </p:sp>
      <p:sp>
        <p:nvSpPr>
          <p:cNvPr id="6156" name="Text Box 34"/>
          <p:cNvSpPr txBox="1"/>
          <p:nvPr/>
        </p:nvSpPr>
        <p:spPr>
          <a:xfrm>
            <a:off x="6734810" y="5881053"/>
            <a:ext cx="223202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lIns="0" tIns="262800" rIns="0" bIns="262800">
            <a:spAutoFit/>
          </a:bodyPr>
          <a:p>
            <a:pPr algn="ctr"/>
            <a:r>
              <a:rPr lang="zh-CN" altLang="en-US" dirty="0">
                <a:latin typeface="Comic Sans MS" panose="030F0702030302020204" pitchFamily="66" charset="0"/>
              </a:rPr>
              <a:t>需求分析报告</a:t>
            </a:r>
            <a:endParaRPr lang="zh-CN" altLang="en-US" dirty="0">
              <a:latin typeface="Comic Sans MS" panose="030F0702030302020204" pitchFamily="66" charset="0"/>
            </a:endParaRPr>
          </a:p>
        </p:txBody>
      </p:sp>
      <p:sp>
        <p:nvSpPr>
          <p:cNvPr id="2" name="Text Box 31"/>
          <p:cNvSpPr txBox="1"/>
          <p:nvPr/>
        </p:nvSpPr>
        <p:spPr>
          <a:xfrm>
            <a:off x="4735830" y="346710"/>
            <a:ext cx="2066290" cy="8820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71755" rIns="0" bIns="71755">
            <a:spAutoFit/>
          </a:bodyPr>
          <a:p>
            <a:pPr algn="ctr"/>
            <a:r>
              <a:rPr lang="zh-CN" altLang="en-US" dirty="0">
                <a:latin typeface="Comic Sans MS" panose="030F0702030302020204" pitchFamily="66" charset="0"/>
              </a:rPr>
              <a:t>数据库</a:t>
            </a:r>
            <a:endParaRPr lang="zh-CN" altLang="en-US" dirty="0">
              <a:latin typeface="Comic Sans MS" panose="030F0702030302020204" pitchFamily="66" charset="0"/>
            </a:endParaRPr>
          </a:p>
          <a:p>
            <a:pPr algn="ctr"/>
            <a:r>
              <a:rPr lang="en-US" altLang="zh-CN" dirty="0">
                <a:latin typeface="Comic Sans MS" panose="030F0702030302020204" pitchFamily="66" charset="0"/>
              </a:rPr>
              <a:t>Relations</a:t>
            </a:r>
            <a:endParaRPr lang="en-US" altLang="zh-CN" dirty="0">
              <a:latin typeface="Comic Sans MS" panose="030F0702030302020204" pitchFamily="66" charset="0"/>
            </a:endParaRPr>
          </a:p>
        </p:txBody>
      </p:sp>
      <p:sp>
        <p:nvSpPr>
          <p:cNvPr id="3" name="Text Box 31"/>
          <p:cNvSpPr txBox="1"/>
          <p:nvPr/>
        </p:nvSpPr>
        <p:spPr>
          <a:xfrm>
            <a:off x="71755" y="1955800"/>
            <a:ext cx="210883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p>
            <a:r>
              <a:rPr lang="zh-CN" altLang="en-US" dirty="0">
                <a:latin typeface="Comic Sans MS" panose="030F0702030302020204" pitchFamily="66" charset="0"/>
              </a:rPr>
              <a:t>存储过程</a:t>
            </a:r>
            <a:r>
              <a:rPr lang="en-US" altLang="zh-CN" dirty="0">
                <a:latin typeface="Comic Sans MS" panose="030F0702030302020204" pitchFamily="66" charset="0"/>
              </a:rPr>
              <a:t>/</a:t>
            </a:r>
            <a:r>
              <a:rPr lang="zh-CN" altLang="en-US" dirty="0">
                <a:latin typeface="Comic Sans MS" panose="030F0702030302020204" pitchFamily="66" charset="0"/>
              </a:rPr>
              <a:t>视图</a:t>
            </a:r>
            <a:endParaRPr lang="zh-CN" altLang="en-US" dirty="0">
              <a:latin typeface="Comic Sans MS" panose="030F0702030302020204" pitchFamily="66" charset="0"/>
            </a:endParaRPr>
          </a:p>
        </p:txBody>
      </p:sp>
      <p:sp>
        <p:nvSpPr>
          <p:cNvPr id="5" name="任意多边形 4"/>
          <p:cNvSpPr/>
          <p:nvPr/>
        </p:nvSpPr>
        <p:spPr>
          <a:xfrm>
            <a:off x="72390" y="2848610"/>
            <a:ext cx="596900" cy="3094355"/>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5"/>
          <p:cNvSpPr/>
          <p:nvPr/>
        </p:nvSpPr>
        <p:spPr>
          <a:xfrm flipH="1">
            <a:off x="1672590" y="2848610"/>
            <a:ext cx="279400" cy="1973580"/>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3" name="Text Box 31"/>
          <p:cNvSpPr txBox="1"/>
          <p:nvPr/>
        </p:nvSpPr>
        <p:spPr>
          <a:xfrm>
            <a:off x="129540" y="290195"/>
            <a:ext cx="2066290" cy="10979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179705" rIns="0" bIns="179705">
            <a:spAutoFit/>
          </a:bodyPr>
          <a:p>
            <a:pPr algn="ctr"/>
            <a:r>
              <a:rPr lang="zh-CN" altLang="en-US" dirty="0">
                <a:latin typeface="Comic Sans MS" panose="030F0702030302020204" pitchFamily="66" charset="0"/>
              </a:rPr>
              <a:t>合理的数据库</a:t>
            </a:r>
            <a:endParaRPr lang="zh-CN" altLang="en-US" dirty="0">
              <a:latin typeface="Comic Sans MS" panose="030F0702030302020204" pitchFamily="66" charset="0"/>
            </a:endParaRPr>
          </a:p>
          <a:p>
            <a:pPr algn="ctr"/>
            <a:r>
              <a:rPr lang="en-US" altLang="zh-CN" dirty="0">
                <a:latin typeface="Comic Sans MS" panose="030F0702030302020204" pitchFamily="66" charset="0"/>
              </a:rPr>
              <a:t>Relations</a:t>
            </a:r>
            <a:endParaRPr lang="en-US" altLang="zh-CN" dirty="0">
              <a:latin typeface="Comic Sans MS" panose="030F0702030302020204" pitchFamily="66" charset="0"/>
            </a:endParaRPr>
          </a:p>
        </p:txBody>
      </p:sp>
      <p:sp>
        <p:nvSpPr>
          <p:cNvPr id="17" name="左箭头 16"/>
          <p:cNvSpPr/>
          <p:nvPr/>
        </p:nvSpPr>
        <p:spPr>
          <a:xfrm>
            <a:off x="2195830" y="454660"/>
            <a:ext cx="2376170"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17"/>
          <p:cNvGrpSpPr/>
          <p:nvPr/>
        </p:nvGrpSpPr>
        <p:grpSpPr>
          <a:xfrm>
            <a:off x="3314065" y="5481320"/>
            <a:ext cx="2231390" cy="1332865"/>
            <a:chOff x="10332" y="5163"/>
            <a:chExt cx="3514" cy="2099"/>
          </a:xfrm>
        </p:grpSpPr>
        <p:sp>
          <p:nvSpPr>
            <p:cNvPr id="19" name="椭圆 18"/>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文本框 19"/>
            <p:cNvSpPr txBox="1"/>
            <p:nvPr/>
          </p:nvSpPr>
          <p:spPr>
            <a:xfrm>
              <a:off x="10332" y="5560"/>
              <a:ext cx="3514" cy="1307"/>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整理</a:t>
              </a:r>
              <a:endParaRPr lang="zh-CN" altLang="en-US">
                <a:latin typeface="微软雅黑" panose="020B0503020204020204" charset="-122"/>
                <a:ea typeface="微软雅黑" panose="020B0503020204020204" charset="-122"/>
              </a:endParaRPr>
            </a:p>
            <a:p>
              <a:pPr algn="ctr"/>
              <a:r>
                <a:rPr lang="zh-CN" altLang="en-US">
                  <a:latin typeface="微软雅黑" panose="020B0503020204020204" charset="-122"/>
                  <a:ea typeface="微软雅黑" panose="020B0503020204020204" charset="-122"/>
                </a:rPr>
                <a:t>加工</a:t>
              </a:r>
              <a:endParaRPr lang="zh-CN" altLang="en-US">
                <a:latin typeface="微软雅黑" panose="020B0503020204020204" charset="-122"/>
                <a:ea typeface="微软雅黑" panose="020B0503020204020204" charset="-122"/>
              </a:endParaRPr>
            </a:p>
          </p:txBody>
        </p:sp>
      </p:grpSp>
      <p:sp>
        <p:nvSpPr>
          <p:cNvPr id="21" name="Line 38"/>
          <p:cNvSpPr/>
          <p:nvPr/>
        </p:nvSpPr>
        <p:spPr>
          <a:xfrm>
            <a:off x="1188085" y="2848610"/>
            <a:ext cx="0" cy="792006"/>
          </a:xfrm>
          <a:prstGeom prst="line">
            <a:avLst/>
          </a:prstGeom>
          <a:ln w="57150" cap="flat" cmpd="sng">
            <a:solidFill>
              <a:srgbClr val="FF0000"/>
            </a:solidFill>
            <a:prstDash val="solid"/>
            <a:headEnd type="none" w="med" len="med"/>
            <a:tailEnd type="triangle" w="med" len="med"/>
          </a:ln>
        </p:spPr>
      </p:sp>
      <p:sp>
        <p:nvSpPr>
          <p:cNvPr id="23" name="上箭头 22"/>
          <p:cNvSpPr/>
          <p:nvPr/>
        </p:nvSpPr>
        <p:spPr>
          <a:xfrm>
            <a:off x="7956550" y="3498215"/>
            <a:ext cx="287655" cy="2235200"/>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nvGrpSpPr>
          <p:cNvPr id="9" name="组合 8"/>
          <p:cNvGrpSpPr/>
          <p:nvPr/>
        </p:nvGrpSpPr>
        <p:grpSpPr>
          <a:xfrm>
            <a:off x="6984365" y="3969385"/>
            <a:ext cx="2231390" cy="1332865"/>
            <a:chOff x="10332" y="5163"/>
            <a:chExt cx="3514" cy="2099"/>
          </a:xfrm>
        </p:grpSpPr>
        <p:sp>
          <p:nvSpPr>
            <p:cNvPr id="7" name="椭圆 6"/>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0332" y="5560"/>
              <a:ext cx="3514" cy="1307"/>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建模</a:t>
              </a:r>
              <a:endParaRPr lang="zh-CN" altLang="en-US">
                <a:latin typeface="微软雅黑" panose="020B0503020204020204" charset="-122"/>
                <a:ea typeface="微软雅黑" panose="020B0503020204020204" charset="-122"/>
              </a:endParaRPr>
            </a:p>
            <a:p>
              <a:pPr algn="ctr"/>
              <a:r>
                <a:rPr lang="en-US" altLang="zh-CN">
                  <a:latin typeface="微软雅黑" panose="020B0503020204020204" charset="-122"/>
                  <a:ea typeface="微软雅黑" panose="020B0503020204020204" charset="-122"/>
                </a:rPr>
                <a:t>modeling</a:t>
              </a:r>
              <a:endParaRPr lang="en-US" altLang="zh-CN">
                <a:latin typeface="微软雅黑" panose="020B0503020204020204" charset="-122"/>
                <a:ea typeface="微软雅黑" panose="020B0503020204020204" charset="-122"/>
              </a:endParaRPr>
            </a:p>
          </p:txBody>
        </p:sp>
      </p:grpSp>
      <p:grpSp>
        <p:nvGrpSpPr>
          <p:cNvPr id="14" name="组合 13"/>
          <p:cNvGrpSpPr/>
          <p:nvPr/>
        </p:nvGrpSpPr>
        <p:grpSpPr>
          <a:xfrm>
            <a:off x="2504440" y="38100"/>
            <a:ext cx="2231390" cy="1332865"/>
            <a:chOff x="10332" y="5163"/>
            <a:chExt cx="3514" cy="2099"/>
          </a:xfrm>
        </p:grpSpPr>
        <p:sp>
          <p:nvSpPr>
            <p:cNvPr id="15" name="椭圆 14"/>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文本框 15"/>
            <p:cNvSpPr txBox="1"/>
            <p:nvPr/>
          </p:nvSpPr>
          <p:spPr>
            <a:xfrm>
              <a:off x="10332" y="5560"/>
              <a:ext cx="3514" cy="1307"/>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验证</a:t>
              </a:r>
              <a:endParaRPr lang="zh-CN" altLang="en-US">
                <a:latin typeface="微软雅黑" panose="020B0503020204020204" charset="-122"/>
                <a:ea typeface="微软雅黑" panose="020B0503020204020204" charset="-122"/>
              </a:endParaRPr>
            </a:p>
            <a:p>
              <a:pPr algn="ctr"/>
              <a:r>
                <a:rPr lang="en-US" altLang="zh-CN">
                  <a:latin typeface="微软雅黑" panose="020B0503020204020204" charset="-122"/>
                  <a:ea typeface="微软雅黑" panose="020B0503020204020204" charset="-122"/>
                </a:rPr>
                <a:t>validate</a:t>
              </a:r>
              <a:endParaRPr lang="en-US" altLang="zh-CN">
                <a:latin typeface="微软雅黑" panose="020B0503020204020204" charset="-122"/>
                <a:ea typeface="微软雅黑" panose="020B0503020204020204" charset="-122"/>
              </a:endParaRPr>
            </a:p>
          </p:txBody>
        </p:sp>
      </p:grpSp>
      <p:sp>
        <p:nvSpPr>
          <p:cNvPr id="24" name="左箭头 23"/>
          <p:cNvSpPr/>
          <p:nvPr/>
        </p:nvSpPr>
        <p:spPr>
          <a:xfrm>
            <a:off x="6802120" y="398780"/>
            <a:ext cx="1368425"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5" name="矩形 24"/>
          <p:cNvSpPr/>
          <p:nvPr/>
        </p:nvSpPr>
        <p:spPr>
          <a:xfrm>
            <a:off x="8014335" y="620395"/>
            <a:ext cx="172801" cy="187261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nvGrpSpPr>
          <p:cNvPr id="10" name="组合 9"/>
          <p:cNvGrpSpPr/>
          <p:nvPr/>
        </p:nvGrpSpPr>
        <p:grpSpPr>
          <a:xfrm>
            <a:off x="7120890" y="873760"/>
            <a:ext cx="2231390" cy="1332865"/>
            <a:chOff x="10332" y="5163"/>
            <a:chExt cx="3514" cy="2099"/>
          </a:xfrm>
        </p:grpSpPr>
        <p:sp>
          <p:nvSpPr>
            <p:cNvPr id="11" name="椭圆 10"/>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10332" y="5560"/>
              <a:ext cx="3514" cy="1307"/>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翻译</a:t>
              </a:r>
              <a:endParaRPr lang="zh-CN" altLang="en-US">
                <a:latin typeface="微软雅黑" panose="020B0503020204020204" charset="-122"/>
                <a:ea typeface="微软雅黑" panose="020B0503020204020204" charset="-122"/>
              </a:endParaRPr>
            </a:p>
            <a:p>
              <a:pPr algn="ctr"/>
              <a:r>
                <a:rPr lang="en-US" altLang="zh-CN">
                  <a:latin typeface="微软雅黑" panose="020B0503020204020204" charset="-122"/>
                  <a:ea typeface="微软雅黑" panose="020B0503020204020204" charset="-122"/>
                </a:rPr>
                <a:t>translate</a:t>
              </a:r>
              <a:endParaRPr lang="en-US" altLang="zh-CN">
                <a:latin typeface="微软雅黑" panose="020B0503020204020204" charset="-122"/>
                <a:ea typeface="微软雅黑" panose="020B0503020204020204" charset="-122"/>
              </a:endParaRPr>
            </a:p>
          </p:txBody>
        </p:sp>
      </p:grpSp>
      <p:sp>
        <p:nvSpPr>
          <p:cNvPr id="26" name="Line 38"/>
          <p:cNvSpPr/>
          <p:nvPr/>
        </p:nvSpPr>
        <p:spPr>
          <a:xfrm>
            <a:off x="669290" y="1409700"/>
            <a:ext cx="0" cy="576004"/>
          </a:xfrm>
          <a:prstGeom prst="line">
            <a:avLst/>
          </a:prstGeom>
          <a:ln w="69850" cap="flat" cmpd="sng">
            <a:solidFill>
              <a:srgbClr val="FF0000"/>
            </a:solidFill>
            <a:prstDash val="solid"/>
            <a:bevel/>
            <a:headEnd type="none" w="med" len="med"/>
            <a:tailEnd type="none" w="med" len="med"/>
          </a:ln>
        </p:spPr>
      </p:sp>
      <p:sp>
        <p:nvSpPr>
          <p:cNvPr id="27" name="Line 38"/>
          <p:cNvSpPr/>
          <p:nvPr/>
        </p:nvSpPr>
        <p:spPr>
          <a:xfrm>
            <a:off x="993140" y="1372870"/>
            <a:ext cx="0" cy="576004"/>
          </a:xfrm>
          <a:prstGeom prst="line">
            <a:avLst/>
          </a:prstGeom>
          <a:ln w="69850" cap="flat" cmpd="sng">
            <a:solidFill>
              <a:srgbClr val="FF0000"/>
            </a:solidFill>
            <a:prstDash val="solid"/>
            <a:bevel/>
            <a:headEnd type="none" w="med" len="med"/>
            <a:tailEnd type="none" w="med" len="med"/>
          </a:ln>
        </p:spPr>
      </p:sp>
      <p:sp>
        <p:nvSpPr>
          <p:cNvPr id="28" name="Line 38"/>
          <p:cNvSpPr/>
          <p:nvPr/>
        </p:nvSpPr>
        <p:spPr>
          <a:xfrm>
            <a:off x="1457960" y="1409700"/>
            <a:ext cx="0" cy="576004"/>
          </a:xfrm>
          <a:prstGeom prst="line">
            <a:avLst/>
          </a:prstGeom>
          <a:ln w="69850" cap="flat" cmpd="sng">
            <a:solidFill>
              <a:srgbClr val="FF0000"/>
            </a:solidFill>
            <a:prstDash val="solid"/>
            <a:bevel/>
            <a:headEnd type="none" w="med" len="med"/>
            <a:tailEnd type="none" w="med" len="med"/>
          </a:ln>
        </p:spPr>
      </p:sp>
      <p:sp>
        <p:nvSpPr>
          <p:cNvPr id="30" name="文本框 29"/>
          <p:cNvSpPr txBox="1"/>
          <p:nvPr/>
        </p:nvSpPr>
        <p:spPr>
          <a:xfrm>
            <a:off x="3119755" y="3220720"/>
            <a:ext cx="3455670" cy="583565"/>
          </a:xfrm>
          <a:prstGeom prst="rect">
            <a:avLst/>
          </a:prstGeom>
          <a:noFill/>
        </p:spPr>
        <p:txBody>
          <a:bodyPr wrap="square" rtlCol="0">
            <a:spAutoFit/>
          </a:bodyPr>
          <a:p>
            <a:r>
              <a:rPr lang="zh-CN" altLang="en-US" sz="3200" b="1">
                <a:solidFill>
                  <a:srgbClr val="0000FF"/>
                </a:solidFill>
                <a:latin typeface="微软雅黑" panose="020B0503020204020204" charset="-122"/>
                <a:ea typeface="微软雅黑" panose="020B0503020204020204" charset="-122"/>
              </a:rPr>
              <a:t>数据库设计流程</a:t>
            </a:r>
            <a:endParaRPr lang="zh-CN" altLang="en-US" sz="3200" b="1">
              <a:solidFill>
                <a:srgbClr val="0000FF"/>
              </a:solidFill>
              <a:latin typeface="微软雅黑" panose="020B0503020204020204" charset="-122"/>
              <a:ea typeface="微软雅黑" panose="020B0503020204020204" charset="-122"/>
            </a:endParaRPr>
          </a:p>
        </p:txBody>
      </p:sp>
      <p:sp>
        <p:nvSpPr>
          <p:cNvPr id="35" name="任意多边形 34"/>
          <p:cNvSpPr/>
          <p:nvPr/>
        </p:nvSpPr>
        <p:spPr>
          <a:xfrm>
            <a:off x="2430145" y="2058670"/>
            <a:ext cx="4304665" cy="2907030"/>
          </a:xfrm>
          <a:custGeom>
            <a:avLst/>
            <a:gdLst>
              <a:gd name="connisteX0" fmla="*/ 422910 w 5018034"/>
              <a:gd name="connsiteY0" fmla="*/ 2686510 h 3338549"/>
              <a:gd name="connisteX1" fmla="*/ 1112520 w 5018034"/>
              <a:gd name="connsiteY1" fmla="*/ 3080845 h 3338549"/>
              <a:gd name="connisteX2" fmla="*/ 1802765 w 5018034"/>
              <a:gd name="connsiteY2" fmla="*/ 3291665 h 3338549"/>
              <a:gd name="connisteX3" fmla="*/ 2647315 w 5018034"/>
              <a:gd name="connsiteY3" fmla="*/ 3320240 h 3338549"/>
              <a:gd name="connisteX4" fmla="*/ 3759835 w 5018034"/>
              <a:gd name="connsiteY4" fmla="*/ 3122755 h 3338549"/>
              <a:gd name="connisteX5" fmla="*/ 4506595 w 5018034"/>
              <a:gd name="connsiteY5" fmla="*/ 2657935 h 3338549"/>
              <a:gd name="connisteX6" fmla="*/ 4900930 w 5018034"/>
              <a:gd name="connsiteY6" fmla="*/ 2109295 h 3338549"/>
              <a:gd name="connisteX7" fmla="*/ 5013325 w 5018034"/>
              <a:gd name="connsiteY7" fmla="*/ 1630505 h 3338549"/>
              <a:gd name="connisteX8" fmla="*/ 4816475 w 5018034"/>
              <a:gd name="connsiteY8" fmla="*/ 996775 h 3338549"/>
              <a:gd name="connisteX9" fmla="*/ 4154170 w 5018034"/>
              <a:gd name="connsiteY9" fmla="*/ 475440 h 3338549"/>
              <a:gd name="connisteX10" fmla="*/ 3041650 w 5018034"/>
              <a:gd name="connsiteY10" fmla="*/ 81105 h 3338549"/>
              <a:gd name="connisteX11" fmla="*/ 1732280 w 5018034"/>
              <a:gd name="connsiteY11" fmla="*/ 24590 h 3338549"/>
              <a:gd name="connisteX12" fmla="*/ 788670 w 5018034"/>
              <a:gd name="connsiteY12" fmla="*/ 292560 h 3338549"/>
              <a:gd name="connisteX13" fmla="*/ 183515 w 5018034"/>
              <a:gd name="connsiteY13" fmla="*/ 855805 h 3338549"/>
              <a:gd name="connisteX14" fmla="*/ 0 w 5018034"/>
              <a:gd name="connsiteY14" fmla="*/ 1292050 h 33385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5018034" h="3338549">
                <a:moveTo>
                  <a:pt x="422910" y="2686511"/>
                </a:moveTo>
                <a:cubicBezTo>
                  <a:pt x="546735" y="2761441"/>
                  <a:pt x="836295" y="2959561"/>
                  <a:pt x="1112520" y="3080846"/>
                </a:cubicBezTo>
                <a:cubicBezTo>
                  <a:pt x="1388745" y="3202131"/>
                  <a:pt x="1496060" y="3244041"/>
                  <a:pt x="1802765" y="3291666"/>
                </a:cubicBezTo>
                <a:cubicBezTo>
                  <a:pt x="2109470" y="3339291"/>
                  <a:pt x="2256155" y="3353896"/>
                  <a:pt x="2647315" y="3320241"/>
                </a:cubicBezTo>
                <a:cubicBezTo>
                  <a:pt x="3038475" y="3286586"/>
                  <a:pt x="3387725" y="3255471"/>
                  <a:pt x="3759835" y="3122756"/>
                </a:cubicBezTo>
                <a:cubicBezTo>
                  <a:pt x="4131945" y="2990041"/>
                  <a:pt x="4278630" y="2860501"/>
                  <a:pt x="4506595" y="2657936"/>
                </a:cubicBezTo>
                <a:cubicBezTo>
                  <a:pt x="4734560" y="2455371"/>
                  <a:pt x="4799330" y="2315036"/>
                  <a:pt x="4900930" y="2109296"/>
                </a:cubicBezTo>
                <a:cubicBezTo>
                  <a:pt x="5002530" y="1903556"/>
                  <a:pt x="5030470" y="1852756"/>
                  <a:pt x="5013325" y="1630506"/>
                </a:cubicBezTo>
                <a:cubicBezTo>
                  <a:pt x="4996180" y="1408256"/>
                  <a:pt x="4988560" y="1227916"/>
                  <a:pt x="4816475" y="996776"/>
                </a:cubicBezTo>
                <a:cubicBezTo>
                  <a:pt x="4644390" y="765636"/>
                  <a:pt x="4509135" y="658321"/>
                  <a:pt x="4154170" y="475441"/>
                </a:cubicBezTo>
                <a:cubicBezTo>
                  <a:pt x="3799205" y="292561"/>
                  <a:pt x="3526155" y="171276"/>
                  <a:pt x="3041650" y="81106"/>
                </a:cubicBezTo>
                <a:cubicBezTo>
                  <a:pt x="2557145" y="-9064"/>
                  <a:pt x="2183130" y="-17954"/>
                  <a:pt x="1732280" y="24591"/>
                </a:cubicBezTo>
                <a:cubicBezTo>
                  <a:pt x="1281430" y="67136"/>
                  <a:pt x="1098550" y="126191"/>
                  <a:pt x="788670" y="292561"/>
                </a:cubicBezTo>
                <a:cubicBezTo>
                  <a:pt x="478790" y="458931"/>
                  <a:pt x="340995" y="655781"/>
                  <a:pt x="183515" y="855806"/>
                </a:cubicBezTo>
                <a:cubicBezTo>
                  <a:pt x="26035" y="1055831"/>
                  <a:pt x="24765" y="1215851"/>
                  <a:pt x="0" y="1292051"/>
                </a:cubicBezTo>
              </a:path>
            </a:pathLst>
          </a:custGeom>
          <a:noFill/>
          <a:ln w="111125" cap="flat" cmpd="sng" algn="ctr">
            <a:solidFill>
              <a:srgbClr val="FF0000"/>
            </a:solidFill>
            <a:prstDash val="solid"/>
            <a:round/>
            <a:headEnd type="none" w="med" len="med"/>
            <a:tailEnd type="stealth" w="lg" len="lg"/>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xfrm>
            <a:off x="125413" y="115888"/>
            <a:ext cx="8839200" cy="1143000"/>
          </a:xfrm>
        </p:spPr>
        <p:txBody>
          <a:bodyPr anchor="ctr"/>
          <a:p>
            <a:r>
              <a:rPr lang="zh-CN" altLang="en-US">
                <a:latin typeface="微软雅黑" panose="020B0503020204020204" charset="-122"/>
                <a:ea typeface="微软雅黑" panose="020B0503020204020204" charset="-122"/>
                <a:sym typeface="+mn-ea"/>
              </a:rPr>
              <a:t>第五步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处理多对多关系</a:t>
            </a:r>
            <a:endParaRPr lang="en-US" altLang="zh-CN"/>
          </a:p>
        </p:txBody>
      </p:sp>
      <p:sp>
        <p:nvSpPr>
          <p:cNvPr id="113667" name="文本占位符 113666"/>
          <p:cNvSpPr>
            <a:spLocks noGrp="1"/>
          </p:cNvSpPr>
          <p:nvPr>
            <p:ph type="body" idx="1"/>
          </p:nvPr>
        </p:nvSpPr>
        <p:spPr>
          <a:xfrm>
            <a:off x="76200" y="1752600"/>
            <a:ext cx="1905000" cy="457200"/>
          </a:xfrm>
        </p:spPr>
        <p:txBody>
          <a:bodyPr/>
          <a:p>
            <a:pPr marL="457200" indent="-457200" defTabSz="0">
              <a:buFont typeface="Wingdings" panose="05000000000000000000" pitchFamily="2" charset="2"/>
              <a:buNone/>
              <a:tabLst>
                <a:tab pos="952500" algn="l"/>
              </a:tabLst>
            </a:pPr>
            <a:endParaRPr dirty="0"/>
          </a:p>
        </p:txBody>
      </p:sp>
      <p:sp>
        <p:nvSpPr>
          <p:cNvPr id="113668" name="文本框 113667"/>
          <p:cNvSpPr txBox="1"/>
          <p:nvPr/>
        </p:nvSpPr>
        <p:spPr>
          <a:xfrm>
            <a:off x="539750" y="1700213"/>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113669" name="文本框 113668"/>
          <p:cNvSpPr txBox="1"/>
          <p:nvPr/>
        </p:nvSpPr>
        <p:spPr>
          <a:xfrm>
            <a:off x="539750" y="2181225"/>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
        <p:nvSpPr>
          <p:cNvPr id="113670" name="文本框 113669"/>
          <p:cNvSpPr txBox="1"/>
          <p:nvPr/>
        </p:nvSpPr>
        <p:spPr>
          <a:xfrm>
            <a:off x="6292850" y="1693863"/>
            <a:ext cx="1436688"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Project     </a:t>
            </a:r>
            <a:endParaRPr lang="en-US" altLang="zh-CN">
              <a:latin typeface="Times New Roman" panose="02020603050405020304" pitchFamily="18" charset="0"/>
            </a:endParaRPr>
          </a:p>
        </p:txBody>
      </p:sp>
      <p:sp>
        <p:nvSpPr>
          <p:cNvPr id="113671" name="文本框 113670"/>
          <p:cNvSpPr txBox="1"/>
          <p:nvPr/>
        </p:nvSpPr>
        <p:spPr>
          <a:xfrm>
            <a:off x="6292850" y="2174875"/>
            <a:ext cx="1447800" cy="120015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pno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budget</a:t>
            </a:r>
            <a:endParaRPr lang="en-US" altLang="zh-CN" sz="1800">
              <a:latin typeface="Times New Roman" panose="02020603050405020304" pitchFamily="18" charset="0"/>
            </a:endParaRPr>
          </a:p>
          <a:p>
            <a:r>
              <a:rPr lang="en-US" altLang="zh-CN" sz="1800">
                <a:latin typeface="Times New Roman" panose="02020603050405020304" pitchFamily="18" charset="0"/>
              </a:rPr>
              <a:t>location[1..3]</a:t>
            </a:r>
            <a:endParaRPr lang="en-US" altLang="zh-CN" sz="1800">
              <a:latin typeface="Times New Roman" panose="02020603050405020304" pitchFamily="18" charset="0"/>
            </a:endParaRPr>
          </a:p>
        </p:txBody>
      </p:sp>
      <p:sp>
        <p:nvSpPr>
          <p:cNvPr id="113672" name="直接连接符 113671"/>
          <p:cNvSpPr/>
          <p:nvPr/>
        </p:nvSpPr>
        <p:spPr>
          <a:xfrm flipV="1">
            <a:off x="1979613" y="1916113"/>
            <a:ext cx="4319587" cy="0"/>
          </a:xfrm>
          <a:prstGeom prst="line">
            <a:avLst/>
          </a:prstGeom>
          <a:ln w="9525" cap="flat" cmpd="sng">
            <a:solidFill>
              <a:schemeClr val="tx1"/>
            </a:solidFill>
            <a:prstDash val="solid"/>
            <a:headEnd type="none" w="med" len="med"/>
            <a:tailEnd type="none" w="med" len="med"/>
          </a:ln>
        </p:spPr>
      </p:sp>
      <p:sp>
        <p:nvSpPr>
          <p:cNvPr id="113673" name="文本框 113672"/>
          <p:cNvSpPr txBox="1"/>
          <p:nvPr/>
        </p:nvSpPr>
        <p:spPr>
          <a:xfrm>
            <a:off x="3203575" y="1371600"/>
            <a:ext cx="1157288" cy="396875"/>
          </a:xfrm>
          <a:prstGeom prst="rect">
            <a:avLst/>
          </a:prstGeom>
          <a:noFill/>
          <a:ln w="9525">
            <a:noFill/>
          </a:ln>
        </p:spPr>
        <p:txBody>
          <a:bodyPr wrap="none" anchor="t">
            <a:spAutoFit/>
          </a:bodyPr>
          <a:p>
            <a:r>
              <a:rPr lang="en-US" altLang="zh-CN" sz="2000" b="1" err="1">
                <a:latin typeface="Times New Roman" panose="02020603050405020304" pitchFamily="18" charset="0"/>
              </a:rPr>
              <a:t>WorkOn</a:t>
            </a:r>
            <a:endParaRPr lang="en-US" altLang="zh-CN" sz="2000" b="1">
              <a:latin typeface="Times New Roman" panose="02020603050405020304" pitchFamily="18" charset="0"/>
            </a:endParaRPr>
          </a:p>
        </p:txBody>
      </p:sp>
      <p:sp>
        <p:nvSpPr>
          <p:cNvPr id="113674" name="文本框 113673"/>
          <p:cNvSpPr txBox="1"/>
          <p:nvPr/>
        </p:nvSpPr>
        <p:spPr>
          <a:xfrm>
            <a:off x="3132138" y="2517775"/>
            <a:ext cx="16002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   </a:t>
            </a:r>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113675" name="文本框 113674"/>
          <p:cNvSpPr txBox="1"/>
          <p:nvPr/>
        </p:nvSpPr>
        <p:spPr>
          <a:xfrm>
            <a:off x="3132138" y="2998788"/>
            <a:ext cx="16002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responsibility</a:t>
            </a:r>
            <a:endParaRPr lang="en-US" altLang="zh-CN" sz="1800">
              <a:latin typeface="Times New Roman" panose="02020603050405020304" pitchFamily="18" charset="0"/>
            </a:endParaRPr>
          </a:p>
          <a:p>
            <a:r>
              <a:rPr lang="en-US" altLang="zh-CN" sz="1800">
                <a:latin typeface="Times New Roman" panose="02020603050405020304" pitchFamily="18" charset="0"/>
              </a:rPr>
              <a:t>duration</a:t>
            </a:r>
            <a:endParaRPr lang="en-US" altLang="zh-CN" sz="1800">
              <a:latin typeface="Times New Roman" panose="02020603050405020304" pitchFamily="18" charset="0"/>
            </a:endParaRPr>
          </a:p>
        </p:txBody>
      </p:sp>
      <p:sp>
        <p:nvSpPr>
          <p:cNvPr id="113676" name="直接连接符 113675"/>
          <p:cNvSpPr/>
          <p:nvPr/>
        </p:nvSpPr>
        <p:spPr>
          <a:xfrm>
            <a:off x="3817938" y="1897063"/>
            <a:ext cx="0" cy="685800"/>
          </a:xfrm>
          <a:prstGeom prst="line">
            <a:avLst/>
          </a:prstGeom>
          <a:ln w="19050" cap="flat" cmpd="sng">
            <a:solidFill>
              <a:schemeClr val="tx1"/>
            </a:solidFill>
            <a:prstDash val="dash"/>
            <a:headEnd type="none" w="med" len="med"/>
            <a:tailEnd type="none" w="med" len="med"/>
          </a:ln>
        </p:spPr>
      </p:sp>
      <p:sp>
        <p:nvSpPr>
          <p:cNvPr id="113677" name="任意多边形 113676"/>
          <p:cNvSpPr/>
          <p:nvPr/>
        </p:nvSpPr>
        <p:spPr>
          <a:xfrm>
            <a:off x="4341813" y="1474788"/>
            <a:ext cx="269875" cy="269875"/>
          </a:xfrm>
          <a:custGeom>
            <a:avLst/>
            <a:gdLst/>
            <a:ahLst/>
            <a:cxnLst/>
            <a:pathLst>
              <a:path w="192" h="192">
                <a:moveTo>
                  <a:pt x="0" y="0"/>
                </a:moveTo>
                <a:lnTo>
                  <a:pt x="192" y="96"/>
                </a:lnTo>
                <a:lnTo>
                  <a:pt x="0" y="192"/>
                </a:lnTo>
                <a:lnTo>
                  <a:pt x="0"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13678" name="文本框 113677"/>
          <p:cNvSpPr txBox="1"/>
          <p:nvPr/>
        </p:nvSpPr>
        <p:spPr>
          <a:xfrm>
            <a:off x="2028825" y="1897063"/>
            <a:ext cx="527050" cy="366712"/>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13679" name="文本框 113678"/>
          <p:cNvSpPr txBox="1"/>
          <p:nvPr/>
        </p:nvSpPr>
        <p:spPr>
          <a:xfrm>
            <a:off x="5759450" y="1897063"/>
            <a:ext cx="527050" cy="366712"/>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13680" name="文本框 113679"/>
          <p:cNvSpPr txBox="1"/>
          <p:nvPr/>
        </p:nvSpPr>
        <p:spPr>
          <a:xfrm>
            <a:off x="2362200" y="4572000"/>
            <a:ext cx="5829300" cy="457200"/>
          </a:xfrm>
          <a:prstGeom prst="rect">
            <a:avLst/>
          </a:prstGeom>
          <a:noFill/>
          <a:ln w="9525">
            <a:noFill/>
          </a:ln>
        </p:spPr>
        <p:txBody>
          <a:bodyPr wrap="none" anchor="t">
            <a:spAutoFit/>
          </a:bodyPr>
          <a:p>
            <a:r>
              <a:rPr lang="en-US" altLang="zh-CN" b="1" err="1">
                <a:solidFill>
                  <a:srgbClr val="FF0000"/>
                </a:solidFill>
                <a:latin typeface="Times New Roman" panose="02020603050405020304" pitchFamily="18" charset="0"/>
              </a:rPr>
              <a:t>WorksOn</a:t>
            </a:r>
            <a:r>
              <a:rPr lang="en-US" altLang="zh-CN">
                <a:latin typeface="Times New Roman" panose="02020603050405020304" pitchFamily="18" charset="0"/>
              </a:rPr>
              <a:t> (</a:t>
            </a:r>
            <a:r>
              <a:rPr lang="en-US" altLang="zh-CN" b="1" u="sng" err="1">
                <a:solidFill>
                  <a:schemeClr val="accent2"/>
                </a:solidFill>
                <a:latin typeface="Times New Roman" panose="02020603050405020304" pitchFamily="18" charset="0"/>
              </a:rPr>
              <a:t>eno</a:t>
            </a:r>
            <a:r>
              <a:rPr lang="en-US" altLang="zh-CN">
                <a:latin typeface="Times New Roman" panose="02020603050405020304" pitchFamily="18" charset="0"/>
              </a:rPr>
              <a:t>, </a:t>
            </a:r>
            <a:r>
              <a:rPr lang="en-US" altLang="zh-CN" b="1" u="sng" err="1">
                <a:solidFill>
                  <a:schemeClr val="accent2"/>
                </a:solidFill>
                <a:latin typeface="Times New Roman" panose="02020603050405020304" pitchFamily="18" charset="0"/>
              </a:rPr>
              <a:t>pno</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responsibility, duration</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3681" name="文本框 113680"/>
          <p:cNvSpPr txBox="1"/>
          <p:nvPr/>
        </p:nvSpPr>
        <p:spPr>
          <a:xfrm>
            <a:off x="4859338" y="3505200"/>
            <a:ext cx="4391025"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 </a:t>
            </a:r>
            <a:r>
              <a:rPr lang="en-US" altLang="zh-CN" b="1" u="sng"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3682" name="文本框 113681"/>
          <p:cNvSpPr txBox="1"/>
          <p:nvPr/>
        </p:nvSpPr>
        <p:spPr>
          <a:xfrm>
            <a:off x="0" y="5516563"/>
            <a:ext cx="4135438" cy="118745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a:t>
            </a:r>
            <a:r>
              <a:rPr lang="en-US" altLang="zh-CN">
                <a:latin typeface="Times New Roman" panose="02020603050405020304" pitchFamily="18" charset="0"/>
              </a:rPr>
              <a:t>, city, street, postcode, title, salary, </a:t>
            </a:r>
            <a:r>
              <a:rPr lang="en-US" altLang="zh-CN" b="1" u="sng" err="1">
                <a:solidFill>
                  <a:schemeClr val="accent2"/>
                </a:solidFill>
                <a:latin typeface="Times New Roman" panose="02020603050405020304" pitchFamily="18" charset="0"/>
              </a:rPr>
              <a:t>dno</a:t>
            </a:r>
            <a:r>
              <a:rPr lang="en-US" altLang="zh-CN" b="1">
                <a:solidFill>
                  <a:srgbClr val="FF5050"/>
                </a:solidFill>
                <a:latin typeface="Times New Roman" panose="02020603050405020304" pitchFamily="18" charset="0"/>
              </a:rPr>
              <a:t>, </a:t>
            </a:r>
            <a:r>
              <a:rPr lang="en-US" altLang="zh-CN" b="1" u="sng" err="1">
                <a:solidFill>
                  <a:schemeClr val="accent2"/>
                </a:solidFill>
                <a:latin typeface="Times New Roman" panose="02020603050405020304" pitchFamily="18" charset="0"/>
              </a:rPr>
              <a:t>supereno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3683" name="下箭头 113682"/>
          <p:cNvSpPr/>
          <p:nvPr/>
        </p:nvSpPr>
        <p:spPr>
          <a:xfrm>
            <a:off x="3665538" y="3810000"/>
            <a:ext cx="228600" cy="6858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85" name="直接连接符 113684"/>
          <p:cNvSpPr/>
          <p:nvPr/>
        </p:nvSpPr>
        <p:spPr>
          <a:xfrm flipH="1">
            <a:off x="1835150" y="4941888"/>
            <a:ext cx="2160588" cy="719137"/>
          </a:xfrm>
          <a:prstGeom prst="line">
            <a:avLst/>
          </a:prstGeom>
          <a:ln w="9525" cap="flat" cmpd="sng">
            <a:solidFill>
              <a:schemeClr val="tx1"/>
            </a:solidFill>
            <a:prstDash val="solid"/>
            <a:headEnd type="none" w="med" len="med"/>
            <a:tailEnd type="triangle" w="med" len="med"/>
          </a:ln>
        </p:spPr>
      </p:sp>
      <p:sp>
        <p:nvSpPr>
          <p:cNvPr id="113686" name="直接连接符 113685"/>
          <p:cNvSpPr/>
          <p:nvPr/>
        </p:nvSpPr>
        <p:spPr>
          <a:xfrm flipV="1">
            <a:off x="4859338" y="3933825"/>
            <a:ext cx="1296987" cy="79057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sym typeface="+mn-ea"/>
              </a:rPr>
              <a:t>完成第五步</a:t>
            </a:r>
            <a:r>
              <a:rPr lang="zh-CN">
                <a:latin typeface="微软雅黑" panose="020B0503020204020204" charset="-122"/>
                <a:ea typeface="微软雅黑" panose="020B0503020204020204" charset="-122"/>
                <a:sym typeface="+mn-ea"/>
              </a:rPr>
              <a:t>后得到的关系模式</a:t>
            </a:r>
            <a:endParaRPr lang="en-US" altLang="zh-CN"/>
          </a:p>
        </p:txBody>
      </p:sp>
      <p:sp>
        <p:nvSpPr>
          <p:cNvPr id="114691" name="文本占位符 114690"/>
          <p:cNvSpPr>
            <a:spLocks noGrp="1"/>
          </p:cNvSpPr>
          <p:nvPr>
            <p:ph type="body" idx="1"/>
          </p:nvPr>
        </p:nvSpPr>
        <p:spPr>
          <a:xfrm>
            <a:off x="5791200" y="1524000"/>
            <a:ext cx="2667000" cy="533400"/>
          </a:xfrm>
        </p:spPr>
        <p:txBody>
          <a:bodyPr/>
          <a:p>
            <a:pPr marL="457200" indent="-457200" defTabSz="0">
              <a:buFont typeface="Wingdings" panose="05000000000000000000" pitchFamily="2" charset="2"/>
              <a:buNone/>
              <a:tabLst>
                <a:tab pos="952500" algn="l"/>
              </a:tabLst>
            </a:pPr>
            <a:endParaRPr dirty="0"/>
          </a:p>
        </p:txBody>
      </p:sp>
      <p:sp>
        <p:nvSpPr>
          <p:cNvPr id="114692" name="文本框 114691"/>
          <p:cNvSpPr txBox="1"/>
          <p:nvPr/>
        </p:nvSpPr>
        <p:spPr>
          <a:xfrm>
            <a:off x="76200" y="2743200"/>
            <a:ext cx="8610600" cy="45720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state, city, street, title, salary,</a:t>
            </a:r>
            <a:r>
              <a:rPr lang="en-US" altLang="zh-CN" b="1" err="1">
                <a:solidFill>
                  <a:schemeClr val="accent2"/>
                </a:solidFill>
                <a:latin typeface="Times New Roman" panose="02020603050405020304" pitchFamily="18" charset="0"/>
              </a:rPr>
              <a:t>dno</a:t>
            </a:r>
            <a:r>
              <a:rPr lang="en-US" altLang="zh-CN" b="1">
                <a:solidFill>
                  <a:srgbClr val="FF5050"/>
                </a:solidFill>
                <a:latin typeface="Times New Roman" panose="02020603050405020304" pitchFamily="18" charset="0"/>
              </a:rPr>
              <a:t>, </a:t>
            </a:r>
            <a:r>
              <a:rPr lang="en-US" altLang="zh-CN" b="1" err="1">
                <a:solidFill>
                  <a:schemeClr val="accent2"/>
                </a:solidFill>
                <a:latin typeface="Times New Roman" panose="02020603050405020304" pitchFamily="18" charset="0"/>
              </a:rPr>
              <a:t>supereno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4693" name="文本框 114692"/>
          <p:cNvSpPr txBox="1"/>
          <p:nvPr/>
        </p:nvSpPr>
        <p:spPr>
          <a:xfrm>
            <a:off x="381000" y="5334000"/>
            <a:ext cx="4495800"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 </a:t>
            </a:r>
            <a:r>
              <a:rPr lang="en-US" altLang="zh-CN" b="1"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4694" name="文本框 114693"/>
          <p:cNvSpPr txBox="1"/>
          <p:nvPr/>
        </p:nvSpPr>
        <p:spPr>
          <a:xfrm>
            <a:off x="381000" y="1524000"/>
            <a:ext cx="3608388" cy="457200"/>
          </a:xfrm>
          <a:prstGeom prst="rect">
            <a:avLst/>
          </a:prstGeom>
          <a:noFill/>
          <a:ln w="9525">
            <a:noFill/>
          </a:ln>
        </p:spPr>
        <p:txBody>
          <a:bodyPr wrap="none" anchor="t">
            <a:spAutoFit/>
          </a:bodyPr>
          <a:p>
            <a:r>
              <a:rPr lang="en-US" altLang="zh-CN">
                <a:latin typeface="Times New Roman" panose="02020603050405020304" pitchFamily="18" charset="0"/>
              </a:rPr>
              <a:t>Dependent (</a:t>
            </a:r>
            <a:r>
              <a:rPr lang="en-US" altLang="zh-CN" u="sng" err="1">
                <a:latin typeface="Times New Roman" panose="02020603050405020304" pitchFamily="18" charset="0"/>
              </a:rPr>
              <a:t>eno</a:t>
            </a:r>
            <a:r>
              <a:rPr lang="en-US" altLang="zh-CN">
                <a:latin typeface="Times New Roman" panose="02020603050405020304" pitchFamily="18" charset="0"/>
              </a:rPr>
              <a:t>, </a:t>
            </a:r>
            <a:r>
              <a:rPr lang="en-US" altLang="zh-CN" u="sng">
                <a:latin typeface="Times New Roman" panose="02020603050405020304" pitchFamily="18" charset="0"/>
              </a:rPr>
              <a:t>name</a:t>
            </a:r>
            <a:r>
              <a:rPr lang="en-US" altLang="zh-CN">
                <a:latin typeface="Times New Roman" panose="02020603050405020304" pitchFamily="18" charset="0"/>
              </a:rPr>
              <a:t>, age)</a:t>
            </a:r>
            <a:endParaRPr lang="en-US" altLang="zh-CN">
              <a:latin typeface="Times New Roman" panose="02020603050405020304" pitchFamily="18" charset="0"/>
            </a:endParaRPr>
          </a:p>
        </p:txBody>
      </p:sp>
      <p:sp>
        <p:nvSpPr>
          <p:cNvPr id="114695" name="文本框 114694"/>
          <p:cNvSpPr txBox="1"/>
          <p:nvPr/>
        </p:nvSpPr>
        <p:spPr>
          <a:xfrm>
            <a:off x="228600" y="4114800"/>
            <a:ext cx="5405438"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mgreno</a:t>
            </a:r>
            <a:r>
              <a:rPr lang="en-US" altLang="zh-CN">
                <a:latin typeface="Times New Roman" panose="02020603050405020304" pitchFamily="18" charset="0"/>
              </a:rPr>
              <a:t>, </a:t>
            </a:r>
            <a:r>
              <a:rPr lang="en-US" altLang="zh-CN" b="1">
                <a:solidFill>
                  <a:schemeClr val="accent2"/>
                </a:solidFill>
                <a:latin typeface="Times New Roman" panose="02020603050405020304" pitchFamily="18" charset="0"/>
              </a:rPr>
              <a:t>bonus</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4696" name="直接连接符 114695"/>
          <p:cNvSpPr/>
          <p:nvPr/>
        </p:nvSpPr>
        <p:spPr>
          <a:xfrm flipH="1">
            <a:off x="1752600" y="1905000"/>
            <a:ext cx="381000" cy="990600"/>
          </a:xfrm>
          <a:prstGeom prst="line">
            <a:avLst/>
          </a:prstGeom>
          <a:ln w="9525" cap="flat" cmpd="sng">
            <a:solidFill>
              <a:schemeClr val="tx1"/>
            </a:solidFill>
            <a:prstDash val="solid"/>
            <a:headEnd type="none" w="med" len="med"/>
            <a:tailEnd type="triangle" w="med" len="med"/>
          </a:ln>
        </p:spPr>
      </p:sp>
      <p:sp>
        <p:nvSpPr>
          <p:cNvPr id="114697" name="直接连接符 114696"/>
          <p:cNvSpPr/>
          <p:nvPr/>
        </p:nvSpPr>
        <p:spPr>
          <a:xfrm flipH="1" flipV="1">
            <a:off x="2133600" y="4495800"/>
            <a:ext cx="2133600" cy="990600"/>
          </a:xfrm>
          <a:prstGeom prst="line">
            <a:avLst/>
          </a:prstGeom>
          <a:ln w="9525" cap="flat" cmpd="sng">
            <a:solidFill>
              <a:schemeClr val="tx1"/>
            </a:solidFill>
            <a:prstDash val="solid"/>
            <a:headEnd type="none" w="med" len="med"/>
            <a:tailEnd type="triangle" w="med" len="med"/>
          </a:ln>
        </p:spPr>
      </p:sp>
      <p:sp>
        <p:nvSpPr>
          <p:cNvPr id="114698" name="直接连接符 114697"/>
          <p:cNvSpPr/>
          <p:nvPr/>
        </p:nvSpPr>
        <p:spPr>
          <a:xfrm flipH="1" flipV="1">
            <a:off x="1752600" y="3124200"/>
            <a:ext cx="2133600" cy="1219200"/>
          </a:xfrm>
          <a:prstGeom prst="line">
            <a:avLst/>
          </a:prstGeom>
          <a:ln w="9525" cap="flat" cmpd="sng">
            <a:solidFill>
              <a:schemeClr val="tx1"/>
            </a:solidFill>
            <a:prstDash val="solid"/>
            <a:headEnd type="none" w="med" len="med"/>
            <a:tailEnd type="triangle" w="med" len="med"/>
          </a:ln>
        </p:spPr>
      </p:sp>
      <p:sp>
        <p:nvSpPr>
          <p:cNvPr id="114699" name="任意多边形 114698"/>
          <p:cNvSpPr/>
          <p:nvPr/>
        </p:nvSpPr>
        <p:spPr>
          <a:xfrm>
            <a:off x="1981200" y="2374900"/>
            <a:ext cx="5791200" cy="520700"/>
          </a:xfrm>
          <a:custGeom>
            <a:avLst/>
            <a:gdLst/>
            <a:ahLst/>
            <a:cxnLst/>
            <a:pathLst>
              <a:path w="3648" h="328">
                <a:moveTo>
                  <a:pt x="3648" y="328"/>
                </a:moveTo>
                <a:cubicBezTo>
                  <a:pt x="3160" y="204"/>
                  <a:pt x="2672" y="80"/>
                  <a:pt x="2208" y="40"/>
                </a:cubicBezTo>
                <a:cubicBezTo>
                  <a:pt x="1744" y="0"/>
                  <a:pt x="1232" y="40"/>
                  <a:pt x="864" y="88"/>
                </a:cubicBezTo>
                <a:cubicBezTo>
                  <a:pt x="496" y="136"/>
                  <a:pt x="144" y="288"/>
                  <a:pt x="0" y="328"/>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14700" name="任意多边形 114699"/>
          <p:cNvSpPr/>
          <p:nvPr/>
        </p:nvSpPr>
        <p:spPr>
          <a:xfrm>
            <a:off x="2286000" y="3200400"/>
            <a:ext cx="4724400" cy="1600200"/>
          </a:xfrm>
          <a:custGeom>
            <a:avLst/>
            <a:gdLst/>
            <a:ahLst/>
            <a:cxnLst/>
            <a:pathLst>
              <a:path w="2976" h="1008">
                <a:moveTo>
                  <a:pt x="2976" y="0"/>
                </a:moveTo>
                <a:cubicBezTo>
                  <a:pt x="2776" y="324"/>
                  <a:pt x="2576" y="648"/>
                  <a:pt x="2208" y="816"/>
                </a:cubicBezTo>
                <a:cubicBezTo>
                  <a:pt x="1840" y="984"/>
                  <a:pt x="1136" y="1008"/>
                  <a:pt x="768" y="1008"/>
                </a:cubicBezTo>
                <a:cubicBezTo>
                  <a:pt x="400" y="1008"/>
                  <a:pt x="128" y="848"/>
                  <a:pt x="0" y="816"/>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14701" name="文本框 114700"/>
          <p:cNvSpPr txBox="1"/>
          <p:nvPr/>
        </p:nvSpPr>
        <p:spPr>
          <a:xfrm>
            <a:off x="609600" y="6400800"/>
            <a:ext cx="5999163" cy="457200"/>
          </a:xfrm>
          <a:prstGeom prst="rect">
            <a:avLst/>
          </a:prstGeom>
          <a:noFill/>
          <a:ln w="9525">
            <a:noFill/>
          </a:ln>
        </p:spPr>
        <p:txBody>
          <a:bodyPr wrap="none" anchor="t">
            <a:spAutoFit/>
          </a:bodyPr>
          <a:p>
            <a:r>
              <a:rPr lang="en-US" altLang="zh-CN" b="1" err="1">
                <a:latin typeface="Times New Roman" panose="02020603050405020304" pitchFamily="18" charset="0"/>
              </a:rPr>
              <a:t>WorksOn</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eno</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pno</a:t>
            </a:r>
            <a:r>
              <a:rPr lang="en-US" altLang="zh-CN">
                <a:latin typeface="Times New Roman" panose="02020603050405020304" pitchFamily="18" charset="0"/>
              </a:rPr>
              <a:t>, Responsibility, Duration)</a:t>
            </a:r>
            <a:endParaRPr lang="en-US" altLang="zh-CN">
              <a:latin typeface="Times New Roman" panose="02020603050405020304" pitchFamily="18" charset="0"/>
            </a:endParaRPr>
          </a:p>
        </p:txBody>
      </p:sp>
      <p:sp>
        <p:nvSpPr>
          <p:cNvPr id="114702" name="直接连接符 114701"/>
          <p:cNvSpPr/>
          <p:nvPr/>
        </p:nvSpPr>
        <p:spPr>
          <a:xfrm flipH="1" flipV="1">
            <a:off x="1752600" y="5715000"/>
            <a:ext cx="1219200" cy="838200"/>
          </a:xfrm>
          <a:prstGeom prst="line">
            <a:avLst/>
          </a:prstGeom>
          <a:ln w="9525" cap="flat" cmpd="sng">
            <a:solidFill>
              <a:schemeClr val="tx1"/>
            </a:solidFill>
            <a:prstDash val="solid"/>
            <a:headEnd type="none" w="med" len="med"/>
            <a:tailEnd type="triangle" w="med" len="med"/>
          </a:ln>
        </p:spPr>
      </p:sp>
      <p:sp>
        <p:nvSpPr>
          <p:cNvPr id="114703" name="任意多边形 114702"/>
          <p:cNvSpPr/>
          <p:nvPr/>
        </p:nvSpPr>
        <p:spPr>
          <a:xfrm>
            <a:off x="-38100" y="3124200"/>
            <a:ext cx="2324100" cy="3429000"/>
          </a:xfrm>
          <a:custGeom>
            <a:avLst/>
            <a:gdLst/>
            <a:ahLst/>
            <a:cxnLst/>
            <a:pathLst>
              <a:path w="1464" h="2160">
                <a:moveTo>
                  <a:pt x="1464" y="2160"/>
                </a:moveTo>
                <a:cubicBezTo>
                  <a:pt x="1000" y="2056"/>
                  <a:pt x="536" y="1952"/>
                  <a:pt x="312" y="1680"/>
                </a:cubicBezTo>
                <a:cubicBezTo>
                  <a:pt x="88" y="1408"/>
                  <a:pt x="0" y="808"/>
                  <a:pt x="120" y="528"/>
                </a:cubicBezTo>
                <a:cubicBezTo>
                  <a:pt x="240" y="248"/>
                  <a:pt x="880" y="88"/>
                  <a:pt x="1032" y="0"/>
                </a:cubicBezTo>
              </a:path>
            </a:pathLst>
          </a:custGeom>
          <a:noFill/>
          <a:ln w="95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xfrm>
            <a:off x="367030" y="152400"/>
            <a:ext cx="8524240" cy="1143000"/>
          </a:xfrm>
        </p:spPr>
        <p:txBody>
          <a:bodyPr vert="horz" wrap="square" lIns="91440" tIns="45720" rIns="91440" bIns="45720" anchor="ctr"/>
          <a:p>
            <a:pPr eaLnBrk="1" hangingPunct="1"/>
            <a:r>
              <a:rPr lang="zh-CN" altLang="en-US" sz="3200" dirty="0">
                <a:latin typeface="微软雅黑" panose="020B0503020204020204" charset="-122"/>
                <a:ea typeface="微软雅黑" panose="020B0503020204020204" charset="-122"/>
              </a:rPr>
              <a:t>当</a:t>
            </a:r>
            <a:r>
              <a:rPr lang="zh-CN" sz="3200" dirty="0">
                <a:latin typeface="微软雅黑" panose="020B0503020204020204" charset="-122"/>
                <a:ea typeface="微软雅黑" panose="020B0503020204020204" charset="-122"/>
              </a:rPr>
              <a:t>对</a:t>
            </a:r>
            <a:r>
              <a:rPr lang="zh-CN" sz="3200" dirty="0">
                <a:solidFill>
                  <a:srgbClr val="FF0000"/>
                </a:solidFill>
                <a:latin typeface="微软雅黑" panose="020B0503020204020204" charset="-122"/>
                <a:ea typeface="微软雅黑" panose="020B0503020204020204" charset="-122"/>
              </a:rPr>
              <a:t>表达关系</a:t>
            </a:r>
            <a:r>
              <a:rPr lang="zh-CN" sz="3200" dirty="0">
                <a:latin typeface="微软雅黑" panose="020B0503020204020204" charset="-122"/>
                <a:ea typeface="微软雅黑" panose="020B0503020204020204" charset="-122"/>
              </a:rPr>
              <a:t>的弱实体</a:t>
            </a:r>
            <a:endParaRPr lang="zh-CN" altLang="en-US" sz="3200" dirty="0">
              <a:latin typeface="微软雅黑" panose="020B0503020204020204" charset="-122"/>
              <a:ea typeface="微软雅黑" panose="020B0503020204020204" charset="-122"/>
            </a:endParaRPr>
          </a:p>
        </p:txBody>
      </p:sp>
      <p:grpSp>
        <p:nvGrpSpPr>
          <p:cNvPr id="3" name="组合 2"/>
          <p:cNvGrpSpPr/>
          <p:nvPr/>
        </p:nvGrpSpPr>
        <p:grpSpPr>
          <a:xfrm>
            <a:off x="367030" y="1488440"/>
            <a:ext cx="8380095" cy="4247515"/>
            <a:chOff x="804" y="3334"/>
            <a:chExt cx="13197" cy="6689"/>
          </a:xfrm>
        </p:grpSpPr>
        <p:grpSp>
          <p:nvGrpSpPr>
            <p:cNvPr id="7" name="组合 6"/>
            <p:cNvGrpSpPr/>
            <p:nvPr/>
          </p:nvGrpSpPr>
          <p:grpSpPr>
            <a:xfrm>
              <a:off x="11339" y="3497"/>
              <a:ext cx="2663" cy="2067"/>
              <a:chOff x="11339" y="4627"/>
              <a:chExt cx="2663" cy="2067"/>
            </a:xfrm>
          </p:grpSpPr>
          <p:sp>
            <p:nvSpPr>
              <p:cNvPr id="89092" name="Text Box 4"/>
              <p:cNvSpPr txBox="1"/>
              <p:nvPr/>
            </p:nvSpPr>
            <p:spPr>
              <a:xfrm>
                <a:off x="11339" y="4627"/>
                <a:ext cx="2630" cy="73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Course </a:t>
                </a:r>
                <a:endParaRPr lang="en-US" altLang="zh-CN" dirty="0">
                  <a:latin typeface="Times New Roman" panose="02020603050405020304" pitchFamily="18" charset="0"/>
                </a:endParaRPr>
              </a:p>
            </p:txBody>
          </p:sp>
          <p:sp>
            <p:nvSpPr>
              <p:cNvPr id="89093" name="Text Box 5"/>
              <p:cNvSpPr txBox="1"/>
              <p:nvPr/>
            </p:nvSpPr>
            <p:spPr>
              <a:xfrm>
                <a:off x="11362" y="5384"/>
                <a:ext cx="2640" cy="131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cno {PK}</a:t>
                </a:r>
                <a:endParaRPr lang="en-US" altLang="zh-CN" dirty="0">
                  <a:latin typeface="Times New Roman" panose="02020603050405020304" pitchFamily="18" charset="0"/>
                </a:endParaRPr>
              </a:p>
              <a:p>
                <a:r>
                  <a:rPr lang="en-US" altLang="zh-CN" dirty="0">
                    <a:latin typeface="Times New Roman" panose="02020603050405020304" pitchFamily="18" charset="0"/>
                  </a:rPr>
                  <a:t>name</a:t>
                </a:r>
                <a:endParaRPr lang="en-US" altLang="zh-CN" dirty="0">
                  <a:latin typeface="Times New Roman" panose="02020603050405020304" pitchFamily="18" charset="0"/>
                </a:endParaRPr>
              </a:p>
            </p:txBody>
          </p:sp>
        </p:grpSp>
        <p:sp>
          <p:nvSpPr>
            <p:cNvPr id="89104" name="Line 18"/>
            <p:cNvSpPr/>
            <p:nvPr/>
          </p:nvSpPr>
          <p:spPr>
            <a:xfrm>
              <a:off x="8492" y="3931"/>
              <a:ext cx="2891" cy="0"/>
            </a:xfrm>
            <a:prstGeom prst="line">
              <a:avLst/>
            </a:prstGeom>
            <a:ln w="9525" cap="flat" cmpd="sng">
              <a:solidFill>
                <a:schemeClr val="tx1"/>
              </a:solidFill>
              <a:prstDash val="solid"/>
              <a:headEnd type="none" w="med" len="med"/>
              <a:tailEnd type="none" w="med" len="med"/>
            </a:ln>
          </p:spPr>
        </p:sp>
        <p:sp>
          <p:nvSpPr>
            <p:cNvPr id="89108" name="Text Box 23"/>
            <p:cNvSpPr txBox="1"/>
            <p:nvPr/>
          </p:nvSpPr>
          <p:spPr>
            <a:xfrm>
              <a:off x="8447" y="3911"/>
              <a:ext cx="830" cy="577"/>
            </a:xfrm>
            <a:prstGeom prst="rect">
              <a:avLst/>
            </a:prstGeom>
            <a:noFill/>
            <a:ln w="9525">
              <a:noFill/>
            </a:ln>
          </p:spPr>
          <p:txBody>
            <a:bodyPr wrap="none">
              <a:spAutoFit/>
            </a:bodyPr>
            <a:p>
              <a:r>
                <a:rPr lang="en-US" altLang="zh-CN" sz="1800" b="1" dirty="0">
                  <a:latin typeface="Times New Roman" panose="02020603050405020304" pitchFamily="18" charset="0"/>
                </a:rPr>
                <a:t>0..*</a:t>
              </a:r>
              <a:endParaRPr lang="en-US" altLang="zh-CN" sz="1800" b="1" dirty="0">
                <a:latin typeface="Times New Roman" panose="02020603050405020304" pitchFamily="18" charset="0"/>
              </a:endParaRPr>
            </a:p>
          </p:txBody>
        </p:sp>
        <p:grpSp>
          <p:nvGrpSpPr>
            <p:cNvPr id="2" name="组合 1"/>
            <p:cNvGrpSpPr/>
            <p:nvPr/>
          </p:nvGrpSpPr>
          <p:grpSpPr>
            <a:xfrm>
              <a:off x="5612" y="3597"/>
              <a:ext cx="2939" cy="1470"/>
              <a:chOff x="5273" y="5172"/>
              <a:chExt cx="2939" cy="1470"/>
            </a:xfrm>
          </p:grpSpPr>
          <p:sp>
            <p:nvSpPr>
              <p:cNvPr id="89103" name="Text Box 15"/>
              <p:cNvSpPr txBox="1"/>
              <p:nvPr/>
            </p:nvSpPr>
            <p:spPr>
              <a:xfrm>
                <a:off x="5273" y="5172"/>
                <a:ext cx="2939" cy="725"/>
              </a:xfrm>
              <a:prstGeom prst="rect">
                <a:avLst/>
              </a:prstGeom>
              <a:noFill/>
              <a:ln w="38100" cap="flat" cmpd="sng">
                <a:solidFill>
                  <a:srgbClr val="FF0000"/>
                </a:solidFill>
                <a:prstDash val="solid"/>
                <a:miter/>
                <a:headEnd type="none" w="med" len="med"/>
                <a:tailEnd type="none" w="med" len="med"/>
              </a:ln>
            </p:spPr>
            <p:txBody>
              <a:bodyPr wrap="square">
                <a:spAutoFit/>
              </a:bodyPr>
              <a:p>
                <a:r>
                  <a:rPr lang="en-US" altLang="zh-CN" b="1" dirty="0">
                    <a:solidFill>
                      <a:srgbClr val="FF0000"/>
                    </a:solidFill>
                    <a:latin typeface="Times New Roman" panose="02020603050405020304" pitchFamily="18" charset="0"/>
                  </a:rPr>
                  <a:t>Enrollment</a:t>
                </a:r>
                <a:endParaRPr lang="en-US" altLang="zh-CN" b="1" dirty="0">
                  <a:solidFill>
                    <a:srgbClr val="FF0000"/>
                  </a:solidFill>
                  <a:latin typeface="Times New Roman" panose="02020603050405020304" pitchFamily="18" charset="0"/>
                </a:endParaRPr>
              </a:p>
            </p:txBody>
          </p:sp>
          <p:sp>
            <p:nvSpPr>
              <p:cNvPr id="89110" name="Text Box 25"/>
              <p:cNvSpPr txBox="1"/>
              <p:nvPr/>
            </p:nvSpPr>
            <p:spPr>
              <a:xfrm>
                <a:off x="5273" y="5917"/>
                <a:ext cx="2939" cy="725"/>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dirty="0">
                    <a:sym typeface="+mn-ea"/>
                  </a:rPr>
                  <a:t>Semester{PK}</a:t>
                </a:r>
                <a:endParaRPr lang="en-US" altLang="zh-CN" dirty="0">
                  <a:latin typeface="Times New Roman" panose="02020603050405020304" pitchFamily="18" charset="0"/>
                </a:endParaRPr>
              </a:p>
            </p:txBody>
          </p:sp>
        </p:grpSp>
        <p:sp>
          <p:nvSpPr>
            <p:cNvPr id="89112" name="Text Box 27"/>
            <p:cNvSpPr txBox="1"/>
            <p:nvPr/>
          </p:nvSpPr>
          <p:spPr>
            <a:xfrm>
              <a:off x="9126" y="3334"/>
              <a:ext cx="1030" cy="577"/>
            </a:xfrm>
            <a:prstGeom prst="rect">
              <a:avLst/>
            </a:prstGeom>
            <a:noFill/>
            <a:ln w="9525">
              <a:noFill/>
            </a:ln>
          </p:spPr>
          <p:txBody>
            <a:bodyPr wrap="none">
              <a:spAutoFit/>
            </a:bodyPr>
            <a:p>
              <a:r>
                <a:rPr lang="en-US" altLang="zh-CN" sz="1800" b="1" dirty="0">
                  <a:latin typeface="Times New Roman" panose="02020603050405020304" pitchFamily="18" charset="0"/>
                </a:rPr>
                <a:t>Link</a:t>
              </a:r>
              <a:endParaRPr lang="en-US" altLang="zh-CN" sz="1800" b="1" dirty="0">
                <a:latin typeface="Times New Roman" panose="02020603050405020304" pitchFamily="18" charset="0"/>
              </a:endParaRPr>
            </a:p>
          </p:txBody>
        </p:sp>
        <p:sp>
          <p:nvSpPr>
            <p:cNvPr id="89114" name="Freeform 29"/>
            <p:cNvSpPr/>
            <p:nvPr/>
          </p:nvSpPr>
          <p:spPr>
            <a:xfrm>
              <a:off x="10144" y="3449"/>
              <a:ext cx="425" cy="42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89117" name="Text Box 32"/>
            <p:cNvSpPr txBox="1"/>
            <p:nvPr/>
          </p:nvSpPr>
          <p:spPr>
            <a:xfrm>
              <a:off x="10374" y="3911"/>
              <a:ext cx="830" cy="577"/>
            </a:xfrm>
            <a:prstGeom prst="rect">
              <a:avLst/>
            </a:prstGeom>
            <a:noFill/>
            <a:ln w="9525">
              <a:noFill/>
            </a:ln>
          </p:spPr>
          <p:txBody>
            <a:bodyPr wrap="none">
              <a:spAutoFit/>
            </a:bodyPr>
            <a:p>
              <a:r>
                <a:rPr lang="en-US" altLang="zh-CN" sz="1800" b="1" dirty="0">
                  <a:solidFill>
                    <a:srgbClr val="FF0000"/>
                  </a:solidFill>
                  <a:latin typeface="Times New Roman" panose="02020603050405020304" pitchFamily="18" charset="0"/>
                </a:rPr>
                <a:t>1..1</a:t>
              </a:r>
              <a:endParaRPr lang="en-US" altLang="zh-CN" sz="1800" b="1" dirty="0">
                <a:solidFill>
                  <a:srgbClr val="FF0000"/>
                </a:solidFill>
                <a:latin typeface="Times New Roman" panose="02020603050405020304" pitchFamily="18" charset="0"/>
              </a:endParaRPr>
            </a:p>
          </p:txBody>
        </p:sp>
        <p:grpSp>
          <p:nvGrpSpPr>
            <p:cNvPr id="11" name="组合 10"/>
            <p:cNvGrpSpPr/>
            <p:nvPr/>
          </p:nvGrpSpPr>
          <p:grpSpPr>
            <a:xfrm>
              <a:off x="804" y="3380"/>
              <a:ext cx="4763" cy="2265"/>
              <a:chOff x="849" y="4497"/>
              <a:chExt cx="4763" cy="2265"/>
            </a:xfrm>
          </p:grpSpPr>
          <p:sp>
            <p:nvSpPr>
              <p:cNvPr id="12" name="Text Box 13"/>
              <p:cNvSpPr txBox="1"/>
              <p:nvPr/>
            </p:nvSpPr>
            <p:spPr>
              <a:xfrm>
                <a:off x="849" y="4695"/>
                <a:ext cx="2370" cy="735"/>
              </a:xfrm>
              <a:prstGeom prst="rect">
                <a:avLst/>
              </a:prstGeom>
              <a:no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Student     </a:t>
                </a:r>
                <a:endParaRPr lang="en-US" altLang="zh-CN" dirty="0">
                  <a:latin typeface="Times New Roman" panose="02020603050405020304" pitchFamily="18" charset="0"/>
                </a:endParaRPr>
              </a:p>
            </p:txBody>
          </p:sp>
          <p:sp>
            <p:nvSpPr>
              <p:cNvPr id="13" name="Text Box 14"/>
              <p:cNvSpPr txBox="1"/>
              <p:nvPr/>
            </p:nvSpPr>
            <p:spPr>
              <a:xfrm>
                <a:off x="849" y="5452"/>
                <a:ext cx="2383" cy="131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sid {PK}</a:t>
                </a:r>
                <a:endParaRPr lang="en-US" altLang="zh-CN" dirty="0">
                  <a:latin typeface="Times New Roman" panose="02020603050405020304" pitchFamily="18" charset="0"/>
                </a:endParaRPr>
              </a:p>
              <a:p>
                <a:r>
                  <a:rPr lang="en-US" altLang="zh-CN" dirty="0">
                    <a:latin typeface="Times New Roman" panose="02020603050405020304" pitchFamily="18" charset="0"/>
                  </a:rPr>
                  <a:t>name</a:t>
                </a:r>
                <a:endParaRPr lang="en-US" altLang="zh-CN" dirty="0">
                  <a:latin typeface="Times New Roman" panose="02020603050405020304" pitchFamily="18" charset="0"/>
                </a:endParaRPr>
              </a:p>
            </p:txBody>
          </p:sp>
          <p:sp>
            <p:nvSpPr>
              <p:cNvPr id="14" name="Line 21"/>
              <p:cNvSpPr/>
              <p:nvPr/>
            </p:nvSpPr>
            <p:spPr>
              <a:xfrm>
                <a:off x="3232" y="5117"/>
                <a:ext cx="2380" cy="0"/>
              </a:xfrm>
              <a:prstGeom prst="line">
                <a:avLst/>
              </a:prstGeom>
              <a:ln w="9525" cap="flat" cmpd="sng">
                <a:solidFill>
                  <a:schemeClr val="tx1"/>
                </a:solidFill>
                <a:prstDash val="solid"/>
                <a:headEnd type="none" w="med" len="med"/>
                <a:tailEnd type="none" w="med" len="med"/>
              </a:ln>
            </p:spPr>
          </p:sp>
          <p:sp>
            <p:nvSpPr>
              <p:cNvPr id="15" name="Text Box 22"/>
              <p:cNvSpPr txBox="1"/>
              <p:nvPr/>
            </p:nvSpPr>
            <p:spPr>
              <a:xfrm>
                <a:off x="3184" y="5117"/>
                <a:ext cx="830" cy="577"/>
              </a:xfrm>
              <a:prstGeom prst="rect">
                <a:avLst/>
              </a:prstGeom>
              <a:noFill/>
              <a:ln w="9525">
                <a:noFill/>
              </a:ln>
            </p:spPr>
            <p:txBody>
              <a:bodyPr wrap="none">
                <a:spAutoFit/>
              </a:bodyPr>
              <a:p>
                <a:r>
                  <a:rPr lang="en-US" altLang="zh-CN" sz="1800" b="1" dirty="0">
                    <a:solidFill>
                      <a:srgbClr val="FF0000"/>
                    </a:solidFill>
                    <a:latin typeface="Times New Roman" panose="02020603050405020304" pitchFamily="18" charset="0"/>
                  </a:rPr>
                  <a:t>1..1</a:t>
                </a:r>
                <a:endParaRPr lang="en-US" altLang="zh-CN" sz="1800" b="1" dirty="0">
                  <a:solidFill>
                    <a:srgbClr val="FF0000"/>
                  </a:solidFill>
                  <a:latin typeface="Times New Roman" panose="02020603050405020304" pitchFamily="18" charset="0"/>
                </a:endParaRPr>
              </a:p>
            </p:txBody>
          </p:sp>
          <p:sp>
            <p:nvSpPr>
              <p:cNvPr id="16" name="Text Box 26"/>
              <p:cNvSpPr txBox="1"/>
              <p:nvPr/>
            </p:nvSpPr>
            <p:spPr>
              <a:xfrm>
                <a:off x="3572" y="4497"/>
                <a:ext cx="1270" cy="577"/>
              </a:xfrm>
              <a:prstGeom prst="rect">
                <a:avLst/>
              </a:prstGeom>
              <a:noFill/>
              <a:ln w="9525">
                <a:noFill/>
              </a:ln>
            </p:spPr>
            <p:txBody>
              <a:bodyPr wrap="none">
                <a:spAutoFit/>
              </a:bodyPr>
              <a:p>
                <a:r>
                  <a:rPr lang="en-US" altLang="zh-CN" sz="1800" b="1" dirty="0">
                    <a:latin typeface="Times New Roman" panose="02020603050405020304" pitchFamily="18" charset="0"/>
                  </a:rPr>
                  <a:t>Enroll</a:t>
                </a:r>
                <a:endParaRPr lang="en-US" altLang="zh-CN" sz="1800" b="1" dirty="0">
                  <a:latin typeface="Times New Roman" panose="02020603050405020304" pitchFamily="18" charset="0"/>
                </a:endParaRPr>
              </a:p>
            </p:txBody>
          </p:sp>
          <p:sp>
            <p:nvSpPr>
              <p:cNvPr id="17" name="Freeform 31"/>
              <p:cNvSpPr/>
              <p:nvPr/>
            </p:nvSpPr>
            <p:spPr>
              <a:xfrm>
                <a:off x="4817" y="4612"/>
                <a:ext cx="425" cy="42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8" name="Text Box 34"/>
              <p:cNvSpPr txBox="1"/>
              <p:nvPr/>
            </p:nvSpPr>
            <p:spPr>
              <a:xfrm>
                <a:off x="4704" y="5179"/>
                <a:ext cx="830" cy="578"/>
              </a:xfrm>
              <a:prstGeom prst="rect">
                <a:avLst/>
              </a:prstGeom>
              <a:noFill/>
              <a:ln w="9525">
                <a:noFill/>
              </a:ln>
            </p:spPr>
            <p:txBody>
              <a:bodyPr wrap="none">
                <a:spAutoFit/>
              </a:bodyPr>
              <a:p>
                <a:r>
                  <a:rPr lang="en-US" altLang="zh-CN" sz="1800" b="1" dirty="0">
                    <a:latin typeface="Times New Roman" panose="02020603050405020304" pitchFamily="18" charset="0"/>
                  </a:rPr>
                  <a:t>0..*</a:t>
                </a:r>
                <a:endParaRPr lang="en-US" altLang="zh-CN" sz="1800" b="1" dirty="0">
                  <a:latin typeface="Times New Roman" panose="02020603050405020304" pitchFamily="18" charset="0"/>
                </a:endParaRPr>
              </a:p>
            </p:txBody>
          </p:sp>
        </p:grpSp>
        <p:grpSp>
          <p:nvGrpSpPr>
            <p:cNvPr id="23" name="组合 22"/>
            <p:cNvGrpSpPr/>
            <p:nvPr/>
          </p:nvGrpSpPr>
          <p:grpSpPr>
            <a:xfrm>
              <a:off x="5749" y="5111"/>
              <a:ext cx="6996" cy="4913"/>
              <a:chOff x="4161" y="5549"/>
              <a:chExt cx="6996" cy="4913"/>
            </a:xfrm>
          </p:grpSpPr>
          <p:sp>
            <p:nvSpPr>
              <p:cNvPr id="19" name="Text Box 6"/>
              <p:cNvSpPr txBox="1"/>
              <p:nvPr/>
            </p:nvSpPr>
            <p:spPr>
              <a:xfrm>
                <a:off x="4161" y="8397"/>
                <a:ext cx="2270" cy="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Teacher    </a:t>
                </a:r>
                <a:endParaRPr lang="en-US" altLang="zh-CN" dirty="0">
                  <a:latin typeface="Times New Roman" panose="02020603050405020304" pitchFamily="18" charset="0"/>
                </a:endParaRPr>
              </a:p>
            </p:txBody>
          </p:sp>
          <p:sp>
            <p:nvSpPr>
              <p:cNvPr id="20" name="Text Box 7"/>
              <p:cNvSpPr txBox="1"/>
              <p:nvPr/>
            </p:nvSpPr>
            <p:spPr>
              <a:xfrm>
                <a:off x="4161" y="9155"/>
                <a:ext cx="2280" cy="1307"/>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tno {PK}</a:t>
                </a:r>
                <a:endParaRPr lang="en-US" altLang="zh-CN" dirty="0">
                  <a:latin typeface="Times New Roman" panose="02020603050405020304" pitchFamily="18" charset="0"/>
                </a:endParaRPr>
              </a:p>
              <a:p>
                <a:r>
                  <a:rPr lang="en-US" altLang="zh-CN" dirty="0">
                    <a:latin typeface="Times New Roman" panose="02020603050405020304" pitchFamily="18" charset="0"/>
                  </a:rPr>
                  <a:t>name</a:t>
                </a:r>
                <a:endParaRPr lang="en-US" altLang="zh-CN" dirty="0">
                  <a:latin typeface="Times New Roman" panose="02020603050405020304" pitchFamily="18" charset="0"/>
                </a:endParaRPr>
              </a:p>
            </p:txBody>
          </p:sp>
          <p:sp>
            <p:nvSpPr>
              <p:cNvPr id="21" name="Line 8"/>
              <p:cNvSpPr/>
              <p:nvPr/>
            </p:nvSpPr>
            <p:spPr>
              <a:xfrm flipH="1">
                <a:off x="5392" y="5549"/>
                <a:ext cx="0" cy="2778"/>
              </a:xfrm>
              <a:prstGeom prst="line">
                <a:avLst/>
              </a:prstGeom>
              <a:ln w="9525" cap="flat" cmpd="sng">
                <a:solidFill>
                  <a:schemeClr val="tx1"/>
                </a:solidFill>
                <a:prstDash val="solid"/>
                <a:headEnd type="none" w="med" len="med"/>
                <a:tailEnd type="none" w="med" len="med"/>
              </a:ln>
            </p:spPr>
          </p:sp>
          <p:sp>
            <p:nvSpPr>
              <p:cNvPr id="22" name="Line 20"/>
              <p:cNvSpPr/>
              <p:nvPr/>
            </p:nvSpPr>
            <p:spPr>
              <a:xfrm>
                <a:off x="5403" y="7293"/>
                <a:ext cx="2891" cy="0"/>
              </a:xfrm>
              <a:prstGeom prst="line">
                <a:avLst/>
              </a:prstGeom>
              <a:ln w="28575" cap="flat" cmpd="sng">
                <a:solidFill>
                  <a:schemeClr val="tx1"/>
                </a:solidFill>
                <a:prstDash val="dash"/>
                <a:headEnd type="none" w="med" len="med"/>
                <a:tailEnd type="none" w="med" len="med"/>
              </a:ln>
            </p:spPr>
          </p:sp>
          <p:sp>
            <p:nvSpPr>
              <p:cNvPr id="24" name="Text Box 24"/>
              <p:cNvSpPr txBox="1"/>
              <p:nvPr/>
            </p:nvSpPr>
            <p:spPr>
              <a:xfrm>
                <a:off x="4558" y="7747"/>
                <a:ext cx="828" cy="580"/>
              </a:xfrm>
              <a:prstGeom prst="rect">
                <a:avLst/>
              </a:prstGeom>
              <a:noFill/>
              <a:ln w="9525">
                <a:noFill/>
              </a:ln>
            </p:spPr>
            <p:txBody>
              <a:bodyPr wrap="none">
                <a:spAutoFit/>
              </a:bodyPr>
              <a:p>
                <a:r>
                  <a:rPr lang="en-US" altLang="zh-CN" sz="1800" b="1" dirty="0">
                    <a:latin typeface="Times New Roman" panose="02020603050405020304" pitchFamily="18" charset="0"/>
                  </a:rPr>
                  <a:t>0..1</a:t>
                </a:r>
                <a:endParaRPr lang="en-US" altLang="zh-CN" sz="1800" b="1" dirty="0">
                  <a:latin typeface="Times New Roman" panose="02020603050405020304" pitchFamily="18" charset="0"/>
                </a:endParaRPr>
              </a:p>
            </p:txBody>
          </p:sp>
          <p:sp>
            <p:nvSpPr>
              <p:cNvPr id="25" name="Text Box 28"/>
              <p:cNvSpPr txBox="1"/>
              <p:nvPr/>
            </p:nvSpPr>
            <p:spPr>
              <a:xfrm>
                <a:off x="4192" y="6809"/>
                <a:ext cx="1194" cy="580"/>
              </a:xfrm>
              <a:prstGeom prst="rect">
                <a:avLst/>
              </a:prstGeom>
              <a:noFill/>
              <a:ln w="9525">
                <a:noFill/>
              </a:ln>
            </p:spPr>
            <p:txBody>
              <a:bodyPr wrap="none">
                <a:spAutoFit/>
              </a:bodyPr>
              <a:p>
                <a:r>
                  <a:rPr lang="en-US" altLang="zh-CN" sz="1800" b="1" dirty="0">
                    <a:latin typeface="Times New Roman" panose="02020603050405020304" pitchFamily="18" charset="0"/>
                  </a:rPr>
                  <a:t>Teach</a:t>
                </a:r>
                <a:endParaRPr lang="en-US" altLang="zh-CN" sz="1800" b="1" dirty="0">
                  <a:latin typeface="Times New Roman" panose="02020603050405020304" pitchFamily="18" charset="0"/>
                </a:endParaRPr>
              </a:p>
            </p:txBody>
          </p:sp>
          <p:sp>
            <p:nvSpPr>
              <p:cNvPr id="26" name="Freeform 30"/>
              <p:cNvSpPr/>
              <p:nvPr/>
            </p:nvSpPr>
            <p:spPr>
              <a:xfrm rot="5640000" flipH="1">
                <a:off x="4824" y="6411"/>
                <a:ext cx="342" cy="42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27" name="Text Box 33"/>
              <p:cNvSpPr txBox="1"/>
              <p:nvPr/>
            </p:nvSpPr>
            <p:spPr>
              <a:xfrm>
                <a:off x="4580" y="5549"/>
                <a:ext cx="830" cy="577"/>
              </a:xfrm>
              <a:prstGeom prst="rect">
                <a:avLst/>
              </a:prstGeom>
              <a:noFill/>
              <a:ln w="9525">
                <a:noFill/>
              </a:ln>
            </p:spPr>
            <p:txBody>
              <a:bodyPr wrap="none">
                <a:spAutoFit/>
              </a:bodyPr>
              <a:p>
                <a:r>
                  <a:rPr lang="en-US" altLang="zh-CN" sz="1800" b="1" dirty="0">
                    <a:latin typeface="Times New Roman" panose="02020603050405020304" pitchFamily="18" charset="0"/>
                  </a:rPr>
                  <a:t>0..*</a:t>
                </a:r>
                <a:endParaRPr lang="en-US" altLang="zh-CN" sz="1800" b="1" dirty="0">
                  <a:latin typeface="Times New Roman" panose="02020603050405020304" pitchFamily="18" charset="0"/>
                </a:endParaRPr>
              </a:p>
            </p:txBody>
          </p:sp>
          <p:sp>
            <p:nvSpPr>
              <p:cNvPr id="28" name="Text Box 15"/>
              <p:cNvSpPr txBox="1"/>
              <p:nvPr/>
            </p:nvSpPr>
            <p:spPr>
              <a:xfrm>
                <a:off x="8244" y="6950"/>
                <a:ext cx="2913" cy="725"/>
              </a:xfrm>
              <a:prstGeom prst="rect">
                <a:avLst/>
              </a:prstGeom>
              <a:noFill/>
              <a:ln w="15875" cap="flat" cmpd="sng">
                <a:solidFill>
                  <a:schemeClr val="tx1"/>
                </a:solidFill>
                <a:prstDash val="solid"/>
                <a:miter/>
                <a:headEnd type="none" w="med" len="med"/>
                <a:tailEnd type="none" w="med" len="med"/>
              </a:ln>
            </p:spPr>
            <p:txBody>
              <a:bodyPr>
                <a:spAutoFit/>
              </a:bodyPr>
              <a:p>
                <a:endParaRPr lang="en-US" altLang="zh-CN" b="1" dirty="0">
                  <a:solidFill>
                    <a:srgbClr val="FF0000"/>
                  </a:solidFill>
                  <a:latin typeface="Times New Roman" panose="02020603050405020304" pitchFamily="18" charset="0"/>
                </a:endParaRPr>
              </a:p>
            </p:txBody>
          </p:sp>
          <p:sp>
            <p:nvSpPr>
              <p:cNvPr id="29" name="Text Box 25"/>
              <p:cNvSpPr txBox="1"/>
              <p:nvPr/>
            </p:nvSpPr>
            <p:spPr>
              <a:xfrm>
                <a:off x="8244" y="7672"/>
                <a:ext cx="2913" cy="1307"/>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dirty="0">
                    <a:sym typeface="+mn-ea"/>
                  </a:rPr>
                  <a:t>class_no</a:t>
                </a:r>
                <a:endParaRPr lang="en-US" altLang="zh-CN" dirty="0">
                  <a:sym typeface="+mn-ea"/>
                </a:endParaRPr>
              </a:p>
              <a:p>
                <a:r>
                  <a:rPr lang="en-US" altLang="zh-CN" dirty="0">
                    <a:latin typeface="Times New Roman" panose="02020603050405020304" pitchFamily="18" charset="0"/>
                  </a:rPr>
                  <a:t>grade</a:t>
                </a:r>
                <a:endParaRPr lang="en-US" altLang="zh-CN" dirty="0">
                  <a:latin typeface="Times New Roman" panose="02020603050405020304" pitchFamily="18" charset="0"/>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a:xfrm>
            <a:off x="76200" y="228600"/>
            <a:ext cx="8610600" cy="1143000"/>
          </a:xfrm>
        </p:spPr>
        <p:txBody>
          <a:bodyPr anchor="ctr"/>
          <a:p>
            <a:pPr defTabSz="284480">
              <a:tabLst>
                <a:tab pos="482600" algn="l"/>
              </a:tabLst>
            </a:pPr>
            <a:r>
              <a:rPr lang="zh-CN" altLang="en-US" sz="4000">
                <a:latin typeface="微软雅黑" panose="020B0503020204020204" charset="-122"/>
                <a:ea typeface="微软雅黑" panose="020B0503020204020204" charset="-122"/>
                <a:sym typeface="+mn-ea"/>
              </a:rPr>
              <a:t>第六步</a:t>
            </a:r>
            <a:r>
              <a:rPr lang="en-US" altLang="zh-CN" sz="4000">
                <a:latin typeface="微软雅黑" panose="020B0503020204020204" charset="-122"/>
                <a:ea typeface="微软雅黑" panose="020B0503020204020204" charset="-122"/>
                <a:sym typeface="+mn-ea"/>
              </a:rPr>
              <a:t>: </a:t>
            </a:r>
            <a:r>
              <a:rPr lang="zh-CN" sz="4000">
                <a:latin typeface="微软雅黑" panose="020B0503020204020204" charset="-122"/>
                <a:ea typeface="微软雅黑" panose="020B0503020204020204" charset="-122"/>
                <a:sym typeface="+mn-ea"/>
              </a:rPr>
              <a:t>处理多值属性</a:t>
            </a:r>
            <a:endParaRPr lang="en-US" altLang="zh-CN" sz="4000"/>
          </a:p>
        </p:txBody>
      </p:sp>
      <p:sp>
        <p:nvSpPr>
          <p:cNvPr id="115715" name="文本占位符 115714"/>
          <p:cNvSpPr>
            <a:spLocks noGrp="1"/>
          </p:cNvSpPr>
          <p:nvPr>
            <p:ph type="body" idx="1"/>
          </p:nvPr>
        </p:nvSpPr>
        <p:spPr>
          <a:xfrm>
            <a:off x="76200" y="1752600"/>
            <a:ext cx="8534400" cy="5029200"/>
          </a:xfrm>
        </p:spPr>
        <p:txBody>
          <a:bodyPr/>
          <a:p>
            <a:pPr marL="457200" indent="-457200" defTabSz="0">
              <a:lnSpc>
                <a:spcPct val="150000"/>
              </a:lnSpc>
              <a:spcBef>
                <a:spcPct val="40000"/>
              </a:spcBef>
              <a:buFont typeface="Wingdings" panose="05000000000000000000" pitchFamily="2" charset="2"/>
              <a:buNone/>
              <a:tabLst>
                <a:tab pos="952500" algn="l"/>
              </a:tabLst>
            </a:pPr>
            <a:r>
              <a:rPr lang="en-US" altLang="zh-CN" err="1">
                <a:latin typeface="微软雅黑" panose="020B0503020204020204" charset="-122"/>
                <a:ea typeface="微软雅黑" panose="020B0503020204020204" charset="-122"/>
              </a:rPr>
              <a:t>      </a:t>
            </a:r>
            <a:r>
              <a:rPr lang="zh-CN" altLang="en-US" err="1">
                <a:latin typeface="微软雅黑" panose="020B0503020204020204" charset="-122"/>
                <a:ea typeface="微软雅黑" panose="020B0503020204020204" charset="-122"/>
              </a:rPr>
              <a:t>对多值属性，单独创建一个关系</a:t>
            </a:r>
            <a:r>
              <a:rPr lang="en-US" altLang="zh-CN" err="1">
                <a:latin typeface="微软雅黑" panose="020B0503020204020204" charset="-122"/>
                <a:ea typeface="微软雅黑" panose="020B0503020204020204" charset="-122"/>
              </a:rPr>
              <a:t>(Relation)</a:t>
            </a:r>
            <a:r>
              <a:rPr lang="zh-CN" altLang="en-US" err="1">
                <a:latin typeface="微软雅黑" panose="020B0503020204020204" charset="-122"/>
                <a:ea typeface="微软雅黑" panose="020B0503020204020204" charset="-122"/>
              </a:rPr>
              <a:t>来表达，将其所属的</a:t>
            </a:r>
            <a:r>
              <a:rPr lang="zh-CN" altLang="en-US" err="1">
                <a:latin typeface="微软雅黑" panose="020B0503020204020204" charset="-122"/>
                <a:ea typeface="微软雅黑" panose="020B0503020204020204" charset="-122"/>
                <a:sym typeface="+mn-ea"/>
              </a:rPr>
              <a:t>关系</a:t>
            </a:r>
            <a:r>
              <a:rPr lang="en-US" altLang="zh-CN" err="1">
                <a:latin typeface="微软雅黑" panose="020B0503020204020204" charset="-122"/>
                <a:ea typeface="微软雅黑" panose="020B0503020204020204" charset="-122"/>
                <a:sym typeface="+mn-ea"/>
              </a:rPr>
              <a:t>(Relation)</a:t>
            </a:r>
            <a:r>
              <a:rPr lang="zh-CN" altLang="en-US" err="1">
                <a:latin typeface="微软雅黑" panose="020B0503020204020204" charset="-122"/>
                <a:ea typeface="微软雅黑" panose="020B0503020204020204" charset="-122"/>
              </a:rPr>
              <a:t>的主键，加进所创建的关系中，作为主键的组成部分，自然也是外键。</a:t>
            </a:r>
            <a:endParaRPr lang="zh-CN" altLang="en-US" err="1">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a:xfrm>
            <a:off x="76200" y="0"/>
            <a:ext cx="9067800" cy="1143000"/>
          </a:xfrm>
        </p:spPr>
        <p:txBody>
          <a:bodyPr anchor="ctr"/>
          <a:p>
            <a:r>
              <a:rPr lang="zh-CN" altLang="en-US" sz="4000">
                <a:latin typeface="微软雅黑" panose="020B0503020204020204" charset="-122"/>
                <a:ea typeface="微软雅黑" panose="020B0503020204020204" charset="-122"/>
                <a:sym typeface="+mn-ea"/>
              </a:rPr>
              <a:t>第六步</a:t>
            </a:r>
            <a:r>
              <a:rPr lang="en-US" altLang="zh-CN" sz="4000">
                <a:latin typeface="微软雅黑" panose="020B0503020204020204" charset="-122"/>
                <a:ea typeface="微软雅黑" panose="020B0503020204020204" charset="-122"/>
                <a:sym typeface="+mn-ea"/>
              </a:rPr>
              <a:t>: </a:t>
            </a:r>
            <a:r>
              <a:rPr lang="zh-CN" sz="4000">
                <a:latin typeface="微软雅黑" panose="020B0503020204020204" charset="-122"/>
                <a:ea typeface="微软雅黑" panose="020B0503020204020204" charset="-122"/>
                <a:sym typeface="+mn-ea"/>
              </a:rPr>
              <a:t>处理多值属性</a:t>
            </a:r>
            <a:endParaRPr lang="en-US" altLang="zh-CN" sz="4000"/>
          </a:p>
        </p:txBody>
      </p:sp>
      <p:sp>
        <p:nvSpPr>
          <p:cNvPr id="116739" name="文本占位符 116738"/>
          <p:cNvSpPr>
            <a:spLocks noGrp="1"/>
          </p:cNvSpPr>
          <p:nvPr>
            <p:ph type="body" idx="1"/>
          </p:nvPr>
        </p:nvSpPr>
        <p:spPr>
          <a:xfrm>
            <a:off x="5791200" y="1524000"/>
            <a:ext cx="2667000" cy="533400"/>
          </a:xfrm>
        </p:spPr>
        <p:txBody>
          <a:bodyPr/>
          <a:p>
            <a:pPr marL="457200" indent="-457200" defTabSz="0">
              <a:buFont typeface="Wingdings" panose="05000000000000000000" pitchFamily="2" charset="2"/>
              <a:buNone/>
              <a:tabLst>
                <a:tab pos="952500" algn="l"/>
              </a:tabLst>
            </a:pPr>
            <a:endParaRPr dirty="0"/>
          </a:p>
        </p:txBody>
      </p:sp>
      <p:sp>
        <p:nvSpPr>
          <p:cNvPr id="116741" name="文本框 116740"/>
          <p:cNvSpPr txBox="1"/>
          <p:nvPr/>
        </p:nvSpPr>
        <p:spPr>
          <a:xfrm>
            <a:off x="4284663" y="3573463"/>
            <a:ext cx="4495800"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name, budget, 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6750" name="直接连接符 116749"/>
          <p:cNvSpPr/>
          <p:nvPr/>
        </p:nvSpPr>
        <p:spPr>
          <a:xfrm flipV="1">
            <a:off x="4356100" y="4005263"/>
            <a:ext cx="1368425" cy="1511300"/>
          </a:xfrm>
          <a:prstGeom prst="line">
            <a:avLst/>
          </a:prstGeom>
          <a:ln w="9525" cap="flat" cmpd="sng">
            <a:solidFill>
              <a:schemeClr val="tx1"/>
            </a:solidFill>
            <a:prstDash val="solid"/>
            <a:headEnd type="none" w="med" len="med"/>
            <a:tailEnd type="triangle" w="med" len="med"/>
          </a:ln>
        </p:spPr>
      </p:sp>
      <p:sp>
        <p:nvSpPr>
          <p:cNvPr id="116752" name="文本框 116751"/>
          <p:cNvSpPr txBox="1"/>
          <p:nvPr/>
        </p:nvSpPr>
        <p:spPr>
          <a:xfrm>
            <a:off x="3276600" y="1676400"/>
            <a:ext cx="1436688"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Project     </a:t>
            </a:r>
            <a:endParaRPr lang="en-US" altLang="zh-CN">
              <a:latin typeface="Times New Roman" panose="02020603050405020304" pitchFamily="18" charset="0"/>
            </a:endParaRPr>
          </a:p>
        </p:txBody>
      </p:sp>
      <p:sp>
        <p:nvSpPr>
          <p:cNvPr id="116753" name="文本框 116752"/>
          <p:cNvSpPr txBox="1"/>
          <p:nvPr/>
        </p:nvSpPr>
        <p:spPr>
          <a:xfrm>
            <a:off x="3276600" y="2157413"/>
            <a:ext cx="1447800" cy="120015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pno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budget</a:t>
            </a:r>
            <a:endParaRPr lang="en-US" altLang="zh-CN" sz="1800">
              <a:latin typeface="Times New Roman" panose="02020603050405020304" pitchFamily="18" charset="0"/>
            </a:endParaRPr>
          </a:p>
          <a:p>
            <a:r>
              <a:rPr lang="en-US" altLang="zh-CN" sz="1800">
                <a:latin typeface="Times New Roman" panose="02020603050405020304" pitchFamily="18" charset="0"/>
              </a:rPr>
              <a:t>location[1..3]</a:t>
            </a:r>
            <a:endParaRPr lang="en-US" altLang="zh-CN" sz="1800">
              <a:latin typeface="Times New Roman" panose="02020603050405020304" pitchFamily="18" charset="0"/>
            </a:endParaRPr>
          </a:p>
        </p:txBody>
      </p:sp>
      <p:sp>
        <p:nvSpPr>
          <p:cNvPr id="116754" name="文本框 116753"/>
          <p:cNvSpPr txBox="1"/>
          <p:nvPr/>
        </p:nvSpPr>
        <p:spPr>
          <a:xfrm>
            <a:off x="1752600" y="5334000"/>
            <a:ext cx="4149725" cy="457200"/>
          </a:xfrm>
          <a:prstGeom prst="rect">
            <a:avLst/>
          </a:prstGeom>
          <a:noFill/>
          <a:ln w="9525">
            <a:noFill/>
          </a:ln>
        </p:spPr>
        <p:txBody>
          <a:bodyPr wrap="none" anchor="t">
            <a:spAutoFit/>
          </a:bodyPr>
          <a:p>
            <a:r>
              <a:rPr lang="en-US" altLang="zh-CN" b="1" err="1">
                <a:latin typeface="Times New Roman" panose="02020603050405020304" pitchFamily="18" charset="0"/>
              </a:rPr>
              <a:t>ProjectLocation</a:t>
            </a:r>
            <a:r>
              <a:rPr lang="en-US" altLang="zh-CN" b="1">
                <a:latin typeface="Times New Roman" panose="02020603050405020304" pitchFamily="18" charset="0"/>
              </a:rPr>
              <a:t> </a:t>
            </a:r>
            <a:r>
              <a:rPr lang="en-US" altLang="zh-CN">
                <a:latin typeface="Times New Roman" panose="02020603050405020304" pitchFamily="18" charset="0"/>
              </a:rPr>
              <a:t>(</a:t>
            </a:r>
            <a:r>
              <a:rPr lang="en-US" altLang="zh-CN" u="sng" err="1">
                <a:latin typeface="Times New Roman" panose="02020603050405020304" pitchFamily="18" charset="0"/>
              </a:rPr>
              <a:t>pno</a:t>
            </a:r>
            <a:r>
              <a:rPr lang="en-US" altLang="zh-CN">
                <a:latin typeface="Times New Roman" panose="02020603050405020304" pitchFamily="18" charset="0"/>
              </a:rPr>
              <a:t>, </a:t>
            </a:r>
            <a:r>
              <a:rPr lang="en-US" altLang="zh-CN" u="sng">
                <a:latin typeface="Times New Roman" panose="02020603050405020304" pitchFamily="18" charset="0"/>
              </a:rPr>
              <a:t>location</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16755" name="下箭头 116754"/>
          <p:cNvSpPr/>
          <p:nvPr/>
        </p:nvSpPr>
        <p:spPr>
          <a:xfrm>
            <a:off x="3635375" y="3429000"/>
            <a:ext cx="215900" cy="2016125"/>
          </a:xfrm>
          <a:prstGeom prst="downArrow">
            <a:avLst>
              <a:gd name="adj1" fmla="val 50000"/>
              <a:gd name="adj2" fmla="val 233455"/>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125413" y="125413"/>
            <a:ext cx="8839200" cy="1143000"/>
          </a:xfrm>
        </p:spPr>
        <p:txBody>
          <a:bodyPr anchor="ctr"/>
          <a:p>
            <a:r>
              <a:rPr lang="zh-CN" altLang="en-US">
                <a:latin typeface="微软雅黑" panose="020B0503020204020204" charset="-122"/>
                <a:ea typeface="微软雅黑" panose="020B0503020204020204" charset="-122"/>
                <a:sym typeface="+mn-ea"/>
              </a:rPr>
              <a:t>第七步</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处理度</a:t>
            </a:r>
            <a:r>
              <a:rPr lang="zh-CN" altLang="en-US">
                <a:latin typeface="微软雅黑" panose="020B0503020204020204" charset="-122"/>
                <a:ea typeface="微软雅黑" panose="020B0503020204020204" charset="-122"/>
                <a:sym typeface="+mn-ea"/>
              </a:rPr>
              <a:t>≧3的关系(Relationship)</a:t>
            </a:r>
            <a:endParaRPr lang="en-US" altLang="zh-CN">
              <a:latin typeface="宋体" panose="02010600030101010101" pitchFamily="2" charset="-122"/>
              <a:ea typeface="宋体" panose="02010600030101010101" pitchFamily="2" charset="-122"/>
              <a:sym typeface="+mn-ea"/>
            </a:endParaRPr>
          </a:p>
        </p:txBody>
      </p:sp>
      <p:sp>
        <p:nvSpPr>
          <p:cNvPr id="118787" name="文本占位符 118786"/>
          <p:cNvSpPr>
            <a:spLocks noGrp="1"/>
          </p:cNvSpPr>
          <p:nvPr>
            <p:ph type="body" idx="1"/>
          </p:nvPr>
        </p:nvSpPr>
        <p:spPr>
          <a:xfrm>
            <a:off x="4563110" y="5426075"/>
            <a:ext cx="4401820" cy="551815"/>
          </a:xfrm>
        </p:spPr>
        <p:txBody>
          <a:bodyPr/>
          <a:p>
            <a:pPr marL="33020" indent="-33020" defTabSz="0">
              <a:buFont typeface="Wingdings" panose="05000000000000000000" pitchFamily="2" charset="2"/>
              <a:buNone/>
              <a:tabLst>
                <a:tab pos="952500" algn="l"/>
              </a:tabLst>
            </a:pPr>
            <a:r>
              <a:rPr lang="zh-CN" dirty="0">
                <a:solidFill>
                  <a:srgbClr val="FF0000"/>
                </a:solidFill>
                <a:latin typeface="微软雅黑" panose="020B0503020204020204" charset="-122"/>
                <a:ea typeface="微软雅黑" panose="020B0503020204020204" charset="-122"/>
              </a:rPr>
              <a:t>创建一个关系</a:t>
            </a:r>
            <a:r>
              <a:rPr lang="en-US" altLang="zh-CN" dirty="0">
                <a:solidFill>
                  <a:srgbClr val="FF0000"/>
                </a:solidFill>
                <a:latin typeface="微软雅黑" panose="020B0503020204020204" charset="-122"/>
                <a:ea typeface="微软雅黑" panose="020B0503020204020204" charset="-122"/>
              </a:rPr>
              <a:t>(Relation)</a:t>
            </a:r>
            <a:r>
              <a:rPr lang="zh-CN" altLang="en-US" dirty="0">
                <a:solidFill>
                  <a:srgbClr val="FF0000"/>
                </a:solidFill>
                <a:latin typeface="微软雅黑" panose="020B0503020204020204" charset="-122"/>
                <a:ea typeface="微软雅黑" panose="020B0503020204020204" charset="-122"/>
              </a:rPr>
              <a:t>来表达</a:t>
            </a:r>
            <a:endParaRPr lang="zh-CN" altLang="en-US" dirty="0">
              <a:solidFill>
                <a:srgbClr val="FF0000"/>
              </a:solidFill>
              <a:latin typeface="微软雅黑" panose="020B0503020204020204" charset="-122"/>
              <a:ea typeface="微软雅黑" panose="020B0503020204020204" charset="-122"/>
            </a:endParaRPr>
          </a:p>
        </p:txBody>
      </p:sp>
      <p:sp>
        <p:nvSpPr>
          <p:cNvPr id="118790" name="文本框 118789"/>
          <p:cNvSpPr txBox="1"/>
          <p:nvPr/>
        </p:nvSpPr>
        <p:spPr>
          <a:xfrm>
            <a:off x="4876800" y="2971800"/>
            <a:ext cx="1436688" cy="466725"/>
          </a:xfrm>
          <a:prstGeom prst="rect">
            <a:avLst/>
          </a:prstGeom>
          <a:solidFill>
            <a:srgbClr val="CCFFCC"/>
          </a:solid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Project     </a:t>
            </a:r>
            <a:endParaRPr lang="en-US" altLang="zh-CN">
              <a:latin typeface="Times New Roman" panose="02020603050405020304" pitchFamily="18" charset="0"/>
            </a:endParaRPr>
          </a:p>
        </p:txBody>
      </p:sp>
      <p:sp>
        <p:nvSpPr>
          <p:cNvPr id="118791" name="文本框 118790"/>
          <p:cNvSpPr txBox="1"/>
          <p:nvPr/>
        </p:nvSpPr>
        <p:spPr>
          <a:xfrm>
            <a:off x="4876800" y="3417888"/>
            <a:ext cx="1447800" cy="925512"/>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pno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budget</a:t>
            </a:r>
            <a:endParaRPr lang="en-US" altLang="zh-CN" sz="1800">
              <a:latin typeface="Times New Roman" panose="02020603050405020304" pitchFamily="18" charset="0"/>
            </a:endParaRPr>
          </a:p>
        </p:txBody>
      </p:sp>
      <p:sp>
        <p:nvSpPr>
          <p:cNvPr id="118792" name="文本框 118791"/>
          <p:cNvSpPr txBox="1"/>
          <p:nvPr/>
        </p:nvSpPr>
        <p:spPr>
          <a:xfrm>
            <a:off x="609600" y="6172200"/>
            <a:ext cx="6172200" cy="457200"/>
          </a:xfrm>
          <a:prstGeom prst="rect">
            <a:avLst/>
          </a:prstGeom>
          <a:noFill/>
          <a:ln w="9525">
            <a:noFill/>
          </a:ln>
        </p:spPr>
        <p:txBody>
          <a:bodyPr>
            <a:spAutoFit/>
          </a:bodyPr>
          <a:p>
            <a:r>
              <a:rPr lang="en-US" altLang="zh-CN">
                <a:latin typeface="Times New Roman" panose="02020603050405020304" pitchFamily="18" charset="0"/>
              </a:rPr>
              <a:t>Provide (</a:t>
            </a:r>
            <a:r>
              <a:rPr lang="en-US" altLang="zh-CN" b="1" u="sng" err="1">
                <a:solidFill>
                  <a:schemeClr val="accent2"/>
                </a:solidFill>
                <a:latin typeface="Times New Roman" panose="02020603050405020304" pitchFamily="18" charset="0"/>
              </a:rPr>
              <a:t>pno</a:t>
            </a:r>
            <a:r>
              <a:rPr lang="en-US" altLang="zh-CN">
                <a:latin typeface="Times New Roman" panose="02020603050405020304" pitchFamily="18" charset="0"/>
              </a:rPr>
              <a:t>, </a:t>
            </a:r>
            <a:r>
              <a:rPr lang="en-US" altLang="zh-CN" b="1" u="sng" err="1">
                <a:solidFill>
                  <a:schemeClr val="accent2"/>
                </a:solidFill>
                <a:latin typeface="Times New Roman" panose="02020603050405020304" pitchFamily="18" charset="0"/>
              </a:rPr>
              <a:t>sno</a:t>
            </a:r>
            <a:r>
              <a:rPr lang="en-US" altLang="zh-CN">
                <a:latin typeface="Times New Roman" panose="02020603050405020304" pitchFamily="18" charset="0"/>
              </a:rPr>
              <a:t>, </a:t>
            </a:r>
            <a:r>
              <a:rPr lang="en-US" altLang="zh-CN" b="1" u="sng" err="1">
                <a:solidFill>
                  <a:schemeClr val="accent2"/>
                </a:solidFill>
                <a:latin typeface="Times New Roman" panose="02020603050405020304" pitchFamily="18" charset="0"/>
              </a:rPr>
              <a:t>cno</a:t>
            </a:r>
            <a:r>
              <a:rPr lang="en-US" altLang="zh-CN">
                <a:latin typeface="Times New Roman" panose="02020603050405020304" pitchFamily="18" charset="0"/>
              </a:rPr>
              <a:t>, quantity, price)</a:t>
            </a:r>
            <a:endParaRPr lang="en-US" altLang="zh-CN">
              <a:latin typeface="Times New Roman" panose="02020603050405020304" pitchFamily="18" charset="0"/>
            </a:endParaRPr>
          </a:p>
        </p:txBody>
      </p:sp>
      <p:sp>
        <p:nvSpPr>
          <p:cNvPr id="118794" name="文本框 118793"/>
          <p:cNvSpPr txBox="1"/>
          <p:nvPr/>
        </p:nvSpPr>
        <p:spPr>
          <a:xfrm>
            <a:off x="685800" y="2989263"/>
            <a:ext cx="1614488"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Component</a:t>
            </a:r>
            <a:endParaRPr lang="en-US" altLang="zh-CN">
              <a:latin typeface="Times New Roman" panose="02020603050405020304" pitchFamily="18" charset="0"/>
            </a:endParaRPr>
          </a:p>
        </p:txBody>
      </p:sp>
      <p:sp>
        <p:nvSpPr>
          <p:cNvPr id="118795" name="菱形 118794"/>
          <p:cNvSpPr/>
          <p:nvPr/>
        </p:nvSpPr>
        <p:spPr>
          <a:xfrm>
            <a:off x="2895600" y="2879725"/>
            <a:ext cx="1295400" cy="685800"/>
          </a:xfrm>
          <a:prstGeom prst="diamond">
            <a:avLst/>
          </a:prstGeom>
          <a:noFill/>
          <a:ln w="9525" cap="flat" cmpd="sng">
            <a:solidFill>
              <a:schemeClr val="tx1"/>
            </a:solidFill>
            <a:prstDash val="solid"/>
            <a:miter/>
            <a:headEnd type="none" w="med" len="med"/>
            <a:tailEnd type="none" w="med" len="med"/>
          </a:ln>
        </p:spPr>
        <p:txBody>
          <a:bodyPr wrap="none" anchor="ctr"/>
          <a:p>
            <a:pPr algn="ctr"/>
            <a:r>
              <a:rPr lang="en-US" altLang="zh-CN" sz="1800">
                <a:latin typeface="Times New Roman" panose="02020603050405020304" pitchFamily="18" charset="0"/>
              </a:rPr>
              <a:t>Provide</a:t>
            </a:r>
            <a:endParaRPr lang="en-US" altLang="zh-CN" sz="1800">
              <a:latin typeface="Times New Roman" panose="02020603050405020304" pitchFamily="18" charset="0"/>
            </a:endParaRPr>
          </a:p>
        </p:txBody>
      </p:sp>
      <p:sp>
        <p:nvSpPr>
          <p:cNvPr id="118797" name="直接连接符 118796"/>
          <p:cNvSpPr/>
          <p:nvPr/>
        </p:nvSpPr>
        <p:spPr>
          <a:xfrm>
            <a:off x="2209800" y="3217863"/>
            <a:ext cx="685800" cy="0"/>
          </a:xfrm>
          <a:prstGeom prst="line">
            <a:avLst/>
          </a:prstGeom>
          <a:ln w="9525" cap="flat" cmpd="sng">
            <a:solidFill>
              <a:schemeClr val="tx1"/>
            </a:solidFill>
            <a:prstDash val="solid"/>
            <a:headEnd type="none" w="med" len="med"/>
            <a:tailEnd type="none" w="med" len="med"/>
          </a:ln>
        </p:spPr>
      </p:sp>
      <p:sp>
        <p:nvSpPr>
          <p:cNvPr id="118798" name="直接连接符 118797"/>
          <p:cNvSpPr/>
          <p:nvPr/>
        </p:nvSpPr>
        <p:spPr>
          <a:xfrm>
            <a:off x="4191000" y="3213100"/>
            <a:ext cx="685800" cy="0"/>
          </a:xfrm>
          <a:prstGeom prst="line">
            <a:avLst/>
          </a:prstGeom>
          <a:ln w="9525" cap="flat" cmpd="sng">
            <a:solidFill>
              <a:schemeClr val="tx1"/>
            </a:solidFill>
            <a:prstDash val="solid"/>
            <a:headEnd type="none" w="med" len="med"/>
            <a:tailEnd type="none" w="med" len="med"/>
          </a:ln>
        </p:spPr>
      </p:sp>
      <p:sp>
        <p:nvSpPr>
          <p:cNvPr id="118799" name="文本框 118798"/>
          <p:cNvSpPr txBox="1"/>
          <p:nvPr/>
        </p:nvSpPr>
        <p:spPr>
          <a:xfrm>
            <a:off x="2971800" y="4332288"/>
            <a:ext cx="1454150" cy="466725"/>
          </a:xfrm>
          <a:prstGeom prst="rect">
            <a:avLst/>
          </a:prstGeom>
          <a:solidFill>
            <a:srgbClr val="99CCFF"/>
          </a:solid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Supplier   </a:t>
            </a:r>
            <a:endParaRPr lang="en-US" altLang="zh-CN">
              <a:latin typeface="Times New Roman" panose="02020603050405020304" pitchFamily="18" charset="0"/>
            </a:endParaRPr>
          </a:p>
        </p:txBody>
      </p:sp>
      <p:sp>
        <p:nvSpPr>
          <p:cNvPr id="118800" name="直接连接符 118799"/>
          <p:cNvSpPr/>
          <p:nvPr/>
        </p:nvSpPr>
        <p:spPr>
          <a:xfrm>
            <a:off x="3505200" y="3565525"/>
            <a:ext cx="0" cy="685800"/>
          </a:xfrm>
          <a:prstGeom prst="line">
            <a:avLst/>
          </a:prstGeom>
          <a:ln w="9525" cap="flat" cmpd="sng">
            <a:solidFill>
              <a:schemeClr val="tx1"/>
            </a:solidFill>
            <a:prstDash val="solid"/>
            <a:headEnd type="none" w="med" len="med"/>
            <a:tailEnd type="none" w="med" len="med"/>
          </a:ln>
        </p:spPr>
      </p:sp>
      <p:sp>
        <p:nvSpPr>
          <p:cNvPr id="118801" name="文本框 118800"/>
          <p:cNvSpPr txBox="1"/>
          <p:nvPr/>
        </p:nvSpPr>
        <p:spPr>
          <a:xfrm>
            <a:off x="2270125" y="3232150"/>
            <a:ext cx="527050" cy="366713"/>
          </a:xfrm>
          <a:prstGeom prst="rect">
            <a:avLst/>
          </a:prstGeom>
          <a:noFill/>
          <a:ln w="9525">
            <a:noFill/>
          </a:ln>
        </p:spPr>
        <p:txBody>
          <a:bodyPr wrap="none" anchor="t">
            <a:spAutoFit/>
          </a:bodyPr>
          <a:p>
            <a:r>
              <a:rPr lang="en-US" altLang="zh-CN" sz="1800">
                <a:latin typeface="Times New Roman" panose="02020603050405020304" pitchFamily="18" charset="0"/>
              </a:rPr>
              <a:t>0..*</a:t>
            </a:r>
            <a:endParaRPr lang="en-US" altLang="zh-CN" sz="1800">
              <a:latin typeface="Times New Roman" panose="02020603050405020304" pitchFamily="18" charset="0"/>
            </a:endParaRPr>
          </a:p>
        </p:txBody>
      </p:sp>
      <p:sp>
        <p:nvSpPr>
          <p:cNvPr id="118802" name="文本框 118801"/>
          <p:cNvSpPr txBox="1"/>
          <p:nvPr/>
        </p:nvSpPr>
        <p:spPr>
          <a:xfrm>
            <a:off x="4343400" y="3194050"/>
            <a:ext cx="527050" cy="366713"/>
          </a:xfrm>
          <a:prstGeom prst="rect">
            <a:avLst/>
          </a:prstGeom>
          <a:noFill/>
          <a:ln w="9525">
            <a:noFill/>
          </a:ln>
        </p:spPr>
        <p:txBody>
          <a:bodyPr wrap="none" anchor="t">
            <a:spAutoFit/>
          </a:bodyPr>
          <a:p>
            <a:r>
              <a:rPr lang="en-US" altLang="zh-CN" sz="1800">
                <a:latin typeface="Times New Roman" panose="02020603050405020304" pitchFamily="18" charset="0"/>
              </a:rPr>
              <a:t>0..*</a:t>
            </a:r>
            <a:endParaRPr lang="en-US" altLang="zh-CN" sz="1800">
              <a:latin typeface="Times New Roman" panose="02020603050405020304" pitchFamily="18" charset="0"/>
            </a:endParaRPr>
          </a:p>
        </p:txBody>
      </p:sp>
      <p:sp>
        <p:nvSpPr>
          <p:cNvPr id="118803" name="文本框 118802"/>
          <p:cNvSpPr txBox="1"/>
          <p:nvPr/>
        </p:nvSpPr>
        <p:spPr>
          <a:xfrm>
            <a:off x="2971800" y="3803650"/>
            <a:ext cx="527050" cy="366713"/>
          </a:xfrm>
          <a:prstGeom prst="rect">
            <a:avLst/>
          </a:prstGeom>
          <a:noFill/>
          <a:ln w="9525">
            <a:noFill/>
          </a:ln>
        </p:spPr>
        <p:txBody>
          <a:bodyPr wrap="none" anchor="t">
            <a:spAutoFit/>
          </a:bodyPr>
          <a:p>
            <a:r>
              <a:rPr lang="en-US" altLang="zh-CN" sz="1800">
                <a:latin typeface="Times New Roman" panose="02020603050405020304" pitchFamily="18" charset="0"/>
              </a:rPr>
              <a:t>0..*</a:t>
            </a:r>
            <a:endParaRPr lang="en-US" altLang="zh-CN" sz="1800">
              <a:latin typeface="Times New Roman" panose="02020603050405020304" pitchFamily="18" charset="0"/>
            </a:endParaRPr>
          </a:p>
        </p:txBody>
      </p:sp>
      <p:sp>
        <p:nvSpPr>
          <p:cNvPr id="118804" name="文本框 118803"/>
          <p:cNvSpPr txBox="1"/>
          <p:nvPr/>
        </p:nvSpPr>
        <p:spPr>
          <a:xfrm>
            <a:off x="2971800" y="4789488"/>
            <a:ext cx="1447800" cy="925512"/>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sno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p:txBody>
      </p:sp>
      <p:sp>
        <p:nvSpPr>
          <p:cNvPr id="118805" name="文本框 118804"/>
          <p:cNvSpPr txBox="1"/>
          <p:nvPr/>
        </p:nvSpPr>
        <p:spPr>
          <a:xfrm>
            <a:off x="700088" y="3460750"/>
            <a:ext cx="1585912" cy="925513"/>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cno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err="1">
                <a:latin typeface="Times New Roman" panose="02020603050405020304" pitchFamily="18" charset="0"/>
              </a:rPr>
              <a:t>desciption</a:t>
            </a:r>
            <a:endParaRPr lang="en-US" altLang="zh-CN" sz="1800">
              <a:latin typeface="Times New Roman" panose="02020603050405020304" pitchFamily="18" charset="0"/>
            </a:endParaRPr>
          </a:p>
        </p:txBody>
      </p:sp>
      <p:sp>
        <p:nvSpPr>
          <p:cNvPr id="118806" name="文本框 118805"/>
          <p:cNvSpPr txBox="1"/>
          <p:nvPr/>
        </p:nvSpPr>
        <p:spPr>
          <a:xfrm>
            <a:off x="2895600" y="1382713"/>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              </a:t>
            </a:r>
            <a:endParaRPr lang="en-US" altLang="zh-CN">
              <a:latin typeface="Times New Roman" panose="02020603050405020304" pitchFamily="18" charset="0"/>
            </a:endParaRPr>
          </a:p>
        </p:txBody>
      </p:sp>
      <p:sp>
        <p:nvSpPr>
          <p:cNvPr id="118807" name="文本框 118806"/>
          <p:cNvSpPr txBox="1"/>
          <p:nvPr/>
        </p:nvSpPr>
        <p:spPr>
          <a:xfrm>
            <a:off x="2895600" y="1828800"/>
            <a:ext cx="14478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quantity</a:t>
            </a:r>
            <a:endParaRPr lang="en-US" altLang="zh-CN" sz="1800">
              <a:latin typeface="Times New Roman" panose="02020603050405020304" pitchFamily="18" charset="0"/>
            </a:endParaRPr>
          </a:p>
          <a:p>
            <a:r>
              <a:rPr lang="en-US" altLang="zh-CN" sz="1800">
                <a:latin typeface="Times New Roman" panose="02020603050405020304" pitchFamily="18" charset="0"/>
              </a:rPr>
              <a:t>price</a:t>
            </a:r>
            <a:endParaRPr lang="en-US" altLang="zh-CN" sz="1800">
              <a:latin typeface="Times New Roman" panose="02020603050405020304" pitchFamily="18" charset="0"/>
            </a:endParaRPr>
          </a:p>
        </p:txBody>
      </p:sp>
      <p:sp>
        <p:nvSpPr>
          <p:cNvPr id="118808" name="直接连接符 118807"/>
          <p:cNvSpPr/>
          <p:nvPr/>
        </p:nvSpPr>
        <p:spPr>
          <a:xfrm>
            <a:off x="3519488" y="2443163"/>
            <a:ext cx="0" cy="457200"/>
          </a:xfrm>
          <a:prstGeom prst="line">
            <a:avLst/>
          </a:prstGeom>
          <a:ln w="9525" cap="flat" cmpd="sng">
            <a:solidFill>
              <a:schemeClr val="tx1"/>
            </a:solidFill>
            <a:prstDash val="dash"/>
            <a:headEnd type="none" w="med" len="med"/>
            <a:tailEnd type="none" w="med" len="med"/>
          </a:ln>
        </p:spPr>
      </p:sp>
      <p:sp>
        <p:nvSpPr>
          <p:cNvPr id="118809" name="任意多边形 118808"/>
          <p:cNvSpPr/>
          <p:nvPr/>
        </p:nvSpPr>
        <p:spPr>
          <a:xfrm>
            <a:off x="2362200" y="3429000"/>
            <a:ext cx="838200" cy="2667000"/>
          </a:xfrm>
          <a:custGeom>
            <a:avLst/>
            <a:gdLst/>
            <a:ahLst/>
            <a:cxnLst/>
            <a:pathLst>
              <a:path w="528" h="1680">
                <a:moveTo>
                  <a:pt x="528" y="0"/>
                </a:moveTo>
                <a:cubicBezTo>
                  <a:pt x="380" y="148"/>
                  <a:pt x="232" y="296"/>
                  <a:pt x="144" y="576"/>
                </a:cubicBezTo>
                <a:cubicBezTo>
                  <a:pt x="56" y="856"/>
                  <a:pt x="24" y="1496"/>
                  <a:pt x="0" y="1680"/>
                </a:cubicBezTo>
              </a:path>
            </a:pathLst>
          </a:custGeom>
          <a:noFill/>
          <a:ln w="476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ph type="title"/>
          </p:nvPr>
        </p:nvSpPr>
        <p:spPr>
          <a:xfrm>
            <a:off x="76200" y="228600"/>
            <a:ext cx="8839200" cy="1143000"/>
          </a:xfrm>
        </p:spPr>
        <p:txBody>
          <a:bodyPr anchor="ctr"/>
          <a:p>
            <a:r>
              <a:rPr lang="zh-CN" altLang="en-US" sz="4000">
                <a:latin typeface="微软雅黑" panose="020B0503020204020204" charset="-122"/>
                <a:ea typeface="微软雅黑" panose="020B0503020204020204" charset="-122"/>
              </a:rPr>
              <a:t>最终得到的数据库模式</a:t>
            </a:r>
            <a:endParaRPr lang="zh-CN" altLang="en-US" sz="4000">
              <a:latin typeface="微软雅黑" panose="020B0503020204020204" charset="-122"/>
              <a:ea typeface="微软雅黑" panose="020B0503020204020204" charset="-122"/>
            </a:endParaRPr>
          </a:p>
        </p:txBody>
      </p:sp>
      <p:sp>
        <p:nvSpPr>
          <p:cNvPr id="136195" name="文本占位符 136194"/>
          <p:cNvSpPr>
            <a:spLocks noGrp="1"/>
          </p:cNvSpPr>
          <p:nvPr>
            <p:ph type="body" idx="1"/>
          </p:nvPr>
        </p:nvSpPr>
        <p:spPr>
          <a:xfrm>
            <a:off x="5791200" y="1268413"/>
            <a:ext cx="2667000" cy="533400"/>
          </a:xfrm>
        </p:spPr>
        <p:txBody>
          <a:bodyPr/>
          <a:p>
            <a:pPr marL="457200" indent="-457200" defTabSz="0">
              <a:buFont typeface="Wingdings" panose="05000000000000000000" pitchFamily="2" charset="2"/>
              <a:buNone/>
              <a:tabLst>
                <a:tab pos="952500" algn="l"/>
              </a:tabLst>
            </a:pPr>
            <a:endParaRPr dirty="0"/>
          </a:p>
        </p:txBody>
      </p:sp>
      <p:sp>
        <p:nvSpPr>
          <p:cNvPr id="136196" name="文本框 136195"/>
          <p:cNvSpPr txBox="1"/>
          <p:nvPr/>
        </p:nvSpPr>
        <p:spPr>
          <a:xfrm>
            <a:off x="76200" y="2487613"/>
            <a:ext cx="8610600" cy="457200"/>
          </a:xfrm>
          <a:prstGeom prst="rect">
            <a:avLst/>
          </a:prstGeom>
          <a:noFill/>
          <a:ln w="9525">
            <a:noFill/>
          </a:ln>
        </p:spPr>
        <p:txBody>
          <a:bodyPr>
            <a:spAutoFit/>
          </a:bodyPr>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 state, city, street, title, salary,</a:t>
            </a:r>
            <a:r>
              <a:rPr lang="en-US" altLang="zh-CN" b="1" err="1">
                <a:solidFill>
                  <a:schemeClr val="accent2"/>
                </a:solidFill>
                <a:latin typeface="Times New Roman" panose="02020603050405020304" pitchFamily="18" charset="0"/>
              </a:rPr>
              <a:t>dno</a:t>
            </a:r>
            <a:r>
              <a:rPr lang="en-US" altLang="zh-CN" b="1">
                <a:solidFill>
                  <a:srgbClr val="FF5050"/>
                </a:solidFill>
                <a:latin typeface="Times New Roman" panose="02020603050405020304" pitchFamily="18" charset="0"/>
              </a:rPr>
              <a:t>, </a:t>
            </a:r>
            <a:r>
              <a:rPr lang="en-US" altLang="zh-CN" b="1" err="1">
                <a:solidFill>
                  <a:schemeClr val="accent2"/>
                </a:solidFill>
                <a:latin typeface="Times New Roman" panose="02020603050405020304" pitchFamily="18" charset="0"/>
              </a:rPr>
              <a:t>supereno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6197" name="文本框 136196"/>
          <p:cNvSpPr txBox="1"/>
          <p:nvPr/>
        </p:nvSpPr>
        <p:spPr>
          <a:xfrm>
            <a:off x="381000" y="5078413"/>
            <a:ext cx="4495800" cy="457200"/>
          </a:xfrm>
          <a:prstGeom prst="rect">
            <a:avLst/>
          </a:prstGeom>
          <a:noFill/>
          <a:ln w="9525">
            <a:noFill/>
          </a:ln>
        </p:spPr>
        <p:txBody>
          <a:bodyPr>
            <a:spAutoFit/>
          </a:bodyPr>
          <a:p>
            <a:r>
              <a:rPr lang="en-US" altLang="zh-CN">
                <a:latin typeface="Times New Roman" panose="02020603050405020304" pitchFamily="18" charset="0"/>
              </a:rPr>
              <a:t>Project (</a:t>
            </a:r>
            <a:r>
              <a:rPr lang="en-US" altLang="zh-CN" u="sng" err="1">
                <a:latin typeface="Times New Roman" panose="02020603050405020304" pitchFamily="18" charset="0"/>
              </a:rPr>
              <a:t>pno</a:t>
            </a:r>
            <a:r>
              <a:rPr lang="en-US" altLang="zh-CN" err="1">
                <a:latin typeface="Times New Roman" panose="02020603050405020304" pitchFamily="18" charset="0"/>
              </a:rPr>
              <a:t>, pname</a:t>
            </a:r>
            <a:r>
              <a:rPr lang="en-US" altLang="zh-CN">
                <a:latin typeface="Times New Roman" panose="02020603050405020304" pitchFamily="18" charset="0"/>
              </a:rPr>
              <a:t>, budget, </a:t>
            </a:r>
            <a:r>
              <a:rPr lang="en-US" altLang="zh-CN" b="1" err="1">
                <a:solidFill>
                  <a:schemeClr val="accent2"/>
                </a:solidFill>
                <a:latin typeface="Times New Roman" panose="02020603050405020304" pitchFamily="18" charset="0"/>
              </a:rPr>
              <a:t>dno</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6198" name="文本框 136197"/>
          <p:cNvSpPr txBox="1"/>
          <p:nvPr/>
        </p:nvSpPr>
        <p:spPr>
          <a:xfrm>
            <a:off x="381000" y="1268413"/>
            <a:ext cx="3608388" cy="457200"/>
          </a:xfrm>
          <a:prstGeom prst="rect">
            <a:avLst/>
          </a:prstGeom>
          <a:noFill/>
          <a:ln w="9525">
            <a:noFill/>
          </a:ln>
        </p:spPr>
        <p:txBody>
          <a:bodyPr wrap="none" anchor="t">
            <a:spAutoFit/>
          </a:bodyPr>
          <a:p>
            <a:r>
              <a:rPr lang="en-US" altLang="zh-CN">
                <a:latin typeface="Times New Roman" panose="02020603050405020304" pitchFamily="18" charset="0"/>
              </a:rPr>
              <a:t>Dependent (</a:t>
            </a:r>
            <a:r>
              <a:rPr lang="en-US" altLang="zh-CN" u="sng" err="1">
                <a:latin typeface="Times New Roman" panose="02020603050405020304" pitchFamily="18" charset="0"/>
              </a:rPr>
              <a:t>eno</a:t>
            </a:r>
            <a:r>
              <a:rPr lang="en-US" altLang="zh-CN">
                <a:latin typeface="Times New Roman" panose="02020603050405020304" pitchFamily="18" charset="0"/>
              </a:rPr>
              <a:t>, </a:t>
            </a:r>
            <a:r>
              <a:rPr lang="en-US" altLang="zh-CN" u="sng">
                <a:latin typeface="Times New Roman" panose="02020603050405020304" pitchFamily="18" charset="0"/>
              </a:rPr>
              <a:t>name</a:t>
            </a:r>
            <a:r>
              <a:rPr lang="en-US" altLang="zh-CN">
                <a:latin typeface="Times New Roman" panose="02020603050405020304" pitchFamily="18" charset="0"/>
              </a:rPr>
              <a:t>, age)</a:t>
            </a:r>
            <a:endParaRPr lang="en-US" altLang="zh-CN">
              <a:latin typeface="Times New Roman" panose="02020603050405020304" pitchFamily="18" charset="0"/>
            </a:endParaRPr>
          </a:p>
        </p:txBody>
      </p:sp>
      <p:sp>
        <p:nvSpPr>
          <p:cNvPr id="136199" name="文本框 136198"/>
          <p:cNvSpPr txBox="1"/>
          <p:nvPr/>
        </p:nvSpPr>
        <p:spPr>
          <a:xfrm>
            <a:off x="228600" y="3859213"/>
            <a:ext cx="5405438" cy="457200"/>
          </a:xfrm>
          <a:prstGeom prst="rect">
            <a:avLst/>
          </a:prstGeom>
          <a:noFill/>
          <a:ln w="9525">
            <a:noFill/>
          </a:ln>
        </p:spPr>
        <p:txBody>
          <a:bodyPr wrap="none" anchor="t">
            <a:spAutoFit/>
          </a:bodyPr>
          <a:p>
            <a:r>
              <a:rPr lang="en-US" altLang="zh-CN">
                <a:latin typeface="Times New Roman" panose="02020603050405020304" pitchFamily="18" charset="0"/>
              </a:rPr>
              <a:t>Department (</a:t>
            </a:r>
            <a:r>
              <a:rPr lang="en-US" altLang="zh-CN" u="sng" err="1">
                <a:latin typeface="Times New Roman" panose="02020603050405020304" pitchFamily="18" charset="0"/>
              </a:rPr>
              <a:t>dno</a:t>
            </a:r>
            <a:r>
              <a:rPr lang="en-US" altLang="zh-CN" err="1">
                <a:latin typeface="Times New Roman" panose="02020603050405020304" pitchFamily="18" charset="0"/>
              </a:rPr>
              <a:t>, dname</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mgreno</a:t>
            </a:r>
            <a:r>
              <a:rPr lang="en-US" altLang="zh-CN">
                <a:latin typeface="Times New Roman" panose="02020603050405020304" pitchFamily="18" charset="0"/>
              </a:rPr>
              <a:t>, </a:t>
            </a:r>
            <a:r>
              <a:rPr lang="en-US" altLang="zh-CN" b="1">
                <a:solidFill>
                  <a:schemeClr val="accent2"/>
                </a:solidFill>
                <a:latin typeface="Times New Roman" panose="02020603050405020304" pitchFamily="18" charset="0"/>
              </a:rPr>
              <a:t>bonus</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6200" name="直接连接符 136199"/>
          <p:cNvSpPr/>
          <p:nvPr/>
        </p:nvSpPr>
        <p:spPr>
          <a:xfrm flipH="1">
            <a:off x="1752600" y="1649413"/>
            <a:ext cx="381000" cy="990600"/>
          </a:xfrm>
          <a:prstGeom prst="line">
            <a:avLst/>
          </a:prstGeom>
          <a:ln w="9525" cap="flat" cmpd="sng">
            <a:solidFill>
              <a:schemeClr val="tx1"/>
            </a:solidFill>
            <a:prstDash val="solid"/>
            <a:headEnd type="none" w="med" len="med"/>
            <a:tailEnd type="triangle" w="med" len="med"/>
          </a:ln>
        </p:spPr>
      </p:sp>
      <p:sp>
        <p:nvSpPr>
          <p:cNvPr id="136201" name="直接连接符 136200"/>
          <p:cNvSpPr/>
          <p:nvPr/>
        </p:nvSpPr>
        <p:spPr>
          <a:xfrm flipH="1" flipV="1">
            <a:off x="2133600" y="4240213"/>
            <a:ext cx="2133600" cy="990600"/>
          </a:xfrm>
          <a:prstGeom prst="line">
            <a:avLst/>
          </a:prstGeom>
          <a:ln w="9525" cap="flat" cmpd="sng">
            <a:solidFill>
              <a:schemeClr val="tx1"/>
            </a:solidFill>
            <a:prstDash val="solid"/>
            <a:headEnd type="none" w="med" len="med"/>
            <a:tailEnd type="triangle" w="med" len="med"/>
          </a:ln>
        </p:spPr>
      </p:sp>
      <p:sp>
        <p:nvSpPr>
          <p:cNvPr id="136202" name="直接连接符 136201"/>
          <p:cNvSpPr/>
          <p:nvPr/>
        </p:nvSpPr>
        <p:spPr>
          <a:xfrm flipH="1" flipV="1">
            <a:off x="1752600" y="2868613"/>
            <a:ext cx="2133600" cy="1219200"/>
          </a:xfrm>
          <a:prstGeom prst="line">
            <a:avLst/>
          </a:prstGeom>
          <a:ln w="9525" cap="flat" cmpd="sng">
            <a:solidFill>
              <a:schemeClr val="tx1"/>
            </a:solidFill>
            <a:prstDash val="solid"/>
            <a:headEnd type="none" w="med" len="med"/>
            <a:tailEnd type="triangle" w="med" len="med"/>
          </a:ln>
        </p:spPr>
      </p:sp>
      <p:sp>
        <p:nvSpPr>
          <p:cNvPr id="136203" name="任意多边形 136202"/>
          <p:cNvSpPr/>
          <p:nvPr/>
        </p:nvSpPr>
        <p:spPr>
          <a:xfrm>
            <a:off x="1981200" y="2119313"/>
            <a:ext cx="5791200" cy="520700"/>
          </a:xfrm>
          <a:custGeom>
            <a:avLst/>
            <a:gdLst/>
            <a:ahLst/>
            <a:cxnLst/>
            <a:pathLst>
              <a:path w="3648" h="328">
                <a:moveTo>
                  <a:pt x="3648" y="328"/>
                </a:moveTo>
                <a:cubicBezTo>
                  <a:pt x="3160" y="204"/>
                  <a:pt x="2672" y="80"/>
                  <a:pt x="2208" y="40"/>
                </a:cubicBezTo>
                <a:cubicBezTo>
                  <a:pt x="1744" y="0"/>
                  <a:pt x="1232" y="40"/>
                  <a:pt x="864" y="88"/>
                </a:cubicBezTo>
                <a:cubicBezTo>
                  <a:pt x="496" y="136"/>
                  <a:pt x="144" y="288"/>
                  <a:pt x="0" y="328"/>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36204" name="任意多边形 136203"/>
          <p:cNvSpPr/>
          <p:nvPr/>
        </p:nvSpPr>
        <p:spPr>
          <a:xfrm>
            <a:off x="2286000" y="2944813"/>
            <a:ext cx="4724400" cy="1600200"/>
          </a:xfrm>
          <a:custGeom>
            <a:avLst/>
            <a:gdLst/>
            <a:ahLst/>
            <a:cxnLst/>
            <a:pathLst>
              <a:path w="2976" h="1008">
                <a:moveTo>
                  <a:pt x="2976" y="0"/>
                </a:moveTo>
                <a:cubicBezTo>
                  <a:pt x="2776" y="324"/>
                  <a:pt x="2576" y="648"/>
                  <a:pt x="2208" y="816"/>
                </a:cubicBezTo>
                <a:cubicBezTo>
                  <a:pt x="1840" y="984"/>
                  <a:pt x="1136" y="1008"/>
                  <a:pt x="768" y="1008"/>
                </a:cubicBezTo>
                <a:cubicBezTo>
                  <a:pt x="400" y="1008"/>
                  <a:pt x="128" y="848"/>
                  <a:pt x="0" y="816"/>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36205" name="文本框 136204"/>
          <p:cNvSpPr txBox="1"/>
          <p:nvPr/>
        </p:nvSpPr>
        <p:spPr>
          <a:xfrm>
            <a:off x="611188" y="6400800"/>
            <a:ext cx="5999162" cy="457200"/>
          </a:xfrm>
          <a:prstGeom prst="rect">
            <a:avLst/>
          </a:prstGeom>
          <a:noFill/>
          <a:ln w="9525">
            <a:noFill/>
          </a:ln>
        </p:spPr>
        <p:txBody>
          <a:bodyPr wrap="none" anchor="t">
            <a:spAutoFit/>
          </a:bodyPr>
          <a:p>
            <a:r>
              <a:rPr lang="en-US" altLang="zh-CN" b="1" err="1">
                <a:latin typeface="Times New Roman" panose="02020603050405020304" pitchFamily="18" charset="0"/>
              </a:rPr>
              <a:t>WorksOn</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eno</a:t>
            </a:r>
            <a:r>
              <a:rPr lang="en-US" altLang="zh-CN">
                <a:latin typeface="Times New Roman" panose="02020603050405020304" pitchFamily="18" charset="0"/>
              </a:rPr>
              <a:t>, </a:t>
            </a:r>
            <a:r>
              <a:rPr lang="en-US" altLang="zh-CN" b="1" err="1">
                <a:solidFill>
                  <a:schemeClr val="accent2"/>
                </a:solidFill>
                <a:latin typeface="Times New Roman" panose="02020603050405020304" pitchFamily="18" charset="0"/>
              </a:rPr>
              <a:t>pno</a:t>
            </a:r>
            <a:r>
              <a:rPr lang="en-US" altLang="zh-CN">
                <a:latin typeface="Times New Roman" panose="02020603050405020304" pitchFamily="18" charset="0"/>
              </a:rPr>
              <a:t>, Responsibility, Duration)</a:t>
            </a:r>
            <a:endParaRPr lang="en-US" altLang="zh-CN">
              <a:latin typeface="Times New Roman" panose="02020603050405020304" pitchFamily="18" charset="0"/>
            </a:endParaRPr>
          </a:p>
        </p:txBody>
      </p:sp>
      <p:sp>
        <p:nvSpPr>
          <p:cNvPr id="136206" name="直接连接符 136205"/>
          <p:cNvSpPr/>
          <p:nvPr/>
        </p:nvSpPr>
        <p:spPr>
          <a:xfrm flipH="1" flipV="1">
            <a:off x="1752600" y="5459413"/>
            <a:ext cx="1163638" cy="1065212"/>
          </a:xfrm>
          <a:prstGeom prst="line">
            <a:avLst/>
          </a:prstGeom>
          <a:ln w="9525" cap="flat" cmpd="sng">
            <a:solidFill>
              <a:schemeClr val="tx1"/>
            </a:solidFill>
            <a:prstDash val="solid"/>
            <a:headEnd type="none" w="med" len="med"/>
            <a:tailEnd type="triangle" w="med" len="med"/>
          </a:ln>
        </p:spPr>
      </p:sp>
      <p:sp>
        <p:nvSpPr>
          <p:cNvPr id="136207" name="任意多边形 136206"/>
          <p:cNvSpPr/>
          <p:nvPr/>
        </p:nvSpPr>
        <p:spPr>
          <a:xfrm>
            <a:off x="-38100" y="2868613"/>
            <a:ext cx="2378075" cy="3656012"/>
          </a:xfrm>
          <a:custGeom>
            <a:avLst/>
            <a:gdLst/>
            <a:ahLst/>
            <a:cxnLst/>
            <a:pathLst>
              <a:path w="1464" h="2160">
                <a:moveTo>
                  <a:pt x="1464" y="2160"/>
                </a:moveTo>
                <a:cubicBezTo>
                  <a:pt x="1000" y="2056"/>
                  <a:pt x="536" y="1952"/>
                  <a:pt x="312" y="1680"/>
                </a:cubicBezTo>
                <a:cubicBezTo>
                  <a:pt x="88" y="1408"/>
                  <a:pt x="0" y="808"/>
                  <a:pt x="120" y="528"/>
                </a:cubicBezTo>
                <a:cubicBezTo>
                  <a:pt x="240" y="248"/>
                  <a:pt x="880" y="88"/>
                  <a:pt x="1032" y="0"/>
                </a:cubicBezTo>
              </a:path>
            </a:pathLst>
          </a:custGeom>
          <a:noFill/>
          <a:ln w="9525" cap="flat" cmpd="sng">
            <a:solidFill>
              <a:schemeClr val="tx1"/>
            </a:solidFill>
            <a:prstDash val="solid"/>
            <a:headEnd type="none" w="med" len="med"/>
            <a:tailEnd type="triangle" w="med" len="lg"/>
          </a:ln>
        </p:spPr>
        <p:txBody>
          <a:bodyPr/>
          <a:p>
            <a:endParaRPr lang="zh-CN" altLang="en-US"/>
          </a:p>
        </p:txBody>
      </p:sp>
      <p:sp>
        <p:nvSpPr>
          <p:cNvPr id="136208" name="文本框 136207"/>
          <p:cNvSpPr txBox="1"/>
          <p:nvPr/>
        </p:nvSpPr>
        <p:spPr>
          <a:xfrm>
            <a:off x="3132138" y="5661025"/>
            <a:ext cx="4184650" cy="457200"/>
          </a:xfrm>
          <a:prstGeom prst="rect">
            <a:avLst/>
          </a:prstGeom>
          <a:noFill/>
          <a:ln w="9525">
            <a:noFill/>
          </a:ln>
        </p:spPr>
        <p:txBody>
          <a:bodyPr wrap="none" anchor="t">
            <a:spAutoFit/>
          </a:bodyPr>
          <a:p>
            <a:r>
              <a:rPr lang="en-US" altLang="zh-CN" b="1" err="1">
                <a:latin typeface="Times New Roman" panose="02020603050405020304" pitchFamily="18" charset="0"/>
              </a:rPr>
              <a:t>ProjectLocation</a:t>
            </a:r>
            <a:r>
              <a:rPr lang="en-US" altLang="zh-CN" b="1">
                <a:latin typeface="Times New Roman" panose="02020603050405020304" pitchFamily="18" charset="0"/>
              </a:rPr>
              <a:t> </a:t>
            </a:r>
            <a:r>
              <a:rPr lang="en-US" altLang="zh-CN">
                <a:latin typeface="Times New Roman" panose="02020603050405020304" pitchFamily="18" charset="0"/>
              </a:rPr>
              <a:t>(</a:t>
            </a:r>
            <a:r>
              <a:rPr lang="en-US" altLang="zh-CN" b="1" u="sng" err="1">
                <a:solidFill>
                  <a:schemeClr val="accent2"/>
                </a:solidFill>
                <a:latin typeface="Times New Roman" panose="02020603050405020304" pitchFamily="18" charset="0"/>
              </a:rPr>
              <a:t>pno</a:t>
            </a:r>
            <a:r>
              <a:rPr lang="en-US" altLang="zh-CN">
                <a:latin typeface="Times New Roman" panose="02020603050405020304" pitchFamily="18" charset="0"/>
              </a:rPr>
              <a:t>, </a:t>
            </a:r>
            <a:r>
              <a:rPr lang="en-US" altLang="zh-CN" u="sng">
                <a:latin typeface="Times New Roman" panose="02020603050405020304" pitchFamily="18" charset="0"/>
              </a:rPr>
              <a:t>location</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36209" name="任意多边形 136208"/>
          <p:cNvSpPr/>
          <p:nvPr/>
        </p:nvSpPr>
        <p:spPr>
          <a:xfrm>
            <a:off x="1979613" y="5516563"/>
            <a:ext cx="3744912" cy="887412"/>
          </a:xfrm>
          <a:custGeom>
            <a:avLst/>
            <a:gdLst/>
            <a:ahLst/>
            <a:cxnLst/>
            <a:pathLst>
              <a:path w="2359" h="559">
                <a:moveTo>
                  <a:pt x="2359" y="363"/>
                </a:moveTo>
                <a:cubicBezTo>
                  <a:pt x="2079" y="461"/>
                  <a:pt x="1799" y="559"/>
                  <a:pt x="1406" y="499"/>
                </a:cubicBezTo>
                <a:cubicBezTo>
                  <a:pt x="1013" y="439"/>
                  <a:pt x="506" y="219"/>
                  <a:pt x="0" y="0"/>
                </a:cubicBezTo>
              </a:path>
            </a:pathLst>
          </a:custGeom>
          <a:noFill/>
          <a:ln w="9525" cap="flat" cmpd="sng">
            <a:solidFill>
              <a:schemeClr val="tx1"/>
            </a:solidFill>
            <a:prstDash val="solid"/>
            <a:headEnd type="none" w="med" len="med"/>
            <a:tailEnd type="triangle" w="med" len="lg"/>
          </a:ln>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xfrm>
            <a:off x="76200" y="228600"/>
            <a:ext cx="8839200" cy="1143000"/>
          </a:xfrm>
        </p:spPr>
        <p:txBody>
          <a:bodyPr anchor="ctr"/>
          <a:p>
            <a:r>
              <a:rPr lang="en-US" altLang="zh-CN" sz="4000">
                <a:latin typeface="微软雅黑" panose="020B0503020204020204" charset="-122"/>
                <a:ea typeface="微软雅黑" panose="020B0503020204020204" charset="-122"/>
              </a:rPr>
              <a:t>ER</a:t>
            </a:r>
            <a:r>
              <a:rPr lang="zh-CN" altLang="en-US" sz="4000">
                <a:latin typeface="微软雅黑" panose="020B0503020204020204" charset="-122"/>
                <a:ea typeface="微软雅黑" panose="020B0503020204020204" charset="-122"/>
              </a:rPr>
              <a:t>模型和关系模型的对照</a:t>
            </a:r>
            <a:endParaRPr lang="zh-CN" altLang="en-US" sz="4000">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330835" y="2098040"/>
          <a:ext cx="8505825" cy="4451985"/>
        </p:xfrm>
        <a:graphic>
          <a:graphicData uri="http://schemas.openxmlformats.org/drawingml/2006/table">
            <a:tbl>
              <a:tblPr firstRow="1" bandRow="1">
                <a:tableStyleId>{5C22544A-7EE6-4342-B048-85BDC9FD1C3A}</a:tableStyleId>
              </a:tblPr>
              <a:tblGrid>
                <a:gridCol w="880745"/>
                <a:gridCol w="3887470"/>
                <a:gridCol w="3737610"/>
              </a:tblGrid>
              <a:tr h="629920">
                <a:tc>
                  <a:txBody>
                    <a:bodyPr/>
                    <a:p>
                      <a:pPr algn="ctr">
                        <a:buNone/>
                      </a:pPr>
                      <a:endParaRPr lang="zh-CN" altLang="en-US" sz="2400">
                        <a:solidFill>
                          <a:srgbClr val="0000FF"/>
                        </a:solidFill>
                        <a:latin typeface="Arial" panose="020B0604020202020204" pitchFamily="34" charset="0"/>
                      </a:endParaRPr>
                    </a:p>
                  </a:txBody>
                  <a:tcPr>
                    <a:solidFill>
                      <a:schemeClr val="accent1">
                        <a:lumMod val="20000"/>
                        <a:lumOff val="80000"/>
                      </a:schemeClr>
                    </a:solidFill>
                  </a:tcPr>
                </a:tc>
                <a:tc>
                  <a:txBody>
                    <a:bodyPr/>
                    <a:p>
                      <a:pPr algn="ctr">
                        <a:buNone/>
                      </a:pPr>
                      <a:r>
                        <a:rPr lang="en-US" altLang="zh-CN" sz="2400">
                          <a:solidFill>
                            <a:srgbClr val="0000FF"/>
                          </a:solidFill>
                          <a:latin typeface="Arial" panose="020B0604020202020204" pitchFamily="34" charset="0"/>
                          <a:sym typeface="+mn-ea"/>
                        </a:rPr>
                        <a:t>ER Model</a:t>
                      </a:r>
                      <a:endParaRPr lang="en-US" altLang="zh-CN" sz="2400" b="1">
                        <a:solidFill>
                          <a:srgbClr val="0000FF"/>
                        </a:solidFill>
                        <a:latin typeface="Arial" panose="020B0604020202020204" pitchFamily="34" charset="0"/>
                        <a:sym typeface="+mn-ea"/>
                      </a:endParaRPr>
                    </a:p>
                  </a:txBody>
                  <a:tcPr>
                    <a:solidFill>
                      <a:schemeClr val="accent1">
                        <a:lumMod val="20000"/>
                        <a:lumOff val="80000"/>
                      </a:schemeClr>
                    </a:solidFill>
                  </a:tcPr>
                </a:tc>
                <a:tc>
                  <a:txBody>
                    <a:bodyPr/>
                    <a:p>
                      <a:pPr algn="ctr">
                        <a:buNone/>
                      </a:pPr>
                      <a:r>
                        <a:rPr lang="en-US" altLang="zh-CN" sz="2400">
                          <a:solidFill>
                            <a:srgbClr val="0000FF"/>
                          </a:solidFill>
                          <a:latin typeface="Arial" panose="020B0604020202020204" pitchFamily="34" charset="0"/>
                          <a:sym typeface="+mn-ea"/>
                        </a:rPr>
                        <a:t>Relational Model </a:t>
                      </a:r>
                      <a:endParaRPr lang="en-US" altLang="zh-CN" sz="2400" b="1">
                        <a:solidFill>
                          <a:srgbClr val="0000FF"/>
                        </a:solidFill>
                        <a:latin typeface="Arial" panose="020B0604020202020204" pitchFamily="34" charset="0"/>
                        <a:sym typeface="+mn-ea"/>
                      </a:endParaRPr>
                    </a:p>
                  </a:txBody>
                  <a:tcPr>
                    <a:solidFill>
                      <a:schemeClr val="accent1">
                        <a:lumMod val="20000"/>
                        <a:lumOff val="80000"/>
                      </a:schemeClr>
                    </a:solidFill>
                  </a:tcPr>
                </a:tc>
              </a:tr>
              <a:tr h="546100">
                <a:tc>
                  <a:txBody>
                    <a:bodyPr/>
                    <a:p>
                      <a:pPr algn="ctr">
                        <a:buNone/>
                      </a:pPr>
                      <a:r>
                        <a:rPr lang="en-US" altLang="zh-CN" sz="2000">
                          <a:latin typeface="微软雅黑" panose="020B0503020204020204" charset="-122"/>
                          <a:ea typeface="微软雅黑" panose="020B0503020204020204" charset="-122"/>
                        </a:rPr>
                        <a:t>1</a:t>
                      </a:r>
                      <a:endParaRPr lang="en-US" altLang="zh-CN" sz="2000">
                        <a:latin typeface="微软雅黑" panose="020B0503020204020204" charset="-122"/>
                        <a:ea typeface="微软雅黑" panose="020B0503020204020204" charset="-122"/>
                      </a:endParaRPr>
                    </a:p>
                  </a:txBody>
                  <a:tcPr/>
                </a:tc>
                <a:tc>
                  <a:txBody>
                    <a:bodyPr/>
                    <a:p>
                      <a:pPr algn="ctr">
                        <a:buNone/>
                      </a:pPr>
                      <a:r>
                        <a:rPr lang="zh-CN" altLang="en-US" sz="2000" b="1">
                          <a:solidFill>
                            <a:srgbClr val="FF0000"/>
                          </a:solidFill>
                          <a:latin typeface="微软雅黑" panose="020B0503020204020204" charset="-122"/>
                          <a:ea typeface="微软雅黑" panose="020B0503020204020204" charset="-122"/>
                          <a:sym typeface="+mn-ea"/>
                        </a:rPr>
                        <a:t>概念模型</a:t>
                      </a:r>
                      <a:endParaRPr lang="zh-CN" altLang="en-US" sz="2000" b="1">
                        <a:solidFill>
                          <a:srgbClr val="FF0000"/>
                        </a:solidFill>
                        <a:latin typeface="微软雅黑" panose="020B0503020204020204" charset="-122"/>
                        <a:ea typeface="微软雅黑" panose="020B0503020204020204" charset="-122"/>
                        <a:sym typeface="+mn-ea"/>
                      </a:endParaRPr>
                    </a:p>
                  </a:txBody>
                  <a:tcPr/>
                </a:tc>
                <a:tc>
                  <a:txBody>
                    <a:bodyPr/>
                    <a:p>
                      <a:pPr algn="ctr">
                        <a:buNone/>
                      </a:pPr>
                      <a:r>
                        <a:rPr lang="zh-CN" altLang="en-US" sz="2000" b="1">
                          <a:solidFill>
                            <a:srgbClr val="FF0000"/>
                          </a:solidFill>
                          <a:latin typeface="微软雅黑" panose="020B0503020204020204" charset="-122"/>
                          <a:ea typeface="微软雅黑" panose="020B0503020204020204" charset="-122"/>
                          <a:sym typeface="+mn-ea"/>
                        </a:rPr>
                        <a:t>逻辑模型</a:t>
                      </a:r>
                      <a:endParaRPr lang="zh-CN" altLang="en-US" sz="2000" b="1">
                        <a:solidFill>
                          <a:srgbClr val="FF0000"/>
                        </a:solidFill>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sym typeface="+mn-ea"/>
                        </a:rPr>
                        <a:t>2</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Entity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endParaRPr lang="en-US" altLang="zh-CN"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3</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1:1 or 1:N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zh-CN" altLang="en-US" sz="2000">
                          <a:latin typeface="微软雅黑" panose="020B0503020204020204" charset="-122"/>
                          <a:ea typeface="微软雅黑" panose="020B0503020204020204" charset="-122"/>
                          <a:sym typeface="+mn-ea"/>
                        </a:rPr>
                        <a:t>外键</a:t>
                      </a:r>
                      <a:endParaRPr lang="zh-CN" altLang="en-US" sz="2000">
                        <a:latin typeface="微软雅黑" panose="020B0503020204020204" charset="-122"/>
                        <a:ea typeface="微软雅黑" panose="020B0503020204020204" charset="-122"/>
                        <a:sym typeface="+mn-ea"/>
                      </a:endParaRPr>
                    </a:p>
                  </a:txBody>
                  <a:tcPr/>
                </a:tc>
              </a:tr>
              <a:tr h="545465">
                <a:tc>
                  <a:txBody>
                    <a:bodyPr/>
                    <a:p>
                      <a:pPr algn="ctr">
                        <a:buNone/>
                      </a:pPr>
                      <a:r>
                        <a:rPr lang="en-US" altLang="zh-CN" sz="2000">
                          <a:latin typeface="微软雅黑" panose="020B0503020204020204" charset="-122"/>
                          <a:ea typeface="微软雅黑" panose="020B0503020204020204" charset="-122"/>
                        </a:rPr>
                        <a:t>4</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M:N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5</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err="1">
                          <a:latin typeface="微软雅黑" panose="020B0503020204020204" charset="-122"/>
                          <a:ea typeface="微软雅黑" panose="020B0503020204020204" charset="-122"/>
                          <a:sym typeface="+mn-ea"/>
                        </a:rPr>
                        <a:t>n-ary</a:t>
                      </a:r>
                      <a:r>
                        <a:rPr lang="en-US" altLang="zh-CN" sz="2000">
                          <a:latin typeface="微软雅黑" panose="020B0503020204020204" charset="-122"/>
                          <a:ea typeface="微软雅黑" panose="020B0503020204020204" charset="-122"/>
                          <a:sym typeface="+mn-ea"/>
                        </a:rPr>
                        <a:t>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6</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Multi-valued attribute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7</a:t>
                      </a:r>
                      <a:endParaRPr lang="en-US" altLang="zh-CN" sz="2000">
                        <a:latin typeface="微软雅黑" panose="020B0503020204020204" charset="-122"/>
                        <a:ea typeface="微软雅黑" panose="020B0503020204020204" charset="-122"/>
                      </a:endParaRPr>
                    </a:p>
                  </a:txBody>
                  <a:tcPr/>
                </a:tc>
                <a:tc>
                  <a:txBody>
                    <a:bodyPr/>
                    <a:p>
                      <a:pPr algn="ctr">
                        <a:buNone/>
                      </a:pPr>
                      <a:r>
                        <a:rPr lang="zh-CN" altLang="en-US" sz="2000">
                          <a:latin typeface="微软雅黑" panose="020B0503020204020204" charset="-122"/>
                          <a:ea typeface="微软雅黑" panose="020B0503020204020204" charset="-122"/>
                          <a:sym typeface="+mn-ea"/>
                        </a:rPr>
                        <a:t>主键属性</a:t>
                      </a:r>
                      <a:endParaRPr lang="zh-CN" altLang="en-US" sz="2000">
                        <a:latin typeface="微软雅黑" panose="020B0503020204020204" charset="-122"/>
                        <a:ea typeface="微软雅黑" panose="020B0503020204020204" charset="-122"/>
                        <a:sym typeface="+mn-ea"/>
                      </a:endParaRPr>
                    </a:p>
                  </a:txBody>
                  <a:tcPr/>
                </a:tc>
                <a:tc>
                  <a:txBody>
                    <a:bodyPr/>
                    <a:p>
                      <a:pPr algn="ctr">
                        <a:buNone/>
                      </a:pPr>
                      <a:r>
                        <a:rPr lang="zh-CN" altLang="en-US" sz="2000">
                          <a:latin typeface="微软雅黑" panose="020B0503020204020204" charset="-122"/>
                          <a:ea typeface="微软雅黑" panose="020B0503020204020204" charset="-122"/>
                        </a:rPr>
                        <a:t>主键</a:t>
                      </a:r>
                      <a:endParaRPr lang="zh-CN" altLang="en-US" sz="200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xfrm>
            <a:off x="0" y="152400"/>
            <a:ext cx="8534400" cy="1143000"/>
          </a:xfrm>
        </p:spPr>
        <p:txBody>
          <a:bodyPr vert="horz" wrap="square" lIns="91440" tIns="45720" rIns="91440" bIns="45720" anchor="ctr"/>
          <a:p>
            <a:pPr eaLnBrk="1" hangingPunct="1"/>
            <a:r>
              <a:rPr lang="zh-CN" altLang="en-US">
                <a:latin typeface="微软雅黑" panose="020B0503020204020204" charset="-122"/>
                <a:ea typeface="微软雅黑" panose="020B0503020204020204" charset="-122"/>
                <a:sym typeface="+mn-ea"/>
              </a:rPr>
              <a:t>随堂测试：</a:t>
            </a:r>
            <a:br>
              <a:rPr lang="zh-CN" altLang="en-US">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将下列</a:t>
            </a:r>
            <a:r>
              <a:rPr lang="en-US" altLang="zh-CN" dirty="0">
                <a:latin typeface="微软雅黑" panose="020B0503020204020204" charset="-122"/>
                <a:ea typeface="微软雅黑" panose="020B0503020204020204" charset="-122"/>
              </a:rPr>
              <a:t>ER</a:t>
            </a:r>
            <a:r>
              <a:rPr lang="zh-CN" altLang="en-US" dirty="0">
                <a:latin typeface="微软雅黑" panose="020B0503020204020204" charset="-122"/>
                <a:ea typeface="微软雅黑" panose="020B0503020204020204" charset="-122"/>
              </a:rPr>
              <a:t>图转换成关系模式</a:t>
            </a:r>
            <a:endParaRPr lang="en-US" altLang="zh-CN" dirty="0">
              <a:latin typeface="微软雅黑" panose="020B0503020204020204" charset="-122"/>
              <a:ea typeface="微软雅黑" panose="020B0503020204020204" charset="-122"/>
            </a:endParaRPr>
          </a:p>
        </p:txBody>
      </p:sp>
      <p:sp>
        <p:nvSpPr>
          <p:cNvPr id="92163" name="Rectangle 3"/>
          <p:cNvSpPr>
            <a:spLocks noGrp="1"/>
          </p:cNvSpPr>
          <p:nvPr>
            <p:ph idx="1"/>
          </p:nvPr>
        </p:nvSpPr>
        <p:spPr>
          <a:xfrm>
            <a:off x="381000" y="1371600"/>
            <a:ext cx="1981200" cy="381000"/>
          </a:xfrm>
        </p:spPr>
        <p:txBody>
          <a:bodyPr vert="horz" wrap="square" lIns="91440" tIns="45720" rIns="91440" bIns="45720" anchor="t"/>
          <a:p>
            <a:pPr marL="457200" indent="-457200" defTabSz="0" eaLnBrk="1" hangingPunct="1">
              <a:lnSpc>
                <a:spcPct val="90000"/>
              </a:lnSpc>
              <a:buNone/>
              <a:tabLst>
                <a:tab pos="952500" algn="l"/>
              </a:tabLst>
            </a:pPr>
            <a:endParaRPr lang="zh-CN" altLang="zh-CN" sz="2000" dirty="0"/>
          </a:p>
        </p:txBody>
      </p:sp>
      <p:sp>
        <p:nvSpPr>
          <p:cNvPr id="92164" name="Text Box 4"/>
          <p:cNvSpPr txBox="1"/>
          <p:nvPr/>
        </p:nvSpPr>
        <p:spPr>
          <a:xfrm>
            <a:off x="7460615" y="2076450"/>
            <a:ext cx="1436370" cy="460375"/>
          </a:xfrm>
          <a:prstGeom prst="rect">
            <a:avLst/>
          </a:prstGeom>
          <a:solidFill>
            <a:srgbClr val="CCFFCC"/>
          </a:solid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Goods      </a:t>
            </a:r>
            <a:endParaRPr lang="en-US" altLang="zh-CN" dirty="0">
              <a:latin typeface="Times New Roman" panose="02020603050405020304" pitchFamily="18" charset="0"/>
            </a:endParaRPr>
          </a:p>
        </p:txBody>
      </p:sp>
      <p:sp>
        <p:nvSpPr>
          <p:cNvPr id="92165" name="Text Box 5"/>
          <p:cNvSpPr txBox="1"/>
          <p:nvPr/>
        </p:nvSpPr>
        <p:spPr>
          <a:xfrm>
            <a:off x="7460615" y="2522538"/>
            <a:ext cx="1447800" cy="119888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dirty="0">
                <a:latin typeface="Times New Roman" panose="02020603050405020304" pitchFamily="18" charset="0"/>
              </a:rPr>
              <a:t>gno {PK}</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name</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price_in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price_out</a:t>
            </a:r>
            <a:endParaRPr lang="en-US" altLang="zh-CN" sz="1800" dirty="0">
              <a:latin typeface="Times New Roman" panose="02020603050405020304" pitchFamily="18" charset="0"/>
            </a:endParaRPr>
          </a:p>
        </p:txBody>
      </p:sp>
      <p:sp>
        <p:nvSpPr>
          <p:cNvPr id="92168" name="Line 8"/>
          <p:cNvSpPr/>
          <p:nvPr/>
        </p:nvSpPr>
        <p:spPr>
          <a:xfrm>
            <a:off x="3187383" y="2390775"/>
            <a:ext cx="1440011" cy="0"/>
          </a:xfrm>
          <a:prstGeom prst="line">
            <a:avLst/>
          </a:prstGeom>
          <a:ln w="9525" cap="flat" cmpd="sng">
            <a:solidFill>
              <a:schemeClr val="tx1"/>
            </a:solidFill>
            <a:prstDash val="solid"/>
            <a:headEnd type="none" w="med" len="med"/>
            <a:tailEnd type="none" w="med" len="med"/>
          </a:ln>
        </p:spPr>
      </p:sp>
      <p:sp>
        <p:nvSpPr>
          <p:cNvPr id="92169" name="Line 9"/>
          <p:cNvSpPr/>
          <p:nvPr/>
        </p:nvSpPr>
        <p:spPr>
          <a:xfrm>
            <a:off x="6028690" y="2362200"/>
            <a:ext cx="1431925" cy="19685"/>
          </a:xfrm>
          <a:prstGeom prst="line">
            <a:avLst/>
          </a:prstGeom>
          <a:ln w="9525" cap="flat" cmpd="sng">
            <a:solidFill>
              <a:schemeClr val="tx1"/>
            </a:solidFill>
            <a:prstDash val="solid"/>
            <a:headEnd type="none" w="med" len="med"/>
            <a:tailEnd type="none" w="med" len="med"/>
          </a:ln>
        </p:spPr>
      </p:sp>
      <p:sp>
        <p:nvSpPr>
          <p:cNvPr id="92170" name="Text Box 10"/>
          <p:cNvSpPr txBox="1"/>
          <p:nvPr/>
        </p:nvSpPr>
        <p:spPr>
          <a:xfrm>
            <a:off x="4867275" y="3922713"/>
            <a:ext cx="1454150" cy="466725"/>
          </a:xfrm>
          <a:prstGeom prst="rect">
            <a:avLst/>
          </a:prstGeom>
          <a:solidFill>
            <a:srgbClr val="99CCFF"/>
          </a:solid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Supplier   </a:t>
            </a:r>
            <a:endParaRPr lang="en-US" altLang="zh-CN" dirty="0">
              <a:latin typeface="Times New Roman" panose="02020603050405020304" pitchFamily="18" charset="0"/>
            </a:endParaRPr>
          </a:p>
        </p:txBody>
      </p:sp>
      <p:sp>
        <p:nvSpPr>
          <p:cNvPr id="92172" name="Text Box 12"/>
          <p:cNvSpPr txBox="1"/>
          <p:nvPr/>
        </p:nvSpPr>
        <p:spPr>
          <a:xfrm>
            <a:off x="3314065" y="2390775"/>
            <a:ext cx="525780" cy="368300"/>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92173" name="Text Box 13"/>
          <p:cNvSpPr txBox="1"/>
          <p:nvPr/>
        </p:nvSpPr>
        <p:spPr>
          <a:xfrm>
            <a:off x="6111875" y="239045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92174" name="Text Box 14"/>
          <p:cNvSpPr txBox="1"/>
          <p:nvPr/>
        </p:nvSpPr>
        <p:spPr>
          <a:xfrm>
            <a:off x="4075113" y="2392363"/>
            <a:ext cx="525780" cy="368300"/>
          </a:xfrm>
          <a:prstGeom prst="rect">
            <a:avLst/>
          </a:prstGeom>
          <a:noFill/>
          <a:ln w="9525">
            <a:noFill/>
          </a:ln>
        </p:spPr>
        <p:txBody>
          <a:bodyPr wrap="none">
            <a:spAutoFit/>
          </a:bodyPr>
          <a:p>
            <a:r>
              <a:rPr lang="en-US" altLang="zh-CN" sz="1800" dirty="0">
                <a:latin typeface="Times New Roman" panose="02020603050405020304" pitchFamily="18" charset="0"/>
              </a:rPr>
              <a:t>1..*</a:t>
            </a:r>
            <a:endParaRPr lang="en-US" altLang="zh-CN" sz="1800" dirty="0">
              <a:latin typeface="Times New Roman" panose="02020603050405020304" pitchFamily="18" charset="0"/>
            </a:endParaRPr>
          </a:p>
        </p:txBody>
      </p:sp>
      <p:sp>
        <p:nvSpPr>
          <p:cNvPr id="92175" name="Text Box 15"/>
          <p:cNvSpPr txBox="1"/>
          <p:nvPr/>
        </p:nvSpPr>
        <p:spPr>
          <a:xfrm>
            <a:off x="4867275" y="4389438"/>
            <a:ext cx="14478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dirty="0">
                <a:latin typeface="Times New Roman" panose="02020603050405020304" pitchFamily="18" charset="0"/>
              </a:rPr>
              <a:t>sid {PK}</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name</a:t>
            </a:r>
            <a:endParaRPr lang="en-US" altLang="zh-CN" sz="1800" dirty="0">
              <a:latin typeface="Times New Roman" panose="02020603050405020304" pitchFamily="18" charset="0"/>
            </a:endParaRPr>
          </a:p>
        </p:txBody>
      </p:sp>
      <p:grpSp>
        <p:nvGrpSpPr>
          <p:cNvPr id="2" name="组合 1"/>
          <p:cNvGrpSpPr/>
          <p:nvPr/>
        </p:nvGrpSpPr>
        <p:grpSpPr>
          <a:xfrm>
            <a:off x="1587500" y="2215515"/>
            <a:ext cx="1599565" cy="1393190"/>
            <a:chOff x="2500" y="4393"/>
            <a:chExt cx="2519" cy="2194"/>
          </a:xfrm>
        </p:grpSpPr>
        <p:sp>
          <p:nvSpPr>
            <p:cNvPr id="92166" name="Text Box 6"/>
            <p:cNvSpPr txBox="1"/>
            <p:nvPr/>
          </p:nvSpPr>
          <p:spPr>
            <a:xfrm>
              <a:off x="2500" y="4393"/>
              <a:ext cx="2505"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Order         </a:t>
              </a:r>
              <a:endParaRPr lang="en-US" altLang="zh-CN" dirty="0">
                <a:latin typeface="Times New Roman" panose="02020603050405020304" pitchFamily="18" charset="0"/>
              </a:endParaRPr>
            </a:p>
          </p:txBody>
        </p:sp>
        <p:sp>
          <p:nvSpPr>
            <p:cNvPr id="92176" name="Text Box 16"/>
            <p:cNvSpPr txBox="1"/>
            <p:nvPr/>
          </p:nvSpPr>
          <p:spPr>
            <a:xfrm>
              <a:off x="2523" y="5135"/>
              <a:ext cx="2497" cy="1452"/>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dirty="0">
                  <a:latin typeface="Times New Roman" panose="02020603050405020304" pitchFamily="18" charset="0"/>
                </a:rPr>
                <a:t>order_id {PK}</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date</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/totalAmont</a:t>
              </a:r>
              <a:endParaRPr lang="en-US" altLang="zh-CN" sz="1800" dirty="0">
                <a:latin typeface="Times New Roman" panose="02020603050405020304" pitchFamily="18" charset="0"/>
              </a:endParaRPr>
            </a:p>
          </p:txBody>
        </p:sp>
      </p:grpSp>
      <p:sp>
        <p:nvSpPr>
          <p:cNvPr id="92179" name="Line 19"/>
          <p:cNvSpPr/>
          <p:nvPr/>
        </p:nvSpPr>
        <p:spPr>
          <a:xfrm>
            <a:off x="6321108" y="4178300"/>
            <a:ext cx="1872014" cy="0"/>
          </a:xfrm>
          <a:prstGeom prst="line">
            <a:avLst/>
          </a:prstGeom>
          <a:ln w="9525" cap="flat" cmpd="sng">
            <a:solidFill>
              <a:schemeClr val="tx1"/>
            </a:solidFill>
            <a:prstDash val="solid"/>
            <a:headEnd type="none" w="med" len="med"/>
            <a:tailEnd type="none" w="med" len="med"/>
          </a:ln>
        </p:spPr>
      </p:sp>
      <p:sp>
        <p:nvSpPr>
          <p:cNvPr id="92180" name="Line 20"/>
          <p:cNvSpPr/>
          <p:nvPr/>
        </p:nvSpPr>
        <p:spPr>
          <a:xfrm flipV="1">
            <a:off x="8178165" y="3731895"/>
            <a:ext cx="0" cy="468003"/>
          </a:xfrm>
          <a:prstGeom prst="line">
            <a:avLst/>
          </a:prstGeom>
          <a:ln w="9525" cap="flat" cmpd="sng">
            <a:solidFill>
              <a:schemeClr val="tx1"/>
            </a:solidFill>
            <a:prstDash val="solid"/>
            <a:headEnd type="none" w="med" len="med"/>
            <a:tailEnd type="none" w="med" len="med"/>
          </a:ln>
        </p:spPr>
      </p:sp>
      <p:sp>
        <p:nvSpPr>
          <p:cNvPr id="92181" name="Text Box 21"/>
          <p:cNvSpPr txBox="1"/>
          <p:nvPr/>
        </p:nvSpPr>
        <p:spPr>
          <a:xfrm>
            <a:off x="6570663" y="4201795"/>
            <a:ext cx="830580" cy="368300"/>
          </a:xfrm>
          <a:prstGeom prst="rect">
            <a:avLst/>
          </a:prstGeom>
          <a:noFill/>
          <a:ln w="9525">
            <a:noFill/>
          </a:ln>
        </p:spPr>
        <p:txBody>
          <a:bodyPr wrap="none">
            <a:spAutoFit/>
          </a:bodyPr>
          <a:p>
            <a:r>
              <a:rPr lang="en-US" altLang="zh-CN" sz="1800" dirty="0">
                <a:latin typeface="Times New Roman" panose="02020603050405020304" pitchFamily="18" charset="0"/>
              </a:rPr>
              <a:t>Supply</a:t>
            </a:r>
            <a:endParaRPr lang="en-US" altLang="zh-CN" sz="1800" dirty="0">
              <a:latin typeface="Times New Roman" panose="02020603050405020304" pitchFamily="18" charset="0"/>
            </a:endParaRPr>
          </a:p>
        </p:txBody>
      </p:sp>
      <p:sp>
        <p:nvSpPr>
          <p:cNvPr id="92182" name="Text Box 22"/>
          <p:cNvSpPr txBox="1"/>
          <p:nvPr/>
        </p:nvSpPr>
        <p:spPr>
          <a:xfrm>
            <a:off x="6349683" y="3867785"/>
            <a:ext cx="525780" cy="368300"/>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92183" name="Text Box 23"/>
          <p:cNvSpPr txBox="1"/>
          <p:nvPr/>
        </p:nvSpPr>
        <p:spPr>
          <a:xfrm>
            <a:off x="8333423" y="381158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92184" name="Text Box 24"/>
          <p:cNvSpPr txBox="1"/>
          <p:nvPr/>
        </p:nvSpPr>
        <p:spPr>
          <a:xfrm>
            <a:off x="1524000" y="5621338"/>
            <a:ext cx="1606550"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Customer   </a:t>
            </a:r>
            <a:endParaRPr lang="en-US" altLang="zh-CN" dirty="0">
              <a:latin typeface="Times New Roman" panose="02020603050405020304" pitchFamily="18" charset="0"/>
            </a:endParaRPr>
          </a:p>
        </p:txBody>
      </p:sp>
      <p:sp>
        <p:nvSpPr>
          <p:cNvPr id="92185" name="Text Box 25"/>
          <p:cNvSpPr txBox="1"/>
          <p:nvPr/>
        </p:nvSpPr>
        <p:spPr>
          <a:xfrm>
            <a:off x="1538288" y="6092825"/>
            <a:ext cx="1585912"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dirty="0">
                <a:latin typeface="Times New Roman" panose="02020603050405020304" pitchFamily="18" charset="0"/>
              </a:rPr>
              <a:t>cseqnum {PK}</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name</a:t>
            </a:r>
            <a:endParaRPr lang="en-US" altLang="zh-CN" sz="1800" dirty="0">
              <a:latin typeface="Times New Roman" panose="02020603050405020304" pitchFamily="18" charset="0"/>
            </a:endParaRPr>
          </a:p>
        </p:txBody>
      </p:sp>
      <p:sp>
        <p:nvSpPr>
          <p:cNvPr id="92186" name="Line 26"/>
          <p:cNvSpPr/>
          <p:nvPr/>
        </p:nvSpPr>
        <p:spPr>
          <a:xfrm>
            <a:off x="2281555" y="3608070"/>
            <a:ext cx="0" cy="2052955"/>
          </a:xfrm>
          <a:prstGeom prst="line">
            <a:avLst/>
          </a:prstGeom>
          <a:ln w="9525" cap="flat" cmpd="sng">
            <a:solidFill>
              <a:schemeClr val="tx1"/>
            </a:solidFill>
            <a:prstDash val="solid"/>
            <a:headEnd type="none" w="med" len="med"/>
            <a:tailEnd type="none" w="med" len="med"/>
          </a:ln>
        </p:spPr>
      </p:sp>
      <p:sp>
        <p:nvSpPr>
          <p:cNvPr id="92187" name="Text Box 27"/>
          <p:cNvSpPr txBox="1"/>
          <p:nvPr/>
        </p:nvSpPr>
        <p:spPr>
          <a:xfrm>
            <a:off x="1754505" y="372141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92188" name="Text Box 28"/>
          <p:cNvSpPr txBox="1"/>
          <p:nvPr/>
        </p:nvSpPr>
        <p:spPr>
          <a:xfrm>
            <a:off x="1754188" y="5229225"/>
            <a:ext cx="527050" cy="366713"/>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92189" name="Text Box 29"/>
          <p:cNvSpPr txBox="1"/>
          <p:nvPr/>
        </p:nvSpPr>
        <p:spPr>
          <a:xfrm>
            <a:off x="2258378" y="4797425"/>
            <a:ext cx="768350" cy="366713"/>
          </a:xfrm>
          <a:prstGeom prst="rect">
            <a:avLst/>
          </a:prstGeom>
          <a:noFill/>
          <a:ln w="9525">
            <a:noFill/>
          </a:ln>
        </p:spPr>
        <p:txBody>
          <a:bodyPr wrap="none">
            <a:spAutoFit/>
          </a:bodyPr>
          <a:p>
            <a:r>
              <a:rPr lang="en-US" altLang="zh-CN" sz="1800" dirty="0">
                <a:latin typeface="Times New Roman" panose="02020603050405020304" pitchFamily="18" charset="0"/>
              </a:rPr>
              <a:t>Places</a:t>
            </a:r>
            <a:endParaRPr lang="en-US" altLang="zh-CN" sz="1800" dirty="0">
              <a:latin typeface="Times New Roman" panose="02020603050405020304" pitchFamily="18" charset="0"/>
            </a:endParaRPr>
          </a:p>
        </p:txBody>
      </p:sp>
      <p:sp>
        <p:nvSpPr>
          <p:cNvPr id="92190" name="AutoShape 30"/>
          <p:cNvSpPr/>
          <p:nvPr/>
        </p:nvSpPr>
        <p:spPr>
          <a:xfrm flipV="1">
            <a:off x="2474278" y="4567238"/>
            <a:ext cx="215900" cy="287337"/>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191" name="Freeform 31"/>
          <p:cNvSpPr/>
          <p:nvPr/>
        </p:nvSpPr>
        <p:spPr>
          <a:xfrm>
            <a:off x="7502208" y="4251325"/>
            <a:ext cx="269875" cy="26987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92193" name="Text Box 33"/>
          <p:cNvSpPr txBox="1"/>
          <p:nvPr/>
        </p:nvSpPr>
        <p:spPr>
          <a:xfrm>
            <a:off x="5067300" y="5895975"/>
            <a:ext cx="1555750"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p>
            <a:r>
              <a:rPr lang="en-US" altLang="zh-CN" dirty="0">
                <a:latin typeface="Times New Roman" panose="02020603050405020304" pitchFamily="18" charset="0"/>
              </a:rPr>
              <a:t>Nation       </a:t>
            </a:r>
            <a:endParaRPr lang="en-US" altLang="zh-CN" dirty="0">
              <a:latin typeface="Times New Roman" panose="02020603050405020304" pitchFamily="18" charset="0"/>
            </a:endParaRPr>
          </a:p>
        </p:txBody>
      </p:sp>
      <p:sp>
        <p:nvSpPr>
          <p:cNvPr id="92194" name="Text Box 34"/>
          <p:cNvSpPr txBox="1"/>
          <p:nvPr/>
        </p:nvSpPr>
        <p:spPr>
          <a:xfrm>
            <a:off x="5053013" y="6367463"/>
            <a:ext cx="1585912" cy="376237"/>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dirty="0">
                <a:latin typeface="Times New Roman" panose="02020603050405020304" pitchFamily="18" charset="0"/>
              </a:rPr>
              <a:t>name {PK}</a:t>
            </a:r>
            <a:endParaRPr lang="en-US" altLang="zh-CN" sz="1800" dirty="0">
              <a:latin typeface="Times New Roman" panose="02020603050405020304" pitchFamily="18" charset="0"/>
            </a:endParaRPr>
          </a:p>
        </p:txBody>
      </p:sp>
      <p:sp>
        <p:nvSpPr>
          <p:cNvPr id="92195" name="Line 35"/>
          <p:cNvSpPr/>
          <p:nvPr/>
        </p:nvSpPr>
        <p:spPr>
          <a:xfrm>
            <a:off x="3108325" y="6167438"/>
            <a:ext cx="1898650" cy="0"/>
          </a:xfrm>
          <a:prstGeom prst="line">
            <a:avLst/>
          </a:prstGeom>
          <a:ln w="9525" cap="flat" cmpd="sng">
            <a:solidFill>
              <a:schemeClr val="tx1"/>
            </a:solidFill>
            <a:prstDash val="solid"/>
            <a:headEnd type="none" w="med" len="med"/>
            <a:tailEnd type="none" w="med" len="med"/>
          </a:ln>
        </p:spPr>
      </p:sp>
      <p:sp>
        <p:nvSpPr>
          <p:cNvPr id="92196" name="Text Box 36"/>
          <p:cNvSpPr txBox="1"/>
          <p:nvPr/>
        </p:nvSpPr>
        <p:spPr>
          <a:xfrm>
            <a:off x="3108325" y="616743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92197" name="Text Box 37"/>
          <p:cNvSpPr txBox="1"/>
          <p:nvPr/>
        </p:nvSpPr>
        <p:spPr>
          <a:xfrm>
            <a:off x="4476750" y="616743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92198" name="Text Box 38"/>
          <p:cNvSpPr txBox="1"/>
          <p:nvPr/>
        </p:nvSpPr>
        <p:spPr>
          <a:xfrm>
            <a:off x="3419475" y="5734050"/>
            <a:ext cx="844550" cy="366713"/>
          </a:xfrm>
          <a:prstGeom prst="rect">
            <a:avLst/>
          </a:prstGeom>
          <a:noFill/>
          <a:ln w="9525">
            <a:noFill/>
          </a:ln>
        </p:spPr>
        <p:txBody>
          <a:bodyPr wrap="none">
            <a:spAutoFit/>
          </a:bodyPr>
          <a:p>
            <a:r>
              <a:rPr lang="en-US" altLang="zh-CN" sz="1800" dirty="0">
                <a:latin typeface="Times New Roman" panose="02020603050405020304" pitchFamily="18" charset="0"/>
              </a:rPr>
              <a:t>Belong</a:t>
            </a:r>
            <a:endParaRPr lang="en-US" altLang="zh-CN" sz="1800" dirty="0">
              <a:latin typeface="Times New Roman" panose="02020603050405020304" pitchFamily="18" charset="0"/>
            </a:endParaRPr>
          </a:p>
        </p:txBody>
      </p:sp>
      <p:sp>
        <p:nvSpPr>
          <p:cNvPr id="92199" name="Freeform 39"/>
          <p:cNvSpPr/>
          <p:nvPr/>
        </p:nvSpPr>
        <p:spPr>
          <a:xfrm>
            <a:off x="4332288" y="5808663"/>
            <a:ext cx="269875" cy="26987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92200" name="Line 40"/>
          <p:cNvSpPr/>
          <p:nvPr/>
        </p:nvSpPr>
        <p:spPr>
          <a:xfrm>
            <a:off x="5627688" y="5014913"/>
            <a:ext cx="0" cy="865187"/>
          </a:xfrm>
          <a:prstGeom prst="line">
            <a:avLst/>
          </a:prstGeom>
          <a:ln w="9525" cap="flat" cmpd="sng">
            <a:solidFill>
              <a:schemeClr val="tx1"/>
            </a:solidFill>
            <a:prstDash val="solid"/>
            <a:headEnd type="none" w="med" len="med"/>
            <a:tailEnd type="none" w="med" len="med"/>
          </a:ln>
        </p:spPr>
      </p:sp>
      <p:sp>
        <p:nvSpPr>
          <p:cNvPr id="92201" name="Text Box 41"/>
          <p:cNvSpPr txBox="1"/>
          <p:nvPr/>
        </p:nvSpPr>
        <p:spPr>
          <a:xfrm>
            <a:off x="5124450" y="5013325"/>
            <a:ext cx="527050" cy="366713"/>
          </a:xfrm>
          <a:prstGeom prst="rect">
            <a:avLst/>
          </a:prstGeom>
          <a:noFill/>
          <a:ln w="9525">
            <a:noFill/>
          </a:ln>
        </p:spPr>
        <p:txBody>
          <a:bodyPr wrap="none">
            <a:spAutoFit/>
          </a:bodyPr>
          <a:p>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92202" name="Text Box 42"/>
          <p:cNvSpPr txBox="1"/>
          <p:nvPr/>
        </p:nvSpPr>
        <p:spPr>
          <a:xfrm>
            <a:off x="5053013" y="5519738"/>
            <a:ext cx="527050" cy="366712"/>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92203" name="Text Box 43"/>
          <p:cNvSpPr txBox="1"/>
          <p:nvPr/>
        </p:nvSpPr>
        <p:spPr>
          <a:xfrm>
            <a:off x="5756275" y="5187950"/>
            <a:ext cx="844550" cy="366713"/>
          </a:xfrm>
          <a:prstGeom prst="rect">
            <a:avLst/>
          </a:prstGeom>
          <a:noFill/>
          <a:ln w="9525">
            <a:noFill/>
          </a:ln>
        </p:spPr>
        <p:txBody>
          <a:bodyPr wrap="none">
            <a:spAutoFit/>
          </a:bodyPr>
          <a:p>
            <a:r>
              <a:rPr lang="en-US" altLang="zh-CN" sz="1800" dirty="0">
                <a:latin typeface="Times New Roman" panose="02020603050405020304" pitchFamily="18" charset="0"/>
              </a:rPr>
              <a:t>Belong</a:t>
            </a:r>
            <a:endParaRPr lang="en-US" altLang="zh-CN" sz="1800" dirty="0">
              <a:latin typeface="Times New Roman" panose="02020603050405020304" pitchFamily="18" charset="0"/>
            </a:endParaRPr>
          </a:p>
        </p:txBody>
      </p:sp>
      <p:sp>
        <p:nvSpPr>
          <p:cNvPr id="92204" name="AutoShape 44"/>
          <p:cNvSpPr/>
          <p:nvPr/>
        </p:nvSpPr>
        <p:spPr>
          <a:xfrm>
            <a:off x="5845175" y="5516563"/>
            <a:ext cx="215900" cy="29051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3" name="组合 2"/>
          <p:cNvGrpSpPr/>
          <p:nvPr/>
        </p:nvGrpSpPr>
        <p:grpSpPr>
          <a:xfrm>
            <a:off x="4602480" y="2134235"/>
            <a:ext cx="1426845" cy="839470"/>
            <a:chOff x="2523" y="4393"/>
            <a:chExt cx="2247" cy="1322"/>
          </a:xfrm>
        </p:grpSpPr>
        <p:sp>
          <p:nvSpPr>
            <p:cNvPr id="4" name="Text Box 6"/>
            <p:cNvSpPr txBox="1"/>
            <p:nvPr/>
          </p:nvSpPr>
          <p:spPr>
            <a:xfrm>
              <a:off x="2523" y="4393"/>
              <a:ext cx="2247" cy="725"/>
            </a:xfrm>
            <a:prstGeom prst="rect">
              <a:avLst/>
            </a:prstGeom>
            <a:solidFill>
              <a:srgbClr val="CCFFFF"/>
            </a:solidFill>
            <a:ln w="44450" cap="flat" cmpd="sng">
              <a:solidFill>
                <a:srgbClr val="FF0000"/>
              </a:solidFill>
              <a:prstDash val="solid"/>
              <a:miter/>
              <a:headEnd type="none" w="med" len="med"/>
              <a:tailEnd type="none" w="med" len="med"/>
            </a:ln>
          </p:spPr>
          <p:txBody>
            <a:bodyPr wrap="none">
              <a:spAutoFit/>
            </a:bodyPr>
            <a:p>
              <a:r>
                <a:rPr lang="en-US" altLang="zh-CN" dirty="0">
                  <a:latin typeface="Times New Roman" panose="02020603050405020304" pitchFamily="18" charset="0"/>
                </a:rPr>
                <a:t>Item         </a:t>
              </a:r>
              <a:endParaRPr lang="en-US" altLang="zh-CN" dirty="0">
                <a:latin typeface="Times New Roman" panose="02020603050405020304" pitchFamily="18" charset="0"/>
              </a:endParaRPr>
            </a:p>
          </p:txBody>
        </p:sp>
        <p:sp>
          <p:nvSpPr>
            <p:cNvPr id="5" name="Text Box 16"/>
            <p:cNvSpPr txBox="1"/>
            <p:nvPr/>
          </p:nvSpPr>
          <p:spPr>
            <a:xfrm>
              <a:off x="2523" y="5135"/>
              <a:ext cx="2246" cy="580"/>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sz="1800" dirty="0">
                  <a:sym typeface="+mn-ea"/>
                </a:rPr>
                <a:t>amount</a:t>
              </a:r>
              <a:endParaRPr lang="en-US" altLang="zh-CN" sz="1800" dirty="0">
                <a:latin typeface="Times New Roman" panose="02020603050405020304" pitchFamily="18" charset="0"/>
              </a:endParaRPr>
            </a:p>
          </p:txBody>
        </p:sp>
      </p:grpSp>
      <p:sp>
        <p:nvSpPr>
          <p:cNvPr id="6" name="Text Box 12"/>
          <p:cNvSpPr txBox="1"/>
          <p:nvPr/>
        </p:nvSpPr>
        <p:spPr>
          <a:xfrm>
            <a:off x="6874510" y="2381885"/>
            <a:ext cx="525780" cy="368300"/>
          </a:xfrm>
          <a:prstGeom prst="rect">
            <a:avLst/>
          </a:prstGeom>
          <a:noFill/>
          <a:ln w="9525">
            <a:noFill/>
          </a:ln>
        </p:spPr>
        <p:txBody>
          <a:bodyPr wrap="none">
            <a:spAutoFit/>
          </a:bodyPr>
          <a:p>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7" name="Text Box 21"/>
          <p:cNvSpPr txBox="1"/>
          <p:nvPr/>
        </p:nvSpPr>
        <p:spPr>
          <a:xfrm>
            <a:off x="6570663" y="1924050"/>
            <a:ext cx="601980" cy="368300"/>
          </a:xfrm>
          <a:prstGeom prst="rect">
            <a:avLst/>
          </a:prstGeom>
          <a:noFill/>
          <a:ln w="9525">
            <a:noFill/>
          </a:ln>
        </p:spPr>
        <p:txBody>
          <a:bodyPr wrap="none">
            <a:spAutoFit/>
          </a:bodyPr>
          <a:p>
            <a:r>
              <a:rPr lang="en-US" altLang="zh-CN" sz="1800" dirty="0">
                <a:latin typeface="Times New Roman" panose="02020603050405020304" pitchFamily="18" charset="0"/>
              </a:rPr>
              <a:t>Map</a:t>
            </a:r>
            <a:endParaRPr lang="en-US" altLang="zh-CN" sz="1800" dirty="0">
              <a:latin typeface="Times New Roman" panose="02020603050405020304" pitchFamily="18" charset="0"/>
            </a:endParaRPr>
          </a:p>
        </p:txBody>
      </p:sp>
      <p:sp>
        <p:nvSpPr>
          <p:cNvPr id="8" name="Freeform 31"/>
          <p:cNvSpPr/>
          <p:nvPr/>
        </p:nvSpPr>
        <p:spPr>
          <a:xfrm>
            <a:off x="6330633" y="2022475"/>
            <a:ext cx="269875" cy="26987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9" name="Text Box 21"/>
          <p:cNvSpPr txBox="1"/>
          <p:nvPr/>
        </p:nvSpPr>
        <p:spPr>
          <a:xfrm>
            <a:off x="3606483" y="2022475"/>
            <a:ext cx="868680" cy="368300"/>
          </a:xfrm>
          <a:prstGeom prst="rect">
            <a:avLst/>
          </a:prstGeom>
          <a:noFill/>
          <a:ln w="9525">
            <a:noFill/>
          </a:ln>
        </p:spPr>
        <p:txBody>
          <a:bodyPr wrap="none">
            <a:spAutoFit/>
          </a:bodyPr>
          <a:p>
            <a:r>
              <a:rPr lang="en-US" altLang="zh-CN" sz="1800" dirty="0">
                <a:latin typeface="Times New Roman" panose="02020603050405020304" pitchFamily="18" charset="0"/>
              </a:rPr>
              <a:t>Include</a:t>
            </a:r>
            <a:endParaRPr lang="en-US" altLang="zh-CN" sz="1800" dirty="0">
              <a:latin typeface="Times New Roman" panose="02020603050405020304" pitchFamily="18" charset="0"/>
            </a:endParaRPr>
          </a:p>
        </p:txBody>
      </p:sp>
      <p:sp>
        <p:nvSpPr>
          <p:cNvPr id="10" name="Freeform 31"/>
          <p:cNvSpPr/>
          <p:nvPr/>
        </p:nvSpPr>
        <p:spPr>
          <a:xfrm>
            <a:off x="3366453" y="2120900"/>
            <a:ext cx="269875" cy="269875"/>
          </a:xfrm>
          <a:custGeom>
            <a:avLst/>
            <a:gdLst/>
            <a:ahLst/>
            <a:cxnLst>
              <a:cxn ang="0">
                <a:pos x="0" y="0"/>
              </a:cxn>
              <a:cxn ang="0">
                <a:pos x="379336019" y="189668712"/>
              </a:cxn>
              <a:cxn ang="0">
                <a:pos x="0" y="379336019"/>
              </a:cxn>
              <a:cxn ang="0">
                <a:pos x="0" y="0"/>
              </a:cxn>
            </a:cxnLst>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cs typeface="微软雅黑" panose="020B0503020204020204" charset="-122"/>
              </a:rPr>
              <a:t>课后练习</a:t>
            </a:r>
            <a:r>
              <a:rPr lang="en-US" altLang="zh-CN">
                <a:latin typeface="微软雅黑" panose="020B0503020204020204" charset="-122"/>
                <a:ea typeface="微软雅黑" panose="020B0503020204020204" charset="-122"/>
                <a:cs typeface="微软雅黑" panose="020B0503020204020204" charset="-122"/>
              </a:rPr>
              <a:t>1</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40291" name="文本占位符 140290"/>
          <p:cNvSpPr>
            <a:spLocks noGrp="1"/>
          </p:cNvSpPr>
          <p:nvPr>
            <p:ph type="body" idx="1"/>
          </p:nvPr>
        </p:nvSpPr>
        <p:spPr>
          <a:xfrm>
            <a:off x="0" y="1412875"/>
            <a:ext cx="9144000" cy="5445125"/>
          </a:xfrm>
        </p:spPr>
        <p:txBody>
          <a:bodyPr/>
          <a:p>
            <a:pPr marL="0" indent="384175" algn="just" defTabSz="0">
              <a:buFont typeface="Wingdings" panose="05000000000000000000" pitchFamily="2" charset="2"/>
              <a:buNone/>
              <a:tabLst>
                <a:tab pos="952500" algn="l"/>
              </a:tabLst>
            </a:pPr>
            <a:r>
              <a:rPr lang="en-GB" altLang="zh-CN" sz="2000">
                <a:latin typeface="Arial" panose="020B0604020202020204" pitchFamily="34" charset="0"/>
                <a:cs typeface="Arial" panose="020B0604020202020204" pitchFamily="34" charset="0"/>
              </a:rPr>
              <a:t>The IT Training Group has contacted you to create a conceptual model by using the Entity–Relationship data model for a database that will meet the information needs for its training program. The Company Director gives you the following description of the training group’s operating environment.</a:t>
            </a:r>
            <a:endParaRPr lang="en-GB" altLang="zh-CN" sz="2000">
              <a:latin typeface="Arial" panose="020B0604020202020204" pitchFamily="34" charset="0"/>
              <a:cs typeface="Arial" panose="020B0604020202020204" pitchFamily="34" charset="0"/>
            </a:endParaRPr>
          </a:p>
          <a:p>
            <a:pPr marL="0" indent="384175" algn="just" defTabSz="0">
              <a:buFont typeface="Wingdings" panose="05000000000000000000" pitchFamily="2" charset="2"/>
              <a:buNone/>
              <a:tabLst>
                <a:tab pos="952500" algn="l"/>
              </a:tabLst>
            </a:pPr>
            <a:r>
              <a:rPr lang="en-GB" altLang="zh-CN" sz="2000">
                <a:latin typeface="Arial" panose="020B0604020202020204" pitchFamily="34" charset="0"/>
                <a:cs typeface="Arial" panose="020B0604020202020204" pitchFamily="34" charset="0"/>
              </a:rPr>
              <a:t> </a:t>
            </a:r>
            <a:endParaRPr lang="en-GB" altLang="zh-CN" sz="2000">
              <a:latin typeface="Arial" panose="020B0604020202020204" pitchFamily="34" charset="0"/>
              <a:cs typeface="Arial" panose="020B0604020202020204" pitchFamily="34" charset="0"/>
            </a:endParaRPr>
          </a:p>
          <a:p>
            <a:pPr marL="0" indent="384175" algn="just" defTabSz="0">
              <a:buFont typeface="Wingdings" panose="05000000000000000000" pitchFamily="2" charset="2"/>
              <a:buNone/>
              <a:tabLst>
                <a:tab pos="952500" algn="l"/>
              </a:tabLst>
            </a:pPr>
            <a:r>
              <a:rPr lang="en-GB" altLang="zh-CN" sz="2000">
                <a:latin typeface="Arial" panose="020B0604020202020204" pitchFamily="34" charset="0"/>
                <a:cs typeface="Arial" panose="020B0604020202020204" pitchFamily="34" charset="0"/>
              </a:rPr>
              <a:t>The Company has twelve instructors and can handle up to one hundred trainees per training session. The Company offers five advanced technology courses, each of which is taught by a teaching team of two or more instructors. Each instructor is assigned to a maximum of two teaching teams or may be assigned to do research. Each trainee undertakes one advanced technology course per training session.</a:t>
            </a:r>
            <a:endParaRPr lang="en-GB" altLang="zh-CN" sz="2000">
              <a:latin typeface="Arial" panose="020B0604020202020204" pitchFamily="34" charset="0"/>
              <a:cs typeface="Arial" panose="020B0604020202020204" pitchFamily="34" charset="0"/>
            </a:endParaRPr>
          </a:p>
          <a:p>
            <a:pPr marL="0" indent="384175" algn="just" defTabSz="0">
              <a:buFont typeface="Wingdings" panose="05000000000000000000" pitchFamily="2" charset="2"/>
              <a:buNone/>
              <a:tabLst>
                <a:tab pos="952500" algn="l"/>
              </a:tabLst>
            </a:pPr>
            <a:r>
              <a:rPr lang="en-GB" altLang="zh-CN" sz="2000">
                <a:latin typeface="Arial" panose="020B0604020202020204" pitchFamily="34" charset="0"/>
                <a:cs typeface="Arial" panose="020B0604020202020204" pitchFamily="34" charset="0"/>
              </a:rPr>
              <a:t> </a:t>
            </a:r>
            <a:endParaRPr lang="en-GB" altLang="zh-CN" sz="2000">
              <a:latin typeface="Arial" panose="020B0604020202020204" pitchFamily="34" charset="0"/>
              <a:cs typeface="Arial" panose="020B0604020202020204" pitchFamily="34" charset="0"/>
            </a:endParaRPr>
          </a:p>
          <a:p>
            <a:pPr marL="0" indent="384175" algn="just" defTabSz="0">
              <a:buFont typeface="Wingdings" panose="05000000000000000000" pitchFamily="2" charset="2"/>
              <a:buNone/>
              <a:tabLst>
                <a:tab pos="952500" algn="l"/>
              </a:tabLst>
            </a:pPr>
            <a:r>
              <a:rPr lang="en-GB" altLang="zh-CN" sz="2000">
                <a:latin typeface="Arial" panose="020B0604020202020204" pitchFamily="34" charset="0"/>
                <a:cs typeface="Arial" panose="020B0604020202020204" pitchFamily="34" charset="0"/>
              </a:rPr>
              <a:t>Given this information, draw an ER diagram for IT Training Group, and transform it into relations.</a:t>
            </a:r>
            <a:endParaRPr lang="en-US" altLang="zh-CN" sz="20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type="title"/>
          </p:nvPr>
        </p:nvSpPr>
        <p:spPr/>
        <p:txBody>
          <a:bodyPr vert="horz" wrap="square" lIns="91440" tIns="45720" rIns="91440" bIns="45720" anchor="ctr"/>
          <a:p>
            <a:pPr eaLnBrk="1" hangingPunct="1"/>
            <a:r>
              <a:rPr lang="zh-CN" altLang="en-US" sz="4000" dirty="0">
                <a:latin typeface="微软雅黑" panose="020B0503020204020204" charset="-122"/>
                <a:ea typeface="微软雅黑" panose="020B0503020204020204" charset="-122"/>
              </a:rPr>
              <a:t>将</a:t>
            </a:r>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图转换成关系模式</a:t>
            </a:r>
            <a:endParaRPr lang="zh-CN" altLang="en-US" sz="4000" dirty="0">
              <a:latin typeface="微软雅黑" panose="020B0503020204020204" charset="-122"/>
              <a:ea typeface="微软雅黑" panose="020B0503020204020204" charset="-122"/>
            </a:endParaRPr>
          </a:p>
        </p:txBody>
      </p:sp>
      <p:sp>
        <p:nvSpPr>
          <p:cNvPr id="7171" name="矩形 1"/>
          <p:cNvSpPr/>
          <p:nvPr/>
        </p:nvSpPr>
        <p:spPr>
          <a:xfrm>
            <a:off x="107950" y="1665288"/>
            <a:ext cx="8964613" cy="3636010"/>
          </a:xfrm>
          <a:prstGeom prst="rect">
            <a:avLst/>
          </a:prstGeom>
          <a:noFill/>
          <a:ln w="9525">
            <a:noFill/>
          </a:ln>
        </p:spPr>
        <p:txBody>
          <a:bodyPr>
            <a:spAutoFit/>
          </a:bodyPr>
          <a:p>
            <a:pPr>
              <a:lnSpc>
                <a:spcPct val="150000"/>
              </a:lnSpc>
              <a:spcBef>
                <a:spcPct val="30000"/>
              </a:spcBef>
              <a:buClr>
                <a:srgbClr val="FF0000"/>
              </a:buClr>
              <a:buFont typeface="Wingdings" panose="05000000000000000000" pitchFamily="2" charset="2"/>
              <a:buChar char="l"/>
            </a:pPr>
            <a:r>
              <a:rPr lang="zh-CN" altLang="en-US" b="1" dirty="0">
                <a:latin typeface="微软雅黑" panose="020B0503020204020204" charset="-122"/>
                <a:ea typeface="微软雅黑" panose="020B0503020204020204" charset="-122"/>
              </a:rPr>
              <a:t>  将</a:t>
            </a:r>
            <a:r>
              <a:rPr lang="en-US" altLang="zh-CN">
                <a:latin typeface="微软雅黑" panose="020B0503020204020204" charset="-122"/>
                <a:ea typeface="微软雅黑" panose="020B0503020204020204" charset="-122"/>
                <a:sym typeface="+mn-ea"/>
              </a:rPr>
              <a:t>ER </a:t>
            </a:r>
            <a:r>
              <a:rPr lang="zh-CN" altLang="en-US">
                <a:latin typeface="微软雅黑" panose="020B0503020204020204" charset="-122"/>
                <a:ea typeface="微软雅黑" panose="020B0503020204020204" charset="-122"/>
                <a:sym typeface="+mn-ea"/>
              </a:rPr>
              <a:t>图</a:t>
            </a:r>
            <a:r>
              <a:rPr lang="en-US" altLang="zh-CN">
                <a:latin typeface="微软雅黑" panose="020B0503020204020204" charset="-122"/>
                <a:ea typeface="微软雅黑" panose="020B0503020204020204" charset="-122"/>
                <a:sym typeface="+mn-ea"/>
              </a:rPr>
              <a:t>(diagram) (</a:t>
            </a:r>
            <a:r>
              <a:rPr lang="zh-CN" altLang="en-US" b="1">
                <a:solidFill>
                  <a:srgbClr val="0000FF"/>
                </a:solidFill>
                <a:latin typeface="微软雅黑" panose="020B0503020204020204" charset="-122"/>
                <a:ea typeface="微软雅黑" panose="020B0503020204020204" charset="-122"/>
                <a:sym typeface="+mn-ea"/>
              </a:rPr>
              <a:t>数据库概念模型</a:t>
            </a:r>
            <a:r>
              <a:rPr lang="zh-CN" altLang="en-US">
                <a:latin typeface="微软雅黑" panose="020B0503020204020204" charset="-122"/>
                <a:ea typeface="微软雅黑" panose="020B0503020204020204" charset="-122"/>
                <a:sym typeface="+mn-ea"/>
              </a:rPr>
              <a:t>）转换成对应的关系模式（</a:t>
            </a:r>
            <a:r>
              <a:rPr lang="zh-CN" altLang="en-US" b="1">
                <a:solidFill>
                  <a:srgbClr val="0000FF"/>
                </a:solidFill>
                <a:latin typeface="微软雅黑" panose="020B0503020204020204" charset="-122"/>
                <a:ea typeface="微软雅黑" panose="020B0503020204020204" charset="-122"/>
                <a:sym typeface="+mn-ea"/>
              </a:rPr>
              <a:t>数据库逻辑模型</a:t>
            </a:r>
            <a:r>
              <a:rPr lang="zh-CN" altLang="en-US">
                <a:latin typeface="微软雅黑" panose="020B0503020204020204" charset="-122"/>
                <a:ea typeface="微软雅黑" panose="020B0503020204020204" charset="-122"/>
                <a:sym typeface="+mn-ea"/>
              </a:rPr>
              <a:t>）有七个步骤；转换可由机器自动完成。</a:t>
            </a:r>
            <a:endParaRPr lang="zh-CN" altLang="en-US">
              <a:latin typeface="微软雅黑" panose="020B0503020204020204" charset="-122"/>
              <a:ea typeface="微软雅黑" panose="020B0503020204020204" charset="-122"/>
              <a:sym typeface="+mn-ea"/>
            </a:endParaRPr>
          </a:p>
          <a:p>
            <a:pPr>
              <a:lnSpc>
                <a:spcPct val="150000"/>
              </a:lnSpc>
              <a:spcBef>
                <a:spcPct val="30000"/>
              </a:spcBef>
              <a:buClr>
                <a:srgbClr val="FF0000"/>
              </a:buClr>
              <a:buFont typeface="Wingdings" panose="05000000000000000000" pitchFamily="2" charset="2"/>
              <a:buChar char="l"/>
            </a:pPr>
            <a:endParaRPr lang="zh-CN" altLang="en-US" dirty="0">
              <a:latin typeface="微软雅黑" panose="020B0503020204020204" charset="-122"/>
              <a:ea typeface="微软雅黑" panose="020B0503020204020204" charset="-122"/>
            </a:endParaRPr>
          </a:p>
          <a:p>
            <a:pPr>
              <a:lnSpc>
                <a:spcPct val="150000"/>
              </a:lnSpc>
              <a:spcBef>
                <a:spcPct val="30000"/>
              </a:spcBef>
              <a:buClr>
                <a:srgbClr val="FF0000"/>
              </a:buClr>
              <a:buFont typeface="Wingdings" panose="05000000000000000000" pitchFamily="2" charset="2"/>
              <a:buChar char="l"/>
            </a:pPr>
            <a:r>
              <a:rPr lang="zh-CN" altLang="en-US" dirty="0">
                <a:latin typeface="微软雅黑" panose="020B0503020204020204" charset="-122"/>
                <a:ea typeface="微软雅黑" panose="020B0503020204020204" charset="-122"/>
              </a:rPr>
              <a:t>得到</a:t>
            </a:r>
            <a:r>
              <a:rPr lang="zh-CN" altLang="en-US">
                <a:latin typeface="微软雅黑" panose="020B0503020204020204" charset="-122"/>
                <a:ea typeface="微软雅黑" panose="020B0503020204020204" charset="-122"/>
                <a:sym typeface="+mn-ea"/>
              </a:rPr>
              <a:t>关系模式后，采用范式对得到的关系模式进行</a:t>
            </a:r>
            <a:r>
              <a:rPr lang="zh-CN" altLang="en-US" b="1">
                <a:solidFill>
                  <a:srgbClr val="FF0000"/>
                </a:solidFill>
                <a:latin typeface="微软雅黑" panose="020B0503020204020204" charset="-122"/>
                <a:ea typeface="微软雅黑" panose="020B0503020204020204" charset="-122"/>
                <a:sym typeface="+mn-ea"/>
              </a:rPr>
              <a:t>合理性验证</a:t>
            </a:r>
            <a:r>
              <a:rPr lang="zh-CN" altLang="en-US">
                <a:latin typeface="微软雅黑" panose="020B0503020204020204" charset="-122"/>
                <a:ea typeface="微软雅黑" panose="020B0503020204020204" charset="-122"/>
                <a:sym typeface="+mn-ea"/>
              </a:rPr>
              <a:t>。验证之后，对照业务需求逐一检查，看设计是否能够</a:t>
            </a:r>
            <a:r>
              <a:rPr lang="zh-CN" altLang="en-US" b="1">
                <a:solidFill>
                  <a:srgbClr val="FF0000"/>
                </a:solidFill>
                <a:latin typeface="微软雅黑" panose="020B0503020204020204" charset="-122"/>
                <a:ea typeface="微软雅黑" panose="020B0503020204020204" charset="-122"/>
                <a:sym typeface="+mn-ea"/>
              </a:rPr>
              <a:t>满足业务需求</a:t>
            </a:r>
            <a:r>
              <a:rPr lang="zh-CN" altLang="en-US">
                <a:latin typeface="微软雅黑" panose="020B0503020204020204" charset="-122"/>
                <a:ea typeface="微软雅黑" panose="020B0503020204020204" charset="-122"/>
                <a:sym typeface="+mn-ea"/>
              </a:rPr>
              <a:t>。不行的话，</a:t>
            </a:r>
            <a:r>
              <a:rPr lang="zh-CN" altLang="en-US" b="1">
                <a:solidFill>
                  <a:srgbClr val="FF0000"/>
                </a:solidFill>
                <a:latin typeface="微软雅黑" panose="020B0503020204020204" charset="-122"/>
                <a:ea typeface="微软雅黑" panose="020B0503020204020204" charset="-122"/>
                <a:sym typeface="+mn-ea"/>
              </a:rPr>
              <a:t>对设计(ER图）进行调整和完善</a:t>
            </a:r>
            <a:r>
              <a:rPr lang="zh-CN" altLang="en-US">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a:xfrm>
            <a:off x="76200" y="228600"/>
            <a:ext cx="8839200" cy="1143000"/>
          </a:xfrm>
        </p:spPr>
        <p:txBody>
          <a:bodyPr anchor="ctr"/>
          <a:p>
            <a:r>
              <a:rPr lang="zh-CN" altLang="en-US">
                <a:latin typeface="微软雅黑" panose="020B0503020204020204" charset="-122"/>
                <a:ea typeface="微软雅黑" panose="020B0503020204020204" charset="-122"/>
                <a:cs typeface="微软雅黑" panose="020B0503020204020204" charset="-122"/>
                <a:sym typeface="+mn-ea"/>
              </a:rPr>
              <a:t>课后练习</a:t>
            </a:r>
            <a:r>
              <a:rPr lang="en-US" altLang="zh-CN">
                <a:latin typeface="微软雅黑" panose="020B0503020204020204" charset="-122"/>
                <a:ea typeface="微软雅黑" panose="020B0503020204020204" charset="-122"/>
                <a:cs typeface="微软雅黑" panose="020B0503020204020204" charset="-122"/>
                <a:sym typeface="+mn-ea"/>
              </a:rPr>
              <a:t>2</a:t>
            </a:r>
            <a:endParaRPr lang="en-US" altLang="zh-CN"/>
          </a:p>
        </p:txBody>
      </p:sp>
      <p:sp>
        <p:nvSpPr>
          <p:cNvPr id="141315" name="文本占位符 141314"/>
          <p:cNvSpPr>
            <a:spLocks noGrp="1"/>
          </p:cNvSpPr>
          <p:nvPr>
            <p:ph type="body" idx="1"/>
          </p:nvPr>
        </p:nvSpPr>
        <p:spPr>
          <a:xfrm>
            <a:off x="0" y="1412875"/>
            <a:ext cx="9144000" cy="5445125"/>
          </a:xfrm>
        </p:spPr>
        <p:txBody>
          <a:bodyPr/>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Suppose you are involved in developing a database system for the Sales Department of a company. The operation of the Department can be described as follows:</a:t>
            </a:r>
            <a:endParaRPr lang="en-GB" altLang="zh-CN" sz="1800" b="1">
              <a:latin typeface="Times New Roman" panose="02020603050405020304" pitchFamily="18" charset="0"/>
            </a:endParaRPr>
          </a:p>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 </a:t>
            </a:r>
            <a:r>
              <a:rPr lang="en-GB" altLang="zh-CN" sz="1800" b="1">
                <a:latin typeface="Times New Roman" panose="02020603050405020304" pitchFamily="18" charset="0"/>
                <a:cs typeface="Times New Roman" panose="02020603050405020304" pitchFamily="18" charset="0"/>
              </a:rPr>
              <a:t>They have a file of products that they provide to their customers. Each type of product  has a unique product number, as well as a description, a cost and a price. The number of the product in stock and the number allocated are updated regularly. When the number in stock decreases to the reorder level, the product is reordered in a pre-decided quantity.  </a:t>
            </a:r>
            <a:endParaRPr lang="en-GB" altLang="zh-CN" sz="1800" b="1">
              <a:latin typeface="Times New Roman" panose="02020603050405020304" pitchFamily="18" charset="0"/>
              <a:cs typeface="Times New Roman" panose="02020603050405020304" pitchFamily="18" charset="0"/>
            </a:endParaRPr>
          </a:p>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     They have a file of customers. Each customer is given a unique customer number. This file also contains customer names that consist of their first and last names, and customer addresses composed of street, city and postcode and the customer telephone number. Each customer has a credit limit, which is used to validate their orders.</a:t>
            </a:r>
            <a:endParaRPr lang="en-GB" altLang="zh-CN" sz="1800" b="1">
              <a:latin typeface="Times New Roman" panose="02020603050405020304" pitchFamily="18" charset="0"/>
            </a:endParaRPr>
          </a:p>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A customer may place zero, one or more orders at a time, and an order is always placed by one customer alone. Each order is identified by a unique order number. Other information as to orders includes the date due, the total price, and the status, that is, an order may be outstanding, partially delivered, or fully delivered and invoiced. </a:t>
            </a:r>
            <a:endParaRPr lang="en-GB" altLang="zh-CN" sz="1800" b="1">
              <a:latin typeface="Times New Roman" panose="02020603050405020304" pitchFamily="18" charset="0"/>
            </a:endParaRPr>
          </a:p>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           An order may involve one or more than one type of products, and a type of products may be involved in more than one order. For each product being ordered in an order, its quantity, total price, and status (i.e., outstanding, partially delivered, or fully delivered) are recorded and updated regularly. </a:t>
            </a:r>
            <a:endParaRPr lang="en-GB" altLang="zh-CN" sz="1800" b="1">
              <a:latin typeface="Times New Roman" panose="02020603050405020304" pitchFamily="18" charset="0"/>
            </a:endParaRPr>
          </a:p>
          <a:p>
            <a:pPr marL="0" indent="284480" algn="just" defTabSz="0">
              <a:lnSpc>
                <a:spcPct val="90000"/>
              </a:lnSpc>
              <a:buFont typeface="Wingdings" panose="05000000000000000000" pitchFamily="2" charset="2"/>
              <a:buNone/>
              <a:tabLst>
                <a:tab pos="952500" algn="l"/>
              </a:tabLst>
            </a:pPr>
            <a:r>
              <a:rPr lang="en-GB" altLang="zh-CN" sz="1800" b="1">
                <a:latin typeface="Times New Roman" panose="02020603050405020304" pitchFamily="18" charset="0"/>
              </a:rPr>
              <a:t>Given this information, draw an ER diagram for this Sales Department. And transform it into relations;</a:t>
            </a:r>
            <a:endParaRPr lang="en-US" altLang="zh-CN" sz="1800" b="1">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xfrm>
            <a:off x="76200" y="228600"/>
            <a:ext cx="8839200" cy="1143000"/>
          </a:xfrm>
        </p:spPr>
        <p:txBody>
          <a:bodyPr anchor="ctr"/>
          <a:p>
            <a:r>
              <a:rPr lang="en-US" altLang="zh-CN" sz="4000">
                <a:latin typeface="微软雅黑" panose="020B0503020204020204" charset="-122"/>
                <a:ea typeface="微软雅黑" panose="020B0503020204020204" charset="-122"/>
              </a:rPr>
              <a:t>ER</a:t>
            </a:r>
            <a:r>
              <a:rPr lang="zh-CN" altLang="en-US" sz="4000">
                <a:latin typeface="微软雅黑" panose="020B0503020204020204" charset="-122"/>
                <a:ea typeface="微软雅黑" panose="020B0503020204020204" charset="-122"/>
              </a:rPr>
              <a:t>模型和关系模型的对照</a:t>
            </a:r>
            <a:endParaRPr lang="zh-CN" altLang="en-US" sz="4000">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330835" y="2098040"/>
          <a:ext cx="8505825" cy="4451985"/>
        </p:xfrm>
        <a:graphic>
          <a:graphicData uri="http://schemas.openxmlformats.org/drawingml/2006/table">
            <a:tbl>
              <a:tblPr firstRow="1" bandRow="1">
                <a:tableStyleId>{5C22544A-7EE6-4342-B048-85BDC9FD1C3A}</a:tableStyleId>
              </a:tblPr>
              <a:tblGrid>
                <a:gridCol w="880745"/>
                <a:gridCol w="3887470"/>
                <a:gridCol w="3737610"/>
              </a:tblGrid>
              <a:tr h="629920">
                <a:tc>
                  <a:txBody>
                    <a:bodyPr/>
                    <a:p>
                      <a:pPr algn="ctr">
                        <a:buNone/>
                      </a:pPr>
                      <a:endParaRPr lang="zh-CN" altLang="en-US" sz="2400">
                        <a:solidFill>
                          <a:srgbClr val="0000FF"/>
                        </a:solidFill>
                        <a:latin typeface="Arial" panose="020B0604020202020204" pitchFamily="34" charset="0"/>
                      </a:endParaRPr>
                    </a:p>
                  </a:txBody>
                  <a:tcPr>
                    <a:solidFill>
                      <a:schemeClr val="accent1">
                        <a:lumMod val="20000"/>
                        <a:lumOff val="80000"/>
                      </a:schemeClr>
                    </a:solidFill>
                  </a:tcPr>
                </a:tc>
                <a:tc>
                  <a:txBody>
                    <a:bodyPr/>
                    <a:p>
                      <a:pPr algn="ctr">
                        <a:buNone/>
                      </a:pPr>
                      <a:r>
                        <a:rPr lang="en-US" altLang="zh-CN" sz="2400">
                          <a:solidFill>
                            <a:srgbClr val="0000FF"/>
                          </a:solidFill>
                          <a:latin typeface="Arial" panose="020B0604020202020204" pitchFamily="34" charset="0"/>
                          <a:sym typeface="+mn-ea"/>
                        </a:rPr>
                        <a:t>ER Model</a:t>
                      </a:r>
                      <a:endParaRPr lang="en-US" altLang="zh-CN" sz="2400" b="1">
                        <a:solidFill>
                          <a:srgbClr val="0000FF"/>
                        </a:solidFill>
                        <a:latin typeface="Arial" panose="020B0604020202020204" pitchFamily="34" charset="0"/>
                        <a:sym typeface="+mn-ea"/>
                      </a:endParaRPr>
                    </a:p>
                  </a:txBody>
                  <a:tcPr>
                    <a:solidFill>
                      <a:schemeClr val="accent1">
                        <a:lumMod val="20000"/>
                        <a:lumOff val="80000"/>
                      </a:schemeClr>
                    </a:solidFill>
                  </a:tcPr>
                </a:tc>
                <a:tc>
                  <a:txBody>
                    <a:bodyPr/>
                    <a:p>
                      <a:pPr algn="ctr">
                        <a:buNone/>
                      </a:pPr>
                      <a:r>
                        <a:rPr lang="en-US" altLang="zh-CN" sz="2400">
                          <a:solidFill>
                            <a:srgbClr val="0000FF"/>
                          </a:solidFill>
                          <a:latin typeface="Arial" panose="020B0604020202020204" pitchFamily="34" charset="0"/>
                          <a:sym typeface="+mn-ea"/>
                        </a:rPr>
                        <a:t>Relational Model </a:t>
                      </a:r>
                      <a:endParaRPr lang="en-US" altLang="zh-CN" sz="2400" b="1">
                        <a:solidFill>
                          <a:srgbClr val="0000FF"/>
                        </a:solidFill>
                        <a:latin typeface="Arial" panose="020B0604020202020204" pitchFamily="34" charset="0"/>
                        <a:sym typeface="+mn-ea"/>
                      </a:endParaRPr>
                    </a:p>
                  </a:txBody>
                  <a:tcPr>
                    <a:solidFill>
                      <a:schemeClr val="accent1">
                        <a:lumMod val="20000"/>
                        <a:lumOff val="80000"/>
                      </a:schemeClr>
                    </a:solidFill>
                  </a:tcPr>
                </a:tc>
              </a:tr>
              <a:tr h="546100">
                <a:tc>
                  <a:txBody>
                    <a:bodyPr/>
                    <a:p>
                      <a:pPr algn="ctr">
                        <a:buNone/>
                      </a:pPr>
                      <a:r>
                        <a:rPr lang="en-US" altLang="zh-CN" sz="2000">
                          <a:latin typeface="微软雅黑" panose="020B0503020204020204" charset="-122"/>
                          <a:ea typeface="微软雅黑" panose="020B0503020204020204" charset="-122"/>
                        </a:rPr>
                        <a:t>1</a:t>
                      </a:r>
                      <a:endParaRPr lang="en-US" altLang="zh-CN" sz="2000">
                        <a:latin typeface="微软雅黑" panose="020B0503020204020204" charset="-122"/>
                        <a:ea typeface="微软雅黑" panose="020B0503020204020204" charset="-122"/>
                      </a:endParaRPr>
                    </a:p>
                  </a:txBody>
                  <a:tcPr/>
                </a:tc>
                <a:tc>
                  <a:txBody>
                    <a:bodyPr/>
                    <a:p>
                      <a:pPr algn="ctr">
                        <a:buNone/>
                      </a:pPr>
                      <a:r>
                        <a:rPr lang="zh-CN" altLang="en-US" sz="2000" b="1">
                          <a:solidFill>
                            <a:srgbClr val="FF0000"/>
                          </a:solidFill>
                          <a:latin typeface="微软雅黑" panose="020B0503020204020204" charset="-122"/>
                          <a:ea typeface="微软雅黑" panose="020B0503020204020204" charset="-122"/>
                          <a:sym typeface="+mn-ea"/>
                        </a:rPr>
                        <a:t>概念模型</a:t>
                      </a:r>
                      <a:endParaRPr lang="zh-CN" altLang="en-US" sz="2000" b="1">
                        <a:solidFill>
                          <a:srgbClr val="FF0000"/>
                        </a:solidFill>
                        <a:latin typeface="微软雅黑" panose="020B0503020204020204" charset="-122"/>
                        <a:ea typeface="微软雅黑" panose="020B0503020204020204" charset="-122"/>
                        <a:sym typeface="+mn-ea"/>
                      </a:endParaRPr>
                    </a:p>
                  </a:txBody>
                  <a:tcPr/>
                </a:tc>
                <a:tc>
                  <a:txBody>
                    <a:bodyPr/>
                    <a:p>
                      <a:pPr algn="ctr">
                        <a:buNone/>
                      </a:pPr>
                      <a:r>
                        <a:rPr lang="zh-CN" altLang="en-US" sz="2000" b="1">
                          <a:solidFill>
                            <a:srgbClr val="FF0000"/>
                          </a:solidFill>
                          <a:latin typeface="微软雅黑" panose="020B0503020204020204" charset="-122"/>
                          <a:ea typeface="微软雅黑" panose="020B0503020204020204" charset="-122"/>
                          <a:sym typeface="+mn-ea"/>
                        </a:rPr>
                        <a:t>逻辑模型</a:t>
                      </a:r>
                      <a:endParaRPr lang="zh-CN" altLang="en-US" sz="2000" b="1">
                        <a:solidFill>
                          <a:srgbClr val="FF0000"/>
                        </a:solidFill>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sym typeface="+mn-ea"/>
                        </a:rPr>
                        <a:t>2</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Entity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endParaRPr lang="en-US" altLang="zh-CN"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3</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1:1 or 1:N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zh-CN" altLang="en-US" sz="2000">
                          <a:latin typeface="微软雅黑" panose="020B0503020204020204" charset="-122"/>
                          <a:ea typeface="微软雅黑" panose="020B0503020204020204" charset="-122"/>
                          <a:sym typeface="+mn-ea"/>
                        </a:rPr>
                        <a:t>外键</a:t>
                      </a:r>
                      <a:endParaRPr lang="zh-CN" altLang="en-US" sz="2000">
                        <a:latin typeface="微软雅黑" panose="020B0503020204020204" charset="-122"/>
                        <a:ea typeface="微软雅黑" panose="020B0503020204020204" charset="-122"/>
                        <a:sym typeface="+mn-ea"/>
                      </a:endParaRPr>
                    </a:p>
                  </a:txBody>
                  <a:tcPr/>
                </a:tc>
              </a:tr>
              <a:tr h="545465">
                <a:tc>
                  <a:txBody>
                    <a:bodyPr/>
                    <a:p>
                      <a:pPr algn="ctr">
                        <a:buNone/>
                      </a:pPr>
                      <a:r>
                        <a:rPr lang="en-US" altLang="zh-CN" sz="2000">
                          <a:latin typeface="微软雅黑" panose="020B0503020204020204" charset="-122"/>
                          <a:ea typeface="微软雅黑" panose="020B0503020204020204" charset="-122"/>
                        </a:rPr>
                        <a:t>4</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M:N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5</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err="1">
                          <a:latin typeface="微软雅黑" panose="020B0503020204020204" charset="-122"/>
                          <a:ea typeface="微软雅黑" panose="020B0503020204020204" charset="-122"/>
                          <a:sym typeface="+mn-ea"/>
                        </a:rPr>
                        <a:t>n-ary</a:t>
                      </a:r>
                      <a:r>
                        <a:rPr lang="en-US" altLang="zh-CN" sz="2000">
                          <a:latin typeface="微软雅黑" panose="020B0503020204020204" charset="-122"/>
                          <a:ea typeface="微软雅黑" panose="020B0503020204020204" charset="-122"/>
                          <a:sym typeface="+mn-ea"/>
                        </a:rPr>
                        <a:t> Relationship Type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6</a:t>
                      </a:r>
                      <a:endParaRPr lang="en-US" altLang="zh-CN" sz="2000">
                        <a:latin typeface="微软雅黑" panose="020B0503020204020204" charset="-122"/>
                        <a:ea typeface="微软雅黑" panose="020B0503020204020204" charset="-122"/>
                      </a:endParaRPr>
                    </a:p>
                  </a:txBody>
                  <a:tcPr/>
                </a:tc>
                <a:tc>
                  <a:txBody>
                    <a:bodyPr/>
                    <a:p>
                      <a:pPr algn="ctr">
                        <a:buNone/>
                      </a:pPr>
                      <a:r>
                        <a:rPr lang="en-US" altLang="zh-CN" sz="2000">
                          <a:latin typeface="微软雅黑" panose="020B0503020204020204" charset="-122"/>
                          <a:ea typeface="微软雅黑" panose="020B0503020204020204" charset="-122"/>
                          <a:sym typeface="+mn-ea"/>
                        </a:rPr>
                        <a:t>Multi-valued attribute</a:t>
                      </a:r>
                      <a:endParaRPr lang="en-US" altLang="zh-CN" sz="2000">
                        <a:latin typeface="微软雅黑" panose="020B0503020204020204" charset="-122"/>
                        <a:ea typeface="微软雅黑" panose="020B0503020204020204" charset="-122"/>
                        <a:sym typeface="+mn-ea"/>
                      </a:endParaRPr>
                    </a:p>
                  </a:txBody>
                  <a:tcPr/>
                </a:tc>
                <a:tc>
                  <a:txBody>
                    <a:bodyPr/>
                    <a:p>
                      <a:pPr algn="ctr">
                        <a:buNone/>
                      </a:pPr>
                      <a:r>
                        <a:rPr lang="en-US" altLang="zh-CN" sz="2000">
                          <a:latin typeface="微软雅黑" panose="020B0503020204020204" charset="-122"/>
                          <a:ea typeface="微软雅黑" panose="020B0503020204020204" charset="-122"/>
                          <a:sym typeface="+mn-ea"/>
                        </a:rPr>
                        <a:t>Relation</a:t>
                      </a:r>
                      <a:r>
                        <a:rPr lang="zh-CN" altLang="en-US" sz="2000">
                          <a:latin typeface="微软雅黑" panose="020B0503020204020204" charset="-122"/>
                          <a:ea typeface="微软雅黑" panose="020B0503020204020204" charset="-122"/>
                          <a:sym typeface="+mn-ea"/>
                        </a:rPr>
                        <a:t>（组合主键，外键）</a:t>
                      </a:r>
                      <a:endParaRPr lang="zh-CN" altLang="en-US" sz="2000">
                        <a:latin typeface="微软雅黑" panose="020B0503020204020204" charset="-122"/>
                        <a:ea typeface="微软雅黑" panose="020B0503020204020204" charset="-122"/>
                        <a:sym typeface="+mn-ea"/>
                      </a:endParaRPr>
                    </a:p>
                  </a:txBody>
                  <a:tcPr/>
                </a:tc>
              </a:tr>
              <a:tr h="546100">
                <a:tc>
                  <a:txBody>
                    <a:bodyPr/>
                    <a:p>
                      <a:pPr algn="ctr">
                        <a:buNone/>
                      </a:pPr>
                      <a:r>
                        <a:rPr lang="en-US" altLang="zh-CN" sz="2000">
                          <a:latin typeface="微软雅黑" panose="020B0503020204020204" charset="-122"/>
                          <a:ea typeface="微软雅黑" panose="020B0503020204020204" charset="-122"/>
                        </a:rPr>
                        <a:t>7</a:t>
                      </a:r>
                      <a:endParaRPr lang="en-US" altLang="zh-CN" sz="2000">
                        <a:latin typeface="微软雅黑" panose="020B0503020204020204" charset="-122"/>
                        <a:ea typeface="微软雅黑" panose="020B0503020204020204" charset="-122"/>
                      </a:endParaRPr>
                    </a:p>
                  </a:txBody>
                  <a:tcPr/>
                </a:tc>
                <a:tc>
                  <a:txBody>
                    <a:bodyPr/>
                    <a:p>
                      <a:pPr algn="ctr">
                        <a:buNone/>
                      </a:pPr>
                      <a:r>
                        <a:rPr lang="zh-CN" altLang="en-US" sz="2000">
                          <a:latin typeface="微软雅黑" panose="020B0503020204020204" charset="-122"/>
                          <a:ea typeface="微软雅黑" panose="020B0503020204020204" charset="-122"/>
                          <a:sym typeface="+mn-ea"/>
                        </a:rPr>
                        <a:t>主键属性</a:t>
                      </a:r>
                      <a:endParaRPr lang="zh-CN" altLang="en-US" sz="2000">
                        <a:latin typeface="微软雅黑" panose="020B0503020204020204" charset="-122"/>
                        <a:ea typeface="微软雅黑" panose="020B0503020204020204" charset="-122"/>
                        <a:sym typeface="+mn-ea"/>
                      </a:endParaRPr>
                    </a:p>
                  </a:txBody>
                  <a:tcPr/>
                </a:tc>
                <a:tc>
                  <a:txBody>
                    <a:bodyPr/>
                    <a:p>
                      <a:pPr algn="ctr">
                        <a:buNone/>
                      </a:pPr>
                      <a:r>
                        <a:rPr lang="zh-CN" altLang="en-US" sz="2000">
                          <a:latin typeface="微软雅黑" panose="020B0503020204020204" charset="-122"/>
                          <a:ea typeface="微软雅黑" panose="020B0503020204020204" charset="-122"/>
                        </a:rPr>
                        <a:t>主键</a:t>
                      </a:r>
                      <a:endParaRPr lang="zh-CN" altLang="en-US" sz="200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a:xfrm>
            <a:off x="304800" y="228600"/>
            <a:ext cx="8534400" cy="1143000"/>
          </a:xfrm>
        </p:spPr>
        <p:txBody>
          <a:bodyPr anchor="ctr"/>
          <a:p>
            <a:pPr marL="685800" indent="-685800"/>
            <a:r>
              <a:rPr lang="en-US" altLang="zh-CN" sz="4000">
                <a:latin typeface="微软雅黑" panose="020B0503020204020204" charset="-122"/>
                <a:ea typeface="微软雅黑" panose="020B0503020204020204" charset="-122"/>
              </a:rPr>
              <a:t>ER </a:t>
            </a:r>
            <a:r>
              <a:rPr lang="zh-CN" altLang="en-US" sz="4000">
                <a:latin typeface="微软雅黑" panose="020B0503020204020204" charset="-122"/>
                <a:ea typeface="微软雅黑" panose="020B0503020204020204" charset="-122"/>
              </a:rPr>
              <a:t>图</a:t>
            </a:r>
            <a:r>
              <a:rPr lang="en-US" altLang="zh-CN" sz="4000">
                <a:latin typeface="微软雅黑" panose="020B0503020204020204" charset="-122"/>
                <a:ea typeface="微软雅黑" panose="020B0503020204020204" charset="-122"/>
              </a:rPr>
              <a:t> </a:t>
            </a:r>
            <a:r>
              <a:rPr lang="zh-CN" altLang="en-US" sz="4000">
                <a:latin typeface="微软雅黑" panose="020B0503020204020204" charset="-122"/>
                <a:ea typeface="微软雅黑" panose="020B0503020204020204" charset="-122"/>
                <a:sym typeface="Symbol" panose="05050102010706020507" charset="0"/>
              </a:rPr>
              <a:t></a:t>
            </a:r>
            <a:r>
              <a:rPr lang="en-US" altLang="zh-CN" sz="4000">
                <a:latin typeface="微软雅黑" panose="020B0503020204020204" charset="-122"/>
                <a:ea typeface="微软雅黑" panose="020B0503020204020204" charset="-122"/>
                <a:sym typeface="Symbol" panose="05050102010706020507" charset="0"/>
              </a:rPr>
              <a:t> </a:t>
            </a:r>
            <a:r>
              <a:rPr lang="zh-CN" altLang="en-US" sz="4000">
                <a:latin typeface="微软雅黑" panose="020B0503020204020204" charset="-122"/>
                <a:ea typeface="微软雅黑" panose="020B0503020204020204" charset="-122"/>
                <a:sym typeface="Symbol" panose="05050102010706020507" charset="0"/>
              </a:rPr>
              <a:t>数据库模式</a:t>
            </a:r>
            <a:endParaRPr lang="zh-CN" altLang="en-US" sz="4000">
              <a:latin typeface="微软雅黑" panose="020B0503020204020204" charset="-122"/>
              <a:ea typeface="微软雅黑" panose="020B0503020204020204" charset="-122"/>
            </a:endParaRPr>
          </a:p>
        </p:txBody>
      </p:sp>
      <p:sp>
        <p:nvSpPr>
          <p:cNvPr id="98307" name="文本占位符 98306"/>
          <p:cNvSpPr>
            <a:spLocks noGrp="1"/>
          </p:cNvSpPr>
          <p:nvPr>
            <p:ph type="body" idx="1"/>
          </p:nvPr>
        </p:nvSpPr>
        <p:spPr>
          <a:xfrm>
            <a:off x="152400" y="1600200"/>
            <a:ext cx="3200400" cy="381000"/>
          </a:xfrm>
        </p:spPr>
        <p:txBody>
          <a:bodyPr/>
          <a:p>
            <a:pPr marL="457200" indent="-457200" defTabSz="0">
              <a:lnSpc>
                <a:spcPct val="90000"/>
              </a:lnSpc>
              <a:buFont typeface="Wingdings" panose="05000000000000000000" pitchFamily="2" charset="2"/>
              <a:buChar char="v"/>
              <a:tabLst>
                <a:tab pos="952500" algn="l"/>
              </a:tabLst>
            </a:pPr>
            <a:endParaRPr sz="2200" dirty="0"/>
          </a:p>
        </p:txBody>
      </p:sp>
      <p:sp>
        <p:nvSpPr>
          <p:cNvPr id="98309" name="文本框 98308"/>
          <p:cNvSpPr txBox="1"/>
          <p:nvPr/>
        </p:nvSpPr>
        <p:spPr>
          <a:xfrm>
            <a:off x="1905000" y="2262188"/>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98310" name="文本框 98309"/>
          <p:cNvSpPr txBox="1"/>
          <p:nvPr/>
        </p:nvSpPr>
        <p:spPr>
          <a:xfrm>
            <a:off x="1905000" y="2743200"/>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
        <p:nvSpPr>
          <p:cNvPr id="98311" name="文本框 98310"/>
          <p:cNvSpPr txBox="1"/>
          <p:nvPr/>
        </p:nvSpPr>
        <p:spPr>
          <a:xfrm>
            <a:off x="6234113" y="2185988"/>
            <a:ext cx="1706562"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err="1">
                <a:latin typeface="Times New Roman" panose="02020603050405020304" pitchFamily="18" charset="0"/>
              </a:rPr>
              <a:t>Depart ment</a:t>
            </a:r>
            <a:endParaRPr lang="en-US" altLang="zh-CN">
              <a:latin typeface="Times New Roman" panose="02020603050405020304" pitchFamily="18" charset="0"/>
            </a:endParaRPr>
          </a:p>
        </p:txBody>
      </p:sp>
      <p:sp>
        <p:nvSpPr>
          <p:cNvPr id="98312" name="文本框 98311"/>
          <p:cNvSpPr txBox="1"/>
          <p:nvPr/>
        </p:nvSpPr>
        <p:spPr>
          <a:xfrm>
            <a:off x="6248400" y="2667000"/>
            <a:ext cx="16764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dno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p:txBody>
      </p:sp>
      <p:sp>
        <p:nvSpPr>
          <p:cNvPr id="98313" name="文本框 98312"/>
          <p:cNvSpPr txBox="1"/>
          <p:nvPr/>
        </p:nvSpPr>
        <p:spPr>
          <a:xfrm>
            <a:off x="6400800" y="4749800"/>
            <a:ext cx="1436688"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Project     </a:t>
            </a:r>
            <a:endParaRPr lang="en-US" altLang="zh-CN">
              <a:latin typeface="Times New Roman" panose="02020603050405020304" pitchFamily="18" charset="0"/>
            </a:endParaRPr>
          </a:p>
        </p:txBody>
      </p:sp>
      <p:sp>
        <p:nvSpPr>
          <p:cNvPr id="98314" name="文本框 98313"/>
          <p:cNvSpPr txBox="1"/>
          <p:nvPr/>
        </p:nvSpPr>
        <p:spPr>
          <a:xfrm>
            <a:off x="6400800" y="5230813"/>
            <a:ext cx="1447800" cy="1474787"/>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pno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budget</a:t>
            </a:r>
            <a:endParaRPr lang="en-US" altLang="zh-CN" sz="1800">
              <a:latin typeface="Times New Roman" panose="02020603050405020304" pitchFamily="18" charset="0"/>
            </a:endParaRPr>
          </a:p>
          <a:p>
            <a:r>
              <a:rPr lang="en-US" altLang="zh-CN" sz="1800">
                <a:latin typeface="Times New Roman" panose="02020603050405020304" pitchFamily="18" charset="0"/>
              </a:rPr>
              <a:t>location[1..3]</a:t>
            </a:r>
            <a:endParaRPr lang="en-US" altLang="zh-CN" sz="1800">
              <a:latin typeface="Times New Roman" panose="02020603050405020304" pitchFamily="18" charset="0"/>
            </a:endParaRPr>
          </a:p>
          <a:p>
            <a:r>
              <a:rPr lang="en-US" altLang="zh-CN" sz="1800" err="1">
                <a:latin typeface="Times New Roman" panose="02020603050405020304" pitchFamily="18" charset="0"/>
              </a:rPr>
              <a:t>/totalEmp</a:t>
            </a:r>
            <a:endParaRPr lang="en-US" altLang="zh-CN" sz="1800">
              <a:latin typeface="Times New Roman" panose="02020603050405020304" pitchFamily="18" charset="0"/>
            </a:endParaRPr>
          </a:p>
        </p:txBody>
      </p:sp>
      <p:sp>
        <p:nvSpPr>
          <p:cNvPr id="98315" name="直接连接符 98314"/>
          <p:cNvSpPr/>
          <p:nvPr/>
        </p:nvSpPr>
        <p:spPr>
          <a:xfrm>
            <a:off x="3352800" y="2438400"/>
            <a:ext cx="2895600" cy="0"/>
          </a:xfrm>
          <a:prstGeom prst="line">
            <a:avLst/>
          </a:prstGeom>
          <a:ln w="9525" cap="flat" cmpd="sng">
            <a:solidFill>
              <a:schemeClr val="tx1"/>
            </a:solidFill>
            <a:prstDash val="solid"/>
            <a:headEnd type="none" w="med" len="med"/>
            <a:tailEnd type="none" w="med" len="med"/>
          </a:ln>
        </p:spPr>
      </p:sp>
      <p:sp>
        <p:nvSpPr>
          <p:cNvPr id="98316" name="直接连接符 98315"/>
          <p:cNvSpPr/>
          <p:nvPr/>
        </p:nvSpPr>
        <p:spPr>
          <a:xfrm flipH="1">
            <a:off x="3348038" y="2971800"/>
            <a:ext cx="2895600" cy="0"/>
          </a:xfrm>
          <a:prstGeom prst="line">
            <a:avLst/>
          </a:prstGeom>
          <a:ln w="9525" cap="flat" cmpd="sng">
            <a:solidFill>
              <a:schemeClr val="tx1"/>
            </a:solidFill>
            <a:prstDash val="solid"/>
            <a:headEnd type="none" w="med" len="med"/>
            <a:tailEnd type="none" w="med" len="med"/>
          </a:ln>
        </p:spPr>
      </p:sp>
      <p:sp>
        <p:nvSpPr>
          <p:cNvPr id="98317" name="直接连接符 98316"/>
          <p:cNvSpPr/>
          <p:nvPr/>
        </p:nvSpPr>
        <p:spPr>
          <a:xfrm>
            <a:off x="6934200" y="3276600"/>
            <a:ext cx="0" cy="1447800"/>
          </a:xfrm>
          <a:prstGeom prst="line">
            <a:avLst/>
          </a:prstGeom>
          <a:ln w="9525" cap="flat" cmpd="sng">
            <a:solidFill>
              <a:schemeClr val="tx1"/>
            </a:solidFill>
            <a:prstDash val="solid"/>
            <a:headEnd type="none" w="med" len="med"/>
            <a:tailEnd type="none" w="med" len="med"/>
          </a:ln>
        </p:spPr>
      </p:sp>
      <p:sp>
        <p:nvSpPr>
          <p:cNvPr id="98318" name="直接连接符 98317"/>
          <p:cNvSpPr/>
          <p:nvPr/>
        </p:nvSpPr>
        <p:spPr>
          <a:xfrm>
            <a:off x="3352800" y="4953000"/>
            <a:ext cx="3048000" cy="0"/>
          </a:xfrm>
          <a:prstGeom prst="line">
            <a:avLst/>
          </a:prstGeom>
          <a:ln w="9525" cap="flat" cmpd="sng">
            <a:solidFill>
              <a:schemeClr val="tx1"/>
            </a:solidFill>
            <a:prstDash val="solid"/>
            <a:headEnd type="none" w="med" len="med"/>
            <a:tailEnd type="none" w="med" len="med"/>
          </a:ln>
        </p:spPr>
      </p:sp>
      <p:sp>
        <p:nvSpPr>
          <p:cNvPr id="98319" name="文本框 98318"/>
          <p:cNvSpPr txBox="1"/>
          <p:nvPr/>
        </p:nvSpPr>
        <p:spPr>
          <a:xfrm>
            <a:off x="4022725" y="2071688"/>
            <a:ext cx="1058863" cy="396875"/>
          </a:xfrm>
          <a:prstGeom prst="rect">
            <a:avLst/>
          </a:prstGeom>
          <a:noFill/>
          <a:ln w="9525">
            <a:noFill/>
          </a:ln>
        </p:spPr>
        <p:txBody>
          <a:bodyPr wrap="none" anchor="t">
            <a:spAutoFit/>
          </a:bodyPr>
          <a:p>
            <a:r>
              <a:rPr lang="en-US" altLang="zh-CN" sz="2000" b="1">
                <a:latin typeface="Times New Roman" panose="02020603050405020304" pitchFamily="18" charset="0"/>
              </a:rPr>
              <a:t>Manage</a:t>
            </a:r>
            <a:endParaRPr lang="en-US" altLang="zh-CN" sz="2000" b="1">
              <a:latin typeface="Times New Roman" panose="02020603050405020304" pitchFamily="18" charset="0"/>
            </a:endParaRPr>
          </a:p>
        </p:txBody>
      </p:sp>
      <p:sp>
        <p:nvSpPr>
          <p:cNvPr id="98320" name="文本框 98319"/>
          <p:cNvSpPr txBox="1"/>
          <p:nvPr/>
        </p:nvSpPr>
        <p:spPr>
          <a:xfrm>
            <a:off x="4348163" y="2944813"/>
            <a:ext cx="606425" cy="396875"/>
          </a:xfrm>
          <a:prstGeom prst="rect">
            <a:avLst/>
          </a:prstGeom>
          <a:noFill/>
          <a:ln w="9525">
            <a:noFill/>
          </a:ln>
        </p:spPr>
        <p:txBody>
          <a:bodyPr wrap="none" anchor="t">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98321" name="文本框 98320"/>
          <p:cNvSpPr txBox="1"/>
          <p:nvPr/>
        </p:nvSpPr>
        <p:spPr>
          <a:xfrm>
            <a:off x="6934200" y="3630613"/>
            <a:ext cx="606425" cy="396875"/>
          </a:xfrm>
          <a:prstGeom prst="rect">
            <a:avLst/>
          </a:prstGeom>
          <a:noFill/>
          <a:ln w="9525">
            <a:noFill/>
          </a:ln>
        </p:spPr>
        <p:txBody>
          <a:bodyPr wrap="none" anchor="t">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98322" name="文本框 98321"/>
          <p:cNvSpPr txBox="1"/>
          <p:nvPr/>
        </p:nvSpPr>
        <p:spPr>
          <a:xfrm>
            <a:off x="4105275" y="4427538"/>
            <a:ext cx="1157288" cy="396875"/>
          </a:xfrm>
          <a:prstGeom prst="rect">
            <a:avLst/>
          </a:prstGeom>
          <a:noFill/>
          <a:ln w="9525">
            <a:noFill/>
          </a:ln>
        </p:spPr>
        <p:txBody>
          <a:bodyPr wrap="none" anchor="t">
            <a:spAutoFit/>
          </a:bodyPr>
          <a:p>
            <a:r>
              <a:rPr lang="en-US" altLang="zh-CN" sz="2000" b="1" err="1">
                <a:latin typeface="Times New Roman" panose="02020603050405020304" pitchFamily="18" charset="0"/>
              </a:rPr>
              <a:t>WorkOn</a:t>
            </a:r>
            <a:endParaRPr lang="en-US" altLang="zh-CN" sz="2000" b="1">
              <a:latin typeface="Times New Roman" panose="02020603050405020304" pitchFamily="18" charset="0"/>
            </a:endParaRPr>
          </a:p>
        </p:txBody>
      </p:sp>
      <p:sp>
        <p:nvSpPr>
          <p:cNvPr id="98323" name="文本框 98322"/>
          <p:cNvSpPr txBox="1"/>
          <p:nvPr/>
        </p:nvSpPr>
        <p:spPr>
          <a:xfrm>
            <a:off x="4114800" y="5573713"/>
            <a:ext cx="16002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   </a:t>
            </a:r>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98324" name="文本框 98323"/>
          <p:cNvSpPr txBox="1"/>
          <p:nvPr/>
        </p:nvSpPr>
        <p:spPr>
          <a:xfrm>
            <a:off x="4114800" y="6054725"/>
            <a:ext cx="16002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responsibility</a:t>
            </a:r>
            <a:endParaRPr lang="en-US" altLang="zh-CN" sz="1800">
              <a:latin typeface="Times New Roman" panose="02020603050405020304" pitchFamily="18" charset="0"/>
            </a:endParaRPr>
          </a:p>
          <a:p>
            <a:r>
              <a:rPr lang="en-US" altLang="zh-CN" sz="1800">
                <a:latin typeface="Times New Roman" panose="02020603050405020304" pitchFamily="18" charset="0"/>
              </a:rPr>
              <a:t>duration</a:t>
            </a:r>
            <a:endParaRPr lang="en-US" altLang="zh-CN" sz="1800">
              <a:latin typeface="Times New Roman" panose="02020603050405020304" pitchFamily="18" charset="0"/>
            </a:endParaRPr>
          </a:p>
        </p:txBody>
      </p:sp>
      <p:sp>
        <p:nvSpPr>
          <p:cNvPr id="98325" name="直接连接符 98324"/>
          <p:cNvSpPr/>
          <p:nvPr/>
        </p:nvSpPr>
        <p:spPr>
          <a:xfrm>
            <a:off x="4800600" y="4953000"/>
            <a:ext cx="0" cy="685800"/>
          </a:xfrm>
          <a:prstGeom prst="line">
            <a:avLst/>
          </a:prstGeom>
          <a:ln w="19050" cap="flat" cmpd="sng">
            <a:solidFill>
              <a:schemeClr val="tx1"/>
            </a:solidFill>
            <a:prstDash val="dash"/>
            <a:headEnd type="none" w="med" len="med"/>
            <a:tailEnd type="none" w="med" len="med"/>
          </a:ln>
        </p:spPr>
      </p:sp>
      <p:sp>
        <p:nvSpPr>
          <p:cNvPr id="98326" name="流程图: 合并 98325"/>
          <p:cNvSpPr/>
          <p:nvPr/>
        </p:nvSpPr>
        <p:spPr>
          <a:xfrm>
            <a:off x="7096125" y="3990975"/>
            <a:ext cx="280988" cy="277813"/>
          </a:xfrm>
          <a:prstGeom prst="flowChartMerge">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27" name="任意多边形 98326"/>
          <p:cNvSpPr/>
          <p:nvPr/>
        </p:nvSpPr>
        <p:spPr>
          <a:xfrm>
            <a:off x="5181600" y="2133600"/>
            <a:ext cx="269875" cy="269875"/>
          </a:xfrm>
          <a:custGeom>
            <a:avLst/>
            <a:gdLst/>
            <a:ahLst/>
            <a:cxnLst/>
            <a:pathLst>
              <a:path w="192" h="192">
                <a:moveTo>
                  <a:pt x="0" y="0"/>
                </a:moveTo>
                <a:lnTo>
                  <a:pt x="192" y="96"/>
                </a:lnTo>
                <a:lnTo>
                  <a:pt x="0" y="192"/>
                </a:lnTo>
                <a:lnTo>
                  <a:pt x="0"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98328" name="任意多边形 98327"/>
          <p:cNvSpPr/>
          <p:nvPr/>
        </p:nvSpPr>
        <p:spPr>
          <a:xfrm>
            <a:off x="4024313" y="3028950"/>
            <a:ext cx="273050" cy="266700"/>
          </a:xfrm>
          <a:custGeom>
            <a:avLst/>
            <a:gdLst/>
            <a:ahLst/>
            <a:cxnLst/>
            <a:pathLst>
              <a:path w="144" h="288">
                <a:moveTo>
                  <a:pt x="144" y="0"/>
                </a:moveTo>
                <a:lnTo>
                  <a:pt x="0" y="144"/>
                </a:lnTo>
                <a:lnTo>
                  <a:pt x="144" y="288"/>
                </a:lnTo>
                <a:lnTo>
                  <a:pt x="144"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98329" name="任意多边形 98328"/>
          <p:cNvSpPr/>
          <p:nvPr/>
        </p:nvSpPr>
        <p:spPr>
          <a:xfrm>
            <a:off x="5324475" y="4530725"/>
            <a:ext cx="269875" cy="269875"/>
          </a:xfrm>
          <a:custGeom>
            <a:avLst/>
            <a:gdLst/>
            <a:ahLst/>
            <a:cxnLst/>
            <a:pathLst>
              <a:path w="192" h="192">
                <a:moveTo>
                  <a:pt x="0" y="0"/>
                </a:moveTo>
                <a:lnTo>
                  <a:pt x="192" y="96"/>
                </a:lnTo>
                <a:lnTo>
                  <a:pt x="0" y="192"/>
                </a:lnTo>
                <a:lnTo>
                  <a:pt x="0"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98330" name="任意多边形 98329"/>
          <p:cNvSpPr/>
          <p:nvPr/>
        </p:nvSpPr>
        <p:spPr>
          <a:xfrm>
            <a:off x="990600" y="1690688"/>
            <a:ext cx="1143000" cy="762000"/>
          </a:xfrm>
          <a:custGeom>
            <a:avLst/>
            <a:gdLst/>
            <a:ahLst/>
            <a:cxnLst/>
            <a:pathLst>
              <a:path w="720" h="480">
                <a:moveTo>
                  <a:pt x="720" y="336"/>
                </a:moveTo>
                <a:lnTo>
                  <a:pt x="720" y="0"/>
                </a:lnTo>
                <a:lnTo>
                  <a:pt x="0" y="0"/>
                </a:lnTo>
                <a:lnTo>
                  <a:pt x="0" y="480"/>
                </a:lnTo>
                <a:lnTo>
                  <a:pt x="576" y="48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8331" name="文本框 98330"/>
          <p:cNvSpPr txBox="1"/>
          <p:nvPr/>
        </p:nvSpPr>
        <p:spPr>
          <a:xfrm>
            <a:off x="2193925" y="1866900"/>
            <a:ext cx="1250950" cy="366713"/>
          </a:xfrm>
          <a:prstGeom prst="rect">
            <a:avLst/>
          </a:prstGeom>
          <a:noFill/>
          <a:ln w="9525">
            <a:noFill/>
          </a:ln>
        </p:spPr>
        <p:txBody>
          <a:bodyPr wrap="none" anchor="t">
            <a:spAutoFit/>
          </a:bodyPr>
          <a:p>
            <a:r>
              <a:rPr lang="en-US" altLang="zh-CN" sz="1800" b="1">
                <a:latin typeface="Times New Roman" panose="02020603050405020304" pitchFamily="18" charset="0"/>
              </a:rPr>
              <a:t>Supervisor</a:t>
            </a:r>
            <a:endParaRPr lang="en-US" altLang="zh-CN" sz="1800" b="1">
              <a:latin typeface="Times New Roman" panose="02020603050405020304" pitchFamily="18" charset="0"/>
            </a:endParaRPr>
          </a:p>
        </p:txBody>
      </p:sp>
      <p:sp>
        <p:nvSpPr>
          <p:cNvPr id="98332" name="文本框 98331"/>
          <p:cNvSpPr txBox="1"/>
          <p:nvPr/>
        </p:nvSpPr>
        <p:spPr>
          <a:xfrm>
            <a:off x="441325" y="2476500"/>
            <a:ext cx="1238250" cy="366713"/>
          </a:xfrm>
          <a:prstGeom prst="rect">
            <a:avLst/>
          </a:prstGeom>
          <a:noFill/>
          <a:ln w="9525">
            <a:noFill/>
          </a:ln>
        </p:spPr>
        <p:txBody>
          <a:bodyPr wrap="none" anchor="t">
            <a:spAutoFit/>
          </a:bodyPr>
          <a:p>
            <a:r>
              <a:rPr lang="en-US" altLang="zh-CN" sz="1800" b="1">
                <a:latin typeface="Times New Roman" panose="02020603050405020304" pitchFamily="18" charset="0"/>
              </a:rPr>
              <a:t>Supervisee</a:t>
            </a:r>
            <a:endParaRPr lang="en-US" altLang="zh-CN" sz="1800" b="1">
              <a:latin typeface="Times New Roman" panose="02020603050405020304" pitchFamily="18" charset="0"/>
            </a:endParaRPr>
          </a:p>
        </p:txBody>
      </p:sp>
      <p:sp>
        <p:nvSpPr>
          <p:cNvPr id="98333" name="文本框 98332"/>
          <p:cNvSpPr txBox="1"/>
          <p:nvPr/>
        </p:nvSpPr>
        <p:spPr>
          <a:xfrm>
            <a:off x="1258888" y="1295400"/>
            <a:ext cx="1225550" cy="366713"/>
          </a:xfrm>
          <a:prstGeom prst="rect">
            <a:avLst/>
          </a:prstGeom>
          <a:noFill/>
          <a:ln w="9525">
            <a:noFill/>
          </a:ln>
        </p:spPr>
        <p:txBody>
          <a:bodyPr wrap="none" anchor="t">
            <a:spAutoFit/>
          </a:bodyPr>
          <a:p>
            <a:r>
              <a:rPr lang="en-US" altLang="zh-CN" sz="1800" b="1">
                <a:latin typeface="Times New Roman" panose="02020603050405020304" pitchFamily="18" charset="0"/>
              </a:rPr>
              <a:t>Supervises</a:t>
            </a:r>
            <a:endParaRPr lang="en-US" altLang="zh-CN" sz="1800" b="1">
              <a:latin typeface="Times New Roman" panose="02020603050405020304" pitchFamily="18" charset="0"/>
            </a:endParaRPr>
          </a:p>
        </p:txBody>
      </p:sp>
      <p:sp>
        <p:nvSpPr>
          <p:cNvPr id="98334" name="文本框 98333"/>
          <p:cNvSpPr txBox="1"/>
          <p:nvPr/>
        </p:nvSpPr>
        <p:spPr>
          <a:xfrm>
            <a:off x="3429000" y="24384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98335" name="文本框 98334"/>
          <p:cNvSpPr txBox="1"/>
          <p:nvPr/>
        </p:nvSpPr>
        <p:spPr>
          <a:xfrm>
            <a:off x="5638800" y="24384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98336" name="文本框 98335"/>
          <p:cNvSpPr txBox="1"/>
          <p:nvPr/>
        </p:nvSpPr>
        <p:spPr>
          <a:xfrm>
            <a:off x="3429000" y="29718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37" name="文本框 98336"/>
          <p:cNvSpPr txBox="1"/>
          <p:nvPr/>
        </p:nvSpPr>
        <p:spPr>
          <a:xfrm>
            <a:off x="5638800" y="29718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98338" name="文本框 98337"/>
          <p:cNvSpPr txBox="1"/>
          <p:nvPr/>
        </p:nvSpPr>
        <p:spPr>
          <a:xfrm>
            <a:off x="2133600" y="16002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98339" name="文本框 98338"/>
          <p:cNvSpPr txBox="1"/>
          <p:nvPr/>
        </p:nvSpPr>
        <p:spPr>
          <a:xfrm>
            <a:off x="1295400" y="21336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40" name="文本框 98339"/>
          <p:cNvSpPr txBox="1"/>
          <p:nvPr/>
        </p:nvSpPr>
        <p:spPr>
          <a:xfrm>
            <a:off x="6324600" y="33528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0..1</a:t>
            </a:r>
            <a:endParaRPr lang="en-US" altLang="zh-CN" sz="1800" b="1">
              <a:latin typeface="Times New Roman" panose="02020603050405020304" pitchFamily="18" charset="0"/>
            </a:endParaRPr>
          </a:p>
        </p:txBody>
      </p:sp>
      <p:sp>
        <p:nvSpPr>
          <p:cNvPr id="98341" name="文本框 98340"/>
          <p:cNvSpPr txBox="1"/>
          <p:nvPr/>
        </p:nvSpPr>
        <p:spPr>
          <a:xfrm>
            <a:off x="6400800" y="43434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42" name="文本框 98341"/>
          <p:cNvSpPr txBox="1"/>
          <p:nvPr/>
        </p:nvSpPr>
        <p:spPr>
          <a:xfrm>
            <a:off x="3429000" y="49530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43" name="文本框 98342"/>
          <p:cNvSpPr txBox="1"/>
          <p:nvPr/>
        </p:nvSpPr>
        <p:spPr>
          <a:xfrm>
            <a:off x="5867400" y="49530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44" name="文本框 98343"/>
          <p:cNvSpPr txBox="1"/>
          <p:nvPr/>
        </p:nvSpPr>
        <p:spPr>
          <a:xfrm>
            <a:off x="4191000" y="1155700"/>
            <a:ext cx="16002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600" dirty="0">
                <a:latin typeface="Times New Roman" panose="02020603050405020304" pitchFamily="18" charset="0"/>
              </a:rPr>
              <a:t> </a:t>
            </a:r>
            <a:r>
              <a:rPr lang="en-US" altLang="zh-CN" dirty="0">
                <a:latin typeface="Times New Roman" panose="02020603050405020304" pitchFamily="18" charset="0"/>
              </a:rPr>
              <a:t>  </a:t>
            </a:r>
            <a:r>
              <a:rPr lang="en-US" altLang="zh-CN">
                <a:latin typeface="Times New Roman" panose="02020603050405020304" pitchFamily="18" charset="0"/>
              </a:rPr>
              <a:t>    </a:t>
            </a:r>
            <a:endParaRPr lang="en-US" altLang="zh-CN">
              <a:latin typeface="Times New Roman" panose="02020603050405020304" pitchFamily="18" charset="0"/>
            </a:endParaRPr>
          </a:p>
        </p:txBody>
      </p:sp>
      <p:sp>
        <p:nvSpPr>
          <p:cNvPr id="98345" name="文本框 98344"/>
          <p:cNvSpPr txBox="1"/>
          <p:nvPr/>
        </p:nvSpPr>
        <p:spPr>
          <a:xfrm>
            <a:off x="4191000" y="1619250"/>
            <a:ext cx="1600200" cy="376238"/>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bonus</a:t>
            </a:r>
            <a:endParaRPr lang="en-US" altLang="zh-CN" sz="1800">
              <a:latin typeface="Times New Roman" panose="02020603050405020304" pitchFamily="18" charset="0"/>
            </a:endParaRPr>
          </a:p>
        </p:txBody>
      </p:sp>
      <p:sp>
        <p:nvSpPr>
          <p:cNvPr id="98346" name="直接连接符 98345"/>
          <p:cNvSpPr/>
          <p:nvPr/>
        </p:nvSpPr>
        <p:spPr>
          <a:xfrm>
            <a:off x="5029200" y="1981200"/>
            <a:ext cx="0" cy="508000"/>
          </a:xfrm>
          <a:prstGeom prst="line">
            <a:avLst/>
          </a:prstGeom>
          <a:ln w="19050" cap="flat" cmpd="sng">
            <a:solidFill>
              <a:schemeClr val="tx1"/>
            </a:solidFill>
            <a:prstDash val="dash"/>
            <a:headEnd type="none" w="med" len="med"/>
            <a:tailEnd type="none" w="med" len="med"/>
          </a:ln>
        </p:spPr>
      </p:sp>
      <p:sp>
        <p:nvSpPr>
          <p:cNvPr id="98347" name="文本框 98346"/>
          <p:cNvSpPr txBox="1"/>
          <p:nvPr/>
        </p:nvSpPr>
        <p:spPr>
          <a:xfrm>
            <a:off x="1763713" y="5681663"/>
            <a:ext cx="16002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Dependent</a:t>
            </a:r>
            <a:endParaRPr lang="en-US" altLang="zh-CN">
              <a:latin typeface="Times New Roman" panose="02020603050405020304" pitchFamily="18" charset="0"/>
            </a:endParaRPr>
          </a:p>
        </p:txBody>
      </p:sp>
      <p:sp>
        <p:nvSpPr>
          <p:cNvPr id="98348" name="文本框 98347"/>
          <p:cNvSpPr txBox="1"/>
          <p:nvPr/>
        </p:nvSpPr>
        <p:spPr>
          <a:xfrm>
            <a:off x="1763713" y="6162675"/>
            <a:ext cx="1600200"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age</a:t>
            </a:r>
            <a:endParaRPr lang="en-US" altLang="zh-CN" sz="1800">
              <a:latin typeface="Times New Roman" panose="02020603050405020304" pitchFamily="18" charset="0"/>
            </a:endParaRPr>
          </a:p>
        </p:txBody>
      </p:sp>
      <p:sp>
        <p:nvSpPr>
          <p:cNvPr id="98349" name="直接连接符 98348"/>
          <p:cNvSpPr/>
          <p:nvPr/>
        </p:nvSpPr>
        <p:spPr>
          <a:xfrm>
            <a:off x="2513013" y="4981575"/>
            <a:ext cx="0" cy="690563"/>
          </a:xfrm>
          <a:prstGeom prst="line">
            <a:avLst/>
          </a:prstGeom>
          <a:ln w="9525" cap="flat" cmpd="sng">
            <a:solidFill>
              <a:schemeClr val="tx1"/>
            </a:solidFill>
            <a:prstDash val="solid"/>
            <a:headEnd type="none" w="med" len="med"/>
            <a:tailEnd type="none" w="med" len="med"/>
          </a:ln>
        </p:spPr>
      </p:sp>
      <p:sp>
        <p:nvSpPr>
          <p:cNvPr id="98350" name="文本框 98349"/>
          <p:cNvSpPr txBox="1"/>
          <p:nvPr/>
        </p:nvSpPr>
        <p:spPr>
          <a:xfrm>
            <a:off x="2484438" y="4906963"/>
            <a:ext cx="606425" cy="396875"/>
          </a:xfrm>
          <a:prstGeom prst="rect">
            <a:avLst/>
          </a:prstGeom>
          <a:noFill/>
          <a:ln w="9525">
            <a:noFill/>
          </a:ln>
        </p:spPr>
        <p:txBody>
          <a:bodyPr wrap="none" anchor="t">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98351" name="流程图: 合并 98350"/>
          <p:cNvSpPr/>
          <p:nvPr/>
        </p:nvSpPr>
        <p:spPr>
          <a:xfrm>
            <a:off x="2646363" y="5267325"/>
            <a:ext cx="280987" cy="277813"/>
          </a:xfrm>
          <a:prstGeom prst="flowChartMerge">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52" name="文本框 98351"/>
          <p:cNvSpPr txBox="1"/>
          <p:nvPr/>
        </p:nvSpPr>
        <p:spPr>
          <a:xfrm>
            <a:off x="1974850" y="4929188"/>
            <a:ext cx="527050" cy="366712"/>
          </a:xfrm>
          <a:prstGeom prst="rect">
            <a:avLst/>
          </a:prstGeom>
          <a:noFill/>
          <a:ln w="9525">
            <a:noFill/>
          </a:ln>
        </p:spPr>
        <p:txBody>
          <a:bodyPr wrap="none" anchor="t">
            <a:spAutoFit/>
          </a:bodyPr>
          <a:p>
            <a:r>
              <a:rPr lang="en-US" altLang="zh-CN" sz="1800" b="1">
                <a:latin typeface="Times New Roman" panose="02020603050405020304" pitchFamily="18" charset="0"/>
              </a:rPr>
              <a:t>1..1</a:t>
            </a:r>
            <a:endParaRPr lang="en-US" altLang="zh-CN" sz="1800" b="1">
              <a:latin typeface="Times New Roman" panose="02020603050405020304" pitchFamily="18" charset="0"/>
            </a:endParaRPr>
          </a:p>
        </p:txBody>
      </p:sp>
      <p:sp>
        <p:nvSpPr>
          <p:cNvPr id="98353" name="文本框 98352"/>
          <p:cNvSpPr txBox="1"/>
          <p:nvPr/>
        </p:nvSpPr>
        <p:spPr>
          <a:xfrm>
            <a:off x="2020888" y="5373688"/>
            <a:ext cx="527050" cy="366712"/>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98354" name="任意多边形 98353"/>
          <p:cNvSpPr/>
          <p:nvPr/>
        </p:nvSpPr>
        <p:spPr>
          <a:xfrm>
            <a:off x="1027113" y="1370013"/>
            <a:ext cx="273050" cy="266700"/>
          </a:xfrm>
          <a:custGeom>
            <a:avLst/>
            <a:gdLst/>
            <a:ahLst/>
            <a:cxnLst/>
            <a:pathLst>
              <a:path w="144" h="288">
                <a:moveTo>
                  <a:pt x="144" y="0"/>
                </a:moveTo>
                <a:lnTo>
                  <a:pt x="0" y="144"/>
                </a:lnTo>
                <a:lnTo>
                  <a:pt x="144" y="288"/>
                </a:lnTo>
                <a:lnTo>
                  <a:pt x="144" y="0"/>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a:xfrm>
            <a:off x="250825" y="228600"/>
            <a:ext cx="8588375" cy="1184275"/>
          </a:xfrm>
        </p:spPr>
        <p:txBody>
          <a:bodyPr anchor="ctr"/>
          <a:p>
            <a:pPr marL="685800" indent="-685800"/>
            <a:r>
              <a:rPr lang="zh-CN" altLang="en-US" sz="3200">
                <a:latin typeface="微软雅黑" panose="020B0503020204020204" charset="-122"/>
                <a:ea typeface="微软雅黑" panose="020B0503020204020204" charset="-122"/>
              </a:rPr>
              <a:t>第一步</a:t>
            </a:r>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将每个强实体转换成一个关系</a:t>
            </a:r>
            <a:r>
              <a:rPr lang="en-US" altLang="zh-CN" sz="3200">
                <a:latin typeface="微软雅黑" panose="020B0503020204020204" charset="-122"/>
                <a:ea typeface="微软雅黑" panose="020B0503020204020204" charset="-122"/>
              </a:rPr>
              <a:t>(Relation)</a:t>
            </a:r>
            <a:endParaRPr lang="en-US" altLang="zh-CN" sz="3200">
              <a:latin typeface="微软雅黑" panose="020B0503020204020204" charset="-122"/>
              <a:ea typeface="微软雅黑" panose="020B0503020204020204" charset="-122"/>
            </a:endParaRPr>
          </a:p>
        </p:txBody>
      </p:sp>
      <p:sp>
        <p:nvSpPr>
          <p:cNvPr id="99331" name="文本占位符 99330"/>
          <p:cNvSpPr>
            <a:spLocks noGrp="1"/>
          </p:cNvSpPr>
          <p:nvPr>
            <p:ph type="body" idx="1"/>
          </p:nvPr>
        </p:nvSpPr>
        <p:spPr>
          <a:xfrm>
            <a:off x="277495" y="5250180"/>
            <a:ext cx="8589010" cy="1271270"/>
          </a:xfrm>
        </p:spPr>
        <p:txBody>
          <a:bodyPr/>
          <a:p>
            <a:pPr defTabSz="0">
              <a:lnSpc>
                <a:spcPct val="150000"/>
              </a:lnSpc>
              <a:buFont typeface="Wingdings" panose="05000000000000000000" charset="0"/>
              <a:buChar char="l"/>
              <a:tabLst>
                <a:tab pos="952500" algn="l"/>
              </a:tabLst>
            </a:pPr>
            <a:r>
              <a:rPr lang="zh-CN" altLang="en-US">
                <a:latin typeface="微软雅黑" panose="020B0503020204020204" charset="-122"/>
                <a:ea typeface="微软雅黑" panose="020B0503020204020204" charset="-122"/>
                <a:cs typeface="微软雅黑" panose="020B0503020204020204" charset="-122"/>
              </a:rPr>
              <a:t>对多值属性，再在第</a:t>
            </a: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步单独处理；</a:t>
            </a:r>
            <a:endParaRPr lang="zh-CN" altLang="en-US">
              <a:latin typeface="微软雅黑" panose="020B0503020204020204" charset="-122"/>
              <a:ea typeface="微软雅黑" panose="020B0503020204020204" charset="-122"/>
              <a:cs typeface="微软雅黑" panose="020B0503020204020204" charset="-122"/>
            </a:endParaRPr>
          </a:p>
          <a:p>
            <a:pPr defTabSz="0">
              <a:lnSpc>
                <a:spcPct val="150000"/>
              </a:lnSpc>
              <a:buFont typeface="Wingdings" panose="05000000000000000000" charset="0"/>
              <a:buChar char="l"/>
              <a:tabLst>
                <a:tab pos="952500" algn="l"/>
              </a:tabLst>
            </a:pP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强实体的主键，也是关系</a:t>
            </a:r>
            <a:r>
              <a:rPr lang="en-US" altLang="zh-CN">
                <a:latin typeface="微软雅黑" panose="020B0503020204020204" charset="-122"/>
                <a:ea typeface="微软雅黑" panose="020B0503020204020204" charset="-122"/>
                <a:cs typeface="微软雅黑" panose="020B0503020204020204" charset="-122"/>
              </a:rPr>
              <a:t>(Relation)</a:t>
            </a:r>
            <a:r>
              <a:rPr lang="zh-CN" altLang="en-US">
                <a:latin typeface="微软雅黑" panose="020B0503020204020204" charset="-122"/>
                <a:ea typeface="微软雅黑" panose="020B0503020204020204" charset="-122"/>
                <a:cs typeface="微软雅黑" panose="020B0503020204020204" charset="-122"/>
              </a:rPr>
              <a:t>的主键</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9334" name="文本框 99333"/>
          <p:cNvSpPr txBox="1"/>
          <p:nvPr/>
        </p:nvSpPr>
        <p:spPr>
          <a:xfrm>
            <a:off x="1995488" y="2614613"/>
            <a:ext cx="7316787" cy="822325"/>
          </a:xfrm>
          <a:prstGeom prst="rect">
            <a:avLst/>
          </a:prstGeom>
          <a:noFill/>
          <a:ln w="9525">
            <a:noFill/>
          </a:ln>
        </p:spPr>
        <p:txBody>
          <a:bodyPr wrap="none" anchor="t">
            <a:spAutoFit/>
          </a:bodyPr>
          <a:p>
            <a:endParaRPr lang="en-US" altLang="zh-CN">
              <a:latin typeface="Times New Roman" panose="02020603050405020304" pitchFamily="18" charset="0"/>
            </a:endParaRPr>
          </a:p>
          <a:p>
            <a:r>
              <a:rPr lang="en-US" altLang="zh-CN" err="1">
                <a:latin typeface="Times New Roman" panose="02020603050405020304" pitchFamily="18" charset="0"/>
              </a:rPr>
              <a:t>Employee (eno, ename</a:t>
            </a:r>
            <a:r>
              <a:rPr lang="en-US" altLang="zh-CN">
                <a:latin typeface="Times New Roman" panose="02020603050405020304" pitchFamily="18" charset="0"/>
              </a:rPr>
              <a:t> , city, street, postcode, title, salary)</a:t>
            </a:r>
            <a:endParaRPr lang="en-US" altLang="zh-CN">
              <a:latin typeface="Times New Roman" panose="02020603050405020304" pitchFamily="18" charset="0"/>
            </a:endParaRPr>
          </a:p>
        </p:txBody>
      </p:sp>
      <p:sp>
        <p:nvSpPr>
          <p:cNvPr id="99335" name="右箭头 99334"/>
          <p:cNvSpPr/>
          <p:nvPr/>
        </p:nvSpPr>
        <p:spPr>
          <a:xfrm>
            <a:off x="1604963" y="2995613"/>
            <a:ext cx="457200" cy="457200"/>
          </a:xfrm>
          <a:prstGeom prst="rightArrow">
            <a:avLst>
              <a:gd name="adj1" fmla="val 50000"/>
              <a:gd name="adj2" fmla="val 41319"/>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9336" name="文本框 99335"/>
          <p:cNvSpPr txBox="1"/>
          <p:nvPr/>
        </p:nvSpPr>
        <p:spPr>
          <a:xfrm>
            <a:off x="107950" y="1916113"/>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99337" name="文本框 99336"/>
          <p:cNvSpPr txBox="1"/>
          <p:nvPr/>
        </p:nvSpPr>
        <p:spPr>
          <a:xfrm>
            <a:off x="107950" y="2397125"/>
            <a:ext cx="1447800" cy="22383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err="1">
                <a:latin typeface="Times New Roman" panose="02020603050405020304" pitchFamily="18" charset="0"/>
              </a:rPr>
              <a:t>eno</a:t>
            </a:r>
            <a:r>
              <a:rPr lang="en-US" altLang="zh-CN" sz="1800">
                <a:latin typeface="Times New Roman" panose="02020603050405020304" pitchFamily="18" charset="0"/>
              </a:rPr>
              <a:t> {PK}</a:t>
            </a:r>
            <a:endParaRPr lang="en-US" altLang="zh-CN" sz="1800">
              <a:latin typeface="Times New Roman" panose="02020603050405020304" pitchFamily="18" charset="0"/>
            </a:endParaRPr>
          </a:p>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address</a:t>
            </a:r>
            <a:endParaRPr lang="en-US" altLang="zh-CN" sz="1800">
              <a:latin typeface="Times New Roman" panose="02020603050405020304" pitchFamily="18" charset="0"/>
            </a:endParaRPr>
          </a:p>
          <a:p>
            <a:r>
              <a:rPr lang="en-US" altLang="zh-CN" sz="1800">
                <a:latin typeface="Times New Roman" panose="02020603050405020304" pitchFamily="18" charset="0"/>
              </a:rPr>
              <a:t>    </a:t>
            </a:r>
            <a:r>
              <a:rPr lang="en-US" altLang="zh-CN" sz="1600">
                <a:latin typeface="Times New Roman" panose="02020603050405020304" pitchFamily="18" charset="0"/>
              </a:rPr>
              <a:t>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800">
                <a:latin typeface="Times New Roman" panose="02020603050405020304" pitchFamily="18" charset="0"/>
              </a:rPr>
              <a:t>title</a:t>
            </a:r>
            <a:endParaRPr lang="en-US" altLang="zh-CN" sz="1800">
              <a:latin typeface="Times New Roman" panose="02020603050405020304" pitchFamily="18" charset="0"/>
            </a:endParaRPr>
          </a:p>
          <a:p>
            <a:r>
              <a:rPr lang="en-US" altLang="zh-CN" sz="1800">
                <a:latin typeface="Times New Roman" panose="02020603050405020304" pitchFamily="18" charset="0"/>
              </a:rPr>
              <a:t>salary</a:t>
            </a:r>
            <a:endParaRPr lang="en-US" altLang="zh-CN" sz="18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304800" y="228600"/>
            <a:ext cx="8839200" cy="1143000"/>
          </a:xfrm>
        </p:spPr>
        <p:txBody>
          <a:bodyPr anchor="ctr"/>
          <a:p>
            <a:r>
              <a:rPr lang="zh-CN" altLang="en-US" sz="4000">
                <a:latin typeface="微软雅黑" panose="020B0503020204020204" charset="-122"/>
                <a:ea typeface="微软雅黑" panose="020B0503020204020204" charset="-122"/>
              </a:rPr>
              <a:t>完成第一步后得到的关系</a:t>
            </a:r>
            <a:r>
              <a:rPr lang="en-US" altLang="zh-CN" sz="4000">
                <a:latin typeface="微软雅黑" panose="020B0503020204020204" charset="-122"/>
                <a:ea typeface="微软雅黑" panose="020B0503020204020204" charset="-122"/>
                <a:sym typeface="+mn-ea"/>
              </a:rPr>
              <a:t>(Relations)</a:t>
            </a:r>
            <a:endParaRPr lang="zh-CN" altLang="en-US" sz="4000">
              <a:latin typeface="微软雅黑" panose="020B0503020204020204" charset="-122"/>
              <a:ea typeface="微软雅黑" panose="020B0503020204020204" charset="-122"/>
            </a:endParaRPr>
          </a:p>
        </p:txBody>
      </p:sp>
      <p:sp>
        <p:nvSpPr>
          <p:cNvPr id="100355" name="文本占位符 100354"/>
          <p:cNvSpPr>
            <a:spLocks noGrp="1"/>
          </p:cNvSpPr>
          <p:nvPr>
            <p:ph type="body" idx="1"/>
          </p:nvPr>
        </p:nvSpPr>
        <p:spPr>
          <a:xfrm>
            <a:off x="152400" y="1600200"/>
            <a:ext cx="8763000" cy="5257800"/>
          </a:xfrm>
        </p:spPr>
        <p:txBody>
          <a:bodyPr/>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Employee (</a:t>
            </a:r>
            <a:r>
              <a:rPr lang="en-US" altLang="zh-CN" sz="2600" u="sng" err="1"/>
              <a:t>eno</a:t>
            </a:r>
            <a:r>
              <a:rPr lang="en-US" altLang="zh-CN" sz="2600" err="1"/>
              <a:t>, ename</a:t>
            </a:r>
            <a:r>
              <a:rPr lang="en-US" altLang="zh-CN" sz="2600"/>
              <a:t>, city, street, postcode, title, salary)</a:t>
            </a:r>
            <a:endParaRPr lang="en-US" altLang="zh-CN" sz="2600"/>
          </a:p>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Department (</a:t>
            </a:r>
            <a:r>
              <a:rPr lang="en-US" altLang="zh-CN" sz="2600" u="sng" err="1"/>
              <a:t>dno</a:t>
            </a:r>
            <a:r>
              <a:rPr lang="en-US" altLang="zh-CN" sz="2600" err="1"/>
              <a:t>, dname</a:t>
            </a:r>
            <a:r>
              <a:rPr lang="en-US" altLang="zh-CN" sz="2600"/>
              <a:t>)</a:t>
            </a:r>
            <a:endParaRPr lang="en-US" altLang="zh-CN" sz="2600"/>
          </a:p>
          <a:p>
            <a:pPr marL="457200" indent="-457200" defTabSz="0">
              <a:buFont typeface="Wingdings" panose="05000000000000000000" pitchFamily="2" charset="2"/>
              <a:buChar char="v"/>
              <a:tabLst>
                <a:tab pos="952500" algn="l"/>
              </a:tabLst>
            </a:pPr>
            <a:endParaRPr lang="en-US" altLang="zh-CN" sz="2600"/>
          </a:p>
          <a:p>
            <a:pPr marL="457200" indent="-457200" defTabSz="0">
              <a:buFont typeface="Wingdings" panose="05000000000000000000" pitchFamily="2" charset="2"/>
              <a:buChar char="v"/>
              <a:tabLst>
                <a:tab pos="952500" algn="l"/>
              </a:tabLst>
            </a:pPr>
            <a:r>
              <a:rPr lang="en-US" altLang="zh-CN" sz="2600"/>
              <a:t>Project (</a:t>
            </a:r>
            <a:r>
              <a:rPr lang="en-US" altLang="zh-CN" sz="2600" u="sng" err="1"/>
              <a:t>pno</a:t>
            </a:r>
            <a:r>
              <a:rPr lang="en-US" altLang="zh-CN" sz="2600" err="1"/>
              <a:t>, pname</a:t>
            </a:r>
            <a:r>
              <a:rPr lang="en-US" altLang="zh-CN" sz="2600"/>
              <a:t>, budget).</a:t>
            </a:r>
            <a:endParaRPr lang="en-US" altLang="zh-CN"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3" name="文本占位符 102402"/>
          <p:cNvSpPr>
            <a:spLocks noGrp="1"/>
          </p:cNvSpPr>
          <p:nvPr>
            <p:ph type="body" idx="1"/>
          </p:nvPr>
        </p:nvSpPr>
        <p:spPr>
          <a:xfrm>
            <a:off x="81280" y="1678940"/>
            <a:ext cx="8811895" cy="5063490"/>
          </a:xfrm>
        </p:spPr>
        <p:txBody>
          <a:bodyPr/>
          <a:p>
            <a:pPr marL="457200" indent="-457200" defTabSz="0">
              <a:lnSpc>
                <a:spcPct val="150000"/>
              </a:lnSpc>
              <a:buFont typeface="Wingdings" panose="05000000000000000000" pitchFamily="2" charset="2"/>
              <a:buChar char="v"/>
              <a:tabLst>
                <a:tab pos="952500" algn="l"/>
              </a:tabLst>
            </a:pPr>
            <a:endParaRPr lang="en-US" altLang="zh-CN" sz="2600" b="1">
              <a:solidFill>
                <a:srgbClr val="FF0000"/>
              </a:solidFill>
              <a:effectLst>
                <a:outerShdw blurRad="38100" dist="38100" dir="2700000">
                  <a:srgbClr val="C0C0C0"/>
                </a:outerShdw>
              </a:effectLst>
              <a:latin typeface="微软雅黑" panose="020B0503020204020204" charset="-122"/>
              <a:ea typeface="微软雅黑" panose="020B0503020204020204" charset="-122"/>
            </a:endParaRPr>
          </a:p>
          <a:p>
            <a:pPr marL="457200" indent="-457200" defTabSz="0">
              <a:lnSpc>
                <a:spcPct val="150000"/>
              </a:lnSpc>
              <a:buFont typeface="Wingdings" panose="05000000000000000000" pitchFamily="2" charset="2"/>
              <a:buChar char="v"/>
              <a:tabLst>
                <a:tab pos="952500" algn="l"/>
              </a:tabLst>
            </a:pPr>
            <a:r>
              <a:rPr lang="zh-CN" altLang="en-US" sz="2600">
                <a:latin typeface="微软雅黑" panose="020B0503020204020204" charset="-122"/>
                <a:ea typeface="微软雅黑" panose="020B0503020204020204" charset="-122"/>
              </a:rPr>
              <a:t>将弱实体所依赖的强实体的主键将加入到弱实体对应的关系中，作为关系的主键的组成部分，自然</a:t>
            </a:r>
            <a:r>
              <a:rPr lang="zh-CN" altLang="en-US" sz="2600">
                <a:latin typeface="微软雅黑" panose="020B0503020204020204" charset="-122"/>
                <a:ea typeface="微软雅黑" panose="020B0503020204020204" charset="-122"/>
                <a:sym typeface="+mn-ea"/>
              </a:rPr>
              <a:t>也是一个外键。</a:t>
            </a:r>
            <a:endParaRPr lang="en-US" altLang="zh-CN" sz="2600">
              <a:latin typeface="微软雅黑" panose="020B0503020204020204" charset="-122"/>
              <a:ea typeface="微软雅黑" panose="020B0503020204020204" charset="-122"/>
            </a:endParaRPr>
          </a:p>
        </p:txBody>
      </p:sp>
      <p:sp>
        <p:nvSpPr>
          <p:cNvPr id="99330" name="标题 99329"/>
          <p:cNvSpPr>
            <a:spLocks noGrp="1"/>
          </p:cNvSpPr>
          <p:nvPr>
            <p:ph type="title"/>
          </p:nvPr>
        </p:nvSpPr>
        <p:spPr>
          <a:xfrm>
            <a:off x="250825" y="228600"/>
            <a:ext cx="8588375" cy="1184275"/>
          </a:xfrm>
        </p:spPr>
        <p:txBody>
          <a:bodyPr anchor="ctr"/>
          <a:p>
            <a:pPr marL="685800" indent="-685800"/>
            <a:r>
              <a:rPr lang="zh-CN" altLang="en-US" sz="3200">
                <a:latin typeface="微软雅黑" panose="020B0503020204020204" charset="-122"/>
                <a:ea typeface="微软雅黑" panose="020B0503020204020204" charset="-122"/>
              </a:rPr>
              <a:t>第二步</a:t>
            </a:r>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将每个弱实体转换成一个关系</a:t>
            </a:r>
            <a:r>
              <a:rPr lang="en-US" altLang="zh-CN" sz="3200">
                <a:latin typeface="微软雅黑" panose="020B0503020204020204" charset="-122"/>
                <a:ea typeface="微软雅黑" panose="020B0503020204020204" charset="-122"/>
              </a:rPr>
              <a:t>(Relation)</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a:xfrm>
            <a:off x="304800" y="228600"/>
            <a:ext cx="8839200" cy="1143000"/>
          </a:xfrm>
        </p:spPr>
        <p:txBody>
          <a:bodyPr anchor="ctr"/>
          <a:p>
            <a:r>
              <a:rPr lang="zh-CN" altLang="en-US" sz="3900">
                <a:latin typeface="微软雅黑" panose="020B0503020204020204" charset="-122"/>
                <a:ea typeface="微软雅黑" panose="020B0503020204020204" charset="-122"/>
                <a:sym typeface="+mn-ea"/>
              </a:rPr>
              <a:t>第二步</a:t>
            </a:r>
            <a:r>
              <a:rPr lang="en-US" altLang="zh-CN" sz="3900">
                <a:latin typeface="微软雅黑" panose="020B0503020204020204" charset="-122"/>
                <a:ea typeface="微软雅黑" panose="020B0503020204020204" charset="-122"/>
                <a:sym typeface="+mn-ea"/>
              </a:rPr>
              <a:t>: </a:t>
            </a:r>
            <a:r>
              <a:rPr lang="zh-CN" altLang="en-US" sz="3900">
                <a:latin typeface="微软雅黑" panose="020B0503020204020204" charset="-122"/>
                <a:ea typeface="微软雅黑" panose="020B0503020204020204" charset="-122"/>
                <a:sym typeface="+mn-ea"/>
              </a:rPr>
              <a:t>将每个弱实体转换成一个关系</a:t>
            </a:r>
            <a:r>
              <a:rPr lang="en-US" altLang="zh-CN" sz="3900">
                <a:latin typeface="微软雅黑" panose="020B0503020204020204" charset="-122"/>
                <a:ea typeface="微软雅黑" panose="020B0503020204020204" charset="-122"/>
                <a:sym typeface="+mn-ea"/>
              </a:rPr>
              <a:t>(Relation)</a:t>
            </a:r>
            <a:endParaRPr lang="en-US" altLang="zh-CN" sz="3900"/>
          </a:p>
        </p:txBody>
      </p:sp>
      <p:sp>
        <p:nvSpPr>
          <p:cNvPr id="103427" name="文本占位符 103426"/>
          <p:cNvSpPr>
            <a:spLocks noGrp="1"/>
          </p:cNvSpPr>
          <p:nvPr>
            <p:ph type="body" idx="1"/>
          </p:nvPr>
        </p:nvSpPr>
        <p:spPr>
          <a:xfrm>
            <a:off x="3352800" y="1676400"/>
            <a:ext cx="3581400" cy="457200"/>
          </a:xfrm>
        </p:spPr>
        <p:txBody>
          <a:bodyPr/>
          <a:p>
            <a:pPr marL="457200" indent="-457200" defTabSz="0">
              <a:lnSpc>
                <a:spcPct val="90000"/>
              </a:lnSpc>
              <a:buFont typeface="Wingdings" panose="05000000000000000000" pitchFamily="2" charset="2"/>
              <a:buNone/>
              <a:tabLst>
                <a:tab pos="952500" algn="l"/>
              </a:tabLst>
            </a:pPr>
            <a:endParaRPr sz="2600" dirty="0"/>
          </a:p>
        </p:txBody>
      </p:sp>
      <p:sp>
        <p:nvSpPr>
          <p:cNvPr id="103428" name="文本框 103427"/>
          <p:cNvSpPr txBox="1"/>
          <p:nvPr/>
        </p:nvSpPr>
        <p:spPr>
          <a:xfrm>
            <a:off x="204788" y="1524000"/>
            <a:ext cx="1447800" cy="46672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a:latin typeface="Times New Roman" panose="02020603050405020304" pitchFamily="18" charset="0"/>
              </a:rPr>
              <a:t>Employee</a:t>
            </a:r>
            <a:endParaRPr lang="en-US" altLang="zh-CN">
              <a:latin typeface="Times New Roman" panose="02020603050405020304" pitchFamily="18" charset="0"/>
            </a:endParaRPr>
          </a:p>
        </p:txBody>
      </p:sp>
      <p:sp>
        <p:nvSpPr>
          <p:cNvPr id="103429" name="文本框 103428"/>
          <p:cNvSpPr txBox="1"/>
          <p:nvPr/>
        </p:nvSpPr>
        <p:spPr>
          <a:xfrm>
            <a:off x="204788" y="2005013"/>
            <a:ext cx="1447800" cy="205740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600" err="1">
                <a:latin typeface="Times New Roman" panose="02020603050405020304" pitchFamily="18" charset="0"/>
              </a:rPr>
              <a:t>eno</a:t>
            </a:r>
            <a:r>
              <a:rPr lang="en-US" altLang="zh-CN" sz="1600">
                <a:latin typeface="Times New Roman" panose="02020603050405020304" pitchFamily="18" charset="0"/>
              </a:rPr>
              <a:t> (PK)</a:t>
            </a:r>
            <a:endParaRPr lang="en-US" altLang="zh-CN" sz="1600">
              <a:latin typeface="Times New Roman" panose="02020603050405020304" pitchFamily="18" charset="0"/>
            </a:endParaRPr>
          </a:p>
          <a:p>
            <a:r>
              <a:rPr lang="en-US" altLang="zh-CN" sz="1600">
                <a:latin typeface="Times New Roman" panose="02020603050405020304" pitchFamily="18" charset="0"/>
              </a:rPr>
              <a:t>name</a:t>
            </a:r>
            <a:endParaRPr lang="en-US" altLang="zh-CN" sz="1600">
              <a:latin typeface="Times New Roman" panose="02020603050405020304" pitchFamily="18" charset="0"/>
            </a:endParaRPr>
          </a:p>
          <a:p>
            <a:r>
              <a:rPr lang="en-US" altLang="zh-CN" sz="1600">
                <a:latin typeface="Times New Roman" panose="02020603050405020304" pitchFamily="18" charset="0"/>
              </a:rPr>
              <a:t>address</a:t>
            </a:r>
            <a:endParaRPr lang="en-US" altLang="zh-CN" sz="1600">
              <a:latin typeface="Times New Roman" panose="02020603050405020304" pitchFamily="18" charset="0"/>
            </a:endParaRPr>
          </a:p>
          <a:p>
            <a:r>
              <a:rPr lang="en-US" altLang="zh-CN" sz="1600">
                <a:latin typeface="Times New Roman" panose="02020603050405020304" pitchFamily="18" charset="0"/>
              </a:rPr>
              <a:t>    city</a:t>
            </a:r>
            <a:endParaRPr lang="en-US" altLang="zh-CN" sz="1600">
              <a:latin typeface="Times New Roman" panose="02020603050405020304" pitchFamily="18" charset="0"/>
            </a:endParaRPr>
          </a:p>
          <a:p>
            <a:r>
              <a:rPr lang="en-US" altLang="zh-CN" sz="1600">
                <a:latin typeface="Times New Roman" panose="02020603050405020304" pitchFamily="18" charset="0"/>
              </a:rPr>
              <a:t>    street</a:t>
            </a:r>
            <a:endParaRPr lang="en-US" altLang="zh-CN" sz="1600">
              <a:latin typeface="Times New Roman" panose="02020603050405020304" pitchFamily="18" charset="0"/>
            </a:endParaRPr>
          </a:p>
          <a:p>
            <a:r>
              <a:rPr lang="en-US" altLang="zh-CN" sz="1600" err="1">
                <a:latin typeface="Times New Roman" panose="02020603050405020304" pitchFamily="18" charset="0"/>
              </a:rPr>
              <a:t>    postCode</a:t>
            </a:r>
            <a:endParaRPr lang="en-US" altLang="zh-CN" sz="1600">
              <a:latin typeface="Times New Roman" panose="02020603050405020304" pitchFamily="18" charset="0"/>
            </a:endParaRPr>
          </a:p>
          <a:p>
            <a:r>
              <a:rPr lang="en-US" altLang="zh-CN" sz="1600">
                <a:latin typeface="Times New Roman" panose="02020603050405020304" pitchFamily="18" charset="0"/>
              </a:rPr>
              <a:t>title</a:t>
            </a:r>
            <a:endParaRPr lang="en-US" altLang="zh-CN" sz="1600">
              <a:latin typeface="Times New Roman" panose="02020603050405020304" pitchFamily="18" charset="0"/>
            </a:endParaRPr>
          </a:p>
          <a:p>
            <a:r>
              <a:rPr lang="en-US" altLang="zh-CN" sz="1600">
                <a:latin typeface="Times New Roman" panose="02020603050405020304" pitchFamily="18" charset="0"/>
              </a:rPr>
              <a:t>salary</a:t>
            </a:r>
            <a:endParaRPr lang="en-US" altLang="zh-CN" sz="1600">
              <a:latin typeface="Times New Roman" panose="02020603050405020304" pitchFamily="18" charset="0"/>
            </a:endParaRPr>
          </a:p>
        </p:txBody>
      </p:sp>
      <p:sp>
        <p:nvSpPr>
          <p:cNvPr id="103430" name="文本框 103429"/>
          <p:cNvSpPr txBox="1"/>
          <p:nvPr/>
        </p:nvSpPr>
        <p:spPr>
          <a:xfrm>
            <a:off x="1984375" y="2292350"/>
            <a:ext cx="7240588" cy="822325"/>
          </a:xfrm>
          <a:prstGeom prst="rect">
            <a:avLst/>
          </a:prstGeom>
          <a:noFill/>
          <a:ln w="9525">
            <a:noFill/>
          </a:ln>
        </p:spPr>
        <p:txBody>
          <a:bodyPr wrap="none" anchor="t">
            <a:spAutoFit/>
          </a:bodyPr>
          <a:p>
            <a:endParaRPr lang="en-US" altLang="zh-CN">
              <a:latin typeface="Times New Roman" panose="02020603050405020304" pitchFamily="18" charset="0"/>
            </a:endParaRPr>
          </a:p>
          <a:p>
            <a:r>
              <a:rPr lang="en-US" altLang="zh-CN">
                <a:latin typeface="Times New Roman" panose="02020603050405020304" pitchFamily="18" charset="0"/>
              </a:rPr>
              <a:t>Employee (</a:t>
            </a:r>
            <a:r>
              <a:rPr lang="en-US" altLang="zh-CN" u="sng" err="1">
                <a:latin typeface="Times New Roman" panose="02020603050405020304" pitchFamily="18" charset="0"/>
              </a:rPr>
              <a:t>eno</a:t>
            </a:r>
            <a:r>
              <a:rPr lang="en-US" altLang="zh-CN" err="1">
                <a:latin typeface="Times New Roman" panose="02020603050405020304" pitchFamily="18" charset="0"/>
              </a:rPr>
              <a:t>, ename</a:t>
            </a:r>
            <a:r>
              <a:rPr lang="en-US" altLang="zh-CN">
                <a:latin typeface="Times New Roman" panose="02020603050405020304" pitchFamily="18" charset="0"/>
              </a:rPr>
              <a:t>, city, street, postcode, title, salary)</a:t>
            </a:r>
            <a:endParaRPr lang="en-US" altLang="zh-CN">
              <a:latin typeface="Times New Roman" panose="02020603050405020304" pitchFamily="18" charset="0"/>
            </a:endParaRPr>
          </a:p>
        </p:txBody>
      </p:sp>
      <p:sp>
        <p:nvSpPr>
          <p:cNvPr id="103431" name="右箭头 103430"/>
          <p:cNvSpPr/>
          <p:nvPr/>
        </p:nvSpPr>
        <p:spPr>
          <a:xfrm>
            <a:off x="1647825" y="2690813"/>
            <a:ext cx="457200" cy="457200"/>
          </a:xfrm>
          <a:prstGeom prst="rightArrow">
            <a:avLst>
              <a:gd name="adj1" fmla="val 50000"/>
              <a:gd name="adj2" fmla="val 41319"/>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3432" name="文本框 103431"/>
          <p:cNvSpPr txBox="1"/>
          <p:nvPr/>
        </p:nvSpPr>
        <p:spPr>
          <a:xfrm>
            <a:off x="533400" y="5538788"/>
            <a:ext cx="1817688" cy="466725"/>
          </a:xfrm>
          <a:prstGeom prst="rect">
            <a:avLst/>
          </a:prstGeom>
          <a:noFill/>
          <a:ln w="9525" cap="flat" cmpd="sng">
            <a:solidFill>
              <a:schemeClr val="tx1"/>
            </a:solidFill>
            <a:prstDash val="solid"/>
            <a:miter/>
            <a:headEnd type="none" w="med" len="med"/>
            <a:tailEnd type="none" w="med" len="med"/>
          </a:ln>
        </p:spPr>
        <p:txBody>
          <a:bodyPr wrap="none" anchor="t">
            <a:spAutoFit/>
          </a:bodyPr>
          <a:p>
            <a:r>
              <a:rPr lang="en-US" altLang="zh-CN">
                <a:latin typeface="Times New Roman" panose="02020603050405020304" pitchFamily="18" charset="0"/>
              </a:rPr>
              <a:t>Dependent    </a:t>
            </a:r>
            <a:endParaRPr lang="en-US" altLang="zh-CN">
              <a:latin typeface="Times New Roman" panose="02020603050405020304" pitchFamily="18" charset="0"/>
            </a:endParaRPr>
          </a:p>
        </p:txBody>
      </p:sp>
      <p:sp>
        <p:nvSpPr>
          <p:cNvPr id="103433" name="文本框 103432"/>
          <p:cNvSpPr txBox="1"/>
          <p:nvPr/>
        </p:nvSpPr>
        <p:spPr>
          <a:xfrm>
            <a:off x="533400" y="6019800"/>
            <a:ext cx="1806575" cy="65087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800">
                <a:latin typeface="Times New Roman" panose="02020603050405020304" pitchFamily="18" charset="0"/>
              </a:rPr>
              <a:t>name</a:t>
            </a:r>
            <a:endParaRPr lang="en-US" altLang="zh-CN" sz="1800">
              <a:latin typeface="Times New Roman" panose="02020603050405020304" pitchFamily="18" charset="0"/>
            </a:endParaRPr>
          </a:p>
          <a:p>
            <a:r>
              <a:rPr lang="en-US" altLang="zh-CN" sz="1800">
                <a:latin typeface="Times New Roman" panose="02020603050405020304" pitchFamily="18" charset="0"/>
              </a:rPr>
              <a:t>age</a:t>
            </a:r>
            <a:endParaRPr lang="en-US" altLang="zh-CN" sz="1800">
              <a:latin typeface="Times New Roman" panose="02020603050405020304" pitchFamily="18" charset="0"/>
            </a:endParaRPr>
          </a:p>
        </p:txBody>
      </p:sp>
      <p:sp>
        <p:nvSpPr>
          <p:cNvPr id="103434" name="直接连接符 103433"/>
          <p:cNvSpPr/>
          <p:nvPr/>
        </p:nvSpPr>
        <p:spPr>
          <a:xfrm>
            <a:off x="1066800" y="4065588"/>
            <a:ext cx="0" cy="1447800"/>
          </a:xfrm>
          <a:prstGeom prst="line">
            <a:avLst/>
          </a:prstGeom>
          <a:ln w="9525" cap="flat" cmpd="sng">
            <a:solidFill>
              <a:schemeClr val="tx1"/>
            </a:solidFill>
            <a:prstDash val="solid"/>
            <a:headEnd type="none" w="med" len="med"/>
            <a:tailEnd type="none" w="med" len="med"/>
          </a:ln>
        </p:spPr>
      </p:sp>
      <p:sp>
        <p:nvSpPr>
          <p:cNvPr id="103435" name="文本框 103434"/>
          <p:cNvSpPr txBox="1"/>
          <p:nvPr/>
        </p:nvSpPr>
        <p:spPr>
          <a:xfrm>
            <a:off x="1066800" y="4419600"/>
            <a:ext cx="606425" cy="396875"/>
          </a:xfrm>
          <a:prstGeom prst="rect">
            <a:avLst/>
          </a:prstGeom>
          <a:noFill/>
          <a:ln w="9525">
            <a:noFill/>
          </a:ln>
        </p:spPr>
        <p:txBody>
          <a:bodyPr wrap="none" anchor="t">
            <a:spAutoFit/>
          </a:bodyPr>
          <a:p>
            <a:r>
              <a:rPr lang="en-US" altLang="zh-CN" sz="2000" b="1">
                <a:latin typeface="Times New Roman" panose="02020603050405020304" pitchFamily="18" charset="0"/>
              </a:rPr>
              <a:t>Has</a:t>
            </a:r>
            <a:endParaRPr lang="en-US" altLang="zh-CN" sz="2000" b="1">
              <a:latin typeface="Times New Roman" panose="02020603050405020304" pitchFamily="18" charset="0"/>
            </a:endParaRPr>
          </a:p>
        </p:txBody>
      </p:sp>
      <p:sp>
        <p:nvSpPr>
          <p:cNvPr id="103436" name="流程图: 合并 103435"/>
          <p:cNvSpPr/>
          <p:nvPr/>
        </p:nvSpPr>
        <p:spPr>
          <a:xfrm>
            <a:off x="1228725" y="4779963"/>
            <a:ext cx="280988" cy="277812"/>
          </a:xfrm>
          <a:prstGeom prst="flowChartMerge">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3437" name="文本框 103436"/>
          <p:cNvSpPr txBox="1"/>
          <p:nvPr/>
        </p:nvSpPr>
        <p:spPr>
          <a:xfrm>
            <a:off x="468313" y="4076700"/>
            <a:ext cx="527050" cy="366713"/>
          </a:xfrm>
          <a:prstGeom prst="rect">
            <a:avLst/>
          </a:prstGeom>
          <a:noFill/>
          <a:ln w="9525">
            <a:noFill/>
          </a:ln>
        </p:spPr>
        <p:txBody>
          <a:bodyPr wrap="none" anchor="t">
            <a:spAutoFit/>
          </a:bodyPr>
          <a:p>
            <a:r>
              <a:rPr lang="en-US" altLang="zh-CN" sz="1800" b="1">
                <a:latin typeface="Times New Roman" panose="02020603050405020304" pitchFamily="18" charset="0"/>
              </a:rPr>
              <a:t>1..1</a:t>
            </a:r>
            <a:endParaRPr lang="en-US" altLang="zh-CN" sz="1800" b="1">
              <a:latin typeface="Times New Roman" panose="02020603050405020304" pitchFamily="18" charset="0"/>
            </a:endParaRPr>
          </a:p>
        </p:txBody>
      </p:sp>
      <p:sp>
        <p:nvSpPr>
          <p:cNvPr id="103438" name="文本框 103437"/>
          <p:cNvSpPr txBox="1"/>
          <p:nvPr/>
        </p:nvSpPr>
        <p:spPr>
          <a:xfrm>
            <a:off x="533400" y="5132388"/>
            <a:ext cx="527050" cy="366712"/>
          </a:xfrm>
          <a:prstGeom prst="rect">
            <a:avLst/>
          </a:prstGeom>
          <a:noFill/>
          <a:ln w="9525">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03439" name="文本框 103438"/>
          <p:cNvSpPr txBox="1"/>
          <p:nvPr/>
        </p:nvSpPr>
        <p:spPr>
          <a:xfrm>
            <a:off x="3124200" y="5680075"/>
            <a:ext cx="3608388" cy="457200"/>
          </a:xfrm>
          <a:prstGeom prst="rect">
            <a:avLst/>
          </a:prstGeom>
          <a:noFill/>
          <a:ln w="9525">
            <a:noFill/>
          </a:ln>
        </p:spPr>
        <p:txBody>
          <a:bodyPr wrap="none" anchor="t">
            <a:spAutoFit/>
          </a:bodyPr>
          <a:p>
            <a:r>
              <a:rPr lang="en-US" altLang="zh-CN">
                <a:latin typeface="Times New Roman" panose="02020603050405020304" pitchFamily="18" charset="0"/>
              </a:rPr>
              <a:t>Dependent (</a:t>
            </a:r>
            <a:r>
              <a:rPr lang="en-US" altLang="zh-CN" u="sng" err="1">
                <a:latin typeface="Times New Roman" panose="02020603050405020304" pitchFamily="18" charset="0"/>
              </a:rPr>
              <a:t>eno</a:t>
            </a:r>
            <a:r>
              <a:rPr lang="en-US" altLang="zh-CN">
                <a:latin typeface="Times New Roman" panose="02020603050405020304" pitchFamily="18" charset="0"/>
              </a:rPr>
              <a:t>, </a:t>
            </a:r>
            <a:r>
              <a:rPr lang="en-US" altLang="zh-CN" u="sng">
                <a:latin typeface="Times New Roman" panose="02020603050405020304" pitchFamily="18" charset="0"/>
              </a:rPr>
              <a:t>name</a:t>
            </a:r>
            <a:r>
              <a:rPr lang="en-US" altLang="zh-CN">
                <a:latin typeface="Times New Roman" panose="02020603050405020304" pitchFamily="18" charset="0"/>
              </a:rPr>
              <a:t>, age)</a:t>
            </a:r>
            <a:endParaRPr lang="en-US" altLang="zh-CN">
              <a:latin typeface="Times New Roman" panose="02020603050405020304" pitchFamily="18" charset="0"/>
            </a:endParaRPr>
          </a:p>
        </p:txBody>
      </p:sp>
      <p:sp>
        <p:nvSpPr>
          <p:cNvPr id="103440" name="右箭头 103439"/>
          <p:cNvSpPr/>
          <p:nvPr/>
        </p:nvSpPr>
        <p:spPr>
          <a:xfrm>
            <a:off x="2606675" y="5715000"/>
            <a:ext cx="457200" cy="457200"/>
          </a:xfrm>
          <a:prstGeom prst="rightArrow">
            <a:avLst>
              <a:gd name="adj1" fmla="val 50000"/>
              <a:gd name="adj2" fmla="val 41319"/>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d8564a47-bcdc-4d4e-b52f-4cfe6013bfa2}"/>
</p:tagLst>
</file>

<file path=ppt/tags/tag2.xml><?xml version="1.0" encoding="utf-8"?>
<p:tagLst xmlns:p="http://schemas.openxmlformats.org/presentationml/2006/main">
  <p:tag name="KSO_WM_UNIT_TABLE_BEAUTIFY" val="smartTable{63039e6f-bbb0-4768-a979-52832484ebe6}"/>
  <p:tag name="TABLE_ENDDRAG_ORIGIN_RECT" val="690*274"/>
  <p:tag name="TABLE_ENDDRAG_RECT" val="11*259*690*274"/>
</p:tagLst>
</file>

<file path=ppt/tags/tag3.xml><?xml version="1.0" encoding="utf-8"?>
<p:tagLst xmlns:p="http://schemas.openxmlformats.org/presentationml/2006/main">
  <p:tag name="KSO_WM_UNIT_TABLE_BEAUTIFY" val="smartTable{d8564a47-bcdc-4d4e-b52f-4cfe6013bfa2}"/>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7807</Words>
  <Application>WPS 演示</Application>
  <PresentationFormat>全屏显示(4:3)</PresentationFormat>
  <Paragraphs>747</Paragraphs>
  <Slides>30</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30</vt:i4>
      </vt:variant>
    </vt:vector>
  </HeadingPairs>
  <TitlesOfParts>
    <vt:vector size="44" baseType="lpstr">
      <vt:lpstr>Arial</vt:lpstr>
      <vt:lpstr>宋体</vt:lpstr>
      <vt:lpstr>Wingdings</vt:lpstr>
      <vt:lpstr>Times New Roman</vt:lpstr>
      <vt:lpstr>Comic Sans MS</vt:lpstr>
      <vt:lpstr>微软雅黑</vt:lpstr>
      <vt:lpstr>Symbol</vt:lpstr>
      <vt:lpstr>Wingdings</vt:lpstr>
      <vt:lpstr>Arial Unicode MS</vt:lpstr>
      <vt:lpstr>Calibri</vt:lpstr>
      <vt:lpstr>Calibri</vt:lpstr>
      <vt:lpstr>Times New Roman</vt:lpstr>
      <vt:lpstr>默认设计模板</vt:lpstr>
      <vt:lpstr>2_默认设计模板</vt:lpstr>
      <vt:lpstr>PowerPoint 演示文稿</vt:lpstr>
      <vt:lpstr>PowerPoint 演示文稿</vt:lpstr>
      <vt:lpstr>将ER图转换成关系模式</vt:lpstr>
      <vt:lpstr>ER模型和关系模型的对照</vt:lpstr>
      <vt:lpstr>ER 图  数据库模式</vt:lpstr>
      <vt:lpstr>第一步: 将每个强实体转换成一个关系(Relation)</vt:lpstr>
      <vt:lpstr>完成第一步后得到的关系(Relations)</vt:lpstr>
      <vt:lpstr>第二步: 将每个弱实体转换成一个关系(Relation)</vt:lpstr>
      <vt:lpstr>第二步: 将每个弱实体转换成一个关系(Relation)</vt:lpstr>
      <vt:lpstr>完成第二步后得到的关系模式</vt:lpstr>
      <vt:lpstr>PowerPoint 演示文稿</vt:lpstr>
      <vt:lpstr>第三步: 处理一对一关系 </vt:lpstr>
      <vt:lpstr>第三步: 处理一对一关系</vt:lpstr>
      <vt:lpstr>第四步: 处理一对多关系</vt:lpstr>
      <vt:lpstr>第四步: 处理一对多关系</vt:lpstr>
      <vt:lpstr>第四步: 处理一对多关系</vt:lpstr>
      <vt:lpstr>第四步: 处理一对多关系</vt:lpstr>
      <vt:lpstr>完成第四步后得到的关系模式</vt:lpstr>
      <vt:lpstr>第五步: 处理多对多关系</vt:lpstr>
      <vt:lpstr>第五步: 处理多对多关系</vt:lpstr>
      <vt:lpstr>完成第五步后得到的关系模式</vt:lpstr>
      <vt:lpstr>当对表达关系的弱实体</vt:lpstr>
      <vt:lpstr>第六步: 处理多值属性</vt:lpstr>
      <vt:lpstr>第六步: 处理多值属性</vt:lpstr>
      <vt:lpstr>第七步: 处理度≧3的关系(Relationship)</vt:lpstr>
      <vt:lpstr>最终得到的数据库模式</vt:lpstr>
      <vt:lpstr>ER模型和关系模型的对照</vt:lpstr>
      <vt:lpstr>随堂测试： 将下列ER图转换成关系模式</vt:lpstr>
      <vt:lpstr>课后练习1</vt:lpstr>
      <vt:lpstr>课后练习2</vt:lpstr>
    </vt:vector>
  </TitlesOfParts>
  <Company>bds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yjm</dc:creator>
  <cp:lastModifiedBy>杨金民</cp:lastModifiedBy>
  <cp:revision>222</cp:revision>
  <dcterms:created xsi:type="dcterms:W3CDTF">2005-08-16T12:44:00Z</dcterms:created>
  <dcterms:modified xsi:type="dcterms:W3CDTF">2022-04-27T00:04:52Z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3422D1ECDD50427B93BBBE3CACF685EA</vt:lpwstr>
  </property>
</Properties>
</file>